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tags/tag5.xml" ContentType="application/vnd.openxmlformats-officedocument.presentationml.tags+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63" r:id="rId4"/>
  </p:sldMasterIdLst>
  <p:notesMasterIdLst>
    <p:notesMasterId r:id="rId35"/>
  </p:notesMasterIdLst>
  <p:handoutMasterIdLst>
    <p:handoutMasterId r:id="rId36"/>
  </p:handoutMasterIdLst>
  <p:sldIdLst>
    <p:sldId id="1205" r:id="rId5"/>
    <p:sldId id="1169" r:id="rId6"/>
    <p:sldId id="305" r:id="rId7"/>
    <p:sldId id="1172" r:id="rId8"/>
    <p:sldId id="1176" r:id="rId9"/>
    <p:sldId id="1232" r:id="rId10"/>
    <p:sldId id="340" r:id="rId11"/>
    <p:sldId id="1170" r:id="rId12"/>
    <p:sldId id="483" r:id="rId13"/>
    <p:sldId id="1242" r:id="rId14"/>
    <p:sldId id="1243" r:id="rId15"/>
    <p:sldId id="303" r:id="rId16"/>
    <p:sldId id="1178" r:id="rId17"/>
    <p:sldId id="1129" r:id="rId18"/>
    <p:sldId id="1213" r:id="rId19"/>
    <p:sldId id="1132" r:id="rId20"/>
    <p:sldId id="1238" r:id="rId21"/>
    <p:sldId id="1165" r:id="rId22"/>
    <p:sldId id="1239" r:id="rId23"/>
    <p:sldId id="1240" r:id="rId24"/>
    <p:sldId id="1192" r:id="rId25"/>
    <p:sldId id="1245" r:id="rId26"/>
    <p:sldId id="1234" r:id="rId27"/>
    <p:sldId id="1235" r:id="rId28"/>
    <p:sldId id="1236" r:id="rId29"/>
    <p:sldId id="1244" r:id="rId30"/>
    <p:sldId id="1224" r:id="rId31"/>
    <p:sldId id="1225" r:id="rId32"/>
    <p:sldId id="1218" r:id="rId33"/>
    <p:sldId id="1214" r:id="rId34"/>
  </p:sldIdLst>
  <p:sldSz cx="9144000" cy="6858000" type="screen4x3"/>
  <p:notesSz cx="9926638" cy="6797675"/>
  <p:embeddedFontLst>
    <p:embeddedFont>
      <p:font typeface="Calibri" panose="020F0502020204030204" pitchFamily="34" charset="0"/>
      <p:regular r:id="rId37"/>
      <p:bold r:id="rId38"/>
      <p:italic r:id="rId39"/>
      <p:boldItalic r:id="rId40"/>
    </p:embeddedFont>
    <p:embeddedFont>
      <p:font typeface="HGPｺﾞｼｯｸE" panose="020B0900000000000000" pitchFamily="50" charset="-128"/>
      <p:regular r:id="rId41"/>
    </p:embeddedFont>
    <p:embeddedFont>
      <p:font typeface="HGPｺﾞｼｯｸE" panose="020B0900000000000000" pitchFamily="50" charset="-128"/>
      <p:regular r:id="rId41"/>
    </p:embeddedFont>
    <p:embeddedFont>
      <p:font typeface="HGPｺﾞｼｯｸM" panose="020B0600000000000000" pitchFamily="50" charset="-128"/>
      <p:regular r:id="rId42"/>
    </p:embeddedFont>
    <p:embeddedFont>
      <p:font typeface="HGP創英角ｺﾞｼｯｸUB" panose="020B0900000000000000" pitchFamily="50" charset="-128"/>
      <p:regular r:id="rId43"/>
    </p:embeddedFont>
    <p:embeddedFont>
      <p:font typeface="ＭＳ Ｐゴシック" panose="020B0600070205080204" pitchFamily="50" charset="-128"/>
      <p:regular r:id="rId44"/>
    </p:embeddedFont>
    <p:embeddedFont>
      <p:font typeface="ＭＳ Ｐゴシック" panose="020B0600070205080204" pitchFamily="50" charset="-128"/>
      <p:regular r:id="rId44"/>
    </p:embeddedFont>
    <p:embeddedFont>
      <p:font typeface="Times" panose="02020603050405020304" pitchFamily="18"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地域共通" id="{F5FBAB5F-1CC8-4EE4-B438-E1B7B92548A4}">
          <p14:sldIdLst>
            <p14:sldId id="1205"/>
          </p14:sldIdLst>
        </p14:section>
        <p14:section name="共通" id="{8E79AC90-CA1C-4C07-820D-E19AA4B7D400}">
          <p14:sldIdLst>
            <p14:sldId id="1169"/>
            <p14:sldId id="305"/>
            <p14:sldId id="1172"/>
            <p14:sldId id="1176"/>
            <p14:sldId id="1232"/>
            <p14:sldId id="340"/>
            <p14:sldId id="1170"/>
            <p14:sldId id="483"/>
            <p14:sldId id="1242"/>
            <p14:sldId id="1243"/>
            <p14:sldId id="303"/>
            <p14:sldId id="1178"/>
            <p14:sldId id="1129"/>
            <p14:sldId id="1213"/>
            <p14:sldId id="1132"/>
            <p14:sldId id="1238"/>
            <p14:sldId id="1165"/>
            <p14:sldId id="1239"/>
            <p14:sldId id="1240"/>
            <p14:sldId id="1192"/>
          </p14:sldIdLst>
        </p14:section>
        <p14:section name="地域独自" id="{DFC39592-6E5B-44C7-B1EE-BBD4D38BBDD0}">
          <p14:sldIdLst>
            <p14:sldId id="1245"/>
            <p14:sldId id="1234"/>
            <p14:sldId id="1235"/>
            <p14:sldId id="1236"/>
            <p14:sldId id="1244"/>
          </p14:sldIdLst>
        </p14:section>
        <p14:section name="共通" id="{6C19DC99-2679-4BC6-89F3-7AFEAD74C179}">
          <p14:sldIdLst>
            <p14:sldId id="1224"/>
            <p14:sldId id="1225"/>
          </p14:sldIdLst>
        </p14:section>
        <p14:section name="まとめ" id="{EA435BC1-8A92-8F4A-8C22-F171402B7CA4}">
          <p14:sldIdLst>
            <p14:sldId id="1218"/>
            <p14:sldId id="1214"/>
          </p14:sldIdLst>
        </p14:section>
      </p14:sectionLst>
    </p:ext>
    <p:ext uri="{EFAFB233-063F-42B5-8137-9DF3F51BA10A}">
      <p15:sldGuideLst xmlns:p15="http://schemas.microsoft.com/office/powerpoint/2012/main">
        <p15:guide id="32" orient="horz" userDrawn="1">
          <p15:clr>
            <a:srgbClr val="A4A3A4"/>
          </p15:clr>
        </p15:guide>
        <p15:guide id="37" pos="5760" userDrawn="1">
          <p15:clr>
            <a:srgbClr val="A4A3A4"/>
          </p15:clr>
        </p15:guide>
      </p15:sldGuideLst>
    </p:ext>
    <p:ext uri="{2D200454-40CA-4A62-9FC3-DE9A4176ACB9}">
      <p15:notesGuideLst xmlns:p15="http://schemas.microsoft.com/office/powerpoint/2012/main">
        <p15:guide id="1" orient="horz" pos="2140"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1C2"/>
    <a:srgbClr val="EFD638"/>
    <a:srgbClr val="807DD4"/>
    <a:srgbClr val="F6E995"/>
    <a:srgbClr val="005AAC"/>
    <a:srgbClr val="3C9359"/>
    <a:srgbClr val="F89200"/>
    <a:srgbClr val="FAF3BF"/>
    <a:srgbClr val="BEDFFF"/>
    <a:srgbClr val="BD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195" autoAdjust="0"/>
  </p:normalViewPr>
  <p:slideViewPr>
    <p:cSldViewPr snapToGrid="0">
      <p:cViewPr varScale="1">
        <p:scale>
          <a:sx n="71" d="100"/>
          <a:sy n="71" d="100"/>
        </p:scale>
        <p:origin x="1248" y="54"/>
      </p:cViewPr>
      <p:guideLst>
        <p:guide orient="horz"/>
        <p:guide pos="576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7" d="100"/>
          <a:sy n="107" d="100"/>
        </p:scale>
        <p:origin x="1194" y="102"/>
      </p:cViewPr>
      <p:guideLst>
        <p:guide orient="horz" pos="2140"/>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kajiura%20HD\&#12498;&#12465;&#12441;&#12501;&#12442;&#12525;%20Dropbox\&#12522;&#12486;&#12523;\00_&#21046;&#20316;\202503_&#23567;&#20013;&#23398;&#29983;&#31199;&#31246;&#25945;&#32946;&#25945;&#26448;&#20316;&#25104;\&#21046;&#20316;\&#12463;&#12441;&#12521;&#12501;&#39006;\&#12463;&#12441;&#12521;&#12501;&#12486;&#12441;&#12540;&#12479;&#12414;&#12392;&#1241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19.7</c:v>
                </c:pt>
                <c:pt idx="1">
                  <c:v>16.7</c:v>
                </c:pt>
                <c:pt idx="2">
                  <c:v>21.6</c:v>
                </c:pt>
                <c:pt idx="3">
                  <c:v>9.5</c:v>
                </c:pt>
                <c:pt idx="4">
                  <c:v>7.6</c:v>
                </c:pt>
                <c:pt idx="5">
                  <c:v>24.9</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33.200000000000003</c:v>
                </c:pt>
                <c:pt idx="1">
                  <c:v>16.399999999999999</c:v>
                </c:pt>
                <c:pt idx="2">
                  <c:v>7.5</c:v>
                </c:pt>
                <c:pt idx="3">
                  <c:v>5.3</c:v>
                </c:pt>
                <c:pt idx="4">
                  <c:v>4.9000000000000004</c:v>
                </c:pt>
                <c:pt idx="5">
                  <c:v>8.1999999999999993</c:v>
                </c:pt>
                <c:pt idx="6">
                  <c:v>24.5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1.9544841269841271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7C80"/>
              </a:solidFill>
              <a:ln>
                <a:noFill/>
              </a:ln>
              <a:effectLst/>
            </c:spPr>
            <c:extLst>
              <c:ext xmlns:c16="http://schemas.microsoft.com/office/drawing/2014/chart" uri="{C3380CC4-5D6E-409C-BE32-E72D297353CC}">
                <c16:uniqueId val="{00000000-2D90-472F-8E26-03B6E5E92B21}"/>
              </c:ext>
            </c:extLst>
          </c:dPt>
          <c:dPt>
            <c:idx val="60"/>
            <c:invertIfNegative val="0"/>
            <c:bubble3D val="0"/>
            <c:spPr>
              <a:solidFill>
                <a:srgbClr val="FF0000"/>
              </a:solidFill>
              <a:ln>
                <a:noFill/>
              </a:ln>
              <a:effectLst/>
            </c:spPr>
            <c:extLst>
              <c:ext xmlns:c16="http://schemas.microsoft.com/office/drawing/2014/chart" uri="{C3380CC4-5D6E-409C-BE32-E72D297353CC}">
                <c16:uniqueId val="{00000001-90B6-43CD-AB5F-4D60DC429166}"/>
              </c:ext>
            </c:extLst>
          </c:dPt>
          <c:cat>
            <c:numRef>
              <c:f>Sheet1!$A$2:$A$62</c:f>
              <c:numCache>
                <c:formatCode>General</c:formatCode>
                <c:ptCount val="61"/>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pt idx="60">
                  <c:v>2025</c:v>
                </c:pt>
              </c:numCache>
            </c:numRef>
          </c:cat>
          <c:val>
            <c:numRef>
              <c:f>Sheet1!$B$2:$B$62</c:f>
              <c:numCache>
                <c:formatCode>General</c:formatCode>
                <c:ptCount val="61"/>
                <c:pt idx="0">
                  <c:v>0</c:v>
                </c:pt>
                <c:pt idx="1">
                  <c:v>1</c:v>
                </c:pt>
                <c:pt idx="2">
                  <c:v>2</c:v>
                </c:pt>
                <c:pt idx="3">
                  <c:v>2</c:v>
                </c:pt>
                <c:pt idx="4">
                  <c:v>2</c:v>
                </c:pt>
                <c:pt idx="5">
                  <c:v>3</c:v>
                </c:pt>
                <c:pt idx="6">
                  <c:v>4</c:v>
                </c:pt>
                <c:pt idx="7">
                  <c:v>6</c:v>
                </c:pt>
                <c:pt idx="8">
                  <c:v>8</c:v>
                </c:pt>
                <c:pt idx="9">
                  <c:v>10</c:v>
                </c:pt>
                <c:pt idx="10">
                  <c:v>15</c:v>
                </c:pt>
                <c:pt idx="11">
                  <c:v>22</c:v>
                </c:pt>
                <c:pt idx="12">
                  <c:v>32</c:v>
                </c:pt>
                <c:pt idx="13">
                  <c:v>43</c:v>
                </c:pt>
                <c:pt idx="14">
                  <c:v>56</c:v>
                </c:pt>
                <c:pt idx="15">
                  <c:v>71</c:v>
                </c:pt>
                <c:pt idx="16">
                  <c:v>82</c:v>
                </c:pt>
                <c:pt idx="17">
                  <c:v>96</c:v>
                </c:pt>
                <c:pt idx="18">
                  <c:v>110</c:v>
                </c:pt>
                <c:pt idx="19">
                  <c:v>122</c:v>
                </c:pt>
                <c:pt idx="20">
                  <c:v>134</c:v>
                </c:pt>
                <c:pt idx="21">
                  <c:v>145</c:v>
                </c:pt>
                <c:pt idx="22">
                  <c:v>152</c:v>
                </c:pt>
                <c:pt idx="23">
                  <c:v>157</c:v>
                </c:pt>
                <c:pt idx="24">
                  <c:v>161</c:v>
                </c:pt>
                <c:pt idx="25">
                  <c:v>166</c:v>
                </c:pt>
                <c:pt idx="26">
                  <c:v>172</c:v>
                </c:pt>
                <c:pt idx="27">
                  <c:v>178</c:v>
                </c:pt>
                <c:pt idx="28">
                  <c:v>193</c:v>
                </c:pt>
                <c:pt idx="29">
                  <c:v>207</c:v>
                </c:pt>
                <c:pt idx="30">
                  <c:v>225</c:v>
                </c:pt>
                <c:pt idx="31">
                  <c:v>245</c:v>
                </c:pt>
                <c:pt idx="32">
                  <c:v>258</c:v>
                </c:pt>
                <c:pt idx="33">
                  <c:v>295</c:v>
                </c:pt>
                <c:pt idx="34">
                  <c:v>332</c:v>
                </c:pt>
                <c:pt idx="35">
                  <c:v>368</c:v>
                </c:pt>
                <c:pt idx="36">
                  <c:v>392</c:v>
                </c:pt>
                <c:pt idx="37">
                  <c:v>421</c:v>
                </c:pt>
                <c:pt idx="38">
                  <c:v>457</c:v>
                </c:pt>
                <c:pt idx="39">
                  <c:v>499</c:v>
                </c:pt>
                <c:pt idx="40">
                  <c:v>527</c:v>
                </c:pt>
                <c:pt idx="41">
                  <c:v>532</c:v>
                </c:pt>
                <c:pt idx="42">
                  <c:v>541</c:v>
                </c:pt>
                <c:pt idx="43">
                  <c:v>546</c:v>
                </c:pt>
                <c:pt idx="44">
                  <c:v>594</c:v>
                </c:pt>
                <c:pt idx="45">
                  <c:v>636</c:v>
                </c:pt>
                <c:pt idx="46">
                  <c:v>670</c:v>
                </c:pt>
                <c:pt idx="47">
                  <c:v>705</c:v>
                </c:pt>
                <c:pt idx="48">
                  <c:v>744</c:v>
                </c:pt>
                <c:pt idx="49">
                  <c:v>774</c:v>
                </c:pt>
                <c:pt idx="50">
                  <c:v>805</c:v>
                </c:pt>
                <c:pt idx="51">
                  <c:v>831</c:v>
                </c:pt>
                <c:pt idx="52">
                  <c:v>853</c:v>
                </c:pt>
                <c:pt idx="53">
                  <c:v>874</c:v>
                </c:pt>
                <c:pt idx="54">
                  <c:v>887</c:v>
                </c:pt>
                <c:pt idx="55">
                  <c:v>947</c:v>
                </c:pt>
                <c:pt idx="56">
                  <c:v>991</c:v>
                </c:pt>
                <c:pt idx="57">
                  <c:v>1027</c:v>
                </c:pt>
                <c:pt idx="58">
                  <c:v>1054</c:v>
                </c:pt>
                <c:pt idx="59">
                  <c:v>1104</c:v>
                </c:pt>
                <c:pt idx="60">
                  <c:v>1129</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2"/>
              <c:layout>
                <c:manualLayout>
                  <c:x val="-6.7466602513946886E-2"/>
                  <c:y val="-5.0927450438320462E-2"/>
                </c:manualLayout>
              </c:layout>
              <c:tx>
                <c:rich>
                  <a:bodyPr/>
                  <a:lstStyle/>
                  <a:p>
                    <a:fld id="{006F54D8-061E-2743-8E26-5E8BF759E177}" type="VALUE">
                      <a:rPr lang="en-US" altLang="ja-JP" b="0" i="0">
                        <a:latin typeface="HGPGothicE" panose="020B0900000000000000" pitchFamily="34" charset="-128"/>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BAF-45ED-BD1A-70BE6C470A84}"/>
                </c:ext>
              </c:extLst>
            </c:dLbl>
            <c:dLbl>
              <c:idx val="13"/>
              <c:layout>
                <c:manualLayout>
                  <c:x val="-6.2316846904156065E-2"/>
                  <c:y val="-3.1747214912425568E-2"/>
                </c:manualLayout>
              </c:layout>
              <c:tx>
                <c:rich>
                  <a:bodyPr/>
                  <a:lstStyle/>
                  <a:p>
                    <a:fld id="{79318AC8-672E-1B49-96BF-849A5586E21D}"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26-4972-B662-9C3FA696F975}"/>
                </c:ext>
              </c:extLst>
            </c:dLbl>
            <c:dLbl>
              <c:idx val="14"/>
              <c:layout>
                <c:manualLayout>
                  <c:x val="-5.9104234762527422E-2"/>
                  <c:y val="-4.6725876806049206E-2"/>
                </c:manualLayout>
              </c:layout>
              <c:tx>
                <c:rich>
                  <a:bodyPr/>
                  <a:lstStyle/>
                  <a:p>
                    <a:fld id="{1CA9212E-EF37-8C48-9209-E281C39D4F7F}" type="VALUE">
                      <a:rPr lang="en-US" altLang="ja-JP" b="0" i="0">
                        <a:latin typeface="HGPGothicE" panose="020B0900000000000000" pitchFamily="34"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326-4972-B662-9C3FA696F975}"/>
                </c:ext>
              </c:extLst>
            </c:dLbl>
            <c:dLbl>
              <c:idx val="15"/>
              <c:layout>
                <c:manualLayout>
                  <c:x val="-4.0277586997641236E-3"/>
                  <c:y val="1.2058412535465226E-3"/>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fld id="{5DCA3275-5897-C64A-9E9C-CA210E02FED0}" type="VALUE">
                      <a:rPr lang="en-US" altLang="ja-JP" b="0" i="0">
                        <a:latin typeface="HGPGothicE" panose="020B0900000000000000" pitchFamily="34" charset="-128"/>
                      </a:rPr>
                      <a:pPr>
                        <a:defRPr sz="950" b="1">
                          <a:solidFill>
                            <a:srgbClr val="E8303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General</c:formatCode>
                <c:ptCount val="16"/>
                <c:pt idx="0">
                  <c:v>205.9</c:v>
                </c:pt>
                <c:pt idx="1">
                  <c:v>219.2</c:v>
                </c:pt>
                <c:pt idx="2">
                  <c:v>226.1</c:v>
                </c:pt>
                <c:pt idx="3">
                  <c:v>229.5</c:v>
                </c:pt>
                <c:pt idx="4">
                  <c:v>233.3</c:v>
                </c:pt>
                <c:pt idx="5">
                  <c:v>228.3</c:v>
                </c:pt>
                <c:pt idx="6">
                  <c:v>232.4</c:v>
                </c:pt>
                <c:pt idx="7">
                  <c:v>231.3</c:v>
                </c:pt>
                <c:pt idx="8">
                  <c:v>232.4</c:v>
                </c:pt>
                <c:pt idx="9">
                  <c:v>236.4</c:v>
                </c:pt>
                <c:pt idx="10">
                  <c:v>258.39999999999998</c:v>
                </c:pt>
                <c:pt idx="11">
                  <c:v>253.7</c:v>
                </c:pt>
                <c:pt idx="12">
                  <c:v>256.3</c:v>
                </c:pt>
                <c:pt idx="13">
                  <c:v>249.7</c:v>
                </c:pt>
                <c:pt idx="14">
                  <c:v>251.2</c:v>
                </c:pt>
                <c:pt idx="15">
                  <c:v>248.7</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5"/>
              <c:layout>
                <c:manualLayout>
                  <c:x val="-3.2126953578069887E-3"/>
                  <c:y val="-9.586343611919145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fld id="{ADEDA3E8-396D-DF43-9915-503793BF50E9}" type="VALUE">
                      <a:rPr lang="en-US" altLang="ja-JP" b="0" i="0">
                        <a:latin typeface="HGPGothicE" panose="020B0900000000000000" pitchFamily="34" charset="-128"/>
                      </a:rPr>
                      <a:pPr>
                        <a:defRPr sz="950">
                          <a:solidFill>
                            <a:srgbClr val="00B050"/>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00B050"/>
                      </a:solidFill>
                      <a:latin typeface="HGPGothicE" panose="020B0900000000000000" pitchFamily="34" charset="-128"/>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AF-45ED-BD1A-70BE6C470A84}"/>
                </c:ext>
              </c:extLst>
            </c:dLbl>
            <c:dLbl>
              <c:idx val="16"/>
              <c:layout>
                <c:manualLayout>
                  <c:x val="2.3374255989083918E-4"/>
                  <c:y val="-8.5266091800562591E-2"/>
                </c:manualLayout>
              </c:layout>
              <c:tx>
                <c:rich>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fld id="{0114C03A-2706-4C00-823A-2681DC54D21F}" type="VALUE">
                      <a:rPr lang="en-US" altLang="ja-JP" sz="800">
                        <a:solidFill>
                          <a:srgbClr val="00B050"/>
                        </a:solidFill>
                      </a:rPr>
                      <a:pPr>
                        <a:defRPr sz="800" b="1">
                          <a:solidFill>
                            <a:srgbClr val="00B05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B05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B05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General</c:formatCode>
                <c:ptCount val="16"/>
                <c:pt idx="0">
                  <c:v>118.7</c:v>
                </c:pt>
                <c:pt idx="1">
                  <c:v>119.1</c:v>
                </c:pt>
                <c:pt idx="2">
                  <c:v>125.8</c:v>
                </c:pt>
                <c:pt idx="3">
                  <c:v>131.80000000000001</c:v>
                </c:pt>
                <c:pt idx="4">
                  <c:v>134.69999999999999</c:v>
                </c:pt>
                <c:pt idx="5">
                  <c:v>134.69999999999999</c:v>
                </c:pt>
                <c:pt idx="6">
                  <c:v>134.1</c:v>
                </c:pt>
                <c:pt idx="7">
                  <c:v>133.6</c:v>
                </c:pt>
                <c:pt idx="8">
                  <c:v>134</c:v>
                </c:pt>
                <c:pt idx="9">
                  <c:v>133.6</c:v>
                </c:pt>
                <c:pt idx="10">
                  <c:v>154.1</c:v>
                </c:pt>
                <c:pt idx="11">
                  <c:v>145.5</c:v>
                </c:pt>
                <c:pt idx="12">
                  <c:v>138.1</c:v>
                </c:pt>
                <c:pt idx="13">
                  <c:v>134.6</c:v>
                </c:pt>
                <c:pt idx="14">
                  <c:v>136.9</c:v>
                </c:pt>
                <c:pt idx="15">
                  <c:v>138.69999999999999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5"/>
              <c:layout>
                <c:manualLayout>
                  <c:x val="0"/>
                  <c:y val="-5.6918915195769929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fld id="{C7EFDEC4-2A33-EF47-8C1C-9D830996BCD4}" type="VALUE">
                      <a:rPr lang="en-US" altLang="ja-JP" b="0" i="0">
                        <a:latin typeface="HGPGothicE" panose="020B0900000000000000" pitchFamily="34" charset="-128"/>
                      </a:rPr>
                      <a:pPr>
                        <a:defRPr sz="950">
                          <a:solidFill>
                            <a:srgbClr val="70309F"/>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70309F"/>
                      </a:solidFill>
                      <a:latin typeface="HGPGothicE" panose="020B0900000000000000" pitchFamily="34" charset="-128"/>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BAF-45ED-BD1A-70BE6C470A84}"/>
                </c:ext>
              </c:extLst>
            </c:dLbl>
            <c:dLbl>
              <c:idx val="16"/>
              <c:layout>
                <c:manualLayout>
                  <c:x val="0"/>
                  <c:y val="-4.9317303255865738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General</c:formatCode>
                <c:ptCount val="16"/>
                <c:pt idx="0">
                  <c:v>95.2</c:v>
                </c:pt>
                <c:pt idx="1">
                  <c:v>99.5</c:v>
                </c:pt>
                <c:pt idx="2">
                  <c:v>103.1</c:v>
                </c:pt>
                <c:pt idx="3">
                  <c:v>104.3</c:v>
                </c:pt>
                <c:pt idx="4">
                  <c:v>104.2</c:v>
                </c:pt>
                <c:pt idx="5">
                  <c:v>104.7</c:v>
                </c:pt>
                <c:pt idx="6">
                  <c:v>106.6</c:v>
                </c:pt>
                <c:pt idx="7">
                  <c:v>105.5</c:v>
                </c:pt>
                <c:pt idx="8">
                  <c:v>106.8</c:v>
                </c:pt>
                <c:pt idx="9">
                  <c:v>108</c:v>
                </c:pt>
                <c:pt idx="10">
                  <c:v>131.80000000000001</c:v>
                </c:pt>
                <c:pt idx="11">
                  <c:v>124.5</c:v>
                </c:pt>
                <c:pt idx="12">
                  <c:v>118.6</c:v>
                </c:pt>
                <c:pt idx="13">
                  <c:v>118.7</c:v>
                </c:pt>
                <c:pt idx="14">
                  <c:v>121</c:v>
                </c:pt>
                <c:pt idx="15">
                  <c:v>124.1</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5"/>
              <c:layout>
                <c:manualLayout>
                  <c:x val="0"/>
                  <c:y val="-8.9871971361741992E-3"/>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fld id="{F65006F0-6ACF-E647-87AB-24F91F48B5B6}" type="VALUE">
                      <a:rPr lang="en-US" altLang="ja-JP" b="0" i="0">
                        <a:latin typeface="HGPGothicE" panose="020B0900000000000000" pitchFamily="34" charset="-128"/>
                      </a:rPr>
                      <a:pPr>
                        <a:defRPr sz="950">
                          <a:solidFill>
                            <a:srgbClr val="FF66CC"/>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FF66CC"/>
                      </a:solidFill>
                      <a:latin typeface="HGPGothicE" panose="020B0900000000000000" pitchFamily="34" charset="-128"/>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BAF-45ED-BD1A-70BE6C470A84}"/>
                </c:ext>
              </c:extLst>
            </c:dLbl>
            <c:dLbl>
              <c:idx val="16"/>
              <c:layout>
                <c:manualLayout>
                  <c:x val="2.3374255989083918E-4"/>
                  <c:y val="-2.235571184734314E-2"/>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General</c:formatCode>
                <c:ptCount val="16"/>
                <c:pt idx="0">
                  <c:v>85.2</c:v>
                </c:pt>
                <c:pt idx="1">
                  <c:v>87.7</c:v>
                </c:pt>
                <c:pt idx="2">
                  <c:v>90.6</c:v>
                </c:pt>
                <c:pt idx="3">
                  <c:v>93.3</c:v>
                </c:pt>
                <c:pt idx="4">
                  <c:v>94.7</c:v>
                </c:pt>
                <c:pt idx="5">
                  <c:v>95.5</c:v>
                </c:pt>
                <c:pt idx="6">
                  <c:v>98.1</c:v>
                </c:pt>
                <c:pt idx="7">
                  <c:v>98.4</c:v>
                </c:pt>
                <c:pt idx="8">
                  <c:v>98.1</c:v>
                </c:pt>
                <c:pt idx="9">
                  <c:v>97.6</c:v>
                </c:pt>
                <c:pt idx="10">
                  <c:v>114.6</c:v>
                </c:pt>
                <c:pt idx="11">
                  <c:v>112.6</c:v>
                </c:pt>
                <c:pt idx="12">
                  <c:v>111.1</c:v>
                </c:pt>
                <c:pt idx="13">
                  <c:v>109.9</c:v>
                </c:pt>
                <c:pt idx="14">
                  <c:v>112.3</c:v>
                </c:pt>
                <c:pt idx="15">
                  <c:v>115.3</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5"/>
              <c:layout>
                <c:manualLayout>
                  <c:x val="0"/>
                  <c:y val="3.2953056165972064E-2"/>
                </c:manualLayout>
              </c:layout>
              <c:tx>
                <c:rich>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fld id="{D6E3EB3B-1854-2D44-A3F9-EA16C00730CB}" type="VALUE">
                      <a:rPr lang="en-US" altLang="ja-JP" b="0" i="0">
                        <a:latin typeface="HGPGothicE" panose="020B0900000000000000" pitchFamily="34" charset="-128"/>
                      </a:rPr>
                      <a:pPr>
                        <a:defRPr sz="950" b="1">
                          <a:solidFill>
                            <a:srgbClr val="0070C0"/>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0070C0"/>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BAF-45ED-BD1A-70BE6C470A84}"/>
                </c:ext>
              </c:extLst>
            </c:dLbl>
            <c:dLbl>
              <c:idx val="16"/>
              <c:layout>
                <c:manualLayout>
                  <c:x val="-1.6465696129106843E-3"/>
                  <c:y val="4.0150362176968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General</c:formatCode>
                <c:ptCount val="16"/>
                <c:pt idx="0">
                  <c:v>75.900000000000006</c:v>
                </c:pt>
                <c:pt idx="1">
                  <c:v>81.400000000000006</c:v>
                </c:pt>
                <c:pt idx="2">
                  <c:v>84.5</c:v>
                </c:pt>
                <c:pt idx="3">
                  <c:v>85.3</c:v>
                </c:pt>
                <c:pt idx="4">
                  <c:v>87.1</c:v>
                </c:pt>
                <c:pt idx="5">
                  <c:v>87.9</c:v>
                </c:pt>
                <c:pt idx="6">
                  <c:v>87.8</c:v>
                </c:pt>
                <c:pt idx="7">
                  <c:v>86.7</c:v>
                </c:pt>
                <c:pt idx="8">
                  <c:v>86.3</c:v>
                </c:pt>
                <c:pt idx="9">
                  <c:v>85.7</c:v>
                </c:pt>
                <c:pt idx="10">
                  <c:v>105.8</c:v>
                </c:pt>
                <c:pt idx="11">
                  <c:v>105.1</c:v>
                </c:pt>
                <c:pt idx="12">
                  <c:v>99.6</c:v>
                </c:pt>
                <c:pt idx="13">
                  <c:v>100</c:v>
                </c:pt>
                <c:pt idx="14">
                  <c:v>101.8</c:v>
                </c:pt>
                <c:pt idx="15">
                  <c:v>103.8</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5"/>
              <c:layout>
                <c:manualLayout>
                  <c:x val="0"/>
                  <c:y val="0.10485063325536566"/>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fld id="{7F429644-C827-C545-B3A8-0C59DCCC5B58}" type="VALUE">
                      <a:rPr lang="en-US" altLang="ja-JP" b="0" i="0">
                        <a:latin typeface="HGPGothicE" panose="020B0900000000000000" pitchFamily="34" charset="-128"/>
                      </a:rPr>
                      <a:pPr>
                        <a:defRPr sz="950">
                          <a:solidFill>
                            <a:srgbClr val="9B4D0D"/>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9B4D0D"/>
                      </a:solidFill>
                      <a:latin typeface="HGPGothicE" panose="020B0900000000000000" pitchFamily="34" charset="-128"/>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BAF-45ED-BD1A-70BE6C470A84}"/>
                </c:ext>
              </c:extLst>
            </c:dLbl>
            <c:dLbl>
              <c:idx val="16"/>
              <c:layout>
                <c:manualLayout>
                  <c:x val="4.9860020080610826E-4"/>
                  <c:y val="0.10521012114081263"/>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General</c:formatCode>
                <c:ptCount val="16"/>
                <c:pt idx="0">
                  <c:v>84</c:v>
                </c:pt>
                <c:pt idx="1">
                  <c:v>84.3</c:v>
                </c:pt>
                <c:pt idx="2">
                  <c:v>87.2</c:v>
                </c:pt>
                <c:pt idx="3">
                  <c:v>87.6</c:v>
                </c:pt>
                <c:pt idx="4">
                  <c:v>85.5</c:v>
                </c:pt>
                <c:pt idx="5">
                  <c:v>92</c:v>
                </c:pt>
                <c:pt idx="6">
                  <c:v>92.4</c:v>
                </c:pt>
                <c:pt idx="7">
                  <c:v>90.9</c:v>
                </c:pt>
                <c:pt idx="8">
                  <c:v>90.8</c:v>
                </c:pt>
                <c:pt idx="9">
                  <c:v>90.2</c:v>
                </c:pt>
                <c:pt idx="10">
                  <c:v>118.2</c:v>
                </c:pt>
                <c:pt idx="11">
                  <c:v>113.5</c:v>
                </c:pt>
                <c:pt idx="12">
                  <c:v>107.4</c:v>
                </c:pt>
                <c:pt idx="13">
                  <c:v>107.5</c:v>
                </c:pt>
                <c:pt idx="14">
                  <c:v>106.1</c:v>
                </c:pt>
                <c:pt idx="15">
                  <c:v>103.2</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5"/>
              <c:layout>
                <c:manualLayout>
                  <c:x val="3.2126953578069887E-3"/>
                  <c:y val="6.2910379953219395E-2"/>
                </c:manualLayout>
              </c:layout>
              <c:tx>
                <c:rich>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fld id="{B68F3E83-0F92-EE4B-849D-33F34796B0CB}" type="VALUE">
                      <a:rPr lang="en-US" altLang="ja-JP" b="0" i="0">
                        <a:latin typeface="HGPGothicE" panose="020B0900000000000000" pitchFamily="34" charset="-128"/>
                      </a:rPr>
                      <a:pPr>
                        <a:defRPr sz="950">
                          <a:solidFill>
                            <a:srgbClr val="E4B212"/>
                          </a:solidFill>
                          <a:latin typeface="HGPGothicE" panose="020B0900000000000000" pitchFamily="34"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50" b="0" i="0" u="none" strike="noStrike" kern="1200" baseline="0">
                      <a:solidFill>
                        <a:srgbClr val="E4B212"/>
                      </a:solidFill>
                      <a:latin typeface="HGPGothicE" panose="020B0900000000000000" pitchFamily="34" charset="-128"/>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BAF-45ED-BD1A-70BE6C470A84}"/>
                </c:ext>
              </c:extLst>
            </c:dLbl>
            <c:dLbl>
              <c:idx val="16"/>
              <c:layout>
                <c:manualLayout>
                  <c:x val="1.5235259103880607E-2"/>
                  <c:y val="6.6265600217391099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General</c:formatCode>
                <c:ptCount val="16"/>
                <c:pt idx="0">
                  <c:v>80.400000000000006</c:v>
                </c:pt>
                <c:pt idx="1">
                  <c:v>77.8</c:v>
                </c:pt>
                <c:pt idx="2">
                  <c:v>79.2</c:v>
                </c:pt>
                <c:pt idx="3">
                  <c:v>76.8</c:v>
                </c:pt>
                <c:pt idx="4">
                  <c:v>73.8</c:v>
                </c:pt>
                <c:pt idx="5">
                  <c:v>70.599999999999994</c:v>
                </c:pt>
                <c:pt idx="6">
                  <c:v>67.599999999999994</c:v>
                </c:pt>
                <c:pt idx="7">
                  <c:v>64</c:v>
                </c:pt>
                <c:pt idx="8">
                  <c:v>60.7</c:v>
                </c:pt>
                <c:pt idx="9">
                  <c:v>58.6</c:v>
                </c:pt>
                <c:pt idx="10">
                  <c:v>67.900000000000006</c:v>
                </c:pt>
                <c:pt idx="11">
                  <c:v>67.900000000000006</c:v>
                </c:pt>
                <c:pt idx="12">
                  <c:v>64.8</c:v>
                </c:pt>
                <c:pt idx="13">
                  <c:v>62.7</c:v>
                </c:pt>
                <c:pt idx="14">
                  <c:v>62.7</c:v>
                </c:pt>
                <c:pt idx="15">
                  <c:v>62.1</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76894361212966"/>
          <c:y val="0.13415868387263138"/>
          <c:w val="0.49926230243285907"/>
          <c:h val="0.80279522247011326"/>
        </c:manualLayout>
      </c:layout>
      <c:pieChart>
        <c:varyColors val="1"/>
        <c:ser>
          <c:idx val="0"/>
          <c:order val="0"/>
          <c:tx>
            <c:strRef>
              <c:f>Sheet1!$B$1</c:f>
              <c:strCache>
                <c:ptCount val="1"/>
                <c:pt idx="0">
                  <c:v>歳入</c:v>
                </c:pt>
              </c:strCache>
            </c:strRef>
          </c:tx>
          <c:spPr>
            <a:ln w="6350">
              <a:solidFill>
                <a:schemeClr val="bg1"/>
              </a:solidFill>
            </a:ln>
          </c:spPr>
          <c:dPt>
            <c:idx val="0"/>
            <c:bubble3D val="0"/>
            <c:spPr>
              <a:solidFill>
                <a:srgbClr val="F89200"/>
              </a:solidFill>
              <a:ln w="6350">
                <a:solidFill>
                  <a:schemeClr val="bg1"/>
                </a:solidFill>
              </a:ln>
              <a:effectLst/>
            </c:spPr>
            <c:extLst>
              <c:ext xmlns:c16="http://schemas.microsoft.com/office/drawing/2014/chart" uri="{C3380CC4-5D6E-409C-BE32-E72D297353CC}">
                <c16:uniqueId val="{00000001-8754-854A-A361-B610D9BF4851}"/>
              </c:ext>
            </c:extLst>
          </c:dPt>
          <c:dPt>
            <c:idx val="1"/>
            <c:bubble3D val="0"/>
            <c:spPr>
              <a:solidFill>
                <a:srgbClr val="FFD392"/>
              </a:solidFill>
              <a:ln w="6350">
                <a:solidFill>
                  <a:schemeClr val="bg1"/>
                </a:solidFill>
              </a:ln>
              <a:effectLst/>
            </c:spPr>
            <c:extLst>
              <c:ext xmlns:c16="http://schemas.microsoft.com/office/drawing/2014/chart" uri="{C3380CC4-5D6E-409C-BE32-E72D297353CC}">
                <c16:uniqueId val="{00000003-8754-854A-A361-B610D9BF4851}"/>
              </c:ext>
            </c:extLst>
          </c:dPt>
          <c:dPt>
            <c:idx val="2"/>
            <c:bubble3D val="0"/>
            <c:spPr>
              <a:solidFill>
                <a:srgbClr val="79BEFF"/>
              </a:solidFill>
              <a:ln w="6350">
                <a:solidFill>
                  <a:schemeClr val="bg1"/>
                </a:solidFill>
              </a:ln>
              <a:effectLst/>
            </c:spPr>
            <c:extLst>
              <c:ext xmlns:c16="http://schemas.microsoft.com/office/drawing/2014/chart" uri="{C3380CC4-5D6E-409C-BE32-E72D297353CC}">
                <c16:uniqueId val="{00000005-8754-854A-A361-B610D9BF4851}"/>
              </c:ext>
            </c:extLst>
          </c:dPt>
          <c:dPt>
            <c:idx val="3"/>
            <c:bubble3D val="0"/>
            <c:spPr>
              <a:solidFill>
                <a:srgbClr val="359EFF"/>
              </a:solidFill>
              <a:ln w="6350">
                <a:solidFill>
                  <a:schemeClr val="bg1"/>
                </a:solidFill>
              </a:ln>
              <a:effectLst/>
            </c:spPr>
            <c:extLst>
              <c:ext xmlns:c16="http://schemas.microsoft.com/office/drawing/2014/chart" uri="{C3380CC4-5D6E-409C-BE32-E72D297353CC}">
                <c16:uniqueId val="{00000007-8754-854A-A361-B610D9BF4851}"/>
              </c:ext>
            </c:extLst>
          </c:dPt>
          <c:dPt>
            <c:idx val="4"/>
            <c:bubble3D val="0"/>
            <c:spPr>
              <a:solidFill>
                <a:srgbClr val="005AAC"/>
              </a:solidFill>
              <a:ln w="6350">
                <a:solidFill>
                  <a:schemeClr val="bg1"/>
                </a:solidFill>
              </a:ln>
              <a:effectLst/>
            </c:spPr>
            <c:extLst>
              <c:ext xmlns:c16="http://schemas.microsoft.com/office/drawing/2014/chart" uri="{C3380CC4-5D6E-409C-BE32-E72D297353CC}">
                <c16:uniqueId val="{00000009-8754-854A-A361-B610D9BF4851}"/>
              </c:ext>
            </c:extLst>
          </c:dPt>
          <c:dPt>
            <c:idx val="5"/>
            <c:bubble3D val="0"/>
            <c:spPr>
              <a:solidFill>
                <a:srgbClr val="BEDFFF"/>
              </a:solidFill>
              <a:ln w="6350">
                <a:solidFill>
                  <a:schemeClr val="bg1"/>
                </a:solidFill>
              </a:ln>
              <a:effectLst/>
            </c:spPr>
            <c:extLst>
              <c:ext xmlns:c16="http://schemas.microsoft.com/office/drawing/2014/chart" uri="{C3380CC4-5D6E-409C-BE32-E72D297353CC}">
                <c16:uniqueId val="{0000000B-8754-854A-A361-B610D9BF4851}"/>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8754-854A-A361-B610D9BF485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8754-854A-A361-B610D9BF4851}"/>
              </c:ext>
            </c:extLst>
          </c:dPt>
          <c:dPt>
            <c:idx val="8"/>
            <c:bubble3D val="0"/>
            <c:spPr>
              <a:solidFill>
                <a:schemeClr val="accent3">
                  <a:lumMod val="60000"/>
                </a:schemeClr>
              </a:solidFill>
              <a:ln w="6350">
                <a:solidFill>
                  <a:schemeClr val="bg1"/>
                </a:solidFill>
              </a:ln>
              <a:effectLst/>
            </c:spPr>
            <c:extLst>
              <c:ext xmlns:c16="http://schemas.microsoft.com/office/drawing/2014/chart" uri="{C3380CC4-5D6E-409C-BE32-E72D297353CC}">
                <c16:uniqueId val="{00000011-8754-854A-A361-B610D9BF4851}"/>
              </c:ext>
            </c:extLst>
          </c:dPt>
          <c:dPt>
            <c:idx val="9"/>
            <c:bubble3D val="0"/>
            <c:spPr>
              <a:solidFill>
                <a:schemeClr val="accent4">
                  <a:lumMod val="60000"/>
                </a:schemeClr>
              </a:solidFill>
              <a:ln w="6350">
                <a:solidFill>
                  <a:schemeClr val="bg1"/>
                </a:solidFill>
              </a:ln>
              <a:effectLst/>
            </c:spPr>
            <c:extLst>
              <c:ext xmlns:c16="http://schemas.microsoft.com/office/drawing/2014/chart" uri="{C3380CC4-5D6E-409C-BE32-E72D297353CC}">
                <c16:uniqueId val="{00000013-8754-854A-A361-B610D9BF4851}"/>
              </c:ext>
            </c:extLst>
          </c:dPt>
          <c:dPt>
            <c:idx val="10"/>
            <c:bubble3D val="0"/>
            <c:spPr>
              <a:solidFill>
                <a:schemeClr val="accent5">
                  <a:lumMod val="60000"/>
                </a:schemeClr>
              </a:solidFill>
              <a:ln w="6350">
                <a:solidFill>
                  <a:schemeClr val="bg1"/>
                </a:solidFill>
              </a:ln>
              <a:effectLst/>
            </c:spPr>
            <c:extLst>
              <c:ext xmlns:c16="http://schemas.microsoft.com/office/drawing/2014/chart" uri="{C3380CC4-5D6E-409C-BE32-E72D297353CC}">
                <c16:uniqueId val="{00000015-8754-854A-A361-B610D9BF4851}"/>
              </c:ext>
            </c:extLst>
          </c:dPt>
          <c:dPt>
            <c:idx val="11"/>
            <c:bubble3D val="0"/>
            <c:spPr>
              <a:solidFill>
                <a:schemeClr val="accent6">
                  <a:lumMod val="60000"/>
                </a:schemeClr>
              </a:solidFill>
              <a:ln w="6350">
                <a:solidFill>
                  <a:schemeClr val="bg1"/>
                </a:solidFill>
              </a:ln>
              <a:effectLst/>
            </c:spPr>
            <c:extLst>
              <c:ext xmlns:c16="http://schemas.microsoft.com/office/drawing/2014/chart" uri="{C3380CC4-5D6E-409C-BE32-E72D297353CC}">
                <c16:uniqueId val="{00000017-8754-854A-A361-B610D9BF4851}"/>
              </c:ext>
            </c:extLst>
          </c:dPt>
          <c:dLbls>
            <c:dLbl>
              <c:idx val="0"/>
              <c:delete val="1"/>
              <c:extLst>
                <c:ext xmlns:c15="http://schemas.microsoft.com/office/drawing/2012/chart" uri="{CE6537A1-D6FC-4f65-9D91-7224C49458BB}"/>
                <c:ext xmlns:c16="http://schemas.microsoft.com/office/drawing/2014/chart" uri="{C3380CC4-5D6E-409C-BE32-E72D297353CC}">
                  <c16:uniqueId val="{00000001-8754-854A-A361-B610D9BF4851}"/>
                </c:ext>
              </c:extLst>
            </c:dLbl>
            <c:dLbl>
              <c:idx val="1"/>
              <c:delete val="1"/>
              <c:extLst>
                <c:ext xmlns:c15="http://schemas.microsoft.com/office/drawing/2012/chart" uri="{CE6537A1-D6FC-4f65-9D91-7224C49458BB}">
                  <c15:layout>
                    <c:manualLayout>
                      <c:w val="0.23225949853923025"/>
                      <c:h val="0.21412103947480973"/>
                    </c:manualLayout>
                  </c15:layout>
                </c:ext>
                <c:ext xmlns:c16="http://schemas.microsoft.com/office/drawing/2014/chart" uri="{C3380CC4-5D6E-409C-BE32-E72D297353CC}">
                  <c16:uniqueId val="{00000003-8754-854A-A361-B610D9BF4851}"/>
                </c:ext>
              </c:extLst>
            </c:dLbl>
            <c:dLbl>
              <c:idx val="2"/>
              <c:delete val="1"/>
              <c:extLst>
                <c:ext xmlns:c15="http://schemas.microsoft.com/office/drawing/2012/chart" uri="{CE6537A1-D6FC-4f65-9D91-7224C49458BB}"/>
                <c:ext xmlns:c16="http://schemas.microsoft.com/office/drawing/2014/chart" uri="{C3380CC4-5D6E-409C-BE32-E72D297353CC}">
                  <c16:uniqueId val="{00000005-8754-854A-A361-B610D9BF4851}"/>
                </c:ext>
              </c:extLst>
            </c:dLbl>
            <c:dLbl>
              <c:idx val="3"/>
              <c:delete val="1"/>
              <c:extLst>
                <c:ext xmlns:c15="http://schemas.microsoft.com/office/drawing/2012/chart" uri="{CE6537A1-D6FC-4f65-9D91-7224C49458BB}">
                  <c15:layout>
                    <c:manualLayout>
                      <c:w val="0.1931139155558243"/>
                      <c:h val="0.15403350191316098"/>
                    </c:manualLayout>
                  </c15:layout>
                </c:ext>
                <c:ext xmlns:c16="http://schemas.microsoft.com/office/drawing/2014/chart" uri="{C3380CC4-5D6E-409C-BE32-E72D297353CC}">
                  <c16:uniqueId val="{00000007-8754-854A-A361-B610D9BF4851}"/>
                </c:ext>
              </c:extLst>
            </c:dLbl>
            <c:dLbl>
              <c:idx val="4"/>
              <c:delete val="1"/>
              <c:extLst>
                <c:ext xmlns:c15="http://schemas.microsoft.com/office/drawing/2012/chart" uri="{CE6537A1-D6FC-4f65-9D91-7224C49458BB}">
                  <c15:layout>
                    <c:manualLayout>
                      <c:w val="0.22508725143825875"/>
                      <c:h val="0.14489281354462585"/>
                    </c:manualLayout>
                  </c15:layout>
                </c:ext>
                <c:ext xmlns:c16="http://schemas.microsoft.com/office/drawing/2014/chart" uri="{C3380CC4-5D6E-409C-BE32-E72D297353CC}">
                  <c16:uniqueId val="{00000009-8754-854A-A361-B610D9BF4851}"/>
                </c:ext>
              </c:extLst>
            </c:dLbl>
            <c:dLbl>
              <c:idx val="5"/>
              <c:delete val="1"/>
              <c:extLst>
                <c:ext xmlns:c15="http://schemas.microsoft.com/office/drawing/2012/chart" uri="{CE6537A1-D6FC-4f65-9D91-7224C49458BB}">
                  <c15:layout>
                    <c:manualLayout>
                      <c:w val="0.24189294815895723"/>
                      <c:h val="0.12712429326044686"/>
                    </c:manualLayout>
                  </c15:layout>
                </c:ext>
                <c:ext xmlns:c16="http://schemas.microsoft.com/office/drawing/2014/chart" uri="{C3380CC4-5D6E-409C-BE32-E72D297353CC}">
                  <c16:uniqueId val="{0000000B-8754-854A-A361-B610D9BF4851}"/>
                </c:ext>
              </c:extLst>
            </c:dLbl>
            <c:dLbl>
              <c:idx val="6"/>
              <c:delete val="1"/>
              <c:extLst>
                <c:ext xmlns:c15="http://schemas.microsoft.com/office/drawing/2012/chart" uri="{CE6537A1-D6FC-4f65-9D91-7224C49458BB}">
                  <c15:layout>
                    <c:manualLayout>
                      <c:w val="0.20810544513658488"/>
                      <c:h val="0.12291143885146646"/>
                    </c:manualLayout>
                  </c15:layout>
                </c:ext>
                <c:ext xmlns:c16="http://schemas.microsoft.com/office/drawing/2014/chart" uri="{C3380CC4-5D6E-409C-BE32-E72D297353CC}">
                  <c16:uniqueId val="{0000000D-8754-854A-A361-B610D9BF4851}"/>
                </c:ext>
              </c:extLst>
            </c:dLbl>
            <c:dLbl>
              <c:idx val="7"/>
              <c:layout>
                <c:manualLayout>
                  <c:x val="-0.22903169273967891"/>
                  <c:y val="-2.872403596297221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5E2B7238-B0A3-4770-BCB7-2416189114D6}" type="CELLRANGE">
                      <a:rPr lang="ja-JP" altLang="en-US" smtClean="0"/>
                      <a:pPr>
                        <a:defRPr sz="1000"/>
                      </a:pPr>
                      <a:t>[CELLRANGE]</a:t>
                    </a:fld>
                    <a:r>
                      <a:rPr lang="en-US" altLang="ja-JP" baseline="0" dirty="0"/>
                      <a:t>196</a:t>
                    </a:r>
                    <a:r>
                      <a:rPr lang="ja-JP" altLang="en-US" baseline="0" dirty="0"/>
                      <a:t>億円</a:t>
                    </a:r>
                    <a:r>
                      <a:rPr lang="ja-JP" altLang="en-US" dirty="0"/>
                      <a:t>（</a:t>
                    </a:r>
                    <a:fld id="{B92B6DD1-0B66-4195-8A8D-4ACB8B4FDB80}" type="PERCENTAGE">
                      <a:rPr lang="en-US" altLang="ja-JP" smtClean="0"/>
                      <a:pPr>
                        <a:defRPr sz="1000"/>
                      </a:pPr>
                      <a:t>[パーセンテージ]</a:t>
                    </a:fld>
                    <a:r>
                      <a:rPr lang="ja-JP" altLang="en-US" dirty="0"/>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34241060426051034"/>
                      <c:h val="5.0022518961835113E-2"/>
                    </c:manualLayout>
                  </c15:layout>
                  <c15:dlblFieldTable/>
                  <c15:showDataLabelsRange val="1"/>
                </c:ext>
                <c:ext xmlns:c16="http://schemas.microsoft.com/office/drawing/2014/chart" uri="{C3380CC4-5D6E-409C-BE32-E72D297353CC}">
                  <c16:uniqueId val="{0000000F-8754-854A-A361-B610D9BF4851}"/>
                </c:ext>
              </c:extLst>
            </c:dLbl>
            <c:dLbl>
              <c:idx val="8"/>
              <c:layout>
                <c:manualLayout>
                  <c:x val="-0.25998782674176113"/>
                  <c:y val="-8.62453148878859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7B41AE1E-09E3-4FF8-9847-3B6908F5D4C5}" type="CELLRANGE">
                      <a:rPr lang="zh-TW" altLang="en-US" smtClean="0"/>
                      <a:pPr>
                        <a:defRPr sz="1000"/>
                      </a:pPr>
                      <a:t>[CELLRANGE]</a:t>
                    </a:fld>
                    <a:r>
                      <a:rPr lang="en-US" altLang="zh-TW" baseline="0" dirty="0"/>
                      <a:t>165</a:t>
                    </a:r>
                    <a:r>
                      <a:rPr lang="zh-TW" altLang="en-US" baseline="0" dirty="0"/>
                      <a:t>億円（</a:t>
                    </a:r>
                    <a:fld id="{96C4AF1C-97EC-466D-B83E-DDEA1BD4798E}" type="PERCENTAGE">
                      <a:rPr lang="en-US" altLang="zh-TW" smtClean="0"/>
                      <a:pPr>
                        <a:defRPr sz="1000"/>
                      </a:pPr>
                      <a:t>[パーセンテージ]</a:t>
                    </a:fld>
                    <a:r>
                      <a:rPr lang="zh-TW" altLang="en-US" dirty="0"/>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3422969676751873"/>
                      <c:h val="5.5611241769984956E-2"/>
                    </c:manualLayout>
                  </c15:layout>
                  <c15:dlblFieldTable/>
                  <c15:showDataLabelsRange val="1"/>
                </c:ext>
                <c:ext xmlns:c16="http://schemas.microsoft.com/office/drawing/2014/chart" uri="{C3380CC4-5D6E-409C-BE32-E72D297353CC}">
                  <c16:uniqueId val="{00000011-8754-854A-A361-B610D9BF4851}"/>
                </c:ext>
              </c:extLst>
            </c:dLbl>
            <c:dLbl>
              <c:idx val="9"/>
              <c:layout>
                <c:manualLayout>
                  <c:x val="4.1185230356106224E-2"/>
                  <c:y val="-0.10939867239462241"/>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2096F9F3-9075-43C2-89D8-B1C4ED19171E}" type="CELLRANGE">
                      <a:rPr lang="ja-JP" altLang="en-US" sz="1000" smtClean="0"/>
                      <a:pPr>
                        <a:defRPr sz="1000"/>
                      </a:pPr>
                      <a:t>[CELLRANGE]</a:t>
                    </a:fld>
                    <a:r>
                      <a:rPr lang="en-US" altLang="ja-JP" sz="1000" baseline="0" dirty="0"/>
                      <a:t>42</a:t>
                    </a:r>
                    <a:r>
                      <a:rPr lang="ja-JP" altLang="en-US" sz="1000" baseline="0" dirty="0"/>
                      <a:t>億円（</a:t>
                    </a:r>
                    <a:fld id="{C635DA46-245A-4B6A-9E3F-5CEE414D57AB}" type="PERCENTAGE">
                      <a:rPr lang="en-US" altLang="ja-JP" sz="1000" baseline="0" smtClean="0"/>
                      <a:pPr>
                        <a:defRPr sz="1000"/>
                      </a:pPr>
                      <a:t>[パーセンテージ]</a:t>
                    </a:fld>
                    <a:r>
                      <a:rPr lang="ja-JP" altLang="en-US" sz="1000" baseline="0" dirty="0"/>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35223829933339706"/>
                      <c:h val="4.7883625047604905E-2"/>
                    </c:manualLayout>
                  </c15:layout>
                  <c15:dlblFieldTable/>
                  <c15:showDataLabelsRange val="1"/>
                </c:ext>
                <c:ext xmlns:c16="http://schemas.microsoft.com/office/drawing/2014/chart" uri="{C3380CC4-5D6E-409C-BE32-E72D297353CC}">
                  <c16:uniqueId val="{00000013-8754-854A-A361-B610D9BF4851}"/>
                </c:ext>
              </c:extLst>
            </c:dLbl>
            <c:dLbl>
              <c:idx val="10"/>
              <c:layout>
                <c:manualLayout>
                  <c:x val="0.18518381983948079"/>
                  <c:y val="-5.3327331015976316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3EB8A193-BC3C-4B14-8D6B-9EF2F7A77943}" type="CELLRANGE">
                      <a:rPr lang="ja-JP" altLang="en-US" smtClean="0"/>
                      <a:pPr>
                        <a:defRPr sz="1000"/>
                      </a:pPr>
                      <a:t>[CELLRANGE]</a:t>
                    </a:fld>
                    <a:r>
                      <a:rPr lang="en-US" altLang="ja-JP" baseline="0" dirty="0"/>
                      <a:t>28</a:t>
                    </a:r>
                    <a:r>
                      <a:rPr lang="ja-JP" altLang="en-US" baseline="0" dirty="0"/>
                      <a:t>億円（</a:t>
                    </a:r>
                    <a:fld id="{5C1D2C76-792B-4C25-A473-041F575F0007}" type="PERCENTAGE">
                      <a:rPr lang="en-US" altLang="ja-JP" baseline="0" smtClean="0"/>
                      <a:pPr>
                        <a:defRPr sz="1000"/>
                      </a:pPr>
                      <a:t>[パーセンテージ]</a:t>
                    </a:fld>
                    <a:r>
                      <a:rPr lang="ja-JP" altLang="en-US" baseline="0" dirty="0"/>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40844809165318952"/>
                      <c:h val="4.6572690067915451E-2"/>
                    </c:manualLayout>
                  </c15:layout>
                  <c15:dlblFieldTable/>
                  <c15:showDataLabelsRange val="1"/>
                </c:ext>
                <c:ext xmlns:c16="http://schemas.microsoft.com/office/drawing/2014/chart" uri="{C3380CC4-5D6E-409C-BE32-E72D297353CC}">
                  <c16:uniqueId val="{00000015-8754-854A-A361-B610D9BF4851}"/>
                </c:ext>
              </c:extLst>
            </c:dLbl>
            <c:dLbl>
              <c:idx val="11"/>
              <c:layout>
                <c:manualLayout>
                  <c:x val="0.20454798063520491"/>
                  <c:y val="-4.9859442231243219E-3"/>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B2A6562F-971B-4F95-9BAE-99BA9AC8266D}" type="CELLRANGE">
                      <a:rPr lang="zh-TW" altLang="en-US" smtClean="0"/>
                      <a:pPr>
                        <a:defRPr sz="1000"/>
                      </a:pPr>
                      <a:t>[CELLRANGE]</a:t>
                    </a:fld>
                    <a:r>
                      <a:rPr lang="en-US" altLang="zh-TW" baseline="0" dirty="0"/>
                      <a:t>13</a:t>
                    </a:r>
                    <a:r>
                      <a:rPr lang="zh-TW" altLang="en-US" baseline="0" dirty="0"/>
                      <a:t>億円（</a:t>
                    </a:r>
                    <a:r>
                      <a:rPr lang="en-US" altLang="zh-TW" baseline="0" dirty="0"/>
                      <a:t>0.0%</a:t>
                    </a:r>
                    <a:r>
                      <a:rPr lang="zh-TW" altLang="en-US" baseline="0" dirty="0"/>
                      <a:t>）</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38402337889851523"/>
                      <c:h val="3.9673032280076126E-2"/>
                    </c:manualLayout>
                  </c15:layout>
                  <c15:dlblFieldTable/>
                  <c15:showDataLabelsRange val="1"/>
                </c:ext>
                <c:ext xmlns:c16="http://schemas.microsoft.com/office/drawing/2014/chart" uri="{C3380CC4-5D6E-409C-BE32-E72D297353CC}">
                  <c16:uniqueId val="{00000017-8754-854A-A361-B610D9BF485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県税</c:v>
                </c:pt>
                <c:pt idx="1">
                  <c:v>諸収入</c:v>
                </c:pt>
                <c:pt idx="2">
                  <c:v>地方交付税等</c:v>
                </c:pt>
                <c:pt idx="3">
                  <c:v>国庫支出金</c:v>
                </c:pt>
                <c:pt idx="4">
                  <c:v>県債</c:v>
                </c:pt>
                <c:pt idx="5">
                  <c:v>地方譲与税</c:v>
                </c:pt>
                <c:pt idx="6">
                  <c:v>その他</c:v>
                </c:pt>
              </c:strCache>
            </c:strRef>
          </c:cat>
          <c:val>
            <c:numRef>
              <c:f>Sheet1!$B$2:$B$8</c:f>
              <c:numCache>
                <c:formatCode>General</c:formatCode>
                <c:ptCount val="7"/>
                <c:pt idx="0">
                  <c:v>8870</c:v>
                </c:pt>
                <c:pt idx="1">
                  <c:v>5489</c:v>
                </c:pt>
                <c:pt idx="2">
                  <c:v>3548</c:v>
                </c:pt>
                <c:pt idx="3">
                  <c:v>1831</c:v>
                </c:pt>
                <c:pt idx="4">
                  <c:v>1305</c:v>
                </c:pt>
                <c:pt idx="5">
                  <c:v>1158</c:v>
                </c:pt>
                <c:pt idx="6">
                  <c:v>1381</c:v>
                </c:pt>
              </c:numCache>
            </c:numRef>
          </c:val>
          <c:extLst>
            <c:ext xmlns:c16="http://schemas.microsoft.com/office/drawing/2014/chart" uri="{C3380CC4-5D6E-409C-BE32-E72D297353CC}">
              <c16:uniqueId val="{00000018-8754-854A-A361-B610D9BF48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77E3-814B-BB12-54ED4F24ABE2}"/>
              </c:ext>
            </c:extLst>
          </c:dPt>
          <c:dPt>
            <c:idx val="1"/>
            <c:bubble3D val="0"/>
            <c:spPr>
              <a:solidFill>
                <a:srgbClr val="F89200"/>
              </a:solidFill>
              <a:ln w="19050">
                <a:solidFill>
                  <a:schemeClr val="lt1"/>
                </a:solidFill>
              </a:ln>
              <a:effectLst/>
            </c:spPr>
            <c:extLst>
              <c:ext xmlns:c16="http://schemas.microsoft.com/office/drawing/2014/chart" uri="{C3380CC4-5D6E-409C-BE32-E72D297353CC}">
                <c16:uniqueId val="{00000003-77E3-814B-BB12-54ED4F24ABE2}"/>
              </c:ext>
            </c:extLst>
          </c:dPt>
          <c:dPt>
            <c:idx val="2"/>
            <c:bubble3D val="0"/>
            <c:spPr>
              <a:solidFill>
                <a:srgbClr val="3C9359"/>
              </a:solidFill>
              <a:ln w="19050">
                <a:solidFill>
                  <a:schemeClr val="lt1"/>
                </a:solidFill>
              </a:ln>
              <a:effectLst/>
            </c:spPr>
            <c:extLst>
              <c:ext xmlns:c16="http://schemas.microsoft.com/office/drawing/2014/chart" uri="{C3380CC4-5D6E-409C-BE32-E72D297353CC}">
                <c16:uniqueId val="{00000005-77E3-814B-BB12-54ED4F24ABE2}"/>
              </c:ext>
            </c:extLst>
          </c:dPt>
          <c:dPt>
            <c:idx val="3"/>
            <c:bubble3D val="0"/>
            <c:spPr>
              <a:solidFill>
                <a:srgbClr val="005AAC"/>
              </a:solidFill>
              <a:ln w="19050">
                <a:solidFill>
                  <a:schemeClr val="lt1"/>
                </a:solidFill>
              </a:ln>
              <a:effectLst/>
            </c:spPr>
            <c:extLst>
              <c:ext xmlns:c16="http://schemas.microsoft.com/office/drawing/2014/chart" uri="{C3380CC4-5D6E-409C-BE32-E72D297353CC}">
                <c16:uniqueId val="{00000007-77E3-814B-BB12-54ED4F24ABE2}"/>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77E3-814B-BB12-54ED4F24ABE2}"/>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77E3-814B-BB12-54ED4F24ABE2}"/>
              </c:ext>
            </c:extLst>
          </c:dPt>
          <c:dPt>
            <c:idx val="6"/>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D-77E3-814B-BB12-54ED4F24ABE2}"/>
              </c:ext>
            </c:extLst>
          </c:dPt>
          <c:dPt>
            <c:idx val="7"/>
            <c:bubble3D val="0"/>
            <c:spPr>
              <a:solidFill>
                <a:srgbClr val="807DD4"/>
              </a:solidFill>
              <a:ln w="19050">
                <a:solidFill>
                  <a:schemeClr val="lt1"/>
                </a:solidFill>
              </a:ln>
              <a:effectLst/>
            </c:spPr>
            <c:extLst>
              <c:ext xmlns:c16="http://schemas.microsoft.com/office/drawing/2014/chart" uri="{C3380CC4-5D6E-409C-BE32-E72D297353CC}">
                <c16:uniqueId val="{0000000F-77E3-814B-BB12-54ED4F24ABE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7E3-814B-BB12-54ED4F24ABE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7E3-814B-BB12-54ED4F24ABE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7E3-814B-BB12-54ED4F24ABE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7E3-814B-BB12-54ED4F24ABE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7E3-814B-BB12-54ED4F24ABE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7E3-814B-BB12-54ED4F24ABE2}"/>
              </c:ext>
            </c:extLst>
          </c:dPt>
          <c:val>
            <c:numRef>
              <c:f>中学校!$G$76:$G$89</c:f>
              <c:numCache>
                <c:formatCode>General</c:formatCode>
                <c:ptCount val="14"/>
                <c:pt idx="0">
                  <c:v>5154</c:v>
                </c:pt>
                <c:pt idx="1">
                  <c:v>3973</c:v>
                </c:pt>
                <c:pt idx="2">
                  <c:v>3891</c:v>
                </c:pt>
                <c:pt idx="3">
                  <c:v>2777</c:v>
                </c:pt>
                <c:pt idx="4">
                  <c:v>1442</c:v>
                </c:pt>
                <c:pt idx="5">
                  <c:v>1368</c:v>
                </c:pt>
                <c:pt idx="6">
                  <c:v>1018</c:v>
                </c:pt>
                <c:pt idx="7">
                  <c:v>3959</c:v>
                </c:pt>
              </c:numCache>
            </c:numRef>
          </c:val>
          <c:extLst>
            <c:ext xmlns:c16="http://schemas.microsoft.com/office/drawing/2014/chart" uri="{C3380CC4-5D6E-409C-BE32-E72D297353CC}">
              <c16:uniqueId val="{0000001C-77E3-814B-BB12-54ED4F24AB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0.36917</cdr:x>
      <cdr:y>0.34379</cdr:y>
    </cdr:from>
    <cdr:to>
      <cdr:x>0.59299</cdr:x>
      <cdr:y>0.71891</cdr:y>
    </cdr:to>
    <cdr:sp macro="" textlink="">
      <cdr:nvSpPr>
        <cdr:cNvPr id="2" name="楕円 32">
          <a:extLst xmlns:a="http://schemas.openxmlformats.org/drawingml/2006/main">
            <a:ext uri="{FF2B5EF4-FFF2-40B4-BE49-F238E27FC236}">
              <a16:creationId xmlns:a16="http://schemas.microsoft.com/office/drawing/2014/main" id="{86761756-CE08-4002-B7F3-5799F6759922}"/>
            </a:ext>
          </a:extLst>
        </cdr:cNvPr>
        <cdr:cNvSpPr/>
      </cdr:nvSpPr>
      <cdr:spPr bwMode="auto">
        <a:xfrm xmlns:a="http://schemas.openxmlformats.org/drawingml/2006/main">
          <a:off x="2126938" y="1200652"/>
          <a:ext cx="1289540" cy="1310046"/>
        </a:xfrm>
        <a:prstGeom xmlns:a="http://schemas.openxmlformats.org/drawingml/2006/main" prst="ellipse">
          <a:avLst/>
        </a:prstGeom>
        <a:solidFill xmlns:a="http://schemas.openxmlformats.org/drawingml/2006/main">
          <a:schemeClr val="bg1"/>
        </a:solidFill>
        <a:ln xmlns:a="http://schemas.openxmlformats.org/drawingml/2006/main" w="635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0" tIns="36000" rIns="0" bIns="36000" numCol="1" rtlCol="0" anchor="ctr"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mn-ea"/>
              <a:ea typeface="+mn-ea"/>
            </a:rPr>
            <a:t>歳入総額</a:t>
          </a:r>
          <a:endParaRPr lang="en-US" altLang="ja-JP" sz="1800" dirty="0">
            <a:latin typeface="+mn-ea"/>
            <a:ea typeface="+mn-ea"/>
          </a:endParaRPr>
        </a:p>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lang="en-US" altLang="ja-JP" sz="1500" dirty="0">
              <a:latin typeface="+mn-ea"/>
              <a:ea typeface="+mn-ea"/>
            </a:rPr>
            <a:t>2</a:t>
          </a:r>
          <a:r>
            <a:rPr lang="ja-JP" altLang="en-US" sz="1500" dirty="0">
              <a:latin typeface="+mn-ea"/>
              <a:ea typeface="+mn-ea"/>
            </a:rPr>
            <a:t>兆</a:t>
          </a:r>
          <a:r>
            <a:rPr lang="en-US" altLang="ja-JP" sz="1500" dirty="0">
              <a:latin typeface="+mn-ea"/>
              <a:ea typeface="+mn-ea"/>
            </a:rPr>
            <a:t>3,582</a:t>
          </a:r>
          <a:r>
            <a:rPr lang="ja-JP" altLang="en-US" sz="1500" dirty="0">
              <a:latin typeface="+mn-ea"/>
              <a:ea typeface="+mn-ea"/>
            </a:rPr>
            <a:t>億円</a:t>
          </a:r>
          <a:endParaRPr kumimoji="1" lang="ja-JP" altLang="en-US" sz="1500" b="0" i="0" u="none" strike="noStrike" cap="none" normalizeH="0" baseline="0" dirty="0">
            <a:ln>
              <a:noFill/>
            </a:ln>
            <a:solidFill>
              <a:schemeClr val="tx1"/>
            </a:solidFill>
            <a:effectLst/>
            <a:latin typeface="+mn-ea"/>
            <a:ea typeface="+mn-ea"/>
          </a:endParaRPr>
        </a:p>
      </cdr:txBody>
    </cdr:sp>
  </cdr:relSizeAnchor>
  <cdr:relSizeAnchor xmlns:cdr="http://schemas.openxmlformats.org/drawingml/2006/chartDrawing">
    <cdr:from>
      <cdr:x>0.75337</cdr:x>
      <cdr:y>0.07205</cdr:y>
    </cdr:from>
    <cdr:to>
      <cdr:x>0.88449</cdr:x>
      <cdr:y>0.30291</cdr:y>
    </cdr:to>
    <cdr:sp macro="" textlink="">
      <cdr:nvSpPr>
        <cdr:cNvPr id="3" name="テキスト ボックス 2">
          <a:extLst xmlns:a="http://schemas.openxmlformats.org/drawingml/2006/main">
            <a:ext uri="{FF2B5EF4-FFF2-40B4-BE49-F238E27FC236}">
              <a16:creationId xmlns:a16="http://schemas.microsoft.com/office/drawing/2014/main" id="{C24D12E4-0354-CB5E-2922-4023B2BA224D}"/>
            </a:ext>
          </a:extLst>
        </cdr:cNvPr>
        <cdr:cNvSpPr txBox="1"/>
      </cdr:nvSpPr>
      <cdr:spPr>
        <a:xfrm xmlns:a="http://schemas.openxmlformats.org/drawingml/2006/main">
          <a:off x="4492806" y="264704"/>
          <a:ext cx="781992" cy="8481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kern="1200"/>
        </a:p>
      </cdr:txBody>
    </cdr:sp>
  </cdr:relSizeAnchor>
  <cdr:relSizeAnchor xmlns:cdr="http://schemas.openxmlformats.org/drawingml/2006/chartDrawing">
    <cdr:from>
      <cdr:x>0.6767</cdr:x>
      <cdr:y>0.07205</cdr:y>
    </cdr:from>
    <cdr:to>
      <cdr:x>0.82641</cdr:x>
      <cdr:y>0.27624</cdr:y>
    </cdr:to>
    <cdr:sp macro="" textlink="">
      <cdr:nvSpPr>
        <cdr:cNvPr id="4" name="テキスト ボックス 3">
          <a:extLst xmlns:a="http://schemas.openxmlformats.org/drawingml/2006/main">
            <a:ext uri="{FF2B5EF4-FFF2-40B4-BE49-F238E27FC236}">
              <a16:creationId xmlns:a16="http://schemas.microsoft.com/office/drawing/2014/main" id="{E52D2444-4D7F-6903-71FA-70E3CC6D3E6E}"/>
            </a:ext>
          </a:extLst>
        </cdr:cNvPr>
        <cdr:cNvSpPr txBox="1"/>
      </cdr:nvSpPr>
      <cdr:spPr>
        <a:xfrm xmlns:a="http://schemas.openxmlformats.org/drawingml/2006/main">
          <a:off x="4035618" y="264704"/>
          <a:ext cx="892810" cy="750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 y="1"/>
            <a:ext cx="4304472" cy="339643"/>
          </a:xfrm>
          <a:prstGeom prst="rect">
            <a:avLst/>
          </a:prstGeom>
          <a:noFill/>
          <a:ln w="9525">
            <a:noFill/>
            <a:miter lim="800000"/>
            <a:headEnd/>
            <a:tailEnd/>
          </a:ln>
        </p:spPr>
        <p:txBody>
          <a:bodyPr vert="horz" wrap="square" lIns="92017" tIns="46011" rIns="92017" bIns="46011" numCol="1" anchor="t"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3" name="日付プレースホルダ 2"/>
          <p:cNvSpPr>
            <a:spLocks noGrp="1"/>
          </p:cNvSpPr>
          <p:nvPr>
            <p:ph type="dt" sz="quarter" idx="1"/>
          </p:nvPr>
        </p:nvSpPr>
        <p:spPr bwMode="auto">
          <a:xfrm>
            <a:off x="5620570" y="1"/>
            <a:ext cx="4304471" cy="339643"/>
          </a:xfrm>
          <a:prstGeom prst="rect">
            <a:avLst/>
          </a:prstGeom>
          <a:noFill/>
          <a:ln w="9525">
            <a:noFill/>
            <a:miter lim="800000"/>
            <a:headEnd/>
            <a:tailEnd/>
          </a:ln>
        </p:spPr>
        <p:txBody>
          <a:bodyPr vert="horz" wrap="square" lIns="92017" tIns="46011" rIns="92017" bIns="46011" numCol="1" anchor="t" anchorCtr="0" compatLnSpc="1">
            <a:prstTxWarp prst="textNoShape">
              <a:avLst/>
            </a:prstTxWarp>
          </a:bodyPr>
          <a:lstStyle>
            <a:lvl1pPr algn="r" eaLnBrk="1" hangingPunct="1">
              <a:defRPr sz="1200">
                <a:latin typeface="Times" charset="0"/>
              </a:defRPr>
            </a:lvl1pPr>
          </a:lstStyle>
          <a:p>
            <a:pPr>
              <a:defRPr/>
            </a:pPr>
            <a:fld id="{8C955B56-B1F6-4DF6-9411-2DEBD0C19D66}" type="datetimeFigureOut">
              <a:rPr lang="ja-JP" altLang="en-US"/>
              <a:pPr>
                <a:defRPr/>
              </a:pPr>
              <a:t>2025/6/13</a:t>
            </a:fld>
            <a:endParaRPr lang="en-US" altLang="ja-JP"/>
          </a:p>
        </p:txBody>
      </p:sp>
      <p:sp>
        <p:nvSpPr>
          <p:cNvPr id="4" name="フッター プレースホルダ 3"/>
          <p:cNvSpPr>
            <a:spLocks noGrp="1"/>
          </p:cNvSpPr>
          <p:nvPr>
            <p:ph type="ftr" sz="quarter" idx="2"/>
          </p:nvPr>
        </p:nvSpPr>
        <p:spPr bwMode="auto">
          <a:xfrm>
            <a:off x="1" y="6456430"/>
            <a:ext cx="4304472" cy="339643"/>
          </a:xfrm>
          <a:prstGeom prst="rect">
            <a:avLst/>
          </a:prstGeom>
          <a:noFill/>
          <a:ln w="9525">
            <a:noFill/>
            <a:miter lim="800000"/>
            <a:headEnd/>
            <a:tailEnd/>
          </a:ln>
        </p:spPr>
        <p:txBody>
          <a:bodyPr vert="horz" wrap="square" lIns="92017" tIns="46011" rIns="92017" bIns="46011" numCol="1" anchor="b"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5" name="スライド番号プレースホルダ 4"/>
          <p:cNvSpPr>
            <a:spLocks noGrp="1"/>
          </p:cNvSpPr>
          <p:nvPr>
            <p:ph type="sldNum" sz="quarter" idx="3"/>
          </p:nvPr>
        </p:nvSpPr>
        <p:spPr bwMode="auto">
          <a:xfrm>
            <a:off x="5620570" y="6456430"/>
            <a:ext cx="4304471" cy="339643"/>
          </a:xfrm>
          <a:prstGeom prst="rect">
            <a:avLst/>
          </a:prstGeom>
          <a:noFill/>
          <a:ln w="9525">
            <a:noFill/>
            <a:miter lim="800000"/>
            <a:headEnd/>
            <a:tailEnd/>
          </a:ln>
        </p:spPr>
        <p:txBody>
          <a:bodyPr vert="horz" wrap="square" lIns="92017" tIns="46011" rIns="92017" bIns="46011" numCol="1" anchor="b" anchorCtr="0" compatLnSpc="1">
            <a:prstTxWarp prst="textNoShape">
              <a:avLst/>
            </a:prstTxWarp>
          </a:bodyPr>
          <a:lstStyle>
            <a:lvl1pPr algn="r" eaLnBrk="1" hangingPunct="1">
              <a:defRPr sz="1200"/>
            </a:lvl1pPr>
          </a:lstStyle>
          <a:p>
            <a:pPr>
              <a:defRPr/>
            </a:pPr>
            <a:fld id="{BF52FB68-1B7C-470E-9B7C-E69E817DBBBC}" type="slidenum">
              <a:rPr lang="ja-JP" altLang="en-US"/>
              <a:pPr>
                <a:defRPr/>
              </a:pPr>
              <a:t>‹#›</a:t>
            </a:fld>
            <a:endParaRPr lang="en-US" altLang="ja-JP"/>
          </a:p>
        </p:txBody>
      </p:sp>
    </p:spTree>
    <p:extLst>
      <p:ext uri="{BB962C8B-B14F-4D97-AF65-F5344CB8AC3E}">
        <p14:creationId xmlns:p14="http://schemas.microsoft.com/office/powerpoint/2010/main" val="9880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 y="1"/>
            <a:ext cx="4304472" cy="339643"/>
          </a:xfrm>
          <a:prstGeom prst="rect">
            <a:avLst/>
          </a:prstGeom>
          <a:noFill/>
          <a:ln w="9525">
            <a:noFill/>
            <a:miter lim="800000"/>
            <a:headEnd/>
            <a:tailEnd/>
          </a:ln>
        </p:spPr>
        <p:txBody>
          <a:bodyPr vert="horz" wrap="square" lIns="92017" tIns="46011" rIns="92017" bIns="46011" numCol="1" anchor="t"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1" name="Rectangle 3"/>
          <p:cNvSpPr>
            <a:spLocks noGrp="1" noChangeArrowheads="1"/>
          </p:cNvSpPr>
          <p:nvPr>
            <p:ph type="dt" idx="1"/>
          </p:nvPr>
        </p:nvSpPr>
        <p:spPr bwMode="auto">
          <a:xfrm>
            <a:off x="5620570" y="1"/>
            <a:ext cx="4304471" cy="339643"/>
          </a:xfrm>
          <a:prstGeom prst="rect">
            <a:avLst/>
          </a:prstGeom>
          <a:noFill/>
          <a:ln w="9525">
            <a:noFill/>
            <a:miter lim="800000"/>
            <a:headEnd/>
            <a:tailEnd/>
          </a:ln>
        </p:spPr>
        <p:txBody>
          <a:bodyPr vert="horz" wrap="square" lIns="92017" tIns="46011" rIns="92017" bIns="46011" numCol="1" anchor="t" anchorCtr="0" compatLnSpc="1">
            <a:prstTxWarp prst="textNoShape">
              <a:avLst/>
            </a:prstTxWarp>
          </a:bodyPr>
          <a:lstStyle>
            <a:lvl1pPr algn="r" eaLnBrk="1" hangingPunct="1">
              <a:defRPr sz="1200">
                <a:latin typeface="Times"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3267075" y="511175"/>
            <a:ext cx="3395663" cy="2547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0270" y="3228217"/>
            <a:ext cx="7946102" cy="3058392"/>
          </a:xfrm>
          <a:prstGeom prst="rect">
            <a:avLst/>
          </a:prstGeom>
          <a:noFill/>
          <a:ln w="9525">
            <a:noFill/>
            <a:miter lim="800000"/>
            <a:headEnd/>
            <a:tailEnd/>
          </a:ln>
        </p:spPr>
        <p:txBody>
          <a:bodyPr vert="horz" wrap="square" lIns="92017" tIns="46011" rIns="92017" bIns="4601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8614" name="Rectangle 6"/>
          <p:cNvSpPr>
            <a:spLocks noGrp="1" noChangeArrowheads="1"/>
          </p:cNvSpPr>
          <p:nvPr>
            <p:ph type="ftr" sz="quarter" idx="4"/>
          </p:nvPr>
        </p:nvSpPr>
        <p:spPr bwMode="auto">
          <a:xfrm>
            <a:off x="1" y="6456430"/>
            <a:ext cx="4304472" cy="339643"/>
          </a:xfrm>
          <a:prstGeom prst="rect">
            <a:avLst/>
          </a:prstGeom>
          <a:noFill/>
          <a:ln w="9525">
            <a:noFill/>
            <a:miter lim="800000"/>
            <a:headEnd/>
            <a:tailEnd/>
          </a:ln>
        </p:spPr>
        <p:txBody>
          <a:bodyPr vert="horz" wrap="square" lIns="92017" tIns="46011" rIns="92017" bIns="46011" numCol="1" anchor="b"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5" name="Rectangle 7"/>
          <p:cNvSpPr>
            <a:spLocks noGrp="1" noChangeArrowheads="1"/>
          </p:cNvSpPr>
          <p:nvPr>
            <p:ph type="sldNum" sz="quarter" idx="5"/>
          </p:nvPr>
        </p:nvSpPr>
        <p:spPr bwMode="auto">
          <a:xfrm>
            <a:off x="5620570" y="6456430"/>
            <a:ext cx="4304471" cy="339643"/>
          </a:xfrm>
          <a:prstGeom prst="rect">
            <a:avLst/>
          </a:prstGeom>
          <a:noFill/>
          <a:ln w="9525">
            <a:noFill/>
            <a:miter lim="800000"/>
            <a:headEnd/>
            <a:tailEnd/>
          </a:ln>
        </p:spPr>
        <p:txBody>
          <a:bodyPr vert="horz" wrap="square" lIns="92017" tIns="46011" rIns="92017" bIns="46011" numCol="1" anchor="b" anchorCtr="0" compatLnSpc="1">
            <a:prstTxWarp prst="textNoShape">
              <a:avLst/>
            </a:prstTxWarp>
          </a:bodyPr>
          <a:lstStyle>
            <a:lvl1pPr algn="r" eaLnBrk="1" hangingPunct="1">
              <a:defRPr sz="1200"/>
            </a:lvl1pPr>
          </a:lstStyle>
          <a:p>
            <a:pPr>
              <a:defRPr/>
            </a:pPr>
            <a:fld id="{DEFA9A01-71A4-435A-A68E-07DBF33220B8}" type="slidenum">
              <a:rPr lang="en-US" altLang="ja-JP"/>
              <a:pPr>
                <a:defRPr/>
              </a:pPr>
              <a:t>‹#›</a:t>
            </a:fld>
            <a:endParaRPr lang="en-US" altLang="ja-JP"/>
          </a:p>
        </p:txBody>
      </p:sp>
    </p:spTree>
    <p:extLst>
      <p:ext uri="{BB962C8B-B14F-4D97-AF65-F5344CB8AC3E}">
        <p14:creationId xmlns:p14="http://schemas.microsoft.com/office/powerpoint/2010/main" val="3141678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414548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AD64-88D9-3910-8FDB-11D3FDE0B8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F8FAFE-F7AB-00F9-3FBA-AFC0F4AE89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0074D2-825B-16F7-8A34-72DF4A398DE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7B17925-9205-3B7E-3C3A-9E0FAA306535}"/>
              </a:ext>
            </a:extLst>
          </p:cNvPr>
          <p:cNvSpPr>
            <a:spLocks noGrp="1"/>
          </p:cNvSpPr>
          <p:nvPr>
            <p:ph type="sldNum" sz="quarter" idx="5"/>
          </p:nvPr>
        </p:nvSpPr>
        <p:spPr/>
        <p:txBody>
          <a:bodyPr/>
          <a:lstStyle/>
          <a:p>
            <a:pPr>
              <a:defRPr/>
            </a:pPr>
            <a:fld id="{DEFA9A01-71A4-435A-A68E-07DBF33220B8}" type="slidenum">
              <a:rPr lang="en-US" altLang="ja-JP" smtClean="0"/>
              <a:pPr>
                <a:defRPr/>
              </a:pPr>
              <a:t>22</a:t>
            </a:fld>
            <a:endParaRPr lang="en-US" altLang="ja-JP"/>
          </a:p>
        </p:txBody>
      </p:sp>
    </p:spTree>
    <p:extLst>
      <p:ext uri="{BB962C8B-B14F-4D97-AF65-F5344CB8AC3E}">
        <p14:creationId xmlns:p14="http://schemas.microsoft.com/office/powerpoint/2010/main" val="420421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E5DE1-A0D8-2E3A-44C3-3A97A80081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330D1D-930F-EB3D-0294-A54239E086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6C076D-5394-C3DF-021C-EE74F29025E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D734977-89AA-75CA-245A-995CC161DFB9}"/>
              </a:ext>
            </a:extLst>
          </p:cNvPr>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80019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3104031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28</a:t>
            </a:fld>
            <a:endParaRPr lang="en-US" altLang="ja-JP"/>
          </a:p>
        </p:txBody>
      </p:sp>
    </p:spTree>
    <p:extLst>
      <p:ext uri="{BB962C8B-B14F-4D97-AF65-F5344CB8AC3E}">
        <p14:creationId xmlns:p14="http://schemas.microsoft.com/office/powerpoint/2010/main" val="1169098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CCF7-D0B6-1445-7A9D-68A49F1143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47FE02-8226-DF90-C65A-1BB49A11661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1C5CB1CD-ED6E-2DEC-3769-997BC07810F7}"/>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58872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30</a:t>
            </a:fld>
            <a:endParaRPr lang="en-US" altLang="ja-JP"/>
          </a:p>
        </p:txBody>
      </p:sp>
    </p:spTree>
    <p:extLst>
      <p:ext uri="{BB962C8B-B14F-4D97-AF65-F5344CB8AC3E}">
        <p14:creationId xmlns:p14="http://schemas.microsoft.com/office/powerpoint/2010/main" val="140515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5580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5581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5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067197"/>
      </p:ext>
    </p:extLst>
  </p:cSld>
  <p:clrMapOvr>
    <a:masterClrMapping/>
  </p:clrMapOvr>
  <p:hf hdr="0" ftr="0" dt="0"/>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9F7A7F40-7A88-F97F-F791-6ED988141E3E}"/>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Tree>
    <p:extLst>
      <p:ext uri="{BB962C8B-B14F-4D97-AF65-F5344CB8AC3E}">
        <p14:creationId xmlns:p14="http://schemas.microsoft.com/office/powerpoint/2010/main" val="400584329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8DE18CD8-BA9E-12D4-E7AF-CDC8B6A0E36E}"/>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FA7DC2C8-240D-7C3A-3C66-91389A8688D3}"/>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8" name="正方形/長方形 7">
            <a:extLst>
              <a:ext uri="{FF2B5EF4-FFF2-40B4-BE49-F238E27FC236}">
                <a16:creationId xmlns:a16="http://schemas.microsoft.com/office/drawing/2014/main" id="{60ED9304-C351-8059-6C77-3A46C685040B}"/>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E7DC9BD9-1AF3-FBA5-09F5-80C378FB04F1}"/>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14" name="表 13">
            <a:extLst>
              <a:ext uri="{FF2B5EF4-FFF2-40B4-BE49-F238E27FC236}">
                <a16:creationId xmlns:a16="http://schemas.microsoft.com/office/drawing/2014/main" id="{ACCBE026-5952-C7D8-C3BC-450F1D436CA9}"/>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5" name="正方形/長方形 14">
            <a:extLst>
              <a:ext uri="{FF2B5EF4-FFF2-40B4-BE49-F238E27FC236}">
                <a16:creationId xmlns:a16="http://schemas.microsoft.com/office/drawing/2014/main" id="{D7068071-643F-6402-D9C6-D3415EA4EF8B}"/>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8" name="正方形/長方形 17">
            <a:extLst>
              <a:ext uri="{FF2B5EF4-FFF2-40B4-BE49-F238E27FC236}">
                <a16:creationId xmlns:a16="http://schemas.microsoft.com/office/drawing/2014/main" id="{D32E120E-A90D-4424-2B0B-321C7D51DB17}"/>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0" name="正方形/長方形 19">
            <a:extLst>
              <a:ext uri="{FF2B5EF4-FFF2-40B4-BE49-F238E27FC236}">
                <a16:creationId xmlns:a16="http://schemas.microsoft.com/office/drawing/2014/main" id="{374CA8B0-85CC-23CF-4181-79941A7AA356}"/>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84901D1D-5F18-4D47-348D-078DEA1D5C42}"/>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2" name="表 21">
            <a:extLst>
              <a:ext uri="{FF2B5EF4-FFF2-40B4-BE49-F238E27FC236}">
                <a16:creationId xmlns:a16="http://schemas.microsoft.com/office/drawing/2014/main" id="{50BE503F-F672-6FE2-CFF6-D7F30E14A658}"/>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B232E23E-45EC-72C0-D002-BE7A5128FD4C}"/>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4" name="正方形/長方形 23">
            <a:extLst>
              <a:ext uri="{FF2B5EF4-FFF2-40B4-BE49-F238E27FC236}">
                <a16:creationId xmlns:a16="http://schemas.microsoft.com/office/drawing/2014/main" id="{B55DE982-83CF-2CE7-9526-748695E46978}"/>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5" name="グループ化 24">
            <a:extLst>
              <a:ext uri="{FF2B5EF4-FFF2-40B4-BE49-F238E27FC236}">
                <a16:creationId xmlns:a16="http://schemas.microsoft.com/office/drawing/2014/main" id="{3BBD7710-A614-0C37-B885-0C99C118BF45}"/>
              </a:ext>
            </a:extLst>
          </p:cNvPr>
          <p:cNvGrpSpPr/>
          <p:nvPr userDrawn="1"/>
        </p:nvGrpSpPr>
        <p:grpSpPr>
          <a:xfrm>
            <a:off x="727310" y="5444694"/>
            <a:ext cx="2220900" cy="1141426"/>
            <a:chOff x="608967" y="5456726"/>
            <a:chExt cx="2220900" cy="1141426"/>
          </a:xfrm>
        </p:grpSpPr>
        <p:pic>
          <p:nvPicPr>
            <p:cNvPr id="26" name="図 25">
              <a:extLst>
                <a:ext uri="{FF2B5EF4-FFF2-40B4-BE49-F238E27FC236}">
                  <a16:creationId xmlns:a16="http://schemas.microsoft.com/office/drawing/2014/main" id="{B9F94596-7662-EBEB-B58E-434358A6111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27" name="楕円 50">
              <a:extLst>
                <a:ext uri="{FF2B5EF4-FFF2-40B4-BE49-F238E27FC236}">
                  <a16:creationId xmlns:a16="http://schemas.microsoft.com/office/drawing/2014/main" id="{A9160DC5-B7AA-26F8-CBCA-9319E7A8729C}"/>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8" name="テキスト ボックス 27">
              <a:extLst>
                <a:ext uri="{FF2B5EF4-FFF2-40B4-BE49-F238E27FC236}">
                  <a16:creationId xmlns:a16="http://schemas.microsoft.com/office/drawing/2014/main" id="{CB069F9D-ABFB-3305-D9B9-02B5605177BE}"/>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9" name="正方形/長方形 28">
            <a:extLst>
              <a:ext uri="{FF2B5EF4-FFF2-40B4-BE49-F238E27FC236}">
                <a16:creationId xmlns:a16="http://schemas.microsoft.com/office/drawing/2014/main" id="{717CC6AA-4857-4C1F-1B53-798AF84CD0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636173902"/>
      </p:ext>
    </p:extLst>
  </p:cSld>
  <p:clrMapOvr>
    <a:masterClrMapping/>
  </p:clrMapOvr>
  <p:extLst>
    <p:ext uri="{DCECCB84-F9BA-43D5-87BE-67443E8EF086}">
      <p15:sldGuideLst xmlns:p15="http://schemas.microsoft.com/office/powerpoint/2012/main">
        <p15:guide id="10" orient="horz" pos="4224" userDrawn="1">
          <p15:clr>
            <a:srgbClr val="FBAE40"/>
          </p15:clr>
        </p15:guide>
        <p15:guide id="11" pos="5760" userDrawn="1">
          <p15:clr>
            <a:srgbClr val="FBAE40"/>
          </p15:clr>
        </p15:guide>
        <p15:guide id="1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8" name="正方形/長方形 17">
            <a:extLst>
              <a:ext uri="{FF2B5EF4-FFF2-40B4-BE49-F238E27FC236}">
                <a16:creationId xmlns:a16="http://schemas.microsoft.com/office/drawing/2014/main" id="{99C928F9-EB80-BF85-9BFC-93401E87CD1D}"/>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E10F029E-58AF-E845-05E9-8B9A5B20194E}"/>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2" name="正方形/長方形 21">
            <a:extLst>
              <a:ext uri="{FF2B5EF4-FFF2-40B4-BE49-F238E27FC236}">
                <a16:creationId xmlns:a16="http://schemas.microsoft.com/office/drawing/2014/main" id="{3A149215-19B3-FD13-9F3A-DA50793045E8}"/>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0A50B5EA-38AB-985F-3D50-38E7CDE13207}"/>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graphicFrame>
        <p:nvGraphicFramePr>
          <p:cNvPr id="25" name="表 24">
            <a:extLst>
              <a:ext uri="{FF2B5EF4-FFF2-40B4-BE49-F238E27FC236}">
                <a16:creationId xmlns:a16="http://schemas.microsoft.com/office/drawing/2014/main" id="{05DA9881-0A01-F8BE-EBE8-6CC77EDD53E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1" name="正方形/長方形 30">
            <a:extLst>
              <a:ext uri="{FF2B5EF4-FFF2-40B4-BE49-F238E27FC236}">
                <a16:creationId xmlns:a16="http://schemas.microsoft.com/office/drawing/2014/main" id="{20256BDD-A7E0-D548-ABC8-08530D87CAAF}"/>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2" name="正方形/長方形 31">
            <a:extLst>
              <a:ext uri="{FF2B5EF4-FFF2-40B4-BE49-F238E27FC236}">
                <a16:creationId xmlns:a16="http://schemas.microsoft.com/office/drawing/2014/main" id="{73733100-F66B-6D75-40F1-B773F179DE8F}"/>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3" name="正方形/長方形 32">
            <a:extLst>
              <a:ext uri="{FF2B5EF4-FFF2-40B4-BE49-F238E27FC236}">
                <a16:creationId xmlns:a16="http://schemas.microsoft.com/office/drawing/2014/main" id="{3F34F713-A8CF-3345-FDBC-355E214F088C}"/>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4" name="正方形/長方形 33">
            <a:extLst>
              <a:ext uri="{FF2B5EF4-FFF2-40B4-BE49-F238E27FC236}">
                <a16:creationId xmlns:a16="http://schemas.microsoft.com/office/drawing/2014/main" id="{619BCACB-1473-1D8B-4721-ACA4E4057CF9}"/>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37" name="表 36">
            <a:extLst>
              <a:ext uri="{FF2B5EF4-FFF2-40B4-BE49-F238E27FC236}">
                <a16:creationId xmlns:a16="http://schemas.microsoft.com/office/drawing/2014/main" id="{DF294C0D-8035-8F6C-CA6B-1E20F19A393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8" name="正方形/長方形 37">
            <a:extLst>
              <a:ext uri="{FF2B5EF4-FFF2-40B4-BE49-F238E27FC236}">
                <a16:creationId xmlns:a16="http://schemas.microsoft.com/office/drawing/2014/main" id="{A8D0ADBC-D040-C04F-88CB-CFAA2EE1BE81}"/>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9" name="正方形/長方形 38">
            <a:extLst>
              <a:ext uri="{FF2B5EF4-FFF2-40B4-BE49-F238E27FC236}">
                <a16:creationId xmlns:a16="http://schemas.microsoft.com/office/drawing/2014/main" id="{4CDF9114-43F3-1564-6C00-E2C0A8096728}"/>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42" name="正方形/長方形 41">
            <a:extLst>
              <a:ext uri="{FF2B5EF4-FFF2-40B4-BE49-F238E27FC236}">
                <a16:creationId xmlns:a16="http://schemas.microsoft.com/office/drawing/2014/main" id="{E203D513-A827-3E4D-3E24-5B29C35FA588}"/>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3" name="正方形/長方形 42">
            <a:extLst>
              <a:ext uri="{FF2B5EF4-FFF2-40B4-BE49-F238E27FC236}">
                <a16:creationId xmlns:a16="http://schemas.microsoft.com/office/drawing/2014/main" id="{0DA249E1-E3C2-57A2-CD4B-7631DD64E3AA}"/>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4" name="正方形/長方形 43">
            <a:extLst>
              <a:ext uri="{FF2B5EF4-FFF2-40B4-BE49-F238E27FC236}">
                <a16:creationId xmlns:a16="http://schemas.microsoft.com/office/drawing/2014/main" id="{F54862A5-889E-DD34-4AD0-C7D3B229F23A}"/>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45" name="グループ化 44">
            <a:extLst>
              <a:ext uri="{FF2B5EF4-FFF2-40B4-BE49-F238E27FC236}">
                <a16:creationId xmlns:a16="http://schemas.microsoft.com/office/drawing/2014/main" id="{5F926BF9-C3B3-FC10-3E67-6CED226C0BCA}"/>
              </a:ext>
            </a:extLst>
          </p:cNvPr>
          <p:cNvGrpSpPr/>
          <p:nvPr userDrawn="1"/>
        </p:nvGrpSpPr>
        <p:grpSpPr>
          <a:xfrm>
            <a:off x="7088512" y="4832765"/>
            <a:ext cx="1529836" cy="1529836"/>
            <a:chOff x="7088512" y="4886555"/>
            <a:chExt cx="1529836" cy="1529836"/>
          </a:xfrm>
        </p:grpSpPr>
        <p:sp>
          <p:nvSpPr>
            <p:cNvPr id="46" name="楕円 7">
              <a:extLst>
                <a:ext uri="{FF2B5EF4-FFF2-40B4-BE49-F238E27FC236}">
                  <a16:creationId xmlns:a16="http://schemas.microsoft.com/office/drawing/2014/main" id="{5AE32B41-62C4-E7CD-BFCD-8ED3A6B9F39D}"/>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49" name="楕円 11">
              <a:extLst>
                <a:ext uri="{FF2B5EF4-FFF2-40B4-BE49-F238E27FC236}">
                  <a16:creationId xmlns:a16="http://schemas.microsoft.com/office/drawing/2014/main" id="{D4345FA5-8D3C-AD5A-8AC7-61AC204CCEF1}"/>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50" name="楕円 13">
              <a:extLst>
                <a:ext uri="{FF2B5EF4-FFF2-40B4-BE49-F238E27FC236}">
                  <a16:creationId xmlns:a16="http://schemas.microsoft.com/office/drawing/2014/main" id="{69163B8A-381A-57C8-3AAB-35F72F6A0D89}"/>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51" name="グラフィックス 20">
            <a:extLst>
              <a:ext uri="{FF2B5EF4-FFF2-40B4-BE49-F238E27FC236}">
                <a16:creationId xmlns:a16="http://schemas.microsoft.com/office/drawing/2014/main" id="{951E4182-1DB1-F533-F277-EC34F214999F}"/>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2" name="正方形/長方形 51">
            <a:extLst>
              <a:ext uri="{FF2B5EF4-FFF2-40B4-BE49-F238E27FC236}">
                <a16:creationId xmlns:a16="http://schemas.microsoft.com/office/drawing/2014/main" id="{B807317A-9548-B271-E677-F64BE0821022}"/>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3" name="正方形/長方形 52">
            <a:extLst>
              <a:ext uri="{FF2B5EF4-FFF2-40B4-BE49-F238E27FC236}">
                <a16:creationId xmlns:a16="http://schemas.microsoft.com/office/drawing/2014/main" id="{AC49B70D-64A4-039A-2597-DC1A3D1EFFAF}"/>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5" name="正方形/長方形 54">
            <a:extLst>
              <a:ext uri="{FF2B5EF4-FFF2-40B4-BE49-F238E27FC236}">
                <a16:creationId xmlns:a16="http://schemas.microsoft.com/office/drawing/2014/main" id="{504D38D6-2813-297A-16FE-8176B16AF432}"/>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6" name="グラフィックス 20">
            <a:extLst>
              <a:ext uri="{FF2B5EF4-FFF2-40B4-BE49-F238E27FC236}">
                <a16:creationId xmlns:a16="http://schemas.microsoft.com/office/drawing/2014/main" id="{7FFEAD96-8760-FC44-F5FC-94CFCE7D856D}"/>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7" name="グラフィックス 20">
            <a:extLst>
              <a:ext uri="{FF2B5EF4-FFF2-40B4-BE49-F238E27FC236}">
                <a16:creationId xmlns:a16="http://schemas.microsoft.com/office/drawing/2014/main" id="{E2E990B5-AD3D-5CCC-1BB5-1D8A2446E0D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8" name="楕円 1">
            <a:extLst>
              <a:ext uri="{FF2B5EF4-FFF2-40B4-BE49-F238E27FC236}">
                <a16:creationId xmlns:a16="http://schemas.microsoft.com/office/drawing/2014/main" id="{5EBBC8DA-068B-C821-902A-4D404D413295}"/>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Tree>
    <p:extLst>
      <p:ext uri="{BB962C8B-B14F-4D97-AF65-F5344CB8AC3E}">
        <p14:creationId xmlns:p14="http://schemas.microsoft.com/office/powerpoint/2010/main" val="2702108596"/>
      </p:ext>
    </p:extLst>
  </p:cSld>
  <p:clrMapOvr>
    <a:masterClrMapping/>
  </p:clrMapOvr>
  <p:extLst>
    <p:ext uri="{DCECCB84-F9BA-43D5-87BE-67443E8EF086}">
      <p15:sldGuideLst xmlns:p15="http://schemas.microsoft.com/office/powerpoint/2012/main">
        <p15:guide id="6" orient="horz" userDrawn="1">
          <p15:clr>
            <a:srgbClr val="FBAE40"/>
          </p15:clr>
        </p15:guide>
        <p15:guide id="7"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24017859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229970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298FB4F1-FDA3-D5D0-D1E8-83C9387AB56B}"/>
              </a:ext>
            </a:extLst>
          </p:cNvPr>
          <p:cNvGraphicFramePr>
            <a:graphicFrameLocks noGrp="1"/>
          </p:cNvGraphicFramePr>
          <p:nvPr userDrawn="1">
            <p:extLst>
              <p:ext uri="{D42A27DB-BD31-4B8C-83A1-F6EECF244321}">
                <p14:modId xmlns:p14="http://schemas.microsoft.com/office/powerpoint/2010/main" val="113908200"/>
              </p:ext>
            </p:extLst>
          </p:nvPr>
        </p:nvGraphicFramePr>
        <p:xfrm>
          <a:off x="5579583" y="1563406"/>
          <a:ext cx="3240000" cy="1836000"/>
        </p:xfrm>
        <a:graphic>
          <a:graphicData uri="http://schemas.openxmlformats.org/drawingml/2006/table">
            <a:tbl>
              <a:tblPr firstRow="1" bandRow="1">
                <a:effectLst/>
                <a:tableStyleId>{775DCB02-9BB8-47FD-8907-85C794F793BA}</a:tableStyleId>
              </a:tblPr>
              <a:tblGrid>
                <a:gridCol w="648000">
                  <a:extLst>
                    <a:ext uri="{9D8B030D-6E8A-4147-A177-3AD203B41FA5}">
                      <a16:colId xmlns:a16="http://schemas.microsoft.com/office/drawing/2014/main" val="869972413"/>
                    </a:ext>
                  </a:extLst>
                </a:gridCol>
                <a:gridCol w="648000">
                  <a:extLst>
                    <a:ext uri="{9D8B030D-6E8A-4147-A177-3AD203B41FA5}">
                      <a16:colId xmlns:a16="http://schemas.microsoft.com/office/drawing/2014/main" val="817503841"/>
                    </a:ext>
                  </a:extLst>
                </a:gridCol>
                <a:gridCol w="648000">
                  <a:extLst>
                    <a:ext uri="{9D8B030D-6E8A-4147-A177-3AD203B41FA5}">
                      <a16:colId xmlns:a16="http://schemas.microsoft.com/office/drawing/2014/main" val="1686783455"/>
                    </a:ext>
                  </a:extLst>
                </a:gridCol>
                <a:gridCol w="648000">
                  <a:extLst>
                    <a:ext uri="{9D8B030D-6E8A-4147-A177-3AD203B41FA5}">
                      <a16:colId xmlns:a16="http://schemas.microsoft.com/office/drawing/2014/main" val="4080317083"/>
                    </a:ext>
                  </a:extLst>
                </a:gridCol>
                <a:gridCol w="648000">
                  <a:extLst>
                    <a:ext uri="{9D8B030D-6E8A-4147-A177-3AD203B41FA5}">
                      <a16:colId xmlns:a16="http://schemas.microsoft.com/office/drawing/2014/main" val="659529276"/>
                    </a:ext>
                  </a:extLst>
                </a:gridCol>
              </a:tblGrid>
              <a:tr h="306000">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30600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2B988EF6-254F-D564-9747-701F8F5154C4}"/>
              </a:ext>
            </a:extLst>
          </p:cNvPr>
          <p:cNvSpPr/>
          <p:nvPr userDrawn="1"/>
        </p:nvSpPr>
        <p:spPr bwMode="auto">
          <a:xfrm>
            <a:off x="3928374" y="1541748"/>
            <a:ext cx="1650642"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050" kern="1200" dirty="0">
                <a:solidFill>
                  <a:schemeClr val="tx1"/>
                </a:solidFill>
                <a:latin typeface="+mn-ea"/>
                <a:ea typeface="+mn-ea"/>
                <a:cs typeface="+mn-cs"/>
              </a:rPr>
              <a:t>各家の家族構成・所得金額・使用回数が同じ場合</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0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050" b="1" kern="1200" dirty="0">
                <a:solidFill>
                  <a:schemeClr val="tx1"/>
                </a:solidFill>
                <a:latin typeface="+mn-ea"/>
                <a:ea typeface="+mn-ea"/>
                <a:cs typeface="+mn-cs"/>
              </a:rPr>
              <a:t>ヒント</a:t>
            </a:r>
            <a:endParaRPr kumimoji="1" lang="en-US" altLang="ja-JP" sz="10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４軒</a:t>
            </a:r>
            <a:r>
              <a:rPr kumimoji="1" lang="ja-JP" altLang="en-US" sz="1050" kern="1200" dirty="0">
                <a:solidFill>
                  <a:schemeClr val="tx1"/>
                </a:solidFill>
                <a:latin typeface="+mn-ea"/>
                <a:ea typeface="+mn-ea"/>
                <a:cs typeface="+mn-cs"/>
              </a:rPr>
              <a:t>とも同じ条件だから、</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公平</a:t>
            </a:r>
            <a:r>
              <a:rPr kumimoji="1" lang="ja-JP" altLang="en-US" sz="1050" kern="1200" dirty="0">
                <a:solidFill>
                  <a:schemeClr val="tx1"/>
                </a:solidFill>
                <a:latin typeface="+mn-ea"/>
                <a:ea typeface="+mn-ea"/>
                <a:cs typeface="+mn-cs"/>
              </a:rPr>
              <a:t>に負担すると</a:t>
            </a:r>
            <a:r>
              <a:rPr kumimoji="1" lang="en-US" altLang="ja-JP" sz="1050" kern="1200" dirty="0">
                <a:solidFill>
                  <a:schemeClr val="tx1"/>
                </a:solidFill>
                <a:latin typeface="+mn-ea"/>
                <a:ea typeface="+mn-ea"/>
                <a:cs typeface="+mn-cs"/>
              </a:rPr>
              <a:t>…</a:t>
            </a:r>
            <a:endParaRPr kumimoji="1" lang="ja-JP" altLang="en-US" sz="1050" kern="1200" dirty="0">
              <a:solidFill>
                <a:schemeClr val="tx1"/>
              </a:solidFill>
              <a:latin typeface="+mn-ea"/>
              <a:ea typeface="+mn-ea"/>
              <a:cs typeface="+mn-cs"/>
            </a:endParaRPr>
          </a:p>
        </p:txBody>
      </p:sp>
    </p:spTree>
    <p:extLst>
      <p:ext uri="{BB962C8B-B14F-4D97-AF65-F5344CB8AC3E}">
        <p14:creationId xmlns:p14="http://schemas.microsoft.com/office/powerpoint/2010/main" val="555796198"/>
      </p:ext>
    </p:extLst>
  </p:cSld>
  <p:clrMapOvr>
    <a:masterClrMapping/>
  </p:clrMapOvr>
  <p:extLst>
    <p:ext uri="{DCECCB84-F9BA-43D5-87BE-67443E8EF086}">
      <p15:sldGuideLst xmlns:p15="http://schemas.microsoft.com/office/powerpoint/2012/main">
        <p15:guide id="4" orient="horz" pos="4224" userDrawn="1">
          <p15:clr>
            <a:srgbClr val="FBAE40"/>
          </p15:clr>
        </p15:guide>
        <p15:guide id="5" pos="5760" userDrawn="1">
          <p15:clr>
            <a:srgbClr val="FBAE40"/>
          </p15:clr>
        </p15:guide>
        <p15:guide id="9" orient="horz"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
        <p:nvSpPr>
          <p:cNvPr id="18" name="正方形/長方形 17">
            <a:extLst>
              <a:ext uri="{FF2B5EF4-FFF2-40B4-BE49-F238E27FC236}">
                <a16:creationId xmlns:a16="http://schemas.microsoft.com/office/drawing/2014/main" id="{5B09A017-E750-F922-BF58-7DB3302E5058}"/>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0" name="正方形/長方形 19">
            <a:extLst>
              <a:ext uri="{FF2B5EF4-FFF2-40B4-BE49-F238E27FC236}">
                <a16:creationId xmlns:a16="http://schemas.microsoft.com/office/drawing/2014/main" id="{96E08B84-1685-50B5-3340-91AD9DA825AD}"/>
              </a:ext>
            </a:extLst>
          </p:cNvPr>
          <p:cNvSpPr/>
          <p:nvPr userDrawn="1"/>
        </p:nvSpPr>
        <p:spPr bwMode="auto">
          <a:xfrm>
            <a:off x="3928374" y="1541748"/>
            <a:ext cx="229970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F9EEABD7-3BE9-88E5-58B2-F3E47AAABB20}"/>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2" name="表 21">
            <a:extLst>
              <a:ext uri="{FF2B5EF4-FFF2-40B4-BE49-F238E27FC236}">
                <a16:creationId xmlns:a16="http://schemas.microsoft.com/office/drawing/2014/main" id="{FE439293-FDF2-8FAA-C566-2401F478F2A3}"/>
              </a:ext>
            </a:extLst>
          </p:cNvPr>
          <p:cNvGraphicFramePr>
            <a:graphicFrameLocks noGrp="1"/>
          </p:cNvGraphicFramePr>
          <p:nvPr userDrawn="1">
            <p:extLst>
              <p:ext uri="{D42A27DB-BD31-4B8C-83A1-F6EECF244321}">
                <p14:modId xmlns:p14="http://schemas.microsoft.com/office/powerpoint/2010/main" val="2320396260"/>
              </p:ext>
            </p:extLst>
          </p:nvPr>
        </p:nvGraphicFramePr>
        <p:xfrm>
          <a:off x="5579583" y="1563406"/>
          <a:ext cx="3240000" cy="1836000"/>
        </p:xfrm>
        <a:graphic>
          <a:graphicData uri="http://schemas.openxmlformats.org/drawingml/2006/table">
            <a:tbl>
              <a:tblPr firstRow="1" bandRow="1">
                <a:effectLst/>
                <a:tableStyleId>{775DCB02-9BB8-47FD-8907-85C794F793BA}</a:tableStyleId>
              </a:tblPr>
              <a:tblGrid>
                <a:gridCol w="648000">
                  <a:extLst>
                    <a:ext uri="{9D8B030D-6E8A-4147-A177-3AD203B41FA5}">
                      <a16:colId xmlns:a16="http://schemas.microsoft.com/office/drawing/2014/main" val="869972413"/>
                    </a:ext>
                  </a:extLst>
                </a:gridCol>
                <a:gridCol w="648000">
                  <a:extLst>
                    <a:ext uri="{9D8B030D-6E8A-4147-A177-3AD203B41FA5}">
                      <a16:colId xmlns:a16="http://schemas.microsoft.com/office/drawing/2014/main" val="817503841"/>
                    </a:ext>
                  </a:extLst>
                </a:gridCol>
                <a:gridCol w="648000">
                  <a:extLst>
                    <a:ext uri="{9D8B030D-6E8A-4147-A177-3AD203B41FA5}">
                      <a16:colId xmlns:a16="http://schemas.microsoft.com/office/drawing/2014/main" val="1686783455"/>
                    </a:ext>
                  </a:extLst>
                </a:gridCol>
                <a:gridCol w="648000">
                  <a:extLst>
                    <a:ext uri="{9D8B030D-6E8A-4147-A177-3AD203B41FA5}">
                      <a16:colId xmlns:a16="http://schemas.microsoft.com/office/drawing/2014/main" val="4080317083"/>
                    </a:ext>
                  </a:extLst>
                </a:gridCol>
                <a:gridCol w="648000">
                  <a:extLst>
                    <a:ext uri="{9D8B030D-6E8A-4147-A177-3AD203B41FA5}">
                      <a16:colId xmlns:a16="http://schemas.microsoft.com/office/drawing/2014/main" val="659529276"/>
                    </a:ext>
                  </a:extLst>
                </a:gridCol>
              </a:tblGrid>
              <a:tr h="306000">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30600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0BA2E570-2CAC-F456-0656-8B6A9A7C59EC}"/>
              </a:ext>
            </a:extLst>
          </p:cNvPr>
          <p:cNvSpPr/>
          <p:nvPr userDrawn="1"/>
        </p:nvSpPr>
        <p:spPr bwMode="auto">
          <a:xfrm>
            <a:off x="3928374" y="1541748"/>
            <a:ext cx="1650642"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050" kern="1200" dirty="0">
                <a:solidFill>
                  <a:schemeClr val="tx1"/>
                </a:solidFill>
                <a:latin typeface="+mn-ea"/>
                <a:ea typeface="+mn-ea"/>
                <a:cs typeface="+mn-cs"/>
              </a:rPr>
              <a:t>各家の家族構成・所得金額・使用回数が同じ場合</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0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050" b="1" kern="1200" dirty="0">
                <a:solidFill>
                  <a:schemeClr val="tx1"/>
                </a:solidFill>
                <a:latin typeface="+mn-ea"/>
                <a:ea typeface="+mn-ea"/>
                <a:cs typeface="+mn-cs"/>
              </a:rPr>
              <a:t>ヒント</a:t>
            </a:r>
            <a:endParaRPr kumimoji="1" lang="en-US" altLang="ja-JP" sz="10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４軒</a:t>
            </a:r>
            <a:r>
              <a:rPr kumimoji="1" lang="ja-JP" altLang="en-US" sz="1050" kern="1200" dirty="0">
                <a:solidFill>
                  <a:schemeClr val="tx1"/>
                </a:solidFill>
                <a:latin typeface="+mn-ea"/>
                <a:ea typeface="+mn-ea"/>
                <a:cs typeface="+mn-cs"/>
              </a:rPr>
              <a:t>とも同じ条件だから、</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公平</a:t>
            </a:r>
            <a:r>
              <a:rPr kumimoji="1" lang="ja-JP" altLang="en-US" sz="1050" kern="1200" dirty="0">
                <a:solidFill>
                  <a:schemeClr val="tx1"/>
                </a:solidFill>
                <a:latin typeface="+mn-ea"/>
                <a:ea typeface="+mn-ea"/>
                <a:cs typeface="+mn-cs"/>
              </a:rPr>
              <a:t>に負担すると</a:t>
            </a:r>
            <a:r>
              <a:rPr kumimoji="1" lang="en-US" altLang="ja-JP" sz="1050" kern="1200" dirty="0">
                <a:solidFill>
                  <a:schemeClr val="tx1"/>
                </a:solidFill>
                <a:latin typeface="+mn-ea"/>
                <a:ea typeface="+mn-ea"/>
                <a:cs typeface="+mn-cs"/>
              </a:rPr>
              <a:t>…</a:t>
            </a:r>
            <a:endParaRPr kumimoji="1" lang="ja-JP" altLang="en-US" sz="1050" kern="1200" dirty="0">
              <a:solidFill>
                <a:schemeClr val="tx1"/>
              </a:solidFill>
              <a:latin typeface="+mn-ea"/>
              <a:ea typeface="+mn-ea"/>
              <a:cs typeface="+mn-cs"/>
            </a:endParaRPr>
          </a:p>
        </p:txBody>
      </p:sp>
    </p:spTree>
    <p:extLst>
      <p:ext uri="{BB962C8B-B14F-4D97-AF65-F5344CB8AC3E}">
        <p14:creationId xmlns:p14="http://schemas.microsoft.com/office/powerpoint/2010/main" val="1189516663"/>
      </p:ext>
    </p:extLst>
  </p:cSld>
  <p:clrMapOvr>
    <a:masterClrMapping/>
  </p:clrMapOvr>
  <p:extLst>
    <p:ext uri="{DCECCB84-F9BA-43D5-87BE-67443E8EF086}">
      <p15:sldGuideLst xmlns:p15="http://schemas.microsoft.com/office/powerpoint/2012/main">
        <p15:guide id="4" orient="horz" userDrawn="1">
          <p15:clr>
            <a:srgbClr val="FBAE40"/>
          </p15:clr>
        </p15:guide>
        <p15:guide id="5" pos="57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0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225221"/>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9" r:id="rId4"/>
    <p:sldLayoutId id="2147483770" r:id="rId5"/>
    <p:sldLayoutId id="2147483772" r:id="rId6"/>
    <p:sldLayoutId id="2147483757" r:id="rId7"/>
    <p:sldLayoutId id="2147483760" r:id="rId8"/>
    <p:sldLayoutId id="2147483762"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nta.go.jp/taxes/kids/oyo/page08.htm" TargetMode="External"/><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5.xml"/><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hyperlink" Target="https://www.mof.go.jp/tax_information/index.html" TargetMode="External"/><Relationship Id="rId10" Type="http://schemas.openxmlformats.org/officeDocument/2006/relationships/image" Target="../media/image11.emf"/><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8YDvxVEME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7.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7.emf"/><Relationship Id="rId3" Type="http://schemas.openxmlformats.org/officeDocument/2006/relationships/hyperlink" Target="https://www.youtube.com/watch?v=O8YDvxVEMEY" TargetMode="External"/><Relationship Id="rId7" Type="http://schemas.openxmlformats.org/officeDocument/2006/relationships/image" Target="../media/image62.png"/><Relationship Id="rId12" Type="http://schemas.openxmlformats.org/officeDocument/2006/relationships/image" Target="../media/image72.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64.png"/><Relationship Id="rId5" Type="http://schemas.openxmlformats.org/officeDocument/2006/relationships/chart" Target="../charts/chart7.xml"/><Relationship Id="rId10" Type="http://schemas.openxmlformats.org/officeDocument/2006/relationships/image" Target="../media/image71.png"/><Relationship Id="rId4" Type="http://schemas.openxmlformats.org/officeDocument/2006/relationships/chart" Target="../charts/chart6.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4.xml"/><Relationship Id="rId7" Type="http://schemas.openxmlformats.org/officeDocument/2006/relationships/image" Target="../media/image74.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3.png"/><Relationship Id="rId5" Type="http://schemas.openxmlformats.org/officeDocument/2006/relationships/hyperlink" Target="https://web.pref.hyogo.lg.jp/kk22/r7kurashitokenzei.html" TargetMode="Externa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5.xml"/><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76.png"/><Relationship Id="rId5" Type="http://schemas.openxmlformats.org/officeDocument/2006/relationships/hyperlink" Target="https://web.pref.hyogo.lg.jp/kk20/documents/r7_hontai.pdf" TargetMode="Externa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81.jpe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hyperlink" Target="https://web.pref.hyogo.lg.jp/nk21/af15_000000004.html" TargetMode="External"/><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73.png"/><Relationship Id="rId4" Type="http://schemas.openxmlformats.org/officeDocument/2006/relationships/image" Target="../media/image83.pn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13" Type="http://schemas.openxmlformats.org/officeDocument/2006/relationships/hyperlink" Target="https://www.city.takasago.lg.jp/" TargetMode="External"/><Relationship Id="rId18" Type="http://schemas.openxmlformats.org/officeDocument/2006/relationships/hyperlink" Target="https://www.town.hyogo-inami.lg.jp/" TargetMode="External"/><Relationship Id="rId26" Type="http://schemas.openxmlformats.org/officeDocument/2006/relationships/hyperlink" Target="https://www.town.kamikawa.hyogo.jp/" TargetMode="External"/><Relationship Id="rId39" Type="http://schemas.openxmlformats.org/officeDocument/2006/relationships/hyperlink" Target="https://www.city.kawanishi.hyogo.jp/" TargetMode="External"/><Relationship Id="rId21" Type="http://schemas.openxmlformats.org/officeDocument/2006/relationships/hyperlink" Target="https://www.city.aioi.lg.jp/" TargetMode="External"/><Relationship Id="rId34" Type="http://schemas.openxmlformats.org/officeDocument/2006/relationships/hyperlink" Target="https://www.city.amagasaki.hyogo.jp/" TargetMode="External"/><Relationship Id="rId42" Type="http://schemas.openxmlformats.org/officeDocument/2006/relationships/hyperlink" Target="https://www.city.tamba.lg.jp/" TargetMode="External"/><Relationship Id="rId7" Type="http://schemas.openxmlformats.org/officeDocument/2006/relationships/hyperlink" Target="https://www.city.yabu.hyogo.jp/" TargetMode="External"/><Relationship Id="rId2" Type="http://schemas.openxmlformats.org/officeDocument/2006/relationships/slideLayout" Target="../slideLayouts/slideLayout3.xml"/><Relationship Id="rId16" Type="http://schemas.openxmlformats.org/officeDocument/2006/relationships/hyperlink" Target="https://www.city.kato.lg.jp/" TargetMode="External"/><Relationship Id="rId29" Type="http://schemas.openxmlformats.org/officeDocument/2006/relationships/hyperlink" Target="https://www.town.kamigori.hyogo.jp/" TargetMode="External"/><Relationship Id="rId1" Type="http://schemas.openxmlformats.org/officeDocument/2006/relationships/tags" Target="../tags/tag8.xml"/><Relationship Id="rId6" Type="http://schemas.openxmlformats.org/officeDocument/2006/relationships/hyperlink" Target="https://www.town.shinonsen.hyogo.jp/" TargetMode="External"/><Relationship Id="rId11" Type="http://schemas.openxmlformats.org/officeDocument/2006/relationships/hyperlink" Target="https://www.city.nishiwaki.lg.jp/" TargetMode="External"/><Relationship Id="rId24" Type="http://schemas.openxmlformats.org/officeDocument/2006/relationships/hyperlink" Target="https://www.city.shiso.lg.jp/" TargetMode="External"/><Relationship Id="rId32" Type="http://schemas.openxmlformats.org/officeDocument/2006/relationships/hyperlink" Target="https://www.city.sumoto.lg.jp/" TargetMode="External"/><Relationship Id="rId37" Type="http://schemas.openxmlformats.org/officeDocument/2006/relationships/hyperlink" Target="https://www.city.itami.lg.jp/" TargetMode="External"/><Relationship Id="rId40" Type="http://schemas.openxmlformats.org/officeDocument/2006/relationships/hyperlink" Target="https://www.city.sanda.lg.jp/" TargetMode="External"/><Relationship Id="rId45" Type="http://schemas.openxmlformats.org/officeDocument/2006/relationships/image" Target="../media/image78.png"/><Relationship Id="rId5" Type="http://schemas.openxmlformats.org/officeDocument/2006/relationships/hyperlink" Target="https://www.town.mikata-kami.lg.jp/" TargetMode="External"/><Relationship Id="rId15" Type="http://schemas.openxmlformats.org/officeDocument/2006/relationships/hyperlink" Target="https://www.city.kasai.hyogo.jp/" TargetMode="External"/><Relationship Id="rId23" Type="http://schemas.openxmlformats.org/officeDocument/2006/relationships/hyperlink" Target="https://www.city.ako.lg.jp/" TargetMode="External"/><Relationship Id="rId28" Type="http://schemas.openxmlformats.org/officeDocument/2006/relationships/hyperlink" Target="https://www.town.hyogo-taishi.lg.jp/" TargetMode="External"/><Relationship Id="rId36" Type="http://schemas.openxmlformats.org/officeDocument/2006/relationships/hyperlink" Target="https://www.city.ashiya.lg.jp/" TargetMode="External"/><Relationship Id="rId10" Type="http://schemas.openxmlformats.org/officeDocument/2006/relationships/hyperlink" Target="https://www.city.kakogawa.lg.jp/" TargetMode="External"/><Relationship Id="rId19" Type="http://schemas.openxmlformats.org/officeDocument/2006/relationships/hyperlink" Target="https://www.town.harima.lg.jp/" TargetMode="External"/><Relationship Id="rId31" Type="http://schemas.openxmlformats.org/officeDocument/2006/relationships/hyperlink" Target="https://www.city.awaji.lg.jp/" TargetMode="External"/><Relationship Id="rId44" Type="http://schemas.openxmlformats.org/officeDocument/2006/relationships/hyperlink" Target="https://www.city.kobe.lg.jp/" TargetMode="External"/><Relationship Id="rId4" Type="http://schemas.openxmlformats.org/officeDocument/2006/relationships/hyperlink" Target="https://www.city.toyooka.lg.jp/" TargetMode="External"/><Relationship Id="rId9" Type="http://schemas.openxmlformats.org/officeDocument/2006/relationships/hyperlink" Target="https://www.city.akashi.lg.jp/" TargetMode="External"/><Relationship Id="rId14" Type="http://schemas.openxmlformats.org/officeDocument/2006/relationships/hyperlink" Target="https://www.city.ono.hyogo.jp/" TargetMode="External"/><Relationship Id="rId22" Type="http://schemas.openxmlformats.org/officeDocument/2006/relationships/hyperlink" Target="https://www.city.tatsuno.lg.jp/" TargetMode="External"/><Relationship Id="rId27" Type="http://schemas.openxmlformats.org/officeDocument/2006/relationships/hyperlink" Target="https://www.town.ichikawa.lg.jp/" TargetMode="External"/><Relationship Id="rId30" Type="http://schemas.openxmlformats.org/officeDocument/2006/relationships/hyperlink" Target="https://www.town.sayo.lg.jp/" TargetMode="External"/><Relationship Id="rId35" Type="http://schemas.openxmlformats.org/officeDocument/2006/relationships/hyperlink" Target="https://www.nishi.or.jp/" TargetMode="External"/><Relationship Id="rId43" Type="http://schemas.openxmlformats.org/officeDocument/2006/relationships/hyperlink" Target="https://www.city.tambasasayama.lg.jp/index.html" TargetMode="External"/><Relationship Id="rId8" Type="http://schemas.openxmlformats.org/officeDocument/2006/relationships/hyperlink" Target="https://www.city.asago.hyogo.jp/" TargetMode="External"/><Relationship Id="rId3" Type="http://schemas.openxmlformats.org/officeDocument/2006/relationships/image" Target="../media/image88.png"/><Relationship Id="rId12" Type="http://schemas.openxmlformats.org/officeDocument/2006/relationships/hyperlink" Target="https://www.city.miki.lg.jp/" TargetMode="External"/><Relationship Id="rId17" Type="http://schemas.openxmlformats.org/officeDocument/2006/relationships/hyperlink" Target="https://www.town.taka.lg.jp/" TargetMode="External"/><Relationship Id="rId25" Type="http://schemas.openxmlformats.org/officeDocument/2006/relationships/hyperlink" Target="https://www.town.fukusaki.hyogo.jp/" TargetMode="External"/><Relationship Id="rId33" Type="http://schemas.openxmlformats.org/officeDocument/2006/relationships/hyperlink" Target="https://www.city.minamiawaji.hyogo.jp/" TargetMode="External"/><Relationship Id="rId38" Type="http://schemas.openxmlformats.org/officeDocument/2006/relationships/hyperlink" Target="https://www.city.takarazuka.hyogo.jp/" TargetMode="External"/><Relationship Id="rId20" Type="http://schemas.openxmlformats.org/officeDocument/2006/relationships/hyperlink" Target="https://www.city.himeji.lg.jp/" TargetMode="External"/><Relationship Id="rId41" Type="http://schemas.openxmlformats.org/officeDocument/2006/relationships/hyperlink" Target="https://www.town.inagawa.lg.jp/"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90.emf"/><Relationship Id="rId5" Type="http://schemas.openxmlformats.org/officeDocument/2006/relationships/hyperlink" Target="https://zaimusho.quizknock.com/" TargetMode="Externa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web.pref.hyogo.lg.jp/kk61/sdg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3.emf"/><Relationship Id="rId4" Type="http://schemas.openxmlformats.org/officeDocument/2006/relationships/hyperlink" Target="https://www.nta.go.jp/taxes/kids/hatten/page02.ht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kids/index.htm" TargetMode="External"/><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DF60530-579F-4FE7-AFE5-401E285EEA8D}"/>
              </a:ext>
            </a:extLst>
          </p:cNvPr>
          <p:cNvSpPr txBox="1"/>
          <p:nvPr/>
        </p:nvSpPr>
        <p:spPr>
          <a:xfrm>
            <a:off x="5410200" y="6080462"/>
            <a:ext cx="3147060" cy="330860"/>
          </a:xfrm>
          <a:prstGeom prst="rect">
            <a:avLst/>
          </a:prstGeom>
          <a:noFill/>
        </p:spPr>
        <p:txBody>
          <a:bodyPr vert="horz" wrap="square" lIns="72000" rIns="72000" rtlCol="0">
            <a:spAutoFit/>
          </a:bodyPr>
          <a:lstStyle/>
          <a:p>
            <a:pPr algn="dist"/>
            <a:r>
              <a:rPr kumimoji="1"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中学生用租税教育教材</a:t>
            </a:r>
          </a:p>
        </p:txBody>
      </p:sp>
      <p:sp>
        <p:nvSpPr>
          <p:cNvPr id="8" name="テキスト ボックス 7">
            <a:extLst>
              <a:ext uri="{FF2B5EF4-FFF2-40B4-BE49-F238E27FC236}">
                <a16:creationId xmlns:a16="http://schemas.microsoft.com/office/drawing/2014/main" id="{87F44D7D-AE1B-44B4-BC2C-83A7A7B521D8}"/>
              </a:ext>
            </a:extLst>
          </p:cNvPr>
          <p:cNvSpPr txBox="1"/>
          <p:nvPr/>
        </p:nvSpPr>
        <p:spPr>
          <a:xfrm>
            <a:off x="5410200" y="4534857"/>
            <a:ext cx="3147060" cy="311230"/>
          </a:xfrm>
          <a:prstGeom prst="rect">
            <a:avLst/>
          </a:prstGeom>
          <a:noFill/>
        </p:spPr>
        <p:txBody>
          <a:bodyPr vert="horz" wrap="square" lIns="252000" tIns="36000" rIns="252000" bIns="36000" rtlCol="0">
            <a:spAutoFit/>
          </a:bodyPr>
          <a:lstStyle/>
          <a:p>
            <a:pPr algn="dist"/>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 令和</a:t>
            </a:r>
            <a:r>
              <a:rPr lang="ja-JP" altLang="en-US" sz="1550" spc="-10">
                <a:solidFill>
                  <a:srgbClr val="005BAD"/>
                </a:solidFill>
                <a:latin typeface="HGP創英角ｺﾞｼｯｸUB" panose="020B0900000000000000" pitchFamily="50" charset="-128"/>
                <a:ea typeface="HGP創英角ｺﾞｼｯｸUB" panose="020B0900000000000000" pitchFamily="50" charset="-128"/>
              </a:rPr>
              <a:t>７年度・兵庫県版 </a:t>
            </a:r>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a:t>
            </a:r>
            <a:endParaRPr lang="en-US" altLang="ja-JP" sz="1550" spc="-1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44CA1D2C-731C-40AA-9159-932A7601CEFD}"/>
              </a:ext>
            </a:extLst>
          </p:cNvPr>
          <p:cNvSpPr txBox="1"/>
          <p:nvPr/>
        </p:nvSpPr>
        <p:spPr>
          <a:xfrm>
            <a:off x="5410200" y="6577692"/>
            <a:ext cx="3147060" cy="288147"/>
          </a:xfrm>
          <a:prstGeom prst="rect">
            <a:avLst/>
          </a:prstGeom>
          <a:noFill/>
        </p:spPr>
        <p:txBody>
          <a:bodyPr vert="horz" wrap="square" lIns="72000" tIns="36000" rIns="72000" bIns="36000" rtlCol="0">
            <a:spAutoFit/>
          </a:bodyPr>
          <a:lstStyle/>
          <a:p>
            <a:pPr algn="dist"/>
            <a:r>
              <a:rPr lang="ja-JP" altLang="en-US" sz="1400" spc="-10">
                <a:solidFill>
                  <a:schemeClr val="bg1"/>
                </a:solidFill>
                <a:latin typeface="HGP創英角ｺﾞｼｯｸUB" panose="020B0900000000000000" pitchFamily="50" charset="-128"/>
                <a:ea typeface="HGP創英角ｺﾞｼｯｸUB" panose="020B0900000000000000" pitchFamily="50" charset="-128"/>
              </a:rPr>
              <a:t>兵庫県租税</a:t>
            </a:r>
            <a:r>
              <a:rPr lang="ja-JP" altLang="en-US" sz="1400" spc="-10" dirty="0">
                <a:solidFill>
                  <a:schemeClr val="bg1"/>
                </a:solidFill>
                <a:latin typeface="HGP創英角ｺﾞｼｯｸUB" panose="020B0900000000000000" pitchFamily="50" charset="-128"/>
                <a:ea typeface="HGP創英角ｺﾞｼｯｸUB" panose="020B0900000000000000" pitchFamily="50" charset="-128"/>
              </a:rPr>
              <a:t>教育推進連絡協議会</a:t>
            </a:r>
            <a:endParaRPr lang="en-US" altLang="ja-JP" sz="1400" spc="-1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0407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59C392-B4A8-7BFE-12B2-03A46D6EF2BB}"/>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 name="テキスト プレースホルダー 2">
            <a:extLst>
              <a:ext uri="{FF2B5EF4-FFF2-40B4-BE49-F238E27FC236}">
                <a16:creationId xmlns:a16="http://schemas.microsoft.com/office/drawing/2014/main" id="{116888AB-ED87-45D9-2C63-78860C66F80C}"/>
              </a:ext>
            </a:extLst>
          </p:cNvPr>
          <p:cNvSpPr>
            <a:spLocks noGrp="1"/>
          </p:cNvSpPr>
          <p:nvPr>
            <p:ph type="body" sz="quarter" idx="30"/>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EAE3B0BC-97ED-F178-73A2-28FACA50D0CE}"/>
              </a:ext>
            </a:extLst>
          </p:cNvPr>
          <p:cNvSpPr>
            <a:spLocks noGrp="1"/>
          </p:cNvSpPr>
          <p:nvPr>
            <p:ph type="body" sz="quarter" idx="38"/>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8F792B0E-D201-5DF5-40A7-060AF791F6C5}"/>
              </a:ext>
            </a:extLst>
          </p:cNvPr>
          <p:cNvSpPr>
            <a:spLocks noGrp="1"/>
          </p:cNvSpPr>
          <p:nvPr>
            <p:ph type="body" sz="quarter" idx="39"/>
          </p:nvPr>
        </p:nvSpPr>
        <p:spPr/>
        <p:txBody>
          <a:bodyPr/>
          <a:lstStyle/>
          <a:p>
            <a:endParaRPr kumimoji="1" lang="ja-JP" altLang="en-US"/>
          </a:p>
        </p:txBody>
      </p:sp>
      <p:sp>
        <p:nvSpPr>
          <p:cNvPr id="6" name="テキスト プレースホルダー 5">
            <a:extLst>
              <a:ext uri="{FF2B5EF4-FFF2-40B4-BE49-F238E27FC236}">
                <a16:creationId xmlns:a16="http://schemas.microsoft.com/office/drawing/2014/main" id="{B84D172F-CBDD-8E55-D6A9-86CA7EC636D9}"/>
              </a:ext>
            </a:extLst>
          </p:cNvPr>
          <p:cNvSpPr>
            <a:spLocks noGrp="1"/>
          </p:cNvSpPr>
          <p:nvPr>
            <p:ph type="body" sz="quarter" idx="40"/>
          </p:nvPr>
        </p:nvSpPr>
        <p:spPr/>
        <p:txBody>
          <a:bodyPr/>
          <a:lstStyle/>
          <a:p>
            <a:endParaRPr kumimoji="1" lang="ja-JP" altLang="en-US"/>
          </a:p>
        </p:txBody>
      </p:sp>
      <p:sp>
        <p:nvSpPr>
          <p:cNvPr id="7" name="Rectangle 14">
            <a:extLst>
              <a:ext uri="{FF2B5EF4-FFF2-40B4-BE49-F238E27FC236}">
                <a16:creationId xmlns:a16="http://schemas.microsoft.com/office/drawing/2014/main" id="{C5B56DC5-ED3F-9950-0525-9523A6DEED8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29470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BF99-F6E4-7DDF-2955-2CECA7916640}"/>
            </a:ext>
          </a:extLst>
        </p:cNvPr>
        <p:cNvGrpSpPr/>
        <p:nvPr/>
      </p:nvGrpSpPr>
      <p:grpSpPr>
        <a:xfrm>
          <a:off x="0" y="0"/>
          <a:ext cx="0" cy="0"/>
          <a:chOff x="0" y="0"/>
          <a:chExt cx="0" cy="0"/>
        </a:xfrm>
      </p:grpSpPr>
      <p:sp>
        <p:nvSpPr>
          <p:cNvPr id="2" name="スライド番号プレースホルダー 8">
            <a:extLst>
              <a:ext uri="{FF2B5EF4-FFF2-40B4-BE49-F238E27FC236}">
                <a16:creationId xmlns:a16="http://schemas.microsoft.com/office/drawing/2014/main" id="{F90335DE-7769-F535-0624-BA0E9BB8B546}"/>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11</a:t>
            </a:fld>
            <a:endParaRPr lang="en-US" altLang="ja-JP" dirty="0">
              <a:latin typeface="+mn-ea"/>
              <a:ea typeface="+mn-ea"/>
            </a:endParaRPr>
          </a:p>
        </p:txBody>
      </p:sp>
      <p:sp>
        <p:nvSpPr>
          <p:cNvPr id="4" name="テキスト プレースホルダー 3">
            <a:extLst>
              <a:ext uri="{FF2B5EF4-FFF2-40B4-BE49-F238E27FC236}">
                <a16:creationId xmlns:a16="http://schemas.microsoft.com/office/drawing/2014/main" id="{4B42D884-E66A-C9FB-DB4B-97D5EAD8F3B4}"/>
              </a:ext>
            </a:extLst>
          </p:cNvPr>
          <p:cNvSpPr>
            <a:spLocks noGrp="1"/>
          </p:cNvSpPr>
          <p:nvPr>
            <p:ph type="body" sz="quarter" idx="30"/>
          </p:nvPr>
        </p:nvSpPr>
        <p:spPr/>
        <p:txBody>
          <a:bodyPr/>
          <a:lstStyle/>
          <a:p>
            <a:endParaRPr lang="ja-JP" altLang="en-US"/>
          </a:p>
        </p:txBody>
      </p:sp>
      <p:sp>
        <p:nvSpPr>
          <p:cNvPr id="9" name="テキスト プレースホルダー 8">
            <a:extLst>
              <a:ext uri="{FF2B5EF4-FFF2-40B4-BE49-F238E27FC236}">
                <a16:creationId xmlns:a16="http://schemas.microsoft.com/office/drawing/2014/main" id="{A2A783C8-A19C-0692-28D1-3199DDD9EF09}"/>
              </a:ext>
            </a:extLst>
          </p:cNvPr>
          <p:cNvSpPr>
            <a:spLocks noGrp="1"/>
          </p:cNvSpPr>
          <p:nvPr>
            <p:ph type="body" sz="quarter" idx="38"/>
          </p:nvPr>
        </p:nvSpPr>
        <p:spPr/>
        <p:txBody>
          <a:bodyPr/>
          <a:lstStyle/>
          <a:p>
            <a:endParaRPr lang="ja-JP" altLang="en-US"/>
          </a:p>
        </p:txBody>
      </p:sp>
      <p:sp>
        <p:nvSpPr>
          <p:cNvPr id="10" name="テキスト プレースホルダー 9">
            <a:extLst>
              <a:ext uri="{FF2B5EF4-FFF2-40B4-BE49-F238E27FC236}">
                <a16:creationId xmlns:a16="http://schemas.microsoft.com/office/drawing/2014/main" id="{EB341ABB-2BA7-2796-EE91-AB9878D52AEE}"/>
              </a:ext>
            </a:extLst>
          </p:cNvPr>
          <p:cNvSpPr>
            <a:spLocks noGrp="1"/>
          </p:cNvSpPr>
          <p:nvPr>
            <p:ph type="body" sz="quarter" idx="39"/>
          </p:nvPr>
        </p:nvSpPr>
        <p:spPr/>
        <p:txBody>
          <a:bodyPr/>
          <a:lstStyle/>
          <a:p>
            <a:endParaRPr lang="ja-JP" altLang="en-US"/>
          </a:p>
        </p:txBody>
      </p:sp>
      <p:sp>
        <p:nvSpPr>
          <p:cNvPr id="11" name="テキスト プレースホルダー 10">
            <a:extLst>
              <a:ext uri="{FF2B5EF4-FFF2-40B4-BE49-F238E27FC236}">
                <a16:creationId xmlns:a16="http://schemas.microsoft.com/office/drawing/2014/main" id="{63FDB634-6863-B169-0377-B3890F1F8899}"/>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A3DA5036-458B-2DC0-B17A-6683C1A00AD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28130BE0-A2FC-9BD1-5360-797590EB6D98}"/>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678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287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4012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57643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63510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5817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122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7941679"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5618846" cy="369332"/>
          </a:xfrm>
          <a:prstGeom prst="rect">
            <a:avLst/>
          </a:prstGeom>
          <a:noFill/>
        </p:spPr>
        <p:txBody>
          <a:bodyPr wrap="none" rtlCol="0">
            <a:spAutoFit/>
          </a:bodyPr>
          <a:lstStyle/>
          <a:p>
            <a:r>
              <a:rPr kumimoji="1" lang="ja-JP" altLang="en-US" sz="1800"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21233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HGPGothicE" panose="020B0900000000000000" pitchFamily="34" charset="-128"/>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pic>
        <p:nvPicPr>
          <p:cNvPr id="54" name="図 53">
            <a:hlinkClick r:id="rId4"/>
            <a:extLst>
              <a:ext uri="{FF2B5EF4-FFF2-40B4-BE49-F238E27FC236}">
                <a16:creationId xmlns:a16="http://schemas.microsoft.com/office/drawing/2014/main" id="{72472F59-A3C9-44B0-AE31-65054D4B1E04}"/>
              </a:ext>
            </a:extLst>
          </p:cNvPr>
          <p:cNvPicPr>
            <a:picLocks noChangeAspect="1"/>
          </p:cNvPicPr>
          <p:nvPr/>
        </p:nvPicPr>
        <p:blipFill>
          <a:blip r:embed="rId5"/>
          <a:stretch>
            <a:fillRect/>
          </a:stretch>
        </p:blipFill>
        <p:spPr>
          <a:xfrm>
            <a:off x="8296656" y="6345543"/>
            <a:ext cx="500462" cy="500462"/>
          </a:xfrm>
          <a:prstGeom prst="rect">
            <a:avLst/>
          </a:prstGeom>
        </p:spPr>
      </p:pic>
      <p:sp>
        <p:nvSpPr>
          <p:cNvPr id="2" name="スライド番号プレースホルダー 8">
            <a:extLst>
              <a:ext uri="{FF2B5EF4-FFF2-40B4-BE49-F238E27FC236}">
                <a16:creationId xmlns:a16="http://schemas.microsoft.com/office/drawing/2014/main" id="{88F49A5F-0756-D22B-B834-7A4CD761A0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12</a:t>
            </a:fld>
            <a:endParaRPr lang="en-US" altLang="ja-JP" dirty="0">
              <a:latin typeface="+mn-ea"/>
              <a:ea typeface="+mn-ea"/>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7935329"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901791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pic>
        <p:nvPicPr>
          <p:cNvPr id="65" name="図 64">
            <a:hlinkClick r:id="rId3"/>
            <a:extLst>
              <a:ext uri="{FF2B5EF4-FFF2-40B4-BE49-F238E27FC236}">
                <a16:creationId xmlns:a16="http://schemas.microsoft.com/office/drawing/2014/main" id="{6CB57B97-C438-419A-A512-DA6A74A0A86B}"/>
              </a:ext>
            </a:extLst>
          </p:cNvPr>
          <p:cNvPicPr>
            <a:picLocks noChangeAspect="1"/>
          </p:cNvPicPr>
          <p:nvPr/>
        </p:nvPicPr>
        <p:blipFill>
          <a:blip r:embed="rId9"/>
          <a:stretch>
            <a:fillRect/>
          </a:stretch>
        </p:blipFill>
        <p:spPr>
          <a:xfrm>
            <a:off x="8300110" y="6331722"/>
            <a:ext cx="513882" cy="513882"/>
          </a:xfrm>
          <a:prstGeom prst="rect">
            <a:avLst/>
          </a:prstGeom>
        </p:spPr>
      </p:pic>
      <p:sp>
        <p:nvSpPr>
          <p:cNvPr id="8" name="スライド番号プレースホルダー 8">
            <a:extLst>
              <a:ext uri="{FF2B5EF4-FFF2-40B4-BE49-F238E27FC236}">
                <a16:creationId xmlns:a16="http://schemas.microsoft.com/office/drawing/2014/main" id="{E0EB334B-5F63-D99A-FC92-7829C6B0F54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13</a:t>
            </a:fld>
            <a:endParaRPr lang="en-US" altLang="ja-JP" dirty="0">
              <a:latin typeface="+mn-ea"/>
              <a:ea typeface="+mn-ea"/>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03886CF1-D408-2775-6CE4-D2F3CE714FB7}"/>
              </a:ext>
            </a:extLst>
          </p:cNvPr>
          <p:cNvSpPr txBox="1"/>
          <p:nvPr/>
        </p:nvSpPr>
        <p:spPr>
          <a:xfrm>
            <a:off x="340205" y="2438019"/>
            <a:ext cx="8502780" cy="3691319"/>
          </a:xfrm>
          <a:prstGeom prst="rect">
            <a:avLst/>
          </a:prstGeom>
          <a:noFill/>
        </p:spPr>
        <p:txBody>
          <a:bodyPr wrap="square" rtlCol="0">
            <a:noAutofit/>
          </a:bodyPr>
          <a:lstStyle/>
          <a:p>
            <a:pPr marL="252000" indent="-252000">
              <a:lnSpc>
                <a:spcPts val="2700"/>
              </a:lnSpc>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年度（令和７年度）予算の国の一般会計歳出</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は、主に、</a:t>
            </a:r>
            <a:r>
              <a:rPr kumimoji="1" lang="ja-JP" altLang="en-US" sz="2200" dirty="0">
                <a:solidFill>
                  <a:srgbClr val="005BAD"/>
                </a:solidFill>
                <a:latin typeface="+mn-ea"/>
                <a:ea typeface="+mn-ea"/>
              </a:rPr>
              <a:t>①社会保障、②国債費、③地方交付税交付金等</a:t>
            </a:r>
            <a:r>
              <a:rPr kumimoji="1" lang="ja-JP" altLang="en-US" sz="2200" dirty="0">
                <a:latin typeface="+mn-ea"/>
                <a:ea typeface="+mn-ea"/>
              </a:rPr>
              <a:t>に使われており、これらで</a:t>
            </a:r>
            <a:r>
              <a:rPr kumimoji="1" lang="ja-JP" altLang="en-US" sz="2200" dirty="0">
                <a:solidFill>
                  <a:srgbClr val="005BAD"/>
                </a:solidFill>
                <a:latin typeface="+mn-ea"/>
                <a:ea typeface="+mn-ea"/>
              </a:rPr>
              <a:t>約３／</a:t>
            </a:r>
            <a:r>
              <a:rPr lang="ja-JP" altLang="en-US" sz="2200" dirty="0">
                <a:solidFill>
                  <a:srgbClr val="005BAD"/>
                </a:solidFill>
                <a:latin typeface="+mn-ea"/>
                <a:ea typeface="+mn-ea"/>
              </a:rPr>
              <a:t>４</a:t>
            </a:r>
            <a:r>
              <a:rPr kumimoji="1" lang="ja-JP" altLang="en-US" sz="2200" dirty="0">
                <a:latin typeface="+mn-ea"/>
                <a:ea typeface="+mn-ea"/>
              </a:rPr>
              <a:t>を占めています。</a:t>
            </a:r>
          </a:p>
          <a:p>
            <a:pPr marL="252000" indent="-252000">
              <a:lnSpc>
                <a:spcPts val="2700"/>
              </a:lnSpc>
              <a:spcBef>
                <a:spcPts val="1200"/>
              </a:spcBef>
              <a:buClr>
                <a:srgbClr val="005BAD"/>
              </a:buClr>
              <a:buFont typeface="Wingdings" panose="05000000000000000000" pitchFamily="2" charset="2"/>
              <a:buChar char="l"/>
            </a:pPr>
            <a:r>
              <a:rPr kumimoji="1" lang="en-US" altLang="ja-JP" sz="2200" dirty="0">
                <a:latin typeface="+mn-ea"/>
                <a:ea typeface="+mn-ea"/>
              </a:rPr>
              <a:t>2025</a:t>
            </a:r>
            <a:r>
              <a:rPr kumimoji="1" lang="ja-JP" altLang="en-US" sz="2200" dirty="0">
                <a:latin typeface="+mn-ea"/>
                <a:ea typeface="+mn-ea"/>
              </a:rPr>
              <a:t>年度（令和７年度）予算の国の一般会計歳入</a:t>
            </a:r>
            <a:r>
              <a:rPr kumimoji="1" lang="en-US" altLang="ja-JP" sz="2200" dirty="0">
                <a:solidFill>
                  <a:srgbClr val="005BAD"/>
                </a:solidFill>
                <a:latin typeface="+mn-ea"/>
                <a:ea typeface="+mn-ea"/>
              </a:rPr>
              <a:t>115.2</a:t>
            </a:r>
            <a:r>
              <a:rPr kumimoji="1" lang="ja-JP" altLang="en-US" sz="2200" dirty="0">
                <a:solidFill>
                  <a:srgbClr val="005BAD"/>
                </a:solidFill>
                <a:latin typeface="+mn-ea"/>
                <a:ea typeface="+mn-ea"/>
              </a:rPr>
              <a:t>兆円</a:t>
            </a:r>
            <a:r>
              <a:rPr kumimoji="1" lang="ja-JP" altLang="en-US" sz="2200" dirty="0">
                <a:latin typeface="+mn-ea"/>
                <a:ea typeface="+mn-ea"/>
              </a:rPr>
              <a:t>は、</a:t>
            </a:r>
            <a:r>
              <a:rPr kumimoji="1" lang="ja-JP" altLang="en-US" sz="2200" dirty="0">
                <a:solidFill>
                  <a:srgbClr val="005BAD"/>
                </a:solidFill>
                <a:latin typeface="+mn-ea"/>
                <a:ea typeface="+mn-ea"/>
              </a:rPr>
              <a:t>税収等と公債金（借金）で構成</a:t>
            </a:r>
            <a:r>
              <a:rPr kumimoji="1" lang="ja-JP" altLang="en-US" sz="2200" dirty="0">
                <a:latin typeface="+mn-ea"/>
                <a:ea typeface="+mn-ea"/>
              </a:rPr>
              <a:t>されています。</a:t>
            </a:r>
          </a:p>
          <a:p>
            <a:pPr marL="252000" indent="-252000">
              <a:lnSpc>
                <a:spcPts val="2700"/>
              </a:lnSpc>
              <a:spcBef>
                <a:spcPts val="1800"/>
              </a:spcBef>
              <a:buClr>
                <a:srgbClr val="005BAD"/>
              </a:buClr>
              <a:buFont typeface="Wingdings" panose="05000000000000000000" pitchFamily="2" charset="2"/>
              <a:buChar char="l"/>
            </a:pPr>
            <a:r>
              <a:rPr kumimoji="1" lang="ja-JP" altLang="en-US" sz="2200" dirty="0">
                <a:latin typeface="+mn-ea"/>
                <a:ea typeface="+mn-ea"/>
              </a:rPr>
              <a:t>現在、</a:t>
            </a:r>
            <a:r>
              <a:rPr kumimoji="1" lang="ja-JP" altLang="en-US" sz="2200" dirty="0">
                <a:solidFill>
                  <a:srgbClr val="005BAD"/>
                </a:solidFill>
                <a:latin typeface="+mn-ea"/>
                <a:ea typeface="+mn-ea"/>
              </a:rPr>
              <a:t>税収等では歳出全体の約３／４しか賄えておらず、残りの約１／</a:t>
            </a:r>
            <a:r>
              <a:rPr lang="ja-JP" altLang="en-US" sz="2200" dirty="0">
                <a:solidFill>
                  <a:srgbClr val="005BAD"/>
                </a:solidFill>
                <a:latin typeface="+mn-ea"/>
                <a:ea typeface="+mn-ea"/>
              </a:rPr>
              <a:t>４</a:t>
            </a:r>
            <a:r>
              <a:rPr kumimoji="1" lang="ja-JP" altLang="en-US" sz="2200" dirty="0">
                <a:solidFill>
                  <a:srgbClr val="005BAD"/>
                </a:solidFill>
                <a:latin typeface="+mn-ea"/>
                <a:ea typeface="+mn-ea"/>
              </a:rPr>
              <a:t>は公債金（借金）に依存</a:t>
            </a:r>
            <a:r>
              <a:rPr kumimoji="1" lang="ja-JP" altLang="en-US" sz="2200" dirty="0">
                <a:latin typeface="+mn-ea"/>
                <a:ea typeface="+mn-ea"/>
              </a:rPr>
              <a:t>しています。</a:t>
            </a:r>
            <a:endParaRPr kumimoji="1" lang="en-US" altLang="ja-JP" sz="2200" dirty="0">
              <a:latin typeface="+mn-ea"/>
              <a:ea typeface="+mn-ea"/>
            </a:endParaRPr>
          </a:p>
          <a:p>
            <a:pPr marL="252000" indent="-252000">
              <a:lnSpc>
                <a:spcPts val="2700"/>
              </a:lnSpc>
              <a:spcBef>
                <a:spcPts val="0"/>
              </a:spcBef>
              <a:buClr>
                <a:srgbClr val="005BAD"/>
              </a:buClr>
            </a:pPr>
            <a:r>
              <a:rPr kumimoji="1" lang="ja-JP" altLang="en-US" sz="2200" dirty="0">
                <a:latin typeface="+mn-ea"/>
                <a:ea typeface="+mn-ea"/>
              </a:rPr>
              <a:t>  </a:t>
            </a:r>
            <a:r>
              <a:rPr kumimoji="1" lang="ja-JP" altLang="en-US" sz="2200" spc="100" dirty="0">
                <a:latin typeface="+mn-ea"/>
                <a:ea typeface="+mn-ea"/>
              </a:rPr>
              <a:t> </a:t>
            </a:r>
            <a:r>
              <a:rPr kumimoji="1" lang="ja-JP" altLang="en-US" sz="2200" dirty="0">
                <a:latin typeface="+mn-ea"/>
                <a:ea typeface="+mn-ea"/>
              </a:rPr>
              <a:t>この借金の返済には将来世代の税収等が充てられることになるため、将来世代へ負担を先送りしています。</a:t>
            </a:r>
          </a:p>
        </p:txBody>
      </p:sp>
      <p:sp>
        <p:nvSpPr>
          <p:cNvPr id="5" name="スライド番号プレースホルダー 8">
            <a:extLst>
              <a:ext uri="{FF2B5EF4-FFF2-40B4-BE49-F238E27FC236}">
                <a16:creationId xmlns:a16="http://schemas.microsoft.com/office/drawing/2014/main" id="{9AFB714B-A1AF-72DF-FC11-87D40847963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14</a:t>
            </a:fld>
            <a:endParaRPr lang="en-US" altLang="ja-JP" dirty="0">
              <a:latin typeface="+mn-ea"/>
              <a:ea typeface="+mn-ea"/>
            </a:endParaRPr>
          </a:p>
        </p:txBody>
      </p:sp>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175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17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1750"/>
                                        <p:tgtEl>
                                          <p:spTgt spid="3">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1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grpSp>
        <p:nvGrpSpPr>
          <p:cNvPr id="114" name="グループ化 113">
            <a:extLst>
              <a:ext uri="{FF2B5EF4-FFF2-40B4-BE49-F238E27FC236}">
                <a16:creationId xmlns:a16="http://schemas.microsoft.com/office/drawing/2014/main" id="{0EE97873-FA72-5C30-8988-A0CAAEDB387F}"/>
              </a:ext>
            </a:extLst>
          </p:cNvPr>
          <p:cNvGrpSpPr/>
          <p:nvPr/>
        </p:nvGrpSpPr>
        <p:grpSpPr>
          <a:xfrm>
            <a:off x="223440" y="1755669"/>
            <a:ext cx="3947156" cy="3744192"/>
            <a:chOff x="223440" y="1755669"/>
            <a:chExt cx="3947156"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23573"/>
                <a:gd name="adj2" fmla="val 16199856"/>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465570" y="2304725"/>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19.7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cs typeface="Meiryo"/>
                </a:rPr>
                <a:t>22</a:t>
              </a:r>
              <a:r>
                <a:rPr lang="en-US" altLang="ja-JP" sz="1050" spc="69" dirty="0">
                  <a:solidFill>
                    <a:srgbClr val="231916"/>
                  </a:solidFill>
                  <a:latin typeface="+mn-ea"/>
                  <a:ea typeface="+mn-ea"/>
                  <a:cs typeface="Meiryo"/>
                </a:rPr>
                <a:t>.7</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65825" y="3550773"/>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16.7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19.2</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1878263" y="453535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21.6</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24.9</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963626" y="4359464"/>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9.5</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11.0</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630124" y="3722637"/>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7</a:t>
              </a:r>
              <a:r>
                <a:rPr lang="en-US" altLang="ja-JP" sz="923" spc="51" dirty="0">
                  <a:solidFill>
                    <a:srgbClr val="231916"/>
                  </a:solidFill>
                  <a:latin typeface="+mn-ea"/>
                  <a:ea typeface="+mn-ea"/>
                </a:rPr>
                <a:t>.6</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rPr>
                <a:t>8</a:t>
              </a:r>
              <a:r>
                <a:rPr lang="en-US" altLang="ja-JP" sz="923" spc="51" dirty="0">
                  <a:solidFill>
                    <a:srgbClr val="231916"/>
                  </a:solidFill>
                  <a:latin typeface="+mn-ea"/>
                  <a:ea typeface="+mn-ea"/>
                </a:rPr>
                <a:t>.7</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cs typeface="Meiryo"/>
                </a:rPr>
                <a:t>24</a:t>
              </a:r>
              <a:r>
                <a:rPr lang="en-US" altLang="ja-JP" sz="1050" spc="69" dirty="0">
                  <a:solidFill>
                    <a:srgbClr val="D63636"/>
                  </a:solidFill>
                  <a:latin typeface="+mn-ea"/>
                  <a:ea typeface="+mn-ea"/>
                  <a:cs typeface="Meiryo"/>
                </a:rPr>
                <a:t>.9</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28.6</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23440" y="1869645"/>
              <a:ext cx="828219" cy="284403"/>
              <a:chOff x="4788581" y="2575710"/>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62772" y="2585869"/>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8581" y="2575710"/>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62272" y="2982049"/>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33.2</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38.3</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16.4</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18.9</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5.3</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5.7</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cs typeface="Meiryo"/>
                </a:rPr>
                <a:t>8</a:t>
              </a:r>
              <a:r>
                <a:rPr lang="en-US" altLang="ja-JP" sz="831" spc="37" dirty="0">
                  <a:solidFill>
                    <a:srgbClr val="231916"/>
                  </a:solidFill>
                  <a:latin typeface="+mn-ea"/>
                  <a:ea typeface="+mn-ea"/>
                  <a:cs typeface="Meiryo"/>
                </a:rPr>
                <a:t>.2</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266037"/>
                <a:gd name="adj2" fmla="val 15675396"/>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7.5</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cs typeface="Meiryo"/>
                </a:rPr>
                <a:t>8</a:t>
              </a:r>
              <a:r>
                <a:rPr lang="en-US" altLang="ja-JP" sz="1000" spc="37" dirty="0">
                  <a:solidFill>
                    <a:srgbClr val="231916"/>
                  </a:solidFill>
                  <a:latin typeface="+mn-ea"/>
                  <a:ea typeface="+mn-ea"/>
                  <a:cs typeface="Meiryo"/>
                </a:rPr>
                <a:t>.7</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(115.2</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24.5</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28.2</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518406" y="2696857"/>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41" name="object 66">
            <a:extLst>
              <a:ext uri="{FF2B5EF4-FFF2-40B4-BE49-F238E27FC236}">
                <a16:creationId xmlns:a16="http://schemas.microsoft.com/office/drawing/2014/main" id="{A7D75369-37A6-4C5F-A320-6CDAC9767830}"/>
              </a:ext>
            </a:extLst>
          </p:cNvPr>
          <p:cNvSpPr txBox="1"/>
          <p:nvPr/>
        </p:nvSpPr>
        <p:spPr>
          <a:xfrm>
            <a:off x="426404" y="6290698"/>
            <a:ext cx="5383846"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ja-JP" altLang="en-US" sz="738" dirty="0">
                <a:solidFill>
                  <a:prstClr val="black"/>
                </a:solidFill>
                <a:latin typeface="+mn-ea"/>
                <a:cs typeface="Yu Gothic"/>
              </a:rPr>
              <a:t>各ページの図表で使用している計数については、四捨五入のため、端数において合計とは一致しないものがあります。</a:t>
            </a:r>
            <a:endParaRPr lang="en-US" altLang="ja-JP" sz="738" dirty="0">
              <a:solidFill>
                <a:prstClr val="black"/>
              </a:solidFill>
              <a:latin typeface="+mn-ea"/>
              <a:ea typeface="+mn-ea"/>
              <a:cs typeface="Yu Gothic"/>
            </a:endParaRPr>
          </a:p>
        </p:txBody>
      </p:sp>
      <p:sp>
        <p:nvSpPr>
          <p:cNvPr id="4" name="object 23">
            <a:extLst>
              <a:ext uri="{FF2B5EF4-FFF2-40B4-BE49-F238E27FC236}">
                <a16:creationId xmlns:a16="http://schemas.microsoft.com/office/drawing/2014/main" id="{21FA291D-E293-008A-64C0-39F2B821C0B9}"/>
              </a:ext>
            </a:extLst>
          </p:cNvPr>
          <p:cNvSpPr txBox="1"/>
          <p:nvPr/>
        </p:nvSpPr>
        <p:spPr>
          <a:xfrm>
            <a:off x="2943512" y="1085882"/>
            <a:ext cx="3256977"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国の予算</a:t>
            </a:r>
            <a:r>
              <a:rPr lang="ja-JP" altLang="en-US" sz="1400" spc="32" dirty="0">
                <a:solidFill>
                  <a:srgbClr val="231916"/>
                </a:solidFill>
                <a:latin typeface="+mn-ea"/>
                <a:ea typeface="+mn-ea"/>
                <a:cs typeface="Meiryo"/>
              </a:rPr>
              <a:t>（令和７年度当初予算）</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D2D8E114-82E2-0B02-8BAD-02532A34D5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15</a:t>
            </a:fld>
            <a:endParaRPr lang="en-US" altLang="ja-JP" dirty="0">
              <a:latin typeface="+mn-ea"/>
              <a:ea typeface="+mn-ea"/>
            </a:endParaRPr>
          </a:p>
        </p:txBody>
      </p:sp>
    </p:spTree>
    <p:extLst>
      <p:ext uri="{BB962C8B-B14F-4D97-AF65-F5344CB8AC3E}">
        <p14:creationId xmlns:p14="http://schemas.microsoft.com/office/powerpoint/2010/main" val="280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anim calcmode="lin" valueType="num">
                                      <p:cBhvr>
                                        <p:cTn id="20" dur="1000" fill="hold"/>
                                        <p:tgtEl>
                                          <p:spTgt spid="113"/>
                                        </p:tgtEl>
                                        <p:attrNameLst>
                                          <p:attrName>ppt_x</p:attrName>
                                        </p:attrNameLst>
                                      </p:cBhvr>
                                      <p:tavLst>
                                        <p:tav tm="0">
                                          <p:val>
                                            <p:strVal val="#ppt_x"/>
                                          </p:val>
                                        </p:tav>
                                        <p:tav tm="100000">
                                          <p:val>
                                            <p:strVal val="#ppt_x"/>
                                          </p:val>
                                        </p:tav>
                                      </p:tavLst>
                                    </p:anim>
                                    <p:anim calcmode="lin" valueType="num">
                                      <p:cBhvr>
                                        <p:cTn id="21" dur="1000" fill="hold"/>
                                        <p:tgtEl>
                                          <p:spTgt spid="1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56837FEA-93DB-4A79-5E9D-C4852598083C}"/>
              </a:ext>
            </a:extLst>
          </p:cNvPr>
          <p:cNvSpPr txBox="1"/>
          <p:nvPr/>
        </p:nvSpPr>
        <p:spPr>
          <a:xfrm>
            <a:off x="340205" y="2420937"/>
            <a:ext cx="8479945" cy="293846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2200" dirty="0">
                <a:latin typeface="+mn-ea"/>
                <a:ea typeface="+mn-ea"/>
              </a:rPr>
              <a:t>1990</a:t>
            </a:r>
            <a:r>
              <a:rPr kumimoji="1" lang="ja-JP" altLang="en-US" sz="2200" dirty="0">
                <a:latin typeface="+mn-ea"/>
                <a:ea typeface="+mn-ea"/>
              </a:rPr>
              <a:t>年度（平成２年度）と現在の歳出を比較すると、</a:t>
            </a:r>
            <a:r>
              <a:rPr kumimoji="1" lang="ja-JP" altLang="en-US" sz="2200" dirty="0">
                <a:solidFill>
                  <a:srgbClr val="005BAD"/>
                </a:solidFill>
                <a:latin typeface="+mn-ea"/>
                <a:ea typeface="+mn-ea"/>
              </a:rPr>
              <a:t>社会保障関係費や国債費が大きく伸びて</a:t>
            </a:r>
            <a:r>
              <a:rPr kumimoji="1" lang="ja-JP" altLang="en-US" sz="2200" dirty="0">
                <a:latin typeface="+mn-ea"/>
                <a:ea typeface="+mn-ea"/>
              </a:rPr>
              <a:t>います。特に社会保障は、</a:t>
            </a:r>
            <a:r>
              <a:rPr lang="ja-JP" altLang="en-US" sz="2200" dirty="0">
                <a:solidFill>
                  <a:srgbClr val="005BAD"/>
                </a:solidFill>
                <a:latin typeface="+mn-ea"/>
                <a:ea typeface="+mn-ea"/>
              </a:rPr>
              <a:t>年金、医療、介護、こども・子育て</a:t>
            </a:r>
            <a:r>
              <a:rPr kumimoji="1" lang="ja-JP" altLang="en-US" sz="2200" dirty="0">
                <a:latin typeface="+mn-ea"/>
                <a:ea typeface="+mn-ea"/>
              </a:rPr>
              <a:t>などの分野に分けられ、</a:t>
            </a:r>
            <a:r>
              <a:rPr lang="ja-JP" altLang="en-US" sz="2200" dirty="0">
                <a:solidFill>
                  <a:srgbClr val="005BAD"/>
                </a:solidFill>
                <a:latin typeface="+mn-ea"/>
                <a:ea typeface="+mn-ea"/>
              </a:rPr>
              <a:t>国の一般会計歳出の約１／３</a:t>
            </a:r>
            <a:r>
              <a:rPr kumimoji="1" lang="ja-JP" altLang="en-US" sz="2200"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2200" dirty="0">
                <a:latin typeface="+mn-ea"/>
                <a:ea typeface="+mn-ea"/>
              </a:rPr>
              <a:t>歳出の増加に対し歳入は、経済成長の停滞などが影響して</a:t>
            </a:r>
            <a:r>
              <a:rPr lang="ja-JP" altLang="en-US" sz="2200" dirty="0">
                <a:solidFill>
                  <a:srgbClr val="005BAD"/>
                </a:solidFill>
                <a:latin typeface="+mn-ea"/>
                <a:ea typeface="+mn-ea"/>
              </a:rPr>
              <a:t>税収の伸びが見合っておらず、不足分を借金に頼っている</a:t>
            </a:r>
            <a:r>
              <a:rPr kumimoji="1" lang="ja-JP" altLang="en-US" sz="2200" dirty="0">
                <a:latin typeface="+mn-ea"/>
                <a:ea typeface="+mn-ea"/>
              </a:rPr>
              <a:t>ため、公債金は約５倍と大幅に増加しています。</a:t>
            </a:r>
          </a:p>
        </p:txBody>
      </p:sp>
      <p:sp>
        <p:nvSpPr>
          <p:cNvPr id="6" name="スライド番号プレースホルダー 8">
            <a:extLst>
              <a:ext uri="{FF2B5EF4-FFF2-40B4-BE49-F238E27FC236}">
                <a16:creationId xmlns:a16="http://schemas.microsoft.com/office/drawing/2014/main" id="{97663B53-D5DE-1808-251A-813C97FAB34F}"/>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16</a:t>
            </a:fld>
            <a:endParaRPr lang="en-US" altLang="ja-JP" dirty="0">
              <a:latin typeface="+mn-ea"/>
              <a:ea typeface="+mn-ea"/>
            </a:endParaRPr>
          </a:p>
        </p:txBody>
      </p:sp>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17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16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endParaRPr lang="en-US" altLang="ja-JP" sz="800" dirty="0">
              <a:latin typeface="+mn-ea"/>
              <a:ea typeface="+mn-ea"/>
            </a:endParaRPr>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638998"/>
            <a:ext cx="3960000" cy="5581138"/>
            <a:chOff x="4527724" y="800861"/>
            <a:chExt cx="3960000" cy="5581138"/>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800861"/>
              <a:ext cx="3960000" cy="5040000"/>
              <a:chOff x="4527724" y="2095699"/>
              <a:chExt cx="3960000" cy="4059434"/>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095699"/>
              <a:ext cx="3960000" cy="4059434"/>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502423"/>
              <a:chOff x="4781156" y="1879576"/>
              <a:chExt cx="3198787" cy="4502423"/>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20086094">
                <a:off x="6097946" y="4767925"/>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05560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28.</a:t>
                </a:r>
                <a:r>
                  <a:rPr kumimoji="1" lang="en-US" altLang="zh-TW" sz="1050" kern="0" dirty="0">
                    <a:solidFill>
                      <a:srgbClr val="EA5050"/>
                    </a:solidFill>
                    <a:latin typeface="+mn-ea"/>
                  </a:rPr>
                  <a:t>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097279"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43273"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254478"/>
                <a:ext cx="49750" cy="271198"/>
              </a:xfrm>
              <a:prstGeom prst="line">
                <a:avLst/>
              </a:prstGeom>
              <a:noFill/>
              <a:ln w="15875" cap="flat" cmpd="sng" algn="ctr">
                <a:solidFill>
                  <a:schemeClr val="tx1"/>
                </a:solidFill>
                <a:prstDash val="solid"/>
                <a:round/>
                <a:headEnd type="none" w="med" len="med"/>
                <a:tailEnd type="none" w="med" len="med"/>
              </a:ln>
              <a:effectLst/>
            </p:spPr>
          </p:cxn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809662"/>
                <a:ext cx="1123559" cy="438778"/>
                <a:chOff x="4962297" y="3502065"/>
                <a:chExt cx="1123559" cy="438778"/>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502065"/>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52432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0496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417420">
                <a:off x="5961665" y="3003285"/>
                <a:ext cx="104958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59898" y="2917072"/>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a:t>
                </a:r>
                <a:r>
                  <a:rPr kumimoji="1" lang="en-US" altLang="ja-JP" sz="1000" b="1" dirty="0">
                    <a:solidFill>
                      <a:srgbClr val="EA5050"/>
                    </a:solidFill>
                    <a:effectLst>
                      <a:glow rad="63500">
                        <a:schemeClr val="bg1">
                          <a:alpha val="80000"/>
                        </a:schemeClr>
                      </a:glow>
                    </a:effectLst>
                    <a:latin typeface="+mn-ea"/>
                  </a:rPr>
                  <a:t>23.1</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898" y="4732715"/>
                <a:ext cx="752129" cy="246221"/>
              </a:xfrm>
              <a:prstGeom prst="rect">
                <a:avLst/>
              </a:prstGeom>
              <a:noFill/>
            </p:spPr>
            <p:txBody>
              <a:bodyPr wrap="none" rtlCol="0">
                <a:spAutoFit/>
              </a:bodyPr>
              <a:lstStyle/>
              <a:p>
                <a:r>
                  <a:rPr lang="en-US" altLang="ja-JP" sz="1000" b="1" dirty="0">
                    <a:solidFill>
                      <a:srgbClr val="216FCD"/>
                    </a:solidFill>
                    <a:effectLst>
                      <a:glow rad="63500">
                        <a:schemeClr val="bg1">
                          <a:alpha val="80000"/>
                        </a:schemeClr>
                      </a:glow>
                    </a:effectLst>
                    <a:latin typeface="+mn-ea"/>
                    <a:ea typeface="+mn-ea"/>
                  </a:rPr>
                  <a:t>+</a:t>
                </a:r>
                <a:r>
                  <a:rPr kumimoji="1" lang="en-US" altLang="ja-JP" sz="1000" b="1" dirty="0">
                    <a:solidFill>
                      <a:srgbClr val="216FCD"/>
                    </a:solidFill>
                    <a:effectLst>
                      <a:glow rad="63500">
                        <a:schemeClr val="bg1">
                          <a:alpha val="80000"/>
                        </a:schemeClr>
                      </a:glow>
                    </a:effectLst>
                    <a:latin typeface="+mn-ea"/>
                  </a:rPr>
                  <a:t>25.9</a:t>
                </a:r>
                <a:r>
                  <a:rPr kumimoji="1" lang="ja-JP" altLang="en-US" sz="1000" b="1" dirty="0">
                    <a:solidFill>
                      <a:srgbClr val="216FCD"/>
                    </a:solidFill>
                    <a:effectLst>
                      <a:glow rad="63500">
                        <a:schemeClr val="bg1">
                          <a:alpha val="80000"/>
                        </a:schemeClr>
                      </a:glow>
                    </a:effectLst>
                    <a:latin typeface="+mn-ea"/>
                    <a:ea typeface="+mn-ea"/>
                  </a:rPr>
                  <a:t>兆円</a:t>
                </a:r>
              </a:p>
            </p:txBody>
          </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684393"/>
            <a:ext cx="4159662" cy="5508513"/>
            <a:chOff x="323850" y="873486"/>
            <a:chExt cx="4159662" cy="5508513"/>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873486"/>
              <a:ext cx="3960617" cy="5040000"/>
              <a:chOff x="522895" y="2153054"/>
              <a:chExt cx="3960617" cy="4059435"/>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153054"/>
              <a:ext cx="3960617" cy="4059435"/>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9238"/>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096094"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06919" y="5751057"/>
              <a:ext cx="1017265" cy="630942"/>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（令和７年度）</a:t>
              </a:r>
              <a:endParaRPr kumimoji="1" lang="en-US" altLang="ja-JP" sz="1050" kern="0" spc="40" dirty="0">
                <a:latin typeface="+mn-ea"/>
                <a:ea typeface="+mn-ea"/>
              </a:endParaRPr>
            </a:p>
            <a:p>
              <a:pPr algn="ctr"/>
              <a:r>
                <a:rPr lang="en-US" altLang="ja-JP" sz="1200" kern="0" spc="40" dirty="0">
                  <a:latin typeface="+mn-ea"/>
                  <a:ea typeface="+mn-ea"/>
                </a:rPr>
                <a:t>115.2</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8871" y="5146925"/>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effectLst>
                    <a:glow rad="63500">
                      <a:schemeClr val="bg1">
                        <a:alpha val="80000"/>
                      </a:schemeClr>
                    </a:glow>
                  </a:effectLst>
                  <a:latin typeface="+mn-ea"/>
                  <a:ea typeface="+mn-ea"/>
                </a:rPr>
                <a:t>+4.8</a:t>
              </a:r>
              <a:r>
                <a:rPr kumimoji="1" lang="ja-JP" altLang="en-US" sz="1000" b="1" dirty="0">
                  <a:solidFill>
                    <a:schemeClr val="tx1">
                      <a:lumMod val="75000"/>
                      <a:lumOff val="25000"/>
                    </a:schemeClr>
                  </a:solidFill>
                  <a:effectLst>
                    <a:glow rad="63500">
                      <a:schemeClr val="bg1">
                        <a:alpha val="80000"/>
                      </a:schemeClr>
                    </a:glow>
                  </a:effectLst>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64130" y="4371399"/>
              <a:ext cx="725199" cy="246221"/>
            </a:xfrm>
            <a:prstGeom prst="rect">
              <a:avLst/>
            </a:prstGeom>
            <a:noFill/>
          </p:spPr>
          <p:txBody>
            <a:bodyPr wrap="none" rtlCol="0">
              <a:spAutoFit/>
            </a:bodyPr>
            <a:lstStyle/>
            <a:p>
              <a:r>
                <a:rPr kumimoji="1" lang="en-US" altLang="ja-JP" sz="1000" b="1" kern="0" spc="-30" dirty="0">
                  <a:solidFill>
                    <a:srgbClr val="009E47"/>
                  </a:solidFill>
                  <a:effectLst>
                    <a:glow rad="63500">
                      <a:schemeClr val="bg1">
                        <a:alpha val="80000"/>
                      </a:schemeClr>
                    </a:glow>
                  </a:effectLst>
                  <a:latin typeface="+mn-ea"/>
                  <a:ea typeface="+mn-ea"/>
                </a:rPr>
                <a:t>+26.7</a:t>
              </a:r>
              <a:r>
                <a:rPr kumimoji="1" lang="ja-JP" altLang="en-US" sz="1000" b="1" kern="0" spc="-30" dirty="0">
                  <a:solidFill>
                    <a:srgbClr val="009E47"/>
                  </a:solidFill>
                  <a:effectLst>
                    <a:glow rad="63500">
                      <a:schemeClr val="bg1">
                        <a:alpha val="80000"/>
                      </a:schemeClr>
                    </a:glow>
                  </a:effectLst>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51937" y="3810533"/>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a:t>
              </a:r>
              <a:r>
                <a:rPr kumimoji="1" lang="en-US" altLang="ja-JP" sz="1000" b="1" dirty="0">
                  <a:solidFill>
                    <a:srgbClr val="AE900E"/>
                  </a:solidFill>
                  <a:effectLst>
                    <a:glow rad="63500">
                      <a:schemeClr val="bg1">
                        <a:alpha val="80000"/>
                      </a:schemeClr>
                    </a:glow>
                  </a:effectLst>
                  <a:latin typeface="+mn-ea"/>
                  <a:ea typeface="+mn-ea"/>
                </a:rPr>
                <a:t>.6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2151937" y="3117851"/>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+13.9</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1216458" y="4458311"/>
              <a:ext cx="728405" cy="420051"/>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endParaRPr kumimoji="1" lang="en-US" altLang="zh-CN" sz="1100" kern="0" spc="-40" dirty="0">
                <a:latin typeface="+mn-ea"/>
              </a:endParaRPr>
            </a:p>
            <a:p>
              <a:pPr algn="ctr">
                <a:lnSpc>
                  <a:spcPct val="105000"/>
                </a:lnSpc>
              </a:pP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911295"/>
              <a:ext cx="1293944" cy="597792"/>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endParaRPr kumimoji="1" lang="en-US" altLang="zh-CN" sz="1100" kern="0" spc="-30" dirty="0">
                <a:latin typeface="+mn-ea"/>
                <a:ea typeface="+mn-ea"/>
              </a:endParaRPr>
            </a:p>
            <a:p>
              <a:pPr algn="ctr">
                <a:lnSpc>
                  <a:spcPct val="105000"/>
                </a:lnSpc>
              </a:pP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773547" y="2050272"/>
              <a:ext cx="1301959"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50" dirty="0">
                  <a:latin typeface="+mn-ea"/>
                  <a:ea typeface="+mn-ea"/>
                </a:rPr>
                <a:t>（過去の借金の返済と利息）</a:t>
              </a:r>
              <a:endParaRPr kumimoji="1" lang="en-US" altLang="ja-JP" sz="800" kern="0" spc="-50" dirty="0">
                <a:latin typeface="+mn-ea"/>
                <a:ea typeface="+mn-ea"/>
              </a:endParaRPr>
            </a:p>
            <a:p>
              <a:pPr algn="ctr">
                <a:lnSpc>
                  <a:spcPct val="105000"/>
                </a:lnSpc>
              </a:pPr>
              <a:r>
                <a:rPr kumimoji="1" lang="en-US" altLang="ja-JP" sz="1050" kern="0" dirty="0">
                  <a:latin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3019802" y="2805890"/>
              <a:ext cx="870751" cy="597792"/>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endParaRPr lang="en-US" altLang="zh-CN" sz="1100" kern="0" spc="-30" dirty="0">
                <a:latin typeface="+mn-ea"/>
                <a:ea typeface="+mn-ea"/>
              </a:endParaRPr>
            </a:p>
            <a:p>
              <a:pPr algn="ctr">
                <a:lnSpc>
                  <a:spcPct val="105000"/>
                </a:lnSpc>
              </a:pPr>
              <a:r>
                <a:rPr lang="en-US" altLang="ja-JP" sz="1050" kern="0" spc="-30" dirty="0">
                  <a:latin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921344" y="3415730"/>
              <a:ext cx="1318631"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40" dirty="0">
                  <a:latin typeface="+mn-ea"/>
                  <a:ea typeface="+mn-ea"/>
                </a:rPr>
                <a:t>（過去の借金の返済と利息）</a:t>
              </a:r>
              <a:endParaRPr kumimoji="1" lang="en-US" altLang="ja-JP" sz="8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862460"/>
              <a:ext cx="1284006" cy="420051"/>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endParaRPr kumimoji="1" lang="en-US" altLang="zh-CN" sz="1100" kern="0" spc="-50" dirty="0">
                <a:latin typeface="+mn-ea"/>
              </a:endParaRPr>
            </a:p>
            <a:p>
              <a:pPr algn="ctr">
                <a:lnSpc>
                  <a:spcPct val="105000"/>
                </a:lnSpc>
              </a:pPr>
              <a:r>
                <a:rPr kumimoji="1" lang="en-US" altLang="zh-CN" sz="1050" kern="0" spc="-50" dirty="0">
                  <a:latin typeface="+mn-ea"/>
                  <a:ea typeface="+mn-ea"/>
                </a:rPr>
                <a:t>3</a:t>
              </a:r>
              <a:r>
                <a:rPr kumimoji="1" lang="en-US" altLang="zh-CN" sz="1050" kern="0" spc="-50" dirty="0">
                  <a:latin typeface="+mn-ea"/>
                </a:rPr>
                <a:t>8</a:t>
              </a:r>
              <a:r>
                <a:rPr kumimoji="1" lang="en-US" altLang="zh-CN" sz="1050" kern="0" spc="-50" dirty="0">
                  <a:latin typeface="+mn-ea"/>
                  <a:ea typeface="+mn-ea"/>
                </a:rPr>
                <a:t>.</a:t>
              </a:r>
              <a:r>
                <a:rPr kumimoji="1" lang="en-US" altLang="zh-CN" sz="1050" kern="0" spc="-50" dirty="0">
                  <a:latin typeface="+mn-ea"/>
                </a:rPr>
                <a:t>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23">
            <a:extLst>
              <a:ext uri="{FF2B5EF4-FFF2-40B4-BE49-F238E27FC236}">
                <a16:creationId xmlns:a16="http://schemas.microsoft.com/office/drawing/2014/main" id="{9379F271-903E-430D-AC6E-156CE4B952CD}"/>
              </a:ext>
            </a:extLst>
          </p:cNvPr>
          <p:cNvSpPr txBox="1"/>
          <p:nvPr/>
        </p:nvSpPr>
        <p:spPr>
          <a:xfrm>
            <a:off x="2943511" y="1085882"/>
            <a:ext cx="4150695"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財政構造の変化</a:t>
            </a:r>
            <a:r>
              <a:rPr lang="ja-JP" altLang="en-US" sz="1400" spc="32" dirty="0">
                <a:solidFill>
                  <a:srgbClr val="231916"/>
                </a:solidFill>
                <a:latin typeface="+mn-ea"/>
                <a:ea typeface="+mn-ea"/>
                <a:cs typeface="Meiryo"/>
              </a:rPr>
              <a:t>（</a:t>
            </a:r>
            <a:r>
              <a:rPr lang="en-US" altLang="ja-JP" sz="1400" spc="32" dirty="0">
                <a:solidFill>
                  <a:srgbClr val="231916"/>
                </a:solidFill>
                <a:latin typeface="+mn-ea"/>
                <a:ea typeface="+mn-ea"/>
                <a:cs typeface="Meiryo"/>
              </a:rPr>
              <a:t>1990</a:t>
            </a:r>
            <a:r>
              <a:rPr lang="ja-JP" altLang="en-US" sz="1400" spc="32" dirty="0">
                <a:solidFill>
                  <a:srgbClr val="231916"/>
                </a:solidFill>
                <a:latin typeface="+mn-ea"/>
                <a:ea typeface="+mn-ea"/>
                <a:cs typeface="Meiryo"/>
              </a:rPr>
              <a:t>年度と現在の比較）</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9525699A-1C22-75A6-37D9-0483A667C46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17</a:t>
            </a:fld>
            <a:endParaRPr lang="en-US" altLang="ja-JP" dirty="0">
              <a:latin typeface="+mn-ea"/>
              <a:ea typeface="+mn-ea"/>
            </a:endParaRPr>
          </a:p>
        </p:txBody>
      </p:sp>
    </p:spTree>
    <p:extLst>
      <p:ext uri="{BB962C8B-B14F-4D97-AF65-F5344CB8AC3E}">
        <p14:creationId xmlns:p14="http://schemas.microsoft.com/office/powerpoint/2010/main" val="836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2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02EA711-F3DE-64C2-18B1-F0F1E141FF05}"/>
              </a:ext>
            </a:extLst>
          </p:cNvPr>
          <p:cNvSpPr txBox="1"/>
          <p:nvPr/>
        </p:nvSpPr>
        <p:spPr>
          <a:xfrm>
            <a:off x="340205" y="2792501"/>
            <a:ext cx="8479945" cy="315109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日本は、他国に類をみない速度で高齢化が進んでいます。今後、高齢化はさらに進展し、</a:t>
            </a:r>
            <a:r>
              <a:rPr kumimoji="1" lang="en-US" altLang="ja-JP" sz="2200" dirty="0">
                <a:latin typeface="+mn-ea"/>
                <a:ea typeface="+mn-ea"/>
              </a:rPr>
              <a:t>2025</a:t>
            </a:r>
            <a:r>
              <a:rPr kumimoji="1" lang="ja-JP" altLang="en-US" sz="2200" dirty="0">
                <a:latin typeface="+mn-ea"/>
                <a:ea typeface="+mn-ea"/>
              </a:rPr>
              <a:t>年（令和７年）には</a:t>
            </a:r>
            <a:r>
              <a:rPr lang="ja-JP" altLang="en-US" sz="2200" dirty="0">
                <a:latin typeface="+mn-ea"/>
                <a:ea typeface="+mn-ea"/>
              </a:rPr>
              <a:t>いわゆる</a:t>
            </a:r>
            <a:r>
              <a:rPr lang="ja-JP" altLang="en-US" sz="2200" dirty="0">
                <a:solidFill>
                  <a:srgbClr val="005BAD"/>
                </a:solidFill>
                <a:latin typeface="+mn-ea"/>
                <a:ea typeface="+mn-ea"/>
              </a:rPr>
              <a:t>「団塊の世代」の全員が後期高齢者である</a:t>
            </a:r>
            <a:r>
              <a:rPr lang="en-US" altLang="ja-JP" sz="2200" dirty="0">
                <a:solidFill>
                  <a:srgbClr val="005BAD"/>
                </a:solidFill>
                <a:latin typeface="+mn-ea"/>
                <a:ea typeface="+mn-ea"/>
              </a:rPr>
              <a:t>75</a:t>
            </a:r>
            <a:r>
              <a:rPr lang="ja-JP" altLang="en-US" sz="2200" dirty="0">
                <a:solidFill>
                  <a:srgbClr val="005BAD"/>
                </a:solidFill>
                <a:latin typeface="+mn-ea"/>
                <a:ea typeface="+mn-ea"/>
              </a:rPr>
              <a:t>歳以上</a:t>
            </a:r>
            <a:r>
              <a:rPr lang="ja-JP" altLang="en-US" sz="2200" dirty="0">
                <a:latin typeface="+mn-ea"/>
                <a:ea typeface="+mn-ea"/>
              </a:rPr>
              <a:t>となり</a:t>
            </a:r>
            <a:r>
              <a:rPr kumimoji="1" lang="ja-JP" altLang="en-US" sz="2200" dirty="0">
                <a:latin typeface="+mn-ea"/>
                <a:ea typeface="+mn-ea"/>
              </a:rPr>
              <a:t>ます。</a:t>
            </a:r>
            <a:endParaRPr lang="en-US" altLang="ja-JP" sz="2200" dirty="0">
              <a:latin typeface="+mn-ea"/>
              <a:ea typeface="+mn-ea"/>
            </a:endParaRPr>
          </a:p>
          <a:p>
            <a:pPr>
              <a:lnSpc>
                <a:spcPct val="110000"/>
              </a:lnSpc>
              <a:spcBef>
                <a:spcPts val="0"/>
              </a:spcBef>
              <a:buClr>
                <a:srgbClr val="005BAD"/>
              </a:buClr>
            </a:pPr>
            <a:r>
              <a:rPr kumimoji="1" lang="en-US" altLang="ja-JP" sz="1800" dirty="0">
                <a:latin typeface="+mn-ea"/>
                <a:ea typeface="+mn-ea"/>
              </a:rPr>
              <a:t>   ※</a:t>
            </a:r>
            <a:r>
              <a:rPr kumimoji="1" lang="ja-JP" altLang="en-US" sz="1800" dirty="0">
                <a:latin typeface="+mn-ea"/>
                <a:ea typeface="+mn-ea"/>
              </a:rPr>
              <a:t>「団塊の世代」とは、出生率の高かった昭和</a:t>
            </a:r>
            <a:r>
              <a:rPr kumimoji="1" lang="en-US" altLang="ja-JP" sz="1800" dirty="0">
                <a:latin typeface="+mn-ea"/>
                <a:ea typeface="+mn-ea"/>
              </a:rPr>
              <a:t>22</a:t>
            </a:r>
            <a:r>
              <a:rPr kumimoji="1" lang="ja-JP" altLang="en-US" sz="1800" dirty="0">
                <a:latin typeface="+mn-ea"/>
                <a:ea typeface="+mn-ea"/>
              </a:rPr>
              <a:t>年から昭和</a:t>
            </a:r>
            <a:r>
              <a:rPr kumimoji="1" lang="en-US" altLang="ja-JP" sz="1800" dirty="0">
                <a:latin typeface="+mn-ea"/>
                <a:ea typeface="+mn-ea"/>
              </a:rPr>
              <a:t>24</a:t>
            </a:r>
            <a:r>
              <a:rPr kumimoji="1" lang="ja-JP" altLang="en-US" sz="18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200" dirty="0">
                <a:solidFill>
                  <a:srgbClr val="005BAD"/>
                </a:solidFill>
                <a:latin typeface="+mn-ea"/>
                <a:ea typeface="+mn-ea"/>
              </a:rPr>
              <a:t>75</a:t>
            </a:r>
            <a:r>
              <a:rPr lang="ja-JP" altLang="en-US" sz="2200" dirty="0">
                <a:solidFill>
                  <a:srgbClr val="005BAD"/>
                </a:solidFill>
                <a:latin typeface="+mn-ea"/>
                <a:ea typeface="+mn-ea"/>
              </a:rPr>
              <a:t>歳以上になると、１人当たりの医療や介護の費用は急増</a:t>
            </a:r>
            <a:r>
              <a:rPr kumimoji="1" lang="ja-JP" altLang="en-US" sz="2200" dirty="0">
                <a:latin typeface="+mn-ea"/>
                <a:ea typeface="+mn-ea"/>
              </a:rPr>
              <a:t>することから、持続可能な社会保障制度を作るために残された時間はわずかです。</a:t>
            </a:r>
          </a:p>
        </p:txBody>
      </p:sp>
      <p:sp>
        <p:nvSpPr>
          <p:cNvPr id="6" name="スライド番号プレースホルダー 8">
            <a:extLst>
              <a:ext uri="{FF2B5EF4-FFF2-40B4-BE49-F238E27FC236}">
                <a16:creationId xmlns:a16="http://schemas.microsoft.com/office/drawing/2014/main" id="{282CCFA2-A0CA-4588-2E7C-32808D6D7B9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18</a:t>
            </a:fld>
            <a:endParaRPr lang="en-US" altLang="ja-JP" dirty="0">
              <a:latin typeface="+mn-ea"/>
              <a:ea typeface="+mn-ea"/>
            </a:endParaRPr>
          </a:p>
        </p:txBody>
      </p:sp>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1750"/>
                                        <p:tgtEl>
                                          <p:spTgt spid="3">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17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1990</a:t>
                  </a:r>
                  <a:endParaRPr kumimoji="1" lang="ja-JP" altLang="en-US" sz="800" dirty="0">
                    <a:latin typeface="HGPGothicE" panose="020B0900000000000000" pitchFamily="34" charset="-128"/>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2050</a:t>
                  </a:r>
                  <a:endParaRPr kumimoji="1" lang="ja-JP" altLang="en-US" sz="800" dirty="0">
                    <a:latin typeface="HGPGothicE" panose="020B0900000000000000" pitchFamily="34" charset="-128"/>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2045</a:t>
                  </a:r>
                  <a:endParaRPr kumimoji="1" lang="ja-JP" altLang="en-US" sz="800" dirty="0">
                    <a:latin typeface="HGPGothicE" panose="020B0900000000000000" pitchFamily="34" charset="-128"/>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2040</a:t>
                  </a:r>
                  <a:endParaRPr kumimoji="1" lang="ja-JP" altLang="en-US" sz="800" dirty="0">
                    <a:latin typeface="HGPGothicE" panose="020B0900000000000000" pitchFamily="34" charset="-128"/>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dirty="0">
                    <a:solidFill>
                      <a:srgbClr val="231916"/>
                    </a:solidFill>
                    <a:latin typeface="HGPGothicE" panose="020B0900000000000000" pitchFamily="34" charset="-128"/>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spc="46" dirty="0">
                  <a:solidFill>
                    <a:prstClr val="black"/>
                  </a:solidFill>
                  <a:latin typeface="HGPGothicE" panose="020B0900000000000000" pitchFamily="34" charset="-128"/>
                  <a:ea typeface="Meiryo UI"/>
                  <a:cs typeface="Arial" panose="020B0604020202020204" pitchFamily="34" charset="0"/>
                </a:rPr>
                <a:t>（20</a:t>
              </a:r>
              <a:r>
                <a:rPr lang="en-US" sz="1000" spc="46" dirty="0">
                  <a:solidFill>
                    <a:prstClr val="black"/>
                  </a:solidFill>
                  <a:latin typeface="HGPGothicE" panose="020B0900000000000000" pitchFamily="34" charset="-128"/>
                  <a:ea typeface="Meiryo UI"/>
                  <a:cs typeface="Arial" panose="020B0604020202020204" pitchFamily="34" charset="0"/>
                </a:rPr>
                <a:t>25</a:t>
              </a:r>
              <a:r>
                <a:rPr sz="1000" spc="46" dirty="0">
                  <a:solidFill>
                    <a:prstClr val="black"/>
                  </a:solidFill>
                  <a:latin typeface="HGPGothicE" panose="020B0900000000000000" pitchFamily="34" charset="-128"/>
                  <a:ea typeface="Meiryo UI"/>
                  <a:cs typeface="Arial" panose="020B0604020202020204" pitchFamily="34" charset="0"/>
                </a:rPr>
                <a:t>年）  </a:t>
              </a:r>
              <a:r>
                <a:rPr sz="1000" spc="55" dirty="0">
                  <a:solidFill>
                    <a:prstClr val="black"/>
                  </a:solidFill>
                  <a:latin typeface="HGPGothicE" panose="020B0900000000000000" pitchFamily="34" charset="-128"/>
                  <a:ea typeface="Meiryo UI"/>
                  <a:cs typeface="Arial" panose="020B0604020202020204" pitchFamily="34" charset="0"/>
                </a:rPr>
                <a:t>2</a:t>
              </a:r>
              <a:r>
                <a:rPr lang="en-US" sz="1000" spc="55" dirty="0">
                  <a:solidFill>
                    <a:prstClr val="black"/>
                  </a:solidFill>
                  <a:latin typeface="HGPGothicE" panose="020B0900000000000000" pitchFamily="34" charset="-128"/>
                  <a:ea typeface="Meiryo UI"/>
                  <a:cs typeface="Arial" panose="020B0604020202020204" pitchFamily="34" charset="0"/>
                </a:rPr>
                <a:t>9</a:t>
              </a:r>
              <a:r>
                <a:rPr sz="1000" spc="55" dirty="0">
                  <a:solidFill>
                    <a:prstClr val="black"/>
                  </a:solidFill>
                  <a:latin typeface="HGPGothicE" panose="020B0900000000000000" pitchFamily="34" charset="-128"/>
                  <a:ea typeface="Meiryo UI"/>
                  <a:cs typeface="Arial" panose="020B0604020202020204" pitchFamily="34" charset="0"/>
                </a:rPr>
                <a:t>.</a:t>
              </a:r>
              <a:r>
                <a:rPr lang="en-US" altLang="ja-JP" sz="1000" spc="55" dirty="0">
                  <a:solidFill>
                    <a:prstClr val="black"/>
                  </a:solidFill>
                  <a:latin typeface="HGPGothicE" panose="020B0900000000000000" pitchFamily="34" charset="-128"/>
                  <a:ea typeface="Meiryo UI"/>
                  <a:cs typeface="Arial" panose="020B0604020202020204" pitchFamily="34" charset="0"/>
                </a:rPr>
                <a:t>6</a:t>
              </a: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2024”</a:t>
            </a:r>
          </a:p>
        </p:txBody>
      </p:sp>
      <p:sp>
        <p:nvSpPr>
          <p:cNvPr id="3" name="スライド番号プレースホルダー 8">
            <a:extLst>
              <a:ext uri="{FF2B5EF4-FFF2-40B4-BE49-F238E27FC236}">
                <a16:creationId xmlns:a16="http://schemas.microsoft.com/office/drawing/2014/main" id="{489A8AFE-C10E-65E6-39CA-6ABF6E3BFC9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19</a:t>
            </a:fld>
            <a:endParaRPr lang="en-US" altLang="ja-JP" dirty="0">
              <a:latin typeface="+mn-ea"/>
              <a:ea typeface="+mn-ea"/>
            </a:endParaRPr>
          </a:p>
        </p:txBody>
      </p:sp>
    </p:spTree>
    <p:extLst>
      <p:ext uri="{BB962C8B-B14F-4D97-AF65-F5344CB8AC3E}">
        <p14:creationId xmlns:p14="http://schemas.microsoft.com/office/powerpoint/2010/main" val="381133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2021CB70-9A6D-443D-B615-A7D0E79258F5}"/>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670E22B0-018A-42F6-991E-DC3D5E98049E}"/>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0044478B-C343-4248-8903-0903A16725F7}"/>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会社</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外出先</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pic>
        <p:nvPicPr>
          <p:cNvPr id="55" name="図 54">
            <a:hlinkClick r:id="rId5"/>
            <a:extLst>
              <a:ext uri="{FF2B5EF4-FFF2-40B4-BE49-F238E27FC236}">
                <a16:creationId xmlns:a16="http://schemas.microsoft.com/office/drawing/2014/main" id="{726264DB-D7F1-4827-958C-4AB8AC447D79}"/>
              </a:ext>
            </a:extLst>
          </p:cNvPr>
          <p:cNvPicPr>
            <a:picLocks noChangeAspect="1"/>
          </p:cNvPicPr>
          <p:nvPr/>
        </p:nvPicPr>
        <p:blipFill>
          <a:blip r:embed="rId10"/>
          <a:stretch>
            <a:fillRect/>
          </a:stretch>
        </p:blipFill>
        <p:spPr>
          <a:xfrm>
            <a:off x="8367365" y="6353452"/>
            <a:ext cx="478083" cy="478083"/>
          </a:xfrm>
          <a:prstGeom prst="rect">
            <a:avLst/>
          </a:prstGeom>
        </p:spPr>
      </p:pic>
      <p:sp>
        <p:nvSpPr>
          <p:cNvPr id="13" name="スライド番号プレースホルダー 8">
            <a:extLst>
              <a:ext uri="{FF2B5EF4-FFF2-40B4-BE49-F238E27FC236}">
                <a16:creationId xmlns:a16="http://schemas.microsoft.com/office/drawing/2014/main" id="{18CC130E-8F7B-DE0F-E92F-AB6C4AF36DE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2" y="6410880"/>
            <a:ext cx="7895488"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hlinkClick r:id="rId3"/>
            <a:extLst>
              <a:ext uri="{FF2B5EF4-FFF2-40B4-BE49-F238E27FC236}">
                <a16:creationId xmlns:a16="http://schemas.microsoft.com/office/drawing/2014/main" id="{7D90FB35-79EE-4018-8A27-0D7A30FC9748}"/>
              </a:ext>
            </a:extLst>
          </p:cNvPr>
          <p:cNvPicPr>
            <a:picLocks noChangeAspect="1"/>
          </p:cNvPicPr>
          <p:nvPr/>
        </p:nvPicPr>
        <p:blipFill>
          <a:blip r:embed="rId5"/>
          <a:stretch>
            <a:fillRect/>
          </a:stretch>
        </p:blipFill>
        <p:spPr>
          <a:xfrm>
            <a:off x="8246271" y="6248194"/>
            <a:ext cx="609806" cy="609806"/>
          </a:xfrm>
          <a:prstGeom prst="rect">
            <a:avLst/>
          </a:prstGeom>
        </p:spPr>
      </p:pic>
      <p:sp>
        <p:nvSpPr>
          <p:cNvPr id="9" name="テキスト ボックス 8">
            <a:extLst>
              <a:ext uri="{FF2B5EF4-FFF2-40B4-BE49-F238E27FC236}">
                <a16:creationId xmlns:a16="http://schemas.microsoft.com/office/drawing/2014/main" id="{5FF047D7-1F94-6B8E-EBD9-27249DA195E6}"/>
              </a:ext>
            </a:extLst>
          </p:cNvPr>
          <p:cNvSpPr txBox="1"/>
          <p:nvPr/>
        </p:nvSpPr>
        <p:spPr>
          <a:xfrm>
            <a:off x="340206" y="2409000"/>
            <a:ext cx="8542592" cy="2568406"/>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普通国債残高は、累増の一途をたどり、</a:t>
            </a:r>
            <a:r>
              <a:rPr kumimoji="1" lang="en-US" altLang="ja-JP" sz="2200" dirty="0">
                <a:latin typeface="+mn-ea"/>
                <a:ea typeface="+mn-ea"/>
              </a:rPr>
              <a:t>2025</a:t>
            </a:r>
            <a:r>
              <a:rPr kumimoji="1" lang="ja-JP" altLang="en-US" sz="2200" dirty="0">
                <a:latin typeface="+mn-ea"/>
                <a:ea typeface="+mn-ea"/>
              </a:rPr>
              <a:t>年度末には</a:t>
            </a:r>
            <a:r>
              <a:rPr kumimoji="1" lang="en-US" altLang="ja-JP" sz="2200" dirty="0">
                <a:latin typeface="+mn-ea"/>
                <a:ea typeface="+mn-ea"/>
              </a:rPr>
              <a:t>1,129</a:t>
            </a:r>
            <a:r>
              <a:rPr kumimoji="1" lang="ja-JP" altLang="en-US" sz="2200" dirty="0">
                <a:latin typeface="+mn-ea"/>
                <a:ea typeface="+mn-ea"/>
              </a:rPr>
              <a:t>兆円に上ると見込まれています。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2200" dirty="0">
                <a:latin typeface="+mn-ea"/>
                <a:ea typeface="+mn-ea"/>
              </a:rPr>
              <a:t>また、財政の持続可能性を見る上では、国により経済規模は異なるため、ＧＤＰに対する借金の総額の割合で比較することが重要です。</a:t>
            </a:r>
            <a:r>
              <a:rPr lang="ja-JP" altLang="en-US" sz="2200" dirty="0">
                <a:solidFill>
                  <a:srgbClr val="005BAD"/>
                </a:solidFill>
                <a:latin typeface="+mn-ea"/>
                <a:ea typeface="+mn-ea"/>
              </a:rPr>
              <a:t>日本の債務残高は</a:t>
            </a:r>
            <a:r>
              <a:rPr lang="en-US" altLang="ja-JP" sz="2200" dirty="0">
                <a:solidFill>
                  <a:srgbClr val="005BAD"/>
                </a:solidFill>
                <a:latin typeface="+mn-ea"/>
                <a:ea typeface="+mn-ea"/>
              </a:rPr>
              <a:t>GDP</a:t>
            </a:r>
            <a:r>
              <a:rPr lang="ja-JP" altLang="en-US" sz="2200" dirty="0">
                <a:solidFill>
                  <a:srgbClr val="005BAD"/>
                </a:solidFill>
                <a:latin typeface="+mn-ea"/>
                <a:ea typeface="+mn-ea"/>
              </a:rPr>
              <a:t>の２倍を超えており、主要先進国の中で最も高い水準</a:t>
            </a:r>
            <a:r>
              <a:rPr lang="ja-JP" altLang="en-US" sz="2200" dirty="0">
                <a:latin typeface="+mn-ea"/>
                <a:ea typeface="+mn-ea"/>
              </a:rPr>
              <a:t>にあります。</a:t>
            </a:r>
          </a:p>
        </p:txBody>
      </p:sp>
      <p:sp>
        <p:nvSpPr>
          <p:cNvPr id="11" name="スライド番号プレースホルダー 8">
            <a:extLst>
              <a:ext uri="{FF2B5EF4-FFF2-40B4-BE49-F238E27FC236}">
                <a16:creationId xmlns:a16="http://schemas.microsoft.com/office/drawing/2014/main" id="{C2516E2B-91D3-6311-DDB9-24EEB6B7F9F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20</a:t>
            </a:fld>
            <a:endParaRPr lang="en-US" altLang="ja-JP" dirty="0">
              <a:latin typeface="+mn-ea"/>
              <a:ea typeface="+mn-ea"/>
            </a:endParaRPr>
          </a:p>
        </p:txBody>
      </p:sp>
    </p:spTree>
    <p:extLst>
      <p:ext uri="{BB962C8B-B14F-4D97-AF65-F5344CB8AC3E}">
        <p14:creationId xmlns:p14="http://schemas.microsoft.com/office/powerpoint/2010/main" val="20713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6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8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7863857"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(2024</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2023</a:t>
            </a:r>
            <a:r>
              <a:rPr lang="ja-JP" altLang="en-US" sz="738" dirty="0">
                <a:solidFill>
                  <a:prstClr val="black"/>
                </a:solidFill>
                <a:latin typeface="+mn-ea"/>
                <a:ea typeface="+mn-ea"/>
              </a:rPr>
              <a:t>年から</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2024</a:t>
            </a:r>
            <a:r>
              <a:rPr lang="ja-JP" altLang="en-US" sz="738" dirty="0">
                <a:solidFill>
                  <a:prstClr val="black"/>
                </a:solidFill>
                <a:latin typeface="+mn-ea"/>
                <a:ea typeface="+mn-ea"/>
              </a:rPr>
              <a:t>年及び</a:t>
            </a:r>
            <a:r>
              <a:rPr lang="en-US" altLang="ja-JP" sz="738" dirty="0">
                <a:solidFill>
                  <a:prstClr val="black"/>
                </a:solidFill>
                <a:latin typeface="+mn-ea"/>
                <a:ea typeface="+mn-ea"/>
              </a:rPr>
              <a:t>2025</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2025</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082338" cy="4442475"/>
            <a:chOff x="253595" y="1431966"/>
            <a:chExt cx="4082338"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dirty="0">
                  <a:solidFill>
                    <a:prstClr val="black"/>
                  </a:solidFill>
                  <a:latin typeface="HGPGothicE" panose="020B0900000000000000" pitchFamily="34" charset="-128"/>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dirty="0">
                  <a:solidFill>
                    <a:prstClr val="black"/>
                  </a:solidFill>
                  <a:latin typeface="HGPGothicE" panose="020B0900000000000000" pitchFamily="34" charset="-128"/>
                  <a:ea typeface="+mn-ea"/>
                  <a:cs typeface="Arial" panose="020B0604020202020204" pitchFamily="34" charset="0"/>
                </a:rPr>
                <a:t>）</a:t>
              </a:r>
              <a:endParaRPr lang="en-US" altLang="ja-JP" sz="920" dirty="0">
                <a:solidFill>
                  <a:prstClr val="black"/>
                </a:solidFill>
                <a:latin typeface="HGPGothicE" panose="020B0900000000000000" pitchFamily="34" charset="-128"/>
                <a:ea typeface="+mn-ea"/>
                <a:cs typeface="Arial" panose="020B0604020202020204" pitchFamily="34" charset="0"/>
              </a:endParaRP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(R2)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(H12)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(H7)</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(H2)</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(S60)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(S50)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(S45)</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rPr>
                <a:t>(S40)</a:t>
              </a:r>
              <a:endParaRPr lang="ja-JP" altLang="en-US" sz="600" dirty="0">
                <a:solidFill>
                  <a:prstClr val="black"/>
                </a:solidFill>
                <a:latin typeface="HGPGothicE" panose="020B0900000000000000" pitchFamily="34" charset="-128"/>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772554"/>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dirty="0">
                  <a:latin typeface="HGPGothicE" panose="020B0900000000000000" pitchFamily="34" charset="-128"/>
                  <a:ea typeface="Meiryo UI" panose="020B0604030504040204" pitchFamily="50" charset="-128"/>
                </a:rPr>
                <a:t>1,129</a:t>
              </a:r>
              <a:endParaRPr lang="ja-JP" altLang="en-US" sz="1400" dirty="0">
                <a:latin typeface="HGPGothicE" panose="020B0900000000000000" pitchFamily="34" charset="-128"/>
                <a:ea typeface="Meiryo UI" panose="020B0604030504040204" pitchFamily="50" charset="-128"/>
              </a:endParaRPr>
            </a:p>
          </p:txBody>
        </p:sp>
      </p:grpSp>
      <p:grpSp>
        <p:nvGrpSpPr>
          <p:cNvPr id="9" name="グループ化 8">
            <a:extLst>
              <a:ext uri="{FF2B5EF4-FFF2-40B4-BE49-F238E27FC236}">
                <a16:creationId xmlns:a16="http://schemas.microsoft.com/office/drawing/2014/main" id="{5CD9CDA7-686F-46FF-B078-2F9951250FD2}"/>
              </a:ext>
            </a:extLst>
          </p:cNvPr>
          <p:cNvGrpSpPr/>
          <p:nvPr/>
        </p:nvGrpSpPr>
        <p:grpSpPr>
          <a:xfrm>
            <a:off x="4148067" y="1448934"/>
            <a:ext cx="4679541" cy="4497180"/>
            <a:chOff x="4148067" y="1448934"/>
            <a:chExt cx="4679541" cy="4497180"/>
          </a:xfrm>
        </p:grpSpPr>
        <p:grpSp>
          <p:nvGrpSpPr>
            <p:cNvPr id="2" name="グループ化 1">
              <a:extLst>
                <a:ext uri="{FF2B5EF4-FFF2-40B4-BE49-F238E27FC236}">
                  <a16:creationId xmlns:a16="http://schemas.microsoft.com/office/drawing/2014/main" id="{66C0E111-3349-4483-86FE-D10E43B2CB45}"/>
                </a:ext>
              </a:extLst>
            </p:cNvPr>
            <p:cNvGrpSpPr/>
            <p:nvPr/>
          </p:nvGrpSpPr>
          <p:grpSpPr>
            <a:xfrm>
              <a:off x="4244286" y="1706750"/>
              <a:ext cx="4583322" cy="4239364"/>
              <a:chOff x="4244286" y="1706750"/>
              <a:chExt cx="4583322" cy="4239364"/>
            </a:xfrm>
          </p:grpSpPr>
          <p:graphicFrame>
            <p:nvGraphicFramePr>
              <p:cNvPr id="275" name="グラフ 274">
                <a:extLst>
                  <a:ext uri="{FF2B5EF4-FFF2-40B4-BE49-F238E27FC236}">
                    <a16:creationId xmlns:a16="http://schemas.microsoft.com/office/drawing/2014/main" id="{70ACF472-5A0E-3024-FB5B-BCCA23C0E53E}"/>
                  </a:ext>
                </a:extLst>
              </p:cNvPr>
              <p:cNvGraphicFramePr/>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5"/>
              </a:graphicData>
            </a:graphic>
          </p:graphicFrame>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7455" y="5580403"/>
                <a:ext cx="3149150" cy="108000"/>
                <a:chOff x="4937487" y="5580403"/>
                <a:chExt cx="3149150"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787751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4937487"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14507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33598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53405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724971"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592541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H27</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11395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H28</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32392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H29</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243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H30</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1052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R1</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0144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R2</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08997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R3</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29756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R4</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696073"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R6</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490869"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r>
                    <a:rPr kumimoji="0" lang="en-US" altLang="ja-JP"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R5</a:t>
                  </a:r>
                  <a:r>
                    <a:rPr kumimoji="0" lang="ja-JP" altLang="en-US" sz="600" u="none" strike="noStrike" kern="0" cap="none" spc="-30" normalizeH="0" noProof="0" dirty="0">
                      <a:ln>
                        <a:noFill/>
                      </a:ln>
                      <a:solidFill>
                        <a:prstClr val="black"/>
                      </a:solidFill>
                      <a:effectLst/>
                      <a:uLnTx/>
                      <a:uFillTx/>
                      <a:latin typeface="HGPGothicE" panose="020B0900000000000000" pitchFamily="34" charset="-128"/>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3015" y="3259856"/>
                <a:ext cx="654593" cy="198354"/>
                <a:chOff x="8173015" y="3141262"/>
                <a:chExt cx="654593"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377" y="3151443"/>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3015" y="3141262"/>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61689" y="3605931"/>
                <a:ext cx="658232" cy="166154"/>
                <a:chOff x="8161689" y="3569628"/>
                <a:chExt cx="658232" cy="166154"/>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1588" y="3569628"/>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61689" y="357493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58941" y="3919806"/>
                <a:ext cx="660980" cy="166154"/>
                <a:chOff x="8158941" y="3905623"/>
                <a:chExt cx="660980"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0690" y="3905623"/>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58941" y="3910928"/>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51778" y="4233681"/>
                <a:ext cx="668143" cy="166787"/>
                <a:chOff x="8151778" y="4203992"/>
                <a:chExt cx="668143"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0690" y="4203992"/>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51778" y="4209613"/>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39204" y="4548189"/>
                <a:ext cx="688404" cy="166154"/>
                <a:chOff x="8139204" y="4480523"/>
                <a:chExt cx="688404" cy="166154"/>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578377" y="4480523"/>
                  <a:ext cx="249231" cy="166154"/>
                </a:xfrm>
                <a:prstGeom prst="rect">
                  <a:avLst/>
                </a:prstGeom>
                <a:ln>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39204" y="4485828"/>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24542" y="4862066"/>
                <a:ext cx="703066" cy="166154"/>
                <a:chOff x="8124542" y="4879274"/>
                <a:chExt cx="70306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4879274"/>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24542" y="488457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dirty="0">
                  <a:solidFill>
                    <a:prstClr val="black"/>
                  </a:solidFill>
                  <a:latin typeface="HGPGothicE" panose="020B0900000000000000" pitchFamily="34" charset="-128"/>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pSp>
      <p:pic>
        <p:nvPicPr>
          <p:cNvPr id="79" name="図 78">
            <a:hlinkClick r:id="rId3"/>
            <a:extLst>
              <a:ext uri="{FF2B5EF4-FFF2-40B4-BE49-F238E27FC236}">
                <a16:creationId xmlns:a16="http://schemas.microsoft.com/office/drawing/2014/main" id="{FDE9CD26-3EA3-48A4-AAC2-2667157C9C38}"/>
              </a:ext>
            </a:extLst>
          </p:cNvPr>
          <p:cNvPicPr>
            <a:picLocks noChangeAspect="1"/>
          </p:cNvPicPr>
          <p:nvPr/>
        </p:nvPicPr>
        <p:blipFill>
          <a:blip r:embed="rId13"/>
          <a:stretch>
            <a:fillRect/>
          </a:stretch>
        </p:blipFill>
        <p:spPr>
          <a:xfrm>
            <a:off x="8246271" y="6248194"/>
            <a:ext cx="609806" cy="609806"/>
          </a:xfrm>
          <a:prstGeom prst="rect">
            <a:avLst/>
          </a:prstGeom>
        </p:spPr>
      </p:pic>
      <p:sp>
        <p:nvSpPr>
          <p:cNvPr id="10" name="スライド番号プレースホルダー 8">
            <a:extLst>
              <a:ext uri="{FF2B5EF4-FFF2-40B4-BE49-F238E27FC236}">
                <a16:creationId xmlns:a16="http://schemas.microsoft.com/office/drawing/2014/main" id="{F0627947-3602-9B95-5AB7-72815191868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21</a:t>
            </a:fld>
            <a:endParaRPr lang="en-US" altLang="ja-JP" dirty="0">
              <a:latin typeface="+mn-ea"/>
              <a:ea typeface="+mn-ea"/>
            </a:endParaRPr>
          </a:p>
        </p:txBody>
      </p:sp>
    </p:spTree>
    <p:extLst>
      <p:ext uri="{BB962C8B-B14F-4D97-AF65-F5344CB8AC3E}">
        <p14:creationId xmlns:p14="http://schemas.microsoft.com/office/powerpoint/2010/main" val="36527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2780-5CC8-E113-E855-6C190F600A67}"/>
            </a:ext>
          </a:extLst>
        </p:cNvPr>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00A45332-D85C-432E-C73D-F753B3FBD88A}"/>
              </a:ext>
            </a:extLst>
          </p:cNvPr>
          <p:cNvGraphicFramePr/>
          <p:nvPr/>
        </p:nvGraphicFramePr>
        <p:xfrm>
          <a:off x="90612" y="2414110"/>
          <a:ext cx="5963636" cy="3673952"/>
        </p:xfrm>
        <a:graphic>
          <a:graphicData uri="http://schemas.openxmlformats.org/drawingml/2006/chart">
            <c:chart xmlns:c="http://schemas.openxmlformats.org/drawingml/2006/chart" xmlns:r="http://schemas.openxmlformats.org/officeDocument/2006/relationships" r:id="rId4"/>
          </a:graphicData>
        </a:graphic>
      </p:graphicFrame>
      <p:sp>
        <p:nvSpPr>
          <p:cNvPr id="3" name="AutoShape 353">
            <a:extLst>
              <a:ext uri="{FF2B5EF4-FFF2-40B4-BE49-F238E27FC236}">
                <a16:creationId xmlns:a16="http://schemas.microsoft.com/office/drawing/2014/main" id="{C704651C-C907-EAA2-9552-D20A64C34A7F}"/>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国の歳入と同じく租税が地方の財政を支えています。</a:t>
            </a:r>
          </a:p>
        </p:txBody>
      </p:sp>
      <p:sp>
        <p:nvSpPr>
          <p:cNvPr id="6" name="Rectangle 14">
            <a:extLst>
              <a:ext uri="{FF2B5EF4-FFF2-40B4-BE49-F238E27FC236}">
                <a16:creationId xmlns:a16="http://schemas.microsoft.com/office/drawing/2014/main" id="{41ACBB27-1DAC-65BB-1C15-0C4C065351D4}"/>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兵庫県の</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財政−①歳入</a:t>
            </a:r>
          </a:p>
        </p:txBody>
      </p:sp>
      <p:sp>
        <p:nvSpPr>
          <p:cNvPr id="57" name="スライド番号プレースホルダー 56">
            <a:extLst>
              <a:ext uri="{FF2B5EF4-FFF2-40B4-BE49-F238E27FC236}">
                <a16:creationId xmlns:a16="http://schemas.microsoft.com/office/drawing/2014/main" id="{658DCFF2-6E24-FA48-246B-380131C91069}"/>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22</a:t>
            </a:fld>
            <a:endParaRPr lang="en-US" altLang="ja-JP" dirty="0">
              <a:latin typeface="+mn-ea"/>
              <a:ea typeface="+mn-ea"/>
            </a:endParaRPr>
          </a:p>
        </p:txBody>
      </p:sp>
      <p:sp>
        <p:nvSpPr>
          <p:cNvPr id="24" name="Rectangle 8">
            <a:extLst>
              <a:ext uri="{FF2B5EF4-FFF2-40B4-BE49-F238E27FC236}">
                <a16:creationId xmlns:a16="http://schemas.microsoft.com/office/drawing/2014/main" id="{10856A0C-D07D-0B69-D073-D6BAC41A7C2B}"/>
              </a:ext>
            </a:extLst>
          </p:cNvPr>
          <p:cNvSpPr>
            <a:spLocks noChangeArrowheads="1"/>
          </p:cNvSpPr>
          <p:nvPr/>
        </p:nvSpPr>
        <p:spPr bwMode="auto">
          <a:xfrm>
            <a:off x="1432915" y="2022767"/>
            <a:ext cx="3932495"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a:solidFill>
                  <a:srgbClr val="000000"/>
                </a:solidFill>
                <a:latin typeface="+mn-ea"/>
                <a:ea typeface="+mn-ea"/>
                <a:cs typeface="メイリオ" panose="020B0604030504040204" pitchFamily="50" charset="-128"/>
              </a:rPr>
              <a:t>兵庫県</a:t>
            </a:r>
            <a:r>
              <a:rPr lang="ja-JP" altLang="en-US" sz="1400" dirty="0">
                <a:solidFill>
                  <a:srgbClr val="000000"/>
                </a:solidFill>
                <a:latin typeface="+mn-ea"/>
                <a:ea typeface="+mn-ea"/>
                <a:cs typeface="メイリオ" panose="020B0604030504040204" pitchFamily="50" charset="-128"/>
              </a:rPr>
              <a:t>の歳入の内訳</a:t>
            </a:r>
            <a:r>
              <a:rPr lang="ja-JP" altLang="en-US" sz="1400">
                <a:solidFill>
                  <a:srgbClr val="000000"/>
                </a:solidFill>
                <a:latin typeface="+mn-ea"/>
                <a:ea typeface="+mn-ea"/>
                <a:cs typeface="メイリオ" panose="020B0604030504040204" pitchFamily="50" charset="-128"/>
              </a:rPr>
              <a:t>（令和７年度当初予算額）</a:t>
            </a:r>
            <a:endParaRPr lang="ja-JP" altLang="en-US" sz="1400" dirty="0">
              <a:solidFill>
                <a:srgbClr val="000000"/>
              </a:solidFill>
              <a:latin typeface="+mn-ea"/>
              <a:ea typeface="+mn-ea"/>
              <a:cs typeface="メイリオ" panose="020B0604030504040204" pitchFamily="50" charset="-128"/>
            </a:endParaRPr>
          </a:p>
        </p:txBody>
      </p:sp>
      <p:sp>
        <p:nvSpPr>
          <p:cNvPr id="26" name="正方形/長方形 25">
            <a:extLst>
              <a:ext uri="{FF2B5EF4-FFF2-40B4-BE49-F238E27FC236}">
                <a16:creationId xmlns:a16="http://schemas.microsoft.com/office/drawing/2014/main" id="{128EB342-9CD7-9391-C5E5-8F229DDB0E86}"/>
              </a:ext>
            </a:extLst>
          </p:cNvPr>
          <p:cNvSpPr/>
          <p:nvPr/>
        </p:nvSpPr>
        <p:spPr bwMode="auto">
          <a:xfrm>
            <a:off x="348133" y="2022767"/>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ea typeface="+mn-ea"/>
              </a:rPr>
              <a:t>歳　入</a:t>
            </a:r>
          </a:p>
        </p:txBody>
      </p:sp>
      <p:sp>
        <p:nvSpPr>
          <p:cNvPr id="79" name="テキスト ボックス 78">
            <a:extLst>
              <a:ext uri="{FF2B5EF4-FFF2-40B4-BE49-F238E27FC236}">
                <a16:creationId xmlns:a16="http://schemas.microsoft.com/office/drawing/2014/main" id="{26525FC7-FC91-ADD6-74E0-EF45E0B54E25}"/>
              </a:ext>
            </a:extLst>
          </p:cNvPr>
          <p:cNvSpPr txBox="1"/>
          <p:nvPr/>
        </p:nvSpPr>
        <p:spPr>
          <a:xfrm>
            <a:off x="5521054" y="2392386"/>
            <a:ext cx="3351669" cy="572856"/>
          </a:xfrm>
          <a:prstGeom prst="rect">
            <a:avLst/>
          </a:prstGeom>
          <a:noFill/>
        </p:spPr>
        <p:txBody>
          <a:bodyPr wrap="square" lIns="72000" tIns="36000" rIns="72000" bIns="36000" rtlCol="0">
            <a:noAutofit/>
          </a:bodyPr>
          <a:lstStyle/>
          <a:p>
            <a:pPr algn="just">
              <a:lnSpc>
                <a:spcPts val="2000"/>
              </a:lnSpc>
            </a:pPr>
            <a:r>
              <a:rPr lang="ja-JP" altLang="en-US" sz="1400" dirty="0">
                <a:latin typeface="+mn-ea"/>
                <a:ea typeface="+mn-ea"/>
              </a:rPr>
              <a:t>歳入の多くは、地方税、諸収入</a:t>
            </a:r>
            <a:r>
              <a:rPr lang="en-US" altLang="ja-JP" sz="900" dirty="0">
                <a:latin typeface="+mn-ea"/>
                <a:ea typeface="+mn-ea"/>
              </a:rPr>
              <a:t>(※)</a:t>
            </a:r>
            <a:r>
              <a:rPr lang="ja-JP" altLang="en-US" sz="1400" dirty="0">
                <a:latin typeface="+mn-ea"/>
                <a:ea typeface="+mn-ea"/>
              </a:rPr>
              <a:t>と国からの給付金です。</a:t>
            </a:r>
            <a:endParaRPr lang="en-US" altLang="ja-JP" sz="1400" dirty="0">
              <a:latin typeface="+mn-ea"/>
              <a:ea typeface="+mn-ea"/>
            </a:endParaRPr>
          </a:p>
          <a:p>
            <a:pPr algn="just">
              <a:lnSpc>
                <a:spcPts val="2000"/>
              </a:lnSpc>
            </a:pPr>
            <a:endParaRPr lang="en-US" altLang="ja-JP" sz="1400" dirty="0">
              <a:latin typeface="+mn-ea"/>
              <a:ea typeface="+mn-ea"/>
            </a:endParaRPr>
          </a:p>
          <a:p>
            <a:pPr algn="just">
              <a:lnSpc>
                <a:spcPts val="2000"/>
              </a:lnSpc>
            </a:pPr>
            <a:r>
              <a:rPr lang="ja-JP" altLang="en-US" sz="1400" dirty="0">
                <a:latin typeface="+mn-ea"/>
                <a:ea typeface="+mn-ea"/>
              </a:rPr>
              <a:t>地方税の代表的なものは、県民税、事業税等で、総称して「県税」といいます。</a:t>
            </a:r>
            <a:endParaRPr lang="en-US" altLang="ja-JP" sz="1400" dirty="0">
              <a:latin typeface="+mn-ea"/>
              <a:ea typeface="+mn-ea"/>
            </a:endParaRPr>
          </a:p>
          <a:p>
            <a:pPr algn="just">
              <a:lnSpc>
                <a:spcPts val="2000"/>
              </a:lnSpc>
            </a:pPr>
            <a:endParaRPr lang="en-US" altLang="ja-JP" sz="1400" dirty="0">
              <a:latin typeface="+mn-ea"/>
              <a:ea typeface="+mn-ea"/>
            </a:endParaRPr>
          </a:p>
          <a:p>
            <a:pPr algn="just">
              <a:lnSpc>
                <a:spcPts val="2000"/>
              </a:lnSpc>
            </a:pPr>
            <a:r>
              <a:rPr lang="ja-JP" altLang="en-US" sz="1400" dirty="0">
                <a:latin typeface="+mn-ea"/>
                <a:ea typeface="+mn-ea"/>
              </a:rPr>
              <a:t>兵庫県は、どのような歳入（収入）から成り立っているのか、「令和６年度くらしと県税」などをみて調べてみましょう。</a:t>
            </a:r>
            <a:endParaRPr lang="en-US" altLang="ja-JP" sz="1400" dirty="0">
              <a:latin typeface="+mn-ea"/>
              <a:ea typeface="+mn-ea"/>
            </a:endParaRPr>
          </a:p>
        </p:txBody>
      </p:sp>
      <p:sp>
        <p:nvSpPr>
          <p:cNvPr id="83" name="正方形/長方形 82">
            <a:extLst>
              <a:ext uri="{FF2B5EF4-FFF2-40B4-BE49-F238E27FC236}">
                <a16:creationId xmlns:a16="http://schemas.microsoft.com/office/drawing/2014/main" id="{310972CA-ED2E-1A34-B402-400B50E07EEE}"/>
              </a:ext>
            </a:extLst>
          </p:cNvPr>
          <p:cNvSpPr/>
          <p:nvPr/>
        </p:nvSpPr>
        <p:spPr bwMode="auto">
          <a:xfrm>
            <a:off x="5521055" y="2016653"/>
            <a:ext cx="3351668"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8" name="Rectangle 8">
            <a:extLst>
              <a:ext uri="{FF2B5EF4-FFF2-40B4-BE49-F238E27FC236}">
                <a16:creationId xmlns:a16="http://schemas.microsoft.com/office/drawing/2014/main" id="{711E0756-7AE3-B7CD-B537-AE8BB1E8DD39}"/>
              </a:ext>
            </a:extLst>
          </p:cNvPr>
          <p:cNvSpPr>
            <a:spLocks noChangeArrowheads="1"/>
          </p:cNvSpPr>
          <p:nvPr/>
        </p:nvSpPr>
        <p:spPr bwMode="auto">
          <a:xfrm>
            <a:off x="5933162" y="111544"/>
            <a:ext cx="505514"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さいにゅう</a:t>
            </a:r>
            <a:endParaRPr lang="ja-JP" altLang="en-US" sz="800" dirty="0">
              <a:solidFill>
                <a:srgbClr val="000000"/>
              </a:solidFill>
              <a:latin typeface="+mn-ea"/>
              <a:ea typeface="+mn-ea"/>
              <a:cs typeface="メイリオ" panose="020B0604030504040204" pitchFamily="50" charset="-128"/>
            </a:endParaRPr>
          </a:p>
        </p:txBody>
      </p:sp>
      <p:sp>
        <p:nvSpPr>
          <p:cNvPr id="9" name="Rectangle 8">
            <a:extLst>
              <a:ext uri="{FF2B5EF4-FFF2-40B4-BE49-F238E27FC236}">
                <a16:creationId xmlns:a16="http://schemas.microsoft.com/office/drawing/2014/main" id="{D1888794-54D5-D813-64BB-6980CB6200C1}"/>
              </a:ext>
            </a:extLst>
          </p:cNvPr>
          <p:cNvSpPr>
            <a:spLocks noChangeArrowheads="1"/>
          </p:cNvSpPr>
          <p:nvPr/>
        </p:nvSpPr>
        <p:spPr bwMode="auto">
          <a:xfrm>
            <a:off x="2082394" y="1182810"/>
            <a:ext cx="366053"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dirty="0">
                <a:solidFill>
                  <a:srgbClr val="000000"/>
                </a:solidFill>
                <a:latin typeface="+mn-ea"/>
                <a:ea typeface="+mn-ea"/>
                <a:cs typeface="メイリオ" panose="020B0604030504040204" pitchFamily="50" charset="-128"/>
              </a:rPr>
              <a:t>そぜい</a:t>
            </a:r>
          </a:p>
        </p:txBody>
      </p:sp>
      <p:sp>
        <p:nvSpPr>
          <p:cNvPr id="31" name="正方形/長方形 30">
            <a:extLst>
              <a:ext uri="{FF2B5EF4-FFF2-40B4-BE49-F238E27FC236}">
                <a16:creationId xmlns:a16="http://schemas.microsoft.com/office/drawing/2014/main" id="{38549115-66F0-3327-30F3-EC62B76A7B34}"/>
              </a:ext>
            </a:extLst>
          </p:cNvPr>
          <p:cNvSpPr/>
          <p:nvPr/>
        </p:nvSpPr>
        <p:spPr bwMode="auto">
          <a:xfrm>
            <a:off x="287920" y="6201116"/>
            <a:ext cx="7522409" cy="6421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48" name="正方形/長方形 47">
            <a:extLst>
              <a:ext uri="{FF2B5EF4-FFF2-40B4-BE49-F238E27FC236}">
                <a16:creationId xmlns:a16="http://schemas.microsoft.com/office/drawing/2014/main" id="{C7C2FF59-8A23-02DA-5521-9B846ABD3919}"/>
              </a:ext>
            </a:extLst>
          </p:cNvPr>
          <p:cNvSpPr/>
          <p:nvPr/>
        </p:nvSpPr>
        <p:spPr bwMode="auto">
          <a:xfrm>
            <a:off x="372591" y="6253930"/>
            <a:ext cx="7387967" cy="543186"/>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50" name="テキスト ボックス 49">
            <a:extLst>
              <a:ext uri="{FF2B5EF4-FFF2-40B4-BE49-F238E27FC236}">
                <a16:creationId xmlns:a16="http://schemas.microsoft.com/office/drawing/2014/main" id="{17933D63-9B97-36AC-1174-3B499EFCC2F5}"/>
              </a:ext>
            </a:extLst>
          </p:cNvPr>
          <p:cNvSpPr txBox="1"/>
          <p:nvPr/>
        </p:nvSpPr>
        <p:spPr>
          <a:xfrm>
            <a:off x="1794209" y="6320499"/>
            <a:ext cx="5181018" cy="584775"/>
          </a:xfrm>
          <a:prstGeom prst="rect">
            <a:avLst/>
          </a:prstGeom>
          <a:noFill/>
        </p:spPr>
        <p:txBody>
          <a:bodyPr wrap="square" rtlCol="0">
            <a:spAutoFit/>
          </a:bodyPr>
          <a:lstStyle/>
          <a:p>
            <a:r>
              <a:rPr lang="ja-JP" altLang="en-US" sz="1100" b="1" dirty="0">
                <a:solidFill>
                  <a:srgbClr val="005BAD"/>
                </a:solidFill>
                <a:latin typeface="+mn-ea"/>
              </a:rPr>
              <a:t>　「令和７年度くらしと県税」でもっと</a:t>
            </a:r>
            <a:r>
              <a:rPr kumimoji="1" lang="ja-JP" altLang="en-US" sz="1100" b="1" dirty="0">
                <a:solidFill>
                  <a:srgbClr val="005BAD"/>
                </a:solidFill>
                <a:latin typeface="+mn-ea"/>
              </a:rPr>
              <a:t>詳しく見てみよう</a:t>
            </a:r>
            <a:endParaRPr kumimoji="1" lang="en-US" altLang="ja-JP" sz="1100" b="1" dirty="0">
              <a:solidFill>
                <a:srgbClr val="005BAD"/>
              </a:solidFill>
              <a:latin typeface="+mn-ea"/>
            </a:endParaRPr>
          </a:p>
          <a:p>
            <a:r>
              <a:rPr kumimoji="1" lang="ja-JP" altLang="en-US" sz="1050" b="1" dirty="0">
                <a:solidFill>
                  <a:srgbClr val="005BAD"/>
                </a:solidFill>
                <a:latin typeface="+mn-ea"/>
              </a:rPr>
              <a:t>　</a:t>
            </a:r>
            <a:r>
              <a:rPr lang="en-US" altLang="ja-JP" sz="1050" u="sng" kern="100" dirty="0">
                <a:effectLst/>
                <a:latin typeface="+mn-ea"/>
                <a:cs typeface="Times New Roman" panose="02020603050405020304" pitchFamily="18" charset="0"/>
                <a:hlinkClick r:id="rId5">
                  <a:extLst>
                    <a:ext uri="{A12FA001-AC4F-418D-AE19-62706E023703}">
                      <ahyp:hlinkClr xmlns:ahyp="http://schemas.microsoft.com/office/drawing/2018/hyperlinkcolor" val="tx"/>
                    </a:ext>
                  </a:extLst>
                </a:hlinkClick>
              </a:rPr>
              <a:t>https://web.pref.hyogo.lg.jp/kk22/r7kurashitokenzei.html</a:t>
            </a:r>
            <a:endParaRPr lang="ja-JP" altLang="ja-JP" sz="1050" kern="100" dirty="0">
              <a:effectLst/>
              <a:latin typeface="+mn-ea"/>
              <a:cs typeface="Times New Roman" panose="02020603050405020304" pitchFamily="18" charset="0"/>
            </a:endParaRPr>
          </a:p>
          <a:p>
            <a:endParaRPr lang="en-US" altLang="ja-JP" sz="1050" dirty="0">
              <a:latin typeface="+mn-ea"/>
              <a:cs typeface="Arial" panose="020B0604020202020204" pitchFamily="34" charset="0"/>
            </a:endParaRPr>
          </a:p>
        </p:txBody>
      </p:sp>
      <p:sp>
        <p:nvSpPr>
          <p:cNvPr id="68" name="テキスト ボックス 67">
            <a:extLst>
              <a:ext uri="{FF2B5EF4-FFF2-40B4-BE49-F238E27FC236}">
                <a16:creationId xmlns:a16="http://schemas.microsoft.com/office/drawing/2014/main" id="{C48EF2C0-44B5-A7DA-C514-CEE9AF0773CD}"/>
              </a:ext>
            </a:extLst>
          </p:cNvPr>
          <p:cNvSpPr txBox="1"/>
          <p:nvPr/>
        </p:nvSpPr>
        <p:spPr>
          <a:xfrm>
            <a:off x="5521054" y="4914875"/>
            <a:ext cx="3351669" cy="753091"/>
          </a:xfrm>
          <a:prstGeom prst="rect">
            <a:avLst/>
          </a:prstGeom>
          <a:noFill/>
        </p:spPr>
        <p:txBody>
          <a:bodyPr wrap="square" rtlCol="0">
            <a:spAutoFit/>
          </a:bodyPr>
          <a:lstStyle/>
          <a:p>
            <a:pPr>
              <a:lnSpc>
                <a:spcPts val="1840"/>
              </a:lnSpc>
            </a:pPr>
            <a:r>
              <a:rPr lang="en-US" altLang="ja-JP" sz="1200" dirty="0">
                <a:latin typeface="+mn-ea"/>
                <a:ea typeface="+mn-ea"/>
              </a:rPr>
              <a:t>(</a:t>
            </a:r>
            <a:r>
              <a:rPr kumimoji="1" lang="en-US" altLang="ja-JP" sz="1200" dirty="0">
                <a:latin typeface="+mn-ea"/>
                <a:ea typeface="+mn-ea"/>
              </a:rPr>
              <a:t>※</a:t>
            </a:r>
            <a:r>
              <a:rPr lang="en-US" altLang="ja-JP" sz="1200" dirty="0">
                <a:latin typeface="+mn-ea"/>
                <a:ea typeface="+mn-ea"/>
              </a:rPr>
              <a:t>)</a:t>
            </a:r>
            <a:r>
              <a:rPr lang="ja-JP" altLang="en-US" sz="1200" dirty="0">
                <a:latin typeface="+mn-ea"/>
                <a:ea typeface="+mn-ea"/>
              </a:rPr>
              <a:t> </a:t>
            </a:r>
            <a:r>
              <a:rPr kumimoji="1" lang="ja-JP" altLang="en-US" sz="1200" dirty="0">
                <a:latin typeface="+mn-ea"/>
                <a:ea typeface="+mn-ea"/>
              </a:rPr>
              <a:t>諸収入</a:t>
            </a:r>
            <a:r>
              <a:rPr kumimoji="1" lang="en-US" altLang="ja-JP" sz="1200" dirty="0">
                <a:latin typeface="+mn-ea"/>
                <a:ea typeface="+mn-ea"/>
              </a:rPr>
              <a:t>…</a:t>
            </a:r>
            <a:r>
              <a:rPr kumimoji="1" lang="ja-JP" altLang="en-US" sz="1200" dirty="0">
                <a:latin typeface="+mn-ea"/>
                <a:ea typeface="+mn-ea"/>
              </a:rPr>
              <a:t>県税の延滞金や預金利子、</a:t>
            </a:r>
            <a:endParaRPr kumimoji="1" lang="en-US" altLang="ja-JP" sz="1200" dirty="0">
              <a:latin typeface="+mn-ea"/>
              <a:ea typeface="+mn-ea"/>
            </a:endParaRPr>
          </a:p>
          <a:p>
            <a:pPr>
              <a:lnSpc>
                <a:spcPts val="1840"/>
              </a:lnSpc>
            </a:pPr>
            <a:r>
              <a:rPr lang="ja-JP" altLang="en-US" sz="1200" dirty="0">
                <a:latin typeface="+mn-ea"/>
                <a:ea typeface="+mn-ea"/>
              </a:rPr>
              <a:t>　　　　　　　　　</a:t>
            </a:r>
            <a:r>
              <a:rPr kumimoji="1" lang="ja-JP" altLang="en-US" sz="1200" dirty="0">
                <a:latin typeface="+mn-ea"/>
                <a:ea typeface="+mn-ea"/>
              </a:rPr>
              <a:t>県からの貸付金の元利償還金、</a:t>
            </a:r>
            <a:endParaRPr kumimoji="1" lang="en-US" altLang="ja-JP" sz="1200" dirty="0">
              <a:latin typeface="+mn-ea"/>
              <a:ea typeface="+mn-ea"/>
            </a:endParaRPr>
          </a:p>
          <a:p>
            <a:pPr>
              <a:lnSpc>
                <a:spcPts val="1840"/>
              </a:lnSpc>
            </a:pPr>
            <a:r>
              <a:rPr kumimoji="1" lang="ja-JP" altLang="en-US" sz="1200" dirty="0">
                <a:latin typeface="+mn-ea"/>
              </a:rPr>
              <a:t>　　　　　　　　　</a:t>
            </a:r>
            <a:r>
              <a:rPr kumimoji="1" lang="ja-JP" altLang="en-US" sz="1200" dirty="0">
                <a:latin typeface="+mn-ea"/>
                <a:ea typeface="+mn-ea"/>
              </a:rPr>
              <a:t>収益事業など</a:t>
            </a:r>
          </a:p>
        </p:txBody>
      </p:sp>
      <p:sp>
        <p:nvSpPr>
          <p:cNvPr id="5" name="Rectangle 8">
            <a:extLst>
              <a:ext uri="{FF2B5EF4-FFF2-40B4-BE49-F238E27FC236}">
                <a16:creationId xmlns:a16="http://schemas.microsoft.com/office/drawing/2014/main" id="{7CFF8A92-CDC8-9584-48C7-AF7BDB1140CC}"/>
              </a:ext>
            </a:extLst>
          </p:cNvPr>
          <p:cNvSpPr>
            <a:spLocks noChangeArrowheads="1"/>
          </p:cNvSpPr>
          <p:nvPr/>
        </p:nvSpPr>
        <p:spPr bwMode="auto">
          <a:xfrm>
            <a:off x="6975227" y="4790653"/>
            <a:ext cx="314757" cy="23742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500" dirty="0">
                <a:latin typeface="+mn-ea"/>
                <a:ea typeface="+mn-ea"/>
                <a:cs typeface="メイリオ" panose="020B0604030504040204" pitchFamily="50" charset="-128"/>
              </a:rPr>
              <a:t>えんたい</a:t>
            </a:r>
          </a:p>
        </p:txBody>
      </p:sp>
      <p:sp>
        <p:nvSpPr>
          <p:cNvPr id="10" name="Rectangle 8">
            <a:extLst>
              <a:ext uri="{FF2B5EF4-FFF2-40B4-BE49-F238E27FC236}">
                <a16:creationId xmlns:a16="http://schemas.microsoft.com/office/drawing/2014/main" id="{34DB8560-EE46-BA9A-3B64-E4CAFF865973}"/>
              </a:ext>
            </a:extLst>
          </p:cNvPr>
          <p:cNvSpPr>
            <a:spLocks noChangeArrowheads="1"/>
          </p:cNvSpPr>
          <p:nvPr/>
        </p:nvSpPr>
        <p:spPr bwMode="auto">
          <a:xfrm>
            <a:off x="7992179" y="5020110"/>
            <a:ext cx="342009" cy="23736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500" dirty="0">
                <a:latin typeface="+mn-ea"/>
                <a:ea typeface="+mn-ea"/>
                <a:cs typeface="メイリオ" panose="020B0604030504040204" pitchFamily="50" charset="-128"/>
              </a:rPr>
              <a:t>しょうかん</a:t>
            </a:r>
          </a:p>
        </p:txBody>
      </p:sp>
      <p:grpSp>
        <p:nvGrpSpPr>
          <p:cNvPr id="51" name="グループ化 50">
            <a:extLst>
              <a:ext uri="{FF2B5EF4-FFF2-40B4-BE49-F238E27FC236}">
                <a16:creationId xmlns:a16="http://schemas.microsoft.com/office/drawing/2014/main" id="{873F73B1-F182-DB30-C2CE-B4130C2FE944}"/>
              </a:ext>
            </a:extLst>
          </p:cNvPr>
          <p:cNvGrpSpPr/>
          <p:nvPr/>
        </p:nvGrpSpPr>
        <p:grpSpPr>
          <a:xfrm>
            <a:off x="-29057" y="6128443"/>
            <a:ext cx="832606" cy="749280"/>
            <a:chOff x="-35154" y="5996309"/>
            <a:chExt cx="945432" cy="850815"/>
          </a:xfrm>
        </p:grpSpPr>
        <p:sp>
          <p:nvSpPr>
            <p:cNvPr id="52" name="フリーフォーム: 図形 63">
              <a:extLst>
                <a:ext uri="{FF2B5EF4-FFF2-40B4-BE49-F238E27FC236}">
                  <a16:creationId xmlns:a16="http://schemas.microsoft.com/office/drawing/2014/main" id="{5D25B5D8-1C23-35C3-3850-4E8BBC2285E3}"/>
                </a:ext>
              </a:extLst>
            </p:cNvPr>
            <p:cNvSpPr/>
            <p:nvPr userDrawn="1"/>
          </p:nvSpPr>
          <p:spPr>
            <a:xfrm rot="5400000">
              <a:off x="29731" y="6005304"/>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フリーフォーム: 図形 64">
              <a:extLst>
                <a:ext uri="{FF2B5EF4-FFF2-40B4-BE49-F238E27FC236}">
                  <a16:creationId xmlns:a16="http://schemas.microsoft.com/office/drawing/2014/main" id="{6EE92D15-C671-C791-B428-586E813543B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6" name="テキスト ボックス 55">
              <a:extLst>
                <a:ext uri="{FF2B5EF4-FFF2-40B4-BE49-F238E27FC236}">
                  <a16:creationId xmlns:a16="http://schemas.microsoft.com/office/drawing/2014/main" id="{8A33394A-3DC8-F1BD-924A-8E88B5C2BFB7}"/>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11" name="図 10">
            <a:extLst>
              <a:ext uri="{FF2B5EF4-FFF2-40B4-BE49-F238E27FC236}">
                <a16:creationId xmlns:a16="http://schemas.microsoft.com/office/drawing/2014/main" id="{34FEBB74-B101-4363-CAC4-C82C8F4DD75B}"/>
              </a:ext>
            </a:extLst>
          </p:cNvPr>
          <p:cNvPicPr/>
          <p:nvPr/>
        </p:nvPicPr>
        <p:blipFill>
          <a:blip r:embed="rId6">
            <a:clrChange>
              <a:clrFrom>
                <a:srgbClr val="FFFFFF"/>
              </a:clrFrom>
              <a:clrTo>
                <a:srgbClr val="FFFFFF">
                  <a:alpha val="0"/>
                </a:srgbClr>
              </a:clrTo>
            </a:clrChange>
          </a:blip>
          <a:stretch>
            <a:fillRect/>
          </a:stretch>
        </p:blipFill>
        <p:spPr>
          <a:xfrm>
            <a:off x="7642200" y="787561"/>
            <a:ext cx="1200785" cy="1095375"/>
          </a:xfrm>
          <a:prstGeom prst="rect">
            <a:avLst/>
          </a:prstGeom>
        </p:spPr>
      </p:pic>
      <p:sp>
        <p:nvSpPr>
          <p:cNvPr id="12" name="テキスト ボックス 11">
            <a:extLst>
              <a:ext uri="{FF2B5EF4-FFF2-40B4-BE49-F238E27FC236}">
                <a16:creationId xmlns:a16="http://schemas.microsoft.com/office/drawing/2014/main" id="{E7C3DF41-F2FD-B6D2-9829-34BEF078E03D}"/>
              </a:ext>
            </a:extLst>
          </p:cNvPr>
          <p:cNvSpPr txBox="1"/>
          <p:nvPr/>
        </p:nvSpPr>
        <p:spPr>
          <a:xfrm>
            <a:off x="7139735" y="1518197"/>
            <a:ext cx="1004931" cy="338554"/>
          </a:xfrm>
          <a:prstGeom prst="rect">
            <a:avLst/>
          </a:prstGeom>
          <a:noFill/>
        </p:spPr>
        <p:txBody>
          <a:bodyPr wrap="square">
            <a:spAutoFit/>
          </a:bodyPr>
          <a:lstStyle/>
          <a:p>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8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8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8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800" dirty="0">
              <a:latin typeface="MS PGothic" panose="020B0600070205080204" pitchFamily="34" charset="-128"/>
              <a:ea typeface="MS PGothic" panose="020B0600070205080204" pitchFamily="34" charset="-128"/>
            </a:endParaRPr>
          </a:p>
        </p:txBody>
      </p:sp>
      <p:sp>
        <p:nvSpPr>
          <p:cNvPr id="14" name="テキスト ボックス 13">
            <a:extLst>
              <a:ext uri="{FF2B5EF4-FFF2-40B4-BE49-F238E27FC236}">
                <a16:creationId xmlns:a16="http://schemas.microsoft.com/office/drawing/2014/main" id="{4FAF8FC3-857D-96B2-D7F7-525DCDDE9076}"/>
              </a:ext>
            </a:extLst>
          </p:cNvPr>
          <p:cNvSpPr txBox="1"/>
          <p:nvPr/>
        </p:nvSpPr>
        <p:spPr>
          <a:xfrm>
            <a:off x="3519013" y="3761663"/>
            <a:ext cx="971231" cy="646331"/>
          </a:xfrm>
          <a:prstGeom prst="rect">
            <a:avLst/>
          </a:prstGeom>
          <a:noFill/>
        </p:spPr>
        <p:txBody>
          <a:bodyPr wrap="square">
            <a:spAutoFit/>
          </a:bodyPr>
          <a:lstStyle/>
          <a:p>
            <a:pPr algn="ctr" rtl="0">
              <a:buNone/>
            </a:pPr>
            <a:r>
              <a:rPr lang="ja-JP" altLang="en-US" sz="1200" b="0" i="0" u="none" strike="noStrike">
                <a:effectLst/>
                <a:latin typeface="+mn-ea"/>
              </a:rPr>
              <a:t>県税</a:t>
            </a:r>
          </a:p>
          <a:p>
            <a:pPr algn="ctr" rtl="0">
              <a:buNone/>
            </a:pPr>
            <a:r>
              <a:rPr lang="en-US" altLang="ja-JP" sz="1200" b="0" i="0" u="none" strike="noStrike" dirty="0">
                <a:effectLst/>
                <a:latin typeface="+mn-ea"/>
              </a:rPr>
              <a:t>8,870</a:t>
            </a:r>
            <a:r>
              <a:rPr lang="ja-JP" altLang="en-US" sz="1200" b="0" i="0" u="none" strike="noStrike">
                <a:effectLst/>
                <a:latin typeface="+mn-ea"/>
              </a:rPr>
              <a:t>億円</a:t>
            </a:r>
          </a:p>
          <a:p>
            <a:pPr algn="ctr" rtl="0"/>
            <a:r>
              <a:rPr lang="ja-JP" altLang="en-US" sz="1200" b="0" i="0" u="none" strike="noStrike">
                <a:effectLst/>
                <a:latin typeface="+mn-ea"/>
              </a:rPr>
              <a:t>（</a:t>
            </a:r>
            <a:r>
              <a:rPr lang="en-US" altLang="ja-JP" sz="1200" b="0" i="0" u="none" strike="noStrike" dirty="0">
                <a:effectLst/>
                <a:latin typeface="+mn-ea"/>
              </a:rPr>
              <a:t>37.6%</a:t>
            </a:r>
            <a:r>
              <a:rPr lang="ja-JP" altLang="en-US" sz="1200" b="0" i="0" u="none" strike="noStrike">
                <a:effectLst/>
                <a:latin typeface="+mn-ea"/>
              </a:rPr>
              <a:t>）</a:t>
            </a:r>
          </a:p>
        </p:txBody>
      </p:sp>
      <p:sp>
        <p:nvSpPr>
          <p:cNvPr id="15" name="テキスト ボックス 14">
            <a:extLst>
              <a:ext uri="{FF2B5EF4-FFF2-40B4-BE49-F238E27FC236}">
                <a16:creationId xmlns:a16="http://schemas.microsoft.com/office/drawing/2014/main" id="{8B21A40B-A1ED-AE31-2A32-CED210E00509}"/>
              </a:ext>
            </a:extLst>
          </p:cNvPr>
          <p:cNvSpPr txBox="1"/>
          <p:nvPr/>
        </p:nvSpPr>
        <p:spPr>
          <a:xfrm>
            <a:off x="2547782" y="5122007"/>
            <a:ext cx="971231" cy="646331"/>
          </a:xfrm>
          <a:prstGeom prst="rect">
            <a:avLst/>
          </a:prstGeom>
          <a:noFill/>
        </p:spPr>
        <p:txBody>
          <a:bodyPr wrap="square">
            <a:spAutoFit/>
          </a:bodyPr>
          <a:lstStyle/>
          <a:p>
            <a:pPr algn="ctr"/>
            <a:r>
              <a:rPr lang="ja-JP" altLang="en-US" sz="1200">
                <a:latin typeface="+mn-ea"/>
              </a:rPr>
              <a:t>諸収入</a:t>
            </a:r>
          </a:p>
          <a:p>
            <a:pPr algn="ctr"/>
            <a:r>
              <a:rPr lang="en-US" altLang="ja-JP" sz="1200" dirty="0">
                <a:latin typeface="+mn-ea"/>
              </a:rPr>
              <a:t>5,489</a:t>
            </a:r>
            <a:r>
              <a:rPr lang="ja-JP" altLang="en-US" sz="1200">
                <a:latin typeface="+mn-ea"/>
              </a:rPr>
              <a:t>億円</a:t>
            </a:r>
          </a:p>
          <a:p>
            <a:pPr algn="ctr"/>
            <a:r>
              <a:rPr lang="ja-JP" altLang="en-US" sz="1200">
                <a:latin typeface="+mn-ea"/>
              </a:rPr>
              <a:t>（</a:t>
            </a:r>
            <a:r>
              <a:rPr lang="en-US" altLang="ja-JP" sz="1200" dirty="0">
                <a:latin typeface="+mn-ea"/>
              </a:rPr>
              <a:t>23.3%</a:t>
            </a:r>
            <a:r>
              <a:rPr lang="ja-JP" altLang="en-US" sz="1200">
                <a:latin typeface="+mn-ea"/>
              </a:rPr>
              <a:t>）</a:t>
            </a:r>
          </a:p>
        </p:txBody>
      </p:sp>
      <p:sp>
        <p:nvSpPr>
          <p:cNvPr id="16" name="テキスト ボックス 15">
            <a:extLst>
              <a:ext uri="{FF2B5EF4-FFF2-40B4-BE49-F238E27FC236}">
                <a16:creationId xmlns:a16="http://schemas.microsoft.com/office/drawing/2014/main" id="{7C4F03CA-126C-6154-559B-6BABBB68B07F}"/>
              </a:ext>
            </a:extLst>
          </p:cNvPr>
          <p:cNvSpPr txBox="1"/>
          <p:nvPr/>
        </p:nvSpPr>
        <p:spPr>
          <a:xfrm>
            <a:off x="1082935" y="4616486"/>
            <a:ext cx="1198444" cy="830997"/>
          </a:xfrm>
          <a:prstGeom prst="rect">
            <a:avLst/>
          </a:prstGeom>
          <a:noFill/>
        </p:spPr>
        <p:txBody>
          <a:bodyPr wrap="square">
            <a:spAutoFit/>
          </a:bodyPr>
          <a:lstStyle/>
          <a:p>
            <a:pPr algn="ctr"/>
            <a:r>
              <a:rPr lang="ja-JP" altLang="en-US" sz="1200">
                <a:latin typeface="+mn-ea"/>
              </a:rPr>
              <a:t>地方交付税等</a:t>
            </a:r>
          </a:p>
          <a:p>
            <a:pPr algn="ctr"/>
            <a:r>
              <a:rPr lang="en-US" altLang="ja-JP" sz="1200" dirty="0">
                <a:latin typeface="+mn-ea"/>
              </a:rPr>
              <a:t>3,548</a:t>
            </a:r>
            <a:r>
              <a:rPr lang="ja-JP" altLang="en-US" sz="1200">
                <a:latin typeface="+mn-ea"/>
              </a:rPr>
              <a:t>億円</a:t>
            </a:r>
          </a:p>
          <a:p>
            <a:pPr algn="ctr"/>
            <a:r>
              <a:rPr lang="ja-JP" altLang="en-US" sz="1200">
                <a:latin typeface="+mn-ea"/>
              </a:rPr>
              <a:t>（</a:t>
            </a:r>
            <a:r>
              <a:rPr lang="en-US" altLang="ja-JP" sz="1200" dirty="0">
                <a:latin typeface="+mn-ea"/>
              </a:rPr>
              <a:t>15.0%</a:t>
            </a:r>
            <a:r>
              <a:rPr lang="ja-JP" altLang="en-US" sz="1200">
                <a:latin typeface="+mn-ea"/>
              </a:rPr>
              <a:t>）</a:t>
            </a:r>
          </a:p>
          <a:p>
            <a:pPr algn="ctr"/>
            <a:endParaRPr lang="ja-JP" altLang="en-US" sz="1200">
              <a:solidFill>
                <a:schemeClr val="bg1"/>
              </a:solidFill>
              <a:latin typeface="+mn-ea"/>
            </a:endParaRPr>
          </a:p>
        </p:txBody>
      </p:sp>
      <p:sp>
        <p:nvSpPr>
          <p:cNvPr id="17" name="テキスト ボックス 16">
            <a:extLst>
              <a:ext uri="{FF2B5EF4-FFF2-40B4-BE49-F238E27FC236}">
                <a16:creationId xmlns:a16="http://schemas.microsoft.com/office/drawing/2014/main" id="{9141572B-4313-A6C9-3139-72B372D379D0}"/>
              </a:ext>
            </a:extLst>
          </p:cNvPr>
          <p:cNvSpPr txBox="1"/>
          <p:nvPr/>
        </p:nvSpPr>
        <p:spPr>
          <a:xfrm>
            <a:off x="588046" y="3761663"/>
            <a:ext cx="1494348" cy="646331"/>
          </a:xfrm>
          <a:prstGeom prst="rect">
            <a:avLst/>
          </a:prstGeom>
          <a:noFill/>
        </p:spPr>
        <p:txBody>
          <a:bodyPr wrap="square">
            <a:spAutoFit/>
          </a:bodyPr>
          <a:lstStyle/>
          <a:p>
            <a:pPr algn="ctr"/>
            <a:r>
              <a:rPr lang="ja-JP" altLang="en-US" sz="1200">
                <a:latin typeface="+mn-ea"/>
              </a:rPr>
              <a:t>国庫支出金</a:t>
            </a:r>
          </a:p>
          <a:p>
            <a:pPr algn="ctr"/>
            <a:r>
              <a:rPr lang="en-US" altLang="ja-JP" sz="1200" dirty="0">
                <a:latin typeface="+mn-ea"/>
              </a:rPr>
              <a:t>1,831</a:t>
            </a:r>
            <a:r>
              <a:rPr lang="ja-JP" altLang="en-US" sz="1200">
                <a:latin typeface="+mn-ea"/>
              </a:rPr>
              <a:t>億円（</a:t>
            </a:r>
            <a:r>
              <a:rPr lang="en-US" altLang="ja-JP" sz="1200" dirty="0">
                <a:latin typeface="+mn-ea"/>
              </a:rPr>
              <a:t>7.8%</a:t>
            </a:r>
            <a:r>
              <a:rPr lang="ja-JP" altLang="en-US" sz="1200">
                <a:latin typeface="+mn-ea"/>
              </a:rPr>
              <a:t>）</a:t>
            </a:r>
          </a:p>
          <a:p>
            <a:pPr algn="ctr"/>
            <a:endParaRPr lang="ja-JP" altLang="en-US" sz="1200">
              <a:solidFill>
                <a:schemeClr val="bg1"/>
              </a:solidFill>
              <a:latin typeface="+mn-ea"/>
            </a:endParaRPr>
          </a:p>
        </p:txBody>
      </p:sp>
      <p:sp>
        <p:nvSpPr>
          <p:cNvPr id="18" name="テキスト ボックス 17">
            <a:extLst>
              <a:ext uri="{FF2B5EF4-FFF2-40B4-BE49-F238E27FC236}">
                <a16:creationId xmlns:a16="http://schemas.microsoft.com/office/drawing/2014/main" id="{EFDAA774-B2CA-3DB0-70D1-A982D5E3D2E3}"/>
              </a:ext>
            </a:extLst>
          </p:cNvPr>
          <p:cNvSpPr txBox="1"/>
          <p:nvPr/>
        </p:nvSpPr>
        <p:spPr>
          <a:xfrm>
            <a:off x="85794" y="3235587"/>
            <a:ext cx="1494348" cy="461665"/>
          </a:xfrm>
          <a:prstGeom prst="rect">
            <a:avLst/>
          </a:prstGeom>
          <a:noFill/>
        </p:spPr>
        <p:txBody>
          <a:bodyPr wrap="square">
            <a:spAutoFit/>
          </a:bodyPr>
          <a:lstStyle/>
          <a:p>
            <a:pPr algn="ctr"/>
            <a:r>
              <a:rPr lang="ja-JP" altLang="en-US" sz="1200" dirty="0">
                <a:latin typeface="+mn-ea"/>
              </a:rPr>
              <a:t>県債</a:t>
            </a:r>
          </a:p>
          <a:p>
            <a:pPr algn="ctr"/>
            <a:r>
              <a:rPr lang="en-US" altLang="ja-JP" sz="1200" dirty="0">
                <a:latin typeface="+mn-ea"/>
              </a:rPr>
              <a:t>1,305</a:t>
            </a:r>
            <a:r>
              <a:rPr lang="ja-JP" altLang="en-US" sz="1200" dirty="0">
                <a:latin typeface="+mn-ea"/>
              </a:rPr>
              <a:t>億円（</a:t>
            </a:r>
            <a:r>
              <a:rPr lang="en-US" altLang="ja-JP" sz="1200" dirty="0">
                <a:latin typeface="+mn-ea"/>
              </a:rPr>
              <a:t>5.5%</a:t>
            </a:r>
            <a:r>
              <a:rPr lang="ja-JP" altLang="en-US" sz="1200" dirty="0">
                <a:latin typeface="+mn-ea"/>
              </a:rPr>
              <a:t>）</a:t>
            </a:r>
            <a:endParaRPr lang="ja-JP" altLang="en-US" sz="1200" dirty="0">
              <a:solidFill>
                <a:schemeClr val="bg1"/>
              </a:solidFill>
              <a:latin typeface="+mn-ea"/>
            </a:endParaRPr>
          </a:p>
        </p:txBody>
      </p:sp>
      <p:sp>
        <p:nvSpPr>
          <p:cNvPr id="20" name="テキスト ボックス 19">
            <a:extLst>
              <a:ext uri="{FF2B5EF4-FFF2-40B4-BE49-F238E27FC236}">
                <a16:creationId xmlns:a16="http://schemas.microsoft.com/office/drawing/2014/main" id="{1BD42AD6-0A84-0216-0E33-51333A0368C8}"/>
              </a:ext>
            </a:extLst>
          </p:cNvPr>
          <p:cNvSpPr txBox="1"/>
          <p:nvPr/>
        </p:nvSpPr>
        <p:spPr>
          <a:xfrm>
            <a:off x="517742" y="2697843"/>
            <a:ext cx="1494348" cy="461665"/>
          </a:xfrm>
          <a:prstGeom prst="rect">
            <a:avLst/>
          </a:prstGeom>
          <a:noFill/>
        </p:spPr>
        <p:txBody>
          <a:bodyPr wrap="square">
            <a:spAutoFit/>
          </a:bodyPr>
          <a:lstStyle/>
          <a:p>
            <a:pPr algn="ctr"/>
            <a:r>
              <a:rPr lang="ja-JP" altLang="en-US" sz="1200">
                <a:latin typeface="+mn-ea"/>
              </a:rPr>
              <a:t>地方譲与税</a:t>
            </a:r>
          </a:p>
          <a:p>
            <a:pPr algn="ctr"/>
            <a:r>
              <a:rPr lang="en-US" altLang="ja-JP" sz="1200" dirty="0">
                <a:latin typeface="+mn-ea"/>
              </a:rPr>
              <a:t>1,158</a:t>
            </a:r>
            <a:r>
              <a:rPr lang="ja-JP" altLang="en-US" sz="1200">
                <a:latin typeface="+mn-ea"/>
              </a:rPr>
              <a:t>億円（</a:t>
            </a:r>
            <a:r>
              <a:rPr lang="en-US" altLang="ja-JP" sz="1200" dirty="0">
                <a:latin typeface="+mn-ea"/>
              </a:rPr>
              <a:t>4.9%</a:t>
            </a:r>
            <a:r>
              <a:rPr lang="ja-JP" altLang="en-US" sz="1200">
                <a:latin typeface="+mn-ea"/>
              </a:rPr>
              <a:t>）</a:t>
            </a:r>
          </a:p>
        </p:txBody>
      </p:sp>
      <p:sp>
        <p:nvSpPr>
          <p:cNvPr id="21" name="テキスト ボックス 20">
            <a:extLst>
              <a:ext uri="{FF2B5EF4-FFF2-40B4-BE49-F238E27FC236}">
                <a16:creationId xmlns:a16="http://schemas.microsoft.com/office/drawing/2014/main" id="{88764B79-CF23-2A9D-6AC7-1683C3320FA0}"/>
              </a:ext>
            </a:extLst>
          </p:cNvPr>
          <p:cNvSpPr txBox="1"/>
          <p:nvPr/>
        </p:nvSpPr>
        <p:spPr>
          <a:xfrm>
            <a:off x="1719071" y="2420431"/>
            <a:ext cx="1494348" cy="646331"/>
          </a:xfrm>
          <a:prstGeom prst="rect">
            <a:avLst/>
          </a:prstGeom>
          <a:noFill/>
        </p:spPr>
        <p:txBody>
          <a:bodyPr wrap="square">
            <a:spAutoFit/>
          </a:bodyPr>
          <a:lstStyle/>
          <a:p>
            <a:pPr algn="ctr"/>
            <a:r>
              <a:rPr lang="ja-JP" altLang="en-US" sz="1200">
                <a:latin typeface="+mn-ea"/>
              </a:rPr>
              <a:t>その他</a:t>
            </a:r>
          </a:p>
          <a:p>
            <a:pPr algn="ctr"/>
            <a:r>
              <a:rPr lang="en-US" altLang="ja-JP" sz="1200" dirty="0">
                <a:latin typeface="+mn-ea"/>
              </a:rPr>
              <a:t>1,381</a:t>
            </a:r>
            <a:r>
              <a:rPr lang="ja-JP" altLang="en-US" sz="1200">
                <a:latin typeface="+mn-ea"/>
              </a:rPr>
              <a:t>億円（</a:t>
            </a:r>
            <a:r>
              <a:rPr lang="en-US" altLang="ja-JP" sz="1200" dirty="0">
                <a:latin typeface="+mn-ea"/>
              </a:rPr>
              <a:t>5.9%</a:t>
            </a:r>
            <a:r>
              <a:rPr lang="ja-JP" altLang="en-US" sz="1200">
                <a:latin typeface="+mn-ea"/>
              </a:rPr>
              <a:t>）</a:t>
            </a:r>
          </a:p>
          <a:p>
            <a:pPr algn="ctr"/>
            <a:endParaRPr lang="ja-JP" altLang="en-US" sz="1200">
              <a:latin typeface="+mn-ea"/>
            </a:endParaRPr>
          </a:p>
        </p:txBody>
      </p:sp>
      <p:cxnSp>
        <p:nvCxnSpPr>
          <p:cNvPr id="22" name="直線コネクタ 21">
            <a:extLst>
              <a:ext uri="{FF2B5EF4-FFF2-40B4-BE49-F238E27FC236}">
                <a16:creationId xmlns:a16="http://schemas.microsoft.com/office/drawing/2014/main" id="{AE06994B-75C3-9F30-E0E7-BBB3C9763322}"/>
              </a:ext>
            </a:extLst>
          </p:cNvPr>
          <p:cNvCxnSpPr>
            <a:cxnSpLocks/>
          </p:cNvCxnSpPr>
          <p:nvPr/>
        </p:nvCxnSpPr>
        <p:spPr bwMode="auto">
          <a:xfrm flipH="1" flipV="1">
            <a:off x="2676746" y="2841962"/>
            <a:ext cx="66718" cy="288631"/>
          </a:xfrm>
          <a:prstGeom prst="line">
            <a:avLst/>
          </a:prstGeom>
          <a:noFill/>
          <a:ln w="12700" cap="flat" cmpd="sng" algn="ctr">
            <a:solidFill>
              <a:schemeClr val="tx1"/>
            </a:solidFill>
            <a:prstDash val="solid"/>
            <a:round/>
            <a:headEnd type="oval" w="med" len="med"/>
            <a:tailEnd type="none" w="med" len="med"/>
          </a:ln>
          <a:effectLst/>
        </p:spPr>
      </p:cxnSp>
      <p:cxnSp>
        <p:nvCxnSpPr>
          <p:cNvPr id="25" name="直線コネクタ 24">
            <a:extLst>
              <a:ext uri="{FF2B5EF4-FFF2-40B4-BE49-F238E27FC236}">
                <a16:creationId xmlns:a16="http://schemas.microsoft.com/office/drawing/2014/main" id="{AA2FCF4A-4998-8F69-2007-8EDEF66C820B}"/>
              </a:ext>
            </a:extLst>
          </p:cNvPr>
          <p:cNvCxnSpPr>
            <a:cxnSpLocks/>
          </p:cNvCxnSpPr>
          <p:nvPr/>
        </p:nvCxnSpPr>
        <p:spPr bwMode="auto">
          <a:xfrm flipH="1" flipV="1">
            <a:off x="1908362" y="3005733"/>
            <a:ext cx="377902" cy="287420"/>
          </a:xfrm>
          <a:prstGeom prst="line">
            <a:avLst/>
          </a:prstGeom>
          <a:noFill/>
          <a:ln w="12700" cap="flat" cmpd="sng" algn="ctr">
            <a:solidFill>
              <a:schemeClr val="tx1"/>
            </a:solidFill>
            <a:prstDash val="solid"/>
            <a:round/>
            <a:headEnd type="oval" w="med" len="med"/>
            <a:tailEnd type="none" w="med" len="med"/>
          </a:ln>
          <a:effectLst/>
        </p:spPr>
      </p:cxnSp>
      <p:cxnSp>
        <p:nvCxnSpPr>
          <p:cNvPr id="28" name="直線コネクタ 27">
            <a:extLst>
              <a:ext uri="{FF2B5EF4-FFF2-40B4-BE49-F238E27FC236}">
                <a16:creationId xmlns:a16="http://schemas.microsoft.com/office/drawing/2014/main" id="{E00C44EC-7969-3E9E-75C3-7511A37FE7F7}"/>
              </a:ext>
            </a:extLst>
          </p:cNvPr>
          <p:cNvCxnSpPr>
            <a:cxnSpLocks/>
          </p:cNvCxnSpPr>
          <p:nvPr/>
        </p:nvCxnSpPr>
        <p:spPr bwMode="auto">
          <a:xfrm flipH="1" flipV="1">
            <a:off x="1388759" y="3429000"/>
            <a:ext cx="613026" cy="107993"/>
          </a:xfrm>
          <a:prstGeom prst="line">
            <a:avLst/>
          </a:prstGeom>
          <a:noFill/>
          <a:ln w="12700" cap="flat" cmpd="sng" algn="ctr">
            <a:solidFill>
              <a:schemeClr val="tx1"/>
            </a:solidFill>
            <a:prstDash val="solid"/>
            <a:round/>
            <a:headEnd type="oval" w="med" len="med"/>
            <a:tailEnd type="none" w="med" len="med"/>
          </a:ln>
          <a:effectLst/>
        </p:spPr>
      </p:cxnSp>
      <p:sp>
        <p:nvSpPr>
          <p:cNvPr id="4" name="テキスト ボックス 3">
            <a:extLst>
              <a:ext uri="{FF2B5EF4-FFF2-40B4-BE49-F238E27FC236}">
                <a16:creationId xmlns:a16="http://schemas.microsoft.com/office/drawing/2014/main" id="{715D224E-D1F0-5F20-FD60-6ECE6680AC58}"/>
              </a:ext>
            </a:extLst>
          </p:cNvPr>
          <p:cNvSpPr txBox="1"/>
          <p:nvPr/>
        </p:nvSpPr>
        <p:spPr>
          <a:xfrm>
            <a:off x="3176414" y="5161627"/>
            <a:ext cx="535392" cy="215444"/>
          </a:xfrm>
          <a:prstGeom prst="rect">
            <a:avLst/>
          </a:prstGeom>
          <a:noFill/>
        </p:spPr>
        <p:txBody>
          <a:bodyPr wrap="square" rtlCol="0">
            <a:spAutoFit/>
          </a:bodyPr>
          <a:lstStyle/>
          <a:p>
            <a:r>
              <a:rPr lang="en-US" altLang="ja-JP" sz="800" dirty="0">
                <a:latin typeface="+mj-ea"/>
                <a:ea typeface="+mj-ea"/>
              </a:rPr>
              <a:t>(</a:t>
            </a:r>
            <a:r>
              <a:rPr kumimoji="1" lang="en-US" altLang="ja-JP" sz="800" dirty="0">
                <a:latin typeface="+mj-ea"/>
                <a:ea typeface="+mj-ea"/>
              </a:rPr>
              <a:t>※</a:t>
            </a:r>
            <a:r>
              <a:rPr lang="en-US" altLang="ja-JP" sz="800" dirty="0">
                <a:latin typeface="+mj-ea"/>
                <a:ea typeface="+mj-ea"/>
              </a:rPr>
              <a:t>)</a:t>
            </a:r>
            <a:endParaRPr kumimoji="1" lang="ja-JP" altLang="en-US" sz="800" dirty="0">
              <a:latin typeface="+mj-ea"/>
              <a:ea typeface="+mj-ea"/>
            </a:endParaRPr>
          </a:p>
        </p:txBody>
      </p:sp>
      <p:sp>
        <p:nvSpPr>
          <p:cNvPr id="13" name="Rectangle 8">
            <a:extLst>
              <a:ext uri="{FF2B5EF4-FFF2-40B4-BE49-F238E27FC236}">
                <a16:creationId xmlns:a16="http://schemas.microsoft.com/office/drawing/2014/main" id="{28E1328E-799D-0402-6F75-CB36CA1297E6}"/>
              </a:ext>
            </a:extLst>
          </p:cNvPr>
          <p:cNvSpPr>
            <a:spLocks noChangeArrowheads="1"/>
          </p:cNvSpPr>
          <p:nvPr/>
        </p:nvSpPr>
        <p:spPr bwMode="auto">
          <a:xfrm>
            <a:off x="1145064" y="2556934"/>
            <a:ext cx="354832" cy="241660"/>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700">
                <a:solidFill>
                  <a:srgbClr val="000000"/>
                </a:solidFill>
                <a:latin typeface="+mn-ea"/>
                <a:ea typeface="+mn-ea"/>
                <a:cs typeface="メイリオ" panose="020B0604030504040204" pitchFamily="50" charset="-128"/>
              </a:rPr>
              <a:t>じょうよ</a:t>
            </a:r>
            <a:endParaRPr lang="ja-JP" altLang="en-US" sz="700" dirty="0">
              <a:solidFill>
                <a:srgbClr val="000000"/>
              </a:solidFill>
              <a:latin typeface="+mn-ea"/>
              <a:ea typeface="+mn-ea"/>
              <a:cs typeface="メイリオ" panose="020B0604030504040204" pitchFamily="50" charset="-128"/>
            </a:endParaRPr>
          </a:p>
        </p:txBody>
      </p:sp>
      <p:sp>
        <p:nvSpPr>
          <p:cNvPr id="19" name="Rectangle 8">
            <a:extLst>
              <a:ext uri="{FF2B5EF4-FFF2-40B4-BE49-F238E27FC236}">
                <a16:creationId xmlns:a16="http://schemas.microsoft.com/office/drawing/2014/main" id="{6EF1DC0E-8CE0-F0DB-0BE9-68973F910587}"/>
              </a:ext>
            </a:extLst>
          </p:cNvPr>
          <p:cNvSpPr>
            <a:spLocks noChangeArrowheads="1"/>
          </p:cNvSpPr>
          <p:nvPr/>
        </p:nvSpPr>
        <p:spPr bwMode="auto">
          <a:xfrm>
            <a:off x="632308" y="3100989"/>
            <a:ext cx="401319" cy="241660"/>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700" dirty="0">
                <a:solidFill>
                  <a:srgbClr val="000000"/>
                </a:solidFill>
                <a:latin typeface="+mn-ea"/>
                <a:ea typeface="+mn-ea"/>
                <a:cs typeface="メイリオ" panose="020B0604030504040204" pitchFamily="50" charset="-128"/>
              </a:rPr>
              <a:t>けんさい</a:t>
            </a:r>
          </a:p>
        </p:txBody>
      </p:sp>
      <p:pic>
        <p:nvPicPr>
          <p:cNvPr id="39" name="図 38">
            <a:extLst>
              <a:ext uri="{FF2B5EF4-FFF2-40B4-BE49-F238E27FC236}">
                <a16:creationId xmlns:a16="http://schemas.microsoft.com/office/drawing/2014/main" id="{31B99A03-A86E-4641-8A52-1CAE363CAE8C}"/>
              </a:ext>
            </a:extLst>
          </p:cNvPr>
          <p:cNvPicPr/>
          <p:nvPr/>
        </p:nvPicPr>
        <p:blipFill>
          <a:blip r:embed="rId7"/>
          <a:stretch>
            <a:fillRect/>
          </a:stretch>
        </p:blipFill>
        <p:spPr>
          <a:xfrm>
            <a:off x="888220" y="5528505"/>
            <a:ext cx="905989" cy="1282490"/>
          </a:xfrm>
          <a:prstGeom prst="rect">
            <a:avLst/>
          </a:prstGeom>
        </p:spPr>
      </p:pic>
      <p:pic>
        <p:nvPicPr>
          <p:cNvPr id="23" name="図 22">
            <a:hlinkClick r:id="rId5"/>
            <a:extLst>
              <a:ext uri="{FF2B5EF4-FFF2-40B4-BE49-F238E27FC236}">
                <a16:creationId xmlns:a16="http://schemas.microsoft.com/office/drawing/2014/main" id="{CBE7F37F-0D1E-45DE-9A3F-A10913A714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0670" y="5935210"/>
            <a:ext cx="916276" cy="916276"/>
          </a:xfrm>
          <a:prstGeom prst="rect">
            <a:avLst/>
          </a:prstGeom>
        </p:spPr>
      </p:pic>
    </p:spTree>
    <p:custDataLst>
      <p:tags r:id="rId1"/>
    </p:custDataLst>
    <p:extLst>
      <p:ext uri="{BB962C8B-B14F-4D97-AF65-F5344CB8AC3E}">
        <p14:creationId xmlns:p14="http://schemas.microsoft.com/office/powerpoint/2010/main" val="106174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500"/>
                                        <p:tgtEl>
                                          <p:spTgt spid="7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3"/>
                                        </p:tgtEl>
                                        <p:attrNameLst>
                                          <p:attrName>style.visibility</p:attrName>
                                        </p:attrNameLst>
                                      </p:cBhvr>
                                      <p:to>
                                        <p:strVal val="visible"/>
                                      </p:to>
                                    </p:set>
                                    <p:animEffect transition="in" filter="fade">
                                      <p:cBhvr>
                                        <p:cTn id="8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24" grpId="0" animBg="1"/>
      <p:bldP spid="26" grpId="0" animBg="1"/>
      <p:bldP spid="79" grpId="0"/>
      <p:bldP spid="83" grpId="0" animBg="1"/>
      <p:bldP spid="9" grpId="0"/>
      <p:bldP spid="68" grpId="0"/>
      <p:bldP spid="5" grpId="0"/>
      <p:bldP spid="10" grpId="0"/>
      <p:bldP spid="12" grpId="0"/>
      <p:bldP spid="14" grpId="0"/>
      <p:bldP spid="15" grpId="0"/>
      <p:bldP spid="16" grpId="0"/>
      <p:bldP spid="17" grpId="0"/>
      <p:bldP spid="18" grpId="0"/>
      <p:bldP spid="20" grpId="0"/>
      <p:bldP spid="21" grpId="0"/>
      <p:bldP spid="4" grpId="0"/>
      <p:bldP spid="13"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6EAF3-5448-1B40-291D-16B64E43F9A2}"/>
            </a:ext>
          </a:extLst>
        </p:cNvPr>
        <p:cNvGrpSpPr/>
        <p:nvPr/>
      </p:nvGrpSpPr>
      <p:grpSpPr>
        <a:xfrm>
          <a:off x="0" y="0"/>
          <a:ext cx="0" cy="0"/>
          <a:chOff x="0" y="0"/>
          <a:chExt cx="0" cy="0"/>
        </a:xfrm>
      </p:grpSpPr>
      <p:graphicFrame>
        <p:nvGraphicFramePr>
          <p:cNvPr id="34" name="グラフ 33">
            <a:extLst>
              <a:ext uri="{FF2B5EF4-FFF2-40B4-BE49-F238E27FC236}">
                <a16:creationId xmlns:a16="http://schemas.microsoft.com/office/drawing/2014/main" id="{50984324-36AB-2D43-BFF0-2F11E75DFB95}"/>
              </a:ext>
            </a:extLst>
          </p:cNvPr>
          <p:cNvGraphicFramePr>
            <a:graphicFrameLocks/>
          </p:cNvGraphicFramePr>
          <p:nvPr/>
        </p:nvGraphicFramePr>
        <p:xfrm>
          <a:off x="977757" y="2431294"/>
          <a:ext cx="360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正方形/長方形 9">
            <a:extLst>
              <a:ext uri="{FF2B5EF4-FFF2-40B4-BE49-F238E27FC236}">
                <a16:creationId xmlns:a16="http://schemas.microsoft.com/office/drawing/2014/main" id="{486C8955-26BD-DA2D-A0C6-F969B3868348}"/>
              </a:ext>
            </a:extLst>
          </p:cNvPr>
          <p:cNvSpPr/>
          <p:nvPr/>
        </p:nvSpPr>
        <p:spPr bwMode="auto">
          <a:xfrm>
            <a:off x="287920" y="6169750"/>
            <a:ext cx="7522409" cy="673555"/>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1" name="正方形/長方形 10">
            <a:extLst>
              <a:ext uri="{FF2B5EF4-FFF2-40B4-BE49-F238E27FC236}">
                <a16:creationId xmlns:a16="http://schemas.microsoft.com/office/drawing/2014/main" id="{D9BE762D-3C16-5802-D8CE-E75ADEE2B528}"/>
              </a:ext>
            </a:extLst>
          </p:cNvPr>
          <p:cNvSpPr/>
          <p:nvPr/>
        </p:nvSpPr>
        <p:spPr bwMode="auto">
          <a:xfrm>
            <a:off x="372591" y="6214586"/>
            <a:ext cx="7387967" cy="58253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 name="AutoShape 353">
            <a:extLst>
              <a:ext uri="{FF2B5EF4-FFF2-40B4-BE49-F238E27FC236}">
                <a16:creationId xmlns:a16="http://schemas.microsoft.com/office/drawing/2014/main" id="{70A6152E-8FF5-AAC8-65BE-049812FCB9DF}"/>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地方公共団体は、私たちの普段の暮らしに結びついた</a:t>
            </a:r>
            <a:endParaRPr lang="en-US" altLang="ja-JP" sz="1800" dirty="0">
              <a:solidFill>
                <a:prstClr val="black"/>
              </a:solidFill>
              <a:latin typeface="+mn-ea"/>
              <a:ea typeface="+mn-ea"/>
            </a:endParaRPr>
          </a:p>
          <a:p>
            <a:pPr defTabSz="838413" eaLnBrk="1" hangingPunct="1">
              <a:spcBef>
                <a:spcPct val="20000"/>
              </a:spcBef>
              <a:defRPr/>
            </a:pPr>
            <a:r>
              <a:rPr lang="ja-JP" altLang="en-US" sz="1800" dirty="0">
                <a:solidFill>
                  <a:prstClr val="black"/>
                </a:solidFill>
                <a:latin typeface="+mn-ea"/>
                <a:ea typeface="+mn-ea"/>
              </a:rPr>
              <a:t>公共サービスを行っています。</a:t>
            </a:r>
          </a:p>
        </p:txBody>
      </p:sp>
      <p:sp>
        <p:nvSpPr>
          <p:cNvPr id="57" name="スライド番号プレースホルダー 56">
            <a:extLst>
              <a:ext uri="{FF2B5EF4-FFF2-40B4-BE49-F238E27FC236}">
                <a16:creationId xmlns:a16="http://schemas.microsoft.com/office/drawing/2014/main" id="{AFEFAD29-DF07-C658-A145-2200D73D70B5}"/>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23</a:t>
            </a:fld>
            <a:endParaRPr lang="en-US" altLang="ja-JP" dirty="0">
              <a:latin typeface="+mn-ea"/>
              <a:ea typeface="+mn-ea"/>
            </a:endParaRPr>
          </a:p>
        </p:txBody>
      </p:sp>
      <p:sp>
        <p:nvSpPr>
          <p:cNvPr id="24" name="Rectangle 8">
            <a:extLst>
              <a:ext uri="{FF2B5EF4-FFF2-40B4-BE49-F238E27FC236}">
                <a16:creationId xmlns:a16="http://schemas.microsoft.com/office/drawing/2014/main" id="{B2051704-FD65-B91F-DD79-8E856C32F3B5}"/>
              </a:ext>
            </a:extLst>
          </p:cNvPr>
          <p:cNvSpPr>
            <a:spLocks noChangeArrowheads="1"/>
          </p:cNvSpPr>
          <p:nvPr/>
        </p:nvSpPr>
        <p:spPr bwMode="auto">
          <a:xfrm>
            <a:off x="1432915" y="2022767"/>
            <a:ext cx="3932495"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a:solidFill>
                  <a:srgbClr val="000000"/>
                </a:solidFill>
                <a:latin typeface="+mn-ea"/>
                <a:ea typeface="+mn-ea"/>
                <a:cs typeface="メイリオ" panose="020B0604030504040204" pitchFamily="50" charset="-128"/>
              </a:rPr>
              <a:t>兵庫県の歳出の内訳（令和７年度当初予算額）</a:t>
            </a:r>
            <a:endParaRPr lang="ja-JP" altLang="en-US" sz="1400" dirty="0">
              <a:solidFill>
                <a:srgbClr val="000000"/>
              </a:solidFill>
              <a:latin typeface="+mn-ea"/>
              <a:ea typeface="+mn-ea"/>
              <a:cs typeface="メイリオ" panose="020B0604030504040204" pitchFamily="50" charset="-128"/>
            </a:endParaRPr>
          </a:p>
        </p:txBody>
      </p:sp>
      <p:sp>
        <p:nvSpPr>
          <p:cNvPr id="26" name="正方形/長方形 25">
            <a:extLst>
              <a:ext uri="{FF2B5EF4-FFF2-40B4-BE49-F238E27FC236}">
                <a16:creationId xmlns:a16="http://schemas.microsoft.com/office/drawing/2014/main" id="{2F0EFD78-8C15-A573-1F6F-31C29E9E4DE8}"/>
              </a:ext>
            </a:extLst>
          </p:cNvPr>
          <p:cNvSpPr/>
          <p:nvPr/>
        </p:nvSpPr>
        <p:spPr bwMode="auto">
          <a:xfrm>
            <a:off x="348133" y="2022767"/>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mn-ea"/>
                <a:ea typeface="+mn-ea"/>
              </a:rPr>
              <a:t>歳　出</a:t>
            </a:r>
            <a:endParaRPr kumimoji="1" lang="ja-JP" altLang="en-US" sz="1400" b="0" i="0" u="none" strike="noStrike" cap="none" normalizeH="0" baseline="0" dirty="0">
              <a:ln>
                <a:noFill/>
              </a:ln>
              <a:solidFill>
                <a:schemeClr val="bg1"/>
              </a:solidFill>
              <a:effectLst/>
              <a:latin typeface="+mn-ea"/>
              <a:ea typeface="+mn-ea"/>
            </a:endParaRPr>
          </a:p>
        </p:txBody>
      </p:sp>
      <p:sp>
        <p:nvSpPr>
          <p:cNvPr id="79" name="テキスト ボックス 78">
            <a:extLst>
              <a:ext uri="{FF2B5EF4-FFF2-40B4-BE49-F238E27FC236}">
                <a16:creationId xmlns:a16="http://schemas.microsoft.com/office/drawing/2014/main" id="{0456182C-ED7D-158F-94CD-A56068639E1D}"/>
              </a:ext>
            </a:extLst>
          </p:cNvPr>
          <p:cNvSpPr txBox="1"/>
          <p:nvPr/>
        </p:nvSpPr>
        <p:spPr>
          <a:xfrm>
            <a:off x="5513264" y="2425171"/>
            <a:ext cx="3351669" cy="3425634"/>
          </a:xfrm>
          <a:prstGeom prst="rect">
            <a:avLst/>
          </a:prstGeom>
          <a:noFill/>
        </p:spPr>
        <p:txBody>
          <a:bodyPr wrap="square" lIns="72000" tIns="36000" rIns="72000" bIns="36000" rtlCol="0">
            <a:noAutofit/>
          </a:bodyPr>
          <a:lstStyle/>
          <a:p>
            <a:pPr>
              <a:lnSpc>
                <a:spcPts val="2000"/>
              </a:lnSpc>
            </a:pPr>
            <a:r>
              <a:rPr lang="ja-JP" altLang="en-US" sz="1400" dirty="0">
                <a:latin typeface="+mn-ea"/>
                <a:ea typeface="+mn-ea"/>
              </a:rPr>
              <a:t>歳出のトップ３は、以下のとおりです。</a:t>
            </a:r>
            <a:endParaRPr lang="en-US" altLang="ja-JP" sz="1400" dirty="0">
              <a:latin typeface="+mn-ea"/>
              <a:ea typeface="+mn-ea"/>
            </a:endParaRPr>
          </a:p>
          <a:p>
            <a:pPr>
              <a:lnSpc>
                <a:spcPts val="2000"/>
              </a:lnSpc>
            </a:pPr>
            <a:endParaRPr lang="en-US" altLang="ja-JP" sz="1400" dirty="0">
              <a:latin typeface="+mn-ea"/>
              <a:ea typeface="+mn-ea"/>
            </a:endParaRPr>
          </a:p>
          <a:p>
            <a:pPr>
              <a:lnSpc>
                <a:spcPts val="2000"/>
              </a:lnSpc>
            </a:pPr>
            <a:r>
              <a:rPr lang="ja-JP" altLang="en-US" sz="1400" dirty="0">
                <a:solidFill>
                  <a:schemeClr val="accent6">
                    <a:lumMod val="75000"/>
                  </a:schemeClr>
                </a:solidFill>
                <a:latin typeface="+mn-ea"/>
                <a:ea typeface="+mn-ea"/>
              </a:rPr>
              <a:t>１．商工費</a:t>
            </a:r>
            <a:endParaRPr lang="en-US" altLang="ja-JP" sz="1400" dirty="0">
              <a:solidFill>
                <a:schemeClr val="accent6">
                  <a:lumMod val="75000"/>
                </a:schemeClr>
              </a:solidFill>
              <a:latin typeface="+mn-ea"/>
              <a:ea typeface="+mn-ea"/>
            </a:endParaRPr>
          </a:p>
          <a:p>
            <a:pPr>
              <a:lnSpc>
                <a:spcPts val="2000"/>
              </a:lnSpc>
            </a:pPr>
            <a:r>
              <a:rPr lang="ja-JP" altLang="en-US" sz="1400" dirty="0">
                <a:latin typeface="+mj-ea"/>
                <a:ea typeface="+mj-ea"/>
              </a:rPr>
              <a:t>中小企業の育成や企業誘致など、商業や工業の振興に使うお金。</a:t>
            </a:r>
            <a:endParaRPr lang="en-US" altLang="ja-JP" sz="1400" dirty="0">
              <a:latin typeface="+mj-ea"/>
              <a:ea typeface="+mj-ea"/>
            </a:endParaRPr>
          </a:p>
          <a:p>
            <a:pPr>
              <a:lnSpc>
                <a:spcPts val="2000"/>
              </a:lnSpc>
            </a:pPr>
            <a:endParaRPr lang="en-US" altLang="ja-JP" sz="1400" dirty="0">
              <a:latin typeface="+mn-ea"/>
              <a:ea typeface="+mn-ea"/>
            </a:endParaRPr>
          </a:p>
          <a:p>
            <a:pPr>
              <a:lnSpc>
                <a:spcPts val="2000"/>
              </a:lnSpc>
            </a:pPr>
            <a:r>
              <a:rPr lang="ja-JP" altLang="en-US" sz="1400" dirty="0">
                <a:solidFill>
                  <a:srgbClr val="F89200"/>
                </a:solidFill>
                <a:latin typeface="+mn-ea"/>
                <a:ea typeface="+mn-ea"/>
              </a:rPr>
              <a:t>２．教育費</a:t>
            </a:r>
            <a:endParaRPr lang="en-US" altLang="ja-JP" sz="1400" dirty="0">
              <a:solidFill>
                <a:srgbClr val="F89200"/>
              </a:solidFill>
              <a:latin typeface="+mn-ea"/>
              <a:ea typeface="+mn-ea"/>
            </a:endParaRPr>
          </a:p>
          <a:p>
            <a:pPr>
              <a:lnSpc>
                <a:spcPts val="2000"/>
              </a:lnSpc>
            </a:pPr>
            <a:r>
              <a:rPr lang="ja-JP" altLang="en-US" sz="1400" dirty="0">
                <a:latin typeface="+mj-ea"/>
                <a:ea typeface="+mj-ea"/>
              </a:rPr>
              <a:t>県立学校や図書館の運営管理や整備などに使うお金。</a:t>
            </a:r>
            <a:endParaRPr lang="en-US" altLang="ja-JP" sz="1400" dirty="0">
              <a:latin typeface="+mj-ea"/>
              <a:ea typeface="+mj-ea"/>
            </a:endParaRPr>
          </a:p>
          <a:p>
            <a:pPr>
              <a:lnSpc>
                <a:spcPts val="2000"/>
              </a:lnSpc>
            </a:pPr>
            <a:r>
              <a:rPr lang="ja-JP" altLang="en-US" sz="1400" dirty="0">
                <a:latin typeface="+mn-ea"/>
                <a:ea typeface="+mn-ea"/>
              </a:rPr>
              <a:t>　</a:t>
            </a:r>
            <a:endParaRPr lang="en-US" altLang="ja-JP" sz="1400" dirty="0">
              <a:latin typeface="+mn-ea"/>
              <a:ea typeface="+mn-ea"/>
            </a:endParaRPr>
          </a:p>
          <a:p>
            <a:pPr>
              <a:lnSpc>
                <a:spcPts val="2000"/>
              </a:lnSpc>
            </a:pPr>
            <a:r>
              <a:rPr lang="ja-JP" altLang="en-US" sz="1400" dirty="0">
                <a:solidFill>
                  <a:schemeClr val="accent4"/>
                </a:solidFill>
                <a:latin typeface="+mn-ea"/>
                <a:ea typeface="+mn-ea"/>
              </a:rPr>
              <a:t>３．民生費</a:t>
            </a:r>
            <a:endParaRPr lang="en-US" altLang="ja-JP" sz="1400" dirty="0">
              <a:solidFill>
                <a:schemeClr val="accent4"/>
              </a:solidFill>
              <a:latin typeface="+mn-ea"/>
              <a:ea typeface="+mn-ea"/>
            </a:endParaRPr>
          </a:p>
          <a:p>
            <a:pPr>
              <a:lnSpc>
                <a:spcPts val="2000"/>
              </a:lnSpc>
            </a:pPr>
            <a:r>
              <a:rPr lang="ja-JP" altLang="en-US" sz="1400" dirty="0">
                <a:latin typeface="+mj-ea"/>
                <a:ea typeface="+mj-ea"/>
              </a:rPr>
              <a:t>社会福祉、児童福祉に関わる給付金や施設整備、運営などに使うお金。</a:t>
            </a:r>
            <a:endParaRPr lang="en-US" altLang="ja-JP" sz="1400" dirty="0">
              <a:latin typeface="+mn-ea"/>
              <a:ea typeface="+mn-ea"/>
            </a:endParaRPr>
          </a:p>
        </p:txBody>
      </p:sp>
      <p:sp>
        <p:nvSpPr>
          <p:cNvPr id="83" name="正方形/長方形 82">
            <a:extLst>
              <a:ext uri="{FF2B5EF4-FFF2-40B4-BE49-F238E27FC236}">
                <a16:creationId xmlns:a16="http://schemas.microsoft.com/office/drawing/2014/main" id="{954CB1CF-B549-07BF-8642-10E911D3065F}"/>
              </a:ext>
            </a:extLst>
          </p:cNvPr>
          <p:cNvSpPr/>
          <p:nvPr/>
        </p:nvSpPr>
        <p:spPr bwMode="auto">
          <a:xfrm>
            <a:off x="5521055" y="2016653"/>
            <a:ext cx="3351668"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2" name="Rectangle 8">
            <a:extLst>
              <a:ext uri="{FF2B5EF4-FFF2-40B4-BE49-F238E27FC236}">
                <a16:creationId xmlns:a16="http://schemas.microsoft.com/office/drawing/2014/main" id="{531EBFA0-39D3-6A18-36CC-12FC60D4402C}"/>
              </a:ext>
            </a:extLst>
          </p:cNvPr>
          <p:cNvSpPr>
            <a:spLocks noChangeArrowheads="1"/>
          </p:cNvSpPr>
          <p:nvPr/>
        </p:nvSpPr>
        <p:spPr bwMode="auto">
          <a:xfrm>
            <a:off x="5929155" y="111544"/>
            <a:ext cx="513529"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さいしゅつ</a:t>
            </a:r>
            <a:endParaRPr lang="ja-JP" altLang="en-US" sz="800" dirty="0">
              <a:solidFill>
                <a:srgbClr val="000000"/>
              </a:solidFill>
              <a:latin typeface="+mn-ea"/>
              <a:ea typeface="+mn-ea"/>
              <a:cs typeface="メイリオ" panose="020B0604030504040204" pitchFamily="50" charset="-128"/>
            </a:endParaRPr>
          </a:p>
        </p:txBody>
      </p:sp>
      <p:sp>
        <p:nvSpPr>
          <p:cNvPr id="19" name="Rectangle 14">
            <a:extLst>
              <a:ext uri="{FF2B5EF4-FFF2-40B4-BE49-F238E27FC236}">
                <a16:creationId xmlns:a16="http://schemas.microsoft.com/office/drawing/2014/main" id="{0BB681E8-F867-D057-CF6D-544EF233B7E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兵庫県の財政−②歳出</a:t>
            </a:r>
          </a:p>
        </p:txBody>
      </p:sp>
      <p:sp>
        <p:nvSpPr>
          <p:cNvPr id="23" name="テキスト ボックス 22">
            <a:extLst>
              <a:ext uri="{FF2B5EF4-FFF2-40B4-BE49-F238E27FC236}">
                <a16:creationId xmlns:a16="http://schemas.microsoft.com/office/drawing/2014/main" id="{1CE68430-1E08-DABE-8826-C53608852E83}"/>
              </a:ext>
            </a:extLst>
          </p:cNvPr>
          <p:cNvSpPr txBox="1"/>
          <p:nvPr/>
        </p:nvSpPr>
        <p:spPr>
          <a:xfrm>
            <a:off x="2143189" y="6302288"/>
            <a:ext cx="4000228" cy="430887"/>
          </a:xfrm>
          <a:prstGeom prst="rect">
            <a:avLst/>
          </a:prstGeom>
          <a:noFill/>
        </p:spPr>
        <p:txBody>
          <a:bodyPr wrap="square" rtlCol="0">
            <a:spAutoFit/>
          </a:bodyPr>
          <a:lstStyle/>
          <a:p>
            <a:r>
              <a:rPr lang="ja-JP" altLang="en-US" sz="1100" b="1" dirty="0">
                <a:solidFill>
                  <a:srgbClr val="005BAD"/>
                </a:solidFill>
                <a:latin typeface="+mn-ea"/>
              </a:rPr>
              <a:t>兵庫県の令和７年度当初予算（案）の概要をみてみよう</a:t>
            </a:r>
            <a:r>
              <a:rPr kumimoji="1" lang="ja-JP" altLang="en-US" sz="1100" b="1" dirty="0">
                <a:solidFill>
                  <a:srgbClr val="005BAD"/>
                </a:solidFill>
                <a:latin typeface="+mn-ea"/>
              </a:rPr>
              <a:t>　</a:t>
            </a:r>
            <a:endParaRPr kumimoji="1" lang="en-US" altLang="ja-JP" sz="1100" b="1" dirty="0">
              <a:solidFill>
                <a:srgbClr val="005BAD"/>
              </a:solidFill>
              <a:latin typeface="+mn-ea"/>
            </a:endParaRPr>
          </a:p>
          <a:p>
            <a:r>
              <a:rPr lang="en-US" altLang="ja-JP" sz="1050" u="sng" dirty="0">
                <a:latin typeface="+mn-ea"/>
                <a:hlinkClick r:id="rId5">
                  <a:extLst>
                    <a:ext uri="{A12FA001-AC4F-418D-AE19-62706E023703}">
                      <ahyp:hlinkClr xmlns:ahyp="http://schemas.microsoft.com/office/drawing/2018/hyperlinkcolor" val="tx"/>
                    </a:ext>
                  </a:extLst>
                </a:hlinkClick>
              </a:rPr>
              <a:t>https://web.pref.hyogo.lg.jp/kk20/documents/r7_hontai.pdf</a:t>
            </a:r>
            <a:endParaRPr kumimoji="1" lang="en-US" altLang="ja-JP" sz="1050" dirty="0">
              <a:highlight>
                <a:srgbClr val="FFFF00"/>
              </a:highlight>
              <a:latin typeface="+mn-ea"/>
              <a:cs typeface="Arial" panose="020B0604020202020204" pitchFamily="34" charset="0"/>
            </a:endParaRPr>
          </a:p>
        </p:txBody>
      </p:sp>
      <p:grpSp>
        <p:nvGrpSpPr>
          <p:cNvPr id="25" name="グループ化 24">
            <a:extLst>
              <a:ext uri="{FF2B5EF4-FFF2-40B4-BE49-F238E27FC236}">
                <a16:creationId xmlns:a16="http://schemas.microsoft.com/office/drawing/2014/main" id="{A7A39D18-206E-C648-FF9A-E065608C1645}"/>
              </a:ext>
            </a:extLst>
          </p:cNvPr>
          <p:cNvGrpSpPr/>
          <p:nvPr/>
        </p:nvGrpSpPr>
        <p:grpSpPr>
          <a:xfrm>
            <a:off x="-29057" y="6121971"/>
            <a:ext cx="832606" cy="749281"/>
            <a:chOff x="-35154" y="5996309"/>
            <a:chExt cx="945432" cy="850816"/>
          </a:xfrm>
        </p:grpSpPr>
        <p:sp>
          <p:nvSpPr>
            <p:cNvPr id="27" name="フリーフォーム: 図形 17">
              <a:extLst>
                <a:ext uri="{FF2B5EF4-FFF2-40B4-BE49-F238E27FC236}">
                  <a16:creationId xmlns:a16="http://schemas.microsoft.com/office/drawing/2014/main" id="{03BF03FE-A0F2-A439-DCE2-08DCDB299E1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8" name="フリーフォーム: 図形 18">
              <a:extLst>
                <a:ext uri="{FF2B5EF4-FFF2-40B4-BE49-F238E27FC236}">
                  <a16:creationId xmlns:a16="http://schemas.microsoft.com/office/drawing/2014/main" id="{A9F84C19-842F-4A92-3147-CC76BE4510F7}"/>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テキスト ボックス 28">
              <a:extLst>
                <a:ext uri="{FF2B5EF4-FFF2-40B4-BE49-F238E27FC236}">
                  <a16:creationId xmlns:a16="http://schemas.microsoft.com/office/drawing/2014/main" id="{9E3FF8E8-1DAE-3851-98A1-EAE4952B81DD}"/>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30" name="図 29">
            <a:hlinkClick r:id="rId5"/>
            <a:extLst>
              <a:ext uri="{FF2B5EF4-FFF2-40B4-BE49-F238E27FC236}">
                <a16:creationId xmlns:a16="http://schemas.microsoft.com/office/drawing/2014/main" id="{8A863538-C10B-9AE3-9B02-D7A807B36E6A}"/>
              </a:ext>
            </a:extLst>
          </p:cNvPr>
          <p:cNvPicPr>
            <a:picLocks noChangeAspect="1"/>
          </p:cNvPicPr>
          <p:nvPr/>
        </p:nvPicPr>
        <p:blipFill>
          <a:blip r:embed="rId6" cstate="print">
            <a:extLst>
              <a:ext uri="{28A0092B-C50C-407E-A947-70E740481C1C}">
                <a14:useLocalDpi xmlns:a14="http://schemas.microsoft.com/office/drawing/2010/main" val="0"/>
              </a:ext>
            </a:extLst>
          </a:blip>
          <a:srcRect l="5743" t="4997" r="5221" b="5966"/>
          <a:stretch/>
        </p:blipFill>
        <p:spPr>
          <a:xfrm>
            <a:off x="7889287" y="6041657"/>
            <a:ext cx="801648" cy="801648"/>
          </a:xfrm>
          <a:prstGeom prst="rect">
            <a:avLst/>
          </a:prstGeom>
        </p:spPr>
      </p:pic>
      <p:pic>
        <p:nvPicPr>
          <p:cNvPr id="32" name="図 31">
            <a:extLst>
              <a:ext uri="{FF2B5EF4-FFF2-40B4-BE49-F238E27FC236}">
                <a16:creationId xmlns:a16="http://schemas.microsoft.com/office/drawing/2014/main" id="{FD617AAE-96D4-71F6-571F-45CB538F3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499" y="5927110"/>
            <a:ext cx="1231393" cy="870006"/>
          </a:xfrm>
          <a:prstGeom prst="rect">
            <a:avLst/>
          </a:prstGeom>
        </p:spPr>
      </p:pic>
      <p:sp>
        <p:nvSpPr>
          <p:cNvPr id="12" name="Rectangle 8">
            <a:extLst>
              <a:ext uri="{FF2B5EF4-FFF2-40B4-BE49-F238E27FC236}">
                <a16:creationId xmlns:a16="http://schemas.microsoft.com/office/drawing/2014/main" id="{399B834A-919C-A49B-62A9-1AEEB43E9540}"/>
              </a:ext>
            </a:extLst>
          </p:cNvPr>
          <p:cNvSpPr>
            <a:spLocks noChangeArrowheads="1"/>
          </p:cNvSpPr>
          <p:nvPr/>
        </p:nvSpPr>
        <p:spPr bwMode="auto">
          <a:xfrm>
            <a:off x="5977284" y="5104975"/>
            <a:ext cx="255446" cy="23960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latin typeface="+mn-ea"/>
                <a:ea typeface="+mn-ea"/>
                <a:cs typeface="メイリオ" panose="020B0604030504040204" pitchFamily="50" charset="-128"/>
              </a:rPr>
              <a:t>ふくし</a:t>
            </a:r>
            <a:endParaRPr lang="en-US" altLang="ja-JP" sz="600" dirty="0">
              <a:latin typeface="+mn-ea"/>
              <a:ea typeface="+mn-ea"/>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65B9E7AA-0CED-2458-85C7-21F21F93F67A}"/>
              </a:ext>
            </a:extLst>
          </p:cNvPr>
          <p:cNvSpPr txBox="1"/>
          <p:nvPr/>
        </p:nvSpPr>
        <p:spPr>
          <a:xfrm>
            <a:off x="7013020" y="1565008"/>
            <a:ext cx="1004931" cy="338554"/>
          </a:xfrm>
          <a:prstGeom prst="rect">
            <a:avLst/>
          </a:prstGeom>
          <a:noFill/>
        </p:spPr>
        <p:txBody>
          <a:bodyPr wrap="square">
            <a:spAutoFit/>
          </a:bodyPr>
          <a:lstStyle/>
          <a:p>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8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8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8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800" dirty="0">
              <a:latin typeface="MS PGothic" panose="020B0600070205080204" pitchFamily="34" charset="-128"/>
              <a:ea typeface="MS PGothic" panose="020B0600070205080204" pitchFamily="34" charset="-128"/>
            </a:endParaRPr>
          </a:p>
        </p:txBody>
      </p:sp>
      <p:pic>
        <p:nvPicPr>
          <p:cNvPr id="14" name="図 13">
            <a:extLst>
              <a:ext uri="{FF2B5EF4-FFF2-40B4-BE49-F238E27FC236}">
                <a16:creationId xmlns:a16="http://schemas.microsoft.com/office/drawing/2014/main" id="{9190E505-85D0-679C-4382-D67540A1E464}"/>
              </a:ext>
            </a:extLst>
          </p:cNvPr>
          <p:cNvPicPr/>
          <p:nvPr/>
        </p:nvPicPr>
        <p:blipFill>
          <a:blip r:embed="rId8">
            <a:clrChange>
              <a:clrFrom>
                <a:srgbClr val="FFFFFF"/>
              </a:clrFrom>
              <a:clrTo>
                <a:srgbClr val="FFFFFF">
                  <a:alpha val="0"/>
                </a:srgbClr>
              </a:clrTo>
            </a:clrChange>
          </a:blip>
          <a:stretch>
            <a:fillRect/>
          </a:stretch>
        </p:blipFill>
        <p:spPr>
          <a:xfrm>
            <a:off x="7485665" y="792951"/>
            <a:ext cx="1296218" cy="951138"/>
          </a:xfrm>
          <a:prstGeom prst="rect">
            <a:avLst/>
          </a:prstGeom>
        </p:spPr>
      </p:pic>
      <p:sp>
        <p:nvSpPr>
          <p:cNvPr id="8" name="Rectangle 8">
            <a:extLst>
              <a:ext uri="{FF2B5EF4-FFF2-40B4-BE49-F238E27FC236}">
                <a16:creationId xmlns:a16="http://schemas.microsoft.com/office/drawing/2014/main" id="{82290C1D-A305-C2D0-4537-9D92587C2824}"/>
              </a:ext>
            </a:extLst>
          </p:cNvPr>
          <p:cNvSpPr>
            <a:spLocks noChangeArrowheads="1"/>
          </p:cNvSpPr>
          <p:nvPr/>
        </p:nvSpPr>
        <p:spPr bwMode="auto">
          <a:xfrm>
            <a:off x="3177008" y="3220078"/>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dirty="0">
                <a:solidFill>
                  <a:srgbClr val="000000"/>
                </a:solidFill>
                <a:latin typeface="+mn-ea"/>
                <a:ea typeface="+mn-ea"/>
                <a:cs typeface="メイリオ" panose="020B0604030504040204" pitchFamily="50" charset="-128"/>
              </a:rPr>
              <a:t> 商工費</a:t>
            </a:r>
          </a:p>
          <a:p>
            <a:pPr algn="ctr">
              <a:spcBef>
                <a:spcPct val="0"/>
              </a:spcBef>
              <a:buNone/>
            </a:pPr>
            <a:r>
              <a:rPr lang="en-US" altLang="ja-JP" sz="1200" dirty="0">
                <a:solidFill>
                  <a:srgbClr val="000000"/>
                </a:solidFill>
                <a:latin typeface="+mn-ea"/>
                <a:ea typeface="+mn-ea"/>
                <a:cs typeface="メイリオ" panose="020B0604030504040204" pitchFamily="50" charset="-128"/>
              </a:rPr>
              <a:t>5,154</a:t>
            </a:r>
            <a:r>
              <a:rPr lang="ja-JP" altLang="en-US" sz="1200" dirty="0">
                <a:solidFill>
                  <a:srgbClr val="000000"/>
                </a:solidFill>
                <a:latin typeface="+mn-ea"/>
                <a:ea typeface="+mn-ea"/>
                <a:cs typeface="メイリオ" panose="020B0604030504040204" pitchFamily="50" charset="-128"/>
              </a:rPr>
              <a:t>億円</a:t>
            </a:r>
          </a:p>
          <a:p>
            <a:pPr algn="ctr">
              <a:spcBef>
                <a:spcPct val="0"/>
              </a:spcBef>
              <a:buNone/>
            </a:pPr>
            <a:r>
              <a:rPr lang="ja-JP" altLang="en-US" sz="1200" dirty="0">
                <a:solidFill>
                  <a:srgbClr val="000000"/>
                </a:solidFill>
                <a:latin typeface="+mn-ea"/>
                <a:ea typeface="+mn-ea"/>
                <a:cs typeface="メイリオ" panose="020B0604030504040204" pitchFamily="50" charset="-128"/>
              </a:rPr>
              <a:t>（</a:t>
            </a:r>
            <a:r>
              <a:rPr lang="en-US" altLang="ja-JP" sz="1200" dirty="0">
                <a:solidFill>
                  <a:srgbClr val="000000"/>
                </a:solidFill>
                <a:latin typeface="+mn-ea"/>
                <a:ea typeface="+mn-ea"/>
                <a:cs typeface="メイリオ" panose="020B0604030504040204" pitchFamily="50" charset="-128"/>
              </a:rPr>
              <a:t>21.9%</a:t>
            </a:r>
            <a:r>
              <a:rPr lang="ja-JP" altLang="en-US" sz="1200" dirty="0">
                <a:solidFill>
                  <a:srgbClr val="000000"/>
                </a:solidFill>
                <a:latin typeface="+mn-ea"/>
                <a:ea typeface="+mn-ea"/>
                <a:cs typeface="メイリオ" panose="020B0604030504040204" pitchFamily="50" charset="-128"/>
              </a:rPr>
              <a:t>）</a:t>
            </a:r>
          </a:p>
          <a:p>
            <a:pPr algn="ctr">
              <a:spcBef>
                <a:spcPct val="0"/>
              </a:spcBef>
              <a:buNone/>
            </a:pPr>
            <a:endParaRPr lang="ja-JP" altLang="en-US" sz="1200" dirty="0">
              <a:solidFill>
                <a:srgbClr val="000000"/>
              </a:solidFill>
              <a:latin typeface="+mn-ea"/>
              <a:ea typeface="+mn-ea"/>
              <a:cs typeface="メイリオ" panose="020B0604030504040204" pitchFamily="50" charset="-128"/>
            </a:endParaRPr>
          </a:p>
        </p:txBody>
      </p:sp>
      <p:sp>
        <p:nvSpPr>
          <p:cNvPr id="9" name="Rectangle 8">
            <a:extLst>
              <a:ext uri="{FF2B5EF4-FFF2-40B4-BE49-F238E27FC236}">
                <a16:creationId xmlns:a16="http://schemas.microsoft.com/office/drawing/2014/main" id="{A4764FEC-E0F0-9B61-C7F9-07C03E56F0E7}"/>
              </a:ext>
            </a:extLst>
          </p:cNvPr>
          <p:cNvSpPr>
            <a:spLocks noChangeArrowheads="1"/>
          </p:cNvSpPr>
          <p:nvPr/>
        </p:nvSpPr>
        <p:spPr bwMode="auto">
          <a:xfrm>
            <a:off x="3520332" y="4405265"/>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dirty="0">
                <a:solidFill>
                  <a:srgbClr val="000000"/>
                </a:solidFill>
                <a:latin typeface="+mn-ea"/>
                <a:ea typeface="+mn-ea"/>
                <a:cs typeface="メイリオ" panose="020B0604030504040204" pitchFamily="50" charset="-128"/>
              </a:rPr>
              <a:t>教育費</a:t>
            </a:r>
          </a:p>
          <a:p>
            <a:pPr algn="ctr">
              <a:spcBef>
                <a:spcPct val="0"/>
              </a:spcBef>
              <a:buNone/>
            </a:pPr>
            <a:r>
              <a:rPr lang="en-US" altLang="ja-JP" sz="1200" dirty="0">
                <a:solidFill>
                  <a:srgbClr val="000000"/>
                </a:solidFill>
                <a:latin typeface="+mn-ea"/>
                <a:ea typeface="+mn-ea"/>
                <a:cs typeface="メイリオ" panose="020B0604030504040204" pitchFamily="50" charset="-128"/>
              </a:rPr>
              <a:t>3,973</a:t>
            </a:r>
            <a:r>
              <a:rPr lang="ja-JP" altLang="en-US" sz="1200" dirty="0">
                <a:solidFill>
                  <a:srgbClr val="000000"/>
                </a:solidFill>
                <a:latin typeface="+mn-ea"/>
                <a:ea typeface="+mn-ea"/>
                <a:cs typeface="メイリオ" panose="020B0604030504040204" pitchFamily="50" charset="-128"/>
              </a:rPr>
              <a:t>億円</a:t>
            </a:r>
          </a:p>
          <a:p>
            <a:pPr algn="ctr">
              <a:spcBef>
                <a:spcPct val="0"/>
              </a:spcBef>
              <a:buNone/>
            </a:pPr>
            <a:r>
              <a:rPr lang="ja-JP" altLang="en-US" sz="1200" dirty="0">
                <a:solidFill>
                  <a:srgbClr val="000000"/>
                </a:solidFill>
                <a:latin typeface="+mn-ea"/>
                <a:ea typeface="+mn-ea"/>
                <a:cs typeface="メイリオ" panose="020B0604030504040204" pitchFamily="50" charset="-128"/>
              </a:rPr>
              <a:t>（</a:t>
            </a:r>
            <a:r>
              <a:rPr lang="en-US" altLang="ja-JP" sz="1200" dirty="0">
                <a:solidFill>
                  <a:srgbClr val="000000"/>
                </a:solidFill>
                <a:latin typeface="+mn-ea"/>
                <a:ea typeface="+mn-ea"/>
                <a:cs typeface="メイリオ" panose="020B0604030504040204" pitchFamily="50" charset="-128"/>
              </a:rPr>
              <a:t>16.8%</a:t>
            </a:r>
            <a:r>
              <a:rPr lang="ja-JP" altLang="en-US" sz="1200" dirty="0">
                <a:solidFill>
                  <a:srgbClr val="000000"/>
                </a:solidFill>
                <a:latin typeface="+mn-ea"/>
                <a:ea typeface="+mn-ea"/>
                <a:cs typeface="メイリオ" panose="020B0604030504040204" pitchFamily="50" charset="-128"/>
              </a:rPr>
              <a:t>）</a:t>
            </a:r>
          </a:p>
          <a:p>
            <a:pPr algn="ctr">
              <a:spcBef>
                <a:spcPct val="0"/>
              </a:spcBef>
              <a:buNone/>
            </a:pPr>
            <a:endParaRPr lang="ja-JP" altLang="en-US" sz="1200" dirty="0">
              <a:solidFill>
                <a:srgbClr val="000000"/>
              </a:solidFill>
              <a:latin typeface="+mn-ea"/>
              <a:ea typeface="+mn-ea"/>
              <a:cs typeface="メイリオ" panose="020B0604030504040204" pitchFamily="50" charset="-128"/>
            </a:endParaRPr>
          </a:p>
        </p:txBody>
      </p:sp>
      <p:sp>
        <p:nvSpPr>
          <p:cNvPr id="15" name="Rectangle 8">
            <a:extLst>
              <a:ext uri="{FF2B5EF4-FFF2-40B4-BE49-F238E27FC236}">
                <a16:creationId xmlns:a16="http://schemas.microsoft.com/office/drawing/2014/main" id="{33A1E2BF-9A07-1D97-F206-E7E948F5AE18}"/>
              </a:ext>
            </a:extLst>
          </p:cNvPr>
          <p:cNvSpPr>
            <a:spLocks noChangeArrowheads="1"/>
          </p:cNvSpPr>
          <p:nvPr/>
        </p:nvSpPr>
        <p:spPr bwMode="auto">
          <a:xfrm>
            <a:off x="2572340" y="5185766"/>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chemeClr val="bg1"/>
                </a:solidFill>
                <a:latin typeface="+mn-ea"/>
                <a:ea typeface="+mn-ea"/>
                <a:cs typeface="メイリオ" panose="020B0604030504040204" pitchFamily="50" charset="-128"/>
              </a:rPr>
              <a:t>民生費</a:t>
            </a:r>
          </a:p>
          <a:p>
            <a:pPr algn="ctr">
              <a:spcBef>
                <a:spcPct val="0"/>
              </a:spcBef>
              <a:buNone/>
            </a:pPr>
            <a:r>
              <a:rPr lang="en-US" altLang="ja-JP" sz="1200" dirty="0">
                <a:solidFill>
                  <a:schemeClr val="bg1"/>
                </a:solidFill>
                <a:latin typeface="+mn-ea"/>
                <a:ea typeface="+mn-ea"/>
                <a:cs typeface="メイリオ" panose="020B0604030504040204" pitchFamily="50" charset="-128"/>
              </a:rPr>
              <a:t>3,891</a:t>
            </a:r>
            <a:r>
              <a:rPr lang="ja-JP" altLang="en-US" sz="1200">
                <a:solidFill>
                  <a:schemeClr val="bg1"/>
                </a:solidFill>
                <a:latin typeface="+mn-ea"/>
                <a:ea typeface="+mn-ea"/>
                <a:cs typeface="メイリオ" panose="020B0604030504040204" pitchFamily="50" charset="-128"/>
              </a:rPr>
              <a:t>億円</a:t>
            </a:r>
          </a:p>
          <a:p>
            <a:pPr algn="ctr">
              <a:spcBef>
                <a:spcPct val="0"/>
              </a:spcBef>
              <a:buNone/>
            </a:pPr>
            <a:r>
              <a:rPr lang="ja-JP" altLang="en-US" sz="1200">
                <a:solidFill>
                  <a:schemeClr val="bg1"/>
                </a:solidFill>
                <a:latin typeface="+mn-ea"/>
                <a:ea typeface="+mn-ea"/>
                <a:cs typeface="メイリオ" panose="020B0604030504040204" pitchFamily="50" charset="-128"/>
              </a:rPr>
              <a:t>（</a:t>
            </a:r>
            <a:r>
              <a:rPr lang="en-US" altLang="ja-JP" sz="1200" dirty="0">
                <a:solidFill>
                  <a:schemeClr val="bg1"/>
                </a:solidFill>
                <a:latin typeface="+mn-ea"/>
                <a:ea typeface="+mn-ea"/>
                <a:cs typeface="メイリオ" panose="020B0604030504040204" pitchFamily="50" charset="-128"/>
              </a:rPr>
              <a:t>16.5%</a:t>
            </a:r>
            <a:r>
              <a:rPr lang="ja-JP" altLang="en-US" sz="1200">
                <a:solidFill>
                  <a:schemeClr val="bg1"/>
                </a:solidFill>
                <a:latin typeface="+mn-ea"/>
                <a:ea typeface="+mn-ea"/>
                <a:cs typeface="メイリオ" panose="020B0604030504040204" pitchFamily="50" charset="-128"/>
              </a:rPr>
              <a:t>）</a:t>
            </a:r>
          </a:p>
          <a:p>
            <a:pPr algn="ctr">
              <a:spcBef>
                <a:spcPct val="0"/>
              </a:spcBef>
              <a:buNone/>
            </a:pPr>
            <a:endParaRPr lang="ja-JP" altLang="en-US" sz="1200">
              <a:solidFill>
                <a:schemeClr val="bg1"/>
              </a:solidFill>
              <a:latin typeface="+mn-ea"/>
              <a:ea typeface="+mn-ea"/>
              <a:cs typeface="メイリオ" panose="020B0604030504040204" pitchFamily="50" charset="-128"/>
            </a:endParaRPr>
          </a:p>
        </p:txBody>
      </p:sp>
      <p:sp>
        <p:nvSpPr>
          <p:cNvPr id="16" name="Rectangle 8">
            <a:extLst>
              <a:ext uri="{FF2B5EF4-FFF2-40B4-BE49-F238E27FC236}">
                <a16:creationId xmlns:a16="http://schemas.microsoft.com/office/drawing/2014/main" id="{EF350DD4-720D-D220-230C-FCECF1C7387F}"/>
              </a:ext>
            </a:extLst>
          </p:cNvPr>
          <p:cNvSpPr>
            <a:spLocks noChangeArrowheads="1"/>
          </p:cNvSpPr>
          <p:nvPr/>
        </p:nvSpPr>
        <p:spPr bwMode="auto">
          <a:xfrm>
            <a:off x="1609848" y="4920925"/>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chemeClr val="bg1"/>
                </a:solidFill>
                <a:latin typeface="+mn-ea"/>
                <a:ea typeface="+mn-ea"/>
                <a:cs typeface="メイリオ" panose="020B0604030504040204" pitchFamily="50" charset="-128"/>
              </a:rPr>
              <a:t>公債費</a:t>
            </a:r>
          </a:p>
          <a:p>
            <a:pPr algn="ctr">
              <a:spcBef>
                <a:spcPct val="0"/>
              </a:spcBef>
              <a:buNone/>
            </a:pPr>
            <a:r>
              <a:rPr lang="en-US" altLang="ja-JP" sz="1200" dirty="0">
                <a:solidFill>
                  <a:schemeClr val="bg1"/>
                </a:solidFill>
                <a:latin typeface="+mn-ea"/>
                <a:ea typeface="+mn-ea"/>
                <a:cs typeface="メイリオ" panose="020B0604030504040204" pitchFamily="50" charset="-128"/>
              </a:rPr>
              <a:t>2,777</a:t>
            </a:r>
            <a:r>
              <a:rPr lang="ja-JP" altLang="en-US" sz="1200">
                <a:solidFill>
                  <a:schemeClr val="bg1"/>
                </a:solidFill>
                <a:latin typeface="+mn-ea"/>
                <a:ea typeface="+mn-ea"/>
                <a:cs typeface="メイリオ" panose="020B0604030504040204" pitchFamily="50" charset="-128"/>
              </a:rPr>
              <a:t>億円</a:t>
            </a:r>
          </a:p>
          <a:p>
            <a:pPr algn="ctr">
              <a:spcBef>
                <a:spcPct val="0"/>
              </a:spcBef>
              <a:buNone/>
            </a:pPr>
            <a:r>
              <a:rPr lang="ja-JP" altLang="en-US" sz="1200">
                <a:solidFill>
                  <a:schemeClr val="bg1"/>
                </a:solidFill>
                <a:latin typeface="+mn-ea"/>
                <a:ea typeface="+mn-ea"/>
                <a:cs typeface="メイリオ" panose="020B0604030504040204" pitchFamily="50" charset="-128"/>
              </a:rPr>
              <a:t>（</a:t>
            </a:r>
            <a:r>
              <a:rPr lang="en-US" altLang="ja-JP" sz="1200" dirty="0">
                <a:solidFill>
                  <a:schemeClr val="bg1"/>
                </a:solidFill>
                <a:latin typeface="+mn-ea"/>
                <a:ea typeface="+mn-ea"/>
                <a:cs typeface="メイリオ" panose="020B0604030504040204" pitchFamily="50" charset="-128"/>
              </a:rPr>
              <a:t>11.8%</a:t>
            </a:r>
            <a:r>
              <a:rPr lang="ja-JP" altLang="en-US" sz="1200">
                <a:solidFill>
                  <a:schemeClr val="bg1"/>
                </a:solidFill>
                <a:latin typeface="+mn-ea"/>
                <a:ea typeface="+mn-ea"/>
                <a:cs typeface="メイリオ" panose="020B0604030504040204" pitchFamily="50" charset="-128"/>
              </a:rPr>
              <a:t>）</a:t>
            </a:r>
            <a:endParaRPr lang="ja-JP" altLang="en-US" sz="1200" dirty="0">
              <a:solidFill>
                <a:schemeClr val="bg1"/>
              </a:solidFill>
              <a:latin typeface="+mn-ea"/>
              <a:ea typeface="+mn-ea"/>
              <a:cs typeface="メイリオ" panose="020B0604030504040204" pitchFamily="50" charset="-128"/>
            </a:endParaRPr>
          </a:p>
        </p:txBody>
      </p:sp>
      <p:sp>
        <p:nvSpPr>
          <p:cNvPr id="17" name="Rectangle 8">
            <a:extLst>
              <a:ext uri="{FF2B5EF4-FFF2-40B4-BE49-F238E27FC236}">
                <a16:creationId xmlns:a16="http://schemas.microsoft.com/office/drawing/2014/main" id="{3C8E2C62-FAD4-36E2-AA0B-388A94DCD301}"/>
              </a:ext>
            </a:extLst>
          </p:cNvPr>
          <p:cNvSpPr>
            <a:spLocks noChangeArrowheads="1"/>
          </p:cNvSpPr>
          <p:nvPr/>
        </p:nvSpPr>
        <p:spPr bwMode="auto">
          <a:xfrm>
            <a:off x="888495" y="3929056"/>
            <a:ext cx="749566" cy="569975"/>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a:solidFill>
                  <a:srgbClr val="000000"/>
                </a:solidFill>
                <a:latin typeface="+mn-ea"/>
                <a:ea typeface="+mn-ea"/>
                <a:cs typeface="メイリオ" panose="020B0604030504040204" pitchFamily="50" charset="-128"/>
              </a:rPr>
              <a:t>土木費</a:t>
            </a:r>
          </a:p>
          <a:p>
            <a:pPr algn="ctr">
              <a:spcBef>
                <a:spcPct val="0"/>
              </a:spcBef>
              <a:buNone/>
            </a:pPr>
            <a:r>
              <a:rPr lang="en-US" altLang="ja-JP" sz="1200" dirty="0">
                <a:solidFill>
                  <a:srgbClr val="000000"/>
                </a:solidFill>
                <a:latin typeface="+mn-ea"/>
                <a:ea typeface="+mn-ea"/>
                <a:cs typeface="メイリオ" panose="020B0604030504040204" pitchFamily="50" charset="-128"/>
              </a:rPr>
              <a:t>1,368</a:t>
            </a:r>
            <a:r>
              <a:rPr lang="ja-JP" altLang="en-US" sz="1200">
                <a:solidFill>
                  <a:srgbClr val="000000"/>
                </a:solidFill>
                <a:latin typeface="+mn-ea"/>
                <a:ea typeface="+mn-ea"/>
                <a:cs typeface="メイリオ" panose="020B0604030504040204" pitchFamily="50" charset="-128"/>
              </a:rPr>
              <a:t>億円（</a:t>
            </a:r>
            <a:r>
              <a:rPr lang="en-US" altLang="ja-JP" sz="1200" dirty="0">
                <a:solidFill>
                  <a:srgbClr val="000000"/>
                </a:solidFill>
                <a:latin typeface="+mn-ea"/>
                <a:ea typeface="+mn-ea"/>
                <a:cs typeface="メイリオ" panose="020B0604030504040204" pitchFamily="50" charset="-128"/>
              </a:rPr>
              <a:t>5.8%</a:t>
            </a:r>
            <a:r>
              <a:rPr lang="ja-JP" altLang="en-US" sz="1200">
                <a:solidFill>
                  <a:srgbClr val="000000"/>
                </a:solidFill>
                <a:latin typeface="+mn-ea"/>
                <a:ea typeface="+mn-ea"/>
                <a:cs typeface="メイリオ" panose="020B0604030504040204" pitchFamily="50" charset="-128"/>
              </a:rPr>
              <a:t>）</a:t>
            </a:r>
          </a:p>
          <a:p>
            <a:pPr algn="ctr">
              <a:spcBef>
                <a:spcPct val="0"/>
              </a:spcBef>
              <a:buNone/>
            </a:pPr>
            <a:endParaRPr lang="ja-JP" altLang="en-US" sz="1200">
              <a:solidFill>
                <a:srgbClr val="000000"/>
              </a:solidFill>
              <a:latin typeface="+mn-ea"/>
              <a:ea typeface="+mn-ea"/>
              <a:cs typeface="メイリオ" panose="020B0604030504040204" pitchFamily="50" charset="-128"/>
            </a:endParaRPr>
          </a:p>
        </p:txBody>
      </p:sp>
      <p:sp>
        <p:nvSpPr>
          <p:cNvPr id="18" name="Rectangle 8">
            <a:extLst>
              <a:ext uri="{FF2B5EF4-FFF2-40B4-BE49-F238E27FC236}">
                <a16:creationId xmlns:a16="http://schemas.microsoft.com/office/drawing/2014/main" id="{2F9F39A1-1F81-C2DF-0349-2E7E9342179C}"/>
              </a:ext>
            </a:extLst>
          </p:cNvPr>
          <p:cNvSpPr>
            <a:spLocks noChangeArrowheads="1"/>
          </p:cNvSpPr>
          <p:nvPr/>
        </p:nvSpPr>
        <p:spPr bwMode="auto">
          <a:xfrm>
            <a:off x="287920" y="3166709"/>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200" b="0" i="0" u="none" strike="noStrike" kern="1200" baseline="0">
                <a:solidFill>
                  <a:srgbClr val="000000">
                    <a:lumMod val="75000"/>
                    <a:lumOff val="25000"/>
                  </a:srgbClr>
                </a:solidFill>
                <a:latin typeface="+mn-lt"/>
                <a:ea typeface="+mn-ea"/>
                <a:cs typeface="+mn-cs"/>
              </a:defRPr>
            </a:pPr>
            <a:fld id="{1FEDB424-2479-44B7-B26A-592DC4CA1D76}" type="CELLRANGE">
              <a:rPr lang="zh-TW" altLang="en-US" sz="1200">
                <a:latin typeface="+mn-ea"/>
                <a:ea typeface="+mn-ea"/>
              </a:rPr>
              <a:pPr algn="ctr">
                <a:buNone/>
                <a:defRPr sz="1200" b="0" i="0" u="none" strike="noStrike" kern="1200" baseline="0">
                  <a:solidFill>
                    <a:srgbClr val="000000">
                      <a:lumMod val="75000"/>
                      <a:lumOff val="25000"/>
                    </a:srgbClr>
                  </a:solidFill>
                  <a:latin typeface="+mn-lt"/>
                  <a:ea typeface="+mn-ea"/>
                  <a:cs typeface="+mn-cs"/>
                </a:defRPr>
              </a:pPr>
              <a:t>農林水産費</a:t>
            </a:fld>
            <a:endParaRPr lang="zh-TW" altLang="en-US" sz="1200" dirty="0">
              <a:latin typeface="+mn-ea"/>
              <a:ea typeface="+mn-ea"/>
            </a:endParaRPr>
          </a:p>
          <a:p>
            <a:pPr algn="ctr">
              <a:buNone/>
              <a:defRPr sz="1200" b="0" i="0" u="none" strike="noStrike" kern="1200" baseline="0">
                <a:solidFill>
                  <a:srgbClr val="000000">
                    <a:lumMod val="75000"/>
                    <a:lumOff val="25000"/>
                  </a:srgbClr>
                </a:solidFill>
                <a:latin typeface="+mn-lt"/>
                <a:ea typeface="+mn-ea"/>
                <a:cs typeface="+mn-cs"/>
              </a:defRPr>
            </a:pPr>
            <a:r>
              <a:rPr lang="en-US" altLang="zh-TW" sz="1200" dirty="0">
                <a:latin typeface="+mn-ea"/>
                <a:ea typeface="+mn-ea"/>
              </a:rPr>
              <a:t>1,018</a:t>
            </a:r>
            <a:r>
              <a:rPr lang="zh-TW" altLang="en-US" sz="1200" dirty="0">
                <a:latin typeface="+mn-ea"/>
                <a:ea typeface="+mn-ea"/>
              </a:rPr>
              <a:t>億円（</a:t>
            </a:r>
            <a:r>
              <a:rPr lang="en-US" altLang="zh-TW" sz="1200" dirty="0">
                <a:latin typeface="+mn-ea"/>
                <a:ea typeface="+mn-ea"/>
              </a:rPr>
              <a:t>4.3%</a:t>
            </a:r>
            <a:r>
              <a:rPr lang="zh-TW" altLang="en-US" sz="1200" dirty="0">
                <a:latin typeface="+mn-ea"/>
                <a:ea typeface="+mn-ea"/>
              </a:rPr>
              <a:t>）</a:t>
            </a:r>
          </a:p>
        </p:txBody>
      </p:sp>
      <p:sp>
        <p:nvSpPr>
          <p:cNvPr id="20" name="Rectangle 8">
            <a:extLst>
              <a:ext uri="{FF2B5EF4-FFF2-40B4-BE49-F238E27FC236}">
                <a16:creationId xmlns:a16="http://schemas.microsoft.com/office/drawing/2014/main" id="{29D12CAD-5E0F-06A6-8AC8-71D459EC8111}"/>
              </a:ext>
            </a:extLst>
          </p:cNvPr>
          <p:cNvSpPr>
            <a:spLocks noChangeArrowheads="1"/>
          </p:cNvSpPr>
          <p:nvPr/>
        </p:nvSpPr>
        <p:spPr bwMode="auto">
          <a:xfrm>
            <a:off x="1776259" y="2989753"/>
            <a:ext cx="749566" cy="470174"/>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buNone/>
              <a:defRPr sz="1200" b="0" i="0" u="none" strike="noStrike" kern="1200" baseline="0">
                <a:solidFill>
                  <a:srgbClr val="000000">
                    <a:lumMod val="75000"/>
                    <a:lumOff val="25000"/>
                  </a:srgbClr>
                </a:solidFill>
                <a:latin typeface="+mn-lt"/>
                <a:ea typeface="+mn-ea"/>
                <a:cs typeface="+mn-cs"/>
              </a:defRPr>
            </a:pPr>
            <a:fld id="{5E2B7238-B0A3-4770-BCB7-2416189114D6}" type="CELLRANGE">
              <a:rPr lang="ja-JP" altLang="en-US" sz="1200">
                <a:solidFill>
                  <a:schemeClr val="bg1"/>
                </a:solidFill>
                <a:latin typeface="+mn-ea"/>
                <a:ea typeface="+mn-ea"/>
              </a:rPr>
              <a:pPr algn="ctr">
                <a:buNone/>
                <a:defRPr sz="1200" b="0" i="0" u="none" strike="noStrike" kern="1200" baseline="0">
                  <a:solidFill>
                    <a:srgbClr val="000000">
                      <a:lumMod val="75000"/>
                      <a:lumOff val="25000"/>
                    </a:srgbClr>
                  </a:solidFill>
                  <a:latin typeface="+mn-lt"/>
                  <a:ea typeface="+mn-ea"/>
                  <a:cs typeface="+mn-cs"/>
                </a:defRPr>
              </a:pPr>
              <a:t>その他</a:t>
            </a:fld>
            <a:endParaRPr lang="ja-JP" altLang="en-US" sz="1200">
              <a:solidFill>
                <a:schemeClr val="bg1"/>
              </a:solidFill>
              <a:latin typeface="+mn-ea"/>
              <a:ea typeface="+mn-ea"/>
            </a:endParaRPr>
          </a:p>
          <a:p>
            <a:pPr algn="ctr">
              <a:buNone/>
              <a:defRPr sz="1200" b="0" i="0" u="none" strike="noStrike" kern="1200" baseline="0">
                <a:solidFill>
                  <a:srgbClr val="000000">
                    <a:lumMod val="75000"/>
                    <a:lumOff val="25000"/>
                  </a:srgbClr>
                </a:solidFill>
                <a:latin typeface="+mn-lt"/>
                <a:ea typeface="+mn-ea"/>
                <a:cs typeface="+mn-cs"/>
              </a:defRPr>
            </a:pPr>
            <a:r>
              <a:rPr lang="en-US" altLang="ja-JP" sz="1200" dirty="0">
                <a:solidFill>
                  <a:schemeClr val="bg1"/>
                </a:solidFill>
                <a:latin typeface="+mn-ea"/>
                <a:ea typeface="+mn-ea"/>
              </a:rPr>
              <a:t>3,959</a:t>
            </a:r>
            <a:r>
              <a:rPr lang="ja-JP" altLang="en-US" sz="1200">
                <a:solidFill>
                  <a:schemeClr val="bg1"/>
                </a:solidFill>
                <a:latin typeface="+mn-ea"/>
                <a:ea typeface="+mn-ea"/>
              </a:rPr>
              <a:t>億円</a:t>
            </a:r>
          </a:p>
          <a:p>
            <a:pPr algn="ctr">
              <a:buNone/>
              <a:defRPr sz="1200" b="0" i="0" u="none" strike="noStrike" kern="1200" baseline="0">
                <a:solidFill>
                  <a:srgbClr val="000000">
                    <a:lumMod val="75000"/>
                    <a:lumOff val="25000"/>
                  </a:srgbClr>
                </a:solidFill>
                <a:latin typeface="+mn-lt"/>
                <a:ea typeface="+mn-ea"/>
                <a:cs typeface="+mn-cs"/>
              </a:defRPr>
            </a:pPr>
            <a:r>
              <a:rPr lang="ja-JP" altLang="en-US" sz="1200">
                <a:solidFill>
                  <a:schemeClr val="bg1"/>
                </a:solidFill>
                <a:latin typeface="+mn-ea"/>
                <a:ea typeface="+mn-ea"/>
              </a:rPr>
              <a:t>（</a:t>
            </a:r>
            <a:fld id="{B92B6DD1-0B66-4195-8A8D-4ACB8B4FDB80}" type="PERCENTAGE">
              <a:rPr lang="en-US" altLang="ja-JP" sz="1200">
                <a:solidFill>
                  <a:schemeClr val="bg1"/>
                </a:solidFill>
                <a:latin typeface="+mn-ea"/>
                <a:ea typeface="+mn-ea"/>
              </a:rPr>
              <a:pPr algn="ctr">
                <a:buNone/>
                <a:defRPr sz="1200" b="0" i="0" u="none" strike="noStrike" kern="1200" baseline="0">
                  <a:solidFill>
                    <a:srgbClr val="000000">
                      <a:lumMod val="75000"/>
                      <a:lumOff val="25000"/>
                    </a:srgbClr>
                  </a:solidFill>
                  <a:latin typeface="+mn-lt"/>
                  <a:ea typeface="+mn-ea"/>
                  <a:cs typeface="+mn-cs"/>
                </a:defRPr>
              </a:pPr>
              <a:t>16.8%</a:t>
            </a:fld>
            <a:r>
              <a:rPr lang="ja-JP" altLang="en-US" sz="1200">
                <a:solidFill>
                  <a:schemeClr val="bg1"/>
                </a:solidFill>
                <a:latin typeface="+mn-ea"/>
                <a:ea typeface="+mn-ea"/>
              </a:rPr>
              <a:t>）</a:t>
            </a:r>
            <a:endParaRPr lang="ja-JP" altLang="en-US" sz="1200" dirty="0">
              <a:solidFill>
                <a:schemeClr val="bg1"/>
              </a:solidFill>
              <a:latin typeface="+mn-ea"/>
              <a:ea typeface="+mn-ea"/>
            </a:endParaRPr>
          </a:p>
        </p:txBody>
      </p:sp>
      <p:sp>
        <p:nvSpPr>
          <p:cNvPr id="31" name="円/楕円 30">
            <a:extLst>
              <a:ext uri="{FF2B5EF4-FFF2-40B4-BE49-F238E27FC236}">
                <a16:creationId xmlns:a16="http://schemas.microsoft.com/office/drawing/2014/main" id="{6C7420FA-DF81-8F96-6957-FE3FCE0D5086}"/>
              </a:ext>
            </a:extLst>
          </p:cNvPr>
          <p:cNvSpPr/>
          <p:nvPr/>
        </p:nvSpPr>
        <p:spPr bwMode="auto">
          <a:xfrm>
            <a:off x="2213284" y="3666821"/>
            <a:ext cx="1128946" cy="1128946"/>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33" name="テキスト ボックス 3">
            <a:extLst>
              <a:ext uri="{FF2B5EF4-FFF2-40B4-BE49-F238E27FC236}">
                <a16:creationId xmlns:a16="http://schemas.microsoft.com/office/drawing/2014/main" id="{880EABD0-8985-002B-7ABA-DAFCE1F35CDB}"/>
              </a:ext>
            </a:extLst>
          </p:cNvPr>
          <p:cNvSpPr txBox="1"/>
          <p:nvPr/>
        </p:nvSpPr>
        <p:spPr>
          <a:xfrm>
            <a:off x="2303883" y="3850675"/>
            <a:ext cx="956702" cy="7722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n-ea"/>
              </a:rPr>
              <a:t>歳出総額</a:t>
            </a:r>
          </a:p>
          <a:p>
            <a:pPr algn="ctr"/>
            <a:r>
              <a:rPr kumimoji="1" lang="en-US" altLang="ja-JP" sz="1400" dirty="0">
                <a:latin typeface="+mn-ea"/>
              </a:rPr>
              <a:t>2</a:t>
            </a:r>
            <a:r>
              <a:rPr kumimoji="1" lang="ja-JP" altLang="en-US" sz="1400" dirty="0">
                <a:latin typeface="+mn-ea"/>
              </a:rPr>
              <a:t>兆</a:t>
            </a:r>
            <a:r>
              <a:rPr kumimoji="1" lang="en-US" altLang="ja-JP" sz="1400" dirty="0">
                <a:latin typeface="+mn-ea"/>
              </a:rPr>
              <a:t>3,582</a:t>
            </a:r>
            <a:r>
              <a:rPr kumimoji="1" lang="ja-JP" altLang="en-US" sz="1400" dirty="0">
                <a:latin typeface="+mn-ea"/>
              </a:rPr>
              <a:t>億円</a:t>
            </a:r>
            <a:endParaRPr kumimoji="1" lang="en-US" altLang="ja-JP" sz="1400" b="0" dirty="0">
              <a:latin typeface="+mn-ea"/>
            </a:endParaRPr>
          </a:p>
        </p:txBody>
      </p:sp>
      <p:sp>
        <p:nvSpPr>
          <p:cNvPr id="35" name="Rectangle 8">
            <a:extLst>
              <a:ext uri="{FF2B5EF4-FFF2-40B4-BE49-F238E27FC236}">
                <a16:creationId xmlns:a16="http://schemas.microsoft.com/office/drawing/2014/main" id="{43B21706-690F-B994-96F7-1A0EEBA92EF8}"/>
              </a:ext>
            </a:extLst>
          </p:cNvPr>
          <p:cNvSpPr>
            <a:spLocks noChangeArrowheads="1"/>
          </p:cNvSpPr>
          <p:nvPr/>
        </p:nvSpPr>
        <p:spPr bwMode="auto">
          <a:xfrm>
            <a:off x="797653" y="4485707"/>
            <a:ext cx="749566" cy="569975"/>
          </a:xfrm>
          <a:prstGeom prst="rect">
            <a:avLst/>
          </a:prstGeom>
          <a:noFill/>
          <a:ln>
            <a:no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00" dirty="0">
                <a:solidFill>
                  <a:srgbClr val="000000"/>
                </a:solidFill>
                <a:latin typeface="+mn-ea"/>
                <a:ea typeface="+mn-ea"/>
                <a:cs typeface="メイリオ" panose="020B0604030504040204" pitchFamily="50" charset="-128"/>
              </a:rPr>
              <a:t>警察費</a:t>
            </a:r>
          </a:p>
          <a:p>
            <a:pPr algn="ctr">
              <a:spcBef>
                <a:spcPct val="0"/>
              </a:spcBef>
              <a:buNone/>
            </a:pPr>
            <a:r>
              <a:rPr lang="en-US" altLang="ja-JP" sz="1200" dirty="0">
                <a:solidFill>
                  <a:srgbClr val="000000"/>
                </a:solidFill>
                <a:latin typeface="+mn-ea"/>
                <a:ea typeface="+mn-ea"/>
                <a:cs typeface="メイリオ" panose="020B0604030504040204" pitchFamily="50" charset="-128"/>
              </a:rPr>
              <a:t>1,442</a:t>
            </a:r>
            <a:r>
              <a:rPr lang="ja-JP" altLang="en-US" sz="1200" dirty="0">
                <a:solidFill>
                  <a:srgbClr val="000000"/>
                </a:solidFill>
                <a:latin typeface="+mn-ea"/>
                <a:ea typeface="+mn-ea"/>
                <a:cs typeface="メイリオ" panose="020B0604030504040204" pitchFamily="50" charset="-128"/>
              </a:rPr>
              <a:t>億円（</a:t>
            </a:r>
            <a:r>
              <a:rPr lang="en-US" altLang="ja-JP" sz="1200" dirty="0">
                <a:solidFill>
                  <a:srgbClr val="000000"/>
                </a:solidFill>
                <a:latin typeface="+mn-ea"/>
                <a:ea typeface="+mn-ea"/>
                <a:cs typeface="メイリオ" panose="020B0604030504040204" pitchFamily="50" charset="-128"/>
              </a:rPr>
              <a:t>6.1%</a:t>
            </a:r>
            <a:r>
              <a:rPr lang="ja-JP" altLang="en-US" sz="1200" dirty="0">
                <a:solidFill>
                  <a:srgbClr val="000000"/>
                </a:solidFill>
                <a:latin typeface="+mn-ea"/>
                <a:ea typeface="+mn-ea"/>
                <a:cs typeface="メイリオ" panose="020B0604030504040204" pitchFamily="50" charset="-128"/>
              </a:rPr>
              <a:t>）</a:t>
            </a:r>
          </a:p>
          <a:p>
            <a:pPr algn="ctr">
              <a:spcBef>
                <a:spcPct val="0"/>
              </a:spcBef>
              <a:buNone/>
            </a:pPr>
            <a:endParaRPr lang="ja-JP" altLang="en-US" sz="1200" dirty="0">
              <a:solidFill>
                <a:srgbClr val="000000"/>
              </a:solidFill>
              <a:latin typeface="+mn-ea"/>
              <a:ea typeface="+mn-ea"/>
              <a:cs typeface="メイリオ" panose="020B0604030504040204" pitchFamily="50" charset="-128"/>
            </a:endParaRPr>
          </a:p>
        </p:txBody>
      </p:sp>
      <p:cxnSp>
        <p:nvCxnSpPr>
          <p:cNvPr id="36" name="直線コネクタ 35">
            <a:extLst>
              <a:ext uri="{FF2B5EF4-FFF2-40B4-BE49-F238E27FC236}">
                <a16:creationId xmlns:a16="http://schemas.microsoft.com/office/drawing/2014/main" id="{F7DA9D46-4A3D-572D-D749-7B83F3390912}"/>
              </a:ext>
            </a:extLst>
          </p:cNvPr>
          <p:cNvCxnSpPr>
            <a:cxnSpLocks/>
          </p:cNvCxnSpPr>
          <p:nvPr/>
        </p:nvCxnSpPr>
        <p:spPr bwMode="auto">
          <a:xfrm flipH="1" flipV="1">
            <a:off x="1191178" y="3595371"/>
            <a:ext cx="277017" cy="146798"/>
          </a:xfrm>
          <a:prstGeom prst="line">
            <a:avLst/>
          </a:prstGeom>
          <a:noFill/>
          <a:ln w="12700" cap="flat" cmpd="sng" algn="ctr">
            <a:solidFill>
              <a:schemeClr val="tx1"/>
            </a:solidFill>
            <a:prstDash val="solid"/>
            <a:round/>
            <a:headEnd type="oval" w="med" len="med"/>
            <a:tailEnd type="none" w="med" len="med"/>
          </a:ln>
          <a:effectLst/>
        </p:spPr>
      </p:cxnSp>
      <p:sp>
        <p:nvSpPr>
          <p:cNvPr id="38" name="Rectangle 8">
            <a:extLst>
              <a:ext uri="{FF2B5EF4-FFF2-40B4-BE49-F238E27FC236}">
                <a16:creationId xmlns:a16="http://schemas.microsoft.com/office/drawing/2014/main" id="{E5D6593B-867A-401B-8DBE-675A46531238}"/>
              </a:ext>
            </a:extLst>
          </p:cNvPr>
          <p:cNvSpPr>
            <a:spLocks noChangeArrowheads="1"/>
          </p:cNvSpPr>
          <p:nvPr/>
        </p:nvSpPr>
        <p:spPr bwMode="auto">
          <a:xfrm>
            <a:off x="1756525" y="4699673"/>
            <a:ext cx="321169" cy="23960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solidFill>
                  <a:schemeClr val="bg1"/>
                </a:solidFill>
                <a:latin typeface="+mn-ea"/>
                <a:ea typeface="+mn-ea"/>
                <a:cs typeface="メイリオ" panose="020B0604030504040204" pitchFamily="50" charset="-128"/>
              </a:rPr>
              <a:t>こうさい</a:t>
            </a:r>
          </a:p>
        </p:txBody>
      </p:sp>
    </p:spTree>
    <p:custDataLst>
      <p:tags r:id="rId1"/>
    </p:custDataLst>
    <p:extLst>
      <p:ext uri="{BB962C8B-B14F-4D97-AF65-F5344CB8AC3E}">
        <p14:creationId xmlns:p14="http://schemas.microsoft.com/office/powerpoint/2010/main" val="38796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3" grpId="0" animBg="1"/>
      <p:bldP spid="24" grpId="0" animBg="1"/>
      <p:bldP spid="26" grpId="0" animBg="1"/>
      <p:bldP spid="79" grpId="0"/>
      <p:bldP spid="83" grpId="0" animBg="1"/>
      <p:bldP spid="12" grpId="0"/>
      <p:bldP spid="13" grpId="0"/>
      <p:bldP spid="8" grpId="0"/>
      <p:bldP spid="9" grpId="0"/>
      <p:bldP spid="15" grpId="0"/>
      <p:bldP spid="16" grpId="0"/>
      <p:bldP spid="17" grpId="0"/>
      <p:bldP spid="18" grpId="0"/>
      <p:bldP spid="20" grpId="0"/>
      <p:bldP spid="33" grpId="0"/>
      <p:bldP spid="35"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兵庫県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の財政</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−③税金の使われ方</a:t>
            </a:r>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24</a:t>
            </a:fld>
            <a:endParaRPr lang="en-US" altLang="ja-JP" dirty="0">
              <a:latin typeface="+mn-ea"/>
              <a:ea typeface="+mn-ea"/>
            </a:endParaRP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兵庫県民１人当たりの支出額や税金の使われ方をみてみよう。</a:t>
            </a:r>
          </a:p>
        </p:txBody>
      </p:sp>
      <p:sp>
        <p:nvSpPr>
          <p:cNvPr id="13" name="正方形/長方形 12">
            <a:extLst>
              <a:ext uri="{FF2B5EF4-FFF2-40B4-BE49-F238E27FC236}">
                <a16:creationId xmlns:a16="http://schemas.microsoft.com/office/drawing/2014/main" id="{D5BF34A4-2048-487F-8413-BF7024F42773}"/>
              </a:ext>
            </a:extLst>
          </p:cNvPr>
          <p:cNvSpPr/>
          <p:nvPr/>
        </p:nvSpPr>
        <p:spPr bwMode="auto">
          <a:xfrm>
            <a:off x="335731" y="2084190"/>
            <a:ext cx="4255849"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solidFill>
                  <a:schemeClr val="bg1"/>
                </a:solidFill>
                <a:latin typeface="+mn-ea"/>
                <a:ea typeface="+mn-ea"/>
              </a:rPr>
              <a:t>兵庫県民</a:t>
            </a:r>
            <a:r>
              <a:rPr lang="ja-JP" altLang="en-US" sz="1400" dirty="0">
                <a:solidFill>
                  <a:schemeClr val="bg1"/>
                </a:solidFill>
                <a:latin typeface="+mn-ea"/>
                <a:ea typeface="+mn-ea"/>
              </a:rPr>
              <a:t>１人当たりの支出額</a:t>
            </a:r>
            <a:endParaRPr kumimoji="1" lang="ja-JP" altLang="en-US" sz="1400" b="0" i="0" u="none" strike="noStrike" cap="none" normalizeH="0" baseline="0" dirty="0">
              <a:ln>
                <a:noFill/>
              </a:ln>
              <a:solidFill>
                <a:schemeClr val="bg1"/>
              </a:solidFill>
              <a:effectLst/>
              <a:latin typeface="+mn-ea"/>
              <a:ea typeface="+mn-ea"/>
            </a:endParaRPr>
          </a:p>
        </p:txBody>
      </p:sp>
      <p:sp>
        <p:nvSpPr>
          <p:cNvPr id="14" name="正方形/長方形 13">
            <a:extLst>
              <a:ext uri="{FF2B5EF4-FFF2-40B4-BE49-F238E27FC236}">
                <a16:creationId xmlns:a16="http://schemas.microsoft.com/office/drawing/2014/main" id="{8C4A5D54-3558-4125-94D6-19C15283C7AD}"/>
              </a:ext>
            </a:extLst>
          </p:cNvPr>
          <p:cNvSpPr/>
          <p:nvPr/>
        </p:nvSpPr>
        <p:spPr bwMode="auto">
          <a:xfrm>
            <a:off x="4832775" y="2084190"/>
            <a:ext cx="3929461"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rPr>
              <a:t>兵庫</a:t>
            </a:r>
            <a:r>
              <a:rPr kumimoji="1" lang="ja-JP" altLang="en-US" sz="1400" b="0" i="0" u="none" strike="noStrike" cap="none" normalizeH="0" baseline="0" dirty="0">
                <a:ln>
                  <a:noFill/>
                </a:ln>
                <a:solidFill>
                  <a:schemeClr val="bg1"/>
                </a:solidFill>
                <a:effectLst/>
                <a:latin typeface="+mn-ea"/>
                <a:ea typeface="+mn-ea"/>
              </a:rPr>
              <a:t>県の税金はこんなところにも使われています</a:t>
            </a:r>
          </a:p>
        </p:txBody>
      </p:sp>
      <p:graphicFrame>
        <p:nvGraphicFramePr>
          <p:cNvPr id="18" name="表 17">
            <a:extLst>
              <a:ext uri="{FF2B5EF4-FFF2-40B4-BE49-F238E27FC236}">
                <a16:creationId xmlns:a16="http://schemas.microsoft.com/office/drawing/2014/main" id="{36FB9F79-D74C-452B-9159-BD0F88EC6B87}"/>
              </a:ext>
            </a:extLst>
          </p:cNvPr>
          <p:cNvGraphicFramePr>
            <a:graphicFrameLocks noGrp="1"/>
          </p:cNvGraphicFramePr>
          <p:nvPr/>
        </p:nvGraphicFramePr>
        <p:xfrm>
          <a:off x="335732" y="2961161"/>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商工費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400" b="0" dirty="0">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教育費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96,700</a:t>
                      </a:r>
                      <a:r>
                        <a:rPr kumimoji="1" lang="ja-JP" altLang="en-US" sz="1400" b="0" dirty="0">
                          <a:latin typeface="+mn-ea"/>
                          <a:ea typeface="+mn-ea"/>
                        </a:rPr>
                        <a:t>円（</a:t>
                      </a:r>
                      <a:r>
                        <a:rPr kumimoji="1" lang="en-US" altLang="ja-JP" sz="1400" b="0" dirty="0">
                          <a:latin typeface="+mn-ea"/>
                          <a:ea typeface="+mn-ea"/>
                        </a:rPr>
                        <a:t>21.9%</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74,500</a:t>
                      </a:r>
                      <a:r>
                        <a:rPr kumimoji="1" lang="ja-JP" altLang="en-US" sz="1400" b="0" dirty="0">
                          <a:latin typeface="+mn-ea"/>
                          <a:ea typeface="+mn-ea"/>
                        </a:rPr>
                        <a:t>円（</a:t>
                      </a:r>
                      <a:r>
                        <a:rPr kumimoji="1" lang="en-US" altLang="ja-JP" sz="1400" b="0" dirty="0">
                          <a:latin typeface="+mn-ea"/>
                          <a:ea typeface="+mn-ea"/>
                        </a:rPr>
                        <a:t>16.8%</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marL="0" marR="0" lvl="0" indent="0" algn="l" defTabSz="914400" rtl="0" eaLnBrk="1" fontAlgn="auto" latinLnBrk="0" hangingPunct="1">
                        <a:lnSpc>
                          <a:spcPts val="1840"/>
                        </a:lnSpc>
                        <a:spcBef>
                          <a:spcPts val="0"/>
                        </a:spcBef>
                        <a:spcAft>
                          <a:spcPts val="0"/>
                        </a:spcAft>
                        <a:buClrTx/>
                        <a:buSzTx/>
                        <a:buFontTx/>
                        <a:buNone/>
                        <a:tabLst/>
                        <a:defRPr/>
                      </a:pPr>
                      <a:r>
                        <a:rPr kumimoji="1" lang="ja-JP" altLang="en-US" sz="1200" b="0">
                          <a:latin typeface="+mn-ea"/>
                          <a:ea typeface="+mn-ea"/>
                        </a:rPr>
                        <a:t>中小企業育成や</a:t>
                      </a:r>
                      <a:endParaRPr kumimoji="1" lang="en-US" altLang="ja-JP" sz="1200" b="0" dirty="0">
                        <a:latin typeface="+mn-ea"/>
                        <a:ea typeface="+mn-ea"/>
                      </a:endParaRPr>
                    </a:p>
                    <a:p>
                      <a:pPr marL="0" marR="0" lvl="0" indent="0" algn="l" defTabSz="914400" rtl="0" eaLnBrk="1" fontAlgn="auto" latinLnBrk="0" hangingPunct="1">
                        <a:lnSpc>
                          <a:spcPts val="1840"/>
                        </a:lnSpc>
                        <a:spcBef>
                          <a:spcPts val="0"/>
                        </a:spcBef>
                        <a:spcAft>
                          <a:spcPts val="0"/>
                        </a:spcAft>
                        <a:buClrTx/>
                        <a:buSzTx/>
                        <a:buFontTx/>
                        <a:buNone/>
                        <a:tabLst/>
                        <a:defRPr/>
                      </a:pPr>
                      <a:r>
                        <a:rPr kumimoji="1" lang="ja-JP" altLang="en-US" sz="1200" b="0">
                          <a:latin typeface="+mn-ea"/>
                          <a:ea typeface="+mn-ea"/>
                        </a:rPr>
                        <a:t>観光</a:t>
                      </a:r>
                      <a:r>
                        <a:rPr kumimoji="1" lang="ja-JP" altLang="en-US" sz="1200" b="0" dirty="0">
                          <a:latin typeface="+mn-ea"/>
                          <a:ea typeface="+mn-ea"/>
                        </a:rPr>
                        <a:t>振興のために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a:latin typeface="+mn-ea"/>
                          <a:ea typeface="+mn-ea"/>
                        </a:rPr>
                        <a:t>小</a:t>
                      </a:r>
                      <a:r>
                        <a:rPr kumimoji="1" lang="ja-JP" altLang="en-US" sz="1200" b="0" dirty="0">
                          <a:latin typeface="+mn-ea"/>
                          <a:ea typeface="+mn-ea"/>
                        </a:rPr>
                        <a:t>・中・高校、大学などの</a:t>
                      </a:r>
                      <a:endParaRPr kumimoji="1" lang="en-US" altLang="ja-JP" sz="1200" b="0" dirty="0">
                        <a:latin typeface="+mn-ea"/>
                        <a:ea typeface="+mn-ea"/>
                      </a:endParaRPr>
                    </a:p>
                    <a:p>
                      <a:pPr>
                        <a:lnSpc>
                          <a:spcPts val="1840"/>
                        </a:lnSpc>
                      </a:pPr>
                      <a:r>
                        <a:rPr kumimoji="1" lang="ja-JP" altLang="en-US" sz="1200" b="0" dirty="0">
                          <a:latin typeface="+mn-ea"/>
                          <a:ea typeface="+mn-ea"/>
                        </a:rPr>
                        <a:t>教育に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16" name="Rectangle 8">
            <a:extLst>
              <a:ext uri="{FF2B5EF4-FFF2-40B4-BE49-F238E27FC236}">
                <a16:creationId xmlns:a16="http://schemas.microsoft.com/office/drawing/2014/main" id="{0A3FB61A-D042-4CDD-BFEF-D7A7BE0356FF}"/>
              </a:ext>
            </a:extLst>
          </p:cNvPr>
          <p:cNvSpPr>
            <a:spLocks noChangeArrowheads="1"/>
          </p:cNvSpPr>
          <p:nvPr/>
        </p:nvSpPr>
        <p:spPr bwMode="auto">
          <a:xfrm>
            <a:off x="4991609" y="2445786"/>
            <a:ext cx="2061261"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solidFill>
                  <a:schemeClr val="bg1"/>
                </a:solidFill>
                <a:latin typeface="+mn-ea"/>
                <a:ea typeface="+mn-ea"/>
                <a:cs typeface="メイリオ" panose="020B0604030504040204" pitchFamily="50" charset="-128"/>
              </a:rPr>
              <a:t>京奈和自動車道紀北西道路</a:t>
            </a:r>
            <a:endParaRPr lang="en-US" altLang="ja-JP" sz="1200" dirty="0">
              <a:solidFill>
                <a:schemeClr val="bg1"/>
              </a:solidFill>
              <a:latin typeface="+mn-ea"/>
              <a:ea typeface="+mn-ea"/>
              <a:cs typeface="メイリオ" panose="020B0604030504040204" pitchFamily="50" charset="-128"/>
            </a:endParaRPr>
          </a:p>
          <a:p>
            <a:pPr eaLnBrk="1" hangingPunct="1">
              <a:spcBef>
                <a:spcPct val="0"/>
              </a:spcBef>
              <a:buFontTx/>
              <a:buNone/>
            </a:pPr>
            <a:r>
              <a:rPr lang="ja-JP" altLang="en-US" sz="1000" dirty="0">
                <a:solidFill>
                  <a:schemeClr val="bg1"/>
                </a:solidFill>
                <a:latin typeface="+mn-ea"/>
                <a:ea typeface="+mn-ea"/>
                <a:cs typeface="メイリオ" panose="020B0604030504040204" pitchFamily="50" charset="-128"/>
              </a:rPr>
              <a:t>（平成２９年３月開通）　</a:t>
            </a:r>
            <a:r>
              <a:rPr lang="ja-JP" altLang="en-US" sz="1100" dirty="0">
                <a:solidFill>
                  <a:schemeClr val="bg1"/>
                </a:solidFill>
                <a:latin typeface="+mn-ea"/>
                <a:ea typeface="+mn-ea"/>
                <a:cs typeface="メイリオ" panose="020B0604030504040204" pitchFamily="50" charset="-128"/>
              </a:rPr>
              <a:t>総事業費：約</a:t>
            </a:r>
            <a:r>
              <a:rPr lang="en-US" altLang="ja-JP" sz="1100" dirty="0">
                <a:solidFill>
                  <a:schemeClr val="bg1"/>
                </a:solidFill>
                <a:latin typeface="+mn-ea"/>
                <a:ea typeface="+mn-ea"/>
                <a:cs typeface="メイリオ" panose="020B0604030504040204" pitchFamily="50" charset="-128"/>
              </a:rPr>
              <a:t>1,101</a:t>
            </a:r>
            <a:r>
              <a:rPr lang="ja-JP" altLang="en-US" sz="1100" dirty="0">
                <a:solidFill>
                  <a:schemeClr val="bg1"/>
                </a:solidFill>
                <a:latin typeface="+mn-ea"/>
                <a:ea typeface="+mn-ea"/>
                <a:cs typeface="メイリオ" panose="020B0604030504040204" pitchFamily="50" charset="-128"/>
              </a:rPr>
              <a:t>億円</a:t>
            </a:r>
            <a:endParaRPr lang="en-US" altLang="ja-JP" sz="1100" dirty="0">
              <a:solidFill>
                <a:schemeClr val="bg1"/>
              </a:solidFill>
              <a:latin typeface="+mn-ea"/>
              <a:ea typeface="+mn-ea"/>
              <a:cs typeface="メイリオ" panose="020B0604030504040204" pitchFamily="50" charset="-128"/>
            </a:endParaRPr>
          </a:p>
        </p:txBody>
      </p:sp>
      <p:graphicFrame>
        <p:nvGraphicFramePr>
          <p:cNvPr id="20" name="表 19">
            <a:extLst>
              <a:ext uri="{FF2B5EF4-FFF2-40B4-BE49-F238E27FC236}">
                <a16:creationId xmlns:a16="http://schemas.microsoft.com/office/drawing/2014/main" id="{0EFC6212-1917-47B2-8749-9BD1E6BC3B4B}"/>
              </a:ext>
            </a:extLst>
          </p:cNvPr>
          <p:cNvGraphicFramePr>
            <a:graphicFrameLocks noGrp="1"/>
          </p:cNvGraphicFramePr>
          <p:nvPr/>
        </p:nvGraphicFramePr>
        <p:xfrm>
          <a:off x="335732" y="4224975"/>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民生費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dirty="0">
                          <a:solidFill>
                            <a:schemeClr val="tx1"/>
                          </a:solidFill>
                          <a:latin typeface="+mn-ea"/>
                          <a:ea typeface="+mn-ea"/>
                        </a:rPr>
                        <a:t>公債費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73,000</a:t>
                      </a:r>
                      <a:r>
                        <a:rPr kumimoji="1" lang="ja-JP" altLang="en-US" sz="1400" b="0" dirty="0">
                          <a:latin typeface="+mn-ea"/>
                          <a:ea typeface="+mn-ea"/>
                        </a:rPr>
                        <a:t>円（</a:t>
                      </a:r>
                      <a:r>
                        <a:rPr kumimoji="1" lang="en-US" altLang="ja-JP" sz="1400" b="0" dirty="0">
                          <a:latin typeface="+mn-ea"/>
                          <a:ea typeface="+mn-ea"/>
                        </a:rPr>
                        <a:t>16.5%</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52,100</a:t>
                      </a:r>
                      <a:r>
                        <a:rPr kumimoji="1" lang="ja-JP" altLang="en-US" sz="1400" b="0" dirty="0">
                          <a:latin typeface="+mn-ea"/>
                          <a:ea typeface="+mn-ea"/>
                        </a:rPr>
                        <a:t>円（</a:t>
                      </a:r>
                      <a:r>
                        <a:rPr kumimoji="1" lang="en-US" altLang="ja-JP" sz="1400" b="0" dirty="0">
                          <a:latin typeface="+mn-ea"/>
                          <a:ea typeface="+mn-ea"/>
                        </a:rPr>
                        <a:t>11.8%</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a:latin typeface="+mn-ea"/>
                          <a:ea typeface="+mn-ea"/>
                        </a:rPr>
                        <a:t>お年寄りや</a:t>
                      </a:r>
                      <a:endParaRPr kumimoji="1" lang="en-US" altLang="ja-JP" sz="1200" b="0" dirty="0">
                        <a:latin typeface="+mn-ea"/>
                        <a:ea typeface="+mn-ea"/>
                      </a:endParaRPr>
                    </a:p>
                    <a:p>
                      <a:pPr>
                        <a:lnSpc>
                          <a:spcPts val="1840"/>
                        </a:lnSpc>
                      </a:pPr>
                      <a:r>
                        <a:rPr kumimoji="1" lang="ja-JP" altLang="en-US" sz="1200" b="0">
                          <a:latin typeface="+mn-ea"/>
                          <a:ea typeface="+mn-ea"/>
                        </a:rPr>
                        <a:t>体</a:t>
                      </a:r>
                      <a:r>
                        <a:rPr kumimoji="1" lang="ja-JP" altLang="en-US" sz="1200" b="0" dirty="0">
                          <a:latin typeface="+mn-ea"/>
                          <a:ea typeface="+mn-ea"/>
                        </a:rPr>
                        <a:t>の不自由な人のために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a:latin typeface="+mn-ea"/>
                          <a:ea typeface="+mn-ea"/>
                        </a:rPr>
                        <a:t>地方債</a:t>
                      </a:r>
                      <a:r>
                        <a:rPr kumimoji="1" lang="ja-JP" altLang="en-US" sz="1200" b="0" dirty="0">
                          <a:latin typeface="+mn-ea"/>
                          <a:ea typeface="+mn-ea"/>
                        </a:rPr>
                        <a:t>の返済に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21" name="表 20">
            <a:extLst>
              <a:ext uri="{FF2B5EF4-FFF2-40B4-BE49-F238E27FC236}">
                <a16:creationId xmlns:a16="http://schemas.microsoft.com/office/drawing/2014/main" id="{6348D7D9-2810-465F-8D11-7315B0392149}"/>
              </a:ext>
            </a:extLst>
          </p:cNvPr>
          <p:cNvGraphicFramePr>
            <a:graphicFrameLocks noGrp="1"/>
          </p:cNvGraphicFramePr>
          <p:nvPr/>
        </p:nvGraphicFramePr>
        <p:xfrm>
          <a:off x="323851" y="5488788"/>
          <a:ext cx="4255850" cy="1172453"/>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dirty="0">
                          <a:solidFill>
                            <a:schemeClr val="tx1"/>
                          </a:solidFill>
                          <a:latin typeface="+mn-ea"/>
                          <a:ea typeface="+mn-ea"/>
                        </a:rPr>
                        <a:t>警察費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土木費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3325">
                <a:tc>
                  <a:txBody>
                    <a:bodyPr/>
                    <a:lstStyle/>
                    <a:p>
                      <a:r>
                        <a:rPr kumimoji="1" lang="en-US" altLang="ja-JP" sz="1400" b="0" dirty="0">
                          <a:latin typeface="+mn-ea"/>
                          <a:ea typeface="+mn-ea"/>
                        </a:rPr>
                        <a:t>27,100</a:t>
                      </a:r>
                      <a:r>
                        <a:rPr kumimoji="1" lang="ja-JP" altLang="en-US" sz="1400" b="0">
                          <a:latin typeface="+mn-ea"/>
                          <a:ea typeface="+mn-ea"/>
                        </a:rPr>
                        <a:t>円（</a:t>
                      </a:r>
                      <a:r>
                        <a:rPr kumimoji="1" lang="en-US" altLang="ja-JP" sz="1400" b="0" dirty="0">
                          <a:latin typeface="+mn-ea"/>
                          <a:ea typeface="+mn-ea"/>
                        </a:rPr>
                        <a:t>6.1%</a:t>
                      </a:r>
                      <a:r>
                        <a:rPr kumimoji="1" lang="ja-JP" altLang="en-US" sz="1400" b="0">
                          <a:latin typeface="+mn-ea"/>
                          <a:ea typeface="+mn-ea"/>
                        </a:rPr>
                        <a:t>）</a:t>
                      </a:r>
                      <a:endParaRPr kumimoji="1" lang="ja-JP" altLang="en-US" sz="14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25,700</a:t>
                      </a:r>
                      <a:r>
                        <a:rPr kumimoji="1" lang="ja-JP" altLang="en-US" sz="1400" b="0" dirty="0">
                          <a:latin typeface="+mn-ea"/>
                          <a:ea typeface="+mn-ea"/>
                        </a:rPr>
                        <a:t>円（</a:t>
                      </a:r>
                      <a:r>
                        <a:rPr kumimoji="1" lang="en-US" altLang="ja-JP" sz="1400" b="0" dirty="0">
                          <a:latin typeface="+mn-ea"/>
                          <a:ea typeface="+mn-ea"/>
                        </a:rPr>
                        <a:t>5.8%</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生命と財産を守る</a:t>
                      </a:r>
                      <a:r>
                        <a:rPr kumimoji="1" lang="ja-JP" altLang="en-US" sz="1200" b="0">
                          <a:latin typeface="+mn-ea"/>
                          <a:ea typeface="+mn-ea"/>
                        </a:rPr>
                        <a:t>ために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a:latin typeface="+mn-ea"/>
                          <a:ea typeface="+mn-ea"/>
                        </a:rPr>
                        <a:t>道路</a:t>
                      </a:r>
                      <a:r>
                        <a:rPr kumimoji="1" lang="ja-JP" altLang="en-US" sz="1200" b="0" dirty="0">
                          <a:latin typeface="+mn-ea"/>
                          <a:ea typeface="+mn-ea"/>
                        </a:rPr>
                        <a:t>・河川・住宅などの</a:t>
                      </a:r>
                      <a:endParaRPr kumimoji="1" lang="en-US" altLang="ja-JP" sz="1200" b="0" dirty="0">
                        <a:latin typeface="+mn-ea"/>
                        <a:ea typeface="+mn-ea"/>
                      </a:endParaRPr>
                    </a:p>
                    <a:p>
                      <a:pPr>
                        <a:lnSpc>
                          <a:spcPts val="1840"/>
                        </a:lnSpc>
                      </a:pPr>
                      <a:r>
                        <a:rPr kumimoji="1" lang="ja-JP" altLang="en-US" sz="1200" b="0" dirty="0">
                          <a:latin typeface="+mn-ea"/>
                          <a:ea typeface="+mn-ea"/>
                        </a:rPr>
                        <a:t>整備に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23" name="Rectangle 8">
            <a:extLst>
              <a:ext uri="{FF2B5EF4-FFF2-40B4-BE49-F238E27FC236}">
                <a16:creationId xmlns:a16="http://schemas.microsoft.com/office/drawing/2014/main" id="{BE300E96-BD6D-4154-9C2D-4736E563BD67}"/>
              </a:ext>
            </a:extLst>
          </p:cNvPr>
          <p:cNvSpPr>
            <a:spLocks noChangeArrowheads="1"/>
          </p:cNvSpPr>
          <p:nvPr/>
        </p:nvSpPr>
        <p:spPr bwMode="auto">
          <a:xfrm>
            <a:off x="335732" y="2445785"/>
            <a:ext cx="43242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mn-ea"/>
                <a:ea typeface="+mn-ea"/>
                <a:cs typeface="メイリオ" panose="020B0604030504040204" pitchFamily="50" charset="-128"/>
              </a:rPr>
              <a:t>兵庫県民の人口で割ると１人当たりの支出額は</a:t>
            </a:r>
            <a:r>
              <a:rPr lang="en-US" altLang="ja-JP" sz="1200" dirty="0">
                <a:latin typeface="+mn-ea"/>
                <a:ea typeface="+mn-ea"/>
                <a:cs typeface="メイリオ" panose="020B0604030504040204" pitchFamily="50" charset="-128"/>
              </a:rPr>
              <a:t>442,400</a:t>
            </a:r>
            <a:r>
              <a:rPr lang="ja-JP" altLang="en-US" sz="1200">
                <a:latin typeface="+mn-ea"/>
                <a:ea typeface="+mn-ea"/>
                <a:cs typeface="メイリオ" panose="020B0604030504040204" pitchFamily="50" charset="-128"/>
              </a:rPr>
              <a:t>円です。</a:t>
            </a:r>
            <a:endParaRPr lang="en-US" altLang="ja-JP" sz="1200" dirty="0">
              <a:latin typeface="+mn-ea"/>
              <a:ea typeface="+mn-ea"/>
              <a:cs typeface="メイリオ" panose="020B0604030504040204" pitchFamily="50" charset="-128"/>
            </a:endParaRPr>
          </a:p>
          <a:p>
            <a:pPr eaLnBrk="1" hangingPunct="1">
              <a:spcBef>
                <a:spcPct val="0"/>
              </a:spcBef>
              <a:buFontTx/>
              <a:buNone/>
            </a:pPr>
            <a:r>
              <a:rPr lang="ja-JP" altLang="en-US" sz="1200">
                <a:latin typeface="+mn-ea"/>
                <a:ea typeface="+mn-ea"/>
                <a:cs typeface="メイリオ" panose="020B0604030504040204" pitchFamily="50" charset="-128"/>
              </a:rPr>
              <a:t>（令和７年１月１日現在人口　</a:t>
            </a:r>
            <a:r>
              <a:rPr lang="en-US" altLang="ja-JP" sz="1200" dirty="0">
                <a:latin typeface="+mn-ea"/>
                <a:ea typeface="+mn-ea"/>
                <a:cs typeface="メイリオ" panose="020B0604030504040204" pitchFamily="50" charset="-128"/>
              </a:rPr>
              <a:t>5,330,767</a:t>
            </a:r>
            <a:r>
              <a:rPr lang="ja-JP" altLang="en-US" sz="1200">
                <a:latin typeface="+mn-ea"/>
                <a:ea typeface="+mn-ea"/>
                <a:cs typeface="メイリオ" panose="020B0604030504040204" pitchFamily="50" charset="-128"/>
              </a:rPr>
              <a:t>人）</a:t>
            </a:r>
            <a:endParaRPr lang="en-US" altLang="ja-JP" sz="1200" dirty="0">
              <a:latin typeface="+mn-ea"/>
              <a:ea typeface="+mn-ea"/>
              <a:cs typeface="メイリオ" panose="020B0604030504040204" pitchFamily="50" charset="-128"/>
            </a:endParaRPr>
          </a:p>
        </p:txBody>
      </p:sp>
      <p:sp>
        <p:nvSpPr>
          <p:cNvPr id="5" name="Rectangle 8">
            <a:extLst>
              <a:ext uri="{FF2B5EF4-FFF2-40B4-BE49-F238E27FC236}">
                <a16:creationId xmlns:a16="http://schemas.microsoft.com/office/drawing/2014/main" id="{1F9335AA-AE0E-8EB6-07EB-A31B22E26691}"/>
              </a:ext>
            </a:extLst>
          </p:cNvPr>
          <p:cNvSpPr>
            <a:spLocks noChangeArrowheads="1"/>
          </p:cNvSpPr>
          <p:nvPr/>
        </p:nvSpPr>
        <p:spPr bwMode="auto">
          <a:xfrm>
            <a:off x="3328969" y="4118381"/>
            <a:ext cx="321169" cy="23960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latin typeface="+mn-ea"/>
                <a:ea typeface="+mn-ea"/>
                <a:cs typeface="メイリオ" panose="020B0604030504040204" pitchFamily="50" charset="-128"/>
              </a:rPr>
              <a:t>こうさい</a:t>
            </a:r>
          </a:p>
        </p:txBody>
      </p:sp>
      <p:sp>
        <p:nvSpPr>
          <p:cNvPr id="19" name="Rectangle 8">
            <a:extLst>
              <a:ext uri="{FF2B5EF4-FFF2-40B4-BE49-F238E27FC236}">
                <a16:creationId xmlns:a16="http://schemas.microsoft.com/office/drawing/2014/main" id="{03020914-4209-F8B6-0F55-4CF4B0C826B6}"/>
              </a:ext>
            </a:extLst>
          </p:cNvPr>
          <p:cNvSpPr>
            <a:spLocks noChangeArrowheads="1"/>
          </p:cNvSpPr>
          <p:nvPr/>
        </p:nvSpPr>
        <p:spPr bwMode="auto">
          <a:xfrm>
            <a:off x="2633925" y="4869548"/>
            <a:ext cx="402922" cy="239608"/>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latin typeface="+mn-ea"/>
                <a:ea typeface="+mn-ea"/>
                <a:cs typeface="メイリオ" panose="020B0604030504040204" pitchFamily="50" charset="-128"/>
              </a:rPr>
              <a:t>ちほうさい</a:t>
            </a:r>
          </a:p>
        </p:txBody>
      </p:sp>
      <p:pic>
        <p:nvPicPr>
          <p:cNvPr id="2" name="図 1">
            <a:extLst>
              <a:ext uri="{FF2B5EF4-FFF2-40B4-BE49-F238E27FC236}">
                <a16:creationId xmlns:a16="http://schemas.microsoft.com/office/drawing/2014/main" id="{AED30B92-E473-3773-5C1A-81557A98C391}"/>
              </a:ext>
            </a:extLst>
          </p:cNvPr>
          <p:cNvPicPr/>
          <p:nvPr/>
        </p:nvPicPr>
        <p:blipFill>
          <a:blip r:embed="rId3">
            <a:clrChange>
              <a:clrFrom>
                <a:srgbClr val="FFFFFF"/>
              </a:clrFrom>
              <a:clrTo>
                <a:srgbClr val="FFFFFF">
                  <a:alpha val="0"/>
                </a:srgbClr>
              </a:clrTo>
            </a:clrChange>
          </a:blip>
          <a:stretch>
            <a:fillRect/>
          </a:stretch>
        </p:blipFill>
        <p:spPr>
          <a:xfrm>
            <a:off x="7753754" y="819141"/>
            <a:ext cx="1203192" cy="1194279"/>
          </a:xfrm>
          <a:prstGeom prst="rect">
            <a:avLst/>
          </a:prstGeom>
        </p:spPr>
      </p:pic>
      <p:sp>
        <p:nvSpPr>
          <p:cNvPr id="3" name="テキスト ボックス 2">
            <a:extLst>
              <a:ext uri="{FF2B5EF4-FFF2-40B4-BE49-F238E27FC236}">
                <a16:creationId xmlns:a16="http://schemas.microsoft.com/office/drawing/2014/main" id="{10E111FB-39C2-B157-244D-2CDB13466FC5}"/>
              </a:ext>
            </a:extLst>
          </p:cNvPr>
          <p:cNvSpPr txBox="1"/>
          <p:nvPr/>
        </p:nvSpPr>
        <p:spPr>
          <a:xfrm>
            <a:off x="7209744" y="1574944"/>
            <a:ext cx="1004931" cy="338554"/>
          </a:xfrm>
          <a:prstGeom prst="rect">
            <a:avLst/>
          </a:prstGeom>
          <a:noFill/>
        </p:spPr>
        <p:txBody>
          <a:bodyPr wrap="square">
            <a:spAutoFit/>
          </a:bodyPr>
          <a:lstStyle/>
          <a:p>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8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8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8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800" dirty="0">
              <a:latin typeface="MS PGothic" panose="020B0600070205080204" pitchFamily="34" charset="-128"/>
              <a:ea typeface="MS PGothic" panose="020B0600070205080204" pitchFamily="34" charset="-128"/>
            </a:endParaRPr>
          </a:p>
        </p:txBody>
      </p:sp>
      <p:sp>
        <p:nvSpPr>
          <p:cNvPr id="4" name="正方形/長方形 3">
            <a:extLst>
              <a:ext uri="{FF2B5EF4-FFF2-40B4-BE49-F238E27FC236}">
                <a16:creationId xmlns:a16="http://schemas.microsoft.com/office/drawing/2014/main" id="{1684E5AC-B435-386A-3A52-77C0BD362A9F}"/>
              </a:ext>
            </a:extLst>
          </p:cNvPr>
          <p:cNvSpPr/>
          <p:nvPr/>
        </p:nvSpPr>
        <p:spPr>
          <a:xfrm>
            <a:off x="7209744" y="3562332"/>
            <a:ext cx="1834745" cy="984885"/>
          </a:xfrm>
          <a:prstGeom prst="rect">
            <a:avLst/>
          </a:prstGeom>
        </p:spPr>
        <p:txBody>
          <a:bodyPr wrap="square">
            <a:spAutoFit/>
          </a:bodyPr>
          <a:lstStyle/>
          <a:p>
            <a:pPr algn="ctr" fontAlgn="base">
              <a:spcAft>
                <a:spcPts val="0"/>
              </a:spcAft>
            </a:pPr>
            <a:r>
              <a:rPr lang="ja-JP" altLang="ja-JP" sz="1400" kern="1200" dirty="0">
                <a:effectLst/>
                <a:latin typeface="+mn-ea"/>
                <a:ea typeface="+mn-ea"/>
                <a:cs typeface="メイリオ" panose="020B0604030504040204" pitchFamily="50" charset="-128"/>
              </a:rPr>
              <a:t>川西カリヨンの丘</a:t>
            </a:r>
            <a:endParaRPr lang="en-US" altLang="ja-JP" sz="1400" kern="1200" dirty="0">
              <a:effectLst/>
              <a:latin typeface="+mn-ea"/>
              <a:ea typeface="+mn-ea"/>
              <a:cs typeface="メイリオ" panose="020B0604030504040204" pitchFamily="50" charset="-128"/>
            </a:endParaRPr>
          </a:p>
          <a:p>
            <a:pPr algn="ctr" fontAlgn="base">
              <a:spcAft>
                <a:spcPts val="0"/>
              </a:spcAft>
            </a:pPr>
            <a:r>
              <a:rPr lang="ja-JP" altLang="ja-JP" sz="1400" kern="1200" dirty="0">
                <a:effectLst/>
                <a:latin typeface="+mn-ea"/>
                <a:ea typeface="+mn-ea"/>
                <a:cs typeface="メイリオ" panose="020B0604030504040204" pitchFamily="50" charset="-128"/>
              </a:rPr>
              <a:t>特別支援学校</a:t>
            </a:r>
            <a:endParaRPr lang="ja-JP" altLang="ja-JP" sz="1400" dirty="0">
              <a:effectLst/>
              <a:latin typeface="+mn-ea"/>
              <a:ea typeface="+mn-ea"/>
              <a:cs typeface="ＭＳ Ｐゴシック" panose="020B0600070205080204" pitchFamily="50" charset="-128"/>
            </a:endParaRPr>
          </a:p>
          <a:p>
            <a:pPr algn="ctr" fontAlgn="base">
              <a:spcAft>
                <a:spcPts val="0"/>
              </a:spcAft>
            </a:pPr>
            <a:endParaRPr kumimoji="1" lang="en-US" altLang="ja-JP" sz="600" kern="1200" dirty="0">
              <a:effectLst/>
              <a:latin typeface="+mn-ea"/>
              <a:ea typeface="+mn-ea"/>
              <a:cs typeface="メイリオ" panose="020B0604030504040204" pitchFamily="50" charset="-128"/>
            </a:endParaRPr>
          </a:p>
          <a:p>
            <a:pPr algn="ctr" fontAlgn="base">
              <a:spcAft>
                <a:spcPts val="0"/>
              </a:spcAft>
            </a:pPr>
            <a:r>
              <a:rPr kumimoji="1" lang="ja-JP" altLang="ja-JP" sz="1200" kern="1200" dirty="0">
                <a:effectLst/>
                <a:latin typeface="+mn-ea"/>
                <a:ea typeface="+mn-ea"/>
                <a:cs typeface="メイリオ" panose="020B0604030504040204" pitchFamily="50" charset="-128"/>
              </a:rPr>
              <a:t>（</a:t>
            </a:r>
            <a:r>
              <a:rPr lang="ja-JP" altLang="ja-JP" sz="1200" kern="1200" dirty="0">
                <a:effectLst/>
                <a:latin typeface="+mn-ea"/>
                <a:ea typeface="+mn-ea"/>
                <a:cs typeface="メイリオ" panose="020B0604030504040204" pitchFamily="50" charset="-128"/>
              </a:rPr>
              <a:t>川西市</a:t>
            </a:r>
            <a:r>
              <a:rPr kumimoji="1" lang="ja-JP" altLang="ja-JP" sz="1200" kern="1200" dirty="0">
                <a:effectLst/>
                <a:latin typeface="+mn-ea"/>
                <a:ea typeface="+mn-ea"/>
                <a:cs typeface="メイリオ" panose="020B0604030504040204" pitchFamily="50" charset="-128"/>
              </a:rPr>
              <a:t>）</a:t>
            </a:r>
            <a:endParaRPr kumimoji="1" lang="en-US" altLang="ja-JP" sz="1200" kern="1200" dirty="0">
              <a:effectLst/>
              <a:latin typeface="+mn-ea"/>
              <a:ea typeface="+mn-ea"/>
              <a:cs typeface="メイリオ" panose="020B0604030504040204" pitchFamily="50" charset="-128"/>
            </a:endParaRPr>
          </a:p>
          <a:p>
            <a:pPr algn="ctr" fontAlgn="base"/>
            <a:r>
              <a:rPr lang="ja-JP" altLang="en-US" sz="1200" kern="1200" dirty="0">
                <a:effectLst/>
                <a:latin typeface="+mn-ea"/>
                <a:cs typeface="メイリオ" panose="020B0604030504040204" pitchFamily="50" charset="-128"/>
              </a:rPr>
              <a:t>令和５</a:t>
            </a:r>
            <a:r>
              <a:rPr lang="ja-JP" altLang="ja-JP" sz="1200" kern="1200" dirty="0">
                <a:effectLst/>
                <a:latin typeface="+mn-ea"/>
                <a:cs typeface="メイリオ" panose="020B0604030504040204" pitchFamily="50" charset="-128"/>
              </a:rPr>
              <a:t>年</a:t>
            </a:r>
            <a:r>
              <a:rPr lang="en-US" altLang="ja-JP" sz="1200" dirty="0">
                <a:latin typeface="+mn-ea"/>
                <a:cs typeface="メイリオ" panose="020B0604030504040204" pitchFamily="50" charset="-128"/>
              </a:rPr>
              <a:t>10</a:t>
            </a:r>
            <a:r>
              <a:rPr lang="ja-JP" altLang="ja-JP" sz="1200" kern="1200" dirty="0">
                <a:effectLst/>
                <a:latin typeface="+mn-ea"/>
                <a:cs typeface="メイリオ" panose="020B0604030504040204" pitchFamily="50" charset="-128"/>
              </a:rPr>
              <a:t>月</a:t>
            </a:r>
            <a:r>
              <a:rPr lang="ja-JP" altLang="en-US" sz="1200" kern="1200" dirty="0">
                <a:effectLst/>
                <a:latin typeface="+mn-ea"/>
                <a:cs typeface="メイリオ" panose="020B0604030504040204" pitchFamily="50" charset="-128"/>
              </a:rPr>
              <a:t>完成</a:t>
            </a:r>
            <a:endParaRPr lang="en-US" altLang="ja-JP" sz="1200" kern="1200" dirty="0">
              <a:effectLst/>
              <a:latin typeface="+mn-ea"/>
              <a:cs typeface="メイリオ" panose="020B0604030504040204" pitchFamily="50" charset="-128"/>
            </a:endParaRPr>
          </a:p>
        </p:txBody>
      </p:sp>
      <p:sp>
        <p:nvSpPr>
          <p:cNvPr id="8" name="正方形/長方形 7">
            <a:extLst>
              <a:ext uri="{FF2B5EF4-FFF2-40B4-BE49-F238E27FC236}">
                <a16:creationId xmlns:a16="http://schemas.microsoft.com/office/drawing/2014/main" id="{A75F27EC-7DAC-7F30-B14D-35CADF2597CB}"/>
              </a:ext>
            </a:extLst>
          </p:cNvPr>
          <p:cNvSpPr/>
          <p:nvPr/>
        </p:nvSpPr>
        <p:spPr>
          <a:xfrm>
            <a:off x="7255981" y="5665359"/>
            <a:ext cx="1834745" cy="984885"/>
          </a:xfrm>
          <a:prstGeom prst="rect">
            <a:avLst/>
          </a:prstGeom>
        </p:spPr>
        <p:txBody>
          <a:bodyPr wrap="square">
            <a:spAutoFit/>
          </a:bodyPr>
          <a:lstStyle/>
          <a:p>
            <a:pPr algn="ctr" fontAlgn="base">
              <a:spcAft>
                <a:spcPts val="0"/>
              </a:spcAft>
            </a:pPr>
            <a:r>
              <a:rPr lang="ja-JP" altLang="en-US" sz="1400" kern="1200" dirty="0">
                <a:effectLst/>
                <a:latin typeface="+mn-ea"/>
                <a:ea typeface="+mn-ea"/>
                <a:cs typeface="メイリオ" panose="020B0604030504040204" pitchFamily="50" charset="-128"/>
              </a:rPr>
              <a:t>はりま姫路</a:t>
            </a:r>
          </a:p>
          <a:p>
            <a:pPr algn="ctr" fontAlgn="base">
              <a:spcAft>
                <a:spcPts val="0"/>
              </a:spcAft>
            </a:pPr>
            <a:r>
              <a:rPr lang="ja-JP" altLang="en-US" sz="1400" kern="1200" dirty="0">
                <a:effectLst/>
                <a:latin typeface="+mn-ea"/>
                <a:ea typeface="+mn-ea"/>
                <a:cs typeface="メイリオ" panose="020B0604030504040204" pitchFamily="50" charset="-128"/>
              </a:rPr>
              <a:t>総合医療センター</a:t>
            </a:r>
          </a:p>
          <a:p>
            <a:pPr algn="ctr" fontAlgn="base">
              <a:spcAft>
                <a:spcPts val="0"/>
              </a:spcAft>
            </a:pPr>
            <a:endParaRPr kumimoji="1" lang="en-US" altLang="ja-JP" sz="600" kern="1200" dirty="0">
              <a:effectLst/>
              <a:latin typeface="+mn-ea"/>
              <a:ea typeface="+mn-ea"/>
              <a:cs typeface="メイリオ" panose="020B0604030504040204" pitchFamily="50" charset="-128"/>
            </a:endParaRPr>
          </a:p>
          <a:p>
            <a:pPr algn="ctr" fontAlgn="base">
              <a:spcAft>
                <a:spcPts val="0"/>
              </a:spcAft>
            </a:pPr>
            <a:r>
              <a:rPr kumimoji="1" lang="ja-JP" altLang="ja-JP" sz="1200" kern="1200" dirty="0">
                <a:effectLst/>
                <a:latin typeface="+mn-ea"/>
                <a:ea typeface="+mn-ea"/>
                <a:cs typeface="メイリオ" panose="020B0604030504040204" pitchFamily="50" charset="-128"/>
              </a:rPr>
              <a:t>（</a:t>
            </a:r>
            <a:r>
              <a:rPr lang="ja-JP" altLang="en-US" sz="1200" kern="1200" dirty="0">
                <a:effectLst/>
                <a:latin typeface="+mn-ea"/>
                <a:ea typeface="+mn-ea"/>
                <a:cs typeface="メイリオ" panose="020B0604030504040204" pitchFamily="50" charset="-128"/>
              </a:rPr>
              <a:t>姫路市</a:t>
            </a:r>
            <a:r>
              <a:rPr kumimoji="1" lang="ja-JP" altLang="ja-JP" sz="1200" kern="1200" dirty="0">
                <a:effectLst/>
                <a:latin typeface="+mn-ea"/>
                <a:ea typeface="+mn-ea"/>
                <a:cs typeface="メイリオ" panose="020B0604030504040204" pitchFamily="50" charset="-128"/>
              </a:rPr>
              <a:t>）</a:t>
            </a:r>
            <a:endParaRPr kumimoji="1" lang="en-US" altLang="ja-JP" sz="1200" kern="1200" dirty="0">
              <a:effectLst/>
              <a:latin typeface="+mn-ea"/>
              <a:ea typeface="+mn-ea"/>
              <a:cs typeface="メイリオ" panose="020B0604030504040204" pitchFamily="50" charset="-128"/>
            </a:endParaRPr>
          </a:p>
          <a:p>
            <a:pPr algn="ctr" fontAlgn="base"/>
            <a:r>
              <a:rPr lang="ja-JP" altLang="en-US" sz="1200" kern="1200" dirty="0">
                <a:effectLst/>
                <a:latin typeface="+mn-ea"/>
                <a:cs typeface="メイリオ" panose="020B0604030504040204" pitchFamily="50" charset="-128"/>
              </a:rPr>
              <a:t>令和３</a:t>
            </a:r>
            <a:r>
              <a:rPr lang="ja-JP" altLang="ja-JP" sz="1200" kern="1200" dirty="0">
                <a:effectLst/>
                <a:latin typeface="+mn-ea"/>
                <a:cs typeface="メイリオ" panose="020B0604030504040204" pitchFamily="50" charset="-128"/>
              </a:rPr>
              <a:t>年</a:t>
            </a:r>
            <a:r>
              <a:rPr lang="en-US" altLang="ja-JP" sz="1200" kern="1200" dirty="0">
                <a:effectLst/>
                <a:latin typeface="+mn-ea"/>
                <a:cs typeface="メイリオ" panose="020B0604030504040204" pitchFamily="50" charset="-128"/>
              </a:rPr>
              <a:t>11</a:t>
            </a:r>
            <a:r>
              <a:rPr lang="ja-JP" altLang="ja-JP" sz="1200" kern="1200" dirty="0">
                <a:effectLst/>
                <a:latin typeface="+mn-ea"/>
                <a:cs typeface="メイリオ" panose="020B0604030504040204" pitchFamily="50" charset="-128"/>
              </a:rPr>
              <a:t>月</a:t>
            </a:r>
            <a:r>
              <a:rPr lang="ja-JP" altLang="en-US" sz="1200" kern="1200" dirty="0">
                <a:effectLst/>
                <a:latin typeface="+mn-ea"/>
                <a:cs typeface="メイリオ" panose="020B0604030504040204" pitchFamily="50" charset="-128"/>
              </a:rPr>
              <a:t>完成</a:t>
            </a:r>
            <a:endParaRPr lang="en-US" altLang="ja-JP" sz="1200" kern="1200" dirty="0">
              <a:effectLst/>
              <a:latin typeface="+mn-ea"/>
              <a:cs typeface="メイリオ" panose="020B0604030504040204" pitchFamily="50" charset="-128"/>
            </a:endParaRPr>
          </a:p>
        </p:txBody>
      </p:sp>
      <p:pic>
        <p:nvPicPr>
          <p:cNvPr id="17" name="図 16">
            <a:extLst>
              <a:ext uri="{FF2B5EF4-FFF2-40B4-BE49-F238E27FC236}">
                <a16:creationId xmlns:a16="http://schemas.microsoft.com/office/drawing/2014/main" id="{E82D8D61-65A3-82F7-4765-1907397A49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26" b="4780"/>
          <a:stretch/>
        </p:blipFill>
        <p:spPr>
          <a:xfrm>
            <a:off x="4832775" y="2640324"/>
            <a:ext cx="2538076" cy="1865527"/>
          </a:xfrm>
          <a:prstGeom prst="rect">
            <a:avLst/>
          </a:prstGeom>
        </p:spPr>
      </p:pic>
      <p:pic>
        <p:nvPicPr>
          <p:cNvPr id="28" name="図 27" descr="はりま姫路病院">
            <a:extLst>
              <a:ext uri="{FF2B5EF4-FFF2-40B4-BE49-F238E27FC236}">
                <a16:creationId xmlns:a16="http://schemas.microsoft.com/office/drawing/2014/main" id="{4F4ED256-349A-67FC-862B-D06EC94F951B}"/>
              </a:ext>
            </a:extLst>
          </p:cNvPr>
          <p:cNvPicPr/>
          <p:nvPr/>
        </p:nvPicPr>
        <p:blipFill rotWithShape="1">
          <a:blip r:embed="rId5" cstate="print">
            <a:extLst>
              <a:ext uri="{28A0092B-C50C-407E-A947-70E740481C1C}">
                <a14:useLocalDpi xmlns:a14="http://schemas.microsoft.com/office/drawing/2010/main" val="0"/>
              </a:ext>
            </a:extLst>
          </a:blip>
          <a:srcRect l="5898"/>
          <a:stretch/>
        </p:blipFill>
        <p:spPr bwMode="auto">
          <a:xfrm>
            <a:off x="4832775" y="4821781"/>
            <a:ext cx="2541412" cy="1867978"/>
          </a:xfrm>
          <a:prstGeom prst="rect">
            <a:avLst/>
          </a:prstGeom>
          <a:noFill/>
          <a:ln>
            <a:noFill/>
          </a:ln>
        </p:spPr>
      </p:pic>
    </p:spTree>
    <p:custDataLst>
      <p:tags r:id="rId1"/>
    </p:custDataLst>
    <p:extLst>
      <p:ext uri="{BB962C8B-B14F-4D97-AF65-F5344CB8AC3E}">
        <p14:creationId xmlns:p14="http://schemas.microsoft.com/office/powerpoint/2010/main" val="13526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23" grpId="0"/>
      <p:bldP spid="5" grpId="0"/>
      <p:bldP spid="19" grpId="0"/>
      <p:bldP spid="3" grpId="0"/>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9">
            <a:extLst>
              <a:ext uri="{FF2B5EF4-FFF2-40B4-BE49-F238E27FC236}">
                <a16:creationId xmlns:a16="http://schemas.microsoft.com/office/drawing/2014/main" id="{80838FA1-CF6D-4F61-98B6-0801B4F34B97}"/>
              </a:ext>
            </a:extLst>
          </p:cNvPr>
          <p:cNvSpPr>
            <a:spLocks/>
          </p:cNvSpPr>
          <p:nvPr/>
        </p:nvSpPr>
        <p:spPr>
          <a:xfrm>
            <a:off x="238819" y="2100637"/>
            <a:ext cx="5953691" cy="3254150"/>
          </a:xfrm>
          <a:prstGeom prst="roundRect">
            <a:avLst>
              <a:gd name="adj" fmla="val 3410"/>
            </a:avLst>
          </a:prstGeom>
          <a:solidFill>
            <a:srgbClr val="C2E59B">
              <a:alpha val="15000"/>
            </a:srgbClr>
          </a:solidFill>
          <a:ln w="1270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32" name="角丸四角形 38">
            <a:extLst>
              <a:ext uri="{FF2B5EF4-FFF2-40B4-BE49-F238E27FC236}">
                <a16:creationId xmlns:a16="http://schemas.microsoft.com/office/drawing/2014/main" id="{5AED1A0A-3E49-4505-80F9-6C274814FF1C}"/>
              </a:ext>
            </a:extLst>
          </p:cNvPr>
          <p:cNvSpPr>
            <a:spLocks/>
          </p:cNvSpPr>
          <p:nvPr/>
        </p:nvSpPr>
        <p:spPr>
          <a:xfrm>
            <a:off x="6298158" y="2095368"/>
            <a:ext cx="2759495" cy="3265818"/>
          </a:xfrm>
          <a:prstGeom prst="roundRect">
            <a:avLst>
              <a:gd name="adj" fmla="val 4009"/>
            </a:avLst>
          </a:prstGeom>
          <a:solidFill>
            <a:srgbClr val="C2E59B">
              <a:alpha val="15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兵庫県の財政−④知ってる？</a:t>
            </a:r>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25</a:t>
            </a:fld>
            <a:endParaRPr lang="en-US" altLang="ja-JP" dirty="0">
              <a:latin typeface="+mn-ea"/>
              <a:ea typeface="+mn-ea"/>
            </a:endParaRP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12433" y="830262"/>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兵庫県独自の取組「県民緑税」って知ってる？</a:t>
            </a:r>
          </a:p>
        </p:txBody>
      </p:sp>
      <p:sp>
        <p:nvSpPr>
          <p:cNvPr id="10" name="Rectangle 8">
            <a:extLst>
              <a:ext uri="{FF2B5EF4-FFF2-40B4-BE49-F238E27FC236}">
                <a16:creationId xmlns:a16="http://schemas.microsoft.com/office/drawing/2014/main" id="{8E33A584-E1B2-7820-8A44-A82C0DE52505}"/>
              </a:ext>
            </a:extLst>
          </p:cNvPr>
          <p:cNvSpPr>
            <a:spLocks noChangeArrowheads="1"/>
          </p:cNvSpPr>
          <p:nvPr/>
        </p:nvSpPr>
        <p:spPr bwMode="auto">
          <a:xfrm>
            <a:off x="323850" y="1337969"/>
            <a:ext cx="6570936" cy="82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ts val="1680"/>
              </a:lnSpc>
              <a:spcBef>
                <a:spcPct val="0"/>
              </a:spcBef>
              <a:spcAft>
                <a:spcPts val="600"/>
              </a:spcAft>
              <a:buFontTx/>
              <a:buNone/>
            </a:pPr>
            <a:r>
              <a:rPr lang="ja-JP" altLang="en-US" sz="1400" b="1">
                <a:latin typeface="+mn-ea"/>
                <a:ea typeface="+mn-ea"/>
                <a:cs typeface="メイリオ" panose="020B0604030504040204" pitchFamily="50" charset="-128"/>
              </a:rPr>
              <a:t>豊かな「緑」を次の世代に引き継いでいくための県民税を活用した取組</a:t>
            </a:r>
            <a:endParaRPr lang="en-US" altLang="ja-JP" sz="1400" b="1" dirty="0">
              <a:latin typeface="+mn-ea"/>
              <a:ea typeface="+mn-ea"/>
              <a:cs typeface="メイリオ" panose="020B0604030504040204" pitchFamily="50" charset="-128"/>
            </a:endParaRPr>
          </a:p>
          <a:p>
            <a:pPr eaLnBrk="1" hangingPunct="1">
              <a:lnSpc>
                <a:spcPts val="1380"/>
              </a:lnSpc>
              <a:spcBef>
                <a:spcPct val="0"/>
              </a:spcBef>
              <a:spcAft>
                <a:spcPts val="600"/>
              </a:spcAft>
              <a:buFontTx/>
              <a:buNone/>
            </a:pPr>
            <a:r>
              <a:rPr lang="ja-JP" altLang="en-US" sz="1200">
                <a:latin typeface="+mn-ea"/>
                <a:ea typeface="+mn-ea"/>
                <a:cs typeface="メイリオ" panose="020B0604030504040204" pitchFamily="50" charset="-128"/>
              </a:rPr>
              <a:t>県民共通の財産である「緑」の保全・再生を社会全体で支え、県民総参加で取り組む仕組みとして、</a:t>
            </a:r>
            <a:br>
              <a:rPr lang="en-US" altLang="ja-JP" sz="1200" dirty="0">
                <a:latin typeface="+mn-ea"/>
                <a:ea typeface="+mn-ea"/>
                <a:cs typeface="メイリオ" panose="020B0604030504040204" pitchFamily="50" charset="-128"/>
              </a:rPr>
            </a:br>
            <a:r>
              <a:rPr lang="ja-JP" altLang="en-US" sz="1200">
                <a:latin typeface="+mn-ea"/>
                <a:ea typeface="+mn-ea"/>
                <a:cs typeface="メイリオ" panose="020B0604030504040204" pitchFamily="50" charset="-128"/>
              </a:rPr>
              <a:t>平成</a:t>
            </a:r>
            <a:r>
              <a:rPr lang="en-US" altLang="ja-JP" sz="1200" dirty="0">
                <a:latin typeface="+mn-ea"/>
                <a:ea typeface="+mn-ea"/>
                <a:cs typeface="メイリオ" panose="020B0604030504040204" pitchFamily="50" charset="-128"/>
              </a:rPr>
              <a:t>18</a:t>
            </a:r>
            <a:r>
              <a:rPr lang="ja-JP" altLang="en-US" sz="1200">
                <a:latin typeface="+mn-ea"/>
                <a:ea typeface="+mn-ea"/>
                <a:cs typeface="メイリオ" panose="020B0604030504040204" pitchFamily="50" charset="-128"/>
              </a:rPr>
              <a:t>年度から「県民緑税」を導入し、「災害に強い森づくり」や「都市の緑化」を進めています。</a:t>
            </a:r>
            <a:endParaRPr lang="en-US" altLang="ja-JP" sz="1200" dirty="0">
              <a:latin typeface="+mn-ea"/>
              <a:ea typeface="+mn-ea"/>
              <a:cs typeface="メイリオ" panose="020B0604030504040204" pitchFamily="50" charset="-128"/>
            </a:endParaRPr>
          </a:p>
        </p:txBody>
      </p:sp>
      <p:pic>
        <p:nvPicPr>
          <p:cNvPr id="12" name="図 11">
            <a:extLst>
              <a:ext uri="{FF2B5EF4-FFF2-40B4-BE49-F238E27FC236}">
                <a16:creationId xmlns:a16="http://schemas.microsoft.com/office/drawing/2014/main" id="{3AD58B07-F2B8-21D5-E464-BB3450D71E9D}"/>
              </a:ext>
            </a:extLst>
          </p:cNvPr>
          <p:cNvPicPr>
            <a:picLocks noChangeAspect="1"/>
          </p:cNvPicPr>
          <p:nvPr/>
        </p:nvPicPr>
        <p:blipFill>
          <a:blip r:embed="rId3"/>
          <a:stretch>
            <a:fillRect/>
          </a:stretch>
        </p:blipFill>
        <p:spPr>
          <a:xfrm>
            <a:off x="6979817" y="24752"/>
            <a:ext cx="2164183" cy="2062771"/>
          </a:xfrm>
          <a:prstGeom prst="rect">
            <a:avLst/>
          </a:prstGeom>
        </p:spPr>
      </p:pic>
      <p:sp>
        <p:nvSpPr>
          <p:cNvPr id="17" name="テキスト ボックス 16">
            <a:extLst>
              <a:ext uri="{FF2B5EF4-FFF2-40B4-BE49-F238E27FC236}">
                <a16:creationId xmlns:a16="http://schemas.microsoft.com/office/drawing/2014/main" id="{35BD9B1F-DC94-9C9C-AFE1-315689444A02}"/>
              </a:ext>
            </a:extLst>
          </p:cNvPr>
          <p:cNvSpPr txBox="1"/>
          <p:nvPr/>
        </p:nvSpPr>
        <p:spPr>
          <a:xfrm>
            <a:off x="344821" y="2187955"/>
            <a:ext cx="5782710" cy="312369"/>
          </a:xfrm>
          <a:prstGeom prst="rect">
            <a:avLst/>
          </a:prstGeom>
          <a:solidFill>
            <a:schemeClr val="accent1"/>
          </a:solidFill>
        </p:spPr>
        <p:txBody>
          <a:bodyPr wrap="square" rtlCol="0">
            <a:noAutofit/>
          </a:bodyPr>
          <a:lstStyle/>
          <a:p>
            <a:pPr algn="ctr"/>
            <a:r>
              <a:rPr lang="en-US" altLang="ja-JP" sz="1200" dirty="0">
                <a:solidFill>
                  <a:schemeClr val="bg1"/>
                </a:solidFill>
                <a:latin typeface="HGPｺﾞｼｯｸE" panose="020B0900000000000000" pitchFamily="50" charset="-128"/>
                <a:ea typeface="HGPｺﾞｼｯｸE" panose="020B0900000000000000" pitchFamily="50" charset="-128"/>
              </a:rPr>
              <a:t>①</a:t>
            </a:r>
            <a:r>
              <a:rPr lang="ja-JP" altLang="en-US" sz="1200">
                <a:solidFill>
                  <a:schemeClr val="bg1"/>
                </a:solidFill>
                <a:latin typeface="HGPｺﾞｼｯｸE" panose="020B0900000000000000" pitchFamily="50" charset="-128"/>
                <a:ea typeface="HGPｺﾞｼｯｸE" panose="020B0900000000000000" pitchFamily="50" charset="-128"/>
              </a:rPr>
              <a:t> 災害に強い森づくり</a:t>
            </a:r>
            <a:endParaRPr lang="ja-JP" altLang="en-US" sz="1200" dirty="0">
              <a:solidFill>
                <a:schemeClr val="bg1"/>
              </a:solidFill>
              <a:latin typeface="HGPｺﾞｼｯｸE" panose="020B0900000000000000" pitchFamily="50" charset="-128"/>
              <a:ea typeface="HGPｺﾞｼｯｸE" panose="020B0900000000000000" pitchFamily="50" charset="-128"/>
            </a:endParaRPr>
          </a:p>
        </p:txBody>
      </p:sp>
      <p:pic>
        <p:nvPicPr>
          <p:cNvPr id="18" name="図 17">
            <a:extLst>
              <a:ext uri="{FF2B5EF4-FFF2-40B4-BE49-F238E27FC236}">
                <a16:creationId xmlns:a16="http://schemas.microsoft.com/office/drawing/2014/main" id="{4B7366CE-8EAC-05BB-EA1D-294DF60AACF0}"/>
              </a:ext>
            </a:extLst>
          </p:cNvPr>
          <p:cNvPicPr>
            <a:picLocks noChangeAspect="1"/>
          </p:cNvPicPr>
          <p:nvPr/>
        </p:nvPicPr>
        <p:blipFill>
          <a:blip r:embed="rId4"/>
          <a:stretch>
            <a:fillRect/>
          </a:stretch>
        </p:blipFill>
        <p:spPr>
          <a:xfrm>
            <a:off x="6787374" y="3561124"/>
            <a:ext cx="1719365" cy="1291139"/>
          </a:xfrm>
          <a:prstGeom prst="rect">
            <a:avLst/>
          </a:prstGeom>
        </p:spPr>
      </p:pic>
      <p:sp>
        <p:nvSpPr>
          <p:cNvPr id="20" name="テキスト ボックス 19">
            <a:extLst>
              <a:ext uri="{FF2B5EF4-FFF2-40B4-BE49-F238E27FC236}">
                <a16:creationId xmlns:a16="http://schemas.microsoft.com/office/drawing/2014/main" id="{430E30EC-9F0A-B992-3F66-014D6DE45770}"/>
              </a:ext>
            </a:extLst>
          </p:cNvPr>
          <p:cNvSpPr txBox="1"/>
          <p:nvPr/>
        </p:nvSpPr>
        <p:spPr>
          <a:xfrm>
            <a:off x="6377504" y="2254498"/>
            <a:ext cx="2539107" cy="312369"/>
          </a:xfrm>
          <a:prstGeom prst="rect">
            <a:avLst/>
          </a:prstGeom>
          <a:solidFill>
            <a:schemeClr val="accent1"/>
          </a:solidFill>
        </p:spPr>
        <p:txBody>
          <a:bodyPr wrap="square" lIns="72000" rIns="72000" rtlCol="0">
            <a:noAutofit/>
          </a:bodyPr>
          <a:lstStyle/>
          <a:p>
            <a:pPr algn="ctr"/>
            <a:r>
              <a:rPr lang="en-US" altLang="ja-JP" sz="1200" dirty="0">
                <a:solidFill>
                  <a:schemeClr val="bg1"/>
                </a:solidFill>
                <a:latin typeface="HGPｺﾞｼｯｸE" panose="020B0900000000000000" pitchFamily="50" charset="-128"/>
                <a:ea typeface="HGPｺﾞｼｯｸE" panose="020B0900000000000000" pitchFamily="50" charset="-128"/>
              </a:rPr>
              <a:t>②</a:t>
            </a:r>
            <a:r>
              <a:rPr lang="ja-JP" altLang="en-US" sz="1200">
                <a:solidFill>
                  <a:schemeClr val="bg1"/>
                </a:solidFill>
                <a:latin typeface="HGPｺﾞｼｯｸE" panose="020B0900000000000000" pitchFamily="50" charset="-128"/>
                <a:ea typeface="HGPｺﾞｼｯｸE" panose="020B0900000000000000" pitchFamily="50" charset="-128"/>
              </a:rPr>
              <a:t> 都市の緑化</a:t>
            </a:r>
            <a:r>
              <a:rPr lang="ja-JP" altLang="en-US" sz="1050">
                <a:solidFill>
                  <a:schemeClr val="bg1"/>
                </a:solidFill>
                <a:latin typeface="HGPｺﾞｼｯｸE" panose="020B0900000000000000" pitchFamily="50" charset="-128"/>
                <a:ea typeface="HGPｺﾞｼｯｸE" panose="020B0900000000000000" pitchFamily="50" charset="-128"/>
              </a:rPr>
              <a:t>（県民まちなみ緑化事業）</a:t>
            </a:r>
            <a:endParaRPr lang="ja-JP" altLang="en-US" sz="1200" dirty="0">
              <a:solidFill>
                <a:schemeClr val="bg1"/>
              </a:solidFill>
              <a:latin typeface="HGPｺﾞｼｯｸE" panose="020B0900000000000000" pitchFamily="50" charset="-128"/>
              <a:ea typeface="HGPｺﾞｼｯｸE" panose="020B0900000000000000" pitchFamily="50" charset="-128"/>
            </a:endParaRPr>
          </a:p>
        </p:txBody>
      </p:sp>
      <p:sp>
        <p:nvSpPr>
          <p:cNvPr id="21" name="正方形/長方形 20">
            <a:extLst>
              <a:ext uri="{FF2B5EF4-FFF2-40B4-BE49-F238E27FC236}">
                <a16:creationId xmlns:a16="http://schemas.microsoft.com/office/drawing/2014/main" id="{50DF339B-39DA-3FF5-1C9B-009E4EAC3631}"/>
              </a:ext>
            </a:extLst>
          </p:cNvPr>
          <p:cNvSpPr>
            <a:spLocks/>
          </p:cNvSpPr>
          <p:nvPr/>
        </p:nvSpPr>
        <p:spPr>
          <a:xfrm>
            <a:off x="6827769" y="4852264"/>
            <a:ext cx="1672604" cy="371475"/>
          </a:xfrm>
          <a:prstGeom prst="rect">
            <a:avLst/>
          </a:prstGeom>
          <a:noFill/>
          <a:ln w="25400"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a:lnSpc>
                <a:spcPts val="1000"/>
              </a:lnSpc>
              <a:spcAft>
                <a:spcPts val="0"/>
              </a:spcAft>
            </a:pPr>
            <a:r>
              <a:rPr lang="ja-JP" sz="900" kern="100" dirty="0">
                <a:effectLst/>
                <a:latin typeface="+mn-ea"/>
                <a:cs typeface="Times New Roman" panose="02020603050405020304" pitchFamily="18" charset="0"/>
              </a:rPr>
              <a:t>芝生化</a:t>
            </a:r>
            <a:r>
              <a:rPr lang="ja-JP" altLang="en-US" sz="900" kern="100" dirty="0">
                <a:effectLst/>
                <a:latin typeface="+mn-ea"/>
                <a:cs typeface="Times New Roman" panose="02020603050405020304" pitchFamily="18" charset="0"/>
              </a:rPr>
              <a:t>することでヒートアイランド現象の緩和等に寄与</a:t>
            </a:r>
            <a:endParaRPr lang="ja-JP" sz="1050" kern="100" dirty="0">
              <a:effectLst/>
              <a:latin typeface="+mn-ea"/>
              <a:cs typeface="Times New Roman" panose="02020603050405020304" pitchFamily="18" charset="0"/>
            </a:endParaRPr>
          </a:p>
        </p:txBody>
      </p:sp>
      <p:sp>
        <p:nvSpPr>
          <p:cNvPr id="22" name="Rectangle 8">
            <a:extLst>
              <a:ext uri="{FF2B5EF4-FFF2-40B4-BE49-F238E27FC236}">
                <a16:creationId xmlns:a16="http://schemas.microsoft.com/office/drawing/2014/main" id="{64168294-3849-F319-436B-DAD4D0F81133}"/>
              </a:ext>
            </a:extLst>
          </p:cNvPr>
          <p:cNvSpPr>
            <a:spLocks noChangeArrowheads="1"/>
          </p:cNvSpPr>
          <p:nvPr/>
        </p:nvSpPr>
        <p:spPr bwMode="auto">
          <a:xfrm>
            <a:off x="6377504" y="2563178"/>
            <a:ext cx="2539107" cy="96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ts val="1760"/>
              </a:lnSpc>
              <a:spcBef>
                <a:spcPts val="0"/>
              </a:spcBef>
              <a:spcAft>
                <a:spcPts val="600"/>
              </a:spcAft>
              <a:buFontTx/>
              <a:buNone/>
            </a:pPr>
            <a:r>
              <a:rPr lang="ja-JP" altLang="en-US" sz="1050">
                <a:latin typeface="+mn-ea"/>
                <a:ea typeface="+mn-ea"/>
                <a:cs typeface="メイリオ" panose="020B0604030504040204" pitchFamily="50" charset="-128"/>
              </a:rPr>
              <a:t>都市</a:t>
            </a:r>
            <a:r>
              <a:rPr lang="ja-JP" altLang="en-US" sz="1050" dirty="0">
                <a:latin typeface="+mn-ea"/>
                <a:ea typeface="+mn-ea"/>
                <a:cs typeface="メイリオ" panose="020B0604030504040204" pitchFamily="50" charset="-128"/>
              </a:rPr>
              <a:t>環境の改善や防災性の向上を目的に</a:t>
            </a:r>
            <a:r>
              <a:rPr lang="ja-JP" altLang="en-US" sz="1050">
                <a:latin typeface="+mn-ea"/>
                <a:ea typeface="+mn-ea"/>
                <a:cs typeface="メイリオ" panose="020B0604030504040204" pitchFamily="50" charset="-128"/>
              </a:rPr>
              <a:t>、住民団体等が行う</a:t>
            </a:r>
            <a:r>
              <a:rPr lang="ja-JP" altLang="en-US" sz="1050" dirty="0">
                <a:latin typeface="+mn-ea"/>
                <a:ea typeface="+mn-ea"/>
                <a:cs typeface="メイリオ" panose="020B0604030504040204" pitchFamily="50" charset="-128"/>
              </a:rPr>
              <a:t>植樹や芝生化などの緑化活動</a:t>
            </a:r>
            <a:r>
              <a:rPr lang="ja-JP" altLang="en-US" sz="1050">
                <a:latin typeface="+mn-ea"/>
                <a:ea typeface="+mn-ea"/>
                <a:cs typeface="メイリオ" panose="020B0604030504040204" pitchFamily="50" charset="-128"/>
              </a:rPr>
              <a:t>に対して支援する「県民まちなみ</a:t>
            </a:r>
            <a:r>
              <a:rPr lang="ja-JP" altLang="en-US" sz="1050" dirty="0">
                <a:latin typeface="+mn-ea"/>
                <a:ea typeface="+mn-ea"/>
                <a:cs typeface="メイリオ" panose="020B0604030504040204" pitchFamily="50" charset="-128"/>
              </a:rPr>
              <a:t>緑化事業」を推進</a:t>
            </a:r>
            <a:r>
              <a:rPr lang="ja-JP" altLang="en-US" sz="1050">
                <a:latin typeface="+mn-ea"/>
                <a:ea typeface="+mn-ea"/>
                <a:cs typeface="メイリオ" panose="020B0604030504040204" pitchFamily="50" charset="-128"/>
              </a:rPr>
              <a:t>しています</a:t>
            </a:r>
            <a:r>
              <a:rPr lang="ja-JP" altLang="en-US" sz="1050" dirty="0">
                <a:latin typeface="+mn-ea"/>
                <a:ea typeface="+mn-ea"/>
                <a:cs typeface="メイリオ" panose="020B0604030504040204" pitchFamily="50" charset="-128"/>
              </a:rPr>
              <a:t>。</a:t>
            </a:r>
            <a:endParaRPr lang="en-US" altLang="ja-JP" sz="1050" dirty="0">
              <a:latin typeface="+mn-ea"/>
              <a:ea typeface="+mn-ea"/>
              <a:cs typeface="メイリオ" panose="020B0604030504040204" pitchFamily="50" charset="-128"/>
            </a:endParaRPr>
          </a:p>
        </p:txBody>
      </p:sp>
      <p:pic>
        <p:nvPicPr>
          <p:cNvPr id="23" name="図 22" descr="\\Lb15z0104\豊森課\02整備係\個人用\高瀬■■\■写真\300914 宍粟現地調査\IMG_7581.JPG">
            <a:extLst>
              <a:ext uri="{FF2B5EF4-FFF2-40B4-BE49-F238E27FC236}">
                <a16:creationId xmlns:a16="http://schemas.microsoft.com/office/drawing/2014/main" id="{DF6E1884-8458-B205-5A01-1D3E95F0303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471" y="3603058"/>
            <a:ext cx="1741106" cy="1269329"/>
          </a:xfrm>
          <a:prstGeom prst="rect">
            <a:avLst/>
          </a:prstGeom>
          <a:noFill/>
          <a:ln>
            <a:noFill/>
          </a:ln>
        </p:spPr>
      </p:pic>
      <p:pic>
        <p:nvPicPr>
          <p:cNvPr id="24" name="図 23">
            <a:extLst>
              <a:ext uri="{FF2B5EF4-FFF2-40B4-BE49-F238E27FC236}">
                <a16:creationId xmlns:a16="http://schemas.microsoft.com/office/drawing/2014/main" id="{1DA969E3-8C62-B01F-1C60-C945370D3FD3}"/>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289698" y="3603058"/>
            <a:ext cx="1806132" cy="1269329"/>
          </a:xfrm>
          <a:prstGeom prst="rect">
            <a:avLst/>
          </a:prstGeom>
        </p:spPr>
      </p:pic>
      <p:pic>
        <p:nvPicPr>
          <p:cNvPr id="26" name="図 25" descr="森の中の家&#10;&#10;自動的に生成された説明">
            <a:extLst>
              <a:ext uri="{FF2B5EF4-FFF2-40B4-BE49-F238E27FC236}">
                <a16:creationId xmlns:a16="http://schemas.microsoft.com/office/drawing/2014/main" id="{32BC64E3-62B6-79CC-C022-EB038CE786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2939"/>
          <a:stretch/>
        </p:blipFill>
        <p:spPr>
          <a:xfrm>
            <a:off x="4181951" y="3603058"/>
            <a:ext cx="1766514" cy="1276430"/>
          </a:xfrm>
          <a:prstGeom prst="rect">
            <a:avLst/>
          </a:prstGeom>
        </p:spPr>
      </p:pic>
      <p:sp>
        <p:nvSpPr>
          <p:cNvPr id="27" name="Rectangle 8">
            <a:extLst>
              <a:ext uri="{FF2B5EF4-FFF2-40B4-BE49-F238E27FC236}">
                <a16:creationId xmlns:a16="http://schemas.microsoft.com/office/drawing/2014/main" id="{CF6CEAD5-919D-7E90-E7C6-1F5AE08ABBA5}"/>
              </a:ext>
            </a:extLst>
          </p:cNvPr>
          <p:cNvSpPr>
            <a:spLocks noChangeArrowheads="1"/>
          </p:cNvSpPr>
          <p:nvPr/>
        </p:nvSpPr>
        <p:spPr bwMode="auto">
          <a:xfrm>
            <a:off x="312432" y="2494598"/>
            <a:ext cx="5815099" cy="96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ts val="1760"/>
              </a:lnSpc>
              <a:spcBef>
                <a:spcPts val="0"/>
              </a:spcBef>
              <a:spcAft>
                <a:spcPts val="600"/>
              </a:spcAft>
              <a:buFontTx/>
              <a:buNone/>
            </a:pPr>
            <a:r>
              <a:rPr lang="ja-JP" altLang="en-US" sz="1050" dirty="0">
                <a:latin typeface="+mn-ea"/>
                <a:ea typeface="+mn-ea"/>
                <a:cs typeface="メイリオ" panose="020B0604030504040204" pitchFamily="50" charset="-128"/>
              </a:rPr>
              <a:t>近年の異常気象による記録的な豪雨や台風は、山地災害を頻発化・甚大化させています。一方で、手入れ不足等により高まる災害リスクに対して脆弱な森林が増加しており、早急な対策が必要です。これまでの度重なる災害を教訓に、土砂の流出や流木（ながれぎ）を防止するための防災施設の設置をはじめ、身近な集落裏山の整備など、森林の防災機能を高める「災害に強い森づくり」に取り組んでいます。</a:t>
            </a:r>
            <a:endParaRPr lang="en-US" altLang="ja-JP" sz="1050" dirty="0">
              <a:latin typeface="+mn-ea"/>
              <a:ea typeface="+mn-ea"/>
              <a:cs typeface="メイリオ" panose="020B0604030504040204" pitchFamily="50" charset="-128"/>
            </a:endParaRPr>
          </a:p>
        </p:txBody>
      </p:sp>
      <p:pic>
        <p:nvPicPr>
          <p:cNvPr id="52" name="図 51">
            <a:hlinkClick r:id="rId8"/>
            <a:extLst>
              <a:ext uri="{FF2B5EF4-FFF2-40B4-BE49-F238E27FC236}">
                <a16:creationId xmlns:a16="http://schemas.microsoft.com/office/drawing/2014/main" id="{5C0EAFFF-A93D-52E3-FCB8-CC0B3B89D3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1705" y="6001090"/>
            <a:ext cx="831096" cy="831096"/>
          </a:xfrm>
          <a:prstGeom prst="rect">
            <a:avLst/>
          </a:prstGeom>
        </p:spPr>
      </p:pic>
      <p:sp>
        <p:nvSpPr>
          <p:cNvPr id="53" name="正方形/長方形 52">
            <a:extLst>
              <a:ext uri="{FF2B5EF4-FFF2-40B4-BE49-F238E27FC236}">
                <a16:creationId xmlns:a16="http://schemas.microsoft.com/office/drawing/2014/main" id="{AD70D0E4-D482-EF42-AC26-9635FE09FAF1}"/>
              </a:ext>
            </a:extLst>
          </p:cNvPr>
          <p:cNvSpPr/>
          <p:nvPr/>
        </p:nvSpPr>
        <p:spPr bwMode="auto">
          <a:xfrm>
            <a:off x="516871" y="5427172"/>
            <a:ext cx="7118500" cy="852408"/>
          </a:xfrm>
          <a:prstGeom prst="rect">
            <a:avLst/>
          </a:prstGeom>
          <a:noFill/>
          <a:ln w="6350" cap="flat" cmpd="sng" algn="ctr">
            <a:noFill/>
            <a:prstDash val="dash"/>
            <a:round/>
            <a:headEnd type="none" w="med" len="med"/>
            <a:tailEnd type="none" w="med" len="med"/>
          </a:ln>
          <a:effectLst/>
        </p:spPr>
        <p:txBody>
          <a:bodyPr vert="horz" wrap="square" lIns="108000" tIns="45720" rIns="0" bIns="45720" numCol="1" rtlCol="0" anchor="t" anchorCtr="0" compatLnSpc="1">
            <a:prstTxWarp prst="textNoShape">
              <a:avLst/>
            </a:prstTxWarp>
          </a:bodyPr>
          <a:lstStyle/>
          <a:p>
            <a:pPr eaLnBrk="1" hangingPunct="1">
              <a:spcBef>
                <a:spcPts val="0"/>
              </a:spcBef>
              <a:spcAft>
                <a:spcPts val="600"/>
              </a:spcAft>
              <a:buFontTx/>
              <a:buNone/>
            </a:pPr>
            <a:r>
              <a:rPr lang="ja-JP" altLang="en-US" sz="1100" dirty="0">
                <a:latin typeface="+mn-ea"/>
                <a:ea typeface="+mn-ea"/>
                <a:cs typeface="メイリオ" panose="020B0604030504040204" pitchFamily="50" charset="-128"/>
              </a:rPr>
              <a:t>「県民緑税」の</a:t>
            </a:r>
            <a:r>
              <a:rPr lang="ja-JP" altLang="en-US" sz="1100" dirty="0">
                <a:latin typeface="+mn-ea"/>
                <a:cs typeface="メイリオ" panose="020B0604030504040204" pitchFamily="50" charset="-128"/>
              </a:rPr>
              <a:t>仕組み</a:t>
            </a:r>
            <a:endParaRPr lang="en-US" altLang="ja-JP" sz="1100" dirty="0">
              <a:latin typeface="+mn-ea"/>
              <a:ea typeface="+mn-ea"/>
              <a:cs typeface="メイリオ" panose="020B0604030504040204" pitchFamily="50" charset="-128"/>
            </a:endParaRPr>
          </a:p>
          <a:p>
            <a:pPr marL="171450" indent="-171450" eaLnBrk="1" hangingPunct="1">
              <a:spcBef>
                <a:spcPct val="0"/>
              </a:spcBef>
              <a:spcAft>
                <a:spcPts val="0"/>
              </a:spcAft>
              <a:buClr>
                <a:schemeClr val="accent1"/>
              </a:buClr>
              <a:buFont typeface="Wingdings" panose="05000000000000000000" pitchFamily="2" charset="2"/>
              <a:buChar char="l"/>
            </a:pPr>
            <a:r>
              <a:rPr lang="ja-JP" altLang="en-US" sz="1100" dirty="0">
                <a:latin typeface="+mn-ea"/>
                <a:ea typeface="+mn-ea"/>
                <a:cs typeface="メイリオ" panose="020B0604030504040204" pitchFamily="50" charset="-128"/>
              </a:rPr>
              <a:t>納める方</a:t>
            </a:r>
            <a:r>
              <a:rPr lang="en-US" altLang="ja-JP" sz="1100" dirty="0">
                <a:latin typeface="+mn-ea"/>
                <a:ea typeface="+mn-ea"/>
                <a:cs typeface="メイリオ" panose="020B0604030504040204" pitchFamily="50" charset="-128"/>
              </a:rPr>
              <a:t>	</a:t>
            </a:r>
            <a:r>
              <a:rPr lang="ja-JP" altLang="en-US" sz="1100" dirty="0">
                <a:latin typeface="+mn-ea"/>
                <a:ea typeface="+mn-ea"/>
                <a:cs typeface="メイリオ" panose="020B0604030504040204" pitchFamily="50" charset="-128"/>
              </a:rPr>
              <a:t>個人：１月１日現在で兵庫県内に住所等を有する人　　法人：県内に事務所、事業所等を有する法人等</a:t>
            </a:r>
            <a:endParaRPr lang="en-US" altLang="ja-JP" sz="1100" dirty="0">
              <a:latin typeface="+mn-ea"/>
              <a:ea typeface="+mn-ea"/>
              <a:cs typeface="メイリオ" panose="020B0604030504040204" pitchFamily="50" charset="-128"/>
            </a:endParaRPr>
          </a:p>
          <a:p>
            <a:pPr marL="171450" indent="-171450" eaLnBrk="1" hangingPunct="1">
              <a:spcBef>
                <a:spcPct val="0"/>
              </a:spcBef>
              <a:spcAft>
                <a:spcPts val="0"/>
              </a:spcAft>
              <a:buClr>
                <a:schemeClr val="accent1"/>
              </a:buClr>
              <a:buFont typeface="Wingdings" panose="05000000000000000000" pitchFamily="2" charset="2"/>
              <a:buChar char="l"/>
            </a:pPr>
            <a:r>
              <a:rPr lang="ja-JP" altLang="en-US" sz="1100" dirty="0">
                <a:latin typeface="+mn-ea"/>
                <a:ea typeface="+mn-ea"/>
                <a:cs typeface="メイリオ" panose="020B0604030504040204" pitchFamily="50" charset="-128"/>
              </a:rPr>
              <a:t>納める額</a:t>
            </a:r>
            <a:r>
              <a:rPr lang="en-US" altLang="ja-JP" sz="1100" dirty="0">
                <a:latin typeface="+mn-ea"/>
                <a:ea typeface="+mn-ea"/>
                <a:cs typeface="メイリオ" panose="020B0604030504040204" pitchFamily="50" charset="-128"/>
              </a:rPr>
              <a:t>	</a:t>
            </a:r>
            <a:r>
              <a:rPr lang="ja-JP" altLang="en-US" sz="1100" dirty="0">
                <a:latin typeface="+mn-ea"/>
                <a:ea typeface="+mn-ea"/>
                <a:cs typeface="メイリオ" panose="020B0604030504040204" pitchFamily="50" charset="-128"/>
              </a:rPr>
              <a:t>個人：年</a:t>
            </a:r>
            <a:r>
              <a:rPr lang="en-US" altLang="ja-JP" sz="1100" dirty="0">
                <a:latin typeface="+mn-ea"/>
                <a:ea typeface="+mn-ea"/>
                <a:cs typeface="メイリオ" panose="020B0604030504040204" pitchFamily="50" charset="-128"/>
              </a:rPr>
              <a:t>800</a:t>
            </a:r>
            <a:r>
              <a:rPr lang="ja-JP" altLang="en-US" sz="1100" dirty="0">
                <a:latin typeface="+mn-ea"/>
                <a:ea typeface="+mn-ea"/>
                <a:cs typeface="メイリオ" panose="020B0604030504040204" pitchFamily="50" charset="-128"/>
              </a:rPr>
              <a:t>円　　法人：資本金等の額に応じて年</a:t>
            </a:r>
            <a:r>
              <a:rPr lang="en-US" altLang="ja-JP" sz="1100" dirty="0">
                <a:latin typeface="+mn-ea"/>
                <a:ea typeface="+mn-ea"/>
                <a:cs typeface="メイリオ" panose="020B0604030504040204" pitchFamily="50" charset="-128"/>
              </a:rPr>
              <a:t>2,000</a:t>
            </a:r>
            <a:r>
              <a:rPr lang="ja-JP" altLang="en-US" sz="1100" dirty="0">
                <a:latin typeface="+mn-ea"/>
                <a:ea typeface="+mn-ea"/>
                <a:cs typeface="メイリオ" panose="020B0604030504040204" pitchFamily="50" charset="-128"/>
              </a:rPr>
              <a:t>円～</a:t>
            </a:r>
            <a:r>
              <a:rPr lang="en-US" altLang="ja-JP" sz="1100" dirty="0">
                <a:latin typeface="+mn-ea"/>
                <a:ea typeface="+mn-ea"/>
                <a:cs typeface="メイリオ" panose="020B0604030504040204" pitchFamily="50" charset="-128"/>
              </a:rPr>
              <a:t>80,000</a:t>
            </a:r>
            <a:r>
              <a:rPr lang="ja-JP" altLang="en-US" sz="1100" dirty="0">
                <a:latin typeface="+mn-ea"/>
                <a:ea typeface="+mn-ea"/>
                <a:cs typeface="メイリオ" panose="020B0604030504040204" pitchFamily="50" charset="-128"/>
              </a:rPr>
              <a:t>円</a:t>
            </a:r>
            <a:endParaRPr lang="en-US" altLang="ja-JP" sz="1100" dirty="0">
              <a:latin typeface="+mn-ea"/>
              <a:ea typeface="+mn-ea"/>
              <a:cs typeface="メイリオ" panose="020B0604030504040204" pitchFamily="50" charset="-128"/>
            </a:endParaRPr>
          </a:p>
          <a:p>
            <a:pPr marL="171450" indent="-171450" eaLnBrk="1" hangingPunct="1">
              <a:spcBef>
                <a:spcPct val="0"/>
              </a:spcBef>
              <a:spcAft>
                <a:spcPts val="0"/>
              </a:spcAft>
              <a:buClr>
                <a:schemeClr val="accent1"/>
              </a:buClr>
              <a:buFont typeface="Wingdings" panose="05000000000000000000" pitchFamily="2" charset="2"/>
              <a:buChar char="l"/>
            </a:pPr>
            <a:r>
              <a:rPr lang="ja-JP" altLang="en-US" sz="1100" dirty="0">
                <a:latin typeface="+mn-ea"/>
                <a:ea typeface="+mn-ea"/>
                <a:cs typeface="メイリオ" panose="020B0604030504040204" pitchFamily="50" charset="-128"/>
              </a:rPr>
              <a:t>県民緑税の使いみちは、県民緑税条例で定められています。</a:t>
            </a:r>
            <a:endParaRPr lang="en-US" altLang="ja-JP" sz="1100" dirty="0">
              <a:latin typeface="+mn-ea"/>
              <a:ea typeface="+mn-ea"/>
              <a:cs typeface="メイリオ" panose="020B0604030504040204" pitchFamily="50" charset="-128"/>
            </a:endParaRPr>
          </a:p>
        </p:txBody>
      </p:sp>
      <p:grpSp>
        <p:nvGrpSpPr>
          <p:cNvPr id="55" name="グループ化 54">
            <a:extLst>
              <a:ext uri="{FF2B5EF4-FFF2-40B4-BE49-F238E27FC236}">
                <a16:creationId xmlns:a16="http://schemas.microsoft.com/office/drawing/2014/main" id="{80B6EB47-B7FF-6920-26A1-31668DA4B031}"/>
              </a:ext>
            </a:extLst>
          </p:cNvPr>
          <p:cNvGrpSpPr/>
          <p:nvPr/>
        </p:nvGrpSpPr>
        <p:grpSpPr>
          <a:xfrm>
            <a:off x="576110" y="6346316"/>
            <a:ext cx="7179348" cy="433650"/>
            <a:chOff x="2513315" y="838079"/>
            <a:chExt cx="5849680" cy="374400"/>
          </a:xfrm>
        </p:grpSpPr>
        <p:sp>
          <p:nvSpPr>
            <p:cNvPr id="56" name="正方形/長方形 55">
              <a:extLst>
                <a:ext uri="{FF2B5EF4-FFF2-40B4-BE49-F238E27FC236}">
                  <a16:creationId xmlns:a16="http://schemas.microsoft.com/office/drawing/2014/main" id="{4C205845-AF0D-345C-0CE7-4D2B6A0ECC21}"/>
                </a:ext>
              </a:extLst>
            </p:cNvPr>
            <p:cNvSpPr/>
            <p:nvPr/>
          </p:nvSpPr>
          <p:spPr bwMode="auto">
            <a:xfrm>
              <a:off x="2513315" y="838079"/>
              <a:ext cx="584968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7" name="正方形/長方形 56">
              <a:extLst>
                <a:ext uri="{FF2B5EF4-FFF2-40B4-BE49-F238E27FC236}">
                  <a16:creationId xmlns:a16="http://schemas.microsoft.com/office/drawing/2014/main" id="{95B0BC08-1ECF-9540-9665-BE72BD2ECACB}"/>
                </a:ext>
              </a:extLst>
            </p:cNvPr>
            <p:cNvSpPr/>
            <p:nvPr/>
          </p:nvSpPr>
          <p:spPr bwMode="auto">
            <a:xfrm>
              <a:off x="2571622" y="876396"/>
              <a:ext cx="5734054"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8" name="テキスト ボックス 57">
              <a:extLst>
                <a:ext uri="{FF2B5EF4-FFF2-40B4-BE49-F238E27FC236}">
                  <a16:creationId xmlns:a16="http://schemas.microsoft.com/office/drawing/2014/main" id="{FA991C65-3FB6-8DB9-7580-4D1BF147B3F0}"/>
                </a:ext>
              </a:extLst>
            </p:cNvPr>
            <p:cNvSpPr txBox="1"/>
            <p:nvPr/>
          </p:nvSpPr>
          <p:spPr>
            <a:xfrm>
              <a:off x="2662772" y="949925"/>
              <a:ext cx="5642903" cy="179056"/>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「県民緑税」の活用について、もっと詳しくみてみよう</a:t>
              </a:r>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　</a:t>
              </a:r>
              <a:r>
                <a:rPr lang="en-US" altLang="ja-JP" sz="1100" u="sng" dirty="0">
                  <a:latin typeface="+mn-lt"/>
                  <a:hlinkClick r:id="rId8">
                    <a:extLst>
                      <a:ext uri="{A12FA001-AC4F-418D-AE19-62706E023703}">
                        <ahyp:hlinkClr xmlns:ahyp="http://schemas.microsoft.com/office/drawing/2018/hyperlinkcolor" val="tx"/>
                      </a:ext>
                    </a:extLst>
                  </a:hlinkClick>
                </a:rPr>
                <a:t>https://web.pref.hyogo.lg.jp/nk21/af15_000000004.html</a:t>
              </a:r>
              <a:endParaRPr lang="en-US" altLang="ja-JP" sz="1100" u="sng" dirty="0">
                <a:latin typeface="+mn-lt"/>
              </a:endParaRPr>
            </a:p>
          </p:txBody>
        </p:sp>
      </p:grpSp>
      <p:sp>
        <p:nvSpPr>
          <p:cNvPr id="63" name="正方形/長方形 62">
            <a:extLst>
              <a:ext uri="{FF2B5EF4-FFF2-40B4-BE49-F238E27FC236}">
                <a16:creationId xmlns:a16="http://schemas.microsoft.com/office/drawing/2014/main" id="{1CE46AE6-79E9-89DC-6693-2DC7866B4602}"/>
              </a:ext>
            </a:extLst>
          </p:cNvPr>
          <p:cNvSpPr>
            <a:spLocks/>
          </p:cNvSpPr>
          <p:nvPr/>
        </p:nvSpPr>
        <p:spPr>
          <a:xfrm>
            <a:off x="2289698" y="4859082"/>
            <a:ext cx="1806132" cy="382048"/>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l">
              <a:lnSpc>
                <a:spcPts val="1000"/>
              </a:lnSpc>
              <a:spcAft>
                <a:spcPts val="0"/>
              </a:spcAft>
            </a:pPr>
            <a:r>
              <a:rPr lang="ja-JP" altLang="en-US" sz="900" kern="100" dirty="0">
                <a:solidFill>
                  <a:srgbClr val="000000"/>
                </a:solidFill>
                <a:effectLst/>
                <a:latin typeface="+mn-ea"/>
                <a:cs typeface="Times New Roman" panose="02020603050405020304" pitchFamily="18" charset="0"/>
              </a:rPr>
              <a:t>災害緩衝林と</a:t>
            </a:r>
            <a:r>
              <a:rPr lang="ja-JP" sz="900" kern="100" dirty="0">
                <a:solidFill>
                  <a:srgbClr val="000000"/>
                </a:solidFill>
                <a:effectLst/>
                <a:latin typeface="+mn-ea"/>
                <a:cs typeface="Times New Roman" panose="02020603050405020304" pitchFamily="18" charset="0"/>
              </a:rPr>
              <a:t>簡易流木</a:t>
            </a:r>
            <a:r>
              <a:rPr lang="ja-JP" sz="900" kern="100">
                <a:solidFill>
                  <a:srgbClr val="000000"/>
                </a:solidFill>
                <a:effectLst/>
                <a:latin typeface="+mn-ea"/>
                <a:cs typeface="Times New Roman" panose="02020603050405020304" pitchFamily="18" charset="0"/>
              </a:rPr>
              <a:t>止め施設が流木</a:t>
            </a:r>
            <a:r>
              <a:rPr lang="ja-JP" sz="900" kern="100" dirty="0">
                <a:solidFill>
                  <a:srgbClr val="000000"/>
                </a:solidFill>
                <a:effectLst/>
                <a:latin typeface="+mn-ea"/>
                <a:cs typeface="Times New Roman" panose="02020603050405020304" pitchFamily="18" charset="0"/>
              </a:rPr>
              <a:t>を捕捉し</a:t>
            </a:r>
            <a:r>
              <a:rPr lang="ja-JP" altLang="en-US" sz="900" kern="100" dirty="0">
                <a:solidFill>
                  <a:srgbClr val="000000"/>
                </a:solidFill>
                <a:latin typeface="+mn-ea"/>
                <a:cs typeface="Times New Roman" panose="02020603050405020304" pitchFamily="18" charset="0"/>
              </a:rPr>
              <a:t>、</a:t>
            </a:r>
            <a:r>
              <a:rPr lang="ja-JP" sz="900" kern="100" dirty="0">
                <a:solidFill>
                  <a:srgbClr val="000000"/>
                </a:solidFill>
                <a:effectLst/>
                <a:latin typeface="+mn-ea"/>
                <a:cs typeface="Times New Roman" panose="02020603050405020304" pitchFamily="18" charset="0"/>
              </a:rPr>
              <a:t>下流の被害を防止</a:t>
            </a:r>
            <a:endParaRPr lang="ja-JP" sz="1050" kern="100" dirty="0">
              <a:effectLst/>
              <a:latin typeface="+mn-ea"/>
              <a:cs typeface="Times New Roman" panose="02020603050405020304" pitchFamily="18" charset="0"/>
            </a:endParaRPr>
          </a:p>
        </p:txBody>
      </p:sp>
      <p:sp>
        <p:nvSpPr>
          <p:cNvPr id="64" name="正方形/長方形 63">
            <a:extLst>
              <a:ext uri="{FF2B5EF4-FFF2-40B4-BE49-F238E27FC236}">
                <a16:creationId xmlns:a16="http://schemas.microsoft.com/office/drawing/2014/main" id="{80D5574B-E3F8-1462-7DCE-C2085F065233}"/>
              </a:ext>
            </a:extLst>
          </p:cNvPr>
          <p:cNvSpPr>
            <a:spLocks/>
          </p:cNvSpPr>
          <p:nvPr/>
        </p:nvSpPr>
        <p:spPr>
          <a:xfrm>
            <a:off x="455090" y="4859082"/>
            <a:ext cx="1741106" cy="457040"/>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l">
              <a:lnSpc>
                <a:spcPts val="1000"/>
              </a:lnSpc>
              <a:spcAft>
                <a:spcPts val="0"/>
              </a:spcAft>
            </a:pPr>
            <a:r>
              <a:rPr lang="ja-JP" altLang="en-US" sz="900" kern="100" dirty="0">
                <a:solidFill>
                  <a:srgbClr val="000000"/>
                </a:solidFill>
                <a:effectLst/>
                <a:latin typeface="+mn-ea"/>
                <a:cs typeface="Times New Roman" panose="02020603050405020304" pitchFamily="18" charset="0"/>
              </a:rPr>
              <a:t>伐採木を利用した土留工の</a:t>
            </a:r>
            <a:r>
              <a:rPr lang="ja-JP" altLang="en-US" sz="900" kern="100">
                <a:solidFill>
                  <a:srgbClr val="000000"/>
                </a:solidFill>
                <a:effectLst/>
                <a:latin typeface="+mn-ea"/>
                <a:cs typeface="Times New Roman" panose="02020603050405020304" pitchFamily="18" charset="0"/>
              </a:rPr>
              <a:t>設置に</a:t>
            </a:r>
            <a:r>
              <a:rPr lang="ja-JP" altLang="en-US" sz="900" kern="100">
                <a:solidFill>
                  <a:srgbClr val="000000"/>
                </a:solidFill>
                <a:latin typeface="+mn-ea"/>
                <a:cs typeface="Times New Roman" panose="02020603050405020304" pitchFamily="18" charset="0"/>
              </a:rPr>
              <a:t>より</a:t>
            </a:r>
            <a:r>
              <a:rPr lang="ja-JP" altLang="en-US" sz="900" kern="100" dirty="0">
                <a:solidFill>
                  <a:srgbClr val="000000"/>
                </a:solidFill>
                <a:latin typeface="+mn-ea"/>
                <a:cs typeface="Times New Roman" panose="02020603050405020304" pitchFamily="18" charset="0"/>
              </a:rPr>
              <a:t>下草が育ち、降雨に</a:t>
            </a:r>
            <a:r>
              <a:rPr lang="ja-JP" altLang="en-US" sz="900" kern="100">
                <a:solidFill>
                  <a:srgbClr val="000000"/>
                </a:solidFill>
                <a:latin typeface="+mn-ea"/>
                <a:cs typeface="Times New Roman" panose="02020603050405020304" pitchFamily="18" charset="0"/>
              </a:rPr>
              <a:t>よる表面</a:t>
            </a:r>
            <a:r>
              <a:rPr lang="ja-JP" altLang="en-US" sz="900" kern="100">
                <a:solidFill>
                  <a:srgbClr val="000000"/>
                </a:solidFill>
                <a:effectLst/>
                <a:latin typeface="+mn-ea"/>
                <a:cs typeface="Times New Roman" panose="02020603050405020304" pitchFamily="18" charset="0"/>
              </a:rPr>
              <a:t>侵食</a:t>
            </a:r>
            <a:r>
              <a:rPr lang="ja-JP" altLang="en-US" sz="900" kern="100" dirty="0">
                <a:solidFill>
                  <a:srgbClr val="000000"/>
                </a:solidFill>
                <a:effectLst/>
                <a:latin typeface="+mn-ea"/>
                <a:cs typeface="Times New Roman" panose="02020603050405020304" pitchFamily="18" charset="0"/>
              </a:rPr>
              <a:t>や土砂流出を抑制</a:t>
            </a:r>
            <a:endParaRPr lang="en-US" altLang="ja-JP" sz="900" kern="100" dirty="0">
              <a:solidFill>
                <a:srgbClr val="000000"/>
              </a:solidFill>
              <a:effectLst/>
              <a:latin typeface="+mn-ea"/>
              <a:cs typeface="Times New Roman" panose="02020603050405020304" pitchFamily="18" charset="0"/>
            </a:endParaRPr>
          </a:p>
        </p:txBody>
      </p:sp>
      <p:sp>
        <p:nvSpPr>
          <p:cNvPr id="65" name="正方形/長方形 64">
            <a:extLst>
              <a:ext uri="{FF2B5EF4-FFF2-40B4-BE49-F238E27FC236}">
                <a16:creationId xmlns:a16="http://schemas.microsoft.com/office/drawing/2014/main" id="{BEFA2216-1AB8-B599-7BBA-C0C81E0F1B0F}"/>
              </a:ext>
            </a:extLst>
          </p:cNvPr>
          <p:cNvSpPr>
            <a:spLocks/>
          </p:cNvSpPr>
          <p:nvPr/>
        </p:nvSpPr>
        <p:spPr>
          <a:xfrm>
            <a:off x="4189332" y="4859082"/>
            <a:ext cx="1766514" cy="382048"/>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l">
              <a:lnSpc>
                <a:spcPts val="1000"/>
              </a:lnSpc>
              <a:spcAft>
                <a:spcPts val="0"/>
              </a:spcAft>
            </a:pPr>
            <a:r>
              <a:rPr lang="ja-JP" altLang="en-US" sz="900" kern="100" dirty="0">
                <a:solidFill>
                  <a:srgbClr val="000000"/>
                </a:solidFill>
                <a:latin typeface="+mn-ea"/>
                <a:cs typeface="Times New Roman" panose="02020603050405020304" pitchFamily="18" charset="0"/>
              </a:rPr>
              <a:t>集落裏山の森林整備を行い、人家への倒木や斜面の崩壊を抑制</a:t>
            </a:r>
            <a:endParaRPr lang="en-US" altLang="ja-JP" sz="900" kern="100" dirty="0">
              <a:solidFill>
                <a:srgbClr val="000000"/>
              </a:solidFill>
              <a:effectLst/>
              <a:latin typeface="+mn-ea"/>
              <a:cs typeface="Times New Roman" panose="02020603050405020304" pitchFamily="18" charset="0"/>
            </a:endParaRPr>
          </a:p>
        </p:txBody>
      </p:sp>
      <p:grpSp>
        <p:nvGrpSpPr>
          <p:cNvPr id="73" name="グループ化 72">
            <a:extLst>
              <a:ext uri="{FF2B5EF4-FFF2-40B4-BE49-F238E27FC236}">
                <a16:creationId xmlns:a16="http://schemas.microsoft.com/office/drawing/2014/main" id="{88AB549E-DC3D-683A-AB8E-7A10EB075D23}"/>
              </a:ext>
            </a:extLst>
          </p:cNvPr>
          <p:cNvGrpSpPr/>
          <p:nvPr/>
        </p:nvGrpSpPr>
        <p:grpSpPr>
          <a:xfrm>
            <a:off x="-41757" y="6120668"/>
            <a:ext cx="832606" cy="749284"/>
            <a:chOff x="-35154" y="5996308"/>
            <a:chExt cx="945432" cy="850820"/>
          </a:xfrm>
        </p:grpSpPr>
        <p:sp>
          <p:nvSpPr>
            <p:cNvPr id="74" name="フリーフォーム: 図形 38">
              <a:extLst>
                <a:ext uri="{FF2B5EF4-FFF2-40B4-BE49-F238E27FC236}">
                  <a16:creationId xmlns:a16="http://schemas.microsoft.com/office/drawing/2014/main" id="{878F9933-B9F6-A257-622B-B0186841E845}"/>
                </a:ext>
              </a:extLst>
            </p:cNvPr>
            <p:cNvSpPr/>
            <p:nvPr userDrawn="1"/>
          </p:nvSpPr>
          <p:spPr>
            <a:xfrm rot="5400000">
              <a:off x="29731" y="6013483"/>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5" name="フリーフォーム: 図形 39">
              <a:extLst>
                <a:ext uri="{FF2B5EF4-FFF2-40B4-BE49-F238E27FC236}">
                  <a16:creationId xmlns:a16="http://schemas.microsoft.com/office/drawing/2014/main" id="{6D616B08-486B-B257-B202-B9DFA0E52FFB}"/>
                </a:ext>
              </a:extLst>
            </p:cNvPr>
            <p:cNvSpPr/>
            <p:nvPr userDrawn="1"/>
          </p:nvSpPr>
          <p:spPr>
            <a:xfrm rot="5400000">
              <a:off x="29731" y="5966576"/>
              <a:ext cx="850815" cy="910279"/>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6" name="テキスト ボックス 75">
              <a:extLst>
                <a:ext uri="{FF2B5EF4-FFF2-40B4-BE49-F238E27FC236}">
                  <a16:creationId xmlns:a16="http://schemas.microsoft.com/office/drawing/2014/main" id="{C469CC09-C6D9-4724-0832-23A4D35683F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30" name="テキスト ボックス 29">
            <a:extLst>
              <a:ext uri="{FF2B5EF4-FFF2-40B4-BE49-F238E27FC236}">
                <a16:creationId xmlns:a16="http://schemas.microsoft.com/office/drawing/2014/main" id="{9C72EE22-F517-430A-B65D-159D494CD7E7}"/>
              </a:ext>
            </a:extLst>
          </p:cNvPr>
          <p:cNvSpPr txBox="1"/>
          <p:nvPr/>
        </p:nvSpPr>
        <p:spPr>
          <a:xfrm>
            <a:off x="7641838" y="5661953"/>
            <a:ext cx="752084" cy="276999"/>
          </a:xfrm>
          <a:prstGeom prst="rect">
            <a:avLst/>
          </a:prstGeom>
          <a:noFill/>
        </p:spPr>
        <p:txBody>
          <a:bodyPr wrap="square">
            <a:spAutoFit/>
          </a:bodyPr>
          <a:lstStyle/>
          <a:p>
            <a:r>
              <a:rPr lang="ja-JP" altLang="ja-JP" sz="6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6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6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6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6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600" dirty="0">
              <a:latin typeface="MS PGothic" panose="020B0600070205080204" pitchFamily="34" charset="-128"/>
              <a:ea typeface="MS PGothic" panose="020B0600070205080204" pitchFamily="34" charset="-128"/>
            </a:endParaRPr>
          </a:p>
        </p:txBody>
      </p:sp>
      <p:pic>
        <p:nvPicPr>
          <p:cNvPr id="29" name="図 28">
            <a:extLst>
              <a:ext uri="{FF2B5EF4-FFF2-40B4-BE49-F238E27FC236}">
                <a16:creationId xmlns:a16="http://schemas.microsoft.com/office/drawing/2014/main" id="{DB8B1745-FF68-420C-8648-3E0CB2DBA4CD}"/>
              </a:ext>
            </a:extLst>
          </p:cNvPr>
          <p:cNvPicPr/>
          <p:nvPr/>
        </p:nvPicPr>
        <p:blipFill>
          <a:blip r:embed="rId10">
            <a:clrChange>
              <a:clrFrom>
                <a:srgbClr val="FFFFFF"/>
              </a:clrFrom>
              <a:clrTo>
                <a:srgbClr val="FFFFFF">
                  <a:alpha val="0"/>
                </a:srgbClr>
              </a:clrTo>
            </a:clrChange>
          </a:blip>
          <a:stretch>
            <a:fillRect/>
          </a:stretch>
        </p:blipFill>
        <p:spPr>
          <a:xfrm>
            <a:off x="8012430" y="5018123"/>
            <a:ext cx="1084981" cy="989737"/>
          </a:xfrm>
          <a:prstGeom prst="rect">
            <a:avLst/>
          </a:prstGeom>
        </p:spPr>
      </p:pic>
    </p:spTree>
    <p:custDataLst>
      <p:tags r:id="rId1"/>
    </p:custDataLst>
    <p:extLst>
      <p:ext uri="{BB962C8B-B14F-4D97-AF65-F5344CB8AC3E}">
        <p14:creationId xmlns:p14="http://schemas.microsoft.com/office/powerpoint/2010/main" val="243784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1" grpId="0" animBg="1"/>
      <p:bldP spid="10" grpId="0"/>
      <p:bldP spid="17" grpId="0" animBg="1"/>
      <p:bldP spid="20" grpId="0" animBg="1"/>
      <p:bldP spid="21" grpId="0"/>
      <p:bldP spid="22" grpId="0"/>
      <p:bldP spid="27" grpId="0"/>
      <p:bldP spid="53" grpId="0"/>
      <p:bldP spid="63" grpId="0"/>
      <p:bldP spid="64" grpId="0"/>
      <p:bldP spid="6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8277FF5F-DDAA-ADBC-0405-9057236A9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785" y="1882287"/>
            <a:ext cx="3620900" cy="4975713"/>
          </a:xfrm>
          <a:prstGeom prst="rect">
            <a:avLst/>
          </a:prstGeom>
        </p:spPr>
      </p:pic>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兵庫県各地の財政</a:t>
            </a:r>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latin typeface="+mn-ea"/>
                <a:ea typeface="+mn-ea"/>
              </a:rPr>
              <a:pPr>
                <a:defRPr/>
              </a:pPr>
              <a:t>26</a:t>
            </a:fld>
            <a:endParaRPr lang="en-US" altLang="ja-JP" dirty="0">
              <a:latin typeface="+mn-ea"/>
              <a:ea typeface="+mn-ea"/>
            </a:endParaRP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900000"/>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みんなが住んでいる自治体（市町）の財政状況を調べてみよう。</a:t>
            </a:r>
          </a:p>
        </p:txBody>
      </p:sp>
      <p:sp>
        <p:nvSpPr>
          <p:cNvPr id="22" name="Rectangle 8">
            <a:extLst>
              <a:ext uri="{FF2B5EF4-FFF2-40B4-BE49-F238E27FC236}">
                <a16:creationId xmlns:a16="http://schemas.microsoft.com/office/drawing/2014/main" id="{DAEC1280-C8B9-4530-B957-A6C977762936}"/>
              </a:ext>
            </a:extLst>
          </p:cNvPr>
          <p:cNvSpPr>
            <a:spLocks noChangeArrowheads="1"/>
          </p:cNvSpPr>
          <p:nvPr/>
        </p:nvSpPr>
        <p:spPr bwMode="auto">
          <a:xfrm>
            <a:off x="323850" y="1367197"/>
            <a:ext cx="7596584" cy="124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ja-JP" altLang="en-US" sz="1400" dirty="0">
                <a:latin typeface="+mn-ea"/>
                <a:ea typeface="+mn-ea"/>
                <a:cs typeface="メイリオ" panose="020B0604030504040204" pitchFamily="50" charset="-128"/>
              </a:rPr>
              <a:t>これまで</a:t>
            </a:r>
            <a:r>
              <a:rPr lang="ja-JP" altLang="en-US" sz="1400">
                <a:latin typeface="+mn-ea"/>
                <a:ea typeface="+mn-ea"/>
                <a:cs typeface="メイリオ" panose="020B0604030504040204" pitchFamily="50" charset="-128"/>
              </a:rPr>
              <a:t>見てきたとおり</a:t>
            </a:r>
            <a:r>
              <a:rPr lang="ja-JP" altLang="en-US" sz="1400" dirty="0">
                <a:latin typeface="+mn-ea"/>
                <a:ea typeface="+mn-ea"/>
                <a:cs typeface="メイリオ" panose="020B0604030504040204" pitchFamily="50" charset="-128"/>
              </a:rPr>
              <a:t>、「税」はいろいろなところに使われて</a:t>
            </a:r>
            <a:r>
              <a:rPr lang="ja-JP" altLang="en-US" sz="1400">
                <a:latin typeface="+mn-ea"/>
                <a:ea typeface="+mn-ea"/>
                <a:cs typeface="メイリオ" panose="020B0604030504040204" pitchFamily="50" charset="-128"/>
              </a:rPr>
              <a:t>います。みんな</a:t>
            </a:r>
            <a:r>
              <a:rPr lang="ja-JP" altLang="en-US" sz="1400" dirty="0">
                <a:latin typeface="+mn-ea"/>
                <a:ea typeface="+mn-ea"/>
                <a:cs typeface="メイリオ" panose="020B0604030504040204" pitchFamily="50" charset="-128"/>
              </a:rPr>
              <a:t>が住んでいる地域</a:t>
            </a:r>
            <a:r>
              <a:rPr lang="ja-JP" altLang="en-US" sz="1400">
                <a:latin typeface="+mn-ea"/>
                <a:ea typeface="+mn-ea"/>
                <a:cs typeface="メイリオ" panose="020B0604030504040204" pitchFamily="50" charset="-128"/>
              </a:rPr>
              <a:t>では</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a:latin typeface="+mn-ea"/>
                <a:ea typeface="+mn-ea"/>
                <a:cs typeface="メイリオ" panose="020B0604030504040204" pitchFamily="50" charset="-128"/>
              </a:rPr>
              <a:t>どのように使われて</a:t>
            </a:r>
            <a:r>
              <a:rPr lang="ja-JP" altLang="en-US" sz="1400" dirty="0">
                <a:latin typeface="+mn-ea"/>
                <a:ea typeface="+mn-ea"/>
                <a:cs typeface="メイリオ" panose="020B0604030504040204" pitchFamily="50" charset="-128"/>
              </a:rPr>
              <a:t>いる</a:t>
            </a:r>
            <a:r>
              <a:rPr lang="ja-JP" altLang="en-US" sz="1400">
                <a:latin typeface="+mn-ea"/>
                <a:ea typeface="+mn-ea"/>
                <a:cs typeface="メイリオ" panose="020B0604030504040204" pitchFamily="50" charset="-128"/>
              </a:rPr>
              <a:t>かな。調べて</a:t>
            </a:r>
            <a:r>
              <a:rPr lang="ja-JP" altLang="en-US" sz="1400" dirty="0">
                <a:latin typeface="+mn-ea"/>
                <a:ea typeface="+mn-ea"/>
                <a:cs typeface="メイリオ" panose="020B0604030504040204" pitchFamily="50" charset="-128"/>
              </a:rPr>
              <a:t>みると、きっと新しい発見がある</a:t>
            </a:r>
            <a:r>
              <a:rPr lang="ja-JP" altLang="en-US" sz="1400">
                <a:latin typeface="+mn-ea"/>
                <a:ea typeface="+mn-ea"/>
                <a:cs typeface="メイリオ" panose="020B0604030504040204" pitchFamily="50" charset="-128"/>
              </a:rPr>
              <a:t>はず。</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a:latin typeface="+mn-ea"/>
                <a:ea typeface="+mn-ea"/>
                <a:cs typeface="メイリオ" panose="020B0604030504040204" pitchFamily="50" charset="-128"/>
              </a:rPr>
              <a:t>使い方を調べて、みんなで話し合ってみよう。</a:t>
            </a:r>
            <a:endParaRPr lang="en-US" altLang="ja-JP" sz="1400" dirty="0">
              <a:latin typeface="+mn-ea"/>
              <a:ea typeface="+mn-ea"/>
              <a:cs typeface="メイリオ" panose="020B0604030504040204" pitchFamily="50" charset="-128"/>
            </a:endParaRPr>
          </a:p>
        </p:txBody>
      </p:sp>
      <p:sp>
        <p:nvSpPr>
          <p:cNvPr id="13" name="Rectangle 8">
            <a:extLst>
              <a:ext uri="{FF2B5EF4-FFF2-40B4-BE49-F238E27FC236}">
                <a16:creationId xmlns:a16="http://schemas.microsoft.com/office/drawing/2014/main" id="{0993D100-2CC5-4777-9D72-5A386C5817DC}"/>
              </a:ext>
            </a:extLst>
          </p:cNvPr>
          <p:cNvSpPr>
            <a:spLocks noChangeArrowheads="1"/>
          </p:cNvSpPr>
          <p:nvPr/>
        </p:nvSpPr>
        <p:spPr bwMode="auto">
          <a:xfrm>
            <a:off x="323850" y="6463809"/>
            <a:ext cx="6093450"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200" dirty="0">
                <a:latin typeface="+mn-ea"/>
                <a:ea typeface="+mn-ea"/>
                <a:cs typeface="メイリオ" panose="020B0604030504040204" pitchFamily="50" charset="-128"/>
              </a:rPr>
              <a:t>※</a:t>
            </a:r>
            <a:r>
              <a:rPr lang="ja-JP" altLang="en-US" sz="1200" dirty="0">
                <a:latin typeface="+mn-ea"/>
                <a:ea typeface="+mn-ea"/>
                <a:cs typeface="メイリオ" panose="020B0604030504040204" pitchFamily="50" charset="-128"/>
              </a:rPr>
              <a:t>自治体の名称をクリックすると、自治体のホームページへ移動</a:t>
            </a:r>
            <a:r>
              <a:rPr lang="ja-JP" altLang="en-US" sz="1200">
                <a:latin typeface="+mn-ea"/>
                <a:ea typeface="+mn-ea"/>
                <a:cs typeface="メイリオ" panose="020B0604030504040204" pitchFamily="50" charset="-128"/>
              </a:rPr>
              <a:t>します。（令和７年４月</a:t>
            </a:r>
            <a:r>
              <a:rPr lang="ja-JP" altLang="en-US" sz="1200" dirty="0">
                <a:latin typeface="+mn-ea"/>
                <a:ea typeface="+mn-ea"/>
                <a:cs typeface="メイリオ" panose="020B0604030504040204" pitchFamily="50" charset="-128"/>
              </a:rPr>
              <a:t>現在）</a:t>
            </a:r>
            <a:endParaRPr lang="en-US" altLang="ja-JP" sz="1200" dirty="0">
              <a:latin typeface="+mn-ea"/>
              <a:ea typeface="+mn-ea"/>
              <a:cs typeface="メイリオ" panose="020B0604030504040204" pitchFamily="50" charset="-128"/>
            </a:endParaRPr>
          </a:p>
        </p:txBody>
      </p:sp>
      <p:graphicFrame>
        <p:nvGraphicFramePr>
          <p:cNvPr id="8" name="表 7">
            <a:extLst>
              <a:ext uri="{FF2B5EF4-FFF2-40B4-BE49-F238E27FC236}">
                <a16:creationId xmlns:a16="http://schemas.microsoft.com/office/drawing/2014/main" id="{BF4E0EDC-157B-8313-6F1B-8EA869657E04}"/>
              </a:ext>
            </a:extLst>
          </p:cNvPr>
          <p:cNvGraphicFramePr>
            <a:graphicFrameLocks noGrp="1"/>
          </p:cNvGraphicFramePr>
          <p:nvPr/>
        </p:nvGraphicFramePr>
        <p:xfrm>
          <a:off x="360397" y="2287450"/>
          <a:ext cx="3902845" cy="669000"/>
        </p:xfrm>
        <a:graphic>
          <a:graphicData uri="http://schemas.openxmlformats.org/drawingml/2006/table">
            <a:tbl>
              <a:tblPr firstRow="1" bandRow="1">
                <a:tableStyleId>{69012ECD-51FC-41F1-AA8D-1B2483CD663E}</a:tableStyleId>
              </a:tblPr>
              <a:tblGrid>
                <a:gridCol w="780569">
                  <a:extLst>
                    <a:ext uri="{9D8B030D-6E8A-4147-A177-3AD203B41FA5}">
                      <a16:colId xmlns:a16="http://schemas.microsoft.com/office/drawing/2014/main" val="567011437"/>
                    </a:ext>
                  </a:extLst>
                </a:gridCol>
                <a:gridCol w="780569">
                  <a:extLst>
                    <a:ext uri="{9D8B030D-6E8A-4147-A177-3AD203B41FA5}">
                      <a16:colId xmlns:a16="http://schemas.microsoft.com/office/drawing/2014/main" val="3527943594"/>
                    </a:ext>
                  </a:extLst>
                </a:gridCol>
                <a:gridCol w="780569">
                  <a:extLst>
                    <a:ext uri="{9D8B030D-6E8A-4147-A177-3AD203B41FA5}">
                      <a16:colId xmlns:a16="http://schemas.microsoft.com/office/drawing/2014/main" val="2835286206"/>
                    </a:ext>
                  </a:extLst>
                </a:gridCol>
                <a:gridCol w="780569">
                  <a:extLst>
                    <a:ext uri="{9D8B030D-6E8A-4147-A177-3AD203B41FA5}">
                      <a16:colId xmlns:a16="http://schemas.microsoft.com/office/drawing/2014/main" val="2987106244"/>
                    </a:ext>
                  </a:extLst>
                </a:gridCol>
                <a:gridCol w="780569">
                  <a:extLst>
                    <a:ext uri="{9D8B030D-6E8A-4147-A177-3AD203B41FA5}">
                      <a16:colId xmlns:a16="http://schemas.microsoft.com/office/drawing/2014/main" val="521347194"/>
                    </a:ext>
                  </a:extLst>
                </a:gridCol>
              </a:tblGrid>
              <a:tr h="327600">
                <a:tc gridSpan="5">
                  <a:txBody>
                    <a:bodyPr/>
                    <a:lstStyle/>
                    <a:p>
                      <a:pPr algn="l"/>
                      <a:r>
                        <a:rPr kumimoji="1" lang="ja-JP" altLang="en-US" sz="1300" b="0" dirty="0">
                          <a:solidFill>
                            <a:schemeClr val="tx1"/>
                          </a:solidFill>
                          <a:latin typeface="+mn-ea"/>
                          <a:ea typeface="+mn-ea"/>
                        </a:rPr>
                        <a:t>但馬エリア</a:t>
                      </a:r>
                    </a:p>
                  </a:txBody>
                  <a:tcPr marL="72000" marR="72000" marT="72000" marB="72000" anchor="ctr">
                    <a:lnL w="12700" cap="flat" cmpd="sng" algn="ctr">
                      <a:solidFill>
                        <a:srgbClr val="FFC5C6"/>
                      </a:solidFill>
                      <a:prstDash val="solid"/>
                      <a:round/>
                      <a:headEnd type="none" w="med" len="med"/>
                      <a:tailEnd type="none" w="med" len="med"/>
                    </a:lnL>
                    <a:lnR w="12700" cap="flat" cmpd="sng" algn="ctr">
                      <a:solidFill>
                        <a:srgbClr val="FFC5C6"/>
                      </a:solidFill>
                      <a:prstDash val="solid"/>
                      <a:round/>
                      <a:headEnd type="none" w="med" len="med"/>
                      <a:tailEnd type="none" w="med" len="med"/>
                    </a:lnR>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solidFill>
                      <a:srgbClr val="FFC5C6"/>
                    </a:solidFill>
                  </a:tcP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4">
                            <a:extLst>
                              <a:ext uri="{A12FA001-AC4F-418D-AE19-62706E023703}">
                                <ahyp:hlinkClr xmlns:ahyp="http://schemas.microsoft.com/office/drawing/2018/hyperlinkcolor" val="tx"/>
                              </a:ext>
                            </a:extLst>
                          </a:hlinkClick>
                        </a:rPr>
                        <a:t>豊岡市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FFC5C6"/>
                      </a:solidFill>
                      <a:prstDash val="solid"/>
                      <a:round/>
                      <a:headEnd type="none" w="med" len="med"/>
                      <a:tailEnd type="none" w="med" len="med"/>
                    </a:lnL>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tcPr>
                </a:tc>
                <a:tc>
                  <a:txBody>
                    <a:bodyPr/>
                    <a:lstStyle/>
                    <a:p>
                      <a:r>
                        <a:rPr lang="ja-JP" altLang="en-US" sz="1200" dirty="0">
                          <a:solidFill>
                            <a:schemeClr val="tx1"/>
                          </a:solidFill>
                          <a:hlinkClick r:id="rId5">
                            <a:extLst>
                              <a:ext uri="{A12FA001-AC4F-418D-AE19-62706E023703}">
                                <ahyp:hlinkClr xmlns:ahyp="http://schemas.microsoft.com/office/drawing/2018/hyperlinkcolor" val="tx"/>
                              </a:ext>
                            </a:extLst>
                          </a:hlinkClick>
                        </a:rPr>
                        <a:t>香美町</a:t>
                      </a:r>
                      <a:endParaRPr lang="ja-JP" altLang="en-US" sz="1200" dirty="0">
                        <a:solidFill>
                          <a:schemeClr val="tx1"/>
                        </a:solidFill>
                      </a:endParaRPr>
                    </a:p>
                  </a:txBody>
                  <a:tcPr marL="72000" marR="72000" marT="72000" marB="72000" anchor="ctr">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tcPr>
                </a:tc>
                <a:tc>
                  <a:txBody>
                    <a:bodyPr/>
                    <a:lstStyle/>
                    <a:p>
                      <a:r>
                        <a:rPr kumimoji="1" lang="ja-JP" altLang="en-US" sz="1200" dirty="0">
                          <a:solidFill>
                            <a:schemeClr val="tx1"/>
                          </a:solidFill>
                          <a:hlinkClick r:id="rId6">
                            <a:extLst>
                              <a:ext uri="{A12FA001-AC4F-418D-AE19-62706E023703}">
                                <ahyp:hlinkClr xmlns:ahyp="http://schemas.microsoft.com/office/drawing/2018/hyperlinkcolor" val="tx"/>
                              </a:ext>
                            </a:extLst>
                          </a:hlinkClick>
                        </a:rPr>
                        <a:t>新温泉町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7">
                            <a:extLst>
                              <a:ext uri="{A12FA001-AC4F-418D-AE19-62706E023703}">
                                <ahyp:hlinkClr xmlns:ahyp="http://schemas.microsoft.com/office/drawing/2018/hyperlinkcolor" val="tx"/>
                              </a:ext>
                            </a:extLst>
                          </a:hlinkClick>
                        </a:rPr>
                        <a:t>養父市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8">
                            <a:extLst>
                              <a:ext uri="{A12FA001-AC4F-418D-AE19-62706E023703}">
                                <ahyp:hlinkClr xmlns:ahyp="http://schemas.microsoft.com/office/drawing/2018/hyperlinkcolor" val="tx"/>
                              </a:ext>
                            </a:extLst>
                          </a:hlinkClick>
                        </a:rPr>
                        <a:t>朝来市</a:t>
                      </a:r>
                      <a:endParaRPr kumimoji="1" lang="ja-JP" altLang="en-US" sz="1200" dirty="0">
                        <a:solidFill>
                          <a:schemeClr val="tx1"/>
                        </a:solidFill>
                        <a:latin typeface="+mn-ea"/>
                        <a:ea typeface="+mn-ea"/>
                      </a:endParaRPr>
                    </a:p>
                  </a:txBody>
                  <a:tcPr marL="72000" marR="72000" marT="72000" marB="72000" anchor="ctr">
                    <a:lnR w="12700" cap="flat" cmpd="sng" algn="ctr">
                      <a:solidFill>
                        <a:srgbClr val="FFC5C6"/>
                      </a:solidFill>
                      <a:prstDash val="solid"/>
                      <a:round/>
                      <a:headEnd type="none" w="med" len="med"/>
                      <a:tailEnd type="none" w="med" len="med"/>
                    </a:lnR>
                    <a:lnT w="12700" cap="flat" cmpd="sng" algn="ctr">
                      <a:solidFill>
                        <a:srgbClr val="FFC5C6"/>
                      </a:solidFill>
                      <a:prstDash val="solid"/>
                      <a:round/>
                      <a:headEnd type="none" w="med" len="med"/>
                      <a:tailEnd type="none" w="med" len="med"/>
                    </a:lnT>
                    <a:lnB w="12700" cap="flat" cmpd="sng" algn="ctr">
                      <a:solidFill>
                        <a:srgbClr val="FFC5C6"/>
                      </a:solidFill>
                      <a:prstDash val="solid"/>
                      <a:round/>
                      <a:headEnd type="none" w="med" len="med"/>
                      <a:tailEnd type="none" w="med" len="med"/>
                    </a:lnB>
                  </a:tcPr>
                </a:tc>
                <a:extLst>
                  <a:ext uri="{0D108BD9-81ED-4DB2-BD59-A6C34878D82A}">
                    <a16:rowId xmlns:a16="http://schemas.microsoft.com/office/drawing/2014/main" val="4008041166"/>
                  </a:ext>
                </a:extLst>
              </a:tr>
            </a:tbl>
          </a:graphicData>
        </a:graphic>
      </p:graphicFrame>
      <p:graphicFrame>
        <p:nvGraphicFramePr>
          <p:cNvPr id="10" name="表 9">
            <a:extLst>
              <a:ext uri="{FF2B5EF4-FFF2-40B4-BE49-F238E27FC236}">
                <a16:creationId xmlns:a16="http://schemas.microsoft.com/office/drawing/2014/main" id="{9BADB6AA-E82E-8DEE-F3E4-396D5C6480B8}"/>
              </a:ext>
            </a:extLst>
          </p:cNvPr>
          <p:cNvGraphicFramePr>
            <a:graphicFrameLocks noGrp="1"/>
          </p:cNvGraphicFramePr>
          <p:nvPr/>
        </p:nvGraphicFramePr>
        <p:xfrm>
          <a:off x="360397" y="3028246"/>
          <a:ext cx="4687200" cy="1649640"/>
        </p:xfrm>
        <a:graphic>
          <a:graphicData uri="http://schemas.openxmlformats.org/drawingml/2006/table">
            <a:tbl>
              <a:tblPr firstRow="1" bandRow="1">
                <a:tableStyleId>{F2DE63D5-997A-4646-A377-4702673A728D}</a:tableStyleId>
              </a:tblPr>
              <a:tblGrid>
                <a:gridCol w="781200">
                  <a:extLst>
                    <a:ext uri="{9D8B030D-6E8A-4147-A177-3AD203B41FA5}">
                      <a16:colId xmlns:a16="http://schemas.microsoft.com/office/drawing/2014/main" val="567011437"/>
                    </a:ext>
                  </a:extLst>
                </a:gridCol>
                <a:gridCol w="781200">
                  <a:extLst>
                    <a:ext uri="{9D8B030D-6E8A-4147-A177-3AD203B41FA5}">
                      <a16:colId xmlns:a16="http://schemas.microsoft.com/office/drawing/2014/main" val="3527943594"/>
                    </a:ext>
                  </a:extLst>
                </a:gridCol>
                <a:gridCol w="781200">
                  <a:extLst>
                    <a:ext uri="{9D8B030D-6E8A-4147-A177-3AD203B41FA5}">
                      <a16:colId xmlns:a16="http://schemas.microsoft.com/office/drawing/2014/main" val="2835286206"/>
                    </a:ext>
                  </a:extLst>
                </a:gridCol>
                <a:gridCol w="781200">
                  <a:extLst>
                    <a:ext uri="{9D8B030D-6E8A-4147-A177-3AD203B41FA5}">
                      <a16:colId xmlns:a16="http://schemas.microsoft.com/office/drawing/2014/main" val="2520983708"/>
                    </a:ext>
                  </a:extLst>
                </a:gridCol>
                <a:gridCol w="781200">
                  <a:extLst>
                    <a:ext uri="{9D8B030D-6E8A-4147-A177-3AD203B41FA5}">
                      <a16:colId xmlns:a16="http://schemas.microsoft.com/office/drawing/2014/main" val="4166603458"/>
                    </a:ext>
                  </a:extLst>
                </a:gridCol>
                <a:gridCol w="781200">
                  <a:extLst>
                    <a:ext uri="{9D8B030D-6E8A-4147-A177-3AD203B41FA5}">
                      <a16:colId xmlns:a16="http://schemas.microsoft.com/office/drawing/2014/main" val="1752078214"/>
                    </a:ext>
                  </a:extLst>
                </a:gridCol>
              </a:tblGrid>
              <a:tr h="327600">
                <a:tc gridSpan="6">
                  <a:txBody>
                    <a:bodyPr/>
                    <a:lstStyle/>
                    <a:p>
                      <a:pPr algn="l"/>
                      <a:r>
                        <a:rPr kumimoji="1" lang="ja-JP" altLang="en-US" sz="1300" b="0" dirty="0">
                          <a:solidFill>
                            <a:schemeClr val="tx1"/>
                          </a:solidFill>
                        </a:rPr>
                        <a:t>播磨エリア</a:t>
                      </a:r>
                      <a:endParaRPr kumimoji="1" lang="ja-JP" altLang="en-US" sz="1300" b="0" dirty="0">
                        <a:solidFill>
                          <a:schemeClr val="tx1"/>
                        </a:solidFill>
                        <a:latin typeface="+mn-ea"/>
                        <a:ea typeface="+mn-ea"/>
                      </a:endParaRPr>
                    </a:p>
                  </a:txBody>
                  <a:tcPr marL="72000" marR="72000" marT="72000" marB="72000" anchor="ctr">
                    <a:lnL w="12700" cap="flat" cmpd="sng" algn="ctr">
                      <a:solidFill>
                        <a:srgbClr val="CEEBFE"/>
                      </a:solidFill>
                      <a:prstDash val="solid"/>
                      <a:round/>
                      <a:headEnd type="none" w="med" len="med"/>
                      <a:tailEnd type="none" w="med" len="med"/>
                    </a:lnL>
                    <a:lnR w="12700" cap="flat" cmpd="sng" algn="ctr">
                      <a:solidFill>
                        <a:srgbClr val="CEEBFE"/>
                      </a:solidFill>
                      <a:prstDash val="solid"/>
                      <a:round/>
                      <a:headEnd type="none" w="med" len="med"/>
                      <a:tailEnd type="none" w="med" len="med"/>
                    </a:ln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solidFill>
                      <a:srgbClr val="CEEBFE"/>
                    </a:solidFill>
                  </a:tcP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9">
                            <a:extLst>
                              <a:ext uri="{A12FA001-AC4F-418D-AE19-62706E023703}">
                                <ahyp:hlinkClr xmlns:ahyp="http://schemas.microsoft.com/office/drawing/2018/hyperlinkcolor" val="tx"/>
                              </a:ext>
                            </a:extLst>
                          </a:hlinkClick>
                        </a:rPr>
                        <a:t>明石市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CEEBFE"/>
                      </a:solidFill>
                      <a:prstDash val="solid"/>
                      <a:round/>
                      <a:headEnd type="none" w="med" len="med"/>
                      <a:tailEnd type="none" w="med" len="med"/>
                    </a:lnL>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u="none">
                          <a:solidFill>
                            <a:schemeClr val="tx1"/>
                          </a:solidFill>
                          <a:hlinkClick r:id="rId10">
                            <a:extLst>
                              <a:ext uri="{A12FA001-AC4F-418D-AE19-62706E023703}">
                                <ahyp:hlinkClr xmlns:ahyp="http://schemas.microsoft.com/office/drawing/2018/hyperlinkcolor" val="tx"/>
                              </a:ext>
                            </a:extLst>
                          </a:hlinkClick>
                        </a:rPr>
                        <a:t>加古川市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hlinkClick r:id="rId11">
                            <a:extLst>
                              <a:ext uri="{A12FA001-AC4F-418D-AE19-62706E023703}">
                                <ahyp:hlinkClr xmlns:ahyp="http://schemas.microsoft.com/office/drawing/2018/hyperlinkcolor" val="tx"/>
                              </a:ext>
                            </a:extLst>
                          </a:hlinkClick>
                        </a:rPr>
                        <a:t>西脇市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12">
                            <a:extLst>
                              <a:ext uri="{A12FA001-AC4F-418D-AE19-62706E023703}">
                                <ahyp:hlinkClr xmlns:ahyp="http://schemas.microsoft.com/office/drawing/2018/hyperlinkcolor" val="tx"/>
                              </a:ext>
                            </a:extLst>
                          </a:hlinkClick>
                        </a:rPr>
                        <a:t>三木市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13">
                            <a:extLst>
                              <a:ext uri="{A12FA001-AC4F-418D-AE19-62706E023703}">
                                <ahyp:hlinkClr xmlns:ahyp="http://schemas.microsoft.com/office/drawing/2018/hyperlinkcolor" val="tx"/>
                              </a:ext>
                            </a:extLst>
                          </a:hlinkClick>
                        </a:rPr>
                        <a:t>高砂</a:t>
                      </a:r>
                      <a:r>
                        <a:rPr kumimoji="1" lang="ja-JP" altLang="en-US" sz="1200" u="none">
                          <a:solidFill>
                            <a:schemeClr val="tx1"/>
                          </a:solidFill>
                          <a:hlinkClick r:id="rId13">
                            <a:extLst>
                              <a:ext uri="{A12FA001-AC4F-418D-AE19-62706E023703}">
                                <ahyp:hlinkClr xmlns:ahyp="http://schemas.microsoft.com/office/drawing/2018/hyperlinkcolor" val="tx"/>
                              </a:ext>
                            </a:extLst>
                          </a:hlinkClick>
                        </a:rPr>
                        <a:t>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14">
                            <a:extLst>
                              <a:ext uri="{A12FA001-AC4F-418D-AE19-62706E023703}">
                                <ahyp:hlinkClr xmlns:ahyp="http://schemas.microsoft.com/office/drawing/2018/hyperlinkcolor" val="tx"/>
                              </a:ext>
                            </a:extLst>
                          </a:hlinkClick>
                        </a:rPr>
                        <a:t>小野</a:t>
                      </a:r>
                      <a:r>
                        <a:rPr kumimoji="1" lang="ja-JP" altLang="en-US" sz="1200" u="none">
                          <a:solidFill>
                            <a:schemeClr val="tx1"/>
                          </a:solidFill>
                          <a:hlinkClick r:id="rId14">
                            <a:extLst>
                              <a:ext uri="{A12FA001-AC4F-418D-AE19-62706E023703}">
                                <ahyp:hlinkClr xmlns:ahyp="http://schemas.microsoft.com/office/drawing/2018/hyperlinkcolor" val="tx"/>
                              </a:ext>
                            </a:extLst>
                          </a:hlinkClick>
                        </a:rPr>
                        <a:t>市</a:t>
                      </a:r>
                      <a:endParaRPr kumimoji="1" lang="ja-JP" altLang="en-US" sz="1200" dirty="0">
                        <a:solidFill>
                          <a:schemeClr val="tx1"/>
                        </a:solidFill>
                        <a:latin typeface="+mn-ea"/>
                        <a:ea typeface="+mn-ea"/>
                      </a:endParaRPr>
                    </a:p>
                  </a:txBody>
                  <a:tcPr marL="72000" marR="72000" marT="72000" marB="72000" anchor="ctr">
                    <a:lnR w="12700" cap="flat" cmpd="sng" algn="ctr">
                      <a:solidFill>
                        <a:srgbClr val="CEEBFE"/>
                      </a:solidFill>
                      <a:prstDash val="solid"/>
                      <a:round/>
                      <a:headEnd type="none" w="med" len="med"/>
                      <a:tailEnd type="none" w="med" len="med"/>
                    </a:ln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extLst>
                  <a:ext uri="{0D108BD9-81ED-4DB2-BD59-A6C34878D82A}">
                    <a16:rowId xmlns:a16="http://schemas.microsoft.com/office/drawing/2014/main" val="4008041166"/>
                  </a:ext>
                </a:extLst>
              </a:tr>
              <a:tr h="313200">
                <a:tc>
                  <a:txBody>
                    <a:bodyPr/>
                    <a:lstStyle/>
                    <a:p>
                      <a:r>
                        <a:rPr kumimoji="1" lang="ja-JP" altLang="en-US" sz="1200" u="none" dirty="0">
                          <a:solidFill>
                            <a:schemeClr val="tx1"/>
                          </a:solidFill>
                          <a:hlinkClick r:id="rId15">
                            <a:extLst>
                              <a:ext uri="{A12FA001-AC4F-418D-AE19-62706E023703}">
                                <ahyp:hlinkClr xmlns:ahyp="http://schemas.microsoft.com/office/drawing/2018/hyperlinkcolor" val="tx"/>
                              </a:ext>
                            </a:extLst>
                          </a:hlinkClick>
                        </a:rPr>
                        <a:t>加西市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CEEBFE"/>
                      </a:solidFill>
                      <a:prstDash val="solid"/>
                      <a:round/>
                      <a:headEnd type="none" w="med" len="med"/>
                      <a:tailEnd type="none" w="med" len="med"/>
                    </a:lnL>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u="none">
                          <a:solidFill>
                            <a:schemeClr val="tx1"/>
                          </a:solidFill>
                          <a:latin typeface="+mn-ea"/>
                          <a:ea typeface="+mn-ea"/>
                          <a:hlinkClick r:id="rId16">
                            <a:extLst>
                              <a:ext uri="{A12FA001-AC4F-418D-AE19-62706E023703}">
                                <ahyp:hlinkClr xmlns:ahyp="http://schemas.microsoft.com/office/drawing/2018/hyperlinkcolor" val="tx"/>
                              </a:ext>
                            </a:extLst>
                          </a:hlinkClick>
                        </a:rPr>
                        <a:t>加東</a:t>
                      </a:r>
                      <a:r>
                        <a:rPr kumimoji="1" lang="ja-JP" altLang="en-US" sz="1200" u="none">
                          <a:solidFill>
                            <a:schemeClr val="tx1"/>
                          </a:solidFill>
                          <a:hlinkClick r:id="rId16">
                            <a:extLst>
                              <a:ext uri="{A12FA001-AC4F-418D-AE19-62706E023703}">
                                <ahyp:hlinkClr xmlns:ahyp="http://schemas.microsoft.com/office/drawing/2018/hyperlinkcolor" val="tx"/>
                              </a:ext>
                            </a:extLst>
                          </a:hlinkClick>
                        </a:rPr>
                        <a:t>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hlinkClick r:id="rId17">
                            <a:extLst>
                              <a:ext uri="{A12FA001-AC4F-418D-AE19-62706E023703}">
                                <ahyp:hlinkClr xmlns:ahyp="http://schemas.microsoft.com/office/drawing/2018/hyperlinkcolor" val="tx"/>
                              </a:ext>
                            </a:extLst>
                          </a:hlinkClick>
                        </a:rPr>
                        <a:t>多可町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18">
                            <a:extLst>
                              <a:ext uri="{A12FA001-AC4F-418D-AE19-62706E023703}">
                                <ahyp:hlinkClr xmlns:ahyp="http://schemas.microsoft.com/office/drawing/2018/hyperlinkcolor" val="tx"/>
                              </a:ext>
                            </a:extLst>
                          </a:hlinkClick>
                        </a:rPr>
                        <a:t>稲美町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19">
                            <a:extLst>
                              <a:ext uri="{A12FA001-AC4F-418D-AE19-62706E023703}">
                                <ahyp:hlinkClr xmlns:ahyp="http://schemas.microsoft.com/office/drawing/2018/hyperlinkcolor" val="tx"/>
                              </a:ext>
                            </a:extLst>
                          </a:hlinkClick>
                        </a:rPr>
                        <a:t>播磨</a:t>
                      </a:r>
                      <a:r>
                        <a:rPr kumimoji="1" lang="ja-JP" altLang="en-US" sz="1200" u="none" dirty="0">
                          <a:solidFill>
                            <a:schemeClr val="tx1"/>
                          </a:solidFill>
                          <a:latin typeface="+mn-ea"/>
                          <a:ea typeface="+mn-ea"/>
                          <a:hlinkClick r:id="rId19">
                            <a:extLst>
                              <a:ext uri="{A12FA001-AC4F-418D-AE19-62706E023703}">
                                <ahyp:hlinkClr xmlns:ahyp="http://schemas.microsoft.com/office/drawing/2018/hyperlinkcolor" val="tx"/>
                              </a:ext>
                            </a:extLst>
                          </a:hlinkClick>
                        </a:rPr>
                        <a:t>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20">
                            <a:extLst>
                              <a:ext uri="{A12FA001-AC4F-418D-AE19-62706E023703}">
                                <ahyp:hlinkClr xmlns:ahyp="http://schemas.microsoft.com/office/drawing/2018/hyperlinkcolor" val="tx"/>
                              </a:ext>
                            </a:extLst>
                          </a:hlinkClick>
                        </a:rPr>
                        <a:t>姫路市</a:t>
                      </a:r>
                      <a:endParaRPr kumimoji="1" lang="ja-JP" altLang="en-US" sz="1200" dirty="0">
                        <a:solidFill>
                          <a:schemeClr val="tx1"/>
                        </a:solidFill>
                        <a:latin typeface="+mn-ea"/>
                        <a:ea typeface="+mn-ea"/>
                      </a:endParaRPr>
                    </a:p>
                  </a:txBody>
                  <a:tcPr marL="72000" marR="72000" marT="72000" marB="72000" anchor="ctr">
                    <a:lnR w="12700" cap="flat" cmpd="sng" algn="ctr">
                      <a:solidFill>
                        <a:srgbClr val="CEEBFE"/>
                      </a:solidFill>
                      <a:prstDash val="solid"/>
                      <a:round/>
                      <a:headEnd type="none" w="med" len="med"/>
                      <a:tailEnd type="none" w="med" len="med"/>
                    </a:ln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extLst>
                  <a:ext uri="{0D108BD9-81ED-4DB2-BD59-A6C34878D82A}">
                    <a16:rowId xmlns:a16="http://schemas.microsoft.com/office/drawing/2014/main" val="3523567960"/>
                  </a:ext>
                </a:extLst>
              </a:tr>
              <a:tr h="313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solidFill>
                            <a:schemeClr val="tx1"/>
                          </a:solidFill>
                          <a:latin typeface="+mn-ea"/>
                          <a:ea typeface="+mn-ea"/>
                          <a:hlinkClick r:id="rId21">
                            <a:extLst>
                              <a:ext uri="{A12FA001-AC4F-418D-AE19-62706E023703}">
                                <ahyp:hlinkClr xmlns:ahyp="http://schemas.microsoft.com/office/drawing/2018/hyperlinkcolor" val="tx"/>
                              </a:ext>
                            </a:extLst>
                          </a:hlinkClick>
                        </a:rPr>
                        <a:t>相生</a:t>
                      </a:r>
                      <a:r>
                        <a:rPr kumimoji="1" lang="ja-JP" altLang="en-US" sz="1200" u="none" dirty="0">
                          <a:solidFill>
                            <a:schemeClr val="tx1"/>
                          </a:solidFill>
                          <a:hlinkClick r:id="rId21">
                            <a:extLst>
                              <a:ext uri="{A12FA001-AC4F-418D-AE19-62706E023703}">
                                <ahyp:hlinkClr xmlns:ahyp="http://schemas.microsoft.com/office/drawing/2018/hyperlinkcolor" val="tx"/>
                              </a:ext>
                            </a:extLst>
                          </a:hlinkClick>
                        </a:rPr>
                        <a:t>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CEEBFE"/>
                      </a:solidFill>
                      <a:prstDash val="solid"/>
                      <a:round/>
                      <a:headEnd type="none" w="med" len="med"/>
                      <a:tailEnd type="none" w="med" len="med"/>
                    </a:lnL>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u="none">
                          <a:solidFill>
                            <a:schemeClr val="tx1"/>
                          </a:solidFill>
                          <a:hlinkClick r:id="rId22">
                            <a:extLst>
                              <a:ext uri="{A12FA001-AC4F-418D-AE19-62706E023703}">
                                <ahyp:hlinkClr xmlns:ahyp="http://schemas.microsoft.com/office/drawing/2018/hyperlinkcolor" val="tx"/>
                              </a:ext>
                            </a:extLst>
                          </a:hlinkClick>
                        </a:rPr>
                        <a:t>たつの市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u="none">
                          <a:solidFill>
                            <a:schemeClr val="tx1"/>
                          </a:solidFill>
                          <a:latin typeface="+mn-ea"/>
                          <a:ea typeface="+mn-ea"/>
                          <a:hlinkClick r:id="rId23">
                            <a:extLst>
                              <a:ext uri="{A12FA001-AC4F-418D-AE19-62706E023703}">
                                <ahyp:hlinkClr xmlns:ahyp="http://schemas.microsoft.com/office/drawing/2018/hyperlinkcolor" val="tx"/>
                              </a:ext>
                            </a:extLst>
                          </a:hlinkClick>
                        </a:rPr>
                        <a:t>赤穂市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24">
                            <a:extLst>
                              <a:ext uri="{A12FA001-AC4F-418D-AE19-62706E023703}">
                                <ahyp:hlinkClr xmlns:ahyp="http://schemas.microsoft.com/office/drawing/2018/hyperlinkcolor" val="tx"/>
                              </a:ext>
                            </a:extLst>
                          </a:hlinkClick>
                        </a:rPr>
                        <a:t>宍粟</a:t>
                      </a:r>
                      <a:r>
                        <a:rPr kumimoji="1" lang="ja-JP" altLang="en-US" sz="1200" u="none">
                          <a:solidFill>
                            <a:schemeClr val="tx1"/>
                          </a:solidFill>
                          <a:hlinkClick r:id="rId24">
                            <a:extLst>
                              <a:ext uri="{A12FA001-AC4F-418D-AE19-62706E023703}">
                                <ahyp:hlinkClr xmlns:ahyp="http://schemas.microsoft.com/office/drawing/2018/hyperlinkcolor" val="tx"/>
                              </a:ext>
                            </a:extLst>
                          </a:hlinkClick>
                        </a:rPr>
                        <a:t>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25">
                            <a:extLst>
                              <a:ext uri="{A12FA001-AC4F-418D-AE19-62706E023703}">
                                <ahyp:hlinkClr xmlns:ahyp="http://schemas.microsoft.com/office/drawing/2018/hyperlinkcolor" val="tx"/>
                              </a:ext>
                            </a:extLst>
                          </a:hlinkClick>
                        </a:rPr>
                        <a:t>福崎町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a:solidFill>
                            <a:schemeClr val="tx1"/>
                          </a:solidFill>
                          <a:latin typeface="+mn-ea"/>
                          <a:ea typeface="+mn-ea"/>
                          <a:hlinkClick r:id="rId26">
                            <a:extLst>
                              <a:ext uri="{A12FA001-AC4F-418D-AE19-62706E023703}">
                                <ahyp:hlinkClr xmlns:ahyp="http://schemas.microsoft.com/office/drawing/2018/hyperlinkcolor" val="tx"/>
                              </a:ext>
                            </a:extLst>
                          </a:hlinkClick>
                        </a:rPr>
                        <a:t>神河町</a:t>
                      </a:r>
                      <a:endParaRPr kumimoji="1" lang="ja-JP" altLang="en-US" sz="1200" dirty="0">
                        <a:solidFill>
                          <a:schemeClr val="tx1"/>
                        </a:solidFill>
                        <a:latin typeface="+mn-ea"/>
                        <a:ea typeface="+mn-ea"/>
                      </a:endParaRPr>
                    </a:p>
                  </a:txBody>
                  <a:tcPr marL="72000" marR="72000" marT="72000" marB="72000" anchor="ctr">
                    <a:lnR w="12700" cap="flat" cmpd="sng" algn="ctr">
                      <a:solidFill>
                        <a:srgbClr val="CEEBFE"/>
                      </a:solidFill>
                      <a:prstDash val="solid"/>
                      <a:round/>
                      <a:headEnd type="none" w="med" len="med"/>
                      <a:tailEnd type="none" w="med" len="med"/>
                    </a:ln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extLst>
                  <a:ext uri="{0D108BD9-81ED-4DB2-BD59-A6C34878D82A}">
                    <a16:rowId xmlns:a16="http://schemas.microsoft.com/office/drawing/2014/main" val="856775822"/>
                  </a:ext>
                </a:extLst>
              </a:tr>
              <a:tr h="313200">
                <a:tc>
                  <a:txBody>
                    <a:bodyPr/>
                    <a:lstStyle/>
                    <a:p>
                      <a:r>
                        <a:rPr kumimoji="1" lang="ja-JP" altLang="en-US" sz="1200" dirty="0">
                          <a:solidFill>
                            <a:schemeClr val="tx1"/>
                          </a:solidFill>
                          <a:hlinkClick r:id="rId27">
                            <a:extLst>
                              <a:ext uri="{A12FA001-AC4F-418D-AE19-62706E023703}">
                                <ahyp:hlinkClr xmlns:ahyp="http://schemas.microsoft.com/office/drawing/2018/hyperlinkcolor" val="tx"/>
                              </a:ext>
                            </a:extLst>
                          </a:hlinkClick>
                        </a:rPr>
                        <a:t>市川町</a:t>
                      </a:r>
                      <a:endParaRPr kumimoji="1" lang="ja-JP" altLang="en-US" sz="1200" dirty="0">
                        <a:solidFill>
                          <a:schemeClr val="tx1"/>
                        </a:solidFill>
                        <a:latin typeface="+mn-ea"/>
                        <a:ea typeface="+mn-ea"/>
                      </a:endParaRPr>
                    </a:p>
                  </a:txBody>
                  <a:tcPr marL="72000" marR="72000" marT="72000" marB="72000" anchor="ctr">
                    <a:lnL w="12700" cap="flat" cmpd="sng" algn="ctr">
                      <a:solidFill>
                        <a:srgbClr val="CEEBFE"/>
                      </a:solidFill>
                      <a:prstDash val="solid"/>
                      <a:round/>
                      <a:headEnd type="none" w="med" len="med"/>
                      <a:tailEnd type="none" w="med" len="med"/>
                    </a:lnL>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dirty="0">
                          <a:solidFill>
                            <a:schemeClr val="tx1"/>
                          </a:solidFill>
                          <a:hlinkClick r:id="rId28">
                            <a:extLst>
                              <a:ext uri="{A12FA001-AC4F-418D-AE19-62706E023703}">
                                <ahyp:hlinkClr xmlns:ahyp="http://schemas.microsoft.com/office/drawing/2018/hyperlinkcolor" val="tx"/>
                              </a:ext>
                            </a:extLst>
                          </a:hlinkClick>
                        </a:rPr>
                        <a:t>太子町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29">
                            <a:extLst>
                              <a:ext uri="{A12FA001-AC4F-418D-AE19-62706E023703}">
                                <ahyp:hlinkClr xmlns:ahyp="http://schemas.microsoft.com/office/drawing/2018/hyperlinkcolor" val="tx"/>
                              </a:ext>
                            </a:extLst>
                          </a:hlinkClick>
                        </a:rPr>
                        <a:t>上郡町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r>
                        <a:rPr kumimoji="1" lang="ja-JP" altLang="en-US" sz="1200" dirty="0">
                          <a:solidFill>
                            <a:schemeClr val="tx1"/>
                          </a:solidFill>
                          <a:latin typeface="+mn-ea"/>
                          <a:ea typeface="+mn-ea"/>
                          <a:hlinkClick r:id="rId30">
                            <a:extLst>
                              <a:ext uri="{A12FA001-AC4F-418D-AE19-62706E023703}">
                                <ahyp:hlinkClr xmlns:ahyp="http://schemas.microsoft.com/office/drawing/2018/hyperlinkcolor" val="tx"/>
                              </a:ext>
                            </a:extLst>
                          </a:hlinkClick>
                        </a:rPr>
                        <a:t>佐用町</a:t>
                      </a:r>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endParaRPr kumimoji="1" lang="ja-JP" altLang="en-US" sz="1200" dirty="0">
                        <a:solidFill>
                          <a:schemeClr val="tx1"/>
                        </a:solidFill>
                        <a:latin typeface="+mn-ea"/>
                        <a:ea typeface="+mn-ea"/>
                      </a:endParaRPr>
                    </a:p>
                  </a:txBody>
                  <a:tcPr marL="72000" marR="72000" marT="72000" marB="72000" anchor="ct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tc>
                  <a:txBody>
                    <a:bodyPr/>
                    <a:lstStyle/>
                    <a:p>
                      <a:endParaRPr kumimoji="1" lang="ja-JP" altLang="en-US" sz="1200" dirty="0">
                        <a:solidFill>
                          <a:schemeClr val="tx1"/>
                        </a:solidFill>
                        <a:latin typeface="+mn-ea"/>
                        <a:ea typeface="+mn-ea"/>
                      </a:endParaRPr>
                    </a:p>
                  </a:txBody>
                  <a:tcPr marL="72000" marR="72000" marT="72000" marB="72000" anchor="ctr">
                    <a:lnR w="12700" cap="flat" cmpd="sng" algn="ctr">
                      <a:solidFill>
                        <a:srgbClr val="CEEBFE"/>
                      </a:solidFill>
                      <a:prstDash val="solid"/>
                      <a:round/>
                      <a:headEnd type="none" w="med" len="med"/>
                      <a:tailEnd type="none" w="med" len="med"/>
                    </a:lnR>
                    <a:lnT w="12700" cap="flat" cmpd="sng" algn="ctr">
                      <a:solidFill>
                        <a:srgbClr val="CEEBFE"/>
                      </a:solidFill>
                      <a:prstDash val="solid"/>
                      <a:round/>
                      <a:headEnd type="none" w="med" len="med"/>
                      <a:tailEnd type="none" w="med" len="med"/>
                    </a:lnT>
                    <a:lnB w="12700" cap="flat" cmpd="sng" algn="ctr">
                      <a:solidFill>
                        <a:srgbClr val="CEEBFE"/>
                      </a:solidFill>
                      <a:prstDash val="solid"/>
                      <a:round/>
                      <a:headEnd type="none" w="med" len="med"/>
                      <a:tailEnd type="none" w="med" len="med"/>
                    </a:lnB>
                  </a:tcPr>
                </a:tc>
                <a:extLst>
                  <a:ext uri="{0D108BD9-81ED-4DB2-BD59-A6C34878D82A}">
                    <a16:rowId xmlns:a16="http://schemas.microsoft.com/office/drawing/2014/main" val="3358139141"/>
                  </a:ext>
                </a:extLst>
              </a:tr>
            </a:tbl>
          </a:graphicData>
        </a:graphic>
      </p:graphicFrame>
      <p:graphicFrame>
        <p:nvGraphicFramePr>
          <p:cNvPr id="15" name="表 14">
            <a:extLst>
              <a:ext uri="{FF2B5EF4-FFF2-40B4-BE49-F238E27FC236}">
                <a16:creationId xmlns:a16="http://schemas.microsoft.com/office/drawing/2014/main" id="{002FD8FB-1178-860C-56E8-2C4CE2E206A8}"/>
              </a:ext>
            </a:extLst>
          </p:cNvPr>
          <p:cNvGraphicFramePr>
            <a:graphicFrameLocks noGrp="1"/>
          </p:cNvGraphicFramePr>
          <p:nvPr/>
        </p:nvGraphicFramePr>
        <p:xfrm>
          <a:off x="360397" y="4754362"/>
          <a:ext cx="2389138" cy="669000"/>
        </p:xfrm>
        <a:graphic>
          <a:graphicData uri="http://schemas.openxmlformats.org/drawingml/2006/table">
            <a:tbl>
              <a:tblPr firstRow="1" bandRow="1">
                <a:tableStyleId>{5A111915-BE36-4E01-A7E5-04B1672EAD32}</a:tableStyleId>
              </a:tblPr>
              <a:tblGrid>
                <a:gridCol w="780569">
                  <a:extLst>
                    <a:ext uri="{9D8B030D-6E8A-4147-A177-3AD203B41FA5}">
                      <a16:colId xmlns:a16="http://schemas.microsoft.com/office/drawing/2014/main" val="567011437"/>
                    </a:ext>
                  </a:extLst>
                </a:gridCol>
                <a:gridCol w="780569">
                  <a:extLst>
                    <a:ext uri="{9D8B030D-6E8A-4147-A177-3AD203B41FA5}">
                      <a16:colId xmlns:a16="http://schemas.microsoft.com/office/drawing/2014/main" val="3527943594"/>
                    </a:ext>
                  </a:extLst>
                </a:gridCol>
                <a:gridCol w="828000">
                  <a:extLst>
                    <a:ext uri="{9D8B030D-6E8A-4147-A177-3AD203B41FA5}">
                      <a16:colId xmlns:a16="http://schemas.microsoft.com/office/drawing/2014/main" val="2835286206"/>
                    </a:ext>
                  </a:extLst>
                </a:gridCol>
              </a:tblGrid>
              <a:tr h="327600">
                <a:tc gridSpan="3">
                  <a:txBody>
                    <a:bodyPr/>
                    <a:lstStyle/>
                    <a:p>
                      <a:pPr algn="l"/>
                      <a:r>
                        <a:rPr kumimoji="1" lang="ja-JP" altLang="en-US" sz="1300" b="0" dirty="0">
                          <a:solidFill>
                            <a:schemeClr val="tx1"/>
                          </a:solidFill>
                        </a:rPr>
                        <a:t>淡路エリア</a:t>
                      </a:r>
                      <a:endParaRPr kumimoji="1" lang="en-US" altLang="ja-JP" sz="1300" b="0" dirty="0">
                        <a:solidFill>
                          <a:schemeClr val="tx1"/>
                        </a:solidFill>
                        <a:latin typeface="+mn-ea"/>
                        <a:ea typeface="+mn-ea"/>
                      </a:endParaRPr>
                    </a:p>
                  </a:txBody>
                  <a:tcPr marL="72000" marR="72000" marT="72000" marB="72000" anchor="ctr">
                    <a:lnL w="12700" cap="flat" cmpd="sng" algn="ctr">
                      <a:solidFill>
                        <a:srgbClr val="BFBFF3"/>
                      </a:solidFill>
                      <a:prstDash val="solid"/>
                      <a:round/>
                      <a:headEnd type="none" w="med" len="med"/>
                      <a:tailEnd type="none" w="med" len="med"/>
                    </a:lnL>
                    <a:lnR w="12700" cap="flat" cmpd="sng" algn="ctr">
                      <a:solidFill>
                        <a:srgbClr val="BFBFF3"/>
                      </a:solidFill>
                      <a:prstDash val="solid"/>
                      <a:round/>
                      <a:headEnd type="none" w="med" len="med"/>
                      <a:tailEnd type="none" w="med" len="med"/>
                    </a:lnR>
                    <a:lnT w="12700" cap="flat" cmpd="sng" algn="ctr">
                      <a:solidFill>
                        <a:srgbClr val="BFBFF3"/>
                      </a:solidFill>
                      <a:prstDash val="solid"/>
                      <a:round/>
                      <a:headEnd type="none" w="med" len="med"/>
                      <a:tailEnd type="none" w="med" len="med"/>
                    </a:lnT>
                    <a:lnB w="12700" cap="flat" cmpd="sng" algn="ctr">
                      <a:solidFill>
                        <a:srgbClr val="BFBFF3"/>
                      </a:solidFill>
                      <a:prstDash val="solid"/>
                      <a:round/>
                      <a:headEnd type="none" w="med" len="med"/>
                      <a:tailEnd type="none" w="med" len="med"/>
                    </a:lnB>
                    <a:solidFill>
                      <a:srgbClr val="BFBFF3"/>
                    </a:solidFill>
                  </a:tcP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31">
                            <a:extLst>
                              <a:ext uri="{A12FA001-AC4F-418D-AE19-62706E023703}">
                                <ahyp:hlinkClr xmlns:ahyp="http://schemas.microsoft.com/office/drawing/2018/hyperlinkcolor" val="tx"/>
                              </a:ext>
                            </a:extLst>
                          </a:hlinkClick>
                        </a:rPr>
                        <a:t>淡路市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BFBFF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F3"/>
                      </a:solidFill>
                      <a:prstDash val="solid"/>
                      <a:round/>
                      <a:headEnd type="none" w="med" len="med"/>
                      <a:tailEnd type="none" w="med" len="med"/>
                    </a:lnT>
                    <a:lnB w="12700" cap="flat" cmpd="sng" algn="ctr">
                      <a:solidFill>
                        <a:srgbClr val="BFBFF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200" dirty="0">
                          <a:solidFill>
                            <a:schemeClr val="tx1"/>
                          </a:solidFill>
                          <a:hlinkClick r:id="rId32">
                            <a:extLst>
                              <a:ext uri="{A12FA001-AC4F-418D-AE19-62706E023703}">
                                <ahyp:hlinkClr xmlns:ahyp="http://schemas.microsoft.com/office/drawing/2018/hyperlinkcolor" val="tx"/>
                              </a:ext>
                            </a:extLst>
                          </a:hlinkClick>
                        </a:rPr>
                        <a:t>洲本市</a:t>
                      </a:r>
                      <a:endParaRPr lang="ja-JP" altLang="en-US" sz="1200" dirty="0">
                        <a:solidFill>
                          <a:schemeClr val="tx1"/>
                        </a:solidFill>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F3"/>
                      </a:solidFill>
                      <a:prstDash val="solid"/>
                      <a:round/>
                      <a:headEnd type="none" w="med" len="med"/>
                      <a:tailEnd type="none" w="med" len="med"/>
                    </a:lnT>
                    <a:lnB w="12700" cap="flat" cmpd="sng" algn="ctr">
                      <a:solidFill>
                        <a:srgbClr val="BFBFF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dirty="0">
                          <a:solidFill>
                            <a:schemeClr val="tx1"/>
                          </a:solidFill>
                          <a:hlinkClick r:id="rId33">
                            <a:extLst>
                              <a:ext uri="{A12FA001-AC4F-418D-AE19-62706E023703}">
                                <ahyp:hlinkClr xmlns:ahyp="http://schemas.microsoft.com/office/drawing/2018/hyperlinkcolor" val="tx"/>
                              </a:ext>
                            </a:extLst>
                          </a:hlinkClick>
                        </a:rPr>
                        <a:t>南あわじ市</a:t>
                      </a:r>
                      <a:endParaRPr kumimoji="1" lang="ja-JP" altLang="en-US" sz="1100" dirty="0">
                        <a:solidFill>
                          <a:schemeClr val="tx1"/>
                        </a:solidFill>
                        <a:latin typeface="+mn-ea"/>
                        <a:ea typeface="+mn-ea"/>
                      </a:endParaRPr>
                    </a:p>
                  </a:txBody>
                  <a:tcPr marL="72000" marR="72000" marT="72000" marB="72000" anchor="ctr">
                    <a:lnL w="12700" cap="flat" cmpd="sng" algn="ctr">
                      <a:noFill/>
                      <a:prstDash val="solid"/>
                      <a:round/>
                      <a:headEnd type="none" w="med" len="med"/>
                      <a:tailEnd type="none" w="med" len="med"/>
                    </a:lnL>
                    <a:lnR w="12700" cap="flat" cmpd="sng" algn="ctr">
                      <a:solidFill>
                        <a:srgbClr val="BFBFF3"/>
                      </a:solidFill>
                      <a:prstDash val="solid"/>
                      <a:round/>
                      <a:headEnd type="none" w="med" len="med"/>
                      <a:tailEnd type="none" w="med" len="med"/>
                    </a:lnR>
                    <a:lnT w="12700" cap="flat" cmpd="sng" algn="ctr">
                      <a:solidFill>
                        <a:srgbClr val="BFBFF3"/>
                      </a:solidFill>
                      <a:prstDash val="solid"/>
                      <a:round/>
                      <a:headEnd type="none" w="med" len="med"/>
                      <a:tailEnd type="none" w="med" len="med"/>
                    </a:lnT>
                    <a:lnB w="12700" cap="flat" cmpd="sng" algn="ctr">
                      <a:solidFill>
                        <a:srgbClr val="BFBFF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8041166"/>
                  </a:ext>
                </a:extLst>
              </a:tr>
            </a:tbl>
          </a:graphicData>
        </a:graphic>
      </p:graphicFrame>
      <p:graphicFrame>
        <p:nvGraphicFramePr>
          <p:cNvPr id="17" name="表 16">
            <a:extLst>
              <a:ext uri="{FF2B5EF4-FFF2-40B4-BE49-F238E27FC236}">
                <a16:creationId xmlns:a16="http://schemas.microsoft.com/office/drawing/2014/main" id="{D9567412-C840-4BA3-9C6F-FEFB0CED8C6A}"/>
              </a:ext>
            </a:extLst>
          </p:cNvPr>
          <p:cNvGraphicFramePr>
            <a:graphicFrameLocks noGrp="1"/>
          </p:cNvGraphicFramePr>
          <p:nvPr/>
        </p:nvGraphicFramePr>
        <p:xfrm>
          <a:off x="360397" y="5492430"/>
          <a:ext cx="3124800" cy="995880"/>
        </p:xfrm>
        <a:graphic>
          <a:graphicData uri="http://schemas.openxmlformats.org/drawingml/2006/table">
            <a:tbl>
              <a:tblPr firstRow="1" bandRow="1">
                <a:tableStyleId>{912C8C85-51F0-491E-9774-3900AFEF0FD7}</a:tableStyleId>
              </a:tblPr>
              <a:tblGrid>
                <a:gridCol w="781200">
                  <a:extLst>
                    <a:ext uri="{9D8B030D-6E8A-4147-A177-3AD203B41FA5}">
                      <a16:colId xmlns:a16="http://schemas.microsoft.com/office/drawing/2014/main" val="567011437"/>
                    </a:ext>
                  </a:extLst>
                </a:gridCol>
                <a:gridCol w="781200">
                  <a:extLst>
                    <a:ext uri="{9D8B030D-6E8A-4147-A177-3AD203B41FA5}">
                      <a16:colId xmlns:a16="http://schemas.microsoft.com/office/drawing/2014/main" val="3527943594"/>
                    </a:ext>
                  </a:extLst>
                </a:gridCol>
                <a:gridCol w="781200">
                  <a:extLst>
                    <a:ext uri="{9D8B030D-6E8A-4147-A177-3AD203B41FA5}">
                      <a16:colId xmlns:a16="http://schemas.microsoft.com/office/drawing/2014/main" val="2835286206"/>
                    </a:ext>
                  </a:extLst>
                </a:gridCol>
                <a:gridCol w="781200">
                  <a:extLst>
                    <a:ext uri="{9D8B030D-6E8A-4147-A177-3AD203B41FA5}">
                      <a16:colId xmlns:a16="http://schemas.microsoft.com/office/drawing/2014/main" val="2520983708"/>
                    </a:ext>
                  </a:extLst>
                </a:gridCol>
              </a:tblGrid>
              <a:tr h="327600">
                <a:tc gridSpan="4">
                  <a:txBody>
                    <a:bodyPr/>
                    <a:lstStyle/>
                    <a:p>
                      <a:pPr algn="l"/>
                      <a:r>
                        <a:rPr kumimoji="1" lang="ja-JP" altLang="en-US" sz="1300" b="0" dirty="0">
                          <a:solidFill>
                            <a:schemeClr val="tx1"/>
                          </a:solidFill>
                        </a:rPr>
                        <a:t>摂津（阪神）エリア</a:t>
                      </a:r>
                      <a:endParaRPr kumimoji="1" lang="ja-JP" altLang="en-US" sz="1300" b="0" dirty="0">
                        <a:solidFill>
                          <a:schemeClr val="tx1"/>
                        </a:solidFill>
                        <a:latin typeface="+mn-ea"/>
                        <a:ea typeface="+mn-ea"/>
                      </a:endParaRPr>
                    </a:p>
                  </a:txBody>
                  <a:tcPr marL="72000" marR="72000" marT="72000" marB="72000" anchor="ctr">
                    <a:lnL w="12700" cap="flat" cmpd="sng" algn="ctr">
                      <a:solidFill>
                        <a:srgbClr val="F7E795"/>
                      </a:solidFill>
                      <a:prstDash val="solid"/>
                      <a:round/>
                      <a:headEnd type="none" w="med" len="med"/>
                      <a:tailEnd type="none" w="med" len="med"/>
                    </a:lnL>
                    <a:lnR w="12700" cap="flat" cmpd="sng" algn="ctr">
                      <a:solidFill>
                        <a:srgbClr val="F7E795"/>
                      </a:solidFill>
                      <a:prstDash val="solid"/>
                      <a:round/>
                      <a:headEnd type="none" w="med" len="med"/>
                      <a:tailEnd type="none" w="med" len="med"/>
                    </a:ln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solidFill>
                      <a:srgbClr val="F7E795"/>
                    </a:solidFill>
                  </a:tcP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algn="ctr"/>
                      <a:endParaRPr kumimoji="1" lang="ja-JP" altLang="en-US" sz="1400" dirty="0">
                        <a:latin typeface="+mn-ea"/>
                        <a:ea typeface="+mn-ea"/>
                      </a:endParaRPr>
                    </a:p>
                  </a:txBody>
                  <a:tcPr marL="72000" marR="72000" marT="72000" marB="72000" anchor="ct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34">
                            <a:extLst>
                              <a:ext uri="{A12FA001-AC4F-418D-AE19-62706E023703}">
                                <ahyp:hlinkClr xmlns:ahyp="http://schemas.microsoft.com/office/drawing/2018/hyperlinkcolor" val="tx"/>
                              </a:ext>
                            </a:extLst>
                          </a:hlinkClick>
                        </a:rPr>
                        <a:t>尼崎市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F7E795"/>
                      </a:solidFill>
                      <a:prstDash val="solid"/>
                      <a:round/>
                      <a:headEnd type="none" w="med" len="med"/>
                      <a:tailEnd type="none" w="med" len="med"/>
                    </a:lnL>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u="none" dirty="0">
                          <a:solidFill>
                            <a:schemeClr val="tx1"/>
                          </a:solidFill>
                          <a:hlinkClick r:id="rId35">
                            <a:extLst>
                              <a:ext uri="{A12FA001-AC4F-418D-AE19-62706E023703}">
                                <ahyp:hlinkClr xmlns:ahyp="http://schemas.microsoft.com/office/drawing/2018/hyperlinkcolor" val="tx"/>
                              </a:ext>
                            </a:extLst>
                          </a:hlinkClick>
                        </a:rPr>
                        <a:t>西宮市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a:solidFill>
                            <a:schemeClr val="tx1"/>
                          </a:solidFill>
                          <a:hlinkClick r:id="rId36">
                            <a:extLst>
                              <a:ext uri="{A12FA001-AC4F-418D-AE19-62706E023703}">
                                <ahyp:hlinkClr xmlns:ahyp="http://schemas.microsoft.com/office/drawing/2018/hyperlinkcolor" val="tx"/>
                              </a:ext>
                            </a:extLst>
                          </a:hlinkClick>
                        </a:rPr>
                        <a:t>芦屋市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a:solidFill>
                            <a:schemeClr val="tx1"/>
                          </a:solidFill>
                          <a:hlinkClick r:id="rId37">
                            <a:extLst>
                              <a:ext uri="{A12FA001-AC4F-418D-AE19-62706E023703}">
                                <ahyp:hlinkClr xmlns:ahyp="http://schemas.microsoft.com/office/drawing/2018/hyperlinkcolor" val="tx"/>
                              </a:ext>
                            </a:extLst>
                          </a:hlinkClick>
                        </a:rPr>
                        <a:t>伊丹市</a:t>
                      </a:r>
                      <a:endParaRPr kumimoji="1" lang="ja-JP" altLang="en-US" sz="1200" dirty="0">
                        <a:solidFill>
                          <a:schemeClr val="tx1"/>
                        </a:solidFill>
                        <a:latin typeface="+mn-ea"/>
                        <a:ea typeface="+mn-ea"/>
                      </a:endParaRPr>
                    </a:p>
                  </a:txBody>
                  <a:tcPr marL="72000" marR="72000" marT="72000" marB="72000" anchor="ctr">
                    <a:lnR w="12700" cap="flat" cmpd="sng" algn="ctr">
                      <a:solidFill>
                        <a:srgbClr val="F7E795"/>
                      </a:solidFill>
                      <a:prstDash val="solid"/>
                      <a:round/>
                      <a:headEnd type="none" w="med" len="med"/>
                      <a:tailEnd type="none" w="med" len="med"/>
                    </a:ln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extLst>
                  <a:ext uri="{0D108BD9-81ED-4DB2-BD59-A6C34878D82A}">
                    <a16:rowId xmlns:a16="http://schemas.microsoft.com/office/drawing/2014/main" val="4008041166"/>
                  </a:ext>
                </a:extLst>
              </a:tr>
              <a:tr h="313200">
                <a:tc>
                  <a:txBody>
                    <a:bodyPr/>
                    <a:lstStyle/>
                    <a:p>
                      <a:r>
                        <a:rPr kumimoji="1" lang="ja-JP" altLang="en-US" sz="1200" u="none" dirty="0">
                          <a:solidFill>
                            <a:schemeClr val="tx1"/>
                          </a:solidFill>
                          <a:hlinkClick r:id="rId38">
                            <a:extLst>
                              <a:ext uri="{A12FA001-AC4F-418D-AE19-62706E023703}">
                                <ahyp:hlinkClr xmlns:ahyp="http://schemas.microsoft.com/office/drawing/2018/hyperlinkcolor" val="tx"/>
                              </a:ext>
                            </a:extLst>
                          </a:hlinkClick>
                        </a:rPr>
                        <a:t>宝塚市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F7E795"/>
                      </a:solidFill>
                      <a:prstDash val="solid"/>
                      <a:round/>
                      <a:headEnd type="none" w="med" len="med"/>
                      <a:tailEnd type="none" w="med" len="med"/>
                    </a:lnL>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u="none" dirty="0">
                          <a:solidFill>
                            <a:schemeClr val="tx1"/>
                          </a:solidFill>
                          <a:hlinkClick r:id="rId39">
                            <a:extLst>
                              <a:ext uri="{A12FA001-AC4F-418D-AE19-62706E023703}">
                                <ahyp:hlinkClr xmlns:ahyp="http://schemas.microsoft.com/office/drawing/2018/hyperlinkcolor" val="tx"/>
                              </a:ext>
                            </a:extLst>
                          </a:hlinkClick>
                        </a:rPr>
                        <a:t>川西市</a:t>
                      </a:r>
                      <a:endParaRPr kumimoji="1" lang="ja-JP" altLang="en-US" sz="1200" u="none" dirty="0">
                        <a:solidFill>
                          <a:schemeClr val="tx1"/>
                        </a:solidFill>
                        <a:latin typeface="+mn-ea"/>
                        <a:ea typeface="+mn-ea"/>
                      </a:endParaRPr>
                    </a:p>
                  </a:txBody>
                  <a:tcPr marL="72000" marR="72000" marT="72000" marB="72000" anchor="ct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dirty="0">
                          <a:solidFill>
                            <a:schemeClr val="tx1"/>
                          </a:solidFill>
                          <a:hlinkClick r:id="rId40">
                            <a:extLst>
                              <a:ext uri="{A12FA001-AC4F-418D-AE19-62706E023703}">
                                <ahyp:hlinkClr xmlns:ahyp="http://schemas.microsoft.com/office/drawing/2018/hyperlinkcolor" val="tx"/>
                              </a:ext>
                            </a:extLst>
                          </a:hlinkClick>
                        </a:rPr>
                        <a:t>三田市</a:t>
                      </a:r>
                      <a:endParaRPr kumimoji="1" lang="ja-JP" altLang="en-US" sz="1200" dirty="0">
                        <a:solidFill>
                          <a:schemeClr val="tx1"/>
                        </a:solidFill>
                        <a:latin typeface="+mn-ea"/>
                        <a:ea typeface="+mn-ea"/>
                      </a:endParaRPr>
                    </a:p>
                  </a:txBody>
                  <a:tcPr marL="72000" marR="72000" marT="72000" marB="72000" anchor="ct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tc>
                  <a:txBody>
                    <a:bodyPr/>
                    <a:lstStyle/>
                    <a:p>
                      <a:r>
                        <a:rPr kumimoji="1" lang="ja-JP" altLang="en-US" sz="1200" dirty="0">
                          <a:solidFill>
                            <a:schemeClr val="tx1"/>
                          </a:solidFill>
                          <a:hlinkClick r:id="rId41">
                            <a:extLst>
                              <a:ext uri="{A12FA001-AC4F-418D-AE19-62706E023703}">
                                <ahyp:hlinkClr xmlns:ahyp="http://schemas.microsoft.com/office/drawing/2018/hyperlinkcolor" val="tx"/>
                              </a:ext>
                            </a:extLst>
                          </a:hlinkClick>
                        </a:rPr>
                        <a:t>猪名川町</a:t>
                      </a:r>
                      <a:endParaRPr kumimoji="1" lang="ja-JP" altLang="en-US" sz="1200" dirty="0">
                        <a:solidFill>
                          <a:schemeClr val="tx1"/>
                        </a:solidFill>
                        <a:latin typeface="+mn-ea"/>
                        <a:ea typeface="+mn-ea"/>
                      </a:endParaRPr>
                    </a:p>
                  </a:txBody>
                  <a:tcPr marL="72000" marR="72000" marT="72000" marB="72000" anchor="ctr">
                    <a:lnR w="12700" cap="flat" cmpd="sng" algn="ctr">
                      <a:solidFill>
                        <a:srgbClr val="F7E795"/>
                      </a:solidFill>
                      <a:prstDash val="solid"/>
                      <a:round/>
                      <a:headEnd type="none" w="med" len="med"/>
                      <a:tailEnd type="none" w="med" len="med"/>
                    </a:lnR>
                    <a:lnT w="12700" cap="flat" cmpd="sng" algn="ctr">
                      <a:solidFill>
                        <a:srgbClr val="F7E795"/>
                      </a:solidFill>
                      <a:prstDash val="solid"/>
                      <a:round/>
                      <a:headEnd type="none" w="med" len="med"/>
                      <a:tailEnd type="none" w="med" len="med"/>
                    </a:lnT>
                    <a:lnB w="12700" cap="flat" cmpd="sng" algn="ctr">
                      <a:solidFill>
                        <a:srgbClr val="F7E795"/>
                      </a:solidFill>
                      <a:prstDash val="solid"/>
                      <a:round/>
                      <a:headEnd type="none" w="med" len="med"/>
                      <a:tailEnd type="none" w="med" len="med"/>
                    </a:lnB>
                  </a:tcPr>
                </a:tc>
                <a:extLst>
                  <a:ext uri="{0D108BD9-81ED-4DB2-BD59-A6C34878D82A}">
                    <a16:rowId xmlns:a16="http://schemas.microsoft.com/office/drawing/2014/main" val="3523567960"/>
                  </a:ext>
                </a:extLst>
              </a:tr>
            </a:tbl>
          </a:graphicData>
        </a:graphic>
      </p:graphicFrame>
      <p:graphicFrame>
        <p:nvGraphicFramePr>
          <p:cNvPr id="18" name="表 17">
            <a:extLst>
              <a:ext uri="{FF2B5EF4-FFF2-40B4-BE49-F238E27FC236}">
                <a16:creationId xmlns:a16="http://schemas.microsoft.com/office/drawing/2014/main" id="{E02F1EEB-4635-7BC8-1D3C-D97B4F91EDE4}"/>
              </a:ext>
            </a:extLst>
          </p:cNvPr>
          <p:cNvGraphicFramePr>
            <a:graphicFrameLocks noGrp="1"/>
          </p:cNvGraphicFramePr>
          <p:nvPr/>
        </p:nvGraphicFramePr>
        <p:xfrm>
          <a:off x="2838553" y="4754362"/>
          <a:ext cx="1644569" cy="669000"/>
        </p:xfrm>
        <a:graphic>
          <a:graphicData uri="http://schemas.openxmlformats.org/drawingml/2006/table">
            <a:tbl>
              <a:tblPr firstRow="1" bandRow="1">
                <a:tableStyleId>{17292A2E-F333-43FB-9621-5CBBE7FDCDCB}</a:tableStyleId>
              </a:tblPr>
              <a:tblGrid>
                <a:gridCol w="780569">
                  <a:extLst>
                    <a:ext uri="{9D8B030D-6E8A-4147-A177-3AD203B41FA5}">
                      <a16:colId xmlns:a16="http://schemas.microsoft.com/office/drawing/2014/main" val="567011437"/>
                    </a:ext>
                  </a:extLst>
                </a:gridCol>
                <a:gridCol w="864000">
                  <a:extLst>
                    <a:ext uri="{9D8B030D-6E8A-4147-A177-3AD203B41FA5}">
                      <a16:colId xmlns:a16="http://schemas.microsoft.com/office/drawing/2014/main" val="3527943594"/>
                    </a:ext>
                  </a:extLst>
                </a:gridCol>
              </a:tblGrid>
              <a:tr h="327600">
                <a:tc gridSpan="2">
                  <a:txBody>
                    <a:bodyPr/>
                    <a:lstStyle/>
                    <a:p>
                      <a:pPr algn="l"/>
                      <a:r>
                        <a:rPr kumimoji="1" lang="ja-JP" altLang="en-US" sz="1300" b="0" dirty="0">
                          <a:solidFill>
                            <a:schemeClr val="tx1"/>
                          </a:solidFill>
                        </a:rPr>
                        <a:t>丹波エリア</a:t>
                      </a:r>
                      <a:endParaRPr kumimoji="1" lang="en-US" altLang="ja-JP" sz="1300" b="0" dirty="0">
                        <a:solidFill>
                          <a:schemeClr val="tx1"/>
                        </a:solidFill>
                        <a:latin typeface="+mn-ea"/>
                        <a:ea typeface="+mn-ea"/>
                      </a:endParaRPr>
                    </a:p>
                  </a:txBody>
                  <a:tcPr marL="72000" marR="72000" marT="72000" marB="72000" anchor="ctr">
                    <a:lnL w="12700" cap="flat" cmpd="sng" algn="ctr">
                      <a:solidFill>
                        <a:srgbClr val="8EDEA9"/>
                      </a:solidFill>
                      <a:prstDash val="solid"/>
                      <a:round/>
                      <a:headEnd type="none" w="med" len="med"/>
                      <a:tailEnd type="none" w="med" len="med"/>
                    </a:lnL>
                    <a:lnR w="12700" cap="flat" cmpd="sng" algn="ctr">
                      <a:solidFill>
                        <a:srgbClr val="8EDEA9"/>
                      </a:solidFill>
                      <a:prstDash val="solid"/>
                      <a:round/>
                      <a:headEnd type="none" w="med" len="med"/>
                      <a:tailEnd type="none" w="med" len="med"/>
                    </a:lnR>
                    <a:lnT w="12700" cap="flat" cmpd="sng" algn="ctr">
                      <a:solidFill>
                        <a:srgbClr val="8EDEA9"/>
                      </a:solidFill>
                      <a:prstDash val="solid"/>
                      <a:round/>
                      <a:headEnd type="none" w="med" len="med"/>
                      <a:tailEnd type="none" w="med" len="med"/>
                    </a:lnT>
                    <a:lnB w="12700" cap="flat" cmpd="sng" algn="ctr">
                      <a:solidFill>
                        <a:srgbClr val="8EDEA9"/>
                      </a:solidFill>
                      <a:prstDash val="solid"/>
                      <a:round/>
                      <a:headEnd type="none" w="med" len="med"/>
                      <a:tailEnd type="none" w="med" len="med"/>
                    </a:lnB>
                    <a:solidFill>
                      <a:srgbClr val="8EDEA9"/>
                    </a:solidFill>
                  </a:tcP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42">
                            <a:extLst>
                              <a:ext uri="{A12FA001-AC4F-418D-AE19-62706E023703}">
                                <ahyp:hlinkClr xmlns:ahyp="http://schemas.microsoft.com/office/drawing/2018/hyperlinkcolor" val="tx"/>
                              </a:ext>
                            </a:extLst>
                          </a:hlinkClick>
                        </a:rPr>
                        <a:t>丹波市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8EDEA9"/>
                      </a:solidFill>
                      <a:prstDash val="solid"/>
                      <a:round/>
                      <a:headEnd type="none" w="med" len="med"/>
                      <a:tailEnd type="none" w="med" len="med"/>
                    </a:lnL>
                    <a:lnT w="12700" cap="flat" cmpd="sng" algn="ctr">
                      <a:solidFill>
                        <a:srgbClr val="8EDEA9"/>
                      </a:solidFill>
                      <a:prstDash val="solid"/>
                      <a:round/>
                      <a:headEnd type="none" w="med" len="med"/>
                      <a:tailEnd type="none" w="med" len="med"/>
                    </a:lnT>
                    <a:lnB w="12700" cap="flat" cmpd="sng" algn="ctr">
                      <a:solidFill>
                        <a:srgbClr val="8EDEA9"/>
                      </a:solidFill>
                      <a:prstDash val="solid"/>
                      <a:round/>
                      <a:headEnd type="none" w="med" len="med"/>
                      <a:tailEnd type="none" w="med" len="med"/>
                    </a:lnB>
                  </a:tcPr>
                </a:tc>
                <a:tc>
                  <a:txBody>
                    <a:bodyPr/>
                    <a:lstStyle/>
                    <a:p>
                      <a:r>
                        <a:rPr lang="ja-JP" altLang="en-US" sz="1100" dirty="0">
                          <a:solidFill>
                            <a:schemeClr val="tx1"/>
                          </a:solidFill>
                          <a:hlinkClick r:id="rId43">
                            <a:extLst>
                              <a:ext uri="{A12FA001-AC4F-418D-AE19-62706E023703}">
                                <ahyp:hlinkClr xmlns:ahyp="http://schemas.microsoft.com/office/drawing/2018/hyperlinkcolor" val="tx"/>
                              </a:ext>
                            </a:extLst>
                          </a:hlinkClick>
                        </a:rPr>
                        <a:t>丹波篠山市</a:t>
                      </a:r>
                      <a:endParaRPr lang="ja-JP" altLang="en-US" sz="1100" dirty="0">
                        <a:solidFill>
                          <a:schemeClr val="tx1"/>
                        </a:solidFill>
                      </a:endParaRPr>
                    </a:p>
                  </a:txBody>
                  <a:tcPr marL="72000" marR="72000" marT="72000" marB="72000" anchor="ctr">
                    <a:lnR w="12700" cap="flat" cmpd="sng" algn="ctr">
                      <a:solidFill>
                        <a:srgbClr val="8EDEA9"/>
                      </a:solidFill>
                      <a:prstDash val="solid"/>
                      <a:round/>
                      <a:headEnd type="none" w="med" len="med"/>
                      <a:tailEnd type="none" w="med" len="med"/>
                    </a:lnR>
                    <a:lnT w="12700" cap="flat" cmpd="sng" algn="ctr">
                      <a:solidFill>
                        <a:srgbClr val="8EDEA9"/>
                      </a:solidFill>
                      <a:prstDash val="solid"/>
                      <a:round/>
                      <a:headEnd type="none" w="med" len="med"/>
                      <a:tailEnd type="none" w="med" len="med"/>
                    </a:lnT>
                    <a:lnB w="12700" cap="flat" cmpd="sng" algn="ctr">
                      <a:solidFill>
                        <a:srgbClr val="8EDEA9"/>
                      </a:solidFill>
                      <a:prstDash val="solid"/>
                      <a:round/>
                      <a:headEnd type="none" w="med" len="med"/>
                      <a:tailEnd type="none" w="med" len="med"/>
                    </a:lnB>
                  </a:tcPr>
                </a:tc>
                <a:extLst>
                  <a:ext uri="{0D108BD9-81ED-4DB2-BD59-A6C34878D82A}">
                    <a16:rowId xmlns:a16="http://schemas.microsoft.com/office/drawing/2014/main" val="4008041166"/>
                  </a:ext>
                </a:extLst>
              </a:tr>
            </a:tbl>
          </a:graphicData>
        </a:graphic>
      </p:graphicFrame>
      <p:graphicFrame>
        <p:nvGraphicFramePr>
          <p:cNvPr id="19" name="表 18">
            <a:extLst>
              <a:ext uri="{FF2B5EF4-FFF2-40B4-BE49-F238E27FC236}">
                <a16:creationId xmlns:a16="http://schemas.microsoft.com/office/drawing/2014/main" id="{172848F2-FDFD-71F2-2FB8-3543456A5B21}"/>
              </a:ext>
            </a:extLst>
          </p:cNvPr>
          <p:cNvGraphicFramePr>
            <a:graphicFrameLocks noGrp="1"/>
          </p:cNvGraphicFramePr>
          <p:nvPr/>
        </p:nvGraphicFramePr>
        <p:xfrm>
          <a:off x="3589505" y="5492430"/>
          <a:ext cx="1458092" cy="669000"/>
        </p:xfrm>
        <a:graphic>
          <a:graphicData uri="http://schemas.openxmlformats.org/drawingml/2006/table">
            <a:tbl>
              <a:tblPr firstRow="1" bandRow="1">
                <a:tableStyleId>{72833802-FEF1-4C79-8D5D-14CF1EAF98D9}</a:tableStyleId>
              </a:tblPr>
              <a:tblGrid>
                <a:gridCol w="1458092">
                  <a:extLst>
                    <a:ext uri="{9D8B030D-6E8A-4147-A177-3AD203B41FA5}">
                      <a16:colId xmlns:a16="http://schemas.microsoft.com/office/drawing/2014/main" val="567011437"/>
                    </a:ext>
                  </a:extLst>
                </a:gridCol>
              </a:tblGrid>
              <a:tr h="327600">
                <a:tc>
                  <a:txBody>
                    <a:bodyPr/>
                    <a:lstStyle/>
                    <a:p>
                      <a:pPr algn="l"/>
                      <a:r>
                        <a:rPr kumimoji="1" lang="ja-JP" altLang="en-US" sz="1300" b="0" dirty="0">
                          <a:solidFill>
                            <a:schemeClr val="tx1"/>
                          </a:solidFill>
                        </a:rPr>
                        <a:t>摂津（神戸）エリア</a:t>
                      </a:r>
                      <a:endParaRPr kumimoji="1" lang="en-US" altLang="ja-JP" sz="1300" b="0" dirty="0">
                        <a:solidFill>
                          <a:schemeClr val="tx1"/>
                        </a:solidFill>
                        <a:latin typeface="+mn-ea"/>
                        <a:ea typeface="+mn-ea"/>
                      </a:endParaRPr>
                    </a:p>
                  </a:txBody>
                  <a:tcPr marL="72000" marR="72000" marT="72000" marB="72000" anchor="ctr">
                    <a:lnL w="12700" cap="flat" cmpd="sng" algn="ctr">
                      <a:solidFill>
                        <a:srgbClr val="FFB64A"/>
                      </a:solidFill>
                      <a:prstDash val="solid"/>
                      <a:round/>
                      <a:headEnd type="none" w="med" len="med"/>
                      <a:tailEnd type="none" w="med" len="med"/>
                    </a:lnL>
                    <a:lnR w="12700" cap="flat" cmpd="sng" algn="ctr">
                      <a:solidFill>
                        <a:srgbClr val="FFB64A"/>
                      </a:solidFill>
                      <a:prstDash val="solid"/>
                      <a:round/>
                      <a:headEnd type="none" w="med" len="med"/>
                      <a:tailEnd type="none" w="med" len="med"/>
                    </a:lnR>
                    <a:lnT w="12700" cap="flat" cmpd="sng" algn="ctr">
                      <a:solidFill>
                        <a:srgbClr val="FFB64A"/>
                      </a:solidFill>
                      <a:prstDash val="solid"/>
                      <a:round/>
                      <a:headEnd type="none" w="med" len="med"/>
                      <a:tailEnd type="none" w="med" len="med"/>
                    </a:lnT>
                    <a:lnB w="12700" cap="flat" cmpd="sng" algn="ctr">
                      <a:noFill/>
                      <a:prstDash val="solid"/>
                      <a:round/>
                      <a:headEnd type="none" w="med" len="med"/>
                      <a:tailEnd type="none" w="med" len="med"/>
                    </a:lnB>
                    <a:solidFill>
                      <a:srgbClr val="FFB64A"/>
                    </a:solidFill>
                  </a:tcPr>
                </a:tc>
                <a:extLst>
                  <a:ext uri="{0D108BD9-81ED-4DB2-BD59-A6C34878D82A}">
                    <a16:rowId xmlns:a16="http://schemas.microsoft.com/office/drawing/2014/main" val="4194400008"/>
                  </a:ext>
                </a:extLst>
              </a:tr>
              <a:tr h="313200">
                <a:tc>
                  <a:txBody>
                    <a:bodyPr/>
                    <a:lstStyle/>
                    <a:p>
                      <a:r>
                        <a:rPr kumimoji="1" lang="ja-JP" altLang="en-US" sz="1200" u="none" dirty="0">
                          <a:solidFill>
                            <a:schemeClr val="tx1"/>
                          </a:solidFill>
                          <a:hlinkClick r:id="rId44">
                            <a:extLst>
                              <a:ext uri="{A12FA001-AC4F-418D-AE19-62706E023703}">
                                <ahyp:hlinkClr xmlns:ahyp="http://schemas.microsoft.com/office/drawing/2018/hyperlinkcolor" val="tx"/>
                              </a:ext>
                            </a:extLst>
                          </a:hlinkClick>
                        </a:rPr>
                        <a:t>神戸市</a:t>
                      </a:r>
                      <a:endParaRPr kumimoji="1" lang="ja-JP" altLang="en-US" sz="1200" u="none" dirty="0">
                        <a:solidFill>
                          <a:schemeClr val="tx1"/>
                        </a:solidFill>
                        <a:latin typeface="+mn-ea"/>
                        <a:ea typeface="+mn-ea"/>
                      </a:endParaRPr>
                    </a:p>
                  </a:txBody>
                  <a:tcPr marL="72000" marR="72000" marT="72000" marB="72000" anchor="ctr">
                    <a:lnL w="12700" cap="flat" cmpd="sng" algn="ctr">
                      <a:solidFill>
                        <a:srgbClr val="FFB64A"/>
                      </a:solidFill>
                      <a:prstDash val="solid"/>
                      <a:round/>
                      <a:headEnd type="none" w="med" len="med"/>
                      <a:tailEnd type="none" w="med" len="med"/>
                    </a:lnL>
                    <a:lnR w="12700" cap="flat" cmpd="sng" algn="ctr">
                      <a:solidFill>
                        <a:srgbClr val="FFB64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B64A"/>
                      </a:solidFill>
                      <a:prstDash val="solid"/>
                      <a:round/>
                      <a:headEnd type="none" w="med" len="med"/>
                      <a:tailEnd type="none" w="med" len="med"/>
                    </a:lnB>
                  </a:tcPr>
                </a:tc>
                <a:extLst>
                  <a:ext uri="{0D108BD9-81ED-4DB2-BD59-A6C34878D82A}">
                    <a16:rowId xmlns:a16="http://schemas.microsoft.com/office/drawing/2014/main" val="4008041166"/>
                  </a:ext>
                </a:extLst>
              </a:tr>
            </a:tbl>
          </a:graphicData>
        </a:graphic>
      </p:graphicFrame>
      <p:pic>
        <p:nvPicPr>
          <p:cNvPr id="20" name="図 19">
            <a:extLst>
              <a:ext uri="{FF2B5EF4-FFF2-40B4-BE49-F238E27FC236}">
                <a16:creationId xmlns:a16="http://schemas.microsoft.com/office/drawing/2014/main" id="{1F23943C-EECD-9434-7618-AD942B3F56A8}"/>
              </a:ext>
            </a:extLst>
          </p:cNvPr>
          <p:cNvPicPr/>
          <p:nvPr/>
        </p:nvPicPr>
        <p:blipFill>
          <a:blip r:embed="rId45">
            <a:clrChange>
              <a:clrFrom>
                <a:srgbClr val="FFFFFF"/>
              </a:clrFrom>
              <a:clrTo>
                <a:srgbClr val="FFFFFF">
                  <a:alpha val="0"/>
                </a:srgbClr>
              </a:clrTo>
            </a:clrChange>
          </a:blip>
          <a:stretch>
            <a:fillRect/>
          </a:stretch>
        </p:blipFill>
        <p:spPr>
          <a:xfrm>
            <a:off x="7536723" y="134509"/>
            <a:ext cx="1233170" cy="904875"/>
          </a:xfrm>
          <a:prstGeom prst="rect">
            <a:avLst/>
          </a:prstGeom>
        </p:spPr>
      </p:pic>
      <p:sp>
        <p:nvSpPr>
          <p:cNvPr id="21" name="テキスト ボックス 20">
            <a:extLst>
              <a:ext uri="{FF2B5EF4-FFF2-40B4-BE49-F238E27FC236}">
                <a16:creationId xmlns:a16="http://schemas.microsoft.com/office/drawing/2014/main" id="{094DEB12-6DFE-9D92-AA24-E65B734159F5}"/>
              </a:ext>
            </a:extLst>
          </p:cNvPr>
          <p:cNvSpPr txBox="1"/>
          <p:nvPr/>
        </p:nvSpPr>
        <p:spPr>
          <a:xfrm>
            <a:off x="7768051" y="991723"/>
            <a:ext cx="1004931" cy="338554"/>
          </a:xfrm>
          <a:prstGeom prst="rect">
            <a:avLst/>
          </a:prstGeom>
          <a:noFill/>
        </p:spPr>
        <p:txBody>
          <a:bodyPr wrap="square">
            <a:spAutoFit/>
          </a:bodyPr>
          <a:lstStyle/>
          <a:p>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兵庫県マスコット</a:t>
            </a:r>
            <a:endParaRPr lang="en-US" altLang="ja-JP" sz="800" dirty="0">
              <a:effectLst/>
              <a:latin typeface="MS PGothic" panose="020B0600070205080204" pitchFamily="34" charset="-128"/>
              <a:ea typeface="MS PGothic" panose="020B0600070205080204" pitchFamily="34" charset="-128"/>
              <a:cs typeface="Times New Roman" panose="02020603050405020304" pitchFamily="18" charset="0"/>
            </a:endParaRPr>
          </a:p>
          <a:p>
            <a:r>
              <a:rPr lang="ja-JP" altLang="en-US" sz="800" dirty="0">
                <a:latin typeface="MS PGothic" panose="020B0600070205080204" pitchFamily="34" charset="-128"/>
                <a:ea typeface="MS PGothic" panose="020B0600070205080204" pitchFamily="34" charset="-128"/>
                <a:cs typeface="Times New Roman" panose="02020603050405020304" pitchFamily="18" charset="0"/>
              </a:rPr>
              <a:t>　　「</a:t>
            </a:r>
            <a:r>
              <a:rPr lang="ja-JP" altLang="ja-JP" sz="800" dirty="0">
                <a:effectLst/>
                <a:latin typeface="MS PGothic" panose="020B0600070205080204" pitchFamily="34" charset="-128"/>
                <a:ea typeface="MS PGothic" panose="020B0600070205080204" pitchFamily="34" charset="-128"/>
                <a:cs typeface="Times New Roman" panose="02020603050405020304" pitchFamily="18" charset="0"/>
              </a:rPr>
              <a:t>はばタン</a:t>
            </a:r>
            <a:r>
              <a:rPr lang="ja-JP" altLang="en-US" sz="800" dirty="0">
                <a:effectLst/>
                <a:latin typeface="MS PGothic" panose="020B0600070205080204" pitchFamily="34" charset="-128"/>
                <a:ea typeface="MS PGothic" panose="020B0600070205080204" pitchFamily="34" charset="-128"/>
                <a:cs typeface="Times New Roman" panose="02020603050405020304" pitchFamily="18" charset="0"/>
              </a:rPr>
              <a:t>」</a:t>
            </a:r>
            <a:endParaRPr lang="ja-JP" altLang="en-US" sz="800" dirty="0">
              <a:latin typeface="MS PGothic" panose="020B0600070205080204" pitchFamily="34" charset="-128"/>
              <a:ea typeface="MS PGothic" panose="020B0600070205080204" pitchFamily="34" charset="-128"/>
            </a:endParaRPr>
          </a:p>
        </p:txBody>
      </p:sp>
    </p:spTree>
    <p:custDataLst>
      <p:tags r:id="rId1"/>
    </p:custDataLst>
    <p:extLst>
      <p:ext uri="{BB962C8B-B14F-4D97-AF65-F5344CB8AC3E}">
        <p14:creationId xmlns:p14="http://schemas.microsoft.com/office/powerpoint/2010/main" val="22919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13"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解いてみよう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穴埋め問題</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76587"/>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これまでのおさらいとして、問題にチャレンジしてみよう。</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2C7CE4E9-8041-4507-85E9-1BDAD623252C}"/>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grpSp>
        <p:nvGrpSpPr>
          <p:cNvPr id="21" name="グループ化 20">
            <a:extLst>
              <a:ext uri="{FF2B5EF4-FFF2-40B4-BE49-F238E27FC236}">
                <a16:creationId xmlns:a16="http://schemas.microsoft.com/office/drawing/2014/main" id="{0F426525-A361-3816-47B9-637A22F06677}"/>
              </a:ext>
            </a:extLst>
          </p:cNvPr>
          <p:cNvGrpSpPr/>
          <p:nvPr/>
        </p:nvGrpSpPr>
        <p:grpSpPr>
          <a:xfrm>
            <a:off x="323849" y="1736974"/>
            <a:ext cx="8506443" cy="742510"/>
            <a:chOff x="323849" y="1792402"/>
            <a:chExt cx="8506443" cy="742510"/>
          </a:xfrm>
        </p:grpSpPr>
        <p:grpSp>
          <p:nvGrpSpPr>
            <p:cNvPr id="11" name="グループ化 10">
              <a:extLst>
                <a:ext uri="{FF2B5EF4-FFF2-40B4-BE49-F238E27FC236}">
                  <a16:creationId xmlns:a16="http://schemas.microsoft.com/office/drawing/2014/main" id="{C3BDC450-BDF5-817A-707E-C80819D9FB26}"/>
                </a:ext>
              </a:extLst>
            </p:cNvPr>
            <p:cNvGrpSpPr/>
            <p:nvPr/>
          </p:nvGrpSpPr>
          <p:grpSpPr>
            <a:xfrm>
              <a:off x="323849" y="1803354"/>
              <a:ext cx="8506443" cy="731558"/>
              <a:chOff x="323849" y="1803354"/>
              <a:chExt cx="8506443" cy="731558"/>
            </a:xfrm>
          </p:grpSpPr>
          <p:sp>
            <p:nvSpPr>
              <p:cNvPr id="5" name="正方形/長方形 4">
                <a:extLst>
                  <a:ext uri="{FF2B5EF4-FFF2-40B4-BE49-F238E27FC236}">
                    <a16:creationId xmlns:a16="http://schemas.microsoft.com/office/drawing/2014/main" id="{55AF6436-8D97-B1B4-FF6B-300784F5615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 name="正方形/長方形 6">
                <a:extLst>
                  <a:ext uri="{FF2B5EF4-FFF2-40B4-BE49-F238E27FC236}">
                    <a16:creationId xmlns:a16="http://schemas.microsoft.com/office/drawing/2014/main" id="{DF18804C-3A94-4AC3-B1EC-D3DEB625369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F41AE482-23DD-AD13-1291-03F5C4EA67F5}"/>
                </a:ext>
              </a:extLst>
            </p:cNvPr>
            <p:cNvSpPr>
              <a:spLocks noChangeArrowheads="1"/>
            </p:cNvSpPr>
            <p:nvPr/>
          </p:nvSpPr>
          <p:spPr bwMode="auto">
            <a:xfrm>
              <a:off x="1257317" y="1792402"/>
              <a:ext cx="6853013" cy="6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2480"/>
                </a:lnSpc>
              </a:pPr>
              <a:r>
                <a:rPr lang="ja-JP" altLang="en-US" sz="1400">
                  <a:latin typeface="+mn-ea"/>
                  <a:ea typeface="+mn-ea"/>
                </a:rPr>
                <a:t>日本国憲法第３０条では、「国民は、法律の定めるところにより、（①　　）の義務を負ふ。」と定められている。</a:t>
              </a:r>
              <a:endParaRPr lang="en-US" altLang="ja-JP" sz="1400" dirty="0">
                <a:latin typeface="+mn-ea"/>
                <a:ea typeface="+mn-ea"/>
              </a:endParaRPr>
            </a:p>
          </p:txBody>
        </p:sp>
      </p:grpSp>
      <p:grpSp>
        <p:nvGrpSpPr>
          <p:cNvPr id="20" name="グループ化 19">
            <a:extLst>
              <a:ext uri="{FF2B5EF4-FFF2-40B4-BE49-F238E27FC236}">
                <a16:creationId xmlns:a16="http://schemas.microsoft.com/office/drawing/2014/main" id="{3127B951-8E77-B2C7-CF4C-C6F9DB0DB662}"/>
              </a:ext>
            </a:extLst>
          </p:cNvPr>
          <p:cNvGrpSpPr/>
          <p:nvPr/>
        </p:nvGrpSpPr>
        <p:grpSpPr>
          <a:xfrm>
            <a:off x="318778" y="2583011"/>
            <a:ext cx="8506443" cy="1402579"/>
            <a:chOff x="318778" y="2615187"/>
            <a:chExt cx="8506443" cy="1402579"/>
          </a:xfrm>
        </p:grpSpPr>
        <p:grpSp>
          <p:nvGrpSpPr>
            <p:cNvPr id="12" name="グループ化 11">
              <a:extLst>
                <a:ext uri="{FF2B5EF4-FFF2-40B4-BE49-F238E27FC236}">
                  <a16:creationId xmlns:a16="http://schemas.microsoft.com/office/drawing/2014/main" id="{7428A670-872C-3122-374E-F2018ED52000}"/>
                </a:ext>
              </a:extLst>
            </p:cNvPr>
            <p:cNvGrpSpPr/>
            <p:nvPr/>
          </p:nvGrpSpPr>
          <p:grpSpPr>
            <a:xfrm>
              <a:off x="318778" y="2627487"/>
              <a:ext cx="8506443" cy="1390279"/>
              <a:chOff x="323849" y="1803354"/>
              <a:chExt cx="8506443" cy="940749"/>
            </a:xfrm>
          </p:grpSpPr>
          <p:sp>
            <p:nvSpPr>
              <p:cNvPr id="13" name="正方形/長方形 12">
                <a:extLst>
                  <a:ext uri="{FF2B5EF4-FFF2-40B4-BE49-F238E27FC236}">
                    <a16:creationId xmlns:a16="http://schemas.microsoft.com/office/drawing/2014/main" id="{1FD211F1-71B7-A9BD-95D6-F69D4DA70AF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3123E5DA-6838-A470-3634-10EA5FD75C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Rectangle 36">
              <a:extLst>
                <a:ext uri="{FF2B5EF4-FFF2-40B4-BE49-F238E27FC236}">
                  <a16:creationId xmlns:a16="http://schemas.microsoft.com/office/drawing/2014/main" id="{539CA0CA-F419-4E99-A821-D943DC055D00}"/>
                </a:ext>
              </a:extLst>
            </p:cNvPr>
            <p:cNvSpPr>
              <a:spLocks noChangeArrowheads="1"/>
            </p:cNvSpPr>
            <p:nvPr/>
          </p:nvSpPr>
          <p:spPr bwMode="auto">
            <a:xfrm>
              <a:off x="1287521" y="2615187"/>
              <a:ext cx="7418418" cy="13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ja-JP" sz="1400">
                  <a:latin typeface="+mn-ea"/>
                  <a:ea typeface="+mn-ea"/>
                </a:rPr>
                <a:t>納税の義務を果たしてもらうためには、みんながより公平だと思える仕組みが必要ですが、</a:t>
              </a:r>
              <a:endParaRPr lang="en-US" altLang="ja-JP" sz="1400" dirty="0">
                <a:latin typeface="+mn-ea"/>
                <a:ea typeface="+mn-ea"/>
              </a:endParaRPr>
            </a:p>
            <a:p>
              <a:pPr eaLnBrk="1" fontAlgn="t" hangingPunct="1">
                <a:lnSpc>
                  <a:spcPts val="2480"/>
                </a:lnSpc>
              </a:pPr>
              <a:r>
                <a:rPr lang="ja-JP" altLang="ja-JP" sz="1400">
                  <a:latin typeface="+mn-ea"/>
                  <a:ea typeface="+mn-ea"/>
                </a:rPr>
                <a:t>「公平」の考え方にはいろいろあります。以下は何という公平でしょうか。</a:t>
              </a:r>
            </a:p>
            <a:p>
              <a:pPr eaLnBrk="1" fontAlgn="t" hangingPunct="1">
                <a:lnSpc>
                  <a:spcPts val="2480"/>
                </a:lnSpc>
              </a:pPr>
              <a:r>
                <a:rPr lang="ja-JP" altLang="ja-JP" sz="1400">
                  <a:latin typeface="+mn-ea"/>
                  <a:ea typeface="+mn-ea"/>
                </a:rPr>
                <a:t>（②　　）的公平　・・・　「負担能力が同じ人には、同じ負担を求めるのが公平」という考え方</a:t>
              </a:r>
            </a:p>
            <a:p>
              <a:pPr eaLnBrk="1" fontAlgn="t" hangingPunct="1">
                <a:lnSpc>
                  <a:spcPts val="2480"/>
                </a:lnSpc>
              </a:pPr>
              <a:r>
                <a:rPr lang="ja-JP" altLang="ja-JP" sz="1400">
                  <a:latin typeface="+mn-ea"/>
                  <a:ea typeface="+mn-ea"/>
                </a:rPr>
                <a:t>（③　　）的公平　・・・　「負担能力が高い人には、より大きな負担を求めるのが公平」という考え方</a:t>
              </a:r>
            </a:p>
          </p:txBody>
        </p:sp>
      </p:grpSp>
      <p:grpSp>
        <p:nvGrpSpPr>
          <p:cNvPr id="2" name="グループ化 1">
            <a:extLst>
              <a:ext uri="{FF2B5EF4-FFF2-40B4-BE49-F238E27FC236}">
                <a16:creationId xmlns:a16="http://schemas.microsoft.com/office/drawing/2014/main" id="{205769D9-AA3B-EA21-829B-AD85A725F260}"/>
              </a:ext>
            </a:extLst>
          </p:cNvPr>
          <p:cNvGrpSpPr/>
          <p:nvPr/>
        </p:nvGrpSpPr>
        <p:grpSpPr>
          <a:xfrm>
            <a:off x="318777" y="4089118"/>
            <a:ext cx="8506443" cy="551330"/>
            <a:chOff x="318777" y="3858422"/>
            <a:chExt cx="8506443" cy="551330"/>
          </a:xfrm>
        </p:grpSpPr>
        <p:grpSp>
          <p:nvGrpSpPr>
            <p:cNvPr id="16" name="グループ化 15">
              <a:extLst>
                <a:ext uri="{FF2B5EF4-FFF2-40B4-BE49-F238E27FC236}">
                  <a16:creationId xmlns:a16="http://schemas.microsoft.com/office/drawing/2014/main" id="{17FC0C10-6F0E-89EC-8ECB-72774566D259}"/>
                </a:ext>
              </a:extLst>
            </p:cNvPr>
            <p:cNvGrpSpPr/>
            <p:nvPr/>
          </p:nvGrpSpPr>
          <p:grpSpPr>
            <a:xfrm>
              <a:off x="318777" y="3858422"/>
              <a:ext cx="8506443" cy="551330"/>
              <a:chOff x="323849" y="1803354"/>
              <a:chExt cx="8506443" cy="731558"/>
            </a:xfrm>
          </p:grpSpPr>
          <p:sp>
            <p:nvSpPr>
              <p:cNvPr id="17" name="正方形/長方形 16">
                <a:extLst>
                  <a:ext uri="{FF2B5EF4-FFF2-40B4-BE49-F238E27FC236}">
                    <a16:creationId xmlns:a16="http://schemas.microsoft.com/office/drawing/2014/main" id="{C4196A6F-07BB-CD49-D979-0F59AF782EC9}"/>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正方形/長方形 17">
                <a:extLst>
                  <a:ext uri="{FF2B5EF4-FFF2-40B4-BE49-F238E27FC236}">
                    <a16:creationId xmlns:a16="http://schemas.microsoft.com/office/drawing/2014/main" id="{2CC2B6E8-1AA7-EE6D-5B3C-25A69DB2D8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3" name="Rectangle 36">
              <a:extLst>
                <a:ext uri="{FF2B5EF4-FFF2-40B4-BE49-F238E27FC236}">
                  <a16:creationId xmlns:a16="http://schemas.microsoft.com/office/drawing/2014/main" id="{27EEA2F5-2694-118D-F23A-5AE87FFEB4D4}"/>
                </a:ext>
              </a:extLst>
            </p:cNvPr>
            <p:cNvSpPr>
              <a:spLocks noChangeArrowheads="1"/>
            </p:cNvSpPr>
            <p:nvPr/>
          </p:nvSpPr>
          <p:spPr bwMode="auto">
            <a:xfrm>
              <a:off x="1252247" y="3932406"/>
              <a:ext cx="7124066"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国の税金に関する法律と税の使いみちは、（④　　）の代表者である（⑤　　）が決めています。</a:t>
              </a:r>
              <a:endParaRPr lang="en-US" altLang="ja-JP" sz="1400" dirty="0">
                <a:latin typeface="+mn-ea"/>
                <a:ea typeface="+mn-ea"/>
              </a:endParaRPr>
            </a:p>
          </p:txBody>
        </p:sp>
      </p:grpSp>
      <p:grpSp>
        <p:nvGrpSpPr>
          <p:cNvPr id="4" name="グループ化 3">
            <a:extLst>
              <a:ext uri="{FF2B5EF4-FFF2-40B4-BE49-F238E27FC236}">
                <a16:creationId xmlns:a16="http://schemas.microsoft.com/office/drawing/2014/main" id="{C366C397-4639-D87E-81DE-55B1D0E1D06F}"/>
              </a:ext>
            </a:extLst>
          </p:cNvPr>
          <p:cNvGrpSpPr/>
          <p:nvPr/>
        </p:nvGrpSpPr>
        <p:grpSpPr>
          <a:xfrm>
            <a:off x="318777" y="5945849"/>
            <a:ext cx="8506443" cy="561121"/>
            <a:chOff x="318777" y="5781413"/>
            <a:chExt cx="8506443" cy="561121"/>
          </a:xfrm>
        </p:grpSpPr>
        <p:grpSp>
          <p:nvGrpSpPr>
            <p:cNvPr id="29" name="グループ化 28">
              <a:extLst>
                <a:ext uri="{FF2B5EF4-FFF2-40B4-BE49-F238E27FC236}">
                  <a16:creationId xmlns:a16="http://schemas.microsoft.com/office/drawing/2014/main" id="{FC15DCE0-CB08-9733-D6FA-08ACEB459A7B}"/>
                </a:ext>
              </a:extLst>
            </p:cNvPr>
            <p:cNvGrpSpPr/>
            <p:nvPr/>
          </p:nvGrpSpPr>
          <p:grpSpPr>
            <a:xfrm>
              <a:off x="318777" y="5781413"/>
              <a:ext cx="8506443" cy="561121"/>
              <a:chOff x="323849" y="1803354"/>
              <a:chExt cx="8506443" cy="731558"/>
            </a:xfrm>
          </p:grpSpPr>
          <p:sp>
            <p:nvSpPr>
              <p:cNvPr id="30" name="正方形/長方形 29">
                <a:extLst>
                  <a:ext uri="{FF2B5EF4-FFF2-40B4-BE49-F238E27FC236}">
                    <a16:creationId xmlns:a16="http://schemas.microsoft.com/office/drawing/2014/main" id="{B9EE9EA0-92CA-F0BB-6632-5DB08108135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E9090774-5349-DF40-4565-C11F659296A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C569C559-7FF8-0EAF-ECF8-1FF2321DCAE0}"/>
                </a:ext>
              </a:extLst>
            </p:cNvPr>
            <p:cNvSpPr>
              <a:spLocks noChangeArrowheads="1"/>
            </p:cNvSpPr>
            <p:nvPr/>
          </p:nvSpPr>
          <p:spPr bwMode="auto">
            <a:xfrm>
              <a:off x="1252245" y="5870510"/>
              <a:ext cx="4639412"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地方税の代表的なものには、（⑩　　）、（⑪　　）などがある。</a:t>
              </a:r>
              <a:endParaRPr lang="en-US" altLang="ja-JP" sz="1400" dirty="0">
                <a:latin typeface="+mn-ea"/>
                <a:ea typeface="+mn-ea"/>
              </a:endParaRPr>
            </a:p>
          </p:txBody>
        </p:sp>
      </p:grpSp>
      <p:grpSp>
        <p:nvGrpSpPr>
          <p:cNvPr id="34" name="グループ化 33">
            <a:extLst>
              <a:ext uri="{FF2B5EF4-FFF2-40B4-BE49-F238E27FC236}">
                <a16:creationId xmlns:a16="http://schemas.microsoft.com/office/drawing/2014/main" id="{52EAB5A0-2D1E-2640-40C8-E59FE5292991}"/>
              </a:ext>
            </a:extLst>
          </p:cNvPr>
          <p:cNvGrpSpPr/>
          <p:nvPr/>
        </p:nvGrpSpPr>
        <p:grpSpPr>
          <a:xfrm>
            <a:off x="318777" y="4691438"/>
            <a:ext cx="8506443" cy="1150884"/>
            <a:chOff x="318777" y="4691438"/>
            <a:chExt cx="8506443" cy="1150884"/>
          </a:xfrm>
        </p:grpSpPr>
        <p:grpSp>
          <p:nvGrpSpPr>
            <p:cNvPr id="3" name="グループ化 2">
              <a:extLst>
                <a:ext uri="{FF2B5EF4-FFF2-40B4-BE49-F238E27FC236}">
                  <a16:creationId xmlns:a16="http://schemas.microsoft.com/office/drawing/2014/main" id="{D05A0A3E-3458-A2D3-7A4D-295EAD31BAE7}"/>
                </a:ext>
              </a:extLst>
            </p:cNvPr>
            <p:cNvGrpSpPr/>
            <p:nvPr/>
          </p:nvGrpSpPr>
          <p:grpSpPr>
            <a:xfrm>
              <a:off x="318777" y="4743976"/>
              <a:ext cx="8506443" cy="1098346"/>
              <a:chOff x="318777" y="4579692"/>
              <a:chExt cx="8506443" cy="1098346"/>
            </a:xfrm>
          </p:grpSpPr>
          <p:grpSp>
            <p:nvGrpSpPr>
              <p:cNvPr id="24" name="グループ化 23">
                <a:extLst>
                  <a:ext uri="{FF2B5EF4-FFF2-40B4-BE49-F238E27FC236}">
                    <a16:creationId xmlns:a16="http://schemas.microsoft.com/office/drawing/2014/main" id="{F00EBB11-6D50-D0AC-6D81-222CD101B85F}"/>
                  </a:ext>
                </a:extLst>
              </p:cNvPr>
              <p:cNvGrpSpPr/>
              <p:nvPr/>
            </p:nvGrpSpPr>
            <p:grpSpPr>
              <a:xfrm>
                <a:off x="318777" y="4586340"/>
                <a:ext cx="8506443" cy="1091698"/>
                <a:chOff x="323849" y="1803354"/>
                <a:chExt cx="8506443" cy="773760"/>
              </a:xfrm>
            </p:grpSpPr>
            <p:sp>
              <p:nvSpPr>
                <p:cNvPr id="25" name="正方形/長方形 24">
                  <a:extLst>
                    <a:ext uri="{FF2B5EF4-FFF2-40B4-BE49-F238E27FC236}">
                      <a16:creationId xmlns:a16="http://schemas.microsoft.com/office/drawing/2014/main" id="{824DE7BA-81D4-78B8-E981-5E65CAD6783B}"/>
                    </a:ext>
                  </a:extLst>
                </p:cNvPr>
                <p:cNvSpPr/>
                <p:nvPr/>
              </p:nvSpPr>
              <p:spPr bwMode="auto">
                <a:xfrm>
                  <a:off x="323849" y="1803354"/>
                  <a:ext cx="8506443" cy="77375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7" name="正方形/長方形 26">
                  <a:extLst>
                    <a:ext uri="{FF2B5EF4-FFF2-40B4-BE49-F238E27FC236}">
                      <a16:creationId xmlns:a16="http://schemas.microsoft.com/office/drawing/2014/main" id="{A37D7B89-FB5C-DDCD-C509-474539BCF343}"/>
                    </a:ext>
                  </a:extLst>
                </p:cNvPr>
                <p:cNvSpPr/>
                <p:nvPr/>
              </p:nvSpPr>
              <p:spPr bwMode="auto">
                <a:xfrm>
                  <a:off x="323851" y="1803354"/>
                  <a:ext cx="849460" cy="77376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966BC418-846E-30C9-AA91-41764B5F4107}"/>
                  </a:ext>
                </a:extLst>
              </p:cNvPr>
              <p:cNvSpPr>
                <a:spLocks noChangeArrowheads="1"/>
              </p:cNvSpPr>
              <p:nvPr/>
            </p:nvSpPr>
            <p:spPr bwMode="auto">
              <a:xfrm>
                <a:off x="1252246" y="4579692"/>
                <a:ext cx="741841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en-US" sz="1400">
                    <a:latin typeface="+mn-ea"/>
                    <a:ea typeface="+mn-ea"/>
                  </a:rPr>
                  <a:t>日本の財政状況について</a:t>
                </a:r>
                <a:r>
                  <a:rPr lang="en-US" altLang="ja-JP" sz="1400" dirty="0">
                    <a:latin typeface="+mn-ea"/>
                    <a:ea typeface="+mn-ea"/>
                  </a:rPr>
                  <a:t>1990</a:t>
                </a:r>
                <a:r>
                  <a:rPr lang="ja-JP" altLang="en-US" sz="1400">
                    <a:latin typeface="+mn-ea"/>
                    <a:ea typeface="+mn-ea"/>
                  </a:rPr>
                  <a:t>年度と現在を比較すると、歳出は、（</a:t>
                </a:r>
                <a:r>
                  <a:rPr lang="en-US" altLang="ja-JP" sz="1400" dirty="0">
                    <a:latin typeface="+mn-ea"/>
                    <a:ea typeface="+mn-ea"/>
                  </a:rPr>
                  <a:t>⑥</a:t>
                </a:r>
                <a:r>
                  <a:rPr lang="ja-JP" altLang="en-US" sz="1400">
                    <a:latin typeface="+mn-ea"/>
                    <a:ea typeface="+mn-ea"/>
                  </a:rPr>
                  <a:t>　　　　　　　　　）費や（</a:t>
                </a:r>
                <a:r>
                  <a:rPr lang="en-US" altLang="ja-JP" sz="1400" dirty="0">
                    <a:latin typeface="+mn-ea"/>
                    <a:ea typeface="+mn-ea"/>
                  </a:rPr>
                  <a:t>⑦</a:t>
                </a:r>
                <a:r>
                  <a:rPr lang="ja-JP" altLang="en-US" sz="1400">
                    <a:latin typeface="+mn-ea"/>
                    <a:ea typeface="+mn-ea"/>
                  </a:rPr>
                  <a:t>　　　　　　　　）費が大きく伸びている。また、歳入は、歳出の増加に対して（</a:t>
                </a:r>
                <a:r>
                  <a:rPr lang="en-US" altLang="ja-JP" sz="1400" dirty="0">
                    <a:latin typeface="+mn-ea"/>
                    <a:ea typeface="+mn-ea"/>
                  </a:rPr>
                  <a:t>⑧</a:t>
                </a:r>
                <a:r>
                  <a:rPr lang="ja-JP" altLang="en-US" sz="1400">
                    <a:latin typeface="+mn-ea"/>
                    <a:ea typeface="+mn-ea"/>
                  </a:rPr>
                  <a:t>　　　　　）の</a:t>
                </a:r>
                <a:endParaRPr lang="en-US" altLang="ja-JP" sz="1400" dirty="0">
                  <a:latin typeface="+mn-ea"/>
                  <a:ea typeface="+mn-ea"/>
                </a:endParaRPr>
              </a:p>
              <a:p>
                <a:pPr eaLnBrk="1" fontAlgn="t" hangingPunct="1">
                  <a:lnSpc>
                    <a:spcPts val="2480"/>
                  </a:lnSpc>
                </a:pPr>
                <a:r>
                  <a:rPr lang="ja-JP" altLang="en-US" sz="1400">
                    <a:latin typeface="+mn-ea"/>
                    <a:ea typeface="+mn-ea"/>
                  </a:rPr>
                  <a:t>伸びが見合っておらず、不足分を（</a:t>
                </a:r>
                <a:r>
                  <a:rPr lang="en-US" altLang="ja-JP" sz="1400" dirty="0">
                    <a:latin typeface="+mn-ea"/>
                    <a:ea typeface="+mn-ea"/>
                  </a:rPr>
                  <a:t>⑨</a:t>
                </a:r>
                <a:r>
                  <a:rPr lang="ja-JP" altLang="en-US" sz="1400">
                    <a:latin typeface="+mn-ea"/>
                    <a:ea typeface="+mn-ea"/>
                  </a:rPr>
                  <a:t>　　　　　　）に頼っている。</a:t>
                </a:r>
                <a:endParaRPr lang="ja-JP" altLang="ja-JP" sz="1400">
                  <a:latin typeface="+mn-ea"/>
                  <a:ea typeface="+mn-ea"/>
                </a:endParaRPr>
              </a:p>
            </p:txBody>
          </p:sp>
        </p:grpSp>
        <p:sp>
          <p:nvSpPr>
            <p:cNvPr id="22" name="Rectangle 8">
              <a:extLst>
                <a:ext uri="{FF2B5EF4-FFF2-40B4-BE49-F238E27FC236}">
                  <a16:creationId xmlns:a16="http://schemas.microsoft.com/office/drawing/2014/main" id="{3F0F4742-A329-34DA-C2AE-DE6CB5E2794D}"/>
                </a:ext>
              </a:extLst>
            </p:cNvPr>
            <p:cNvSpPr>
              <a:spLocks noChangeArrowheads="1"/>
            </p:cNvSpPr>
            <p:nvPr/>
          </p:nvSpPr>
          <p:spPr bwMode="auto">
            <a:xfrm>
              <a:off x="5518756" y="469143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さいしゅつ</a:t>
              </a:r>
              <a:endParaRPr lang="ja-JP" altLang="en-US" sz="600" dirty="0">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91107FD6-6032-9C3B-0CDA-9E9E0119F164}"/>
                </a:ext>
              </a:extLst>
            </p:cNvPr>
            <p:cNvSpPr>
              <a:spLocks noChangeArrowheads="1"/>
            </p:cNvSpPr>
            <p:nvPr/>
          </p:nvSpPr>
          <p:spPr bwMode="auto">
            <a:xfrm>
              <a:off x="4761448" y="500155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さいにゅう</a:t>
              </a:r>
              <a:endParaRPr lang="ja-JP" altLang="en-US" sz="600" dirty="0">
                <a:latin typeface="+mn-ea"/>
                <a:ea typeface="+mn-ea"/>
                <a:cs typeface="メイリオ" panose="020B0604030504040204" pitchFamily="50" charset="-128"/>
              </a:endParaRPr>
            </a:p>
          </p:txBody>
        </p:sp>
      </p:grpSp>
      <p:sp>
        <p:nvSpPr>
          <p:cNvPr id="35" name="スライド番号プレースホルダー 8">
            <a:extLst>
              <a:ext uri="{FF2B5EF4-FFF2-40B4-BE49-F238E27FC236}">
                <a16:creationId xmlns:a16="http://schemas.microsoft.com/office/drawing/2014/main" id="{CACD6DC6-D2AA-D3BD-5B84-843EF8EF9DCE}"/>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413426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ちょっとブレイク</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税金クイズ</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B697713-C6DD-47E7-A83D-BD8AE6492D15}"/>
              </a:ext>
            </a:extLst>
          </p:cNvPr>
          <p:cNvGrpSpPr/>
          <p:nvPr/>
        </p:nvGrpSpPr>
        <p:grpSpPr>
          <a:xfrm>
            <a:off x="287921" y="6410880"/>
            <a:ext cx="7951204" cy="374400"/>
            <a:chOff x="287921" y="6410880"/>
            <a:chExt cx="8532000" cy="374400"/>
          </a:xfrm>
        </p:grpSpPr>
        <p:sp>
          <p:nvSpPr>
            <p:cNvPr id="23" name="正方形/長方形 22">
              <a:extLst>
                <a:ext uri="{FF2B5EF4-FFF2-40B4-BE49-F238E27FC236}">
                  <a16:creationId xmlns:a16="http://schemas.microsoft.com/office/drawing/2014/main" id="{E93468E2-622F-4487-B26E-39F6FD6ED06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51655836-5C6A-4C91-9E78-DEC7D82F25F0}"/>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テキスト ボックス 15">
              <a:extLst>
                <a:ext uri="{FF2B5EF4-FFF2-40B4-BE49-F238E27FC236}">
                  <a16:creationId xmlns:a16="http://schemas.microsoft.com/office/drawing/2014/main" id="{81D2A6CF-911B-42AF-94A8-C07FD234DEF7}"/>
                </a:ext>
              </a:extLst>
            </p:cNvPr>
            <p:cNvSpPr txBox="1"/>
            <p:nvPr/>
          </p:nvSpPr>
          <p:spPr>
            <a:xfrm>
              <a:off x="889138" y="6473251"/>
              <a:ext cx="6833004"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grpSp>
      <p:grpSp>
        <p:nvGrpSpPr>
          <p:cNvPr id="17" name="グループ化 16">
            <a:extLst>
              <a:ext uri="{FF2B5EF4-FFF2-40B4-BE49-F238E27FC236}">
                <a16:creationId xmlns:a16="http://schemas.microsoft.com/office/drawing/2014/main" id="{88A921F1-0606-4B38-88FA-A47623993208}"/>
              </a:ext>
            </a:extLst>
          </p:cNvPr>
          <p:cNvGrpSpPr/>
          <p:nvPr/>
        </p:nvGrpSpPr>
        <p:grpSpPr>
          <a:xfrm>
            <a:off x="-29057" y="6108719"/>
            <a:ext cx="832606" cy="749281"/>
            <a:chOff x="-35154" y="5996309"/>
            <a:chExt cx="945432" cy="850816"/>
          </a:xfrm>
        </p:grpSpPr>
        <p:sp>
          <p:nvSpPr>
            <p:cNvPr id="18" name="フリーフォーム: 図形 17">
              <a:extLst>
                <a:ext uri="{FF2B5EF4-FFF2-40B4-BE49-F238E27FC236}">
                  <a16:creationId xmlns:a16="http://schemas.microsoft.com/office/drawing/2014/main" id="{2AE27FDD-34B1-43DC-8C6B-23BA11FBD909}"/>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フリーフォーム: 図形 19">
              <a:extLst>
                <a:ext uri="{FF2B5EF4-FFF2-40B4-BE49-F238E27FC236}">
                  <a16:creationId xmlns:a16="http://schemas.microsoft.com/office/drawing/2014/main" id="{B5EEAED1-28D0-4D8E-A911-07DCE255CE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02B9C19D-D048-4472-AE1B-1CC83D8CED69}"/>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2" name="Rectangle 8">
            <a:extLst>
              <a:ext uri="{FF2B5EF4-FFF2-40B4-BE49-F238E27FC236}">
                <a16:creationId xmlns:a16="http://schemas.microsoft.com/office/drawing/2014/main" id="{36C16BD3-0946-4E23-A95D-4CB277CD815A}"/>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pic>
        <p:nvPicPr>
          <p:cNvPr id="27" name="図 26">
            <a:hlinkClick r:id="rId5"/>
            <a:extLst>
              <a:ext uri="{FF2B5EF4-FFF2-40B4-BE49-F238E27FC236}">
                <a16:creationId xmlns:a16="http://schemas.microsoft.com/office/drawing/2014/main" id="{B87F258E-5322-4FBF-9AB2-C9C7B8B871EE}"/>
              </a:ext>
            </a:extLst>
          </p:cNvPr>
          <p:cNvPicPr>
            <a:picLocks noChangeAspect="1"/>
          </p:cNvPicPr>
          <p:nvPr/>
        </p:nvPicPr>
        <p:blipFill>
          <a:blip r:embed="rId6"/>
          <a:stretch>
            <a:fillRect/>
          </a:stretch>
        </p:blipFill>
        <p:spPr>
          <a:xfrm>
            <a:off x="8295788" y="6271399"/>
            <a:ext cx="586196" cy="586196"/>
          </a:xfrm>
          <a:prstGeom prst="rect">
            <a:avLst/>
          </a:prstGeom>
        </p:spPr>
      </p:pic>
      <p:grpSp>
        <p:nvGrpSpPr>
          <p:cNvPr id="3" name="グループ化 2">
            <a:extLst>
              <a:ext uri="{FF2B5EF4-FFF2-40B4-BE49-F238E27FC236}">
                <a16:creationId xmlns:a16="http://schemas.microsoft.com/office/drawing/2014/main" id="{5C385D97-A41E-08D2-E08B-C639DCAAD135}"/>
              </a:ext>
            </a:extLst>
          </p:cNvPr>
          <p:cNvGrpSpPr/>
          <p:nvPr/>
        </p:nvGrpSpPr>
        <p:grpSpPr>
          <a:xfrm>
            <a:off x="323849" y="1760322"/>
            <a:ext cx="8572098" cy="731558"/>
            <a:chOff x="323849" y="1760322"/>
            <a:chExt cx="8572098"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7638630"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税金には、いろいろな種類があります。日本で適用されている税金は全部で何種類あるでしょうか？</a:t>
              </a:r>
              <a:endParaRPr lang="en-US" altLang="ja-JP" sz="1400" dirty="0">
                <a:latin typeface="+mn-ea"/>
                <a:ea typeface="+mn-ea"/>
              </a:endParaRPr>
            </a:p>
            <a:p>
              <a:pPr>
                <a:lnSpc>
                  <a:spcPct val="150000"/>
                </a:lnSpc>
              </a:pPr>
              <a:r>
                <a:rPr lang="zh-TW" altLang="en-US" sz="1400" dirty="0">
                  <a:latin typeface="+mn-ea"/>
                  <a:ea typeface="+mn-ea"/>
                </a:rPr>
                <a:t>①</a:t>
              </a:r>
              <a:r>
                <a:rPr lang="en-US" altLang="zh-TW" sz="1400" dirty="0">
                  <a:latin typeface="+mn-ea"/>
                  <a:ea typeface="+mn-ea"/>
                </a:rPr>
                <a:t>25</a:t>
              </a:r>
              <a:r>
                <a:rPr lang="zh-TW" altLang="en-US" sz="1400" dirty="0">
                  <a:latin typeface="+mn-ea"/>
                  <a:ea typeface="+mn-ea"/>
                </a:rPr>
                <a:t>種類　　②約</a:t>
              </a:r>
              <a:r>
                <a:rPr lang="en-US" altLang="zh-TW" sz="1400" dirty="0">
                  <a:latin typeface="+mn-ea"/>
                  <a:ea typeface="+mn-ea"/>
                </a:rPr>
                <a:t>50</a:t>
              </a:r>
              <a:r>
                <a:rPr lang="zh-TW" altLang="en-US" sz="1400" dirty="0">
                  <a:latin typeface="+mn-ea"/>
                  <a:ea typeface="+mn-ea"/>
                </a:rPr>
                <a:t>種類　　③約</a:t>
              </a:r>
              <a:r>
                <a:rPr lang="en-US" altLang="zh-TW" sz="1400" dirty="0">
                  <a:latin typeface="+mn-ea"/>
                  <a:ea typeface="+mn-ea"/>
                </a:rPr>
                <a:t>1,500</a:t>
              </a:r>
              <a:r>
                <a:rPr lang="zh-TW" altLang="en-US" sz="1400" dirty="0">
                  <a:latin typeface="+mn-ea"/>
                  <a:ea typeface="+mn-ea"/>
                </a:rPr>
                <a:t>種類</a:t>
              </a:r>
            </a:p>
          </p:txBody>
        </p:sp>
      </p:grpSp>
      <p:grpSp>
        <p:nvGrpSpPr>
          <p:cNvPr id="12" name="グループ化 11">
            <a:extLst>
              <a:ext uri="{FF2B5EF4-FFF2-40B4-BE49-F238E27FC236}">
                <a16:creationId xmlns:a16="http://schemas.microsoft.com/office/drawing/2014/main" id="{EC4951E6-E907-4F72-F68B-DFFE1C4FFD45}"/>
              </a:ext>
            </a:extLst>
          </p:cNvPr>
          <p:cNvGrpSpPr/>
          <p:nvPr/>
        </p:nvGrpSpPr>
        <p:grpSpPr>
          <a:xfrm>
            <a:off x="318778" y="3402609"/>
            <a:ext cx="8506443" cy="1032156"/>
            <a:chOff x="318778" y="3402609"/>
            <a:chExt cx="8506443" cy="1032156"/>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57316" y="3513367"/>
              <a:ext cx="6458819" cy="79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昔、イギリスでトランプに税金がかけられていたとき、税金を納めた証明をトランプに</a:t>
              </a:r>
              <a:endParaRPr lang="en-US" altLang="ja-JP" sz="1400" dirty="0">
                <a:latin typeface="+mn-ea"/>
                <a:ea typeface="+mn-ea"/>
              </a:endParaRPr>
            </a:p>
            <a:p>
              <a:r>
                <a:rPr lang="ja-JP" altLang="en-US" sz="1400">
                  <a:latin typeface="+mn-ea"/>
                  <a:ea typeface="+mn-ea"/>
                </a:rPr>
                <a:t>表示していました。いったいどのマークでしょうか？</a:t>
              </a:r>
            </a:p>
            <a:p>
              <a:pPr>
                <a:lnSpc>
                  <a:spcPct val="150000"/>
                </a:lnSpc>
              </a:pPr>
              <a:r>
                <a:rPr lang="ja-JP" altLang="en-US" sz="1400">
                  <a:latin typeface="+mn-ea"/>
                  <a:ea typeface="+mn-ea"/>
                </a:rPr>
                <a:t>①ジョーカー　　②スペードのエース　　③ハートのキング</a:t>
              </a:r>
              <a:endParaRPr lang="ja-JP" altLang="en-US" sz="1400" dirty="0">
                <a:latin typeface="+mn-ea"/>
                <a:ea typeface="+mn-ea"/>
              </a:endParaRPr>
            </a:p>
          </p:txBody>
        </p:sp>
      </p:grpSp>
      <p:grpSp>
        <p:nvGrpSpPr>
          <p:cNvPr id="13" name="グループ化 12">
            <a:extLst>
              <a:ext uri="{FF2B5EF4-FFF2-40B4-BE49-F238E27FC236}">
                <a16:creationId xmlns:a16="http://schemas.microsoft.com/office/drawing/2014/main" id="{A4F3637A-D1DB-AAB2-FA1B-48152EE12AD7}"/>
              </a:ext>
            </a:extLst>
          </p:cNvPr>
          <p:cNvGrpSpPr/>
          <p:nvPr/>
        </p:nvGrpSpPr>
        <p:grpSpPr>
          <a:xfrm>
            <a:off x="309886" y="4527789"/>
            <a:ext cx="8506443" cy="731558"/>
            <a:chOff x="309886" y="4527789"/>
            <a:chExt cx="8506443" cy="731558"/>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309886" y="4527789"/>
              <a:ext cx="8506443" cy="731558"/>
              <a:chOff x="323849" y="1803354"/>
              <a:chExt cx="8506443" cy="731558"/>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43354" y="4605838"/>
              <a:ext cx="551465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税務署が徴収した税金の使いみちはどこで決められているでしょうか？</a:t>
              </a:r>
            </a:p>
            <a:p>
              <a:pPr>
                <a:lnSpc>
                  <a:spcPct val="150000"/>
                </a:lnSpc>
              </a:pPr>
              <a:r>
                <a:rPr lang="ja-JP" altLang="en-US" sz="1400">
                  <a:latin typeface="+mn-ea"/>
                  <a:ea typeface="+mn-ea"/>
                </a:rPr>
                <a:t>①税務署　　②内閣　　③国会</a:t>
              </a:r>
              <a:endParaRPr lang="ja-JP" altLang="en-US" sz="1400" dirty="0">
                <a:latin typeface="+mn-ea"/>
                <a:ea typeface="+mn-ea"/>
              </a:endParaRP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313429" y="5345729"/>
            <a:ext cx="8506443" cy="731558"/>
            <a:chOff x="313429" y="5345729"/>
            <a:chExt cx="8506443" cy="731558"/>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29" y="5345729"/>
              <a:ext cx="8506443" cy="731558"/>
              <a:chOff x="323849" y="1803354"/>
              <a:chExt cx="8506443" cy="731558"/>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46897" y="5423778"/>
              <a:ext cx="333136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世界で実際にあった税はどれでしょうか？</a:t>
              </a:r>
            </a:p>
            <a:p>
              <a:pPr>
                <a:lnSpc>
                  <a:spcPct val="150000"/>
                </a:lnSpc>
              </a:pPr>
              <a:r>
                <a:rPr lang="ja-JP" altLang="en-US" sz="1400">
                  <a:latin typeface="+mn-ea"/>
                  <a:ea typeface="+mn-ea"/>
                </a:rPr>
                <a:t>①めだか税　　②かえる税　　③へび税</a:t>
              </a:r>
              <a:endParaRPr lang="ja-JP" altLang="en-US" sz="1400" dirty="0">
                <a:latin typeface="+mn-ea"/>
                <a:ea typeface="+mn-ea"/>
              </a:endParaRPr>
            </a:p>
          </p:txBody>
        </p:sp>
      </p:grpSp>
      <p:grpSp>
        <p:nvGrpSpPr>
          <p:cNvPr id="11" name="グループ化 10">
            <a:extLst>
              <a:ext uri="{FF2B5EF4-FFF2-40B4-BE49-F238E27FC236}">
                <a16:creationId xmlns:a16="http://schemas.microsoft.com/office/drawing/2014/main" id="{CE7A06CD-876C-33E5-D5A3-FD1A99B657C0}"/>
              </a:ext>
            </a:extLst>
          </p:cNvPr>
          <p:cNvGrpSpPr/>
          <p:nvPr/>
        </p:nvGrpSpPr>
        <p:grpSpPr>
          <a:xfrm>
            <a:off x="318778" y="2581466"/>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5051383"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税金がかかるものはどれでしょうか？</a:t>
              </a:r>
            </a:p>
            <a:p>
              <a:pPr>
                <a:lnSpc>
                  <a:spcPct val="150000"/>
                </a:lnSpc>
              </a:pPr>
              <a:r>
                <a:rPr lang="ja-JP" altLang="en-US" sz="1400">
                  <a:latin typeface="+mn-ea"/>
                  <a:ea typeface="+mn-ea"/>
                </a:rPr>
                <a:t>①ノーベル賞の賞金　　②宝くじの当せん金　　③クイズの懸賞金</a:t>
              </a:r>
              <a:endParaRPr lang="ja-JP" altLang="en-US" sz="1400" dirty="0">
                <a:latin typeface="+mn-ea"/>
                <a:ea typeface="+mn-ea"/>
              </a:endParaRPr>
            </a:p>
          </p:txBody>
        </p:sp>
        <p:sp>
          <p:nvSpPr>
            <p:cNvPr id="2" name="Rectangle 8">
              <a:extLst>
                <a:ext uri="{FF2B5EF4-FFF2-40B4-BE49-F238E27FC236}">
                  <a16:creationId xmlns:a16="http://schemas.microsoft.com/office/drawing/2014/main" id="{13A9945F-D2DA-E545-FD19-1D5D7AC3C06F}"/>
                </a:ext>
              </a:extLst>
            </p:cNvPr>
            <p:cNvSpPr>
              <a:spLocks noChangeArrowheads="1"/>
            </p:cNvSpPr>
            <p:nvPr/>
          </p:nvSpPr>
          <p:spPr bwMode="auto">
            <a:xfrm>
              <a:off x="5582764" y="2796617"/>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sp>
        <p:nvSpPr>
          <p:cNvPr id="34" name="スライド番号プレースホルダー 8">
            <a:extLst>
              <a:ext uri="{FF2B5EF4-FFF2-40B4-BE49-F238E27FC236}">
                <a16:creationId xmlns:a16="http://schemas.microsoft.com/office/drawing/2014/main" id="{1696833D-7858-A066-0AD6-92C3443C613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28</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45773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C682-5B4F-C872-7C3E-28553F93923C}"/>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95BDF774-3DEF-BF60-E0A8-5AB5FBE0B904}"/>
              </a:ext>
            </a:extLst>
          </p:cNvPr>
          <p:cNvSpPr/>
          <p:nvPr/>
        </p:nvSpPr>
        <p:spPr bwMode="auto">
          <a:xfrm>
            <a:off x="287920" y="6169750"/>
            <a:ext cx="7522409" cy="673555"/>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7" name="正方形/長方形 16">
            <a:extLst>
              <a:ext uri="{FF2B5EF4-FFF2-40B4-BE49-F238E27FC236}">
                <a16:creationId xmlns:a16="http://schemas.microsoft.com/office/drawing/2014/main" id="{82EB01CA-5656-75DA-0288-202296D5B3E2}"/>
              </a:ext>
            </a:extLst>
          </p:cNvPr>
          <p:cNvSpPr/>
          <p:nvPr/>
        </p:nvSpPr>
        <p:spPr bwMode="auto">
          <a:xfrm>
            <a:off x="372591" y="6214586"/>
            <a:ext cx="7387967" cy="58253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nvGrpSpPr>
          <p:cNvPr id="19" name="グループ化 18">
            <a:extLst>
              <a:ext uri="{FF2B5EF4-FFF2-40B4-BE49-F238E27FC236}">
                <a16:creationId xmlns:a16="http://schemas.microsoft.com/office/drawing/2014/main" id="{152B1D13-F6E9-B314-6BC6-508ADA0A9B3C}"/>
              </a:ext>
            </a:extLst>
          </p:cNvPr>
          <p:cNvGrpSpPr/>
          <p:nvPr/>
        </p:nvGrpSpPr>
        <p:grpSpPr>
          <a:xfrm>
            <a:off x="-29057" y="6121971"/>
            <a:ext cx="832606" cy="749281"/>
            <a:chOff x="-35154" y="5996309"/>
            <a:chExt cx="945432" cy="850816"/>
          </a:xfrm>
        </p:grpSpPr>
        <p:sp>
          <p:nvSpPr>
            <p:cNvPr id="20" name="フリーフォーム: 図形 17">
              <a:extLst>
                <a:ext uri="{FF2B5EF4-FFF2-40B4-BE49-F238E27FC236}">
                  <a16:creationId xmlns:a16="http://schemas.microsoft.com/office/drawing/2014/main" id="{B52837DC-1B0E-0D9A-AFDB-A02B62FA23F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フリーフォーム: 図形 18">
              <a:extLst>
                <a:ext uri="{FF2B5EF4-FFF2-40B4-BE49-F238E27FC236}">
                  <a16:creationId xmlns:a16="http://schemas.microsoft.com/office/drawing/2014/main" id="{7512E54F-EC04-E6B9-8287-805ED493BCA2}"/>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4" name="テキスト ボックス 23">
              <a:extLst>
                <a:ext uri="{FF2B5EF4-FFF2-40B4-BE49-F238E27FC236}">
                  <a16:creationId xmlns:a16="http://schemas.microsoft.com/office/drawing/2014/main" id="{0347AA51-22D6-D60D-90C4-987DAE292AB5}"/>
                </a:ext>
              </a:extLst>
            </p:cNvPr>
            <p:cNvSpPr txBox="1"/>
            <p:nvPr userDrawn="1"/>
          </p:nvSpPr>
          <p:spPr>
            <a:xfrm>
              <a:off x="-35154" y="6335813"/>
              <a:ext cx="825671" cy="429996"/>
            </a:xfrm>
            <a:prstGeom prst="rect">
              <a:avLst/>
            </a:prstGeom>
            <a:noFill/>
          </p:spPr>
          <p:txBody>
            <a:bodyPr wrap="square" rtlCol="0">
              <a:noAutofit/>
            </a:bodyPr>
            <a:lstStyle/>
            <a:p>
              <a:pPr algn="ctr"/>
              <a:r>
                <a:rPr kumimoji="1" lang="ja-JP" altLang="en-US" sz="1400" b="1" i="0" spc="50" baseline="0">
                  <a:solidFill>
                    <a:srgbClr val="005BAD"/>
                  </a:solidFill>
                  <a:latin typeface="ＭＳ Ｐゴシック" panose="020B0600070205080204" pitchFamily="50" charset="-128"/>
                  <a:ea typeface="ＭＳ Ｐゴシック" panose="020B0600070205080204" pitchFamily="50" charset="-128"/>
                </a:rPr>
                <a:t>参考</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5" name="図 4">
            <a:extLst>
              <a:ext uri="{FF2B5EF4-FFF2-40B4-BE49-F238E27FC236}">
                <a16:creationId xmlns:a16="http://schemas.microsoft.com/office/drawing/2014/main" id="{BE2E3526-C43C-FDCA-8EC8-0D1FB1B4D2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9800" y="902281"/>
            <a:ext cx="3044400" cy="3416860"/>
          </a:xfrm>
          <a:prstGeom prst="rect">
            <a:avLst/>
          </a:prstGeom>
        </p:spPr>
      </p:pic>
      <p:sp>
        <p:nvSpPr>
          <p:cNvPr id="6" name="Rectangle 14">
            <a:extLst>
              <a:ext uri="{FF2B5EF4-FFF2-40B4-BE49-F238E27FC236}">
                <a16:creationId xmlns:a16="http://schemas.microsoft.com/office/drawing/2014/main" id="{1188E031-1561-C5CF-C13C-B7FA8AA508E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28" name="グループ化 27">
            <a:extLst>
              <a:ext uri="{FF2B5EF4-FFF2-40B4-BE49-F238E27FC236}">
                <a16:creationId xmlns:a16="http://schemas.microsoft.com/office/drawing/2014/main" id="{8E6B87F8-61FD-A0FB-50DC-9D87C0FB41CD}"/>
              </a:ext>
            </a:extLst>
          </p:cNvPr>
          <p:cNvGrpSpPr/>
          <p:nvPr/>
        </p:nvGrpSpPr>
        <p:grpSpPr>
          <a:xfrm>
            <a:off x="6572826" y="1001645"/>
            <a:ext cx="1982427" cy="976722"/>
            <a:chOff x="6572826" y="1001645"/>
            <a:chExt cx="1982427" cy="976722"/>
          </a:xfrm>
        </p:grpSpPr>
        <p:sp>
          <p:nvSpPr>
            <p:cNvPr id="49" name="テキスト ボックス 48">
              <a:extLst>
                <a:ext uri="{FF2B5EF4-FFF2-40B4-BE49-F238E27FC236}">
                  <a16:creationId xmlns:a16="http://schemas.microsoft.com/office/drawing/2014/main" id="{5DE7C628-EAF0-6247-2A58-FE97D971AE23}"/>
                </a:ext>
              </a:extLst>
            </p:cNvPr>
            <p:cNvSpPr txBox="1"/>
            <p:nvPr/>
          </p:nvSpPr>
          <p:spPr>
            <a:xfrm>
              <a:off x="6804468" y="1139470"/>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sp>
          <p:nvSpPr>
            <p:cNvPr id="10" name="正方形/長方形 9">
              <a:extLst>
                <a:ext uri="{FF2B5EF4-FFF2-40B4-BE49-F238E27FC236}">
                  <a16:creationId xmlns:a16="http://schemas.microsoft.com/office/drawing/2014/main" id="{982FCEDD-2826-E68E-D7F4-C77D0252F5F6}"/>
                </a:ext>
              </a:extLst>
            </p:cNvPr>
            <p:cNvSpPr/>
            <p:nvPr/>
          </p:nvSpPr>
          <p:spPr bwMode="auto">
            <a:xfrm>
              <a:off x="6572826" y="1001645"/>
              <a:ext cx="1982427" cy="97672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8" name="グループ化 7">
            <a:extLst>
              <a:ext uri="{FF2B5EF4-FFF2-40B4-BE49-F238E27FC236}">
                <a16:creationId xmlns:a16="http://schemas.microsoft.com/office/drawing/2014/main" id="{D7825020-E9B2-0372-FE91-31CA5ED3B1D9}"/>
              </a:ext>
            </a:extLst>
          </p:cNvPr>
          <p:cNvGrpSpPr/>
          <p:nvPr/>
        </p:nvGrpSpPr>
        <p:grpSpPr>
          <a:xfrm>
            <a:off x="404823" y="2152699"/>
            <a:ext cx="1982427" cy="976722"/>
            <a:chOff x="404823" y="2152699"/>
            <a:chExt cx="1982427" cy="976722"/>
          </a:xfrm>
        </p:grpSpPr>
        <p:sp>
          <p:nvSpPr>
            <p:cNvPr id="18" name="テキスト ボックス 17">
              <a:extLst>
                <a:ext uri="{FF2B5EF4-FFF2-40B4-BE49-F238E27FC236}">
                  <a16:creationId xmlns:a16="http://schemas.microsoft.com/office/drawing/2014/main" id="{1370E403-5C5D-8167-9A1C-19CE8A81BE15}"/>
                </a:ext>
              </a:extLst>
            </p:cNvPr>
            <p:cNvSpPr txBox="1"/>
            <p:nvPr/>
          </p:nvSpPr>
          <p:spPr>
            <a:xfrm>
              <a:off x="442731" y="2340261"/>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sp>
          <p:nvSpPr>
            <p:cNvPr id="11" name="正方形/長方形 10">
              <a:extLst>
                <a:ext uri="{FF2B5EF4-FFF2-40B4-BE49-F238E27FC236}">
                  <a16:creationId xmlns:a16="http://schemas.microsoft.com/office/drawing/2014/main" id="{68E8BE8D-2147-C507-B9BB-B6256CCB7C0E}"/>
                </a:ext>
              </a:extLst>
            </p:cNvPr>
            <p:cNvSpPr/>
            <p:nvPr/>
          </p:nvSpPr>
          <p:spPr bwMode="auto">
            <a:xfrm>
              <a:off x="404823" y="2152699"/>
              <a:ext cx="1982427" cy="976722"/>
            </a:xfrm>
            <a:prstGeom prst="rect">
              <a:avLst/>
            </a:prstGeom>
            <a:noFill/>
            <a:ln w="222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29" name="グループ化 28">
            <a:extLst>
              <a:ext uri="{FF2B5EF4-FFF2-40B4-BE49-F238E27FC236}">
                <a16:creationId xmlns:a16="http://schemas.microsoft.com/office/drawing/2014/main" id="{570C39A0-AAFB-DBD6-43B9-D6FF7A542FE4}"/>
              </a:ext>
            </a:extLst>
          </p:cNvPr>
          <p:cNvGrpSpPr/>
          <p:nvPr/>
        </p:nvGrpSpPr>
        <p:grpSpPr>
          <a:xfrm>
            <a:off x="6721738" y="2152699"/>
            <a:ext cx="1982427" cy="976722"/>
            <a:chOff x="6721738" y="2152699"/>
            <a:chExt cx="1982427" cy="976722"/>
          </a:xfrm>
        </p:grpSpPr>
        <p:sp>
          <p:nvSpPr>
            <p:cNvPr id="52" name="テキスト ボックス 51">
              <a:extLst>
                <a:ext uri="{FF2B5EF4-FFF2-40B4-BE49-F238E27FC236}">
                  <a16:creationId xmlns:a16="http://schemas.microsoft.com/office/drawing/2014/main" id="{C3EC6B42-7839-F5D4-0B24-707F3E2C7605}"/>
                </a:ext>
              </a:extLst>
            </p:cNvPr>
            <p:cNvSpPr txBox="1"/>
            <p:nvPr/>
          </p:nvSpPr>
          <p:spPr>
            <a:xfrm>
              <a:off x="6975410" y="2253343"/>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sp>
          <p:nvSpPr>
            <p:cNvPr id="13" name="正方形/長方形 12">
              <a:extLst>
                <a:ext uri="{FF2B5EF4-FFF2-40B4-BE49-F238E27FC236}">
                  <a16:creationId xmlns:a16="http://schemas.microsoft.com/office/drawing/2014/main" id="{ECD68A58-8D9B-D6CB-268D-911AA023D0AE}"/>
                </a:ext>
              </a:extLst>
            </p:cNvPr>
            <p:cNvSpPr/>
            <p:nvPr/>
          </p:nvSpPr>
          <p:spPr bwMode="auto">
            <a:xfrm>
              <a:off x="6721738" y="2152699"/>
              <a:ext cx="1982427" cy="976722"/>
            </a:xfrm>
            <a:prstGeom prst="rect">
              <a:avLst/>
            </a:prstGeom>
            <a:noFill/>
            <a:ln w="22225">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7" name="グループ化 6">
            <a:extLst>
              <a:ext uri="{FF2B5EF4-FFF2-40B4-BE49-F238E27FC236}">
                <a16:creationId xmlns:a16="http://schemas.microsoft.com/office/drawing/2014/main" id="{49B59ECC-3A83-1C51-0739-38F769FDDC75}"/>
              </a:ext>
            </a:extLst>
          </p:cNvPr>
          <p:cNvGrpSpPr/>
          <p:nvPr/>
        </p:nvGrpSpPr>
        <p:grpSpPr>
          <a:xfrm>
            <a:off x="1490184" y="999163"/>
            <a:ext cx="1982427" cy="976722"/>
            <a:chOff x="1490184" y="999163"/>
            <a:chExt cx="1982427" cy="976722"/>
          </a:xfrm>
        </p:grpSpPr>
        <p:sp>
          <p:nvSpPr>
            <p:cNvPr id="35" name="テキスト ボックス 34">
              <a:extLst>
                <a:ext uri="{FF2B5EF4-FFF2-40B4-BE49-F238E27FC236}">
                  <a16:creationId xmlns:a16="http://schemas.microsoft.com/office/drawing/2014/main" id="{1D79AE69-4C26-4175-F41F-1BA77FE6D40D}"/>
                </a:ext>
              </a:extLst>
            </p:cNvPr>
            <p:cNvSpPr txBox="1"/>
            <p:nvPr/>
          </p:nvSpPr>
          <p:spPr>
            <a:xfrm>
              <a:off x="1579960" y="1214917"/>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sp>
          <p:nvSpPr>
            <p:cNvPr id="4" name="正方形/長方形 3">
              <a:extLst>
                <a:ext uri="{FF2B5EF4-FFF2-40B4-BE49-F238E27FC236}">
                  <a16:creationId xmlns:a16="http://schemas.microsoft.com/office/drawing/2014/main" id="{115D2567-307A-C85E-0976-8932CC1D48A4}"/>
                </a:ext>
              </a:extLst>
            </p:cNvPr>
            <p:cNvSpPr/>
            <p:nvPr/>
          </p:nvSpPr>
          <p:spPr bwMode="auto">
            <a:xfrm>
              <a:off x="1490184" y="999163"/>
              <a:ext cx="1982427" cy="976722"/>
            </a:xfrm>
            <a:prstGeom prst="rect">
              <a:avLst/>
            </a:prstGeom>
            <a:noFill/>
            <a:ln w="222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 name="テキスト ボックス 1">
              <a:extLst>
                <a:ext uri="{FF2B5EF4-FFF2-40B4-BE49-F238E27FC236}">
                  <a16:creationId xmlns:a16="http://schemas.microsoft.com/office/drawing/2014/main" id="{C283C920-438E-6F5F-7913-41D43FA1B0C5}"/>
                </a:ext>
              </a:extLst>
            </p:cNvPr>
            <p:cNvSpPr txBox="1"/>
            <p:nvPr/>
          </p:nvSpPr>
          <p:spPr>
            <a:xfrm>
              <a:off x="2764802" y="1133868"/>
              <a:ext cx="567784"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ていたい</a:t>
              </a:r>
              <a:endParaRPr lang="ja-JP" altLang="en-US" sz="500" spc="-90" dirty="0">
                <a:solidFill>
                  <a:prstClr val="black"/>
                </a:solidFill>
                <a:latin typeface="+mn-ea"/>
                <a:ea typeface="+mn-ea"/>
              </a:endParaRPr>
            </a:p>
          </p:txBody>
        </p:sp>
      </p:grpSp>
      <p:grpSp>
        <p:nvGrpSpPr>
          <p:cNvPr id="30" name="グループ化 29">
            <a:extLst>
              <a:ext uri="{FF2B5EF4-FFF2-40B4-BE49-F238E27FC236}">
                <a16:creationId xmlns:a16="http://schemas.microsoft.com/office/drawing/2014/main" id="{7E0973B7-709A-8A6B-12D1-7F279B04AEB2}"/>
              </a:ext>
            </a:extLst>
          </p:cNvPr>
          <p:cNvGrpSpPr/>
          <p:nvPr/>
        </p:nvGrpSpPr>
        <p:grpSpPr>
          <a:xfrm>
            <a:off x="6308611" y="3270502"/>
            <a:ext cx="1982427" cy="976722"/>
            <a:chOff x="6308611" y="3270502"/>
            <a:chExt cx="1982427" cy="976722"/>
          </a:xfrm>
        </p:grpSpPr>
        <p:sp>
          <p:nvSpPr>
            <p:cNvPr id="14" name="正方形/長方形 13">
              <a:extLst>
                <a:ext uri="{FF2B5EF4-FFF2-40B4-BE49-F238E27FC236}">
                  <a16:creationId xmlns:a16="http://schemas.microsoft.com/office/drawing/2014/main" id="{1DF3D3A2-7E93-5F86-267F-EE6BF8E64066}"/>
                </a:ext>
              </a:extLst>
            </p:cNvPr>
            <p:cNvSpPr/>
            <p:nvPr/>
          </p:nvSpPr>
          <p:spPr bwMode="auto">
            <a:xfrm>
              <a:off x="6308611" y="3270502"/>
              <a:ext cx="1982427" cy="976722"/>
            </a:xfrm>
            <a:prstGeom prst="rect">
              <a:avLst/>
            </a:prstGeom>
            <a:no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2" name="テキスト ボックス 21">
              <a:extLst>
                <a:ext uri="{FF2B5EF4-FFF2-40B4-BE49-F238E27FC236}">
                  <a16:creationId xmlns:a16="http://schemas.microsoft.com/office/drawing/2014/main" id="{07F95605-3B76-CDD2-DDB2-65301E556E58}"/>
                </a:ext>
              </a:extLst>
            </p:cNvPr>
            <p:cNvSpPr txBox="1"/>
            <p:nvPr/>
          </p:nvSpPr>
          <p:spPr>
            <a:xfrm>
              <a:off x="6368320" y="3369622"/>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sp>
          <p:nvSpPr>
            <p:cNvPr id="3" name="テキスト ボックス 2">
              <a:extLst>
                <a:ext uri="{FF2B5EF4-FFF2-40B4-BE49-F238E27FC236}">
                  <a16:creationId xmlns:a16="http://schemas.microsoft.com/office/drawing/2014/main" id="{06767F2D-CE24-44E5-F81B-83AE23725ACB}"/>
                </a:ext>
              </a:extLst>
            </p:cNvPr>
            <p:cNvSpPr txBox="1"/>
            <p:nvPr/>
          </p:nvSpPr>
          <p:spPr>
            <a:xfrm>
              <a:off x="6529718" y="3291226"/>
              <a:ext cx="429926"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こよう</a:t>
              </a:r>
              <a:endParaRPr lang="ja-JP" altLang="en-US" sz="500" spc="-90" dirty="0">
                <a:solidFill>
                  <a:prstClr val="black"/>
                </a:solidFill>
                <a:latin typeface="+mn-ea"/>
                <a:ea typeface="+mn-ea"/>
              </a:endParaRPr>
            </a:p>
          </p:txBody>
        </p:sp>
      </p:grpSp>
      <p:grpSp>
        <p:nvGrpSpPr>
          <p:cNvPr id="15" name="グループ化 14">
            <a:extLst>
              <a:ext uri="{FF2B5EF4-FFF2-40B4-BE49-F238E27FC236}">
                <a16:creationId xmlns:a16="http://schemas.microsoft.com/office/drawing/2014/main" id="{256F0B46-CF78-0A05-8E3B-BCCD5721D96C}"/>
              </a:ext>
            </a:extLst>
          </p:cNvPr>
          <p:cNvGrpSpPr/>
          <p:nvPr/>
        </p:nvGrpSpPr>
        <p:grpSpPr>
          <a:xfrm>
            <a:off x="715633" y="3270502"/>
            <a:ext cx="1982427" cy="976722"/>
            <a:chOff x="715633" y="3270502"/>
            <a:chExt cx="1982427" cy="976722"/>
          </a:xfrm>
        </p:grpSpPr>
        <p:sp>
          <p:nvSpPr>
            <p:cNvPr id="21" name="テキスト ボックス 20">
              <a:extLst>
                <a:ext uri="{FF2B5EF4-FFF2-40B4-BE49-F238E27FC236}">
                  <a16:creationId xmlns:a16="http://schemas.microsoft.com/office/drawing/2014/main" id="{D39BCF31-47C7-2A1B-3073-82ED2B118A36}"/>
                </a:ext>
              </a:extLst>
            </p:cNvPr>
            <p:cNvSpPr txBox="1"/>
            <p:nvPr/>
          </p:nvSpPr>
          <p:spPr>
            <a:xfrm>
              <a:off x="1148451" y="3431532"/>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sp>
          <p:nvSpPr>
            <p:cNvPr id="12" name="正方形/長方形 11">
              <a:extLst>
                <a:ext uri="{FF2B5EF4-FFF2-40B4-BE49-F238E27FC236}">
                  <a16:creationId xmlns:a16="http://schemas.microsoft.com/office/drawing/2014/main" id="{3585D4E5-4EE5-DC62-4AEC-6E1F97FCD06B}"/>
                </a:ext>
              </a:extLst>
            </p:cNvPr>
            <p:cNvSpPr/>
            <p:nvPr/>
          </p:nvSpPr>
          <p:spPr bwMode="auto">
            <a:xfrm>
              <a:off x="715633" y="3270502"/>
              <a:ext cx="1982427" cy="976722"/>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 name="テキスト ボックス 8">
              <a:extLst>
                <a:ext uri="{FF2B5EF4-FFF2-40B4-BE49-F238E27FC236}">
                  <a16:creationId xmlns:a16="http://schemas.microsoft.com/office/drawing/2014/main" id="{478BB4C1-34B8-5214-B19B-FEDEDDA00758}"/>
                </a:ext>
              </a:extLst>
            </p:cNvPr>
            <p:cNvSpPr txBox="1"/>
            <p:nvPr/>
          </p:nvSpPr>
          <p:spPr>
            <a:xfrm>
              <a:off x="1346842" y="3340596"/>
              <a:ext cx="470322"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こうさい</a:t>
              </a:r>
              <a:endParaRPr lang="ja-JP" altLang="en-US" sz="500" spc="-90" dirty="0">
                <a:solidFill>
                  <a:prstClr val="black"/>
                </a:solidFill>
                <a:latin typeface="+mn-ea"/>
                <a:ea typeface="+mn-ea"/>
              </a:endParaRPr>
            </a:p>
          </p:txBody>
        </p:sp>
      </p:grpSp>
      <p:sp>
        <p:nvSpPr>
          <p:cNvPr id="46" name="テキスト ボックス 45">
            <a:extLst>
              <a:ext uri="{FF2B5EF4-FFF2-40B4-BE49-F238E27FC236}">
                <a16:creationId xmlns:a16="http://schemas.microsoft.com/office/drawing/2014/main" id="{A94E6944-D454-0662-E9C9-124253243697}"/>
              </a:ext>
            </a:extLst>
          </p:cNvPr>
          <p:cNvSpPr txBox="1"/>
          <p:nvPr/>
        </p:nvSpPr>
        <p:spPr>
          <a:xfrm>
            <a:off x="2324555" y="6205381"/>
            <a:ext cx="4901745" cy="592470"/>
          </a:xfrm>
          <a:prstGeom prst="rect">
            <a:avLst/>
          </a:prstGeom>
          <a:noFill/>
        </p:spPr>
        <p:txBody>
          <a:bodyPr wrap="square" rtlCol="0">
            <a:spAutoFit/>
          </a:bodyPr>
          <a:lstStyle/>
          <a:p>
            <a:pPr>
              <a:lnSpc>
                <a:spcPts val="1320"/>
              </a:lnSpc>
            </a:pPr>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兵庫県のＳＤＧｓの取組  </a:t>
            </a:r>
            <a:r>
              <a:rPr kumimoji="1" lang="en-US" altLang="ja-JP" sz="1100" dirty="0">
                <a:latin typeface="+mn-lt"/>
                <a:ea typeface="ＭＳ Ｐゴシック" panose="020B0600070205080204" pitchFamily="50" charset="-128"/>
                <a:hlinkClick r:id="rId4">
                  <a:extLst>
                    <a:ext uri="{A12FA001-AC4F-418D-AE19-62706E023703}">
                      <ahyp:hlinkClr xmlns:ahyp="http://schemas.microsoft.com/office/drawing/2018/hyperlinkcolor" val="tx"/>
                    </a:ext>
                  </a:extLst>
                </a:hlinkClick>
              </a:rPr>
              <a:t>https://web.pref.hyogo.lg.jp/kk61/sdgs.html</a:t>
            </a:r>
            <a:endParaRPr kumimoji="1" lang="en-US" altLang="ja-JP" sz="1100" dirty="0">
              <a:latin typeface="+mn-lt"/>
              <a:ea typeface="ＭＳ Ｐゴシック" panose="020B0600070205080204" pitchFamily="50" charset="-128"/>
            </a:endParaRPr>
          </a:p>
          <a:p>
            <a:pPr marL="0" marR="0" indent="0" algn="l" defTabSz="914400" rtl="0" eaLnBrk="1" fontAlgn="base" latinLnBrk="0" hangingPunct="1">
              <a:lnSpc>
                <a:spcPts val="1320"/>
              </a:lnSpc>
              <a:spcBef>
                <a:spcPct val="0"/>
              </a:spcBef>
              <a:spcAft>
                <a:spcPct val="0"/>
              </a:spcAft>
              <a:buClrTx/>
              <a:buSzTx/>
              <a:buFontTx/>
              <a:buNone/>
              <a:tabLst/>
            </a:pPr>
            <a:r>
              <a:rPr lang="ja-JP" altLang="en-US" sz="1100">
                <a:latin typeface="+mn-ea"/>
              </a:rPr>
              <a:t>兵庫県は、誰もが希望をもって生きることのできる社会を次の世代に届けるべく、</a:t>
            </a:r>
            <a:br>
              <a:rPr lang="en-US" altLang="ja-JP" sz="1100" dirty="0">
                <a:latin typeface="+mn-ea"/>
              </a:rPr>
            </a:br>
            <a:r>
              <a:rPr lang="ja-JP" altLang="en-US" sz="1100">
                <a:latin typeface="+mn-ea"/>
              </a:rPr>
              <a:t>企業や団体、教育機関、県民などとともにＳＤＧｓを推進しています。</a:t>
            </a:r>
            <a:endParaRPr kumimoji="1" lang="ja-JP" altLang="en-US" sz="1100" i="0" u="none" strike="noStrike" cap="none" normalizeH="0" baseline="0">
              <a:ln>
                <a:noFill/>
              </a:ln>
              <a:effectLst/>
              <a:latin typeface="+mn-ea"/>
            </a:endParaRPr>
          </a:p>
        </p:txBody>
      </p:sp>
      <p:pic>
        <p:nvPicPr>
          <p:cNvPr id="47" name="図 46">
            <a:hlinkClick r:id="rId4"/>
            <a:extLst>
              <a:ext uri="{FF2B5EF4-FFF2-40B4-BE49-F238E27FC236}">
                <a16:creationId xmlns:a16="http://schemas.microsoft.com/office/drawing/2014/main" id="{47E5FC9B-4BEA-CC36-A8D6-E151260B1E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527" y="5997161"/>
            <a:ext cx="847595" cy="847595"/>
          </a:xfrm>
          <a:prstGeom prst="rect">
            <a:avLst/>
          </a:prstGeom>
        </p:spPr>
      </p:pic>
      <p:pic>
        <p:nvPicPr>
          <p:cNvPr id="48" name="図 47">
            <a:extLst>
              <a:ext uri="{FF2B5EF4-FFF2-40B4-BE49-F238E27FC236}">
                <a16:creationId xmlns:a16="http://schemas.microsoft.com/office/drawing/2014/main" id="{70AF57A3-FA4C-BCE9-BAB5-34B15DF42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549" y="5952819"/>
            <a:ext cx="1393477" cy="830519"/>
          </a:xfrm>
          <a:prstGeom prst="rect">
            <a:avLst/>
          </a:prstGeom>
          <a:ln w="6350">
            <a:solidFill>
              <a:srgbClr val="005BAD"/>
            </a:solidFill>
          </a:ln>
        </p:spPr>
      </p:pic>
      <p:sp>
        <p:nvSpPr>
          <p:cNvPr id="31" name="AutoShape 353">
            <a:extLst>
              <a:ext uri="{FF2B5EF4-FFF2-40B4-BE49-F238E27FC236}">
                <a16:creationId xmlns:a16="http://schemas.microsoft.com/office/drawing/2014/main" id="{1D06432D-2405-752A-6616-0B7856C3828B}"/>
              </a:ext>
            </a:extLst>
          </p:cNvPr>
          <p:cNvSpPr>
            <a:spLocks noChangeArrowheads="1"/>
          </p:cNvSpPr>
          <p:nvPr/>
        </p:nvSpPr>
        <p:spPr bwMode="auto">
          <a:xfrm>
            <a:off x="323851" y="4542957"/>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32" name="グループ化 31">
            <a:extLst>
              <a:ext uri="{FF2B5EF4-FFF2-40B4-BE49-F238E27FC236}">
                <a16:creationId xmlns:a16="http://schemas.microsoft.com/office/drawing/2014/main" id="{E29F000A-6F84-9165-C158-7E8272587490}"/>
              </a:ext>
            </a:extLst>
          </p:cNvPr>
          <p:cNvGrpSpPr/>
          <p:nvPr/>
        </p:nvGrpSpPr>
        <p:grpSpPr>
          <a:xfrm>
            <a:off x="337348" y="4643628"/>
            <a:ext cx="8393293" cy="1066534"/>
            <a:chOff x="337348" y="5324024"/>
            <a:chExt cx="8393293" cy="1066534"/>
          </a:xfrm>
        </p:grpSpPr>
        <p:sp>
          <p:nvSpPr>
            <p:cNvPr id="33" name="テキスト ボックス 32">
              <a:extLst>
                <a:ext uri="{FF2B5EF4-FFF2-40B4-BE49-F238E27FC236}">
                  <a16:creationId xmlns:a16="http://schemas.microsoft.com/office/drawing/2014/main" id="{51D096F5-0F04-B8E4-39AC-9AD7D0CC8850}"/>
                </a:ext>
              </a:extLst>
            </p:cNvPr>
            <p:cNvSpPr txBox="1">
              <a:spLocks/>
            </p:cNvSpPr>
            <p:nvPr/>
          </p:nvSpPr>
          <p:spPr>
            <a:xfrm>
              <a:off x="337348" y="5324024"/>
              <a:ext cx="8393293" cy="1066534"/>
            </a:xfrm>
            <a:prstGeom prst="rect">
              <a:avLst/>
            </a:prstGeom>
            <a:noFill/>
          </p:spPr>
          <p:txBody>
            <a:bodyPr wrap="square" rtlCol="0">
              <a:noAutofit/>
            </a:bodyPr>
            <a:lstStyle/>
            <a:p>
              <a:pPr marL="105750">
                <a:lnSpc>
                  <a:spcPts val="2500"/>
                </a:lnSpc>
                <a:buClr>
                  <a:srgbClr val="005BAD"/>
                </a:buClr>
              </a:pPr>
              <a:r>
                <a:rPr kumimoji="1" lang="ja-JP" altLang="en-US" sz="1700" dirty="0">
                  <a:latin typeface="+mn-ea"/>
                  <a:ea typeface="+mn-ea"/>
                </a:rPr>
                <a:t>税金を考えることは、日本の将来の姿を考えることにも通じます。</a:t>
              </a:r>
            </a:p>
            <a:p>
              <a:pPr marL="105750">
                <a:lnSpc>
                  <a:spcPts val="25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ts val="2500"/>
                </a:lnSpc>
                <a:buClr>
                  <a:srgbClr val="005BAD"/>
                </a:buClr>
              </a:pPr>
              <a:r>
                <a:rPr kumimoji="1" lang="ja-JP" altLang="en-US" sz="1700" dirty="0">
                  <a:latin typeface="+mn-ea"/>
                  <a:ea typeface="+mn-ea"/>
                </a:rPr>
                <a:t>どうあるべきか、私たち一人ひとりが考えることが大切です。</a:t>
              </a:r>
            </a:p>
          </p:txBody>
        </p:sp>
        <p:sp>
          <p:nvSpPr>
            <p:cNvPr id="34" name="テキスト ボックス 33">
              <a:extLst>
                <a:ext uri="{FF2B5EF4-FFF2-40B4-BE49-F238E27FC236}">
                  <a16:creationId xmlns:a16="http://schemas.microsoft.com/office/drawing/2014/main" id="{92F2CBAE-6B33-B10E-4DEA-DD817B897507}"/>
                </a:ext>
              </a:extLst>
            </p:cNvPr>
            <p:cNvSpPr txBox="1"/>
            <p:nvPr/>
          </p:nvSpPr>
          <p:spPr>
            <a:xfrm>
              <a:off x="5772761" y="5584444"/>
              <a:ext cx="393699"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ふくし</a:t>
              </a:r>
              <a:endParaRPr lang="ja-JP" altLang="en-US" sz="500" spc="-90" dirty="0">
                <a:solidFill>
                  <a:prstClr val="black"/>
                </a:solidFill>
                <a:latin typeface="+mn-ea"/>
                <a:ea typeface="+mn-ea"/>
              </a:endParaRPr>
            </a:p>
          </p:txBody>
        </p:sp>
      </p:grpSp>
      <p:sp>
        <p:nvSpPr>
          <p:cNvPr id="25" name="スライド番号プレースホルダー 8">
            <a:extLst>
              <a:ext uri="{FF2B5EF4-FFF2-40B4-BE49-F238E27FC236}">
                <a16:creationId xmlns:a16="http://schemas.microsoft.com/office/drawing/2014/main" id="{445E3301-4A69-B300-5D2B-34EAD6570B9D}"/>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29</a:t>
            </a:fld>
            <a:endParaRPr lang="en-US" altLang="ja-JP" dirty="0">
              <a:latin typeface="+mn-ea"/>
              <a:ea typeface="+mn-ea"/>
            </a:endParaRPr>
          </a:p>
        </p:txBody>
      </p:sp>
    </p:spTree>
    <p:extLst>
      <p:ext uri="{BB962C8B-B14F-4D97-AF65-F5344CB8AC3E}">
        <p14:creationId xmlns:p14="http://schemas.microsoft.com/office/powerpoint/2010/main" val="189806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b="0" i="0" dirty="0">
                        <a:latin typeface="HGPGothicE" panose="020B0900000000000000" pitchFamily="34" charset="-128"/>
                      </a:endParaRPr>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i="0" dirty="0">
                        <a:solidFill>
                          <a:srgbClr val="FFB64B"/>
                        </a:solidFill>
                        <a:latin typeface="HGPGothicE" panose="020B0900000000000000" pitchFamily="34" charset="-128"/>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i="0" kern="1200" dirty="0">
                        <a:solidFill>
                          <a:schemeClr val="tx1"/>
                        </a:solidFill>
                        <a:latin typeface="HGPGothicE" panose="020B0900000000000000" pitchFamily="34" charset="-128"/>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b="0" i="0" dirty="0">
                          <a:latin typeface="HGPGothicE" panose="020B0900000000000000" pitchFamily="34" charset="-128"/>
                        </a:rPr>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道府県民税・事業税・</a:t>
                      </a:r>
                    </a:p>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地方消費税・道府県たばこ税・</a:t>
                      </a:r>
                    </a:p>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rgbClr val="3D935A"/>
                          </a:solidFill>
                          <a:latin typeface="HGPGothicE" panose="020B0900000000000000" pitchFamily="34" charset="-128"/>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796046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HGPGothicE" panose="020B0900000000000000" pitchFamily="34" charset="-128"/>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直　接　税</a:t>
            </a:r>
          </a:p>
          <a:p>
            <a:pPr algn="ctr" eaLnBrk="1" hangingPunct="1">
              <a:lnSpc>
                <a:spcPct val="125000"/>
              </a:lnSpc>
            </a:pPr>
            <a:r>
              <a:rPr lang="ja-JP" altLang="en-US" sz="1400" dirty="0">
                <a:latin typeface="HGPGothicE" panose="020B0900000000000000" pitchFamily="34" charset="-128"/>
                <a:ea typeface="+mn-ea"/>
              </a:rPr>
              <a:t>税金を納める人と</a:t>
            </a:r>
            <a:endParaRPr lang="en-US" altLang="ja-JP" sz="1400" dirty="0">
              <a:latin typeface="HGPGothicE" panose="020B0900000000000000" pitchFamily="34" charset="-128"/>
              <a:ea typeface="+mn-ea"/>
            </a:endParaRPr>
          </a:p>
          <a:p>
            <a:pPr algn="ctr" eaLnBrk="1" hangingPunct="1">
              <a:lnSpc>
                <a:spcPct val="125000"/>
              </a:lnSpc>
            </a:pPr>
            <a:r>
              <a:rPr lang="ja-JP" altLang="en-US" sz="1400" dirty="0">
                <a:latin typeface="HGPGothicE" panose="020B0900000000000000" pitchFamily="34" charset="-128"/>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間　接　税</a:t>
            </a:r>
          </a:p>
          <a:p>
            <a:pPr algn="ctr" eaLnBrk="1" hangingPunct="1">
              <a:lnSpc>
                <a:spcPct val="125000"/>
              </a:lnSpc>
            </a:pPr>
            <a:r>
              <a:rPr lang="ja-JP" altLang="en-US" sz="1400" dirty="0">
                <a:latin typeface="HGPGothicE" panose="020B0900000000000000" pitchFamily="34" charset="-128"/>
                <a:ea typeface="+mn-ea"/>
              </a:rPr>
              <a:t>税金を納める人と</a:t>
            </a:r>
          </a:p>
          <a:p>
            <a:pPr algn="ctr" eaLnBrk="1" hangingPunct="1">
              <a:lnSpc>
                <a:spcPct val="110000"/>
              </a:lnSpc>
            </a:pPr>
            <a:r>
              <a:rPr lang="ja-JP" altLang="en-US" sz="1400" dirty="0">
                <a:latin typeface="HGPGothicE" panose="020B0900000000000000" pitchFamily="34" charset="-128"/>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hlinkClick r:id="rId4"/>
            <a:extLst>
              <a:ext uri="{FF2B5EF4-FFF2-40B4-BE49-F238E27FC236}">
                <a16:creationId xmlns:a16="http://schemas.microsoft.com/office/drawing/2014/main" id="{3220D594-C205-4B8D-8F0A-158A4EF1A3DE}"/>
              </a:ext>
            </a:extLst>
          </p:cNvPr>
          <p:cNvPicPr>
            <a:picLocks noChangeAspect="1"/>
          </p:cNvPicPr>
          <p:nvPr/>
        </p:nvPicPr>
        <p:blipFill>
          <a:blip r:embed="rId5"/>
          <a:stretch>
            <a:fillRect/>
          </a:stretch>
        </p:blipFill>
        <p:spPr>
          <a:xfrm>
            <a:off x="8332165" y="6336667"/>
            <a:ext cx="478083" cy="478083"/>
          </a:xfrm>
          <a:prstGeom prst="rect">
            <a:avLst/>
          </a:prstGeom>
        </p:spPr>
      </p:pic>
      <p:sp>
        <p:nvSpPr>
          <p:cNvPr id="5" name="スライド番号プレースホルダー 8">
            <a:extLst>
              <a:ext uri="{FF2B5EF4-FFF2-40B4-BE49-F238E27FC236}">
                <a16:creationId xmlns:a16="http://schemas.microsoft.com/office/drawing/2014/main" id="{F2216F25-F9C9-53A7-CE9F-DF11F37EFC4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a:t>
            </a:fld>
            <a:endParaRPr lang="en-US" altLang="ja-JP" dirty="0">
              <a:latin typeface="+mn-ea"/>
              <a:ea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D50F95D-2D5E-4F88-D588-2A181BDD8670}"/>
              </a:ext>
            </a:extLst>
          </p:cNvPr>
          <p:cNvGrpSpPr/>
          <p:nvPr/>
        </p:nvGrpSpPr>
        <p:grpSpPr>
          <a:xfrm>
            <a:off x="194888" y="252825"/>
            <a:ext cx="8763698" cy="971520"/>
            <a:chOff x="322211" y="6432958"/>
            <a:chExt cx="8532000" cy="233001"/>
          </a:xfrm>
        </p:grpSpPr>
        <p:sp>
          <p:nvSpPr>
            <p:cNvPr id="4" name="正方形/長方形 3">
              <a:extLst>
                <a:ext uri="{FF2B5EF4-FFF2-40B4-BE49-F238E27FC236}">
                  <a16:creationId xmlns:a16="http://schemas.microsoft.com/office/drawing/2014/main" id="{807AF172-8AD4-58D3-53FD-E16019BC2CC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3C0C13C3-E19E-719C-B957-7DC74B96706F}"/>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Text Box 12">
            <a:extLst>
              <a:ext uri="{FF2B5EF4-FFF2-40B4-BE49-F238E27FC236}">
                <a16:creationId xmlns:a16="http://schemas.microsoft.com/office/drawing/2014/main" id="{F73089FB-DE62-83E4-590C-AD5BE574CC13}"/>
              </a:ext>
            </a:extLst>
          </p:cNvPr>
          <p:cNvSpPr txBox="1">
            <a:spLocks noChangeArrowheads="1"/>
          </p:cNvSpPr>
          <p:nvPr/>
        </p:nvSpPr>
        <p:spPr bwMode="auto">
          <a:xfrm>
            <a:off x="317324" y="364150"/>
            <a:ext cx="4556055"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b="1" dirty="0">
                <a:solidFill>
                  <a:srgbClr val="005BAD"/>
                </a:solidFill>
                <a:latin typeface="HGPｺﾞｼｯｸE" panose="020B0900000000000000" pitchFamily="50" charset="-128"/>
                <a:ea typeface="HGPｺﾞｼｯｸE" panose="020B0900000000000000" pitchFamily="50" charset="-128"/>
              </a:rPr>
              <a:t>税金についてもっと詳しく知りたい</a:t>
            </a:r>
            <a:r>
              <a:rPr lang="ja-JP" altLang="en-US" sz="1700" b="1">
                <a:solidFill>
                  <a:srgbClr val="005BAD"/>
                </a:solidFill>
                <a:latin typeface="HGPｺﾞｼｯｸE" panose="020B0900000000000000" pitchFamily="50" charset="-128"/>
                <a:ea typeface="HGPｺﾞｼｯｸE" panose="020B0900000000000000" pitchFamily="50" charset="-128"/>
              </a:rPr>
              <a:t>人は</a:t>
            </a:r>
            <a:endParaRPr lang="en-US" altLang="ja-JP" sz="1700" b="1"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b="1">
                <a:solidFill>
                  <a:srgbClr val="005BAD"/>
                </a:solidFill>
                <a:latin typeface="HGPｺﾞｼｯｸE" panose="020B0900000000000000" pitchFamily="50" charset="-128"/>
                <a:ea typeface="HGPｺﾞｼｯｸE" panose="020B0900000000000000" pitchFamily="50" charset="-128"/>
              </a:rPr>
              <a:t>国税庁</a:t>
            </a:r>
            <a:r>
              <a:rPr lang="ja-JP" altLang="en-US" sz="1700" b="1" dirty="0">
                <a:solidFill>
                  <a:srgbClr val="005BAD"/>
                </a:solidFill>
                <a:latin typeface="HGPｺﾞｼｯｸE" panose="020B0900000000000000" pitchFamily="50" charset="-128"/>
                <a:ea typeface="HGPｺﾞｼｯｸE" panose="020B0900000000000000" pitchFamily="50" charset="-128"/>
              </a:rPr>
              <a:t>ホームページの「税の学習コーナー」へ</a:t>
            </a:r>
          </a:p>
        </p:txBody>
      </p:sp>
      <p:cxnSp>
        <p:nvCxnSpPr>
          <p:cNvPr id="17" name="直線コネクタ 16">
            <a:extLst>
              <a:ext uri="{FF2B5EF4-FFF2-40B4-BE49-F238E27FC236}">
                <a16:creationId xmlns:a16="http://schemas.microsoft.com/office/drawing/2014/main" id="{158275C9-C0E9-DFFE-765F-D7B07B33BD0E}"/>
              </a:ext>
            </a:extLst>
          </p:cNvPr>
          <p:cNvCxnSpPr>
            <a:cxnSpLocks/>
          </p:cNvCxnSpPr>
          <p:nvPr/>
        </p:nvCxnSpPr>
        <p:spPr>
          <a:xfrm>
            <a:off x="0" y="5125415"/>
            <a:ext cx="9144000" cy="0"/>
          </a:xfrm>
          <a:prstGeom prst="line">
            <a:avLst/>
          </a:prstGeom>
          <a:ln w="25400" cmpd="dbl">
            <a:solidFill>
              <a:srgbClr val="005BAD"/>
            </a:solidFill>
          </a:ln>
          <a:effectLst/>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49F68481-4AB6-C9A9-53D8-743BDA4B5C37}"/>
              </a:ext>
            </a:extLst>
          </p:cNvPr>
          <p:cNvSpPr txBox="1"/>
          <p:nvPr/>
        </p:nvSpPr>
        <p:spPr>
          <a:xfrm>
            <a:off x="4908104" y="764115"/>
            <a:ext cx="2998716" cy="276999"/>
          </a:xfrm>
          <a:prstGeom prst="rect">
            <a:avLst/>
          </a:prstGeom>
          <a:noFill/>
        </p:spPr>
        <p:txBody>
          <a:bodyPr wrap="square" lIns="0" rIns="0" rtlCol="0">
            <a:spAutoFit/>
          </a:bodyPr>
          <a:lstStyle/>
          <a:p>
            <a:r>
              <a:rPr kumimoji="1" lang="en-US" altLang="ja-JP" sz="1200" dirty="0">
                <a:latin typeface="+mn-ea"/>
                <a:ea typeface="+mn-ea"/>
                <a:cs typeface="Arial" panose="020B0604020202020204" pitchFamily="34" charset="0"/>
                <a:hlinkClick r:id="rId3">
                  <a:extLst>
                    <a:ext uri="{A12FA001-AC4F-418D-AE19-62706E023703}">
                      <ahyp:hlinkClr xmlns:ahyp="http://schemas.microsoft.com/office/drawing/2018/hyperlinkcolor" val="tx"/>
                    </a:ext>
                  </a:extLst>
                </a:hlinkClick>
              </a:rPr>
              <a:t>https://www.nta.go.jp/taxes/kids/index.htm</a:t>
            </a:r>
            <a:endParaRPr kumimoji="1" lang="en-US" altLang="ja-JP" sz="1200" dirty="0">
              <a:latin typeface="+mn-ea"/>
              <a:ea typeface="+mn-ea"/>
              <a:cs typeface="Arial" panose="020B0604020202020204" pitchFamily="34" charset="0"/>
            </a:endParaRPr>
          </a:p>
        </p:txBody>
      </p:sp>
      <p:pic>
        <p:nvPicPr>
          <p:cNvPr id="49" name="図 48">
            <a:hlinkClick r:id="rId3"/>
            <a:extLst>
              <a:ext uri="{FF2B5EF4-FFF2-40B4-BE49-F238E27FC236}">
                <a16:creationId xmlns:a16="http://schemas.microsoft.com/office/drawing/2014/main" id="{B284B23D-78A8-F596-35D7-68925D05CAC2}"/>
              </a:ext>
            </a:extLst>
          </p:cNvPr>
          <p:cNvPicPr>
            <a:picLocks noChangeAspect="1"/>
          </p:cNvPicPr>
          <p:nvPr/>
        </p:nvPicPr>
        <p:blipFill>
          <a:blip r:embed="rId4"/>
          <a:stretch>
            <a:fillRect/>
          </a:stretch>
        </p:blipFill>
        <p:spPr>
          <a:xfrm>
            <a:off x="7965366" y="390389"/>
            <a:ext cx="729366" cy="724301"/>
          </a:xfrm>
          <a:prstGeom prst="rect">
            <a:avLst/>
          </a:prstGeom>
        </p:spPr>
      </p:pic>
      <p:grpSp>
        <p:nvGrpSpPr>
          <p:cNvPr id="7" name="グループ化 6">
            <a:extLst>
              <a:ext uri="{FF2B5EF4-FFF2-40B4-BE49-F238E27FC236}">
                <a16:creationId xmlns:a16="http://schemas.microsoft.com/office/drawing/2014/main" id="{147FCF35-B60D-6DFD-0BF5-2E65EDDC8586}"/>
              </a:ext>
            </a:extLst>
          </p:cNvPr>
          <p:cNvGrpSpPr/>
          <p:nvPr/>
        </p:nvGrpSpPr>
        <p:grpSpPr>
          <a:xfrm>
            <a:off x="6345735" y="1471745"/>
            <a:ext cx="2526235" cy="3182311"/>
            <a:chOff x="6345735" y="1471745"/>
            <a:chExt cx="2526235" cy="3182311"/>
          </a:xfrm>
        </p:grpSpPr>
        <p:sp>
          <p:nvSpPr>
            <p:cNvPr id="15" name="正方形/長方形 14">
              <a:extLst>
                <a:ext uri="{FF2B5EF4-FFF2-40B4-BE49-F238E27FC236}">
                  <a16:creationId xmlns:a16="http://schemas.microsoft.com/office/drawing/2014/main" id="{CDEC55B2-BC05-C10F-53A6-9920EC1AAF43}"/>
                </a:ext>
              </a:extLst>
            </p:cNvPr>
            <p:cNvSpPr/>
            <p:nvPr/>
          </p:nvSpPr>
          <p:spPr bwMode="auto">
            <a:xfrm>
              <a:off x="6345735" y="1471745"/>
              <a:ext cx="2526235" cy="3182311"/>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400" b="1" i="0" u="none" strike="noStrike" cap="none" normalizeH="0" baseline="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P27</a:t>
              </a: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28</a:t>
              </a:r>
              <a:r>
                <a:rPr kumimoji="1" lang="ja-JP" altLang="en-US" sz="1400" b="1" i="0" u="none" strike="noStrike" cap="none" normalizeH="0" baseline="0" dirty="0">
                  <a:ln>
                    <a:noFill/>
                  </a:ln>
                  <a:solidFill>
                    <a:srgbClr val="005BAD"/>
                  </a:solidFill>
                  <a:effectLst/>
                  <a:latin typeface="+mn-ea"/>
                  <a:ea typeface="+mn-ea"/>
                </a:rPr>
                <a:t>の</a:t>
              </a:r>
              <a:r>
                <a:rPr kumimoji="1" lang="ja-JP" altLang="en-US" sz="1400" b="1" i="0" u="none" strike="noStrike" cap="none" normalizeH="0" baseline="0">
                  <a:ln>
                    <a:noFill/>
                  </a:ln>
                  <a:solidFill>
                    <a:srgbClr val="005BAD"/>
                  </a:solidFill>
                  <a:effectLst/>
                  <a:latin typeface="+mn-ea"/>
                  <a:ea typeface="+mn-ea"/>
                </a:rPr>
                <a:t>答え］</a:t>
              </a:r>
              <a:endParaRPr kumimoji="1" lang="en-US" altLang="ja-JP" sz="1400" b="1"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穴埋め問題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①</a:t>
              </a:r>
              <a:r>
                <a:rPr kumimoji="1" lang="ja-JP" altLang="en-US" sz="1100" b="0" i="0" u="none" strike="noStrike" cap="none" normalizeH="0" baseline="0">
                  <a:ln>
                    <a:noFill/>
                  </a:ln>
                  <a:solidFill>
                    <a:srgbClr val="005BAD"/>
                  </a:solidFill>
                  <a:effectLst/>
                  <a:latin typeface="+mn-ea"/>
                  <a:ea typeface="+mn-ea"/>
                </a:rPr>
                <a:t>納税</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②水平</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③</a:t>
              </a:r>
              <a:r>
                <a:rPr kumimoji="1" lang="ja-JP" altLang="en-US" sz="1100" b="0" i="0" u="none" strike="noStrike" cap="none" normalizeH="0" baseline="0">
                  <a:ln>
                    <a:noFill/>
                  </a:ln>
                  <a:solidFill>
                    <a:srgbClr val="005BAD"/>
                  </a:solidFill>
                  <a:effectLst/>
                  <a:latin typeface="+mn-ea"/>
                  <a:ea typeface="+mn-ea"/>
                </a:rPr>
                <a:t>垂直</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④国民</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⑤国会</a:t>
              </a:r>
              <a:r>
                <a:rPr kumimoji="1" lang="ja-JP" altLang="en-US" sz="1100" b="0" i="0" u="none" strike="noStrike" cap="none" normalizeH="0" baseline="0">
                  <a:ln>
                    <a:noFill/>
                  </a:ln>
                  <a:solidFill>
                    <a:srgbClr val="005BAD"/>
                  </a:solidFill>
                  <a:effectLst/>
                  <a:latin typeface="+mn-ea"/>
                  <a:ea typeface="+mn-ea"/>
                </a:rPr>
                <a:t>議員</a:t>
              </a:r>
              <a:r>
                <a:rPr kumimoji="1" lang="ja-JP" altLang="en-US" sz="110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⑥社会保障関係　⑦</a:t>
              </a:r>
              <a:r>
                <a:rPr kumimoji="1" lang="ja-JP" altLang="en-US" sz="1100" b="0" i="0" u="none" strike="noStrike" cap="none" normalizeH="0" baseline="0">
                  <a:ln>
                    <a:noFill/>
                  </a:ln>
                  <a:solidFill>
                    <a:srgbClr val="005BAD"/>
                  </a:solidFill>
                  <a:effectLst/>
                  <a:latin typeface="+mn-ea"/>
                  <a:ea typeface="+mn-ea"/>
                </a:rPr>
                <a:t>国債　</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en-US" altLang="ja-JP" sz="1100" b="0" i="0" u="none" strike="noStrike" cap="none" normalizeH="0" baseline="0" dirty="0">
                  <a:ln>
                    <a:noFill/>
                  </a:ln>
                  <a:solidFill>
                    <a:srgbClr val="005BAD"/>
                  </a:solidFill>
                  <a:effectLst/>
                  <a:latin typeface="+mn-ea"/>
                  <a:ea typeface="+mn-ea"/>
                </a:rPr>
                <a:t>         </a:t>
              </a:r>
              <a:r>
                <a:rPr kumimoji="1" lang="ja-JP" altLang="en-US" sz="1100" b="0" i="0" u="none" strike="noStrike" cap="none" normalizeH="0" baseline="0">
                  <a:ln>
                    <a:noFill/>
                  </a:ln>
                  <a:solidFill>
                    <a:srgbClr val="005BAD"/>
                  </a:solidFill>
                  <a:effectLst/>
                  <a:latin typeface="+mn-ea"/>
                  <a:ea typeface="+mn-ea"/>
                </a:rPr>
                <a:t>⑧</a:t>
              </a:r>
              <a:r>
                <a:rPr kumimoji="1" lang="ja-JP" altLang="en-US" sz="1100" b="0" i="0" u="none" strike="noStrike" cap="none" normalizeH="0" baseline="0" dirty="0">
                  <a:ln>
                    <a:noFill/>
                  </a:ln>
                  <a:solidFill>
                    <a:srgbClr val="005BAD"/>
                  </a:solidFill>
                  <a:effectLst/>
                  <a:latin typeface="+mn-ea"/>
                  <a:ea typeface="+mn-ea"/>
                </a:rPr>
                <a:t>税収　⑨公債金（借金）</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a:solidFill>
                    <a:srgbClr val="005BAD"/>
                  </a:solidFill>
                  <a:latin typeface="+mn-ea"/>
                  <a:ea typeface="+mn-ea"/>
                </a:rPr>
                <a:t>［</a:t>
              </a:r>
              <a:r>
                <a:rPr kumimoji="1" lang="ja-JP" altLang="en-US" sz="1100" b="1" dirty="0">
                  <a:solidFill>
                    <a:srgbClr val="005BAD"/>
                  </a:solidFill>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⑩ ⑪道府県民税、</a:t>
              </a:r>
              <a:r>
                <a:rPr kumimoji="1" lang="ja-JP" altLang="en-US" sz="1100" b="0" i="0" u="none" strike="noStrike" cap="none" normalizeH="0" baseline="0">
                  <a:ln>
                    <a:noFill/>
                  </a:ln>
                  <a:solidFill>
                    <a:srgbClr val="005BAD"/>
                  </a:solidFill>
                  <a:effectLst/>
                  <a:latin typeface="+mn-ea"/>
                  <a:ea typeface="+mn-ea"/>
                </a:rPr>
                <a:t>事業税など</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lang="en-US" altLang="ja-JP" sz="1100" dirty="0">
                  <a:solidFill>
                    <a:srgbClr val="005BAD"/>
                  </a:solidFill>
                  <a:latin typeface="+mn-ea"/>
                  <a:ea typeface="+mn-ea"/>
                </a:rPr>
                <a:t>         </a:t>
              </a:r>
              <a:r>
                <a:rPr kumimoji="1" lang="ja-JP" altLang="en-US" sz="1100" b="0" i="0" u="none" strike="noStrike" cap="none" normalizeH="0" baseline="0">
                  <a:ln>
                    <a:noFill/>
                  </a:ln>
                  <a:solidFill>
                    <a:srgbClr val="005BAD"/>
                  </a:solidFill>
                  <a:effectLst/>
                  <a:latin typeface="+mn-ea"/>
                  <a:ea typeface="+mn-ea"/>
                </a:rPr>
                <a:t>（</a:t>
              </a:r>
              <a:r>
                <a:rPr kumimoji="1" lang="ja-JP" altLang="en-US" sz="1100" b="0" i="0" u="none" strike="noStrike" cap="none" normalizeH="0" baseline="0" dirty="0">
                  <a:ln>
                    <a:noFill/>
                  </a:ln>
                  <a:solidFill>
                    <a:srgbClr val="005BAD"/>
                  </a:solidFill>
                  <a:effectLst/>
                  <a:latin typeface="+mn-ea"/>
                  <a:ea typeface="+mn-ea"/>
                </a:rPr>
                <a:t>Ｐ３</a:t>
              </a:r>
              <a:r>
                <a:rPr kumimoji="1" lang="ja-JP" altLang="en-US" sz="1100" b="0" i="0" u="none" strike="noStrike" cap="none" normalizeH="0" baseline="0">
                  <a:ln>
                    <a:noFill/>
                  </a:ln>
                  <a:solidFill>
                    <a:srgbClr val="005BAD"/>
                  </a:solidFill>
                  <a:effectLst/>
                  <a:latin typeface="+mn-ea"/>
                  <a:ea typeface="+mn-ea"/>
                </a:rPr>
                <a:t>参照）</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クイズ</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②約</a:t>
              </a:r>
              <a:r>
                <a:rPr kumimoji="1" lang="en-US" altLang="ja-JP" sz="1100" b="0" i="0" u="none" strike="noStrike" cap="none" normalizeH="0" baseline="0" dirty="0">
                  <a:ln>
                    <a:noFill/>
                  </a:ln>
                  <a:solidFill>
                    <a:srgbClr val="005BAD"/>
                  </a:solidFill>
                  <a:effectLst/>
                  <a:latin typeface="+mn-ea"/>
                  <a:ea typeface="+mn-ea"/>
                </a:rPr>
                <a:t>50</a:t>
              </a:r>
              <a:r>
                <a:rPr kumimoji="1" lang="ja-JP" altLang="en-US" sz="1100" b="0" i="0" u="none" strike="noStrike" cap="none" normalizeH="0" baseline="0">
                  <a:ln>
                    <a:noFill/>
                  </a:ln>
                  <a:solidFill>
                    <a:srgbClr val="005BAD"/>
                  </a:solidFill>
                  <a:effectLst/>
                  <a:latin typeface="+mn-ea"/>
                  <a:ea typeface="+mn-ea"/>
                </a:rPr>
                <a:t>種類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③クイズの</a:t>
              </a:r>
              <a:r>
                <a:rPr kumimoji="1" lang="ja-JP" altLang="en-US" sz="1100" b="0" i="0" u="none" strike="noStrike" cap="none" normalizeH="0" baseline="0">
                  <a:ln>
                    <a:noFill/>
                  </a:ln>
                  <a:solidFill>
                    <a:srgbClr val="005BAD"/>
                  </a:solidFill>
                  <a:effectLst/>
                  <a:latin typeface="+mn-ea"/>
                  <a:ea typeface="+mn-ea"/>
                </a:rPr>
                <a:t>懸賞金</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②スペードの</a:t>
              </a:r>
              <a:r>
                <a:rPr kumimoji="1" lang="ja-JP" altLang="en-US" sz="1100" b="0" i="0" u="none" strike="noStrike" cap="none" normalizeH="0" baseline="0">
                  <a:ln>
                    <a:noFill/>
                  </a:ln>
                  <a:solidFill>
                    <a:srgbClr val="005BAD"/>
                  </a:solidFill>
                  <a:effectLst/>
                  <a:latin typeface="+mn-ea"/>
                  <a:ea typeface="+mn-ea"/>
                </a:rPr>
                <a:t>エース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③</a:t>
              </a:r>
              <a:r>
                <a:rPr kumimoji="1" lang="ja-JP" altLang="en-US" sz="1100" b="0" i="0" u="none" strike="noStrike" cap="none" normalizeH="0" baseline="0">
                  <a:ln>
                    <a:noFill/>
                  </a:ln>
                  <a:solidFill>
                    <a:srgbClr val="005BAD"/>
                  </a:solidFill>
                  <a:effectLst/>
                  <a:latin typeface="+mn-ea"/>
                  <a:ea typeface="+mn-ea"/>
                </a:rPr>
                <a:t>国会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a:ln>
                    <a:noFill/>
                  </a:ln>
                  <a:solidFill>
                    <a:srgbClr val="005BAD"/>
                  </a:solidFill>
                  <a:effectLst/>
                  <a:latin typeface="+mn-ea"/>
                  <a:ea typeface="+mn-ea"/>
                </a:rPr>
                <a:t>［</a:t>
              </a:r>
              <a:r>
                <a:rPr kumimoji="1" lang="ja-JP" altLang="en-US" sz="1100" b="1" i="0" u="none" strike="noStrike" cap="none" normalizeH="0" baseline="0" dirty="0">
                  <a:ln>
                    <a:noFill/>
                  </a:ln>
                  <a:solidFill>
                    <a:srgbClr val="005BAD"/>
                  </a:solidFill>
                  <a:effectLst/>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②かえる税</a:t>
              </a:r>
            </a:p>
          </p:txBody>
        </p:sp>
        <p:sp>
          <p:nvSpPr>
            <p:cNvPr id="16" name="テキスト ボックス 15">
              <a:extLst>
                <a:ext uri="{FF2B5EF4-FFF2-40B4-BE49-F238E27FC236}">
                  <a16:creationId xmlns:a16="http://schemas.microsoft.com/office/drawing/2014/main" id="{AEF52C12-D799-2736-9890-99345E246ADB}"/>
                </a:ext>
              </a:extLst>
            </p:cNvPr>
            <p:cNvSpPr txBox="1"/>
            <p:nvPr/>
          </p:nvSpPr>
          <p:spPr>
            <a:xfrm>
              <a:off x="8017073" y="2490852"/>
              <a:ext cx="386644"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こくさい</a:t>
              </a:r>
              <a:endParaRPr lang="ja-JP" altLang="en-US" sz="200" spc="-90" dirty="0">
                <a:solidFill>
                  <a:schemeClr val="accent1"/>
                </a:solidFill>
                <a:latin typeface="+mn-ea"/>
                <a:ea typeface="+mn-ea"/>
              </a:endParaRPr>
            </a:p>
          </p:txBody>
        </p:sp>
        <p:sp>
          <p:nvSpPr>
            <p:cNvPr id="18" name="テキスト ボックス 17">
              <a:extLst>
                <a:ext uri="{FF2B5EF4-FFF2-40B4-BE49-F238E27FC236}">
                  <a16:creationId xmlns:a16="http://schemas.microsoft.com/office/drawing/2014/main" id="{404C4740-2F91-773B-7252-A75B58A16C18}"/>
                </a:ext>
              </a:extLst>
            </p:cNvPr>
            <p:cNvSpPr txBox="1"/>
            <p:nvPr/>
          </p:nvSpPr>
          <p:spPr>
            <a:xfrm>
              <a:off x="7451564" y="2689484"/>
              <a:ext cx="393056"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こうさい</a:t>
              </a:r>
              <a:endParaRPr lang="ja-JP" altLang="en-US" sz="200" spc="-90" dirty="0">
                <a:solidFill>
                  <a:schemeClr val="accent1"/>
                </a:solidFill>
                <a:latin typeface="+mn-ea"/>
                <a:ea typeface="+mn-ea"/>
              </a:endParaRPr>
            </a:p>
          </p:txBody>
        </p:sp>
        <p:sp>
          <p:nvSpPr>
            <p:cNvPr id="19" name="テキスト ボックス 18">
              <a:extLst>
                <a:ext uri="{FF2B5EF4-FFF2-40B4-BE49-F238E27FC236}">
                  <a16:creationId xmlns:a16="http://schemas.microsoft.com/office/drawing/2014/main" id="{9C44EF27-78EB-91CA-2A18-56CD6C9ED52F}"/>
                </a:ext>
              </a:extLst>
            </p:cNvPr>
            <p:cNvSpPr txBox="1"/>
            <p:nvPr/>
          </p:nvSpPr>
          <p:spPr>
            <a:xfrm>
              <a:off x="7406931" y="3706492"/>
              <a:ext cx="452368"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けんしょう</a:t>
              </a:r>
              <a:endParaRPr lang="ja-JP" altLang="en-US" sz="200" spc="-90" dirty="0">
                <a:solidFill>
                  <a:schemeClr val="accent1"/>
                </a:solidFill>
                <a:latin typeface="+mn-ea"/>
                <a:ea typeface="+mn-ea"/>
              </a:endParaRPr>
            </a:p>
          </p:txBody>
        </p:sp>
      </p:grpSp>
      <p:grpSp>
        <p:nvGrpSpPr>
          <p:cNvPr id="20" name="グループ化 19">
            <a:extLst>
              <a:ext uri="{FF2B5EF4-FFF2-40B4-BE49-F238E27FC236}">
                <a16:creationId xmlns:a16="http://schemas.microsoft.com/office/drawing/2014/main" id="{F1833230-8D61-77FE-487D-0EABA2260556}"/>
              </a:ext>
            </a:extLst>
          </p:cNvPr>
          <p:cNvGrpSpPr/>
          <p:nvPr/>
        </p:nvGrpSpPr>
        <p:grpSpPr>
          <a:xfrm>
            <a:off x="258738" y="1425304"/>
            <a:ext cx="5933219" cy="3499151"/>
            <a:chOff x="258738" y="1425304"/>
            <a:chExt cx="5933219" cy="3499151"/>
          </a:xfrm>
        </p:grpSpPr>
        <p:grpSp>
          <p:nvGrpSpPr>
            <p:cNvPr id="21" name="グループ化 20">
              <a:extLst>
                <a:ext uri="{FF2B5EF4-FFF2-40B4-BE49-F238E27FC236}">
                  <a16:creationId xmlns:a16="http://schemas.microsoft.com/office/drawing/2014/main" id="{04646511-5B8D-30F7-2CA9-5CE7D4E5B2F9}"/>
                </a:ext>
              </a:extLst>
            </p:cNvPr>
            <p:cNvGrpSpPr>
              <a:grpSpLocks noChangeAspect="1"/>
            </p:cNvGrpSpPr>
            <p:nvPr/>
          </p:nvGrpSpPr>
          <p:grpSpPr>
            <a:xfrm>
              <a:off x="258738" y="1480558"/>
              <a:ext cx="1734201" cy="3328100"/>
              <a:chOff x="408221" y="1492804"/>
              <a:chExt cx="2451004" cy="4703715"/>
            </a:xfrm>
          </p:grpSpPr>
          <p:grpSp>
            <p:nvGrpSpPr>
              <p:cNvPr id="23" name="グループ化 22">
                <a:extLst>
                  <a:ext uri="{FF2B5EF4-FFF2-40B4-BE49-F238E27FC236}">
                    <a16:creationId xmlns:a16="http://schemas.microsoft.com/office/drawing/2014/main" id="{7D598298-69EF-8802-26DA-F81D9783AE90}"/>
                  </a:ext>
                </a:extLst>
              </p:cNvPr>
              <p:cNvGrpSpPr/>
              <p:nvPr/>
            </p:nvGrpSpPr>
            <p:grpSpPr>
              <a:xfrm>
                <a:off x="408221" y="4787785"/>
                <a:ext cx="2006355" cy="1408734"/>
                <a:chOff x="276126" y="4999439"/>
                <a:chExt cx="2070467" cy="1453749"/>
              </a:xfrm>
            </p:grpSpPr>
            <p:pic>
              <p:nvPicPr>
                <p:cNvPr id="25" name="図 24" descr="コンピュータ が含まれている画像&#10;&#10;自動的に生成された説明">
                  <a:extLst>
                    <a:ext uri="{FF2B5EF4-FFF2-40B4-BE49-F238E27FC236}">
                      <a16:creationId xmlns:a16="http://schemas.microsoft.com/office/drawing/2014/main" id="{294560C4-5A59-4CFC-36C0-9348822CA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6" name="図 25">
                  <a:extLst>
                    <a:ext uri="{FF2B5EF4-FFF2-40B4-BE49-F238E27FC236}">
                      <a16:creationId xmlns:a16="http://schemas.microsoft.com/office/drawing/2014/main" id="{5330DB70-ED5E-93FB-D2EC-8106C8300BA1}"/>
                    </a:ext>
                  </a:extLst>
                </p:cNvPr>
                <p:cNvPicPr>
                  <a:picLocks noChangeAspect="1"/>
                </p:cNvPicPr>
                <p:nvPr/>
              </p:nvPicPr>
              <p:blipFill>
                <a:blip r:embed="rId6"/>
                <a:stretch>
                  <a:fillRect/>
                </a:stretch>
              </p:blipFill>
              <p:spPr>
                <a:xfrm>
                  <a:off x="1217079" y="5450114"/>
                  <a:ext cx="548824" cy="413743"/>
                </a:xfrm>
                <a:prstGeom prst="rect">
                  <a:avLst/>
                </a:prstGeom>
                <a:ln w="28575">
                  <a:noFill/>
                </a:ln>
              </p:spPr>
            </p:pic>
          </p:grpSp>
          <p:sp>
            <p:nvSpPr>
              <p:cNvPr id="24" name="フリーフォーム: 図形 11">
                <a:extLst>
                  <a:ext uri="{FF2B5EF4-FFF2-40B4-BE49-F238E27FC236}">
                    <a16:creationId xmlns:a16="http://schemas.microsoft.com/office/drawing/2014/main" id="{56F9BB37-4CD9-CB06-2262-715A06DBEBEE}"/>
                  </a:ext>
                </a:extLst>
              </p:cNvPr>
              <p:cNvSpPr/>
              <p:nvPr/>
            </p:nvSpPr>
            <p:spPr bwMode="auto">
              <a:xfrm>
                <a:off x="1332596" y="1492804"/>
                <a:ext cx="1526629" cy="4473132"/>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pic>
          <p:nvPicPr>
            <p:cNvPr id="22" name="図 21">
              <a:extLst>
                <a:ext uri="{FF2B5EF4-FFF2-40B4-BE49-F238E27FC236}">
                  <a16:creationId xmlns:a16="http://schemas.microsoft.com/office/drawing/2014/main" id="{408BB181-0C13-CB1D-E56E-8CA5F896D03E}"/>
                </a:ext>
              </a:extLst>
            </p:cNvPr>
            <p:cNvPicPr>
              <a:picLocks noChangeAspect="1"/>
            </p:cNvPicPr>
            <p:nvPr/>
          </p:nvPicPr>
          <p:blipFill>
            <a:blip r:embed="rId7"/>
            <a:stretch>
              <a:fillRect/>
            </a:stretch>
          </p:blipFill>
          <p:spPr>
            <a:xfrm>
              <a:off x="1963443" y="1425304"/>
              <a:ext cx="4228514" cy="3499151"/>
            </a:xfrm>
            <a:prstGeom prst="rect">
              <a:avLst/>
            </a:prstGeom>
            <a:ln w="12700">
              <a:solidFill>
                <a:schemeClr val="tx2">
                  <a:lumMod val="75000"/>
                </a:schemeClr>
              </a:solidFill>
            </a:ln>
          </p:spPr>
        </p:pic>
      </p:grpSp>
      <p:sp>
        <p:nvSpPr>
          <p:cNvPr id="8" name="テキスト ボックス 7">
            <a:extLst>
              <a:ext uri="{FF2B5EF4-FFF2-40B4-BE49-F238E27FC236}">
                <a16:creationId xmlns:a16="http://schemas.microsoft.com/office/drawing/2014/main" id="{F1B9EF79-9DA8-85CA-9057-E27E7D05BA14}"/>
              </a:ext>
            </a:extLst>
          </p:cNvPr>
          <p:cNvSpPr txBox="1"/>
          <p:nvPr/>
        </p:nvSpPr>
        <p:spPr>
          <a:xfrm>
            <a:off x="586641" y="5445859"/>
            <a:ext cx="4515338" cy="318924"/>
          </a:xfrm>
          <a:prstGeom prst="rect">
            <a:avLst/>
          </a:prstGeom>
          <a:noFill/>
        </p:spPr>
        <p:txBody>
          <a:bodyPr vert="horz" wrap="square" tIns="36000" bIns="36000" rtlCol="0">
            <a:spAutoFit/>
          </a:bodyPr>
          <a:lstStyle/>
          <a:p>
            <a:pPr algn="l"/>
            <a:r>
              <a:rPr lang="ja-JP" altLang="en-US" sz="1600" spc="-10" dirty="0">
                <a:solidFill>
                  <a:schemeClr val="tx1"/>
                </a:solidFill>
                <a:latin typeface="+mn-ea"/>
              </a:rPr>
              <a:t>（編集・発行） </a:t>
            </a:r>
            <a:r>
              <a:rPr lang="ja-JP" altLang="en-US" sz="1600" spc="-10" dirty="0">
                <a:latin typeface="+mn-ea"/>
              </a:rPr>
              <a:t>兵庫県租税教育推進連絡協議会</a:t>
            </a:r>
            <a:endParaRPr lang="en-US" altLang="ja-JP" sz="1600" spc="-10" dirty="0">
              <a:latin typeface="+mn-ea"/>
            </a:endParaRPr>
          </a:p>
        </p:txBody>
      </p:sp>
      <p:sp>
        <p:nvSpPr>
          <p:cNvPr id="9" name="テキスト ボックス 8">
            <a:extLst>
              <a:ext uri="{FF2B5EF4-FFF2-40B4-BE49-F238E27FC236}">
                <a16:creationId xmlns:a16="http://schemas.microsoft.com/office/drawing/2014/main" id="{A8B6905E-C702-04BE-0504-1FE3236C3DC1}"/>
              </a:ext>
            </a:extLst>
          </p:cNvPr>
          <p:cNvSpPr txBox="1"/>
          <p:nvPr/>
        </p:nvSpPr>
        <p:spPr>
          <a:xfrm>
            <a:off x="968533" y="5780799"/>
            <a:ext cx="6321080"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rPr>
              <a:t>　</a:t>
            </a:r>
            <a:r>
              <a:rPr lang="ja-JP" altLang="en-US" sz="1400" spc="-10" dirty="0">
                <a:latin typeface="+mn-ea"/>
              </a:rPr>
              <a:t>〒</a:t>
            </a:r>
            <a:r>
              <a:rPr lang="en-US" altLang="ja-JP" sz="1400" spc="-10" dirty="0">
                <a:latin typeface="+mn-ea"/>
              </a:rPr>
              <a:t>650</a:t>
            </a:r>
            <a:r>
              <a:rPr lang="ja-JP" altLang="en-US" sz="1400" spc="-10" dirty="0">
                <a:latin typeface="+mn-ea"/>
              </a:rPr>
              <a:t>－</a:t>
            </a:r>
            <a:r>
              <a:rPr lang="en-US" altLang="ja-JP" sz="1400" spc="-10" dirty="0">
                <a:latin typeface="+mn-ea"/>
              </a:rPr>
              <a:t>8511</a:t>
            </a:r>
            <a:r>
              <a:rPr lang="ja-JP" altLang="en-US" sz="1400" spc="-10" dirty="0">
                <a:latin typeface="+mn-ea"/>
              </a:rPr>
              <a:t>　兵庫県神戸市中央区中山手通２丁目２番</a:t>
            </a:r>
            <a:r>
              <a:rPr lang="en-US" altLang="ja-JP" sz="1400" spc="-10" dirty="0">
                <a:latin typeface="+mn-ea"/>
              </a:rPr>
              <a:t>20</a:t>
            </a:r>
            <a:r>
              <a:rPr lang="ja-JP" altLang="en-US" sz="1400" spc="-10" dirty="0">
                <a:latin typeface="+mn-ea"/>
              </a:rPr>
              <a:t>号　神戸税務署内</a:t>
            </a:r>
            <a:endParaRPr lang="en-US" altLang="ja-JP" sz="1400" spc="-10" dirty="0">
              <a:latin typeface="+mn-ea"/>
            </a:endParaRPr>
          </a:p>
        </p:txBody>
      </p:sp>
      <p:sp>
        <p:nvSpPr>
          <p:cNvPr id="10" name="テキスト ボックス 9">
            <a:extLst>
              <a:ext uri="{FF2B5EF4-FFF2-40B4-BE49-F238E27FC236}">
                <a16:creationId xmlns:a16="http://schemas.microsoft.com/office/drawing/2014/main" id="{6AD84E9F-A910-28C7-DD55-DC76DA5AF6F2}"/>
              </a:ext>
            </a:extLst>
          </p:cNvPr>
          <p:cNvSpPr txBox="1"/>
          <p:nvPr/>
        </p:nvSpPr>
        <p:spPr>
          <a:xfrm>
            <a:off x="1099598" y="6084303"/>
            <a:ext cx="6351966" cy="411257"/>
          </a:xfrm>
          <a:prstGeom prst="rect">
            <a:avLst/>
          </a:prstGeom>
          <a:noFill/>
        </p:spPr>
        <p:txBody>
          <a:bodyPr vert="horz" wrap="square" tIns="36000" bIns="36000" rtlCol="0">
            <a:spAutoFit/>
          </a:bodyPr>
          <a:lstStyle/>
          <a:p>
            <a:pPr algn="l"/>
            <a:r>
              <a:rPr lang="ja-JP" altLang="en-US" sz="1100" spc="-10" dirty="0">
                <a:latin typeface="+mn-ea"/>
              </a:rPr>
              <a:t>兵庫県租税教育推進連絡協議会は、兵庫県内の教育委員会</a:t>
            </a:r>
            <a:r>
              <a:rPr lang="ja-JP" altLang="en-US" sz="1100" spc="-10" dirty="0">
                <a:solidFill>
                  <a:schemeClr val="tx1"/>
                </a:solidFill>
                <a:latin typeface="+mn-ea"/>
              </a:rPr>
              <a:t>や小学校・中学校・高等学校の教育関係者と、</a:t>
            </a:r>
            <a:r>
              <a:rPr lang="ja-JP" altLang="en-US" sz="1100" spc="-10">
                <a:solidFill>
                  <a:schemeClr val="tx1"/>
                </a:solidFill>
                <a:latin typeface="+mn-ea"/>
              </a:rPr>
              <a:t>国・県・</a:t>
            </a:r>
            <a:r>
              <a:rPr lang="ja-JP" altLang="en-US" sz="1100" spc="-10" dirty="0">
                <a:solidFill>
                  <a:schemeClr val="tx1"/>
                </a:solidFill>
                <a:latin typeface="+mn-ea"/>
              </a:rPr>
              <a:t>市町の税務関係者が協力して、租税教育の推進を図るために設けられた組織です。</a:t>
            </a:r>
            <a:endParaRPr lang="en-US" altLang="ja-JP" sz="1100" spc="-10" dirty="0">
              <a:solidFill>
                <a:schemeClr val="tx1"/>
              </a:solidFill>
              <a:latin typeface="+mn-ea"/>
            </a:endParaRPr>
          </a:p>
        </p:txBody>
      </p:sp>
      <p:sp>
        <p:nvSpPr>
          <p:cNvPr id="11" name="スライド番号プレースホルダー 8">
            <a:extLst>
              <a:ext uri="{FF2B5EF4-FFF2-40B4-BE49-F238E27FC236}">
                <a16:creationId xmlns:a16="http://schemas.microsoft.com/office/drawing/2014/main" id="{0DFC94AC-FCA0-A518-28C4-49FEFE62DBAC}"/>
              </a:ext>
            </a:extLst>
          </p:cNvPr>
          <p:cNvSpPr txBox="1">
            <a:spLocks/>
          </p:cNvSpPr>
          <p:nvPr/>
        </p:nvSpPr>
        <p:spPr>
          <a:xfrm>
            <a:off x="8769893" y="6443281"/>
            <a:ext cx="374107" cy="29842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0E3B949-1179-4387-B307-F356BE6486A4}" type="slidenum">
              <a:rPr lang="en-US" altLang="ja-JP" sz="1200" b="1" smtClean="0">
                <a:latin typeface="+mn-ea"/>
              </a:rPr>
              <a:pPr>
                <a:defRPr/>
              </a:pPr>
              <a:t>30</a:t>
            </a:fld>
            <a:endParaRPr lang="en-US" altLang="ja-JP" sz="1200" b="1" dirty="0">
              <a:latin typeface="+mn-ea"/>
            </a:endParaRPr>
          </a:p>
        </p:txBody>
      </p:sp>
    </p:spTree>
    <p:extLst>
      <p:ext uri="{BB962C8B-B14F-4D97-AF65-F5344CB8AC3E}">
        <p14:creationId xmlns:p14="http://schemas.microsoft.com/office/powerpoint/2010/main" val="413622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
        <p:nvSpPr>
          <p:cNvPr id="2" name="スライド番号プレースホルダー 8">
            <a:extLst>
              <a:ext uri="{FF2B5EF4-FFF2-40B4-BE49-F238E27FC236}">
                <a16:creationId xmlns:a16="http://schemas.microsoft.com/office/drawing/2014/main" id="{A5B37A0E-949B-85EF-3FB6-A7CBBB91B1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4</a:t>
            </a:fld>
            <a:endParaRPr lang="en-US" altLang="ja-JP" dirty="0">
              <a:latin typeface="+mn-ea"/>
              <a:ea typeface="+mn-ea"/>
            </a:endParaRP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GothicE" panose="020B0900000000000000" pitchFamily="34" charset="-128"/>
              </a:endParaRPr>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latin typeface="HGPGothicE" panose="020B0900000000000000" pitchFamily="34" charset="-128"/>
              </a:endParaRPr>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8">
            <a:extLst>
              <a:ext uri="{FF2B5EF4-FFF2-40B4-BE49-F238E27FC236}">
                <a16:creationId xmlns:a16="http://schemas.microsoft.com/office/drawing/2014/main" id="{4E3C0ABC-7686-2AFF-9D2A-8913411857D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5</a:t>
            </a:fld>
            <a:endParaRPr lang="en-US" altLang="ja-JP" dirty="0">
              <a:latin typeface="+mn-ea"/>
              <a:ea typeface="+mn-ea"/>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四角形: 角を丸くする 11">
            <a:extLst>
              <a:ext uri="{FF2B5EF4-FFF2-40B4-BE49-F238E27FC236}">
                <a16:creationId xmlns:a16="http://schemas.microsoft.com/office/drawing/2014/main" id="{7F34CBB0-50C6-E059-3F03-DB8FCD0DD25C}"/>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4" name="正方形/長方形 13">
            <a:extLst>
              <a:ext uri="{FF2B5EF4-FFF2-40B4-BE49-F238E27FC236}">
                <a16:creationId xmlns:a16="http://schemas.microsoft.com/office/drawing/2014/main" id="{1F99312C-59AB-12A4-90DB-DE9E5EBE09A0}"/>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5" name="四角形: 角を丸くする 10">
            <a:extLst>
              <a:ext uri="{FF2B5EF4-FFF2-40B4-BE49-F238E27FC236}">
                <a16:creationId xmlns:a16="http://schemas.microsoft.com/office/drawing/2014/main" id="{EA952C75-6770-DFA7-557D-87D0461E85D5}"/>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6" name="正方形/長方形 15">
            <a:extLst>
              <a:ext uri="{FF2B5EF4-FFF2-40B4-BE49-F238E27FC236}">
                <a16:creationId xmlns:a16="http://schemas.microsoft.com/office/drawing/2014/main" id="{F694E2C6-4067-BD39-931A-0AA011CC8350}"/>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19" name="グループ化 18">
            <a:extLst>
              <a:ext uri="{FF2B5EF4-FFF2-40B4-BE49-F238E27FC236}">
                <a16:creationId xmlns:a16="http://schemas.microsoft.com/office/drawing/2014/main" id="{B1919F74-6A7D-ED32-0B6D-AC5AB9E779CC}"/>
              </a:ext>
            </a:extLst>
          </p:cNvPr>
          <p:cNvGrpSpPr/>
          <p:nvPr/>
        </p:nvGrpSpPr>
        <p:grpSpPr>
          <a:xfrm>
            <a:off x="6090723" y="2739419"/>
            <a:ext cx="2281056" cy="547009"/>
            <a:chOff x="6299670" y="2713461"/>
            <a:chExt cx="2281056" cy="547009"/>
          </a:xfrm>
        </p:grpSpPr>
        <p:sp>
          <p:nvSpPr>
            <p:cNvPr id="21" name="Rectangle 56">
              <a:extLst>
                <a:ext uri="{FF2B5EF4-FFF2-40B4-BE49-F238E27FC236}">
                  <a16:creationId xmlns:a16="http://schemas.microsoft.com/office/drawing/2014/main" id="{5124EFC3-356E-19B6-4A37-F5B2406CE094}"/>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22" name="Text Box 23">
              <a:extLst>
                <a:ext uri="{FF2B5EF4-FFF2-40B4-BE49-F238E27FC236}">
                  <a16:creationId xmlns:a16="http://schemas.microsoft.com/office/drawing/2014/main" id="{01BE2212-29FC-0C6A-D374-FFF4D626D3C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23" name="グループ化 22">
            <a:extLst>
              <a:ext uri="{FF2B5EF4-FFF2-40B4-BE49-F238E27FC236}">
                <a16:creationId xmlns:a16="http://schemas.microsoft.com/office/drawing/2014/main" id="{E0E3AB54-5651-3682-7A86-7C90E064AE04}"/>
              </a:ext>
            </a:extLst>
          </p:cNvPr>
          <p:cNvGrpSpPr/>
          <p:nvPr/>
        </p:nvGrpSpPr>
        <p:grpSpPr>
          <a:xfrm>
            <a:off x="649926" y="2812868"/>
            <a:ext cx="4576619" cy="400110"/>
            <a:chOff x="843630" y="2786910"/>
            <a:chExt cx="4576619" cy="400110"/>
          </a:xfrm>
        </p:grpSpPr>
        <p:sp>
          <p:nvSpPr>
            <p:cNvPr id="24" name="Rectangle 45">
              <a:extLst>
                <a:ext uri="{FF2B5EF4-FFF2-40B4-BE49-F238E27FC236}">
                  <a16:creationId xmlns:a16="http://schemas.microsoft.com/office/drawing/2014/main" id="{595FCE1A-318D-137F-94CC-538207AED009}"/>
                </a:ext>
              </a:extLst>
            </p:cNvPr>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25" name="Text Box 22">
              <a:extLst>
                <a:ext uri="{FF2B5EF4-FFF2-40B4-BE49-F238E27FC236}">
                  <a16:creationId xmlns:a16="http://schemas.microsoft.com/office/drawing/2014/main" id="{4C01901A-47D6-74EB-BBBD-21C9DCBCB09B}"/>
                </a:ext>
              </a:extLst>
            </p:cNvPr>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6" name="グループ化 25">
            <a:extLst>
              <a:ext uri="{FF2B5EF4-FFF2-40B4-BE49-F238E27FC236}">
                <a16:creationId xmlns:a16="http://schemas.microsoft.com/office/drawing/2014/main" id="{7353E65F-D988-2A1A-49BE-6A0362E7CB41}"/>
              </a:ext>
            </a:extLst>
          </p:cNvPr>
          <p:cNvGrpSpPr/>
          <p:nvPr/>
        </p:nvGrpSpPr>
        <p:grpSpPr>
          <a:xfrm>
            <a:off x="2040979" y="3669522"/>
            <a:ext cx="1582061" cy="2301821"/>
            <a:chOff x="452034" y="3669522"/>
            <a:chExt cx="1582061" cy="2301821"/>
          </a:xfrm>
        </p:grpSpPr>
        <p:sp>
          <p:nvSpPr>
            <p:cNvPr id="27" name="正方形/長方形 26">
              <a:extLst>
                <a:ext uri="{FF2B5EF4-FFF2-40B4-BE49-F238E27FC236}">
                  <a16:creationId xmlns:a16="http://schemas.microsoft.com/office/drawing/2014/main" id="{0D662696-9DF9-E171-EA19-06E7D69B8890}"/>
                </a:ext>
              </a:extLst>
            </p:cNvPr>
            <p:cNvSpPr/>
            <p:nvPr/>
          </p:nvSpPr>
          <p:spPr bwMode="auto">
            <a:xfrm>
              <a:off x="452034" y="4482915"/>
              <a:ext cx="158206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6,002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20,900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28" name="Picture 35">
              <a:extLst>
                <a:ext uri="{FF2B5EF4-FFF2-40B4-BE49-F238E27FC236}">
                  <a16:creationId xmlns:a16="http://schemas.microsoft.com/office/drawing/2014/main" id="{B34FB75C-77D3-B0E5-3862-CC754E9D1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09CAD79E-3941-7780-B5F1-747DABD7404D}"/>
              </a:ext>
            </a:extLst>
          </p:cNvPr>
          <p:cNvGrpSpPr/>
          <p:nvPr/>
        </p:nvGrpSpPr>
        <p:grpSpPr>
          <a:xfrm>
            <a:off x="3594441" y="3669522"/>
            <a:ext cx="1694094" cy="2387099"/>
            <a:chOff x="3594441" y="3669522"/>
            <a:chExt cx="1694094" cy="2387099"/>
          </a:xfrm>
        </p:grpSpPr>
        <p:sp>
          <p:nvSpPr>
            <p:cNvPr id="31" name="正方形/長方形 30">
              <a:extLst>
                <a:ext uri="{FF2B5EF4-FFF2-40B4-BE49-F238E27FC236}">
                  <a16:creationId xmlns:a16="http://schemas.microsoft.com/office/drawing/2014/main" id="{A19FEBE0-4273-E654-725B-3A0CF212B6D4}"/>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6,837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141,500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32" name="Picture 36">
              <a:extLst>
                <a:ext uri="{FF2B5EF4-FFF2-40B4-BE49-F238E27FC236}">
                  <a16:creationId xmlns:a16="http://schemas.microsoft.com/office/drawing/2014/main" id="{EAD3706A-1DCC-2C61-EE80-0E1BD2A46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32">
            <a:extLst>
              <a:ext uri="{FF2B5EF4-FFF2-40B4-BE49-F238E27FC236}">
                <a16:creationId xmlns:a16="http://schemas.microsoft.com/office/drawing/2014/main" id="{6D666263-8896-B3E0-07C0-BDA2ADC609D4}"/>
              </a:ext>
            </a:extLst>
          </p:cNvPr>
          <p:cNvGrpSpPr/>
          <p:nvPr/>
        </p:nvGrpSpPr>
        <p:grpSpPr>
          <a:xfrm>
            <a:off x="420558" y="3669522"/>
            <a:ext cx="1611939" cy="2301821"/>
            <a:chOff x="1989757" y="3669522"/>
            <a:chExt cx="1611939" cy="2301821"/>
          </a:xfrm>
        </p:grpSpPr>
        <p:sp>
          <p:nvSpPr>
            <p:cNvPr id="35" name="正方形/長方形 34">
              <a:extLst>
                <a:ext uri="{FF2B5EF4-FFF2-40B4-BE49-F238E27FC236}">
                  <a16:creationId xmlns:a16="http://schemas.microsoft.com/office/drawing/2014/main" id="{5A878BF7-B318-B7C9-D070-E8AA23110801}"/>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4,456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43,800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36" name="Picture 50">
              <a:extLst>
                <a:ext uri="{FF2B5EF4-FFF2-40B4-BE49-F238E27FC236}">
                  <a16:creationId xmlns:a16="http://schemas.microsoft.com/office/drawing/2014/main" id="{8C9112F0-4FC1-8F78-2A93-9DCB30CE7A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グループ化 36">
            <a:extLst>
              <a:ext uri="{FF2B5EF4-FFF2-40B4-BE49-F238E27FC236}">
                <a16:creationId xmlns:a16="http://schemas.microsoft.com/office/drawing/2014/main" id="{F89ADF54-8803-6B59-DCB0-B5BB55BB9FAE}"/>
              </a:ext>
            </a:extLst>
          </p:cNvPr>
          <p:cNvGrpSpPr/>
          <p:nvPr/>
        </p:nvGrpSpPr>
        <p:grpSpPr>
          <a:xfrm>
            <a:off x="5609265" y="3669522"/>
            <a:ext cx="1579136" cy="1853119"/>
            <a:chOff x="5609265" y="3669522"/>
            <a:chExt cx="1579136" cy="1853119"/>
          </a:xfrm>
        </p:grpSpPr>
        <p:sp>
          <p:nvSpPr>
            <p:cNvPr id="38" name="正方形/長方形 37">
              <a:extLst>
                <a:ext uri="{FF2B5EF4-FFF2-40B4-BE49-F238E27FC236}">
                  <a16:creationId xmlns:a16="http://schemas.microsoft.com/office/drawing/2014/main" id="{26576FBB-A6D2-19A6-499F-D800C0FD702B}"/>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７</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39" name="Picture 51">
              <a:extLst>
                <a:ext uri="{FF2B5EF4-FFF2-40B4-BE49-F238E27FC236}">
                  <a16:creationId xmlns:a16="http://schemas.microsoft.com/office/drawing/2014/main" id="{5B0D92C2-A512-A21A-CCFE-E2A6F3DEDC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グループ化 39">
            <a:extLst>
              <a:ext uri="{FF2B5EF4-FFF2-40B4-BE49-F238E27FC236}">
                <a16:creationId xmlns:a16="http://schemas.microsoft.com/office/drawing/2014/main" id="{76152323-DEF3-1D14-7698-A29CA5F6965B}"/>
              </a:ext>
            </a:extLst>
          </p:cNvPr>
          <p:cNvGrpSpPr/>
          <p:nvPr/>
        </p:nvGrpSpPr>
        <p:grpSpPr>
          <a:xfrm>
            <a:off x="7188402" y="3669522"/>
            <a:ext cx="1549281" cy="2301821"/>
            <a:chOff x="7188402" y="3669522"/>
            <a:chExt cx="1549281" cy="2301821"/>
          </a:xfrm>
        </p:grpSpPr>
        <p:sp>
          <p:nvSpPr>
            <p:cNvPr id="41" name="正方形/長方形 40">
              <a:extLst>
                <a:ext uri="{FF2B5EF4-FFF2-40B4-BE49-F238E27FC236}">
                  <a16:creationId xmlns:a16="http://schemas.microsoft.com/office/drawing/2014/main" id="{17974D87-924B-6B1F-62B0-7BE98F83BAA4}"/>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（令和７年度）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42" name="Picture 34">
              <a:extLst>
                <a:ext uri="{FF2B5EF4-FFF2-40B4-BE49-F238E27FC236}">
                  <a16:creationId xmlns:a16="http://schemas.microsoft.com/office/drawing/2014/main" id="{5E57A495-AB36-BE59-A5A6-C89CA9C679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4" name="直線コネクタ 43">
            <a:extLst>
              <a:ext uri="{FF2B5EF4-FFF2-40B4-BE49-F238E27FC236}">
                <a16:creationId xmlns:a16="http://schemas.microsoft.com/office/drawing/2014/main" id="{7BC7BA72-0779-B429-7194-0E2AE20F9240}"/>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5" name="直線コネクタ 44">
            <a:extLst>
              <a:ext uri="{FF2B5EF4-FFF2-40B4-BE49-F238E27FC236}">
                <a16:creationId xmlns:a16="http://schemas.microsoft.com/office/drawing/2014/main" id="{C9D69CC5-BDCB-0638-E4D7-D8CE2D4E3E9E}"/>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6" name="直線コネクタ 45">
            <a:extLst>
              <a:ext uri="{FF2B5EF4-FFF2-40B4-BE49-F238E27FC236}">
                <a16:creationId xmlns:a16="http://schemas.microsoft.com/office/drawing/2014/main" id="{29F3D6E7-DA7A-02CC-3CFA-B16BA84530B6}"/>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47" name="四角形: 角を丸くする 6193">
            <a:extLst>
              <a:ext uri="{FF2B5EF4-FFF2-40B4-BE49-F238E27FC236}">
                <a16:creationId xmlns:a16="http://schemas.microsoft.com/office/drawing/2014/main" id="{89A14FB4-736D-EFAB-D0BF-4C76F98F38FC}"/>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latin typeface="HGPGothicE" panose="020B0900000000000000" pitchFamily="34" charset="-128"/>
            </a:endParaRPr>
          </a:p>
        </p:txBody>
      </p:sp>
      <p:sp>
        <p:nvSpPr>
          <p:cNvPr id="48" name="正方形/長方形 47">
            <a:extLst>
              <a:ext uri="{FF2B5EF4-FFF2-40B4-BE49-F238E27FC236}">
                <a16:creationId xmlns:a16="http://schemas.microsoft.com/office/drawing/2014/main" id="{67614BCD-5086-3118-C465-DCC8ABCA0D27}"/>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49" name="グループ化 48">
            <a:extLst>
              <a:ext uri="{FF2B5EF4-FFF2-40B4-BE49-F238E27FC236}">
                <a16:creationId xmlns:a16="http://schemas.microsoft.com/office/drawing/2014/main" id="{8A812917-F7CC-30C4-52E6-180FC4424E42}"/>
              </a:ext>
            </a:extLst>
          </p:cNvPr>
          <p:cNvGrpSpPr/>
          <p:nvPr/>
        </p:nvGrpSpPr>
        <p:grpSpPr>
          <a:xfrm>
            <a:off x="327394" y="6346082"/>
            <a:ext cx="6651884" cy="348032"/>
            <a:chOff x="327394" y="6346082"/>
            <a:chExt cx="6651884" cy="348032"/>
          </a:xfrm>
        </p:grpSpPr>
        <p:sp>
          <p:nvSpPr>
            <p:cNvPr id="50" name="角丸四角形 15">
              <a:extLst>
                <a:ext uri="{FF2B5EF4-FFF2-40B4-BE49-F238E27FC236}">
                  <a16:creationId xmlns:a16="http://schemas.microsoft.com/office/drawing/2014/main" id="{54384BFF-6B48-C2FF-4D1A-18F8CB89C275}"/>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出所：総務省「令和７年版地方財政白書」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出所：厚生労働省「令和４（</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51" name="角丸四角形 40">
              <a:extLst>
                <a:ext uri="{FF2B5EF4-FFF2-40B4-BE49-F238E27FC236}">
                  <a16:creationId xmlns:a16="http://schemas.microsoft.com/office/drawing/2014/main" id="{EE93629F-5A2D-F6C0-B7A0-E89AB6EDC90C}"/>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令和７年度予算及び財政投融資計画の説明」　　　</a:t>
              </a:r>
            </a:p>
          </p:txBody>
        </p:sp>
      </p:grpSp>
      <p:sp>
        <p:nvSpPr>
          <p:cNvPr id="3" name="スライド番号プレースホルダー 8">
            <a:extLst>
              <a:ext uri="{FF2B5EF4-FFF2-40B4-BE49-F238E27FC236}">
                <a16:creationId xmlns:a16="http://schemas.microsoft.com/office/drawing/2014/main" id="{243D6333-471E-AFD9-B3C5-911ADE6662C1}"/>
              </a:ext>
            </a:extLst>
          </p:cNvPr>
          <p:cNvSpPr>
            <a:spLocks noGrp="1"/>
          </p:cNvSpPr>
          <p:nvPr>
            <p:ph type="sldNum" sz="quarter" idx="12"/>
          </p:nvPr>
        </p:nvSpPr>
        <p:spPr>
          <a:prstGeom prst="rect">
            <a:avLst/>
          </a:prstGeom>
        </p:spPr>
        <p:txBody>
          <a:bodyPr wrap="none" anchor="ctr" anchorCtr="0"/>
          <a:lstStyle>
            <a:defPPr>
              <a:defRPr lang="ja-JP"/>
            </a:defPPr>
            <a:lvl1pPr algn="ctr" rtl="0" eaLnBrk="0" fontAlgn="base" hangingPunct="0">
              <a:spcBef>
                <a:spcPct val="0"/>
              </a:spcBef>
              <a:spcAft>
                <a:spcPct val="0"/>
              </a:spcAft>
              <a:defRPr kumimoji="1" sz="1200" b="1" kern="1200">
                <a:solidFill>
                  <a:schemeClr val="tx1"/>
                </a:solidFill>
                <a:latin typeface="Arial" panose="020B0604020202020204" pitchFamily="34" charset="0"/>
                <a:ea typeface="HGP創英角ｺﾞｼｯｸUB" panose="020B0900000000000000" pitchFamily="50" charset="-128"/>
                <a:cs typeface="Arial" panose="020B0604020202020204" pitchFamily="34" charset="0"/>
              </a:defRPr>
            </a:lvl1pPr>
            <a:lvl2pPr marL="4572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kumimoji="1"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kumimoji="1"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kumimoji="1"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kumimoji="1" sz="2400" kern="1200">
                <a:solidFill>
                  <a:schemeClr val="tx1"/>
                </a:solidFill>
                <a:latin typeface="Times" panose="02020603050405020304" pitchFamily="18" charset="0"/>
                <a:ea typeface="Osaka" charset="-128"/>
                <a:cs typeface="+mn-cs"/>
              </a:defRPr>
            </a:lvl9pPr>
          </a:lstStyle>
          <a:p>
            <a:pPr>
              <a:defRPr/>
            </a:pPr>
            <a:fld id="{40E3B949-1179-4387-B307-F356BE6486A4}" type="slidenum">
              <a:rPr lang="en-US" altLang="ja-JP" smtClean="0"/>
              <a:pPr>
                <a:defRPr/>
              </a:pPr>
              <a:t>6</a:t>
            </a:fld>
            <a:endParaRPr lang="en-US" altLang="ja-JP" dirty="0">
              <a:latin typeface="+mn-ea"/>
              <a:ea typeface="+mn-ea"/>
            </a:endParaRPr>
          </a:p>
        </p:txBody>
      </p:sp>
    </p:spTree>
    <p:extLst>
      <p:ext uri="{BB962C8B-B14F-4D97-AF65-F5344CB8AC3E}">
        <p14:creationId xmlns:p14="http://schemas.microsoft.com/office/powerpoint/2010/main" val="14922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182"/>
                                        </p:tgtEl>
                                        <p:attrNameLst>
                                          <p:attrName>style.visibility</p:attrName>
                                        </p:attrNameLst>
                                      </p:cBhvr>
                                      <p:to>
                                        <p:strVal val="visible"/>
                                      </p:to>
                                    </p:set>
                                    <p:animEffect transition="in" filter="fade">
                                      <p:cBhvr>
                                        <p:cTn id="23" dur="600"/>
                                        <p:tgtEl>
                                          <p:spTgt spid="6182"/>
                                        </p:tgtEl>
                                      </p:cBhvr>
                                    </p:animEffect>
                                    <p:anim calcmode="lin" valueType="num">
                                      <p:cBhvr>
                                        <p:cTn id="24" dur="600" fill="hold"/>
                                        <p:tgtEl>
                                          <p:spTgt spid="6182"/>
                                        </p:tgtEl>
                                        <p:attrNameLst>
                                          <p:attrName>ppt_x</p:attrName>
                                        </p:attrNameLst>
                                      </p:cBhvr>
                                      <p:tavLst>
                                        <p:tav tm="0">
                                          <p:val>
                                            <p:strVal val="#ppt_x"/>
                                          </p:val>
                                        </p:tav>
                                        <p:tav tm="100000">
                                          <p:val>
                                            <p:strVal val="#ppt_x"/>
                                          </p:val>
                                        </p:tav>
                                      </p:tavLst>
                                    </p:anim>
                                    <p:anim calcmode="lin" valueType="num">
                                      <p:cBhvr>
                                        <p:cTn id="25"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2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9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5" grpId="0" animBg="1"/>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高校生</a:t>
              </a:r>
              <a:r>
                <a:rPr kumimoji="1" lang="ja-JP" altLang="en-US" sz="1600" dirty="0">
                  <a:latin typeface="HGPGothicE" panose="020B0900000000000000" pitchFamily="34" charset="-128"/>
                </a:rPr>
                <a:t>（全日制）</a:t>
              </a:r>
              <a:endParaRPr kumimoji="1" lang="ja-JP" altLang="en-US" sz="2000" dirty="0">
                <a:latin typeface="HGPGothicE" panose="020B0900000000000000" pitchFamily="34" charset="-128"/>
              </a:endParaRPr>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086</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41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公立学校の児童・生徒１人当たりの公費負担教育費（令和４年度）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2" name="角丸四角形 15">
            <a:extLst>
              <a:ext uri="{FF2B5EF4-FFF2-40B4-BE49-F238E27FC236}">
                <a16:creationId xmlns:a16="http://schemas.microsoft.com/office/drawing/2014/main" id="{8357D1D5-7A12-B34B-DDF6-380BEAC75114}"/>
              </a:ext>
            </a:extLst>
          </p:cNvPr>
          <p:cNvSpPr/>
          <p:nvPr/>
        </p:nvSpPr>
        <p:spPr>
          <a:xfrm>
            <a:off x="327393" y="6346082"/>
            <a:ext cx="3423075"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　出所：文部科学省「令和５年度地方教育費調査（令和４会計年度）」　　　</a:t>
            </a:r>
            <a:endParaRPr lang="en-US" altLang="ja-JP" sz="800" dirty="0">
              <a:solidFill>
                <a:schemeClr val="tx1"/>
              </a:solidFill>
              <a:latin typeface="+mn-ea"/>
            </a:endParaRPr>
          </a:p>
        </p:txBody>
      </p:sp>
      <p:sp>
        <p:nvSpPr>
          <p:cNvPr id="2" name="スライド番号プレースホルダー 8">
            <a:extLst>
              <a:ext uri="{FF2B5EF4-FFF2-40B4-BE49-F238E27FC236}">
                <a16:creationId xmlns:a16="http://schemas.microsoft.com/office/drawing/2014/main" id="{46B54EFC-8299-58F9-BACC-98F77A28F7D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
        <p:nvSpPr>
          <p:cNvPr id="2" name="スライド番号プレースホルダー 8">
            <a:extLst>
              <a:ext uri="{FF2B5EF4-FFF2-40B4-BE49-F238E27FC236}">
                <a16:creationId xmlns:a16="http://schemas.microsoft.com/office/drawing/2014/main" id="{BEDA5C86-1AAC-9FE8-A918-E3E9F699320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8</a:t>
            </a:fld>
            <a:endParaRPr lang="en-US" altLang="ja-JP" dirty="0">
              <a:latin typeface="+mn-ea"/>
              <a:ea typeface="+mn-ea"/>
            </a:endParaRP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7967079"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sz="1800"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pic>
        <p:nvPicPr>
          <p:cNvPr id="26" name="図 25">
            <a:hlinkClick r:id="rId3"/>
            <a:extLst>
              <a:ext uri="{FF2B5EF4-FFF2-40B4-BE49-F238E27FC236}">
                <a16:creationId xmlns:a16="http://schemas.microsoft.com/office/drawing/2014/main" id="{479773C6-C93A-4E07-B52D-1A7778AD45FC}"/>
              </a:ext>
            </a:extLst>
          </p:cNvPr>
          <p:cNvPicPr>
            <a:picLocks noChangeAspect="1"/>
          </p:cNvPicPr>
          <p:nvPr/>
        </p:nvPicPr>
        <p:blipFill>
          <a:blip r:embed="rId6"/>
          <a:stretch>
            <a:fillRect/>
          </a:stretch>
        </p:blipFill>
        <p:spPr>
          <a:xfrm>
            <a:off x="8296341" y="6297799"/>
            <a:ext cx="560199" cy="560199"/>
          </a:xfrm>
          <a:prstGeom prst="rect">
            <a:avLst/>
          </a:prstGeom>
        </p:spPr>
      </p:pic>
      <p:sp>
        <p:nvSpPr>
          <p:cNvPr id="8" name="スライド番号プレースホルダー 8">
            <a:extLst>
              <a:ext uri="{FF2B5EF4-FFF2-40B4-BE49-F238E27FC236}">
                <a16:creationId xmlns:a16="http://schemas.microsoft.com/office/drawing/2014/main" id="{C09EF75C-98C0-78A4-10A2-A2C4CB494DA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9</a:t>
            </a:fld>
            <a:endParaRPr lang="en-US" altLang="ja-JP" dirty="0">
              <a:latin typeface="+mn-ea"/>
              <a:ea typeface="+mn-ea"/>
            </a:endParaRPr>
          </a:p>
        </p:txBody>
      </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DFC91-9897-4130-9FF7-2656DDCF6370}">
  <ds:schemaRefs>
    <ds:schemaRef ds:uri="http://schemas.microsoft.com/sharepoint/v3/contenttype/forms"/>
  </ds:schemaRefs>
</ds:datastoreItem>
</file>

<file path=customXml/itemProps2.xml><?xml version="1.0" encoding="utf-8"?>
<ds:datastoreItem xmlns:ds="http://schemas.openxmlformats.org/officeDocument/2006/customXml" ds:itemID="{4D821D5F-6467-4BCA-9CDA-ED3B1DF5D4D2}">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http://purl.org/dc/elements/1.1/"/>
    <ds:schemaRef ds:uri="8fe4d1f7-9dac-473b-bde5-951e1cbc35f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F01B2DA-A9AB-4DD6-85A0-6956659CA5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中学校・生徒用テーマ</Template>
  <TotalTime>0</TotalTime>
  <Words>5076</Words>
  <Application>Microsoft Office PowerPoint</Application>
  <PresentationFormat>画面に合わせる (4:3)</PresentationFormat>
  <Paragraphs>844</Paragraphs>
  <Slides>30</Slides>
  <Notes>19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30</vt:i4>
      </vt:variant>
    </vt:vector>
  </HeadingPairs>
  <TitlesOfParts>
    <vt:vector size="41" baseType="lpstr">
      <vt:lpstr>ＭＳ Ｐゴシック</vt:lpstr>
      <vt:lpstr>Times</vt:lpstr>
      <vt:lpstr>HGP創英角ｺﾞｼｯｸUB</vt:lpstr>
      <vt:lpstr>Arial</vt:lpstr>
      <vt:lpstr>ＭＳ Ｐゴシック</vt:lpstr>
      <vt:lpstr>HGPｺﾞｼｯｸE</vt:lpstr>
      <vt:lpstr>HGPｺﾞｼｯｸE</vt:lpstr>
      <vt:lpstr>Wingdings</vt:lpstr>
      <vt:lpstr>HGPｺﾞｼｯｸM</vt:lpstr>
      <vt:lpstr>Calibri</vt:lpstr>
      <vt:lpstr>中学校・生徒用テーマ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2023-12-22T07:33:20Z</dcterms:created>
  <dcterms:modified xsi:type="dcterms:W3CDTF">2025-06-13T00:21:46Z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