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4.xml" ContentType="application/vnd.openxmlformats-officedocument.presentationml.tags+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5.xml" ContentType="application/vnd.openxmlformats-officedocument.presentationml.tags+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35" r:id="rId4"/>
  </p:sldMasterIdLst>
  <p:notesMasterIdLst>
    <p:notesMasterId r:id="rId35"/>
  </p:notesMasterIdLst>
  <p:handoutMasterIdLst>
    <p:handoutMasterId r:id="rId36"/>
  </p:handoutMasterIdLst>
  <p:sldIdLst>
    <p:sldId id="1205" r:id="rId5"/>
    <p:sldId id="1169" r:id="rId6"/>
    <p:sldId id="305" r:id="rId7"/>
    <p:sldId id="1172" r:id="rId8"/>
    <p:sldId id="1176" r:id="rId9"/>
    <p:sldId id="1232" r:id="rId10"/>
    <p:sldId id="340" r:id="rId11"/>
    <p:sldId id="1170" r:id="rId12"/>
    <p:sldId id="483" r:id="rId13"/>
    <p:sldId id="1174" r:id="rId14"/>
    <p:sldId id="1175" r:id="rId15"/>
    <p:sldId id="303" r:id="rId16"/>
    <p:sldId id="1178" r:id="rId17"/>
    <p:sldId id="1129" r:id="rId18"/>
    <p:sldId id="1237" r:id="rId19"/>
    <p:sldId id="1132" r:id="rId20"/>
    <p:sldId id="1233" r:id="rId21"/>
    <p:sldId id="1165" r:id="rId22"/>
    <p:sldId id="1234" r:id="rId23"/>
    <p:sldId id="1235" r:id="rId24"/>
    <p:sldId id="1192" r:id="rId25"/>
    <p:sldId id="1227" r:id="rId26"/>
    <p:sldId id="1228" r:id="rId27"/>
    <p:sldId id="1229" r:id="rId28"/>
    <p:sldId id="1236" r:id="rId29"/>
    <p:sldId id="1231" r:id="rId30"/>
    <p:sldId id="1224" r:id="rId31"/>
    <p:sldId id="1225" r:id="rId32"/>
    <p:sldId id="1226" r:id="rId33"/>
    <p:sldId id="1214" r:id="rId34"/>
  </p:sldIdLst>
  <p:sldSz cx="9144000" cy="6858000" type="screen4x3"/>
  <p:notesSz cx="9926638" cy="6797675"/>
  <p:embeddedFontLst>
    <p:embeddedFont>
      <p:font typeface="HGPｺﾞｼｯｸE" panose="020B0900000000000000" pitchFamily="50" charset="-128"/>
      <p:regular r:id="rId37"/>
    </p:embeddedFont>
    <p:embeddedFont>
      <p:font typeface="HGPｺﾞｼｯｸE" panose="020B0900000000000000" pitchFamily="50" charset="-128"/>
      <p:regular r:id="rId37"/>
    </p:embeddedFont>
    <p:embeddedFont>
      <p:font typeface="HGPｺﾞｼｯｸM" panose="020B0600000000000000" pitchFamily="50" charset="-128"/>
      <p:regular r:id="rId38"/>
    </p:embeddedFont>
    <p:embeddedFont>
      <p:font typeface="HGP創英角ｺﾞｼｯｸUB" panose="020B0900000000000000" pitchFamily="50" charset="-128"/>
      <p:regular r:id="rId39"/>
    </p:embeddedFont>
    <p:embeddedFont>
      <p:font typeface="ＭＳ Ｐゴシック" panose="020B0600070205080204" pitchFamily="50" charset="-128"/>
      <p:regular r:id="rId40"/>
    </p:embeddedFont>
    <p:embeddedFont>
      <p:font typeface="ＭＳ Ｐゴシック" panose="020B0600070205080204" pitchFamily="50" charset="-128"/>
      <p:regular r:id="rId40"/>
    </p:embeddedFont>
    <p:embeddedFont>
      <p:font typeface="Times" panose="02020603050405020304" pitchFamily="18" charset="0"/>
      <p:regular r:id="rId41"/>
      <p:bold r:id="rId42"/>
      <p:italic r:id="rId43"/>
      <p:boldItalic r:id="rId44"/>
    </p:embeddedFont>
  </p:embeddedFontLst>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521415D9-36F7-43E2-AB2F-B90AF26B5E84}">
      <p14:sectionLst xmlns:p14="http://schemas.microsoft.com/office/powerpoint/2010/main">
        <p14:section name="表紙" id="{F5FBAB5F-1CC8-4EE4-B438-E1B7B92548A4}">
          <p14:sldIdLst>
            <p14:sldId id="1205"/>
          </p14:sldIdLst>
        </p14:section>
        <p14:section name="共通" id="{8E79AC90-CA1C-4C07-820D-E19AA4B7D400}">
          <p14:sldIdLst>
            <p14:sldId id="1169"/>
            <p14:sldId id="305"/>
            <p14:sldId id="1172"/>
            <p14:sldId id="1176"/>
            <p14:sldId id="1232"/>
            <p14:sldId id="340"/>
            <p14:sldId id="1170"/>
            <p14:sldId id="483"/>
            <p14:sldId id="1174"/>
            <p14:sldId id="1175"/>
            <p14:sldId id="303"/>
            <p14:sldId id="1178"/>
            <p14:sldId id="1129"/>
            <p14:sldId id="1237"/>
            <p14:sldId id="1132"/>
            <p14:sldId id="1233"/>
            <p14:sldId id="1165"/>
            <p14:sldId id="1234"/>
            <p14:sldId id="1235"/>
            <p14:sldId id="1192"/>
          </p14:sldIdLst>
        </p14:section>
        <p14:section name="地域独自" id="{DFC39592-6E5B-44C7-B1EE-BBD4D38BBDD0}">
          <p14:sldIdLst>
            <p14:sldId id="1227"/>
            <p14:sldId id="1228"/>
            <p14:sldId id="1229"/>
            <p14:sldId id="1236"/>
            <p14:sldId id="1231"/>
          </p14:sldIdLst>
        </p14:section>
        <p14:section name="共通" id="{A530867D-DB2E-7E48-BDD4-5D5C02772A83}">
          <p14:sldIdLst>
            <p14:sldId id="1224"/>
            <p14:sldId id="1225"/>
          </p14:sldIdLst>
        </p14:section>
        <p14:section name="まとめ" id="{984A9A98-D073-8A44-872E-241AA8B99D85}">
          <p14:sldIdLst>
            <p14:sldId id="1226"/>
            <p14:sldId id="1214"/>
          </p14:sldIdLst>
        </p14:section>
      </p14:sectionLst>
    </p:ext>
    <p:ext uri="{EFAFB233-063F-42B5-8137-9DF3F51BA10A}">
      <p15:sldGuideLst xmlns:p15="http://schemas.microsoft.com/office/powerpoint/2012/main">
        <p15:guide id="32" orient="horz" userDrawn="1">
          <p15:clr>
            <a:srgbClr val="A4A3A4"/>
          </p15:clr>
        </p15:guide>
        <p15:guide id="37" pos="5760"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3BF"/>
    <a:srgbClr val="F6E995"/>
    <a:srgbClr val="EFD638"/>
    <a:srgbClr val="FFB649"/>
    <a:srgbClr val="F89200"/>
    <a:srgbClr val="005AAC"/>
    <a:srgbClr val="807DD4"/>
    <a:srgbClr val="B4B1E5"/>
    <a:srgbClr val="E7E5F6"/>
    <a:srgbClr val="CE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79" autoAdjust="0"/>
    <p:restoredTop sz="93417" autoAdjust="0"/>
  </p:normalViewPr>
  <p:slideViewPr>
    <p:cSldViewPr snapToGrid="0">
      <p:cViewPr varScale="1">
        <p:scale>
          <a:sx n="70" d="100"/>
          <a:sy n="70" d="100"/>
        </p:scale>
        <p:origin x="856" y="60"/>
      </p:cViewPr>
      <p:guideLst>
        <p:guide orient="horz"/>
        <p:guide pos="576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7" d="100"/>
          <a:sy n="107" d="100"/>
        </p:scale>
        <p:origin x="1194" y="102"/>
      </p:cViewPr>
      <p:guideLst>
        <p:guide orient="horz" pos="2140"/>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Volumes\kajiura%20HD\&#12498;&#12465;&#12441;&#12501;&#12442;&#12525;%20Dropbox\&#12522;&#12486;&#12523;\00_&#21046;&#20316;\202503_&#23567;&#20013;&#23398;&#29983;&#31199;&#31246;&#25945;&#32946;&#25945;&#26448;&#20316;&#25104;\&#21046;&#20316;\&#12463;&#12441;&#12521;&#12501;&#39006;\&#12463;&#12441;&#12521;&#12501;&#12486;&#12441;&#12540;&#12479;&#12414;&#12392;&#1241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歳入</c:v>
                </c:pt>
              </c:strCache>
            </c:strRef>
          </c:tx>
          <c:spPr>
            <a:ln>
              <a:solidFill>
                <a:srgbClr val="D63636"/>
              </a:solidFill>
            </a:ln>
          </c:spPr>
          <c:dPt>
            <c:idx val="0"/>
            <c:bubble3D val="0"/>
            <c:spPr>
              <a:solidFill>
                <a:srgbClr val="B7CDDA"/>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DBE7ED"/>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5394E3"/>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DBE7ED"/>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B7CDDA"/>
              </a:solidFill>
              <a:ln w="19050">
                <a:noFill/>
              </a:ln>
              <a:effectLst/>
            </c:spPr>
            <c:extLst>
              <c:ext xmlns:c16="http://schemas.microsoft.com/office/drawing/2014/chart" uri="{C3380CC4-5D6E-409C-BE32-E72D297353CC}">
                <c16:uniqueId val="{00000003-98DC-4E53-811C-2513A90EFCF3}"/>
              </c:ext>
            </c:extLst>
          </c:dPt>
          <c:dPt>
            <c:idx val="5"/>
            <c:bubble3D val="0"/>
            <c:spPr>
              <a:noFill/>
              <a:ln w="28575">
                <a:solidFill>
                  <a:srgbClr val="D63636"/>
                </a:solidFill>
                <a:prstDash val="sysDash"/>
              </a:ln>
              <a:effectLst/>
            </c:spPr>
            <c:extLst>
              <c:ext xmlns:c16="http://schemas.microsoft.com/office/drawing/2014/chart" uri="{C3380CC4-5D6E-409C-BE32-E72D297353CC}">
                <c16:uniqueId val="{00000001-98DC-4E53-811C-2513A90EFCF3}"/>
              </c:ext>
            </c:extLst>
          </c:dPt>
          <c:cat>
            <c:strRef>
              <c:f>Sheet1!$A$2:$A$7</c:f>
              <c:strCache>
                <c:ptCount val="6"/>
                <c:pt idx="0">
                  <c:v>所得税</c:v>
                </c:pt>
                <c:pt idx="1">
                  <c:v>法人税</c:v>
                </c:pt>
                <c:pt idx="2">
                  <c:v>消費税</c:v>
                </c:pt>
                <c:pt idx="3">
                  <c:v>その他税収</c:v>
                </c:pt>
                <c:pt idx="4">
                  <c:v>その他収入</c:v>
                </c:pt>
                <c:pt idx="5">
                  <c:v>公債金</c:v>
                </c:pt>
              </c:strCache>
            </c:strRef>
          </c:cat>
          <c:val>
            <c:numRef>
              <c:f>Sheet1!$B$2:$B$7</c:f>
              <c:numCache>
                <c:formatCode>General</c:formatCode>
                <c:ptCount val="6"/>
                <c:pt idx="0">
                  <c:v>19.7</c:v>
                </c:pt>
                <c:pt idx="1">
                  <c:v>16.7</c:v>
                </c:pt>
                <c:pt idx="2">
                  <c:v>21.6</c:v>
                </c:pt>
                <c:pt idx="3">
                  <c:v>9.5</c:v>
                </c:pt>
                <c:pt idx="4">
                  <c:v>7.6</c:v>
                </c:pt>
                <c:pt idx="5">
                  <c:v>24.9</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B4B1E5"/>
              </a:solidFill>
              <a:ln w="19050">
                <a:solidFill>
                  <a:schemeClr val="lt1"/>
                </a:solidFill>
              </a:ln>
              <a:effectLst/>
            </c:spPr>
            <c:extLst>
              <c:ext xmlns:c16="http://schemas.microsoft.com/office/drawing/2014/chart" uri="{C3380CC4-5D6E-409C-BE32-E72D297353CC}">
                <c16:uniqueId val="{00000001-94F3-454B-A22F-DE4EC43B5DE3}"/>
              </c:ext>
            </c:extLst>
          </c:dPt>
          <c:dPt>
            <c:idx val="1"/>
            <c:bubble3D val="0"/>
            <c:spPr>
              <a:solidFill>
                <a:srgbClr val="E7E5F6"/>
              </a:solidFill>
              <a:ln w="19050">
                <a:solidFill>
                  <a:schemeClr val="lt1"/>
                </a:solidFill>
              </a:ln>
              <a:effectLst/>
            </c:spPr>
            <c:extLst>
              <c:ext xmlns:c16="http://schemas.microsoft.com/office/drawing/2014/chart" uri="{C3380CC4-5D6E-409C-BE32-E72D297353CC}">
                <c16:uniqueId val="{00000003-94F3-454B-A22F-DE4EC43B5DE3}"/>
              </c:ext>
            </c:extLst>
          </c:dPt>
          <c:dPt>
            <c:idx val="2"/>
            <c:bubble3D val="0"/>
            <c:spPr>
              <a:solidFill>
                <a:srgbClr val="CEEBFF"/>
              </a:solidFill>
              <a:ln w="19050">
                <a:solidFill>
                  <a:schemeClr val="lt1"/>
                </a:solidFill>
              </a:ln>
              <a:effectLst/>
            </c:spPr>
            <c:extLst>
              <c:ext xmlns:c16="http://schemas.microsoft.com/office/drawing/2014/chart" uri="{C3380CC4-5D6E-409C-BE32-E72D297353CC}">
                <c16:uniqueId val="{00000005-94F3-454B-A22F-DE4EC43B5DE3}"/>
              </c:ext>
            </c:extLst>
          </c:dPt>
          <c:dPt>
            <c:idx val="3"/>
            <c:bubble3D val="0"/>
            <c:spPr>
              <a:solidFill>
                <a:srgbClr val="79BEFE"/>
              </a:solidFill>
              <a:ln w="19050">
                <a:solidFill>
                  <a:schemeClr val="lt1"/>
                </a:solidFill>
              </a:ln>
              <a:effectLst/>
            </c:spPr>
            <c:extLst>
              <c:ext xmlns:c16="http://schemas.microsoft.com/office/drawing/2014/chart" uri="{C3380CC4-5D6E-409C-BE32-E72D297353CC}">
                <c16:uniqueId val="{00000007-94F3-454B-A22F-DE4EC43B5DE3}"/>
              </c:ext>
            </c:extLst>
          </c:dPt>
          <c:dPt>
            <c:idx val="4"/>
            <c:bubble3D val="0"/>
            <c:spPr>
              <a:solidFill>
                <a:srgbClr val="3B9358"/>
              </a:solidFill>
              <a:ln w="19050">
                <a:solidFill>
                  <a:schemeClr val="lt1"/>
                </a:solidFill>
              </a:ln>
              <a:effectLst/>
            </c:spPr>
            <c:extLst>
              <c:ext xmlns:c16="http://schemas.microsoft.com/office/drawing/2014/chart" uri="{C3380CC4-5D6E-409C-BE32-E72D297353CC}">
                <c16:uniqueId val="{00000009-94F3-454B-A22F-DE4EC43B5DE3}"/>
              </c:ext>
            </c:extLst>
          </c:dPt>
          <c:dPt>
            <c:idx val="5"/>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B-94F3-454B-A22F-DE4EC43B5DE3}"/>
              </c:ext>
            </c:extLst>
          </c:dPt>
          <c:dPt>
            <c:idx val="6"/>
            <c:bubble3D val="0"/>
            <c:spPr>
              <a:solidFill>
                <a:srgbClr val="FAF3BF"/>
              </a:solidFill>
              <a:ln w="19050">
                <a:solidFill>
                  <a:schemeClr val="lt1"/>
                </a:solidFill>
              </a:ln>
              <a:effectLst/>
            </c:spPr>
            <c:extLst>
              <c:ext xmlns:c16="http://schemas.microsoft.com/office/drawing/2014/chart" uri="{C3380CC4-5D6E-409C-BE32-E72D297353CC}">
                <c16:uniqueId val="{0000000D-94F3-454B-A22F-DE4EC43B5DE3}"/>
              </c:ext>
            </c:extLst>
          </c:dPt>
          <c:dPt>
            <c:idx val="7"/>
            <c:bubble3D val="0"/>
            <c:spPr>
              <a:solidFill>
                <a:srgbClr val="F6E995"/>
              </a:solidFill>
              <a:ln w="19050">
                <a:solidFill>
                  <a:schemeClr val="lt1"/>
                </a:solidFill>
              </a:ln>
              <a:effectLst/>
            </c:spPr>
            <c:extLst>
              <c:ext xmlns:c16="http://schemas.microsoft.com/office/drawing/2014/chart" uri="{C3380CC4-5D6E-409C-BE32-E72D297353CC}">
                <c16:uniqueId val="{0000000F-94F3-454B-A22F-DE4EC43B5DE3}"/>
              </c:ext>
            </c:extLst>
          </c:dPt>
          <c:dPt>
            <c:idx val="8"/>
            <c:bubble3D val="0"/>
            <c:spPr>
              <a:solidFill>
                <a:srgbClr val="EFD638"/>
              </a:solidFill>
              <a:ln w="19050">
                <a:solidFill>
                  <a:schemeClr val="lt1"/>
                </a:solidFill>
              </a:ln>
              <a:effectLst/>
            </c:spPr>
            <c:extLst>
              <c:ext xmlns:c16="http://schemas.microsoft.com/office/drawing/2014/chart" uri="{C3380CC4-5D6E-409C-BE32-E72D297353CC}">
                <c16:uniqueId val="{00000011-94F3-454B-A22F-DE4EC43B5DE3}"/>
              </c:ext>
            </c:extLst>
          </c:dPt>
          <c:dPt>
            <c:idx val="9"/>
            <c:bubble3D val="0"/>
            <c:spPr>
              <a:solidFill>
                <a:srgbClr val="FFB649"/>
              </a:solidFill>
              <a:ln w="19050">
                <a:solidFill>
                  <a:schemeClr val="lt1"/>
                </a:solidFill>
              </a:ln>
              <a:effectLst/>
            </c:spPr>
            <c:extLst>
              <c:ext xmlns:c16="http://schemas.microsoft.com/office/drawing/2014/chart" uri="{C3380CC4-5D6E-409C-BE32-E72D297353CC}">
                <c16:uniqueId val="{00000013-94F3-454B-A22F-DE4EC43B5DE3}"/>
              </c:ext>
            </c:extLst>
          </c:dPt>
          <c:dPt>
            <c:idx val="10"/>
            <c:bubble3D val="0"/>
            <c:spPr>
              <a:solidFill>
                <a:srgbClr val="F89200"/>
              </a:solidFill>
              <a:ln w="19050">
                <a:solidFill>
                  <a:schemeClr val="lt1"/>
                </a:solidFill>
              </a:ln>
              <a:effectLst/>
            </c:spPr>
            <c:extLst>
              <c:ext xmlns:c16="http://schemas.microsoft.com/office/drawing/2014/chart" uri="{C3380CC4-5D6E-409C-BE32-E72D297353CC}">
                <c16:uniqueId val="{00000015-94F3-454B-A22F-DE4EC43B5DE3}"/>
              </c:ext>
            </c:extLst>
          </c:dPt>
          <c:dPt>
            <c:idx val="11"/>
            <c:bubble3D val="0"/>
            <c:spPr>
              <a:solidFill>
                <a:srgbClr val="005AAC"/>
              </a:solidFill>
              <a:ln w="19050">
                <a:solidFill>
                  <a:schemeClr val="lt1"/>
                </a:solidFill>
              </a:ln>
              <a:effectLst/>
            </c:spPr>
            <c:extLst>
              <c:ext xmlns:c16="http://schemas.microsoft.com/office/drawing/2014/chart" uri="{C3380CC4-5D6E-409C-BE32-E72D297353CC}">
                <c16:uniqueId val="{00000017-94F3-454B-A22F-DE4EC43B5DE3}"/>
              </c:ext>
            </c:extLst>
          </c:dPt>
          <c:dPt>
            <c:idx val="12"/>
            <c:bubble3D val="0"/>
            <c:spPr>
              <a:solidFill>
                <a:srgbClr val="807DD4"/>
              </a:solidFill>
              <a:ln w="19050">
                <a:solidFill>
                  <a:schemeClr val="lt1"/>
                </a:solidFill>
              </a:ln>
              <a:effectLst/>
            </c:spPr>
            <c:extLst>
              <c:ext xmlns:c16="http://schemas.microsoft.com/office/drawing/2014/chart" uri="{C3380CC4-5D6E-409C-BE32-E72D297353CC}">
                <c16:uniqueId val="{00000019-94F3-454B-A22F-DE4EC43B5DE3}"/>
              </c:ext>
            </c:extLst>
          </c:dPt>
          <c:val>
            <c:numRef>
              <c:f>中学校!$G$8:$G$20</c:f>
              <c:numCache>
                <c:formatCode>General</c:formatCode>
                <c:ptCount val="13"/>
                <c:pt idx="0">
                  <c:v>116</c:v>
                </c:pt>
                <c:pt idx="1">
                  <c:v>162</c:v>
                </c:pt>
                <c:pt idx="2">
                  <c:v>225</c:v>
                </c:pt>
                <c:pt idx="3">
                  <c:v>175</c:v>
                </c:pt>
                <c:pt idx="4">
                  <c:v>935</c:v>
                </c:pt>
                <c:pt idx="5">
                  <c:v>316</c:v>
                </c:pt>
                <c:pt idx="6">
                  <c:v>370</c:v>
                </c:pt>
                <c:pt idx="7">
                  <c:v>229</c:v>
                </c:pt>
                <c:pt idx="8">
                  <c:v>650</c:v>
                </c:pt>
                <c:pt idx="9">
                  <c:v>348</c:v>
                </c:pt>
                <c:pt idx="10">
                  <c:v>1419</c:v>
                </c:pt>
                <c:pt idx="11">
                  <c:v>723</c:v>
                </c:pt>
                <c:pt idx="12">
                  <c:v>793</c:v>
                </c:pt>
              </c:numCache>
            </c:numRef>
          </c:val>
          <c:extLst>
            <c:ext xmlns:c16="http://schemas.microsoft.com/office/drawing/2014/chart" uri="{C3380CC4-5D6E-409C-BE32-E72D297353CC}">
              <c16:uniqueId val="{0000001A-94F3-454B-A22F-DE4EC43B5D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歳出</c:v>
                </c:pt>
              </c:strCache>
            </c:strRef>
          </c:tx>
          <c:spPr>
            <a:ln w="6350">
              <a:solidFill>
                <a:schemeClr val="bg1"/>
              </a:solidFill>
            </a:ln>
          </c:spPr>
          <c:dPt>
            <c:idx val="0"/>
            <c:bubble3D val="0"/>
            <c:spPr>
              <a:solidFill>
                <a:srgbClr val="009E47"/>
              </a:solidFill>
              <a:ln w="6350">
                <a:solidFill>
                  <a:schemeClr val="bg1"/>
                </a:solidFill>
              </a:ln>
              <a:effectLst/>
            </c:spPr>
            <c:extLst>
              <c:ext xmlns:c16="http://schemas.microsoft.com/office/drawing/2014/chart" uri="{C3380CC4-5D6E-409C-BE32-E72D297353CC}">
                <c16:uniqueId val="{00000002-98DC-4E53-811C-2513A90EFCF3}"/>
              </c:ext>
            </c:extLst>
          </c:dPt>
          <c:dPt>
            <c:idx val="1"/>
            <c:bubble3D val="0"/>
            <c:spPr>
              <a:solidFill>
                <a:srgbClr val="EEC92E"/>
              </a:solidFill>
              <a:ln w="6350">
                <a:solidFill>
                  <a:schemeClr val="bg1"/>
                </a:solidFill>
              </a:ln>
              <a:effectLst/>
            </c:spPr>
            <c:extLst>
              <c:ext xmlns:c16="http://schemas.microsoft.com/office/drawing/2014/chart" uri="{C3380CC4-5D6E-409C-BE32-E72D297353CC}">
                <c16:uniqueId val="{00000004-98DC-4E53-811C-2513A90EFCF3}"/>
              </c:ext>
            </c:extLst>
          </c:dPt>
          <c:dPt>
            <c:idx val="2"/>
            <c:bubble3D val="0"/>
            <c:spPr>
              <a:solidFill>
                <a:srgbClr val="A6A6A6"/>
              </a:solidFill>
              <a:ln w="6350">
                <a:solidFill>
                  <a:schemeClr val="bg1"/>
                </a:solidFill>
              </a:ln>
              <a:effectLst/>
            </c:spPr>
            <c:extLst>
              <c:ext xmlns:c16="http://schemas.microsoft.com/office/drawing/2014/chart" uri="{C3380CC4-5D6E-409C-BE32-E72D297353CC}">
                <c16:uniqueId val="{00000005-98DC-4E53-811C-2513A90EFCF3}"/>
              </c:ext>
            </c:extLst>
          </c:dPt>
          <c:dPt>
            <c:idx val="3"/>
            <c:bubble3D val="0"/>
            <c:spPr>
              <a:solidFill>
                <a:srgbClr val="B5B5B6"/>
              </a:solidFill>
              <a:ln w="6350">
                <a:solidFill>
                  <a:schemeClr val="bg1"/>
                </a:solidFill>
              </a:ln>
              <a:effectLst/>
            </c:spPr>
            <c:extLst>
              <c:ext xmlns:c16="http://schemas.microsoft.com/office/drawing/2014/chart" uri="{C3380CC4-5D6E-409C-BE32-E72D297353CC}">
                <c16:uniqueId val="{00000006-98DC-4E53-811C-2513A90EFCF3}"/>
              </c:ext>
            </c:extLst>
          </c:dPt>
          <c:dPt>
            <c:idx val="4"/>
            <c:bubble3D val="0"/>
            <c:spPr>
              <a:solidFill>
                <a:srgbClr val="C9CACA"/>
              </a:solidFill>
              <a:ln w="6350">
                <a:solidFill>
                  <a:schemeClr val="bg1"/>
                </a:solidFill>
              </a:ln>
              <a:effectLst/>
            </c:spPr>
            <c:extLst>
              <c:ext xmlns:c16="http://schemas.microsoft.com/office/drawing/2014/chart" uri="{C3380CC4-5D6E-409C-BE32-E72D297353CC}">
                <c16:uniqueId val="{00000003-98DC-4E53-811C-2513A90EFCF3}"/>
              </c:ext>
            </c:extLst>
          </c:dPt>
          <c:dPt>
            <c:idx val="5"/>
            <c:bubble3D val="0"/>
            <c:spPr>
              <a:solidFill>
                <a:srgbClr val="EAEAEA"/>
              </a:solidFill>
              <a:ln w="6350">
                <a:solidFill>
                  <a:schemeClr val="bg1"/>
                </a:solidFill>
              </a:ln>
              <a:effectLst/>
            </c:spPr>
            <c:extLst>
              <c:ext xmlns:c16="http://schemas.microsoft.com/office/drawing/2014/chart" uri="{C3380CC4-5D6E-409C-BE32-E72D297353CC}">
                <c16:uniqueId val="{00000001-98DC-4E53-811C-2513A90EFCF3}"/>
              </c:ext>
            </c:extLst>
          </c:dPt>
          <c:dPt>
            <c:idx val="6"/>
            <c:bubble3D val="0"/>
            <c:spPr>
              <a:solidFill>
                <a:srgbClr val="EE6E6E"/>
              </a:solidFill>
              <a:ln w="6350">
                <a:solidFill>
                  <a:schemeClr val="bg1"/>
                </a:solidFill>
                <a:prstDash val="sysDash"/>
              </a:ln>
              <a:effectLst/>
            </c:spPr>
            <c:extLst>
              <c:ext xmlns:c16="http://schemas.microsoft.com/office/drawing/2014/chart" uri="{C3380CC4-5D6E-409C-BE32-E72D297353CC}">
                <c16:uniqueId val="{0000000D-3FC0-4ECE-B320-88B986DE3DFE}"/>
              </c:ext>
            </c:extLst>
          </c:dPt>
          <c:cat>
            <c:strRef>
              <c:f>Sheet1!$A$2:$A$8</c:f>
              <c:strCache>
                <c:ptCount val="7"/>
                <c:pt idx="0">
                  <c:v>社会保障</c:v>
                </c:pt>
                <c:pt idx="1">
                  <c:v>地方交付税  交付金等</c:v>
                </c:pt>
                <c:pt idx="2">
                  <c:v>防衛</c:v>
                </c:pt>
                <c:pt idx="3">
                  <c:v>公共事業</c:v>
                </c:pt>
                <c:pt idx="4">
                  <c:v>文教及び
科学振興</c:v>
                </c:pt>
                <c:pt idx="5">
                  <c:v>その他</c:v>
                </c:pt>
                <c:pt idx="6">
                  <c:v>国債費</c:v>
                </c:pt>
              </c:strCache>
            </c:strRef>
          </c:cat>
          <c:val>
            <c:numRef>
              <c:f>Sheet1!$B$2:$B$8</c:f>
              <c:numCache>
                <c:formatCode>General</c:formatCode>
                <c:ptCount val="7"/>
                <c:pt idx="0">
                  <c:v>33.200000000000003</c:v>
                </c:pt>
                <c:pt idx="1">
                  <c:v>16.399999999999999</c:v>
                </c:pt>
                <c:pt idx="2">
                  <c:v>7.5</c:v>
                </c:pt>
                <c:pt idx="3">
                  <c:v>5.3</c:v>
                </c:pt>
                <c:pt idx="4">
                  <c:v>4.9000000000000004</c:v>
                </c:pt>
                <c:pt idx="5">
                  <c:v>8.1999999999999993</c:v>
                </c:pt>
                <c:pt idx="6">
                  <c:v>24.5</c:v>
                </c:pt>
              </c:numCache>
            </c:numRef>
          </c:val>
          <c:extLst>
            <c:ext xmlns:c16="http://schemas.microsoft.com/office/drawing/2014/chart" uri="{C3380CC4-5D6E-409C-BE32-E72D297353CC}">
              <c16:uniqueId val="{00000000-98DC-4E53-811C-2513A90EFCF3}"/>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1.9544841269841271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25366982760967E-2"/>
          <c:y val="6.4945177808925433E-2"/>
          <c:w val="0.88054353310429279"/>
          <c:h val="0.83406244976279487"/>
        </c:manualLayout>
      </c:layout>
      <c:lineChart>
        <c:grouping val="standard"/>
        <c:varyColors val="0"/>
        <c:ser>
          <c:idx val="0"/>
          <c:order val="0"/>
          <c:spPr>
            <a:ln w="22225" cap="rnd">
              <a:solidFill>
                <a:srgbClr val="EB4F4F"/>
              </a:solidFill>
              <a:round/>
            </a:ln>
            <a:effectLst/>
          </c:spPr>
          <c:marker>
            <c:symbol val="circle"/>
            <c:size val="5"/>
            <c:spPr>
              <a:solidFill>
                <a:srgbClr val="EB4F4F"/>
              </a:solidFill>
              <a:ln w="9525">
                <a:solidFill>
                  <a:srgbClr val="EB4F4F"/>
                </a:solidFill>
              </a:ln>
              <a:effectLst/>
            </c:spPr>
          </c:marker>
          <c:val>
            <c:numRef>
              <c:f>'[230728_デンマーク・スイス入り_【BD】8.【R5.4】02 高齢化率の国際比較（R4人口推計・UN2022）.xlsx]高齢化データ（R5.5）'!$C$67:$C$79</c:f>
              <c:numCache>
                <c:formatCode>0.0_ </c:formatCode>
                <c:ptCount val="13"/>
                <c:pt idx="0">
                  <c:v>12.076595125029325</c:v>
                </c:pt>
                <c:pt idx="1">
                  <c:v>14.555228159592259</c:v>
                </c:pt>
                <c:pt idx="2">
                  <c:v>17.365236436979028</c:v>
                </c:pt>
                <c:pt idx="3">
                  <c:v>20.162325464905141</c:v>
                </c:pt>
                <c:pt idx="4">
                  <c:v>23.024122070640416</c:v>
                </c:pt>
                <c:pt idx="5">
                  <c:v>26.647783154333371</c:v>
                </c:pt>
                <c:pt idx="6">
                  <c:v>28.559764082888083</c:v>
                </c:pt>
                <c:pt idx="7">
                  <c:v>29.635060468700086</c:v>
                </c:pt>
                <c:pt idx="8">
                  <c:v>30.771931881056759</c:v>
                </c:pt>
                <c:pt idx="9">
                  <c:v>32.349547217535132</c:v>
                </c:pt>
                <c:pt idx="10">
                  <c:v>34.815569358405575</c:v>
                </c:pt>
                <c:pt idx="11">
                  <c:v>36.260116247282582</c:v>
                </c:pt>
                <c:pt idx="12">
                  <c:v>37.137804254828445</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高齢化率の国際比較（R4人口推計・UN2022）.xlsx]高齢化データ（R5.5）'!$C$66</c15:sqref>
                        </c15:formulaRef>
                      </c:ext>
                    </c:extLst>
                    <c:strCache>
                      <c:ptCount val="1"/>
                      <c:pt idx="0">
                        <c:v>日本</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0-0837-4795-93FC-9E2AC958FC1F}"/>
            </c:ext>
          </c:extLst>
        </c:ser>
        <c:ser>
          <c:idx val="1"/>
          <c:order val="1"/>
          <c:spPr>
            <a:ln w="15875" cap="rnd">
              <a:solidFill>
                <a:srgbClr val="EEC92E"/>
              </a:solidFill>
              <a:round/>
            </a:ln>
            <a:effectLst/>
          </c:spPr>
          <c:marker>
            <c:symbol val="star"/>
            <c:size val="5"/>
            <c:spPr>
              <a:noFill/>
              <a:ln w="9525">
                <a:solidFill>
                  <a:srgbClr val="EEC92E"/>
                </a:solidFill>
              </a:ln>
              <a:effectLst/>
            </c:spPr>
          </c:marker>
          <c:val>
            <c:numRef>
              <c:f>'[230728_デンマーク・スイス入り_【BD】8.【R5.4】02 高齢化率の国際比較（R4人口推計・UN2022）.xlsx]高齢化データ（R5.5）'!$D$67:$D$79</c:f>
              <c:numCache>
                <c:formatCode>0.0_ </c:formatCode>
                <c:ptCount val="13"/>
                <c:pt idx="0">
                  <c:v>14.899410100990556</c:v>
                </c:pt>
                <c:pt idx="1">
                  <c:v>15.479100708012075</c:v>
                </c:pt>
                <c:pt idx="2">
                  <c:v>16.432277045633285</c:v>
                </c:pt>
                <c:pt idx="3">
                  <c:v>18.993049169676151</c:v>
                </c:pt>
                <c:pt idx="4">
                  <c:v>20.454498728498177</c:v>
                </c:pt>
                <c:pt idx="5">
                  <c:v>20.950472934986131</c:v>
                </c:pt>
                <c:pt idx="6">
                  <c:v>21.963734408749414</c:v>
                </c:pt>
                <c:pt idx="7">
                  <c:v>23.618258134485515</c:v>
                </c:pt>
                <c:pt idx="8">
                  <c:v>26.388684715732762</c:v>
                </c:pt>
                <c:pt idx="9">
                  <c:v>28.767671958016862</c:v>
                </c:pt>
                <c:pt idx="10">
                  <c:v>29.452510457570312</c:v>
                </c:pt>
                <c:pt idx="11">
                  <c:v>29.868322444475005</c:v>
                </c:pt>
                <c:pt idx="12">
                  <c:v>30.479655280983582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高齢化率の国際比較（R4人口推計・UN2022）.xlsx]高齢化データ（R5.5）'!$D$66</c15:sqref>
                        </c15:formulaRef>
                      </c:ext>
                    </c:extLst>
                    <c:strCache>
                      <c:ptCount val="1"/>
                      <c:pt idx="0">
                        <c:v>ドイツ</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1-0837-4795-93FC-9E2AC958FC1F}"/>
            </c:ext>
          </c:extLst>
        </c:ser>
        <c:ser>
          <c:idx val="2"/>
          <c:order val="2"/>
          <c:spPr>
            <a:ln w="15875" cap="rnd">
              <a:solidFill>
                <a:srgbClr val="FF66CC"/>
              </a:solidFill>
              <a:round/>
            </a:ln>
            <a:effectLst/>
          </c:spPr>
          <c:marker>
            <c:symbol val="diamond"/>
            <c:size val="5"/>
            <c:spPr>
              <a:solidFill>
                <a:srgbClr val="FF66CC"/>
              </a:solidFill>
              <a:ln w="9525">
                <a:solidFill>
                  <a:srgbClr val="FF66CC"/>
                </a:solidFill>
              </a:ln>
              <a:effectLst/>
            </c:spPr>
          </c:marker>
          <c:val>
            <c:numRef>
              <c:f>'[230728_デンマーク・スイス入り_【BD】8.【R5.4】02 高齢化率の国際比較（R4人口推計・UN2022）.xlsx]高齢化データ（R5.5）'!$E$67:$E$79</c:f>
              <c:numCache>
                <c:formatCode>0.0_ </c:formatCode>
                <c:ptCount val="13"/>
                <c:pt idx="0">
                  <c:v>14.096354597779298</c:v>
                </c:pt>
                <c:pt idx="1">
                  <c:v>15.25436259065906</c:v>
                </c:pt>
                <c:pt idx="2">
                  <c:v>16.155123697757862</c:v>
                </c:pt>
                <c:pt idx="3">
                  <c:v>16.575830973747106</c:v>
                </c:pt>
                <c:pt idx="4">
                  <c:v>16.98227885862352</c:v>
                </c:pt>
                <c:pt idx="5">
                  <c:v>19.105064461211263</c:v>
                </c:pt>
                <c:pt idx="6">
                  <c:v>21.009547712375479</c:v>
                </c:pt>
                <c:pt idx="7">
                  <c:v>22.685935263662092</c:v>
                </c:pt>
                <c:pt idx="8">
                  <c:v>24.420639880085655</c:v>
                </c:pt>
                <c:pt idx="9">
                  <c:v>25.922711735642579</c:v>
                </c:pt>
                <c:pt idx="10">
                  <c:v>27.249654694840654</c:v>
                </c:pt>
                <c:pt idx="11">
                  <c:v>27.838621311323607</c:v>
                </c:pt>
                <c:pt idx="12">
                  <c:v>28.545646083119113</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高齢化率の国際比較（R4人口推計・UN2022）.xlsx]高齢化データ（R5.5）'!$E$66</c15:sqref>
                        </c15:formulaRef>
                      </c:ext>
                    </c:extLst>
                    <c:strCache>
                      <c:ptCount val="1"/>
                      <c:pt idx="0">
                        <c:v>フランス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2-0837-4795-93FC-9E2AC958FC1F}"/>
            </c:ext>
          </c:extLst>
        </c:ser>
        <c:ser>
          <c:idx val="3"/>
          <c:order val="3"/>
          <c:spPr>
            <a:ln w="15875" cap="rnd">
              <a:solidFill>
                <a:srgbClr val="5394E3"/>
              </a:solidFill>
              <a:round/>
            </a:ln>
            <a:effectLst/>
          </c:spPr>
          <c:marker>
            <c:symbol val="triangle"/>
            <c:size val="5"/>
            <c:spPr>
              <a:solidFill>
                <a:srgbClr val="5394E3"/>
              </a:solidFill>
              <a:ln w="9525">
                <a:solidFill>
                  <a:srgbClr val="5394E3"/>
                </a:solidFill>
              </a:ln>
              <a:effectLst/>
            </c:spPr>
          </c:marker>
          <c:val>
            <c:numRef>
              <c:f>'[230728_デンマーク・スイス入り_【BD】8.【R5.4】02 高齢化率の国際比較（R4人口推計・UN2022）.xlsx]高齢化データ（R5.5）'!$F$67:$F$79</c:f>
              <c:numCache>
                <c:formatCode>0.0_ </c:formatCode>
                <c:ptCount val="13"/>
                <c:pt idx="0">
                  <c:v>15.715649289026217</c:v>
                </c:pt>
                <c:pt idx="1">
                  <c:v>15.805484149901078</c:v>
                </c:pt>
                <c:pt idx="2">
                  <c:v>15.718921261290147</c:v>
                </c:pt>
                <c:pt idx="3">
                  <c:v>15.83729454724166</c:v>
                </c:pt>
                <c:pt idx="4">
                  <c:v>16.342941695295483</c:v>
                </c:pt>
                <c:pt idx="5">
                  <c:v>17.798661095415206</c:v>
                </c:pt>
                <c:pt idx="6">
                  <c:v>18.722511900406495</c:v>
                </c:pt>
                <c:pt idx="7">
                  <c:v>20.0860983846792</c:v>
                </c:pt>
                <c:pt idx="8">
                  <c:v>22.024138654329398</c:v>
                </c:pt>
                <c:pt idx="9">
                  <c:v>23.758117689018718</c:v>
                </c:pt>
                <c:pt idx="10">
                  <c:v>24.756827485585173</c:v>
                </c:pt>
                <c:pt idx="11">
                  <c:v>25.290960279454271</c:v>
                </c:pt>
                <c:pt idx="12">
                  <c:v>26.145552793772346</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高齢化率の国際比較（R4人口推計・UN2022）.xlsx]高齢化データ（R5.5）'!$F$66</c15:sqref>
                        </c15:formulaRef>
                      </c:ext>
                    </c:extLst>
                    <c:strCache>
                      <c:ptCount val="1"/>
                      <c:pt idx="0">
                        <c:v>イギリス</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3-0837-4795-93FC-9E2AC958FC1F}"/>
            </c:ext>
          </c:extLst>
        </c:ser>
        <c:ser>
          <c:idx val="4"/>
          <c:order val="4"/>
          <c:spPr>
            <a:ln w="15875" cap="rnd">
              <a:solidFill>
                <a:srgbClr val="7030A0"/>
              </a:solidFill>
              <a:round/>
            </a:ln>
            <a:effectLst/>
          </c:spPr>
          <c:marker>
            <c:symbol val="square"/>
            <c:size val="4"/>
            <c:spPr>
              <a:solidFill>
                <a:srgbClr val="7030A0"/>
              </a:solidFill>
              <a:ln w="9525">
                <a:solidFill>
                  <a:srgbClr val="7030A0"/>
                </a:solidFill>
              </a:ln>
              <a:effectLst/>
            </c:spPr>
          </c:marker>
          <c:val>
            <c:numRef>
              <c:f>'[230728_デンマーク・スイス入り_【BD】8.【R5.4】02 高齢化率の国際比較（R4人口推計・UN2022）.xlsx]高齢化データ（R5.5）'!$G$67:$G$79</c:f>
              <c:numCache>
                <c:formatCode>0.0_ </c:formatCode>
                <c:ptCount val="13"/>
                <c:pt idx="0">
                  <c:v>12.284476194513232</c:v>
                </c:pt>
                <c:pt idx="1">
                  <c:v>12.543633524096883</c:v>
                </c:pt>
                <c:pt idx="2">
                  <c:v>12.317629643386912</c:v>
                </c:pt>
                <c:pt idx="3">
                  <c:v>12.360162876853249</c:v>
                </c:pt>
                <c:pt idx="4">
                  <c:v>13.02817849743613</c:v>
                </c:pt>
                <c:pt idx="5">
                  <c:v>14.32775409802913</c:v>
                </c:pt>
                <c:pt idx="6">
                  <c:v>16.22340015007978</c:v>
                </c:pt>
                <c:pt idx="7">
                  <c:v>18.543798271777007</c:v>
                </c:pt>
                <c:pt idx="8">
                  <c:v>20.529391787453136</c:v>
                </c:pt>
                <c:pt idx="9">
                  <c:v>21.734878925800103</c:v>
                </c:pt>
                <c:pt idx="10">
                  <c:v>22.425989261176735</c:v>
                </c:pt>
                <c:pt idx="11">
                  <c:v>22.927291659462451</c:v>
                </c:pt>
                <c:pt idx="12">
                  <c:v>23.628123630910192</c:v>
                </c:pt>
              </c:numCache>
            </c:numRef>
          </c:val>
          <c:smooth val="0"/>
          <c:extLst>
            <c:ext xmlns:c15="http://schemas.microsoft.com/office/drawing/2012/chart" uri="{02D57815-91ED-43cb-92C2-25804820EDAC}">
              <c15:filteredSeriesTitle>
                <c15:tx>
                  <c:strRef>
                    <c:extLst>
                      <c:ext uri="{02D57815-91ED-43cb-92C2-25804820EDAC}">
                        <c15:formulaRef>
                          <c15:sqref>'[230728_デンマーク・スイス入り_【BD】8.【R5.4】02 高齢化率の国際比較（R4人口推計・UN2022）.xlsx]高齢化データ（R5.5）'!$G$66</c15:sqref>
                        </c15:formulaRef>
                      </c:ext>
                    </c:extLst>
                    <c:strCache>
                      <c:ptCount val="1"/>
                      <c:pt idx="0">
                        <c:v>アメリカ</c:v>
                      </c:pt>
                    </c:strCache>
                  </c:strRef>
                </c15:tx>
              </c15:filteredSeriesTitle>
            </c:ext>
            <c:ext xmlns:c15="http://schemas.microsoft.com/office/drawing/2012/chart" uri="{02D57815-91ED-43cb-92C2-25804820EDAC}">
              <c15:filteredCategoryTitle>
                <c15:cat>
                  <c:numRef>
                    <c:extLst>
                      <c:ext uri="{02D57815-91ED-43cb-92C2-25804820EDAC}">
                        <c15:formulaRef>
                          <c15:sqref>'[230728_デンマーク・スイス入り_【BD】8.【R5.4】02 高齢化率の国際比較（R4人口推計・UN2022）.xlsx]高齢化データ（R5.5）'!$B$67:$B$79</c15:sqref>
                        </c15:formulaRef>
                      </c:ext>
                    </c:extLst>
                    <c:numCache>
                      <c:formatCode>0_ </c:formatCode>
                      <c:ptCount val="13"/>
                      <c:pt idx="0">
                        <c:v>1990</c:v>
                      </c:pt>
                      <c:pt idx="1">
                        <c:v>1995</c:v>
                      </c:pt>
                      <c:pt idx="2">
                        <c:v>2000</c:v>
                      </c:pt>
                      <c:pt idx="3">
                        <c:v>2005</c:v>
                      </c:pt>
                      <c:pt idx="4">
                        <c:v>2010</c:v>
                      </c:pt>
                      <c:pt idx="5">
                        <c:v>2015</c:v>
                      </c:pt>
                      <c:pt idx="6">
                        <c:v>2020</c:v>
                      </c:pt>
                      <c:pt idx="7">
                        <c:v>2025</c:v>
                      </c:pt>
                      <c:pt idx="8">
                        <c:v>2030</c:v>
                      </c:pt>
                      <c:pt idx="9">
                        <c:v>2035</c:v>
                      </c:pt>
                      <c:pt idx="10">
                        <c:v>2040</c:v>
                      </c:pt>
                      <c:pt idx="11">
                        <c:v>2045</c:v>
                      </c:pt>
                      <c:pt idx="12">
                        <c:v>2050</c:v>
                      </c:pt>
                    </c:numCache>
                  </c:numRef>
                </c15:cat>
              </c15:filteredCategoryTitle>
            </c:ext>
            <c:ext xmlns:c16="http://schemas.microsoft.com/office/drawing/2014/chart" uri="{C3380CC4-5D6E-409C-BE32-E72D297353CC}">
              <c16:uniqueId val="{00000004-0837-4795-93FC-9E2AC958FC1F}"/>
            </c:ext>
          </c:extLst>
        </c:ser>
        <c:dLbls>
          <c:showLegendKey val="0"/>
          <c:showVal val="0"/>
          <c:showCatName val="0"/>
          <c:showSerName val="0"/>
          <c:showPercent val="0"/>
          <c:showBubbleSize val="0"/>
        </c:dLbls>
        <c:marker val="1"/>
        <c:smooth val="0"/>
        <c:axId val="715847792"/>
        <c:axId val="671022976"/>
      </c:lineChart>
      <c:catAx>
        <c:axId val="715847792"/>
        <c:scaling>
          <c:orientation val="minMax"/>
        </c:scaling>
        <c:delete val="0"/>
        <c:axPos val="b"/>
        <c:numFmt formatCode="0_ "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1" i="0" u="none" strike="noStrike" kern="1200" baseline="0">
                <a:noFill/>
                <a:latin typeface="Arial" panose="020B0604020202020204" pitchFamily="34" charset="0"/>
                <a:ea typeface="Meiryo UI" panose="020B0604030504040204" pitchFamily="50" charset="-128"/>
                <a:cs typeface="Arial" panose="020B0604020202020204" pitchFamily="34" charset="0"/>
              </a:defRPr>
            </a:pPr>
            <a:endParaRPr lang="ja-JP"/>
          </a:p>
        </c:txPr>
        <c:crossAx val="671022976"/>
        <c:crosses val="autoZero"/>
        <c:auto val="1"/>
        <c:lblAlgn val="ctr"/>
        <c:lblOffset val="100"/>
        <c:noMultiLvlLbl val="0"/>
      </c:catAx>
      <c:valAx>
        <c:axId val="671022976"/>
        <c:scaling>
          <c:orientation val="minMax"/>
          <c:max val="40"/>
        </c:scaling>
        <c:delete val="0"/>
        <c:axPos val="l"/>
        <c:numFmt formatCode="@"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050" b="1"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crossAx val="71584779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5681818181818"/>
          <c:y val="4.3109638625640906E-2"/>
          <c:w val="0.79082853535353537"/>
          <c:h val="0.90390519252868773"/>
        </c:manualLayout>
      </c:layout>
      <c:barChart>
        <c:barDir val="col"/>
        <c:grouping val="clustered"/>
        <c:varyColors val="0"/>
        <c:ser>
          <c:idx val="0"/>
          <c:order val="0"/>
          <c:tx>
            <c:strRef>
              <c:f>Sheet1!$B$1</c:f>
              <c:strCache>
                <c:ptCount val="1"/>
                <c:pt idx="0">
                  <c:v>年度末</c:v>
                </c:pt>
              </c:strCache>
            </c:strRef>
          </c:tx>
          <c:spPr>
            <a:solidFill>
              <a:srgbClr val="FF7C80"/>
            </a:solidFill>
            <a:ln>
              <a:noFill/>
            </a:ln>
            <a:effectLst/>
          </c:spPr>
          <c:invertIfNegative val="0"/>
          <c:dPt>
            <c:idx val="59"/>
            <c:invertIfNegative val="0"/>
            <c:bubble3D val="0"/>
            <c:spPr>
              <a:solidFill>
                <a:srgbClr val="FF7C80"/>
              </a:solidFill>
              <a:ln>
                <a:noFill/>
              </a:ln>
              <a:effectLst/>
            </c:spPr>
            <c:extLst>
              <c:ext xmlns:c16="http://schemas.microsoft.com/office/drawing/2014/chart" uri="{C3380CC4-5D6E-409C-BE32-E72D297353CC}">
                <c16:uniqueId val="{00000000-2D90-472F-8E26-03B6E5E92B21}"/>
              </c:ext>
            </c:extLst>
          </c:dPt>
          <c:dPt>
            <c:idx val="60"/>
            <c:invertIfNegative val="0"/>
            <c:bubble3D val="0"/>
            <c:spPr>
              <a:solidFill>
                <a:srgbClr val="FF0000"/>
              </a:solidFill>
              <a:ln>
                <a:noFill/>
              </a:ln>
              <a:effectLst/>
            </c:spPr>
            <c:extLst>
              <c:ext xmlns:c16="http://schemas.microsoft.com/office/drawing/2014/chart" uri="{C3380CC4-5D6E-409C-BE32-E72D297353CC}">
                <c16:uniqueId val="{00000001-90B6-43CD-AB5F-4D60DC429166}"/>
              </c:ext>
            </c:extLst>
          </c:dPt>
          <c:cat>
            <c:numRef>
              <c:f>Sheet1!$A$2:$A$62</c:f>
              <c:numCache>
                <c:formatCode>General</c:formatCode>
                <c:ptCount val="61"/>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pt idx="58">
                  <c:v>2023</c:v>
                </c:pt>
                <c:pt idx="59">
                  <c:v>2024</c:v>
                </c:pt>
                <c:pt idx="60">
                  <c:v>2025</c:v>
                </c:pt>
              </c:numCache>
            </c:numRef>
          </c:cat>
          <c:val>
            <c:numRef>
              <c:f>Sheet1!$B$2:$B$62</c:f>
              <c:numCache>
                <c:formatCode>General</c:formatCode>
                <c:ptCount val="61"/>
                <c:pt idx="0">
                  <c:v>0</c:v>
                </c:pt>
                <c:pt idx="1">
                  <c:v>1</c:v>
                </c:pt>
                <c:pt idx="2">
                  <c:v>2</c:v>
                </c:pt>
                <c:pt idx="3">
                  <c:v>2</c:v>
                </c:pt>
                <c:pt idx="4">
                  <c:v>2</c:v>
                </c:pt>
                <c:pt idx="5">
                  <c:v>3</c:v>
                </c:pt>
                <c:pt idx="6">
                  <c:v>4</c:v>
                </c:pt>
                <c:pt idx="7">
                  <c:v>6</c:v>
                </c:pt>
                <c:pt idx="8">
                  <c:v>8</c:v>
                </c:pt>
                <c:pt idx="9">
                  <c:v>10</c:v>
                </c:pt>
                <c:pt idx="10">
                  <c:v>15</c:v>
                </c:pt>
                <c:pt idx="11">
                  <c:v>22</c:v>
                </c:pt>
                <c:pt idx="12">
                  <c:v>32</c:v>
                </c:pt>
                <c:pt idx="13">
                  <c:v>43</c:v>
                </c:pt>
                <c:pt idx="14">
                  <c:v>56</c:v>
                </c:pt>
                <c:pt idx="15">
                  <c:v>71</c:v>
                </c:pt>
                <c:pt idx="16">
                  <c:v>82</c:v>
                </c:pt>
                <c:pt idx="17">
                  <c:v>96</c:v>
                </c:pt>
                <c:pt idx="18">
                  <c:v>110</c:v>
                </c:pt>
                <c:pt idx="19">
                  <c:v>122</c:v>
                </c:pt>
                <c:pt idx="20">
                  <c:v>134</c:v>
                </c:pt>
                <c:pt idx="21">
                  <c:v>145</c:v>
                </c:pt>
                <c:pt idx="22">
                  <c:v>152</c:v>
                </c:pt>
                <c:pt idx="23">
                  <c:v>157</c:v>
                </c:pt>
                <c:pt idx="24">
                  <c:v>161</c:v>
                </c:pt>
                <c:pt idx="25">
                  <c:v>166</c:v>
                </c:pt>
                <c:pt idx="26">
                  <c:v>172</c:v>
                </c:pt>
                <c:pt idx="27">
                  <c:v>178</c:v>
                </c:pt>
                <c:pt idx="28">
                  <c:v>193</c:v>
                </c:pt>
                <c:pt idx="29">
                  <c:v>207</c:v>
                </c:pt>
                <c:pt idx="30">
                  <c:v>225</c:v>
                </c:pt>
                <c:pt idx="31">
                  <c:v>245</c:v>
                </c:pt>
                <c:pt idx="32">
                  <c:v>258</c:v>
                </c:pt>
                <c:pt idx="33">
                  <c:v>295</c:v>
                </c:pt>
                <c:pt idx="34">
                  <c:v>332</c:v>
                </c:pt>
                <c:pt idx="35">
                  <c:v>368</c:v>
                </c:pt>
                <c:pt idx="36">
                  <c:v>392</c:v>
                </c:pt>
                <c:pt idx="37">
                  <c:v>421</c:v>
                </c:pt>
                <c:pt idx="38">
                  <c:v>457</c:v>
                </c:pt>
                <c:pt idx="39">
                  <c:v>499</c:v>
                </c:pt>
                <c:pt idx="40">
                  <c:v>527</c:v>
                </c:pt>
                <c:pt idx="41">
                  <c:v>532</c:v>
                </c:pt>
                <c:pt idx="42">
                  <c:v>541</c:v>
                </c:pt>
                <c:pt idx="43">
                  <c:v>546</c:v>
                </c:pt>
                <c:pt idx="44">
                  <c:v>594</c:v>
                </c:pt>
                <c:pt idx="45">
                  <c:v>636</c:v>
                </c:pt>
                <c:pt idx="46">
                  <c:v>670</c:v>
                </c:pt>
                <c:pt idx="47">
                  <c:v>705</c:v>
                </c:pt>
                <c:pt idx="48">
                  <c:v>744</c:v>
                </c:pt>
                <c:pt idx="49">
                  <c:v>774</c:v>
                </c:pt>
                <c:pt idx="50">
                  <c:v>805</c:v>
                </c:pt>
                <c:pt idx="51">
                  <c:v>831</c:v>
                </c:pt>
                <c:pt idx="52">
                  <c:v>853</c:v>
                </c:pt>
                <c:pt idx="53">
                  <c:v>874</c:v>
                </c:pt>
                <c:pt idx="54">
                  <c:v>887</c:v>
                </c:pt>
                <c:pt idx="55">
                  <c:v>947</c:v>
                </c:pt>
                <c:pt idx="56">
                  <c:v>991</c:v>
                </c:pt>
                <c:pt idx="57">
                  <c:v>1027</c:v>
                </c:pt>
                <c:pt idx="58">
                  <c:v>1054</c:v>
                </c:pt>
                <c:pt idx="59">
                  <c:v>1104</c:v>
                </c:pt>
                <c:pt idx="60">
                  <c:v>1129</c:v>
                </c:pt>
              </c:numCache>
            </c:numRef>
          </c:val>
          <c:extLst>
            <c:ext xmlns:c16="http://schemas.microsoft.com/office/drawing/2014/chart" uri="{C3380CC4-5D6E-409C-BE32-E72D297353CC}">
              <c16:uniqueId val="{00000000-A622-4FE4-8DA7-C2EFE1B7537E}"/>
            </c:ext>
          </c:extLst>
        </c:ser>
        <c:dLbls>
          <c:showLegendKey val="0"/>
          <c:showVal val="0"/>
          <c:showCatName val="0"/>
          <c:showSerName val="0"/>
          <c:showPercent val="0"/>
          <c:showBubbleSize val="0"/>
        </c:dLbls>
        <c:gapWidth val="0"/>
        <c:axId val="1163601176"/>
        <c:axId val="1163600816"/>
      </c:barChart>
      <c:catAx>
        <c:axId val="1163601176"/>
        <c:scaling>
          <c:orientation val="minMax"/>
        </c:scaling>
        <c:delete val="0"/>
        <c:axPos val="b"/>
        <c:numFmt formatCode="General"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1163600816"/>
        <c:crosses val="autoZero"/>
        <c:auto val="1"/>
        <c:lblAlgn val="ctr"/>
        <c:lblOffset val="100"/>
        <c:tickLblSkip val="5"/>
        <c:tickMarkSkip val="1"/>
        <c:noMultiLvlLbl val="0"/>
      </c:catAx>
      <c:valAx>
        <c:axId val="1163600816"/>
        <c:scaling>
          <c:orientation val="minMax"/>
          <c:min val="0"/>
        </c:scaling>
        <c:delete val="0"/>
        <c:axPos val="l"/>
        <c:numFmt formatCode="#,##0_);[Red]\(#,##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ja-JP"/>
          </a:p>
        </c:txPr>
        <c:crossAx val="1163601176"/>
        <c:crosses val="autoZero"/>
        <c:crossBetween val="between"/>
        <c:majorUnit val="100"/>
        <c:min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2911365564038"/>
          <c:y val="3.2953056165972064E-2"/>
          <c:w val="0.79647751985989612"/>
          <c:h val="0.84618872076094431"/>
        </c:manualLayout>
      </c:layout>
      <c:lineChart>
        <c:grouping val="standard"/>
        <c:varyColors val="0"/>
        <c:ser>
          <c:idx val="0"/>
          <c:order val="0"/>
          <c:tx>
            <c:strRef>
              <c:f>Sheet1!$B$1</c:f>
              <c:strCache>
                <c:ptCount val="1"/>
                <c:pt idx="0">
                  <c:v>日本</c:v>
                </c:pt>
              </c:strCache>
            </c:strRef>
          </c:tx>
          <c:spPr>
            <a:ln w="28575" cap="rnd">
              <a:solidFill>
                <a:srgbClr val="E83030">
                  <a:alpha val="86000"/>
                </a:srgbClr>
              </a:solidFill>
              <a:round/>
            </a:ln>
            <a:effectLst/>
          </c:spPr>
          <c:marker>
            <c:symbol val="circle"/>
            <c:size val="5"/>
            <c:spPr>
              <a:solidFill>
                <a:srgbClr val="E83030"/>
              </a:solidFill>
              <a:ln w="9525">
                <a:solidFill>
                  <a:srgbClr val="E83030"/>
                </a:solidFill>
              </a:ln>
              <a:effectLst/>
            </c:spPr>
          </c:marker>
          <c:dLbls>
            <c:dLbl>
              <c:idx val="12"/>
              <c:layout>
                <c:manualLayout>
                  <c:x val="-6.7466602513946886E-2"/>
                  <c:y val="-5.0927450438320462E-2"/>
                </c:manualLayout>
              </c:layout>
              <c:tx>
                <c:rich>
                  <a:bodyPr/>
                  <a:lstStyle/>
                  <a:p>
                    <a:fld id="{006F54D8-061E-2743-8E26-5E8BF759E177}" type="VALUE">
                      <a:rPr lang="en-US" altLang="ja-JP" b="0" i="0">
                        <a:latin typeface="HGPGothicE" panose="020B0900000000000000" pitchFamily="34" charset="-128"/>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AF-45ED-BD1A-70BE6C470A84}"/>
                </c:ext>
              </c:extLst>
            </c:dLbl>
            <c:dLbl>
              <c:idx val="13"/>
              <c:layout>
                <c:manualLayout>
                  <c:x val="-6.2316846904156065E-2"/>
                  <c:y val="-3.1747214912425568E-2"/>
                </c:manualLayout>
              </c:layout>
              <c:tx>
                <c:rich>
                  <a:bodyPr/>
                  <a:lstStyle/>
                  <a:p>
                    <a:fld id="{79318AC8-672E-1B49-96BF-849A5586E21D}" type="VALUE">
                      <a:rPr lang="en-US" altLang="ja-JP" b="0" i="0">
                        <a:latin typeface="HGPGothicE" panose="020B0900000000000000" pitchFamily="34" charset="-128"/>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326-4972-B662-9C3FA696F975}"/>
                </c:ext>
              </c:extLst>
            </c:dLbl>
            <c:dLbl>
              <c:idx val="14"/>
              <c:layout>
                <c:manualLayout>
                  <c:x val="-5.9104234762527422E-2"/>
                  <c:y val="-4.6725876806049206E-2"/>
                </c:manualLayout>
              </c:layout>
              <c:tx>
                <c:rich>
                  <a:bodyPr/>
                  <a:lstStyle/>
                  <a:p>
                    <a:fld id="{1CA9212E-EF37-8C48-9209-E281C39D4F7F}" type="VALUE">
                      <a:rPr lang="en-US" altLang="ja-JP" b="0" i="0">
                        <a:latin typeface="HGPGothicE" panose="020B0900000000000000" pitchFamily="34" charset="-128"/>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326-4972-B662-9C3FA696F975}"/>
                </c:ext>
              </c:extLst>
            </c:dLbl>
            <c:dLbl>
              <c:idx val="15"/>
              <c:layout>
                <c:manualLayout>
                  <c:x val="-4.0277586997641236E-3"/>
                  <c:y val="1.2058412535465226E-3"/>
                </c:manualLayout>
              </c:layout>
              <c:tx>
                <c:rich>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fld id="{5DCA3275-5897-C64A-9E9C-CA210E02FED0}" type="VALUE">
                      <a:rPr lang="en-US" altLang="ja-JP" b="0" i="0">
                        <a:latin typeface="HGPGothicE" panose="020B0900000000000000" pitchFamily="34" charset="-128"/>
                      </a:rPr>
                      <a:pPr>
                        <a:defRPr sz="950" b="1">
                          <a:solidFill>
                            <a:srgbClr val="E8303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326-4972-B662-9C3FA696F975}"/>
                </c:ext>
              </c:extLst>
            </c:dLbl>
            <c:dLbl>
              <c:idx val="16"/>
              <c:layout>
                <c:manualLayout>
                  <c:x val="-4.2615012596548454E-3"/>
                  <c:y val="7.1973060109959616E-3"/>
                </c:manualLayout>
              </c:layout>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E8303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E8303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Sheet1!$B$2:$B$17</c:f>
              <c:numCache>
                <c:formatCode>General</c:formatCode>
                <c:ptCount val="16"/>
                <c:pt idx="0">
                  <c:v>205.9</c:v>
                </c:pt>
                <c:pt idx="1">
                  <c:v>219.2</c:v>
                </c:pt>
                <c:pt idx="2">
                  <c:v>226.1</c:v>
                </c:pt>
                <c:pt idx="3">
                  <c:v>229.5</c:v>
                </c:pt>
                <c:pt idx="4">
                  <c:v>233.3</c:v>
                </c:pt>
                <c:pt idx="5">
                  <c:v>228.3</c:v>
                </c:pt>
                <c:pt idx="6">
                  <c:v>232.4</c:v>
                </c:pt>
                <c:pt idx="7">
                  <c:v>231.3</c:v>
                </c:pt>
                <c:pt idx="8">
                  <c:v>232.4</c:v>
                </c:pt>
                <c:pt idx="9">
                  <c:v>236.4</c:v>
                </c:pt>
                <c:pt idx="10">
                  <c:v>258.39999999999998</c:v>
                </c:pt>
                <c:pt idx="11">
                  <c:v>253.7</c:v>
                </c:pt>
                <c:pt idx="12">
                  <c:v>256.3</c:v>
                </c:pt>
                <c:pt idx="13">
                  <c:v>249.7</c:v>
                </c:pt>
                <c:pt idx="14">
                  <c:v>251.2</c:v>
                </c:pt>
                <c:pt idx="15">
                  <c:v>248.7</c:v>
                </c:pt>
              </c:numCache>
            </c:numRef>
          </c:val>
          <c:smooth val="0"/>
          <c:extLst>
            <c:ext xmlns:c16="http://schemas.microsoft.com/office/drawing/2014/chart" uri="{C3380CC4-5D6E-409C-BE32-E72D297353CC}">
              <c16:uniqueId val="{00000000-83C6-4879-8DBF-85215AB243F7}"/>
            </c:ext>
          </c:extLst>
        </c:ser>
        <c:ser>
          <c:idx val="1"/>
          <c:order val="1"/>
          <c:tx>
            <c:strRef>
              <c:f>Sheet1!$C$1</c:f>
              <c:strCache>
                <c:ptCount val="1"/>
                <c:pt idx="0">
                  <c:v>イタリア</c:v>
                </c:pt>
              </c:strCache>
            </c:strRef>
          </c:tx>
          <c:spPr>
            <a:ln w="28575" cap="rnd">
              <a:solidFill>
                <a:srgbClr val="00B050">
                  <a:alpha val="97000"/>
                </a:srgbClr>
              </a:solidFill>
              <a:round/>
            </a:ln>
            <a:effectLst/>
          </c:spPr>
          <c:marker>
            <c:symbol val="circle"/>
            <c:size val="5"/>
            <c:spPr>
              <a:solidFill>
                <a:srgbClr val="00B050"/>
              </a:solidFill>
              <a:ln w="9525">
                <a:solidFill>
                  <a:srgbClr val="00B050"/>
                </a:solidFill>
              </a:ln>
              <a:effectLst/>
            </c:spPr>
          </c:marker>
          <c:dLbls>
            <c:dLbl>
              <c:idx val="15"/>
              <c:layout>
                <c:manualLayout>
                  <c:x val="-3.2126953578069887E-3"/>
                  <c:y val="-9.5863436119191459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00B050"/>
                        </a:solidFill>
                        <a:latin typeface="HGPGothicE" panose="020B0900000000000000" pitchFamily="34" charset="-128"/>
                        <a:ea typeface="+mn-ea"/>
                        <a:cs typeface="+mn-cs"/>
                      </a:defRPr>
                    </a:pPr>
                    <a:fld id="{ADEDA3E8-396D-DF43-9915-503793BF50E9}" type="VALUE">
                      <a:rPr lang="en-US" altLang="ja-JP" b="0" i="0">
                        <a:latin typeface="HGPGothicE" panose="020B0900000000000000" pitchFamily="34" charset="-128"/>
                      </a:rPr>
                      <a:pPr>
                        <a:defRPr sz="950">
                          <a:solidFill>
                            <a:srgbClr val="00B050"/>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00B050"/>
                      </a:solidFill>
                      <a:latin typeface="HGPGothicE" panose="020B0900000000000000" pitchFamily="34"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AF-45ED-BD1A-70BE6C470A84}"/>
                </c:ext>
              </c:extLst>
            </c:dLbl>
            <c:dLbl>
              <c:idx val="16"/>
              <c:layout>
                <c:manualLayout>
                  <c:x val="2.3374255989083918E-4"/>
                  <c:y val="-8.5266091800562591E-2"/>
                </c:manualLayout>
              </c:layout>
              <c:tx>
                <c:rich>
                  <a:bodyPr rot="0" spcFirstLastPara="1" vertOverflow="ellipsis" vert="horz" wrap="square" lIns="38100" tIns="19050" rIns="38100" bIns="19050" anchor="ctr" anchorCtr="1">
                    <a:spAutoFit/>
                  </a:bodyPr>
                  <a:lstStyle/>
                  <a:p>
                    <a:pPr>
                      <a:defRPr sz="800" b="1" i="0" u="none" strike="noStrike" kern="1200" baseline="0">
                        <a:solidFill>
                          <a:srgbClr val="00B050"/>
                        </a:solidFill>
                        <a:latin typeface="+mn-lt"/>
                        <a:ea typeface="+mn-ea"/>
                        <a:cs typeface="+mn-cs"/>
                      </a:defRPr>
                    </a:pPr>
                    <a:fld id="{0114C03A-2706-4C00-823A-2681DC54D21F}" type="VALUE">
                      <a:rPr lang="en-US" altLang="ja-JP" sz="800">
                        <a:solidFill>
                          <a:srgbClr val="00B050"/>
                        </a:solidFill>
                      </a:rPr>
                      <a:pPr>
                        <a:defRPr sz="800" b="1">
                          <a:solidFill>
                            <a:srgbClr val="00B05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B050"/>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326-4972-B662-9C3FA696F975}"/>
                </c:ext>
              </c:extLst>
            </c:dLbl>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00B050"/>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Sheet1!$C$2:$C$17</c:f>
              <c:numCache>
                <c:formatCode>General</c:formatCode>
                <c:ptCount val="16"/>
                <c:pt idx="0">
                  <c:v>118.7</c:v>
                </c:pt>
                <c:pt idx="1">
                  <c:v>119.1</c:v>
                </c:pt>
                <c:pt idx="2">
                  <c:v>125.8</c:v>
                </c:pt>
                <c:pt idx="3">
                  <c:v>131.80000000000001</c:v>
                </c:pt>
                <c:pt idx="4">
                  <c:v>134.69999999999999</c:v>
                </c:pt>
                <c:pt idx="5">
                  <c:v>134.69999999999999</c:v>
                </c:pt>
                <c:pt idx="6">
                  <c:v>134.1</c:v>
                </c:pt>
                <c:pt idx="7">
                  <c:v>133.6</c:v>
                </c:pt>
                <c:pt idx="8">
                  <c:v>134</c:v>
                </c:pt>
                <c:pt idx="9">
                  <c:v>133.6</c:v>
                </c:pt>
                <c:pt idx="10">
                  <c:v>154.1</c:v>
                </c:pt>
                <c:pt idx="11">
                  <c:v>145.5</c:v>
                </c:pt>
                <c:pt idx="12">
                  <c:v>138.1</c:v>
                </c:pt>
                <c:pt idx="13">
                  <c:v>134.6</c:v>
                </c:pt>
                <c:pt idx="14">
                  <c:v>136.9</c:v>
                </c:pt>
                <c:pt idx="15">
                  <c:v>138.69999999999999</c:v>
                </c:pt>
              </c:numCache>
            </c:numRef>
          </c:val>
          <c:smooth val="0"/>
          <c:extLst>
            <c:ext xmlns:c16="http://schemas.microsoft.com/office/drawing/2014/chart" uri="{C3380CC4-5D6E-409C-BE32-E72D297353CC}">
              <c16:uniqueId val="{00000001-83C6-4879-8DBF-85215AB243F7}"/>
            </c:ext>
          </c:extLst>
        </c:ser>
        <c:ser>
          <c:idx val="2"/>
          <c:order val="2"/>
          <c:tx>
            <c:strRef>
              <c:f>Sheet1!$D$1</c:f>
              <c:strCache>
                <c:ptCount val="1"/>
                <c:pt idx="0">
                  <c:v>米国</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15"/>
              <c:layout>
                <c:manualLayout>
                  <c:x val="0"/>
                  <c:y val="-5.6918915195769929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70309F"/>
                        </a:solidFill>
                        <a:latin typeface="HGPGothicE" panose="020B0900000000000000" pitchFamily="34" charset="-128"/>
                        <a:ea typeface="+mn-ea"/>
                        <a:cs typeface="+mn-cs"/>
                      </a:defRPr>
                    </a:pPr>
                    <a:fld id="{C7EFDEC4-2A33-EF47-8C1C-9D830996BCD4}" type="VALUE">
                      <a:rPr lang="en-US" altLang="ja-JP" b="0" i="0">
                        <a:latin typeface="HGPGothicE" panose="020B0900000000000000" pitchFamily="34" charset="-128"/>
                      </a:rPr>
                      <a:pPr>
                        <a:defRPr sz="950">
                          <a:solidFill>
                            <a:srgbClr val="70309F"/>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70309F"/>
                      </a:solidFill>
                      <a:latin typeface="HGPGothicE" panose="020B0900000000000000" pitchFamily="34"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AF-45ED-BD1A-70BE6C470A84}"/>
                </c:ext>
              </c:extLst>
            </c:dLbl>
            <c:dLbl>
              <c:idx val="16"/>
              <c:layout>
                <c:manualLayout>
                  <c:x val="0"/>
                  <c:y val="-4.9317303255865738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4ADD3A2-DF78-4801-9D1F-7317EC8BA0CA}" type="VALUE">
                      <a:rPr lang="en-US" altLang="ja-JP" sz="800" b="1" i="0" u="none" strike="noStrike" kern="1200" baseline="0">
                        <a:solidFill>
                          <a:srgbClr val="7030A0"/>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Sheet1!$D$2:$D$17</c:f>
              <c:numCache>
                <c:formatCode>General</c:formatCode>
                <c:ptCount val="16"/>
                <c:pt idx="0">
                  <c:v>95.2</c:v>
                </c:pt>
                <c:pt idx="1">
                  <c:v>99.5</c:v>
                </c:pt>
                <c:pt idx="2">
                  <c:v>103.1</c:v>
                </c:pt>
                <c:pt idx="3">
                  <c:v>104.3</c:v>
                </c:pt>
                <c:pt idx="4">
                  <c:v>104.2</c:v>
                </c:pt>
                <c:pt idx="5">
                  <c:v>104.7</c:v>
                </c:pt>
                <c:pt idx="6">
                  <c:v>106.6</c:v>
                </c:pt>
                <c:pt idx="7">
                  <c:v>105.5</c:v>
                </c:pt>
                <c:pt idx="8">
                  <c:v>106.8</c:v>
                </c:pt>
                <c:pt idx="9">
                  <c:v>108</c:v>
                </c:pt>
                <c:pt idx="10">
                  <c:v>131.80000000000001</c:v>
                </c:pt>
                <c:pt idx="11">
                  <c:v>124.5</c:v>
                </c:pt>
                <c:pt idx="12">
                  <c:v>118.6</c:v>
                </c:pt>
                <c:pt idx="13">
                  <c:v>118.7</c:v>
                </c:pt>
                <c:pt idx="14">
                  <c:v>121</c:v>
                </c:pt>
                <c:pt idx="15">
                  <c:v>124.1</c:v>
                </c:pt>
              </c:numCache>
            </c:numRef>
          </c:val>
          <c:smooth val="0"/>
          <c:extLst>
            <c:ext xmlns:c16="http://schemas.microsoft.com/office/drawing/2014/chart" uri="{C3380CC4-5D6E-409C-BE32-E72D297353CC}">
              <c16:uniqueId val="{00000002-83C6-4879-8DBF-85215AB243F7}"/>
            </c:ext>
          </c:extLst>
        </c:ser>
        <c:ser>
          <c:idx val="3"/>
          <c:order val="3"/>
          <c:tx>
            <c:strRef>
              <c:f>Sheet1!$E$1</c:f>
              <c:strCache>
                <c:ptCount val="1"/>
                <c:pt idx="0">
                  <c:v>フランス</c:v>
                </c:pt>
              </c:strCache>
            </c:strRef>
          </c:tx>
          <c:spPr>
            <a:ln w="28575" cap="rnd">
              <a:solidFill>
                <a:srgbClr val="FF66CC"/>
              </a:solidFill>
              <a:round/>
            </a:ln>
            <a:effectLst/>
          </c:spPr>
          <c:marker>
            <c:symbol val="circle"/>
            <c:size val="5"/>
            <c:spPr>
              <a:solidFill>
                <a:srgbClr val="FF66CC"/>
              </a:solidFill>
              <a:ln w="9525">
                <a:solidFill>
                  <a:srgbClr val="FF66CC"/>
                </a:solidFill>
              </a:ln>
              <a:effectLst/>
            </c:spPr>
          </c:marker>
          <c:dPt>
            <c:idx val="16"/>
            <c:marker>
              <c:symbol val="circle"/>
              <c:size val="5"/>
              <c:spPr>
                <a:solidFill>
                  <a:srgbClr val="FF66CC"/>
                </a:solidFill>
                <a:ln w="9525">
                  <a:solidFill>
                    <a:srgbClr val="FF66CC"/>
                  </a:solidFill>
                </a:ln>
                <a:effectLst/>
              </c:spPr>
            </c:marker>
            <c:bubble3D val="0"/>
            <c:spPr>
              <a:ln w="28575" cap="rnd">
                <a:solidFill>
                  <a:srgbClr val="FF66CC"/>
                </a:solidFill>
                <a:round/>
              </a:ln>
              <a:effectLst/>
            </c:spPr>
            <c:extLst>
              <c:ext xmlns:c16="http://schemas.microsoft.com/office/drawing/2014/chart" uri="{C3380CC4-5D6E-409C-BE32-E72D297353CC}">
                <c16:uniqueId val="{00000007-83C6-4879-8DBF-85215AB243F7}"/>
              </c:ext>
            </c:extLst>
          </c:dPt>
          <c:dLbls>
            <c:dLbl>
              <c:idx val="15"/>
              <c:layout>
                <c:manualLayout>
                  <c:x val="0"/>
                  <c:y val="-8.9871971361741992E-3"/>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FF66CC"/>
                        </a:solidFill>
                        <a:latin typeface="HGPGothicE" panose="020B0900000000000000" pitchFamily="34" charset="-128"/>
                        <a:ea typeface="+mn-ea"/>
                        <a:cs typeface="+mn-cs"/>
                      </a:defRPr>
                    </a:pPr>
                    <a:fld id="{F65006F0-6ACF-E647-87AB-24F91F48B5B6}" type="VALUE">
                      <a:rPr lang="en-US" altLang="ja-JP" b="0" i="0">
                        <a:latin typeface="HGPGothicE" panose="020B0900000000000000" pitchFamily="34" charset="-128"/>
                      </a:rPr>
                      <a:pPr>
                        <a:defRPr sz="950">
                          <a:solidFill>
                            <a:srgbClr val="FF66CC"/>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FF66CC"/>
                      </a:solidFill>
                      <a:latin typeface="HGPGothicE" panose="020B0900000000000000" pitchFamily="34"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AF-45ED-BD1A-70BE6C470A84}"/>
                </c:ext>
              </c:extLst>
            </c:dLbl>
            <c:dLbl>
              <c:idx val="16"/>
              <c:layout>
                <c:manualLayout>
                  <c:x val="2.3374255989083918E-4"/>
                  <c:y val="-2.235571184734314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fld id="{CAA1C9DC-3E2F-4BEA-A247-757F7FE23787}" type="VALUE">
                      <a:rPr lang="en-US" altLang="ja-JP" sz="800" b="1" i="0" u="none" strike="noStrike" kern="1200" baseline="0">
                        <a:solidFill>
                          <a:srgbClr val="FF66CC"/>
                        </a:solidFill>
                        <a:latin typeface="+mn-lt"/>
                        <a:ea typeface="+mn-ea"/>
                        <a:cs typeface="+mn-cs"/>
                      </a:rPr>
                      <a:pPr>
                        <a:defRPr sz="800"/>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3C6-4879-8DBF-85215AB243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Sheet1!$E$2:$E$17</c:f>
              <c:numCache>
                <c:formatCode>General</c:formatCode>
                <c:ptCount val="16"/>
                <c:pt idx="0">
                  <c:v>85.2</c:v>
                </c:pt>
                <c:pt idx="1">
                  <c:v>87.7</c:v>
                </c:pt>
                <c:pt idx="2">
                  <c:v>90.6</c:v>
                </c:pt>
                <c:pt idx="3">
                  <c:v>93.3</c:v>
                </c:pt>
                <c:pt idx="4">
                  <c:v>94.7</c:v>
                </c:pt>
                <c:pt idx="5">
                  <c:v>95.5</c:v>
                </c:pt>
                <c:pt idx="6">
                  <c:v>98.1</c:v>
                </c:pt>
                <c:pt idx="7">
                  <c:v>98.4</c:v>
                </c:pt>
                <c:pt idx="8">
                  <c:v>98.1</c:v>
                </c:pt>
                <c:pt idx="9">
                  <c:v>97.6</c:v>
                </c:pt>
                <c:pt idx="10">
                  <c:v>114.6</c:v>
                </c:pt>
                <c:pt idx="11">
                  <c:v>112.6</c:v>
                </c:pt>
                <c:pt idx="12">
                  <c:v>111.1</c:v>
                </c:pt>
                <c:pt idx="13">
                  <c:v>109.9</c:v>
                </c:pt>
                <c:pt idx="14">
                  <c:v>112.3</c:v>
                </c:pt>
                <c:pt idx="15">
                  <c:v>115.3</c:v>
                </c:pt>
              </c:numCache>
            </c:numRef>
          </c:val>
          <c:smooth val="0"/>
          <c:extLst>
            <c:ext xmlns:c16="http://schemas.microsoft.com/office/drawing/2014/chart" uri="{C3380CC4-5D6E-409C-BE32-E72D297353CC}">
              <c16:uniqueId val="{00000003-83C6-4879-8DBF-85215AB243F7}"/>
            </c:ext>
          </c:extLst>
        </c:ser>
        <c:ser>
          <c:idx val="4"/>
          <c:order val="4"/>
          <c:tx>
            <c:strRef>
              <c:f>Sheet1!$F$1</c:f>
              <c:strCache>
                <c:ptCount val="1"/>
                <c:pt idx="0">
                  <c:v>英国</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15"/>
              <c:layout>
                <c:manualLayout>
                  <c:x val="0"/>
                  <c:y val="3.2953056165972064E-2"/>
                </c:manualLayout>
              </c:layout>
              <c:tx>
                <c:rich>
                  <a:bodyPr rot="0" spcFirstLastPara="1" vertOverflow="ellipsis" vert="horz" wrap="square" lIns="38100" tIns="19050" rIns="38100" bIns="19050" anchor="ctr" anchorCtr="1">
                    <a:spAutoFit/>
                  </a:bodyPr>
                  <a:lstStyle/>
                  <a:p>
                    <a:pPr>
                      <a:defRPr sz="950" b="1" i="0" u="none" strike="noStrike" kern="1200" baseline="0">
                        <a:solidFill>
                          <a:srgbClr val="0070C0"/>
                        </a:solidFill>
                        <a:latin typeface="+mn-lt"/>
                        <a:ea typeface="+mn-ea"/>
                        <a:cs typeface="+mn-cs"/>
                      </a:defRPr>
                    </a:pPr>
                    <a:fld id="{D6E3EB3B-1854-2D44-A3F9-EA16C00730CB}" type="VALUE">
                      <a:rPr lang="en-US" altLang="ja-JP" b="0" i="0">
                        <a:latin typeface="HGPGothicE" panose="020B0900000000000000" pitchFamily="34" charset="-128"/>
                      </a:rPr>
                      <a:pPr>
                        <a:defRPr sz="950" b="1">
                          <a:solidFill>
                            <a:srgbClr val="0070C0"/>
                          </a:solidFill>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rgbClr val="0070C0"/>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BAF-45ED-BD1A-70BE6C470A84}"/>
                </c:ext>
              </c:extLst>
            </c:dLbl>
            <c:dLbl>
              <c:idx val="16"/>
              <c:layout>
                <c:manualLayout>
                  <c:x val="-1.6465696129106843E-3"/>
                  <c:y val="4.0150362176968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26-4972-B662-9C3FA696F97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Sheet1!$F$2:$F$17</c:f>
              <c:numCache>
                <c:formatCode>General</c:formatCode>
                <c:ptCount val="16"/>
                <c:pt idx="0">
                  <c:v>75.900000000000006</c:v>
                </c:pt>
                <c:pt idx="1">
                  <c:v>81.400000000000006</c:v>
                </c:pt>
                <c:pt idx="2">
                  <c:v>84.5</c:v>
                </c:pt>
                <c:pt idx="3">
                  <c:v>85.3</c:v>
                </c:pt>
                <c:pt idx="4">
                  <c:v>87.1</c:v>
                </c:pt>
                <c:pt idx="5">
                  <c:v>87.9</c:v>
                </c:pt>
                <c:pt idx="6">
                  <c:v>87.8</c:v>
                </c:pt>
                <c:pt idx="7">
                  <c:v>86.7</c:v>
                </c:pt>
                <c:pt idx="8">
                  <c:v>86.3</c:v>
                </c:pt>
                <c:pt idx="9">
                  <c:v>85.7</c:v>
                </c:pt>
                <c:pt idx="10">
                  <c:v>105.8</c:v>
                </c:pt>
                <c:pt idx="11">
                  <c:v>105.1</c:v>
                </c:pt>
                <c:pt idx="12">
                  <c:v>99.6</c:v>
                </c:pt>
                <c:pt idx="13">
                  <c:v>100</c:v>
                </c:pt>
                <c:pt idx="14">
                  <c:v>101.8</c:v>
                </c:pt>
                <c:pt idx="15">
                  <c:v>103.8</c:v>
                </c:pt>
              </c:numCache>
            </c:numRef>
          </c:val>
          <c:smooth val="0"/>
          <c:extLst>
            <c:ext xmlns:c16="http://schemas.microsoft.com/office/drawing/2014/chart" uri="{C3380CC4-5D6E-409C-BE32-E72D297353CC}">
              <c16:uniqueId val="{00000004-83C6-4879-8DBF-85215AB243F7}"/>
            </c:ext>
          </c:extLst>
        </c:ser>
        <c:ser>
          <c:idx val="5"/>
          <c:order val="5"/>
          <c:tx>
            <c:strRef>
              <c:f>Sheet1!$G$1</c:f>
              <c:strCache>
                <c:ptCount val="1"/>
                <c:pt idx="0">
                  <c:v>カナダ</c:v>
                </c:pt>
              </c:strCache>
            </c:strRef>
          </c:tx>
          <c:spPr>
            <a:ln w="28575" cap="rnd">
              <a:solidFill>
                <a:srgbClr val="9B4D0D"/>
              </a:solidFill>
              <a:round/>
            </a:ln>
            <a:effectLst/>
          </c:spPr>
          <c:marker>
            <c:symbol val="circle"/>
            <c:size val="5"/>
            <c:spPr>
              <a:solidFill>
                <a:srgbClr val="9B4D0D"/>
              </a:solidFill>
              <a:ln w="9525">
                <a:solidFill>
                  <a:srgbClr val="9B4D0D"/>
                </a:solidFill>
              </a:ln>
              <a:effectLst/>
            </c:spPr>
          </c:marker>
          <c:dLbls>
            <c:dLbl>
              <c:idx val="15"/>
              <c:layout>
                <c:manualLayout>
                  <c:x val="0"/>
                  <c:y val="0.10485063325536566"/>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9B4D0D"/>
                        </a:solidFill>
                        <a:latin typeface="HGPGothicE" panose="020B0900000000000000" pitchFamily="34" charset="-128"/>
                        <a:ea typeface="+mn-ea"/>
                        <a:cs typeface="+mn-cs"/>
                      </a:defRPr>
                    </a:pPr>
                    <a:fld id="{7F429644-C827-C545-B3A8-0C59DCCC5B58}" type="VALUE">
                      <a:rPr lang="en-US" altLang="ja-JP" b="0" i="0">
                        <a:latin typeface="HGPGothicE" panose="020B0900000000000000" pitchFamily="34" charset="-128"/>
                      </a:rPr>
                      <a:pPr>
                        <a:defRPr sz="950">
                          <a:solidFill>
                            <a:srgbClr val="9B4D0D"/>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9B4D0D"/>
                      </a:solidFill>
                      <a:latin typeface="HGPGothicE" panose="020B0900000000000000" pitchFamily="34"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AF-45ED-BD1A-70BE6C470A84}"/>
                </c:ext>
              </c:extLst>
            </c:dLbl>
            <c:dLbl>
              <c:idx val="16"/>
              <c:layout>
                <c:manualLayout>
                  <c:x val="4.9860020080610826E-4"/>
                  <c:y val="0.10521012114081263"/>
                </c:manualLayout>
              </c:layout>
              <c:tx>
                <c:rich>
                  <a:bodyPr/>
                  <a:lstStyle/>
                  <a:p>
                    <a:fld id="{DA0754AA-C518-4C2F-94F9-11AE9D9B6A76}" type="VALUE">
                      <a:rPr lang="en-US" altLang="ja-JP" sz="800" b="1" i="0" u="none" strike="noStrike" kern="1200" baseline="0">
                        <a:solidFill>
                          <a:srgbClr val="9B4D0D"/>
                        </a:solidFill>
                        <a:latin typeface="+mn-lt"/>
                        <a:ea typeface="+mn-ea"/>
                        <a:cs typeface="+mn-cs"/>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Sheet1!$G$2:$G$17</c:f>
              <c:numCache>
                <c:formatCode>General</c:formatCode>
                <c:ptCount val="16"/>
                <c:pt idx="0">
                  <c:v>84</c:v>
                </c:pt>
                <c:pt idx="1">
                  <c:v>84.3</c:v>
                </c:pt>
                <c:pt idx="2">
                  <c:v>87.2</c:v>
                </c:pt>
                <c:pt idx="3">
                  <c:v>87.6</c:v>
                </c:pt>
                <c:pt idx="4">
                  <c:v>85.5</c:v>
                </c:pt>
                <c:pt idx="5">
                  <c:v>92</c:v>
                </c:pt>
                <c:pt idx="6">
                  <c:v>92.4</c:v>
                </c:pt>
                <c:pt idx="7">
                  <c:v>90.9</c:v>
                </c:pt>
                <c:pt idx="8">
                  <c:v>90.8</c:v>
                </c:pt>
                <c:pt idx="9">
                  <c:v>90.2</c:v>
                </c:pt>
                <c:pt idx="10">
                  <c:v>118.2</c:v>
                </c:pt>
                <c:pt idx="11">
                  <c:v>113.5</c:v>
                </c:pt>
                <c:pt idx="12">
                  <c:v>107.4</c:v>
                </c:pt>
                <c:pt idx="13">
                  <c:v>107.5</c:v>
                </c:pt>
                <c:pt idx="14">
                  <c:v>106.1</c:v>
                </c:pt>
                <c:pt idx="15">
                  <c:v>103.2</c:v>
                </c:pt>
              </c:numCache>
            </c:numRef>
          </c:val>
          <c:smooth val="0"/>
          <c:extLst>
            <c:ext xmlns:c16="http://schemas.microsoft.com/office/drawing/2014/chart" uri="{C3380CC4-5D6E-409C-BE32-E72D297353CC}">
              <c16:uniqueId val="{00000005-83C6-4879-8DBF-85215AB243F7}"/>
            </c:ext>
          </c:extLst>
        </c:ser>
        <c:ser>
          <c:idx val="6"/>
          <c:order val="6"/>
          <c:tx>
            <c:strRef>
              <c:f>Sheet1!$H$1</c:f>
              <c:strCache>
                <c:ptCount val="1"/>
                <c:pt idx="0">
                  <c:v>ドイツ</c:v>
                </c:pt>
              </c:strCache>
            </c:strRef>
          </c:tx>
          <c:spPr>
            <a:ln w="28575" cap="rnd">
              <a:solidFill>
                <a:srgbClr val="E4B212"/>
              </a:solidFill>
              <a:round/>
            </a:ln>
            <a:effectLst/>
          </c:spPr>
          <c:marker>
            <c:symbol val="circle"/>
            <c:size val="5"/>
            <c:spPr>
              <a:solidFill>
                <a:srgbClr val="E4B212"/>
              </a:solidFill>
              <a:ln w="9525">
                <a:solidFill>
                  <a:srgbClr val="E4B212"/>
                </a:solidFill>
              </a:ln>
              <a:effectLst/>
            </c:spPr>
          </c:marker>
          <c:dLbls>
            <c:dLbl>
              <c:idx val="15"/>
              <c:layout>
                <c:manualLayout>
                  <c:x val="3.2126953578069887E-3"/>
                  <c:y val="6.2910379953219395E-2"/>
                </c:manualLayout>
              </c:layout>
              <c:tx>
                <c:rich>
                  <a:bodyPr rot="0" spcFirstLastPara="1" vertOverflow="ellipsis" vert="horz" wrap="square" lIns="38100" tIns="19050" rIns="38100" bIns="19050" anchor="ctr" anchorCtr="1">
                    <a:spAutoFit/>
                  </a:bodyPr>
                  <a:lstStyle/>
                  <a:p>
                    <a:pPr>
                      <a:defRPr sz="950" b="0" i="0" u="none" strike="noStrike" kern="1200" baseline="0">
                        <a:solidFill>
                          <a:srgbClr val="E4B212"/>
                        </a:solidFill>
                        <a:latin typeface="HGPGothicE" panose="020B0900000000000000" pitchFamily="34" charset="-128"/>
                        <a:ea typeface="+mn-ea"/>
                        <a:cs typeface="+mn-cs"/>
                      </a:defRPr>
                    </a:pPr>
                    <a:fld id="{B68F3E83-0F92-EE4B-849D-33F34796B0CB}" type="VALUE">
                      <a:rPr lang="en-US" altLang="ja-JP" b="0" i="0">
                        <a:latin typeface="HGPGothicE" panose="020B0900000000000000" pitchFamily="34" charset="-128"/>
                      </a:rPr>
                      <a:pPr>
                        <a:defRPr sz="950">
                          <a:solidFill>
                            <a:srgbClr val="E4B212"/>
                          </a:solidFill>
                          <a:latin typeface="HGPGothicE" panose="020B0900000000000000" pitchFamily="34"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950" b="0" i="0" u="none" strike="noStrike" kern="1200" baseline="0">
                      <a:solidFill>
                        <a:srgbClr val="E4B212"/>
                      </a:solidFill>
                      <a:latin typeface="HGPGothicE" panose="020B0900000000000000" pitchFamily="34" charset="-128"/>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AF-45ED-BD1A-70BE6C470A84}"/>
                </c:ext>
              </c:extLst>
            </c:dLbl>
            <c:dLbl>
              <c:idx val="16"/>
              <c:layout>
                <c:manualLayout>
                  <c:x val="1.5235259103880607E-2"/>
                  <c:y val="6.6265600217391099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D021BD91-89C6-4337-9E94-5CBFB37B6ED6}" type="VALUE">
                      <a:rPr lang="en-US" altLang="ja-JP" sz="800" b="1" i="0" u="none" strike="noStrike" kern="1200" baseline="0">
                        <a:solidFill>
                          <a:srgbClr val="E4B212"/>
                        </a:solidFill>
                        <a:latin typeface="+mn-lt"/>
                        <a:ea typeface="+mn-ea"/>
                        <a:cs typeface="+mn-cs"/>
                      </a:rPr>
                      <a:pPr>
                        <a:defRPr/>
                      </a:pPr>
                      <a:t>[値]</a:t>
                    </a:fld>
                    <a:endParaRPr lang="ja-JP" altLang="en-US"/>
                  </a:p>
                </c:rich>
              </c:tx>
              <c:numFmt formatCode="#,##0.0_);[Red]\(#,##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1326-4972-B662-9C3FA696F9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Sheet1!$H$2:$H$17</c:f>
              <c:numCache>
                <c:formatCode>General</c:formatCode>
                <c:ptCount val="16"/>
                <c:pt idx="0">
                  <c:v>80.400000000000006</c:v>
                </c:pt>
                <c:pt idx="1">
                  <c:v>77.8</c:v>
                </c:pt>
                <c:pt idx="2">
                  <c:v>79.2</c:v>
                </c:pt>
                <c:pt idx="3">
                  <c:v>76.8</c:v>
                </c:pt>
                <c:pt idx="4">
                  <c:v>73.8</c:v>
                </c:pt>
                <c:pt idx="5">
                  <c:v>70.599999999999994</c:v>
                </c:pt>
                <c:pt idx="6">
                  <c:v>67.599999999999994</c:v>
                </c:pt>
                <c:pt idx="7">
                  <c:v>64</c:v>
                </c:pt>
                <c:pt idx="8">
                  <c:v>60.7</c:v>
                </c:pt>
                <c:pt idx="9">
                  <c:v>58.6</c:v>
                </c:pt>
                <c:pt idx="10">
                  <c:v>67.900000000000006</c:v>
                </c:pt>
                <c:pt idx="11">
                  <c:v>67.900000000000006</c:v>
                </c:pt>
                <c:pt idx="12">
                  <c:v>64.8</c:v>
                </c:pt>
                <c:pt idx="13">
                  <c:v>62.7</c:v>
                </c:pt>
                <c:pt idx="14">
                  <c:v>62.7</c:v>
                </c:pt>
                <c:pt idx="15">
                  <c:v>62.1</c:v>
                </c:pt>
              </c:numCache>
            </c:numRef>
          </c:val>
          <c:smooth val="0"/>
          <c:extLst>
            <c:ext xmlns:c16="http://schemas.microsoft.com/office/drawing/2014/chart" uri="{C3380CC4-5D6E-409C-BE32-E72D297353CC}">
              <c16:uniqueId val="{00000006-83C6-4879-8DBF-85215AB243F7}"/>
            </c:ext>
          </c:extLst>
        </c:ser>
        <c:dLbls>
          <c:showLegendKey val="0"/>
          <c:showVal val="0"/>
          <c:showCatName val="0"/>
          <c:showSerName val="0"/>
          <c:showPercent val="0"/>
          <c:showBubbleSize val="0"/>
        </c:dLbls>
        <c:marker val="1"/>
        <c:smooth val="0"/>
        <c:axId val="704673200"/>
        <c:axId val="704673560"/>
      </c:lineChart>
      <c:catAx>
        <c:axId val="70467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ja-JP"/>
          </a:p>
        </c:txPr>
        <c:crossAx val="704673560"/>
        <c:crosses val="autoZero"/>
        <c:auto val="1"/>
        <c:lblAlgn val="ctr"/>
        <c:lblOffset val="100"/>
        <c:noMultiLvlLbl val="0"/>
      </c:catAx>
      <c:valAx>
        <c:axId val="704673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ja-JP"/>
          </a:p>
        </c:txPr>
        <c:crossAx val="70467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245-414E-A736-865FF72FE0A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245-414E-A736-865FF72FE0A8}"/>
              </c:ext>
            </c:extLst>
          </c:dPt>
          <c:val>
            <c:numRef>
              <c:f>中学校!$B$9:$B$10</c:f>
              <c:numCache>
                <c:formatCode>General</c:formatCode>
                <c:ptCount val="2"/>
                <c:pt idx="0">
                  <c:v>3466</c:v>
                </c:pt>
                <c:pt idx="1">
                  <c:v>2996</c:v>
                </c:pt>
              </c:numCache>
            </c:numRef>
          </c:val>
          <c:extLst>
            <c:ext xmlns:c16="http://schemas.microsoft.com/office/drawing/2014/chart" uri="{C3380CC4-5D6E-409C-BE32-E72D297353CC}">
              <c16:uniqueId val="{00000004-6245-414E-A736-865FF72FE0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1C4E-8341-8297-36954CD810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4E-8341-8297-36954CD810DE}"/>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1C4E-8341-8297-36954CD810DE}"/>
              </c:ext>
            </c:extLst>
          </c:dPt>
          <c:dPt>
            <c:idx val="3"/>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7-1C4E-8341-8297-36954CD810DE}"/>
              </c:ext>
            </c:extLst>
          </c:dPt>
          <c:dPt>
            <c:idx val="4"/>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9-1C4E-8341-8297-36954CD810DE}"/>
              </c:ext>
            </c:extLst>
          </c:dPt>
          <c:dPt>
            <c:idx val="5"/>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B-1C4E-8341-8297-36954CD810DE}"/>
              </c:ext>
            </c:extLst>
          </c:dPt>
          <c:dPt>
            <c:idx val="6"/>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D-1C4E-8341-8297-36954CD810DE}"/>
              </c:ext>
            </c:extLst>
          </c:dPt>
          <c:dPt>
            <c:idx val="7"/>
            <c:bubble3D val="0"/>
            <c:spPr>
              <a:solidFill>
                <a:schemeClr val="accent1"/>
              </a:solidFill>
              <a:ln w="19050">
                <a:solidFill>
                  <a:schemeClr val="lt1"/>
                </a:solidFill>
              </a:ln>
              <a:effectLst/>
            </c:spPr>
            <c:extLst>
              <c:ext xmlns:c16="http://schemas.microsoft.com/office/drawing/2014/chart" uri="{C3380CC4-5D6E-409C-BE32-E72D297353CC}">
                <c16:uniqueId val="{0000000F-1C4E-8341-8297-36954CD810DE}"/>
              </c:ext>
            </c:extLst>
          </c:dPt>
          <c:val>
            <c:numRef>
              <c:f>中学校!$B$21:$B$28</c:f>
              <c:numCache>
                <c:formatCode>General</c:formatCode>
                <c:ptCount val="8"/>
                <c:pt idx="0">
                  <c:v>1950</c:v>
                </c:pt>
                <c:pt idx="1">
                  <c:v>722</c:v>
                </c:pt>
                <c:pt idx="2">
                  <c:v>369</c:v>
                </c:pt>
                <c:pt idx="3">
                  <c:v>425</c:v>
                </c:pt>
                <c:pt idx="4">
                  <c:v>317</c:v>
                </c:pt>
                <c:pt idx="5">
                  <c:v>1360</c:v>
                </c:pt>
                <c:pt idx="6">
                  <c:v>693</c:v>
                </c:pt>
                <c:pt idx="7">
                  <c:v>626</c:v>
                </c:pt>
              </c:numCache>
            </c:numRef>
          </c:val>
          <c:extLst>
            <c:ext xmlns:c16="http://schemas.microsoft.com/office/drawing/2014/chart" uri="{C3380CC4-5D6E-409C-BE32-E72D297353CC}">
              <c16:uniqueId val="{00000010-1C4E-8341-8297-36954CD810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 y="0"/>
            <a:ext cx="4304472" cy="339643"/>
          </a:xfrm>
          <a:prstGeom prst="rect">
            <a:avLst/>
          </a:prstGeom>
          <a:noFill/>
          <a:ln w="9525">
            <a:noFill/>
            <a:miter lim="800000"/>
            <a:headEnd/>
            <a:tailEnd/>
          </a:ln>
        </p:spPr>
        <p:txBody>
          <a:bodyPr vert="horz" wrap="square" lIns="92013" tIns="46008" rIns="92013" bIns="46008" numCol="1" anchor="t"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3" name="日付プレースホルダ 2"/>
          <p:cNvSpPr>
            <a:spLocks noGrp="1"/>
          </p:cNvSpPr>
          <p:nvPr>
            <p:ph type="dt" sz="quarter" idx="1"/>
          </p:nvPr>
        </p:nvSpPr>
        <p:spPr bwMode="auto">
          <a:xfrm>
            <a:off x="5620569" y="0"/>
            <a:ext cx="4304471" cy="339643"/>
          </a:xfrm>
          <a:prstGeom prst="rect">
            <a:avLst/>
          </a:prstGeom>
          <a:noFill/>
          <a:ln w="9525">
            <a:noFill/>
            <a:miter lim="800000"/>
            <a:headEnd/>
            <a:tailEnd/>
          </a:ln>
        </p:spPr>
        <p:txBody>
          <a:bodyPr vert="horz" wrap="square" lIns="92013" tIns="46008" rIns="92013" bIns="46008" numCol="1" anchor="t" anchorCtr="0" compatLnSpc="1">
            <a:prstTxWarp prst="textNoShape">
              <a:avLst/>
            </a:prstTxWarp>
          </a:bodyPr>
          <a:lstStyle>
            <a:lvl1pPr algn="r" eaLnBrk="1" hangingPunct="1">
              <a:defRPr sz="1200">
                <a:latin typeface="Times" charset="0"/>
              </a:defRPr>
            </a:lvl1pPr>
          </a:lstStyle>
          <a:p>
            <a:pPr>
              <a:defRPr/>
            </a:pPr>
            <a:fld id="{8C955B56-B1F6-4DF6-9411-2DEBD0C19D66}" type="datetimeFigureOut">
              <a:rPr lang="ja-JP" altLang="en-US"/>
              <a:pPr>
                <a:defRPr/>
              </a:pPr>
              <a:t>2025/6/13</a:t>
            </a:fld>
            <a:endParaRPr lang="en-US" altLang="ja-JP"/>
          </a:p>
        </p:txBody>
      </p:sp>
      <p:sp>
        <p:nvSpPr>
          <p:cNvPr id="4" name="フッター プレースホルダ 3"/>
          <p:cNvSpPr>
            <a:spLocks noGrp="1"/>
          </p:cNvSpPr>
          <p:nvPr>
            <p:ph type="ftr" sz="quarter" idx="2"/>
          </p:nvPr>
        </p:nvSpPr>
        <p:spPr bwMode="auto">
          <a:xfrm>
            <a:off x="1" y="6456429"/>
            <a:ext cx="4304472" cy="339643"/>
          </a:xfrm>
          <a:prstGeom prst="rect">
            <a:avLst/>
          </a:prstGeom>
          <a:noFill/>
          <a:ln w="9525">
            <a:noFill/>
            <a:miter lim="800000"/>
            <a:headEnd/>
            <a:tailEnd/>
          </a:ln>
        </p:spPr>
        <p:txBody>
          <a:bodyPr vert="horz" wrap="square" lIns="92013" tIns="46008" rIns="92013" bIns="46008" numCol="1" anchor="b"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5" name="スライド番号プレースホルダ 4"/>
          <p:cNvSpPr>
            <a:spLocks noGrp="1"/>
          </p:cNvSpPr>
          <p:nvPr>
            <p:ph type="sldNum" sz="quarter" idx="3"/>
          </p:nvPr>
        </p:nvSpPr>
        <p:spPr bwMode="auto">
          <a:xfrm>
            <a:off x="5620569" y="6456429"/>
            <a:ext cx="4304471" cy="339643"/>
          </a:xfrm>
          <a:prstGeom prst="rect">
            <a:avLst/>
          </a:prstGeom>
          <a:noFill/>
          <a:ln w="9525">
            <a:noFill/>
            <a:miter lim="800000"/>
            <a:headEnd/>
            <a:tailEnd/>
          </a:ln>
        </p:spPr>
        <p:txBody>
          <a:bodyPr vert="horz" wrap="square" lIns="92013" tIns="46008" rIns="92013" bIns="46008" numCol="1" anchor="b" anchorCtr="0" compatLnSpc="1">
            <a:prstTxWarp prst="textNoShape">
              <a:avLst/>
            </a:prstTxWarp>
          </a:bodyPr>
          <a:lstStyle>
            <a:lvl1pPr algn="r" eaLnBrk="1" hangingPunct="1">
              <a:defRPr sz="1200"/>
            </a:lvl1pPr>
          </a:lstStyle>
          <a:p>
            <a:pPr>
              <a:defRPr/>
            </a:pPr>
            <a:fld id="{BF52FB68-1B7C-470E-9B7C-E69E817DBBBC}" type="slidenum">
              <a:rPr lang="ja-JP" altLang="en-US"/>
              <a:pPr>
                <a:defRPr/>
              </a:pPr>
              <a:t>‹#›</a:t>
            </a:fld>
            <a:endParaRPr lang="en-US" altLang="ja-JP"/>
          </a:p>
        </p:txBody>
      </p:sp>
    </p:spTree>
    <p:extLst>
      <p:ext uri="{BB962C8B-B14F-4D97-AF65-F5344CB8AC3E}">
        <p14:creationId xmlns:p14="http://schemas.microsoft.com/office/powerpoint/2010/main" val="988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0"/>
            <a:ext cx="4304472" cy="339643"/>
          </a:xfrm>
          <a:prstGeom prst="rect">
            <a:avLst/>
          </a:prstGeom>
          <a:noFill/>
          <a:ln w="9525">
            <a:noFill/>
            <a:miter lim="800000"/>
            <a:headEnd/>
            <a:tailEnd/>
          </a:ln>
        </p:spPr>
        <p:txBody>
          <a:bodyPr vert="horz" wrap="square" lIns="92013" tIns="46008" rIns="92013" bIns="46008"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1" name="Rectangle 3"/>
          <p:cNvSpPr>
            <a:spLocks noGrp="1" noChangeArrowheads="1"/>
          </p:cNvSpPr>
          <p:nvPr>
            <p:ph type="dt" idx="1"/>
          </p:nvPr>
        </p:nvSpPr>
        <p:spPr bwMode="auto">
          <a:xfrm>
            <a:off x="5620569" y="0"/>
            <a:ext cx="4304471" cy="339643"/>
          </a:xfrm>
          <a:prstGeom prst="rect">
            <a:avLst/>
          </a:prstGeom>
          <a:noFill/>
          <a:ln w="9525">
            <a:noFill/>
            <a:miter lim="800000"/>
            <a:headEnd/>
            <a:tailEnd/>
          </a:ln>
        </p:spPr>
        <p:txBody>
          <a:bodyPr vert="horz" wrap="square" lIns="92013" tIns="46008" rIns="92013" bIns="46008"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3265488"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90271" y="3228218"/>
            <a:ext cx="7946102" cy="3058392"/>
          </a:xfrm>
          <a:prstGeom prst="rect">
            <a:avLst/>
          </a:prstGeom>
          <a:noFill/>
          <a:ln w="9525">
            <a:noFill/>
            <a:miter lim="800000"/>
            <a:headEnd/>
            <a:tailEnd/>
          </a:ln>
        </p:spPr>
        <p:txBody>
          <a:bodyPr vert="horz" wrap="square" lIns="92013" tIns="46008" rIns="92013" bIns="4600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8614" name="Rectangle 6"/>
          <p:cNvSpPr>
            <a:spLocks noGrp="1" noChangeArrowheads="1"/>
          </p:cNvSpPr>
          <p:nvPr>
            <p:ph type="ftr" sz="quarter" idx="4"/>
          </p:nvPr>
        </p:nvSpPr>
        <p:spPr bwMode="auto">
          <a:xfrm>
            <a:off x="1" y="6456429"/>
            <a:ext cx="4304472" cy="339643"/>
          </a:xfrm>
          <a:prstGeom prst="rect">
            <a:avLst/>
          </a:prstGeom>
          <a:noFill/>
          <a:ln w="9525">
            <a:noFill/>
            <a:miter lim="800000"/>
            <a:headEnd/>
            <a:tailEnd/>
          </a:ln>
        </p:spPr>
        <p:txBody>
          <a:bodyPr vert="horz" wrap="square" lIns="92013" tIns="46008" rIns="92013" bIns="46008"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5" name="Rectangle 7"/>
          <p:cNvSpPr>
            <a:spLocks noGrp="1" noChangeArrowheads="1"/>
          </p:cNvSpPr>
          <p:nvPr>
            <p:ph type="sldNum" sz="quarter" idx="5"/>
          </p:nvPr>
        </p:nvSpPr>
        <p:spPr bwMode="auto">
          <a:xfrm>
            <a:off x="5620569" y="6456429"/>
            <a:ext cx="4304471" cy="339643"/>
          </a:xfrm>
          <a:prstGeom prst="rect">
            <a:avLst/>
          </a:prstGeom>
          <a:noFill/>
          <a:ln w="9525">
            <a:noFill/>
            <a:miter lim="800000"/>
            <a:headEnd/>
            <a:tailEnd/>
          </a:ln>
        </p:spPr>
        <p:txBody>
          <a:bodyPr vert="horz" wrap="square" lIns="92013" tIns="46008" rIns="92013" bIns="46008" numCol="1" anchor="b" anchorCtr="0" compatLnSpc="1">
            <a:prstTxWarp prst="textNoShape">
              <a:avLst/>
            </a:prstTxWarp>
          </a:bodyPr>
          <a:lstStyle>
            <a:lvl1pPr algn="r" eaLnBrk="1" hangingPunct="1">
              <a:defRPr sz="1200"/>
            </a:lvl1pPr>
          </a:lstStyle>
          <a:p>
            <a:pPr>
              <a:defRPr/>
            </a:pPr>
            <a:fld id="{DEFA9A01-71A4-435A-A68E-07DBF33220B8}" type="slidenum">
              <a:rPr lang="en-US" altLang="ja-JP"/>
              <a:pPr>
                <a:defRPr/>
              </a:pPr>
              <a:t>‹#›</a:t>
            </a:fld>
            <a:endParaRPr lang="en-US" altLang="ja-JP"/>
          </a:p>
        </p:txBody>
      </p:sp>
    </p:spTree>
    <p:extLst>
      <p:ext uri="{BB962C8B-B14F-4D97-AF65-F5344CB8AC3E}">
        <p14:creationId xmlns:p14="http://schemas.microsoft.com/office/powerpoint/2010/main" val="314167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70995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E140-B2C8-C5F8-8213-0B12B4C4DD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E1398C6-DF53-3557-F0A4-F776C58FCC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1C598-42A7-2026-39F1-2871D5C8EA3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76EAB0D-8E86-0159-4479-C1C8BD559465}"/>
              </a:ext>
            </a:extLst>
          </p:cNvPr>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70736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15229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12769">
              <a:defRPr/>
            </a:pPr>
            <a:fld id="{A8676293-4F36-4916-A6F1-B94D1E49EEF1}" type="slidenum">
              <a:rPr lang="ja-JP" altLang="en-US">
                <a:solidFill>
                  <a:prstClr val="black"/>
                </a:solidFill>
                <a:ea typeface="ＭＳ Ｐゴシック" panose="020B0600070205080204" pitchFamily="50" charset="-128"/>
              </a:rPr>
              <a:pPr defTabSz="912769">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4548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AD64-88D9-3910-8FDB-11D3FDE0B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F8FAFE-F7AB-00F9-3FBA-AFC0F4AE8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0074D2-825B-16F7-8A34-72DF4A398DE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B17925-9205-3B7E-3C3A-9E0FAA306535}"/>
              </a:ext>
            </a:extLst>
          </p:cNvPr>
          <p:cNvSpPr>
            <a:spLocks noGrp="1"/>
          </p:cNvSpPr>
          <p:nvPr>
            <p:ph type="sldNum" sz="quarter" idx="5"/>
          </p:nvPr>
        </p:nvSpPr>
        <p:spPr/>
        <p:txBody>
          <a:bodyPr/>
          <a:lstStyle/>
          <a:p>
            <a:pPr>
              <a:defRPr/>
            </a:pPr>
            <a:fld id="{DEFA9A01-71A4-435A-A68E-07DBF33220B8}" type="slidenum">
              <a:rPr lang="en-US" altLang="ja-JP" smtClean="0"/>
              <a:pPr>
                <a:defRPr/>
              </a:pPr>
              <a:t>22</a:t>
            </a:fld>
            <a:endParaRPr lang="en-US" altLang="ja-JP"/>
          </a:p>
        </p:txBody>
      </p:sp>
    </p:spTree>
    <p:extLst>
      <p:ext uri="{BB962C8B-B14F-4D97-AF65-F5344CB8AC3E}">
        <p14:creationId xmlns:p14="http://schemas.microsoft.com/office/powerpoint/2010/main" val="21983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5DE1-A0D8-2E3A-44C3-3A97A80081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330D1D-930F-EB3D-0294-A54239E086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6C076D-5394-C3DF-021C-EE74F29025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734977-89AA-75CA-245A-995CC161DFB9}"/>
              </a:ext>
            </a:extLst>
          </p:cNvPr>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001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27</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28</a:t>
            </a:fld>
            <a:endParaRPr lang="en-US" altLang="ja-JP"/>
          </a:p>
        </p:txBody>
      </p:sp>
    </p:spTree>
    <p:extLst>
      <p:ext uri="{BB962C8B-B14F-4D97-AF65-F5344CB8AC3E}">
        <p14:creationId xmlns:p14="http://schemas.microsoft.com/office/powerpoint/2010/main" val="116909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30</a:t>
            </a:fld>
            <a:endParaRPr lang="en-US" altLang="ja-JP"/>
          </a:p>
        </p:txBody>
      </p:sp>
    </p:spTree>
    <p:extLst>
      <p:ext uri="{BB962C8B-B14F-4D97-AF65-F5344CB8AC3E}">
        <p14:creationId xmlns:p14="http://schemas.microsoft.com/office/powerpoint/2010/main" val="140515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13</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899646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558042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411965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55813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147494"/>
      </p:ext>
    </p:extLst>
  </p:cSld>
  <p:clrMapOvr>
    <a:masterClrMapping/>
  </p:clrMapOvr>
  <p:transition/>
  <p:extLst>
    <p:ext uri="{DCECCB84-F9BA-43D5-87BE-67443E8EF086}">
      <p15:sldGuideLst xmlns:p15="http://schemas.microsoft.com/office/powerpoint/2012/main">
        <p15:guide id="1" orient="horz" userDrawn="1">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26089299"/>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690394522"/>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038322242"/>
      </p:ext>
    </p:extLst>
  </p:cSld>
  <p:clrMapOvr>
    <a:masterClrMapping/>
  </p:clrMapOvr>
  <p:transition/>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mn-ea"/>
                <a:ea typeface="+mn-ea"/>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graphicFrame>
        <p:nvGraphicFramePr>
          <p:cNvPr id="46" name="表 45">
            <a:extLst>
              <a:ext uri="{FF2B5EF4-FFF2-40B4-BE49-F238E27FC236}">
                <a16:creationId xmlns:a16="http://schemas.microsoft.com/office/drawing/2014/main" id="{1879CC69-FA2E-092C-ACBB-6D84F3793ADD}"/>
              </a:ext>
            </a:extLst>
          </p:cNvPr>
          <p:cNvGraphicFramePr>
            <a:graphicFrameLocks noGrp="1"/>
          </p:cNvGraphicFramePr>
          <p:nvPr userDrawn="1">
            <p:extLst>
              <p:ext uri="{D42A27DB-BD31-4B8C-83A1-F6EECF244321}">
                <p14:modId xmlns:p14="http://schemas.microsoft.com/office/powerpoint/2010/main" val="875176207"/>
              </p:ext>
            </p:extLst>
          </p:nvPr>
        </p:nvGraphicFramePr>
        <p:xfrm>
          <a:off x="5920740" y="1541747"/>
          <a:ext cx="2899617" cy="1866420"/>
        </p:xfrm>
        <a:graphic>
          <a:graphicData uri="http://schemas.openxmlformats.org/drawingml/2006/table">
            <a:tbl>
              <a:tblPr firstRow="1" bandRow="1">
                <a:effectLst/>
                <a:tableStyleId>{775DCB02-9BB8-47FD-8907-85C794F793BA}</a:tableStyleId>
              </a:tblPr>
              <a:tblGrid>
                <a:gridCol w="482094">
                  <a:extLst>
                    <a:ext uri="{9D8B030D-6E8A-4147-A177-3AD203B41FA5}">
                      <a16:colId xmlns:a16="http://schemas.microsoft.com/office/drawing/2014/main" val="869972413"/>
                    </a:ext>
                  </a:extLst>
                </a:gridCol>
                <a:gridCol w="459180">
                  <a:extLst>
                    <a:ext uri="{9D8B030D-6E8A-4147-A177-3AD203B41FA5}">
                      <a16:colId xmlns:a16="http://schemas.microsoft.com/office/drawing/2014/main" val="817503841"/>
                    </a:ext>
                  </a:extLst>
                </a:gridCol>
                <a:gridCol w="622381">
                  <a:extLst>
                    <a:ext uri="{9D8B030D-6E8A-4147-A177-3AD203B41FA5}">
                      <a16:colId xmlns:a16="http://schemas.microsoft.com/office/drawing/2014/main" val="1686783455"/>
                    </a:ext>
                  </a:extLst>
                </a:gridCol>
                <a:gridCol w="653906">
                  <a:extLst>
                    <a:ext uri="{9D8B030D-6E8A-4147-A177-3AD203B41FA5}">
                      <a16:colId xmlns:a16="http://schemas.microsoft.com/office/drawing/2014/main" val="4080317083"/>
                    </a:ext>
                  </a:extLst>
                </a:gridCol>
                <a:gridCol w="682056">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20661">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7575339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20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71" t="-205" r="9962" b="31137"/>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Tree>
    <p:extLst>
      <p:ext uri="{BB962C8B-B14F-4D97-AF65-F5344CB8AC3E}">
        <p14:creationId xmlns:p14="http://schemas.microsoft.com/office/powerpoint/2010/main" val="555796198"/>
      </p:ext>
    </p:extLst>
  </p:cSld>
  <p:clrMapOvr>
    <a:masterClrMapping/>
  </p:clrMapOvr>
  <p:transition/>
  <p:extLst>
    <p:ext uri="{DCECCB84-F9BA-43D5-87BE-67443E8EF086}">
      <p15:sldGuideLst xmlns:p15="http://schemas.microsoft.com/office/powerpoint/2012/main">
        <p15:guide id="4" orient="horz" pos="4224" userDrawn="1">
          <p15:clr>
            <a:srgbClr val="FBAE40"/>
          </p15:clr>
        </p15:guide>
        <p15:guide id="5" pos="5760" userDrawn="1">
          <p15:clr>
            <a:srgbClr val="FBAE40"/>
          </p15:clr>
        </p15:guide>
        <p15:guide id="9" orient="horz"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mn-ea"/>
                <a:ea typeface="+mn-ea"/>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graphicFrame>
        <p:nvGraphicFramePr>
          <p:cNvPr id="46" name="表 45">
            <a:extLst>
              <a:ext uri="{FF2B5EF4-FFF2-40B4-BE49-F238E27FC236}">
                <a16:creationId xmlns:a16="http://schemas.microsoft.com/office/drawing/2014/main" id="{1879CC69-FA2E-092C-ACBB-6D84F3793ADD}"/>
              </a:ext>
            </a:extLst>
          </p:cNvPr>
          <p:cNvGraphicFramePr>
            <a:graphicFrameLocks noGrp="1"/>
          </p:cNvGraphicFramePr>
          <p:nvPr userDrawn="1">
            <p:extLst>
              <p:ext uri="{D42A27DB-BD31-4B8C-83A1-F6EECF244321}">
                <p14:modId xmlns:p14="http://schemas.microsoft.com/office/powerpoint/2010/main" val="4170465738"/>
              </p:ext>
            </p:extLst>
          </p:nvPr>
        </p:nvGraphicFramePr>
        <p:xfrm>
          <a:off x="5920740" y="1541747"/>
          <a:ext cx="2899617" cy="1866420"/>
        </p:xfrm>
        <a:graphic>
          <a:graphicData uri="http://schemas.openxmlformats.org/drawingml/2006/table">
            <a:tbl>
              <a:tblPr firstRow="1" bandRow="1">
                <a:effectLst/>
                <a:tableStyleId>{775DCB02-9BB8-47FD-8907-85C794F793BA}</a:tableStyleId>
              </a:tblPr>
              <a:tblGrid>
                <a:gridCol w="482094">
                  <a:extLst>
                    <a:ext uri="{9D8B030D-6E8A-4147-A177-3AD203B41FA5}">
                      <a16:colId xmlns:a16="http://schemas.microsoft.com/office/drawing/2014/main" val="869972413"/>
                    </a:ext>
                  </a:extLst>
                </a:gridCol>
                <a:gridCol w="459180">
                  <a:extLst>
                    <a:ext uri="{9D8B030D-6E8A-4147-A177-3AD203B41FA5}">
                      <a16:colId xmlns:a16="http://schemas.microsoft.com/office/drawing/2014/main" val="817503841"/>
                    </a:ext>
                  </a:extLst>
                </a:gridCol>
                <a:gridCol w="622381">
                  <a:extLst>
                    <a:ext uri="{9D8B030D-6E8A-4147-A177-3AD203B41FA5}">
                      <a16:colId xmlns:a16="http://schemas.microsoft.com/office/drawing/2014/main" val="1686783455"/>
                    </a:ext>
                  </a:extLst>
                </a:gridCol>
                <a:gridCol w="653906">
                  <a:extLst>
                    <a:ext uri="{9D8B030D-6E8A-4147-A177-3AD203B41FA5}">
                      <a16:colId xmlns:a16="http://schemas.microsoft.com/office/drawing/2014/main" val="4080317083"/>
                    </a:ext>
                  </a:extLst>
                </a:gridCol>
                <a:gridCol w="682056">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20661">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1003283865"/>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所得金額</a:t>
                      </a:r>
                      <a:endParaRPr kumimoji="1" lang="ja-JP" altLang="en-US" sz="9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atin typeface="+mn-ea"/>
                <a:ea typeface="+mn-ea"/>
              </a:defRPr>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グループ意見の考え方</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800" kern="1200" dirty="0">
                <a:solidFill>
                  <a:srgbClr val="005BAD"/>
                </a:solidFill>
                <a:latin typeface="+mn-ea"/>
                <a:ea typeface="+mn-ea"/>
                <a:cs typeface="+mn-cs"/>
              </a:rPr>
              <a:t>（各要素の考慮度合）</a:t>
            </a:r>
            <a:r>
              <a:rPr kumimoji="1" lang="ja-JP" altLang="en-US" sz="900" kern="1200" dirty="0">
                <a:solidFill>
                  <a:srgbClr val="005BAD"/>
                </a:solidFill>
                <a:latin typeface="+mn-ea"/>
                <a:ea typeface="+mn-ea"/>
                <a:cs typeface="+mn-cs"/>
              </a:rPr>
              <a:t>は、</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下の図のどの辺に位置しますか？</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★を動かして示してみましょう！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mn-ea"/>
              <a:ea typeface="+mn-ea"/>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mn-ea"/>
              <a:ea typeface="+mn-ea"/>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mn-ea"/>
              <a:ea typeface="+mn-ea"/>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mn-ea"/>
              <a:ea typeface="+mn-ea"/>
            </a:endParaRPr>
          </a:p>
        </p:txBody>
      </p:sp>
    </p:spTree>
    <p:extLst>
      <p:ext uri="{BB962C8B-B14F-4D97-AF65-F5344CB8AC3E}">
        <p14:creationId xmlns:p14="http://schemas.microsoft.com/office/powerpoint/2010/main" val="1189516663"/>
      </p:ext>
    </p:extLst>
  </p:cSld>
  <p:clrMapOvr>
    <a:masterClrMapping/>
  </p:clrMapOvr>
  <p:transition/>
  <p:extLst>
    <p:ext uri="{DCECCB84-F9BA-43D5-87BE-67443E8EF086}">
      <p15:sldGuideLst xmlns:p15="http://schemas.microsoft.com/office/powerpoint/2012/main">
        <p15:guide id="4" orient="horz" userDrawn="1">
          <p15:clr>
            <a:srgbClr val="FBAE40"/>
          </p15:clr>
        </p15:guide>
        <p15:guide id="5"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43578"/>
      </p:ext>
    </p:extLst>
  </p:cSld>
  <p:clrMap bg1="lt1" tx1="dk1" bg2="lt2" tx2="dk2" accent1="accent1" accent2="accent2" accent3="accent3" accent4="accent4" accent5="accent5" accent6="accent6" hlink="hlink" folHlink="folHlink"/>
  <p:sldLayoutIdLst>
    <p:sldLayoutId id="2147483737" r:id="rId1"/>
    <p:sldLayoutId id="2147483736" r:id="rId2"/>
    <p:sldLayoutId id="2147483762" r:id="rId3"/>
    <p:sldLayoutId id="2147483759" r:id="rId4"/>
    <p:sldLayoutId id="2147483757" r:id="rId5"/>
    <p:sldLayoutId id="2147483760" r:id="rId6"/>
  </p:sldLayoutIdLs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www.nta.go.jp/taxes/kids/oyo/page08.htm" TargetMode="External"/><Relationship Id="rId7"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emf"/></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chart" Target="../charts/chart5.xml"/><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10" Type="http://schemas.openxmlformats.org/officeDocument/2006/relationships/image" Target="../media/image8.emf"/><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O8YDvxVEME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4.emf"/><Relationship Id="rId3" Type="http://schemas.openxmlformats.org/officeDocument/2006/relationships/hyperlink" Target="https://www.youtube.com/watch?v=O8YDvxVEMEY" TargetMode="External"/><Relationship Id="rId7" Type="http://schemas.openxmlformats.org/officeDocument/2006/relationships/image" Target="../media/image59.png"/><Relationship Id="rId12" Type="http://schemas.openxmlformats.org/officeDocument/2006/relationships/image" Target="../media/image69.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1.png"/><Relationship Id="rId5" Type="http://schemas.openxmlformats.org/officeDocument/2006/relationships/chart" Target="../charts/chart7.xml"/><Relationship Id="rId10" Type="http://schemas.openxmlformats.org/officeDocument/2006/relationships/image" Target="../media/image68.png"/><Relationship Id="rId4" Type="http://schemas.openxmlformats.org/officeDocument/2006/relationships/chart" Target="../charts/chart6.xml"/><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0.png"/><Relationship Id="rId5" Type="http://schemas.openxmlformats.org/officeDocument/2006/relationships/chart" Target="../charts/chart9.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chart" Target="../charts/chart10.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2.emf"/><Relationship Id="rId4" Type="http://schemas.openxmlformats.org/officeDocument/2006/relationships/image" Target="../media/image71.emf"/></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hyperlink" Target="https://www.town.toyosato.shiga.jp/" TargetMode="External"/><Relationship Id="rId13" Type="http://schemas.openxmlformats.org/officeDocument/2006/relationships/hyperlink" Target="https://www.city.kusatsu.shiga.jp/" TargetMode="External"/><Relationship Id="rId18" Type="http://schemas.openxmlformats.org/officeDocument/2006/relationships/hyperlink" Target="https://www.town.shiga-hino.lg.jp/" TargetMode="External"/><Relationship Id="rId3" Type="http://schemas.openxmlformats.org/officeDocument/2006/relationships/image" Target="../media/image74.png"/><Relationship Id="rId21" Type="http://schemas.openxmlformats.org/officeDocument/2006/relationships/hyperlink" Target="https://www.city.takashima.lg.jp/" TargetMode="External"/><Relationship Id="rId7" Type="http://schemas.openxmlformats.org/officeDocument/2006/relationships/hyperlink" Target="https://www.city.omihachiman.lg.jp/" TargetMode="External"/><Relationship Id="rId12" Type="http://schemas.openxmlformats.org/officeDocument/2006/relationships/hyperlink" Target="https://www.town.ryuoh.shiga.jp/" TargetMode="External"/><Relationship Id="rId17" Type="http://schemas.openxmlformats.org/officeDocument/2006/relationships/hyperlink" Target="https://www.kouratown.jp/" TargetMode="External"/><Relationship Id="rId2" Type="http://schemas.openxmlformats.org/officeDocument/2006/relationships/slideLayout" Target="../slideLayouts/slideLayout2.xml"/><Relationship Id="rId16" Type="http://schemas.openxmlformats.org/officeDocument/2006/relationships/hyperlink" Target="https://www.city.hikone.lg.jp/" TargetMode="External"/><Relationship Id="rId20" Type="http://schemas.openxmlformats.org/officeDocument/2006/relationships/hyperlink" Target="https://www.city.maibara.lg.jp/" TargetMode="External"/><Relationship Id="rId1" Type="http://schemas.openxmlformats.org/officeDocument/2006/relationships/tags" Target="../tags/tag8.xml"/><Relationship Id="rId6" Type="http://schemas.openxmlformats.org/officeDocument/2006/relationships/hyperlink" Target="https://www.city.yasu.lg.jp/" TargetMode="External"/><Relationship Id="rId11" Type="http://schemas.openxmlformats.org/officeDocument/2006/relationships/hyperlink" Target="https://www.city.nagahama.lg.jp/" TargetMode="External"/><Relationship Id="rId5" Type="http://schemas.openxmlformats.org/officeDocument/2006/relationships/hyperlink" Target="https://www.town.taga.lg.jp/" TargetMode="External"/><Relationship Id="rId15" Type="http://schemas.openxmlformats.org/officeDocument/2006/relationships/hyperlink" Target="https://www.city.koka.lg.jp/" TargetMode="External"/><Relationship Id="rId23" Type="http://schemas.openxmlformats.org/officeDocument/2006/relationships/image" Target="../media/image75.png"/><Relationship Id="rId10" Type="http://schemas.openxmlformats.org/officeDocument/2006/relationships/hyperlink" Target="https://www.city.otsu.lg.jp/" TargetMode="External"/><Relationship Id="rId19" Type="http://schemas.openxmlformats.org/officeDocument/2006/relationships/hyperlink" Target="https://www.city.konan.shiga.jp/" TargetMode="External"/><Relationship Id="rId4" Type="http://schemas.openxmlformats.org/officeDocument/2006/relationships/hyperlink" Target="https://www.town.aisho.shiga.jp/" TargetMode="External"/><Relationship Id="rId9" Type="http://schemas.openxmlformats.org/officeDocument/2006/relationships/hyperlink" Target="https://www.city.ritto.lg.jp/" TargetMode="External"/><Relationship Id="rId14" Type="http://schemas.openxmlformats.org/officeDocument/2006/relationships/hyperlink" Target="https://www.city.higashiomi.shiga.jp/" TargetMode="External"/><Relationship Id="rId22" Type="http://schemas.openxmlformats.org/officeDocument/2006/relationships/hyperlink" Target="https://www.city.moriyama.lg.jp/"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6.emf"/><Relationship Id="rId5" Type="http://schemas.openxmlformats.org/officeDocument/2006/relationships/hyperlink" Target="https://zaimusho.quizknock.com/" TargetMode="Externa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emf"/><Relationship Id="rId4" Type="http://schemas.openxmlformats.org/officeDocument/2006/relationships/hyperlink" Target="https://www.nta.go.jp/taxes/kids/hatten/page02.htm"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hyperlink" Target="https://www.shiga-sozeikyoiku.com/" TargetMode="External"/><Relationship Id="rId7"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hyperlink" Target="https://www.nta.go.jp/taxes/kids/index.htm" TargetMode="External"/><Relationship Id="rId4" Type="http://schemas.openxmlformats.org/officeDocument/2006/relationships/image" Target="../media/image78.emf"/><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398D3E-4F28-40C4-8129-C2E04351739C}"/>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DF60530-579F-4FE7-AFE5-401E285EEA8D}"/>
              </a:ext>
            </a:extLst>
          </p:cNvPr>
          <p:cNvSpPr txBox="1"/>
          <p:nvPr/>
        </p:nvSpPr>
        <p:spPr>
          <a:xfrm>
            <a:off x="5410200" y="6080462"/>
            <a:ext cx="3147060" cy="330860"/>
          </a:xfrm>
          <a:prstGeom prst="rect">
            <a:avLst/>
          </a:prstGeom>
          <a:noFill/>
        </p:spPr>
        <p:txBody>
          <a:bodyPr vert="horz" wrap="square" lIns="72000" rIns="72000" rtlCol="0">
            <a:spAutoFit/>
          </a:bodyPr>
          <a:lstStyle/>
          <a:p>
            <a:pPr algn="dist"/>
            <a:r>
              <a:rPr kumimoji="1"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中学生用租税教育教材</a:t>
            </a:r>
          </a:p>
        </p:txBody>
      </p:sp>
      <p:sp>
        <p:nvSpPr>
          <p:cNvPr id="8" name="テキスト ボックス 7">
            <a:extLst>
              <a:ext uri="{FF2B5EF4-FFF2-40B4-BE49-F238E27FC236}">
                <a16:creationId xmlns:a16="http://schemas.microsoft.com/office/drawing/2014/main" id="{87F44D7D-AE1B-44B4-BC2C-83A7A7B521D8}"/>
              </a:ext>
            </a:extLst>
          </p:cNvPr>
          <p:cNvSpPr txBox="1"/>
          <p:nvPr/>
        </p:nvSpPr>
        <p:spPr>
          <a:xfrm>
            <a:off x="5410200" y="4534857"/>
            <a:ext cx="3147060" cy="311230"/>
          </a:xfrm>
          <a:prstGeom prst="rect">
            <a:avLst/>
          </a:prstGeom>
          <a:noFill/>
        </p:spPr>
        <p:txBody>
          <a:bodyPr vert="horz" wrap="square" lIns="252000" tIns="36000" rIns="252000" bIns="36000" rtlCol="0">
            <a:spAutoFit/>
          </a:bodyPr>
          <a:lstStyle/>
          <a:p>
            <a:pPr algn="dist"/>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 令和</a:t>
            </a:r>
            <a:r>
              <a:rPr lang="ja-JP" altLang="en-US" sz="1550" spc="-10">
                <a:solidFill>
                  <a:srgbClr val="005BAD"/>
                </a:solidFill>
                <a:latin typeface="HGP創英角ｺﾞｼｯｸUB" panose="020B0900000000000000" pitchFamily="50" charset="-128"/>
                <a:ea typeface="HGP創英角ｺﾞｼｯｸUB" panose="020B0900000000000000" pitchFamily="50" charset="-128"/>
              </a:rPr>
              <a:t>７年度・滋賀県版 </a:t>
            </a:r>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a:t>
            </a:r>
            <a:endParaRPr lang="en-US" altLang="ja-JP" sz="1550" spc="-10" dirty="0">
              <a:solidFill>
                <a:srgbClr val="005BAD"/>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44CA1D2C-731C-40AA-9159-932A7601CEFD}"/>
              </a:ext>
            </a:extLst>
          </p:cNvPr>
          <p:cNvSpPr txBox="1"/>
          <p:nvPr/>
        </p:nvSpPr>
        <p:spPr>
          <a:xfrm>
            <a:off x="5410200" y="6577692"/>
            <a:ext cx="3147060" cy="288147"/>
          </a:xfrm>
          <a:prstGeom prst="rect">
            <a:avLst/>
          </a:prstGeom>
          <a:noFill/>
        </p:spPr>
        <p:txBody>
          <a:bodyPr vert="horz" wrap="square" lIns="72000" tIns="36000" rIns="72000" bIns="36000" rtlCol="0">
            <a:spAutoFit/>
          </a:bodyPr>
          <a:lstStyle/>
          <a:p>
            <a:pPr algn="dist"/>
            <a:r>
              <a:rPr lang="ja-JP" altLang="en-US" sz="1400" spc="-10">
                <a:solidFill>
                  <a:schemeClr val="bg1"/>
                </a:solidFill>
                <a:latin typeface="HGP創英角ｺﾞｼｯｸUB" panose="020B0900000000000000" pitchFamily="50" charset="-128"/>
                <a:ea typeface="HGP創英角ｺﾞｼｯｸUB" panose="020B0900000000000000" pitchFamily="50" charset="-128"/>
              </a:rPr>
              <a:t>滋賀県租税</a:t>
            </a:r>
            <a:r>
              <a:rPr lang="ja-JP" altLang="en-US" sz="1400" spc="-10" dirty="0">
                <a:solidFill>
                  <a:schemeClr val="bg1"/>
                </a:solidFill>
                <a:latin typeface="HGP創英角ｺﾞｼｯｸUB" panose="020B0900000000000000" pitchFamily="50" charset="-128"/>
                <a:ea typeface="HGP創英角ｺﾞｼｯｸUB" panose="020B0900000000000000" pitchFamily="50" charset="-128"/>
              </a:rPr>
              <a:t>教育推進連絡協議会</a:t>
            </a:r>
            <a:endParaRPr lang="en-US" altLang="ja-JP" sz="1400" spc="-1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040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2" name="スライド番号プレースホルダー 8">
            <a:extLst>
              <a:ext uri="{FF2B5EF4-FFF2-40B4-BE49-F238E27FC236}">
                <a16:creationId xmlns:a16="http://schemas.microsoft.com/office/drawing/2014/main" id="{744C8A7A-F59E-8108-8022-54D33AE6ECD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10</a:t>
            </a:fld>
            <a:endParaRPr lang="en-US" altLang="ja-JP" dirty="0">
              <a:latin typeface="+mn-ea"/>
              <a:ea typeface="+mn-ea"/>
            </a:endParaRP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
        <p:nvSpPr>
          <p:cNvPr id="2" name="スライド番号プレースホルダー 8">
            <a:extLst>
              <a:ext uri="{FF2B5EF4-FFF2-40B4-BE49-F238E27FC236}">
                <a16:creationId xmlns:a16="http://schemas.microsoft.com/office/drawing/2014/main" id="{1A718F10-5CF7-C504-19A7-B5A6FCBF2DCA}"/>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11</a:t>
            </a:fld>
            <a:endParaRPr lang="en-US" altLang="ja-JP" dirty="0">
              <a:latin typeface="+mn-ea"/>
              <a:ea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7941679"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5618846" cy="369332"/>
          </a:xfrm>
          <a:prstGeom prst="rect">
            <a:avLst/>
          </a:prstGeom>
          <a:noFill/>
        </p:spPr>
        <p:txBody>
          <a:bodyPr wrap="none" rtlCol="0">
            <a:spAutoFit/>
          </a:bodyPr>
          <a:lstStyle/>
          <a:p>
            <a:r>
              <a:rPr kumimoji="1" lang="ja-JP" altLang="en-US" sz="1800"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21233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HGPGothicE" panose="020B0900000000000000" pitchFamily="34" charset="-128"/>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pic>
        <p:nvPicPr>
          <p:cNvPr id="54" name="図 53">
            <a:hlinkClick r:id="rId4"/>
            <a:extLst>
              <a:ext uri="{FF2B5EF4-FFF2-40B4-BE49-F238E27FC236}">
                <a16:creationId xmlns:a16="http://schemas.microsoft.com/office/drawing/2014/main" id="{72472F59-A3C9-44B0-AE31-65054D4B1E04}"/>
              </a:ext>
            </a:extLst>
          </p:cNvPr>
          <p:cNvPicPr>
            <a:picLocks noChangeAspect="1"/>
          </p:cNvPicPr>
          <p:nvPr/>
        </p:nvPicPr>
        <p:blipFill>
          <a:blip r:embed="rId5"/>
          <a:stretch>
            <a:fillRect/>
          </a:stretch>
        </p:blipFill>
        <p:spPr>
          <a:xfrm>
            <a:off x="8296656" y="6345543"/>
            <a:ext cx="500462" cy="500462"/>
          </a:xfrm>
          <a:prstGeom prst="rect">
            <a:avLst/>
          </a:prstGeom>
        </p:spPr>
      </p:pic>
      <p:sp>
        <p:nvSpPr>
          <p:cNvPr id="2" name="スライド番号プレースホルダー 8">
            <a:extLst>
              <a:ext uri="{FF2B5EF4-FFF2-40B4-BE49-F238E27FC236}">
                <a16:creationId xmlns:a16="http://schemas.microsoft.com/office/drawing/2014/main" id="{88F49A5F-0756-D22B-B834-7A4CD761A0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12</a:t>
            </a:fld>
            <a:endParaRPr lang="en-US" altLang="ja-JP" dirty="0">
              <a:latin typeface="+mn-ea"/>
              <a:ea typeface="+mn-ea"/>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7935329"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901791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pic>
        <p:nvPicPr>
          <p:cNvPr id="65" name="図 64">
            <a:hlinkClick r:id="rId3"/>
            <a:extLst>
              <a:ext uri="{FF2B5EF4-FFF2-40B4-BE49-F238E27FC236}">
                <a16:creationId xmlns:a16="http://schemas.microsoft.com/office/drawing/2014/main" id="{6CB57B97-C438-419A-A512-DA6A74A0A86B}"/>
              </a:ext>
            </a:extLst>
          </p:cNvPr>
          <p:cNvPicPr>
            <a:picLocks noChangeAspect="1"/>
          </p:cNvPicPr>
          <p:nvPr/>
        </p:nvPicPr>
        <p:blipFill>
          <a:blip r:embed="rId9"/>
          <a:stretch>
            <a:fillRect/>
          </a:stretch>
        </p:blipFill>
        <p:spPr>
          <a:xfrm>
            <a:off x="8300110" y="6331722"/>
            <a:ext cx="513882" cy="513882"/>
          </a:xfrm>
          <a:prstGeom prst="rect">
            <a:avLst/>
          </a:prstGeom>
        </p:spPr>
      </p:pic>
      <p:sp>
        <p:nvSpPr>
          <p:cNvPr id="8" name="スライド番号プレースホルダー 8">
            <a:extLst>
              <a:ext uri="{FF2B5EF4-FFF2-40B4-BE49-F238E27FC236}">
                <a16:creationId xmlns:a16="http://schemas.microsoft.com/office/drawing/2014/main" id="{E0EB334B-5F63-D99A-FC92-7829C6B0F54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13</a:t>
            </a:fld>
            <a:endParaRPr lang="en-US" altLang="ja-JP" dirty="0">
              <a:latin typeface="+mn-ea"/>
              <a:ea typeface="+mn-ea"/>
            </a:endParaRP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03886CF1-D408-2775-6CE4-D2F3CE714FB7}"/>
              </a:ext>
            </a:extLst>
          </p:cNvPr>
          <p:cNvSpPr txBox="1"/>
          <p:nvPr/>
        </p:nvSpPr>
        <p:spPr>
          <a:xfrm>
            <a:off x="340205" y="2438019"/>
            <a:ext cx="8502780" cy="3691319"/>
          </a:xfrm>
          <a:prstGeom prst="rect">
            <a:avLst/>
          </a:prstGeom>
          <a:noFill/>
        </p:spPr>
        <p:txBody>
          <a:bodyPr wrap="square" rtlCol="0">
            <a:noAutofit/>
          </a:bodyPr>
          <a:lstStyle/>
          <a:p>
            <a:pPr marL="252000" indent="-252000">
              <a:lnSpc>
                <a:spcPts val="2700"/>
              </a:lnSpc>
              <a:buClr>
                <a:srgbClr val="005BAD"/>
              </a:buClr>
              <a:buFont typeface="Wingdings" panose="05000000000000000000" pitchFamily="2" charset="2"/>
              <a:buChar char="l"/>
            </a:pPr>
            <a:r>
              <a:rPr kumimoji="1" lang="en-US" altLang="ja-JP" sz="2200" dirty="0">
                <a:latin typeface="+mn-ea"/>
                <a:ea typeface="+mn-ea"/>
              </a:rPr>
              <a:t>2025</a:t>
            </a:r>
            <a:r>
              <a:rPr kumimoji="1" lang="ja-JP" altLang="en-US" sz="2200" dirty="0">
                <a:latin typeface="+mn-ea"/>
                <a:ea typeface="+mn-ea"/>
              </a:rPr>
              <a:t>年度（令和７年度）予算の国の一般会計歳出</a:t>
            </a:r>
            <a:r>
              <a:rPr kumimoji="1" lang="en-US" altLang="ja-JP" sz="2200" dirty="0">
                <a:solidFill>
                  <a:srgbClr val="005BAD"/>
                </a:solidFill>
                <a:latin typeface="+mn-ea"/>
                <a:ea typeface="+mn-ea"/>
              </a:rPr>
              <a:t>115.2</a:t>
            </a:r>
            <a:r>
              <a:rPr kumimoji="1" lang="ja-JP" altLang="en-US" sz="2200" dirty="0">
                <a:solidFill>
                  <a:srgbClr val="005BAD"/>
                </a:solidFill>
                <a:latin typeface="+mn-ea"/>
                <a:ea typeface="+mn-ea"/>
              </a:rPr>
              <a:t>兆円</a:t>
            </a:r>
            <a:r>
              <a:rPr kumimoji="1" lang="ja-JP" altLang="en-US" sz="2200" dirty="0">
                <a:latin typeface="+mn-ea"/>
                <a:ea typeface="+mn-ea"/>
              </a:rPr>
              <a:t>は、主に、</a:t>
            </a:r>
            <a:r>
              <a:rPr kumimoji="1" lang="ja-JP" altLang="en-US" sz="2200" dirty="0">
                <a:solidFill>
                  <a:srgbClr val="005BAD"/>
                </a:solidFill>
                <a:latin typeface="+mn-ea"/>
                <a:ea typeface="+mn-ea"/>
              </a:rPr>
              <a:t>①社会保障、②国債費、③地方交付税交付金等</a:t>
            </a:r>
            <a:r>
              <a:rPr kumimoji="1" lang="ja-JP" altLang="en-US" sz="2200" dirty="0">
                <a:latin typeface="+mn-ea"/>
                <a:ea typeface="+mn-ea"/>
              </a:rPr>
              <a:t>に使われており、これらで</a:t>
            </a:r>
            <a:r>
              <a:rPr kumimoji="1" lang="ja-JP" altLang="en-US" sz="2200" dirty="0">
                <a:solidFill>
                  <a:srgbClr val="005BAD"/>
                </a:solidFill>
                <a:latin typeface="+mn-ea"/>
                <a:ea typeface="+mn-ea"/>
              </a:rPr>
              <a:t>約３／</a:t>
            </a:r>
            <a:r>
              <a:rPr lang="ja-JP" altLang="en-US" sz="2200" dirty="0">
                <a:solidFill>
                  <a:srgbClr val="005BAD"/>
                </a:solidFill>
                <a:latin typeface="+mn-ea"/>
                <a:ea typeface="+mn-ea"/>
              </a:rPr>
              <a:t>４</a:t>
            </a:r>
            <a:r>
              <a:rPr kumimoji="1" lang="ja-JP" altLang="en-US" sz="2200" dirty="0">
                <a:latin typeface="+mn-ea"/>
                <a:ea typeface="+mn-ea"/>
              </a:rPr>
              <a:t>を占めています。</a:t>
            </a:r>
          </a:p>
          <a:p>
            <a:pPr marL="252000" indent="-252000">
              <a:lnSpc>
                <a:spcPts val="2700"/>
              </a:lnSpc>
              <a:spcBef>
                <a:spcPts val="1200"/>
              </a:spcBef>
              <a:buClr>
                <a:srgbClr val="005BAD"/>
              </a:buClr>
              <a:buFont typeface="Wingdings" panose="05000000000000000000" pitchFamily="2" charset="2"/>
              <a:buChar char="l"/>
            </a:pPr>
            <a:r>
              <a:rPr kumimoji="1" lang="en-US" altLang="ja-JP" sz="2200" dirty="0">
                <a:latin typeface="+mn-ea"/>
                <a:ea typeface="+mn-ea"/>
              </a:rPr>
              <a:t>2025</a:t>
            </a:r>
            <a:r>
              <a:rPr kumimoji="1" lang="ja-JP" altLang="en-US" sz="2200" dirty="0">
                <a:latin typeface="+mn-ea"/>
                <a:ea typeface="+mn-ea"/>
              </a:rPr>
              <a:t>年度（令和７年度）予算の国の一般会計歳入</a:t>
            </a:r>
            <a:r>
              <a:rPr kumimoji="1" lang="en-US" altLang="ja-JP" sz="2200" dirty="0">
                <a:solidFill>
                  <a:srgbClr val="005BAD"/>
                </a:solidFill>
                <a:latin typeface="+mn-ea"/>
                <a:ea typeface="+mn-ea"/>
              </a:rPr>
              <a:t>115.2</a:t>
            </a:r>
            <a:r>
              <a:rPr kumimoji="1" lang="ja-JP" altLang="en-US" sz="2200" dirty="0">
                <a:solidFill>
                  <a:srgbClr val="005BAD"/>
                </a:solidFill>
                <a:latin typeface="+mn-ea"/>
                <a:ea typeface="+mn-ea"/>
              </a:rPr>
              <a:t>兆円</a:t>
            </a:r>
            <a:r>
              <a:rPr kumimoji="1" lang="ja-JP" altLang="en-US" sz="2200" dirty="0">
                <a:latin typeface="+mn-ea"/>
                <a:ea typeface="+mn-ea"/>
              </a:rPr>
              <a:t>は、</a:t>
            </a:r>
            <a:r>
              <a:rPr kumimoji="1" lang="ja-JP" altLang="en-US" sz="2200" dirty="0">
                <a:solidFill>
                  <a:srgbClr val="005BAD"/>
                </a:solidFill>
                <a:latin typeface="+mn-ea"/>
                <a:ea typeface="+mn-ea"/>
              </a:rPr>
              <a:t>税収等と公債金（借金）で構成</a:t>
            </a:r>
            <a:r>
              <a:rPr kumimoji="1" lang="ja-JP" altLang="en-US" sz="2200" dirty="0">
                <a:latin typeface="+mn-ea"/>
                <a:ea typeface="+mn-ea"/>
              </a:rPr>
              <a:t>されています。</a:t>
            </a:r>
          </a:p>
          <a:p>
            <a:pPr marL="252000" indent="-252000">
              <a:lnSpc>
                <a:spcPts val="2700"/>
              </a:lnSpc>
              <a:spcBef>
                <a:spcPts val="1800"/>
              </a:spcBef>
              <a:buClr>
                <a:srgbClr val="005BAD"/>
              </a:buClr>
              <a:buFont typeface="Wingdings" panose="05000000000000000000" pitchFamily="2" charset="2"/>
              <a:buChar char="l"/>
            </a:pPr>
            <a:r>
              <a:rPr kumimoji="1" lang="ja-JP" altLang="en-US" sz="2200" dirty="0">
                <a:latin typeface="+mn-ea"/>
                <a:ea typeface="+mn-ea"/>
              </a:rPr>
              <a:t>現在、</a:t>
            </a:r>
            <a:r>
              <a:rPr kumimoji="1" lang="ja-JP" altLang="en-US" sz="2200" dirty="0">
                <a:solidFill>
                  <a:srgbClr val="005BAD"/>
                </a:solidFill>
                <a:latin typeface="+mn-ea"/>
                <a:ea typeface="+mn-ea"/>
              </a:rPr>
              <a:t>税収等では歳出全体の約３／４しか賄えておらず、残りの約１／</a:t>
            </a:r>
            <a:r>
              <a:rPr lang="ja-JP" altLang="en-US" sz="2200" dirty="0">
                <a:solidFill>
                  <a:srgbClr val="005BAD"/>
                </a:solidFill>
                <a:latin typeface="+mn-ea"/>
                <a:ea typeface="+mn-ea"/>
              </a:rPr>
              <a:t>４</a:t>
            </a:r>
            <a:r>
              <a:rPr kumimoji="1" lang="ja-JP" altLang="en-US" sz="2200" dirty="0">
                <a:solidFill>
                  <a:srgbClr val="005BAD"/>
                </a:solidFill>
                <a:latin typeface="+mn-ea"/>
                <a:ea typeface="+mn-ea"/>
              </a:rPr>
              <a:t>は公債金（借金）に依存</a:t>
            </a:r>
            <a:r>
              <a:rPr kumimoji="1" lang="ja-JP" altLang="en-US" sz="2200" dirty="0">
                <a:latin typeface="+mn-ea"/>
                <a:ea typeface="+mn-ea"/>
              </a:rPr>
              <a:t>しています。</a:t>
            </a:r>
            <a:endParaRPr kumimoji="1" lang="en-US" altLang="ja-JP" sz="2200" dirty="0">
              <a:latin typeface="+mn-ea"/>
              <a:ea typeface="+mn-ea"/>
            </a:endParaRPr>
          </a:p>
          <a:p>
            <a:pPr marL="252000" indent="-252000">
              <a:lnSpc>
                <a:spcPts val="2700"/>
              </a:lnSpc>
              <a:spcBef>
                <a:spcPts val="0"/>
              </a:spcBef>
              <a:buClr>
                <a:srgbClr val="005BAD"/>
              </a:buClr>
            </a:pPr>
            <a:r>
              <a:rPr kumimoji="1" lang="ja-JP" altLang="en-US" sz="2200" dirty="0">
                <a:latin typeface="+mn-ea"/>
                <a:ea typeface="+mn-ea"/>
              </a:rPr>
              <a:t>  </a:t>
            </a:r>
            <a:r>
              <a:rPr kumimoji="1" lang="ja-JP" altLang="en-US" sz="2200" spc="100" dirty="0">
                <a:latin typeface="+mn-ea"/>
                <a:ea typeface="+mn-ea"/>
              </a:rPr>
              <a:t> </a:t>
            </a:r>
            <a:r>
              <a:rPr kumimoji="1" lang="ja-JP" altLang="en-US" sz="2200" dirty="0">
                <a:latin typeface="+mn-ea"/>
                <a:ea typeface="+mn-ea"/>
              </a:rPr>
              <a:t>この借金の返済には将来世代の税収等が充てられることになるため、将来世代へ負担を先送りしています。</a:t>
            </a:r>
          </a:p>
        </p:txBody>
      </p:sp>
      <p:sp>
        <p:nvSpPr>
          <p:cNvPr id="5" name="スライド番号プレースホルダー 8">
            <a:extLst>
              <a:ext uri="{FF2B5EF4-FFF2-40B4-BE49-F238E27FC236}">
                <a16:creationId xmlns:a16="http://schemas.microsoft.com/office/drawing/2014/main" id="{9AFB714B-A1AF-72DF-FC11-87D40847963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14</a:t>
            </a:fld>
            <a:endParaRPr lang="en-US" altLang="ja-JP" dirty="0">
              <a:latin typeface="+mn-ea"/>
              <a:ea typeface="+mn-ea"/>
            </a:endParaRPr>
          </a:p>
        </p:txBody>
      </p:sp>
    </p:spTree>
    <p:extLst>
      <p:ext uri="{BB962C8B-B14F-4D97-AF65-F5344CB8AC3E}">
        <p14:creationId xmlns:p14="http://schemas.microsoft.com/office/powerpoint/2010/main" val="32320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17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17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1750"/>
                                        <p:tgtEl>
                                          <p:spTgt spid="3">
                                            <p:txEl>
                                              <p:pRg st="2" end="2"/>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1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grpSp>
        <p:nvGrpSpPr>
          <p:cNvPr id="114" name="グループ化 113">
            <a:extLst>
              <a:ext uri="{FF2B5EF4-FFF2-40B4-BE49-F238E27FC236}">
                <a16:creationId xmlns:a16="http://schemas.microsoft.com/office/drawing/2014/main" id="{0EE97873-FA72-5C30-8988-A0CAAEDB387F}"/>
              </a:ext>
            </a:extLst>
          </p:cNvPr>
          <p:cNvGrpSpPr/>
          <p:nvPr/>
        </p:nvGrpSpPr>
        <p:grpSpPr>
          <a:xfrm>
            <a:off x="223440" y="1755669"/>
            <a:ext cx="3947156" cy="3744192"/>
            <a:chOff x="223440" y="1755669"/>
            <a:chExt cx="3947156" cy="3744192"/>
          </a:xfrm>
        </p:grpSpPr>
        <p:graphicFrame>
          <p:nvGraphicFramePr>
            <p:cNvPr id="89" name="グラフ 88">
              <a:extLst>
                <a:ext uri="{FF2B5EF4-FFF2-40B4-BE49-F238E27FC236}">
                  <a16:creationId xmlns:a16="http://schemas.microsoft.com/office/drawing/2014/main" id="{7926C9D9-8DF9-BD76-6E31-97CBFE226325}"/>
                </a:ext>
              </a:extLst>
            </p:cNvPr>
            <p:cNvGraphicFramePr/>
            <p:nvPr/>
          </p:nvGraphicFramePr>
          <p:xfrm>
            <a:off x="426404" y="1755669"/>
            <a:ext cx="3744192" cy="3744192"/>
          </p:xfrm>
          <a:graphic>
            <a:graphicData uri="http://schemas.openxmlformats.org/drawingml/2006/chart">
              <c:chart xmlns:c="http://schemas.openxmlformats.org/drawingml/2006/chart" xmlns:r="http://schemas.openxmlformats.org/officeDocument/2006/relationships" r:id="rId3"/>
            </a:graphicData>
          </a:graphic>
        </p:graphicFrame>
        <p:sp>
          <p:nvSpPr>
            <p:cNvPr id="46" name="パイ 25">
              <a:extLst>
                <a:ext uri="{FF2B5EF4-FFF2-40B4-BE49-F238E27FC236}">
                  <a16:creationId xmlns:a16="http://schemas.microsoft.com/office/drawing/2014/main" id="{EC940DA2-9303-631B-1960-9556415FD2A4}"/>
                </a:ext>
              </a:extLst>
            </p:cNvPr>
            <p:cNvSpPr/>
            <p:nvPr/>
          </p:nvSpPr>
          <p:spPr>
            <a:xfrm rot="16200000">
              <a:off x="572727" y="1884792"/>
              <a:ext cx="3444474" cy="3470848"/>
            </a:xfrm>
            <a:prstGeom prst="pie">
              <a:avLst>
                <a:gd name="adj1" fmla="val 23573"/>
                <a:gd name="adj2" fmla="val 16199856"/>
              </a:avLst>
            </a:prstGeom>
            <a:noFill/>
            <a:ln w="34925">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49" name="object 14">
              <a:extLst>
                <a:ext uri="{FF2B5EF4-FFF2-40B4-BE49-F238E27FC236}">
                  <a16:creationId xmlns:a16="http://schemas.microsoft.com/office/drawing/2014/main" id="{568D2A14-B3F0-AA34-B3D3-BCC6CDFF6241}"/>
                </a:ext>
              </a:extLst>
            </p:cNvPr>
            <p:cNvSpPr txBox="1"/>
            <p:nvPr/>
          </p:nvSpPr>
          <p:spPr>
            <a:xfrm>
              <a:off x="2465570" y="2304725"/>
              <a:ext cx="1099638"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err="1">
                  <a:solidFill>
                    <a:srgbClr val="231916"/>
                  </a:solidFill>
                  <a:latin typeface="+mn-ea"/>
                  <a:ea typeface="+mn-ea"/>
                  <a:cs typeface="Meiryo"/>
                </a:rPr>
                <a:t>所得</a:t>
              </a:r>
              <a:r>
                <a:rPr lang="ja-JP" altLang="en-US" sz="1400" spc="74" dirty="0">
                  <a:solidFill>
                    <a:srgbClr val="231916"/>
                  </a:solidFill>
                  <a:latin typeface="+mn-ea"/>
                  <a:ea typeface="+mn-ea"/>
                  <a:cs typeface="Meiryo"/>
                </a:rPr>
                <a:t>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19.7</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cs typeface="Meiryo"/>
                </a:rPr>
                <a:t>22</a:t>
              </a:r>
              <a:r>
                <a:rPr lang="en-US" altLang="ja-JP" sz="1050" spc="69" dirty="0">
                  <a:solidFill>
                    <a:srgbClr val="231916"/>
                  </a:solidFill>
                  <a:latin typeface="+mn-ea"/>
                  <a:ea typeface="+mn-ea"/>
                  <a:cs typeface="Meiryo"/>
                </a:rPr>
                <a:t>.7</a:t>
              </a:r>
              <a:r>
                <a:rPr lang="ja-JP" altLang="en-US" sz="1050" spc="69" dirty="0">
                  <a:solidFill>
                    <a:srgbClr val="231916"/>
                  </a:solidFill>
                  <a:latin typeface="+mn-ea"/>
                  <a:ea typeface="+mn-ea"/>
                  <a:cs typeface="Meiryo"/>
                </a:rPr>
                <a:t>兆円）</a:t>
              </a:r>
            </a:p>
          </p:txBody>
        </p:sp>
        <p:sp>
          <p:nvSpPr>
            <p:cNvPr id="62" name="object 15">
              <a:extLst>
                <a:ext uri="{FF2B5EF4-FFF2-40B4-BE49-F238E27FC236}">
                  <a16:creationId xmlns:a16="http://schemas.microsoft.com/office/drawing/2014/main" id="{2F3942B5-6B8D-1E25-3E07-5BAA87FA45CB}"/>
                </a:ext>
              </a:extLst>
            </p:cNvPr>
            <p:cNvSpPr txBox="1"/>
            <p:nvPr/>
          </p:nvSpPr>
          <p:spPr>
            <a:xfrm>
              <a:off x="3065825" y="3550773"/>
              <a:ext cx="854662"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solidFill>
                    <a:srgbClr val="231916"/>
                  </a:solidFill>
                  <a:latin typeface="+mn-ea"/>
                  <a:ea typeface="+mn-ea"/>
                  <a:cs typeface="Meiryo"/>
                </a:rPr>
                <a:t>法人税</a:t>
              </a:r>
              <a:endParaRPr sz="1400" dirty="0">
                <a:solidFill>
                  <a:prstClr val="black"/>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231916"/>
                  </a:solidFill>
                  <a:latin typeface="+mn-ea"/>
                  <a:ea typeface="+mn-ea"/>
                  <a:cs typeface="Meiryo"/>
                </a:rPr>
                <a:t>16.7</a:t>
              </a:r>
              <a:r>
                <a:rPr lang="ja-JP" altLang="en-US" sz="1050" spc="69" dirty="0">
                  <a:solidFill>
                    <a:srgbClr val="23191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231916"/>
                  </a:solidFill>
                  <a:latin typeface="+mn-ea"/>
                  <a:ea typeface="+mn-ea"/>
                  <a:cs typeface="Meiryo"/>
                </a:rPr>
                <a:t>（</a:t>
              </a:r>
              <a:r>
                <a:rPr lang="en-US" altLang="ja-JP" sz="1050" spc="69" dirty="0">
                  <a:solidFill>
                    <a:srgbClr val="231916"/>
                  </a:solidFill>
                  <a:latin typeface="+mn-ea"/>
                  <a:ea typeface="+mn-ea"/>
                  <a:cs typeface="Meiryo"/>
                </a:rPr>
                <a:t>19.2</a:t>
              </a:r>
              <a:r>
                <a:rPr lang="ja-JP" altLang="en-US" sz="1050" spc="69" dirty="0">
                  <a:solidFill>
                    <a:srgbClr val="231916"/>
                  </a:solidFill>
                  <a:latin typeface="+mn-ea"/>
                  <a:ea typeface="+mn-ea"/>
                  <a:cs typeface="Meiryo"/>
                </a:rPr>
                <a:t>兆円）</a:t>
              </a:r>
            </a:p>
          </p:txBody>
        </p:sp>
        <p:sp>
          <p:nvSpPr>
            <p:cNvPr id="63" name="object 16">
              <a:extLst>
                <a:ext uri="{FF2B5EF4-FFF2-40B4-BE49-F238E27FC236}">
                  <a16:creationId xmlns:a16="http://schemas.microsoft.com/office/drawing/2014/main" id="{B02D8FB1-0349-1837-7DFA-981229F4292C}"/>
                </a:ext>
              </a:extLst>
            </p:cNvPr>
            <p:cNvSpPr txBox="1"/>
            <p:nvPr/>
          </p:nvSpPr>
          <p:spPr>
            <a:xfrm>
              <a:off x="1878263" y="4535350"/>
              <a:ext cx="1243519" cy="579646"/>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sz="1400" spc="74" dirty="0">
                  <a:latin typeface="+mn-ea"/>
                  <a:ea typeface="+mn-ea"/>
                  <a:cs typeface="Meiryo"/>
                </a:rPr>
                <a:t>消費税</a:t>
              </a:r>
              <a:endParaRPr sz="1400" dirty="0">
                <a:latin typeface="+mn-ea"/>
                <a:ea typeface="+mn-ea"/>
                <a:cs typeface="Meiryo"/>
              </a:endParaRPr>
            </a:p>
            <a:p>
              <a:pPr algn="ctr" defTabSz="844083" eaLnBrk="1" fontAlgn="auto" hangingPunct="1">
                <a:spcBef>
                  <a:spcPts val="65"/>
                </a:spcBef>
                <a:spcAft>
                  <a:spcPts val="0"/>
                </a:spcAft>
                <a:defRPr/>
              </a:pPr>
              <a:r>
                <a:rPr lang="en-US" altLang="ja-JP" sz="1050" spc="69" dirty="0">
                  <a:latin typeface="+mn-ea"/>
                  <a:ea typeface="+mn-ea"/>
                  <a:cs typeface="Meiryo"/>
                </a:rPr>
                <a:t>21.6</a:t>
              </a:r>
              <a:r>
                <a:rPr lang="ja-JP" altLang="en-US" sz="1050" spc="69" dirty="0">
                  <a:latin typeface="+mn-ea"/>
                  <a:ea typeface="+mn-ea"/>
                  <a:cs typeface="Meiryo"/>
                </a:rPr>
                <a:t>％</a:t>
              </a:r>
            </a:p>
            <a:p>
              <a:pPr algn="ctr" defTabSz="844083" eaLnBrk="1" fontAlgn="auto" hangingPunct="1">
                <a:spcBef>
                  <a:spcPts val="65"/>
                </a:spcBef>
                <a:spcAft>
                  <a:spcPts val="0"/>
                </a:spcAft>
                <a:defRPr/>
              </a:pPr>
              <a:r>
                <a:rPr lang="ja-JP" altLang="en-US" sz="1050" spc="69" dirty="0">
                  <a:latin typeface="+mn-ea"/>
                  <a:ea typeface="+mn-ea"/>
                  <a:cs typeface="Meiryo"/>
                </a:rPr>
                <a:t>（</a:t>
              </a:r>
              <a:r>
                <a:rPr lang="en-US" altLang="ja-JP" sz="1050" spc="69" dirty="0">
                  <a:latin typeface="+mn-ea"/>
                  <a:ea typeface="+mn-ea"/>
                  <a:cs typeface="Meiryo"/>
                </a:rPr>
                <a:t>24.9</a:t>
              </a:r>
              <a:r>
                <a:rPr lang="ja-JP" altLang="en-US" sz="1050" spc="69" dirty="0">
                  <a:latin typeface="+mn-ea"/>
                  <a:ea typeface="+mn-ea"/>
                  <a:cs typeface="Meiryo"/>
                </a:rPr>
                <a:t>兆円）</a:t>
              </a:r>
            </a:p>
          </p:txBody>
        </p:sp>
        <p:sp>
          <p:nvSpPr>
            <p:cNvPr id="64" name="object 17">
              <a:extLst>
                <a:ext uri="{FF2B5EF4-FFF2-40B4-BE49-F238E27FC236}">
                  <a16:creationId xmlns:a16="http://schemas.microsoft.com/office/drawing/2014/main" id="{290B8C2C-A1C8-6D78-1749-B261EF1D8A1B}"/>
                </a:ext>
              </a:extLst>
            </p:cNvPr>
            <p:cNvSpPr txBox="1"/>
            <p:nvPr/>
          </p:nvSpPr>
          <p:spPr>
            <a:xfrm>
              <a:off x="963626" y="4359464"/>
              <a:ext cx="736714" cy="384721"/>
            </a:xfrm>
            <a:prstGeom prst="rect">
              <a:avLst/>
            </a:prstGeom>
          </p:spPr>
          <p:txBody>
            <a:bodyPr vert="horz" wrap="square" lIns="0" tIns="0" rIns="0" bIns="0" rtlCol="0">
              <a:spAutoFit/>
            </a:bodyPr>
            <a:lstStyle/>
            <a:p>
              <a:pPr algn="ctr" defTabSz="844083" eaLnBrk="1" fontAlgn="auto" hangingPunct="1">
                <a:spcBef>
                  <a:spcPts val="0"/>
                </a:spcBef>
                <a:spcAft>
                  <a:spcPts val="0"/>
                </a:spcAft>
                <a:defRPr/>
              </a:pPr>
              <a:r>
                <a:rPr sz="1000" spc="51" dirty="0">
                  <a:solidFill>
                    <a:srgbClr val="231916"/>
                  </a:solidFill>
                  <a:latin typeface="+mn-ea"/>
                  <a:ea typeface="+mn-ea"/>
                  <a:cs typeface="Meiryo"/>
                </a:rPr>
                <a:t>その他税収</a:t>
              </a:r>
              <a:endParaRPr sz="1000" dirty="0">
                <a:solidFill>
                  <a:prstClr val="black"/>
                </a:solidFill>
                <a:latin typeface="+mn-ea"/>
                <a:ea typeface="+mn-ea"/>
                <a:cs typeface="Meiryo"/>
              </a:endParaRPr>
            </a:p>
            <a:p>
              <a:pPr algn="ctr" defTabSz="844083" eaLnBrk="1" fontAlgn="auto" hangingPunct="1">
                <a:lnSpc>
                  <a:spcPts val="923"/>
                </a:lnSpc>
                <a:spcBef>
                  <a:spcPts val="0"/>
                </a:spcBef>
                <a:spcAft>
                  <a:spcPts val="0"/>
                </a:spcAft>
                <a:defRPr/>
              </a:pPr>
              <a:r>
                <a:rPr lang="en-US" sz="831" spc="51" dirty="0">
                  <a:solidFill>
                    <a:srgbClr val="231916"/>
                  </a:solidFill>
                  <a:latin typeface="+mn-ea"/>
                  <a:ea typeface="+mn-ea"/>
                  <a:cs typeface="Meiryo"/>
                </a:rPr>
                <a:t>9.5</a:t>
              </a:r>
              <a:r>
                <a:rPr sz="831" spc="51" dirty="0">
                  <a:solidFill>
                    <a:srgbClr val="231916"/>
                  </a:solidFill>
                  <a:latin typeface="+mn-ea"/>
                  <a:ea typeface="+mn-ea"/>
                  <a:cs typeface="Meiryo"/>
                </a:rPr>
                <a:t>％</a:t>
              </a:r>
              <a:endParaRPr lang="en-US" sz="831" spc="51" dirty="0">
                <a:solidFill>
                  <a:srgbClr val="231916"/>
                </a:solidFill>
                <a:latin typeface="+mn-ea"/>
                <a:ea typeface="+mn-ea"/>
                <a:cs typeface="Meiryo"/>
              </a:endParaRPr>
            </a:p>
            <a:p>
              <a:pPr algn="ctr" defTabSz="844083" eaLnBrk="1" fontAlgn="auto" hangingPunct="1">
                <a:lnSpc>
                  <a:spcPts val="923"/>
                </a:lnSpc>
                <a:spcBef>
                  <a:spcPts val="0"/>
                </a:spcBef>
                <a:spcAft>
                  <a:spcPts val="0"/>
                </a:spcAft>
                <a:defRPr/>
              </a:pPr>
              <a:r>
                <a:rPr lang="ja-JP" altLang="en-US" sz="831" spc="42" dirty="0">
                  <a:solidFill>
                    <a:srgbClr val="231916"/>
                  </a:solidFill>
                  <a:latin typeface="+mn-ea"/>
                  <a:ea typeface="+mn-ea"/>
                  <a:cs typeface="Meiryo"/>
                </a:rPr>
                <a:t>（</a:t>
              </a:r>
              <a:r>
                <a:rPr lang="en-US" altLang="ja-JP" sz="831" spc="42" dirty="0">
                  <a:solidFill>
                    <a:srgbClr val="231916"/>
                  </a:solidFill>
                  <a:latin typeface="+mn-ea"/>
                  <a:ea typeface="+mn-ea"/>
                  <a:cs typeface="Meiryo"/>
                </a:rPr>
                <a:t>11.0</a:t>
              </a:r>
              <a:r>
                <a:rPr lang="ja-JP" altLang="en-US" sz="831" spc="42"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67" name="object 5">
              <a:extLst>
                <a:ext uri="{FF2B5EF4-FFF2-40B4-BE49-F238E27FC236}">
                  <a16:creationId xmlns:a16="http://schemas.microsoft.com/office/drawing/2014/main" id="{79AC4ECE-48B8-BDD0-B1C2-592E33552808}"/>
                </a:ext>
              </a:extLst>
            </p:cNvPr>
            <p:cNvSpPr txBox="1"/>
            <p:nvPr/>
          </p:nvSpPr>
          <p:spPr>
            <a:xfrm>
              <a:off x="630124" y="3722637"/>
              <a:ext cx="771909" cy="384721"/>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sz="1000" spc="51" dirty="0" err="1">
                  <a:solidFill>
                    <a:srgbClr val="231916"/>
                  </a:solidFill>
                  <a:latin typeface="+mn-ea"/>
                  <a:ea typeface="+mn-ea"/>
                </a:rPr>
                <a:t>その他</a:t>
              </a:r>
              <a:r>
                <a:rPr lang="ja-JP" altLang="en-US" sz="1000" spc="51" dirty="0">
                  <a:solidFill>
                    <a:srgbClr val="231916"/>
                  </a:solidFill>
                  <a:latin typeface="+mn-ea"/>
                  <a:ea typeface="+mn-ea"/>
                </a:rPr>
                <a:t>収</a:t>
              </a:r>
              <a:r>
                <a:rPr sz="1000" spc="51" dirty="0">
                  <a:solidFill>
                    <a:srgbClr val="231916"/>
                  </a:solidFill>
                  <a:latin typeface="+mn-ea"/>
                  <a:ea typeface="+mn-ea"/>
                </a:rPr>
                <a:t>入</a:t>
              </a:r>
            </a:p>
            <a:p>
              <a:pPr marL="11723" algn="ctr" defTabSz="844083" eaLnBrk="1" fontAlgn="auto" hangingPunct="1">
                <a:lnSpc>
                  <a:spcPts val="923"/>
                </a:lnSpc>
                <a:spcBef>
                  <a:spcPts val="0"/>
                </a:spcBef>
                <a:spcAft>
                  <a:spcPts val="0"/>
                </a:spcAft>
                <a:defRPr/>
              </a:pPr>
              <a:r>
                <a:rPr lang="en-US" altLang="ja-JP" sz="923" spc="51" dirty="0">
                  <a:solidFill>
                    <a:srgbClr val="231916"/>
                  </a:solidFill>
                  <a:latin typeface="+mn-ea"/>
                </a:rPr>
                <a:t>7</a:t>
              </a:r>
              <a:r>
                <a:rPr lang="en-US" altLang="ja-JP" sz="923" spc="51" dirty="0">
                  <a:solidFill>
                    <a:srgbClr val="231916"/>
                  </a:solidFill>
                  <a:latin typeface="+mn-ea"/>
                  <a:ea typeface="+mn-ea"/>
                </a:rPr>
                <a:t>.6</a:t>
              </a:r>
              <a:r>
                <a:rPr lang="ja-JP" altLang="en-US" sz="923" spc="51" dirty="0">
                  <a:solidFill>
                    <a:srgbClr val="231916"/>
                  </a:solidFill>
                  <a:latin typeface="+mn-ea"/>
                  <a:ea typeface="+mn-ea"/>
                </a:rPr>
                <a:t>％</a:t>
              </a:r>
            </a:p>
            <a:p>
              <a:pPr marL="11723" algn="ctr" defTabSz="844083" eaLnBrk="1" fontAlgn="auto" hangingPunct="1">
                <a:lnSpc>
                  <a:spcPts val="923"/>
                </a:lnSpc>
                <a:spcBef>
                  <a:spcPts val="0"/>
                </a:spcBef>
                <a:spcAft>
                  <a:spcPts val="0"/>
                </a:spcAft>
                <a:defRPr/>
              </a:pPr>
              <a:r>
                <a:rPr lang="ja-JP" altLang="en-US" sz="923" spc="51" dirty="0">
                  <a:solidFill>
                    <a:srgbClr val="231916"/>
                  </a:solidFill>
                  <a:latin typeface="+mn-ea"/>
                  <a:ea typeface="+mn-ea"/>
                </a:rPr>
                <a:t>（</a:t>
              </a:r>
              <a:r>
                <a:rPr lang="en-US" altLang="ja-JP" sz="923" spc="51" dirty="0">
                  <a:solidFill>
                    <a:srgbClr val="231916"/>
                  </a:solidFill>
                  <a:latin typeface="+mn-ea"/>
                </a:rPr>
                <a:t>8</a:t>
              </a:r>
              <a:r>
                <a:rPr lang="en-US" altLang="ja-JP" sz="923" spc="51" dirty="0">
                  <a:solidFill>
                    <a:srgbClr val="231916"/>
                  </a:solidFill>
                  <a:latin typeface="+mn-ea"/>
                  <a:ea typeface="+mn-ea"/>
                </a:rPr>
                <a:t>.7</a:t>
              </a:r>
              <a:r>
                <a:rPr lang="ja-JP" altLang="en-US" sz="923" spc="51" dirty="0">
                  <a:solidFill>
                    <a:srgbClr val="231916"/>
                  </a:solidFill>
                  <a:latin typeface="+mn-ea"/>
                  <a:ea typeface="+mn-ea"/>
                </a:rPr>
                <a:t>兆円）</a:t>
              </a:r>
            </a:p>
          </p:txBody>
        </p:sp>
        <p:sp>
          <p:nvSpPr>
            <p:cNvPr id="35" name="object 18">
              <a:extLst>
                <a:ext uri="{FF2B5EF4-FFF2-40B4-BE49-F238E27FC236}">
                  <a16:creationId xmlns:a16="http://schemas.microsoft.com/office/drawing/2014/main" id="{DBE00184-D3E5-CBD8-8011-FD392DAA2EAD}"/>
                </a:ext>
              </a:extLst>
            </p:cNvPr>
            <p:cNvSpPr txBox="1"/>
            <p:nvPr/>
          </p:nvSpPr>
          <p:spPr>
            <a:xfrm>
              <a:off x="637550" y="2531142"/>
              <a:ext cx="1099638" cy="879728"/>
            </a:xfrm>
            <a:prstGeom prst="rect">
              <a:avLst/>
            </a:prstGeom>
          </p:spPr>
          <p:txBody>
            <a:bodyPr vert="horz" wrap="square" lIns="0" tIns="0" rIns="0" bIns="0" rtlCol="0">
              <a:spAutoFit/>
            </a:bodyPr>
            <a:lstStyle/>
            <a:p>
              <a:pPr algn="ctr" defTabSz="844083" eaLnBrk="1" fontAlgn="auto" hangingPunct="1">
                <a:lnSpc>
                  <a:spcPts val="1809"/>
                </a:lnSpc>
                <a:spcBef>
                  <a:spcPts val="0"/>
                </a:spcBef>
                <a:spcAft>
                  <a:spcPts val="0"/>
                </a:spcAft>
                <a:defRPr/>
              </a:pPr>
              <a:r>
                <a:rPr lang="en-US" sz="1400" spc="74" dirty="0">
                  <a:solidFill>
                    <a:srgbClr val="D63636"/>
                  </a:solidFill>
                  <a:latin typeface="+mn-ea"/>
                  <a:ea typeface="+mn-ea"/>
                  <a:cs typeface="Meiryo"/>
                </a:rPr>
                <a:t>     </a:t>
              </a:r>
              <a:r>
                <a:rPr sz="1400" spc="74" dirty="0" err="1">
                  <a:solidFill>
                    <a:srgbClr val="D63636"/>
                  </a:solidFill>
                  <a:latin typeface="+mn-ea"/>
                  <a:ea typeface="+mn-ea"/>
                  <a:cs typeface="Meiryo"/>
                </a:rPr>
                <a:t>公債金</a:t>
              </a:r>
              <a:endParaRPr lang="en-US" sz="1400" spc="74" dirty="0">
                <a:solidFill>
                  <a:srgbClr val="D63636"/>
                </a:solidFill>
                <a:latin typeface="+mn-ea"/>
                <a:ea typeface="+mn-ea"/>
                <a:cs typeface="Meiryo"/>
              </a:endParaRPr>
            </a:p>
            <a:p>
              <a:pPr algn="ctr" defTabSz="844083" eaLnBrk="1" fontAlgn="auto" hangingPunct="1">
                <a:lnSpc>
                  <a:spcPts val="1809"/>
                </a:lnSpc>
                <a:spcBef>
                  <a:spcPts val="0"/>
                </a:spcBef>
                <a:spcAft>
                  <a:spcPts val="0"/>
                </a:spcAft>
                <a:defRPr/>
              </a:pPr>
              <a:r>
                <a:rPr lang="ja-JP" altLang="en-US" sz="1400" spc="74" dirty="0">
                  <a:solidFill>
                    <a:srgbClr val="D63636"/>
                  </a:solidFill>
                  <a:latin typeface="+mn-ea"/>
                  <a:ea typeface="+mn-ea"/>
                  <a:cs typeface="Meiryo"/>
                </a:rPr>
                <a:t>     （借金）</a:t>
              </a:r>
              <a:endParaRPr lang="en-US" altLang="ja-JP" sz="1400" spc="74" dirty="0">
                <a:solidFill>
                  <a:srgbClr val="D63636"/>
                </a:solidFill>
                <a:latin typeface="+mn-ea"/>
                <a:ea typeface="+mn-ea"/>
                <a:cs typeface="Meiryo"/>
              </a:endParaRPr>
            </a:p>
            <a:p>
              <a:pPr algn="ctr" defTabSz="844083" eaLnBrk="1" fontAlgn="auto" hangingPunct="1">
                <a:lnSpc>
                  <a:spcPct val="30000"/>
                </a:lnSpc>
                <a:spcBef>
                  <a:spcPts val="0"/>
                </a:spcBef>
                <a:spcAft>
                  <a:spcPts val="0"/>
                </a:spcAft>
                <a:defRPr/>
              </a:pPr>
              <a:endParaRPr sz="1500" dirty="0">
                <a:solidFill>
                  <a:srgbClr val="D63636"/>
                </a:solidFill>
                <a:latin typeface="+mn-ea"/>
                <a:ea typeface="+mn-ea"/>
                <a:cs typeface="Meiryo"/>
              </a:endParaRPr>
            </a:p>
            <a:p>
              <a:pPr algn="ctr" defTabSz="844083" eaLnBrk="1" fontAlgn="auto" hangingPunct="1">
                <a:spcBef>
                  <a:spcPts val="65"/>
                </a:spcBef>
                <a:spcAft>
                  <a:spcPts val="0"/>
                </a:spcAft>
                <a:defRPr/>
              </a:pPr>
              <a:r>
                <a:rPr lang="en-US" altLang="ja-JP" sz="1050" spc="69" dirty="0">
                  <a:solidFill>
                    <a:srgbClr val="D63636"/>
                  </a:solidFill>
                  <a:latin typeface="+mn-ea"/>
                  <a:cs typeface="Meiryo"/>
                </a:rPr>
                <a:t>24</a:t>
              </a:r>
              <a:r>
                <a:rPr lang="en-US" altLang="ja-JP" sz="1050" spc="69" dirty="0">
                  <a:solidFill>
                    <a:srgbClr val="D63636"/>
                  </a:solidFill>
                  <a:latin typeface="+mn-ea"/>
                  <a:ea typeface="+mn-ea"/>
                  <a:cs typeface="Meiryo"/>
                </a:rPr>
                <a:t>.9</a:t>
              </a:r>
              <a:r>
                <a:rPr lang="ja-JP" altLang="en-US" sz="1050" spc="69" dirty="0">
                  <a:solidFill>
                    <a:srgbClr val="D63636"/>
                  </a:solidFill>
                  <a:latin typeface="+mn-ea"/>
                  <a:ea typeface="+mn-ea"/>
                  <a:cs typeface="Meiryo"/>
                </a:rPr>
                <a:t>％</a:t>
              </a:r>
            </a:p>
            <a:p>
              <a:pPr algn="ctr" defTabSz="844083" eaLnBrk="1" fontAlgn="auto" hangingPunct="1">
                <a:spcBef>
                  <a:spcPts val="65"/>
                </a:spcBef>
                <a:spcAft>
                  <a:spcPts val="0"/>
                </a:spcAft>
                <a:defRPr/>
              </a:pPr>
              <a:r>
                <a:rPr lang="ja-JP" altLang="en-US" sz="1050" spc="69" dirty="0">
                  <a:solidFill>
                    <a:srgbClr val="D63636"/>
                  </a:solidFill>
                  <a:latin typeface="+mn-ea"/>
                  <a:ea typeface="+mn-ea"/>
                  <a:cs typeface="Meiryo"/>
                </a:rPr>
                <a:t>（</a:t>
              </a:r>
              <a:r>
                <a:rPr lang="en-US" altLang="ja-JP" sz="1050" spc="69" dirty="0">
                  <a:solidFill>
                    <a:srgbClr val="D63636"/>
                  </a:solidFill>
                  <a:latin typeface="+mn-ea"/>
                  <a:ea typeface="+mn-ea"/>
                  <a:cs typeface="Meiryo"/>
                </a:rPr>
                <a:t>28.6</a:t>
              </a:r>
              <a:r>
                <a:rPr lang="ja-JP" altLang="en-US" sz="1050" spc="69" dirty="0">
                  <a:solidFill>
                    <a:srgbClr val="D63636"/>
                  </a:solidFill>
                  <a:latin typeface="+mn-ea"/>
                  <a:ea typeface="+mn-ea"/>
                  <a:cs typeface="Meiryo"/>
                </a:rPr>
                <a:t>兆円）</a:t>
              </a:r>
            </a:p>
          </p:txBody>
        </p:sp>
        <p:sp>
          <p:nvSpPr>
            <p:cNvPr id="19" name="楕円 18">
              <a:extLst>
                <a:ext uri="{FF2B5EF4-FFF2-40B4-BE49-F238E27FC236}">
                  <a16:creationId xmlns:a16="http://schemas.microsoft.com/office/drawing/2014/main" id="{AC2EF63B-1EA7-3B5D-7878-477F51834180}"/>
                </a:ext>
              </a:extLst>
            </p:cNvPr>
            <p:cNvSpPr/>
            <p:nvPr/>
          </p:nvSpPr>
          <p:spPr bwMode="auto">
            <a:xfrm>
              <a:off x="1560530" y="2887898"/>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8" name="object 11">
              <a:extLst>
                <a:ext uri="{FF2B5EF4-FFF2-40B4-BE49-F238E27FC236}">
                  <a16:creationId xmlns:a16="http://schemas.microsoft.com/office/drawing/2014/main" id="{23B01379-6E0A-D125-D792-578025B293EC}"/>
                </a:ext>
              </a:extLst>
            </p:cNvPr>
            <p:cNvSpPr txBox="1"/>
            <p:nvPr/>
          </p:nvSpPr>
          <p:spPr>
            <a:xfrm>
              <a:off x="1711264" y="3264178"/>
              <a:ext cx="1157094" cy="843180"/>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endParaRPr lang="en-US" sz="1800" spc="51" dirty="0">
                <a:solidFill>
                  <a:srgbClr val="231916"/>
                </a:solidFill>
                <a:latin typeface="+mn-ea"/>
                <a:ea typeface="+mn-ea"/>
                <a:cs typeface="Meiryo"/>
              </a:endParaRPr>
            </a:p>
            <a:p>
              <a:pPr marL="11723" marR="4689" algn="ctr" defTabSz="844083" eaLnBrk="1" fontAlgn="auto" hangingPunct="1">
                <a:lnSpc>
                  <a:spcPct val="110500"/>
                </a:lnSpc>
                <a:spcBef>
                  <a:spcPts val="0"/>
                </a:spcBef>
                <a:spcAft>
                  <a:spcPts val="0"/>
                </a:spcAft>
                <a:defRPr/>
              </a:pPr>
              <a:r>
                <a:rPr lang="ja-JP" altLang="en-US" sz="1800" spc="51" dirty="0">
                  <a:solidFill>
                    <a:srgbClr val="231916"/>
                  </a:solidFill>
                  <a:latin typeface="+mn-ea"/>
                  <a:ea typeface="+mn-ea"/>
                  <a:cs typeface="Meiryo"/>
                </a:rPr>
                <a:t>歳入</a:t>
              </a:r>
              <a:r>
                <a:rPr sz="1800" spc="51" dirty="0" err="1">
                  <a:solidFill>
                    <a:srgbClr val="231916"/>
                  </a:solidFill>
                  <a:latin typeface="+mn-ea"/>
                  <a:ea typeface="+mn-ea"/>
                  <a:cs typeface="Meiryo"/>
                </a:rPr>
                <a:t>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(115.2</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grpSp>
          <p:nvGrpSpPr>
            <p:cNvPr id="22" name="グループ化 21">
              <a:extLst>
                <a:ext uri="{FF2B5EF4-FFF2-40B4-BE49-F238E27FC236}">
                  <a16:creationId xmlns:a16="http://schemas.microsoft.com/office/drawing/2014/main" id="{78FE59C7-19D9-6866-51EC-03689BFA1DC2}"/>
                </a:ext>
              </a:extLst>
            </p:cNvPr>
            <p:cNvGrpSpPr/>
            <p:nvPr/>
          </p:nvGrpSpPr>
          <p:grpSpPr>
            <a:xfrm>
              <a:off x="223440" y="1869645"/>
              <a:ext cx="828219" cy="284403"/>
              <a:chOff x="4788581" y="2575710"/>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62772" y="2585869"/>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8581" y="2575710"/>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grpSp>
        <p:nvGrpSpPr>
          <p:cNvPr id="113" name="グループ化 112">
            <a:extLst>
              <a:ext uri="{FF2B5EF4-FFF2-40B4-BE49-F238E27FC236}">
                <a16:creationId xmlns:a16="http://schemas.microsoft.com/office/drawing/2014/main" id="{2C5B276F-7488-E724-31F8-3C10F14742D4}"/>
              </a:ext>
            </a:extLst>
          </p:cNvPr>
          <p:cNvGrpSpPr/>
          <p:nvPr/>
        </p:nvGrpSpPr>
        <p:grpSpPr>
          <a:xfrm>
            <a:off x="4599702" y="1755669"/>
            <a:ext cx="4177821" cy="4022629"/>
            <a:chOff x="4599702" y="1755669"/>
            <a:chExt cx="4177821" cy="4022629"/>
          </a:xfrm>
        </p:grpSpPr>
        <p:graphicFrame>
          <p:nvGraphicFramePr>
            <p:cNvPr id="92" name="グラフ 91">
              <a:extLst>
                <a:ext uri="{FF2B5EF4-FFF2-40B4-BE49-F238E27FC236}">
                  <a16:creationId xmlns:a16="http://schemas.microsoft.com/office/drawing/2014/main" id="{28E961AA-5EAE-DC76-DC44-821C9DFEA102}"/>
                </a:ext>
              </a:extLst>
            </p:cNvPr>
            <p:cNvGraphicFramePr/>
            <p:nvPr/>
          </p:nvGraphicFramePr>
          <p:xfrm>
            <a:off x="5033331" y="1755669"/>
            <a:ext cx="3744192" cy="3744192"/>
          </p:xfrm>
          <a:graphic>
            <a:graphicData uri="http://schemas.openxmlformats.org/drawingml/2006/chart">
              <c:chart xmlns:c="http://schemas.openxmlformats.org/drawingml/2006/chart" xmlns:r="http://schemas.openxmlformats.org/officeDocument/2006/relationships" r:id="rId4"/>
            </a:graphicData>
          </a:graphic>
        </p:graphicFrame>
        <p:sp>
          <p:nvSpPr>
            <p:cNvPr id="73" name="object 10">
              <a:extLst>
                <a:ext uri="{FF2B5EF4-FFF2-40B4-BE49-F238E27FC236}">
                  <a16:creationId xmlns:a16="http://schemas.microsoft.com/office/drawing/2014/main" id="{15341539-1CB6-E9E5-C795-7B3CEA6738BF}"/>
                </a:ext>
              </a:extLst>
            </p:cNvPr>
            <p:cNvSpPr txBox="1"/>
            <p:nvPr/>
          </p:nvSpPr>
          <p:spPr>
            <a:xfrm>
              <a:off x="7562272" y="2982049"/>
              <a:ext cx="986676" cy="282129"/>
            </a:xfrm>
            <a:prstGeom prst="rect">
              <a:avLst/>
            </a:prstGeom>
          </p:spPr>
          <p:txBody>
            <a:bodyPr vert="horz" wrap="square" lIns="0" tIns="0" rIns="0" bIns="0" rtlCol="0">
              <a:spAutoFit/>
            </a:bodyPr>
            <a:lstStyle/>
            <a:p>
              <a:pPr marR="39859" algn="ctr" defTabSz="844083" eaLnBrk="1" fontAlgn="auto" hangingPunct="1">
                <a:lnSpc>
                  <a:spcPts val="1140"/>
                </a:lnSpc>
                <a:spcBef>
                  <a:spcPts val="0"/>
                </a:spcBef>
                <a:spcAft>
                  <a:spcPts val="0"/>
                </a:spcAft>
                <a:defRPr/>
              </a:pPr>
              <a:r>
                <a:rPr lang="en-US" altLang="ja-JP" sz="1050" spc="60" dirty="0">
                  <a:latin typeface="+mn-ea"/>
                  <a:ea typeface="+mn-ea"/>
                  <a:cs typeface="Meiryo"/>
                </a:rPr>
                <a:t>33.2</a:t>
              </a:r>
              <a:r>
                <a:rPr lang="ja-JP" altLang="en-US" sz="1050" spc="60" dirty="0">
                  <a:latin typeface="+mn-ea"/>
                  <a:ea typeface="+mn-ea"/>
                  <a:cs typeface="Meiryo"/>
                </a:rPr>
                <a:t>％</a:t>
              </a:r>
            </a:p>
            <a:p>
              <a:pPr marR="39859" algn="ctr" defTabSz="844083" eaLnBrk="1" fontAlgn="auto" hangingPunct="1">
                <a:lnSpc>
                  <a:spcPts val="1140"/>
                </a:lnSpc>
                <a:spcBef>
                  <a:spcPts val="0"/>
                </a:spcBef>
                <a:spcAft>
                  <a:spcPts val="0"/>
                </a:spcAft>
                <a:defRPr/>
              </a:pPr>
              <a:r>
                <a:rPr lang="ja-JP" altLang="en-US" sz="1050" spc="60" dirty="0">
                  <a:latin typeface="+mn-ea"/>
                  <a:ea typeface="+mn-ea"/>
                  <a:cs typeface="Meiryo"/>
                </a:rPr>
                <a:t>（</a:t>
              </a:r>
              <a:r>
                <a:rPr lang="en-US" altLang="ja-JP" sz="1050" spc="60" dirty="0">
                  <a:latin typeface="+mn-ea"/>
                  <a:ea typeface="+mn-ea"/>
                  <a:cs typeface="Meiryo"/>
                </a:rPr>
                <a:t>38.3</a:t>
              </a:r>
              <a:r>
                <a:rPr lang="ja-JP" altLang="en-US" sz="1050" spc="60" dirty="0">
                  <a:latin typeface="+mn-ea"/>
                  <a:ea typeface="+mn-ea"/>
                  <a:cs typeface="Meiryo"/>
                </a:rPr>
                <a:t>兆円）</a:t>
              </a:r>
            </a:p>
          </p:txBody>
        </p:sp>
        <p:sp>
          <p:nvSpPr>
            <p:cNvPr id="74" name="object 12">
              <a:extLst>
                <a:ext uri="{FF2B5EF4-FFF2-40B4-BE49-F238E27FC236}">
                  <a16:creationId xmlns:a16="http://schemas.microsoft.com/office/drawing/2014/main" id="{87E03747-696D-4453-9F24-88159B084067}"/>
                </a:ext>
              </a:extLst>
            </p:cNvPr>
            <p:cNvSpPr txBox="1"/>
            <p:nvPr/>
          </p:nvSpPr>
          <p:spPr>
            <a:xfrm>
              <a:off x="7036755" y="4825173"/>
              <a:ext cx="820460" cy="320601"/>
            </a:xfrm>
            <a:prstGeom prst="rect">
              <a:avLst/>
            </a:prstGeom>
          </p:spPr>
          <p:txBody>
            <a:bodyPr vert="horz" wrap="square" lIns="0" tIns="0" rIns="0" bIns="0" rtlCol="0">
              <a:spAutoFit/>
            </a:bodyPr>
            <a:lstStyle/>
            <a:p>
              <a:pPr algn="ctr" defTabSz="844083" eaLnBrk="1" fontAlgn="auto" hangingPunct="1">
                <a:spcBef>
                  <a:spcPts val="55"/>
                </a:spcBef>
                <a:spcAft>
                  <a:spcPts val="0"/>
                </a:spcAft>
                <a:defRPr/>
              </a:pPr>
              <a:r>
                <a:rPr lang="en-US" altLang="ja-JP" sz="1000" spc="-28" dirty="0">
                  <a:latin typeface="+mn-ea"/>
                  <a:ea typeface="+mn-ea"/>
                  <a:cs typeface="Meiryo"/>
                </a:rPr>
                <a:t>16.4</a:t>
              </a:r>
              <a:r>
                <a:rPr lang="ja-JP" altLang="en-US" sz="1000" spc="-28" dirty="0">
                  <a:latin typeface="+mn-ea"/>
                  <a:ea typeface="+mn-ea"/>
                  <a:cs typeface="Meiryo"/>
                </a:rPr>
                <a:t>％</a:t>
              </a:r>
            </a:p>
            <a:p>
              <a:pPr algn="ctr" defTabSz="844083" eaLnBrk="1" fontAlgn="auto" hangingPunct="1">
                <a:spcBef>
                  <a:spcPts val="55"/>
                </a:spcBef>
                <a:spcAft>
                  <a:spcPts val="0"/>
                </a:spcAft>
                <a:defRPr/>
              </a:pPr>
              <a:r>
                <a:rPr lang="ja-JP" altLang="en-US" sz="1000" spc="-28" dirty="0">
                  <a:latin typeface="+mn-ea"/>
                  <a:ea typeface="+mn-ea"/>
                  <a:cs typeface="Meiryo"/>
                </a:rPr>
                <a:t>（</a:t>
              </a:r>
              <a:r>
                <a:rPr lang="en-US" altLang="ja-JP" sz="1000" spc="-28" dirty="0">
                  <a:latin typeface="+mn-ea"/>
                  <a:ea typeface="+mn-ea"/>
                  <a:cs typeface="Meiryo"/>
                </a:rPr>
                <a:t>18.9</a:t>
              </a:r>
              <a:r>
                <a:rPr lang="ja-JP" altLang="en-US" sz="1000" spc="-28" dirty="0">
                  <a:latin typeface="+mn-ea"/>
                  <a:ea typeface="+mn-ea"/>
                  <a:cs typeface="Meiryo"/>
                </a:rPr>
                <a:t>兆円）</a:t>
              </a:r>
            </a:p>
          </p:txBody>
        </p:sp>
        <p:sp>
          <p:nvSpPr>
            <p:cNvPr id="76" name="object 14">
              <a:extLst>
                <a:ext uri="{FF2B5EF4-FFF2-40B4-BE49-F238E27FC236}">
                  <a16:creationId xmlns:a16="http://schemas.microsoft.com/office/drawing/2014/main" id="{4BA1ACAE-A08E-090A-ACEA-338A1370C0A7}"/>
                </a:ext>
              </a:extLst>
            </p:cNvPr>
            <p:cNvSpPr txBox="1"/>
            <p:nvPr/>
          </p:nvSpPr>
          <p:spPr>
            <a:xfrm>
              <a:off x="5315752" y="5281752"/>
              <a:ext cx="718402"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a:solidFill>
                    <a:srgbClr val="231916"/>
                  </a:solidFill>
                  <a:latin typeface="+mn-ea"/>
                  <a:ea typeface="+mn-ea"/>
                  <a:cs typeface="Meiryo"/>
                </a:rPr>
                <a:t>公共事業</a:t>
              </a:r>
              <a:endParaRPr sz="13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5.3</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6.1</a:t>
              </a:r>
              <a:r>
                <a:rPr lang="ja-JP" altLang="en-US" sz="1000" spc="37" dirty="0">
                  <a:solidFill>
                    <a:srgbClr val="231916"/>
                  </a:solidFill>
                  <a:latin typeface="+mn-ea"/>
                  <a:ea typeface="+mn-ea"/>
                  <a:cs typeface="Meiryo"/>
                </a:rPr>
                <a:t>兆円）</a:t>
              </a:r>
            </a:p>
          </p:txBody>
        </p:sp>
        <p:sp>
          <p:nvSpPr>
            <p:cNvPr id="77" name="object 15">
              <a:extLst>
                <a:ext uri="{FF2B5EF4-FFF2-40B4-BE49-F238E27FC236}">
                  <a16:creationId xmlns:a16="http://schemas.microsoft.com/office/drawing/2014/main" id="{B69C233F-AD02-4877-E3B7-4A584722E88E}"/>
                </a:ext>
              </a:extLst>
            </p:cNvPr>
            <p:cNvSpPr txBox="1"/>
            <p:nvPr/>
          </p:nvSpPr>
          <p:spPr>
            <a:xfrm>
              <a:off x="4599702" y="4576597"/>
              <a:ext cx="762364" cy="717184"/>
            </a:xfrm>
            <a:prstGeom prst="rect">
              <a:avLst/>
            </a:prstGeom>
          </p:spPr>
          <p:txBody>
            <a:bodyPr vert="horz" wrap="square" lIns="0" tIns="0" rIns="0" bIns="0" rtlCol="0">
              <a:spAutoFit/>
            </a:bodyPr>
            <a:lstStyle/>
            <a:p>
              <a:pPr marL="11723" marR="4689" algn="ctr" defTabSz="844083" eaLnBrk="1" fontAlgn="auto" hangingPunct="1">
                <a:lnSpc>
                  <a:spcPct val="102000"/>
                </a:lnSpc>
                <a:spcBef>
                  <a:spcPts val="0"/>
                </a:spcBef>
                <a:spcAft>
                  <a:spcPts val="0"/>
                </a:spcAft>
                <a:defRPr/>
              </a:pPr>
              <a:r>
                <a:rPr sz="1300" spc="-9" dirty="0" err="1">
                  <a:solidFill>
                    <a:srgbClr val="231916"/>
                  </a:solidFill>
                  <a:latin typeface="+mn-ea"/>
                  <a:ea typeface="+mn-ea"/>
                  <a:cs typeface="Meiryo"/>
                </a:rPr>
                <a:t>文教及び</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100"/>
                </a:spcAft>
                <a:defRPr/>
              </a:pPr>
              <a:r>
                <a:rPr sz="1300" spc="-9" dirty="0" err="1">
                  <a:solidFill>
                    <a:srgbClr val="231916"/>
                  </a:solidFill>
                  <a:latin typeface="+mn-ea"/>
                  <a:ea typeface="+mn-ea"/>
                  <a:cs typeface="Meiryo"/>
                </a:rPr>
                <a:t>科学振興</a:t>
              </a:r>
              <a:endParaRPr lang="en-US" sz="1300" spc="-9" dirty="0">
                <a:solidFill>
                  <a:srgbClr val="231916"/>
                </a:solidFill>
                <a:latin typeface="+mn-ea"/>
                <a:ea typeface="+mn-ea"/>
                <a:cs typeface="Meiryo"/>
              </a:endParaRPr>
            </a:p>
            <a:p>
              <a:pPr marL="11723" marR="4689" algn="ctr" defTabSz="844083" eaLnBrk="1" fontAlgn="auto" hangingPunct="1">
                <a:lnSpc>
                  <a:spcPct val="102000"/>
                </a:lnSpc>
                <a:spcBef>
                  <a:spcPts val="0"/>
                </a:spcBef>
                <a:spcAft>
                  <a:spcPts val="0"/>
                </a:spcAft>
                <a:defRPr/>
              </a:pPr>
              <a:r>
                <a:rPr lang="en-US" altLang="ja-JP" sz="1000" spc="37" dirty="0">
                  <a:solidFill>
                    <a:srgbClr val="231916"/>
                  </a:solidFill>
                  <a:latin typeface="+mn-ea"/>
                  <a:ea typeface="+mn-ea"/>
                  <a:cs typeface="Meiryo"/>
                </a:rPr>
                <a:t>4.9</a:t>
              </a:r>
              <a:r>
                <a:rPr lang="ja-JP" altLang="en-US" sz="1000" spc="37" dirty="0">
                  <a:solidFill>
                    <a:srgbClr val="231916"/>
                  </a:solidFill>
                  <a:latin typeface="+mn-ea"/>
                  <a:ea typeface="+mn-ea"/>
                  <a:cs typeface="Meiryo"/>
                </a:rPr>
                <a:t>％</a:t>
              </a:r>
            </a:p>
            <a:p>
              <a:pPr marL="11723" marR="4689" algn="ctr" defTabSz="844083" eaLnBrk="1" fontAlgn="auto" hangingPunct="1">
                <a:lnSpc>
                  <a:spcPct val="102000"/>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ea typeface="+mn-ea"/>
                  <a:cs typeface="Meiryo"/>
                </a:rPr>
                <a:t>5.7</a:t>
              </a:r>
              <a:r>
                <a:rPr lang="ja-JP" altLang="en-US" sz="1000" spc="37" dirty="0">
                  <a:solidFill>
                    <a:srgbClr val="231916"/>
                  </a:solidFill>
                  <a:latin typeface="+mn-ea"/>
                  <a:ea typeface="+mn-ea"/>
                  <a:cs typeface="Meiryo"/>
                </a:rPr>
                <a:t>兆円）</a:t>
              </a:r>
            </a:p>
          </p:txBody>
        </p:sp>
        <p:sp>
          <p:nvSpPr>
            <p:cNvPr id="79" name="object 17">
              <a:extLst>
                <a:ext uri="{FF2B5EF4-FFF2-40B4-BE49-F238E27FC236}">
                  <a16:creationId xmlns:a16="http://schemas.microsoft.com/office/drawing/2014/main" id="{82CF297B-B7DC-6D4F-4DAD-C64CE34ED9C2}"/>
                </a:ext>
              </a:extLst>
            </p:cNvPr>
            <p:cNvSpPr txBox="1"/>
            <p:nvPr/>
          </p:nvSpPr>
          <p:spPr>
            <a:xfrm>
              <a:off x="5257997" y="3656332"/>
              <a:ext cx="750342" cy="501099"/>
            </a:xfrm>
            <a:prstGeom prst="rect">
              <a:avLst/>
            </a:prstGeom>
          </p:spPr>
          <p:txBody>
            <a:bodyPr vert="horz" wrap="square" lIns="0" tIns="0" rIns="0" bIns="0" rtlCol="0">
              <a:spAutoFit/>
            </a:bodyPr>
            <a:lstStyle/>
            <a:p>
              <a:pPr marL="11723" algn="ctr" defTabSz="844083" eaLnBrk="1" fontAlgn="auto" hangingPunct="1">
                <a:lnSpc>
                  <a:spcPct val="110000"/>
                </a:lnSpc>
                <a:spcBef>
                  <a:spcPts val="0"/>
                </a:spcBef>
                <a:spcAft>
                  <a:spcPts val="0"/>
                </a:spcAft>
                <a:defRPr/>
              </a:pPr>
              <a:r>
                <a:rPr sz="1300" spc="-9" dirty="0" err="1">
                  <a:solidFill>
                    <a:srgbClr val="231916"/>
                  </a:solidFill>
                  <a:latin typeface="+mn-ea"/>
                  <a:ea typeface="+mn-ea"/>
                  <a:cs typeface="Meiryo"/>
                </a:rPr>
                <a:t>その他</a:t>
              </a:r>
              <a:endParaRPr sz="1300" dirty="0">
                <a:solidFill>
                  <a:prstClr val="black"/>
                </a:solidFill>
                <a:latin typeface="+mn-ea"/>
                <a:ea typeface="+mn-ea"/>
                <a:cs typeface="Meiryo"/>
              </a:endParaRPr>
            </a:p>
            <a:p>
              <a:pPr marL="11723" algn="ctr" defTabSz="844083" eaLnBrk="1" fontAlgn="auto" hangingPunct="1">
                <a:lnSpc>
                  <a:spcPct val="110000"/>
                </a:lnSpc>
                <a:spcBef>
                  <a:spcPts val="0"/>
                </a:spcBef>
                <a:spcAft>
                  <a:spcPts val="0"/>
                </a:spcAft>
                <a:defRPr/>
              </a:pPr>
              <a:r>
                <a:rPr lang="en-US" altLang="ja-JP" sz="831" spc="37" dirty="0">
                  <a:solidFill>
                    <a:srgbClr val="231916"/>
                  </a:solidFill>
                  <a:latin typeface="+mn-ea"/>
                  <a:cs typeface="Meiryo"/>
                </a:rPr>
                <a:t>8</a:t>
              </a:r>
              <a:r>
                <a:rPr lang="en-US" altLang="ja-JP" sz="831" spc="37" dirty="0">
                  <a:solidFill>
                    <a:srgbClr val="231916"/>
                  </a:solidFill>
                  <a:latin typeface="+mn-ea"/>
                  <a:ea typeface="+mn-ea"/>
                  <a:cs typeface="Meiryo"/>
                </a:rPr>
                <a:t>.2</a:t>
              </a:r>
              <a:r>
                <a:rPr lang="ja-JP" altLang="en-US" sz="831" spc="37" dirty="0">
                  <a:solidFill>
                    <a:srgbClr val="231916"/>
                  </a:solidFill>
                  <a:latin typeface="+mn-ea"/>
                  <a:ea typeface="+mn-ea"/>
                  <a:cs typeface="Meiryo"/>
                </a:rPr>
                <a:t>％</a:t>
              </a:r>
            </a:p>
            <a:p>
              <a:pPr marL="11723" algn="ctr" defTabSz="844083" eaLnBrk="1" fontAlgn="auto" hangingPunct="1">
                <a:lnSpc>
                  <a:spcPct val="110000"/>
                </a:lnSpc>
                <a:spcBef>
                  <a:spcPts val="0"/>
                </a:spcBef>
                <a:spcAft>
                  <a:spcPts val="0"/>
                </a:spcAft>
                <a:defRPr/>
              </a:pPr>
              <a:r>
                <a:rPr lang="ja-JP" altLang="en-US" sz="831" spc="37" dirty="0">
                  <a:solidFill>
                    <a:srgbClr val="231916"/>
                  </a:solidFill>
                  <a:latin typeface="+mn-ea"/>
                  <a:ea typeface="+mn-ea"/>
                  <a:cs typeface="Meiryo"/>
                </a:rPr>
                <a:t>（</a:t>
              </a:r>
              <a:r>
                <a:rPr lang="en-US" altLang="ja-JP" sz="831" spc="37" dirty="0">
                  <a:solidFill>
                    <a:srgbClr val="231916"/>
                  </a:solidFill>
                  <a:latin typeface="+mn-ea"/>
                  <a:ea typeface="+mn-ea"/>
                  <a:cs typeface="Meiryo"/>
                </a:rPr>
                <a:t>9.4</a:t>
              </a:r>
              <a:r>
                <a:rPr lang="ja-JP" altLang="en-US" sz="831" spc="37" dirty="0">
                  <a:solidFill>
                    <a:srgbClr val="231916"/>
                  </a:solidFill>
                  <a:latin typeface="+mn-ea"/>
                  <a:ea typeface="+mn-ea"/>
                  <a:cs typeface="Meiryo"/>
                </a:rPr>
                <a:t>兆円）</a:t>
              </a:r>
              <a:endParaRPr lang="ja-JP" altLang="en-US" sz="831" dirty="0">
                <a:solidFill>
                  <a:prstClr val="black"/>
                </a:solidFill>
                <a:latin typeface="+mn-ea"/>
                <a:ea typeface="+mn-ea"/>
                <a:cs typeface="Meiryo"/>
              </a:endParaRPr>
            </a:p>
          </p:txBody>
        </p:sp>
        <p:sp>
          <p:nvSpPr>
            <p:cNvPr id="83" name="パイ 44">
              <a:extLst>
                <a:ext uri="{FF2B5EF4-FFF2-40B4-BE49-F238E27FC236}">
                  <a16:creationId xmlns:a16="http://schemas.microsoft.com/office/drawing/2014/main" id="{B7EE07C8-916E-80E5-5388-D2487A7CD973}"/>
                </a:ext>
              </a:extLst>
            </p:cNvPr>
            <p:cNvSpPr/>
            <p:nvPr/>
          </p:nvSpPr>
          <p:spPr>
            <a:xfrm rot="11220000">
              <a:off x="5193645" y="1892290"/>
              <a:ext cx="3457384" cy="3453774"/>
            </a:xfrm>
            <a:prstGeom prst="pie">
              <a:avLst>
                <a:gd name="adj1" fmla="val 21266037"/>
                <a:gd name="adj2" fmla="val 15675396"/>
              </a:avLst>
            </a:prstGeom>
            <a:noFill/>
            <a:ln w="38100">
              <a:solidFill>
                <a:srgbClr val="0036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eaLnBrk="1" fontAlgn="auto" hangingPunct="1">
                <a:spcBef>
                  <a:spcPts val="0"/>
                </a:spcBef>
                <a:spcAft>
                  <a:spcPts val="0"/>
                </a:spcAft>
                <a:defRPr/>
              </a:pPr>
              <a:endParaRPr lang="ja-JP" altLang="en-US" sz="1662" dirty="0">
                <a:solidFill>
                  <a:prstClr val="black"/>
                </a:solidFill>
                <a:latin typeface="HGPｺﾞｼｯｸE" panose="020B0900000000000000" pitchFamily="50" charset="-128"/>
                <a:ea typeface="ＭＳ Ｐゴシック" panose="020B0600070205080204" pitchFamily="50" charset="-128"/>
              </a:endParaRPr>
            </a:p>
          </p:txBody>
        </p:sp>
        <p:sp>
          <p:nvSpPr>
            <p:cNvPr id="34" name="object 13">
              <a:extLst>
                <a:ext uri="{FF2B5EF4-FFF2-40B4-BE49-F238E27FC236}">
                  <a16:creationId xmlns:a16="http://schemas.microsoft.com/office/drawing/2014/main" id="{B07B75F9-DA58-E5C8-8D5D-AE950295370A}"/>
                </a:ext>
              </a:extLst>
            </p:cNvPr>
            <p:cNvSpPr txBox="1"/>
            <p:nvPr/>
          </p:nvSpPr>
          <p:spPr>
            <a:xfrm>
              <a:off x="5524136" y="2156195"/>
              <a:ext cx="1534295" cy="584775"/>
            </a:xfrm>
            <a:prstGeom prst="rect">
              <a:avLst/>
            </a:prstGeom>
          </p:spPr>
          <p:txBody>
            <a:bodyPr vert="horz" wrap="square" lIns="0" tIns="0" rIns="0" bIns="0" rtlCol="0">
              <a:spAutoFit/>
            </a:bodyPr>
            <a:lstStyle/>
            <a:p>
              <a:pPr marL="22861" algn="ctr" defTabSz="844083" eaLnBrk="1" fontAlgn="auto" hangingPunct="1">
                <a:spcBef>
                  <a:spcPts val="0"/>
                </a:spcBef>
                <a:spcAft>
                  <a:spcPts val="0"/>
                </a:spcAft>
                <a:defRPr/>
              </a:pPr>
              <a:r>
                <a:rPr sz="1400" spc="46" dirty="0" err="1">
                  <a:latin typeface="+mn-ea"/>
                  <a:ea typeface="+mn-ea"/>
                  <a:cs typeface="Meiryo"/>
                </a:rPr>
                <a:t>国債費</a:t>
              </a:r>
              <a:endParaRPr lang="en-US" sz="14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（過去の借金の</a:t>
              </a:r>
              <a:endParaRPr lang="en-US" altLang="ja-JP" sz="1200" spc="46" dirty="0">
                <a:latin typeface="+mn-ea"/>
                <a:ea typeface="+mn-ea"/>
                <a:cs typeface="Meiryo"/>
              </a:endParaRPr>
            </a:p>
            <a:p>
              <a:pPr marL="22861" algn="ctr" defTabSz="844083" eaLnBrk="1" fontAlgn="auto" hangingPunct="1">
                <a:spcBef>
                  <a:spcPts val="0"/>
                </a:spcBef>
                <a:spcAft>
                  <a:spcPts val="0"/>
                </a:spcAft>
                <a:defRPr/>
              </a:pPr>
              <a:r>
                <a:rPr lang="ja-JP" altLang="en-US" sz="1200" spc="46" dirty="0">
                  <a:latin typeface="+mn-ea"/>
                  <a:ea typeface="+mn-ea"/>
                  <a:cs typeface="Meiryo"/>
                </a:rPr>
                <a:t>返済と利息）</a:t>
              </a:r>
              <a:endParaRPr lang="en-US" altLang="ja-JP" sz="1200" spc="46" dirty="0">
                <a:latin typeface="+mn-ea"/>
                <a:ea typeface="+mn-ea"/>
                <a:cs typeface="Meiryo"/>
              </a:endParaRPr>
            </a:p>
          </p:txBody>
        </p:sp>
        <p:sp>
          <p:nvSpPr>
            <p:cNvPr id="11" name="object 16">
              <a:extLst>
                <a:ext uri="{FF2B5EF4-FFF2-40B4-BE49-F238E27FC236}">
                  <a16:creationId xmlns:a16="http://schemas.microsoft.com/office/drawing/2014/main" id="{448020D1-0909-03CD-535B-10786C9F7595}"/>
                </a:ext>
              </a:extLst>
            </p:cNvPr>
            <p:cNvSpPr txBox="1"/>
            <p:nvPr/>
          </p:nvSpPr>
          <p:spPr>
            <a:xfrm>
              <a:off x="6256588" y="4771163"/>
              <a:ext cx="817800" cy="496546"/>
            </a:xfrm>
            <a:prstGeom prst="rect">
              <a:avLst/>
            </a:prstGeom>
          </p:spPr>
          <p:txBody>
            <a:bodyPr vert="horz" wrap="square" lIns="0" tIns="0" rIns="0" bIns="0" rtlCol="0">
              <a:spAutoFit/>
            </a:bodyPr>
            <a:lstStyle/>
            <a:p>
              <a:pPr marL="11723" algn="ctr" defTabSz="844083" eaLnBrk="1" fontAlgn="auto" hangingPunct="1">
                <a:lnSpc>
                  <a:spcPct val="120000"/>
                </a:lnSpc>
                <a:spcBef>
                  <a:spcPts val="0"/>
                </a:spcBef>
                <a:spcAft>
                  <a:spcPts val="0"/>
                </a:spcAft>
                <a:defRPr/>
              </a:pPr>
              <a:r>
                <a:rPr sz="1300" spc="-9" dirty="0" err="1">
                  <a:solidFill>
                    <a:srgbClr val="231916"/>
                  </a:solidFill>
                  <a:latin typeface="+mn-ea"/>
                  <a:ea typeface="+mn-ea"/>
                  <a:cs typeface="Meiryo"/>
                </a:rPr>
                <a:t>防衛</a:t>
              </a:r>
              <a:endParaRPr sz="1100" baseline="30000" dirty="0">
                <a:solidFill>
                  <a:prstClr val="black"/>
                </a:solidFill>
                <a:latin typeface="+mn-ea"/>
                <a:ea typeface="+mn-ea"/>
                <a:cs typeface="Meiryo"/>
              </a:endParaRPr>
            </a:p>
            <a:p>
              <a:pPr marL="11723" algn="ctr" defTabSz="844083" eaLnBrk="1" fontAlgn="auto" hangingPunct="1">
                <a:lnSpc>
                  <a:spcPts val="992"/>
                </a:lnSpc>
                <a:spcBef>
                  <a:spcPts val="0"/>
                </a:spcBef>
                <a:spcAft>
                  <a:spcPts val="0"/>
                </a:spcAft>
                <a:defRPr/>
              </a:pPr>
              <a:r>
                <a:rPr lang="en-US" altLang="ja-JP" sz="1000" spc="37" dirty="0">
                  <a:solidFill>
                    <a:srgbClr val="231916"/>
                  </a:solidFill>
                  <a:latin typeface="+mn-ea"/>
                  <a:ea typeface="+mn-ea"/>
                  <a:cs typeface="Meiryo"/>
                </a:rPr>
                <a:t>7.5</a:t>
              </a:r>
              <a:r>
                <a:rPr lang="ja-JP" altLang="en-US" sz="1000" spc="37" dirty="0">
                  <a:solidFill>
                    <a:srgbClr val="231916"/>
                  </a:solidFill>
                  <a:latin typeface="+mn-ea"/>
                  <a:ea typeface="+mn-ea"/>
                  <a:cs typeface="Meiryo"/>
                </a:rPr>
                <a:t>％</a:t>
              </a:r>
            </a:p>
            <a:p>
              <a:pPr marL="11723" algn="ctr" defTabSz="844083" eaLnBrk="1" fontAlgn="auto" hangingPunct="1">
                <a:lnSpc>
                  <a:spcPts val="992"/>
                </a:lnSpc>
                <a:spcBef>
                  <a:spcPts val="0"/>
                </a:spcBef>
                <a:spcAft>
                  <a:spcPts val="0"/>
                </a:spcAft>
                <a:defRPr/>
              </a:pPr>
              <a:r>
                <a:rPr lang="ja-JP" altLang="en-US" sz="1000" spc="37" dirty="0">
                  <a:solidFill>
                    <a:srgbClr val="231916"/>
                  </a:solidFill>
                  <a:latin typeface="+mn-ea"/>
                  <a:ea typeface="+mn-ea"/>
                  <a:cs typeface="Meiryo"/>
                </a:rPr>
                <a:t>（</a:t>
              </a:r>
              <a:r>
                <a:rPr lang="en-US" altLang="ja-JP" sz="1000" spc="37" dirty="0">
                  <a:solidFill>
                    <a:srgbClr val="231916"/>
                  </a:solidFill>
                  <a:latin typeface="+mn-ea"/>
                  <a:cs typeface="Meiryo"/>
                </a:rPr>
                <a:t>8</a:t>
              </a:r>
              <a:r>
                <a:rPr lang="en-US" altLang="ja-JP" sz="1000" spc="37" dirty="0">
                  <a:solidFill>
                    <a:srgbClr val="231916"/>
                  </a:solidFill>
                  <a:latin typeface="+mn-ea"/>
                  <a:ea typeface="+mn-ea"/>
                  <a:cs typeface="Meiryo"/>
                </a:rPr>
                <a:t>.7</a:t>
              </a:r>
              <a:r>
                <a:rPr lang="ja-JP" altLang="en-US" sz="1000" spc="37" dirty="0">
                  <a:solidFill>
                    <a:srgbClr val="231916"/>
                  </a:solidFill>
                  <a:latin typeface="+mn-ea"/>
                  <a:ea typeface="+mn-ea"/>
                  <a:cs typeface="Meiryo"/>
                </a:rPr>
                <a:t>兆円）</a:t>
              </a:r>
            </a:p>
          </p:txBody>
        </p:sp>
        <p:grpSp>
          <p:nvGrpSpPr>
            <p:cNvPr id="23" name="グループ化 22">
              <a:extLst>
                <a:ext uri="{FF2B5EF4-FFF2-40B4-BE49-F238E27FC236}">
                  <a16:creationId xmlns:a16="http://schemas.microsoft.com/office/drawing/2014/main" id="{B75CCE71-0210-8549-A1D2-7452FA490A52}"/>
                </a:ext>
              </a:extLst>
            </p:cNvPr>
            <p:cNvGrpSpPr/>
            <p:nvPr/>
          </p:nvGrpSpPr>
          <p:grpSpPr>
            <a:xfrm>
              <a:off x="4695917" y="189797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26" name="楕円 25">
              <a:extLst>
                <a:ext uri="{FF2B5EF4-FFF2-40B4-BE49-F238E27FC236}">
                  <a16:creationId xmlns:a16="http://schemas.microsoft.com/office/drawing/2014/main" id="{A5ABCC07-74F6-473B-B134-92BC8CA7354F}"/>
                </a:ext>
              </a:extLst>
            </p:cNvPr>
            <p:cNvSpPr/>
            <p:nvPr/>
          </p:nvSpPr>
          <p:spPr bwMode="auto">
            <a:xfrm>
              <a:off x="6160188" y="2905791"/>
              <a:ext cx="1468039" cy="1468039"/>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5" name="object 11">
              <a:extLst>
                <a:ext uri="{FF2B5EF4-FFF2-40B4-BE49-F238E27FC236}">
                  <a16:creationId xmlns:a16="http://schemas.microsoft.com/office/drawing/2014/main" id="{3ACEBC82-0FA0-5836-9444-5D6C83AEC8ED}"/>
                </a:ext>
              </a:extLst>
            </p:cNvPr>
            <p:cNvSpPr txBox="1"/>
            <p:nvPr/>
          </p:nvSpPr>
          <p:spPr>
            <a:xfrm>
              <a:off x="6369013" y="3264178"/>
              <a:ext cx="1050388" cy="812402"/>
            </a:xfrm>
            <a:prstGeom prst="rect">
              <a:avLst/>
            </a:prstGeom>
          </p:spPr>
          <p:txBody>
            <a:bodyPr vert="horz" wrap="square" lIns="0" tIns="0" rIns="0" bIns="0" rtlCol="0">
              <a:spAutoFit/>
            </a:bodyPr>
            <a:lstStyle/>
            <a:p>
              <a:pPr marL="11723" marR="4689" algn="ctr" defTabSz="844083" eaLnBrk="1" fontAlgn="auto" hangingPunct="1">
                <a:lnSpc>
                  <a:spcPct val="110500"/>
                </a:lnSpc>
                <a:spcBef>
                  <a:spcPts val="0"/>
                </a:spcBef>
                <a:spcAft>
                  <a:spcPts val="0"/>
                </a:spcAft>
                <a:defRPr/>
              </a:pPr>
              <a:r>
                <a:rPr sz="1800" spc="51" dirty="0" err="1">
                  <a:solidFill>
                    <a:srgbClr val="231916"/>
                  </a:solidFill>
                  <a:latin typeface="+mn-ea"/>
                  <a:ea typeface="+mn-ea"/>
                  <a:cs typeface="Meiryo"/>
                </a:rPr>
                <a:t>一般会計</a:t>
              </a:r>
              <a:r>
                <a:rPr sz="1800" spc="51" dirty="0">
                  <a:solidFill>
                    <a:srgbClr val="231916"/>
                  </a:solidFill>
                  <a:latin typeface="+mn-ea"/>
                  <a:ea typeface="+mn-ea"/>
                  <a:cs typeface="Meiryo"/>
                </a:rPr>
                <a:t> 歳出総額</a:t>
              </a:r>
              <a:endParaRPr sz="1800" dirty="0">
                <a:solidFill>
                  <a:prstClr val="black"/>
                </a:solidFill>
                <a:latin typeface="+mn-ea"/>
                <a:ea typeface="+mn-ea"/>
                <a:cs typeface="Meiryo"/>
              </a:endParaRPr>
            </a:p>
            <a:p>
              <a:pPr marL="46893" algn="ctr" defTabSz="844083" eaLnBrk="1" fontAlgn="auto" hangingPunct="1">
                <a:spcBef>
                  <a:spcPts val="125"/>
                </a:spcBef>
                <a:spcAft>
                  <a:spcPts val="0"/>
                </a:spcAft>
                <a:defRPr/>
              </a:pPr>
              <a:r>
                <a:rPr lang="en-US" altLang="ja-JP" sz="1200" spc="51" dirty="0">
                  <a:solidFill>
                    <a:srgbClr val="231916"/>
                  </a:solidFill>
                  <a:latin typeface="+mn-ea"/>
                  <a:ea typeface="+mn-ea"/>
                  <a:cs typeface="Meiryo"/>
                </a:rPr>
                <a:t>(115.2</a:t>
              </a:r>
              <a:r>
                <a:rPr lang="ja-JP" altLang="en-US" sz="1200" spc="51" dirty="0">
                  <a:solidFill>
                    <a:srgbClr val="231916"/>
                  </a:solidFill>
                  <a:latin typeface="+mn-ea"/>
                  <a:ea typeface="+mn-ea"/>
                  <a:cs typeface="Meiryo"/>
                </a:rPr>
                <a:t>兆円</a:t>
              </a:r>
              <a:r>
                <a:rPr lang="en-US" altLang="ja-JP" sz="1200" spc="51" dirty="0">
                  <a:solidFill>
                    <a:srgbClr val="231916"/>
                  </a:solidFill>
                  <a:latin typeface="+mn-ea"/>
                  <a:ea typeface="+mn-ea"/>
                  <a:cs typeface="Meiryo"/>
                </a:rPr>
                <a:t>)</a:t>
              </a:r>
            </a:p>
          </p:txBody>
        </p:sp>
        <p:sp>
          <p:nvSpPr>
            <p:cNvPr id="37" name="object 13">
              <a:extLst>
                <a:ext uri="{FF2B5EF4-FFF2-40B4-BE49-F238E27FC236}">
                  <a16:creationId xmlns:a16="http://schemas.microsoft.com/office/drawing/2014/main" id="{D677CB07-BC85-F128-DA2F-21696B36788E}"/>
                </a:ext>
              </a:extLst>
            </p:cNvPr>
            <p:cNvSpPr txBox="1"/>
            <p:nvPr/>
          </p:nvSpPr>
          <p:spPr>
            <a:xfrm>
              <a:off x="5445774" y="2789360"/>
              <a:ext cx="873425" cy="333746"/>
            </a:xfrm>
            <a:prstGeom prst="rect">
              <a:avLst/>
            </a:prstGeom>
          </p:spPr>
          <p:txBody>
            <a:bodyPr vert="horz" wrap="square" lIns="0" tIns="0" rIns="0" bIns="0" rtlCol="0">
              <a:spAutoFit/>
            </a:bodyPr>
            <a:lstStyle/>
            <a:p>
              <a:pPr algn="ctr" defTabSz="844083" eaLnBrk="1" fontAlgn="auto" hangingPunct="1">
                <a:lnSpc>
                  <a:spcPct val="110000"/>
                </a:lnSpc>
                <a:spcBef>
                  <a:spcPts val="0"/>
                </a:spcBef>
                <a:spcAft>
                  <a:spcPts val="0"/>
                </a:spcAft>
                <a:defRPr/>
              </a:pPr>
              <a:r>
                <a:rPr lang="en-US" altLang="ja-JP" sz="1050" spc="88" dirty="0">
                  <a:latin typeface="+mn-ea"/>
                  <a:ea typeface="+mn-ea"/>
                  <a:cs typeface="Meiryo"/>
                </a:rPr>
                <a:t>24.5</a:t>
              </a:r>
              <a:r>
                <a:rPr lang="ja-JP" altLang="en-US" sz="1050" spc="88" dirty="0">
                  <a:latin typeface="+mn-ea"/>
                  <a:ea typeface="+mn-ea"/>
                  <a:cs typeface="Meiryo"/>
                </a:rPr>
                <a:t>％</a:t>
              </a:r>
            </a:p>
            <a:p>
              <a:pPr algn="ctr" defTabSz="844083" eaLnBrk="1" fontAlgn="auto" hangingPunct="1">
                <a:lnSpc>
                  <a:spcPct val="110000"/>
                </a:lnSpc>
                <a:spcBef>
                  <a:spcPts val="0"/>
                </a:spcBef>
                <a:spcAft>
                  <a:spcPts val="0"/>
                </a:spcAft>
                <a:defRPr/>
              </a:pPr>
              <a:r>
                <a:rPr lang="ja-JP" altLang="en-US" sz="1050" spc="88" dirty="0">
                  <a:latin typeface="+mn-ea"/>
                  <a:ea typeface="+mn-ea"/>
                  <a:cs typeface="Meiryo"/>
                </a:rPr>
                <a:t>（</a:t>
              </a:r>
              <a:r>
                <a:rPr lang="en-US" altLang="ja-JP" sz="1050" spc="88" dirty="0">
                  <a:latin typeface="+mn-ea"/>
                  <a:ea typeface="+mn-ea"/>
                  <a:cs typeface="Meiryo"/>
                </a:rPr>
                <a:t>28.2</a:t>
              </a:r>
              <a:r>
                <a:rPr lang="ja-JP" altLang="en-US" sz="1050" spc="88" dirty="0">
                  <a:latin typeface="+mn-ea"/>
                  <a:ea typeface="+mn-ea"/>
                  <a:cs typeface="Meiryo"/>
                </a:rPr>
                <a:t>兆円）</a:t>
              </a:r>
            </a:p>
          </p:txBody>
        </p:sp>
        <p:sp>
          <p:nvSpPr>
            <p:cNvPr id="38" name="object 12">
              <a:extLst>
                <a:ext uri="{FF2B5EF4-FFF2-40B4-BE49-F238E27FC236}">
                  <a16:creationId xmlns:a16="http://schemas.microsoft.com/office/drawing/2014/main" id="{0E5EB5C4-A594-DD6D-AA12-D27B183DA3D3}"/>
                </a:ext>
              </a:extLst>
            </p:cNvPr>
            <p:cNvSpPr txBox="1"/>
            <p:nvPr/>
          </p:nvSpPr>
          <p:spPr>
            <a:xfrm>
              <a:off x="7074388" y="4376605"/>
              <a:ext cx="1050388" cy="400110"/>
            </a:xfrm>
            <a:prstGeom prst="rect">
              <a:avLst/>
            </a:prstGeom>
          </p:spPr>
          <p:txBody>
            <a:bodyPr vert="horz" wrap="square" lIns="0" tIns="0" rIns="0" bIns="0" rtlCol="0">
              <a:spAutoFit/>
            </a:bodyPr>
            <a:lstStyle/>
            <a:p>
              <a:pPr marL="11723" marR="4689" algn="ctr" defTabSz="844083" eaLnBrk="1" fontAlgn="auto" hangingPunct="1">
                <a:spcBef>
                  <a:spcPts val="0"/>
                </a:spcBef>
                <a:spcAft>
                  <a:spcPts val="0"/>
                </a:spcAft>
                <a:defRPr/>
              </a:pPr>
              <a:r>
                <a:rPr sz="1300" spc="46" dirty="0" err="1">
                  <a:latin typeface="+mn-ea"/>
                  <a:ea typeface="+mn-ea"/>
                  <a:cs typeface="Meiryo"/>
                </a:rPr>
                <a:t>地方交付税</a:t>
              </a:r>
              <a:r>
                <a:rPr sz="1300" spc="46" dirty="0">
                  <a:latin typeface="+mn-ea"/>
                  <a:ea typeface="+mn-ea"/>
                  <a:cs typeface="Meiryo"/>
                </a:rPr>
                <a:t>  </a:t>
              </a:r>
              <a:r>
                <a:rPr sz="1300" spc="46" dirty="0" err="1">
                  <a:latin typeface="+mn-ea"/>
                  <a:ea typeface="+mn-ea"/>
                  <a:cs typeface="Meiryo"/>
                </a:rPr>
                <a:t>交付金等</a:t>
              </a:r>
              <a:endParaRPr sz="1300" dirty="0">
                <a:latin typeface="+mn-ea"/>
                <a:ea typeface="+mn-ea"/>
                <a:cs typeface="Meiryo"/>
              </a:endParaRPr>
            </a:p>
          </p:txBody>
        </p:sp>
        <p:cxnSp>
          <p:nvCxnSpPr>
            <p:cNvPr id="59" name="直線コネクタ 58">
              <a:extLst>
                <a:ext uri="{FF2B5EF4-FFF2-40B4-BE49-F238E27FC236}">
                  <a16:creationId xmlns:a16="http://schemas.microsoft.com/office/drawing/2014/main" id="{C71AD05A-ECE9-0E9B-0F1B-5CC5A809A3DC}"/>
                </a:ext>
              </a:extLst>
            </p:cNvPr>
            <p:cNvCxnSpPr>
              <a:cxnSpLocks/>
            </p:cNvCxnSpPr>
            <p:nvPr/>
          </p:nvCxnSpPr>
          <p:spPr bwMode="auto">
            <a:xfrm flipV="1">
              <a:off x="5393623" y="4584365"/>
              <a:ext cx="353939" cy="117016"/>
            </a:xfrm>
            <a:prstGeom prst="line">
              <a:avLst/>
            </a:prstGeom>
            <a:noFill/>
            <a:ln w="9525" cap="flat" cmpd="sng" algn="ctr">
              <a:solidFill>
                <a:schemeClr val="tx1"/>
              </a:solidFill>
              <a:prstDash val="solid"/>
              <a:round/>
              <a:headEnd type="none" w="med" len="med"/>
              <a:tailEnd type="oval" w="med" len="med"/>
            </a:ln>
            <a:effectLst/>
          </p:spPr>
        </p:cxnSp>
        <p:sp>
          <p:nvSpPr>
            <p:cNvPr id="70" name="object 10">
              <a:extLst>
                <a:ext uri="{FF2B5EF4-FFF2-40B4-BE49-F238E27FC236}">
                  <a16:creationId xmlns:a16="http://schemas.microsoft.com/office/drawing/2014/main" id="{C2D41203-FECF-2D97-4A43-DE984F8907C4}"/>
                </a:ext>
              </a:extLst>
            </p:cNvPr>
            <p:cNvSpPr txBox="1"/>
            <p:nvPr/>
          </p:nvSpPr>
          <p:spPr>
            <a:xfrm>
              <a:off x="7518406" y="2696857"/>
              <a:ext cx="986676" cy="213072"/>
            </a:xfrm>
            <a:prstGeom prst="rect">
              <a:avLst/>
            </a:prstGeom>
          </p:spPr>
          <p:txBody>
            <a:bodyPr vert="horz" wrap="square" lIns="0" tIns="0" rIns="0" bIns="0" rtlCol="0">
              <a:spAutoFit/>
            </a:bodyPr>
            <a:lstStyle/>
            <a:p>
              <a:pPr algn="ctr" defTabSz="844083" eaLnBrk="1" fontAlgn="auto" hangingPunct="1">
                <a:lnSpc>
                  <a:spcPts val="1859"/>
                </a:lnSpc>
                <a:spcBef>
                  <a:spcPts val="0"/>
                </a:spcBef>
                <a:spcAft>
                  <a:spcPts val="0"/>
                </a:spcAft>
                <a:defRPr/>
              </a:pPr>
              <a:r>
                <a:rPr sz="1400" spc="46" dirty="0" err="1">
                  <a:latin typeface="+mn-ea"/>
                  <a:ea typeface="+mn-ea"/>
                  <a:cs typeface="Meiryo"/>
                </a:rPr>
                <a:t>社会保障</a:t>
              </a:r>
              <a:endParaRPr sz="1400" dirty="0">
                <a:latin typeface="+mn-ea"/>
                <a:ea typeface="+mn-ea"/>
                <a:cs typeface="Meiryo"/>
              </a:endParaRPr>
            </a:p>
          </p:txBody>
        </p:sp>
        <p:cxnSp>
          <p:nvCxnSpPr>
            <p:cNvPr id="106" name="直線コネクタ 105">
              <a:extLst>
                <a:ext uri="{FF2B5EF4-FFF2-40B4-BE49-F238E27FC236}">
                  <a16:creationId xmlns:a16="http://schemas.microsoft.com/office/drawing/2014/main" id="{92D8BD32-F40E-9886-1651-2733180558F6}"/>
                </a:ext>
              </a:extLst>
            </p:cNvPr>
            <p:cNvCxnSpPr>
              <a:cxnSpLocks/>
            </p:cNvCxnSpPr>
            <p:nvPr/>
          </p:nvCxnSpPr>
          <p:spPr bwMode="auto">
            <a:xfrm flipV="1">
              <a:off x="5810250" y="4935189"/>
              <a:ext cx="257112" cy="351462"/>
            </a:xfrm>
            <a:prstGeom prst="line">
              <a:avLst/>
            </a:prstGeom>
            <a:noFill/>
            <a:ln w="9525" cap="flat" cmpd="sng" algn="ctr">
              <a:solidFill>
                <a:schemeClr val="tx1"/>
              </a:solidFill>
              <a:prstDash val="solid"/>
              <a:round/>
              <a:headEnd type="none" w="med" len="med"/>
              <a:tailEnd type="oval" w="med" len="med"/>
            </a:ln>
            <a:effectLst/>
          </p:spPr>
        </p:cxnSp>
      </p:grpSp>
      <p:sp>
        <p:nvSpPr>
          <p:cNvPr id="41" name="object 66">
            <a:extLst>
              <a:ext uri="{FF2B5EF4-FFF2-40B4-BE49-F238E27FC236}">
                <a16:creationId xmlns:a16="http://schemas.microsoft.com/office/drawing/2014/main" id="{A7D75369-37A6-4C5F-A320-6CDAC9767830}"/>
              </a:ext>
            </a:extLst>
          </p:cNvPr>
          <p:cNvSpPr txBox="1"/>
          <p:nvPr/>
        </p:nvSpPr>
        <p:spPr>
          <a:xfrm>
            <a:off x="426404" y="6290698"/>
            <a:ext cx="5383846"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ja-JP" altLang="en-US" sz="738" dirty="0">
                <a:solidFill>
                  <a:prstClr val="black"/>
                </a:solidFill>
                <a:latin typeface="+mn-ea"/>
                <a:cs typeface="Yu Gothic"/>
              </a:rPr>
              <a:t>各ページの図表で使用している計数については、四捨五入のため、端数において合計とは一致しないものがあります。</a:t>
            </a:r>
            <a:endParaRPr lang="en-US" altLang="ja-JP" sz="738" dirty="0">
              <a:solidFill>
                <a:prstClr val="black"/>
              </a:solidFill>
              <a:latin typeface="+mn-ea"/>
              <a:ea typeface="+mn-ea"/>
              <a:cs typeface="Yu Gothic"/>
            </a:endParaRPr>
          </a:p>
        </p:txBody>
      </p:sp>
      <p:sp>
        <p:nvSpPr>
          <p:cNvPr id="4" name="object 23">
            <a:extLst>
              <a:ext uri="{FF2B5EF4-FFF2-40B4-BE49-F238E27FC236}">
                <a16:creationId xmlns:a16="http://schemas.microsoft.com/office/drawing/2014/main" id="{21FA291D-E293-008A-64C0-39F2B821C0B9}"/>
              </a:ext>
            </a:extLst>
          </p:cNvPr>
          <p:cNvSpPr txBox="1"/>
          <p:nvPr/>
        </p:nvSpPr>
        <p:spPr>
          <a:xfrm>
            <a:off x="2943512" y="1085882"/>
            <a:ext cx="3256977" cy="306431"/>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国の予算</a:t>
            </a:r>
            <a:r>
              <a:rPr lang="ja-JP" altLang="en-US" sz="1400" spc="32" dirty="0">
                <a:solidFill>
                  <a:srgbClr val="231916"/>
                </a:solidFill>
                <a:latin typeface="+mn-ea"/>
                <a:ea typeface="+mn-ea"/>
                <a:cs typeface="Meiryo"/>
              </a:rPr>
              <a:t>（令和７年度当初予算）</a:t>
            </a:r>
            <a:endParaRPr sz="1400" dirty="0">
              <a:solidFill>
                <a:prstClr val="black"/>
              </a:solidFill>
              <a:latin typeface="+mn-ea"/>
              <a:ea typeface="+mn-ea"/>
              <a:cs typeface="Yu Gothic"/>
            </a:endParaRPr>
          </a:p>
        </p:txBody>
      </p:sp>
      <p:sp>
        <p:nvSpPr>
          <p:cNvPr id="3" name="スライド番号プレースホルダー 8">
            <a:extLst>
              <a:ext uri="{FF2B5EF4-FFF2-40B4-BE49-F238E27FC236}">
                <a16:creationId xmlns:a16="http://schemas.microsoft.com/office/drawing/2014/main" id="{D2D8E114-82E2-0B02-8BAD-02532A34D5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15</a:t>
            </a:fld>
            <a:endParaRPr lang="en-US" altLang="ja-JP" dirty="0">
              <a:latin typeface="+mn-ea"/>
              <a:ea typeface="+mn-ea"/>
            </a:endParaRPr>
          </a:p>
        </p:txBody>
      </p:sp>
    </p:spTree>
    <p:extLst>
      <p:ext uri="{BB962C8B-B14F-4D97-AF65-F5344CB8AC3E}">
        <p14:creationId xmlns:p14="http://schemas.microsoft.com/office/powerpoint/2010/main" val="208198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anim calcmode="lin" valueType="num">
                                      <p:cBhvr>
                                        <p:cTn id="13" dur="1000" fill="hold"/>
                                        <p:tgtEl>
                                          <p:spTgt spid="114"/>
                                        </p:tgtEl>
                                        <p:attrNameLst>
                                          <p:attrName>ppt_x</p:attrName>
                                        </p:attrNameLst>
                                      </p:cBhvr>
                                      <p:tavLst>
                                        <p:tav tm="0">
                                          <p:val>
                                            <p:strVal val="#ppt_x"/>
                                          </p:val>
                                        </p:tav>
                                        <p:tav tm="100000">
                                          <p:val>
                                            <p:strVal val="#ppt_x"/>
                                          </p:val>
                                        </p:tav>
                                      </p:tavLst>
                                    </p:anim>
                                    <p:anim calcmode="lin" valueType="num">
                                      <p:cBhvr>
                                        <p:cTn id="1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1000"/>
                                        <p:tgtEl>
                                          <p:spTgt spid="113"/>
                                        </p:tgtEl>
                                      </p:cBhvr>
                                    </p:animEffect>
                                    <p:anim calcmode="lin" valueType="num">
                                      <p:cBhvr>
                                        <p:cTn id="20" dur="1000" fill="hold"/>
                                        <p:tgtEl>
                                          <p:spTgt spid="113"/>
                                        </p:tgtEl>
                                        <p:attrNameLst>
                                          <p:attrName>ppt_x</p:attrName>
                                        </p:attrNameLst>
                                      </p:cBhvr>
                                      <p:tavLst>
                                        <p:tav tm="0">
                                          <p:val>
                                            <p:strVal val="#ppt_x"/>
                                          </p:val>
                                        </p:tav>
                                        <p:tav tm="100000">
                                          <p:val>
                                            <p:strVal val="#ppt_x"/>
                                          </p:val>
                                        </p:tav>
                                      </p:tavLst>
                                    </p:anim>
                                    <p:anim calcmode="lin" valueType="num">
                                      <p:cBhvr>
                                        <p:cTn id="21" dur="1000" fill="hold"/>
                                        <p:tgtEl>
                                          <p:spTgt spid="113"/>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56837FEA-93DB-4A79-5E9D-C4852598083C}"/>
              </a:ext>
            </a:extLst>
          </p:cNvPr>
          <p:cNvSpPr txBox="1"/>
          <p:nvPr/>
        </p:nvSpPr>
        <p:spPr>
          <a:xfrm>
            <a:off x="340205" y="2420937"/>
            <a:ext cx="8479945" cy="293846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200" dirty="0">
                <a:latin typeface="+mn-ea"/>
                <a:ea typeface="+mn-ea"/>
              </a:rPr>
              <a:t>1990</a:t>
            </a:r>
            <a:r>
              <a:rPr kumimoji="1" lang="ja-JP" altLang="en-US" sz="2200" dirty="0">
                <a:latin typeface="+mn-ea"/>
                <a:ea typeface="+mn-ea"/>
              </a:rPr>
              <a:t>年度（平成２年度）と現在の歳出を比較すると、</a:t>
            </a:r>
            <a:r>
              <a:rPr kumimoji="1" lang="ja-JP" altLang="en-US" sz="2200" dirty="0">
                <a:solidFill>
                  <a:srgbClr val="005BAD"/>
                </a:solidFill>
                <a:latin typeface="+mn-ea"/>
                <a:ea typeface="+mn-ea"/>
              </a:rPr>
              <a:t>社会保障関係費や国債費が大きく伸びて</a:t>
            </a:r>
            <a:r>
              <a:rPr kumimoji="1" lang="ja-JP" altLang="en-US" sz="2200" dirty="0">
                <a:latin typeface="+mn-ea"/>
                <a:ea typeface="+mn-ea"/>
              </a:rPr>
              <a:t>います。特に社会保障は、</a:t>
            </a:r>
            <a:r>
              <a:rPr lang="ja-JP" altLang="en-US" sz="2200" dirty="0">
                <a:solidFill>
                  <a:srgbClr val="005BAD"/>
                </a:solidFill>
                <a:latin typeface="+mn-ea"/>
                <a:ea typeface="+mn-ea"/>
              </a:rPr>
              <a:t>年金、医療、介護、こども・子育て</a:t>
            </a:r>
            <a:r>
              <a:rPr kumimoji="1" lang="ja-JP" altLang="en-US" sz="2200" dirty="0">
                <a:latin typeface="+mn-ea"/>
                <a:ea typeface="+mn-ea"/>
              </a:rPr>
              <a:t>などの分野に分けられ、</a:t>
            </a:r>
            <a:r>
              <a:rPr lang="ja-JP" altLang="en-US" sz="2200" dirty="0">
                <a:solidFill>
                  <a:srgbClr val="005BAD"/>
                </a:solidFill>
                <a:latin typeface="+mn-ea"/>
                <a:ea typeface="+mn-ea"/>
              </a:rPr>
              <a:t>国の一般会計歳出の約１／３</a:t>
            </a:r>
            <a:r>
              <a:rPr kumimoji="1" lang="ja-JP" altLang="en-US" sz="22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200" dirty="0">
                <a:latin typeface="+mn-ea"/>
                <a:ea typeface="+mn-ea"/>
              </a:rPr>
              <a:t>歳出の増加に対し歳入は、経済成長の停滞などが影響して</a:t>
            </a:r>
            <a:r>
              <a:rPr lang="ja-JP" altLang="en-US" sz="2200" dirty="0">
                <a:solidFill>
                  <a:srgbClr val="005BAD"/>
                </a:solidFill>
                <a:latin typeface="+mn-ea"/>
                <a:ea typeface="+mn-ea"/>
              </a:rPr>
              <a:t>税収の伸びが見合っておらず、不足分を借金に頼っている</a:t>
            </a:r>
            <a:r>
              <a:rPr kumimoji="1" lang="ja-JP" altLang="en-US" sz="2200" dirty="0">
                <a:latin typeface="+mn-ea"/>
                <a:ea typeface="+mn-ea"/>
              </a:rPr>
              <a:t>ため、公債金は約５倍と大幅に増加しています。</a:t>
            </a:r>
          </a:p>
        </p:txBody>
      </p:sp>
      <p:sp>
        <p:nvSpPr>
          <p:cNvPr id="6" name="スライド番号プレースホルダー 8">
            <a:extLst>
              <a:ext uri="{FF2B5EF4-FFF2-40B4-BE49-F238E27FC236}">
                <a16:creationId xmlns:a16="http://schemas.microsoft.com/office/drawing/2014/main" id="{97663B53-D5DE-1808-251A-813C97FAB34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16</a:t>
            </a:fld>
            <a:endParaRPr lang="en-US" altLang="ja-JP" dirty="0">
              <a:latin typeface="+mn-ea"/>
              <a:ea typeface="+mn-ea"/>
            </a:endParaRPr>
          </a:p>
        </p:txBody>
      </p:sp>
    </p:spTree>
    <p:extLst>
      <p:ext uri="{BB962C8B-B14F-4D97-AF65-F5344CB8AC3E}">
        <p14:creationId xmlns:p14="http://schemas.microsoft.com/office/powerpoint/2010/main" val="25615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175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16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01" name="object 66">
            <a:extLst>
              <a:ext uri="{FF2B5EF4-FFF2-40B4-BE49-F238E27FC236}">
                <a16:creationId xmlns:a16="http://schemas.microsoft.com/office/drawing/2014/main" id="{66FD0DF4-74B2-3446-F7EC-6DEA3DD8DBA5}"/>
              </a:ext>
            </a:extLst>
          </p:cNvPr>
          <p:cNvSpPr txBox="1"/>
          <p:nvPr/>
        </p:nvSpPr>
        <p:spPr>
          <a:xfrm>
            <a:off x="804437" y="6304175"/>
            <a:ext cx="5483077" cy="137345"/>
          </a:xfrm>
          <a:prstGeom prst="rect">
            <a:avLst/>
          </a:prstGeom>
        </p:spPr>
        <p:txBody>
          <a:bodyPr vert="horz" wrap="square" lIns="0" tIns="0" rIns="0" bIns="0" rtlCol="0" anchor="ctr">
            <a:spAutoFit/>
          </a:bodyPr>
          <a:lstStyle/>
          <a:p>
            <a:pPr marL="11723" defTabSz="844083">
              <a:lnSpc>
                <a:spcPct val="130000"/>
              </a:lnSpc>
              <a:defRPr/>
            </a:pPr>
            <a:r>
              <a:rPr lang="en-US" altLang="ja-JP" sz="800" dirty="0">
                <a:latin typeface="+mn-ea"/>
                <a:ea typeface="+mn-ea"/>
              </a:rPr>
              <a:t>※</a:t>
            </a:r>
            <a:r>
              <a:rPr lang="ja-JP" altLang="en-US" sz="800" dirty="0">
                <a:latin typeface="+mn-ea"/>
                <a:ea typeface="+mn-ea"/>
              </a:rPr>
              <a:t>当初予算ベース。</a:t>
            </a:r>
            <a:endParaRPr lang="en-US" altLang="ja-JP" sz="800" dirty="0">
              <a:latin typeface="+mn-ea"/>
              <a:ea typeface="+mn-ea"/>
            </a:endParaRPr>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638998"/>
            <a:ext cx="3960000" cy="5581138"/>
            <a:chOff x="4527724" y="800861"/>
            <a:chExt cx="3960000" cy="5581138"/>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800861"/>
              <a:ext cx="3960000" cy="5040000"/>
              <a:chOff x="4527724" y="2095699"/>
              <a:chExt cx="3960000" cy="4059434"/>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095699"/>
              <a:ext cx="3960000" cy="4059434"/>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502423"/>
              <a:chOff x="4781156" y="1879576"/>
              <a:chExt cx="3198787" cy="4502423"/>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rPr>
                  <a:t>86.6</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20086094">
                <a:off x="6097946" y="4767925"/>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54014" y="2055608"/>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28.</a:t>
                </a:r>
                <a:r>
                  <a:rPr kumimoji="1" lang="en-US" altLang="zh-TW" sz="1050" kern="0" dirty="0">
                    <a:solidFill>
                      <a:srgbClr val="EA5050"/>
                    </a:solidFill>
                    <a:latin typeface="+mn-ea"/>
                  </a:rPr>
                  <a:t>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097279" y="5751057"/>
                <a:ext cx="1017265" cy="630942"/>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43273" y="5751057"/>
                <a:ext cx="1017265" cy="630942"/>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（令和７年度）</a:t>
                </a:r>
                <a:endParaRPr kumimoji="1" lang="en-US" altLang="ja-JP" sz="1050" kern="0" spc="40" dirty="0">
                  <a:latin typeface="+mn-ea"/>
                  <a:ea typeface="+mn-ea"/>
                </a:endParaRPr>
              </a:p>
              <a:p>
                <a:pPr algn="ctr"/>
                <a:r>
                  <a:rPr lang="en-US" altLang="ja-JP" sz="1200" kern="0" spc="40" dirty="0">
                    <a:latin typeface="+mn-ea"/>
                    <a:ea typeface="+mn-ea"/>
                  </a:rPr>
                  <a:t>115.2</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589377" y="3254478"/>
                <a:ext cx="49750" cy="271198"/>
              </a:xfrm>
              <a:prstGeom prst="line">
                <a:avLst/>
              </a:prstGeom>
              <a:noFill/>
              <a:ln w="15875" cap="flat" cmpd="sng" algn="ctr">
                <a:solidFill>
                  <a:schemeClr val="tx1"/>
                </a:solidFill>
                <a:prstDash val="solid"/>
                <a:round/>
                <a:headEnd type="none" w="med" len="med"/>
                <a:tailEnd type="none" w="med" len="med"/>
              </a:ln>
              <a:effectLst/>
            </p:spPr>
          </p:cxn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5032696" y="2809662"/>
                <a:ext cx="1123559" cy="438778"/>
                <a:chOff x="4962297" y="3502065"/>
                <a:chExt cx="1123559" cy="438778"/>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962297" y="3502065"/>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5093877" y="3524329"/>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7000520" y="2049679"/>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417420">
                <a:off x="5961665" y="3003285"/>
                <a:ext cx="1049581"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59898" y="2917072"/>
                <a:ext cx="752129" cy="246221"/>
              </a:xfrm>
              <a:prstGeom prst="rect">
                <a:avLst/>
              </a:prstGeom>
              <a:noFill/>
            </p:spPr>
            <p:txBody>
              <a:bodyPr wrap="none" rtlCol="0">
                <a:spAutoFit/>
              </a:bodyPr>
              <a:lstStyle/>
              <a:p>
                <a:r>
                  <a:rPr kumimoji="1" lang="en-US" altLang="ja-JP" sz="1000" b="1" dirty="0">
                    <a:solidFill>
                      <a:srgbClr val="EA5050"/>
                    </a:solidFill>
                    <a:effectLst>
                      <a:glow rad="63500">
                        <a:schemeClr val="bg1">
                          <a:alpha val="80000"/>
                        </a:schemeClr>
                      </a:glow>
                    </a:effectLst>
                    <a:latin typeface="+mn-ea"/>
                    <a:ea typeface="+mn-ea"/>
                  </a:rPr>
                  <a:t>+</a:t>
                </a:r>
                <a:r>
                  <a:rPr kumimoji="1" lang="en-US" altLang="ja-JP" sz="1000" b="1" dirty="0">
                    <a:solidFill>
                      <a:srgbClr val="EA5050"/>
                    </a:solidFill>
                    <a:effectLst>
                      <a:glow rad="63500">
                        <a:schemeClr val="bg1">
                          <a:alpha val="80000"/>
                        </a:schemeClr>
                      </a:glow>
                    </a:effectLst>
                    <a:latin typeface="+mn-ea"/>
                  </a:rPr>
                  <a:t>23.1</a:t>
                </a:r>
                <a:r>
                  <a:rPr kumimoji="1" lang="ja-JP" altLang="en-US" sz="1000" b="1" dirty="0">
                    <a:solidFill>
                      <a:srgbClr val="EA5050"/>
                    </a:solidFill>
                    <a:effectLst>
                      <a:glow rad="63500">
                        <a:schemeClr val="bg1">
                          <a:alpha val="80000"/>
                        </a:schemeClr>
                      </a:glow>
                    </a:effectLst>
                    <a:latin typeface="+mn-ea"/>
                    <a:ea typeface="+mn-ea"/>
                  </a:rPr>
                  <a:t>兆円</a:t>
                </a: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898" y="4732715"/>
                <a:ext cx="752129" cy="246221"/>
              </a:xfrm>
              <a:prstGeom prst="rect">
                <a:avLst/>
              </a:prstGeom>
              <a:noFill/>
            </p:spPr>
            <p:txBody>
              <a:bodyPr wrap="none" rtlCol="0">
                <a:spAutoFit/>
              </a:bodyPr>
              <a:lstStyle/>
              <a:p>
                <a:r>
                  <a:rPr lang="en-US" altLang="ja-JP" sz="1000" b="1" dirty="0">
                    <a:solidFill>
                      <a:srgbClr val="216FCD"/>
                    </a:solidFill>
                    <a:effectLst>
                      <a:glow rad="63500">
                        <a:schemeClr val="bg1">
                          <a:alpha val="80000"/>
                        </a:schemeClr>
                      </a:glow>
                    </a:effectLst>
                    <a:latin typeface="+mn-ea"/>
                    <a:ea typeface="+mn-ea"/>
                  </a:rPr>
                  <a:t>+</a:t>
                </a:r>
                <a:r>
                  <a:rPr kumimoji="1" lang="en-US" altLang="ja-JP" sz="1000" b="1" dirty="0">
                    <a:solidFill>
                      <a:srgbClr val="216FCD"/>
                    </a:solidFill>
                    <a:effectLst>
                      <a:glow rad="63500">
                        <a:schemeClr val="bg1">
                          <a:alpha val="80000"/>
                        </a:schemeClr>
                      </a:glow>
                    </a:effectLst>
                    <a:latin typeface="+mn-ea"/>
                  </a:rPr>
                  <a:t>25.9</a:t>
                </a:r>
                <a:r>
                  <a:rPr kumimoji="1" lang="ja-JP" altLang="en-US" sz="1000" b="1" dirty="0">
                    <a:solidFill>
                      <a:srgbClr val="216FCD"/>
                    </a:solidFill>
                    <a:effectLst>
                      <a:glow rad="63500">
                        <a:schemeClr val="bg1">
                          <a:alpha val="80000"/>
                        </a:schemeClr>
                      </a:glow>
                    </a:effectLst>
                    <a:latin typeface="+mn-ea"/>
                    <a:ea typeface="+mn-ea"/>
                  </a:rPr>
                  <a:t>兆円</a:t>
                </a:r>
              </a:p>
            </p:txBody>
          </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684393"/>
            <a:ext cx="4159662" cy="5508513"/>
            <a:chOff x="323850" y="873486"/>
            <a:chExt cx="4159662" cy="5508513"/>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873486"/>
              <a:ext cx="3960617" cy="5040000"/>
              <a:chOff x="522895" y="2153054"/>
              <a:chExt cx="3960617" cy="4059435"/>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153054"/>
              <a:ext cx="3960617" cy="4059435"/>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9238"/>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096094" y="5751057"/>
              <a:ext cx="1017265" cy="630942"/>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ea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06919" y="5751057"/>
              <a:ext cx="1017265" cy="630942"/>
            </a:xfrm>
            <a:prstGeom prst="rect">
              <a:avLst/>
            </a:prstGeom>
            <a:noFill/>
          </p:spPr>
          <p:txBody>
            <a:bodyPr wrap="none" rtlCol="0">
              <a:spAutoFit/>
            </a:bodyPr>
            <a:lstStyle/>
            <a:p>
              <a:pPr algn="ctr"/>
              <a:r>
                <a:rPr lang="en-US" altLang="ja-JP" sz="1200" kern="0" spc="40" dirty="0">
                  <a:latin typeface="+mn-ea"/>
                  <a:ea typeface="+mn-ea"/>
                </a:rPr>
                <a:t>2025</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（令和７年度）</a:t>
              </a:r>
              <a:endParaRPr kumimoji="1" lang="en-US" altLang="ja-JP" sz="1050" kern="0" spc="40" dirty="0">
                <a:latin typeface="+mn-ea"/>
                <a:ea typeface="+mn-ea"/>
              </a:endParaRPr>
            </a:p>
            <a:p>
              <a:pPr algn="ctr"/>
              <a:r>
                <a:rPr lang="en-US" altLang="ja-JP" sz="1200" kern="0" spc="40" dirty="0">
                  <a:latin typeface="+mn-ea"/>
                  <a:ea typeface="+mn-ea"/>
                </a:rPr>
                <a:t>115.2</a:t>
              </a:r>
              <a:r>
                <a:rPr kumimoji="1" lang="ja-JP" altLang="en-US" sz="1200" kern="0" spc="40" dirty="0">
                  <a:latin typeface="+mn-ea"/>
                  <a:ea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29.8</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8871" y="5146925"/>
              <a:ext cx="681597" cy="246221"/>
            </a:xfrm>
            <a:prstGeom prst="rect">
              <a:avLst/>
            </a:prstGeom>
            <a:noFill/>
          </p:spPr>
          <p:txBody>
            <a:bodyPr wrap="none" rtlCol="0">
              <a:spAutoFit/>
            </a:bodyPr>
            <a:lstStyle/>
            <a:p>
              <a:r>
                <a:rPr kumimoji="1" lang="en-US" altLang="ja-JP" sz="1000" b="1" dirty="0">
                  <a:solidFill>
                    <a:schemeClr val="tx1">
                      <a:lumMod val="75000"/>
                      <a:lumOff val="25000"/>
                    </a:schemeClr>
                  </a:solidFill>
                  <a:effectLst>
                    <a:glow rad="63500">
                      <a:schemeClr val="bg1">
                        <a:alpha val="80000"/>
                      </a:schemeClr>
                    </a:glow>
                  </a:effectLst>
                  <a:latin typeface="+mn-ea"/>
                  <a:ea typeface="+mn-ea"/>
                </a:rPr>
                <a:t>+4.8</a:t>
              </a:r>
              <a:r>
                <a:rPr kumimoji="1" lang="ja-JP" altLang="en-US" sz="1000" b="1" dirty="0">
                  <a:solidFill>
                    <a:schemeClr val="tx1">
                      <a:lumMod val="75000"/>
                      <a:lumOff val="25000"/>
                    </a:schemeClr>
                  </a:solidFill>
                  <a:effectLst>
                    <a:glow rad="63500">
                      <a:schemeClr val="bg1">
                        <a:alpha val="80000"/>
                      </a:schemeClr>
                    </a:glow>
                  </a:effectLst>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+49.0</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64130" y="4371399"/>
              <a:ext cx="725199" cy="246221"/>
            </a:xfrm>
            <a:prstGeom prst="rect">
              <a:avLst/>
            </a:prstGeom>
            <a:noFill/>
          </p:spPr>
          <p:txBody>
            <a:bodyPr wrap="none" rtlCol="0">
              <a:spAutoFit/>
            </a:bodyPr>
            <a:lstStyle/>
            <a:p>
              <a:r>
                <a:rPr kumimoji="1" lang="en-US" altLang="ja-JP" sz="1000" b="1" kern="0" spc="-30" dirty="0">
                  <a:solidFill>
                    <a:srgbClr val="009E47"/>
                  </a:solidFill>
                  <a:effectLst>
                    <a:glow rad="63500">
                      <a:schemeClr val="bg1">
                        <a:alpha val="80000"/>
                      </a:schemeClr>
                    </a:glow>
                  </a:effectLst>
                  <a:latin typeface="+mn-ea"/>
                  <a:ea typeface="+mn-ea"/>
                </a:rPr>
                <a:t>+26.7</a:t>
              </a:r>
              <a:r>
                <a:rPr kumimoji="1" lang="ja-JP" altLang="en-US" sz="1000" b="1" kern="0" spc="-30" dirty="0">
                  <a:solidFill>
                    <a:srgbClr val="009E47"/>
                  </a:solidFill>
                  <a:effectLst>
                    <a:glow rad="63500">
                      <a:schemeClr val="bg1">
                        <a:alpha val="80000"/>
                      </a:schemeClr>
                    </a:glow>
                  </a:effectLst>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51937" y="3810533"/>
              <a:ext cx="681597"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a:t>
              </a:r>
              <a:r>
                <a:rPr lang="en-US" altLang="ja-JP" sz="1000" b="1" dirty="0">
                  <a:solidFill>
                    <a:srgbClr val="AE900E"/>
                  </a:solidFill>
                  <a:effectLst>
                    <a:glow rad="63500">
                      <a:schemeClr val="bg1">
                        <a:alpha val="80000"/>
                      </a:schemeClr>
                    </a:glow>
                  </a:effectLst>
                  <a:latin typeface="+mn-ea"/>
                </a:rPr>
                <a:t>3</a:t>
              </a:r>
              <a:r>
                <a:rPr kumimoji="1" lang="en-US" altLang="ja-JP" sz="1000" b="1" dirty="0">
                  <a:solidFill>
                    <a:srgbClr val="AE900E"/>
                  </a:solidFill>
                  <a:effectLst>
                    <a:glow rad="63500">
                      <a:schemeClr val="bg1">
                        <a:alpha val="80000"/>
                      </a:schemeClr>
                    </a:glow>
                  </a:effectLst>
                  <a:latin typeface="+mn-ea"/>
                  <a:ea typeface="+mn-ea"/>
                </a:rPr>
                <a:t>.6</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2151937" y="3117851"/>
              <a:ext cx="752129" cy="246221"/>
            </a:xfrm>
            <a:prstGeom prst="rect">
              <a:avLst/>
            </a:prstGeom>
            <a:noFill/>
          </p:spPr>
          <p:txBody>
            <a:bodyPr wrap="none" rtlCol="0">
              <a:spAutoFit/>
            </a:bodyPr>
            <a:lstStyle/>
            <a:p>
              <a:r>
                <a:rPr kumimoji="1" lang="en-US" altLang="ja-JP" sz="1000" b="1" dirty="0">
                  <a:solidFill>
                    <a:srgbClr val="EA5050"/>
                  </a:solidFill>
                  <a:effectLst>
                    <a:glow rad="63500">
                      <a:schemeClr val="bg1">
                        <a:alpha val="80000"/>
                      </a:schemeClr>
                    </a:glow>
                  </a:effectLst>
                  <a:latin typeface="+mn-ea"/>
                  <a:ea typeface="+mn-ea"/>
                </a:rPr>
                <a:t>+13.9</a:t>
              </a:r>
              <a:r>
                <a:rPr kumimoji="1" lang="ja-JP" altLang="en-US" sz="1000" b="1" dirty="0">
                  <a:solidFill>
                    <a:srgbClr val="EA5050"/>
                  </a:solidFill>
                  <a:effectLst>
                    <a:glow rad="63500">
                      <a:schemeClr val="bg1">
                        <a:alpha val="80000"/>
                      </a:schemeClr>
                    </a:glow>
                  </a:effectLst>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1216458" y="4458311"/>
              <a:ext cx="728405" cy="420051"/>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endParaRPr kumimoji="1" lang="en-US" altLang="zh-CN" sz="1100" kern="0" spc="-40" dirty="0">
                <a:latin typeface="+mn-ea"/>
              </a:endParaRPr>
            </a:p>
            <a:p>
              <a:pPr algn="ctr">
                <a:lnSpc>
                  <a:spcPct val="105000"/>
                </a:lnSpc>
              </a:pP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33688" y="3911295"/>
              <a:ext cx="1293944" cy="597792"/>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endParaRPr kumimoji="1" lang="en-US" altLang="zh-CN" sz="1100" kern="0" spc="-30" dirty="0">
                <a:latin typeface="+mn-ea"/>
                <a:ea typeface="+mn-ea"/>
              </a:endParaRPr>
            </a:p>
            <a:p>
              <a:pPr algn="ctr">
                <a:lnSpc>
                  <a:spcPct val="105000"/>
                </a:lnSpc>
              </a:pP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773547" y="2050272"/>
              <a:ext cx="1301959" cy="549318"/>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800" kern="0" spc="-50" dirty="0">
                  <a:latin typeface="+mn-ea"/>
                  <a:ea typeface="+mn-ea"/>
                </a:rPr>
                <a:t>（過去の借金の返済と利息）</a:t>
              </a:r>
              <a:endParaRPr kumimoji="1" lang="en-US" altLang="ja-JP" sz="800" kern="0" spc="-50" dirty="0">
                <a:latin typeface="+mn-ea"/>
                <a:ea typeface="+mn-ea"/>
              </a:endParaRPr>
            </a:p>
            <a:p>
              <a:pPr algn="ctr">
                <a:lnSpc>
                  <a:spcPct val="105000"/>
                </a:lnSpc>
              </a:pPr>
              <a:r>
                <a:rPr kumimoji="1" lang="en-US" altLang="ja-JP" sz="1050" kern="0" dirty="0">
                  <a:latin typeface="+mn-ea"/>
                </a:rPr>
                <a:t>28.2</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3019802" y="2805890"/>
              <a:ext cx="870751" cy="597792"/>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endParaRPr lang="en-US" altLang="zh-CN" sz="1100" kern="0" spc="-30" dirty="0">
                <a:latin typeface="+mn-ea"/>
                <a:ea typeface="+mn-ea"/>
              </a:endParaRPr>
            </a:p>
            <a:p>
              <a:pPr algn="ctr">
                <a:lnSpc>
                  <a:spcPct val="105000"/>
                </a:lnSpc>
              </a:pPr>
              <a:r>
                <a:rPr lang="en-US" altLang="ja-JP" sz="1050" kern="0" spc="-30" dirty="0">
                  <a:latin typeface="+mn-ea"/>
                </a:rPr>
                <a:t>18.9</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921344" y="3415730"/>
              <a:ext cx="1318631" cy="549318"/>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800" kern="0" spc="-40" dirty="0">
                  <a:latin typeface="+mn-ea"/>
                  <a:ea typeface="+mn-ea"/>
                </a:rPr>
                <a:t>（過去の借金の返済と利息）</a:t>
              </a:r>
              <a:endParaRPr kumimoji="1" lang="en-US" altLang="ja-JP" sz="8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73547" y="3862460"/>
              <a:ext cx="1284006" cy="420051"/>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endParaRPr kumimoji="1" lang="en-US" altLang="zh-CN" sz="1100" kern="0" spc="-50" dirty="0">
                <a:latin typeface="+mn-ea"/>
              </a:endParaRPr>
            </a:p>
            <a:p>
              <a:pPr algn="ctr">
                <a:lnSpc>
                  <a:spcPct val="105000"/>
                </a:lnSpc>
              </a:pPr>
              <a:r>
                <a:rPr kumimoji="1" lang="en-US" altLang="zh-CN" sz="1050" kern="0" spc="-50" dirty="0">
                  <a:latin typeface="+mn-ea"/>
                  <a:ea typeface="+mn-ea"/>
                </a:rPr>
                <a:t>3</a:t>
              </a:r>
              <a:r>
                <a:rPr kumimoji="1" lang="en-US" altLang="zh-CN" sz="1050" kern="0" spc="-50" dirty="0">
                  <a:latin typeface="+mn-ea"/>
                </a:rPr>
                <a:t>8</a:t>
              </a:r>
              <a:r>
                <a:rPr kumimoji="1" lang="en-US" altLang="zh-CN" sz="1050" kern="0" spc="-50" dirty="0">
                  <a:latin typeface="+mn-ea"/>
                  <a:ea typeface="+mn-ea"/>
                </a:rPr>
                <a:t>.</a:t>
              </a:r>
              <a:r>
                <a:rPr kumimoji="1" lang="en-US" altLang="zh-CN" sz="1050" kern="0" spc="-50" dirty="0">
                  <a:latin typeface="+mn-ea"/>
                </a:rPr>
                <a:t>3</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58" name="object 23">
            <a:extLst>
              <a:ext uri="{FF2B5EF4-FFF2-40B4-BE49-F238E27FC236}">
                <a16:creationId xmlns:a16="http://schemas.microsoft.com/office/drawing/2014/main" id="{9379F271-903E-430D-AC6E-156CE4B952CD}"/>
              </a:ext>
            </a:extLst>
          </p:cNvPr>
          <p:cNvSpPr txBox="1"/>
          <p:nvPr/>
        </p:nvSpPr>
        <p:spPr>
          <a:xfrm>
            <a:off x="2943511" y="1085882"/>
            <a:ext cx="4150695" cy="306431"/>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財政構造の変化</a:t>
            </a:r>
            <a:r>
              <a:rPr lang="ja-JP" altLang="en-US" sz="1400" spc="32" dirty="0">
                <a:solidFill>
                  <a:srgbClr val="231916"/>
                </a:solidFill>
                <a:latin typeface="+mn-ea"/>
                <a:ea typeface="+mn-ea"/>
                <a:cs typeface="Meiryo"/>
              </a:rPr>
              <a:t>（</a:t>
            </a:r>
            <a:r>
              <a:rPr lang="en-US" altLang="ja-JP" sz="1400" spc="32" dirty="0">
                <a:solidFill>
                  <a:srgbClr val="231916"/>
                </a:solidFill>
                <a:latin typeface="+mn-ea"/>
                <a:ea typeface="+mn-ea"/>
                <a:cs typeface="Meiryo"/>
              </a:rPr>
              <a:t>1990</a:t>
            </a:r>
            <a:r>
              <a:rPr lang="ja-JP" altLang="en-US" sz="1400" spc="32" dirty="0">
                <a:solidFill>
                  <a:srgbClr val="231916"/>
                </a:solidFill>
                <a:latin typeface="+mn-ea"/>
                <a:ea typeface="+mn-ea"/>
                <a:cs typeface="Meiryo"/>
              </a:rPr>
              <a:t>年度と現在の比較）</a:t>
            </a:r>
            <a:endParaRPr sz="1400" dirty="0">
              <a:solidFill>
                <a:prstClr val="black"/>
              </a:solidFill>
              <a:latin typeface="+mn-ea"/>
              <a:ea typeface="+mn-ea"/>
              <a:cs typeface="Yu Gothic"/>
            </a:endParaRPr>
          </a:p>
        </p:txBody>
      </p:sp>
      <p:sp>
        <p:nvSpPr>
          <p:cNvPr id="3" name="スライド番号プレースホルダー 8">
            <a:extLst>
              <a:ext uri="{FF2B5EF4-FFF2-40B4-BE49-F238E27FC236}">
                <a16:creationId xmlns:a16="http://schemas.microsoft.com/office/drawing/2014/main" id="{9525699A-1C22-75A6-37D9-0483A667C46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17</a:t>
            </a:fld>
            <a:endParaRPr lang="en-US" altLang="ja-JP" dirty="0">
              <a:latin typeface="+mn-ea"/>
              <a:ea typeface="+mn-ea"/>
            </a:endParaRPr>
          </a:p>
        </p:txBody>
      </p:sp>
    </p:spTree>
    <p:extLst>
      <p:ext uri="{BB962C8B-B14F-4D97-AF65-F5344CB8AC3E}">
        <p14:creationId xmlns:p14="http://schemas.microsoft.com/office/powerpoint/2010/main" val="8366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2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fade">
                                      <p:cBhvr>
                                        <p:cTn id="2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A02EA711-F3DE-64C2-18B1-F0F1E141FF05}"/>
              </a:ext>
            </a:extLst>
          </p:cNvPr>
          <p:cNvSpPr txBox="1"/>
          <p:nvPr/>
        </p:nvSpPr>
        <p:spPr>
          <a:xfrm>
            <a:off x="340205" y="2792501"/>
            <a:ext cx="8479945" cy="315109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200" dirty="0">
                <a:latin typeface="+mn-ea"/>
                <a:ea typeface="+mn-ea"/>
              </a:rPr>
              <a:t>日本は、他国に類をみない速度で高齢化が進んでいます。今後、高齢化はさらに進展し、</a:t>
            </a:r>
            <a:r>
              <a:rPr kumimoji="1" lang="en-US" altLang="ja-JP" sz="2200" dirty="0">
                <a:latin typeface="+mn-ea"/>
                <a:ea typeface="+mn-ea"/>
              </a:rPr>
              <a:t>2025</a:t>
            </a:r>
            <a:r>
              <a:rPr kumimoji="1" lang="ja-JP" altLang="en-US" sz="2200" dirty="0">
                <a:latin typeface="+mn-ea"/>
                <a:ea typeface="+mn-ea"/>
              </a:rPr>
              <a:t>年（令和７年）には</a:t>
            </a:r>
            <a:r>
              <a:rPr lang="ja-JP" altLang="en-US" sz="2200" dirty="0">
                <a:latin typeface="+mn-ea"/>
                <a:ea typeface="+mn-ea"/>
              </a:rPr>
              <a:t>いわゆる</a:t>
            </a:r>
            <a:r>
              <a:rPr lang="ja-JP" altLang="en-US" sz="2200" dirty="0">
                <a:solidFill>
                  <a:srgbClr val="005BAD"/>
                </a:solidFill>
                <a:latin typeface="+mn-ea"/>
                <a:ea typeface="+mn-ea"/>
              </a:rPr>
              <a:t>「団塊の世代」の全員が後期高齢者である</a:t>
            </a:r>
            <a:r>
              <a:rPr lang="en-US" altLang="ja-JP" sz="2200" dirty="0">
                <a:solidFill>
                  <a:srgbClr val="005BAD"/>
                </a:solidFill>
                <a:latin typeface="+mn-ea"/>
                <a:ea typeface="+mn-ea"/>
              </a:rPr>
              <a:t>75</a:t>
            </a:r>
            <a:r>
              <a:rPr lang="ja-JP" altLang="en-US" sz="2200" dirty="0">
                <a:solidFill>
                  <a:srgbClr val="005BAD"/>
                </a:solidFill>
                <a:latin typeface="+mn-ea"/>
                <a:ea typeface="+mn-ea"/>
              </a:rPr>
              <a:t>歳以上</a:t>
            </a:r>
            <a:r>
              <a:rPr lang="ja-JP" altLang="en-US" sz="2200" dirty="0">
                <a:latin typeface="+mn-ea"/>
                <a:ea typeface="+mn-ea"/>
              </a:rPr>
              <a:t>となり</a:t>
            </a:r>
            <a:r>
              <a:rPr kumimoji="1" lang="ja-JP" altLang="en-US" sz="2200" dirty="0">
                <a:latin typeface="+mn-ea"/>
                <a:ea typeface="+mn-ea"/>
              </a:rPr>
              <a:t>ます。</a:t>
            </a:r>
            <a:endParaRPr lang="en-US" altLang="ja-JP" sz="2200" dirty="0">
              <a:latin typeface="+mn-ea"/>
              <a:ea typeface="+mn-ea"/>
            </a:endParaRPr>
          </a:p>
          <a:p>
            <a:pPr>
              <a:lnSpc>
                <a:spcPct val="110000"/>
              </a:lnSpc>
              <a:spcBef>
                <a:spcPts val="0"/>
              </a:spcBef>
              <a:buClr>
                <a:srgbClr val="005BAD"/>
              </a:buClr>
            </a:pPr>
            <a:r>
              <a:rPr kumimoji="1" lang="en-US" altLang="ja-JP" sz="1800" dirty="0">
                <a:latin typeface="+mn-ea"/>
                <a:ea typeface="+mn-ea"/>
              </a:rPr>
              <a:t>   ※</a:t>
            </a:r>
            <a:r>
              <a:rPr kumimoji="1" lang="ja-JP" altLang="en-US" sz="1800" dirty="0">
                <a:latin typeface="+mn-ea"/>
                <a:ea typeface="+mn-ea"/>
              </a:rPr>
              <a:t>「団塊の世代」とは、出生率の高かった昭和</a:t>
            </a:r>
            <a:r>
              <a:rPr kumimoji="1" lang="en-US" altLang="ja-JP" sz="1800" dirty="0">
                <a:latin typeface="+mn-ea"/>
                <a:ea typeface="+mn-ea"/>
              </a:rPr>
              <a:t>22</a:t>
            </a:r>
            <a:r>
              <a:rPr kumimoji="1" lang="ja-JP" altLang="en-US" sz="1800" dirty="0">
                <a:latin typeface="+mn-ea"/>
                <a:ea typeface="+mn-ea"/>
              </a:rPr>
              <a:t>年から昭和</a:t>
            </a:r>
            <a:r>
              <a:rPr kumimoji="1" lang="en-US" altLang="ja-JP" sz="1800" dirty="0">
                <a:latin typeface="+mn-ea"/>
                <a:ea typeface="+mn-ea"/>
              </a:rPr>
              <a:t>24</a:t>
            </a:r>
            <a:r>
              <a:rPr kumimoji="1" lang="ja-JP" altLang="en-US" sz="1800" dirty="0">
                <a:latin typeface="+mn-ea"/>
                <a:ea typeface="+mn-ea"/>
              </a:rPr>
              <a:t>年に生まれた世代</a:t>
            </a:r>
          </a:p>
          <a:p>
            <a:pPr marL="252000" indent="-252000">
              <a:lnSpc>
                <a:spcPct val="110000"/>
              </a:lnSpc>
              <a:spcBef>
                <a:spcPts val="1800"/>
              </a:spcBef>
              <a:buClr>
                <a:srgbClr val="005BAD"/>
              </a:buClr>
              <a:buSzPct val="85000"/>
              <a:buFont typeface="Wingdings" panose="05000000000000000000" pitchFamily="2" charset="2"/>
              <a:buChar char="l"/>
            </a:pPr>
            <a:r>
              <a:rPr lang="en-US" altLang="ja-JP" sz="2200" dirty="0">
                <a:solidFill>
                  <a:srgbClr val="005BAD"/>
                </a:solidFill>
                <a:latin typeface="+mn-ea"/>
                <a:ea typeface="+mn-ea"/>
              </a:rPr>
              <a:t>75</a:t>
            </a:r>
            <a:r>
              <a:rPr lang="ja-JP" altLang="en-US" sz="2200" dirty="0">
                <a:solidFill>
                  <a:srgbClr val="005BAD"/>
                </a:solidFill>
                <a:latin typeface="+mn-ea"/>
                <a:ea typeface="+mn-ea"/>
              </a:rPr>
              <a:t>歳以上になると、１人当たりの医療や介護の費用は急増</a:t>
            </a:r>
            <a:r>
              <a:rPr kumimoji="1" lang="ja-JP" altLang="en-US" sz="2200" dirty="0">
                <a:latin typeface="+mn-ea"/>
                <a:ea typeface="+mn-ea"/>
              </a:rPr>
              <a:t>することから、持続可能な社会保障制度を作るために残された時間はわずかです。</a:t>
            </a:r>
          </a:p>
        </p:txBody>
      </p:sp>
      <p:sp>
        <p:nvSpPr>
          <p:cNvPr id="6" name="スライド番号プレースホルダー 8">
            <a:extLst>
              <a:ext uri="{FF2B5EF4-FFF2-40B4-BE49-F238E27FC236}">
                <a16:creationId xmlns:a16="http://schemas.microsoft.com/office/drawing/2014/main" id="{282CCFA2-A0CA-4588-2E7C-32808D6D7B9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18</a:t>
            </a:fld>
            <a:endParaRPr lang="en-US" altLang="ja-JP" dirty="0">
              <a:latin typeface="+mn-ea"/>
              <a:ea typeface="+mn-ea"/>
            </a:endParaRPr>
          </a:p>
        </p:txBody>
      </p:sp>
    </p:spTree>
    <p:extLst>
      <p:ext uri="{BB962C8B-B14F-4D97-AF65-F5344CB8AC3E}">
        <p14:creationId xmlns:p14="http://schemas.microsoft.com/office/powerpoint/2010/main" val="18748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750"/>
                                        <p:tgtEl>
                                          <p:spTgt spid="3">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7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1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EC2B-E521-600A-C522-4F4DAF2EFEFE}"/>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2652B125-C681-F4B4-BE20-F15848F9B01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grpSp>
        <p:nvGrpSpPr>
          <p:cNvPr id="228" name="グループ化 227">
            <a:extLst>
              <a:ext uri="{FF2B5EF4-FFF2-40B4-BE49-F238E27FC236}">
                <a16:creationId xmlns:a16="http://schemas.microsoft.com/office/drawing/2014/main" id="{A0077614-F3B5-CD49-A8D8-DFEBC374019D}"/>
              </a:ext>
            </a:extLst>
          </p:cNvPr>
          <p:cNvGrpSpPr/>
          <p:nvPr/>
        </p:nvGrpSpPr>
        <p:grpSpPr>
          <a:xfrm>
            <a:off x="306265" y="1174782"/>
            <a:ext cx="4604035" cy="259668"/>
            <a:chOff x="643082" y="2567207"/>
            <a:chExt cx="4604035" cy="259668"/>
          </a:xfrm>
        </p:grpSpPr>
        <p:sp>
          <p:nvSpPr>
            <p:cNvPr id="229" name="object 131">
              <a:extLst>
                <a:ext uri="{FF2B5EF4-FFF2-40B4-BE49-F238E27FC236}">
                  <a16:creationId xmlns:a16="http://schemas.microsoft.com/office/drawing/2014/main" id="{C9766F24-6EA4-B77A-D3ED-EA3F36122067}"/>
                </a:ext>
              </a:extLst>
            </p:cNvPr>
            <p:cNvSpPr txBox="1"/>
            <p:nvPr/>
          </p:nvSpPr>
          <p:spPr>
            <a:xfrm>
              <a:off x="643082" y="2567207"/>
              <a:ext cx="1490036"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sp>
          <p:nvSpPr>
            <p:cNvPr id="230" name="テキスト ボックス 229">
              <a:extLst>
                <a:ext uri="{FF2B5EF4-FFF2-40B4-BE49-F238E27FC236}">
                  <a16:creationId xmlns:a16="http://schemas.microsoft.com/office/drawing/2014/main" id="{27C5C2F1-7D66-55AC-0398-239BD8209689}"/>
                </a:ext>
              </a:extLst>
            </p:cNvPr>
            <p:cNvSpPr txBox="1"/>
            <p:nvPr/>
          </p:nvSpPr>
          <p:spPr>
            <a:xfrm>
              <a:off x="2091518" y="2572959"/>
              <a:ext cx="3155599" cy="253916"/>
            </a:xfrm>
            <a:prstGeom prst="rect">
              <a:avLst/>
            </a:prstGeom>
            <a:noFill/>
          </p:spPr>
          <p:txBody>
            <a:bodyPr wrap="square" rtlCol="0">
              <a:spAutoFit/>
            </a:bodyPr>
            <a:lstStyle/>
            <a:p>
              <a:pPr marL="325324" indent="-325324" defTabSz="844083" eaLnBrk="1" fontAlgn="auto" hangingPunct="1">
                <a:spcBef>
                  <a:spcPts val="0"/>
                </a:spcBef>
                <a:spcAft>
                  <a:spcPts val="0"/>
                </a:spcAft>
                <a:defRPr/>
              </a:pPr>
              <a:r>
                <a:rPr kumimoji="0" lang="en-US" altLang="ja-JP" sz="1050" kern="0" dirty="0">
                  <a:solidFill>
                    <a:prstClr val="black"/>
                  </a:solidFill>
                  <a:latin typeface="+mn-ea"/>
                  <a:ea typeface="+mn-ea"/>
                </a:rPr>
                <a:t>(</a:t>
              </a:r>
              <a:r>
                <a:rPr kumimoji="0" lang="ja-JP" altLang="en-US" sz="1050" kern="0" dirty="0">
                  <a:solidFill>
                    <a:prstClr val="black"/>
                  </a:solidFill>
                  <a:latin typeface="+mn-ea"/>
                  <a:ea typeface="+mn-ea"/>
                </a:rPr>
                <a:t>高齢化率＝総人口に占める</a:t>
              </a:r>
              <a:r>
                <a:rPr kumimoji="0" lang="en-US" altLang="ja-JP" sz="1050" kern="0" dirty="0">
                  <a:solidFill>
                    <a:prstClr val="black"/>
                  </a:solidFill>
                  <a:latin typeface="+mn-ea"/>
                  <a:ea typeface="+mn-ea"/>
                </a:rPr>
                <a:t>65</a:t>
              </a:r>
              <a:r>
                <a:rPr kumimoji="0" lang="ja-JP" altLang="en-US" sz="1050" kern="0" dirty="0">
                  <a:solidFill>
                    <a:prstClr val="black"/>
                  </a:solidFill>
                  <a:latin typeface="+mn-ea"/>
                  <a:ea typeface="+mn-ea"/>
                </a:rPr>
                <a:t>歳以上人口の割合</a:t>
              </a:r>
              <a:r>
                <a:rPr kumimoji="0" lang="en-US" altLang="ja-JP" sz="1050" kern="0" dirty="0">
                  <a:solidFill>
                    <a:prstClr val="black"/>
                  </a:solidFill>
                  <a:latin typeface="+mn-ea"/>
                  <a:ea typeface="+mn-ea"/>
                </a:rPr>
                <a:t>)</a:t>
              </a:r>
            </a:p>
          </p:txBody>
        </p:sp>
      </p:grpSp>
      <p:grpSp>
        <p:nvGrpSpPr>
          <p:cNvPr id="8" name="グループ化 7">
            <a:extLst>
              <a:ext uri="{FF2B5EF4-FFF2-40B4-BE49-F238E27FC236}">
                <a16:creationId xmlns:a16="http://schemas.microsoft.com/office/drawing/2014/main" id="{6CB53CB5-8C41-F5F0-9946-E272BFFD61A1}"/>
              </a:ext>
            </a:extLst>
          </p:cNvPr>
          <p:cNvGrpSpPr/>
          <p:nvPr/>
        </p:nvGrpSpPr>
        <p:grpSpPr>
          <a:xfrm>
            <a:off x="-108642" y="1497731"/>
            <a:ext cx="9081537" cy="4121313"/>
            <a:chOff x="-108642" y="1497731"/>
            <a:chExt cx="9081537" cy="4121313"/>
          </a:xfrm>
        </p:grpSpPr>
        <p:grpSp>
          <p:nvGrpSpPr>
            <p:cNvPr id="5" name="グループ化 4">
              <a:extLst>
                <a:ext uri="{FF2B5EF4-FFF2-40B4-BE49-F238E27FC236}">
                  <a16:creationId xmlns:a16="http://schemas.microsoft.com/office/drawing/2014/main" id="{8C2372C3-4A81-E575-461A-2C5F04495B42}"/>
                </a:ext>
              </a:extLst>
            </p:cNvPr>
            <p:cNvGrpSpPr/>
            <p:nvPr/>
          </p:nvGrpSpPr>
          <p:grpSpPr>
            <a:xfrm>
              <a:off x="-108642" y="1497731"/>
              <a:ext cx="8797874" cy="4121313"/>
              <a:chOff x="-108642" y="1497731"/>
              <a:chExt cx="8797874" cy="4121313"/>
            </a:xfrm>
          </p:grpSpPr>
          <p:graphicFrame>
            <p:nvGraphicFramePr>
              <p:cNvPr id="6" name="グラフ 5">
                <a:extLst>
                  <a:ext uri="{FF2B5EF4-FFF2-40B4-BE49-F238E27FC236}">
                    <a16:creationId xmlns:a16="http://schemas.microsoft.com/office/drawing/2014/main" id="{3B23B92A-4177-A594-537D-64B6298D9F2E}"/>
                  </a:ext>
                </a:extLst>
              </p:cNvPr>
              <p:cNvGraphicFramePr>
                <a:graphicFrameLocks/>
              </p:cNvGraphicFramePr>
              <p:nvPr/>
            </p:nvGraphicFramePr>
            <p:xfrm>
              <a:off x="-108642" y="1525962"/>
              <a:ext cx="8696830" cy="409308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グループ化 3">
                <a:extLst>
                  <a:ext uri="{FF2B5EF4-FFF2-40B4-BE49-F238E27FC236}">
                    <a16:creationId xmlns:a16="http://schemas.microsoft.com/office/drawing/2014/main" id="{010DF5F2-92E9-5316-794D-89100D1A5F74}"/>
                  </a:ext>
                </a:extLst>
              </p:cNvPr>
              <p:cNvGrpSpPr/>
              <p:nvPr/>
            </p:nvGrpSpPr>
            <p:grpSpPr>
              <a:xfrm>
                <a:off x="1040313" y="5199602"/>
                <a:ext cx="7305103" cy="415500"/>
                <a:chOff x="1040313" y="5199602"/>
                <a:chExt cx="7305103" cy="415500"/>
              </a:xfrm>
            </p:grpSpPr>
            <p:sp>
              <p:nvSpPr>
                <p:cNvPr id="250" name="テキスト ボックス 249">
                  <a:extLst>
                    <a:ext uri="{FF2B5EF4-FFF2-40B4-BE49-F238E27FC236}">
                      <a16:creationId xmlns:a16="http://schemas.microsoft.com/office/drawing/2014/main" id="{3CCD5354-3AA7-4E9F-A80B-D2A34917AC5E}"/>
                    </a:ext>
                  </a:extLst>
                </p:cNvPr>
                <p:cNvSpPr txBox="1"/>
                <p:nvPr/>
              </p:nvSpPr>
              <p:spPr>
                <a:xfrm rot="18653614">
                  <a:off x="940286" y="5299629"/>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1990</a:t>
                  </a:r>
                  <a:endParaRPr kumimoji="1" lang="ja-JP" altLang="en-US" sz="800" dirty="0">
                    <a:latin typeface="HGPGothicE" panose="020B0900000000000000" pitchFamily="34" charset="-128"/>
                    <a:cs typeface="Arial" panose="020B0604020202020204" pitchFamily="34" charset="0"/>
                  </a:endParaRPr>
                </a:p>
              </p:txBody>
            </p:sp>
            <p:sp>
              <p:nvSpPr>
                <p:cNvPr id="251" name="テキスト ボックス 250">
                  <a:extLst>
                    <a:ext uri="{FF2B5EF4-FFF2-40B4-BE49-F238E27FC236}">
                      <a16:creationId xmlns:a16="http://schemas.microsoft.com/office/drawing/2014/main" id="{92724207-F9F8-44C0-6DA0-C5ED81EFA222}"/>
                    </a:ext>
                  </a:extLst>
                </p:cNvPr>
                <p:cNvSpPr txBox="1"/>
                <p:nvPr/>
              </p:nvSpPr>
              <p:spPr>
                <a:xfrm rot="18653614">
                  <a:off x="8029945"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2050</a:t>
                  </a:r>
                  <a:endParaRPr kumimoji="1" lang="ja-JP" altLang="en-US" sz="800" dirty="0">
                    <a:latin typeface="HGPGothicE" panose="020B0900000000000000" pitchFamily="34" charset="-128"/>
                    <a:cs typeface="Arial" panose="020B0604020202020204" pitchFamily="34" charset="0"/>
                  </a:endParaRPr>
                </a:p>
              </p:txBody>
            </p:sp>
            <p:sp>
              <p:nvSpPr>
                <p:cNvPr id="252" name="テキスト ボックス 251">
                  <a:extLst>
                    <a:ext uri="{FF2B5EF4-FFF2-40B4-BE49-F238E27FC236}">
                      <a16:creationId xmlns:a16="http://schemas.microsoft.com/office/drawing/2014/main" id="{755F2419-551A-19A7-3077-D0630CBCE6EC}"/>
                    </a:ext>
                  </a:extLst>
                </p:cNvPr>
                <p:cNvSpPr txBox="1"/>
                <p:nvPr/>
              </p:nvSpPr>
              <p:spPr>
                <a:xfrm rot="18653614">
                  <a:off x="743914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2045</a:t>
                  </a:r>
                  <a:endParaRPr kumimoji="1" lang="ja-JP" altLang="en-US" sz="800" dirty="0">
                    <a:latin typeface="HGPGothicE" panose="020B0900000000000000" pitchFamily="34" charset="-128"/>
                    <a:cs typeface="Arial" panose="020B0604020202020204" pitchFamily="34" charset="0"/>
                  </a:endParaRPr>
                </a:p>
              </p:txBody>
            </p:sp>
            <p:sp>
              <p:nvSpPr>
                <p:cNvPr id="253" name="テキスト ボックス 252">
                  <a:extLst>
                    <a:ext uri="{FF2B5EF4-FFF2-40B4-BE49-F238E27FC236}">
                      <a16:creationId xmlns:a16="http://schemas.microsoft.com/office/drawing/2014/main" id="{788BAF43-AD75-B6A9-DCD4-338EF0D1B8EB}"/>
                    </a:ext>
                  </a:extLst>
                </p:cNvPr>
                <p:cNvSpPr txBox="1"/>
                <p:nvPr/>
              </p:nvSpPr>
              <p:spPr>
                <a:xfrm rot="18653614">
                  <a:off x="684833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2040</a:t>
                  </a:r>
                  <a:endParaRPr kumimoji="1" lang="ja-JP" altLang="en-US" sz="800" dirty="0">
                    <a:latin typeface="HGPGothicE" panose="020B0900000000000000" pitchFamily="34" charset="-128"/>
                    <a:cs typeface="Arial" panose="020B0604020202020204" pitchFamily="34" charset="0"/>
                  </a:endParaRPr>
                </a:p>
              </p:txBody>
            </p:sp>
            <p:sp>
              <p:nvSpPr>
                <p:cNvPr id="254" name="テキスト ボックス 253">
                  <a:extLst>
                    <a:ext uri="{FF2B5EF4-FFF2-40B4-BE49-F238E27FC236}">
                      <a16:creationId xmlns:a16="http://schemas.microsoft.com/office/drawing/2014/main" id="{8FC17FD1-B333-C4D7-2B2F-1A433ABFCA1C}"/>
                    </a:ext>
                  </a:extLst>
                </p:cNvPr>
                <p:cNvSpPr txBox="1"/>
                <p:nvPr/>
              </p:nvSpPr>
              <p:spPr>
                <a:xfrm rot="18653614">
                  <a:off x="625753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2035</a:t>
                  </a:r>
                </a:p>
              </p:txBody>
            </p:sp>
            <p:sp>
              <p:nvSpPr>
                <p:cNvPr id="255" name="テキスト ボックス 254">
                  <a:extLst>
                    <a:ext uri="{FF2B5EF4-FFF2-40B4-BE49-F238E27FC236}">
                      <a16:creationId xmlns:a16="http://schemas.microsoft.com/office/drawing/2014/main" id="{B0A8119F-F7D4-EAD9-D2CF-8888B2615EF6}"/>
                    </a:ext>
                  </a:extLst>
                </p:cNvPr>
                <p:cNvSpPr txBox="1"/>
                <p:nvPr/>
              </p:nvSpPr>
              <p:spPr>
                <a:xfrm rot="18653614">
                  <a:off x="566672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2030</a:t>
                  </a:r>
                </a:p>
              </p:txBody>
            </p:sp>
            <p:sp>
              <p:nvSpPr>
                <p:cNvPr id="132" name="テキスト ボックス 131">
                  <a:extLst>
                    <a:ext uri="{FF2B5EF4-FFF2-40B4-BE49-F238E27FC236}">
                      <a16:creationId xmlns:a16="http://schemas.microsoft.com/office/drawing/2014/main" id="{F9E6A7DC-D192-1CD5-22DE-6386B2BD789A}"/>
                    </a:ext>
                  </a:extLst>
                </p:cNvPr>
                <p:cNvSpPr txBox="1"/>
                <p:nvPr/>
              </p:nvSpPr>
              <p:spPr>
                <a:xfrm rot="18653614">
                  <a:off x="5075921"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2025</a:t>
                  </a:r>
                </a:p>
              </p:txBody>
            </p:sp>
            <p:sp>
              <p:nvSpPr>
                <p:cNvPr id="133" name="テキスト ボックス 132">
                  <a:extLst>
                    <a:ext uri="{FF2B5EF4-FFF2-40B4-BE49-F238E27FC236}">
                      <a16:creationId xmlns:a16="http://schemas.microsoft.com/office/drawing/2014/main" id="{C4CE4A79-4B9B-E060-E732-81B690570137}"/>
                    </a:ext>
                  </a:extLst>
                </p:cNvPr>
                <p:cNvSpPr txBox="1"/>
                <p:nvPr/>
              </p:nvSpPr>
              <p:spPr>
                <a:xfrm rot="18653614">
                  <a:off x="4485116" y="5299631"/>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2020</a:t>
                  </a:r>
                </a:p>
              </p:txBody>
            </p:sp>
            <p:sp>
              <p:nvSpPr>
                <p:cNvPr id="134" name="テキスト ボックス 133">
                  <a:extLst>
                    <a:ext uri="{FF2B5EF4-FFF2-40B4-BE49-F238E27FC236}">
                      <a16:creationId xmlns:a16="http://schemas.microsoft.com/office/drawing/2014/main" id="{7616E1C2-6B8C-520D-ADB7-740C2D80FFD2}"/>
                    </a:ext>
                  </a:extLst>
                </p:cNvPr>
                <p:cNvSpPr txBox="1"/>
                <p:nvPr/>
              </p:nvSpPr>
              <p:spPr>
                <a:xfrm rot="18653614">
                  <a:off x="389431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2015</a:t>
                  </a:r>
                </a:p>
              </p:txBody>
            </p:sp>
            <p:sp>
              <p:nvSpPr>
                <p:cNvPr id="135" name="テキスト ボックス 134">
                  <a:extLst>
                    <a:ext uri="{FF2B5EF4-FFF2-40B4-BE49-F238E27FC236}">
                      <a16:creationId xmlns:a16="http://schemas.microsoft.com/office/drawing/2014/main" id="{05068B2A-CC2C-C3C8-E141-B9C30A2D97E4}"/>
                    </a:ext>
                  </a:extLst>
                </p:cNvPr>
                <p:cNvSpPr txBox="1"/>
                <p:nvPr/>
              </p:nvSpPr>
              <p:spPr>
                <a:xfrm rot="18653614">
                  <a:off x="3303506"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2010</a:t>
                  </a:r>
                </a:p>
              </p:txBody>
            </p:sp>
            <p:sp>
              <p:nvSpPr>
                <p:cNvPr id="136" name="テキスト ボックス 135">
                  <a:extLst>
                    <a:ext uri="{FF2B5EF4-FFF2-40B4-BE49-F238E27FC236}">
                      <a16:creationId xmlns:a16="http://schemas.microsoft.com/office/drawing/2014/main" id="{FA5693A3-23DA-ADD5-44DD-0631F8B177DE}"/>
                    </a:ext>
                  </a:extLst>
                </p:cNvPr>
                <p:cNvSpPr txBox="1"/>
                <p:nvPr/>
              </p:nvSpPr>
              <p:spPr>
                <a:xfrm rot="18653614">
                  <a:off x="271270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2005</a:t>
                  </a:r>
                </a:p>
              </p:txBody>
            </p:sp>
            <p:sp>
              <p:nvSpPr>
                <p:cNvPr id="137" name="テキスト ボックス 136">
                  <a:extLst>
                    <a:ext uri="{FF2B5EF4-FFF2-40B4-BE49-F238E27FC236}">
                      <a16:creationId xmlns:a16="http://schemas.microsoft.com/office/drawing/2014/main" id="{72EA4DFC-80EA-6FEB-3684-D71C6E9A791F}"/>
                    </a:ext>
                  </a:extLst>
                </p:cNvPr>
                <p:cNvSpPr txBox="1"/>
                <p:nvPr/>
              </p:nvSpPr>
              <p:spPr>
                <a:xfrm rot="18653614">
                  <a:off x="2121896" y="5299629"/>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2000</a:t>
                  </a:r>
                </a:p>
              </p:txBody>
            </p:sp>
            <p:sp>
              <p:nvSpPr>
                <p:cNvPr id="138" name="テキスト ボックス 137">
                  <a:extLst>
                    <a:ext uri="{FF2B5EF4-FFF2-40B4-BE49-F238E27FC236}">
                      <a16:creationId xmlns:a16="http://schemas.microsoft.com/office/drawing/2014/main" id="{34315AB0-8054-C50F-2C56-36D34D368D89}"/>
                    </a:ext>
                  </a:extLst>
                </p:cNvPr>
                <p:cNvSpPr txBox="1"/>
                <p:nvPr/>
              </p:nvSpPr>
              <p:spPr>
                <a:xfrm rot="18653614">
                  <a:off x="1531091" y="5299630"/>
                  <a:ext cx="415498" cy="215444"/>
                </a:xfrm>
                <a:prstGeom prst="rect">
                  <a:avLst/>
                </a:prstGeom>
                <a:noFill/>
              </p:spPr>
              <p:txBody>
                <a:bodyPr wrap="none" rtlCol="0">
                  <a:spAutoFit/>
                </a:bodyPr>
                <a:lstStyle/>
                <a:p>
                  <a:r>
                    <a:rPr lang="en-US" altLang="ja-JP" sz="800" dirty="0">
                      <a:latin typeface="HGPGothicE" panose="020B0900000000000000" pitchFamily="34" charset="-128"/>
                      <a:cs typeface="Arial" panose="020B0604020202020204" pitchFamily="34" charset="0"/>
                    </a:rPr>
                    <a:t>1995</a:t>
                  </a:r>
                </a:p>
              </p:txBody>
            </p:sp>
          </p:grpSp>
          <p:sp>
            <p:nvSpPr>
              <p:cNvPr id="233" name="object 66">
                <a:extLst>
                  <a:ext uri="{FF2B5EF4-FFF2-40B4-BE49-F238E27FC236}">
                    <a16:creationId xmlns:a16="http://schemas.microsoft.com/office/drawing/2014/main" id="{FAB67E35-21CC-E023-50B1-BAB97E6156EE}"/>
                  </a:ext>
                </a:extLst>
              </p:cNvPr>
              <p:cNvSpPr txBox="1"/>
              <p:nvPr/>
            </p:nvSpPr>
            <p:spPr>
              <a:xfrm>
                <a:off x="8385811" y="5120938"/>
                <a:ext cx="303421"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Yu Gothic"/>
                  </a:rPr>
                  <a:t>（年）</a:t>
                </a:r>
                <a:endParaRPr sz="1000" dirty="0">
                  <a:solidFill>
                    <a:prstClr val="black"/>
                  </a:solidFill>
                  <a:latin typeface="+mn-ea"/>
                  <a:ea typeface="+mn-ea"/>
                  <a:cs typeface="Yu Gothic"/>
                </a:endParaRPr>
              </a:p>
            </p:txBody>
          </p:sp>
          <p:sp>
            <p:nvSpPr>
              <p:cNvPr id="231" name="object 66">
                <a:extLst>
                  <a:ext uri="{FF2B5EF4-FFF2-40B4-BE49-F238E27FC236}">
                    <a16:creationId xmlns:a16="http://schemas.microsoft.com/office/drawing/2014/main" id="{DFDD8E47-62F5-ED9D-7417-C7D71B25132D}"/>
                  </a:ext>
                </a:extLst>
              </p:cNvPr>
              <p:cNvSpPr txBox="1"/>
              <p:nvPr/>
            </p:nvSpPr>
            <p:spPr>
              <a:xfrm>
                <a:off x="345859" y="1497731"/>
                <a:ext cx="262293" cy="153888"/>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1000" dirty="0">
                    <a:solidFill>
                      <a:srgbClr val="231916"/>
                    </a:solidFill>
                    <a:latin typeface="+mn-ea"/>
                    <a:ea typeface="+mn-ea"/>
                    <a:cs typeface="Arial" panose="020B0604020202020204" pitchFamily="34" charset="0"/>
                  </a:rPr>
                  <a:t>（</a:t>
                </a:r>
                <a:r>
                  <a:rPr lang="en-US" altLang="ja-JP" sz="1000" dirty="0">
                    <a:solidFill>
                      <a:srgbClr val="231916"/>
                    </a:solidFill>
                    <a:latin typeface="HGPGothicE" panose="020B0900000000000000" pitchFamily="34" charset="-128"/>
                    <a:ea typeface="Meiryo UI"/>
                    <a:cs typeface="Arial" panose="020B0604020202020204" pitchFamily="34" charset="0"/>
                  </a:rPr>
                  <a:t>%</a:t>
                </a:r>
                <a:r>
                  <a:rPr lang="ja-JP" altLang="en-US" sz="1000" dirty="0">
                    <a:solidFill>
                      <a:srgbClr val="231916"/>
                    </a:solidFill>
                    <a:latin typeface="+mn-ea"/>
                    <a:ea typeface="+mn-ea"/>
                    <a:cs typeface="Arial" panose="020B0604020202020204" pitchFamily="34" charset="0"/>
                  </a:rPr>
                  <a:t>）</a:t>
                </a:r>
                <a:endParaRPr sz="1000" dirty="0">
                  <a:solidFill>
                    <a:prstClr val="black"/>
                  </a:solidFill>
                  <a:latin typeface="+mn-ea"/>
                  <a:ea typeface="+mn-ea"/>
                  <a:cs typeface="Arial" panose="020B0604020202020204" pitchFamily="34" charset="0"/>
                </a:endParaRPr>
              </a:p>
            </p:txBody>
          </p:sp>
        </p:grpSp>
        <p:grpSp>
          <p:nvGrpSpPr>
            <p:cNvPr id="10" name="グループ化 9">
              <a:extLst>
                <a:ext uri="{FF2B5EF4-FFF2-40B4-BE49-F238E27FC236}">
                  <a16:creationId xmlns:a16="http://schemas.microsoft.com/office/drawing/2014/main" id="{D518CF20-EEC5-0140-0622-78BD8F9B6242}"/>
                </a:ext>
              </a:extLst>
            </p:cNvPr>
            <p:cNvGrpSpPr/>
            <p:nvPr/>
          </p:nvGrpSpPr>
          <p:grpSpPr>
            <a:xfrm>
              <a:off x="8192236" y="1909131"/>
              <a:ext cx="780659" cy="1344679"/>
              <a:chOff x="2753405" y="2717737"/>
              <a:chExt cx="780659" cy="1344679"/>
            </a:xfrm>
          </p:grpSpPr>
          <p:pic>
            <p:nvPicPr>
              <p:cNvPr id="14" name="Picture 151" descr="アメリカ合衆国">
                <a:extLst>
                  <a:ext uri="{FF2B5EF4-FFF2-40B4-BE49-F238E27FC236}">
                    <a16:creationId xmlns:a16="http://schemas.microsoft.com/office/drawing/2014/main" id="{6D2C43E1-A909-620C-1A3B-7973BAB101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0064" y="3879490"/>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52" descr="英国">
                <a:extLst>
                  <a:ext uri="{FF2B5EF4-FFF2-40B4-BE49-F238E27FC236}">
                    <a16:creationId xmlns:a16="http://schemas.microsoft.com/office/drawing/2014/main" id="{D372FD3C-595B-AF6C-E4B6-1DE148C96E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064" y="368484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3" descr="ドイツ">
                <a:extLst>
                  <a:ext uri="{FF2B5EF4-FFF2-40B4-BE49-F238E27FC236}">
                    <a16:creationId xmlns:a16="http://schemas.microsoft.com/office/drawing/2014/main" id="{27A50D69-6503-21A6-AFBE-F22BECAC95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0087" y="3340274"/>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54" descr="フランス">
                <a:extLst>
                  <a:ext uri="{FF2B5EF4-FFF2-40B4-BE49-F238E27FC236}">
                    <a16:creationId xmlns:a16="http://schemas.microsoft.com/office/drawing/2014/main" id="{4D6B98CA-27A4-8213-0280-CB85665FBB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0087" y="3512587"/>
                <a:ext cx="210405" cy="130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55" descr="日本">
                <a:extLst>
                  <a:ext uri="{FF2B5EF4-FFF2-40B4-BE49-F238E27FC236}">
                    <a16:creationId xmlns:a16="http://schemas.microsoft.com/office/drawing/2014/main" id="{36714415-CDE2-5D4B-ECDF-7F89E38782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3405" y="2761529"/>
                <a:ext cx="223770" cy="138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158">
                <a:extLst>
                  <a:ext uri="{FF2B5EF4-FFF2-40B4-BE49-F238E27FC236}">
                    <a16:creationId xmlns:a16="http://schemas.microsoft.com/office/drawing/2014/main" id="{F48A468E-1E4D-0906-5DE2-ADAB609470CF}"/>
                  </a:ext>
                </a:extLst>
              </p:cNvPr>
              <p:cNvSpPr txBox="1">
                <a:spLocks noChangeArrowheads="1"/>
              </p:cNvSpPr>
              <p:nvPr/>
            </p:nvSpPr>
            <p:spPr bwMode="auto">
              <a:xfrm>
                <a:off x="2936613" y="2717737"/>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83030"/>
                    </a:solidFill>
                    <a:latin typeface="+mn-ea"/>
                    <a:ea typeface="+mn-ea"/>
                  </a:rPr>
                  <a:t>日本</a:t>
                </a:r>
              </a:p>
            </p:txBody>
          </p:sp>
          <p:sp>
            <p:nvSpPr>
              <p:cNvPr id="22" name="Text Box 159">
                <a:extLst>
                  <a:ext uri="{FF2B5EF4-FFF2-40B4-BE49-F238E27FC236}">
                    <a16:creationId xmlns:a16="http://schemas.microsoft.com/office/drawing/2014/main" id="{5A4A129C-5280-EC10-9C7E-6AFD0712C091}"/>
                  </a:ext>
                </a:extLst>
              </p:cNvPr>
              <p:cNvSpPr txBox="1">
                <a:spLocks noChangeArrowheads="1"/>
              </p:cNvSpPr>
              <p:nvPr/>
            </p:nvSpPr>
            <p:spPr bwMode="auto">
              <a:xfrm>
                <a:off x="2952230" y="3296062"/>
                <a:ext cx="45866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EAB200"/>
                    </a:solidFill>
                    <a:latin typeface="+mn-ea"/>
                    <a:ea typeface="+mn-ea"/>
                  </a:rPr>
                  <a:t>ドイツ</a:t>
                </a:r>
              </a:p>
            </p:txBody>
          </p:sp>
          <p:sp>
            <p:nvSpPr>
              <p:cNvPr id="23" name="Text Box 160">
                <a:extLst>
                  <a:ext uri="{FF2B5EF4-FFF2-40B4-BE49-F238E27FC236}">
                    <a16:creationId xmlns:a16="http://schemas.microsoft.com/office/drawing/2014/main" id="{01E0EE88-FB7F-FD35-08F4-D850A54F46F2}"/>
                  </a:ext>
                </a:extLst>
              </p:cNvPr>
              <p:cNvSpPr txBox="1">
                <a:spLocks noChangeArrowheads="1"/>
              </p:cNvSpPr>
              <p:nvPr/>
            </p:nvSpPr>
            <p:spPr bwMode="auto">
              <a:xfrm>
                <a:off x="2947164" y="3467768"/>
                <a:ext cx="586900"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FF66CC"/>
                    </a:solidFill>
                    <a:latin typeface="+mn-ea"/>
                    <a:ea typeface="+mn-ea"/>
                  </a:rPr>
                  <a:t>フランス</a:t>
                </a:r>
              </a:p>
            </p:txBody>
          </p:sp>
          <p:sp>
            <p:nvSpPr>
              <p:cNvPr id="26" name="Text Box 161">
                <a:extLst>
                  <a:ext uri="{FF2B5EF4-FFF2-40B4-BE49-F238E27FC236}">
                    <a16:creationId xmlns:a16="http://schemas.microsoft.com/office/drawing/2014/main" id="{7D32C56E-4F53-3031-6284-4FC5D6D182BF}"/>
                  </a:ext>
                </a:extLst>
              </p:cNvPr>
              <p:cNvSpPr txBox="1">
                <a:spLocks noChangeArrowheads="1"/>
              </p:cNvSpPr>
              <p:nvPr/>
            </p:nvSpPr>
            <p:spPr bwMode="auto">
              <a:xfrm>
                <a:off x="2946980" y="3643304"/>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2B7CDD"/>
                    </a:solidFill>
                    <a:latin typeface="+mn-ea"/>
                    <a:ea typeface="+mn-ea"/>
                  </a:rPr>
                  <a:t>英国</a:t>
                </a:r>
              </a:p>
            </p:txBody>
          </p:sp>
          <p:sp>
            <p:nvSpPr>
              <p:cNvPr id="227" name="Text Box 162">
                <a:extLst>
                  <a:ext uri="{FF2B5EF4-FFF2-40B4-BE49-F238E27FC236}">
                    <a16:creationId xmlns:a16="http://schemas.microsoft.com/office/drawing/2014/main" id="{4A515006-83EF-F146-0989-B2411795A848}"/>
                  </a:ext>
                </a:extLst>
              </p:cNvPr>
              <p:cNvSpPr txBox="1">
                <a:spLocks noChangeArrowheads="1"/>
              </p:cNvSpPr>
              <p:nvPr/>
            </p:nvSpPr>
            <p:spPr bwMode="auto">
              <a:xfrm>
                <a:off x="2946980" y="3835333"/>
                <a:ext cx="407364" cy="227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84237" tIns="42117" rIns="84237" bIns="42117">
                <a:spAutoFit/>
              </a:bodyPr>
              <a:lstStyle>
                <a:lvl1pPr defTabSz="947738"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defTabSz="947738"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defTabSz="947738"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defTabSz="947738"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947738"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defTabSz="874857" eaLnBrk="1" fontAlgn="auto" hangingPunct="1">
                  <a:spcBef>
                    <a:spcPct val="0"/>
                  </a:spcBef>
                  <a:spcAft>
                    <a:spcPts val="0"/>
                  </a:spcAft>
                  <a:buNone/>
                  <a:defRPr/>
                </a:pPr>
                <a:r>
                  <a:rPr lang="ja-JP" altLang="en-US" sz="923" dirty="0">
                    <a:solidFill>
                      <a:srgbClr val="7030A0"/>
                    </a:solidFill>
                    <a:latin typeface="+mn-ea"/>
                    <a:ea typeface="+mn-ea"/>
                  </a:rPr>
                  <a:t>米国</a:t>
                </a:r>
              </a:p>
            </p:txBody>
          </p:sp>
        </p:grpSp>
        <p:sp>
          <p:nvSpPr>
            <p:cNvPr id="232" name="object 34">
              <a:extLst>
                <a:ext uri="{FF2B5EF4-FFF2-40B4-BE49-F238E27FC236}">
                  <a16:creationId xmlns:a16="http://schemas.microsoft.com/office/drawing/2014/main" id="{B4B88D8D-3087-EE19-6246-A90367564669}"/>
                </a:ext>
              </a:extLst>
            </p:cNvPr>
            <p:cNvSpPr txBox="1"/>
            <p:nvPr/>
          </p:nvSpPr>
          <p:spPr>
            <a:xfrm>
              <a:off x="4463054" y="2230495"/>
              <a:ext cx="820616" cy="301173"/>
            </a:xfrm>
            <a:prstGeom prst="rect">
              <a:avLst/>
            </a:prstGeom>
          </p:spPr>
          <p:txBody>
            <a:bodyPr vert="horz" wrap="square" lIns="0" tIns="0" rIns="0" bIns="0" rtlCol="0">
              <a:spAutoFit/>
            </a:bodyPr>
            <a:lstStyle/>
            <a:p>
              <a:pPr marL="196953" marR="4689" indent="-185815" defTabSz="844083" eaLnBrk="1" fontAlgn="auto" hangingPunct="1">
                <a:lnSpc>
                  <a:spcPct val="101499"/>
                </a:lnSpc>
                <a:spcBef>
                  <a:spcPts val="0"/>
                </a:spcBef>
                <a:spcAft>
                  <a:spcPts val="0"/>
                </a:spcAft>
                <a:defRPr/>
              </a:pPr>
              <a:r>
                <a:rPr sz="1000" spc="46" dirty="0">
                  <a:solidFill>
                    <a:prstClr val="black"/>
                  </a:solidFill>
                  <a:latin typeface="HGPGothicE" panose="020B0900000000000000" pitchFamily="34" charset="-128"/>
                  <a:ea typeface="Meiryo UI"/>
                  <a:cs typeface="Arial" panose="020B0604020202020204" pitchFamily="34" charset="0"/>
                </a:rPr>
                <a:t>（20</a:t>
              </a:r>
              <a:r>
                <a:rPr lang="en-US" sz="1000" spc="46" dirty="0">
                  <a:solidFill>
                    <a:prstClr val="black"/>
                  </a:solidFill>
                  <a:latin typeface="HGPGothicE" panose="020B0900000000000000" pitchFamily="34" charset="-128"/>
                  <a:ea typeface="Meiryo UI"/>
                  <a:cs typeface="Arial" panose="020B0604020202020204" pitchFamily="34" charset="0"/>
                </a:rPr>
                <a:t>25</a:t>
              </a:r>
              <a:r>
                <a:rPr sz="1000" spc="46" dirty="0">
                  <a:solidFill>
                    <a:prstClr val="black"/>
                  </a:solidFill>
                  <a:latin typeface="HGPGothicE" panose="020B0900000000000000" pitchFamily="34" charset="-128"/>
                  <a:ea typeface="Meiryo UI"/>
                  <a:cs typeface="Arial" panose="020B0604020202020204" pitchFamily="34" charset="0"/>
                </a:rPr>
                <a:t>年）  </a:t>
              </a:r>
              <a:r>
                <a:rPr sz="1000" spc="55" dirty="0">
                  <a:solidFill>
                    <a:prstClr val="black"/>
                  </a:solidFill>
                  <a:latin typeface="HGPGothicE" panose="020B0900000000000000" pitchFamily="34" charset="-128"/>
                  <a:ea typeface="Meiryo UI"/>
                  <a:cs typeface="Arial" panose="020B0604020202020204" pitchFamily="34" charset="0"/>
                </a:rPr>
                <a:t>2</a:t>
              </a:r>
              <a:r>
                <a:rPr lang="en-US" sz="1000" spc="55" dirty="0">
                  <a:solidFill>
                    <a:prstClr val="black"/>
                  </a:solidFill>
                  <a:latin typeface="HGPGothicE" panose="020B0900000000000000" pitchFamily="34" charset="-128"/>
                  <a:ea typeface="Meiryo UI"/>
                  <a:cs typeface="Arial" panose="020B0604020202020204" pitchFamily="34" charset="0"/>
                </a:rPr>
                <a:t>9</a:t>
              </a:r>
              <a:r>
                <a:rPr sz="1000" spc="55" dirty="0">
                  <a:solidFill>
                    <a:prstClr val="black"/>
                  </a:solidFill>
                  <a:latin typeface="HGPGothicE" panose="020B0900000000000000" pitchFamily="34" charset="-128"/>
                  <a:ea typeface="Meiryo UI"/>
                  <a:cs typeface="Arial" panose="020B0604020202020204" pitchFamily="34" charset="0"/>
                </a:rPr>
                <a:t>.</a:t>
              </a:r>
              <a:r>
                <a:rPr lang="en-US" altLang="ja-JP" sz="1000" spc="55" dirty="0">
                  <a:solidFill>
                    <a:prstClr val="black"/>
                  </a:solidFill>
                  <a:latin typeface="HGPGothicE" panose="020B0900000000000000" pitchFamily="34" charset="-128"/>
                  <a:ea typeface="Meiryo UI"/>
                  <a:cs typeface="Arial" panose="020B0604020202020204" pitchFamily="34" charset="0"/>
                </a:rPr>
                <a:t>6</a:t>
              </a:r>
            </a:p>
          </p:txBody>
        </p:sp>
      </p:grpSp>
      <p:sp>
        <p:nvSpPr>
          <p:cNvPr id="234" name="object 66">
            <a:extLst>
              <a:ext uri="{FF2B5EF4-FFF2-40B4-BE49-F238E27FC236}">
                <a16:creationId xmlns:a16="http://schemas.microsoft.com/office/drawing/2014/main" id="{744F3D33-A1FC-D990-6C19-FBCB74882C34}"/>
              </a:ext>
            </a:extLst>
          </p:cNvPr>
          <p:cNvSpPr txBox="1"/>
          <p:nvPr/>
        </p:nvSpPr>
        <p:spPr>
          <a:xfrm>
            <a:off x="562605" y="5781724"/>
            <a:ext cx="8330570" cy="246221"/>
          </a:xfrm>
          <a:prstGeom prst="rect">
            <a:avLst/>
          </a:prstGeom>
        </p:spPr>
        <p:txBody>
          <a:bodyPr vert="horz" wrap="square" lIns="0" tIns="0" rIns="0" bIns="0" rtlCol="0">
            <a:spAutoFit/>
          </a:bodyPr>
          <a:lstStyle/>
          <a:p>
            <a:pPr marL="11723" defTabSz="844083" eaLnBrk="1" fontAlgn="auto" hangingPunct="1">
              <a:spcBef>
                <a:spcPts val="0"/>
              </a:spcBef>
              <a:spcAft>
                <a:spcPts val="0"/>
              </a:spcAft>
              <a:defRPr/>
            </a:pPr>
            <a:r>
              <a:rPr lang="ja-JP" altLang="en-US" sz="800" dirty="0">
                <a:solidFill>
                  <a:prstClr val="black"/>
                </a:solidFill>
                <a:latin typeface="+mn-ea"/>
                <a:ea typeface="+mn-ea"/>
              </a:rPr>
              <a:t>出所 ：</a:t>
            </a:r>
            <a:r>
              <a:rPr lang="ja-JP" altLang="en-US" sz="800" spc="-50" dirty="0">
                <a:solidFill>
                  <a:prstClr val="black"/>
                </a:solidFill>
                <a:latin typeface="+mn-ea"/>
                <a:ea typeface="+mn-ea"/>
              </a:rPr>
              <a:t> </a:t>
            </a:r>
            <a:r>
              <a:rPr lang="ja-JP" altLang="en-US" sz="800" dirty="0">
                <a:solidFill>
                  <a:prstClr val="black"/>
                </a:solidFill>
                <a:latin typeface="+mn-ea"/>
                <a:ea typeface="+mn-ea"/>
              </a:rPr>
              <a:t>日本：総務省「人口推計」、国立社会保障・人口問題研究所　「日本の将来推計人口（令和５年推計）」（出生中位・死亡中位仮定）</a:t>
            </a:r>
            <a:endParaRPr lang="en-US" altLang="ja-JP" sz="800" dirty="0">
              <a:solidFill>
                <a:prstClr val="black"/>
              </a:solidFill>
              <a:latin typeface="+mn-ea"/>
              <a:ea typeface="+mn-ea"/>
            </a:endParaRPr>
          </a:p>
          <a:p>
            <a:pPr marL="11723" defTabSz="844083" eaLnBrk="1" fontAlgn="auto" hangingPunct="1">
              <a:spcBef>
                <a:spcPts val="0"/>
              </a:spcBef>
              <a:spcAft>
                <a:spcPts val="0"/>
              </a:spcAft>
              <a:defRPr/>
            </a:pPr>
            <a:r>
              <a:rPr lang="ja-JP" altLang="en-US" sz="800" dirty="0">
                <a:solidFill>
                  <a:prstClr val="black"/>
                </a:solidFill>
                <a:latin typeface="+mn-ea"/>
                <a:ea typeface="+mn-ea"/>
              </a:rPr>
              <a:t>　　　　</a:t>
            </a:r>
            <a:r>
              <a:rPr lang="ja-JP" altLang="en-US" sz="800" spc="80" dirty="0">
                <a:solidFill>
                  <a:prstClr val="black"/>
                </a:solidFill>
                <a:latin typeface="+mn-ea"/>
                <a:ea typeface="+mn-ea"/>
              </a:rPr>
              <a:t> </a:t>
            </a:r>
            <a:r>
              <a:rPr lang="ja-JP" altLang="en-US" sz="800" dirty="0">
                <a:solidFill>
                  <a:prstClr val="black"/>
                </a:solidFill>
                <a:latin typeface="+mn-ea"/>
                <a:ea typeface="+mn-ea"/>
              </a:rPr>
              <a:t>諸外国：国連</a:t>
            </a:r>
            <a:r>
              <a:rPr lang="en-US" altLang="ja-JP" sz="800" dirty="0">
                <a:solidFill>
                  <a:prstClr val="black"/>
                </a:solidFill>
                <a:latin typeface="+mn-ea"/>
                <a:ea typeface="+mn-ea"/>
              </a:rPr>
              <a:t>“World Population Prospects 2024”</a:t>
            </a:r>
          </a:p>
        </p:txBody>
      </p:sp>
      <p:sp>
        <p:nvSpPr>
          <p:cNvPr id="3" name="スライド番号プレースホルダー 8">
            <a:extLst>
              <a:ext uri="{FF2B5EF4-FFF2-40B4-BE49-F238E27FC236}">
                <a16:creationId xmlns:a16="http://schemas.microsoft.com/office/drawing/2014/main" id="{489A8AFE-C10E-65E6-39CA-6ABF6E3BFC96}"/>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19</a:t>
            </a:fld>
            <a:endParaRPr lang="en-US" altLang="ja-JP" dirty="0">
              <a:latin typeface="+mn-ea"/>
              <a:ea typeface="+mn-ea"/>
            </a:endParaRPr>
          </a:p>
        </p:txBody>
      </p:sp>
    </p:spTree>
    <p:extLst>
      <p:ext uri="{BB962C8B-B14F-4D97-AF65-F5344CB8AC3E}">
        <p14:creationId xmlns:p14="http://schemas.microsoft.com/office/powerpoint/2010/main" val="381133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wipe(left)">
                                      <p:cBhvr>
                                        <p:cTn id="7" dur="128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34"/>
                                        </p:tgtEl>
                                        <p:attrNameLst>
                                          <p:attrName>style.visibility</p:attrName>
                                        </p:attrNameLst>
                                      </p:cBhvr>
                                      <p:to>
                                        <p:strVal val="visible"/>
                                      </p:to>
                                    </p:set>
                                    <p:animEffect transition="in" filter="fade">
                                      <p:cBhvr>
                                        <p:cTn id="18"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2021CB70-9A6D-443D-B615-A7D0E79258F5}"/>
              </a:ext>
            </a:extLst>
          </p:cNvPr>
          <p:cNvGrpSpPr/>
          <p:nvPr/>
        </p:nvGrpSpPr>
        <p:grpSpPr>
          <a:xfrm>
            <a:off x="287921" y="6410880"/>
            <a:ext cx="7960460" cy="374400"/>
            <a:chOff x="322211" y="6410880"/>
            <a:chExt cx="8532000" cy="374400"/>
          </a:xfrm>
        </p:grpSpPr>
        <p:sp>
          <p:nvSpPr>
            <p:cNvPr id="53" name="正方形/長方形 52">
              <a:extLst>
                <a:ext uri="{FF2B5EF4-FFF2-40B4-BE49-F238E27FC236}">
                  <a16:creationId xmlns:a16="http://schemas.microsoft.com/office/drawing/2014/main" id="{670E22B0-018A-42F6-991E-DC3D5E98049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4" name="正方形/長方形 53">
              <a:extLst>
                <a:ext uri="{FF2B5EF4-FFF2-40B4-BE49-F238E27FC236}">
                  <a16:creationId xmlns:a16="http://schemas.microsoft.com/office/drawing/2014/main" id="{0044478B-C343-4248-8903-0903A16725F7}"/>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803549" y="6483360"/>
            <a:ext cx="6029081"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20"/>
            <a:ext cx="832606" cy="749284"/>
            <a:chOff x="-35154" y="5996308"/>
            <a:chExt cx="945432" cy="850819"/>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2"/>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7"/>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endPar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endParaRP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会社</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外出先</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pic>
        <p:nvPicPr>
          <p:cNvPr id="55" name="図 54">
            <a:hlinkClick r:id="rId5"/>
            <a:extLst>
              <a:ext uri="{FF2B5EF4-FFF2-40B4-BE49-F238E27FC236}">
                <a16:creationId xmlns:a16="http://schemas.microsoft.com/office/drawing/2014/main" id="{726264DB-D7F1-4827-958C-4AB8AC447D79}"/>
              </a:ext>
            </a:extLst>
          </p:cNvPr>
          <p:cNvPicPr>
            <a:picLocks noChangeAspect="1"/>
          </p:cNvPicPr>
          <p:nvPr/>
        </p:nvPicPr>
        <p:blipFill>
          <a:blip r:embed="rId10"/>
          <a:stretch>
            <a:fillRect/>
          </a:stretch>
        </p:blipFill>
        <p:spPr>
          <a:xfrm>
            <a:off x="8367365" y="6353452"/>
            <a:ext cx="478083" cy="478083"/>
          </a:xfrm>
          <a:prstGeom prst="rect">
            <a:avLst/>
          </a:prstGeom>
        </p:spPr>
      </p:pic>
      <p:sp>
        <p:nvSpPr>
          <p:cNvPr id="13" name="スライド番号プレースホルダー 8">
            <a:extLst>
              <a:ext uri="{FF2B5EF4-FFF2-40B4-BE49-F238E27FC236}">
                <a16:creationId xmlns:a16="http://schemas.microsoft.com/office/drawing/2014/main" id="{18CC130E-8F7B-DE0F-E92F-AB6C4AF36DE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2" y="6410880"/>
            <a:ext cx="7895488"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https://www.youtube.com/watch?v=O8YDvxVEMEY </a:t>
            </a:r>
            <a:r>
              <a:rPr kumimoji="1" lang="ja-JP" altLang="en-US" sz="1000" dirty="0">
                <a:latin typeface="HGPGothicE" panose="020B0900000000000000" pitchFamily="34" charset="-128"/>
                <a:cs typeface="Arial" panose="020B0604020202020204" pitchFamily="34" charset="0"/>
              </a:rPr>
              <a:t>（財務省作成動画）</a:t>
            </a:r>
            <a:endParaRPr kumimoji="1" lang="ja-JP" altLang="en-US" sz="1100" dirty="0">
              <a:latin typeface="HGPGothicE" panose="020B0900000000000000" pitchFamily="34" charset="-128"/>
              <a:cs typeface="Arial" panose="020B0604020202020204" pitchFamily="34" charset="0"/>
            </a:endParaRPr>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hlinkClick r:id="rId3"/>
            <a:extLst>
              <a:ext uri="{FF2B5EF4-FFF2-40B4-BE49-F238E27FC236}">
                <a16:creationId xmlns:a16="http://schemas.microsoft.com/office/drawing/2014/main" id="{7D90FB35-79EE-4018-8A27-0D7A30FC9748}"/>
              </a:ext>
            </a:extLst>
          </p:cNvPr>
          <p:cNvPicPr>
            <a:picLocks noChangeAspect="1"/>
          </p:cNvPicPr>
          <p:nvPr/>
        </p:nvPicPr>
        <p:blipFill>
          <a:blip r:embed="rId5"/>
          <a:stretch>
            <a:fillRect/>
          </a:stretch>
        </p:blipFill>
        <p:spPr>
          <a:xfrm>
            <a:off x="8246271" y="6248194"/>
            <a:ext cx="609806" cy="609806"/>
          </a:xfrm>
          <a:prstGeom prst="rect">
            <a:avLst/>
          </a:prstGeom>
        </p:spPr>
      </p:pic>
      <p:sp>
        <p:nvSpPr>
          <p:cNvPr id="9" name="テキスト ボックス 8">
            <a:extLst>
              <a:ext uri="{FF2B5EF4-FFF2-40B4-BE49-F238E27FC236}">
                <a16:creationId xmlns:a16="http://schemas.microsoft.com/office/drawing/2014/main" id="{5FF047D7-1F94-6B8E-EBD9-27249DA195E6}"/>
              </a:ext>
            </a:extLst>
          </p:cNvPr>
          <p:cNvSpPr txBox="1"/>
          <p:nvPr/>
        </p:nvSpPr>
        <p:spPr>
          <a:xfrm>
            <a:off x="340206" y="2409000"/>
            <a:ext cx="8542592" cy="2568406"/>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200" dirty="0">
                <a:latin typeface="+mn-ea"/>
                <a:ea typeface="+mn-ea"/>
              </a:rPr>
              <a:t>普通国債残高は、累増の一途をたどり、</a:t>
            </a:r>
            <a:r>
              <a:rPr kumimoji="1" lang="en-US" altLang="ja-JP" sz="2200" dirty="0">
                <a:latin typeface="+mn-ea"/>
                <a:ea typeface="+mn-ea"/>
              </a:rPr>
              <a:t>2025</a:t>
            </a:r>
            <a:r>
              <a:rPr kumimoji="1" lang="ja-JP" altLang="en-US" sz="2200" dirty="0">
                <a:latin typeface="+mn-ea"/>
                <a:ea typeface="+mn-ea"/>
              </a:rPr>
              <a:t>年度末には</a:t>
            </a:r>
            <a:r>
              <a:rPr kumimoji="1" lang="en-US" altLang="ja-JP" sz="2200" dirty="0">
                <a:latin typeface="+mn-ea"/>
                <a:ea typeface="+mn-ea"/>
              </a:rPr>
              <a:t>1,129</a:t>
            </a:r>
            <a:r>
              <a:rPr kumimoji="1" lang="ja-JP" altLang="en-US" sz="22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200" dirty="0">
                <a:latin typeface="+mn-ea"/>
                <a:ea typeface="+mn-ea"/>
              </a:rPr>
              <a:t>また、財政の持続可能性を見る上では、国により経済規模は異なるため、ＧＤＰに対する借金の総額の割合で比較することが重要です。</a:t>
            </a:r>
            <a:r>
              <a:rPr lang="ja-JP" altLang="en-US" sz="2200" dirty="0">
                <a:solidFill>
                  <a:srgbClr val="005BAD"/>
                </a:solidFill>
                <a:latin typeface="+mn-ea"/>
                <a:ea typeface="+mn-ea"/>
              </a:rPr>
              <a:t>日本の債務残高は</a:t>
            </a:r>
            <a:r>
              <a:rPr lang="en-US" altLang="ja-JP" sz="2200" dirty="0">
                <a:solidFill>
                  <a:srgbClr val="005BAD"/>
                </a:solidFill>
                <a:latin typeface="+mn-ea"/>
                <a:ea typeface="+mn-ea"/>
              </a:rPr>
              <a:t>GDP</a:t>
            </a:r>
            <a:r>
              <a:rPr lang="ja-JP" altLang="en-US" sz="2200" dirty="0">
                <a:solidFill>
                  <a:srgbClr val="005BAD"/>
                </a:solidFill>
                <a:latin typeface="+mn-ea"/>
                <a:ea typeface="+mn-ea"/>
              </a:rPr>
              <a:t>の２倍を超えており、主要先進国の中で最も高い水準</a:t>
            </a:r>
            <a:r>
              <a:rPr lang="ja-JP" altLang="en-US" sz="2200" dirty="0">
                <a:latin typeface="+mn-ea"/>
                <a:ea typeface="+mn-ea"/>
              </a:rPr>
              <a:t>にあります。</a:t>
            </a:r>
          </a:p>
        </p:txBody>
      </p:sp>
      <p:sp>
        <p:nvSpPr>
          <p:cNvPr id="11" name="スライド番号プレースホルダー 8">
            <a:extLst>
              <a:ext uri="{FF2B5EF4-FFF2-40B4-BE49-F238E27FC236}">
                <a16:creationId xmlns:a16="http://schemas.microsoft.com/office/drawing/2014/main" id="{C2516E2B-91D3-6311-DDB9-24EEB6B7F9F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20</a:t>
            </a:fld>
            <a:endParaRPr lang="en-US" altLang="ja-JP" dirty="0">
              <a:latin typeface="+mn-ea"/>
              <a:ea typeface="+mn-ea"/>
            </a:endParaRPr>
          </a:p>
        </p:txBody>
      </p:sp>
    </p:spTree>
    <p:extLst>
      <p:ext uri="{BB962C8B-B14F-4D97-AF65-F5344CB8AC3E}">
        <p14:creationId xmlns:p14="http://schemas.microsoft.com/office/powerpoint/2010/main" val="20713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16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18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7863857"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 https://www.youtube.com/watch?v=O8YDvxVEMEY </a:t>
            </a:r>
            <a:r>
              <a:rPr kumimoji="1" lang="ja-JP" altLang="en-US" sz="1000" dirty="0">
                <a:latin typeface="HGPGothicE" panose="020B0900000000000000" pitchFamily="34" charset="-128"/>
                <a:cs typeface="Arial" panose="020B0604020202020204" pitchFamily="34" charset="0"/>
              </a:rPr>
              <a:t>（財務省作成動画）</a:t>
            </a:r>
            <a:endParaRPr kumimoji="1" lang="ja-JP" altLang="en-US" sz="1100" dirty="0">
              <a:latin typeface="HGPGothicE" panose="020B0900000000000000" pitchFamily="34" charset="-128"/>
              <a:cs typeface="Arial" panose="020B0604020202020204" pitchFamily="34" charset="0"/>
            </a:endParaRPr>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2" name="object 23">
            <a:extLst>
              <a:ext uri="{FF2B5EF4-FFF2-40B4-BE49-F238E27FC236}">
                <a16:creationId xmlns:a16="http://schemas.microsoft.com/office/drawing/2014/main" id="{CE1CF444-CF31-E4FD-9E9D-39651D5CA851}"/>
              </a:ext>
            </a:extLst>
          </p:cNvPr>
          <p:cNvSpPr txBox="1"/>
          <p:nvPr/>
        </p:nvSpPr>
        <p:spPr>
          <a:xfrm>
            <a:off x="4787892" y="1174782"/>
            <a:ext cx="3801869"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rPr>
              <a:t>主な国の債務残高（対</a:t>
            </a:r>
            <a:r>
              <a:rPr lang="en-US" altLang="ja-JP" sz="1500" spc="32" dirty="0">
                <a:solidFill>
                  <a:srgbClr val="231916"/>
                </a:solidFill>
                <a:latin typeface="+mn-ea"/>
                <a:ea typeface="+mn-ea"/>
              </a:rPr>
              <a:t>GDP</a:t>
            </a:r>
            <a:r>
              <a:rPr lang="ja-JP" altLang="en-US" sz="1500" spc="32" dirty="0">
                <a:solidFill>
                  <a:srgbClr val="231916"/>
                </a:solidFill>
                <a:latin typeface="+mn-ea"/>
                <a:ea typeface="+mn-ea"/>
              </a:rPr>
              <a:t>比）</a:t>
            </a:r>
            <a:endParaRPr sz="1500" spc="32" dirty="0">
              <a:solidFill>
                <a:srgbClr val="231916"/>
              </a:solidFill>
              <a:latin typeface="+mn-ea"/>
              <a:ea typeface="+mn-ea"/>
            </a:endParaRPr>
          </a:p>
        </p:txBody>
      </p:sp>
      <p:sp>
        <p:nvSpPr>
          <p:cNvPr id="126" name="object 66">
            <a:extLst>
              <a:ext uri="{FF2B5EF4-FFF2-40B4-BE49-F238E27FC236}">
                <a16:creationId xmlns:a16="http://schemas.microsoft.com/office/drawing/2014/main" id="{72377939-7CF0-5FF2-A3C5-B80BFDA2A9B0}"/>
              </a:ext>
            </a:extLst>
          </p:cNvPr>
          <p:cNvSpPr txBox="1"/>
          <p:nvPr/>
        </p:nvSpPr>
        <p:spPr>
          <a:xfrm>
            <a:off x="4648717" y="5850463"/>
            <a:ext cx="4437989" cy="340671"/>
          </a:xfrm>
          <a:prstGeom prst="rect">
            <a:avLst/>
          </a:prstGeom>
        </p:spPr>
        <p:txBody>
          <a:bodyPr vert="horz" wrap="square" lIns="0" tIns="0" rIns="0" bIns="0" rtlCol="0" anchor="ctr">
            <a:spAutoFit/>
          </a:bodyPr>
          <a:lstStyle/>
          <a:p>
            <a:pPr marL="132926" indent="-422041" defTabSz="844083" eaLnBrk="1" fontAlgn="auto" hangingPunct="1">
              <a:spcBef>
                <a:spcPts val="0"/>
              </a:spcBef>
              <a:spcAft>
                <a:spcPts val="0"/>
              </a:spcAft>
              <a:defRPr/>
            </a:pPr>
            <a:r>
              <a:rPr lang="ja-JP" altLang="en-US" sz="738" dirty="0">
                <a:solidFill>
                  <a:prstClr val="black"/>
                </a:solidFill>
                <a:latin typeface="+mn-ea"/>
                <a:ea typeface="+mn-ea"/>
              </a:rPr>
              <a:t>出所 </a:t>
            </a:r>
            <a:r>
              <a:rPr lang="ja-JP" altLang="en-US" sz="700" dirty="0">
                <a:solidFill>
                  <a:schemeClr val="tx1"/>
                </a:solidFill>
                <a:latin typeface="+mn-ea"/>
                <a:ea typeface="+mn-ea"/>
              </a:rPr>
              <a:t>： </a:t>
            </a:r>
            <a:r>
              <a:rPr lang="en-US" altLang="ja-JP" sz="738" dirty="0">
                <a:solidFill>
                  <a:prstClr val="black"/>
                </a:solidFill>
                <a:latin typeface="+mn-ea"/>
                <a:ea typeface="+mn-ea"/>
              </a:rPr>
              <a:t>IMF “World Economic Outlook” (2024</a:t>
            </a:r>
            <a:r>
              <a:rPr lang="ja-JP" altLang="en-US" sz="738" dirty="0">
                <a:solidFill>
                  <a:prstClr val="black"/>
                </a:solidFill>
                <a:latin typeface="+mn-ea"/>
                <a:ea typeface="+mn-ea"/>
              </a:rPr>
              <a:t>年</a:t>
            </a:r>
            <a:r>
              <a:rPr lang="en-US" altLang="ja-JP" sz="738" dirty="0">
                <a:solidFill>
                  <a:prstClr val="black"/>
                </a:solidFill>
                <a:latin typeface="+mn-ea"/>
              </a:rPr>
              <a:t>10</a:t>
            </a:r>
            <a:r>
              <a:rPr lang="ja-JP" altLang="en-US" sz="738" dirty="0">
                <a:solidFill>
                  <a:prstClr val="black"/>
                </a:solidFill>
                <a:latin typeface="+mn-ea"/>
                <a:ea typeface="+mn-ea"/>
              </a:rPr>
              <a:t>月）</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１　数値は一般政府（中央政府、地方政府、社会保障基金を合わせたもの）ベース。</a:t>
            </a:r>
          </a:p>
          <a:p>
            <a:pPr marL="132926" indent="-422041" defTabSz="844083" eaLnBrk="1" fontAlgn="auto" hangingPunct="1">
              <a:spcBef>
                <a:spcPts val="0"/>
              </a:spcBef>
              <a:spcAft>
                <a:spcPts val="0"/>
              </a:spcAft>
              <a:defRPr/>
            </a:pPr>
            <a:r>
              <a:rPr lang="en-US" altLang="ja-JP" sz="738" dirty="0">
                <a:solidFill>
                  <a:prstClr val="black"/>
                </a:solidFill>
                <a:latin typeface="+mn-ea"/>
                <a:ea typeface="+mn-ea"/>
              </a:rPr>
              <a:t>※</a:t>
            </a:r>
            <a:r>
              <a:rPr lang="ja-JP" altLang="en-US" sz="738" dirty="0">
                <a:solidFill>
                  <a:prstClr val="black"/>
                </a:solidFill>
                <a:latin typeface="+mn-ea"/>
                <a:ea typeface="+mn-ea"/>
              </a:rPr>
              <a:t>２　日本は、</a:t>
            </a:r>
            <a:r>
              <a:rPr lang="en-US" altLang="ja-JP" sz="738" dirty="0">
                <a:solidFill>
                  <a:prstClr val="black"/>
                </a:solidFill>
                <a:latin typeface="+mn-ea"/>
                <a:ea typeface="+mn-ea"/>
              </a:rPr>
              <a:t>2023</a:t>
            </a:r>
            <a:r>
              <a:rPr lang="ja-JP" altLang="en-US" sz="738" dirty="0">
                <a:solidFill>
                  <a:prstClr val="black"/>
                </a:solidFill>
                <a:latin typeface="+mn-ea"/>
                <a:ea typeface="+mn-ea"/>
              </a:rPr>
              <a:t>年から</a:t>
            </a:r>
            <a:r>
              <a:rPr lang="en-US" altLang="ja-JP" sz="738" dirty="0">
                <a:solidFill>
                  <a:prstClr val="black"/>
                </a:solidFill>
                <a:latin typeface="+mn-ea"/>
                <a:ea typeface="+mn-ea"/>
              </a:rPr>
              <a:t>2025</a:t>
            </a:r>
            <a:r>
              <a:rPr lang="ja-JP" altLang="en-US" sz="738" dirty="0">
                <a:solidFill>
                  <a:prstClr val="black"/>
                </a:solidFill>
                <a:latin typeface="+mn-ea"/>
                <a:ea typeface="+mn-ea"/>
              </a:rPr>
              <a:t>年が推計値。それ以外の国は、</a:t>
            </a:r>
            <a:r>
              <a:rPr lang="en-US" altLang="ja-JP" sz="738" dirty="0">
                <a:solidFill>
                  <a:prstClr val="black"/>
                </a:solidFill>
                <a:latin typeface="+mn-ea"/>
                <a:ea typeface="+mn-ea"/>
              </a:rPr>
              <a:t>2024</a:t>
            </a:r>
            <a:r>
              <a:rPr lang="ja-JP" altLang="en-US" sz="738" dirty="0">
                <a:solidFill>
                  <a:prstClr val="black"/>
                </a:solidFill>
                <a:latin typeface="+mn-ea"/>
                <a:ea typeface="+mn-ea"/>
              </a:rPr>
              <a:t>年及び</a:t>
            </a:r>
            <a:r>
              <a:rPr lang="en-US" altLang="ja-JP" sz="738" dirty="0">
                <a:solidFill>
                  <a:prstClr val="black"/>
                </a:solidFill>
                <a:latin typeface="+mn-ea"/>
                <a:ea typeface="+mn-ea"/>
              </a:rPr>
              <a:t>2025</a:t>
            </a:r>
            <a:r>
              <a:rPr lang="ja-JP" altLang="en-US" sz="738" dirty="0">
                <a:solidFill>
                  <a:prstClr val="black"/>
                </a:solidFill>
                <a:latin typeface="+mn-ea"/>
                <a:ea typeface="+mn-ea"/>
              </a:rPr>
              <a:t>年が推計値。</a:t>
            </a:r>
          </a:p>
        </p:txBody>
      </p:sp>
      <p:sp>
        <p:nvSpPr>
          <p:cNvPr id="130" name="object 23">
            <a:extLst>
              <a:ext uri="{FF2B5EF4-FFF2-40B4-BE49-F238E27FC236}">
                <a16:creationId xmlns:a16="http://schemas.microsoft.com/office/drawing/2014/main" id="{E6D3C259-7C10-BB44-4E48-072460E97262}"/>
              </a:ext>
            </a:extLst>
          </p:cNvPr>
          <p:cNvSpPr txBox="1"/>
          <p:nvPr/>
        </p:nvSpPr>
        <p:spPr>
          <a:xfrm>
            <a:off x="708001" y="1174782"/>
            <a:ext cx="3256977" cy="229807"/>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lang="ja-JP" altLang="en-US" sz="1500" spc="32" dirty="0">
                <a:solidFill>
                  <a:srgbClr val="231916"/>
                </a:solidFill>
                <a:latin typeface="+mn-ea"/>
                <a:ea typeface="+mn-ea"/>
                <a:cs typeface="Meiryo"/>
              </a:rPr>
              <a:t>日本の普通国債残高の推移</a:t>
            </a:r>
            <a:endParaRPr sz="1500" dirty="0">
              <a:solidFill>
                <a:prstClr val="black"/>
              </a:solidFill>
              <a:latin typeface="+mn-ea"/>
              <a:ea typeface="+mn-ea"/>
              <a:cs typeface="Yu Gothic"/>
            </a:endParaRPr>
          </a:p>
        </p:txBody>
      </p:sp>
      <p:sp>
        <p:nvSpPr>
          <p:cNvPr id="127" name="object 66">
            <a:extLst>
              <a:ext uri="{FF2B5EF4-FFF2-40B4-BE49-F238E27FC236}">
                <a16:creationId xmlns:a16="http://schemas.microsoft.com/office/drawing/2014/main" id="{18B48F62-7CCA-AFDD-DD10-761EBF8CC033}"/>
              </a:ext>
            </a:extLst>
          </p:cNvPr>
          <p:cNvSpPr txBox="1"/>
          <p:nvPr/>
        </p:nvSpPr>
        <p:spPr>
          <a:xfrm>
            <a:off x="324064" y="5850027"/>
            <a:ext cx="4062222" cy="113557"/>
          </a:xfrm>
          <a:prstGeom prst="rect">
            <a:avLst/>
          </a:prstGeom>
        </p:spPr>
        <p:txBody>
          <a:bodyPr vert="horz" wrap="square" lIns="0" tIns="0" rIns="0" bIns="0" rtlCol="0" anchor="ctr">
            <a:spAutoFit/>
          </a:bodyPr>
          <a:lstStyle/>
          <a:p>
            <a:pPr marL="132926" indent="-398779" defTabSz="844083">
              <a:defRPr/>
            </a:pPr>
            <a:r>
              <a:rPr lang="en-US" altLang="ja-JP" sz="738" dirty="0">
                <a:solidFill>
                  <a:prstClr val="black"/>
                </a:solidFill>
                <a:latin typeface="+mn-ea"/>
                <a:ea typeface="+mn-ea"/>
                <a:cs typeface="Yu Gothic"/>
              </a:rPr>
              <a:t>※</a:t>
            </a:r>
            <a:r>
              <a:rPr lang="en-US" altLang="ja-JP" sz="738" dirty="0">
                <a:solidFill>
                  <a:prstClr val="black"/>
                </a:solidFill>
                <a:latin typeface="+mn-ea"/>
                <a:cs typeface="Yu Gothic"/>
              </a:rPr>
              <a:t>2023</a:t>
            </a:r>
            <a:r>
              <a:rPr lang="ja-JP" altLang="en-US" sz="738" dirty="0">
                <a:solidFill>
                  <a:prstClr val="black"/>
                </a:solidFill>
                <a:latin typeface="+mn-ea"/>
                <a:cs typeface="Yu Gothic"/>
              </a:rPr>
              <a:t>年度までは実績、</a:t>
            </a:r>
            <a:r>
              <a:rPr lang="en-US" altLang="ja-JP" sz="738" dirty="0">
                <a:solidFill>
                  <a:prstClr val="black"/>
                </a:solidFill>
                <a:latin typeface="+mn-ea"/>
                <a:cs typeface="Yu Gothic"/>
              </a:rPr>
              <a:t>2024</a:t>
            </a:r>
            <a:r>
              <a:rPr lang="ja-JP" altLang="en-US" sz="738" dirty="0">
                <a:solidFill>
                  <a:prstClr val="black"/>
                </a:solidFill>
                <a:latin typeface="+mn-ea"/>
                <a:cs typeface="Yu Gothic"/>
              </a:rPr>
              <a:t>年度は補正後予算、</a:t>
            </a:r>
            <a:r>
              <a:rPr lang="en-US" altLang="ja-JP" sz="738" dirty="0">
                <a:solidFill>
                  <a:prstClr val="black"/>
                </a:solidFill>
                <a:latin typeface="+mn-ea"/>
                <a:cs typeface="Yu Gothic"/>
              </a:rPr>
              <a:t>2025</a:t>
            </a:r>
            <a:r>
              <a:rPr lang="ja-JP" altLang="en-US" sz="738" dirty="0">
                <a:solidFill>
                  <a:prstClr val="black"/>
                </a:solidFill>
                <a:latin typeface="+mn-ea"/>
                <a:cs typeface="Yu Gothic"/>
              </a:rPr>
              <a:t>年度は予算に基づく見込み。</a:t>
            </a:r>
            <a:endParaRPr lang="en-US" altLang="ja-JP" sz="738" dirty="0">
              <a:solidFill>
                <a:prstClr val="black"/>
              </a:solidFill>
              <a:latin typeface="+mn-ea"/>
              <a:ea typeface="+mn-ea"/>
              <a:cs typeface="Yu Gothic"/>
            </a:endParaRPr>
          </a:p>
        </p:txBody>
      </p:sp>
      <p:grpSp>
        <p:nvGrpSpPr>
          <p:cNvPr id="271" name="グループ化 270">
            <a:extLst>
              <a:ext uri="{FF2B5EF4-FFF2-40B4-BE49-F238E27FC236}">
                <a16:creationId xmlns:a16="http://schemas.microsoft.com/office/drawing/2014/main" id="{CEDE91CB-E495-6B7D-4303-A263A5764169}"/>
              </a:ext>
            </a:extLst>
          </p:cNvPr>
          <p:cNvGrpSpPr/>
          <p:nvPr/>
        </p:nvGrpSpPr>
        <p:grpSpPr>
          <a:xfrm>
            <a:off x="253595" y="1431966"/>
            <a:ext cx="4082338" cy="4442475"/>
            <a:chOff x="253595" y="1431966"/>
            <a:chExt cx="4082338" cy="4442475"/>
          </a:xfrm>
        </p:grpSpPr>
        <p:graphicFrame>
          <p:nvGraphicFramePr>
            <p:cNvPr id="11" name="グラフ 10">
              <a:extLst>
                <a:ext uri="{FF2B5EF4-FFF2-40B4-BE49-F238E27FC236}">
                  <a16:creationId xmlns:a16="http://schemas.microsoft.com/office/drawing/2014/main" id="{FCD79B10-0711-E87B-777E-4D29A1F0D7D7}"/>
                </a:ext>
              </a:extLst>
            </p:cNvPr>
            <p:cNvGraphicFramePr/>
            <p:nvPr/>
          </p:nvGraphicFramePr>
          <p:xfrm>
            <a:off x="253595" y="1644814"/>
            <a:ext cx="3960000" cy="4031581"/>
          </p:xfrm>
          <a:graphic>
            <a:graphicData uri="http://schemas.openxmlformats.org/drawingml/2006/chart">
              <c:chart xmlns:c="http://schemas.openxmlformats.org/drawingml/2006/chart" xmlns:r="http://schemas.openxmlformats.org/officeDocument/2006/relationships" r:id="rId4"/>
            </a:graphicData>
          </a:graphic>
        </p:graphicFrame>
        <p:sp>
          <p:nvSpPr>
            <p:cNvPr id="128" name="テキスト ボックス 127">
              <a:extLst>
                <a:ext uri="{FF2B5EF4-FFF2-40B4-BE49-F238E27FC236}">
                  <a16:creationId xmlns:a16="http://schemas.microsoft.com/office/drawing/2014/main" id="{A2C7C2AC-D264-6954-3A90-B759C2F7EE7A}"/>
                </a:ext>
              </a:extLst>
            </p:cNvPr>
            <p:cNvSpPr txBox="1"/>
            <p:nvPr/>
          </p:nvSpPr>
          <p:spPr>
            <a:xfrm>
              <a:off x="333967" y="1431966"/>
              <a:ext cx="728226" cy="26007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1000" dirty="0">
                  <a:solidFill>
                    <a:prstClr val="black"/>
                  </a:solidFill>
                  <a:latin typeface="+mn-ea"/>
                  <a:ea typeface="+mn-ea"/>
                  <a:cs typeface="Arial" panose="020B0604020202020204" pitchFamily="34" charset="0"/>
                </a:rPr>
                <a:t>（兆円）</a:t>
              </a:r>
            </a:p>
          </p:txBody>
        </p:sp>
        <p:sp>
          <p:nvSpPr>
            <p:cNvPr id="129" name="テキスト ボックス 50">
              <a:extLst>
                <a:ext uri="{FF2B5EF4-FFF2-40B4-BE49-F238E27FC236}">
                  <a16:creationId xmlns:a16="http://schemas.microsoft.com/office/drawing/2014/main" id="{0A75CB81-3AE5-9AE1-C7C3-7D9D7A60E24F}"/>
                </a:ext>
              </a:extLst>
            </p:cNvPr>
            <p:cNvSpPr txBox="1">
              <a:spLocks noChangeArrowheads="1"/>
            </p:cNvSpPr>
            <p:nvPr/>
          </p:nvSpPr>
          <p:spPr bwMode="auto">
            <a:xfrm>
              <a:off x="3639147" y="5612253"/>
              <a:ext cx="671196" cy="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844007" eaLnBrk="1" fontAlgn="auto" hangingPunct="1">
                <a:lnSpc>
                  <a:spcPts val="1477"/>
                </a:lnSpc>
                <a:spcBef>
                  <a:spcPts val="0"/>
                </a:spcBef>
                <a:spcAft>
                  <a:spcPts val="0"/>
                </a:spcAft>
                <a:buNone/>
                <a:defRPr/>
              </a:pPr>
              <a:r>
                <a:rPr lang="ja-JP" altLang="en-US" sz="920" dirty="0">
                  <a:solidFill>
                    <a:prstClr val="black"/>
                  </a:solidFill>
                  <a:latin typeface="HGPGothicE" panose="020B0900000000000000" pitchFamily="34" charset="-128"/>
                  <a:ea typeface="+mn-ea"/>
                  <a:cs typeface="Arial" panose="020B0604020202020204" pitchFamily="34" charset="0"/>
                </a:rPr>
                <a:t>（</a:t>
              </a:r>
              <a:r>
                <a:rPr lang="ja-JP" altLang="en-US" sz="920" dirty="0">
                  <a:solidFill>
                    <a:prstClr val="black"/>
                  </a:solidFill>
                  <a:latin typeface="+mn-ea"/>
                  <a:ea typeface="+mn-ea"/>
                  <a:cs typeface="Arial" panose="020B0604020202020204" pitchFamily="34" charset="0"/>
                </a:rPr>
                <a:t>年度末</a:t>
              </a:r>
              <a:r>
                <a:rPr lang="ja-JP" altLang="en-US" sz="920" dirty="0">
                  <a:solidFill>
                    <a:prstClr val="black"/>
                  </a:solidFill>
                  <a:latin typeface="HGPGothicE" panose="020B0900000000000000" pitchFamily="34" charset="-128"/>
                  <a:ea typeface="+mn-ea"/>
                  <a:cs typeface="Arial" panose="020B0604020202020204" pitchFamily="34" charset="0"/>
                </a:rPr>
                <a:t>）</a:t>
              </a:r>
              <a:endParaRPr lang="en-US" altLang="ja-JP" sz="920" dirty="0">
                <a:solidFill>
                  <a:prstClr val="black"/>
                </a:solidFill>
                <a:latin typeface="HGPGothicE" panose="020B0900000000000000" pitchFamily="34" charset="-128"/>
                <a:ea typeface="+mn-ea"/>
                <a:cs typeface="Arial" panose="020B0604020202020204" pitchFamily="34" charset="0"/>
              </a:endParaRPr>
            </a:p>
          </p:txBody>
        </p:sp>
        <p:sp>
          <p:nvSpPr>
            <p:cNvPr id="147" name="テキスト ボックス 1">
              <a:extLst>
                <a:ext uri="{FF2B5EF4-FFF2-40B4-BE49-F238E27FC236}">
                  <a16:creationId xmlns:a16="http://schemas.microsoft.com/office/drawing/2014/main" id="{4AD4B069-32F1-B2E8-F75B-F031A9438AB9}"/>
                </a:ext>
              </a:extLst>
            </p:cNvPr>
            <p:cNvSpPr txBox="1"/>
            <p:nvPr/>
          </p:nvSpPr>
          <p:spPr>
            <a:xfrm>
              <a:off x="3794849"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(R7)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 name="テキスト ボックス 1">
              <a:extLst>
                <a:ext uri="{FF2B5EF4-FFF2-40B4-BE49-F238E27FC236}">
                  <a16:creationId xmlns:a16="http://schemas.microsoft.com/office/drawing/2014/main" id="{ABA7E262-51C0-C105-F042-1434E44AB0A4}"/>
                </a:ext>
              </a:extLst>
            </p:cNvPr>
            <p:cNvSpPr txBox="1"/>
            <p:nvPr/>
          </p:nvSpPr>
          <p:spPr>
            <a:xfrm>
              <a:off x="3577117"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(R2)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3" name="テキスト ボックス 1">
              <a:extLst>
                <a:ext uri="{FF2B5EF4-FFF2-40B4-BE49-F238E27FC236}">
                  <a16:creationId xmlns:a16="http://schemas.microsoft.com/office/drawing/2014/main" id="{9C952779-100B-B57B-54FB-B31AFAC93E5B}"/>
                </a:ext>
              </a:extLst>
            </p:cNvPr>
            <p:cNvSpPr txBox="1"/>
            <p:nvPr/>
          </p:nvSpPr>
          <p:spPr>
            <a:xfrm>
              <a:off x="33154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4" name="テキスト ボックス 1">
              <a:extLst>
                <a:ext uri="{FF2B5EF4-FFF2-40B4-BE49-F238E27FC236}">
                  <a16:creationId xmlns:a16="http://schemas.microsoft.com/office/drawing/2014/main" id="{42311829-EBE4-3795-E395-437D8FF840E4}"/>
                </a:ext>
              </a:extLst>
            </p:cNvPr>
            <p:cNvSpPr txBox="1"/>
            <p:nvPr/>
          </p:nvSpPr>
          <p:spPr>
            <a:xfrm>
              <a:off x="30537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5" name="テキスト ボックス 1">
              <a:extLst>
                <a:ext uri="{FF2B5EF4-FFF2-40B4-BE49-F238E27FC236}">
                  <a16:creationId xmlns:a16="http://schemas.microsoft.com/office/drawing/2014/main" id="{87F26719-4689-6416-FDA9-E71309401FB7}"/>
                </a:ext>
              </a:extLst>
            </p:cNvPr>
            <p:cNvSpPr txBox="1"/>
            <p:nvPr/>
          </p:nvSpPr>
          <p:spPr>
            <a:xfrm>
              <a:off x="27921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(H17)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6" name="テキスト ボックス 1">
              <a:extLst>
                <a:ext uri="{FF2B5EF4-FFF2-40B4-BE49-F238E27FC236}">
                  <a16:creationId xmlns:a16="http://schemas.microsoft.com/office/drawing/2014/main" id="{E8AB4984-6359-C475-9915-ECDFA0C62496}"/>
                </a:ext>
              </a:extLst>
            </p:cNvPr>
            <p:cNvSpPr txBox="1"/>
            <p:nvPr/>
          </p:nvSpPr>
          <p:spPr>
            <a:xfrm>
              <a:off x="25304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(H12)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7" name="テキスト ボックス 1">
              <a:extLst>
                <a:ext uri="{FF2B5EF4-FFF2-40B4-BE49-F238E27FC236}">
                  <a16:creationId xmlns:a16="http://schemas.microsoft.com/office/drawing/2014/main" id="{4BAE7060-CE85-8FEB-1A1E-4ED818D1C5EF}"/>
                </a:ext>
              </a:extLst>
            </p:cNvPr>
            <p:cNvSpPr txBox="1"/>
            <p:nvPr/>
          </p:nvSpPr>
          <p:spPr>
            <a:xfrm>
              <a:off x="22688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(H7)</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8" name="テキスト ボックス 1">
              <a:extLst>
                <a:ext uri="{FF2B5EF4-FFF2-40B4-BE49-F238E27FC236}">
                  <a16:creationId xmlns:a16="http://schemas.microsoft.com/office/drawing/2014/main" id="{DD6C41C3-2773-BDF6-80D3-5EEB862D49AA}"/>
                </a:ext>
              </a:extLst>
            </p:cNvPr>
            <p:cNvSpPr txBox="1"/>
            <p:nvPr/>
          </p:nvSpPr>
          <p:spPr>
            <a:xfrm>
              <a:off x="20071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(H2)</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9" name="テキスト ボックス 1">
              <a:extLst>
                <a:ext uri="{FF2B5EF4-FFF2-40B4-BE49-F238E27FC236}">
                  <a16:creationId xmlns:a16="http://schemas.microsoft.com/office/drawing/2014/main" id="{660891E5-4770-F909-08A9-A0E9E93F62BE}"/>
                </a:ext>
              </a:extLst>
            </p:cNvPr>
            <p:cNvSpPr txBox="1"/>
            <p:nvPr/>
          </p:nvSpPr>
          <p:spPr>
            <a:xfrm>
              <a:off x="174549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(S60)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30" name="テキスト ボックス 1">
              <a:extLst>
                <a:ext uri="{FF2B5EF4-FFF2-40B4-BE49-F238E27FC236}">
                  <a16:creationId xmlns:a16="http://schemas.microsoft.com/office/drawing/2014/main" id="{81296CBB-1196-280D-21E8-31EF246EDFCE}"/>
                </a:ext>
              </a:extLst>
            </p:cNvPr>
            <p:cNvSpPr txBox="1"/>
            <p:nvPr/>
          </p:nvSpPr>
          <p:spPr>
            <a:xfrm>
              <a:off x="148383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(S55)</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31" name="テキスト ボックス 1">
              <a:extLst>
                <a:ext uri="{FF2B5EF4-FFF2-40B4-BE49-F238E27FC236}">
                  <a16:creationId xmlns:a16="http://schemas.microsoft.com/office/drawing/2014/main" id="{6CEA3FA5-B4F6-A673-5CBA-C52D0F63C440}"/>
                </a:ext>
              </a:extLst>
            </p:cNvPr>
            <p:cNvSpPr txBox="1"/>
            <p:nvPr/>
          </p:nvSpPr>
          <p:spPr>
            <a:xfrm>
              <a:off x="122217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(S50)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4" name="テキスト ボックス 1">
              <a:extLst>
                <a:ext uri="{FF2B5EF4-FFF2-40B4-BE49-F238E27FC236}">
                  <a16:creationId xmlns:a16="http://schemas.microsoft.com/office/drawing/2014/main" id="{719B2ECD-FCC9-C9BE-FD30-9C78C1E8F4D9}"/>
                </a:ext>
              </a:extLst>
            </p:cNvPr>
            <p:cNvSpPr txBox="1"/>
            <p:nvPr/>
          </p:nvSpPr>
          <p:spPr>
            <a:xfrm>
              <a:off x="96051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(S45)</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25" name="テキスト ボックス 1">
              <a:extLst>
                <a:ext uri="{FF2B5EF4-FFF2-40B4-BE49-F238E27FC236}">
                  <a16:creationId xmlns:a16="http://schemas.microsoft.com/office/drawing/2014/main" id="{4B1C37DE-9085-D90A-978F-26B3F2BAD85D}"/>
                </a:ext>
              </a:extLst>
            </p:cNvPr>
            <p:cNvSpPr txBox="1"/>
            <p:nvPr/>
          </p:nvSpPr>
          <p:spPr>
            <a:xfrm>
              <a:off x="698853" y="5578509"/>
              <a:ext cx="429966" cy="105812"/>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eaLnBrk="1" fontAlgn="auto" hangingPunct="1">
                <a:spcBef>
                  <a:spcPts val="0"/>
                </a:spcBef>
                <a:spcAft>
                  <a:spcPts val="0"/>
                </a:spcAft>
                <a:defRPr/>
              </a:pPr>
              <a:r>
                <a:rPr lang="en-US" altLang="ja-JP"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rPr>
                <a:t>(S40)</a:t>
              </a:r>
              <a:endParaRPr lang="ja-JP" altLang="en-US" sz="600" dirty="0">
                <a:solidFill>
                  <a:prstClr val="black"/>
                </a:solidFill>
                <a:latin typeface="HGPGothicE" panose="020B0900000000000000" pitchFamily="34" charset="-128"/>
                <a:ea typeface="HGPｺﾞｼｯｸE" panose="020B0900000000000000" pitchFamily="50" charset="-128"/>
                <a:cs typeface="Arial" panose="020B0604020202020204" pitchFamily="34" charset="0"/>
              </a:endParaRPr>
            </a:p>
          </p:txBody>
        </p:sp>
        <p:sp>
          <p:nvSpPr>
            <p:cNvPr id="270" name="テキスト ボックス 1">
              <a:extLst>
                <a:ext uri="{FF2B5EF4-FFF2-40B4-BE49-F238E27FC236}">
                  <a16:creationId xmlns:a16="http://schemas.microsoft.com/office/drawing/2014/main" id="{AC95B64B-AEF1-3382-BCFD-ABED0E1665A7}"/>
                </a:ext>
              </a:extLst>
            </p:cNvPr>
            <p:cNvSpPr txBox="1"/>
            <p:nvPr/>
          </p:nvSpPr>
          <p:spPr>
            <a:xfrm>
              <a:off x="3613557" y="1772554"/>
              <a:ext cx="722376" cy="2846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07">
                <a:lnSpc>
                  <a:spcPts val="1477"/>
                </a:lnSpc>
                <a:defRPr/>
              </a:pPr>
              <a:r>
                <a:rPr lang="en-US" altLang="ja-JP" sz="1400" dirty="0">
                  <a:latin typeface="HGPGothicE" panose="020B0900000000000000" pitchFamily="34" charset="-128"/>
                  <a:ea typeface="Meiryo UI" panose="020B0604030504040204" pitchFamily="50" charset="-128"/>
                </a:rPr>
                <a:t>1,129</a:t>
              </a:r>
              <a:endParaRPr lang="ja-JP" altLang="en-US" sz="1400" dirty="0">
                <a:latin typeface="HGPGothicE" panose="020B0900000000000000" pitchFamily="34" charset="-128"/>
                <a:ea typeface="Meiryo UI" panose="020B0604030504040204" pitchFamily="50" charset="-128"/>
              </a:endParaRPr>
            </a:p>
          </p:txBody>
        </p:sp>
      </p:grpSp>
      <p:grpSp>
        <p:nvGrpSpPr>
          <p:cNvPr id="9" name="グループ化 8">
            <a:extLst>
              <a:ext uri="{FF2B5EF4-FFF2-40B4-BE49-F238E27FC236}">
                <a16:creationId xmlns:a16="http://schemas.microsoft.com/office/drawing/2014/main" id="{5CD9CDA7-686F-46FF-B078-2F9951250FD2}"/>
              </a:ext>
            </a:extLst>
          </p:cNvPr>
          <p:cNvGrpSpPr/>
          <p:nvPr/>
        </p:nvGrpSpPr>
        <p:grpSpPr>
          <a:xfrm>
            <a:off x="4148067" y="1448934"/>
            <a:ext cx="4679541" cy="4497180"/>
            <a:chOff x="4148067" y="1448934"/>
            <a:chExt cx="4679541" cy="4497180"/>
          </a:xfrm>
        </p:grpSpPr>
        <p:grpSp>
          <p:nvGrpSpPr>
            <p:cNvPr id="2" name="グループ化 1">
              <a:extLst>
                <a:ext uri="{FF2B5EF4-FFF2-40B4-BE49-F238E27FC236}">
                  <a16:creationId xmlns:a16="http://schemas.microsoft.com/office/drawing/2014/main" id="{66C0E111-3349-4483-86FE-D10E43B2CB45}"/>
                </a:ext>
              </a:extLst>
            </p:cNvPr>
            <p:cNvGrpSpPr/>
            <p:nvPr/>
          </p:nvGrpSpPr>
          <p:grpSpPr>
            <a:xfrm>
              <a:off x="4244286" y="1706750"/>
              <a:ext cx="4583322" cy="4239364"/>
              <a:chOff x="4244286" y="1706750"/>
              <a:chExt cx="4583322" cy="4239364"/>
            </a:xfrm>
          </p:grpSpPr>
          <p:graphicFrame>
            <p:nvGraphicFramePr>
              <p:cNvPr id="275" name="グラフ 274">
                <a:extLst>
                  <a:ext uri="{FF2B5EF4-FFF2-40B4-BE49-F238E27FC236}">
                    <a16:creationId xmlns:a16="http://schemas.microsoft.com/office/drawing/2014/main" id="{70ACF472-5A0E-3024-FB5B-BCCA23C0E53E}"/>
                  </a:ext>
                </a:extLst>
              </p:cNvPr>
              <p:cNvGraphicFramePr/>
              <p:nvPr/>
            </p:nvGraphicFramePr>
            <p:xfrm>
              <a:off x="4244286" y="1706750"/>
              <a:ext cx="3953067" cy="4239364"/>
            </p:xfrm>
            <a:graphic>
              <a:graphicData uri="http://schemas.openxmlformats.org/drawingml/2006/chart">
                <c:chart xmlns:c="http://schemas.openxmlformats.org/drawingml/2006/chart" xmlns:r="http://schemas.openxmlformats.org/officeDocument/2006/relationships" r:id="rId5"/>
              </a:graphicData>
            </a:graphic>
          </p:graphicFrame>
          <p:grpSp>
            <p:nvGrpSpPr>
              <p:cNvPr id="263" name="グループ化 262">
                <a:extLst>
                  <a:ext uri="{FF2B5EF4-FFF2-40B4-BE49-F238E27FC236}">
                    <a16:creationId xmlns:a16="http://schemas.microsoft.com/office/drawing/2014/main" id="{01EA0865-771A-6550-FC4C-8A054973EB13}"/>
                  </a:ext>
                </a:extLst>
              </p:cNvPr>
              <p:cNvGrpSpPr/>
              <p:nvPr/>
            </p:nvGrpSpPr>
            <p:grpSpPr>
              <a:xfrm>
                <a:off x="4737455" y="5580403"/>
                <a:ext cx="3149150" cy="108000"/>
                <a:chOff x="4937487" y="5580403"/>
                <a:chExt cx="3149150" cy="108000"/>
              </a:xfrm>
            </p:grpSpPr>
            <p:sp>
              <p:nvSpPr>
                <p:cNvPr id="213" name="テキスト ボックス 212">
                  <a:extLst>
                    <a:ext uri="{FF2B5EF4-FFF2-40B4-BE49-F238E27FC236}">
                      <a16:creationId xmlns:a16="http://schemas.microsoft.com/office/drawing/2014/main" id="{955C66DF-ED83-49C4-6871-0F69A765E9CE}"/>
                    </a:ext>
                  </a:extLst>
                </p:cNvPr>
                <p:cNvSpPr txBox="1"/>
                <p:nvPr/>
              </p:nvSpPr>
              <p:spPr>
                <a:xfrm>
                  <a:off x="7877519"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R7</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1" name="テキスト ボックス 230">
                  <a:extLst>
                    <a:ext uri="{FF2B5EF4-FFF2-40B4-BE49-F238E27FC236}">
                      <a16:creationId xmlns:a16="http://schemas.microsoft.com/office/drawing/2014/main" id="{BBA8C023-6D72-7088-669E-F17FFD2D9045}"/>
                    </a:ext>
                  </a:extLst>
                </p:cNvPr>
                <p:cNvSpPr txBox="1"/>
                <p:nvPr/>
              </p:nvSpPr>
              <p:spPr>
                <a:xfrm>
                  <a:off x="4937487"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H22</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2" name="テキスト ボックス 231">
                  <a:extLst>
                    <a:ext uri="{FF2B5EF4-FFF2-40B4-BE49-F238E27FC236}">
                      <a16:creationId xmlns:a16="http://schemas.microsoft.com/office/drawing/2014/main" id="{3A2EC433-37EF-6F66-6D64-23A45D9F764B}"/>
                    </a:ext>
                  </a:extLst>
                </p:cNvPr>
                <p:cNvSpPr txBox="1"/>
                <p:nvPr/>
              </p:nvSpPr>
              <p:spPr>
                <a:xfrm>
                  <a:off x="5145070"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H23</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3" name="テキスト ボックス 232">
                  <a:extLst>
                    <a:ext uri="{FF2B5EF4-FFF2-40B4-BE49-F238E27FC236}">
                      <a16:creationId xmlns:a16="http://schemas.microsoft.com/office/drawing/2014/main" id="{659B3709-FE73-152A-487A-5173C09D1A66}"/>
                    </a:ext>
                  </a:extLst>
                </p:cNvPr>
                <p:cNvSpPr txBox="1"/>
                <p:nvPr/>
              </p:nvSpPr>
              <p:spPr>
                <a:xfrm>
                  <a:off x="533598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H24</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4" name="テキスト ボックス 233">
                  <a:extLst>
                    <a:ext uri="{FF2B5EF4-FFF2-40B4-BE49-F238E27FC236}">
                      <a16:creationId xmlns:a16="http://schemas.microsoft.com/office/drawing/2014/main" id="{50BDA083-B2E9-41E1-4DAA-6FB1F67749D5}"/>
                    </a:ext>
                  </a:extLst>
                </p:cNvPr>
                <p:cNvSpPr txBox="1"/>
                <p:nvPr/>
              </p:nvSpPr>
              <p:spPr>
                <a:xfrm>
                  <a:off x="5534051"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H25</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5" name="テキスト ボックス 234">
                  <a:extLst>
                    <a:ext uri="{FF2B5EF4-FFF2-40B4-BE49-F238E27FC236}">
                      <a16:creationId xmlns:a16="http://schemas.microsoft.com/office/drawing/2014/main" id="{75D12488-3DB6-7816-4E98-223309E059E7}"/>
                    </a:ext>
                  </a:extLst>
                </p:cNvPr>
                <p:cNvSpPr txBox="1"/>
                <p:nvPr/>
              </p:nvSpPr>
              <p:spPr>
                <a:xfrm>
                  <a:off x="5724971"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H26</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6" name="テキスト ボックス 235">
                  <a:extLst>
                    <a:ext uri="{FF2B5EF4-FFF2-40B4-BE49-F238E27FC236}">
                      <a16:creationId xmlns:a16="http://schemas.microsoft.com/office/drawing/2014/main" id="{24E55FFD-CECC-2E9F-3F1C-B506623DE65E}"/>
                    </a:ext>
                  </a:extLst>
                </p:cNvPr>
                <p:cNvSpPr txBox="1"/>
                <p:nvPr/>
              </p:nvSpPr>
              <p:spPr>
                <a:xfrm>
                  <a:off x="592541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H27</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7" name="テキスト ボックス 236">
                  <a:extLst>
                    <a:ext uri="{FF2B5EF4-FFF2-40B4-BE49-F238E27FC236}">
                      <a16:creationId xmlns:a16="http://schemas.microsoft.com/office/drawing/2014/main" id="{B966995B-68D2-9082-12B9-CFECBE672F6D}"/>
                    </a:ext>
                  </a:extLst>
                </p:cNvPr>
                <p:cNvSpPr txBox="1"/>
                <p:nvPr/>
              </p:nvSpPr>
              <p:spPr>
                <a:xfrm>
                  <a:off x="6113954"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H28</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8" name="テキスト ボックス 237">
                  <a:extLst>
                    <a:ext uri="{FF2B5EF4-FFF2-40B4-BE49-F238E27FC236}">
                      <a16:creationId xmlns:a16="http://schemas.microsoft.com/office/drawing/2014/main" id="{BC16F958-6181-9031-C546-0FEB690C15B5}"/>
                    </a:ext>
                  </a:extLst>
                </p:cNvPr>
                <p:cNvSpPr txBox="1"/>
                <p:nvPr/>
              </p:nvSpPr>
              <p:spPr>
                <a:xfrm>
                  <a:off x="632392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H29</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39" name="テキスト ボックス 238">
                  <a:extLst>
                    <a:ext uri="{FF2B5EF4-FFF2-40B4-BE49-F238E27FC236}">
                      <a16:creationId xmlns:a16="http://schemas.microsoft.com/office/drawing/2014/main" id="{605D384D-1C4C-13A6-5190-731E8A14BAB3}"/>
                    </a:ext>
                  </a:extLst>
                </p:cNvPr>
                <p:cNvSpPr txBox="1"/>
                <p:nvPr/>
              </p:nvSpPr>
              <p:spPr>
                <a:xfrm>
                  <a:off x="652436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H30</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3" name="テキスト ボックス 242">
                  <a:extLst>
                    <a:ext uri="{FF2B5EF4-FFF2-40B4-BE49-F238E27FC236}">
                      <a16:creationId xmlns:a16="http://schemas.microsoft.com/office/drawing/2014/main" id="{A777F292-8A5C-71AC-F4D4-8488D4DFDC6E}"/>
                    </a:ext>
                  </a:extLst>
                </p:cNvPr>
                <p:cNvSpPr txBox="1"/>
                <p:nvPr/>
              </p:nvSpPr>
              <p:spPr>
                <a:xfrm>
                  <a:off x="6710523"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R1</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4" name="テキスト ボックス 243">
                  <a:extLst>
                    <a:ext uri="{FF2B5EF4-FFF2-40B4-BE49-F238E27FC236}">
                      <a16:creationId xmlns:a16="http://schemas.microsoft.com/office/drawing/2014/main" id="{F1EAA72D-3131-258F-2F57-DC8984D01552}"/>
                    </a:ext>
                  </a:extLst>
                </p:cNvPr>
                <p:cNvSpPr txBox="1"/>
                <p:nvPr/>
              </p:nvSpPr>
              <p:spPr>
                <a:xfrm>
                  <a:off x="6901442"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R2</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5" name="テキスト ボックス 244">
                  <a:extLst>
                    <a:ext uri="{FF2B5EF4-FFF2-40B4-BE49-F238E27FC236}">
                      <a16:creationId xmlns:a16="http://schemas.microsoft.com/office/drawing/2014/main" id="{532E8C78-6481-2737-0A93-57BCC732CF58}"/>
                    </a:ext>
                  </a:extLst>
                </p:cNvPr>
                <p:cNvSpPr txBox="1"/>
                <p:nvPr/>
              </p:nvSpPr>
              <p:spPr>
                <a:xfrm>
                  <a:off x="7089978"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R3</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6" name="テキスト ボックス 245">
                  <a:extLst>
                    <a:ext uri="{FF2B5EF4-FFF2-40B4-BE49-F238E27FC236}">
                      <a16:creationId xmlns:a16="http://schemas.microsoft.com/office/drawing/2014/main" id="{3DE94418-C7EE-04D5-0FB8-F6C238C7FC9C}"/>
                    </a:ext>
                  </a:extLst>
                </p:cNvPr>
                <p:cNvSpPr txBox="1"/>
                <p:nvPr/>
              </p:nvSpPr>
              <p:spPr>
                <a:xfrm>
                  <a:off x="7297566"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R4</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247" name="テキスト ボックス 246">
                  <a:extLst>
                    <a:ext uri="{FF2B5EF4-FFF2-40B4-BE49-F238E27FC236}">
                      <a16:creationId xmlns:a16="http://schemas.microsoft.com/office/drawing/2014/main" id="{F9ED527F-2E92-8D0D-6E16-41A984F8FD8D}"/>
                    </a:ext>
                  </a:extLst>
                </p:cNvPr>
                <p:cNvSpPr txBox="1"/>
                <p:nvPr/>
              </p:nvSpPr>
              <p:spPr>
                <a:xfrm>
                  <a:off x="7696073"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R6</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sp>
              <p:nvSpPr>
                <p:cNvPr id="8" name="テキスト ボックス 7">
                  <a:extLst>
                    <a:ext uri="{FF2B5EF4-FFF2-40B4-BE49-F238E27FC236}">
                      <a16:creationId xmlns:a16="http://schemas.microsoft.com/office/drawing/2014/main" id="{79ED0CF8-C722-ABAF-2641-3DF73310AA35}"/>
                    </a:ext>
                  </a:extLst>
                </p:cNvPr>
                <p:cNvSpPr txBox="1"/>
                <p:nvPr/>
              </p:nvSpPr>
              <p:spPr>
                <a:xfrm>
                  <a:off x="7490869" y="5580403"/>
                  <a:ext cx="209118" cy="10800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r>
                    <a:rPr kumimoji="0" lang="en-US" altLang="ja-JP"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R5</a:t>
                  </a:r>
                  <a:r>
                    <a:rPr kumimoji="0" lang="ja-JP" altLang="en-US" sz="600" u="none" strike="noStrike" kern="0" cap="none" spc="-30" normalizeH="0" noProof="0" dirty="0">
                      <a:ln>
                        <a:noFill/>
                      </a:ln>
                      <a:solidFill>
                        <a:prstClr val="black"/>
                      </a:solidFill>
                      <a:effectLst/>
                      <a:uLnTx/>
                      <a:uFillTx/>
                      <a:latin typeface="HGPGothicE" panose="020B0900000000000000" pitchFamily="34" charset="-128"/>
                      <a:ea typeface="Meiryo UI"/>
                      <a:cs typeface="+mn-cs"/>
                    </a:rPr>
                    <a:t>）</a:t>
                  </a:r>
                </a:p>
              </p:txBody>
            </p:sp>
          </p:grpSp>
          <p:sp>
            <p:nvSpPr>
              <p:cNvPr id="248" name="テキスト ボックス 247">
                <a:extLst>
                  <a:ext uri="{FF2B5EF4-FFF2-40B4-BE49-F238E27FC236}">
                    <a16:creationId xmlns:a16="http://schemas.microsoft.com/office/drawing/2014/main" id="{A71BCCF3-DCAC-9F0F-5EAB-2382B5D06220}"/>
                  </a:ext>
                </a:extLst>
              </p:cNvPr>
              <p:cNvSpPr txBox="1"/>
              <p:nvPr/>
            </p:nvSpPr>
            <p:spPr>
              <a:xfrm>
                <a:off x="7751804" y="5286766"/>
                <a:ext cx="728226" cy="255391"/>
              </a:xfrm>
              <a:prstGeom prst="rect">
                <a:avLst/>
              </a:prstGeom>
              <a:noFill/>
            </p:spPr>
            <p:txBody>
              <a:bodyPr wrap="square" rtlCol="0">
                <a:spAutoFit/>
              </a:bodyPr>
              <a:lstStyle/>
              <a:p>
                <a:pPr algn="ctr" defTabSz="844007" eaLnBrk="1" fontAlgn="auto" hangingPunct="1">
                  <a:lnSpc>
                    <a:spcPts val="1477"/>
                  </a:lnSpc>
                  <a:spcBef>
                    <a:spcPts val="0"/>
                  </a:spcBef>
                  <a:spcAft>
                    <a:spcPts val="0"/>
                  </a:spcAft>
                  <a:defRPr/>
                </a:pPr>
                <a:r>
                  <a:rPr lang="ja-JP" altLang="en-US" sz="920" dirty="0">
                    <a:solidFill>
                      <a:prstClr val="black"/>
                    </a:solidFill>
                    <a:latin typeface="+mn-ea"/>
                    <a:ea typeface="+mn-ea"/>
                    <a:cs typeface="Arial" panose="020B0604020202020204" pitchFamily="34" charset="0"/>
                  </a:rPr>
                  <a:t>（暦年）</a:t>
                </a:r>
              </a:p>
            </p:txBody>
          </p:sp>
          <p:sp>
            <p:nvSpPr>
              <p:cNvPr id="253" name="Text Box 3">
                <a:extLst>
                  <a:ext uri="{FF2B5EF4-FFF2-40B4-BE49-F238E27FC236}">
                    <a16:creationId xmlns:a16="http://schemas.microsoft.com/office/drawing/2014/main" id="{98185166-F43B-E2DD-35A5-7621ED506403}"/>
                  </a:ext>
                </a:extLst>
              </p:cNvPr>
              <p:cNvSpPr txBox="1">
                <a:spLocks noChangeArrowheads="1"/>
              </p:cNvSpPr>
              <p:nvPr/>
            </p:nvSpPr>
            <p:spPr bwMode="auto">
              <a:xfrm>
                <a:off x="8031836" y="2361824"/>
                <a:ext cx="498452"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83030"/>
                    </a:solidFill>
                    <a:latin typeface="+mn-ea"/>
                  </a:rPr>
                  <a:t>日本</a:t>
                </a:r>
              </a:p>
            </p:txBody>
          </p:sp>
          <p:grpSp>
            <p:nvGrpSpPr>
              <p:cNvPr id="144" name="グループ化 143">
                <a:extLst>
                  <a:ext uri="{FF2B5EF4-FFF2-40B4-BE49-F238E27FC236}">
                    <a16:creationId xmlns:a16="http://schemas.microsoft.com/office/drawing/2014/main" id="{3FC1DA54-F306-27C0-AC31-D2B2B7115E08}"/>
                  </a:ext>
                </a:extLst>
              </p:cNvPr>
              <p:cNvGrpSpPr/>
              <p:nvPr/>
            </p:nvGrpSpPr>
            <p:grpSpPr>
              <a:xfrm>
                <a:off x="8173015" y="3259856"/>
                <a:ext cx="654593" cy="198354"/>
                <a:chOff x="8173015" y="3141262"/>
                <a:chExt cx="654593" cy="198354"/>
              </a:xfrm>
            </p:grpSpPr>
            <p:pic>
              <p:nvPicPr>
                <p:cNvPr id="251" name="図 250" descr="イタリアの国旗-国旗など">
                  <a:extLst>
                    <a:ext uri="{FF2B5EF4-FFF2-40B4-BE49-F238E27FC236}">
                      <a16:creationId xmlns:a16="http://schemas.microsoft.com/office/drawing/2014/main" id="{E5A19FAE-2A00-33F7-5BE7-4E7E636F0E55}"/>
                    </a:ext>
                  </a:extLst>
                </p:cNvPr>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8377" y="3151443"/>
                  <a:ext cx="249231" cy="166154"/>
                </a:xfrm>
                <a:prstGeom prst="rect">
                  <a:avLst/>
                </a:prstGeom>
                <a:noFill/>
                <a:ln w="3175">
                  <a:solidFill>
                    <a:schemeClr val="tx1"/>
                  </a:solidFill>
                </a:ln>
              </p:spPr>
            </p:pic>
            <p:sp>
              <p:nvSpPr>
                <p:cNvPr id="254" name="Text Box 4">
                  <a:extLst>
                    <a:ext uri="{FF2B5EF4-FFF2-40B4-BE49-F238E27FC236}">
                      <a16:creationId xmlns:a16="http://schemas.microsoft.com/office/drawing/2014/main" id="{C3A044CC-E5E2-4435-B0CE-B1AB46EB76E4}"/>
                    </a:ext>
                  </a:extLst>
                </p:cNvPr>
                <p:cNvSpPr txBox="1">
                  <a:spLocks noChangeArrowheads="1"/>
                </p:cNvSpPr>
                <p:nvPr/>
              </p:nvSpPr>
              <p:spPr bwMode="auto">
                <a:xfrm>
                  <a:off x="8173015" y="3141262"/>
                  <a:ext cx="350580" cy="19835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B050"/>
                      </a:solidFill>
                      <a:latin typeface="+mn-ea"/>
                    </a:rPr>
                    <a:t>イタリア</a:t>
                  </a:r>
                </a:p>
              </p:txBody>
            </p:sp>
          </p:grpSp>
          <p:grpSp>
            <p:nvGrpSpPr>
              <p:cNvPr id="145" name="グループ化 144">
                <a:extLst>
                  <a:ext uri="{FF2B5EF4-FFF2-40B4-BE49-F238E27FC236}">
                    <a16:creationId xmlns:a16="http://schemas.microsoft.com/office/drawing/2014/main" id="{2E85C065-9099-3833-0CD2-991BCBCEC8E5}"/>
                  </a:ext>
                </a:extLst>
              </p:cNvPr>
              <p:cNvGrpSpPr/>
              <p:nvPr/>
            </p:nvGrpSpPr>
            <p:grpSpPr>
              <a:xfrm>
                <a:off x="8161689" y="3605931"/>
                <a:ext cx="658232" cy="166154"/>
                <a:chOff x="8161689" y="3569628"/>
                <a:chExt cx="658232" cy="166154"/>
              </a:xfrm>
            </p:grpSpPr>
            <p:pic>
              <p:nvPicPr>
                <p:cNvPr id="131" name="Picture 20" descr="アメリカ">
                  <a:extLst>
                    <a:ext uri="{FF2B5EF4-FFF2-40B4-BE49-F238E27FC236}">
                      <a16:creationId xmlns:a16="http://schemas.microsoft.com/office/drawing/2014/main" id="{7A4A675B-1AF4-BB2B-FCAD-3EA355207A27}"/>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1588" y="3569628"/>
                  <a:ext cx="248333"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5" name="Text Box 6">
                  <a:extLst>
                    <a:ext uri="{FF2B5EF4-FFF2-40B4-BE49-F238E27FC236}">
                      <a16:creationId xmlns:a16="http://schemas.microsoft.com/office/drawing/2014/main" id="{82E695CE-E0B6-F1DC-6DEA-6DFFAB7FCE2B}"/>
                    </a:ext>
                  </a:extLst>
                </p:cNvPr>
                <p:cNvSpPr txBox="1">
                  <a:spLocks noChangeArrowheads="1"/>
                </p:cNvSpPr>
                <p:nvPr/>
              </p:nvSpPr>
              <p:spPr bwMode="auto">
                <a:xfrm>
                  <a:off x="8161689" y="357493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7030A0"/>
                      </a:solidFill>
                      <a:latin typeface="+mn-ea"/>
                    </a:rPr>
                    <a:t>米国</a:t>
                  </a:r>
                </a:p>
              </p:txBody>
            </p:sp>
          </p:grpSp>
          <p:grpSp>
            <p:nvGrpSpPr>
              <p:cNvPr id="148" name="グループ化 147">
                <a:extLst>
                  <a:ext uri="{FF2B5EF4-FFF2-40B4-BE49-F238E27FC236}">
                    <a16:creationId xmlns:a16="http://schemas.microsoft.com/office/drawing/2014/main" id="{C35843D2-18C5-2FEA-909A-110AC293E98F}"/>
                  </a:ext>
                </a:extLst>
              </p:cNvPr>
              <p:cNvGrpSpPr/>
              <p:nvPr/>
            </p:nvGrpSpPr>
            <p:grpSpPr>
              <a:xfrm>
                <a:off x="8158941" y="3919806"/>
                <a:ext cx="660980" cy="166154"/>
                <a:chOff x="8158941" y="3905623"/>
                <a:chExt cx="660980" cy="166154"/>
              </a:xfrm>
            </p:grpSpPr>
            <p:pic>
              <p:nvPicPr>
                <p:cNvPr id="135" name="Picture 75" descr="フランス">
                  <a:extLst>
                    <a:ext uri="{FF2B5EF4-FFF2-40B4-BE49-F238E27FC236}">
                      <a16:creationId xmlns:a16="http://schemas.microsoft.com/office/drawing/2014/main" id="{1A34A235-A39F-124E-7F4C-DDF15D82AACA}"/>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0690" y="3905623"/>
                  <a:ext cx="249231"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6" name="Text Box 5">
                  <a:extLst>
                    <a:ext uri="{FF2B5EF4-FFF2-40B4-BE49-F238E27FC236}">
                      <a16:creationId xmlns:a16="http://schemas.microsoft.com/office/drawing/2014/main" id="{41ED4C3E-C8A2-6FEE-DFE8-846840798FD2}"/>
                    </a:ext>
                  </a:extLst>
                </p:cNvPr>
                <p:cNvSpPr txBox="1">
                  <a:spLocks noChangeArrowheads="1"/>
                </p:cNvSpPr>
                <p:nvPr/>
              </p:nvSpPr>
              <p:spPr bwMode="auto">
                <a:xfrm>
                  <a:off x="8158941" y="3910928"/>
                  <a:ext cx="37483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spc="-90" dirty="0">
                      <a:solidFill>
                        <a:srgbClr val="FF66CC"/>
                      </a:solidFill>
                      <a:latin typeface="+mn-ea"/>
                    </a:rPr>
                    <a:t>フランス</a:t>
                  </a:r>
                </a:p>
              </p:txBody>
            </p:sp>
          </p:grpSp>
          <p:grpSp>
            <p:nvGrpSpPr>
              <p:cNvPr id="149" name="グループ化 148">
                <a:extLst>
                  <a:ext uri="{FF2B5EF4-FFF2-40B4-BE49-F238E27FC236}">
                    <a16:creationId xmlns:a16="http://schemas.microsoft.com/office/drawing/2014/main" id="{302ABAA0-6E7C-1BF2-2B02-9ADE98D318DE}"/>
                  </a:ext>
                </a:extLst>
              </p:cNvPr>
              <p:cNvGrpSpPr/>
              <p:nvPr/>
            </p:nvGrpSpPr>
            <p:grpSpPr>
              <a:xfrm>
                <a:off x="8151778" y="4233681"/>
                <a:ext cx="668143" cy="166787"/>
                <a:chOff x="8151778" y="4203992"/>
                <a:chExt cx="668143" cy="166787"/>
              </a:xfrm>
            </p:grpSpPr>
            <p:pic>
              <p:nvPicPr>
                <p:cNvPr id="132" name="Picture 28" descr="イギリス">
                  <a:extLst>
                    <a:ext uri="{FF2B5EF4-FFF2-40B4-BE49-F238E27FC236}">
                      <a16:creationId xmlns:a16="http://schemas.microsoft.com/office/drawing/2014/main" id="{E36C74EA-16A1-09C3-00D4-0E8712ABBE81}"/>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70690" y="4203992"/>
                  <a:ext cx="249231" cy="166787"/>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7" name="Text Box 8">
                  <a:extLst>
                    <a:ext uri="{FF2B5EF4-FFF2-40B4-BE49-F238E27FC236}">
                      <a16:creationId xmlns:a16="http://schemas.microsoft.com/office/drawing/2014/main" id="{EFAB5A7A-90D4-7739-13B5-40210C3884FA}"/>
                    </a:ext>
                  </a:extLst>
                </p:cNvPr>
                <p:cNvSpPr txBox="1">
                  <a:spLocks noChangeArrowheads="1"/>
                </p:cNvSpPr>
                <p:nvPr/>
              </p:nvSpPr>
              <p:spPr bwMode="auto">
                <a:xfrm>
                  <a:off x="8151778" y="4209613"/>
                  <a:ext cx="247878"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0070C0"/>
                      </a:solidFill>
                      <a:latin typeface="+mn-ea"/>
                    </a:rPr>
                    <a:t>英国</a:t>
                  </a:r>
                </a:p>
              </p:txBody>
            </p:sp>
          </p:grpSp>
          <p:grpSp>
            <p:nvGrpSpPr>
              <p:cNvPr id="150" name="グループ化 149">
                <a:extLst>
                  <a:ext uri="{FF2B5EF4-FFF2-40B4-BE49-F238E27FC236}">
                    <a16:creationId xmlns:a16="http://schemas.microsoft.com/office/drawing/2014/main" id="{A144E55E-E8DE-CD21-7595-296B69CEE423}"/>
                  </a:ext>
                </a:extLst>
              </p:cNvPr>
              <p:cNvGrpSpPr/>
              <p:nvPr/>
            </p:nvGrpSpPr>
            <p:grpSpPr>
              <a:xfrm>
                <a:off x="8139204" y="4548189"/>
                <a:ext cx="688404" cy="166154"/>
                <a:chOff x="8139204" y="4480523"/>
                <a:chExt cx="688404" cy="166154"/>
              </a:xfrm>
            </p:grpSpPr>
            <p:pic>
              <p:nvPicPr>
                <p:cNvPr id="252" name="図 251">
                  <a:extLst>
                    <a:ext uri="{FF2B5EF4-FFF2-40B4-BE49-F238E27FC236}">
                      <a16:creationId xmlns:a16="http://schemas.microsoft.com/office/drawing/2014/main" id="{776D6C4D-D68B-9C2A-D356-34C4B0DC2D77}"/>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578377" y="4480523"/>
                  <a:ext cx="249231" cy="166154"/>
                </a:xfrm>
                <a:prstGeom prst="rect">
                  <a:avLst/>
                </a:prstGeom>
                <a:ln>
                  <a:solidFill>
                    <a:schemeClr val="tx1"/>
                  </a:solidFill>
                </a:ln>
              </p:spPr>
            </p:pic>
            <p:sp>
              <p:nvSpPr>
                <p:cNvPr id="258" name="Text Box 7">
                  <a:extLst>
                    <a:ext uri="{FF2B5EF4-FFF2-40B4-BE49-F238E27FC236}">
                      <a16:creationId xmlns:a16="http://schemas.microsoft.com/office/drawing/2014/main" id="{2D9ABB93-2FEE-E1EA-8999-EB68B1536BFF}"/>
                    </a:ext>
                  </a:extLst>
                </p:cNvPr>
                <p:cNvSpPr txBox="1">
                  <a:spLocks noChangeArrowheads="1"/>
                </p:cNvSpPr>
                <p:nvPr/>
              </p:nvSpPr>
              <p:spPr bwMode="auto">
                <a:xfrm>
                  <a:off x="8139204" y="4485828"/>
                  <a:ext cx="374986"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9B4D0D"/>
                      </a:solidFill>
                      <a:latin typeface="+mn-ea"/>
                    </a:rPr>
                    <a:t>カナダ</a:t>
                  </a:r>
                </a:p>
              </p:txBody>
            </p:sp>
          </p:grpSp>
          <p:grpSp>
            <p:nvGrpSpPr>
              <p:cNvPr id="151" name="グループ化 150">
                <a:extLst>
                  <a:ext uri="{FF2B5EF4-FFF2-40B4-BE49-F238E27FC236}">
                    <a16:creationId xmlns:a16="http://schemas.microsoft.com/office/drawing/2014/main" id="{508F8C4F-19B8-C371-12D6-DA80E42C7CA0}"/>
                  </a:ext>
                </a:extLst>
              </p:cNvPr>
              <p:cNvGrpSpPr/>
              <p:nvPr/>
            </p:nvGrpSpPr>
            <p:grpSpPr>
              <a:xfrm>
                <a:off x="8124542" y="4862066"/>
                <a:ext cx="703066" cy="166154"/>
                <a:chOff x="8124542" y="4879274"/>
                <a:chExt cx="703066" cy="166154"/>
              </a:xfrm>
            </p:grpSpPr>
            <p:pic>
              <p:nvPicPr>
                <p:cNvPr id="250" name="Picture 18" descr="ドイツ">
                  <a:extLst>
                    <a:ext uri="{FF2B5EF4-FFF2-40B4-BE49-F238E27FC236}">
                      <a16:creationId xmlns:a16="http://schemas.microsoft.com/office/drawing/2014/main" id="{E99F2227-1588-ACA3-6D7B-6385CE386D1A}"/>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8377" y="4879274"/>
                  <a:ext cx="249231" cy="166154"/>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9" name="Text Box 9">
                  <a:extLst>
                    <a:ext uri="{FF2B5EF4-FFF2-40B4-BE49-F238E27FC236}">
                      <a16:creationId xmlns:a16="http://schemas.microsoft.com/office/drawing/2014/main" id="{FA2FAF37-628B-417A-5587-0095F785D9AE}"/>
                    </a:ext>
                  </a:extLst>
                </p:cNvPr>
                <p:cNvSpPr txBox="1">
                  <a:spLocks noChangeArrowheads="1"/>
                </p:cNvSpPr>
                <p:nvPr/>
              </p:nvSpPr>
              <p:spPr bwMode="auto">
                <a:xfrm>
                  <a:off x="8124542" y="4884579"/>
                  <a:ext cx="397477" cy="15554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6881" tIns="16881"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844083" eaLnBrk="1" fontAlgn="auto" hangingPunct="1">
                    <a:spcBef>
                      <a:spcPts val="0"/>
                    </a:spcBef>
                    <a:spcAft>
                      <a:spcPts val="0"/>
                    </a:spcAft>
                    <a:defRPr sz="1000"/>
                  </a:pPr>
                  <a:r>
                    <a:rPr kumimoji="0" lang="ja-JP" altLang="en-US" sz="900" kern="0" dirty="0">
                      <a:solidFill>
                        <a:srgbClr val="E4B212"/>
                      </a:solidFill>
                      <a:latin typeface="+mn-ea"/>
                    </a:rPr>
                    <a:t>ドイツ</a:t>
                  </a:r>
                </a:p>
              </p:txBody>
            </p:sp>
          </p:grpSp>
          <p:pic>
            <p:nvPicPr>
              <p:cNvPr id="260" name="Picture 2" descr="日の丸">
                <a:extLst>
                  <a:ext uri="{FF2B5EF4-FFF2-40B4-BE49-F238E27FC236}">
                    <a16:creationId xmlns:a16="http://schemas.microsoft.com/office/drawing/2014/main" id="{A099B640-DCB4-DF47-5A70-32F58CA21A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78377" y="2373300"/>
                <a:ext cx="249231" cy="166154"/>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sp>
          <p:nvSpPr>
            <p:cNvPr id="229" name="テキスト ボックス 228">
              <a:extLst>
                <a:ext uri="{FF2B5EF4-FFF2-40B4-BE49-F238E27FC236}">
                  <a16:creationId xmlns:a16="http://schemas.microsoft.com/office/drawing/2014/main" id="{21B1D31E-EE62-B6C4-FD66-34657932011D}"/>
                </a:ext>
              </a:extLst>
            </p:cNvPr>
            <p:cNvSpPr txBox="1"/>
            <p:nvPr/>
          </p:nvSpPr>
          <p:spPr>
            <a:xfrm>
              <a:off x="4148067" y="1448934"/>
              <a:ext cx="798105" cy="246221"/>
            </a:xfrm>
            <a:prstGeom prst="rect">
              <a:avLst/>
            </a:prstGeom>
            <a:noFill/>
          </p:spPr>
          <p:txBody>
            <a:bodyPr wrap="square" rtlCol="0">
              <a:spAutoFit/>
            </a:bodyPr>
            <a:lstStyle/>
            <a:p>
              <a:pPr algn="ctr" defTabSz="844007" eaLnBrk="1" fontAlgn="auto" hangingPunct="1">
                <a:spcBef>
                  <a:spcPts val="0"/>
                </a:spcBef>
                <a:spcAft>
                  <a:spcPts val="0"/>
                </a:spcAft>
                <a:defRPr/>
              </a:pPr>
              <a:r>
                <a:rPr lang="ja-JP" altLang="en-US" sz="1000" dirty="0">
                  <a:solidFill>
                    <a:prstClr val="black"/>
                  </a:solidFill>
                  <a:latin typeface="+mn-ea"/>
                  <a:ea typeface="+mn-ea"/>
                  <a:cs typeface="Arial" panose="020B0604020202020204" pitchFamily="34" charset="0"/>
                </a:rPr>
                <a:t>（</a:t>
              </a:r>
              <a:r>
                <a:rPr lang="en-US" altLang="ja-JP" sz="1000" dirty="0">
                  <a:solidFill>
                    <a:prstClr val="black"/>
                  </a:solidFill>
                  <a:latin typeface="HGPGothicE" panose="020B0900000000000000" pitchFamily="34" charset="-128"/>
                  <a:ea typeface="Meiryo UI" panose="020B0604030504040204" pitchFamily="50" charset="-128"/>
                  <a:cs typeface="Arial" panose="020B0604020202020204" pitchFamily="34" charset="0"/>
                </a:rPr>
                <a:t>%</a:t>
              </a:r>
              <a:r>
                <a:rPr lang="ja-JP" altLang="en-US" sz="1000" dirty="0">
                  <a:solidFill>
                    <a:prstClr val="black"/>
                  </a:solidFill>
                  <a:latin typeface="+mn-ea"/>
                  <a:ea typeface="+mn-ea"/>
                  <a:cs typeface="Arial" panose="020B0604020202020204" pitchFamily="34" charset="0"/>
                </a:rPr>
                <a:t>）</a:t>
              </a:r>
            </a:p>
          </p:txBody>
        </p:sp>
      </p:grpSp>
      <p:pic>
        <p:nvPicPr>
          <p:cNvPr id="79" name="図 78">
            <a:hlinkClick r:id="rId3"/>
            <a:extLst>
              <a:ext uri="{FF2B5EF4-FFF2-40B4-BE49-F238E27FC236}">
                <a16:creationId xmlns:a16="http://schemas.microsoft.com/office/drawing/2014/main" id="{FDE9CD26-3EA3-48A4-AAC2-2667157C9C38}"/>
              </a:ext>
            </a:extLst>
          </p:cNvPr>
          <p:cNvPicPr>
            <a:picLocks noChangeAspect="1"/>
          </p:cNvPicPr>
          <p:nvPr/>
        </p:nvPicPr>
        <p:blipFill>
          <a:blip r:embed="rId13"/>
          <a:stretch>
            <a:fillRect/>
          </a:stretch>
        </p:blipFill>
        <p:spPr>
          <a:xfrm>
            <a:off x="8246271" y="6248194"/>
            <a:ext cx="609806" cy="609806"/>
          </a:xfrm>
          <a:prstGeom prst="rect">
            <a:avLst/>
          </a:prstGeom>
        </p:spPr>
      </p:pic>
      <p:sp>
        <p:nvSpPr>
          <p:cNvPr id="10" name="スライド番号プレースホルダー 8">
            <a:extLst>
              <a:ext uri="{FF2B5EF4-FFF2-40B4-BE49-F238E27FC236}">
                <a16:creationId xmlns:a16="http://schemas.microsoft.com/office/drawing/2014/main" id="{F0627947-3602-9B95-5AB7-72815191868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21</a:t>
            </a:fld>
            <a:endParaRPr lang="en-US" altLang="ja-JP" dirty="0">
              <a:latin typeface="+mn-ea"/>
              <a:ea typeface="+mn-ea"/>
            </a:endParaRPr>
          </a:p>
        </p:txBody>
      </p:sp>
    </p:spTree>
    <p:extLst>
      <p:ext uri="{BB962C8B-B14F-4D97-AF65-F5344CB8AC3E}">
        <p14:creationId xmlns:p14="http://schemas.microsoft.com/office/powerpoint/2010/main" val="365278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wipe(left)">
                                      <p:cBhvr>
                                        <p:cTn id="23" dur="12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6" grpId="0"/>
      <p:bldP spid="130" grpId="0"/>
      <p:bldP spid="1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2780-5CC8-E113-E855-6C190F600A67}"/>
            </a:ext>
          </a:extLst>
        </p:cNvPr>
        <p:cNvGrpSpPr/>
        <p:nvPr/>
      </p:nvGrpSpPr>
      <p:grpSpPr>
        <a:xfrm>
          <a:off x="0" y="0"/>
          <a:ext cx="0" cy="0"/>
          <a:chOff x="0" y="0"/>
          <a:chExt cx="0" cy="0"/>
        </a:xfrm>
      </p:grpSpPr>
      <p:graphicFrame>
        <p:nvGraphicFramePr>
          <p:cNvPr id="48" name="グラフ 47">
            <a:extLst>
              <a:ext uri="{FF2B5EF4-FFF2-40B4-BE49-F238E27FC236}">
                <a16:creationId xmlns:a16="http://schemas.microsoft.com/office/drawing/2014/main" id="{B14D59F8-1F99-13B6-4222-3C0D2101E53A}"/>
              </a:ext>
            </a:extLst>
          </p:cNvPr>
          <p:cNvGraphicFramePr>
            <a:graphicFrameLocks/>
          </p:cNvGraphicFramePr>
          <p:nvPr/>
        </p:nvGraphicFramePr>
        <p:xfrm>
          <a:off x="908970" y="2311910"/>
          <a:ext cx="360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a:extLst>
              <a:ext uri="{FF2B5EF4-FFF2-40B4-BE49-F238E27FC236}">
                <a16:creationId xmlns:a16="http://schemas.microsoft.com/office/drawing/2014/main" id="{3FECD2A5-D92D-6455-23C4-1CBA664C53A9}"/>
              </a:ext>
            </a:extLst>
          </p:cNvPr>
          <p:cNvGraphicFramePr>
            <a:graphicFrameLocks/>
          </p:cNvGraphicFramePr>
          <p:nvPr/>
        </p:nvGraphicFramePr>
        <p:xfrm>
          <a:off x="1280213" y="2693734"/>
          <a:ext cx="288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3" name="AutoShape 353">
            <a:extLst>
              <a:ext uri="{FF2B5EF4-FFF2-40B4-BE49-F238E27FC236}">
                <a16:creationId xmlns:a16="http://schemas.microsoft.com/office/drawing/2014/main" id="{C704651C-C907-EAA2-9552-D20A64C34A7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国の歳入と同じく租税が地方の財政を支えています。</a:t>
            </a:r>
          </a:p>
        </p:txBody>
      </p:sp>
      <p:sp>
        <p:nvSpPr>
          <p:cNvPr id="6" name="Rectangle 14">
            <a:extLst>
              <a:ext uri="{FF2B5EF4-FFF2-40B4-BE49-F238E27FC236}">
                <a16:creationId xmlns:a16="http://schemas.microsoft.com/office/drawing/2014/main" id="{41ACBB27-1DAC-65BB-1C15-0C4C065351D4}"/>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滋賀県の財政−①歳入</a:t>
            </a:r>
          </a:p>
        </p:txBody>
      </p:sp>
      <p:pic>
        <p:nvPicPr>
          <p:cNvPr id="7" name="Picture 29">
            <a:extLst>
              <a:ext uri="{FF2B5EF4-FFF2-40B4-BE49-F238E27FC236}">
                <a16:creationId xmlns:a16="http://schemas.microsoft.com/office/drawing/2014/main" id="{D51D22C2-103A-E94C-DFB0-FD42731E3A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692777" y="801084"/>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スライド番号プレースホルダー 56">
            <a:extLst>
              <a:ext uri="{FF2B5EF4-FFF2-40B4-BE49-F238E27FC236}">
                <a16:creationId xmlns:a16="http://schemas.microsoft.com/office/drawing/2014/main" id="{658DCFF2-6E24-FA48-246B-380131C91069}"/>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22</a:t>
            </a:fld>
            <a:endParaRPr lang="en-US" altLang="ja-JP" dirty="0">
              <a:latin typeface="+mn-ea"/>
              <a:ea typeface="+mn-ea"/>
            </a:endParaRPr>
          </a:p>
        </p:txBody>
      </p:sp>
      <p:grpSp>
        <p:nvGrpSpPr>
          <p:cNvPr id="59" name="グループ化 58">
            <a:extLst>
              <a:ext uri="{FF2B5EF4-FFF2-40B4-BE49-F238E27FC236}">
                <a16:creationId xmlns:a16="http://schemas.microsoft.com/office/drawing/2014/main" id="{0722AF7F-9F28-D16D-2015-159174CFF4C1}"/>
              </a:ext>
            </a:extLst>
          </p:cNvPr>
          <p:cNvGrpSpPr/>
          <p:nvPr/>
        </p:nvGrpSpPr>
        <p:grpSpPr>
          <a:xfrm>
            <a:off x="287921" y="6410880"/>
            <a:ext cx="8532000" cy="374400"/>
            <a:chOff x="322211" y="6410880"/>
            <a:chExt cx="8532000" cy="374400"/>
          </a:xfrm>
        </p:grpSpPr>
        <p:sp>
          <p:nvSpPr>
            <p:cNvPr id="60" name="正方形/長方形 59">
              <a:extLst>
                <a:ext uri="{FF2B5EF4-FFF2-40B4-BE49-F238E27FC236}">
                  <a16:creationId xmlns:a16="http://schemas.microsoft.com/office/drawing/2014/main" id="{AB7637BF-AD2B-DBAE-4D23-355FDCC4F0D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61" name="正方形/長方形 60">
              <a:extLst>
                <a:ext uri="{FF2B5EF4-FFF2-40B4-BE49-F238E27FC236}">
                  <a16:creationId xmlns:a16="http://schemas.microsoft.com/office/drawing/2014/main" id="{F8C65200-D42C-6A7F-4DDA-738D3B0AC52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62" name="テキスト ボックス 61">
            <a:extLst>
              <a:ext uri="{FF2B5EF4-FFF2-40B4-BE49-F238E27FC236}">
                <a16:creationId xmlns:a16="http://schemas.microsoft.com/office/drawing/2014/main" id="{F84CAA29-7EE2-625E-9641-A5F5373920F8}"/>
              </a:ext>
            </a:extLst>
          </p:cNvPr>
          <p:cNvSpPr txBox="1"/>
          <p:nvPr/>
        </p:nvSpPr>
        <p:spPr>
          <a:xfrm>
            <a:off x="762243" y="6483359"/>
            <a:ext cx="8007649" cy="261610"/>
          </a:xfrm>
          <a:prstGeom prst="rect">
            <a:avLst/>
          </a:prstGeom>
          <a:noFill/>
        </p:spPr>
        <p:txBody>
          <a:bodyPr wrap="square" rtlCol="0">
            <a:spAutoFit/>
          </a:bodyPr>
          <a:lstStyle/>
          <a:p>
            <a:r>
              <a:rPr lang="ja-JP" altLang="en-US" sz="1100" b="1" dirty="0">
                <a:solidFill>
                  <a:srgbClr val="005BAD"/>
                </a:solidFill>
                <a:latin typeface="+mn-ea"/>
                <a:ea typeface="+mn-ea"/>
              </a:rPr>
              <a:t>　「滋賀県の歳入と歳出」を</a:t>
            </a:r>
            <a:r>
              <a:rPr kumimoji="1" lang="ja-JP" altLang="en-US" sz="1100" b="1" dirty="0">
                <a:solidFill>
                  <a:srgbClr val="005BAD"/>
                </a:solidFill>
                <a:latin typeface="+mn-ea"/>
                <a:ea typeface="+mn-ea"/>
              </a:rPr>
              <a:t>詳しく見てみよう　　　　</a:t>
            </a:r>
            <a:r>
              <a:rPr kumimoji="1" lang="en-US" altLang="ja-JP" sz="1100" b="1" dirty="0">
                <a:solidFill>
                  <a:srgbClr val="005BAD"/>
                </a:solidFill>
                <a:latin typeface="+mn-ea"/>
                <a:ea typeface="+mn-ea"/>
              </a:rPr>
              <a:t>https://www.pref.shiga.lg.jp/kensei/zaiseikaikei/kessan/328627.html</a:t>
            </a:r>
            <a:endParaRPr kumimoji="1" lang="en-US" altLang="ja-JP" sz="1100" dirty="0">
              <a:latin typeface="+mn-ea"/>
              <a:ea typeface="+mn-ea"/>
              <a:cs typeface="Arial" panose="020B0604020202020204" pitchFamily="34" charset="0"/>
            </a:endParaRPr>
          </a:p>
        </p:txBody>
      </p:sp>
      <p:grpSp>
        <p:nvGrpSpPr>
          <p:cNvPr id="63" name="グループ化 62">
            <a:extLst>
              <a:ext uri="{FF2B5EF4-FFF2-40B4-BE49-F238E27FC236}">
                <a16:creationId xmlns:a16="http://schemas.microsoft.com/office/drawing/2014/main" id="{8CF0E648-2DE2-84BC-4631-1C2AB4A63B77}"/>
              </a:ext>
            </a:extLst>
          </p:cNvPr>
          <p:cNvGrpSpPr/>
          <p:nvPr/>
        </p:nvGrpSpPr>
        <p:grpSpPr>
          <a:xfrm>
            <a:off x="-29057" y="6108719"/>
            <a:ext cx="832606" cy="749281"/>
            <a:chOff x="-35154" y="5996309"/>
            <a:chExt cx="945432" cy="850816"/>
          </a:xfrm>
        </p:grpSpPr>
        <p:sp>
          <p:nvSpPr>
            <p:cNvPr id="64" name="フリーフォーム: 図形 63">
              <a:extLst>
                <a:ext uri="{FF2B5EF4-FFF2-40B4-BE49-F238E27FC236}">
                  <a16:creationId xmlns:a16="http://schemas.microsoft.com/office/drawing/2014/main" id="{42CE4715-8B09-95F6-DC2A-51FB739188A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mn-ea"/>
              </a:endParaRPr>
            </a:p>
          </p:txBody>
        </p:sp>
        <p:sp>
          <p:nvSpPr>
            <p:cNvPr id="65" name="フリーフォーム: 図形 64">
              <a:extLst>
                <a:ext uri="{FF2B5EF4-FFF2-40B4-BE49-F238E27FC236}">
                  <a16:creationId xmlns:a16="http://schemas.microsoft.com/office/drawing/2014/main" id="{1A77192A-CB72-57D9-F14D-2DF2A72CF346}"/>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66" name="テキスト ボックス 65">
              <a:extLst>
                <a:ext uri="{FF2B5EF4-FFF2-40B4-BE49-F238E27FC236}">
                  <a16:creationId xmlns:a16="http://schemas.microsoft.com/office/drawing/2014/main" id="{E97CB4E7-26A7-A25B-05EC-A1CA772AA5F1}"/>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mn-ea"/>
                  <a:ea typeface="+mn-ea"/>
                </a:rPr>
                <a:t>もっと</a:t>
              </a:r>
              <a:endParaRPr kumimoji="1" lang="en-US" altLang="ja-JP" sz="1400" b="1" i="0" spc="50" baseline="0" dirty="0">
                <a:solidFill>
                  <a:srgbClr val="005BAD"/>
                </a:solidFill>
                <a:latin typeface="+mn-ea"/>
                <a:ea typeface="+mn-ea"/>
              </a:endParaRPr>
            </a:p>
            <a:p>
              <a:pPr algn="ctr"/>
              <a:r>
                <a:rPr lang="ja-JP" altLang="en-US" sz="1400" b="1" spc="50" dirty="0">
                  <a:solidFill>
                    <a:srgbClr val="005BAD"/>
                  </a:solidFill>
                  <a:latin typeface="+mn-ea"/>
                  <a:ea typeface="+mn-ea"/>
                </a:rPr>
                <a:t>詳しく</a:t>
              </a:r>
              <a:endParaRPr kumimoji="1" lang="ja-JP" altLang="en-US" sz="1400" b="1" i="0" spc="50" baseline="0" dirty="0">
                <a:solidFill>
                  <a:srgbClr val="005BAD"/>
                </a:solidFill>
                <a:latin typeface="+mn-ea"/>
                <a:ea typeface="+mn-ea"/>
              </a:endParaRPr>
            </a:p>
          </p:txBody>
        </p:sp>
      </p:grpSp>
      <p:sp>
        <p:nvSpPr>
          <p:cNvPr id="24" name="Rectangle 8">
            <a:extLst>
              <a:ext uri="{FF2B5EF4-FFF2-40B4-BE49-F238E27FC236}">
                <a16:creationId xmlns:a16="http://schemas.microsoft.com/office/drawing/2014/main" id="{10856A0C-D07D-0B69-D073-D6BAC41A7C2B}"/>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dirty="0">
                <a:solidFill>
                  <a:srgbClr val="000000"/>
                </a:solidFill>
                <a:latin typeface="+mn-ea"/>
                <a:ea typeface="+mn-ea"/>
                <a:cs typeface="メイリオ" panose="020B0604030504040204" pitchFamily="50" charset="-128"/>
              </a:rPr>
              <a:t>滋賀県の歳入の内訳</a:t>
            </a:r>
            <a:r>
              <a:rPr lang="ja-JP" altLang="en-US" sz="1400">
                <a:solidFill>
                  <a:srgbClr val="000000"/>
                </a:solidFill>
                <a:latin typeface="+mn-ea"/>
                <a:ea typeface="+mn-ea"/>
                <a:cs typeface="メイリオ" panose="020B0604030504040204" pitchFamily="50" charset="-128"/>
              </a:rPr>
              <a:t>（令和</a:t>
            </a:r>
            <a:r>
              <a:rPr lang="en-US" altLang="ja-JP" sz="1400" dirty="0">
                <a:solidFill>
                  <a:srgbClr val="000000"/>
                </a:solidFill>
                <a:latin typeface="+mn-ea"/>
                <a:ea typeface="+mn-ea"/>
                <a:cs typeface="メイリオ" panose="020B0604030504040204" pitchFamily="50" charset="-128"/>
              </a:rPr>
              <a:t>7</a:t>
            </a:r>
            <a:r>
              <a:rPr lang="ja-JP" altLang="en-US" sz="1400">
                <a:solidFill>
                  <a:srgbClr val="000000"/>
                </a:solidFill>
                <a:latin typeface="+mn-ea"/>
                <a:ea typeface="+mn-ea"/>
                <a:cs typeface="メイリオ" panose="020B0604030504040204" pitchFamily="50" charset="-128"/>
              </a:rPr>
              <a:t>年度当初予算額）</a:t>
            </a:r>
            <a:endParaRPr lang="ja-JP" altLang="en-US" sz="1400" dirty="0">
              <a:solidFill>
                <a:srgbClr val="000000"/>
              </a:solidFill>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128EB342-9CD7-9391-C5E5-8F229DDB0E86}"/>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mn-ea"/>
                <a:ea typeface="+mn-ea"/>
              </a:rPr>
              <a:t>歳　入</a:t>
            </a:r>
          </a:p>
        </p:txBody>
      </p:sp>
      <p:grpSp>
        <p:nvGrpSpPr>
          <p:cNvPr id="21" name="グループ化 20">
            <a:extLst>
              <a:ext uri="{FF2B5EF4-FFF2-40B4-BE49-F238E27FC236}">
                <a16:creationId xmlns:a16="http://schemas.microsoft.com/office/drawing/2014/main" id="{4667BB2B-FBF6-9F4C-CC4C-2C831661D6DF}"/>
              </a:ext>
            </a:extLst>
          </p:cNvPr>
          <p:cNvGrpSpPr/>
          <p:nvPr/>
        </p:nvGrpSpPr>
        <p:grpSpPr>
          <a:xfrm>
            <a:off x="2125274" y="3545910"/>
            <a:ext cx="1128946" cy="1128946"/>
            <a:chOff x="5355847" y="2739517"/>
            <a:chExt cx="1128946" cy="1128946"/>
          </a:xfrm>
        </p:grpSpPr>
        <p:sp>
          <p:nvSpPr>
            <p:cNvPr id="19" name="円/楕円 18">
              <a:extLst>
                <a:ext uri="{FF2B5EF4-FFF2-40B4-BE49-F238E27FC236}">
                  <a16:creationId xmlns:a16="http://schemas.microsoft.com/office/drawing/2014/main" id="{6BFC49AA-965B-F517-9524-78521B67681C}"/>
                </a:ext>
              </a:extLst>
            </p:cNvPr>
            <p:cNvSpPr/>
            <p:nvPr/>
          </p:nvSpPr>
          <p:spPr bwMode="auto">
            <a:xfrm>
              <a:off x="5355847" y="2739517"/>
              <a:ext cx="1128946" cy="1128946"/>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20" name="テキスト ボックス 3">
              <a:extLst>
                <a:ext uri="{FF2B5EF4-FFF2-40B4-BE49-F238E27FC236}">
                  <a16:creationId xmlns:a16="http://schemas.microsoft.com/office/drawing/2014/main" id="{B07B5740-6DD2-8A7E-5E89-31ADCC0FA825}"/>
                </a:ext>
              </a:extLst>
            </p:cNvPr>
            <p:cNvSpPr txBox="1"/>
            <p:nvPr/>
          </p:nvSpPr>
          <p:spPr>
            <a:xfrm>
              <a:off x="5441969" y="2917854"/>
              <a:ext cx="956702"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a:latin typeface="+mn-ea"/>
                </a:rPr>
                <a:t>歳入</a:t>
              </a:r>
              <a:endParaRPr kumimoji="1" lang="ja-JP" altLang="en-US" sz="1400" b="0" dirty="0">
                <a:latin typeface="+mn-ea"/>
              </a:endParaRPr>
            </a:p>
            <a:p>
              <a:pPr algn="ctr"/>
              <a:r>
                <a:rPr lang="en-US" altLang="ja-JP" sz="1400" dirty="0">
                  <a:latin typeface="+mn-ea"/>
                </a:rPr>
                <a:t>6,462</a:t>
              </a:r>
            </a:p>
            <a:p>
              <a:pPr algn="ctr"/>
              <a:r>
                <a:rPr kumimoji="1" lang="en-US" altLang="ja-JP" sz="1400" b="0" dirty="0">
                  <a:latin typeface="+mn-ea"/>
                </a:rPr>
                <a:t>(100%)</a:t>
              </a:r>
            </a:p>
          </p:txBody>
        </p:sp>
      </p:grpSp>
      <p:grpSp>
        <p:nvGrpSpPr>
          <p:cNvPr id="35" name="グループ化 34">
            <a:extLst>
              <a:ext uri="{FF2B5EF4-FFF2-40B4-BE49-F238E27FC236}">
                <a16:creationId xmlns:a16="http://schemas.microsoft.com/office/drawing/2014/main" id="{A0430C7E-7888-B032-5622-7F9DF2E61EB6}"/>
              </a:ext>
            </a:extLst>
          </p:cNvPr>
          <p:cNvGrpSpPr/>
          <p:nvPr/>
        </p:nvGrpSpPr>
        <p:grpSpPr>
          <a:xfrm>
            <a:off x="3830082" y="5306147"/>
            <a:ext cx="1535328" cy="984557"/>
            <a:chOff x="4922281" y="3678341"/>
            <a:chExt cx="1535328" cy="984557"/>
          </a:xfrm>
        </p:grpSpPr>
        <p:grpSp>
          <p:nvGrpSpPr>
            <p:cNvPr id="28" name="グループ化 27">
              <a:extLst>
                <a:ext uri="{FF2B5EF4-FFF2-40B4-BE49-F238E27FC236}">
                  <a16:creationId xmlns:a16="http://schemas.microsoft.com/office/drawing/2014/main" id="{7D91D6AB-8005-76EE-7CE1-6C26062C0A76}"/>
                </a:ext>
              </a:extLst>
            </p:cNvPr>
            <p:cNvGrpSpPr/>
            <p:nvPr/>
          </p:nvGrpSpPr>
          <p:grpSpPr>
            <a:xfrm>
              <a:off x="5011187" y="3763457"/>
              <a:ext cx="1446422" cy="802750"/>
              <a:chOff x="4921395" y="4444167"/>
              <a:chExt cx="1446422" cy="802750"/>
            </a:xfrm>
          </p:grpSpPr>
          <p:sp>
            <p:nvSpPr>
              <p:cNvPr id="25" name="Rectangle 8">
                <a:extLst>
                  <a:ext uri="{FF2B5EF4-FFF2-40B4-BE49-F238E27FC236}">
                    <a16:creationId xmlns:a16="http://schemas.microsoft.com/office/drawing/2014/main" id="{5BD5EF5D-DFFB-A902-2D1A-7A95656E8880}"/>
                  </a:ext>
                </a:extLst>
              </p:cNvPr>
              <p:cNvSpPr>
                <a:spLocks noChangeArrowheads="1"/>
              </p:cNvSpPr>
              <p:nvPr/>
            </p:nvSpPr>
            <p:spPr bwMode="auto">
              <a:xfrm>
                <a:off x="4921395" y="4444167"/>
                <a:ext cx="850757" cy="80275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分担金及び負担金</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使用料及び手数料</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財産収入</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寄附金</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繰入金</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繰越金</a:t>
                </a:r>
                <a:endParaRPr lang="ja-JP" altLang="en-US" sz="800" dirty="0">
                  <a:solidFill>
                    <a:srgbClr val="000000"/>
                  </a:solidFill>
                  <a:latin typeface="+mn-ea"/>
                  <a:ea typeface="+mn-ea"/>
                  <a:cs typeface="メイリオ" panose="020B0604030504040204" pitchFamily="50" charset="-128"/>
                </a:endParaRPr>
              </a:p>
            </p:txBody>
          </p:sp>
          <p:sp>
            <p:nvSpPr>
              <p:cNvPr id="27" name="Rectangle 8">
                <a:extLst>
                  <a:ext uri="{FF2B5EF4-FFF2-40B4-BE49-F238E27FC236}">
                    <a16:creationId xmlns:a16="http://schemas.microsoft.com/office/drawing/2014/main" id="{23ED75D0-23A5-D1F2-AF21-A8169BB1D151}"/>
                  </a:ext>
                </a:extLst>
              </p:cNvPr>
              <p:cNvSpPr>
                <a:spLocks noChangeArrowheads="1"/>
              </p:cNvSpPr>
              <p:nvPr/>
            </p:nvSpPr>
            <p:spPr bwMode="auto">
              <a:xfrm>
                <a:off x="5830115" y="4444167"/>
                <a:ext cx="537702" cy="80275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 52 (0.8%)</a:t>
                </a:r>
              </a:p>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 80 (1.2%)</a:t>
                </a:r>
              </a:p>
              <a:p>
                <a:pPr eaLnBrk="1" hangingPunct="1">
                  <a:lnSpc>
                    <a:spcPct val="150000"/>
                  </a:lnSpc>
                  <a:spcBef>
                    <a:spcPct val="0"/>
                  </a:spcBef>
                  <a:buNone/>
                </a:pPr>
                <a:r>
                  <a:rPr lang="en-US" altLang="ja-JP" sz="800" dirty="0">
                    <a:solidFill>
                      <a:srgbClr val="000000"/>
                    </a:solidFill>
                    <a:latin typeface="+mn-ea"/>
                    <a:ea typeface="+mn-ea"/>
                    <a:cs typeface="メイリオ" panose="020B0604030504040204" pitchFamily="50" charset="-128"/>
                  </a:rPr>
                  <a:t> 10 (0.1%)</a:t>
                </a:r>
                <a:endParaRPr lang="ja-JP" altLang="en-US" sz="800">
                  <a:solidFill>
                    <a:srgbClr val="000000"/>
                  </a:solidFill>
                  <a:latin typeface="+mn-ea"/>
                  <a:ea typeface="+mn-ea"/>
                  <a:cs typeface="メイリオ" panose="020B0604030504040204" pitchFamily="50" charset="-128"/>
                </a:endParaRPr>
              </a:p>
              <a:p>
                <a:pPr eaLnBrk="1" hangingPunct="1">
                  <a:lnSpc>
                    <a:spcPct val="150000"/>
                  </a:lnSpc>
                  <a:spcBef>
                    <a:spcPct val="0"/>
                  </a:spcBef>
                  <a:buNone/>
                </a:pPr>
                <a:r>
                  <a:rPr lang="en-US" altLang="ja-JP" sz="800" dirty="0">
                    <a:solidFill>
                      <a:srgbClr val="000000"/>
                    </a:solidFill>
                    <a:latin typeface="+mn-ea"/>
                    <a:ea typeface="+mn-ea"/>
                    <a:cs typeface="メイリオ" panose="020B0604030504040204" pitchFamily="50" charset="-128"/>
                  </a:rPr>
                  <a:t>   4 (0.1%)</a:t>
                </a:r>
                <a:endParaRPr lang="ja-JP" altLang="en-US" sz="800">
                  <a:solidFill>
                    <a:srgbClr val="000000"/>
                  </a:solidFill>
                  <a:latin typeface="+mn-ea"/>
                  <a:ea typeface="+mn-ea"/>
                  <a:cs typeface="メイリオ" panose="020B0604030504040204" pitchFamily="50" charset="-128"/>
                </a:endParaRPr>
              </a:p>
              <a:p>
                <a:pPr eaLnBrk="1" hangingPunct="1">
                  <a:lnSpc>
                    <a:spcPct val="150000"/>
                  </a:lnSpc>
                  <a:spcBef>
                    <a:spcPct val="0"/>
                  </a:spcBef>
                  <a:buNone/>
                </a:pPr>
                <a:r>
                  <a:rPr lang="en-US" altLang="ja-JP" sz="800" dirty="0">
                    <a:solidFill>
                      <a:srgbClr val="000000"/>
                    </a:solidFill>
                    <a:latin typeface="+mn-ea"/>
                    <a:ea typeface="+mn-ea"/>
                    <a:cs typeface="メイリオ" panose="020B0604030504040204" pitchFamily="50" charset="-128"/>
                  </a:rPr>
                  <a:t>279 (4.3%)</a:t>
                </a:r>
                <a:endParaRPr lang="ja-JP" altLang="en-US" sz="800">
                  <a:solidFill>
                    <a:srgbClr val="000000"/>
                  </a:solidFill>
                  <a:latin typeface="+mn-ea"/>
                  <a:ea typeface="+mn-ea"/>
                  <a:cs typeface="メイリオ" panose="020B0604030504040204" pitchFamily="50" charset="-128"/>
                </a:endParaRPr>
              </a:p>
              <a:p>
                <a:pPr eaLnBrk="1" hangingPunct="1">
                  <a:lnSpc>
                    <a:spcPct val="150000"/>
                  </a:lnSpc>
                  <a:spcBef>
                    <a:spcPct val="0"/>
                  </a:spcBef>
                  <a:buNone/>
                </a:pPr>
                <a:r>
                  <a:rPr lang="en-US" altLang="ja-JP" sz="800" dirty="0">
                    <a:solidFill>
                      <a:srgbClr val="000000"/>
                    </a:solidFill>
                    <a:latin typeface="+mn-ea"/>
                    <a:ea typeface="+mn-ea"/>
                    <a:cs typeface="メイリオ" panose="020B0604030504040204" pitchFamily="50" charset="-128"/>
                  </a:rPr>
                  <a:t>   0 (0.0%)</a:t>
                </a:r>
                <a:endParaRPr lang="ja-JP" altLang="en-US" sz="800">
                  <a:solidFill>
                    <a:srgbClr val="000000"/>
                  </a:solidFill>
                  <a:latin typeface="+mn-ea"/>
                  <a:ea typeface="+mn-ea"/>
                  <a:cs typeface="メイリオ" panose="020B0604030504040204" pitchFamily="50" charset="-128"/>
                </a:endParaRPr>
              </a:p>
            </p:txBody>
          </p:sp>
        </p:grpSp>
        <p:sp>
          <p:nvSpPr>
            <p:cNvPr id="34" name="大かっこ 33">
              <a:extLst>
                <a:ext uri="{FF2B5EF4-FFF2-40B4-BE49-F238E27FC236}">
                  <a16:creationId xmlns:a16="http://schemas.microsoft.com/office/drawing/2014/main" id="{64BF1BE5-994C-542A-3EC5-4A3E05DF0E0C}"/>
                </a:ext>
              </a:extLst>
            </p:cNvPr>
            <p:cNvSpPr/>
            <p:nvPr/>
          </p:nvSpPr>
          <p:spPr bwMode="auto">
            <a:xfrm>
              <a:off x="4922281" y="3678341"/>
              <a:ext cx="1535328" cy="984557"/>
            </a:xfrm>
            <a:prstGeom prst="bracketPair">
              <a:avLst>
                <a:gd name="adj" fmla="val 4615"/>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grpSp>
        <p:nvGrpSpPr>
          <p:cNvPr id="37" name="グループ化 36">
            <a:extLst>
              <a:ext uri="{FF2B5EF4-FFF2-40B4-BE49-F238E27FC236}">
                <a16:creationId xmlns:a16="http://schemas.microsoft.com/office/drawing/2014/main" id="{8CF87CC6-6FD5-1E9F-3F8B-D2887AE8228C}"/>
              </a:ext>
            </a:extLst>
          </p:cNvPr>
          <p:cNvGrpSpPr/>
          <p:nvPr/>
        </p:nvGrpSpPr>
        <p:grpSpPr>
          <a:xfrm>
            <a:off x="200836" y="5538846"/>
            <a:ext cx="1716880" cy="531324"/>
            <a:chOff x="5090749" y="4760827"/>
            <a:chExt cx="1716880" cy="531324"/>
          </a:xfrm>
        </p:grpSpPr>
        <p:grpSp>
          <p:nvGrpSpPr>
            <p:cNvPr id="30" name="グループ化 29">
              <a:extLst>
                <a:ext uri="{FF2B5EF4-FFF2-40B4-BE49-F238E27FC236}">
                  <a16:creationId xmlns:a16="http://schemas.microsoft.com/office/drawing/2014/main" id="{89119E49-6765-6DD6-6526-B73899C0A199}"/>
                </a:ext>
              </a:extLst>
            </p:cNvPr>
            <p:cNvGrpSpPr/>
            <p:nvPr/>
          </p:nvGrpSpPr>
          <p:grpSpPr>
            <a:xfrm>
              <a:off x="5110771" y="4767806"/>
              <a:ext cx="1696858" cy="481576"/>
              <a:chOff x="4592706" y="4444167"/>
              <a:chExt cx="1696858" cy="431421"/>
            </a:xfrm>
          </p:grpSpPr>
          <p:sp>
            <p:nvSpPr>
              <p:cNvPr id="32" name="Rectangle 8">
                <a:extLst>
                  <a:ext uri="{FF2B5EF4-FFF2-40B4-BE49-F238E27FC236}">
                    <a16:creationId xmlns:a16="http://schemas.microsoft.com/office/drawing/2014/main" id="{220AD966-90B5-0D2E-9FFB-598C44862991}"/>
                  </a:ext>
                </a:extLst>
              </p:cNvPr>
              <p:cNvSpPr>
                <a:spLocks noChangeArrowheads="1"/>
              </p:cNvSpPr>
              <p:nvPr/>
            </p:nvSpPr>
            <p:spPr bwMode="auto">
              <a:xfrm>
                <a:off x="4592706" y="4444167"/>
                <a:ext cx="1047257" cy="425665"/>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地方譲与税</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地方特例交付金</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交通安全対策特別交付金</a:t>
                </a:r>
                <a:endParaRPr lang="ja-JP" altLang="en-US" sz="800" dirty="0">
                  <a:solidFill>
                    <a:srgbClr val="000000"/>
                  </a:solidFill>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0F88E36B-2B13-6126-CC33-03FE9AF51A54}"/>
                  </a:ext>
                </a:extLst>
              </p:cNvPr>
              <p:cNvSpPr>
                <a:spLocks noChangeArrowheads="1"/>
              </p:cNvSpPr>
              <p:nvPr/>
            </p:nvSpPr>
            <p:spPr bwMode="auto">
              <a:xfrm>
                <a:off x="5751862" y="4444168"/>
                <a:ext cx="537702" cy="43142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303 (4.7%)</a:t>
                </a:r>
              </a:p>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 </a:t>
                </a:r>
                <a:r>
                  <a:rPr lang="en-US" altLang="ja-JP" sz="600" dirty="0">
                    <a:solidFill>
                      <a:srgbClr val="000000"/>
                    </a:solidFill>
                    <a:latin typeface="+mn-ea"/>
                    <a:ea typeface="+mn-ea"/>
                    <a:cs typeface="メイリオ" panose="020B0604030504040204" pitchFamily="50" charset="-128"/>
                  </a:rPr>
                  <a:t> </a:t>
                </a:r>
                <a:r>
                  <a:rPr lang="en-US" altLang="ja-JP" sz="800" dirty="0">
                    <a:solidFill>
                      <a:srgbClr val="000000"/>
                    </a:solidFill>
                    <a:latin typeface="+mn-ea"/>
                    <a:ea typeface="+mn-ea"/>
                    <a:cs typeface="メイリオ" panose="020B0604030504040204" pitchFamily="50" charset="-128"/>
                  </a:rPr>
                  <a:t>11 (0.2%)</a:t>
                </a:r>
              </a:p>
              <a:p>
                <a:pPr eaLnBrk="1" hangingPunct="1">
                  <a:lnSpc>
                    <a:spcPct val="150000"/>
                  </a:lnSpc>
                  <a:spcBef>
                    <a:spcPct val="0"/>
                  </a:spcBef>
                  <a:buNone/>
                </a:pPr>
                <a:r>
                  <a:rPr lang="en-US" altLang="ja-JP" sz="800" dirty="0">
                    <a:solidFill>
                      <a:srgbClr val="000000"/>
                    </a:solidFill>
                    <a:latin typeface="+mn-ea"/>
                    <a:ea typeface="+mn-ea"/>
                    <a:cs typeface="メイリオ" panose="020B0604030504040204" pitchFamily="50" charset="-128"/>
                  </a:rPr>
                  <a:t>   3 (0.1%)</a:t>
                </a:r>
                <a:endParaRPr lang="ja-JP" altLang="en-US" sz="800">
                  <a:solidFill>
                    <a:srgbClr val="000000"/>
                  </a:solidFill>
                  <a:latin typeface="+mn-ea"/>
                  <a:ea typeface="+mn-ea"/>
                  <a:cs typeface="メイリオ" panose="020B0604030504040204" pitchFamily="50" charset="-128"/>
                </a:endParaRPr>
              </a:p>
            </p:txBody>
          </p:sp>
        </p:grpSp>
        <p:sp>
          <p:nvSpPr>
            <p:cNvPr id="36" name="大かっこ 35">
              <a:extLst>
                <a:ext uri="{FF2B5EF4-FFF2-40B4-BE49-F238E27FC236}">
                  <a16:creationId xmlns:a16="http://schemas.microsoft.com/office/drawing/2014/main" id="{F82819A0-FE9B-DE9D-6557-2752CA8D38BC}"/>
                </a:ext>
              </a:extLst>
            </p:cNvPr>
            <p:cNvSpPr/>
            <p:nvPr/>
          </p:nvSpPr>
          <p:spPr bwMode="auto">
            <a:xfrm>
              <a:off x="5090749" y="4760827"/>
              <a:ext cx="1716880" cy="531324"/>
            </a:xfrm>
            <a:prstGeom prst="bracketPair">
              <a:avLst>
                <a:gd name="adj" fmla="val 4615"/>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38" name="Rectangle 8">
            <a:extLst>
              <a:ext uri="{FF2B5EF4-FFF2-40B4-BE49-F238E27FC236}">
                <a16:creationId xmlns:a16="http://schemas.microsoft.com/office/drawing/2014/main" id="{EA316DBB-6B00-8093-4FA5-8DBB0663F505}"/>
              </a:ext>
            </a:extLst>
          </p:cNvPr>
          <p:cNvSpPr>
            <a:spLocks noChangeArrowheads="1"/>
          </p:cNvSpPr>
          <p:nvPr/>
        </p:nvSpPr>
        <p:spPr bwMode="auto">
          <a:xfrm>
            <a:off x="3191734" y="3387700"/>
            <a:ext cx="411392"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県税</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1.950</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(30.2%)</a:t>
            </a:r>
            <a:endParaRPr lang="ja-JP" altLang="en-US" sz="900" dirty="0">
              <a:solidFill>
                <a:srgbClr val="000000"/>
              </a:solidFill>
              <a:latin typeface="+mn-ea"/>
              <a:ea typeface="+mn-ea"/>
              <a:cs typeface="メイリオ" panose="020B0604030504040204" pitchFamily="50" charset="-128"/>
            </a:endParaRPr>
          </a:p>
        </p:txBody>
      </p:sp>
      <p:sp>
        <p:nvSpPr>
          <p:cNvPr id="39" name="Rectangle 8">
            <a:extLst>
              <a:ext uri="{FF2B5EF4-FFF2-40B4-BE49-F238E27FC236}">
                <a16:creationId xmlns:a16="http://schemas.microsoft.com/office/drawing/2014/main" id="{30C9F505-F8F9-40DF-3443-807392B01409}"/>
              </a:ext>
            </a:extLst>
          </p:cNvPr>
          <p:cNvSpPr>
            <a:spLocks noChangeArrowheads="1"/>
          </p:cNvSpPr>
          <p:nvPr/>
        </p:nvSpPr>
        <p:spPr bwMode="auto">
          <a:xfrm>
            <a:off x="3081028" y="4487075"/>
            <a:ext cx="875173"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地方消費税</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清算金</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722</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(11.2%)</a:t>
            </a:r>
            <a:endParaRPr lang="ja-JP" altLang="en-US" sz="900" dirty="0">
              <a:solidFill>
                <a:srgbClr val="000000"/>
              </a:solidFill>
              <a:latin typeface="+mn-ea"/>
              <a:ea typeface="+mn-ea"/>
              <a:cs typeface="メイリオ" panose="020B0604030504040204" pitchFamily="50" charset="-128"/>
            </a:endParaRPr>
          </a:p>
        </p:txBody>
      </p:sp>
      <p:sp>
        <p:nvSpPr>
          <p:cNvPr id="40" name="Rectangle 8">
            <a:extLst>
              <a:ext uri="{FF2B5EF4-FFF2-40B4-BE49-F238E27FC236}">
                <a16:creationId xmlns:a16="http://schemas.microsoft.com/office/drawing/2014/main" id="{2E19AD63-BC53-E347-3BDD-5491330E4B69}"/>
              </a:ext>
            </a:extLst>
          </p:cNvPr>
          <p:cNvSpPr>
            <a:spLocks noChangeArrowheads="1"/>
          </p:cNvSpPr>
          <p:nvPr/>
        </p:nvSpPr>
        <p:spPr bwMode="auto">
          <a:xfrm>
            <a:off x="2765835" y="4789849"/>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諸収入</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369</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(5.7%)</a:t>
            </a:r>
            <a:endParaRPr lang="ja-JP" altLang="en-US" sz="900" dirty="0">
              <a:solidFill>
                <a:srgbClr val="000000"/>
              </a:solidFill>
              <a:latin typeface="+mn-ea"/>
              <a:ea typeface="+mn-ea"/>
              <a:cs typeface="メイリオ" panose="020B0604030504040204" pitchFamily="50" charset="-128"/>
            </a:endParaRPr>
          </a:p>
        </p:txBody>
      </p:sp>
      <p:sp>
        <p:nvSpPr>
          <p:cNvPr id="41" name="Rectangle 8">
            <a:extLst>
              <a:ext uri="{FF2B5EF4-FFF2-40B4-BE49-F238E27FC236}">
                <a16:creationId xmlns:a16="http://schemas.microsoft.com/office/drawing/2014/main" id="{E91CD0CD-7B9B-2A6E-CE83-2BAC3B718481}"/>
              </a:ext>
            </a:extLst>
          </p:cNvPr>
          <p:cNvSpPr>
            <a:spLocks noChangeArrowheads="1"/>
          </p:cNvSpPr>
          <p:nvPr/>
        </p:nvSpPr>
        <p:spPr bwMode="auto">
          <a:xfrm>
            <a:off x="1571229" y="4326702"/>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地方交付税</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1,360</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(21.0%)</a:t>
            </a:r>
            <a:endParaRPr lang="ja-JP" altLang="en-US" sz="900" dirty="0">
              <a:solidFill>
                <a:srgbClr val="000000"/>
              </a:solidFill>
              <a:latin typeface="+mn-ea"/>
              <a:ea typeface="+mn-ea"/>
              <a:cs typeface="メイリオ" panose="020B0604030504040204" pitchFamily="50" charset="-128"/>
            </a:endParaRPr>
          </a:p>
        </p:txBody>
      </p:sp>
      <p:sp>
        <p:nvSpPr>
          <p:cNvPr id="42" name="Rectangle 8">
            <a:extLst>
              <a:ext uri="{FF2B5EF4-FFF2-40B4-BE49-F238E27FC236}">
                <a16:creationId xmlns:a16="http://schemas.microsoft.com/office/drawing/2014/main" id="{91C976E1-6B07-B364-A268-0A22D50FEC16}"/>
              </a:ext>
            </a:extLst>
          </p:cNvPr>
          <p:cNvSpPr>
            <a:spLocks noChangeArrowheads="1"/>
          </p:cNvSpPr>
          <p:nvPr/>
        </p:nvSpPr>
        <p:spPr bwMode="auto">
          <a:xfrm>
            <a:off x="1665696" y="3410246"/>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chemeClr val="bg1"/>
                </a:solidFill>
                <a:latin typeface="+mn-ea"/>
                <a:ea typeface="+mn-ea"/>
                <a:cs typeface="メイリオ" panose="020B0604030504040204" pitchFamily="50" charset="-128"/>
              </a:rPr>
              <a:t>国庫支出金</a:t>
            </a:r>
            <a:endParaRPr lang="en-US" altLang="ja-JP" sz="900" dirty="0">
              <a:solidFill>
                <a:schemeClr val="bg1"/>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693</a:t>
            </a: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(10.7%)</a:t>
            </a:r>
            <a:endParaRPr lang="ja-JP" altLang="en-US" sz="900" dirty="0">
              <a:solidFill>
                <a:schemeClr val="bg1"/>
              </a:solidFill>
              <a:latin typeface="+mn-ea"/>
              <a:ea typeface="+mn-ea"/>
              <a:cs typeface="メイリオ" panose="020B0604030504040204" pitchFamily="50" charset="-128"/>
            </a:endParaRPr>
          </a:p>
        </p:txBody>
      </p:sp>
      <p:sp>
        <p:nvSpPr>
          <p:cNvPr id="43" name="Rectangle 8">
            <a:extLst>
              <a:ext uri="{FF2B5EF4-FFF2-40B4-BE49-F238E27FC236}">
                <a16:creationId xmlns:a16="http://schemas.microsoft.com/office/drawing/2014/main" id="{69F1FE35-63F3-52AA-79A8-3145F7CD3333}"/>
              </a:ext>
            </a:extLst>
          </p:cNvPr>
          <p:cNvSpPr>
            <a:spLocks noChangeArrowheads="1"/>
          </p:cNvSpPr>
          <p:nvPr/>
        </p:nvSpPr>
        <p:spPr bwMode="auto">
          <a:xfrm>
            <a:off x="2151724" y="3017954"/>
            <a:ext cx="599724"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chemeClr val="bg1"/>
                </a:solidFill>
                <a:latin typeface="+mn-ea"/>
                <a:ea typeface="+mn-ea"/>
                <a:cs typeface="メイリオ" panose="020B0604030504040204" pitchFamily="50" charset="-128"/>
              </a:rPr>
              <a:t>県債</a:t>
            </a:r>
            <a:endParaRPr lang="en-US" altLang="ja-JP" sz="900" dirty="0">
              <a:solidFill>
                <a:schemeClr val="bg1"/>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626</a:t>
            </a: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(9.7%)</a:t>
            </a:r>
            <a:endParaRPr lang="ja-JP" altLang="en-US" sz="900" dirty="0">
              <a:solidFill>
                <a:schemeClr val="bg1"/>
              </a:solidFill>
              <a:latin typeface="+mn-ea"/>
              <a:ea typeface="+mn-ea"/>
              <a:cs typeface="メイリオ" panose="020B0604030504040204" pitchFamily="50" charset="-128"/>
            </a:endParaRPr>
          </a:p>
        </p:txBody>
      </p:sp>
      <p:sp>
        <p:nvSpPr>
          <p:cNvPr id="44" name="Rectangle 8">
            <a:extLst>
              <a:ext uri="{FF2B5EF4-FFF2-40B4-BE49-F238E27FC236}">
                <a16:creationId xmlns:a16="http://schemas.microsoft.com/office/drawing/2014/main" id="{51F82837-9D5C-45D1-B15C-838E3DAD4BA6}"/>
              </a:ext>
            </a:extLst>
          </p:cNvPr>
          <p:cNvSpPr>
            <a:spLocks noChangeArrowheads="1"/>
          </p:cNvSpPr>
          <p:nvPr/>
        </p:nvSpPr>
        <p:spPr bwMode="auto">
          <a:xfrm>
            <a:off x="4439406" y="3183840"/>
            <a:ext cx="599724" cy="57584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1050">
                <a:solidFill>
                  <a:srgbClr val="000000"/>
                </a:solidFill>
                <a:latin typeface="+mn-ea"/>
                <a:ea typeface="+mn-ea"/>
                <a:cs typeface="メイリオ" panose="020B0604030504040204" pitchFamily="50" charset="-128"/>
              </a:rPr>
              <a:t>自主財源</a:t>
            </a:r>
            <a:endParaRPr lang="en-US" altLang="ja-JP" sz="1050" dirty="0">
              <a:solidFill>
                <a:srgbClr val="000000"/>
              </a:solidFill>
              <a:latin typeface="+mn-ea"/>
              <a:ea typeface="+mn-ea"/>
              <a:cs typeface="メイリオ" panose="020B0604030504040204" pitchFamily="50" charset="-128"/>
            </a:endParaRPr>
          </a:p>
          <a:p>
            <a:pPr algn="ctr" eaLnBrk="1" hangingPunct="1">
              <a:lnSpc>
                <a:spcPts val="1600"/>
              </a:lnSpc>
              <a:spcBef>
                <a:spcPct val="0"/>
              </a:spcBef>
              <a:buFontTx/>
              <a:buNone/>
            </a:pPr>
            <a:r>
              <a:rPr lang="en-US" altLang="ja-JP" sz="1050" dirty="0">
                <a:solidFill>
                  <a:srgbClr val="000000"/>
                </a:solidFill>
                <a:latin typeface="+mn-ea"/>
                <a:ea typeface="+mn-ea"/>
                <a:cs typeface="メイリオ" panose="020B0604030504040204" pitchFamily="50" charset="-128"/>
              </a:rPr>
              <a:t>3,466</a:t>
            </a:r>
          </a:p>
          <a:p>
            <a:pPr algn="ctr" eaLnBrk="1" hangingPunct="1">
              <a:lnSpc>
                <a:spcPts val="1600"/>
              </a:lnSpc>
              <a:spcBef>
                <a:spcPct val="0"/>
              </a:spcBef>
              <a:buFontTx/>
              <a:buNone/>
            </a:pPr>
            <a:r>
              <a:rPr lang="en-US" altLang="ja-JP" sz="1050" dirty="0">
                <a:solidFill>
                  <a:srgbClr val="000000"/>
                </a:solidFill>
                <a:latin typeface="+mn-ea"/>
                <a:ea typeface="+mn-ea"/>
                <a:cs typeface="メイリオ" panose="020B0604030504040204" pitchFamily="50" charset="-128"/>
              </a:rPr>
              <a:t>(53.6%)</a:t>
            </a:r>
            <a:endParaRPr lang="ja-JP" altLang="en-US" sz="1050" dirty="0">
              <a:solidFill>
                <a:srgbClr val="000000"/>
              </a:solidFill>
              <a:latin typeface="+mn-ea"/>
              <a:ea typeface="+mn-ea"/>
              <a:cs typeface="メイリオ" panose="020B0604030504040204" pitchFamily="50" charset="-128"/>
            </a:endParaRPr>
          </a:p>
        </p:txBody>
      </p:sp>
      <p:sp>
        <p:nvSpPr>
          <p:cNvPr id="45" name="Rectangle 8">
            <a:extLst>
              <a:ext uri="{FF2B5EF4-FFF2-40B4-BE49-F238E27FC236}">
                <a16:creationId xmlns:a16="http://schemas.microsoft.com/office/drawing/2014/main" id="{DE0536B4-893D-46D7-3C65-5916BAC03F96}"/>
              </a:ext>
            </a:extLst>
          </p:cNvPr>
          <p:cNvSpPr>
            <a:spLocks noChangeArrowheads="1"/>
          </p:cNvSpPr>
          <p:nvPr/>
        </p:nvSpPr>
        <p:spPr bwMode="auto">
          <a:xfrm>
            <a:off x="403293" y="3182412"/>
            <a:ext cx="599724" cy="59354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1050">
                <a:solidFill>
                  <a:srgbClr val="000000"/>
                </a:solidFill>
                <a:latin typeface="+mn-ea"/>
                <a:ea typeface="+mn-ea"/>
                <a:cs typeface="メイリオ" panose="020B0604030504040204" pitchFamily="50" charset="-128"/>
              </a:rPr>
              <a:t>依存財源</a:t>
            </a:r>
            <a:endParaRPr lang="en-US" altLang="ja-JP" sz="1050" dirty="0">
              <a:solidFill>
                <a:srgbClr val="000000"/>
              </a:solidFill>
              <a:latin typeface="+mn-ea"/>
              <a:ea typeface="+mn-ea"/>
              <a:cs typeface="メイリオ" panose="020B0604030504040204" pitchFamily="50" charset="-128"/>
            </a:endParaRPr>
          </a:p>
          <a:p>
            <a:pPr algn="ctr" eaLnBrk="1" hangingPunct="1">
              <a:lnSpc>
                <a:spcPts val="1600"/>
              </a:lnSpc>
              <a:spcBef>
                <a:spcPct val="0"/>
              </a:spcBef>
              <a:buFontTx/>
              <a:buNone/>
            </a:pPr>
            <a:r>
              <a:rPr lang="en-US" altLang="ja-JP" sz="1050" dirty="0">
                <a:solidFill>
                  <a:srgbClr val="000000"/>
                </a:solidFill>
                <a:latin typeface="+mn-ea"/>
                <a:ea typeface="+mn-ea"/>
                <a:cs typeface="メイリオ" panose="020B0604030504040204" pitchFamily="50" charset="-128"/>
              </a:rPr>
              <a:t>2,996</a:t>
            </a:r>
          </a:p>
          <a:p>
            <a:pPr algn="ctr" eaLnBrk="1" hangingPunct="1">
              <a:lnSpc>
                <a:spcPts val="1600"/>
              </a:lnSpc>
              <a:spcBef>
                <a:spcPct val="0"/>
              </a:spcBef>
              <a:buFontTx/>
              <a:buNone/>
            </a:pPr>
            <a:r>
              <a:rPr lang="en-US" altLang="ja-JP" sz="1050" dirty="0">
                <a:solidFill>
                  <a:srgbClr val="000000"/>
                </a:solidFill>
                <a:latin typeface="+mn-ea"/>
                <a:ea typeface="+mn-ea"/>
                <a:cs typeface="メイリオ" panose="020B0604030504040204" pitchFamily="50" charset="-128"/>
              </a:rPr>
              <a:t>(46.4%)</a:t>
            </a:r>
            <a:endParaRPr lang="ja-JP" altLang="en-US" sz="1050" dirty="0">
              <a:solidFill>
                <a:srgbClr val="000000"/>
              </a:solidFill>
              <a:latin typeface="+mn-ea"/>
              <a:ea typeface="+mn-ea"/>
              <a:cs typeface="メイリオ" panose="020B0604030504040204" pitchFamily="50" charset="-128"/>
            </a:endParaRPr>
          </a:p>
        </p:txBody>
      </p:sp>
      <p:sp>
        <p:nvSpPr>
          <p:cNvPr id="46" name="Rectangle 8">
            <a:extLst>
              <a:ext uri="{FF2B5EF4-FFF2-40B4-BE49-F238E27FC236}">
                <a16:creationId xmlns:a16="http://schemas.microsoft.com/office/drawing/2014/main" id="{A9457655-35BA-55F8-B890-BCA61D274156}"/>
              </a:ext>
            </a:extLst>
          </p:cNvPr>
          <p:cNvSpPr>
            <a:spLocks noChangeArrowheads="1"/>
          </p:cNvSpPr>
          <p:nvPr/>
        </p:nvSpPr>
        <p:spPr bwMode="auto">
          <a:xfrm>
            <a:off x="4458343" y="2600017"/>
            <a:ext cx="780392" cy="208789"/>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000">
                <a:solidFill>
                  <a:srgbClr val="000000"/>
                </a:solidFill>
                <a:latin typeface="+mn-ea"/>
                <a:ea typeface="+mn-ea"/>
                <a:cs typeface="メイリオ" panose="020B0604030504040204" pitchFamily="50" charset="-128"/>
              </a:rPr>
              <a:t>（単位：億円）</a:t>
            </a:r>
            <a:endParaRPr lang="ja-JP" altLang="en-US" sz="1000" dirty="0">
              <a:solidFill>
                <a:srgbClr val="000000"/>
              </a:solidFill>
              <a:latin typeface="+mn-ea"/>
              <a:ea typeface="+mn-ea"/>
              <a:cs typeface="メイリオ" panose="020B0604030504040204" pitchFamily="50" charset="-128"/>
            </a:endParaRPr>
          </a:p>
        </p:txBody>
      </p:sp>
      <p:cxnSp>
        <p:nvCxnSpPr>
          <p:cNvPr id="47" name="直線コネクタ 46">
            <a:extLst>
              <a:ext uri="{FF2B5EF4-FFF2-40B4-BE49-F238E27FC236}">
                <a16:creationId xmlns:a16="http://schemas.microsoft.com/office/drawing/2014/main" id="{B9DAF47E-DDEF-516C-F285-E5FE338EB413}"/>
              </a:ext>
            </a:extLst>
          </p:cNvPr>
          <p:cNvCxnSpPr>
            <a:cxnSpLocks/>
          </p:cNvCxnSpPr>
          <p:nvPr/>
        </p:nvCxnSpPr>
        <p:spPr bwMode="auto">
          <a:xfrm flipH="1" flipV="1">
            <a:off x="963715" y="3468027"/>
            <a:ext cx="337363" cy="184452"/>
          </a:xfrm>
          <a:prstGeom prst="line">
            <a:avLst/>
          </a:prstGeom>
          <a:noFill/>
          <a:ln w="12700" cap="flat" cmpd="sng" algn="ctr">
            <a:solidFill>
              <a:schemeClr val="tx1"/>
            </a:solidFill>
            <a:prstDash val="solid"/>
            <a:round/>
            <a:headEnd type="oval" w="med" len="med"/>
            <a:tailEnd type="none" w="med" len="med"/>
          </a:ln>
          <a:effectLst/>
        </p:spPr>
      </p:cxnSp>
      <p:cxnSp>
        <p:nvCxnSpPr>
          <p:cNvPr id="49" name="直線コネクタ 48">
            <a:extLst>
              <a:ext uri="{FF2B5EF4-FFF2-40B4-BE49-F238E27FC236}">
                <a16:creationId xmlns:a16="http://schemas.microsoft.com/office/drawing/2014/main" id="{20F971AE-856C-3771-E349-58A9D4F7A53B}"/>
              </a:ext>
            </a:extLst>
          </p:cNvPr>
          <p:cNvCxnSpPr>
            <a:cxnSpLocks/>
          </p:cNvCxnSpPr>
          <p:nvPr/>
        </p:nvCxnSpPr>
        <p:spPr bwMode="auto">
          <a:xfrm flipV="1">
            <a:off x="4236075" y="3793334"/>
            <a:ext cx="422062" cy="227201"/>
          </a:xfrm>
          <a:prstGeom prst="line">
            <a:avLst/>
          </a:prstGeom>
          <a:noFill/>
          <a:ln w="12700" cap="flat" cmpd="sng" algn="ctr">
            <a:solidFill>
              <a:schemeClr val="tx1"/>
            </a:solidFill>
            <a:prstDash val="solid"/>
            <a:round/>
            <a:headEnd type="oval" w="med" len="med"/>
            <a:tailEnd type="none" w="med" len="med"/>
          </a:ln>
          <a:effectLst/>
        </p:spPr>
      </p:cxnSp>
      <p:grpSp>
        <p:nvGrpSpPr>
          <p:cNvPr id="71" name="グループ化 70">
            <a:extLst>
              <a:ext uri="{FF2B5EF4-FFF2-40B4-BE49-F238E27FC236}">
                <a16:creationId xmlns:a16="http://schemas.microsoft.com/office/drawing/2014/main" id="{4D928983-46AA-EDF1-111D-C5551A9168DE}"/>
              </a:ext>
            </a:extLst>
          </p:cNvPr>
          <p:cNvGrpSpPr/>
          <p:nvPr/>
        </p:nvGrpSpPr>
        <p:grpSpPr>
          <a:xfrm>
            <a:off x="2707279" y="5179873"/>
            <a:ext cx="1122803" cy="696610"/>
            <a:chOff x="2707279" y="5101816"/>
            <a:chExt cx="1122803" cy="696610"/>
          </a:xfrm>
        </p:grpSpPr>
        <p:cxnSp>
          <p:nvCxnSpPr>
            <p:cNvPr id="53" name="直線コネクタ 52">
              <a:extLst>
                <a:ext uri="{FF2B5EF4-FFF2-40B4-BE49-F238E27FC236}">
                  <a16:creationId xmlns:a16="http://schemas.microsoft.com/office/drawing/2014/main" id="{667D88E5-EB12-E0F3-0860-7EB19859BCDC}"/>
                </a:ext>
              </a:extLst>
            </p:cNvPr>
            <p:cNvCxnSpPr>
              <a:cxnSpLocks/>
            </p:cNvCxnSpPr>
            <p:nvPr/>
          </p:nvCxnSpPr>
          <p:spPr bwMode="auto">
            <a:xfrm>
              <a:off x="2707279" y="5101816"/>
              <a:ext cx="358418" cy="696610"/>
            </a:xfrm>
            <a:prstGeom prst="line">
              <a:avLst/>
            </a:prstGeom>
            <a:noFill/>
            <a:ln w="12700" cap="flat" cmpd="sng" algn="ctr">
              <a:solidFill>
                <a:schemeClr val="tx1"/>
              </a:solidFill>
              <a:prstDash val="solid"/>
              <a:round/>
              <a:headEnd type="oval" w="med" len="med"/>
              <a:tailEnd type="none" w="med" len="med"/>
            </a:ln>
            <a:effectLst/>
          </p:spPr>
        </p:cxnSp>
        <p:cxnSp>
          <p:nvCxnSpPr>
            <p:cNvPr id="55" name="直線コネクタ 54">
              <a:extLst>
                <a:ext uri="{FF2B5EF4-FFF2-40B4-BE49-F238E27FC236}">
                  <a16:creationId xmlns:a16="http://schemas.microsoft.com/office/drawing/2014/main" id="{0F8F546A-E59C-50E6-8624-3367DDCD2327}"/>
                </a:ext>
              </a:extLst>
            </p:cNvPr>
            <p:cNvCxnSpPr>
              <a:cxnSpLocks/>
              <a:stCxn id="34" idx="1"/>
            </p:cNvCxnSpPr>
            <p:nvPr/>
          </p:nvCxnSpPr>
          <p:spPr bwMode="auto">
            <a:xfrm flipH="1">
              <a:off x="3065697" y="5798426"/>
              <a:ext cx="764385" cy="0"/>
            </a:xfrm>
            <a:prstGeom prst="line">
              <a:avLst/>
            </a:prstGeom>
            <a:noFill/>
            <a:ln w="12700" cap="flat" cmpd="sng" algn="ctr">
              <a:solidFill>
                <a:schemeClr val="tx1"/>
              </a:solidFill>
              <a:prstDash val="solid"/>
              <a:round/>
              <a:headEnd type="none" w="med" len="med"/>
              <a:tailEnd type="none" w="med" len="med"/>
            </a:ln>
            <a:effectLst/>
          </p:spPr>
        </p:cxnSp>
      </p:grpSp>
      <p:cxnSp>
        <p:nvCxnSpPr>
          <p:cNvPr id="72" name="直線コネクタ 71">
            <a:extLst>
              <a:ext uri="{FF2B5EF4-FFF2-40B4-BE49-F238E27FC236}">
                <a16:creationId xmlns:a16="http://schemas.microsoft.com/office/drawing/2014/main" id="{17F2E4A1-D741-05A6-A2E9-02C405BD7972}"/>
              </a:ext>
            </a:extLst>
          </p:cNvPr>
          <p:cNvCxnSpPr>
            <a:cxnSpLocks/>
          </p:cNvCxnSpPr>
          <p:nvPr/>
        </p:nvCxnSpPr>
        <p:spPr bwMode="auto">
          <a:xfrm flipH="1">
            <a:off x="1917716" y="5148096"/>
            <a:ext cx="394024" cy="678714"/>
          </a:xfrm>
          <a:prstGeom prst="line">
            <a:avLst/>
          </a:prstGeom>
          <a:noFill/>
          <a:ln w="12700" cap="flat" cmpd="sng" algn="ctr">
            <a:solidFill>
              <a:schemeClr val="tx1"/>
            </a:solidFill>
            <a:prstDash val="solid"/>
            <a:round/>
            <a:headEnd type="oval" w="med" len="med"/>
            <a:tailEnd type="none" w="med" len="med"/>
          </a:ln>
          <a:effectLst/>
        </p:spPr>
      </p:cxnSp>
      <p:sp>
        <p:nvSpPr>
          <p:cNvPr id="79" name="テキスト ボックス 78">
            <a:extLst>
              <a:ext uri="{FF2B5EF4-FFF2-40B4-BE49-F238E27FC236}">
                <a16:creationId xmlns:a16="http://schemas.microsoft.com/office/drawing/2014/main" id="{26525FC7-FC91-ADD6-74E0-EF45E0B54E25}"/>
              </a:ext>
            </a:extLst>
          </p:cNvPr>
          <p:cNvSpPr txBox="1"/>
          <p:nvPr/>
        </p:nvSpPr>
        <p:spPr>
          <a:xfrm>
            <a:off x="5521054" y="2392386"/>
            <a:ext cx="3351669" cy="572856"/>
          </a:xfrm>
          <a:prstGeom prst="rect">
            <a:avLst/>
          </a:prstGeom>
          <a:noFill/>
        </p:spPr>
        <p:txBody>
          <a:bodyPr wrap="square" lIns="72000" tIns="36000" rIns="72000" bIns="36000" rtlCol="0">
            <a:noAutofit/>
          </a:bodyPr>
          <a:lstStyle/>
          <a:p>
            <a:pPr algn="just">
              <a:lnSpc>
                <a:spcPts val="2000"/>
              </a:lnSpc>
            </a:pPr>
            <a:r>
              <a:rPr lang="ja-JP" altLang="en-US" sz="1400">
                <a:latin typeface="+mn-ea"/>
                <a:ea typeface="+mn-ea"/>
              </a:rPr>
              <a:t>滋賀県</a:t>
            </a:r>
            <a:r>
              <a:rPr lang="ja-JP" altLang="en-US" sz="1400" dirty="0">
                <a:latin typeface="+mn-ea"/>
                <a:ea typeface="+mn-ea"/>
              </a:rPr>
              <a:t>は、どのような歳入（収入）から成り立っているのか、調べてみましょう。</a:t>
            </a:r>
            <a:endParaRPr lang="en-US" altLang="ja-JP" sz="1400" dirty="0">
              <a:latin typeface="+mn-ea"/>
              <a:ea typeface="+mn-ea"/>
            </a:endParaRPr>
          </a:p>
        </p:txBody>
      </p:sp>
      <p:sp>
        <p:nvSpPr>
          <p:cNvPr id="82" name="角丸四角形 81">
            <a:extLst>
              <a:ext uri="{FF2B5EF4-FFF2-40B4-BE49-F238E27FC236}">
                <a16:creationId xmlns:a16="http://schemas.microsoft.com/office/drawing/2014/main" id="{78029F59-65D0-D246-CF94-BE3A63CE5127}"/>
              </a:ext>
            </a:extLst>
          </p:cNvPr>
          <p:cNvSpPr/>
          <p:nvPr/>
        </p:nvSpPr>
        <p:spPr bwMode="auto">
          <a:xfrm>
            <a:off x="5568579" y="3052884"/>
            <a:ext cx="3351669" cy="969521"/>
          </a:xfrm>
          <a:prstGeom prst="roundRect">
            <a:avLst>
              <a:gd name="adj" fmla="val 2836"/>
            </a:avLst>
          </a:prstGeom>
          <a:noFill/>
          <a:ln w="19050" cap="flat" cmpd="sng" algn="ctr">
            <a:solidFill>
              <a:srgbClr val="F76804"/>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rgbClr val="F76804"/>
                </a:solidFill>
                <a:latin typeface="+mn-ea"/>
                <a:ea typeface="+mn-ea"/>
              </a:rPr>
              <a:t>自主</a:t>
            </a:r>
            <a:r>
              <a:rPr kumimoji="1" lang="ja-JP" altLang="en-US" sz="1400" b="0" i="0" u="none" strike="noStrike" cap="none" normalizeH="0" baseline="0">
                <a:ln>
                  <a:noFill/>
                </a:ln>
                <a:solidFill>
                  <a:srgbClr val="F76804"/>
                </a:solidFill>
                <a:effectLst/>
                <a:latin typeface="+mn-ea"/>
                <a:ea typeface="+mn-ea"/>
              </a:rPr>
              <a:t>財源</a:t>
            </a:r>
            <a:endParaRPr kumimoji="1" lang="ja-JP" altLang="en-US" sz="1400" b="0" i="0" u="none" strike="noStrike" cap="none" normalizeH="0" baseline="0" dirty="0">
              <a:ln>
                <a:noFill/>
              </a:ln>
              <a:solidFill>
                <a:srgbClr val="F76804"/>
              </a:solidFill>
              <a:effectLst/>
              <a:latin typeface="+mn-ea"/>
              <a:ea typeface="+mn-ea"/>
            </a:endParaRPr>
          </a:p>
        </p:txBody>
      </p:sp>
      <p:sp>
        <p:nvSpPr>
          <p:cNvPr id="83" name="正方形/長方形 82">
            <a:extLst>
              <a:ext uri="{FF2B5EF4-FFF2-40B4-BE49-F238E27FC236}">
                <a16:creationId xmlns:a16="http://schemas.microsoft.com/office/drawing/2014/main" id="{310972CA-ED2E-1A34-B402-400B50E07EEE}"/>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78" name="正方形/長方形 77">
            <a:extLst>
              <a:ext uri="{FF2B5EF4-FFF2-40B4-BE49-F238E27FC236}">
                <a16:creationId xmlns:a16="http://schemas.microsoft.com/office/drawing/2014/main" id="{1567AAF2-276A-F3A6-70CD-8B04863DB3C8}"/>
              </a:ext>
            </a:extLst>
          </p:cNvPr>
          <p:cNvSpPr/>
          <p:nvPr/>
        </p:nvSpPr>
        <p:spPr bwMode="auto">
          <a:xfrm>
            <a:off x="5590207" y="4494943"/>
            <a:ext cx="1250416" cy="173528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kumimoji="1" lang="ja-JP" altLang="en-US" sz="1400" b="0" i="0" u="none" strike="noStrike" cap="none" normalizeH="0" baseline="0">
                <a:ln>
                  <a:noFill/>
                </a:ln>
                <a:effectLst/>
                <a:latin typeface="+mn-ea"/>
                <a:ea typeface="+mn-ea"/>
              </a:rPr>
              <a:t>地方交付税</a:t>
            </a:r>
            <a:endParaRPr kumimoji="1" lang="en-US" altLang="ja-JP" sz="1400" b="0" i="0" u="none" strike="noStrike" cap="none" normalizeH="0" baseline="0" dirty="0">
              <a:ln>
                <a:noFill/>
              </a:ln>
              <a:effectLst/>
              <a:latin typeface="+mn-ea"/>
              <a:ea typeface="+mn-ea"/>
            </a:endParaRPr>
          </a:p>
          <a:p>
            <a:pPr marL="0" marR="0" indent="0" defTabSz="914400" rtl="0" eaLnBrk="1" fontAlgn="base" latinLnBrk="0" hangingPunct="1">
              <a:lnSpc>
                <a:spcPts val="1880"/>
              </a:lnSpc>
              <a:spcBef>
                <a:spcPct val="0"/>
              </a:spcBef>
              <a:spcAft>
                <a:spcPct val="0"/>
              </a:spcAft>
              <a:buClrTx/>
              <a:buSzTx/>
              <a:buFontTx/>
              <a:buNone/>
              <a:tabLst/>
            </a:pPr>
            <a:r>
              <a:rPr kumimoji="1" lang="ja-JP" altLang="en-US" sz="1400" b="0" i="0" u="none" strike="noStrike" cap="none" normalizeH="0" baseline="0">
                <a:ln>
                  <a:noFill/>
                </a:ln>
                <a:effectLst/>
                <a:latin typeface="+mn-ea"/>
                <a:ea typeface="+mn-ea"/>
              </a:rPr>
              <a:t>　</a:t>
            </a:r>
            <a:endParaRPr kumimoji="1" lang="en-US" altLang="ja-JP" sz="1400" b="0" i="0" u="none" strike="noStrike" cap="none" normalizeH="0" baseline="0" dirty="0">
              <a:ln>
                <a:noFill/>
              </a:ln>
              <a:effectLst/>
              <a:latin typeface="+mn-ea"/>
              <a:ea typeface="+mn-ea"/>
            </a:endParaRPr>
          </a:p>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国庫支出金</a:t>
            </a:r>
            <a:endParaRPr lang="en-US" altLang="ja-JP" sz="1100" dirty="0">
              <a:latin typeface="+mn-ea"/>
              <a:ea typeface="+mn-ea"/>
            </a:endParaRPr>
          </a:p>
          <a:p>
            <a:pPr eaLnBrk="1" hangingPunct="1">
              <a:lnSpc>
                <a:spcPts val="1880"/>
              </a:lnSpc>
            </a:pPr>
            <a:r>
              <a:rPr lang="ja-JP" altLang="en-US" sz="1400">
                <a:latin typeface="+mn-ea"/>
                <a:ea typeface="+mn-ea"/>
              </a:rPr>
              <a:t>県    債</a:t>
            </a:r>
            <a:endParaRPr lang="en-US" altLang="ja-JP" sz="1100" dirty="0">
              <a:latin typeface="+mn-ea"/>
              <a:ea typeface="+mn-ea"/>
            </a:endParaRPr>
          </a:p>
          <a:p>
            <a:pPr eaLnBrk="1" hangingPunct="1">
              <a:lnSpc>
                <a:spcPts val="1880"/>
              </a:lnSpc>
            </a:pPr>
            <a:endParaRPr lang="en-US" altLang="ja-JP" sz="1400" dirty="0">
              <a:latin typeface="+mn-ea"/>
              <a:ea typeface="+mn-ea"/>
            </a:endParaRPr>
          </a:p>
          <a:p>
            <a:pPr eaLnBrk="1" hangingPunct="1">
              <a:lnSpc>
                <a:spcPts val="1880"/>
              </a:lnSpc>
            </a:pPr>
            <a:r>
              <a:rPr lang="ja-JP" altLang="en-US" sz="1400">
                <a:latin typeface="+mn-ea"/>
                <a:ea typeface="+mn-ea"/>
              </a:rPr>
              <a:t>地方</a:t>
            </a:r>
            <a:r>
              <a:rPr lang="ja-JP" altLang="en-US" sz="1400" dirty="0">
                <a:latin typeface="+mn-ea"/>
                <a:ea typeface="+mn-ea"/>
              </a:rPr>
              <a:t>譲与</a:t>
            </a:r>
            <a:r>
              <a:rPr lang="ja-JP" altLang="en-US" sz="1400">
                <a:latin typeface="+mn-ea"/>
                <a:ea typeface="+mn-ea"/>
              </a:rPr>
              <a:t>税等</a:t>
            </a:r>
            <a:endParaRPr lang="ja-JP" altLang="en-US" sz="1100" dirty="0">
              <a:latin typeface="+mn-ea"/>
              <a:ea typeface="+mn-ea"/>
            </a:endParaRPr>
          </a:p>
        </p:txBody>
      </p:sp>
      <p:sp>
        <p:nvSpPr>
          <p:cNvPr id="88" name="正方形/長方形 87">
            <a:extLst>
              <a:ext uri="{FF2B5EF4-FFF2-40B4-BE49-F238E27FC236}">
                <a16:creationId xmlns:a16="http://schemas.microsoft.com/office/drawing/2014/main" id="{5D229CF8-2592-9952-D7EF-AE60C0B90763}"/>
              </a:ext>
            </a:extLst>
          </p:cNvPr>
          <p:cNvSpPr/>
          <p:nvPr/>
        </p:nvSpPr>
        <p:spPr bwMode="auto">
          <a:xfrm>
            <a:off x="6848381" y="4490981"/>
            <a:ext cx="2120719" cy="171343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kumimoji="1" lang="ja-JP" altLang="en-US" sz="1100" b="0" i="0" u="none" strike="noStrike" cap="none" normalizeH="0" baseline="0">
                <a:ln>
                  <a:noFill/>
                </a:ln>
                <a:effectLst/>
                <a:latin typeface="+mn-ea"/>
                <a:ea typeface="+mn-ea"/>
              </a:rPr>
              <a:t>国税</a:t>
            </a:r>
            <a:r>
              <a:rPr kumimoji="1" lang="ja-JP" altLang="en-US" sz="1100" b="0" i="0" u="none" strike="noStrike" cap="none" normalizeH="0" baseline="0" dirty="0">
                <a:ln>
                  <a:noFill/>
                </a:ln>
                <a:effectLst/>
                <a:latin typeface="+mn-ea"/>
                <a:ea typeface="+mn-ea"/>
              </a:rPr>
              <a:t>の一部が国から地方</a:t>
            </a:r>
            <a:r>
              <a:rPr kumimoji="1" lang="ja-JP" altLang="en-US" sz="1100" b="0" i="0" u="none" strike="noStrike" cap="none" normalizeH="0" baseline="0">
                <a:ln>
                  <a:noFill/>
                </a:ln>
                <a:effectLst/>
                <a:latin typeface="+mn-ea"/>
                <a:ea typeface="+mn-ea"/>
              </a:rPr>
              <a:t>団体に交付</a:t>
            </a:r>
            <a:r>
              <a:rPr kumimoji="1" lang="ja-JP" altLang="en-US" sz="1100" b="0" i="0" u="none" strike="noStrike" cap="none" normalizeH="0" baseline="0" dirty="0">
                <a:ln>
                  <a:noFill/>
                </a:ln>
                <a:effectLst/>
                <a:latin typeface="+mn-ea"/>
                <a:ea typeface="+mn-ea"/>
              </a:rPr>
              <a:t>されるもの</a:t>
            </a:r>
            <a:endParaRPr kumimoji="1" lang="en-US" altLang="ja-JP" sz="1100" b="0" i="0" u="none" strike="noStrike" cap="none" normalizeH="0" baseline="0" dirty="0">
              <a:ln>
                <a:noFill/>
              </a:ln>
              <a:effectLst/>
              <a:latin typeface="+mn-ea"/>
              <a:ea typeface="+mn-ea"/>
            </a:endParaRPr>
          </a:p>
          <a:p>
            <a:pPr eaLnBrk="1" hangingPunct="1">
              <a:lnSpc>
                <a:spcPts val="1880"/>
              </a:lnSpc>
              <a:buSzPct val="120000"/>
            </a:pPr>
            <a:r>
              <a:rPr lang="ja-JP" altLang="en-US" sz="1100">
                <a:latin typeface="+mn-ea"/>
                <a:ea typeface="+mn-ea"/>
              </a:rPr>
              <a:t>国</a:t>
            </a:r>
            <a:r>
              <a:rPr lang="ja-JP" altLang="en-US" sz="1100" dirty="0">
                <a:latin typeface="+mn-ea"/>
                <a:ea typeface="+mn-ea"/>
              </a:rPr>
              <a:t>から交付される補助金等</a:t>
            </a:r>
            <a:endParaRPr lang="en-US" altLang="ja-JP" sz="1100" dirty="0">
              <a:latin typeface="+mn-ea"/>
              <a:ea typeface="+mn-ea"/>
            </a:endParaRPr>
          </a:p>
          <a:p>
            <a:pPr eaLnBrk="1" hangingPunct="1">
              <a:lnSpc>
                <a:spcPts val="1880"/>
              </a:lnSpc>
              <a:buSzPct val="120000"/>
            </a:pPr>
            <a:r>
              <a:rPr lang="ja-JP" altLang="en-US" sz="1100">
                <a:latin typeface="+mn-ea"/>
                <a:ea typeface="+mn-ea"/>
              </a:rPr>
              <a:t>県</a:t>
            </a:r>
            <a:r>
              <a:rPr lang="ja-JP" altLang="en-US" sz="1100" dirty="0">
                <a:latin typeface="+mn-ea"/>
                <a:ea typeface="+mn-ea"/>
              </a:rPr>
              <a:t>が国や金融機関などから長期</a:t>
            </a:r>
            <a:r>
              <a:rPr lang="ja-JP" altLang="en-US" sz="1100">
                <a:latin typeface="+mn-ea"/>
                <a:ea typeface="+mn-ea"/>
              </a:rPr>
              <a:t>にわたって</a:t>
            </a:r>
            <a:r>
              <a:rPr lang="ja-JP" altLang="en-US" sz="1100" dirty="0">
                <a:latin typeface="+mn-ea"/>
                <a:ea typeface="+mn-ea"/>
              </a:rPr>
              <a:t>借り入れた借金</a:t>
            </a:r>
            <a:endParaRPr lang="en-US" altLang="ja-JP" sz="1100" dirty="0">
              <a:latin typeface="+mn-ea"/>
              <a:ea typeface="+mn-ea"/>
            </a:endParaRPr>
          </a:p>
          <a:p>
            <a:pPr eaLnBrk="1" hangingPunct="1">
              <a:lnSpc>
                <a:spcPts val="1880"/>
              </a:lnSpc>
              <a:buSzPct val="120000"/>
            </a:pPr>
            <a:r>
              <a:rPr lang="ja-JP" altLang="en-US" sz="1100">
                <a:latin typeface="+mn-ea"/>
                <a:ea typeface="+mn-ea"/>
              </a:rPr>
              <a:t>一部</a:t>
            </a:r>
            <a:r>
              <a:rPr lang="ja-JP" altLang="en-US" sz="1100" dirty="0">
                <a:latin typeface="+mn-ea"/>
                <a:ea typeface="+mn-ea"/>
              </a:rPr>
              <a:t>の税金について国</a:t>
            </a:r>
            <a:r>
              <a:rPr lang="ja-JP" altLang="en-US" sz="1100">
                <a:latin typeface="+mn-ea"/>
                <a:ea typeface="+mn-ea"/>
              </a:rPr>
              <a:t>から地方公共</a:t>
            </a:r>
            <a:r>
              <a:rPr lang="ja-JP" altLang="en-US" sz="1100" dirty="0">
                <a:latin typeface="+mn-ea"/>
                <a:ea typeface="+mn-ea"/>
              </a:rPr>
              <a:t>団体に譲与</a:t>
            </a:r>
            <a:r>
              <a:rPr lang="ja-JP" altLang="en-US" sz="1100">
                <a:latin typeface="+mn-ea"/>
                <a:ea typeface="+mn-ea"/>
              </a:rPr>
              <a:t>されるもの</a:t>
            </a:r>
            <a:endParaRPr lang="en-US" altLang="ja-JP" sz="1100" dirty="0">
              <a:latin typeface="+mn-ea"/>
              <a:ea typeface="+mn-ea"/>
            </a:endParaRPr>
          </a:p>
        </p:txBody>
      </p:sp>
      <p:sp>
        <p:nvSpPr>
          <p:cNvPr id="90" name="角丸四角形 89">
            <a:extLst>
              <a:ext uri="{FF2B5EF4-FFF2-40B4-BE49-F238E27FC236}">
                <a16:creationId xmlns:a16="http://schemas.microsoft.com/office/drawing/2014/main" id="{B62A1A51-E86B-689A-7895-951E86C6FDB1}"/>
              </a:ext>
            </a:extLst>
          </p:cNvPr>
          <p:cNvSpPr/>
          <p:nvPr/>
        </p:nvSpPr>
        <p:spPr bwMode="auto">
          <a:xfrm>
            <a:off x="5573487" y="4118757"/>
            <a:ext cx="3351669" cy="2161695"/>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accent1"/>
                </a:solidFill>
                <a:effectLst/>
                <a:latin typeface="+mn-ea"/>
                <a:ea typeface="+mn-ea"/>
              </a:rPr>
              <a:t>依存財源</a:t>
            </a:r>
            <a:endParaRPr kumimoji="1" lang="ja-JP" altLang="en-US" sz="1400" b="0" i="0" u="none" strike="noStrike" cap="none" normalizeH="0" baseline="0" dirty="0">
              <a:ln>
                <a:noFill/>
              </a:ln>
              <a:solidFill>
                <a:schemeClr val="accent1"/>
              </a:solidFill>
              <a:effectLst/>
              <a:latin typeface="+mn-ea"/>
              <a:ea typeface="+mn-ea"/>
            </a:endParaRPr>
          </a:p>
        </p:txBody>
      </p:sp>
      <p:grpSp>
        <p:nvGrpSpPr>
          <p:cNvPr id="4" name="グループ化 3">
            <a:extLst>
              <a:ext uri="{FF2B5EF4-FFF2-40B4-BE49-F238E27FC236}">
                <a16:creationId xmlns:a16="http://schemas.microsoft.com/office/drawing/2014/main" id="{5CCAE4D8-56DB-43C0-460D-B199AF554A62}"/>
              </a:ext>
            </a:extLst>
          </p:cNvPr>
          <p:cNvGrpSpPr/>
          <p:nvPr/>
        </p:nvGrpSpPr>
        <p:grpSpPr>
          <a:xfrm>
            <a:off x="5630382" y="3401125"/>
            <a:ext cx="3128380" cy="614256"/>
            <a:chOff x="5630382" y="3401125"/>
            <a:chExt cx="3128380" cy="614256"/>
          </a:xfrm>
        </p:grpSpPr>
        <p:sp>
          <p:nvSpPr>
            <p:cNvPr id="80" name="正方形/長方形 79">
              <a:extLst>
                <a:ext uri="{FF2B5EF4-FFF2-40B4-BE49-F238E27FC236}">
                  <a16:creationId xmlns:a16="http://schemas.microsoft.com/office/drawing/2014/main" id="{05E5F4EE-F479-2622-AB8B-AF501C86441A}"/>
                </a:ext>
              </a:extLst>
            </p:cNvPr>
            <p:cNvSpPr/>
            <p:nvPr/>
          </p:nvSpPr>
          <p:spPr bwMode="auto">
            <a:xfrm>
              <a:off x="5630382" y="3401125"/>
              <a:ext cx="1002808" cy="524992"/>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kumimoji="1" lang="ja-JP" altLang="en-US" sz="1400" b="0" i="0" u="none" strike="noStrike" cap="none" normalizeH="0" baseline="0">
                  <a:ln>
                    <a:noFill/>
                  </a:ln>
                  <a:effectLst/>
                  <a:latin typeface="+mn-ea"/>
                  <a:ea typeface="+mn-ea"/>
                </a:rPr>
                <a:t>県税</a:t>
              </a:r>
              <a:endParaRPr kumimoji="1" lang="en-US" altLang="ja-JP" sz="1100" b="0" i="0" u="none" strike="noStrike" cap="none" normalizeH="0" baseline="0" dirty="0">
                <a:ln>
                  <a:noFill/>
                </a:ln>
                <a:effectLst/>
                <a:latin typeface="+mn-ea"/>
                <a:ea typeface="+mn-ea"/>
              </a:endParaRPr>
            </a:p>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諸収入</a:t>
              </a:r>
              <a:endParaRPr kumimoji="1" lang="ja-JP" altLang="en-US" sz="1400" b="0" i="0" u="none" strike="noStrike" cap="none" normalizeH="0" baseline="0" dirty="0">
                <a:ln>
                  <a:noFill/>
                </a:ln>
                <a:effectLst/>
                <a:latin typeface="+mn-ea"/>
                <a:ea typeface="+mn-ea"/>
              </a:endParaRPr>
            </a:p>
          </p:txBody>
        </p:sp>
        <p:sp>
          <p:nvSpPr>
            <p:cNvPr id="89" name="正方形/長方形 88">
              <a:extLst>
                <a:ext uri="{FF2B5EF4-FFF2-40B4-BE49-F238E27FC236}">
                  <a16:creationId xmlns:a16="http://schemas.microsoft.com/office/drawing/2014/main" id="{70DDF9D1-33A8-839D-9896-FCB9C741F5D1}"/>
                </a:ext>
              </a:extLst>
            </p:cNvPr>
            <p:cNvSpPr/>
            <p:nvPr/>
          </p:nvSpPr>
          <p:spPr bwMode="auto">
            <a:xfrm>
              <a:off x="6848381" y="3401125"/>
              <a:ext cx="1910381"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ts val="1880"/>
                </a:lnSpc>
                <a:buSzPct val="120000"/>
              </a:pPr>
              <a:r>
                <a:rPr kumimoji="1" lang="ja-JP" altLang="en-US" sz="1100" b="0" i="0" u="none" strike="noStrike" cap="none" normalizeH="0" baseline="0">
                  <a:ln>
                    <a:noFill/>
                  </a:ln>
                  <a:effectLst/>
                  <a:latin typeface="+mn-ea"/>
                  <a:ea typeface="+mn-ea"/>
                </a:rPr>
                <a:t>県に納める税金</a:t>
              </a:r>
              <a:endParaRPr kumimoji="1" lang="en-US" altLang="ja-JP" sz="1100" b="0" i="0" u="none" strike="noStrike" cap="none" normalizeH="0" baseline="0" dirty="0">
                <a:ln>
                  <a:noFill/>
                </a:ln>
                <a:effectLst/>
                <a:latin typeface="+mn-ea"/>
                <a:ea typeface="+mn-ea"/>
              </a:endParaRPr>
            </a:p>
            <a:p>
              <a:pPr eaLnBrk="1" hangingPunct="1">
                <a:lnSpc>
                  <a:spcPts val="1880"/>
                </a:lnSpc>
                <a:buSzPct val="120000"/>
              </a:pPr>
              <a:r>
                <a:rPr lang="ja-JP" altLang="en-US" sz="1100">
                  <a:latin typeface="+mn-ea"/>
                  <a:ea typeface="+mn-ea"/>
                </a:rPr>
                <a:t>延滞金、加算金、過料など</a:t>
              </a:r>
              <a:endParaRPr lang="en-US" altLang="ja-JP" sz="1100" dirty="0">
                <a:latin typeface="+mn-ea"/>
                <a:ea typeface="+mn-ea"/>
              </a:endParaRPr>
            </a:p>
          </p:txBody>
        </p:sp>
        <p:sp>
          <p:nvSpPr>
            <p:cNvPr id="2" name="正方形/長方形 1">
              <a:extLst>
                <a:ext uri="{FF2B5EF4-FFF2-40B4-BE49-F238E27FC236}">
                  <a16:creationId xmlns:a16="http://schemas.microsoft.com/office/drawing/2014/main" id="{B9D47B0C-56A4-00FE-00CC-AA2AD8182EA3}"/>
                </a:ext>
              </a:extLst>
            </p:cNvPr>
            <p:cNvSpPr/>
            <p:nvPr/>
          </p:nvSpPr>
          <p:spPr bwMode="auto">
            <a:xfrm>
              <a:off x="6726639" y="3401125"/>
              <a:ext cx="191430" cy="614256"/>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ts val="1880"/>
                </a:lnSpc>
                <a:buSzPct val="120000"/>
              </a:pPr>
              <a:r>
                <a:rPr kumimoji="1" lang="en-US" altLang="ja-JP" sz="1100" b="0" i="0" u="none" strike="noStrike" cap="none" normalizeH="0" baseline="0" dirty="0">
                  <a:ln>
                    <a:noFill/>
                  </a:ln>
                  <a:effectLst/>
                  <a:latin typeface="+mn-ea"/>
                  <a:ea typeface="+mn-ea"/>
                </a:rPr>
                <a:t>:</a:t>
              </a:r>
            </a:p>
            <a:p>
              <a:pPr eaLnBrk="1" hangingPunct="1">
                <a:lnSpc>
                  <a:spcPts val="1880"/>
                </a:lnSpc>
                <a:buSzPct val="120000"/>
              </a:pPr>
              <a:r>
                <a:rPr lang="en-US" altLang="ja-JP" sz="1100" dirty="0">
                  <a:latin typeface="+mn-ea"/>
                  <a:ea typeface="+mn-ea"/>
                </a:rPr>
                <a:t>:</a:t>
              </a:r>
            </a:p>
          </p:txBody>
        </p:sp>
      </p:grpSp>
      <p:sp>
        <p:nvSpPr>
          <p:cNvPr id="5" name="正方形/長方形 4">
            <a:extLst>
              <a:ext uri="{FF2B5EF4-FFF2-40B4-BE49-F238E27FC236}">
                <a16:creationId xmlns:a16="http://schemas.microsoft.com/office/drawing/2014/main" id="{02397C64-472F-F369-D8EB-B35B7B4330D6}"/>
              </a:ext>
            </a:extLst>
          </p:cNvPr>
          <p:cNvSpPr/>
          <p:nvPr/>
        </p:nvSpPr>
        <p:spPr bwMode="auto">
          <a:xfrm>
            <a:off x="6723258" y="4499771"/>
            <a:ext cx="191430" cy="1621159"/>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ts val="1880"/>
              </a:lnSpc>
              <a:buSzPct val="120000"/>
            </a:pPr>
            <a:r>
              <a:rPr kumimoji="1" lang="en-US" altLang="ja-JP" sz="1100" b="0" i="0" u="none" strike="noStrike" cap="none" normalizeH="0" baseline="0" dirty="0">
                <a:ln>
                  <a:noFill/>
                </a:ln>
                <a:effectLst/>
                <a:latin typeface="+mn-ea"/>
                <a:ea typeface="+mn-ea"/>
              </a:rPr>
              <a:t>:</a:t>
            </a:r>
          </a:p>
          <a:p>
            <a:pPr eaLnBrk="1" hangingPunct="1">
              <a:lnSpc>
                <a:spcPts val="1880"/>
              </a:lnSpc>
              <a:buSzPct val="120000"/>
            </a:pPr>
            <a:endParaRPr lang="en-US" altLang="ja-JP" sz="1100" dirty="0">
              <a:latin typeface="+mn-ea"/>
              <a:ea typeface="+mn-ea"/>
            </a:endParaRPr>
          </a:p>
          <a:p>
            <a:pPr eaLnBrk="1" hangingPunct="1">
              <a:lnSpc>
                <a:spcPts val="1880"/>
              </a:lnSpc>
              <a:buSzPct val="120000"/>
            </a:pPr>
            <a:r>
              <a:rPr lang="en-US" altLang="ja-JP" sz="1100" dirty="0">
                <a:latin typeface="+mn-ea"/>
                <a:ea typeface="+mn-ea"/>
              </a:rPr>
              <a:t>:</a:t>
            </a:r>
          </a:p>
          <a:p>
            <a:pPr eaLnBrk="1" hangingPunct="1">
              <a:lnSpc>
                <a:spcPts val="1880"/>
              </a:lnSpc>
              <a:buSzPct val="120000"/>
            </a:pPr>
            <a:r>
              <a:rPr lang="en-US" altLang="ja-JP" sz="1100" dirty="0">
                <a:latin typeface="+mn-ea"/>
                <a:ea typeface="+mn-ea"/>
              </a:rPr>
              <a:t>:</a:t>
            </a:r>
          </a:p>
          <a:p>
            <a:pPr eaLnBrk="1" hangingPunct="1">
              <a:lnSpc>
                <a:spcPts val="1880"/>
              </a:lnSpc>
              <a:buSzPct val="120000"/>
            </a:pPr>
            <a:endParaRPr lang="en-US" altLang="ja-JP" sz="1100" dirty="0">
              <a:latin typeface="+mn-ea"/>
              <a:ea typeface="+mn-ea"/>
            </a:endParaRPr>
          </a:p>
          <a:p>
            <a:pPr eaLnBrk="1" hangingPunct="1">
              <a:lnSpc>
                <a:spcPts val="1880"/>
              </a:lnSpc>
              <a:buSzPct val="120000"/>
            </a:pPr>
            <a:r>
              <a:rPr lang="en-US" altLang="ja-JP" sz="1100" dirty="0">
                <a:latin typeface="+mn-ea"/>
                <a:ea typeface="+mn-ea"/>
              </a:rPr>
              <a:t>:</a:t>
            </a:r>
          </a:p>
        </p:txBody>
      </p:sp>
      <p:sp>
        <p:nvSpPr>
          <p:cNvPr id="8" name="Rectangle 8">
            <a:extLst>
              <a:ext uri="{FF2B5EF4-FFF2-40B4-BE49-F238E27FC236}">
                <a16:creationId xmlns:a16="http://schemas.microsoft.com/office/drawing/2014/main" id="{711E0756-7AE3-B7CD-B537-AE8BB1E8DD39}"/>
              </a:ext>
            </a:extLst>
          </p:cNvPr>
          <p:cNvSpPr>
            <a:spLocks noChangeArrowheads="1"/>
          </p:cNvSpPr>
          <p:nvPr/>
        </p:nvSpPr>
        <p:spPr bwMode="auto">
          <a:xfrm>
            <a:off x="5933162" y="111544"/>
            <a:ext cx="505514"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さいにゅう</a:t>
            </a:r>
            <a:endParaRPr lang="ja-JP" altLang="en-US" sz="800" dirty="0">
              <a:solidFill>
                <a:srgbClr val="000000"/>
              </a:solidFill>
              <a:latin typeface="+mn-ea"/>
              <a:ea typeface="+mn-ea"/>
              <a:cs typeface="メイリオ" panose="020B0604030504040204" pitchFamily="50" charset="-128"/>
            </a:endParaRPr>
          </a:p>
        </p:txBody>
      </p:sp>
      <p:sp>
        <p:nvSpPr>
          <p:cNvPr id="9" name="Rectangle 8">
            <a:extLst>
              <a:ext uri="{FF2B5EF4-FFF2-40B4-BE49-F238E27FC236}">
                <a16:creationId xmlns:a16="http://schemas.microsoft.com/office/drawing/2014/main" id="{D1888794-54D5-D813-64BB-6980CB6200C1}"/>
              </a:ext>
            </a:extLst>
          </p:cNvPr>
          <p:cNvSpPr>
            <a:spLocks noChangeArrowheads="1"/>
          </p:cNvSpPr>
          <p:nvPr/>
        </p:nvSpPr>
        <p:spPr bwMode="auto">
          <a:xfrm>
            <a:off x="2082394" y="1182810"/>
            <a:ext cx="366053"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dirty="0">
                <a:solidFill>
                  <a:srgbClr val="000000"/>
                </a:solidFill>
                <a:latin typeface="+mn-ea"/>
                <a:ea typeface="+mn-ea"/>
                <a:cs typeface="メイリオ" panose="020B0604030504040204" pitchFamily="50" charset="-128"/>
              </a:rPr>
              <a:t>そぜい</a:t>
            </a:r>
          </a:p>
        </p:txBody>
      </p:sp>
      <p:sp>
        <p:nvSpPr>
          <p:cNvPr id="11" name="Rectangle 8">
            <a:extLst>
              <a:ext uri="{FF2B5EF4-FFF2-40B4-BE49-F238E27FC236}">
                <a16:creationId xmlns:a16="http://schemas.microsoft.com/office/drawing/2014/main" id="{405839EE-07D1-5FD2-715F-2BB9C5DD6E4B}"/>
              </a:ext>
            </a:extLst>
          </p:cNvPr>
          <p:cNvSpPr>
            <a:spLocks noChangeArrowheads="1"/>
          </p:cNvSpPr>
          <p:nvPr/>
        </p:nvSpPr>
        <p:spPr bwMode="auto">
          <a:xfrm>
            <a:off x="2268725" y="2842258"/>
            <a:ext cx="35322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solidFill>
                  <a:schemeClr val="bg1"/>
                </a:solidFill>
                <a:latin typeface="+mn-ea"/>
                <a:ea typeface="+mn-ea"/>
                <a:cs typeface="メイリオ" panose="020B0604030504040204" pitchFamily="50" charset="-128"/>
              </a:rPr>
              <a:t>けんさい</a:t>
            </a:r>
            <a:endParaRPr lang="ja-JP" altLang="en-US" sz="600" dirty="0">
              <a:solidFill>
                <a:schemeClr val="bg1"/>
              </a:solidFill>
              <a:latin typeface="+mn-ea"/>
              <a:ea typeface="+mn-ea"/>
              <a:cs typeface="メイリオ" panose="020B0604030504040204" pitchFamily="50" charset="-128"/>
            </a:endParaRPr>
          </a:p>
        </p:txBody>
      </p:sp>
      <p:sp>
        <p:nvSpPr>
          <p:cNvPr id="13" name="Rectangle 8">
            <a:extLst>
              <a:ext uri="{FF2B5EF4-FFF2-40B4-BE49-F238E27FC236}">
                <a16:creationId xmlns:a16="http://schemas.microsoft.com/office/drawing/2014/main" id="{47FE3AAE-C0AB-B7E0-29EA-EA53BC18AB5E}"/>
              </a:ext>
            </a:extLst>
          </p:cNvPr>
          <p:cNvSpPr>
            <a:spLocks noChangeArrowheads="1"/>
          </p:cNvSpPr>
          <p:nvPr/>
        </p:nvSpPr>
        <p:spPr bwMode="auto">
          <a:xfrm>
            <a:off x="3945833" y="5671626"/>
            <a:ext cx="236210"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き　ふ</a:t>
            </a:r>
            <a:endParaRPr lang="ja-JP" altLang="en-US" sz="500" dirty="0">
              <a:latin typeface="+mn-ea"/>
              <a:ea typeface="+mn-ea"/>
              <a:cs typeface="メイリオ" panose="020B0604030504040204" pitchFamily="50" charset="-128"/>
            </a:endParaRPr>
          </a:p>
        </p:txBody>
      </p:sp>
      <p:sp>
        <p:nvSpPr>
          <p:cNvPr id="14" name="Rectangle 8">
            <a:extLst>
              <a:ext uri="{FF2B5EF4-FFF2-40B4-BE49-F238E27FC236}">
                <a16:creationId xmlns:a16="http://schemas.microsoft.com/office/drawing/2014/main" id="{EF962A80-B66B-DB45-1BE0-59BB11012ED7}"/>
              </a:ext>
            </a:extLst>
          </p:cNvPr>
          <p:cNvSpPr>
            <a:spLocks noChangeArrowheads="1"/>
          </p:cNvSpPr>
          <p:nvPr/>
        </p:nvSpPr>
        <p:spPr bwMode="auto">
          <a:xfrm>
            <a:off x="3913539" y="5884903"/>
            <a:ext cx="281094" cy="164725"/>
          </a:xfrm>
          <a:prstGeom prst="rect">
            <a:avLst/>
          </a:prstGeom>
          <a:noFill/>
          <a:ln>
            <a:noFill/>
          </a:ln>
        </p:spPr>
        <p:txBody>
          <a:bodyPr wrap="none" lIns="36000" tIns="0" rIns="36000" bIns="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くりいれ</a:t>
            </a:r>
            <a:endParaRPr lang="ja-JP" altLang="en-US" sz="500" dirty="0">
              <a:latin typeface="+mn-ea"/>
              <a:ea typeface="+mn-ea"/>
              <a:cs typeface="メイリオ" panose="020B0604030504040204" pitchFamily="50" charset="-128"/>
            </a:endParaRPr>
          </a:p>
        </p:txBody>
      </p:sp>
      <p:sp>
        <p:nvSpPr>
          <p:cNvPr id="15" name="Rectangle 8">
            <a:extLst>
              <a:ext uri="{FF2B5EF4-FFF2-40B4-BE49-F238E27FC236}">
                <a16:creationId xmlns:a16="http://schemas.microsoft.com/office/drawing/2014/main" id="{483D6D92-C966-93BB-8713-8B877A89DCC0}"/>
              </a:ext>
            </a:extLst>
          </p:cNvPr>
          <p:cNvSpPr>
            <a:spLocks noChangeArrowheads="1"/>
          </p:cNvSpPr>
          <p:nvPr/>
        </p:nvSpPr>
        <p:spPr bwMode="auto">
          <a:xfrm>
            <a:off x="3925562" y="6067582"/>
            <a:ext cx="257049" cy="164725"/>
          </a:xfrm>
          <a:prstGeom prst="rect">
            <a:avLst/>
          </a:prstGeom>
          <a:noFill/>
          <a:ln>
            <a:noFill/>
          </a:ln>
        </p:spPr>
        <p:txBody>
          <a:bodyPr wrap="none" lIns="36000" tIns="0" rIns="36000" bIns="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くりこし</a:t>
            </a:r>
            <a:endParaRPr lang="ja-JP" altLang="en-US" sz="500" dirty="0">
              <a:latin typeface="+mn-ea"/>
              <a:ea typeface="+mn-ea"/>
              <a:cs typeface="メイリオ" panose="020B0604030504040204" pitchFamily="50" charset="-128"/>
            </a:endParaRPr>
          </a:p>
        </p:txBody>
      </p:sp>
      <p:sp>
        <p:nvSpPr>
          <p:cNvPr id="16" name="Rectangle 8">
            <a:extLst>
              <a:ext uri="{FF2B5EF4-FFF2-40B4-BE49-F238E27FC236}">
                <a16:creationId xmlns:a16="http://schemas.microsoft.com/office/drawing/2014/main" id="{39925BC8-CB2A-FE3B-D8B5-66FFE3250DD3}"/>
              </a:ext>
            </a:extLst>
          </p:cNvPr>
          <p:cNvSpPr>
            <a:spLocks noChangeArrowheads="1"/>
          </p:cNvSpPr>
          <p:nvPr/>
        </p:nvSpPr>
        <p:spPr bwMode="auto">
          <a:xfrm>
            <a:off x="419165" y="5433553"/>
            <a:ext cx="271476" cy="164725"/>
          </a:xfrm>
          <a:prstGeom prst="rect">
            <a:avLst/>
          </a:prstGeom>
          <a:noFill/>
          <a:ln>
            <a:noFill/>
          </a:ln>
        </p:spPr>
        <p:txBody>
          <a:bodyPr wrap="none" lIns="36000" tIns="0" rIns="36000" bIns="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じょうよ</a:t>
            </a:r>
            <a:endParaRPr lang="ja-JP" altLang="en-US" sz="500" dirty="0">
              <a:latin typeface="+mn-ea"/>
              <a:ea typeface="+mn-ea"/>
              <a:cs typeface="メイリオ" panose="020B0604030504040204" pitchFamily="50" charset="-128"/>
            </a:endParaRPr>
          </a:p>
        </p:txBody>
      </p:sp>
      <p:sp>
        <p:nvSpPr>
          <p:cNvPr id="23" name="Rectangle 8">
            <a:extLst>
              <a:ext uri="{FF2B5EF4-FFF2-40B4-BE49-F238E27FC236}">
                <a16:creationId xmlns:a16="http://schemas.microsoft.com/office/drawing/2014/main" id="{4004E2CB-739F-345B-AF18-8F3D16F8FE6D}"/>
              </a:ext>
            </a:extLst>
          </p:cNvPr>
          <p:cNvSpPr>
            <a:spLocks noChangeArrowheads="1"/>
          </p:cNvSpPr>
          <p:nvPr/>
        </p:nvSpPr>
        <p:spPr bwMode="auto">
          <a:xfrm>
            <a:off x="1940517" y="6384170"/>
            <a:ext cx="348421" cy="164725"/>
          </a:xfrm>
          <a:prstGeom prst="rect">
            <a:avLst/>
          </a:prstGeom>
          <a:noFill/>
          <a:ln>
            <a:noFill/>
          </a:ln>
        </p:spPr>
        <p:txBody>
          <a:bodyPr wrap="none" lIns="36000" tIns="0" rIns="36000" bIns="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solidFill>
                  <a:schemeClr val="accent1"/>
                </a:solidFill>
                <a:latin typeface="+mn-ea"/>
                <a:ea typeface="+mn-ea"/>
                <a:cs typeface="メイリオ" panose="020B0604030504040204" pitchFamily="50" charset="-128"/>
              </a:rPr>
              <a:t>さいしゅつ</a:t>
            </a:r>
            <a:endParaRPr lang="ja-JP" altLang="en-US" sz="500" dirty="0">
              <a:solidFill>
                <a:schemeClr val="accent1"/>
              </a:solidFill>
              <a:latin typeface="+mn-ea"/>
              <a:ea typeface="+mn-ea"/>
              <a:cs typeface="メイリオ" panose="020B0604030504040204" pitchFamily="50" charset="-128"/>
            </a:endParaRPr>
          </a:p>
        </p:txBody>
      </p:sp>
      <p:sp>
        <p:nvSpPr>
          <p:cNvPr id="29" name="Rectangle 8">
            <a:extLst>
              <a:ext uri="{FF2B5EF4-FFF2-40B4-BE49-F238E27FC236}">
                <a16:creationId xmlns:a16="http://schemas.microsoft.com/office/drawing/2014/main" id="{E2AF2A2F-C40C-127F-CF0E-66849498DDFD}"/>
              </a:ext>
            </a:extLst>
          </p:cNvPr>
          <p:cNvSpPr>
            <a:spLocks noChangeArrowheads="1"/>
          </p:cNvSpPr>
          <p:nvPr/>
        </p:nvSpPr>
        <p:spPr bwMode="auto">
          <a:xfrm>
            <a:off x="6920571" y="3545652"/>
            <a:ext cx="314757"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えんたい</a:t>
            </a:r>
            <a:endParaRPr lang="ja-JP" altLang="en-US" sz="500" dirty="0">
              <a:latin typeface="+mn-ea"/>
              <a:ea typeface="+mn-ea"/>
              <a:cs typeface="メイリオ" panose="020B0604030504040204" pitchFamily="50" charset="-128"/>
            </a:endParaRPr>
          </a:p>
        </p:txBody>
      </p:sp>
    </p:spTree>
    <p:custDataLst>
      <p:tags r:id="rId1"/>
    </p:custDataLst>
    <p:extLst>
      <p:ext uri="{BB962C8B-B14F-4D97-AF65-F5344CB8AC3E}">
        <p14:creationId xmlns:p14="http://schemas.microsoft.com/office/powerpoint/2010/main" val="243208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par>
                                <p:cTn id="64" presetID="10" presetClass="entr" presetSubtype="0"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par>
                                <p:cTn id="67" presetID="10" presetClass="entr" presetSubtype="0"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par>
                                <p:cTn id="70" presetID="10" presetClass="entr" presetSubtype="0" fill="hold" nodeType="with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500"/>
                                        <p:tgtEl>
                                          <p:spTgt spid="71"/>
                                        </p:tgtEl>
                                      </p:cBhvr>
                                    </p:animEffect>
                                  </p:childTnLst>
                                </p:cTn>
                              </p:par>
                              <p:par>
                                <p:cTn id="73" presetID="10" presetClass="entr" presetSubtype="0" fill="hold"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500"/>
                                        <p:tgtEl>
                                          <p:spTgt spid="1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500"/>
                                        <p:tgtEl>
                                          <p:spTgt spid="7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fade">
                                      <p:cBhvr>
                                        <p:cTn id="98" dur="500"/>
                                        <p:tgtEl>
                                          <p:spTgt spid="8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500"/>
                                        <p:tgtEl>
                                          <p:spTgt spid="8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fade">
                                      <p:cBhvr>
                                        <p:cTn id="104" dur="500"/>
                                        <p:tgtEl>
                                          <p:spTgt spid="7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fade">
                                      <p:cBhvr>
                                        <p:cTn id="107" dur="500"/>
                                        <p:tgtEl>
                                          <p:spTgt spid="8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500"/>
                                        <p:tgtEl>
                                          <p:spTgt spid="90"/>
                                        </p:tgtEl>
                                      </p:cBhvr>
                                    </p:animEffect>
                                  </p:childTnLst>
                                </p:cTn>
                              </p:par>
                              <p:par>
                                <p:cTn id="111" presetID="10" presetClass="entr" presetSubtype="0" fill="hold" nodeType="with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fade">
                                      <p:cBhvr>
                                        <p:cTn id="113" dur="500"/>
                                        <p:tgtEl>
                                          <p:spTgt spid="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
                                        </p:tgtEl>
                                        <p:attrNameLst>
                                          <p:attrName>style.visibility</p:attrName>
                                        </p:attrNameLst>
                                      </p:cBhvr>
                                      <p:to>
                                        <p:strVal val="visible"/>
                                      </p:to>
                                    </p:set>
                                    <p:animEffect transition="in" filter="fade">
                                      <p:cBhvr>
                                        <p:cTn id="116" dur="500"/>
                                        <p:tgtEl>
                                          <p:spTgt spid="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AsOne/>
      </p:bldGraphic>
      <p:bldGraphic spid="31" grpId="0">
        <p:bldAsOne/>
      </p:bldGraphic>
      <p:bldP spid="3" grpId="0" animBg="1"/>
      <p:bldP spid="24" grpId="0" animBg="1"/>
      <p:bldP spid="26" grpId="0" animBg="1"/>
      <p:bldP spid="38" grpId="0"/>
      <p:bldP spid="39" grpId="0"/>
      <p:bldP spid="40" grpId="0"/>
      <p:bldP spid="41" grpId="0"/>
      <p:bldP spid="42" grpId="0"/>
      <p:bldP spid="43" grpId="0"/>
      <p:bldP spid="44" grpId="0"/>
      <p:bldP spid="45" grpId="0"/>
      <p:bldP spid="46" grpId="0"/>
      <p:bldP spid="79" grpId="0"/>
      <p:bldP spid="82" grpId="0" animBg="1"/>
      <p:bldP spid="83" grpId="0" animBg="1"/>
      <p:bldP spid="78" grpId="0"/>
      <p:bldP spid="88" grpId="0"/>
      <p:bldP spid="90" grpId="0" animBg="1"/>
      <p:bldP spid="5" grpId="0"/>
      <p:bldP spid="9" grpId="0"/>
      <p:bldP spid="11" grpId="0"/>
      <p:bldP spid="13" grpId="0"/>
      <p:bldP spid="14" grpId="0"/>
      <p:bldP spid="15" grpId="0"/>
      <p:bldP spid="16"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EAF3-5448-1B40-291D-16B64E43F9A2}"/>
            </a:ext>
          </a:extLst>
        </p:cNvPr>
        <p:cNvGrpSpPr/>
        <p:nvPr/>
      </p:nvGrpSpPr>
      <p:grpSpPr>
        <a:xfrm>
          <a:off x="0" y="0"/>
          <a:ext cx="0" cy="0"/>
          <a:chOff x="0" y="0"/>
          <a:chExt cx="0" cy="0"/>
        </a:xfrm>
      </p:grpSpPr>
      <p:sp>
        <p:nvSpPr>
          <p:cNvPr id="3" name="AutoShape 353">
            <a:extLst>
              <a:ext uri="{FF2B5EF4-FFF2-40B4-BE49-F238E27FC236}">
                <a16:creationId xmlns:a16="http://schemas.microsoft.com/office/drawing/2014/main" id="{70A6152E-8FF5-AAC8-65BE-049812FCB9D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a:solidFill>
                  <a:prstClr val="black"/>
                </a:solidFill>
                <a:latin typeface="+mn-ea"/>
                <a:ea typeface="+mn-ea"/>
              </a:rPr>
              <a:t>地方公共団体は、私たちの普段の暮らしに結びついた公共サービスを</a:t>
            </a:r>
            <a:endParaRPr lang="en-US" altLang="ja-JP" sz="1800" dirty="0">
              <a:solidFill>
                <a:prstClr val="black"/>
              </a:solidFill>
              <a:latin typeface="+mn-ea"/>
              <a:ea typeface="+mn-ea"/>
            </a:endParaRPr>
          </a:p>
          <a:p>
            <a:pPr defTabSz="838413" eaLnBrk="1" hangingPunct="1">
              <a:spcBef>
                <a:spcPct val="20000"/>
              </a:spcBef>
              <a:defRPr/>
            </a:pPr>
            <a:r>
              <a:rPr lang="ja-JP" altLang="en-US" sz="1800">
                <a:solidFill>
                  <a:prstClr val="black"/>
                </a:solidFill>
                <a:latin typeface="+mn-ea"/>
                <a:ea typeface="+mn-ea"/>
              </a:rPr>
              <a:t>行っています。</a:t>
            </a:r>
            <a:endParaRPr lang="ja-JP" altLang="en-US" sz="1800" dirty="0">
              <a:solidFill>
                <a:prstClr val="black"/>
              </a:solidFill>
              <a:latin typeface="+mn-ea"/>
              <a:ea typeface="+mn-ea"/>
            </a:endParaRPr>
          </a:p>
        </p:txBody>
      </p:sp>
      <p:sp>
        <p:nvSpPr>
          <p:cNvPr id="6" name="Rectangle 14">
            <a:extLst>
              <a:ext uri="{FF2B5EF4-FFF2-40B4-BE49-F238E27FC236}">
                <a16:creationId xmlns:a16="http://schemas.microsoft.com/office/drawing/2014/main" id="{195BF402-8767-2150-9A69-C867928549B8}"/>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滋賀県の</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財政−</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②</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歳出</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7" name="Picture 29">
            <a:extLst>
              <a:ext uri="{FF2B5EF4-FFF2-40B4-BE49-F238E27FC236}">
                <a16:creationId xmlns:a16="http://schemas.microsoft.com/office/drawing/2014/main" id="{04CC6585-3151-02D9-9F7E-7EDE602606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92777" y="801084"/>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スライド番号プレースホルダー 56">
            <a:extLst>
              <a:ext uri="{FF2B5EF4-FFF2-40B4-BE49-F238E27FC236}">
                <a16:creationId xmlns:a16="http://schemas.microsoft.com/office/drawing/2014/main" id="{AFEFAD29-DF07-C658-A145-2200D73D70B5}"/>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23</a:t>
            </a:fld>
            <a:endParaRPr lang="en-US" altLang="ja-JP" dirty="0">
              <a:latin typeface="+mn-ea"/>
              <a:ea typeface="+mn-ea"/>
            </a:endParaRPr>
          </a:p>
        </p:txBody>
      </p:sp>
      <p:grpSp>
        <p:nvGrpSpPr>
          <p:cNvPr id="59" name="グループ化 58">
            <a:extLst>
              <a:ext uri="{FF2B5EF4-FFF2-40B4-BE49-F238E27FC236}">
                <a16:creationId xmlns:a16="http://schemas.microsoft.com/office/drawing/2014/main" id="{B9C0C42C-60E5-655F-09F5-8754BA87D69E}"/>
              </a:ext>
            </a:extLst>
          </p:cNvPr>
          <p:cNvGrpSpPr/>
          <p:nvPr/>
        </p:nvGrpSpPr>
        <p:grpSpPr>
          <a:xfrm>
            <a:off x="287921" y="6410880"/>
            <a:ext cx="8532000" cy="374400"/>
            <a:chOff x="322211" y="6410880"/>
            <a:chExt cx="8532000" cy="374400"/>
          </a:xfrm>
        </p:grpSpPr>
        <p:sp>
          <p:nvSpPr>
            <p:cNvPr id="60" name="正方形/長方形 59">
              <a:extLst>
                <a:ext uri="{FF2B5EF4-FFF2-40B4-BE49-F238E27FC236}">
                  <a16:creationId xmlns:a16="http://schemas.microsoft.com/office/drawing/2014/main" id="{8534037D-6150-4D83-8AA7-28EA3AF243D0}"/>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61" name="正方形/長方形 60">
              <a:extLst>
                <a:ext uri="{FF2B5EF4-FFF2-40B4-BE49-F238E27FC236}">
                  <a16:creationId xmlns:a16="http://schemas.microsoft.com/office/drawing/2014/main" id="{42BB8414-800A-DB63-E246-7C99143CCD6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sp>
        <p:nvSpPr>
          <p:cNvPr id="62" name="テキスト ボックス 61">
            <a:extLst>
              <a:ext uri="{FF2B5EF4-FFF2-40B4-BE49-F238E27FC236}">
                <a16:creationId xmlns:a16="http://schemas.microsoft.com/office/drawing/2014/main" id="{272DCA4C-9A6C-70B5-0A14-56B670A84795}"/>
              </a:ext>
            </a:extLst>
          </p:cNvPr>
          <p:cNvSpPr txBox="1"/>
          <p:nvPr/>
        </p:nvSpPr>
        <p:spPr>
          <a:xfrm>
            <a:off x="762243" y="6483359"/>
            <a:ext cx="8007649" cy="261610"/>
          </a:xfrm>
          <a:prstGeom prst="rect">
            <a:avLst/>
          </a:prstGeom>
          <a:noFill/>
        </p:spPr>
        <p:txBody>
          <a:bodyPr wrap="square" rtlCol="0">
            <a:spAutoFit/>
          </a:bodyPr>
          <a:lstStyle/>
          <a:p>
            <a:r>
              <a:rPr lang="ja-JP" altLang="en-US" sz="1100" b="1" dirty="0">
                <a:solidFill>
                  <a:srgbClr val="005BAD"/>
                </a:solidFill>
                <a:latin typeface="+mn-ea"/>
                <a:ea typeface="+mn-ea"/>
              </a:rPr>
              <a:t>　「滋賀県の歳入と歳出」を</a:t>
            </a:r>
            <a:r>
              <a:rPr kumimoji="1" lang="ja-JP" altLang="en-US" sz="1100" b="1" dirty="0">
                <a:solidFill>
                  <a:srgbClr val="005BAD"/>
                </a:solidFill>
                <a:latin typeface="+mn-ea"/>
                <a:ea typeface="+mn-ea"/>
              </a:rPr>
              <a:t>詳しく見てみよう　　　　</a:t>
            </a:r>
            <a:r>
              <a:rPr kumimoji="1" lang="en-US" altLang="ja-JP" sz="1100" b="1" dirty="0">
                <a:solidFill>
                  <a:srgbClr val="005BAD"/>
                </a:solidFill>
                <a:latin typeface="+mn-ea"/>
                <a:ea typeface="+mn-ea"/>
              </a:rPr>
              <a:t>https://www.pref.shiga.lg.jp/kensei/zaiseikaikei/kessan/328627.html</a:t>
            </a:r>
            <a:endParaRPr kumimoji="1" lang="en-US" altLang="ja-JP" sz="1100" dirty="0">
              <a:latin typeface="+mn-ea"/>
              <a:ea typeface="+mn-ea"/>
              <a:cs typeface="Arial" panose="020B0604020202020204" pitchFamily="34" charset="0"/>
            </a:endParaRPr>
          </a:p>
        </p:txBody>
      </p:sp>
      <p:grpSp>
        <p:nvGrpSpPr>
          <p:cNvPr id="63" name="グループ化 62">
            <a:extLst>
              <a:ext uri="{FF2B5EF4-FFF2-40B4-BE49-F238E27FC236}">
                <a16:creationId xmlns:a16="http://schemas.microsoft.com/office/drawing/2014/main" id="{883A3477-4F6E-CC5D-AB3E-4224A45CACE7}"/>
              </a:ext>
            </a:extLst>
          </p:cNvPr>
          <p:cNvGrpSpPr/>
          <p:nvPr/>
        </p:nvGrpSpPr>
        <p:grpSpPr>
          <a:xfrm>
            <a:off x="-29057" y="6108719"/>
            <a:ext cx="832606" cy="749281"/>
            <a:chOff x="-35154" y="5996309"/>
            <a:chExt cx="945432" cy="850816"/>
          </a:xfrm>
        </p:grpSpPr>
        <p:sp>
          <p:nvSpPr>
            <p:cNvPr id="64" name="フリーフォーム: 図形 63">
              <a:extLst>
                <a:ext uri="{FF2B5EF4-FFF2-40B4-BE49-F238E27FC236}">
                  <a16:creationId xmlns:a16="http://schemas.microsoft.com/office/drawing/2014/main" id="{74CF61AD-3435-3DCD-CA30-92C574884ABD}"/>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mn-ea"/>
              </a:endParaRPr>
            </a:p>
          </p:txBody>
        </p:sp>
        <p:sp>
          <p:nvSpPr>
            <p:cNvPr id="65" name="フリーフォーム: 図形 64">
              <a:extLst>
                <a:ext uri="{FF2B5EF4-FFF2-40B4-BE49-F238E27FC236}">
                  <a16:creationId xmlns:a16="http://schemas.microsoft.com/office/drawing/2014/main" id="{A72C0DD7-1916-9AC2-1321-C47C7F3B6FF7}"/>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sp>
          <p:nvSpPr>
            <p:cNvPr id="66" name="テキスト ボックス 65">
              <a:extLst>
                <a:ext uri="{FF2B5EF4-FFF2-40B4-BE49-F238E27FC236}">
                  <a16:creationId xmlns:a16="http://schemas.microsoft.com/office/drawing/2014/main" id="{62BDD804-4D94-02FD-1A3A-9C7DB663EACB}"/>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mn-ea"/>
                  <a:ea typeface="+mn-ea"/>
                </a:rPr>
                <a:t>もっと</a:t>
              </a:r>
              <a:endParaRPr kumimoji="1" lang="en-US" altLang="ja-JP" sz="1400" b="1" i="0" spc="50" baseline="0" dirty="0">
                <a:solidFill>
                  <a:srgbClr val="005BAD"/>
                </a:solidFill>
                <a:latin typeface="+mn-ea"/>
                <a:ea typeface="+mn-ea"/>
              </a:endParaRPr>
            </a:p>
            <a:p>
              <a:pPr algn="ctr"/>
              <a:r>
                <a:rPr lang="ja-JP" altLang="en-US" sz="1400" b="1" spc="50" dirty="0">
                  <a:solidFill>
                    <a:srgbClr val="005BAD"/>
                  </a:solidFill>
                  <a:latin typeface="+mn-ea"/>
                  <a:ea typeface="+mn-ea"/>
                </a:rPr>
                <a:t>詳しく</a:t>
              </a:r>
              <a:endParaRPr kumimoji="1" lang="ja-JP" altLang="en-US" sz="1400" b="1" i="0" spc="50" baseline="0" dirty="0">
                <a:solidFill>
                  <a:srgbClr val="005BAD"/>
                </a:solidFill>
                <a:latin typeface="+mn-ea"/>
                <a:ea typeface="+mn-ea"/>
              </a:endParaRPr>
            </a:p>
          </p:txBody>
        </p:sp>
      </p:grpSp>
      <p:sp>
        <p:nvSpPr>
          <p:cNvPr id="24" name="Rectangle 8">
            <a:extLst>
              <a:ext uri="{FF2B5EF4-FFF2-40B4-BE49-F238E27FC236}">
                <a16:creationId xmlns:a16="http://schemas.microsoft.com/office/drawing/2014/main" id="{B2051704-FD65-B91F-DD79-8E856C32F3B5}"/>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a:solidFill>
                  <a:srgbClr val="000000"/>
                </a:solidFill>
                <a:latin typeface="+mn-ea"/>
                <a:ea typeface="+mn-ea"/>
                <a:cs typeface="メイリオ" panose="020B0604030504040204" pitchFamily="50" charset="-128"/>
              </a:rPr>
              <a:t>滋賀県の歳出の内訳（令和</a:t>
            </a:r>
            <a:r>
              <a:rPr lang="en-US" altLang="ja-JP" sz="1400" dirty="0">
                <a:solidFill>
                  <a:srgbClr val="000000"/>
                </a:solidFill>
                <a:latin typeface="+mn-ea"/>
                <a:ea typeface="+mn-ea"/>
                <a:cs typeface="メイリオ" panose="020B0604030504040204" pitchFamily="50" charset="-128"/>
              </a:rPr>
              <a:t>7</a:t>
            </a:r>
            <a:r>
              <a:rPr lang="ja-JP" altLang="en-US" sz="1400">
                <a:solidFill>
                  <a:srgbClr val="000000"/>
                </a:solidFill>
                <a:latin typeface="+mn-ea"/>
                <a:ea typeface="+mn-ea"/>
                <a:cs typeface="メイリオ" panose="020B0604030504040204" pitchFamily="50" charset="-128"/>
              </a:rPr>
              <a:t>年度当初予算額）</a:t>
            </a:r>
            <a:endParaRPr lang="ja-JP" altLang="en-US" sz="1400" dirty="0">
              <a:solidFill>
                <a:srgbClr val="000000"/>
              </a:solidFill>
              <a:latin typeface="+mn-ea"/>
              <a:ea typeface="+mn-ea"/>
              <a:cs typeface="メイリオ" panose="020B0604030504040204" pitchFamily="50" charset="-128"/>
            </a:endParaRPr>
          </a:p>
        </p:txBody>
      </p:sp>
      <p:sp>
        <p:nvSpPr>
          <p:cNvPr id="26" name="正方形/長方形 25">
            <a:extLst>
              <a:ext uri="{FF2B5EF4-FFF2-40B4-BE49-F238E27FC236}">
                <a16:creationId xmlns:a16="http://schemas.microsoft.com/office/drawing/2014/main" id="{2F0EFD78-8C15-A573-1F6F-31C29E9E4DE8}"/>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n-ea"/>
                <a:ea typeface="+mn-ea"/>
              </a:rPr>
              <a:t>歳　出</a:t>
            </a:r>
            <a:endParaRPr kumimoji="1" lang="ja-JP" altLang="en-US" sz="1400" b="0" i="0" u="none" strike="noStrike" cap="none" normalizeH="0" baseline="0" dirty="0">
              <a:ln>
                <a:noFill/>
              </a:ln>
              <a:solidFill>
                <a:schemeClr val="bg1"/>
              </a:solidFill>
              <a:effectLst/>
              <a:latin typeface="+mn-ea"/>
              <a:ea typeface="+mn-ea"/>
            </a:endParaRPr>
          </a:p>
        </p:txBody>
      </p:sp>
      <p:sp>
        <p:nvSpPr>
          <p:cNvPr id="79" name="テキスト ボックス 78">
            <a:extLst>
              <a:ext uri="{FF2B5EF4-FFF2-40B4-BE49-F238E27FC236}">
                <a16:creationId xmlns:a16="http://schemas.microsoft.com/office/drawing/2014/main" id="{0456182C-ED7D-158F-94CD-A56068639E1D}"/>
              </a:ext>
            </a:extLst>
          </p:cNvPr>
          <p:cNvSpPr txBox="1"/>
          <p:nvPr/>
        </p:nvSpPr>
        <p:spPr>
          <a:xfrm>
            <a:off x="5513264" y="2425171"/>
            <a:ext cx="3359459" cy="3425634"/>
          </a:xfrm>
          <a:prstGeom prst="rect">
            <a:avLst/>
          </a:prstGeom>
          <a:noFill/>
        </p:spPr>
        <p:txBody>
          <a:bodyPr wrap="square" lIns="72000" tIns="36000" rIns="72000" bIns="36000" rtlCol="0">
            <a:noAutofit/>
          </a:bodyPr>
          <a:lstStyle/>
          <a:p>
            <a:pPr>
              <a:lnSpc>
                <a:spcPts val="2000"/>
              </a:lnSpc>
            </a:pPr>
            <a:r>
              <a:rPr lang="ja-JP" altLang="en-US" sz="1400" dirty="0">
                <a:latin typeface="+mn-ea"/>
                <a:ea typeface="+mn-ea"/>
              </a:rPr>
              <a:t>歳出の主なものは、以下のとおりです。</a:t>
            </a:r>
            <a:endParaRPr lang="en-US" altLang="ja-JP" sz="1400" dirty="0">
              <a:latin typeface="+mn-ea"/>
              <a:ea typeface="+mn-ea"/>
            </a:endParaRPr>
          </a:p>
          <a:p>
            <a:pPr>
              <a:lnSpc>
                <a:spcPts val="2000"/>
              </a:lnSpc>
            </a:pPr>
            <a:endParaRPr lang="en-US" altLang="ja-JP" sz="1400" dirty="0">
              <a:latin typeface="+mn-ea"/>
              <a:ea typeface="+mn-ea"/>
            </a:endParaRPr>
          </a:p>
          <a:p>
            <a:pPr>
              <a:lnSpc>
                <a:spcPts val="2000"/>
              </a:lnSpc>
            </a:pPr>
            <a:r>
              <a:rPr lang="ja-JP" altLang="en-US" sz="1400" dirty="0">
                <a:solidFill>
                  <a:schemeClr val="accent2">
                    <a:lumMod val="75000"/>
                  </a:schemeClr>
                </a:solidFill>
                <a:latin typeface="+mn-ea"/>
                <a:ea typeface="+mn-ea"/>
              </a:rPr>
              <a:t>１．教育費</a:t>
            </a:r>
            <a:endParaRPr lang="en-US" altLang="ja-JP" sz="1400" dirty="0">
              <a:solidFill>
                <a:schemeClr val="accent2">
                  <a:lumMod val="75000"/>
                </a:schemeClr>
              </a:solidFill>
              <a:latin typeface="+mn-ea"/>
              <a:ea typeface="+mn-ea"/>
            </a:endParaRPr>
          </a:p>
          <a:p>
            <a:pPr>
              <a:lnSpc>
                <a:spcPts val="2000"/>
              </a:lnSpc>
            </a:pPr>
            <a:r>
              <a:rPr lang="ja-JP" altLang="en-US" sz="1400" dirty="0">
                <a:latin typeface="+mn-ea"/>
                <a:ea typeface="+mn-ea"/>
              </a:rPr>
              <a:t>幼稚園や小・中学校、公民館、体育館の運営の費用など、教育全般に使うお金</a:t>
            </a:r>
            <a:endParaRPr lang="en-US" altLang="ja-JP" sz="1400" dirty="0">
              <a:latin typeface="+mn-ea"/>
              <a:ea typeface="+mn-ea"/>
            </a:endParaRPr>
          </a:p>
          <a:p>
            <a:pPr>
              <a:lnSpc>
                <a:spcPts val="2000"/>
              </a:lnSpc>
            </a:pPr>
            <a:endParaRPr lang="en-US" altLang="ja-JP" sz="1400" dirty="0">
              <a:latin typeface="+mn-ea"/>
              <a:ea typeface="+mn-ea"/>
            </a:endParaRPr>
          </a:p>
          <a:p>
            <a:pPr>
              <a:lnSpc>
                <a:spcPts val="2000"/>
              </a:lnSpc>
            </a:pPr>
            <a:r>
              <a:rPr lang="ja-JP" altLang="en-US" sz="1400" dirty="0">
                <a:solidFill>
                  <a:schemeClr val="accent4"/>
                </a:solidFill>
                <a:latin typeface="+mn-ea"/>
                <a:ea typeface="+mn-ea"/>
              </a:rPr>
              <a:t>２．健康医療福祉費</a:t>
            </a:r>
            <a:endParaRPr lang="en-US" altLang="ja-JP" sz="1400" dirty="0">
              <a:solidFill>
                <a:schemeClr val="accent4"/>
              </a:solidFill>
              <a:latin typeface="+mn-ea"/>
              <a:ea typeface="+mn-ea"/>
            </a:endParaRPr>
          </a:p>
          <a:p>
            <a:pPr>
              <a:lnSpc>
                <a:spcPts val="2000"/>
              </a:lnSpc>
            </a:pPr>
            <a:r>
              <a:rPr lang="ja-JP" altLang="en-US" sz="1400" dirty="0">
                <a:latin typeface="+mn-ea"/>
                <a:ea typeface="+mn-ea"/>
              </a:rPr>
              <a:t>私たちの健康や児童、高齢者、障害者等のための福祉施設の整備、運営等に使うお金</a:t>
            </a:r>
            <a:endParaRPr lang="en-US" altLang="ja-JP" sz="1400" dirty="0">
              <a:latin typeface="+mn-ea"/>
              <a:ea typeface="+mn-ea"/>
            </a:endParaRPr>
          </a:p>
          <a:p>
            <a:pPr>
              <a:lnSpc>
                <a:spcPts val="2000"/>
              </a:lnSpc>
            </a:pPr>
            <a:r>
              <a:rPr lang="ja-JP" altLang="en-US" sz="1400" dirty="0">
                <a:latin typeface="+mn-ea"/>
                <a:ea typeface="+mn-ea"/>
              </a:rPr>
              <a:t>　</a:t>
            </a:r>
            <a:endParaRPr lang="en-US" altLang="ja-JP" sz="1400" dirty="0">
              <a:latin typeface="+mn-ea"/>
              <a:ea typeface="+mn-ea"/>
            </a:endParaRPr>
          </a:p>
          <a:p>
            <a:pPr>
              <a:lnSpc>
                <a:spcPts val="2000"/>
              </a:lnSpc>
            </a:pPr>
            <a:r>
              <a:rPr lang="ja-JP" altLang="en-US" sz="1400" dirty="0">
                <a:solidFill>
                  <a:schemeClr val="accent1"/>
                </a:solidFill>
                <a:latin typeface="+mn-ea"/>
                <a:ea typeface="+mn-ea"/>
              </a:rPr>
              <a:t>３．公債費</a:t>
            </a:r>
            <a:endParaRPr lang="en-US" altLang="ja-JP" sz="1400" dirty="0">
              <a:solidFill>
                <a:schemeClr val="accent1"/>
              </a:solidFill>
              <a:latin typeface="+mn-ea"/>
              <a:ea typeface="+mn-ea"/>
            </a:endParaRPr>
          </a:p>
          <a:p>
            <a:pPr>
              <a:lnSpc>
                <a:spcPts val="2000"/>
              </a:lnSpc>
            </a:pPr>
            <a:r>
              <a:rPr lang="ja-JP" altLang="en-US" sz="1400" dirty="0">
                <a:solidFill>
                  <a:srgbClr val="000000"/>
                </a:solidFill>
                <a:latin typeface="+mn-ea"/>
                <a:ea typeface="+mn-ea"/>
              </a:rPr>
              <a:t>県債の元金の償還及び利子を支払う</a:t>
            </a:r>
            <a:r>
              <a:rPr lang="ja-JP" altLang="en-US" sz="1400" dirty="0">
                <a:latin typeface="+mn-ea"/>
                <a:ea typeface="+mn-ea"/>
              </a:rPr>
              <a:t>お金</a:t>
            </a:r>
            <a:endParaRPr lang="en-US" altLang="ja-JP" sz="1400" dirty="0">
              <a:latin typeface="+mn-ea"/>
              <a:ea typeface="+mn-ea"/>
            </a:endParaRPr>
          </a:p>
        </p:txBody>
      </p:sp>
      <p:sp>
        <p:nvSpPr>
          <p:cNvPr id="83" name="正方形/長方形 82">
            <a:extLst>
              <a:ext uri="{FF2B5EF4-FFF2-40B4-BE49-F238E27FC236}">
                <a16:creationId xmlns:a16="http://schemas.microsoft.com/office/drawing/2014/main" id="{954CB1CF-B549-07BF-8642-10E911D3065F}"/>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2" name="Rectangle 8">
            <a:extLst>
              <a:ext uri="{FF2B5EF4-FFF2-40B4-BE49-F238E27FC236}">
                <a16:creationId xmlns:a16="http://schemas.microsoft.com/office/drawing/2014/main" id="{531EBFA0-39D3-6A18-36CC-12FC60D4402C}"/>
              </a:ext>
            </a:extLst>
          </p:cNvPr>
          <p:cNvSpPr>
            <a:spLocks noChangeArrowheads="1"/>
          </p:cNvSpPr>
          <p:nvPr/>
        </p:nvSpPr>
        <p:spPr bwMode="auto">
          <a:xfrm>
            <a:off x="5929155" y="111544"/>
            <a:ext cx="513529"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さいしゅつ</a:t>
            </a:r>
            <a:endParaRPr lang="ja-JP" altLang="en-US" sz="800" dirty="0">
              <a:solidFill>
                <a:srgbClr val="000000"/>
              </a:solidFill>
              <a:latin typeface="+mn-ea"/>
              <a:ea typeface="+mn-ea"/>
              <a:cs typeface="メイリオ" panose="020B0604030504040204" pitchFamily="50" charset="-128"/>
            </a:endParaRPr>
          </a:p>
        </p:txBody>
      </p:sp>
      <p:sp>
        <p:nvSpPr>
          <p:cNvPr id="10" name="Rectangle 8">
            <a:extLst>
              <a:ext uri="{FF2B5EF4-FFF2-40B4-BE49-F238E27FC236}">
                <a16:creationId xmlns:a16="http://schemas.microsoft.com/office/drawing/2014/main" id="{C43B7B53-7744-D7DB-F8CD-5FDFAFB1ACC7}"/>
              </a:ext>
            </a:extLst>
          </p:cNvPr>
          <p:cNvSpPr>
            <a:spLocks noChangeArrowheads="1"/>
          </p:cNvSpPr>
          <p:nvPr/>
        </p:nvSpPr>
        <p:spPr bwMode="auto">
          <a:xfrm>
            <a:off x="1552841" y="6384170"/>
            <a:ext cx="342009" cy="164725"/>
          </a:xfrm>
          <a:prstGeom prst="rect">
            <a:avLst/>
          </a:prstGeom>
          <a:noFill/>
          <a:ln>
            <a:noFill/>
          </a:ln>
        </p:spPr>
        <p:txBody>
          <a:bodyPr wrap="none" lIns="36000" tIns="0" rIns="36000" bIns="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solidFill>
                  <a:schemeClr val="accent1"/>
                </a:solidFill>
                <a:latin typeface="+mn-ea"/>
                <a:ea typeface="+mn-ea"/>
                <a:cs typeface="メイリオ" panose="020B0604030504040204" pitchFamily="50" charset="-128"/>
              </a:rPr>
              <a:t>さいにゅう</a:t>
            </a:r>
            <a:endParaRPr lang="ja-JP" altLang="en-US" sz="500" dirty="0">
              <a:solidFill>
                <a:schemeClr val="accent1"/>
              </a:solidFill>
              <a:latin typeface="+mn-ea"/>
              <a:ea typeface="+mn-ea"/>
              <a:cs typeface="メイリオ" panose="020B0604030504040204" pitchFamily="50" charset="-128"/>
            </a:endParaRPr>
          </a:p>
        </p:txBody>
      </p:sp>
      <p:grpSp>
        <p:nvGrpSpPr>
          <p:cNvPr id="23" name="グループ化 22">
            <a:extLst>
              <a:ext uri="{FF2B5EF4-FFF2-40B4-BE49-F238E27FC236}">
                <a16:creationId xmlns:a16="http://schemas.microsoft.com/office/drawing/2014/main" id="{F7F63736-E3DC-E05C-8697-C3882F2A2571}"/>
              </a:ext>
            </a:extLst>
          </p:cNvPr>
          <p:cNvGrpSpPr/>
          <p:nvPr/>
        </p:nvGrpSpPr>
        <p:grpSpPr>
          <a:xfrm>
            <a:off x="388941" y="2479485"/>
            <a:ext cx="4849794" cy="3990519"/>
            <a:chOff x="388941" y="2479485"/>
            <a:chExt cx="4849794" cy="3990519"/>
          </a:xfrm>
        </p:grpSpPr>
        <p:sp>
          <p:nvSpPr>
            <p:cNvPr id="46" name="Rectangle 8">
              <a:extLst>
                <a:ext uri="{FF2B5EF4-FFF2-40B4-BE49-F238E27FC236}">
                  <a16:creationId xmlns:a16="http://schemas.microsoft.com/office/drawing/2014/main" id="{5CB6BD63-F3BA-58E6-0C3A-1FBE88696BCE}"/>
                </a:ext>
              </a:extLst>
            </p:cNvPr>
            <p:cNvSpPr>
              <a:spLocks noChangeArrowheads="1"/>
            </p:cNvSpPr>
            <p:nvPr/>
          </p:nvSpPr>
          <p:spPr bwMode="auto">
            <a:xfrm>
              <a:off x="4458343" y="2521960"/>
              <a:ext cx="780392" cy="208789"/>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000">
                  <a:solidFill>
                    <a:srgbClr val="000000"/>
                  </a:solidFill>
                  <a:latin typeface="+mn-ea"/>
                  <a:ea typeface="+mn-ea"/>
                  <a:cs typeface="メイリオ" panose="020B0604030504040204" pitchFamily="50" charset="-128"/>
                </a:rPr>
                <a:t>（単位：億円）</a:t>
              </a:r>
              <a:endParaRPr lang="ja-JP" altLang="en-US" sz="1000" dirty="0">
                <a:solidFill>
                  <a:srgbClr val="000000"/>
                </a:solidFill>
                <a:latin typeface="+mn-ea"/>
                <a:ea typeface="+mn-ea"/>
                <a:cs typeface="メイリオ" panose="020B0604030504040204" pitchFamily="50" charset="-128"/>
              </a:endParaRPr>
            </a:p>
          </p:txBody>
        </p:sp>
        <p:grpSp>
          <p:nvGrpSpPr>
            <p:cNvPr id="19" name="グループ化 18">
              <a:extLst>
                <a:ext uri="{FF2B5EF4-FFF2-40B4-BE49-F238E27FC236}">
                  <a16:creationId xmlns:a16="http://schemas.microsoft.com/office/drawing/2014/main" id="{4A2C635D-0857-99EA-6978-359643F8755E}"/>
                </a:ext>
              </a:extLst>
            </p:cNvPr>
            <p:cNvGrpSpPr/>
            <p:nvPr/>
          </p:nvGrpSpPr>
          <p:grpSpPr>
            <a:xfrm>
              <a:off x="388941" y="2479485"/>
              <a:ext cx="4776638" cy="3990519"/>
              <a:chOff x="388941" y="2479485"/>
              <a:chExt cx="4776638" cy="3990519"/>
            </a:xfrm>
          </p:grpSpPr>
          <p:graphicFrame>
            <p:nvGraphicFramePr>
              <p:cNvPr id="20" name="グラフ 19">
                <a:extLst>
                  <a:ext uri="{FF2B5EF4-FFF2-40B4-BE49-F238E27FC236}">
                    <a16:creationId xmlns:a16="http://schemas.microsoft.com/office/drawing/2014/main" id="{C44311F0-05C9-F8B1-5AD6-5652F1966F8D}"/>
                  </a:ext>
                </a:extLst>
              </p:cNvPr>
              <p:cNvGraphicFramePr>
                <a:graphicFrameLocks/>
              </p:cNvGraphicFramePr>
              <p:nvPr>
                <p:extLst>
                  <p:ext uri="{D42A27DB-BD31-4B8C-83A1-F6EECF244321}">
                    <p14:modId xmlns:p14="http://schemas.microsoft.com/office/powerpoint/2010/main" val="3901418789"/>
                  </p:ext>
                </p:extLst>
              </p:nvPr>
            </p:nvGraphicFramePr>
            <p:xfrm>
              <a:off x="857721" y="2870004"/>
              <a:ext cx="3600000" cy="3600000"/>
            </p:xfrm>
            <a:graphic>
              <a:graphicData uri="http://schemas.openxmlformats.org/drawingml/2006/chart">
                <c:chart xmlns:c="http://schemas.openxmlformats.org/drawingml/2006/chart" xmlns:r="http://schemas.openxmlformats.org/officeDocument/2006/relationships" r:id="rId5"/>
              </a:graphicData>
            </a:graphic>
          </p:graphicFrame>
          <p:sp>
            <p:nvSpPr>
              <p:cNvPr id="38" name="Rectangle 8">
                <a:extLst>
                  <a:ext uri="{FF2B5EF4-FFF2-40B4-BE49-F238E27FC236}">
                    <a16:creationId xmlns:a16="http://schemas.microsoft.com/office/drawing/2014/main" id="{AC3E7AB5-2014-8FC9-36C6-3BB81229A1D4}"/>
                  </a:ext>
                </a:extLst>
              </p:cNvPr>
              <p:cNvSpPr>
                <a:spLocks noChangeArrowheads="1"/>
              </p:cNvSpPr>
              <p:nvPr/>
            </p:nvSpPr>
            <p:spPr bwMode="auto">
              <a:xfrm>
                <a:off x="2002858" y="2511925"/>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総合企画費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116</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(1.8%)</a:t>
                </a:r>
                <a:endParaRPr lang="ja-JP" altLang="en-US" sz="900" dirty="0">
                  <a:solidFill>
                    <a:srgbClr val="000000"/>
                  </a:solidFill>
                  <a:latin typeface="+mn-ea"/>
                  <a:ea typeface="+mn-ea"/>
                  <a:cs typeface="メイリオ" panose="020B0604030504040204" pitchFamily="50" charset="-128"/>
                </a:endParaRPr>
              </a:p>
            </p:txBody>
          </p:sp>
          <p:cxnSp>
            <p:nvCxnSpPr>
              <p:cNvPr id="47" name="直線コネクタ 46">
                <a:extLst>
                  <a:ext uri="{FF2B5EF4-FFF2-40B4-BE49-F238E27FC236}">
                    <a16:creationId xmlns:a16="http://schemas.microsoft.com/office/drawing/2014/main" id="{A74DDD61-F156-9E7B-E817-171F3CCD6E2B}"/>
                  </a:ext>
                </a:extLst>
              </p:cNvPr>
              <p:cNvCxnSpPr>
                <a:cxnSpLocks/>
              </p:cNvCxnSpPr>
              <p:nvPr/>
            </p:nvCxnSpPr>
            <p:spPr bwMode="auto">
              <a:xfrm>
                <a:off x="3887250" y="5313813"/>
                <a:ext cx="426333" cy="0"/>
              </a:xfrm>
              <a:prstGeom prst="line">
                <a:avLst/>
              </a:prstGeom>
              <a:noFill/>
              <a:ln w="12700" cap="flat" cmpd="sng" algn="ctr">
                <a:solidFill>
                  <a:schemeClr val="tx1"/>
                </a:solidFill>
                <a:prstDash val="solid"/>
                <a:round/>
                <a:headEnd type="oval" w="med" len="med"/>
                <a:tailEnd type="none" w="med" len="med"/>
              </a:ln>
              <a:effectLst/>
            </p:spPr>
          </p:cxnSp>
          <p:sp>
            <p:nvSpPr>
              <p:cNvPr id="4" name="Rectangle 8">
                <a:extLst>
                  <a:ext uri="{FF2B5EF4-FFF2-40B4-BE49-F238E27FC236}">
                    <a16:creationId xmlns:a16="http://schemas.microsoft.com/office/drawing/2014/main" id="{1C7ED1BF-5417-0C77-D634-06D110CCA8DC}"/>
                  </a:ext>
                </a:extLst>
              </p:cNvPr>
              <p:cNvSpPr>
                <a:spLocks noChangeArrowheads="1"/>
              </p:cNvSpPr>
              <p:nvPr/>
            </p:nvSpPr>
            <p:spPr bwMode="auto">
              <a:xfrm>
                <a:off x="2776460" y="2519880"/>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総務費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162</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(2.5%)</a:t>
                </a:r>
                <a:endParaRPr lang="ja-JP" altLang="en-US" sz="900" dirty="0">
                  <a:solidFill>
                    <a:srgbClr val="000000"/>
                  </a:solidFill>
                  <a:latin typeface="+mn-ea"/>
                  <a:ea typeface="+mn-ea"/>
                  <a:cs typeface="メイリオ" panose="020B0604030504040204" pitchFamily="50" charset="-128"/>
                </a:endParaRPr>
              </a:p>
            </p:txBody>
          </p:sp>
          <p:sp>
            <p:nvSpPr>
              <p:cNvPr id="5" name="Rectangle 8">
                <a:extLst>
                  <a:ext uri="{FF2B5EF4-FFF2-40B4-BE49-F238E27FC236}">
                    <a16:creationId xmlns:a16="http://schemas.microsoft.com/office/drawing/2014/main" id="{37680A97-0C92-52E7-FCF7-C01649A1DAC8}"/>
                  </a:ext>
                </a:extLst>
              </p:cNvPr>
              <p:cNvSpPr>
                <a:spLocks noChangeArrowheads="1"/>
              </p:cNvSpPr>
              <p:nvPr/>
            </p:nvSpPr>
            <p:spPr bwMode="auto">
              <a:xfrm>
                <a:off x="3520590" y="2566538"/>
                <a:ext cx="692988" cy="637755"/>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文化</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スポーツ費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225</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(3.5%)</a:t>
                </a:r>
                <a:endParaRPr lang="ja-JP" altLang="en-US" sz="900" dirty="0">
                  <a:solidFill>
                    <a:srgbClr val="000000"/>
                  </a:solidFill>
                  <a:latin typeface="+mn-ea"/>
                  <a:ea typeface="+mn-ea"/>
                  <a:cs typeface="メイリオ" panose="020B0604030504040204" pitchFamily="50" charset="-128"/>
                </a:endParaRPr>
              </a:p>
            </p:txBody>
          </p:sp>
          <p:sp>
            <p:nvSpPr>
              <p:cNvPr id="8" name="Rectangle 8">
                <a:extLst>
                  <a:ext uri="{FF2B5EF4-FFF2-40B4-BE49-F238E27FC236}">
                    <a16:creationId xmlns:a16="http://schemas.microsoft.com/office/drawing/2014/main" id="{534887BF-92C1-7608-8351-74B90999B909}"/>
                  </a:ext>
                </a:extLst>
              </p:cNvPr>
              <p:cNvSpPr>
                <a:spLocks noChangeArrowheads="1"/>
              </p:cNvSpPr>
              <p:nvPr/>
            </p:nvSpPr>
            <p:spPr bwMode="auto">
              <a:xfrm>
                <a:off x="3997094" y="3314836"/>
                <a:ext cx="828618" cy="635178"/>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琵琶湖</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環境費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175</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(2.7%)</a:t>
                </a:r>
                <a:endParaRPr lang="ja-JP" altLang="en-US" sz="900" dirty="0">
                  <a:solidFill>
                    <a:srgbClr val="000000"/>
                  </a:solidFill>
                  <a:latin typeface="+mn-ea"/>
                  <a:ea typeface="+mn-ea"/>
                  <a:cs typeface="メイリオ" panose="020B0604030504040204" pitchFamily="50" charset="-128"/>
                </a:endParaRPr>
              </a:p>
            </p:txBody>
          </p:sp>
          <p:sp>
            <p:nvSpPr>
              <p:cNvPr id="9" name="Rectangle 8">
                <a:extLst>
                  <a:ext uri="{FF2B5EF4-FFF2-40B4-BE49-F238E27FC236}">
                    <a16:creationId xmlns:a16="http://schemas.microsoft.com/office/drawing/2014/main" id="{694DC73A-676E-F21C-92F9-D3EAA028B8EA}"/>
                  </a:ext>
                </a:extLst>
              </p:cNvPr>
              <p:cNvSpPr>
                <a:spLocks noChangeArrowheads="1"/>
              </p:cNvSpPr>
              <p:nvPr/>
            </p:nvSpPr>
            <p:spPr bwMode="auto">
              <a:xfrm>
                <a:off x="3222194" y="3998861"/>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chemeClr val="bg1"/>
                    </a:solidFill>
                    <a:latin typeface="+mn-ea"/>
                    <a:ea typeface="+mn-ea"/>
                    <a:cs typeface="メイリオ" panose="020B0604030504040204" pitchFamily="50" charset="-128"/>
                  </a:rPr>
                  <a:t>健康医療福祉費</a:t>
                </a:r>
                <a:endParaRPr lang="en-US" altLang="ja-JP" sz="900" dirty="0">
                  <a:solidFill>
                    <a:schemeClr val="bg1"/>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935</a:t>
                </a: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(14.5%)</a:t>
                </a:r>
                <a:endParaRPr lang="ja-JP" altLang="en-US" sz="900" dirty="0">
                  <a:solidFill>
                    <a:schemeClr val="bg1"/>
                  </a:solidFill>
                  <a:latin typeface="+mn-ea"/>
                  <a:ea typeface="+mn-ea"/>
                  <a:cs typeface="メイリオ" panose="020B0604030504040204" pitchFamily="50" charset="-128"/>
                </a:endParaRPr>
              </a:p>
            </p:txBody>
          </p:sp>
          <p:sp>
            <p:nvSpPr>
              <p:cNvPr id="11" name="Rectangle 8">
                <a:extLst>
                  <a:ext uri="{FF2B5EF4-FFF2-40B4-BE49-F238E27FC236}">
                    <a16:creationId xmlns:a16="http://schemas.microsoft.com/office/drawing/2014/main" id="{FADEEC6F-AC87-FD1B-85F5-4E4B383C11E9}"/>
                  </a:ext>
                </a:extLst>
              </p:cNvPr>
              <p:cNvSpPr>
                <a:spLocks noChangeArrowheads="1"/>
              </p:cNvSpPr>
              <p:nvPr/>
            </p:nvSpPr>
            <p:spPr bwMode="auto">
              <a:xfrm>
                <a:off x="4229381" y="4998246"/>
                <a:ext cx="712554" cy="686470"/>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商工観光</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労働費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370</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(5.7%)</a:t>
                </a:r>
                <a:endParaRPr lang="ja-JP" altLang="en-US" sz="900" dirty="0">
                  <a:solidFill>
                    <a:srgbClr val="000000"/>
                  </a:solidFill>
                  <a:latin typeface="+mn-ea"/>
                  <a:ea typeface="+mn-ea"/>
                  <a:cs typeface="メイリオ" panose="020B0604030504040204" pitchFamily="50" charset="-128"/>
                </a:endParaRPr>
              </a:p>
            </p:txBody>
          </p:sp>
          <p:sp>
            <p:nvSpPr>
              <p:cNvPr id="12" name="Rectangle 8">
                <a:extLst>
                  <a:ext uri="{FF2B5EF4-FFF2-40B4-BE49-F238E27FC236}">
                    <a16:creationId xmlns:a16="http://schemas.microsoft.com/office/drawing/2014/main" id="{38FC2914-0FC3-C6CF-BB3C-0FA4036CEFA0}"/>
                  </a:ext>
                </a:extLst>
              </p:cNvPr>
              <p:cNvSpPr>
                <a:spLocks noChangeArrowheads="1"/>
              </p:cNvSpPr>
              <p:nvPr/>
            </p:nvSpPr>
            <p:spPr bwMode="auto">
              <a:xfrm>
                <a:off x="3907931" y="5825156"/>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農政水産業費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229</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(3.5%)</a:t>
                </a:r>
                <a:endParaRPr lang="ja-JP" altLang="en-US" sz="900" dirty="0">
                  <a:solidFill>
                    <a:srgbClr val="000000"/>
                  </a:solidFill>
                  <a:latin typeface="+mn-ea"/>
                  <a:ea typeface="+mn-ea"/>
                  <a:cs typeface="メイリオ" panose="020B0604030504040204" pitchFamily="50" charset="-128"/>
                </a:endParaRPr>
              </a:p>
            </p:txBody>
          </p:sp>
          <p:sp>
            <p:nvSpPr>
              <p:cNvPr id="13" name="Rectangle 8">
                <a:extLst>
                  <a:ext uri="{FF2B5EF4-FFF2-40B4-BE49-F238E27FC236}">
                    <a16:creationId xmlns:a16="http://schemas.microsoft.com/office/drawing/2014/main" id="{393BED9B-DA72-1DA7-3281-34B69776F6A1}"/>
                  </a:ext>
                </a:extLst>
              </p:cNvPr>
              <p:cNvSpPr>
                <a:spLocks noChangeArrowheads="1"/>
              </p:cNvSpPr>
              <p:nvPr/>
            </p:nvSpPr>
            <p:spPr bwMode="auto">
              <a:xfrm>
                <a:off x="2691972" y="5663416"/>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土木交通費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650</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(10.1%)</a:t>
                </a:r>
                <a:endParaRPr lang="ja-JP" altLang="en-US" sz="900" dirty="0">
                  <a:solidFill>
                    <a:srgbClr val="000000"/>
                  </a:solidFill>
                  <a:latin typeface="+mn-ea"/>
                  <a:ea typeface="+mn-ea"/>
                  <a:cs typeface="メイリオ" panose="020B0604030504040204" pitchFamily="50" charset="-128"/>
                </a:endParaRPr>
              </a:p>
            </p:txBody>
          </p:sp>
          <p:sp>
            <p:nvSpPr>
              <p:cNvPr id="14" name="Rectangle 8">
                <a:extLst>
                  <a:ext uri="{FF2B5EF4-FFF2-40B4-BE49-F238E27FC236}">
                    <a16:creationId xmlns:a16="http://schemas.microsoft.com/office/drawing/2014/main" id="{6DA824CB-D286-70BD-DB52-41D273CAE572}"/>
                  </a:ext>
                </a:extLst>
              </p:cNvPr>
              <p:cNvSpPr>
                <a:spLocks noChangeArrowheads="1"/>
              </p:cNvSpPr>
              <p:nvPr/>
            </p:nvSpPr>
            <p:spPr bwMode="auto">
              <a:xfrm>
                <a:off x="766581" y="5823305"/>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警察費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348</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(5.4%)</a:t>
                </a:r>
                <a:endParaRPr lang="ja-JP" altLang="en-US" sz="900" dirty="0">
                  <a:solidFill>
                    <a:srgbClr val="000000"/>
                  </a:solidFill>
                  <a:latin typeface="+mn-ea"/>
                  <a:ea typeface="+mn-ea"/>
                  <a:cs typeface="メイリオ" panose="020B0604030504040204" pitchFamily="50" charset="-128"/>
                </a:endParaRPr>
              </a:p>
            </p:txBody>
          </p:sp>
          <p:sp>
            <p:nvSpPr>
              <p:cNvPr id="15" name="Rectangle 8">
                <a:extLst>
                  <a:ext uri="{FF2B5EF4-FFF2-40B4-BE49-F238E27FC236}">
                    <a16:creationId xmlns:a16="http://schemas.microsoft.com/office/drawing/2014/main" id="{0C820B67-F8F2-153A-27BD-7DFDD4DD1642}"/>
                  </a:ext>
                </a:extLst>
              </p:cNvPr>
              <p:cNvSpPr>
                <a:spLocks noChangeArrowheads="1"/>
              </p:cNvSpPr>
              <p:nvPr/>
            </p:nvSpPr>
            <p:spPr bwMode="auto">
              <a:xfrm>
                <a:off x="1413525" y="5028143"/>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教育費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1,419</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(22.0%)</a:t>
                </a:r>
                <a:endParaRPr lang="ja-JP" altLang="en-US" sz="900" dirty="0">
                  <a:solidFill>
                    <a:srgbClr val="000000"/>
                  </a:solidFill>
                  <a:latin typeface="+mn-ea"/>
                  <a:ea typeface="+mn-ea"/>
                  <a:cs typeface="メイリオ" panose="020B0604030504040204" pitchFamily="50" charset="-128"/>
                </a:endParaRPr>
              </a:p>
            </p:txBody>
          </p:sp>
          <p:sp>
            <p:nvSpPr>
              <p:cNvPr id="16" name="Rectangle 8">
                <a:extLst>
                  <a:ext uri="{FF2B5EF4-FFF2-40B4-BE49-F238E27FC236}">
                    <a16:creationId xmlns:a16="http://schemas.microsoft.com/office/drawing/2014/main" id="{621A4BBA-650B-55FF-9AE5-0D368C3A7271}"/>
                  </a:ext>
                </a:extLst>
              </p:cNvPr>
              <p:cNvSpPr>
                <a:spLocks noChangeArrowheads="1"/>
              </p:cNvSpPr>
              <p:nvPr/>
            </p:nvSpPr>
            <p:spPr bwMode="auto">
              <a:xfrm>
                <a:off x="1161812" y="3926763"/>
                <a:ext cx="828618"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chemeClr val="bg1"/>
                    </a:solidFill>
                    <a:latin typeface="+mn-ea"/>
                    <a:ea typeface="+mn-ea"/>
                    <a:cs typeface="メイリオ" panose="020B0604030504040204" pitchFamily="50" charset="-128"/>
                  </a:rPr>
                  <a:t>公債費</a:t>
                </a:r>
                <a:endParaRPr lang="en-US" altLang="ja-JP" sz="900" dirty="0">
                  <a:solidFill>
                    <a:schemeClr val="bg1"/>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723</a:t>
                </a:r>
              </a:p>
              <a:p>
                <a:pPr algn="ctr" eaLnBrk="1" hangingPunct="1">
                  <a:spcBef>
                    <a:spcPct val="0"/>
                  </a:spcBef>
                  <a:buFontTx/>
                  <a:buNone/>
                </a:pPr>
                <a:r>
                  <a:rPr lang="en-US" altLang="ja-JP" sz="900" dirty="0">
                    <a:solidFill>
                      <a:schemeClr val="bg1"/>
                    </a:solidFill>
                    <a:latin typeface="+mn-ea"/>
                    <a:ea typeface="+mn-ea"/>
                    <a:cs typeface="メイリオ" panose="020B0604030504040204" pitchFamily="50" charset="-128"/>
                  </a:rPr>
                  <a:t>(11.2%)</a:t>
                </a:r>
                <a:endParaRPr lang="ja-JP" altLang="en-US" sz="900" dirty="0">
                  <a:solidFill>
                    <a:schemeClr val="bg1"/>
                  </a:solidFill>
                  <a:latin typeface="+mn-ea"/>
                  <a:ea typeface="+mn-ea"/>
                  <a:cs typeface="メイリオ" panose="020B0604030504040204" pitchFamily="50" charset="-128"/>
                </a:endParaRPr>
              </a:p>
            </p:txBody>
          </p:sp>
          <p:grpSp>
            <p:nvGrpSpPr>
              <p:cNvPr id="31" name="グループ化 30">
                <a:extLst>
                  <a:ext uri="{FF2B5EF4-FFF2-40B4-BE49-F238E27FC236}">
                    <a16:creationId xmlns:a16="http://schemas.microsoft.com/office/drawing/2014/main" id="{01EBB83D-3734-ACA3-B8E8-B4233D33E661}"/>
                  </a:ext>
                </a:extLst>
              </p:cNvPr>
              <p:cNvGrpSpPr/>
              <p:nvPr/>
            </p:nvGrpSpPr>
            <p:grpSpPr>
              <a:xfrm>
                <a:off x="388941" y="2479485"/>
                <a:ext cx="1334904" cy="678998"/>
                <a:chOff x="5090749" y="4760826"/>
                <a:chExt cx="1334904" cy="678998"/>
              </a:xfrm>
            </p:grpSpPr>
            <p:grpSp>
              <p:nvGrpSpPr>
                <p:cNvPr id="48" name="グループ化 47">
                  <a:extLst>
                    <a:ext uri="{FF2B5EF4-FFF2-40B4-BE49-F238E27FC236}">
                      <a16:creationId xmlns:a16="http://schemas.microsoft.com/office/drawing/2014/main" id="{AACDC959-2DB5-7555-6D6C-23AF8C7515EC}"/>
                    </a:ext>
                  </a:extLst>
                </p:cNvPr>
                <p:cNvGrpSpPr/>
                <p:nvPr/>
              </p:nvGrpSpPr>
              <p:grpSpPr>
                <a:xfrm>
                  <a:off x="5110771" y="4767806"/>
                  <a:ext cx="1314882" cy="672018"/>
                  <a:chOff x="4592706" y="4444167"/>
                  <a:chExt cx="1314882" cy="602029"/>
                </a:xfrm>
              </p:grpSpPr>
              <p:sp>
                <p:nvSpPr>
                  <p:cNvPr id="51" name="Rectangle 8">
                    <a:extLst>
                      <a:ext uri="{FF2B5EF4-FFF2-40B4-BE49-F238E27FC236}">
                        <a16:creationId xmlns:a16="http://schemas.microsoft.com/office/drawing/2014/main" id="{9EC3AAC5-7C29-7E32-F40A-B578A229B2EB}"/>
                      </a:ext>
                    </a:extLst>
                  </p:cNvPr>
                  <p:cNvSpPr>
                    <a:spLocks noChangeArrowheads="1"/>
                  </p:cNvSpPr>
                  <p:nvPr/>
                </p:nvSpPr>
                <p:spPr bwMode="auto">
                  <a:xfrm>
                    <a:off x="4592706" y="4444167"/>
                    <a:ext cx="1047257" cy="593998"/>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議会費</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災害復旧費</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諸支出金</a:t>
                    </a:r>
                    <a:endParaRPr lang="en-US" altLang="ja-JP" sz="800" dirty="0">
                      <a:solidFill>
                        <a:srgbClr val="000000"/>
                      </a:solidFill>
                      <a:latin typeface="+mn-ea"/>
                      <a:ea typeface="+mn-ea"/>
                      <a:cs typeface="メイリオ" panose="020B0604030504040204" pitchFamily="50" charset="-128"/>
                    </a:endParaRPr>
                  </a:p>
                  <a:p>
                    <a:pPr eaLnBrk="1" hangingPunct="1">
                      <a:lnSpc>
                        <a:spcPct val="150000"/>
                      </a:lnSpc>
                      <a:spcBef>
                        <a:spcPct val="0"/>
                      </a:spcBef>
                      <a:buFontTx/>
                      <a:buNone/>
                    </a:pPr>
                    <a:r>
                      <a:rPr lang="ja-JP" altLang="en-US" sz="800">
                        <a:solidFill>
                          <a:srgbClr val="000000"/>
                        </a:solidFill>
                        <a:latin typeface="+mn-ea"/>
                        <a:ea typeface="+mn-ea"/>
                        <a:cs typeface="メイリオ" panose="020B0604030504040204" pitchFamily="50" charset="-128"/>
                      </a:rPr>
                      <a:t>予備費</a:t>
                    </a:r>
                    <a:endParaRPr lang="ja-JP" altLang="en-US" sz="800" dirty="0">
                      <a:solidFill>
                        <a:srgbClr val="000000"/>
                      </a:solidFill>
                      <a:latin typeface="+mn-ea"/>
                      <a:ea typeface="+mn-ea"/>
                      <a:cs typeface="メイリオ" panose="020B0604030504040204" pitchFamily="50" charset="-128"/>
                    </a:endParaRPr>
                  </a:p>
                </p:txBody>
              </p:sp>
              <p:sp>
                <p:nvSpPr>
                  <p:cNvPr id="52" name="Rectangle 8">
                    <a:extLst>
                      <a:ext uri="{FF2B5EF4-FFF2-40B4-BE49-F238E27FC236}">
                        <a16:creationId xmlns:a16="http://schemas.microsoft.com/office/drawing/2014/main" id="{6CFD76B5-2073-2027-4DAD-47FE52675827}"/>
                      </a:ext>
                    </a:extLst>
                  </p:cNvPr>
                  <p:cNvSpPr>
                    <a:spLocks noChangeArrowheads="1"/>
                  </p:cNvSpPr>
                  <p:nvPr/>
                </p:nvSpPr>
                <p:spPr bwMode="auto">
                  <a:xfrm>
                    <a:off x="5259132" y="4444168"/>
                    <a:ext cx="648456" cy="602028"/>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  13 (0.2%)</a:t>
                    </a:r>
                  </a:p>
                  <a:p>
                    <a:pPr eaLnBrk="1" hangingPunct="1">
                      <a:lnSpc>
                        <a:spcPct val="150000"/>
                      </a:lnSpc>
                      <a:spcBef>
                        <a:spcPct val="0"/>
                      </a:spcBef>
                      <a:buFontTx/>
                      <a:buNone/>
                    </a:pPr>
                    <a:r>
                      <a:rPr lang="en-US" altLang="ja-JP" sz="600" dirty="0">
                        <a:solidFill>
                          <a:srgbClr val="000000"/>
                        </a:solidFill>
                        <a:latin typeface="+mn-ea"/>
                        <a:ea typeface="+mn-ea"/>
                        <a:cs typeface="メイリオ" panose="020B0604030504040204" pitchFamily="50" charset="-128"/>
                      </a:rPr>
                      <a:t>  </a:t>
                    </a:r>
                    <a:r>
                      <a:rPr lang="en-US" altLang="ja-JP" sz="800" dirty="0">
                        <a:solidFill>
                          <a:srgbClr val="000000"/>
                        </a:solidFill>
                        <a:latin typeface="+mn-ea"/>
                        <a:ea typeface="+mn-ea"/>
                        <a:cs typeface="メイリオ" panose="020B0604030504040204" pitchFamily="50" charset="-128"/>
                      </a:rPr>
                      <a:t>10 (0.1%)</a:t>
                    </a:r>
                  </a:p>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770 (11.9%)</a:t>
                    </a:r>
                  </a:p>
                  <a:p>
                    <a:pPr eaLnBrk="1" hangingPunct="1">
                      <a:lnSpc>
                        <a:spcPct val="150000"/>
                      </a:lnSpc>
                      <a:spcBef>
                        <a:spcPct val="0"/>
                      </a:spcBef>
                      <a:buFontTx/>
                      <a:buNone/>
                    </a:pPr>
                    <a:r>
                      <a:rPr lang="en-US" altLang="ja-JP" sz="800" dirty="0">
                        <a:solidFill>
                          <a:srgbClr val="000000"/>
                        </a:solidFill>
                        <a:latin typeface="+mn-ea"/>
                        <a:ea typeface="+mn-ea"/>
                        <a:cs typeface="メイリオ" panose="020B0604030504040204" pitchFamily="50" charset="-128"/>
                      </a:rPr>
                      <a:t>   1 (0.0%)</a:t>
                    </a:r>
                    <a:endParaRPr lang="ja-JP" altLang="en-US" sz="800">
                      <a:solidFill>
                        <a:srgbClr val="000000"/>
                      </a:solidFill>
                      <a:latin typeface="+mn-ea"/>
                      <a:ea typeface="+mn-ea"/>
                      <a:cs typeface="メイリオ" panose="020B0604030504040204" pitchFamily="50" charset="-128"/>
                    </a:endParaRPr>
                  </a:p>
                </p:txBody>
              </p:sp>
            </p:grpSp>
            <p:sp>
              <p:nvSpPr>
                <p:cNvPr id="50" name="大かっこ 49">
                  <a:extLst>
                    <a:ext uri="{FF2B5EF4-FFF2-40B4-BE49-F238E27FC236}">
                      <a16:creationId xmlns:a16="http://schemas.microsoft.com/office/drawing/2014/main" id="{1B240429-E841-D66B-08D5-5376A34CA904}"/>
                    </a:ext>
                  </a:extLst>
                </p:cNvPr>
                <p:cNvSpPr/>
                <p:nvPr/>
              </p:nvSpPr>
              <p:spPr bwMode="auto">
                <a:xfrm>
                  <a:off x="5090749" y="4760826"/>
                  <a:ext cx="1304086" cy="678997"/>
                </a:xfrm>
                <a:prstGeom prst="bracketPair">
                  <a:avLst>
                    <a:gd name="adj" fmla="val 4615"/>
                  </a:avLst>
                </a:pr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grpSp>
          <p:cxnSp>
            <p:nvCxnSpPr>
              <p:cNvPr id="56" name="直線コネクタ 55">
                <a:extLst>
                  <a:ext uri="{FF2B5EF4-FFF2-40B4-BE49-F238E27FC236}">
                    <a16:creationId xmlns:a16="http://schemas.microsoft.com/office/drawing/2014/main" id="{E652249F-4F5A-A4D0-721F-1ADE94841485}"/>
                  </a:ext>
                </a:extLst>
              </p:cNvPr>
              <p:cNvCxnSpPr>
                <a:cxnSpLocks/>
              </p:cNvCxnSpPr>
              <p:nvPr/>
            </p:nvCxnSpPr>
            <p:spPr bwMode="auto">
              <a:xfrm flipH="1" flipV="1">
                <a:off x="2607778" y="2802260"/>
                <a:ext cx="144646" cy="354895"/>
              </a:xfrm>
              <a:prstGeom prst="line">
                <a:avLst/>
              </a:prstGeom>
              <a:noFill/>
              <a:ln w="12700" cap="flat" cmpd="sng" algn="ctr">
                <a:solidFill>
                  <a:schemeClr val="tx1"/>
                </a:solidFill>
                <a:prstDash val="solid"/>
                <a:round/>
                <a:headEnd type="oval" w="med" len="med"/>
                <a:tailEnd type="none" w="med" len="med"/>
              </a:ln>
              <a:effectLst/>
            </p:spPr>
          </p:cxnSp>
          <p:cxnSp>
            <p:nvCxnSpPr>
              <p:cNvPr id="67" name="直線コネクタ 66">
                <a:extLst>
                  <a:ext uri="{FF2B5EF4-FFF2-40B4-BE49-F238E27FC236}">
                    <a16:creationId xmlns:a16="http://schemas.microsoft.com/office/drawing/2014/main" id="{0139D93D-0D81-B6C5-7BB6-08F02087706A}"/>
                  </a:ext>
                </a:extLst>
              </p:cNvPr>
              <p:cNvCxnSpPr>
                <a:cxnSpLocks/>
              </p:cNvCxnSpPr>
              <p:nvPr/>
            </p:nvCxnSpPr>
            <p:spPr bwMode="auto">
              <a:xfrm flipV="1">
                <a:off x="2957915" y="2986541"/>
                <a:ext cx="102897" cy="270866"/>
              </a:xfrm>
              <a:prstGeom prst="line">
                <a:avLst/>
              </a:prstGeom>
              <a:noFill/>
              <a:ln w="12700" cap="flat" cmpd="sng" algn="ctr">
                <a:solidFill>
                  <a:schemeClr val="tx1"/>
                </a:solidFill>
                <a:prstDash val="solid"/>
                <a:round/>
                <a:headEnd type="oval" w="med" len="med"/>
                <a:tailEnd type="none" w="med" len="med"/>
              </a:ln>
              <a:effectLst/>
            </p:spPr>
          </p:cxnSp>
          <p:cxnSp>
            <p:nvCxnSpPr>
              <p:cNvPr id="70" name="直線コネクタ 69">
                <a:extLst>
                  <a:ext uri="{FF2B5EF4-FFF2-40B4-BE49-F238E27FC236}">
                    <a16:creationId xmlns:a16="http://schemas.microsoft.com/office/drawing/2014/main" id="{BDA42B18-2C7D-65DD-6E54-46E8A5FC2B9D}"/>
                  </a:ext>
                </a:extLst>
              </p:cNvPr>
              <p:cNvCxnSpPr>
                <a:cxnSpLocks/>
              </p:cNvCxnSpPr>
              <p:nvPr/>
            </p:nvCxnSpPr>
            <p:spPr bwMode="auto">
              <a:xfrm flipV="1">
                <a:off x="3210244" y="2951532"/>
                <a:ext cx="267160" cy="323742"/>
              </a:xfrm>
              <a:prstGeom prst="line">
                <a:avLst/>
              </a:prstGeom>
              <a:noFill/>
              <a:ln w="12700" cap="flat" cmpd="sng" algn="ctr">
                <a:solidFill>
                  <a:schemeClr val="tx1"/>
                </a:solidFill>
                <a:prstDash val="solid"/>
                <a:round/>
                <a:headEnd type="oval" w="med" len="med"/>
                <a:tailEnd type="none" w="med" len="med"/>
              </a:ln>
              <a:effectLst/>
            </p:spPr>
          </p:cxnSp>
          <p:cxnSp>
            <p:nvCxnSpPr>
              <p:cNvPr id="75" name="直線コネクタ 74">
                <a:extLst>
                  <a:ext uri="{FF2B5EF4-FFF2-40B4-BE49-F238E27FC236}">
                    <a16:creationId xmlns:a16="http://schemas.microsoft.com/office/drawing/2014/main" id="{9471D89E-4DC0-B4B8-FC56-D9233489411C}"/>
                  </a:ext>
                </a:extLst>
              </p:cNvPr>
              <p:cNvCxnSpPr>
                <a:cxnSpLocks/>
              </p:cNvCxnSpPr>
              <p:nvPr/>
            </p:nvCxnSpPr>
            <p:spPr bwMode="auto">
              <a:xfrm>
                <a:off x="3405830" y="3514496"/>
                <a:ext cx="643167" cy="818"/>
              </a:xfrm>
              <a:prstGeom prst="line">
                <a:avLst/>
              </a:prstGeom>
              <a:noFill/>
              <a:ln w="12700" cap="flat" cmpd="sng" algn="ctr">
                <a:solidFill>
                  <a:schemeClr val="tx1"/>
                </a:solidFill>
                <a:prstDash val="solid"/>
                <a:round/>
                <a:headEnd type="oval" w="med" len="med"/>
                <a:tailEnd type="none" w="med" len="med"/>
              </a:ln>
              <a:effectLst/>
            </p:spPr>
          </p:cxnSp>
          <p:cxnSp>
            <p:nvCxnSpPr>
              <p:cNvPr id="77" name="直線コネクタ 76">
                <a:extLst>
                  <a:ext uri="{FF2B5EF4-FFF2-40B4-BE49-F238E27FC236}">
                    <a16:creationId xmlns:a16="http://schemas.microsoft.com/office/drawing/2014/main" id="{BF6E2B0C-76CA-1283-B44C-D0D792487EEE}"/>
                  </a:ext>
                </a:extLst>
              </p:cNvPr>
              <p:cNvCxnSpPr>
                <a:cxnSpLocks/>
              </p:cNvCxnSpPr>
              <p:nvPr/>
            </p:nvCxnSpPr>
            <p:spPr bwMode="auto">
              <a:xfrm flipH="1" flipV="1">
                <a:off x="1413525" y="6047396"/>
                <a:ext cx="1081141" cy="61323"/>
              </a:xfrm>
              <a:prstGeom prst="line">
                <a:avLst/>
              </a:prstGeom>
              <a:noFill/>
              <a:ln w="12700" cap="flat" cmpd="sng" algn="ctr">
                <a:solidFill>
                  <a:schemeClr val="tx1"/>
                </a:solidFill>
                <a:prstDash val="solid"/>
                <a:round/>
                <a:headEnd type="oval" w="med" len="med"/>
                <a:tailEnd type="none" w="med" len="med"/>
              </a:ln>
              <a:effectLst/>
            </p:spPr>
          </p:cxnSp>
          <p:cxnSp>
            <p:nvCxnSpPr>
              <p:cNvPr id="86" name="直線コネクタ 85">
                <a:extLst>
                  <a:ext uri="{FF2B5EF4-FFF2-40B4-BE49-F238E27FC236}">
                    <a16:creationId xmlns:a16="http://schemas.microsoft.com/office/drawing/2014/main" id="{4D2066AC-409D-54A6-BB13-E1576528EEC2}"/>
                  </a:ext>
                </a:extLst>
              </p:cNvPr>
              <p:cNvCxnSpPr>
                <a:cxnSpLocks/>
              </p:cNvCxnSpPr>
              <p:nvPr/>
            </p:nvCxnSpPr>
            <p:spPr bwMode="auto">
              <a:xfrm>
                <a:off x="3633070" y="5636492"/>
                <a:ext cx="274861" cy="304321"/>
              </a:xfrm>
              <a:prstGeom prst="line">
                <a:avLst/>
              </a:prstGeom>
              <a:noFill/>
              <a:ln w="12700" cap="flat" cmpd="sng" algn="ctr">
                <a:solidFill>
                  <a:schemeClr val="tx1"/>
                </a:solidFill>
                <a:prstDash val="solid"/>
                <a:round/>
                <a:headEnd type="oval" w="med" len="med"/>
                <a:tailEnd type="none" w="med" len="med"/>
              </a:ln>
              <a:effectLst/>
            </p:spPr>
          </p:cxnSp>
          <p:cxnSp>
            <p:nvCxnSpPr>
              <p:cNvPr id="98" name="直線コネクタ 97">
                <a:extLst>
                  <a:ext uri="{FF2B5EF4-FFF2-40B4-BE49-F238E27FC236}">
                    <a16:creationId xmlns:a16="http://schemas.microsoft.com/office/drawing/2014/main" id="{D3043DAE-D3BA-DE04-3379-62F790EAA9B4}"/>
                  </a:ext>
                </a:extLst>
              </p:cNvPr>
              <p:cNvCxnSpPr>
                <a:cxnSpLocks/>
              </p:cNvCxnSpPr>
              <p:nvPr/>
            </p:nvCxnSpPr>
            <p:spPr bwMode="auto">
              <a:xfrm flipH="1" flipV="1">
                <a:off x="1685598" y="2821157"/>
                <a:ext cx="547337" cy="614615"/>
              </a:xfrm>
              <a:prstGeom prst="line">
                <a:avLst/>
              </a:prstGeom>
              <a:noFill/>
              <a:ln w="12700" cap="flat" cmpd="sng" algn="ctr">
                <a:solidFill>
                  <a:schemeClr val="tx1"/>
                </a:solidFill>
                <a:prstDash val="solid"/>
                <a:round/>
                <a:headEnd type="oval" w="med" len="med"/>
                <a:tailEnd type="none" w="med" len="med"/>
              </a:ln>
              <a:effectLst/>
            </p:spPr>
          </p:cxnSp>
          <p:sp>
            <p:nvSpPr>
              <p:cNvPr id="100" name="円/楕円 99">
                <a:extLst>
                  <a:ext uri="{FF2B5EF4-FFF2-40B4-BE49-F238E27FC236}">
                    <a16:creationId xmlns:a16="http://schemas.microsoft.com/office/drawing/2014/main" id="{FE132F23-92D4-2D7E-B289-EED30685F6C9}"/>
                  </a:ext>
                </a:extLst>
              </p:cNvPr>
              <p:cNvSpPr/>
              <p:nvPr/>
            </p:nvSpPr>
            <p:spPr bwMode="auto">
              <a:xfrm>
                <a:off x="2093248" y="4105531"/>
                <a:ext cx="1128946" cy="1128946"/>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101" name="テキスト ボックス 3">
                <a:extLst>
                  <a:ext uri="{FF2B5EF4-FFF2-40B4-BE49-F238E27FC236}">
                    <a16:creationId xmlns:a16="http://schemas.microsoft.com/office/drawing/2014/main" id="{C6369A94-3A7C-4859-C4AE-D4695FAEFEDF}"/>
                  </a:ext>
                </a:extLst>
              </p:cNvPr>
              <p:cNvSpPr txBox="1"/>
              <p:nvPr/>
            </p:nvSpPr>
            <p:spPr>
              <a:xfrm>
                <a:off x="2179370" y="4275645"/>
                <a:ext cx="956702" cy="7722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0" dirty="0">
                    <a:latin typeface="+mn-ea"/>
                  </a:rPr>
                  <a:t>歳出</a:t>
                </a:r>
              </a:p>
              <a:p>
                <a:pPr algn="ctr"/>
                <a:r>
                  <a:rPr kumimoji="1" lang="en-US" altLang="ja-JP" sz="1400" b="0" dirty="0">
                    <a:latin typeface="+mn-ea"/>
                  </a:rPr>
                  <a:t>6,462</a:t>
                </a:r>
              </a:p>
              <a:p>
                <a:pPr algn="ctr"/>
                <a:r>
                  <a:rPr kumimoji="1" lang="en-US" altLang="ja-JP" sz="1400" b="0" dirty="0">
                    <a:latin typeface="+mn-ea"/>
                  </a:rPr>
                  <a:t>(100%)</a:t>
                </a:r>
              </a:p>
            </p:txBody>
          </p:sp>
          <p:sp>
            <p:nvSpPr>
              <p:cNvPr id="17" name="Rectangle 8">
                <a:extLst>
                  <a:ext uri="{FF2B5EF4-FFF2-40B4-BE49-F238E27FC236}">
                    <a16:creationId xmlns:a16="http://schemas.microsoft.com/office/drawing/2014/main" id="{93F373D7-48D6-56E6-D690-0D987B193D5A}"/>
                  </a:ext>
                </a:extLst>
              </p:cNvPr>
              <p:cNvSpPr>
                <a:spLocks noChangeArrowheads="1"/>
              </p:cNvSpPr>
              <p:nvPr/>
            </p:nvSpPr>
            <p:spPr bwMode="auto">
              <a:xfrm>
                <a:off x="4232234" y="3166419"/>
                <a:ext cx="242622"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び　わ</a:t>
                </a:r>
                <a:endParaRPr lang="ja-JP" altLang="en-US" sz="500" dirty="0">
                  <a:latin typeface="+mn-ea"/>
                  <a:ea typeface="+mn-ea"/>
                  <a:cs typeface="メイリオ" panose="020B0604030504040204" pitchFamily="50" charset="-128"/>
                </a:endParaRPr>
              </a:p>
            </p:txBody>
          </p:sp>
          <p:sp>
            <p:nvSpPr>
              <p:cNvPr id="18" name="Rectangle 8">
                <a:extLst>
                  <a:ext uri="{FF2B5EF4-FFF2-40B4-BE49-F238E27FC236}">
                    <a16:creationId xmlns:a16="http://schemas.microsoft.com/office/drawing/2014/main" id="{A0994E10-42B4-4123-4566-D250E7A64E01}"/>
                  </a:ext>
                </a:extLst>
              </p:cNvPr>
              <p:cNvSpPr>
                <a:spLocks noChangeArrowheads="1"/>
              </p:cNvSpPr>
              <p:nvPr/>
            </p:nvSpPr>
            <p:spPr bwMode="auto">
              <a:xfrm>
                <a:off x="3684982" y="3839294"/>
                <a:ext cx="224989"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solidFill>
                      <a:schemeClr val="bg1"/>
                    </a:solidFill>
                    <a:latin typeface="+mn-ea"/>
                    <a:ea typeface="+mn-ea"/>
                    <a:cs typeface="メイリオ" panose="020B0604030504040204" pitchFamily="50" charset="-128"/>
                  </a:rPr>
                  <a:t>ふくし</a:t>
                </a:r>
                <a:endParaRPr lang="ja-JP" altLang="en-US" sz="500" dirty="0">
                  <a:solidFill>
                    <a:schemeClr val="bg1"/>
                  </a:solidFill>
                  <a:latin typeface="+mn-ea"/>
                  <a:ea typeface="+mn-ea"/>
                  <a:cs typeface="メイリオ" panose="020B0604030504040204" pitchFamily="50" charset="-128"/>
                </a:endParaRPr>
              </a:p>
            </p:txBody>
          </p:sp>
          <p:sp>
            <p:nvSpPr>
              <p:cNvPr id="21" name="Rectangle 8">
                <a:extLst>
                  <a:ext uri="{FF2B5EF4-FFF2-40B4-BE49-F238E27FC236}">
                    <a16:creationId xmlns:a16="http://schemas.microsoft.com/office/drawing/2014/main" id="{E821BF6E-AC40-E3FA-5F55-07A9422BBA32}"/>
                  </a:ext>
                </a:extLst>
              </p:cNvPr>
              <p:cNvSpPr>
                <a:spLocks noChangeArrowheads="1"/>
              </p:cNvSpPr>
              <p:nvPr/>
            </p:nvSpPr>
            <p:spPr bwMode="auto">
              <a:xfrm>
                <a:off x="4336961" y="4346241"/>
                <a:ext cx="828618" cy="635178"/>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900">
                    <a:solidFill>
                      <a:srgbClr val="000000"/>
                    </a:solidFill>
                    <a:latin typeface="+mn-ea"/>
                    <a:ea typeface="+mn-ea"/>
                    <a:cs typeface="メイリオ" panose="020B0604030504040204" pitchFamily="50" charset="-128"/>
                  </a:rPr>
                  <a:t>子ども若者費</a:t>
                </a:r>
                <a:endParaRPr lang="en-US" altLang="ja-JP" sz="900" dirty="0">
                  <a:solidFill>
                    <a:srgbClr val="000000"/>
                  </a:solidFill>
                  <a:latin typeface="+mn-ea"/>
                  <a:ea typeface="+mn-ea"/>
                  <a:cs typeface="メイリオ" panose="020B0604030504040204" pitchFamily="50" charset="-128"/>
                </a:endParaRP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316</a:t>
                </a:r>
              </a:p>
              <a:p>
                <a:pPr algn="ctr" eaLnBrk="1" hangingPunct="1">
                  <a:spcBef>
                    <a:spcPct val="0"/>
                  </a:spcBef>
                  <a:buFontTx/>
                  <a:buNone/>
                </a:pPr>
                <a:r>
                  <a:rPr lang="en-US" altLang="ja-JP" sz="900" dirty="0">
                    <a:solidFill>
                      <a:srgbClr val="000000"/>
                    </a:solidFill>
                    <a:latin typeface="+mn-ea"/>
                    <a:ea typeface="+mn-ea"/>
                    <a:cs typeface="メイリオ" panose="020B0604030504040204" pitchFamily="50" charset="-128"/>
                  </a:rPr>
                  <a:t>(4.9%)</a:t>
                </a:r>
                <a:endParaRPr lang="ja-JP" altLang="en-US" sz="900" dirty="0">
                  <a:solidFill>
                    <a:srgbClr val="000000"/>
                  </a:solidFill>
                  <a:latin typeface="+mn-ea"/>
                  <a:ea typeface="+mn-ea"/>
                  <a:cs typeface="メイリオ" panose="020B0604030504040204" pitchFamily="50" charset="-128"/>
                </a:endParaRPr>
              </a:p>
            </p:txBody>
          </p:sp>
          <p:cxnSp>
            <p:nvCxnSpPr>
              <p:cNvPr id="22" name="直線コネクタ 21">
                <a:extLst>
                  <a:ext uri="{FF2B5EF4-FFF2-40B4-BE49-F238E27FC236}">
                    <a16:creationId xmlns:a16="http://schemas.microsoft.com/office/drawing/2014/main" id="{3A3F5072-DA4E-4BE8-12D7-B71695A04925}"/>
                  </a:ext>
                </a:extLst>
              </p:cNvPr>
              <p:cNvCxnSpPr>
                <a:cxnSpLocks/>
              </p:cNvCxnSpPr>
              <p:nvPr/>
            </p:nvCxnSpPr>
            <p:spPr bwMode="auto">
              <a:xfrm>
                <a:off x="4000411" y="4771553"/>
                <a:ext cx="426333" cy="0"/>
              </a:xfrm>
              <a:prstGeom prst="line">
                <a:avLst/>
              </a:prstGeom>
              <a:noFill/>
              <a:ln w="12700" cap="flat" cmpd="sng" algn="ctr">
                <a:solidFill>
                  <a:schemeClr val="tx1"/>
                </a:solidFill>
                <a:prstDash val="solid"/>
                <a:round/>
                <a:headEnd type="oval" w="med" len="med"/>
                <a:tailEnd type="none" w="med" len="med"/>
              </a:ln>
              <a:effectLst/>
            </p:spPr>
          </p:cxnSp>
        </p:grpSp>
      </p:grpSp>
    </p:spTree>
    <p:custDataLst>
      <p:tags r:id="rId1"/>
    </p:custDataLst>
    <p:extLst>
      <p:ext uri="{BB962C8B-B14F-4D97-AF65-F5344CB8AC3E}">
        <p14:creationId xmlns:p14="http://schemas.microsoft.com/office/powerpoint/2010/main" val="204979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50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6" grpId="0" animBg="1"/>
      <p:bldP spid="79" grpId="0"/>
      <p:bldP spid="8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滋賀県の財政−③使われ方</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24</a:t>
            </a:fld>
            <a:endParaRPr lang="en-US" altLang="ja-JP" dirty="0">
              <a:latin typeface="+mn-ea"/>
              <a:ea typeface="+mn-ea"/>
            </a:endParaRP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滋賀県民１人当たりの支出額や税金の使われ方をみてみよう。</a:t>
            </a:r>
          </a:p>
        </p:txBody>
      </p:sp>
      <p:pic>
        <p:nvPicPr>
          <p:cNvPr id="12" name="Picture 29">
            <a:extLst>
              <a:ext uri="{FF2B5EF4-FFF2-40B4-BE49-F238E27FC236}">
                <a16:creationId xmlns:a16="http://schemas.microsoft.com/office/drawing/2014/main" id="{FC45E5A1-E821-4CAA-A4DB-82274B823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92777" y="774317"/>
            <a:ext cx="1077116" cy="129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a:extLst>
              <a:ext uri="{FF2B5EF4-FFF2-40B4-BE49-F238E27FC236}">
                <a16:creationId xmlns:a16="http://schemas.microsoft.com/office/drawing/2014/main" id="{D5BF34A4-2048-487F-8413-BF7024F42773}"/>
              </a:ext>
            </a:extLst>
          </p:cNvPr>
          <p:cNvSpPr/>
          <p:nvPr/>
        </p:nvSpPr>
        <p:spPr bwMode="auto">
          <a:xfrm>
            <a:off x="335731" y="2084190"/>
            <a:ext cx="4255849"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n-ea"/>
                <a:ea typeface="+mn-ea"/>
              </a:rPr>
              <a:t>滋賀県民１人当たりの支出額</a:t>
            </a:r>
            <a:endParaRPr kumimoji="1" lang="ja-JP" altLang="en-US" sz="1400" b="0" i="0" u="none" strike="noStrike" cap="none" normalizeH="0" baseline="0" dirty="0">
              <a:ln>
                <a:noFill/>
              </a:ln>
              <a:solidFill>
                <a:schemeClr val="bg1"/>
              </a:solidFill>
              <a:effectLst/>
              <a:latin typeface="+mn-ea"/>
              <a:ea typeface="+mn-ea"/>
            </a:endParaRPr>
          </a:p>
        </p:txBody>
      </p:sp>
      <p:sp>
        <p:nvSpPr>
          <p:cNvPr id="14" name="正方形/長方形 13">
            <a:extLst>
              <a:ext uri="{FF2B5EF4-FFF2-40B4-BE49-F238E27FC236}">
                <a16:creationId xmlns:a16="http://schemas.microsoft.com/office/drawing/2014/main" id="{8C4A5D54-3558-4125-94D6-19C15283C7AD}"/>
              </a:ext>
            </a:extLst>
          </p:cNvPr>
          <p:cNvSpPr/>
          <p:nvPr/>
        </p:nvSpPr>
        <p:spPr bwMode="auto">
          <a:xfrm>
            <a:off x="4991609" y="2084190"/>
            <a:ext cx="3778284"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n-ea"/>
                <a:ea typeface="+mn-ea"/>
              </a:rPr>
              <a:t>滋賀</a:t>
            </a:r>
            <a:r>
              <a:rPr kumimoji="1" lang="ja-JP" altLang="en-US" sz="1400" b="0" i="0" u="none" strike="noStrike" cap="none" normalizeH="0" baseline="0" dirty="0">
                <a:ln>
                  <a:noFill/>
                </a:ln>
                <a:solidFill>
                  <a:schemeClr val="bg1"/>
                </a:solidFill>
                <a:effectLst/>
                <a:latin typeface="+mn-ea"/>
                <a:ea typeface="+mn-ea"/>
              </a:rPr>
              <a:t>県の税金はこんなところにも使われています</a:t>
            </a:r>
          </a:p>
        </p:txBody>
      </p:sp>
      <p:graphicFrame>
        <p:nvGraphicFramePr>
          <p:cNvPr id="18" name="表 17">
            <a:extLst>
              <a:ext uri="{FF2B5EF4-FFF2-40B4-BE49-F238E27FC236}">
                <a16:creationId xmlns:a16="http://schemas.microsoft.com/office/drawing/2014/main" id="{36FB9F79-D74C-452B-9159-BD0F88EC6B87}"/>
              </a:ext>
            </a:extLst>
          </p:cNvPr>
          <p:cNvGraphicFramePr>
            <a:graphicFrameLocks noGrp="1"/>
          </p:cNvGraphicFramePr>
          <p:nvPr/>
        </p:nvGraphicFramePr>
        <p:xfrm>
          <a:off x="335732" y="2961161"/>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教育費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健康医療福祉費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mn-ea"/>
                          <a:ea typeface="+mn-ea"/>
                        </a:rPr>
                        <a:t>101,512</a:t>
                      </a:r>
                      <a:r>
                        <a:rPr kumimoji="1" lang="ja-JP" altLang="en-US" sz="1400" b="0">
                          <a:latin typeface="+mn-ea"/>
                          <a:ea typeface="+mn-ea"/>
                        </a:rPr>
                        <a:t>円（</a:t>
                      </a:r>
                      <a:r>
                        <a:rPr kumimoji="1" lang="en-US" altLang="ja-JP" sz="1400" b="0" dirty="0">
                          <a:latin typeface="+mn-ea"/>
                          <a:ea typeface="+mn-ea"/>
                        </a:rPr>
                        <a:t>22.0%</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mn-ea"/>
                          <a:ea typeface="+mn-ea"/>
                        </a:rPr>
                        <a:t>66,841</a:t>
                      </a:r>
                      <a:r>
                        <a:rPr kumimoji="1" lang="ja-JP" altLang="en-US" sz="1400" b="0">
                          <a:latin typeface="+mn-ea"/>
                          <a:ea typeface="+mn-ea"/>
                        </a:rPr>
                        <a:t>円（</a:t>
                      </a:r>
                      <a:r>
                        <a:rPr kumimoji="1" lang="en-US" altLang="ja-JP" sz="1400" b="0" dirty="0">
                          <a:latin typeface="+mn-ea"/>
                          <a:ea typeface="+mn-ea"/>
                        </a:rPr>
                        <a:t>14.5%</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小・中・高校、大学などの</a:t>
                      </a:r>
                      <a:br>
                        <a:rPr kumimoji="1" lang="en-US" altLang="ja-JP" sz="1200" b="0" dirty="0">
                          <a:latin typeface="+mn-ea"/>
                          <a:ea typeface="+mn-ea"/>
                        </a:rPr>
                      </a:br>
                      <a:r>
                        <a:rPr kumimoji="1" lang="ja-JP" altLang="en-US" sz="1200" b="0" dirty="0">
                          <a:latin typeface="+mn-ea"/>
                          <a:ea typeface="+mn-ea"/>
                        </a:rPr>
                        <a:t>教育に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latin typeface="+mn-ea"/>
                          <a:ea typeface="+mn-ea"/>
                        </a:rPr>
                        <a:t>私たちの健康や生活を</a:t>
                      </a:r>
                      <a:br>
                        <a:rPr kumimoji="1" lang="en-US" altLang="ja-JP" sz="1200" b="0" dirty="0">
                          <a:latin typeface="+mn-ea"/>
                          <a:ea typeface="+mn-ea"/>
                        </a:rPr>
                      </a:br>
                      <a:r>
                        <a:rPr kumimoji="1" lang="ja-JP" altLang="en-US" sz="1200" b="0" dirty="0">
                          <a:latin typeface="+mn-ea"/>
                          <a:ea typeface="+mn-ea"/>
                        </a:rPr>
                        <a:t>守るために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sp>
        <p:nvSpPr>
          <p:cNvPr id="16" name="Rectangle 8">
            <a:extLst>
              <a:ext uri="{FF2B5EF4-FFF2-40B4-BE49-F238E27FC236}">
                <a16:creationId xmlns:a16="http://schemas.microsoft.com/office/drawing/2014/main" id="{0A3FB61A-D042-4CDD-BFEF-D7A7BE0356FF}"/>
              </a:ext>
            </a:extLst>
          </p:cNvPr>
          <p:cNvSpPr>
            <a:spLocks noChangeArrowheads="1"/>
          </p:cNvSpPr>
          <p:nvPr/>
        </p:nvSpPr>
        <p:spPr bwMode="auto">
          <a:xfrm>
            <a:off x="4991609" y="2445786"/>
            <a:ext cx="2061261"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solidFill>
                  <a:schemeClr val="bg1"/>
                </a:solidFill>
                <a:latin typeface="+mn-ea"/>
                <a:ea typeface="+mn-ea"/>
                <a:cs typeface="メイリオ" panose="020B0604030504040204" pitchFamily="50" charset="-128"/>
              </a:rPr>
              <a:t>京奈和自動車道紀北西道路</a:t>
            </a:r>
            <a:endParaRPr lang="en-US" altLang="ja-JP" sz="1200" dirty="0">
              <a:solidFill>
                <a:schemeClr val="bg1"/>
              </a:solidFill>
              <a:latin typeface="+mn-ea"/>
              <a:ea typeface="+mn-ea"/>
              <a:cs typeface="メイリオ" panose="020B0604030504040204" pitchFamily="50" charset="-128"/>
            </a:endParaRPr>
          </a:p>
          <a:p>
            <a:pPr eaLnBrk="1" hangingPunct="1">
              <a:spcBef>
                <a:spcPct val="0"/>
              </a:spcBef>
              <a:buFontTx/>
              <a:buNone/>
            </a:pPr>
            <a:r>
              <a:rPr lang="ja-JP" altLang="en-US" sz="1000" dirty="0">
                <a:solidFill>
                  <a:schemeClr val="bg1"/>
                </a:solidFill>
                <a:latin typeface="+mn-ea"/>
                <a:ea typeface="+mn-ea"/>
                <a:cs typeface="メイリオ" panose="020B0604030504040204" pitchFamily="50" charset="-128"/>
              </a:rPr>
              <a:t>（平成２９年３月開通）　</a:t>
            </a:r>
            <a:r>
              <a:rPr lang="ja-JP" altLang="en-US" sz="1100" dirty="0">
                <a:solidFill>
                  <a:schemeClr val="bg1"/>
                </a:solidFill>
                <a:latin typeface="+mn-ea"/>
                <a:ea typeface="+mn-ea"/>
                <a:cs typeface="メイリオ" panose="020B0604030504040204" pitchFamily="50" charset="-128"/>
              </a:rPr>
              <a:t>総事業費：約</a:t>
            </a:r>
            <a:r>
              <a:rPr lang="en-US" altLang="ja-JP" sz="1100" dirty="0">
                <a:solidFill>
                  <a:schemeClr val="bg1"/>
                </a:solidFill>
                <a:latin typeface="+mn-ea"/>
                <a:ea typeface="+mn-ea"/>
                <a:cs typeface="メイリオ" panose="020B0604030504040204" pitchFamily="50" charset="-128"/>
              </a:rPr>
              <a:t>1,101</a:t>
            </a:r>
            <a:r>
              <a:rPr lang="ja-JP" altLang="en-US" sz="1100" dirty="0">
                <a:solidFill>
                  <a:schemeClr val="bg1"/>
                </a:solidFill>
                <a:latin typeface="+mn-ea"/>
                <a:ea typeface="+mn-ea"/>
                <a:cs typeface="メイリオ" panose="020B0604030504040204" pitchFamily="50" charset="-128"/>
              </a:rPr>
              <a:t>億円</a:t>
            </a:r>
            <a:endParaRPr lang="en-US" altLang="ja-JP" sz="1100" dirty="0">
              <a:solidFill>
                <a:schemeClr val="bg1"/>
              </a:solidFill>
              <a:latin typeface="+mn-ea"/>
              <a:ea typeface="+mn-ea"/>
              <a:cs typeface="メイリオ" panose="020B0604030504040204" pitchFamily="50" charset="-128"/>
            </a:endParaRPr>
          </a:p>
        </p:txBody>
      </p:sp>
      <p:graphicFrame>
        <p:nvGraphicFramePr>
          <p:cNvPr id="20" name="表 19">
            <a:extLst>
              <a:ext uri="{FF2B5EF4-FFF2-40B4-BE49-F238E27FC236}">
                <a16:creationId xmlns:a16="http://schemas.microsoft.com/office/drawing/2014/main" id="{0EFC6212-1917-47B2-8749-9BD1E6BC3B4B}"/>
              </a:ext>
            </a:extLst>
          </p:cNvPr>
          <p:cNvGraphicFramePr>
            <a:graphicFrameLocks noGrp="1"/>
          </p:cNvGraphicFramePr>
          <p:nvPr/>
        </p:nvGraphicFramePr>
        <p:xfrm>
          <a:off x="335732" y="4224975"/>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琵琶湖環境費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公債費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mn-ea"/>
                          <a:ea typeface="+mn-ea"/>
                        </a:rPr>
                        <a:t>12,503</a:t>
                      </a:r>
                      <a:r>
                        <a:rPr kumimoji="1" lang="ja-JP" altLang="en-US" sz="1400" b="0">
                          <a:latin typeface="+mn-ea"/>
                          <a:ea typeface="+mn-ea"/>
                        </a:rPr>
                        <a:t>円（</a:t>
                      </a:r>
                      <a:r>
                        <a:rPr kumimoji="1" lang="en-US" altLang="ja-JP" sz="1400" b="0" dirty="0">
                          <a:latin typeface="+mn-ea"/>
                          <a:ea typeface="+mn-ea"/>
                        </a:rPr>
                        <a:t>2.7%</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mn-ea"/>
                          <a:ea typeface="+mn-ea"/>
                        </a:rPr>
                        <a:t>51,725</a:t>
                      </a:r>
                      <a:r>
                        <a:rPr kumimoji="1" lang="ja-JP" altLang="en-US" sz="1400" b="0">
                          <a:latin typeface="+mn-ea"/>
                          <a:ea typeface="+mn-ea"/>
                        </a:rPr>
                        <a:t>円（</a:t>
                      </a:r>
                      <a:r>
                        <a:rPr kumimoji="1" lang="en-US" altLang="ja-JP" sz="1400" b="0" dirty="0">
                          <a:latin typeface="+mn-ea"/>
                          <a:ea typeface="+mn-ea"/>
                        </a:rPr>
                        <a:t>11.2%</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琵琶湖環境の</a:t>
                      </a:r>
                      <a:r>
                        <a:rPr kumimoji="1" lang="ja-JP" altLang="en-US" sz="1200" b="0">
                          <a:latin typeface="+mn-ea"/>
                          <a:ea typeface="+mn-ea"/>
                        </a:rPr>
                        <a:t>再生と</a:t>
                      </a:r>
                      <a:endParaRPr kumimoji="1" lang="en-US" altLang="ja-JP" sz="1200" b="0" dirty="0">
                        <a:latin typeface="+mn-ea"/>
                        <a:ea typeface="+mn-ea"/>
                      </a:endParaRPr>
                    </a:p>
                    <a:p>
                      <a:pPr>
                        <a:lnSpc>
                          <a:spcPts val="1840"/>
                        </a:lnSpc>
                      </a:pPr>
                      <a:r>
                        <a:rPr kumimoji="1" lang="ja-JP" altLang="en-US" sz="1200" b="0">
                          <a:latin typeface="+mn-ea"/>
                          <a:ea typeface="+mn-ea"/>
                        </a:rPr>
                        <a:t>継承の</a:t>
                      </a:r>
                      <a:r>
                        <a:rPr kumimoji="1" lang="ja-JP" altLang="en-US" sz="1200" b="0" dirty="0">
                          <a:latin typeface="+mn-ea"/>
                          <a:ea typeface="+mn-ea"/>
                        </a:rPr>
                        <a:t>ために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latin typeface="+mn-ea"/>
                          <a:ea typeface="+mn-ea"/>
                        </a:rPr>
                        <a:t>地方債の</a:t>
                      </a:r>
                      <a:r>
                        <a:rPr kumimoji="1" lang="ja-JP" altLang="en-US" sz="1200" b="0">
                          <a:latin typeface="+mn-ea"/>
                          <a:ea typeface="+mn-ea"/>
                        </a:rPr>
                        <a:t>返済に</a:t>
                      </a:r>
                      <a:endParaRPr kumimoji="1" lang="en-US" altLang="ja-JP"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1" name="表 20">
            <a:extLst>
              <a:ext uri="{FF2B5EF4-FFF2-40B4-BE49-F238E27FC236}">
                <a16:creationId xmlns:a16="http://schemas.microsoft.com/office/drawing/2014/main" id="{6348D7D9-2810-465F-8D11-7315B0392149}"/>
              </a:ext>
            </a:extLst>
          </p:cNvPr>
          <p:cNvGraphicFramePr>
            <a:graphicFrameLocks noGrp="1"/>
          </p:cNvGraphicFramePr>
          <p:nvPr>
            <p:extLst>
              <p:ext uri="{D42A27DB-BD31-4B8C-83A1-F6EECF244321}">
                <p14:modId xmlns:p14="http://schemas.microsoft.com/office/powerpoint/2010/main" val="3726414569"/>
              </p:ext>
            </p:extLst>
          </p:nvPr>
        </p:nvGraphicFramePr>
        <p:xfrm>
          <a:off x="323851" y="5488788"/>
          <a:ext cx="4255850" cy="1172453"/>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警察費</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その他</a:t>
                      </a:r>
                    </a:p>
                  </a:txBody>
                  <a:tcPr marL="72000" marR="72000" marT="72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842127478"/>
                  </a:ext>
                </a:extLst>
              </a:tr>
              <a:tr h="353325">
                <a:tc>
                  <a:txBody>
                    <a:bodyPr/>
                    <a:lstStyle/>
                    <a:p>
                      <a:r>
                        <a:rPr kumimoji="1" lang="en-US" altLang="ja-JP" sz="1400" b="0" dirty="0">
                          <a:latin typeface="+mn-ea"/>
                          <a:ea typeface="+mn-ea"/>
                        </a:rPr>
                        <a:t>24,914</a:t>
                      </a:r>
                      <a:r>
                        <a:rPr kumimoji="1" lang="ja-JP" altLang="en-US" sz="1400" b="0">
                          <a:latin typeface="+mn-ea"/>
                          <a:ea typeface="+mn-ea"/>
                        </a:rPr>
                        <a:t>円</a:t>
                      </a:r>
                      <a:r>
                        <a:rPr kumimoji="1" lang="ja-JP" altLang="en-US" sz="1400" b="0" dirty="0">
                          <a:latin typeface="+mn-ea"/>
                          <a:ea typeface="+mn-ea"/>
                        </a:rPr>
                        <a:t>（</a:t>
                      </a:r>
                      <a:r>
                        <a:rPr kumimoji="1" lang="en-US" altLang="ja-JP" sz="1400" b="0" dirty="0">
                          <a:latin typeface="+mn-ea"/>
                          <a:ea typeface="+mn-ea"/>
                        </a:rPr>
                        <a:t>5.4%</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mn-ea"/>
                          <a:ea typeface="+mn-ea"/>
                        </a:rPr>
                        <a:t>204,693</a:t>
                      </a:r>
                      <a:r>
                        <a:rPr kumimoji="1" lang="ja-JP" altLang="en-US" sz="1400" b="0">
                          <a:latin typeface="+mn-ea"/>
                          <a:ea typeface="+mn-ea"/>
                        </a:rPr>
                        <a:t>円（</a:t>
                      </a:r>
                      <a:r>
                        <a:rPr kumimoji="1" lang="en-US" altLang="ja-JP" sz="1400" b="0" dirty="0">
                          <a:latin typeface="+mn-ea"/>
                          <a:ea typeface="+mn-ea"/>
                        </a:rPr>
                        <a:t>44.2%</a:t>
                      </a:r>
                      <a:r>
                        <a:rPr kumimoji="1" lang="ja-JP" altLang="en-US" sz="1400" b="0" dirty="0">
                          <a:latin typeface="+mn-ea"/>
                          <a:ea typeface="+mn-ea"/>
                        </a:rPr>
                        <a:t>）</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生命と財産を守る</a:t>
                      </a:r>
                      <a:r>
                        <a:rPr kumimoji="1" lang="ja-JP" altLang="en-US" sz="1200" b="0">
                          <a:latin typeface="+mn-ea"/>
                          <a:ea typeface="+mn-ea"/>
                        </a:rPr>
                        <a:t>ために</a:t>
                      </a:r>
                      <a:endParaRPr kumimoji="1" lang="en-US" altLang="ja-JP"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latin typeface="+mn-ea"/>
                          <a:ea typeface="+mn-ea"/>
                        </a:rPr>
                        <a:t>消防防災、中小企業・農林</a:t>
                      </a:r>
                      <a:endParaRPr kumimoji="1" lang="en-US" altLang="ja-JP" sz="1200" b="0" dirty="0">
                        <a:latin typeface="+mn-ea"/>
                        <a:ea typeface="+mn-ea"/>
                      </a:endParaRPr>
                    </a:p>
                    <a:p>
                      <a:pPr>
                        <a:lnSpc>
                          <a:spcPts val="1840"/>
                        </a:lnSpc>
                      </a:pPr>
                      <a:r>
                        <a:rPr kumimoji="1" lang="ja-JP" altLang="en-US" sz="1200" b="0" dirty="0">
                          <a:latin typeface="+mn-ea"/>
                          <a:ea typeface="+mn-ea"/>
                        </a:rPr>
                        <a:t>水産業対策や文化振興に</a:t>
                      </a:r>
                    </a:p>
                  </a:txBody>
                  <a:tcPr marL="72000" marR="72000" marT="36000" marB="3600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sp>
        <p:nvSpPr>
          <p:cNvPr id="23" name="Rectangle 8">
            <a:extLst>
              <a:ext uri="{FF2B5EF4-FFF2-40B4-BE49-F238E27FC236}">
                <a16:creationId xmlns:a16="http://schemas.microsoft.com/office/drawing/2014/main" id="{BE300E96-BD6D-4154-9C2D-4736E563BD67}"/>
              </a:ext>
            </a:extLst>
          </p:cNvPr>
          <p:cNvSpPr>
            <a:spLocks noChangeArrowheads="1"/>
          </p:cNvSpPr>
          <p:nvPr/>
        </p:nvSpPr>
        <p:spPr bwMode="auto">
          <a:xfrm>
            <a:off x="335732" y="2445785"/>
            <a:ext cx="4324200"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n-ea"/>
                <a:ea typeface="+mn-ea"/>
                <a:cs typeface="メイリオ" panose="020B0604030504040204" pitchFamily="50" charset="-128"/>
              </a:rPr>
              <a:t>滋賀県民の人口で割ると１人当たりの支出</a:t>
            </a:r>
            <a:r>
              <a:rPr lang="ja-JP" altLang="en-US" sz="1200">
                <a:latin typeface="+mn-ea"/>
                <a:ea typeface="+mn-ea"/>
                <a:cs typeface="メイリオ" panose="020B0604030504040204" pitchFamily="50" charset="-128"/>
              </a:rPr>
              <a:t>額は</a:t>
            </a:r>
            <a:r>
              <a:rPr lang="en-US" altLang="ja-JP" sz="1200" dirty="0">
                <a:latin typeface="+mn-ea"/>
                <a:ea typeface="+mn-ea"/>
                <a:cs typeface="メイリオ" panose="020B0604030504040204" pitchFamily="50" charset="-128"/>
              </a:rPr>
              <a:t>462,188</a:t>
            </a:r>
            <a:r>
              <a:rPr lang="ja-JP" altLang="en-US" sz="1200">
                <a:latin typeface="+mn-ea"/>
                <a:ea typeface="+mn-ea"/>
                <a:cs typeface="メイリオ" panose="020B0604030504040204" pitchFamily="50" charset="-128"/>
              </a:rPr>
              <a:t>円</a:t>
            </a:r>
            <a:r>
              <a:rPr lang="ja-JP" altLang="en-US" sz="1200" dirty="0">
                <a:latin typeface="+mn-ea"/>
                <a:ea typeface="+mn-ea"/>
                <a:cs typeface="メイリオ" panose="020B0604030504040204" pitchFamily="50" charset="-128"/>
              </a:rPr>
              <a:t>です</a:t>
            </a:r>
            <a:endParaRPr lang="en-US" altLang="ja-JP" sz="1200" dirty="0">
              <a:latin typeface="+mn-ea"/>
              <a:ea typeface="+mn-ea"/>
              <a:cs typeface="メイリオ" panose="020B0604030504040204" pitchFamily="50" charset="-128"/>
            </a:endParaRPr>
          </a:p>
          <a:p>
            <a:pPr eaLnBrk="1" hangingPunct="1">
              <a:spcBef>
                <a:spcPct val="0"/>
              </a:spcBef>
              <a:buFontTx/>
              <a:buNone/>
            </a:pPr>
            <a:r>
              <a:rPr lang="ja-JP" altLang="en-US" sz="1200">
                <a:latin typeface="+mn-ea"/>
                <a:ea typeface="+mn-ea"/>
                <a:cs typeface="メイリオ" panose="020B0604030504040204" pitchFamily="50" charset="-128"/>
              </a:rPr>
              <a:t>（令和７年３月１日</a:t>
            </a:r>
            <a:r>
              <a:rPr lang="ja-JP" altLang="en-US" sz="1200" dirty="0">
                <a:latin typeface="+mn-ea"/>
                <a:ea typeface="+mn-ea"/>
                <a:cs typeface="メイリオ" panose="020B0604030504040204" pitchFamily="50" charset="-128"/>
              </a:rPr>
              <a:t>現在</a:t>
            </a:r>
            <a:r>
              <a:rPr lang="ja-JP" altLang="en-US" sz="1200">
                <a:latin typeface="+mn-ea"/>
                <a:ea typeface="+mn-ea"/>
                <a:cs typeface="メイリオ" panose="020B0604030504040204" pitchFamily="50" charset="-128"/>
              </a:rPr>
              <a:t>人口　</a:t>
            </a:r>
            <a:r>
              <a:rPr lang="en-US" altLang="ja-JP" sz="1200" dirty="0">
                <a:latin typeface="+mn-ea"/>
                <a:ea typeface="+mn-ea"/>
                <a:cs typeface="メイリオ" panose="020B0604030504040204" pitchFamily="50" charset="-128"/>
              </a:rPr>
              <a:t>1,398,132</a:t>
            </a:r>
            <a:r>
              <a:rPr lang="ja-JP" altLang="en-US" sz="1200">
                <a:latin typeface="+mn-ea"/>
                <a:ea typeface="+mn-ea"/>
                <a:cs typeface="メイリオ" panose="020B0604030504040204" pitchFamily="50" charset="-128"/>
              </a:rPr>
              <a:t>人</a:t>
            </a:r>
            <a:r>
              <a:rPr lang="ja-JP" altLang="en-US" sz="1200" dirty="0">
                <a:latin typeface="+mn-ea"/>
                <a:ea typeface="+mn-ea"/>
                <a:cs typeface="メイリオ" panose="020B0604030504040204" pitchFamily="50" charset="-128"/>
              </a:rPr>
              <a:t>）</a:t>
            </a:r>
            <a:endParaRPr lang="en-US" altLang="ja-JP" sz="1200" dirty="0">
              <a:latin typeface="+mn-ea"/>
              <a:ea typeface="+mn-ea"/>
              <a:cs typeface="メイリオ" panose="020B0604030504040204" pitchFamily="50" charset="-128"/>
            </a:endParaRPr>
          </a:p>
        </p:txBody>
      </p:sp>
      <p:pic>
        <p:nvPicPr>
          <p:cNvPr id="2" name="図 1">
            <a:extLst>
              <a:ext uri="{FF2B5EF4-FFF2-40B4-BE49-F238E27FC236}">
                <a16:creationId xmlns:a16="http://schemas.microsoft.com/office/drawing/2014/main" id="{722673F5-A2A2-4D09-87A2-87D192D7B683}"/>
              </a:ext>
            </a:extLst>
          </p:cNvPr>
          <p:cNvPicPr>
            <a:picLocks noChangeAspect="1"/>
          </p:cNvPicPr>
          <p:nvPr/>
        </p:nvPicPr>
        <p:blipFill>
          <a:blip r:embed="rId4"/>
          <a:stretch>
            <a:fillRect/>
          </a:stretch>
        </p:blipFill>
        <p:spPr>
          <a:xfrm>
            <a:off x="4991609" y="2772301"/>
            <a:ext cx="1633457" cy="1933996"/>
          </a:xfrm>
          <a:prstGeom prst="rect">
            <a:avLst/>
          </a:prstGeom>
        </p:spPr>
      </p:pic>
      <p:pic>
        <p:nvPicPr>
          <p:cNvPr id="3" name="図 2">
            <a:extLst>
              <a:ext uri="{FF2B5EF4-FFF2-40B4-BE49-F238E27FC236}">
                <a16:creationId xmlns:a16="http://schemas.microsoft.com/office/drawing/2014/main" id="{264CC740-1A14-4B1E-BCF9-2D974ABE816B}"/>
              </a:ext>
            </a:extLst>
          </p:cNvPr>
          <p:cNvPicPr>
            <a:picLocks noChangeAspect="1"/>
          </p:cNvPicPr>
          <p:nvPr/>
        </p:nvPicPr>
        <p:blipFill>
          <a:blip r:embed="rId5"/>
          <a:stretch>
            <a:fillRect/>
          </a:stretch>
        </p:blipFill>
        <p:spPr>
          <a:xfrm>
            <a:off x="7025093" y="2772300"/>
            <a:ext cx="1744800" cy="1945529"/>
          </a:xfrm>
          <a:prstGeom prst="rect">
            <a:avLst/>
          </a:prstGeom>
        </p:spPr>
      </p:pic>
      <p:sp>
        <p:nvSpPr>
          <p:cNvPr id="7" name="正方形/長方形 6">
            <a:extLst>
              <a:ext uri="{FF2B5EF4-FFF2-40B4-BE49-F238E27FC236}">
                <a16:creationId xmlns:a16="http://schemas.microsoft.com/office/drawing/2014/main" id="{3689DA37-3BDB-4037-9A5A-2D3024B73A8C}"/>
              </a:ext>
            </a:extLst>
          </p:cNvPr>
          <p:cNvSpPr/>
          <p:nvPr/>
        </p:nvSpPr>
        <p:spPr>
          <a:xfrm>
            <a:off x="4822870" y="4864727"/>
            <a:ext cx="1961163" cy="827919"/>
          </a:xfrm>
          <a:prstGeom prst="rect">
            <a:avLst/>
          </a:prstGeom>
        </p:spPr>
        <p:txBody>
          <a:bodyPr wrap="square">
            <a:spAutoFit/>
          </a:bodyPr>
          <a:lstStyle/>
          <a:p>
            <a:pPr algn="ctr">
              <a:lnSpc>
                <a:spcPts val="1980"/>
              </a:lnSpc>
            </a:pPr>
            <a:r>
              <a:rPr lang="ja-JP" altLang="en-US" sz="1400" dirty="0">
                <a:latin typeface="+mn-ea"/>
                <a:ea typeface="+mn-ea"/>
              </a:rPr>
              <a:t>学習船「うみのこ」 </a:t>
            </a:r>
          </a:p>
          <a:p>
            <a:pPr algn="ctr">
              <a:lnSpc>
                <a:spcPts val="1980"/>
              </a:lnSpc>
            </a:pPr>
            <a:r>
              <a:rPr lang="ja-JP" altLang="en-US" sz="1200" dirty="0">
                <a:latin typeface="+mn-ea"/>
                <a:ea typeface="+mn-ea"/>
              </a:rPr>
              <a:t>総工費：約</a:t>
            </a:r>
            <a:r>
              <a:rPr lang="en-US" altLang="ja-JP" sz="1200" dirty="0">
                <a:latin typeface="+mn-ea"/>
                <a:ea typeface="+mn-ea"/>
              </a:rPr>
              <a:t>31</a:t>
            </a:r>
            <a:r>
              <a:rPr lang="ja-JP" altLang="en-US" sz="1200" dirty="0">
                <a:latin typeface="+mn-ea"/>
                <a:ea typeface="+mn-ea"/>
              </a:rPr>
              <a:t>億円</a:t>
            </a:r>
          </a:p>
          <a:p>
            <a:pPr algn="ctr">
              <a:lnSpc>
                <a:spcPts val="1980"/>
              </a:lnSpc>
            </a:pPr>
            <a:r>
              <a:rPr lang="ja-JP" altLang="en-US" sz="1200" dirty="0">
                <a:latin typeface="+mn-ea"/>
                <a:ea typeface="+mn-ea"/>
              </a:rPr>
              <a:t>平成</a:t>
            </a:r>
            <a:r>
              <a:rPr lang="en-US" altLang="ja-JP" sz="1200" dirty="0">
                <a:latin typeface="+mn-ea"/>
                <a:ea typeface="+mn-ea"/>
              </a:rPr>
              <a:t>30</a:t>
            </a:r>
            <a:r>
              <a:rPr lang="ja-JP" altLang="en-US" sz="1200" dirty="0">
                <a:latin typeface="+mn-ea"/>
                <a:ea typeface="+mn-ea"/>
              </a:rPr>
              <a:t>年</a:t>
            </a:r>
            <a:r>
              <a:rPr lang="en-US" altLang="ja-JP" sz="1200" dirty="0">
                <a:latin typeface="+mn-ea"/>
                <a:ea typeface="+mn-ea"/>
              </a:rPr>
              <a:t>5</a:t>
            </a:r>
            <a:r>
              <a:rPr lang="ja-JP" altLang="en-US" sz="1200" dirty="0">
                <a:latin typeface="+mn-ea"/>
                <a:ea typeface="+mn-ea"/>
              </a:rPr>
              <a:t>月完成</a:t>
            </a:r>
          </a:p>
        </p:txBody>
      </p:sp>
      <p:sp>
        <p:nvSpPr>
          <p:cNvPr id="8" name="正方形/長方形 7">
            <a:extLst>
              <a:ext uri="{FF2B5EF4-FFF2-40B4-BE49-F238E27FC236}">
                <a16:creationId xmlns:a16="http://schemas.microsoft.com/office/drawing/2014/main" id="{0475463C-082F-440B-85FA-8B1270E99C92}"/>
              </a:ext>
            </a:extLst>
          </p:cNvPr>
          <p:cNvSpPr/>
          <p:nvPr/>
        </p:nvSpPr>
        <p:spPr>
          <a:xfrm>
            <a:off x="6807562" y="4864727"/>
            <a:ext cx="2166755" cy="827919"/>
          </a:xfrm>
          <a:prstGeom prst="rect">
            <a:avLst/>
          </a:prstGeom>
        </p:spPr>
        <p:txBody>
          <a:bodyPr wrap="square">
            <a:spAutoFit/>
          </a:bodyPr>
          <a:lstStyle/>
          <a:p>
            <a:pPr algn="ctr">
              <a:lnSpc>
                <a:spcPts val="1980"/>
              </a:lnSpc>
            </a:pPr>
            <a:r>
              <a:rPr lang="zh-TW" altLang="en-US" sz="1400" dirty="0">
                <a:latin typeface="+mn-ea"/>
                <a:ea typeface="+mn-ea"/>
              </a:rPr>
              <a:t>滋賀県警察本部（大津市）　</a:t>
            </a:r>
          </a:p>
          <a:p>
            <a:pPr algn="ctr">
              <a:lnSpc>
                <a:spcPts val="1980"/>
              </a:lnSpc>
            </a:pPr>
            <a:r>
              <a:rPr lang="zh-TW" altLang="en-US" sz="1200" dirty="0">
                <a:latin typeface="+mn-ea"/>
                <a:ea typeface="+mn-ea"/>
              </a:rPr>
              <a:t>総工費：約</a:t>
            </a:r>
            <a:r>
              <a:rPr lang="en-US" altLang="zh-TW" sz="1200" dirty="0">
                <a:latin typeface="+mn-ea"/>
                <a:ea typeface="+mn-ea"/>
              </a:rPr>
              <a:t>186</a:t>
            </a:r>
            <a:r>
              <a:rPr lang="zh-TW" altLang="en-US" sz="1200" dirty="0">
                <a:latin typeface="+mn-ea"/>
                <a:ea typeface="+mn-ea"/>
              </a:rPr>
              <a:t>億円　</a:t>
            </a:r>
          </a:p>
          <a:p>
            <a:pPr algn="ctr">
              <a:lnSpc>
                <a:spcPts val="1980"/>
              </a:lnSpc>
            </a:pPr>
            <a:r>
              <a:rPr lang="zh-TW" altLang="en-US" sz="1200" dirty="0">
                <a:latin typeface="+mn-ea"/>
                <a:ea typeface="+mn-ea"/>
              </a:rPr>
              <a:t>平成</a:t>
            </a:r>
            <a:r>
              <a:rPr lang="en-US" altLang="zh-TW" sz="1200" dirty="0">
                <a:latin typeface="+mn-ea"/>
                <a:ea typeface="+mn-ea"/>
              </a:rPr>
              <a:t>21</a:t>
            </a:r>
            <a:r>
              <a:rPr lang="zh-TW" altLang="en-US" sz="1200" dirty="0">
                <a:latin typeface="+mn-ea"/>
                <a:ea typeface="+mn-ea"/>
              </a:rPr>
              <a:t>年</a:t>
            </a:r>
            <a:r>
              <a:rPr lang="en-US" altLang="zh-TW" sz="1200" dirty="0">
                <a:latin typeface="+mn-ea"/>
                <a:ea typeface="+mn-ea"/>
              </a:rPr>
              <a:t>1</a:t>
            </a:r>
            <a:r>
              <a:rPr lang="zh-TW" altLang="en-US" sz="1200" dirty="0">
                <a:latin typeface="+mn-ea"/>
                <a:ea typeface="+mn-ea"/>
              </a:rPr>
              <a:t>月完成</a:t>
            </a:r>
            <a:endParaRPr lang="ja-JP" altLang="en-US" sz="1200" dirty="0">
              <a:latin typeface="+mn-ea"/>
              <a:ea typeface="+mn-ea"/>
            </a:endParaRPr>
          </a:p>
        </p:txBody>
      </p:sp>
      <p:sp>
        <p:nvSpPr>
          <p:cNvPr id="4" name="Rectangle 8">
            <a:extLst>
              <a:ext uri="{FF2B5EF4-FFF2-40B4-BE49-F238E27FC236}">
                <a16:creationId xmlns:a16="http://schemas.microsoft.com/office/drawing/2014/main" id="{0315C192-EE51-0992-A32C-8CF6EEA3BCD0}"/>
              </a:ext>
            </a:extLst>
          </p:cNvPr>
          <p:cNvSpPr>
            <a:spLocks noChangeArrowheads="1"/>
          </p:cNvSpPr>
          <p:nvPr/>
        </p:nvSpPr>
        <p:spPr bwMode="auto">
          <a:xfrm>
            <a:off x="3719421" y="2852652"/>
            <a:ext cx="255446"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ふくし</a:t>
            </a:r>
            <a:endParaRPr lang="ja-JP" altLang="en-US" sz="600" dirty="0">
              <a:latin typeface="+mn-ea"/>
              <a:ea typeface="+mn-ea"/>
              <a:cs typeface="メイリオ" panose="020B0604030504040204" pitchFamily="50" charset="-128"/>
            </a:endParaRPr>
          </a:p>
        </p:txBody>
      </p:sp>
      <p:sp>
        <p:nvSpPr>
          <p:cNvPr id="5" name="Rectangle 8">
            <a:extLst>
              <a:ext uri="{FF2B5EF4-FFF2-40B4-BE49-F238E27FC236}">
                <a16:creationId xmlns:a16="http://schemas.microsoft.com/office/drawing/2014/main" id="{1F9335AA-AE0E-8EB6-07EB-A31B22E26691}"/>
              </a:ext>
            </a:extLst>
          </p:cNvPr>
          <p:cNvSpPr>
            <a:spLocks noChangeArrowheads="1"/>
          </p:cNvSpPr>
          <p:nvPr/>
        </p:nvSpPr>
        <p:spPr bwMode="auto">
          <a:xfrm>
            <a:off x="3328969" y="4118381"/>
            <a:ext cx="32116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a:t>
            </a:r>
            <a:endParaRPr lang="ja-JP" altLang="en-US" sz="600" dirty="0">
              <a:latin typeface="+mn-ea"/>
              <a:ea typeface="+mn-ea"/>
              <a:cs typeface="メイリオ" panose="020B0604030504040204" pitchFamily="50" charset="-128"/>
            </a:endParaRPr>
          </a:p>
        </p:txBody>
      </p:sp>
      <p:sp>
        <p:nvSpPr>
          <p:cNvPr id="10" name="Rectangle 8">
            <a:extLst>
              <a:ext uri="{FF2B5EF4-FFF2-40B4-BE49-F238E27FC236}">
                <a16:creationId xmlns:a16="http://schemas.microsoft.com/office/drawing/2014/main" id="{EEBED84C-8FCA-8E52-0E50-E78A6BD24CFA}"/>
              </a:ext>
            </a:extLst>
          </p:cNvPr>
          <p:cNvSpPr>
            <a:spLocks noChangeArrowheads="1"/>
          </p:cNvSpPr>
          <p:nvPr/>
        </p:nvSpPr>
        <p:spPr bwMode="auto">
          <a:xfrm>
            <a:off x="857463" y="4119966"/>
            <a:ext cx="276285"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び　わ</a:t>
            </a:r>
            <a:endParaRPr lang="ja-JP" altLang="en-US" sz="600" dirty="0">
              <a:latin typeface="+mn-ea"/>
              <a:ea typeface="+mn-ea"/>
              <a:cs typeface="メイリオ" panose="020B0604030504040204" pitchFamily="50" charset="-128"/>
            </a:endParaRPr>
          </a:p>
        </p:txBody>
      </p:sp>
      <p:sp>
        <p:nvSpPr>
          <p:cNvPr id="15" name="Rectangle 8">
            <a:extLst>
              <a:ext uri="{FF2B5EF4-FFF2-40B4-BE49-F238E27FC236}">
                <a16:creationId xmlns:a16="http://schemas.microsoft.com/office/drawing/2014/main" id="{40B5C3DD-1AC2-7A32-C8B4-C6DDC39E1B14}"/>
              </a:ext>
            </a:extLst>
          </p:cNvPr>
          <p:cNvSpPr>
            <a:spLocks noChangeArrowheads="1"/>
          </p:cNvSpPr>
          <p:nvPr/>
        </p:nvSpPr>
        <p:spPr bwMode="auto">
          <a:xfrm>
            <a:off x="422782" y="4784566"/>
            <a:ext cx="276285"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び　わ</a:t>
            </a:r>
            <a:endParaRPr lang="ja-JP" altLang="en-US" sz="600" dirty="0">
              <a:latin typeface="+mn-ea"/>
              <a:ea typeface="+mn-ea"/>
              <a:cs typeface="メイリオ" panose="020B0604030504040204" pitchFamily="50" charset="-128"/>
            </a:endParaRPr>
          </a:p>
        </p:txBody>
      </p:sp>
      <p:sp>
        <p:nvSpPr>
          <p:cNvPr id="17" name="Rectangle 8">
            <a:extLst>
              <a:ext uri="{FF2B5EF4-FFF2-40B4-BE49-F238E27FC236}">
                <a16:creationId xmlns:a16="http://schemas.microsoft.com/office/drawing/2014/main" id="{A2A73223-3462-1302-0F5B-6A0EEC722035}"/>
              </a:ext>
            </a:extLst>
          </p:cNvPr>
          <p:cNvSpPr>
            <a:spLocks noChangeArrowheads="1"/>
          </p:cNvSpPr>
          <p:nvPr/>
        </p:nvSpPr>
        <p:spPr bwMode="auto">
          <a:xfrm>
            <a:off x="365876" y="5013664"/>
            <a:ext cx="390098"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けいしょう</a:t>
            </a:r>
            <a:endParaRPr lang="ja-JP" altLang="en-US" sz="600" dirty="0">
              <a:latin typeface="+mn-ea"/>
              <a:ea typeface="+mn-ea"/>
              <a:cs typeface="メイリオ" panose="020B0604030504040204" pitchFamily="50" charset="-128"/>
            </a:endParaRPr>
          </a:p>
        </p:txBody>
      </p:sp>
      <p:sp>
        <p:nvSpPr>
          <p:cNvPr id="19" name="Rectangle 8">
            <a:extLst>
              <a:ext uri="{FF2B5EF4-FFF2-40B4-BE49-F238E27FC236}">
                <a16:creationId xmlns:a16="http://schemas.microsoft.com/office/drawing/2014/main" id="{03020914-4209-F8B6-0F55-4CF4B0C826B6}"/>
              </a:ext>
            </a:extLst>
          </p:cNvPr>
          <p:cNvSpPr>
            <a:spLocks noChangeArrowheads="1"/>
          </p:cNvSpPr>
          <p:nvPr/>
        </p:nvSpPr>
        <p:spPr bwMode="auto">
          <a:xfrm>
            <a:off x="2650720" y="4889426"/>
            <a:ext cx="402922"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ちほうさい</a:t>
            </a:r>
            <a:endParaRPr lang="ja-JP" altLang="en-US" sz="600" dirty="0">
              <a:latin typeface="+mn-ea"/>
              <a:ea typeface="+mn-ea"/>
              <a:cs typeface="メイリオ" panose="020B0604030504040204" pitchFamily="50" charset="-128"/>
            </a:endParaRPr>
          </a:p>
        </p:txBody>
      </p:sp>
    </p:spTree>
    <p:custDataLst>
      <p:tags r:id="rId1"/>
    </p:custDataLst>
    <p:extLst>
      <p:ext uri="{BB962C8B-B14F-4D97-AF65-F5344CB8AC3E}">
        <p14:creationId xmlns:p14="http://schemas.microsoft.com/office/powerpoint/2010/main" val="190832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par>
                                <p:cTn id="57" presetID="10"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6" grpId="0"/>
      <p:bldP spid="23" grpId="0"/>
      <p:bldP spid="7" grpId="0"/>
      <p:bldP spid="8" grpId="0"/>
      <p:bldP spid="4" grpId="0"/>
      <p:bldP spid="5" grpId="0"/>
      <p:bldP spid="10" grpId="0"/>
      <p:bldP spid="15"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01222C6-4255-47F2-8A96-98B51CBEFF01}"/>
              </a:ext>
            </a:extLst>
          </p:cNvPr>
          <p:cNvPicPr>
            <a:picLocks noChangeAspect="1"/>
          </p:cNvPicPr>
          <p:nvPr/>
        </p:nvPicPr>
        <p:blipFill>
          <a:blip r:embed="rId3">
            <a:extLst>
              <a:ext uri="{28A0092B-C50C-407E-A947-70E740481C1C}">
                <a14:useLocalDpi xmlns:a14="http://schemas.microsoft.com/office/drawing/2010/main" val="0"/>
              </a:ext>
            </a:extLst>
          </a:blip>
          <a:srcRect t="9573"/>
          <a:stretch/>
        </p:blipFill>
        <p:spPr>
          <a:xfrm>
            <a:off x="312434" y="1545231"/>
            <a:ext cx="8519134" cy="5145417"/>
          </a:xfrm>
          <a:prstGeom prst="rect">
            <a:avLst/>
          </a:prstGeom>
        </p:spPr>
      </p:pic>
      <p:sp>
        <p:nvSpPr>
          <p:cNvPr id="15" name="正方形/長方形 14">
            <a:extLst>
              <a:ext uri="{FF2B5EF4-FFF2-40B4-BE49-F238E27FC236}">
                <a16:creationId xmlns:a16="http://schemas.microsoft.com/office/drawing/2014/main" id="{EBC67D48-430C-992D-8038-89A95678269D}"/>
              </a:ext>
            </a:extLst>
          </p:cNvPr>
          <p:cNvSpPr/>
          <p:nvPr/>
        </p:nvSpPr>
        <p:spPr>
          <a:xfrm>
            <a:off x="557985" y="1683092"/>
            <a:ext cx="7989457" cy="1136075"/>
          </a:xfrm>
          <a:prstGeom prst="rect">
            <a:avLst/>
          </a:prstGeom>
          <a:solidFill>
            <a:schemeClr val="bg1">
              <a:alpha val="7507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滋賀県の財政−④知ってる？</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25</a:t>
            </a:fld>
            <a:endParaRPr lang="en-US" altLang="ja-JP" dirty="0">
              <a:latin typeface="+mn-ea"/>
              <a:ea typeface="+mn-ea"/>
            </a:endParaRP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12433" y="898842"/>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滋賀県の取組み「琵琶湖森林づくり県民税」って知ってる？</a:t>
            </a:r>
          </a:p>
        </p:txBody>
      </p:sp>
      <p:sp>
        <p:nvSpPr>
          <p:cNvPr id="7" name="テキスト ボックス 6">
            <a:extLst>
              <a:ext uri="{FF2B5EF4-FFF2-40B4-BE49-F238E27FC236}">
                <a16:creationId xmlns:a16="http://schemas.microsoft.com/office/drawing/2014/main" id="{6EDD1EB2-F05C-41C4-A166-23D674F90885}"/>
              </a:ext>
            </a:extLst>
          </p:cNvPr>
          <p:cNvSpPr txBox="1"/>
          <p:nvPr/>
        </p:nvSpPr>
        <p:spPr>
          <a:xfrm>
            <a:off x="596558" y="1730758"/>
            <a:ext cx="7950884" cy="1011367"/>
          </a:xfrm>
          <a:prstGeom prst="rect">
            <a:avLst/>
          </a:prstGeom>
          <a:noFill/>
        </p:spPr>
        <p:txBody>
          <a:bodyPr wrap="square" rtlCol="0">
            <a:spAutoFit/>
          </a:bodyPr>
          <a:lstStyle/>
          <a:p>
            <a:pPr>
              <a:lnSpc>
                <a:spcPct val="150000"/>
              </a:lnSpc>
            </a:pPr>
            <a:r>
              <a:rPr lang="ja-JP" altLang="en-US" sz="1400" dirty="0">
                <a:latin typeface="+mn-ea"/>
                <a:ea typeface="+mn-ea"/>
              </a:rPr>
              <a:t>　滋賀県では、琵琶湖の水源として県民の暮らしに欠かせない森林を保全するため、「</a:t>
            </a:r>
            <a:r>
              <a:rPr lang="ja-JP" altLang="en-US" sz="1400" dirty="0">
                <a:solidFill>
                  <a:srgbClr val="FF0000"/>
                </a:solidFill>
                <a:latin typeface="+mn-ea"/>
                <a:ea typeface="+mn-ea"/>
              </a:rPr>
              <a:t>琵琶湖森林づくり県民税</a:t>
            </a:r>
            <a:r>
              <a:rPr lang="ja-JP" altLang="en-US" sz="1400" dirty="0">
                <a:latin typeface="+mn-ea"/>
                <a:ea typeface="+mn-ea"/>
              </a:rPr>
              <a:t>」を活用し、「環境重視」と</a:t>
            </a:r>
            <a:r>
              <a:rPr lang="ja-JP" altLang="en-US" sz="1400">
                <a:latin typeface="+mn-ea"/>
                <a:ea typeface="+mn-ea"/>
              </a:rPr>
              <a:t>「県民との</a:t>
            </a:r>
            <a:r>
              <a:rPr lang="ja-JP" altLang="en-US" sz="1400" dirty="0">
                <a:latin typeface="+mn-ea"/>
                <a:ea typeface="+mn-ea"/>
              </a:rPr>
              <a:t>協働」という新たな視点に立った森林づくりを推進するため、「</a:t>
            </a:r>
            <a:r>
              <a:rPr lang="ja-JP" altLang="en-US" sz="1400" dirty="0">
                <a:solidFill>
                  <a:srgbClr val="FF0000"/>
                </a:solidFill>
                <a:latin typeface="+mn-ea"/>
                <a:ea typeface="+mn-ea"/>
              </a:rPr>
              <a:t>琵琶湖森林づくり事業</a:t>
            </a:r>
            <a:r>
              <a:rPr lang="ja-JP" altLang="en-US" sz="1400" dirty="0">
                <a:latin typeface="+mn-ea"/>
                <a:ea typeface="+mn-ea"/>
              </a:rPr>
              <a:t>」を展開しています。</a:t>
            </a:r>
          </a:p>
        </p:txBody>
      </p:sp>
      <p:pic>
        <p:nvPicPr>
          <p:cNvPr id="14" name="Picture 29">
            <a:extLst>
              <a:ext uri="{FF2B5EF4-FFF2-40B4-BE49-F238E27FC236}">
                <a16:creationId xmlns:a16="http://schemas.microsoft.com/office/drawing/2014/main" id="{D86BAA3A-F0A2-48C7-517D-EE200A40C9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620736"/>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グループ化 34">
            <a:extLst>
              <a:ext uri="{FF2B5EF4-FFF2-40B4-BE49-F238E27FC236}">
                <a16:creationId xmlns:a16="http://schemas.microsoft.com/office/drawing/2014/main" id="{F93E5309-F2A8-4E87-9976-A0CF6071ED2F}"/>
              </a:ext>
            </a:extLst>
          </p:cNvPr>
          <p:cNvGrpSpPr/>
          <p:nvPr/>
        </p:nvGrpSpPr>
        <p:grpSpPr>
          <a:xfrm>
            <a:off x="2103062" y="3015678"/>
            <a:ext cx="1800000" cy="1074500"/>
            <a:chOff x="643012" y="2900116"/>
            <a:chExt cx="1800000" cy="1074500"/>
          </a:xfrm>
        </p:grpSpPr>
        <p:sp>
          <p:nvSpPr>
            <p:cNvPr id="16" name="正方形/長方形 15">
              <a:extLst>
                <a:ext uri="{FF2B5EF4-FFF2-40B4-BE49-F238E27FC236}">
                  <a16:creationId xmlns:a16="http://schemas.microsoft.com/office/drawing/2014/main" id="{F77D7912-E12F-436C-1EC0-E19CE95AF398}"/>
                </a:ext>
              </a:extLst>
            </p:cNvPr>
            <p:cNvSpPr/>
            <p:nvPr/>
          </p:nvSpPr>
          <p:spPr bwMode="auto">
            <a:xfrm>
              <a:off x="643012" y="2900116"/>
              <a:ext cx="1800000"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dirty="0">
                  <a:ln>
                    <a:noFill/>
                  </a:ln>
                  <a:solidFill>
                    <a:schemeClr val="bg1"/>
                  </a:solidFill>
                  <a:effectLst/>
                  <a:latin typeface="+mn-ea"/>
                  <a:ea typeface="+mn-ea"/>
                </a:rPr>
                <a:t>みんなで森づくり</a:t>
              </a:r>
            </a:p>
          </p:txBody>
        </p:sp>
        <p:sp>
          <p:nvSpPr>
            <p:cNvPr id="25" name="正方形/長方形 24">
              <a:extLst>
                <a:ext uri="{FF2B5EF4-FFF2-40B4-BE49-F238E27FC236}">
                  <a16:creationId xmlns:a16="http://schemas.microsoft.com/office/drawing/2014/main" id="{E5EF70E4-5B6B-4E1D-0DAC-EF8A94A5AFF6}"/>
                </a:ext>
              </a:extLst>
            </p:cNvPr>
            <p:cNvSpPr/>
            <p:nvPr/>
          </p:nvSpPr>
          <p:spPr bwMode="auto">
            <a:xfrm>
              <a:off x="643012" y="3254616"/>
              <a:ext cx="1800000" cy="720000"/>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36000" rIns="72000" bIns="72000" numCol="1" rtlCol="0" anchor="ctr" anchorCtr="0" compatLnSpc="1">
              <a:prstTxWarp prst="textNoShape">
                <a:avLst/>
              </a:prstTxWarp>
            </a:bodyPr>
            <a:lstStyle/>
            <a:p>
              <a:pPr marL="0" marR="0" indent="0" defTabSz="914400" rtl="0" eaLnBrk="1" fontAlgn="base" latinLnBrk="0" hangingPunct="1">
                <a:lnSpc>
                  <a:spcPts val="1720"/>
                </a:lnSpc>
                <a:spcBef>
                  <a:spcPct val="0"/>
                </a:spcBef>
                <a:spcAft>
                  <a:spcPct val="0"/>
                </a:spcAft>
                <a:buClrTx/>
                <a:buSzTx/>
                <a:buFontTx/>
                <a:buNone/>
                <a:tabLst/>
              </a:pPr>
              <a:r>
                <a:rPr kumimoji="1" lang="ja-JP" altLang="en-US" sz="1100" i="0" u="none" strike="noStrike" cap="none" normalizeH="0" baseline="0">
                  <a:ln>
                    <a:noFill/>
                  </a:ln>
                  <a:effectLst/>
                  <a:latin typeface="+mn-ea"/>
                  <a:ea typeface="+mn-ea"/>
                </a:rPr>
                <a:t>県民の森林づくりへの参画を促し、企業などによる森づくり活動を支援します</a:t>
              </a:r>
              <a:endParaRPr kumimoji="1" lang="ja-JP" altLang="en-US" sz="1100" i="0" u="none" strike="noStrike" cap="none" normalizeH="0" baseline="0" dirty="0">
                <a:ln>
                  <a:noFill/>
                </a:ln>
                <a:effectLst/>
                <a:latin typeface="+mn-ea"/>
                <a:ea typeface="+mn-ea"/>
              </a:endParaRPr>
            </a:p>
          </p:txBody>
        </p:sp>
      </p:grpSp>
      <p:grpSp>
        <p:nvGrpSpPr>
          <p:cNvPr id="36" name="グループ化 35">
            <a:extLst>
              <a:ext uri="{FF2B5EF4-FFF2-40B4-BE49-F238E27FC236}">
                <a16:creationId xmlns:a16="http://schemas.microsoft.com/office/drawing/2014/main" id="{25FD8373-5EA2-E898-773C-363213E93BA6}"/>
              </a:ext>
            </a:extLst>
          </p:cNvPr>
          <p:cNvGrpSpPr/>
          <p:nvPr/>
        </p:nvGrpSpPr>
        <p:grpSpPr>
          <a:xfrm>
            <a:off x="4215494" y="3533668"/>
            <a:ext cx="1800000" cy="1307662"/>
            <a:chOff x="643012" y="2900116"/>
            <a:chExt cx="1800000" cy="1307662"/>
          </a:xfrm>
        </p:grpSpPr>
        <p:sp>
          <p:nvSpPr>
            <p:cNvPr id="37" name="正方形/長方形 36">
              <a:extLst>
                <a:ext uri="{FF2B5EF4-FFF2-40B4-BE49-F238E27FC236}">
                  <a16:creationId xmlns:a16="http://schemas.microsoft.com/office/drawing/2014/main" id="{9C321AAD-ED74-B509-33AF-418DB739FA1A}"/>
                </a:ext>
              </a:extLst>
            </p:cNvPr>
            <p:cNvSpPr/>
            <p:nvPr/>
          </p:nvSpPr>
          <p:spPr bwMode="auto">
            <a:xfrm>
              <a:off x="643012" y="2900116"/>
              <a:ext cx="1800000"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a:ln>
                    <a:noFill/>
                  </a:ln>
                  <a:solidFill>
                    <a:schemeClr val="bg1"/>
                  </a:solidFill>
                  <a:effectLst/>
                  <a:latin typeface="+mn-ea"/>
                  <a:ea typeface="+mn-ea"/>
                </a:rPr>
                <a:t>森林環境学習</a:t>
              </a:r>
              <a:endParaRPr kumimoji="1" lang="ja-JP" altLang="en-US" sz="1200" i="0" u="none" strike="noStrike" cap="none" normalizeH="0" baseline="0" dirty="0">
                <a:ln>
                  <a:noFill/>
                </a:ln>
                <a:solidFill>
                  <a:schemeClr val="bg1"/>
                </a:solidFill>
                <a:effectLst/>
                <a:latin typeface="+mn-ea"/>
                <a:ea typeface="+mn-ea"/>
              </a:endParaRPr>
            </a:p>
          </p:txBody>
        </p:sp>
        <p:sp>
          <p:nvSpPr>
            <p:cNvPr id="38" name="正方形/長方形 37">
              <a:extLst>
                <a:ext uri="{FF2B5EF4-FFF2-40B4-BE49-F238E27FC236}">
                  <a16:creationId xmlns:a16="http://schemas.microsoft.com/office/drawing/2014/main" id="{4BF61555-D0AE-B554-9176-B9506148579A}"/>
                </a:ext>
              </a:extLst>
            </p:cNvPr>
            <p:cNvSpPr/>
            <p:nvPr/>
          </p:nvSpPr>
          <p:spPr bwMode="auto">
            <a:xfrm>
              <a:off x="643012" y="3254615"/>
              <a:ext cx="1800000" cy="953163"/>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36000" rIns="72000" bIns="72000" numCol="1" rtlCol="0" anchor="ctr" anchorCtr="0" compatLnSpc="1">
              <a:prstTxWarp prst="textNoShape">
                <a:avLst/>
              </a:prstTxWarp>
            </a:bodyPr>
            <a:lstStyle/>
            <a:p>
              <a:pPr marL="0" marR="0" indent="0" defTabSz="914400" rtl="0" eaLnBrk="1" fontAlgn="base" latinLnBrk="0" hangingPunct="1">
                <a:lnSpc>
                  <a:spcPts val="1720"/>
                </a:lnSpc>
                <a:spcBef>
                  <a:spcPct val="0"/>
                </a:spcBef>
                <a:spcAft>
                  <a:spcPct val="0"/>
                </a:spcAft>
                <a:buClrTx/>
                <a:buSzTx/>
                <a:buFontTx/>
                <a:buNone/>
                <a:tabLst/>
              </a:pPr>
              <a:r>
                <a:rPr kumimoji="1" lang="ja-JP" altLang="en-US" sz="1100" i="0" u="none" strike="noStrike" cap="none" normalizeH="0" baseline="0">
                  <a:ln>
                    <a:noFill/>
                  </a:ln>
                  <a:effectLst/>
                  <a:latin typeface="+mn-ea"/>
                  <a:ea typeface="+mn-ea"/>
                </a:rPr>
                <a:t>木育や森林環境学習「やまのこ」などを通じて、森林を守る大切さへの理解を促します</a:t>
              </a:r>
              <a:endParaRPr kumimoji="1" lang="ja-JP" altLang="en-US" sz="1100" i="0" u="none" strike="noStrike" cap="none" normalizeH="0" baseline="0" dirty="0">
                <a:ln>
                  <a:noFill/>
                </a:ln>
                <a:effectLst/>
                <a:latin typeface="+mn-ea"/>
                <a:ea typeface="+mn-ea"/>
              </a:endParaRPr>
            </a:p>
          </p:txBody>
        </p:sp>
      </p:grpSp>
      <p:grpSp>
        <p:nvGrpSpPr>
          <p:cNvPr id="39" name="グループ化 38">
            <a:extLst>
              <a:ext uri="{FF2B5EF4-FFF2-40B4-BE49-F238E27FC236}">
                <a16:creationId xmlns:a16="http://schemas.microsoft.com/office/drawing/2014/main" id="{0EAEAA59-B9E5-295A-AF79-93CB9DDA2027}"/>
              </a:ext>
            </a:extLst>
          </p:cNvPr>
          <p:cNvGrpSpPr/>
          <p:nvPr/>
        </p:nvGrpSpPr>
        <p:grpSpPr>
          <a:xfrm>
            <a:off x="6957957" y="3990230"/>
            <a:ext cx="1800000" cy="1074500"/>
            <a:chOff x="643012" y="2900116"/>
            <a:chExt cx="1800000" cy="1074500"/>
          </a:xfrm>
        </p:grpSpPr>
        <p:sp>
          <p:nvSpPr>
            <p:cNvPr id="40" name="正方形/長方形 39">
              <a:extLst>
                <a:ext uri="{FF2B5EF4-FFF2-40B4-BE49-F238E27FC236}">
                  <a16:creationId xmlns:a16="http://schemas.microsoft.com/office/drawing/2014/main" id="{0559489C-4D7A-E790-F424-C4ED005416CE}"/>
                </a:ext>
              </a:extLst>
            </p:cNvPr>
            <p:cNvSpPr/>
            <p:nvPr/>
          </p:nvSpPr>
          <p:spPr bwMode="auto">
            <a:xfrm>
              <a:off x="643012" y="2900116"/>
              <a:ext cx="1800000"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a:ln>
                    <a:noFill/>
                  </a:ln>
                  <a:solidFill>
                    <a:schemeClr val="bg1"/>
                  </a:solidFill>
                  <a:effectLst/>
                  <a:latin typeface="+mn-ea"/>
                  <a:ea typeface="+mn-ea"/>
                </a:rPr>
                <a:t>健康な森林をつくる</a:t>
              </a:r>
              <a:endParaRPr kumimoji="1" lang="ja-JP" altLang="en-US" sz="1200" i="0" u="none" strike="noStrike" cap="none" normalizeH="0" baseline="0" dirty="0">
                <a:ln>
                  <a:noFill/>
                </a:ln>
                <a:solidFill>
                  <a:schemeClr val="bg1"/>
                </a:solidFill>
                <a:effectLst/>
                <a:latin typeface="+mn-ea"/>
                <a:ea typeface="+mn-ea"/>
              </a:endParaRPr>
            </a:p>
          </p:txBody>
        </p:sp>
        <p:sp>
          <p:nvSpPr>
            <p:cNvPr id="41" name="正方形/長方形 40">
              <a:extLst>
                <a:ext uri="{FF2B5EF4-FFF2-40B4-BE49-F238E27FC236}">
                  <a16:creationId xmlns:a16="http://schemas.microsoft.com/office/drawing/2014/main" id="{2E2D55F2-BA87-A9E7-C2C3-1078994C2297}"/>
                </a:ext>
              </a:extLst>
            </p:cNvPr>
            <p:cNvSpPr/>
            <p:nvPr/>
          </p:nvSpPr>
          <p:spPr bwMode="auto">
            <a:xfrm>
              <a:off x="643012" y="3254616"/>
              <a:ext cx="1800000" cy="720000"/>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36000" rIns="72000" bIns="72000" numCol="1" rtlCol="0" anchor="ctr" anchorCtr="0" compatLnSpc="1">
              <a:prstTxWarp prst="textNoShape">
                <a:avLst/>
              </a:prstTxWarp>
            </a:bodyPr>
            <a:lstStyle/>
            <a:p>
              <a:pPr marL="0" marR="0" indent="0" defTabSz="914400" rtl="0" eaLnBrk="1" fontAlgn="base" latinLnBrk="0" hangingPunct="1">
                <a:lnSpc>
                  <a:spcPts val="1720"/>
                </a:lnSpc>
                <a:spcBef>
                  <a:spcPct val="0"/>
                </a:spcBef>
                <a:spcAft>
                  <a:spcPct val="0"/>
                </a:spcAft>
                <a:buClrTx/>
                <a:buSzTx/>
                <a:buFontTx/>
                <a:buNone/>
                <a:tabLst/>
              </a:pPr>
              <a:r>
                <a:rPr kumimoji="1" lang="ja-JP" altLang="en-US" sz="1100" i="0" u="none" strike="noStrike" cap="none" normalizeH="0" baseline="0" dirty="0">
                  <a:ln>
                    <a:noFill/>
                  </a:ln>
                  <a:effectLst/>
                  <a:latin typeface="+mn-ea"/>
                  <a:ea typeface="+mn-ea"/>
                </a:rPr>
                <a:t>森林管理を行うとともに、水源林の調査研究や巡視活動などを行っています</a:t>
              </a:r>
            </a:p>
          </p:txBody>
        </p:sp>
      </p:grpSp>
      <p:grpSp>
        <p:nvGrpSpPr>
          <p:cNvPr id="42" name="グループ化 41">
            <a:extLst>
              <a:ext uri="{FF2B5EF4-FFF2-40B4-BE49-F238E27FC236}">
                <a16:creationId xmlns:a16="http://schemas.microsoft.com/office/drawing/2014/main" id="{4FAA9B11-7E3B-24BB-97E6-5F287C767F7E}"/>
              </a:ext>
            </a:extLst>
          </p:cNvPr>
          <p:cNvGrpSpPr/>
          <p:nvPr/>
        </p:nvGrpSpPr>
        <p:grpSpPr>
          <a:xfrm>
            <a:off x="869332" y="4352713"/>
            <a:ext cx="1800000" cy="1278653"/>
            <a:chOff x="643012" y="2856118"/>
            <a:chExt cx="1800000" cy="1351662"/>
          </a:xfrm>
        </p:grpSpPr>
        <p:sp>
          <p:nvSpPr>
            <p:cNvPr id="43" name="正方形/長方形 42">
              <a:extLst>
                <a:ext uri="{FF2B5EF4-FFF2-40B4-BE49-F238E27FC236}">
                  <a16:creationId xmlns:a16="http://schemas.microsoft.com/office/drawing/2014/main" id="{C08034D1-0760-10D4-3D37-D65B70450D44}"/>
                </a:ext>
              </a:extLst>
            </p:cNvPr>
            <p:cNvSpPr/>
            <p:nvPr/>
          </p:nvSpPr>
          <p:spPr bwMode="auto">
            <a:xfrm>
              <a:off x="643012" y="2856118"/>
              <a:ext cx="1800000" cy="403998"/>
            </a:xfrm>
            <a:prstGeom prst="rect">
              <a:avLst/>
            </a:prstGeom>
            <a:solidFill>
              <a:schemeClr val="accent1"/>
            </a:solidFill>
            <a:ln w="19050" cap="flat" cmpd="sng" algn="ctr">
              <a:no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a:ln>
                    <a:noFill/>
                  </a:ln>
                  <a:solidFill>
                    <a:schemeClr val="bg1"/>
                  </a:solidFill>
                  <a:effectLst/>
                  <a:latin typeface="+mn-ea"/>
                  <a:ea typeface="+mn-ea"/>
                </a:rPr>
                <a:t>間伐材の利用</a:t>
              </a: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a:ln>
                    <a:noFill/>
                  </a:ln>
                  <a:solidFill>
                    <a:schemeClr val="bg1"/>
                  </a:solidFill>
                  <a:effectLst/>
                  <a:latin typeface="+mn-ea"/>
                  <a:ea typeface="+mn-ea"/>
                </a:rPr>
                <a:t>次世代の森林づくり</a:t>
              </a:r>
              <a:endParaRPr kumimoji="1" lang="ja-JP" altLang="en-US" sz="1200" i="0" u="none" strike="noStrike" cap="none" normalizeH="0" baseline="0" dirty="0">
                <a:ln>
                  <a:noFill/>
                </a:ln>
                <a:solidFill>
                  <a:schemeClr val="bg1"/>
                </a:solidFill>
                <a:effectLst/>
                <a:latin typeface="+mn-ea"/>
                <a:ea typeface="+mn-ea"/>
              </a:endParaRPr>
            </a:p>
          </p:txBody>
        </p:sp>
        <p:sp>
          <p:nvSpPr>
            <p:cNvPr id="44" name="正方形/長方形 43">
              <a:extLst>
                <a:ext uri="{FF2B5EF4-FFF2-40B4-BE49-F238E27FC236}">
                  <a16:creationId xmlns:a16="http://schemas.microsoft.com/office/drawing/2014/main" id="{B03412D4-D132-A854-14A7-778CC7D87749}"/>
                </a:ext>
              </a:extLst>
            </p:cNvPr>
            <p:cNvSpPr/>
            <p:nvPr/>
          </p:nvSpPr>
          <p:spPr bwMode="auto">
            <a:xfrm>
              <a:off x="643012" y="3254616"/>
              <a:ext cx="1800000" cy="953164"/>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36000" rIns="72000" bIns="72000" numCol="1" rtlCol="0" anchor="ctr" anchorCtr="0" compatLnSpc="1">
              <a:prstTxWarp prst="textNoShape">
                <a:avLst/>
              </a:prstTxWarp>
            </a:bodyPr>
            <a:lstStyle/>
            <a:p>
              <a:pPr marL="0" marR="0" indent="0" defTabSz="914400" rtl="0" eaLnBrk="1" fontAlgn="base" latinLnBrk="0" hangingPunct="1">
                <a:lnSpc>
                  <a:spcPts val="1720"/>
                </a:lnSpc>
                <a:spcBef>
                  <a:spcPct val="0"/>
                </a:spcBef>
                <a:spcAft>
                  <a:spcPct val="0"/>
                </a:spcAft>
                <a:buClrTx/>
                <a:buSzTx/>
                <a:buFontTx/>
                <a:buNone/>
                <a:tabLst/>
              </a:pPr>
              <a:r>
                <a:rPr kumimoji="1" lang="ja-JP" altLang="en-US" sz="1100" i="0" u="none" strike="noStrike" cap="none" normalizeH="0" baseline="0" dirty="0">
                  <a:ln>
                    <a:noFill/>
                  </a:ln>
                  <a:effectLst/>
                  <a:latin typeface="+mn-ea"/>
                  <a:ea typeface="+mn-ea"/>
                </a:rPr>
                <a:t>森林資源の循環利用を進め、地球温暖化防止に貢献します</a:t>
              </a:r>
            </a:p>
          </p:txBody>
        </p:sp>
      </p:grpSp>
      <p:grpSp>
        <p:nvGrpSpPr>
          <p:cNvPr id="45" name="グループ化 44">
            <a:extLst>
              <a:ext uri="{FF2B5EF4-FFF2-40B4-BE49-F238E27FC236}">
                <a16:creationId xmlns:a16="http://schemas.microsoft.com/office/drawing/2014/main" id="{265D7C5E-35CD-FEDA-205B-C9EC5B55132C}"/>
              </a:ext>
            </a:extLst>
          </p:cNvPr>
          <p:cNvGrpSpPr/>
          <p:nvPr/>
        </p:nvGrpSpPr>
        <p:grpSpPr>
          <a:xfrm>
            <a:off x="3226230" y="5517994"/>
            <a:ext cx="1800000" cy="1074500"/>
            <a:chOff x="643012" y="2900116"/>
            <a:chExt cx="1800000" cy="1074500"/>
          </a:xfrm>
        </p:grpSpPr>
        <p:sp>
          <p:nvSpPr>
            <p:cNvPr id="46" name="正方形/長方形 45">
              <a:extLst>
                <a:ext uri="{FF2B5EF4-FFF2-40B4-BE49-F238E27FC236}">
                  <a16:creationId xmlns:a16="http://schemas.microsoft.com/office/drawing/2014/main" id="{D3E30479-B6F8-0945-EC20-E6BACBD41095}"/>
                </a:ext>
              </a:extLst>
            </p:cNvPr>
            <p:cNvSpPr/>
            <p:nvPr/>
          </p:nvSpPr>
          <p:spPr bwMode="auto">
            <a:xfrm>
              <a:off x="643012" y="2900116"/>
              <a:ext cx="1800000"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a:ln>
                    <a:noFill/>
                  </a:ln>
                  <a:solidFill>
                    <a:schemeClr val="bg1"/>
                  </a:solidFill>
                  <a:effectLst/>
                  <a:latin typeface="+mn-ea"/>
                  <a:ea typeface="+mn-ea"/>
                </a:rPr>
                <a:t>木の良さを活かす</a:t>
              </a:r>
              <a:endParaRPr kumimoji="1" lang="ja-JP" altLang="en-US" sz="1200" i="0" u="none" strike="noStrike" cap="none" normalizeH="0" baseline="0" dirty="0">
                <a:ln>
                  <a:noFill/>
                </a:ln>
                <a:solidFill>
                  <a:schemeClr val="bg1"/>
                </a:solidFill>
                <a:effectLst/>
                <a:latin typeface="+mn-ea"/>
                <a:ea typeface="+mn-ea"/>
              </a:endParaRPr>
            </a:p>
          </p:txBody>
        </p:sp>
        <p:sp>
          <p:nvSpPr>
            <p:cNvPr id="47" name="正方形/長方形 46">
              <a:extLst>
                <a:ext uri="{FF2B5EF4-FFF2-40B4-BE49-F238E27FC236}">
                  <a16:creationId xmlns:a16="http://schemas.microsoft.com/office/drawing/2014/main" id="{391B72E1-642D-CB2D-9B6A-B1AE3BE7D6D4}"/>
                </a:ext>
              </a:extLst>
            </p:cNvPr>
            <p:cNvSpPr/>
            <p:nvPr/>
          </p:nvSpPr>
          <p:spPr bwMode="auto">
            <a:xfrm>
              <a:off x="643012" y="3254616"/>
              <a:ext cx="1800000" cy="720000"/>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36000" rIns="72000" bIns="72000" numCol="1" rtlCol="0" anchor="ctr" anchorCtr="0" compatLnSpc="1">
              <a:prstTxWarp prst="textNoShape">
                <a:avLst/>
              </a:prstTxWarp>
            </a:bodyPr>
            <a:lstStyle/>
            <a:p>
              <a:pPr marL="0" marR="0" indent="0" defTabSz="914400" rtl="0" eaLnBrk="1" fontAlgn="base" latinLnBrk="0" hangingPunct="1">
                <a:lnSpc>
                  <a:spcPts val="1720"/>
                </a:lnSpc>
                <a:spcBef>
                  <a:spcPct val="0"/>
                </a:spcBef>
                <a:spcAft>
                  <a:spcPct val="0"/>
                </a:spcAft>
                <a:buClrTx/>
                <a:buSzTx/>
                <a:buFontTx/>
                <a:buNone/>
                <a:tabLst/>
              </a:pPr>
              <a:r>
                <a:rPr kumimoji="1" lang="ja-JP" altLang="en-US" sz="1100" i="0" u="none" strike="noStrike" cap="none" normalizeH="0" baseline="0">
                  <a:ln>
                    <a:noFill/>
                  </a:ln>
                  <a:effectLst/>
                  <a:latin typeface="+mn-ea"/>
                  <a:ea typeface="+mn-ea"/>
                </a:rPr>
                <a:t>滋賀県でとれた「びわ湖材」を、住宅や公共建築物などに活用します</a:t>
              </a:r>
              <a:endParaRPr kumimoji="1" lang="ja-JP" altLang="en-US" sz="1100" i="0" u="none" strike="noStrike" cap="none" normalizeH="0" baseline="0" dirty="0">
                <a:ln>
                  <a:noFill/>
                </a:ln>
                <a:effectLst/>
                <a:latin typeface="+mn-ea"/>
                <a:ea typeface="+mn-ea"/>
              </a:endParaRPr>
            </a:p>
          </p:txBody>
        </p:sp>
      </p:grpSp>
      <p:grpSp>
        <p:nvGrpSpPr>
          <p:cNvPr id="48" name="グループ化 47">
            <a:extLst>
              <a:ext uri="{FF2B5EF4-FFF2-40B4-BE49-F238E27FC236}">
                <a16:creationId xmlns:a16="http://schemas.microsoft.com/office/drawing/2014/main" id="{C59E395D-D4D0-2DC0-8FA4-B545926892F7}"/>
              </a:ext>
            </a:extLst>
          </p:cNvPr>
          <p:cNvGrpSpPr/>
          <p:nvPr/>
        </p:nvGrpSpPr>
        <p:grpSpPr>
          <a:xfrm>
            <a:off x="6552668" y="5398805"/>
            <a:ext cx="1802930" cy="1180314"/>
            <a:chOff x="643012" y="2794302"/>
            <a:chExt cx="1802930" cy="1180314"/>
          </a:xfrm>
        </p:grpSpPr>
        <p:sp>
          <p:nvSpPr>
            <p:cNvPr id="49" name="正方形/長方形 48">
              <a:extLst>
                <a:ext uri="{FF2B5EF4-FFF2-40B4-BE49-F238E27FC236}">
                  <a16:creationId xmlns:a16="http://schemas.microsoft.com/office/drawing/2014/main" id="{EB9B37A6-7082-454D-371A-F75CB433EE39}"/>
                </a:ext>
              </a:extLst>
            </p:cNvPr>
            <p:cNvSpPr/>
            <p:nvPr/>
          </p:nvSpPr>
          <p:spPr bwMode="auto">
            <a:xfrm>
              <a:off x="645942" y="2794302"/>
              <a:ext cx="1800000"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i="0" u="none" strike="noStrike" cap="none" normalizeH="0" baseline="0">
                  <a:ln>
                    <a:noFill/>
                  </a:ln>
                  <a:solidFill>
                    <a:schemeClr val="bg1"/>
                  </a:solidFill>
                  <a:effectLst/>
                  <a:latin typeface="+mn-ea"/>
                  <a:ea typeface="+mn-ea"/>
                </a:rPr>
                <a:t>里山の整備</a:t>
              </a:r>
              <a:endParaRPr kumimoji="1" lang="ja-JP" altLang="en-US" sz="1200" i="0" u="none" strike="noStrike" cap="none" normalizeH="0" baseline="0" dirty="0">
                <a:ln>
                  <a:noFill/>
                </a:ln>
                <a:solidFill>
                  <a:schemeClr val="bg1"/>
                </a:solidFill>
                <a:effectLst/>
                <a:latin typeface="+mn-ea"/>
                <a:ea typeface="+mn-ea"/>
              </a:endParaRPr>
            </a:p>
          </p:txBody>
        </p:sp>
        <p:sp>
          <p:nvSpPr>
            <p:cNvPr id="50" name="正方形/長方形 49">
              <a:extLst>
                <a:ext uri="{FF2B5EF4-FFF2-40B4-BE49-F238E27FC236}">
                  <a16:creationId xmlns:a16="http://schemas.microsoft.com/office/drawing/2014/main" id="{04A93856-26DD-301E-8624-378908915533}"/>
                </a:ext>
              </a:extLst>
            </p:cNvPr>
            <p:cNvSpPr/>
            <p:nvPr/>
          </p:nvSpPr>
          <p:spPr bwMode="auto">
            <a:xfrm>
              <a:off x="643012" y="3154302"/>
              <a:ext cx="1800000" cy="820314"/>
            </a:xfrm>
            <a:prstGeom prst="rect">
              <a:avLst/>
            </a:prstGeom>
            <a:solidFill>
              <a:schemeClr val="bg1"/>
            </a:solidFill>
            <a:ln w="19050" cap="flat" cmpd="sng" algn="ctr">
              <a:noFill/>
              <a:prstDash val="solid"/>
              <a:round/>
              <a:headEnd type="none" w="med" len="med"/>
              <a:tailEnd type="none" w="med" len="med"/>
            </a:ln>
            <a:effectLst/>
          </p:spPr>
          <p:txBody>
            <a:bodyPr vert="horz" wrap="square" lIns="72000" tIns="36000" rIns="72000" bIns="72000" numCol="1" rtlCol="0" anchor="ctr" anchorCtr="0" compatLnSpc="1">
              <a:prstTxWarp prst="textNoShape">
                <a:avLst/>
              </a:prstTxWarp>
            </a:bodyPr>
            <a:lstStyle/>
            <a:p>
              <a:pPr marL="0" marR="0" indent="0" defTabSz="914400" rtl="0" eaLnBrk="1" fontAlgn="base" latinLnBrk="0" hangingPunct="1">
                <a:lnSpc>
                  <a:spcPts val="1720"/>
                </a:lnSpc>
                <a:spcBef>
                  <a:spcPct val="0"/>
                </a:spcBef>
                <a:spcAft>
                  <a:spcPct val="0"/>
                </a:spcAft>
                <a:buClrTx/>
                <a:buSzTx/>
                <a:buFontTx/>
                <a:buNone/>
                <a:tabLst/>
              </a:pPr>
              <a:r>
                <a:rPr kumimoji="1" lang="ja-JP" altLang="en-US" sz="1100" i="0" u="none" strike="noStrike" cap="none" normalizeH="0" baseline="0" dirty="0">
                  <a:ln>
                    <a:noFill/>
                  </a:ln>
                  <a:effectLst/>
                  <a:latin typeface="+mn-ea"/>
                  <a:ea typeface="+mn-ea"/>
                </a:rPr>
                <a:t>里山を手入れして、防災や獣害防止機能を高め、地域住民の安心・安全な暮らしに貢献します</a:t>
              </a:r>
            </a:p>
          </p:txBody>
        </p:sp>
      </p:grpSp>
      <p:sp>
        <p:nvSpPr>
          <p:cNvPr id="2" name="Rectangle 8">
            <a:extLst>
              <a:ext uri="{FF2B5EF4-FFF2-40B4-BE49-F238E27FC236}">
                <a16:creationId xmlns:a16="http://schemas.microsoft.com/office/drawing/2014/main" id="{83BBB7D4-E2D4-152E-8E49-E05BF2EA5AF7}"/>
              </a:ext>
            </a:extLst>
          </p:cNvPr>
          <p:cNvSpPr>
            <a:spLocks noChangeArrowheads="1"/>
          </p:cNvSpPr>
          <p:nvPr/>
        </p:nvSpPr>
        <p:spPr bwMode="auto">
          <a:xfrm>
            <a:off x="2184089" y="840418"/>
            <a:ext cx="309948" cy="24172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dirty="0">
                <a:solidFill>
                  <a:srgbClr val="000000"/>
                </a:solidFill>
                <a:latin typeface="+mn-ea"/>
                <a:ea typeface="+mn-ea"/>
                <a:cs typeface="メイリオ" panose="020B0604030504040204" pitchFamily="50" charset="-128"/>
              </a:rPr>
              <a:t>び　わ</a:t>
            </a:r>
          </a:p>
        </p:txBody>
      </p:sp>
      <p:sp>
        <p:nvSpPr>
          <p:cNvPr id="3" name="Rectangle 8">
            <a:extLst>
              <a:ext uri="{FF2B5EF4-FFF2-40B4-BE49-F238E27FC236}">
                <a16:creationId xmlns:a16="http://schemas.microsoft.com/office/drawing/2014/main" id="{747FC069-0CC6-AFAE-73DF-4E596B6CAF1D}"/>
              </a:ext>
            </a:extLst>
          </p:cNvPr>
          <p:cNvSpPr>
            <a:spLocks noChangeArrowheads="1"/>
          </p:cNvSpPr>
          <p:nvPr/>
        </p:nvSpPr>
        <p:spPr bwMode="auto">
          <a:xfrm>
            <a:off x="1588709" y="4677877"/>
            <a:ext cx="361245"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dirty="0">
                <a:latin typeface="+mn-ea"/>
                <a:ea typeface="+mn-ea"/>
                <a:cs typeface="メイリオ" panose="020B0604030504040204" pitchFamily="50" charset="-128"/>
              </a:rPr>
              <a:t>じゅんかん</a:t>
            </a:r>
          </a:p>
        </p:txBody>
      </p:sp>
      <p:sp>
        <p:nvSpPr>
          <p:cNvPr id="5" name="Rectangle 8">
            <a:extLst>
              <a:ext uri="{FF2B5EF4-FFF2-40B4-BE49-F238E27FC236}">
                <a16:creationId xmlns:a16="http://schemas.microsoft.com/office/drawing/2014/main" id="{0F7E5E1F-44F3-D5D6-599F-7FA6DB49A52F}"/>
              </a:ext>
            </a:extLst>
          </p:cNvPr>
          <p:cNvSpPr>
            <a:spLocks noChangeArrowheads="1"/>
          </p:cNvSpPr>
          <p:nvPr/>
        </p:nvSpPr>
        <p:spPr bwMode="auto">
          <a:xfrm>
            <a:off x="2046748" y="4916239"/>
            <a:ext cx="292315"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dirty="0">
                <a:latin typeface="+mn-ea"/>
                <a:ea typeface="+mn-ea"/>
                <a:cs typeface="メイリオ" panose="020B0604030504040204" pitchFamily="50" charset="-128"/>
              </a:rPr>
              <a:t>こうけん</a:t>
            </a:r>
          </a:p>
        </p:txBody>
      </p:sp>
      <p:sp>
        <p:nvSpPr>
          <p:cNvPr id="8" name="Rectangle 8">
            <a:extLst>
              <a:ext uri="{FF2B5EF4-FFF2-40B4-BE49-F238E27FC236}">
                <a16:creationId xmlns:a16="http://schemas.microsoft.com/office/drawing/2014/main" id="{22044AEB-06A2-BE20-7650-65BB0D051AC1}"/>
              </a:ext>
            </a:extLst>
          </p:cNvPr>
          <p:cNvSpPr>
            <a:spLocks noChangeArrowheads="1"/>
          </p:cNvSpPr>
          <p:nvPr/>
        </p:nvSpPr>
        <p:spPr bwMode="auto">
          <a:xfrm>
            <a:off x="6590033" y="5797580"/>
            <a:ext cx="342008"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じゅうがい</a:t>
            </a:r>
            <a:endParaRPr lang="ja-JP" altLang="en-US" sz="500" dirty="0">
              <a:latin typeface="+mn-ea"/>
              <a:ea typeface="+mn-ea"/>
              <a:cs typeface="メイリオ" panose="020B0604030504040204" pitchFamily="50" charset="-128"/>
            </a:endParaRPr>
          </a:p>
        </p:txBody>
      </p:sp>
      <p:sp>
        <p:nvSpPr>
          <p:cNvPr id="10" name="Rectangle 8">
            <a:extLst>
              <a:ext uri="{FF2B5EF4-FFF2-40B4-BE49-F238E27FC236}">
                <a16:creationId xmlns:a16="http://schemas.microsoft.com/office/drawing/2014/main" id="{A92F85FF-7A3D-0BA2-AA9C-AC5218E265E4}"/>
              </a:ext>
            </a:extLst>
          </p:cNvPr>
          <p:cNvSpPr>
            <a:spLocks noChangeArrowheads="1"/>
          </p:cNvSpPr>
          <p:nvPr/>
        </p:nvSpPr>
        <p:spPr bwMode="auto">
          <a:xfrm>
            <a:off x="8148045" y="4440481"/>
            <a:ext cx="285903" cy="23736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a:latin typeface="+mn-ea"/>
                <a:ea typeface="+mn-ea"/>
                <a:cs typeface="メイリオ" panose="020B0604030504040204" pitchFamily="50" charset="-128"/>
              </a:rPr>
              <a:t>じゅんし</a:t>
            </a:r>
            <a:endParaRPr lang="ja-JP" altLang="en-US" sz="500" dirty="0">
              <a:latin typeface="+mn-ea"/>
              <a:ea typeface="+mn-ea"/>
              <a:cs typeface="メイリオ" panose="020B0604030504040204" pitchFamily="50" charset="-128"/>
            </a:endParaRPr>
          </a:p>
        </p:txBody>
      </p:sp>
    </p:spTree>
    <p:custDataLst>
      <p:tags r:id="rId1"/>
    </p:custDataLst>
    <p:extLst>
      <p:ext uri="{BB962C8B-B14F-4D97-AF65-F5344CB8AC3E}">
        <p14:creationId xmlns:p14="http://schemas.microsoft.com/office/powerpoint/2010/main" val="336394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7" grpId="0"/>
      <p:bldP spid="2" grpId="0"/>
      <p:bldP spid="3" grpId="0"/>
      <p:bldP spid="5"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滋賀県各地の財政</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26</a:t>
            </a:fld>
            <a:endParaRPr lang="en-US" altLang="ja-JP" dirty="0">
              <a:latin typeface="+mn-ea"/>
              <a:ea typeface="+mn-ea"/>
            </a:endParaRP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9000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みんなが住んでいる自治体（市町）の財政状況を調べてみよう。</a:t>
            </a:r>
          </a:p>
        </p:txBody>
      </p:sp>
      <p:pic>
        <p:nvPicPr>
          <p:cNvPr id="12" name="Picture 29">
            <a:extLst>
              <a:ext uri="{FF2B5EF4-FFF2-40B4-BE49-F238E27FC236}">
                <a16:creationId xmlns:a16="http://schemas.microsoft.com/office/drawing/2014/main" id="{FC45E5A1-E821-4CAA-A4DB-82274B823C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920434" y="620736"/>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8">
            <a:extLst>
              <a:ext uri="{FF2B5EF4-FFF2-40B4-BE49-F238E27FC236}">
                <a16:creationId xmlns:a16="http://schemas.microsoft.com/office/drawing/2014/main" id="{DAEC1280-C8B9-4530-B957-A6C977762936}"/>
              </a:ext>
            </a:extLst>
          </p:cNvPr>
          <p:cNvSpPr>
            <a:spLocks noChangeArrowheads="1"/>
          </p:cNvSpPr>
          <p:nvPr/>
        </p:nvSpPr>
        <p:spPr bwMode="auto">
          <a:xfrm>
            <a:off x="323850" y="1467159"/>
            <a:ext cx="5454781" cy="124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これまで見てきたとおり、「税」はいろいろなところに使われています。</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みんなが住んでいる地域ではどのように使われているかな。</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調べてみると、きっと新しい発見があるはず。</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dirty="0">
                <a:latin typeface="+mn-ea"/>
                <a:ea typeface="+mn-ea"/>
                <a:cs typeface="メイリオ" panose="020B0604030504040204" pitchFamily="50" charset="-128"/>
              </a:rPr>
              <a:t>使い方を調べて、みんなで話し合ってみよう。</a:t>
            </a:r>
            <a:endParaRPr lang="en-US" altLang="ja-JP" sz="1400" dirty="0">
              <a:latin typeface="+mn-ea"/>
              <a:ea typeface="+mn-ea"/>
              <a:cs typeface="メイリオ" panose="020B0604030504040204" pitchFamily="50" charset="-128"/>
            </a:endParaRPr>
          </a:p>
        </p:txBody>
      </p:sp>
      <p:sp>
        <p:nvSpPr>
          <p:cNvPr id="13" name="Rectangle 8">
            <a:extLst>
              <a:ext uri="{FF2B5EF4-FFF2-40B4-BE49-F238E27FC236}">
                <a16:creationId xmlns:a16="http://schemas.microsoft.com/office/drawing/2014/main" id="{0993D100-2CC5-4777-9D72-5A386C5817DC}"/>
              </a:ext>
            </a:extLst>
          </p:cNvPr>
          <p:cNvSpPr>
            <a:spLocks noChangeArrowheads="1"/>
          </p:cNvSpPr>
          <p:nvPr/>
        </p:nvSpPr>
        <p:spPr bwMode="auto">
          <a:xfrm>
            <a:off x="360397" y="6026971"/>
            <a:ext cx="3902844"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200" dirty="0">
                <a:latin typeface="+mn-ea"/>
                <a:ea typeface="+mn-ea"/>
                <a:cs typeface="メイリオ" panose="020B0604030504040204" pitchFamily="50" charset="-128"/>
              </a:rPr>
              <a:t>※</a:t>
            </a:r>
            <a:r>
              <a:rPr lang="ja-JP" altLang="en-US" sz="1200" dirty="0">
                <a:latin typeface="+mn-ea"/>
                <a:ea typeface="+mn-ea"/>
                <a:cs typeface="メイリオ" panose="020B0604030504040204" pitchFamily="50" charset="-128"/>
              </a:rPr>
              <a:t>自治体の名称をクリックすると、自治体の</a:t>
            </a:r>
            <a:r>
              <a:rPr lang="ja-JP" altLang="en-US" sz="1200">
                <a:latin typeface="+mn-ea"/>
                <a:ea typeface="+mn-ea"/>
                <a:cs typeface="メイリオ" panose="020B0604030504040204" pitchFamily="50" charset="-128"/>
              </a:rPr>
              <a:t>ホームページへ移動</a:t>
            </a:r>
            <a:r>
              <a:rPr lang="ja-JP" altLang="en-US" sz="1200" dirty="0">
                <a:latin typeface="+mn-ea"/>
                <a:ea typeface="+mn-ea"/>
                <a:cs typeface="メイリオ" panose="020B0604030504040204" pitchFamily="50" charset="-128"/>
              </a:rPr>
              <a:t>します。</a:t>
            </a:r>
            <a:r>
              <a:rPr lang="ja-JP" altLang="en-US" sz="1200">
                <a:latin typeface="+mn-ea"/>
                <a:ea typeface="+mn-ea"/>
                <a:cs typeface="メイリオ" panose="020B0604030504040204" pitchFamily="50" charset="-128"/>
              </a:rPr>
              <a:t>（令和７年５月</a:t>
            </a:r>
            <a:r>
              <a:rPr lang="ja-JP" altLang="en-US" sz="1200" dirty="0">
                <a:latin typeface="+mn-ea"/>
                <a:ea typeface="+mn-ea"/>
                <a:cs typeface="メイリオ" panose="020B0604030504040204" pitchFamily="50" charset="-128"/>
              </a:rPr>
              <a:t>現在）</a:t>
            </a:r>
            <a:endParaRPr lang="en-US" altLang="ja-JP" sz="1200" dirty="0">
              <a:latin typeface="+mn-ea"/>
              <a:ea typeface="+mn-ea"/>
              <a:cs typeface="メイリオ" panose="020B0604030504040204" pitchFamily="50" charset="-128"/>
            </a:endParaRPr>
          </a:p>
        </p:txBody>
      </p:sp>
      <p:graphicFrame>
        <p:nvGraphicFramePr>
          <p:cNvPr id="14" name="表 13">
            <a:extLst>
              <a:ext uri="{FF2B5EF4-FFF2-40B4-BE49-F238E27FC236}">
                <a16:creationId xmlns:a16="http://schemas.microsoft.com/office/drawing/2014/main" id="{4B6BA65F-B047-4915-95DC-9F7E919225F3}"/>
              </a:ext>
            </a:extLst>
          </p:cNvPr>
          <p:cNvGraphicFramePr>
            <a:graphicFrameLocks noGrp="1"/>
          </p:cNvGraphicFramePr>
          <p:nvPr/>
        </p:nvGraphicFramePr>
        <p:xfrm>
          <a:off x="360397" y="2737721"/>
          <a:ext cx="3902844" cy="3208416"/>
        </p:xfrm>
        <a:graphic>
          <a:graphicData uri="http://schemas.openxmlformats.org/drawingml/2006/table">
            <a:tbl>
              <a:tblPr firstRow="1" bandRow="1">
                <a:tableStyleId>{69012ECD-51FC-41F1-AA8D-1B2483CD663E}</a:tableStyleId>
              </a:tblPr>
              <a:tblGrid>
                <a:gridCol w="1300948">
                  <a:extLst>
                    <a:ext uri="{9D8B030D-6E8A-4147-A177-3AD203B41FA5}">
                      <a16:colId xmlns:a16="http://schemas.microsoft.com/office/drawing/2014/main" val="567011437"/>
                    </a:ext>
                  </a:extLst>
                </a:gridCol>
                <a:gridCol w="1300948">
                  <a:extLst>
                    <a:ext uri="{9D8B030D-6E8A-4147-A177-3AD203B41FA5}">
                      <a16:colId xmlns:a16="http://schemas.microsoft.com/office/drawing/2014/main" val="3527943594"/>
                    </a:ext>
                  </a:extLst>
                </a:gridCol>
                <a:gridCol w="1300948">
                  <a:extLst>
                    <a:ext uri="{9D8B030D-6E8A-4147-A177-3AD203B41FA5}">
                      <a16:colId xmlns:a16="http://schemas.microsoft.com/office/drawing/2014/main" val="2835286206"/>
                    </a:ext>
                  </a:extLst>
                </a:gridCol>
              </a:tblGrid>
              <a:tr h="376336">
                <a:tc gridSpan="3">
                  <a:txBody>
                    <a:bodyPr/>
                    <a:lstStyle/>
                    <a:p>
                      <a:pPr algn="ctr"/>
                      <a:r>
                        <a:rPr kumimoji="1" lang="ja-JP" altLang="en-US" sz="1400" dirty="0"/>
                        <a:t>滋賀県内の自治体（</a:t>
                      </a:r>
                      <a:r>
                        <a:rPr kumimoji="1" lang="en-US" altLang="ja-JP" sz="1400" dirty="0"/>
                        <a:t>50</a:t>
                      </a:r>
                      <a:r>
                        <a:rPr kumimoji="1" lang="ja-JP" altLang="en-US" sz="1400" dirty="0"/>
                        <a:t>音順）</a:t>
                      </a:r>
                      <a:endParaRPr kumimoji="1" lang="ja-JP" altLang="en-US" sz="1400" dirty="0">
                        <a:latin typeface="+mn-ea"/>
                        <a:ea typeface="+mn-ea"/>
                      </a:endParaRPr>
                    </a:p>
                  </a:txBody>
                  <a:tcPr marL="72000" marR="72000" marT="72000" marB="72000" anchor="ct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54010">
                <a:tc>
                  <a:txBody>
                    <a:bodyPr/>
                    <a:lstStyle/>
                    <a:p>
                      <a:r>
                        <a:rPr kumimoji="1" lang="ja-JP" altLang="en-US" sz="1200" u="none" dirty="0">
                          <a:solidFill>
                            <a:schemeClr val="tx1"/>
                          </a:solidFill>
                          <a:highlight>
                            <a:srgbClr val="F6E790"/>
                          </a:highlight>
                          <a:hlinkClick r:id="rId4">
                            <a:extLst>
                              <a:ext uri="{A12FA001-AC4F-418D-AE19-62706E023703}">
                                <ahyp:hlinkClr xmlns:ahyp="http://schemas.microsoft.com/office/drawing/2018/hyperlinkcolor" val="tx"/>
                              </a:ext>
                            </a:extLst>
                          </a:hlinkClick>
                        </a:rPr>
                        <a:t>愛知郡愛荘町</a:t>
                      </a:r>
                      <a:endParaRPr kumimoji="1" lang="ja-JP" altLang="en-US" sz="1200" u="none" dirty="0">
                        <a:solidFill>
                          <a:schemeClr val="tx1"/>
                        </a:solidFill>
                        <a:highlight>
                          <a:srgbClr val="F6E790"/>
                        </a:highlight>
                        <a:latin typeface="+mn-ea"/>
                        <a:ea typeface="+mn-ea"/>
                      </a:endParaRPr>
                    </a:p>
                  </a:txBody>
                  <a:tcPr marL="72000" marR="72000" marT="72000" marB="72000" anchor="ctr"/>
                </a:tc>
                <a:tc>
                  <a:txBody>
                    <a:bodyPr/>
                    <a:lstStyle/>
                    <a:p>
                      <a:r>
                        <a:rPr lang="ja-JP" altLang="en-US" sz="1200" dirty="0">
                          <a:solidFill>
                            <a:schemeClr val="tx1"/>
                          </a:solidFill>
                          <a:highlight>
                            <a:srgbClr val="F6E790"/>
                          </a:highlight>
                          <a:hlinkClick r:id="rId5">
                            <a:extLst>
                              <a:ext uri="{A12FA001-AC4F-418D-AE19-62706E023703}">
                                <ahyp:hlinkClr xmlns:ahyp="http://schemas.microsoft.com/office/drawing/2018/hyperlinkcolor" val="tx"/>
                              </a:ext>
                            </a:extLst>
                          </a:hlinkClick>
                        </a:rPr>
                        <a:t>犬上郡多賀町</a:t>
                      </a:r>
                      <a:endParaRPr lang="ja-JP" altLang="en-US" sz="1200" dirty="0">
                        <a:solidFill>
                          <a:schemeClr val="tx1"/>
                        </a:solidFill>
                        <a:highlight>
                          <a:srgbClr val="F6E790"/>
                        </a:highlight>
                      </a:endParaRPr>
                    </a:p>
                  </a:txBody>
                  <a:tcPr marL="72000" marR="72000" marT="72000" marB="72000" anchor="ctr"/>
                </a:tc>
                <a:tc>
                  <a:txBody>
                    <a:bodyPr/>
                    <a:lstStyle/>
                    <a:p>
                      <a:r>
                        <a:rPr kumimoji="1" lang="ja-JP" altLang="en-US" sz="1200" dirty="0">
                          <a:solidFill>
                            <a:schemeClr val="tx1"/>
                          </a:solidFill>
                          <a:highlight>
                            <a:srgbClr val="8EDFA9"/>
                          </a:highlight>
                          <a:hlinkClick r:id="rId6">
                            <a:extLst>
                              <a:ext uri="{A12FA001-AC4F-418D-AE19-62706E023703}">
                                <ahyp:hlinkClr xmlns:ahyp="http://schemas.microsoft.com/office/drawing/2018/hyperlinkcolor" val="tx"/>
                              </a:ext>
                            </a:extLst>
                          </a:hlinkClick>
                        </a:rPr>
                        <a:t>野洲市</a:t>
                      </a:r>
                      <a:endParaRPr kumimoji="1" lang="ja-JP" altLang="en-US" sz="1200" dirty="0">
                        <a:solidFill>
                          <a:schemeClr val="tx1"/>
                        </a:solidFill>
                        <a:highlight>
                          <a:srgbClr val="8EDFA9"/>
                        </a:highlight>
                        <a:latin typeface="+mn-ea"/>
                        <a:ea typeface="+mn-ea"/>
                      </a:endParaRPr>
                    </a:p>
                  </a:txBody>
                  <a:tcPr marL="72000" marR="72000" marT="72000" marB="72000" anchor="ctr"/>
                </a:tc>
                <a:extLst>
                  <a:ext uri="{0D108BD9-81ED-4DB2-BD59-A6C34878D82A}">
                    <a16:rowId xmlns:a16="http://schemas.microsoft.com/office/drawing/2014/main" val="4008041166"/>
                  </a:ext>
                </a:extLst>
              </a:tr>
              <a:tr h="354010">
                <a:tc>
                  <a:txBody>
                    <a:bodyPr/>
                    <a:lstStyle/>
                    <a:p>
                      <a:r>
                        <a:rPr kumimoji="1" lang="ja-JP" altLang="en-US" sz="1200" dirty="0">
                          <a:solidFill>
                            <a:schemeClr val="tx1"/>
                          </a:solidFill>
                          <a:highlight>
                            <a:srgbClr val="BFBFF4"/>
                          </a:highlight>
                          <a:hlinkClick r:id="rId7">
                            <a:extLst>
                              <a:ext uri="{A12FA001-AC4F-418D-AE19-62706E023703}">
                                <ahyp:hlinkClr xmlns:ahyp="http://schemas.microsoft.com/office/drawing/2018/hyperlinkcolor" val="tx"/>
                              </a:ext>
                            </a:extLst>
                          </a:hlinkClick>
                        </a:rPr>
                        <a:t>近江八幡市</a:t>
                      </a:r>
                      <a:endParaRPr kumimoji="1" lang="ja-JP" altLang="en-US" sz="1200" dirty="0">
                        <a:solidFill>
                          <a:schemeClr val="tx1"/>
                        </a:solidFill>
                        <a:highlight>
                          <a:srgbClr val="BFBFF4"/>
                        </a:highlight>
                        <a:latin typeface="+mn-ea"/>
                        <a:ea typeface="+mn-ea"/>
                      </a:endParaRPr>
                    </a:p>
                  </a:txBody>
                  <a:tcPr marL="72000" marR="72000" marT="72000" marB="72000" anchor="ctr"/>
                </a:tc>
                <a:tc>
                  <a:txBody>
                    <a:bodyPr/>
                    <a:lstStyle/>
                    <a:p>
                      <a:r>
                        <a:rPr kumimoji="1" lang="ja-JP" altLang="en-US" sz="1200">
                          <a:solidFill>
                            <a:schemeClr val="tx1"/>
                          </a:solidFill>
                          <a:highlight>
                            <a:srgbClr val="F6E790"/>
                          </a:highlight>
                          <a:hlinkClick r:id="rId8">
                            <a:extLst>
                              <a:ext uri="{A12FA001-AC4F-418D-AE19-62706E023703}">
                                <ahyp:hlinkClr xmlns:ahyp="http://schemas.microsoft.com/office/drawing/2018/hyperlinkcolor" val="tx"/>
                              </a:ext>
                            </a:extLst>
                          </a:hlinkClick>
                        </a:rPr>
                        <a:t>犬上郡</a:t>
                      </a:r>
                      <a:r>
                        <a:rPr kumimoji="1" lang="ja-JP" altLang="en-US" sz="1200" dirty="0">
                          <a:solidFill>
                            <a:schemeClr val="tx1"/>
                          </a:solidFill>
                          <a:highlight>
                            <a:srgbClr val="F6E790"/>
                          </a:highlight>
                          <a:hlinkClick r:id="rId8">
                            <a:extLst>
                              <a:ext uri="{A12FA001-AC4F-418D-AE19-62706E023703}">
                                <ahyp:hlinkClr xmlns:ahyp="http://schemas.microsoft.com/office/drawing/2018/hyperlinkcolor" val="tx"/>
                              </a:ext>
                            </a:extLst>
                          </a:hlinkClick>
                        </a:rPr>
                        <a:t>豊郷町</a:t>
                      </a:r>
                      <a:endParaRPr kumimoji="1" lang="ja-JP" altLang="en-US" sz="1200" dirty="0">
                        <a:solidFill>
                          <a:schemeClr val="tx1"/>
                        </a:solidFill>
                        <a:highlight>
                          <a:srgbClr val="F6E790"/>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8EDFA9"/>
                          </a:highlight>
                          <a:hlinkClick r:id="rId9">
                            <a:extLst>
                              <a:ext uri="{A12FA001-AC4F-418D-AE19-62706E023703}">
                                <ahyp:hlinkClr xmlns:ahyp="http://schemas.microsoft.com/office/drawing/2018/hyperlinkcolor" val="tx"/>
                              </a:ext>
                            </a:extLst>
                          </a:hlinkClick>
                        </a:rPr>
                        <a:t>栗東市</a:t>
                      </a:r>
                      <a:endParaRPr kumimoji="1" lang="ja-JP" altLang="en-US" sz="1200" dirty="0">
                        <a:solidFill>
                          <a:schemeClr val="tx1"/>
                        </a:solidFill>
                        <a:highlight>
                          <a:srgbClr val="8EDFA9"/>
                        </a:highlight>
                        <a:latin typeface="+mn-ea"/>
                        <a:ea typeface="+mn-ea"/>
                      </a:endParaRPr>
                    </a:p>
                  </a:txBody>
                  <a:tcPr marL="72000" marR="72000" marT="72000" marB="72000" anchor="ctr"/>
                </a:tc>
                <a:extLst>
                  <a:ext uri="{0D108BD9-81ED-4DB2-BD59-A6C34878D82A}">
                    <a16:rowId xmlns:a16="http://schemas.microsoft.com/office/drawing/2014/main" val="3523567960"/>
                  </a:ext>
                </a:extLst>
              </a:tr>
              <a:tr h="354010">
                <a:tc>
                  <a:txBody>
                    <a:bodyPr/>
                    <a:lstStyle/>
                    <a:p>
                      <a:r>
                        <a:rPr kumimoji="1" lang="ja-JP" altLang="en-US" sz="1200" dirty="0">
                          <a:solidFill>
                            <a:schemeClr val="tx1"/>
                          </a:solidFill>
                          <a:highlight>
                            <a:srgbClr val="FFC000"/>
                          </a:highlight>
                          <a:hlinkClick r:id="rId10">
                            <a:extLst>
                              <a:ext uri="{A12FA001-AC4F-418D-AE19-62706E023703}">
                                <ahyp:hlinkClr xmlns:ahyp="http://schemas.microsoft.com/office/drawing/2018/hyperlinkcolor" val="tx"/>
                              </a:ext>
                            </a:extLst>
                          </a:hlinkClick>
                        </a:rPr>
                        <a:t>大津市</a:t>
                      </a:r>
                      <a:endParaRPr kumimoji="1" lang="ja-JP" altLang="en-US" sz="1200" dirty="0">
                        <a:solidFill>
                          <a:schemeClr val="tx1"/>
                        </a:solidFill>
                        <a:highlight>
                          <a:srgbClr val="FFC000"/>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CEECFE"/>
                          </a:highlight>
                          <a:hlinkClick r:id="rId11">
                            <a:extLst>
                              <a:ext uri="{A12FA001-AC4F-418D-AE19-62706E023703}">
                                <ahyp:hlinkClr xmlns:ahyp="http://schemas.microsoft.com/office/drawing/2018/hyperlinkcolor" val="tx"/>
                              </a:ext>
                            </a:extLst>
                          </a:hlinkClick>
                        </a:rPr>
                        <a:t>長浜市</a:t>
                      </a:r>
                      <a:endParaRPr kumimoji="1" lang="ja-JP" altLang="en-US" sz="1200" dirty="0">
                        <a:solidFill>
                          <a:schemeClr val="tx1"/>
                        </a:solidFill>
                        <a:highlight>
                          <a:srgbClr val="CEECFE"/>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BFBFF4"/>
                          </a:highlight>
                          <a:hlinkClick r:id="rId12">
                            <a:extLst>
                              <a:ext uri="{A12FA001-AC4F-418D-AE19-62706E023703}">
                                <ahyp:hlinkClr xmlns:ahyp="http://schemas.microsoft.com/office/drawing/2018/hyperlinkcolor" val="tx"/>
                              </a:ext>
                            </a:extLst>
                          </a:hlinkClick>
                        </a:rPr>
                        <a:t>蒲生郡竜王町</a:t>
                      </a:r>
                      <a:endParaRPr kumimoji="1" lang="ja-JP" altLang="en-US" sz="1200" dirty="0">
                        <a:solidFill>
                          <a:schemeClr val="tx1"/>
                        </a:solidFill>
                        <a:highlight>
                          <a:srgbClr val="BFBFF4"/>
                        </a:highlight>
                        <a:latin typeface="+mn-ea"/>
                        <a:ea typeface="+mn-ea"/>
                      </a:endParaRPr>
                    </a:p>
                  </a:txBody>
                  <a:tcPr marL="72000" marR="72000" marT="72000" marB="72000" anchor="ctr"/>
                </a:tc>
                <a:extLst>
                  <a:ext uri="{0D108BD9-81ED-4DB2-BD59-A6C34878D82A}">
                    <a16:rowId xmlns:a16="http://schemas.microsoft.com/office/drawing/2014/main" val="856775822"/>
                  </a:ext>
                </a:extLst>
              </a:tr>
              <a:tr h="354010">
                <a:tc>
                  <a:txBody>
                    <a:bodyPr/>
                    <a:lstStyle/>
                    <a:p>
                      <a:r>
                        <a:rPr kumimoji="1" lang="ja-JP" altLang="en-US" sz="1200" dirty="0">
                          <a:solidFill>
                            <a:schemeClr val="tx1"/>
                          </a:solidFill>
                          <a:highlight>
                            <a:srgbClr val="8EDFA9"/>
                          </a:highlight>
                          <a:hlinkClick r:id="rId13">
                            <a:extLst>
                              <a:ext uri="{A12FA001-AC4F-418D-AE19-62706E023703}">
                                <ahyp:hlinkClr xmlns:ahyp="http://schemas.microsoft.com/office/drawing/2018/hyperlinkcolor" val="tx"/>
                              </a:ext>
                            </a:extLst>
                          </a:hlinkClick>
                        </a:rPr>
                        <a:t>草津市</a:t>
                      </a:r>
                      <a:endParaRPr kumimoji="1" lang="ja-JP" altLang="en-US" sz="1200" dirty="0">
                        <a:solidFill>
                          <a:schemeClr val="tx1"/>
                        </a:solidFill>
                        <a:highlight>
                          <a:srgbClr val="8EDFA9"/>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BFBFF4"/>
                          </a:highlight>
                          <a:hlinkClick r:id="rId14">
                            <a:extLst>
                              <a:ext uri="{A12FA001-AC4F-418D-AE19-62706E023703}">
                                <ahyp:hlinkClr xmlns:ahyp="http://schemas.microsoft.com/office/drawing/2018/hyperlinkcolor" val="tx"/>
                              </a:ext>
                            </a:extLst>
                          </a:hlinkClick>
                        </a:rPr>
                        <a:t>東近江市</a:t>
                      </a:r>
                      <a:endParaRPr kumimoji="1" lang="ja-JP" altLang="en-US" sz="1200" dirty="0">
                        <a:solidFill>
                          <a:schemeClr val="tx1"/>
                        </a:solidFill>
                        <a:highlight>
                          <a:srgbClr val="BFBFF4"/>
                        </a:highlight>
                        <a:latin typeface="+mn-ea"/>
                        <a:ea typeface="+mn-ea"/>
                      </a:endParaRPr>
                    </a:p>
                  </a:txBody>
                  <a:tcPr marL="72000" marR="72000" marT="72000" marB="72000" anchor="ctr"/>
                </a:tc>
                <a:tc>
                  <a:txBody>
                    <a:bodyPr/>
                    <a:lstStyle/>
                    <a:p>
                      <a:endParaRPr kumimoji="1" lang="ja-JP" altLang="en-US" sz="1200" dirty="0">
                        <a:solidFill>
                          <a:schemeClr val="tx1"/>
                        </a:solidFill>
                        <a:latin typeface="+mn-ea"/>
                        <a:ea typeface="+mn-ea"/>
                      </a:endParaRPr>
                    </a:p>
                  </a:txBody>
                  <a:tcPr marL="72000" marR="72000" marT="72000" marB="72000" anchor="ctr"/>
                </a:tc>
                <a:extLst>
                  <a:ext uri="{0D108BD9-81ED-4DB2-BD59-A6C34878D82A}">
                    <a16:rowId xmlns:a16="http://schemas.microsoft.com/office/drawing/2014/main" val="3358139141"/>
                  </a:ext>
                </a:extLst>
              </a:tr>
              <a:tr h="354010">
                <a:tc>
                  <a:txBody>
                    <a:bodyPr/>
                    <a:lstStyle/>
                    <a:p>
                      <a:r>
                        <a:rPr kumimoji="1" lang="ja-JP" altLang="en-US" sz="1200" dirty="0">
                          <a:solidFill>
                            <a:schemeClr val="tx1"/>
                          </a:solidFill>
                          <a:highlight>
                            <a:srgbClr val="6AB6FF"/>
                          </a:highlight>
                          <a:hlinkClick r:id="rId15">
                            <a:extLst>
                              <a:ext uri="{A12FA001-AC4F-418D-AE19-62706E023703}">
                                <ahyp:hlinkClr xmlns:ahyp="http://schemas.microsoft.com/office/drawing/2018/hyperlinkcolor" val="tx"/>
                              </a:ext>
                            </a:extLst>
                          </a:hlinkClick>
                        </a:rPr>
                        <a:t>甲賀市</a:t>
                      </a:r>
                      <a:endParaRPr kumimoji="1" lang="ja-JP" altLang="en-US" sz="1200" dirty="0">
                        <a:solidFill>
                          <a:schemeClr val="tx1"/>
                        </a:solidFill>
                        <a:highlight>
                          <a:srgbClr val="6AB6FF"/>
                        </a:highlight>
                        <a:latin typeface="+mn-ea"/>
                        <a:ea typeface="+mn-ea"/>
                      </a:endParaRPr>
                    </a:p>
                  </a:txBody>
                  <a:tcPr marL="72000" marR="72000" marT="72000" marB="72000" anchor="ctr"/>
                </a:tc>
                <a:tc>
                  <a:txBody>
                    <a:bodyPr/>
                    <a:lstStyle/>
                    <a:p>
                      <a:r>
                        <a:rPr kumimoji="1" lang="ja-JP" altLang="en-US" sz="1200">
                          <a:solidFill>
                            <a:schemeClr val="tx1"/>
                          </a:solidFill>
                          <a:highlight>
                            <a:srgbClr val="F6E790"/>
                          </a:highlight>
                          <a:hlinkClick r:id="rId16">
                            <a:extLst>
                              <a:ext uri="{A12FA001-AC4F-418D-AE19-62706E023703}">
                                <ahyp:hlinkClr xmlns:ahyp="http://schemas.microsoft.com/office/drawing/2018/hyperlinkcolor" val="tx"/>
                              </a:ext>
                            </a:extLst>
                          </a:hlinkClick>
                        </a:rPr>
                        <a:t>彦根市</a:t>
                      </a:r>
                      <a:endParaRPr kumimoji="1" lang="ja-JP" altLang="en-US" sz="1200" dirty="0">
                        <a:solidFill>
                          <a:schemeClr val="tx1"/>
                        </a:solidFill>
                        <a:highlight>
                          <a:srgbClr val="F6E790"/>
                        </a:highlight>
                        <a:latin typeface="+mn-ea"/>
                        <a:ea typeface="+mn-ea"/>
                      </a:endParaRPr>
                    </a:p>
                  </a:txBody>
                  <a:tcPr marL="72000" marR="72000" marT="72000" marB="72000" anchor="ctr"/>
                </a:tc>
                <a:tc>
                  <a:txBody>
                    <a:bodyPr/>
                    <a:lstStyle/>
                    <a:p>
                      <a:endParaRPr kumimoji="1" lang="ja-JP" altLang="en-US" sz="1200" dirty="0">
                        <a:solidFill>
                          <a:schemeClr val="tx1"/>
                        </a:solidFill>
                        <a:latin typeface="+mn-ea"/>
                        <a:ea typeface="+mn-ea"/>
                      </a:endParaRPr>
                    </a:p>
                  </a:txBody>
                  <a:tcPr marL="72000" marR="72000" marT="72000" marB="72000" anchor="ctr"/>
                </a:tc>
                <a:extLst>
                  <a:ext uri="{0D108BD9-81ED-4DB2-BD59-A6C34878D82A}">
                    <a16:rowId xmlns:a16="http://schemas.microsoft.com/office/drawing/2014/main" val="2442969044"/>
                  </a:ext>
                </a:extLst>
              </a:tr>
              <a:tr h="354010">
                <a:tc>
                  <a:txBody>
                    <a:bodyPr/>
                    <a:lstStyle/>
                    <a:p>
                      <a:r>
                        <a:rPr kumimoji="1" lang="ja-JP" altLang="en-US" sz="1200" dirty="0">
                          <a:solidFill>
                            <a:schemeClr val="tx1"/>
                          </a:solidFill>
                          <a:highlight>
                            <a:srgbClr val="F6E790"/>
                          </a:highlight>
                          <a:hlinkClick r:id="rId17">
                            <a:extLst>
                              <a:ext uri="{A12FA001-AC4F-418D-AE19-62706E023703}">
                                <ahyp:hlinkClr xmlns:ahyp="http://schemas.microsoft.com/office/drawing/2018/hyperlinkcolor" val="tx"/>
                              </a:ext>
                            </a:extLst>
                          </a:hlinkClick>
                        </a:rPr>
                        <a:t>犬上郡甲良町</a:t>
                      </a:r>
                      <a:endParaRPr kumimoji="1" lang="ja-JP" altLang="en-US" sz="1200" dirty="0">
                        <a:solidFill>
                          <a:schemeClr val="tx1"/>
                        </a:solidFill>
                        <a:highlight>
                          <a:srgbClr val="F6E790"/>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BFBFF4"/>
                          </a:highlight>
                          <a:hlinkClick r:id="rId18">
                            <a:extLst>
                              <a:ext uri="{A12FA001-AC4F-418D-AE19-62706E023703}">
                                <ahyp:hlinkClr xmlns:ahyp="http://schemas.microsoft.com/office/drawing/2018/hyperlinkcolor" val="tx"/>
                              </a:ext>
                            </a:extLst>
                          </a:hlinkClick>
                        </a:rPr>
                        <a:t>蒲生郡日野町</a:t>
                      </a:r>
                      <a:endParaRPr kumimoji="1" lang="ja-JP" altLang="en-US" sz="1200" dirty="0">
                        <a:solidFill>
                          <a:schemeClr val="tx1"/>
                        </a:solidFill>
                        <a:highlight>
                          <a:srgbClr val="BFBFF4"/>
                        </a:highlight>
                        <a:latin typeface="+mn-ea"/>
                        <a:ea typeface="+mn-ea"/>
                      </a:endParaRPr>
                    </a:p>
                  </a:txBody>
                  <a:tcPr marL="72000" marR="72000" marT="72000" marB="72000" anchor="ctr"/>
                </a:tc>
                <a:tc>
                  <a:txBody>
                    <a:bodyPr/>
                    <a:lstStyle/>
                    <a:p>
                      <a:endParaRPr kumimoji="1" lang="ja-JP" altLang="en-US" sz="1200" dirty="0">
                        <a:solidFill>
                          <a:schemeClr val="tx1"/>
                        </a:solidFill>
                        <a:latin typeface="+mn-ea"/>
                        <a:ea typeface="+mn-ea"/>
                      </a:endParaRPr>
                    </a:p>
                  </a:txBody>
                  <a:tcPr marL="72000" marR="72000" marT="72000" marB="72000" anchor="ctr"/>
                </a:tc>
                <a:extLst>
                  <a:ext uri="{0D108BD9-81ED-4DB2-BD59-A6C34878D82A}">
                    <a16:rowId xmlns:a16="http://schemas.microsoft.com/office/drawing/2014/main" val="3657406705"/>
                  </a:ext>
                </a:extLst>
              </a:tr>
              <a:tr h="354010">
                <a:tc>
                  <a:txBody>
                    <a:bodyPr/>
                    <a:lstStyle/>
                    <a:p>
                      <a:r>
                        <a:rPr kumimoji="1" lang="ja-JP" altLang="en-US" sz="1200" dirty="0">
                          <a:solidFill>
                            <a:schemeClr val="tx1"/>
                          </a:solidFill>
                          <a:highlight>
                            <a:srgbClr val="6AB6FF"/>
                          </a:highlight>
                          <a:hlinkClick r:id="rId19">
                            <a:extLst>
                              <a:ext uri="{A12FA001-AC4F-418D-AE19-62706E023703}">
                                <ahyp:hlinkClr xmlns:ahyp="http://schemas.microsoft.com/office/drawing/2018/hyperlinkcolor" val="tx"/>
                              </a:ext>
                            </a:extLst>
                          </a:hlinkClick>
                        </a:rPr>
                        <a:t>湖南市</a:t>
                      </a:r>
                      <a:endParaRPr kumimoji="1" lang="ja-JP" altLang="en-US" sz="1200" dirty="0">
                        <a:solidFill>
                          <a:schemeClr val="tx1"/>
                        </a:solidFill>
                        <a:highlight>
                          <a:srgbClr val="6AB6FF"/>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CEECFE"/>
                          </a:highlight>
                          <a:hlinkClick r:id="rId20">
                            <a:extLst>
                              <a:ext uri="{A12FA001-AC4F-418D-AE19-62706E023703}">
                                <ahyp:hlinkClr xmlns:ahyp="http://schemas.microsoft.com/office/drawing/2018/hyperlinkcolor" val="tx"/>
                              </a:ext>
                            </a:extLst>
                          </a:hlinkClick>
                        </a:rPr>
                        <a:t>米原市</a:t>
                      </a:r>
                      <a:endParaRPr kumimoji="1" lang="ja-JP" altLang="en-US" sz="1200" dirty="0">
                        <a:solidFill>
                          <a:schemeClr val="tx1"/>
                        </a:solidFill>
                        <a:highlight>
                          <a:srgbClr val="CEECFE"/>
                        </a:highlight>
                        <a:latin typeface="+mn-ea"/>
                        <a:ea typeface="+mn-ea"/>
                      </a:endParaRPr>
                    </a:p>
                  </a:txBody>
                  <a:tcPr marL="72000" marR="72000" marT="72000" marB="72000" anchor="ctr"/>
                </a:tc>
                <a:tc>
                  <a:txBody>
                    <a:bodyPr/>
                    <a:lstStyle/>
                    <a:p>
                      <a:endParaRPr kumimoji="1" lang="ja-JP" altLang="en-US" sz="1200" dirty="0">
                        <a:solidFill>
                          <a:schemeClr val="tx1"/>
                        </a:solidFill>
                        <a:latin typeface="+mn-ea"/>
                        <a:ea typeface="+mn-ea"/>
                      </a:endParaRPr>
                    </a:p>
                  </a:txBody>
                  <a:tcPr marL="72000" marR="72000" marT="72000" marB="72000" anchor="ctr"/>
                </a:tc>
                <a:extLst>
                  <a:ext uri="{0D108BD9-81ED-4DB2-BD59-A6C34878D82A}">
                    <a16:rowId xmlns:a16="http://schemas.microsoft.com/office/drawing/2014/main" val="396082486"/>
                  </a:ext>
                </a:extLst>
              </a:tr>
              <a:tr h="354010">
                <a:tc>
                  <a:txBody>
                    <a:bodyPr/>
                    <a:lstStyle/>
                    <a:p>
                      <a:r>
                        <a:rPr kumimoji="1" lang="ja-JP" altLang="en-US" sz="1200" dirty="0">
                          <a:solidFill>
                            <a:schemeClr val="tx1"/>
                          </a:solidFill>
                          <a:highlight>
                            <a:srgbClr val="8EDFA9"/>
                          </a:highlight>
                          <a:hlinkClick r:id="rId21">
                            <a:extLst>
                              <a:ext uri="{A12FA001-AC4F-418D-AE19-62706E023703}">
                                <ahyp:hlinkClr xmlns:ahyp="http://schemas.microsoft.com/office/drawing/2018/hyperlinkcolor" val="tx"/>
                              </a:ext>
                            </a:extLst>
                          </a:hlinkClick>
                        </a:rPr>
                        <a:t>高島市</a:t>
                      </a:r>
                      <a:endParaRPr kumimoji="1" lang="ja-JP" altLang="en-US" sz="1200" dirty="0">
                        <a:solidFill>
                          <a:schemeClr val="tx1"/>
                        </a:solidFill>
                        <a:highlight>
                          <a:srgbClr val="8EDFA9"/>
                        </a:highlight>
                        <a:latin typeface="+mn-ea"/>
                        <a:ea typeface="+mn-ea"/>
                      </a:endParaRPr>
                    </a:p>
                  </a:txBody>
                  <a:tcPr marL="72000" marR="72000" marT="72000" marB="72000" anchor="ctr"/>
                </a:tc>
                <a:tc>
                  <a:txBody>
                    <a:bodyPr/>
                    <a:lstStyle/>
                    <a:p>
                      <a:r>
                        <a:rPr kumimoji="1" lang="ja-JP" altLang="en-US" sz="1200" dirty="0">
                          <a:solidFill>
                            <a:schemeClr val="tx1"/>
                          </a:solidFill>
                          <a:highlight>
                            <a:srgbClr val="8EDFA9"/>
                          </a:highlight>
                          <a:hlinkClick r:id="rId22">
                            <a:extLst>
                              <a:ext uri="{A12FA001-AC4F-418D-AE19-62706E023703}">
                                <ahyp:hlinkClr xmlns:ahyp="http://schemas.microsoft.com/office/drawing/2018/hyperlinkcolor" val="tx"/>
                              </a:ext>
                            </a:extLst>
                          </a:hlinkClick>
                        </a:rPr>
                        <a:t>守山市</a:t>
                      </a:r>
                      <a:endParaRPr kumimoji="1" lang="ja-JP" altLang="en-US" sz="1200" dirty="0">
                        <a:solidFill>
                          <a:schemeClr val="tx1"/>
                        </a:solidFill>
                        <a:highlight>
                          <a:srgbClr val="8EDFA9"/>
                        </a:highlight>
                        <a:latin typeface="+mn-ea"/>
                        <a:ea typeface="+mn-ea"/>
                      </a:endParaRPr>
                    </a:p>
                  </a:txBody>
                  <a:tcPr marL="72000" marR="72000" marT="72000" marB="72000" anchor="ctr"/>
                </a:tc>
                <a:tc>
                  <a:txBody>
                    <a:bodyPr/>
                    <a:lstStyle/>
                    <a:p>
                      <a:endParaRPr kumimoji="1" lang="ja-JP" altLang="en-US" sz="1200" dirty="0">
                        <a:solidFill>
                          <a:schemeClr val="tx1"/>
                        </a:solidFill>
                        <a:latin typeface="+mn-ea"/>
                        <a:ea typeface="+mn-ea"/>
                      </a:endParaRPr>
                    </a:p>
                  </a:txBody>
                  <a:tcPr marL="72000" marR="72000" marT="72000" marB="72000" anchor="ctr"/>
                </a:tc>
                <a:extLst>
                  <a:ext uri="{0D108BD9-81ED-4DB2-BD59-A6C34878D82A}">
                    <a16:rowId xmlns:a16="http://schemas.microsoft.com/office/drawing/2014/main" val="2092537044"/>
                  </a:ext>
                </a:extLst>
              </a:tr>
            </a:tbl>
          </a:graphicData>
        </a:graphic>
      </p:graphicFrame>
      <p:pic>
        <p:nvPicPr>
          <p:cNvPr id="10" name="図 9" descr="マップ&#10;&#10;AI によって生成されたコンテンツは間違っている可能性があります。">
            <a:extLst>
              <a:ext uri="{FF2B5EF4-FFF2-40B4-BE49-F238E27FC236}">
                <a16:creationId xmlns:a16="http://schemas.microsoft.com/office/drawing/2014/main" id="{FB46B4E7-84DD-C7B5-E11D-69C50417267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871436" y="1467158"/>
            <a:ext cx="3591254" cy="5304005"/>
          </a:xfrm>
          <a:prstGeom prst="rect">
            <a:avLst/>
          </a:prstGeom>
        </p:spPr>
      </p:pic>
    </p:spTree>
    <p:custDataLst>
      <p:tags r:id="rId1"/>
    </p:custDataLst>
    <p:extLst>
      <p:ext uri="{BB962C8B-B14F-4D97-AF65-F5344CB8AC3E}">
        <p14:creationId xmlns:p14="http://schemas.microsoft.com/office/powerpoint/2010/main" val="265401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解いてみよう</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27</a:t>
            </a:fld>
            <a:endParaRPr lang="en-US" altLang="ja-JP" dirty="0">
              <a:latin typeface="+mn-ea"/>
              <a:ea typeface="+mn-ea"/>
            </a:endParaRP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76587"/>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これまでのおさらいとして、問題にチャレンジしてみよう。</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a:extLst>
              <a:ext uri="{FF2B5EF4-FFF2-40B4-BE49-F238E27FC236}">
                <a16:creationId xmlns:a16="http://schemas.microsoft.com/office/drawing/2014/main" id="{2C7CE4E9-8041-4507-85E9-1BDAD623252C}"/>
              </a:ext>
            </a:extLst>
          </p:cNvPr>
          <p:cNvSpPr>
            <a:spLocks noChangeArrowheads="1"/>
          </p:cNvSpPr>
          <p:nvPr/>
        </p:nvSpPr>
        <p:spPr bwMode="auto">
          <a:xfrm>
            <a:off x="6371338" y="1246095"/>
            <a:ext cx="1623401"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mn-ea"/>
                <a:ea typeface="+mn-ea"/>
                <a:cs typeface="メイリオ" panose="020B0604030504040204" pitchFamily="50" charset="-128"/>
              </a:rPr>
              <a:t>※ </a:t>
            </a:r>
            <a:r>
              <a:rPr lang="ja-JP" altLang="en-US" sz="1050" dirty="0">
                <a:latin typeface="+mn-ea"/>
                <a:ea typeface="+mn-ea"/>
                <a:cs typeface="メイリオ" panose="020B0604030504040204" pitchFamily="50" charset="-128"/>
              </a:rPr>
              <a:t>答えは最後のページ</a:t>
            </a:r>
            <a:endParaRPr lang="en-US" altLang="ja-JP" sz="1050" dirty="0">
              <a:latin typeface="+mn-ea"/>
              <a:ea typeface="+mn-ea"/>
              <a:cs typeface="メイリオ" panose="020B0604030504040204" pitchFamily="50" charset="-128"/>
            </a:endParaRPr>
          </a:p>
        </p:txBody>
      </p:sp>
      <p:grpSp>
        <p:nvGrpSpPr>
          <p:cNvPr id="21" name="グループ化 20">
            <a:extLst>
              <a:ext uri="{FF2B5EF4-FFF2-40B4-BE49-F238E27FC236}">
                <a16:creationId xmlns:a16="http://schemas.microsoft.com/office/drawing/2014/main" id="{0F426525-A361-3816-47B9-637A22F06677}"/>
              </a:ext>
            </a:extLst>
          </p:cNvPr>
          <p:cNvGrpSpPr/>
          <p:nvPr/>
        </p:nvGrpSpPr>
        <p:grpSpPr>
          <a:xfrm>
            <a:off x="323849" y="1736974"/>
            <a:ext cx="8506443" cy="742510"/>
            <a:chOff x="323849" y="1792402"/>
            <a:chExt cx="8506443" cy="742510"/>
          </a:xfrm>
        </p:grpSpPr>
        <p:grpSp>
          <p:nvGrpSpPr>
            <p:cNvPr id="11" name="グループ化 10">
              <a:extLst>
                <a:ext uri="{FF2B5EF4-FFF2-40B4-BE49-F238E27FC236}">
                  <a16:creationId xmlns:a16="http://schemas.microsoft.com/office/drawing/2014/main" id="{C3BDC450-BDF5-817A-707E-C80819D9FB26}"/>
                </a:ext>
              </a:extLst>
            </p:cNvPr>
            <p:cNvGrpSpPr/>
            <p:nvPr/>
          </p:nvGrpSpPr>
          <p:grpSpPr>
            <a:xfrm>
              <a:off x="323849" y="1803354"/>
              <a:ext cx="8506443" cy="731558"/>
              <a:chOff x="323849" y="1803354"/>
              <a:chExt cx="8506443" cy="731558"/>
            </a:xfrm>
          </p:grpSpPr>
          <p:sp>
            <p:nvSpPr>
              <p:cNvPr id="5" name="正方形/長方形 4">
                <a:extLst>
                  <a:ext uri="{FF2B5EF4-FFF2-40B4-BE49-F238E27FC236}">
                    <a16:creationId xmlns:a16="http://schemas.microsoft.com/office/drawing/2014/main" id="{55AF6436-8D97-B1B4-FF6B-300784F5615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DF18804C-3A94-4AC3-B1EC-D3DEB625369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F41AE482-23DD-AD13-1291-03F5C4EA67F5}"/>
                </a:ext>
              </a:extLst>
            </p:cNvPr>
            <p:cNvSpPr>
              <a:spLocks noChangeArrowheads="1"/>
            </p:cNvSpPr>
            <p:nvPr/>
          </p:nvSpPr>
          <p:spPr bwMode="auto">
            <a:xfrm>
              <a:off x="1257317" y="1792402"/>
              <a:ext cx="6853013" cy="68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ts val="2480"/>
                </a:lnSpc>
              </a:pPr>
              <a:r>
                <a:rPr lang="ja-JP" altLang="en-US" sz="1400">
                  <a:latin typeface="+mn-ea"/>
                  <a:ea typeface="+mn-ea"/>
                </a:rPr>
                <a:t>日本国憲法第３０条では、「国民は、法律の定めるところにより、（①　　）の義務を負ふ。」と定められている。</a:t>
              </a:r>
              <a:endParaRPr lang="en-US" altLang="ja-JP" sz="1400" dirty="0">
                <a:latin typeface="+mn-ea"/>
                <a:ea typeface="+mn-ea"/>
              </a:endParaRPr>
            </a:p>
          </p:txBody>
        </p:sp>
      </p:grpSp>
      <p:grpSp>
        <p:nvGrpSpPr>
          <p:cNvPr id="20" name="グループ化 19">
            <a:extLst>
              <a:ext uri="{FF2B5EF4-FFF2-40B4-BE49-F238E27FC236}">
                <a16:creationId xmlns:a16="http://schemas.microsoft.com/office/drawing/2014/main" id="{3127B951-8E77-B2C7-CF4C-C6F9DB0DB662}"/>
              </a:ext>
            </a:extLst>
          </p:cNvPr>
          <p:cNvGrpSpPr/>
          <p:nvPr/>
        </p:nvGrpSpPr>
        <p:grpSpPr>
          <a:xfrm>
            <a:off x="318778" y="2583011"/>
            <a:ext cx="8506443" cy="1402579"/>
            <a:chOff x="318778" y="2615187"/>
            <a:chExt cx="8506443" cy="1402579"/>
          </a:xfrm>
        </p:grpSpPr>
        <p:grpSp>
          <p:nvGrpSpPr>
            <p:cNvPr id="12" name="グループ化 11">
              <a:extLst>
                <a:ext uri="{FF2B5EF4-FFF2-40B4-BE49-F238E27FC236}">
                  <a16:creationId xmlns:a16="http://schemas.microsoft.com/office/drawing/2014/main" id="{7428A670-872C-3122-374E-F2018ED52000}"/>
                </a:ext>
              </a:extLst>
            </p:cNvPr>
            <p:cNvGrpSpPr/>
            <p:nvPr/>
          </p:nvGrpSpPr>
          <p:grpSpPr>
            <a:xfrm>
              <a:off x="318778" y="2627487"/>
              <a:ext cx="8506443" cy="1390279"/>
              <a:chOff x="323849" y="1803354"/>
              <a:chExt cx="8506443" cy="940749"/>
            </a:xfrm>
          </p:grpSpPr>
          <p:sp>
            <p:nvSpPr>
              <p:cNvPr id="13" name="正方形/長方形 12">
                <a:extLst>
                  <a:ext uri="{FF2B5EF4-FFF2-40B4-BE49-F238E27FC236}">
                    <a16:creationId xmlns:a16="http://schemas.microsoft.com/office/drawing/2014/main" id="{1FD211F1-71B7-A9BD-95D6-F69D4DA70AF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3123E5DA-6838-A470-3634-10EA5FD75C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Rectangle 36">
              <a:extLst>
                <a:ext uri="{FF2B5EF4-FFF2-40B4-BE49-F238E27FC236}">
                  <a16:creationId xmlns:a16="http://schemas.microsoft.com/office/drawing/2014/main" id="{539CA0CA-F419-4E99-A821-D943DC055D00}"/>
                </a:ext>
              </a:extLst>
            </p:cNvPr>
            <p:cNvSpPr>
              <a:spLocks noChangeArrowheads="1"/>
            </p:cNvSpPr>
            <p:nvPr/>
          </p:nvSpPr>
          <p:spPr bwMode="auto">
            <a:xfrm>
              <a:off x="1287521" y="2615187"/>
              <a:ext cx="7418418"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ja-JP" sz="1400">
                  <a:latin typeface="+mn-ea"/>
                  <a:ea typeface="+mn-ea"/>
                </a:rPr>
                <a:t>納税の義務を果たしてもらうためには、みんながより公平だと思える仕組みが必要ですが、</a:t>
              </a:r>
              <a:endParaRPr lang="en-US" altLang="ja-JP" sz="1400" dirty="0">
                <a:latin typeface="+mn-ea"/>
                <a:ea typeface="+mn-ea"/>
              </a:endParaRPr>
            </a:p>
            <a:p>
              <a:pPr eaLnBrk="1" fontAlgn="t" hangingPunct="1">
                <a:lnSpc>
                  <a:spcPts val="2480"/>
                </a:lnSpc>
              </a:pPr>
              <a:r>
                <a:rPr lang="ja-JP" altLang="ja-JP" sz="1400">
                  <a:latin typeface="+mn-ea"/>
                  <a:ea typeface="+mn-ea"/>
                </a:rPr>
                <a:t>「公平」の考え方にはいろいろあります。以下は何という公平でしょうか。</a:t>
              </a:r>
            </a:p>
            <a:p>
              <a:pPr eaLnBrk="1" fontAlgn="t" hangingPunct="1">
                <a:lnSpc>
                  <a:spcPts val="2480"/>
                </a:lnSpc>
              </a:pPr>
              <a:r>
                <a:rPr lang="ja-JP" altLang="ja-JP" sz="1400">
                  <a:latin typeface="+mn-ea"/>
                  <a:ea typeface="+mn-ea"/>
                </a:rPr>
                <a:t>（②　　）的公平　・・・　「負担能力が同じ人には、同じ負担を求めるのが公平」という考え方</a:t>
              </a:r>
            </a:p>
            <a:p>
              <a:pPr eaLnBrk="1" fontAlgn="t" hangingPunct="1">
                <a:lnSpc>
                  <a:spcPts val="2480"/>
                </a:lnSpc>
              </a:pPr>
              <a:r>
                <a:rPr lang="ja-JP" altLang="ja-JP" sz="1400">
                  <a:latin typeface="+mn-ea"/>
                  <a:ea typeface="+mn-ea"/>
                </a:rPr>
                <a:t>（③　　）的公平　・・・　「負担能力が高い人には、より大きな負担を求めるのが公平」という考え方</a:t>
              </a:r>
            </a:p>
          </p:txBody>
        </p:sp>
      </p:grpSp>
      <p:grpSp>
        <p:nvGrpSpPr>
          <p:cNvPr id="2" name="グループ化 1">
            <a:extLst>
              <a:ext uri="{FF2B5EF4-FFF2-40B4-BE49-F238E27FC236}">
                <a16:creationId xmlns:a16="http://schemas.microsoft.com/office/drawing/2014/main" id="{205769D9-AA3B-EA21-829B-AD85A725F260}"/>
              </a:ext>
            </a:extLst>
          </p:cNvPr>
          <p:cNvGrpSpPr/>
          <p:nvPr/>
        </p:nvGrpSpPr>
        <p:grpSpPr>
          <a:xfrm>
            <a:off x="318777" y="4089118"/>
            <a:ext cx="8506443" cy="551330"/>
            <a:chOff x="318777" y="3858422"/>
            <a:chExt cx="8506443" cy="551330"/>
          </a:xfrm>
        </p:grpSpPr>
        <p:grpSp>
          <p:nvGrpSpPr>
            <p:cNvPr id="16" name="グループ化 15">
              <a:extLst>
                <a:ext uri="{FF2B5EF4-FFF2-40B4-BE49-F238E27FC236}">
                  <a16:creationId xmlns:a16="http://schemas.microsoft.com/office/drawing/2014/main" id="{17FC0C10-6F0E-89EC-8ECB-72774566D259}"/>
                </a:ext>
              </a:extLst>
            </p:cNvPr>
            <p:cNvGrpSpPr/>
            <p:nvPr/>
          </p:nvGrpSpPr>
          <p:grpSpPr>
            <a:xfrm>
              <a:off x="318777" y="3858422"/>
              <a:ext cx="8506443" cy="551330"/>
              <a:chOff x="323849" y="1803354"/>
              <a:chExt cx="8506443" cy="731558"/>
            </a:xfrm>
          </p:grpSpPr>
          <p:sp>
            <p:nvSpPr>
              <p:cNvPr id="17" name="正方形/長方形 16">
                <a:extLst>
                  <a:ext uri="{FF2B5EF4-FFF2-40B4-BE49-F238E27FC236}">
                    <a16:creationId xmlns:a16="http://schemas.microsoft.com/office/drawing/2014/main" id="{C4196A6F-07BB-CD49-D979-0F59AF782EC9}"/>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2CC2B6E8-1AA7-EE6D-5B3C-25A69DB2D8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3" name="Rectangle 36">
              <a:extLst>
                <a:ext uri="{FF2B5EF4-FFF2-40B4-BE49-F238E27FC236}">
                  <a16:creationId xmlns:a16="http://schemas.microsoft.com/office/drawing/2014/main" id="{27EEA2F5-2694-118D-F23A-5AE87FFEB4D4}"/>
                </a:ext>
              </a:extLst>
            </p:cNvPr>
            <p:cNvSpPr>
              <a:spLocks noChangeArrowheads="1"/>
            </p:cNvSpPr>
            <p:nvPr/>
          </p:nvSpPr>
          <p:spPr bwMode="auto">
            <a:xfrm>
              <a:off x="1252247" y="3932406"/>
              <a:ext cx="7124066"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国の税金に関する法律と税の使いみちは、（④　　）の代表者である（⑤　　）が決めています。</a:t>
              </a:r>
              <a:endParaRPr lang="en-US" altLang="ja-JP" sz="1400" dirty="0">
                <a:latin typeface="+mn-ea"/>
                <a:ea typeface="+mn-ea"/>
              </a:endParaRPr>
            </a:p>
          </p:txBody>
        </p:sp>
      </p:grpSp>
      <p:grpSp>
        <p:nvGrpSpPr>
          <p:cNvPr id="4" name="グループ化 3">
            <a:extLst>
              <a:ext uri="{FF2B5EF4-FFF2-40B4-BE49-F238E27FC236}">
                <a16:creationId xmlns:a16="http://schemas.microsoft.com/office/drawing/2014/main" id="{C366C397-4639-D87E-81DE-55B1D0E1D06F}"/>
              </a:ext>
            </a:extLst>
          </p:cNvPr>
          <p:cNvGrpSpPr/>
          <p:nvPr/>
        </p:nvGrpSpPr>
        <p:grpSpPr>
          <a:xfrm>
            <a:off x="318777" y="5945849"/>
            <a:ext cx="8506443" cy="561121"/>
            <a:chOff x="318777" y="5781413"/>
            <a:chExt cx="8506443" cy="561121"/>
          </a:xfrm>
        </p:grpSpPr>
        <p:grpSp>
          <p:nvGrpSpPr>
            <p:cNvPr id="29" name="グループ化 28">
              <a:extLst>
                <a:ext uri="{FF2B5EF4-FFF2-40B4-BE49-F238E27FC236}">
                  <a16:creationId xmlns:a16="http://schemas.microsoft.com/office/drawing/2014/main" id="{FC15DCE0-CB08-9733-D6FA-08ACEB459A7B}"/>
                </a:ext>
              </a:extLst>
            </p:cNvPr>
            <p:cNvGrpSpPr/>
            <p:nvPr/>
          </p:nvGrpSpPr>
          <p:grpSpPr>
            <a:xfrm>
              <a:off x="318777" y="5781413"/>
              <a:ext cx="8506443" cy="561121"/>
              <a:chOff x="323849" y="1803354"/>
              <a:chExt cx="8506443" cy="731558"/>
            </a:xfrm>
          </p:grpSpPr>
          <p:sp>
            <p:nvSpPr>
              <p:cNvPr id="30" name="正方形/長方形 29">
                <a:extLst>
                  <a:ext uri="{FF2B5EF4-FFF2-40B4-BE49-F238E27FC236}">
                    <a16:creationId xmlns:a16="http://schemas.microsoft.com/office/drawing/2014/main" id="{B9EE9EA0-92CA-F0BB-6632-5DB08108135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E9090774-5349-DF40-4565-C11F659296A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C569C559-7FF8-0EAF-ECF8-1FF2321DCAE0}"/>
                </a:ext>
              </a:extLst>
            </p:cNvPr>
            <p:cNvSpPr>
              <a:spLocks noChangeArrowheads="1"/>
            </p:cNvSpPr>
            <p:nvPr/>
          </p:nvSpPr>
          <p:spPr bwMode="auto">
            <a:xfrm>
              <a:off x="1252245" y="5870510"/>
              <a:ext cx="4639412"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地方税の代表的なものには、（⑩　　）、（⑪　　）などがある。</a:t>
              </a:r>
              <a:endParaRPr lang="en-US" altLang="ja-JP" sz="1400" dirty="0">
                <a:latin typeface="+mn-ea"/>
                <a:ea typeface="+mn-ea"/>
              </a:endParaRPr>
            </a:p>
          </p:txBody>
        </p:sp>
      </p:grpSp>
      <p:grpSp>
        <p:nvGrpSpPr>
          <p:cNvPr id="34" name="グループ化 33">
            <a:extLst>
              <a:ext uri="{FF2B5EF4-FFF2-40B4-BE49-F238E27FC236}">
                <a16:creationId xmlns:a16="http://schemas.microsoft.com/office/drawing/2014/main" id="{52EAB5A0-2D1E-2640-40C8-E59FE5292991}"/>
              </a:ext>
            </a:extLst>
          </p:cNvPr>
          <p:cNvGrpSpPr/>
          <p:nvPr/>
        </p:nvGrpSpPr>
        <p:grpSpPr>
          <a:xfrm>
            <a:off x="318777" y="4691438"/>
            <a:ext cx="8506443" cy="1150884"/>
            <a:chOff x="318777" y="4691438"/>
            <a:chExt cx="8506443" cy="1150884"/>
          </a:xfrm>
        </p:grpSpPr>
        <p:grpSp>
          <p:nvGrpSpPr>
            <p:cNvPr id="3" name="グループ化 2">
              <a:extLst>
                <a:ext uri="{FF2B5EF4-FFF2-40B4-BE49-F238E27FC236}">
                  <a16:creationId xmlns:a16="http://schemas.microsoft.com/office/drawing/2014/main" id="{D05A0A3E-3458-A2D3-7A4D-295EAD31BAE7}"/>
                </a:ext>
              </a:extLst>
            </p:cNvPr>
            <p:cNvGrpSpPr/>
            <p:nvPr/>
          </p:nvGrpSpPr>
          <p:grpSpPr>
            <a:xfrm>
              <a:off x="318777" y="4743976"/>
              <a:ext cx="8506443" cy="1098346"/>
              <a:chOff x="318777" y="4579692"/>
              <a:chExt cx="8506443" cy="1098346"/>
            </a:xfrm>
          </p:grpSpPr>
          <p:grpSp>
            <p:nvGrpSpPr>
              <p:cNvPr id="24" name="グループ化 23">
                <a:extLst>
                  <a:ext uri="{FF2B5EF4-FFF2-40B4-BE49-F238E27FC236}">
                    <a16:creationId xmlns:a16="http://schemas.microsoft.com/office/drawing/2014/main" id="{F00EBB11-6D50-D0AC-6D81-222CD101B85F}"/>
                  </a:ext>
                </a:extLst>
              </p:cNvPr>
              <p:cNvGrpSpPr/>
              <p:nvPr/>
            </p:nvGrpSpPr>
            <p:grpSpPr>
              <a:xfrm>
                <a:off x="318777" y="4586340"/>
                <a:ext cx="8506443" cy="1091698"/>
                <a:chOff x="323849" y="1803354"/>
                <a:chExt cx="8506443" cy="773760"/>
              </a:xfrm>
            </p:grpSpPr>
            <p:sp>
              <p:nvSpPr>
                <p:cNvPr id="25" name="正方形/長方形 24">
                  <a:extLst>
                    <a:ext uri="{FF2B5EF4-FFF2-40B4-BE49-F238E27FC236}">
                      <a16:creationId xmlns:a16="http://schemas.microsoft.com/office/drawing/2014/main" id="{824DE7BA-81D4-78B8-E981-5E65CAD6783B}"/>
                    </a:ext>
                  </a:extLst>
                </p:cNvPr>
                <p:cNvSpPr/>
                <p:nvPr/>
              </p:nvSpPr>
              <p:spPr bwMode="auto">
                <a:xfrm>
                  <a:off x="323849" y="1803354"/>
                  <a:ext cx="8506443" cy="77375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7" name="正方形/長方形 26">
                  <a:extLst>
                    <a:ext uri="{FF2B5EF4-FFF2-40B4-BE49-F238E27FC236}">
                      <a16:creationId xmlns:a16="http://schemas.microsoft.com/office/drawing/2014/main" id="{A37D7B89-FB5C-DDCD-C509-474539BCF343}"/>
                    </a:ext>
                  </a:extLst>
                </p:cNvPr>
                <p:cNvSpPr/>
                <p:nvPr/>
              </p:nvSpPr>
              <p:spPr bwMode="auto">
                <a:xfrm>
                  <a:off x="323851" y="1803354"/>
                  <a:ext cx="849460" cy="77376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966BC418-846E-30C9-AA91-41764B5F4107}"/>
                  </a:ext>
                </a:extLst>
              </p:cNvPr>
              <p:cNvSpPr>
                <a:spLocks noChangeArrowheads="1"/>
              </p:cNvSpPr>
              <p:nvPr/>
            </p:nvSpPr>
            <p:spPr bwMode="auto">
              <a:xfrm>
                <a:off x="1252246" y="4579692"/>
                <a:ext cx="7418418"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en-US" sz="1400">
                    <a:latin typeface="+mn-ea"/>
                    <a:ea typeface="+mn-ea"/>
                  </a:rPr>
                  <a:t>日本の財政状況について</a:t>
                </a:r>
                <a:r>
                  <a:rPr lang="en-US" altLang="ja-JP" sz="1400" dirty="0">
                    <a:latin typeface="+mn-ea"/>
                    <a:ea typeface="+mn-ea"/>
                  </a:rPr>
                  <a:t>1990</a:t>
                </a:r>
                <a:r>
                  <a:rPr lang="ja-JP" altLang="en-US" sz="1400">
                    <a:latin typeface="+mn-ea"/>
                    <a:ea typeface="+mn-ea"/>
                  </a:rPr>
                  <a:t>年度と現在を比較すると、歳出は、（</a:t>
                </a:r>
                <a:r>
                  <a:rPr lang="en-US" altLang="ja-JP" sz="1400" dirty="0">
                    <a:latin typeface="+mn-ea"/>
                    <a:ea typeface="+mn-ea"/>
                  </a:rPr>
                  <a:t>⑥</a:t>
                </a:r>
                <a:r>
                  <a:rPr lang="ja-JP" altLang="en-US" sz="1400">
                    <a:latin typeface="+mn-ea"/>
                    <a:ea typeface="+mn-ea"/>
                  </a:rPr>
                  <a:t>　　　　　　　　　）費や（</a:t>
                </a:r>
                <a:r>
                  <a:rPr lang="en-US" altLang="ja-JP" sz="1400" dirty="0">
                    <a:latin typeface="+mn-ea"/>
                    <a:ea typeface="+mn-ea"/>
                  </a:rPr>
                  <a:t>⑦</a:t>
                </a:r>
                <a:r>
                  <a:rPr lang="ja-JP" altLang="en-US" sz="1400">
                    <a:latin typeface="+mn-ea"/>
                    <a:ea typeface="+mn-ea"/>
                  </a:rPr>
                  <a:t>　　　　　　　　）費が大きく伸びている。また、歳入は、歳出の増加に対して（</a:t>
                </a:r>
                <a:r>
                  <a:rPr lang="en-US" altLang="ja-JP" sz="1400" dirty="0">
                    <a:latin typeface="+mn-ea"/>
                    <a:ea typeface="+mn-ea"/>
                  </a:rPr>
                  <a:t>⑧</a:t>
                </a:r>
                <a:r>
                  <a:rPr lang="ja-JP" altLang="en-US" sz="1400">
                    <a:latin typeface="+mn-ea"/>
                    <a:ea typeface="+mn-ea"/>
                  </a:rPr>
                  <a:t>　　　　　）の</a:t>
                </a:r>
                <a:endParaRPr lang="en-US" altLang="ja-JP" sz="1400" dirty="0">
                  <a:latin typeface="+mn-ea"/>
                  <a:ea typeface="+mn-ea"/>
                </a:endParaRPr>
              </a:p>
              <a:p>
                <a:pPr eaLnBrk="1" fontAlgn="t" hangingPunct="1">
                  <a:lnSpc>
                    <a:spcPts val="2480"/>
                  </a:lnSpc>
                </a:pPr>
                <a:r>
                  <a:rPr lang="ja-JP" altLang="en-US" sz="1400">
                    <a:latin typeface="+mn-ea"/>
                    <a:ea typeface="+mn-ea"/>
                  </a:rPr>
                  <a:t>伸びが見合っておらず、不足分を（</a:t>
                </a:r>
                <a:r>
                  <a:rPr lang="en-US" altLang="ja-JP" sz="1400" dirty="0">
                    <a:latin typeface="+mn-ea"/>
                    <a:ea typeface="+mn-ea"/>
                  </a:rPr>
                  <a:t>⑨</a:t>
                </a:r>
                <a:r>
                  <a:rPr lang="ja-JP" altLang="en-US" sz="1400">
                    <a:latin typeface="+mn-ea"/>
                    <a:ea typeface="+mn-ea"/>
                  </a:rPr>
                  <a:t>　　　　　　）に頼っている。</a:t>
                </a:r>
                <a:endParaRPr lang="ja-JP" altLang="ja-JP" sz="1400">
                  <a:latin typeface="+mn-ea"/>
                  <a:ea typeface="+mn-ea"/>
                </a:endParaRPr>
              </a:p>
            </p:txBody>
          </p:sp>
        </p:grpSp>
        <p:sp>
          <p:nvSpPr>
            <p:cNvPr id="22" name="Rectangle 8">
              <a:extLst>
                <a:ext uri="{FF2B5EF4-FFF2-40B4-BE49-F238E27FC236}">
                  <a16:creationId xmlns:a16="http://schemas.microsoft.com/office/drawing/2014/main" id="{3F0F4742-A329-34DA-C2AE-DE6CB5E2794D}"/>
                </a:ext>
              </a:extLst>
            </p:cNvPr>
            <p:cNvSpPr>
              <a:spLocks noChangeArrowheads="1"/>
            </p:cNvSpPr>
            <p:nvPr/>
          </p:nvSpPr>
          <p:spPr bwMode="auto">
            <a:xfrm>
              <a:off x="5518756" y="469143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さいしゅつ</a:t>
              </a:r>
              <a:endParaRPr lang="ja-JP" altLang="en-US" sz="600" dirty="0">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91107FD6-6032-9C3B-0CDA-9E9E0119F164}"/>
                </a:ext>
              </a:extLst>
            </p:cNvPr>
            <p:cNvSpPr>
              <a:spLocks noChangeArrowheads="1"/>
            </p:cNvSpPr>
            <p:nvPr/>
          </p:nvSpPr>
          <p:spPr bwMode="auto">
            <a:xfrm>
              <a:off x="4761448" y="500155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さいにゅう</a:t>
              </a:r>
              <a:endParaRPr lang="ja-JP" altLang="en-US" sz="600" dirty="0">
                <a:latin typeface="+mn-ea"/>
                <a:ea typeface="+mn-ea"/>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41342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ちょっとブレイク</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税金クイズ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28</a:t>
            </a:fld>
            <a:endParaRPr lang="en-US" altLang="ja-JP" dirty="0">
              <a:latin typeface="+mn-ea"/>
              <a:ea typeface="+mn-ea"/>
            </a:endParaRP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a:extLst>
              <a:ext uri="{FF2B5EF4-FFF2-40B4-BE49-F238E27FC236}">
                <a16:creationId xmlns:a16="http://schemas.microsoft.com/office/drawing/2014/main" id="{6B697713-C6DD-47E7-A83D-BD8AE6492D15}"/>
              </a:ext>
            </a:extLst>
          </p:cNvPr>
          <p:cNvGrpSpPr/>
          <p:nvPr/>
        </p:nvGrpSpPr>
        <p:grpSpPr>
          <a:xfrm>
            <a:off x="287921" y="6410880"/>
            <a:ext cx="7951204" cy="374400"/>
            <a:chOff x="287921" y="6410880"/>
            <a:chExt cx="8532000" cy="374400"/>
          </a:xfrm>
        </p:grpSpPr>
        <p:sp>
          <p:nvSpPr>
            <p:cNvPr id="23" name="正方形/長方形 22">
              <a:extLst>
                <a:ext uri="{FF2B5EF4-FFF2-40B4-BE49-F238E27FC236}">
                  <a16:creationId xmlns:a16="http://schemas.microsoft.com/office/drawing/2014/main" id="{E93468E2-622F-4487-B26E-39F6FD6ED06B}"/>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4" name="正方形/長方形 23">
              <a:extLst>
                <a:ext uri="{FF2B5EF4-FFF2-40B4-BE49-F238E27FC236}">
                  <a16:creationId xmlns:a16="http://schemas.microsoft.com/office/drawing/2014/main" id="{51655836-5C6A-4C91-9E78-DEC7D82F25F0}"/>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テキスト ボックス 15">
              <a:extLst>
                <a:ext uri="{FF2B5EF4-FFF2-40B4-BE49-F238E27FC236}">
                  <a16:creationId xmlns:a16="http://schemas.microsoft.com/office/drawing/2014/main" id="{81D2A6CF-911B-42AF-94A8-C07FD234DEF7}"/>
                </a:ext>
              </a:extLst>
            </p:cNvPr>
            <p:cNvSpPr txBox="1"/>
            <p:nvPr/>
          </p:nvSpPr>
          <p:spPr>
            <a:xfrm>
              <a:off x="889138" y="6473251"/>
              <a:ext cx="6833004"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grpSp>
      <p:grpSp>
        <p:nvGrpSpPr>
          <p:cNvPr id="17" name="グループ化 16">
            <a:extLst>
              <a:ext uri="{FF2B5EF4-FFF2-40B4-BE49-F238E27FC236}">
                <a16:creationId xmlns:a16="http://schemas.microsoft.com/office/drawing/2014/main" id="{88A921F1-0606-4B38-88FA-A47623993208}"/>
              </a:ext>
            </a:extLst>
          </p:cNvPr>
          <p:cNvGrpSpPr/>
          <p:nvPr/>
        </p:nvGrpSpPr>
        <p:grpSpPr>
          <a:xfrm>
            <a:off x="-29057" y="6108719"/>
            <a:ext cx="832606" cy="749281"/>
            <a:chOff x="-35154" y="5996309"/>
            <a:chExt cx="945432" cy="850816"/>
          </a:xfrm>
        </p:grpSpPr>
        <p:sp>
          <p:nvSpPr>
            <p:cNvPr id="18" name="フリーフォーム: 図形 17">
              <a:extLst>
                <a:ext uri="{FF2B5EF4-FFF2-40B4-BE49-F238E27FC236}">
                  <a16:creationId xmlns:a16="http://schemas.microsoft.com/office/drawing/2014/main" id="{2AE27FDD-34B1-43DC-8C6B-23BA11FBD909}"/>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フリーフォーム: 図形 19">
              <a:extLst>
                <a:ext uri="{FF2B5EF4-FFF2-40B4-BE49-F238E27FC236}">
                  <a16:creationId xmlns:a16="http://schemas.microsoft.com/office/drawing/2014/main" id="{B5EEAED1-28D0-4D8E-A911-07DCE255CE6A}"/>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02B9C19D-D048-4472-AE1B-1CC83D8CED69}"/>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2" name="Rectangle 8">
            <a:extLst>
              <a:ext uri="{FF2B5EF4-FFF2-40B4-BE49-F238E27FC236}">
                <a16:creationId xmlns:a16="http://schemas.microsoft.com/office/drawing/2014/main" id="{36C16BD3-0946-4E23-A95D-4CB277CD815A}"/>
              </a:ext>
            </a:extLst>
          </p:cNvPr>
          <p:cNvSpPr>
            <a:spLocks noChangeArrowheads="1"/>
          </p:cNvSpPr>
          <p:nvPr/>
        </p:nvSpPr>
        <p:spPr bwMode="auto">
          <a:xfrm>
            <a:off x="6371338" y="1246095"/>
            <a:ext cx="1623401" cy="2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050" dirty="0">
                <a:latin typeface="+mn-ea"/>
                <a:ea typeface="+mn-ea"/>
                <a:cs typeface="メイリオ" panose="020B0604030504040204" pitchFamily="50" charset="-128"/>
              </a:rPr>
              <a:t>※ </a:t>
            </a:r>
            <a:r>
              <a:rPr lang="ja-JP" altLang="en-US" sz="1050" dirty="0">
                <a:latin typeface="+mn-ea"/>
                <a:ea typeface="+mn-ea"/>
                <a:cs typeface="メイリオ" panose="020B0604030504040204" pitchFamily="50" charset="-128"/>
              </a:rPr>
              <a:t>答えは最後のページ</a:t>
            </a:r>
            <a:endParaRPr lang="en-US" altLang="ja-JP" sz="1050" dirty="0">
              <a:latin typeface="+mn-ea"/>
              <a:ea typeface="+mn-ea"/>
              <a:cs typeface="メイリオ" panose="020B0604030504040204" pitchFamily="50" charset="-128"/>
            </a:endParaRPr>
          </a:p>
        </p:txBody>
      </p:sp>
      <p:pic>
        <p:nvPicPr>
          <p:cNvPr id="27" name="図 26">
            <a:hlinkClick r:id="rId5"/>
            <a:extLst>
              <a:ext uri="{FF2B5EF4-FFF2-40B4-BE49-F238E27FC236}">
                <a16:creationId xmlns:a16="http://schemas.microsoft.com/office/drawing/2014/main" id="{B87F258E-5322-4FBF-9AB2-C9C7B8B871EE}"/>
              </a:ext>
            </a:extLst>
          </p:cNvPr>
          <p:cNvPicPr>
            <a:picLocks noChangeAspect="1"/>
          </p:cNvPicPr>
          <p:nvPr/>
        </p:nvPicPr>
        <p:blipFill>
          <a:blip r:embed="rId6"/>
          <a:stretch>
            <a:fillRect/>
          </a:stretch>
        </p:blipFill>
        <p:spPr>
          <a:xfrm>
            <a:off x="8295788" y="6271399"/>
            <a:ext cx="586196" cy="586196"/>
          </a:xfrm>
          <a:prstGeom prst="rect">
            <a:avLst/>
          </a:prstGeom>
        </p:spPr>
      </p:pic>
      <p:grpSp>
        <p:nvGrpSpPr>
          <p:cNvPr id="3" name="グループ化 2">
            <a:extLst>
              <a:ext uri="{FF2B5EF4-FFF2-40B4-BE49-F238E27FC236}">
                <a16:creationId xmlns:a16="http://schemas.microsoft.com/office/drawing/2014/main" id="{5C385D97-A41E-08D2-E08B-C639DCAAD135}"/>
              </a:ext>
            </a:extLst>
          </p:cNvPr>
          <p:cNvGrpSpPr/>
          <p:nvPr/>
        </p:nvGrpSpPr>
        <p:grpSpPr>
          <a:xfrm>
            <a:off x="323849" y="1760322"/>
            <a:ext cx="8572098" cy="731558"/>
            <a:chOff x="323849" y="1760322"/>
            <a:chExt cx="8572098"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763863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税金には、いろいろな種類があります。日本で適用されている税金は全部で何種類あるでしょうか？</a:t>
              </a:r>
              <a:endParaRPr lang="en-US" altLang="ja-JP" sz="1400" dirty="0">
                <a:latin typeface="+mn-ea"/>
                <a:ea typeface="+mn-ea"/>
              </a:endParaRPr>
            </a:p>
            <a:p>
              <a:pPr>
                <a:lnSpc>
                  <a:spcPct val="150000"/>
                </a:lnSpc>
              </a:pPr>
              <a:r>
                <a:rPr lang="zh-TW" altLang="en-US" sz="1400" dirty="0">
                  <a:latin typeface="+mn-ea"/>
                  <a:ea typeface="+mn-ea"/>
                </a:rPr>
                <a:t>①</a:t>
              </a:r>
              <a:r>
                <a:rPr lang="en-US" altLang="zh-TW" sz="1400" dirty="0">
                  <a:latin typeface="+mn-ea"/>
                  <a:ea typeface="+mn-ea"/>
                </a:rPr>
                <a:t>25</a:t>
              </a:r>
              <a:r>
                <a:rPr lang="zh-TW" altLang="en-US" sz="1400" dirty="0">
                  <a:latin typeface="+mn-ea"/>
                  <a:ea typeface="+mn-ea"/>
                </a:rPr>
                <a:t>種類　　②約</a:t>
              </a:r>
              <a:r>
                <a:rPr lang="en-US" altLang="zh-TW" sz="1400" dirty="0">
                  <a:latin typeface="+mn-ea"/>
                  <a:ea typeface="+mn-ea"/>
                </a:rPr>
                <a:t>50</a:t>
              </a:r>
              <a:r>
                <a:rPr lang="zh-TW" altLang="en-US" sz="1400" dirty="0">
                  <a:latin typeface="+mn-ea"/>
                  <a:ea typeface="+mn-ea"/>
                </a:rPr>
                <a:t>種類　　③約</a:t>
              </a:r>
              <a:r>
                <a:rPr lang="en-US" altLang="zh-TW" sz="1400" dirty="0">
                  <a:latin typeface="+mn-ea"/>
                  <a:ea typeface="+mn-ea"/>
                </a:rPr>
                <a:t>1,500</a:t>
              </a:r>
              <a:r>
                <a:rPr lang="zh-TW" altLang="en-US" sz="1400" dirty="0">
                  <a:latin typeface="+mn-ea"/>
                  <a:ea typeface="+mn-ea"/>
                </a:rPr>
                <a:t>種類</a:t>
              </a:r>
            </a:p>
          </p:txBody>
        </p:sp>
      </p:grpSp>
      <p:grpSp>
        <p:nvGrpSpPr>
          <p:cNvPr id="12" name="グループ化 11">
            <a:extLst>
              <a:ext uri="{FF2B5EF4-FFF2-40B4-BE49-F238E27FC236}">
                <a16:creationId xmlns:a16="http://schemas.microsoft.com/office/drawing/2014/main" id="{EC4951E6-E907-4F72-F68B-DFFE1C4FFD45}"/>
              </a:ext>
            </a:extLst>
          </p:cNvPr>
          <p:cNvGrpSpPr/>
          <p:nvPr/>
        </p:nvGrpSpPr>
        <p:grpSpPr>
          <a:xfrm>
            <a:off x="318778" y="3402609"/>
            <a:ext cx="8506443" cy="1032156"/>
            <a:chOff x="318778" y="3402609"/>
            <a:chExt cx="8506443" cy="1032156"/>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57316" y="3513367"/>
              <a:ext cx="6458819" cy="79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昔、イギリスでトランプに税金がかけられていたとき、税金を納めた証明をトランプに</a:t>
              </a:r>
              <a:endParaRPr lang="en-US" altLang="ja-JP" sz="1400" dirty="0">
                <a:latin typeface="+mn-ea"/>
                <a:ea typeface="+mn-ea"/>
              </a:endParaRPr>
            </a:p>
            <a:p>
              <a:r>
                <a:rPr lang="ja-JP" altLang="en-US" sz="1400">
                  <a:latin typeface="+mn-ea"/>
                  <a:ea typeface="+mn-ea"/>
                </a:rPr>
                <a:t>表示していました。いったいどのマークでしょうか？</a:t>
              </a:r>
            </a:p>
            <a:p>
              <a:pPr>
                <a:lnSpc>
                  <a:spcPct val="150000"/>
                </a:lnSpc>
              </a:pPr>
              <a:r>
                <a:rPr lang="ja-JP" altLang="en-US" sz="1400">
                  <a:latin typeface="+mn-ea"/>
                  <a:ea typeface="+mn-ea"/>
                </a:rPr>
                <a:t>①ジョーカー　　②スペードのエース　　③ハートのキング</a:t>
              </a:r>
              <a:endParaRPr lang="ja-JP" altLang="en-US" sz="1400" dirty="0">
                <a:latin typeface="+mn-ea"/>
                <a:ea typeface="+mn-ea"/>
              </a:endParaRPr>
            </a:p>
          </p:txBody>
        </p:sp>
      </p:grpSp>
      <p:grpSp>
        <p:nvGrpSpPr>
          <p:cNvPr id="13" name="グループ化 12">
            <a:extLst>
              <a:ext uri="{FF2B5EF4-FFF2-40B4-BE49-F238E27FC236}">
                <a16:creationId xmlns:a16="http://schemas.microsoft.com/office/drawing/2014/main" id="{A4F3637A-D1DB-AAB2-FA1B-48152EE12AD7}"/>
              </a:ext>
            </a:extLst>
          </p:cNvPr>
          <p:cNvGrpSpPr/>
          <p:nvPr/>
        </p:nvGrpSpPr>
        <p:grpSpPr>
          <a:xfrm>
            <a:off x="309886" y="4527789"/>
            <a:ext cx="8506443" cy="731558"/>
            <a:chOff x="309886" y="4527789"/>
            <a:chExt cx="8506443" cy="731558"/>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309886" y="4527789"/>
              <a:ext cx="8506443" cy="731558"/>
              <a:chOff x="323849" y="1803354"/>
              <a:chExt cx="8506443" cy="731558"/>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43354" y="4605838"/>
              <a:ext cx="551465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税務署が徴収した税金の使いみちはどこで決められているでしょうか？</a:t>
              </a:r>
            </a:p>
            <a:p>
              <a:pPr>
                <a:lnSpc>
                  <a:spcPct val="150000"/>
                </a:lnSpc>
              </a:pPr>
              <a:r>
                <a:rPr lang="ja-JP" altLang="en-US" sz="1400">
                  <a:latin typeface="+mn-ea"/>
                  <a:ea typeface="+mn-ea"/>
                </a:rPr>
                <a:t>①税務署　　②内閣　　③国会</a:t>
              </a:r>
              <a:endParaRPr lang="ja-JP" altLang="en-US" sz="1400" dirty="0">
                <a:latin typeface="+mn-ea"/>
                <a:ea typeface="+mn-ea"/>
              </a:endParaRP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313429" y="5345729"/>
            <a:ext cx="8506443" cy="731558"/>
            <a:chOff x="313429" y="5345729"/>
            <a:chExt cx="8506443" cy="731558"/>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29" y="5345729"/>
              <a:ext cx="8506443" cy="731558"/>
              <a:chOff x="323849" y="1803354"/>
              <a:chExt cx="8506443" cy="731558"/>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46897" y="5423778"/>
              <a:ext cx="333136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世界で実際にあった税はどれでしょうか？</a:t>
              </a:r>
            </a:p>
            <a:p>
              <a:pPr>
                <a:lnSpc>
                  <a:spcPct val="150000"/>
                </a:lnSpc>
              </a:pPr>
              <a:r>
                <a:rPr lang="ja-JP" altLang="en-US" sz="1400">
                  <a:latin typeface="+mn-ea"/>
                  <a:ea typeface="+mn-ea"/>
                </a:rPr>
                <a:t>①めだか税　　②かえる税　　③へび税</a:t>
              </a:r>
              <a:endParaRPr lang="ja-JP" altLang="en-US" sz="1400" dirty="0">
                <a:latin typeface="+mn-ea"/>
                <a:ea typeface="+mn-ea"/>
              </a:endParaRPr>
            </a:p>
          </p:txBody>
        </p:sp>
      </p:grpSp>
      <p:grpSp>
        <p:nvGrpSpPr>
          <p:cNvPr id="11" name="グループ化 10">
            <a:extLst>
              <a:ext uri="{FF2B5EF4-FFF2-40B4-BE49-F238E27FC236}">
                <a16:creationId xmlns:a16="http://schemas.microsoft.com/office/drawing/2014/main" id="{CE7A06CD-876C-33E5-D5A3-FD1A99B657C0}"/>
              </a:ext>
            </a:extLst>
          </p:cNvPr>
          <p:cNvGrpSpPr/>
          <p:nvPr/>
        </p:nvGrpSpPr>
        <p:grpSpPr>
          <a:xfrm>
            <a:off x="318778" y="2581466"/>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5051383"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税金がかかるものはどれでしょうか？</a:t>
              </a:r>
            </a:p>
            <a:p>
              <a:pPr>
                <a:lnSpc>
                  <a:spcPct val="150000"/>
                </a:lnSpc>
              </a:pPr>
              <a:r>
                <a:rPr lang="ja-JP" altLang="en-US" sz="1400">
                  <a:latin typeface="+mn-ea"/>
                  <a:ea typeface="+mn-ea"/>
                </a:rPr>
                <a:t>①ノーベル賞の賞金　　②宝くじの当せん金　　③クイズの懸賞金</a:t>
              </a:r>
              <a:endParaRPr lang="ja-JP" altLang="en-US" sz="1400" dirty="0">
                <a:latin typeface="+mn-ea"/>
                <a:ea typeface="+mn-ea"/>
              </a:endParaRPr>
            </a:p>
          </p:txBody>
        </p:sp>
        <p:sp>
          <p:nvSpPr>
            <p:cNvPr id="2" name="Rectangle 8">
              <a:extLst>
                <a:ext uri="{FF2B5EF4-FFF2-40B4-BE49-F238E27FC236}">
                  <a16:creationId xmlns:a16="http://schemas.microsoft.com/office/drawing/2014/main" id="{13A9945F-D2DA-E545-FD19-1D5D7AC3C06F}"/>
                </a:ext>
              </a:extLst>
            </p:cNvPr>
            <p:cNvSpPr>
              <a:spLocks noChangeArrowheads="1"/>
            </p:cNvSpPr>
            <p:nvPr/>
          </p:nvSpPr>
          <p:spPr bwMode="auto">
            <a:xfrm>
              <a:off x="5582764" y="2796617"/>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34577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38002" y="824470"/>
            <a:ext cx="3991983" cy="4480372"/>
          </a:xfrm>
          <a:prstGeom prst="rect">
            <a:avLst/>
          </a:prstGeom>
        </p:spPr>
      </p:pic>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latin typeface="+mn-ea"/>
                <a:ea typeface="+mn-ea"/>
              </a:rPr>
              <a:pPr>
                <a:defRPr/>
              </a:pPr>
              <a:t>29</a:t>
            </a:fld>
            <a:endParaRPr lang="en-US" altLang="ja-JP" dirty="0">
              <a:latin typeface="+mn-ea"/>
              <a:ea typeface="+mn-ea"/>
            </a:endParaRPr>
          </a:p>
        </p:txBody>
      </p:sp>
      <p:grpSp>
        <p:nvGrpSpPr>
          <p:cNvPr id="17" name="グループ化 16">
            <a:extLst>
              <a:ext uri="{FF2B5EF4-FFF2-40B4-BE49-F238E27FC236}">
                <a16:creationId xmlns:a16="http://schemas.microsoft.com/office/drawing/2014/main" id="{1E7242BC-FDAA-488C-26B9-9A6E93F4968E}"/>
              </a:ext>
            </a:extLst>
          </p:cNvPr>
          <p:cNvGrpSpPr/>
          <p:nvPr/>
        </p:nvGrpSpPr>
        <p:grpSpPr>
          <a:xfrm>
            <a:off x="6572826" y="1131212"/>
            <a:ext cx="1982427" cy="976722"/>
            <a:chOff x="6572826" y="1131212"/>
            <a:chExt cx="1982427" cy="976722"/>
          </a:xfrm>
        </p:grpSpPr>
        <p:sp>
          <p:nvSpPr>
            <p:cNvPr id="49" name="テキスト ボックス 48">
              <a:extLst>
                <a:ext uri="{FF2B5EF4-FFF2-40B4-BE49-F238E27FC236}">
                  <a16:creationId xmlns:a16="http://schemas.microsoft.com/office/drawing/2014/main" id="{659BFC85-DA69-2916-B599-15619F75A33F}"/>
                </a:ext>
              </a:extLst>
            </p:cNvPr>
            <p:cNvSpPr txBox="1"/>
            <p:nvPr/>
          </p:nvSpPr>
          <p:spPr>
            <a:xfrm>
              <a:off x="6804468" y="126903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sp>
          <p:nvSpPr>
            <p:cNvPr id="10" name="正方形/長方形 9">
              <a:extLst>
                <a:ext uri="{FF2B5EF4-FFF2-40B4-BE49-F238E27FC236}">
                  <a16:creationId xmlns:a16="http://schemas.microsoft.com/office/drawing/2014/main" id="{0D86E0A7-D94A-2661-2206-4A647B017712}"/>
                </a:ext>
              </a:extLst>
            </p:cNvPr>
            <p:cNvSpPr/>
            <p:nvPr/>
          </p:nvSpPr>
          <p:spPr bwMode="auto">
            <a:xfrm>
              <a:off x="6572826" y="1131212"/>
              <a:ext cx="1982427" cy="976722"/>
            </a:xfrm>
            <a:prstGeom prst="rect">
              <a:avLst/>
            </a:prstGeom>
            <a:noFill/>
            <a:ln w="222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19" name="グループ化 18">
            <a:extLst>
              <a:ext uri="{FF2B5EF4-FFF2-40B4-BE49-F238E27FC236}">
                <a16:creationId xmlns:a16="http://schemas.microsoft.com/office/drawing/2014/main" id="{543AE412-5445-3932-75E5-290CE711565B}"/>
              </a:ext>
            </a:extLst>
          </p:cNvPr>
          <p:cNvGrpSpPr/>
          <p:nvPr/>
        </p:nvGrpSpPr>
        <p:grpSpPr>
          <a:xfrm>
            <a:off x="404823" y="2574045"/>
            <a:ext cx="1982427" cy="976722"/>
            <a:chOff x="404823" y="2574045"/>
            <a:chExt cx="1982427" cy="976722"/>
          </a:xfrm>
        </p:grpSpPr>
        <p:sp>
          <p:nvSpPr>
            <p:cNvPr id="18" name="テキスト ボックス 17">
              <a:extLst>
                <a:ext uri="{FF2B5EF4-FFF2-40B4-BE49-F238E27FC236}">
                  <a16:creationId xmlns:a16="http://schemas.microsoft.com/office/drawing/2014/main" id="{CA3C4DA9-F97F-4596-B634-52453C37DCFB}"/>
                </a:ext>
              </a:extLst>
            </p:cNvPr>
            <p:cNvSpPr txBox="1"/>
            <p:nvPr/>
          </p:nvSpPr>
          <p:spPr>
            <a:xfrm>
              <a:off x="442731" y="2761607"/>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sp>
          <p:nvSpPr>
            <p:cNvPr id="11" name="正方形/長方形 10">
              <a:extLst>
                <a:ext uri="{FF2B5EF4-FFF2-40B4-BE49-F238E27FC236}">
                  <a16:creationId xmlns:a16="http://schemas.microsoft.com/office/drawing/2014/main" id="{7E2F8786-0BAF-46DC-433A-6017CD0E113A}"/>
                </a:ext>
              </a:extLst>
            </p:cNvPr>
            <p:cNvSpPr/>
            <p:nvPr/>
          </p:nvSpPr>
          <p:spPr bwMode="auto">
            <a:xfrm>
              <a:off x="404823" y="2574045"/>
              <a:ext cx="1982427" cy="976722"/>
            </a:xfrm>
            <a:prstGeom prst="rect">
              <a:avLst/>
            </a:prstGeom>
            <a:noFill/>
            <a:ln w="2222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20" name="グループ化 19">
            <a:extLst>
              <a:ext uri="{FF2B5EF4-FFF2-40B4-BE49-F238E27FC236}">
                <a16:creationId xmlns:a16="http://schemas.microsoft.com/office/drawing/2014/main" id="{B33D624D-3D2B-A039-E253-65FA101EE1AB}"/>
              </a:ext>
            </a:extLst>
          </p:cNvPr>
          <p:cNvGrpSpPr/>
          <p:nvPr/>
        </p:nvGrpSpPr>
        <p:grpSpPr>
          <a:xfrm>
            <a:off x="6721738" y="2574045"/>
            <a:ext cx="1982427" cy="976722"/>
            <a:chOff x="6721738" y="2574045"/>
            <a:chExt cx="1982427" cy="976722"/>
          </a:xfrm>
        </p:grpSpPr>
        <p:sp>
          <p:nvSpPr>
            <p:cNvPr id="52" name="テキスト ボックス 51">
              <a:extLst>
                <a:ext uri="{FF2B5EF4-FFF2-40B4-BE49-F238E27FC236}">
                  <a16:creationId xmlns:a16="http://schemas.microsoft.com/office/drawing/2014/main" id="{CE24159F-783F-9F80-3A5A-67B12B9DB81C}"/>
                </a:ext>
              </a:extLst>
            </p:cNvPr>
            <p:cNvSpPr txBox="1"/>
            <p:nvPr/>
          </p:nvSpPr>
          <p:spPr>
            <a:xfrm>
              <a:off x="6975410" y="2674689"/>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sp>
          <p:nvSpPr>
            <p:cNvPr id="13" name="正方形/長方形 12">
              <a:extLst>
                <a:ext uri="{FF2B5EF4-FFF2-40B4-BE49-F238E27FC236}">
                  <a16:creationId xmlns:a16="http://schemas.microsoft.com/office/drawing/2014/main" id="{2B4F4B23-0C29-BC83-DAC2-571DFAAF80C8}"/>
                </a:ext>
              </a:extLst>
            </p:cNvPr>
            <p:cNvSpPr/>
            <p:nvPr/>
          </p:nvSpPr>
          <p:spPr bwMode="auto">
            <a:xfrm>
              <a:off x="6721738" y="2574045"/>
              <a:ext cx="1982427" cy="976722"/>
            </a:xfrm>
            <a:prstGeom prst="rect">
              <a:avLst/>
            </a:prstGeom>
            <a:noFill/>
            <a:ln w="22225">
              <a:solidFill>
                <a:srgbClr val="FF99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grpSp>
        <p:nvGrpSpPr>
          <p:cNvPr id="16" name="グループ化 15">
            <a:extLst>
              <a:ext uri="{FF2B5EF4-FFF2-40B4-BE49-F238E27FC236}">
                <a16:creationId xmlns:a16="http://schemas.microsoft.com/office/drawing/2014/main" id="{BDE421FE-F0AC-BF66-91D7-F3A7D2858292}"/>
              </a:ext>
            </a:extLst>
          </p:cNvPr>
          <p:cNvGrpSpPr/>
          <p:nvPr/>
        </p:nvGrpSpPr>
        <p:grpSpPr>
          <a:xfrm>
            <a:off x="1490184" y="1128730"/>
            <a:ext cx="1982427" cy="976722"/>
            <a:chOff x="1490184" y="1128730"/>
            <a:chExt cx="1982427" cy="976722"/>
          </a:xfrm>
        </p:grpSpPr>
        <p:sp>
          <p:nvSpPr>
            <p:cNvPr id="35" name="テキスト ボックス 34">
              <a:extLst>
                <a:ext uri="{FF2B5EF4-FFF2-40B4-BE49-F238E27FC236}">
                  <a16:creationId xmlns:a16="http://schemas.microsoft.com/office/drawing/2014/main" id="{3820BC44-850C-C451-588C-DB7B28B240C5}"/>
                </a:ext>
              </a:extLst>
            </p:cNvPr>
            <p:cNvSpPr txBox="1"/>
            <p:nvPr/>
          </p:nvSpPr>
          <p:spPr>
            <a:xfrm>
              <a:off x="1579960" y="1344484"/>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sp>
          <p:nvSpPr>
            <p:cNvPr id="4" name="正方形/長方形 3">
              <a:extLst>
                <a:ext uri="{FF2B5EF4-FFF2-40B4-BE49-F238E27FC236}">
                  <a16:creationId xmlns:a16="http://schemas.microsoft.com/office/drawing/2014/main" id="{DFCD1A33-34C7-A087-36FD-7AA48B5FDF4B}"/>
                </a:ext>
              </a:extLst>
            </p:cNvPr>
            <p:cNvSpPr/>
            <p:nvPr/>
          </p:nvSpPr>
          <p:spPr bwMode="auto">
            <a:xfrm>
              <a:off x="1490184" y="1128730"/>
              <a:ext cx="1982427" cy="976722"/>
            </a:xfrm>
            <a:prstGeom prst="rect">
              <a:avLst/>
            </a:prstGeom>
            <a:noFill/>
            <a:ln w="2222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2" name="テキスト ボックス 1">
              <a:extLst>
                <a:ext uri="{FF2B5EF4-FFF2-40B4-BE49-F238E27FC236}">
                  <a16:creationId xmlns:a16="http://schemas.microsoft.com/office/drawing/2014/main" id="{C66E6B0F-94C5-8E6C-92D4-C3C1EA0521CA}"/>
                </a:ext>
              </a:extLst>
            </p:cNvPr>
            <p:cNvSpPr txBox="1"/>
            <p:nvPr/>
          </p:nvSpPr>
          <p:spPr>
            <a:xfrm>
              <a:off x="2764802" y="1266287"/>
              <a:ext cx="567784"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ていたい</a:t>
              </a:r>
              <a:endParaRPr lang="ja-JP" altLang="en-US" sz="500" spc="-90" dirty="0">
                <a:solidFill>
                  <a:prstClr val="black"/>
                </a:solidFill>
                <a:latin typeface="+mn-ea"/>
                <a:ea typeface="+mn-ea"/>
              </a:endParaRPr>
            </a:p>
          </p:txBody>
        </p:sp>
      </p:grpSp>
      <p:grpSp>
        <p:nvGrpSpPr>
          <p:cNvPr id="24" name="グループ化 23">
            <a:extLst>
              <a:ext uri="{FF2B5EF4-FFF2-40B4-BE49-F238E27FC236}">
                <a16:creationId xmlns:a16="http://schemas.microsoft.com/office/drawing/2014/main" id="{581A2EB1-D59F-5FC1-A246-94B59490FF1A}"/>
              </a:ext>
            </a:extLst>
          </p:cNvPr>
          <p:cNvGrpSpPr/>
          <p:nvPr/>
        </p:nvGrpSpPr>
        <p:grpSpPr>
          <a:xfrm>
            <a:off x="6308611" y="4024388"/>
            <a:ext cx="1982427" cy="976722"/>
            <a:chOff x="6308611" y="4024388"/>
            <a:chExt cx="1982427" cy="976722"/>
          </a:xfrm>
        </p:grpSpPr>
        <p:sp>
          <p:nvSpPr>
            <p:cNvPr id="14" name="正方形/長方形 13">
              <a:extLst>
                <a:ext uri="{FF2B5EF4-FFF2-40B4-BE49-F238E27FC236}">
                  <a16:creationId xmlns:a16="http://schemas.microsoft.com/office/drawing/2014/main" id="{96A9A0C5-BCFC-829C-4AE2-1B77153C1D8B}"/>
                </a:ext>
              </a:extLst>
            </p:cNvPr>
            <p:cNvSpPr/>
            <p:nvPr/>
          </p:nvSpPr>
          <p:spPr bwMode="auto">
            <a:xfrm>
              <a:off x="6308611" y="4024388"/>
              <a:ext cx="1982427" cy="976722"/>
            </a:xfrm>
            <a:prstGeom prst="rect">
              <a:avLst/>
            </a:prstGeom>
            <a:noFill/>
            <a:ln w="2222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22" name="テキスト ボックス 21">
              <a:extLst>
                <a:ext uri="{FF2B5EF4-FFF2-40B4-BE49-F238E27FC236}">
                  <a16:creationId xmlns:a16="http://schemas.microsoft.com/office/drawing/2014/main" id="{99807467-514B-796E-4F69-0E89585CF29A}"/>
                </a:ext>
              </a:extLst>
            </p:cNvPr>
            <p:cNvSpPr txBox="1"/>
            <p:nvPr/>
          </p:nvSpPr>
          <p:spPr>
            <a:xfrm>
              <a:off x="6368320" y="412350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sp>
          <p:nvSpPr>
            <p:cNvPr id="3" name="テキスト ボックス 2">
              <a:extLst>
                <a:ext uri="{FF2B5EF4-FFF2-40B4-BE49-F238E27FC236}">
                  <a16:creationId xmlns:a16="http://schemas.microsoft.com/office/drawing/2014/main" id="{6F72F162-08EF-DCFC-9401-D0354928F22C}"/>
                </a:ext>
              </a:extLst>
            </p:cNvPr>
            <p:cNvSpPr txBox="1"/>
            <p:nvPr/>
          </p:nvSpPr>
          <p:spPr>
            <a:xfrm>
              <a:off x="6529718" y="4045112"/>
              <a:ext cx="429926"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こよう</a:t>
              </a:r>
              <a:endParaRPr lang="ja-JP" altLang="en-US" sz="500" spc="-90" dirty="0">
                <a:solidFill>
                  <a:prstClr val="black"/>
                </a:solidFill>
                <a:latin typeface="+mn-ea"/>
                <a:ea typeface="+mn-ea"/>
              </a:endParaRPr>
            </a:p>
          </p:txBody>
        </p:sp>
      </p:grpSp>
      <p:grpSp>
        <p:nvGrpSpPr>
          <p:cNvPr id="23" name="グループ化 22">
            <a:extLst>
              <a:ext uri="{FF2B5EF4-FFF2-40B4-BE49-F238E27FC236}">
                <a16:creationId xmlns:a16="http://schemas.microsoft.com/office/drawing/2014/main" id="{64D3DD93-71C2-3C38-C244-802892D958DD}"/>
              </a:ext>
            </a:extLst>
          </p:cNvPr>
          <p:cNvGrpSpPr/>
          <p:nvPr/>
        </p:nvGrpSpPr>
        <p:grpSpPr>
          <a:xfrm>
            <a:off x="715633" y="4024388"/>
            <a:ext cx="1982427" cy="976722"/>
            <a:chOff x="715633" y="4024388"/>
            <a:chExt cx="1982427" cy="976722"/>
          </a:xfrm>
        </p:grpSpPr>
        <p:sp>
          <p:nvSpPr>
            <p:cNvPr id="21" name="テキスト ボックス 20">
              <a:extLst>
                <a:ext uri="{FF2B5EF4-FFF2-40B4-BE49-F238E27FC236}">
                  <a16:creationId xmlns:a16="http://schemas.microsoft.com/office/drawing/2014/main" id="{7E049168-B564-8C1D-D00C-5CCFEA9219A8}"/>
                </a:ext>
              </a:extLst>
            </p:cNvPr>
            <p:cNvSpPr txBox="1"/>
            <p:nvPr/>
          </p:nvSpPr>
          <p:spPr>
            <a:xfrm>
              <a:off x="1148451" y="4185418"/>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sp>
          <p:nvSpPr>
            <p:cNvPr id="12" name="正方形/長方形 11">
              <a:extLst>
                <a:ext uri="{FF2B5EF4-FFF2-40B4-BE49-F238E27FC236}">
                  <a16:creationId xmlns:a16="http://schemas.microsoft.com/office/drawing/2014/main" id="{DB3194E6-0FEC-9305-76FC-5450B04A9A17}"/>
                </a:ext>
              </a:extLst>
            </p:cNvPr>
            <p:cNvSpPr/>
            <p:nvPr/>
          </p:nvSpPr>
          <p:spPr bwMode="auto">
            <a:xfrm>
              <a:off x="715633" y="4024388"/>
              <a:ext cx="1982427" cy="976722"/>
            </a:xfrm>
            <a:prstGeom prst="rect">
              <a:avLst/>
            </a:prstGeom>
            <a:noFill/>
            <a:ln w="222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 name="テキスト ボックス 8">
              <a:extLst>
                <a:ext uri="{FF2B5EF4-FFF2-40B4-BE49-F238E27FC236}">
                  <a16:creationId xmlns:a16="http://schemas.microsoft.com/office/drawing/2014/main" id="{D7E4A500-BA68-EB2E-BD36-2BD639DF3BE4}"/>
                </a:ext>
              </a:extLst>
            </p:cNvPr>
            <p:cNvSpPr txBox="1"/>
            <p:nvPr/>
          </p:nvSpPr>
          <p:spPr>
            <a:xfrm>
              <a:off x="1356890" y="4114578"/>
              <a:ext cx="470322"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spc="-90">
                  <a:solidFill>
                    <a:prstClr val="black"/>
                  </a:solidFill>
                  <a:latin typeface="+mn-ea"/>
                  <a:ea typeface="+mn-ea"/>
                </a:rPr>
                <a:t>こうさい</a:t>
              </a:r>
              <a:endParaRPr lang="ja-JP" altLang="en-US" sz="500" spc="-90" dirty="0">
                <a:solidFill>
                  <a:prstClr val="black"/>
                </a:solidFill>
                <a:latin typeface="+mn-ea"/>
                <a:ea typeface="+mn-ea"/>
              </a:endParaRPr>
            </a:p>
          </p:txBody>
        </p:sp>
      </p:grpSp>
      <p:grpSp>
        <p:nvGrpSpPr>
          <p:cNvPr id="25" name="グループ化 24">
            <a:extLst>
              <a:ext uri="{FF2B5EF4-FFF2-40B4-BE49-F238E27FC236}">
                <a16:creationId xmlns:a16="http://schemas.microsoft.com/office/drawing/2014/main" id="{78A5F99D-E7C3-6E4C-7AAD-91D220654A70}"/>
              </a:ext>
            </a:extLst>
          </p:cNvPr>
          <p:cNvGrpSpPr/>
          <p:nvPr/>
        </p:nvGrpSpPr>
        <p:grpSpPr>
          <a:xfrm>
            <a:off x="337348" y="5324024"/>
            <a:ext cx="8393293" cy="1066534"/>
            <a:chOff x="337348" y="5324024"/>
            <a:chExt cx="8393293" cy="1066534"/>
          </a:xfrm>
        </p:grpSpPr>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ts val="2500"/>
                </a:lnSpc>
                <a:buClr>
                  <a:srgbClr val="005BAD"/>
                </a:buClr>
              </a:pPr>
              <a:r>
                <a:rPr kumimoji="1" lang="ja-JP" altLang="en-US" sz="1700" dirty="0">
                  <a:latin typeface="+mn-ea"/>
                  <a:ea typeface="+mn-ea"/>
                </a:rPr>
                <a:t>税金を考えることは、日本の将来の姿を考えることにも通じます。</a:t>
              </a:r>
            </a:p>
            <a:p>
              <a:pPr marL="105750">
                <a:lnSpc>
                  <a:spcPts val="25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ts val="2500"/>
                </a:lnSpc>
                <a:buClr>
                  <a:srgbClr val="005BAD"/>
                </a:buClr>
              </a:pPr>
              <a:r>
                <a:rPr kumimoji="1" lang="ja-JP" altLang="en-US" sz="1700" dirty="0">
                  <a:latin typeface="+mn-ea"/>
                  <a:ea typeface="+mn-ea"/>
                </a:rPr>
                <a:t>どうあるべきか、私たち一人ひとりが考えることが大切です。</a:t>
              </a:r>
            </a:p>
          </p:txBody>
        </p:sp>
        <p:sp>
          <p:nvSpPr>
            <p:cNvPr id="15" name="テキスト ボックス 14">
              <a:extLst>
                <a:ext uri="{FF2B5EF4-FFF2-40B4-BE49-F238E27FC236}">
                  <a16:creationId xmlns:a16="http://schemas.microsoft.com/office/drawing/2014/main" id="{3D59BB8D-8A3D-1094-4607-F4C75AF873B9}"/>
                </a:ext>
              </a:extLst>
            </p:cNvPr>
            <p:cNvSpPr txBox="1"/>
            <p:nvPr/>
          </p:nvSpPr>
          <p:spPr>
            <a:xfrm>
              <a:off x="5772761" y="5584444"/>
              <a:ext cx="393699"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spc="-90">
                  <a:solidFill>
                    <a:prstClr val="black"/>
                  </a:solidFill>
                  <a:latin typeface="+mn-ea"/>
                  <a:ea typeface="+mn-ea"/>
                </a:rPr>
                <a:t>ふくし</a:t>
              </a:r>
              <a:endParaRPr lang="ja-JP" altLang="en-US" sz="500" spc="-90" dirty="0">
                <a:solidFill>
                  <a:prstClr val="black"/>
                </a:solidFill>
                <a:latin typeface="+mn-ea"/>
                <a:ea typeface="+mn-ea"/>
              </a:endParaRPr>
            </a:p>
          </p:txBody>
        </p:sp>
      </p:grpSp>
    </p:spTree>
    <p:extLst>
      <p:ext uri="{BB962C8B-B14F-4D97-AF65-F5344CB8AC3E}">
        <p14:creationId xmlns:p14="http://schemas.microsoft.com/office/powerpoint/2010/main" val="136515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b="0" i="0" dirty="0">
                        <a:latin typeface="HGPGothicE" panose="020B0900000000000000" pitchFamily="34" charset="-128"/>
                      </a:endParaRPr>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i="0" dirty="0">
                        <a:solidFill>
                          <a:srgbClr val="FFB64B"/>
                        </a:solidFill>
                        <a:latin typeface="HGPGothicE" panose="020B0900000000000000" pitchFamily="34" charset="-128"/>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i="0" kern="1200" dirty="0">
                        <a:solidFill>
                          <a:schemeClr val="tx1"/>
                        </a:solidFill>
                        <a:latin typeface="HGPGothicE" panose="020B0900000000000000" pitchFamily="34" charset="-128"/>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b="0" i="0" dirty="0">
                          <a:latin typeface="HGPGothicE" panose="020B0900000000000000" pitchFamily="34" charset="-128"/>
                        </a:rPr>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道府県民税・事業税・</a:t>
                      </a:r>
                    </a:p>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地方消費税・道府県たばこ税・</a:t>
                      </a:r>
                    </a:p>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rgbClr val="3D935A"/>
                          </a:solidFill>
                          <a:latin typeface="HGPGothicE" panose="020B0900000000000000" pitchFamily="34" charset="-128"/>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796046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HGPGothicE" panose="020B0900000000000000" pitchFamily="34" charset="-128"/>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直　接　税</a:t>
            </a:r>
          </a:p>
          <a:p>
            <a:pPr algn="ctr" eaLnBrk="1" hangingPunct="1">
              <a:lnSpc>
                <a:spcPct val="125000"/>
              </a:lnSpc>
            </a:pPr>
            <a:r>
              <a:rPr lang="ja-JP" altLang="en-US" sz="1400" dirty="0">
                <a:latin typeface="HGPGothicE" panose="020B0900000000000000" pitchFamily="34" charset="-128"/>
                <a:ea typeface="+mn-ea"/>
              </a:rPr>
              <a:t>税金を納める人と</a:t>
            </a:r>
            <a:endParaRPr lang="en-US" altLang="ja-JP" sz="1400" dirty="0">
              <a:latin typeface="HGPGothicE" panose="020B0900000000000000" pitchFamily="34" charset="-128"/>
              <a:ea typeface="+mn-ea"/>
            </a:endParaRPr>
          </a:p>
          <a:p>
            <a:pPr algn="ctr" eaLnBrk="1" hangingPunct="1">
              <a:lnSpc>
                <a:spcPct val="125000"/>
              </a:lnSpc>
            </a:pPr>
            <a:r>
              <a:rPr lang="ja-JP" altLang="en-US" sz="1400" dirty="0">
                <a:latin typeface="HGPGothicE" panose="020B0900000000000000" pitchFamily="34" charset="-128"/>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間　接　税</a:t>
            </a:r>
          </a:p>
          <a:p>
            <a:pPr algn="ctr" eaLnBrk="1" hangingPunct="1">
              <a:lnSpc>
                <a:spcPct val="125000"/>
              </a:lnSpc>
            </a:pPr>
            <a:r>
              <a:rPr lang="ja-JP" altLang="en-US" sz="1400" dirty="0">
                <a:latin typeface="HGPGothicE" panose="020B0900000000000000" pitchFamily="34" charset="-128"/>
                <a:ea typeface="+mn-ea"/>
              </a:rPr>
              <a:t>税金を納める人と</a:t>
            </a:r>
          </a:p>
          <a:p>
            <a:pPr algn="ctr" eaLnBrk="1" hangingPunct="1">
              <a:lnSpc>
                <a:spcPct val="110000"/>
              </a:lnSpc>
            </a:pPr>
            <a:r>
              <a:rPr lang="ja-JP" altLang="en-US" sz="1400" dirty="0">
                <a:latin typeface="HGPGothicE" panose="020B0900000000000000" pitchFamily="34" charset="-128"/>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hlinkClick r:id="rId4"/>
            <a:extLst>
              <a:ext uri="{FF2B5EF4-FFF2-40B4-BE49-F238E27FC236}">
                <a16:creationId xmlns:a16="http://schemas.microsoft.com/office/drawing/2014/main" id="{3220D594-C205-4B8D-8F0A-158A4EF1A3DE}"/>
              </a:ext>
            </a:extLst>
          </p:cNvPr>
          <p:cNvPicPr>
            <a:picLocks noChangeAspect="1"/>
          </p:cNvPicPr>
          <p:nvPr/>
        </p:nvPicPr>
        <p:blipFill>
          <a:blip r:embed="rId5"/>
          <a:stretch>
            <a:fillRect/>
          </a:stretch>
        </p:blipFill>
        <p:spPr>
          <a:xfrm>
            <a:off x="8332165" y="6336667"/>
            <a:ext cx="478083" cy="478083"/>
          </a:xfrm>
          <a:prstGeom prst="rect">
            <a:avLst/>
          </a:prstGeom>
        </p:spPr>
      </p:pic>
      <p:sp>
        <p:nvSpPr>
          <p:cNvPr id="5" name="スライド番号プレースホルダー 8">
            <a:extLst>
              <a:ext uri="{FF2B5EF4-FFF2-40B4-BE49-F238E27FC236}">
                <a16:creationId xmlns:a16="http://schemas.microsoft.com/office/drawing/2014/main" id="{F2216F25-F9C9-53A7-CE9F-DF11F37EFC4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a:t>
            </a:fld>
            <a:endParaRPr lang="en-US" altLang="ja-JP" dirty="0">
              <a:latin typeface="+mn-ea"/>
              <a:ea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D50F95D-2D5E-4F88-D588-2A181BDD8670}"/>
              </a:ext>
            </a:extLst>
          </p:cNvPr>
          <p:cNvGrpSpPr/>
          <p:nvPr/>
        </p:nvGrpSpPr>
        <p:grpSpPr>
          <a:xfrm>
            <a:off x="194888" y="252825"/>
            <a:ext cx="8763698" cy="971520"/>
            <a:chOff x="322211" y="6432958"/>
            <a:chExt cx="8532000" cy="233001"/>
          </a:xfrm>
        </p:grpSpPr>
        <p:sp>
          <p:nvSpPr>
            <p:cNvPr id="4" name="正方形/長方形 3">
              <a:extLst>
                <a:ext uri="{FF2B5EF4-FFF2-40B4-BE49-F238E27FC236}">
                  <a16:creationId xmlns:a16="http://schemas.microsoft.com/office/drawing/2014/main" id="{807AF172-8AD4-58D3-53FD-E16019BC2CC9}"/>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3C0C13C3-E19E-719C-B957-7DC74B96706F}"/>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6" name="Text Box 12">
            <a:extLst>
              <a:ext uri="{FF2B5EF4-FFF2-40B4-BE49-F238E27FC236}">
                <a16:creationId xmlns:a16="http://schemas.microsoft.com/office/drawing/2014/main" id="{F73089FB-DE62-83E4-590C-AD5BE574CC13}"/>
              </a:ext>
            </a:extLst>
          </p:cNvPr>
          <p:cNvSpPr txBox="1">
            <a:spLocks noChangeArrowheads="1"/>
          </p:cNvSpPr>
          <p:nvPr/>
        </p:nvSpPr>
        <p:spPr bwMode="auto">
          <a:xfrm>
            <a:off x="317324" y="364150"/>
            <a:ext cx="4556055"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b="1" dirty="0">
                <a:solidFill>
                  <a:srgbClr val="005BAD"/>
                </a:solidFill>
                <a:latin typeface="HGPｺﾞｼｯｸE" panose="020B0900000000000000" pitchFamily="50" charset="-128"/>
                <a:ea typeface="HGPｺﾞｼｯｸE" panose="020B0900000000000000" pitchFamily="50" charset="-128"/>
              </a:rPr>
              <a:t>税金についてもっと詳しく知りたい</a:t>
            </a:r>
            <a:r>
              <a:rPr lang="ja-JP" altLang="en-US" sz="1700" b="1">
                <a:solidFill>
                  <a:srgbClr val="005BAD"/>
                </a:solidFill>
                <a:latin typeface="HGPｺﾞｼｯｸE" panose="020B0900000000000000" pitchFamily="50" charset="-128"/>
                <a:ea typeface="HGPｺﾞｼｯｸE" panose="020B0900000000000000" pitchFamily="50" charset="-128"/>
              </a:rPr>
              <a:t>人は</a:t>
            </a:r>
            <a:endParaRPr lang="en-US" altLang="ja-JP" sz="1700" b="1"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b="1">
                <a:solidFill>
                  <a:srgbClr val="005BAD"/>
                </a:solidFill>
                <a:latin typeface="HGPｺﾞｼｯｸE" panose="020B0900000000000000" pitchFamily="50" charset="-128"/>
                <a:ea typeface="HGPｺﾞｼｯｸE" panose="020B0900000000000000" pitchFamily="50" charset="-128"/>
              </a:rPr>
              <a:t>国税庁</a:t>
            </a:r>
            <a:r>
              <a:rPr lang="ja-JP" altLang="en-US" sz="1700" b="1" dirty="0">
                <a:solidFill>
                  <a:srgbClr val="005BAD"/>
                </a:solidFill>
                <a:latin typeface="HGPｺﾞｼｯｸE" panose="020B0900000000000000" pitchFamily="50" charset="-128"/>
                <a:ea typeface="HGPｺﾞｼｯｸE" panose="020B0900000000000000" pitchFamily="50" charset="-128"/>
              </a:rPr>
              <a:t>ホームページの「税の学習コーナー」へ</a:t>
            </a:r>
          </a:p>
        </p:txBody>
      </p:sp>
      <p:sp>
        <p:nvSpPr>
          <p:cNvPr id="2" name="スライド番号プレースホルダー 1">
            <a:extLst>
              <a:ext uri="{FF2B5EF4-FFF2-40B4-BE49-F238E27FC236}">
                <a16:creationId xmlns:a16="http://schemas.microsoft.com/office/drawing/2014/main" id="{6D72F05F-F6A9-3421-CE0C-3D2AD7DDE04F}"/>
              </a:ext>
            </a:extLst>
          </p:cNvPr>
          <p:cNvSpPr>
            <a:spLocks noGrp="1"/>
          </p:cNvSpPr>
          <p:nvPr>
            <p:ph type="sldNum" sz="quarter" idx="12"/>
          </p:nvPr>
        </p:nvSpPr>
        <p:spPr/>
        <p:txBody>
          <a:bodyPr/>
          <a:lstStyle/>
          <a:p>
            <a:pPr>
              <a:defRPr/>
            </a:pPr>
            <a:r>
              <a:rPr lang="en-US" altLang="ja-JP" dirty="0">
                <a:latin typeface="+mn-ea"/>
                <a:ea typeface="+mn-ea"/>
              </a:rPr>
              <a:t>30</a:t>
            </a:r>
          </a:p>
        </p:txBody>
      </p:sp>
      <p:cxnSp>
        <p:nvCxnSpPr>
          <p:cNvPr id="17" name="直線コネクタ 16">
            <a:extLst>
              <a:ext uri="{FF2B5EF4-FFF2-40B4-BE49-F238E27FC236}">
                <a16:creationId xmlns:a16="http://schemas.microsoft.com/office/drawing/2014/main" id="{158275C9-C0E9-DFFE-765F-D7B07B33BD0E}"/>
              </a:ext>
            </a:extLst>
          </p:cNvPr>
          <p:cNvCxnSpPr>
            <a:cxnSpLocks/>
          </p:cNvCxnSpPr>
          <p:nvPr/>
        </p:nvCxnSpPr>
        <p:spPr>
          <a:xfrm>
            <a:off x="0" y="5125415"/>
            <a:ext cx="9144000" cy="0"/>
          </a:xfrm>
          <a:prstGeom prst="line">
            <a:avLst/>
          </a:prstGeom>
          <a:ln w="25400" cmpd="dbl">
            <a:solidFill>
              <a:srgbClr val="005BAD"/>
            </a:solidFill>
          </a:ln>
          <a:effectLst/>
        </p:spPr>
        <p:style>
          <a:lnRef idx="2">
            <a:schemeClr val="accent1"/>
          </a:lnRef>
          <a:fillRef idx="0">
            <a:schemeClr val="accent1"/>
          </a:fillRef>
          <a:effectRef idx="1">
            <a:schemeClr val="accent1"/>
          </a:effectRef>
          <a:fontRef idx="minor">
            <a:schemeClr val="tx1"/>
          </a:fontRef>
        </p:style>
      </p:cxnSp>
      <p:grpSp>
        <p:nvGrpSpPr>
          <p:cNvPr id="32" name="グループ化 31">
            <a:extLst>
              <a:ext uri="{FF2B5EF4-FFF2-40B4-BE49-F238E27FC236}">
                <a16:creationId xmlns:a16="http://schemas.microsoft.com/office/drawing/2014/main" id="{1F430486-5637-6278-61A5-FB26EEFD191A}"/>
              </a:ext>
            </a:extLst>
          </p:cNvPr>
          <p:cNvGrpSpPr/>
          <p:nvPr/>
        </p:nvGrpSpPr>
        <p:grpSpPr>
          <a:xfrm>
            <a:off x="287921" y="6410880"/>
            <a:ext cx="7951204" cy="374400"/>
            <a:chOff x="287921" y="6410880"/>
            <a:chExt cx="8532000" cy="374400"/>
          </a:xfrm>
        </p:grpSpPr>
        <p:sp>
          <p:nvSpPr>
            <p:cNvPr id="33" name="正方形/長方形 32">
              <a:extLst>
                <a:ext uri="{FF2B5EF4-FFF2-40B4-BE49-F238E27FC236}">
                  <a16:creationId xmlns:a16="http://schemas.microsoft.com/office/drawing/2014/main" id="{027A69C8-9BE1-228E-EDBF-768AE62D82C0}"/>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4" name="正方形/長方形 33">
              <a:extLst>
                <a:ext uri="{FF2B5EF4-FFF2-40B4-BE49-F238E27FC236}">
                  <a16:creationId xmlns:a16="http://schemas.microsoft.com/office/drawing/2014/main" id="{3067A930-D669-E455-4F65-FE656B34C3B7}"/>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nvGrpSpPr>
          <p:cNvPr id="36" name="グループ化 35">
            <a:extLst>
              <a:ext uri="{FF2B5EF4-FFF2-40B4-BE49-F238E27FC236}">
                <a16:creationId xmlns:a16="http://schemas.microsoft.com/office/drawing/2014/main" id="{AC2107D1-AC3E-14C9-B036-8C600A5A1EE8}"/>
              </a:ext>
            </a:extLst>
          </p:cNvPr>
          <p:cNvGrpSpPr/>
          <p:nvPr/>
        </p:nvGrpSpPr>
        <p:grpSpPr>
          <a:xfrm>
            <a:off x="-29057" y="6108719"/>
            <a:ext cx="832606" cy="749281"/>
            <a:chOff x="-35154" y="5996309"/>
            <a:chExt cx="945432" cy="850816"/>
          </a:xfrm>
        </p:grpSpPr>
        <p:sp>
          <p:nvSpPr>
            <p:cNvPr id="37" name="フリーフォーム: 図形 17">
              <a:extLst>
                <a:ext uri="{FF2B5EF4-FFF2-40B4-BE49-F238E27FC236}">
                  <a16:creationId xmlns:a16="http://schemas.microsoft.com/office/drawing/2014/main" id="{5D1F5F21-91E7-C3C1-ECBD-6D164FC1D70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8" name="フリーフォーム: 図形 19">
              <a:extLst>
                <a:ext uri="{FF2B5EF4-FFF2-40B4-BE49-F238E27FC236}">
                  <a16:creationId xmlns:a16="http://schemas.microsoft.com/office/drawing/2014/main" id="{D5ACB69E-A5B5-878C-1E15-77B9F417D4F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テキスト ボックス 38">
              <a:extLst>
                <a:ext uri="{FF2B5EF4-FFF2-40B4-BE49-F238E27FC236}">
                  <a16:creationId xmlns:a16="http://schemas.microsoft.com/office/drawing/2014/main" id="{93E9BA39-8CC7-1328-61A2-9A6491B744D8}"/>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40" name="テキスト ボックス 39">
            <a:extLst>
              <a:ext uri="{FF2B5EF4-FFF2-40B4-BE49-F238E27FC236}">
                <a16:creationId xmlns:a16="http://schemas.microsoft.com/office/drawing/2014/main" id="{B1394884-6A54-3C45-C31B-A8BD9AC715EA}"/>
              </a:ext>
            </a:extLst>
          </p:cNvPr>
          <p:cNvSpPr txBox="1"/>
          <p:nvPr/>
        </p:nvSpPr>
        <p:spPr>
          <a:xfrm>
            <a:off x="1089569" y="6480855"/>
            <a:ext cx="6991175" cy="261610"/>
          </a:xfrm>
          <a:prstGeom prst="rect">
            <a:avLst/>
          </a:prstGeom>
          <a:noFill/>
        </p:spPr>
        <p:txBody>
          <a:bodyPr wrap="square" rtlCol="0">
            <a:spAutoFit/>
          </a:bodyPr>
          <a:lstStyle/>
          <a:p>
            <a:r>
              <a:rPr lang="ja-JP" altLang="en-US" sz="1100" b="1">
                <a:solidFill>
                  <a:srgbClr val="005BAD"/>
                </a:solidFill>
                <a:latin typeface="MS PGothic" panose="020B0600070205080204" pitchFamily="34" charset="-128"/>
                <a:ea typeface="MS PGothic" panose="020B0600070205080204" pitchFamily="34" charset="-128"/>
              </a:rPr>
              <a:t>滋賀県</a:t>
            </a:r>
            <a:r>
              <a:rPr kumimoji="1" lang="zh-TW" altLang="en-US" sz="1100" b="1" dirty="0">
                <a:solidFill>
                  <a:srgbClr val="005BAD"/>
                </a:solidFill>
                <a:latin typeface="MS PGothic" panose="020B0600070205080204" pitchFamily="34" charset="-128"/>
                <a:ea typeface="MS PGothic" panose="020B0600070205080204" pitchFamily="34" charset="-128"/>
              </a:rPr>
              <a:t>租税教育推進連絡協議会</a:t>
            </a:r>
            <a:r>
              <a:rPr kumimoji="1" lang="ja-JP" altLang="en-US" sz="1100" b="1">
                <a:solidFill>
                  <a:srgbClr val="005BAD"/>
                </a:solidFill>
                <a:latin typeface="MS PGothic" panose="020B0600070205080204" pitchFamily="34" charset="-128"/>
                <a:ea typeface="MS PGothic" panose="020B0600070205080204" pitchFamily="34" charset="-128"/>
              </a:rPr>
              <a:t>ホームページ</a:t>
            </a:r>
            <a:r>
              <a:rPr kumimoji="1" lang="ja-JP" altLang="en-US" sz="1100">
                <a:solidFill>
                  <a:srgbClr val="5F5ACA"/>
                </a:solidFill>
                <a:latin typeface="MS PGothic" panose="020B0600070205080204" pitchFamily="34" charset="-128"/>
                <a:ea typeface="MS PGothic" panose="020B0600070205080204" pitchFamily="34" charset="-128"/>
              </a:rPr>
              <a:t>　</a:t>
            </a:r>
            <a:r>
              <a:rPr kumimoji="1" lang="en-US" altLang="ja-JP" sz="1100" dirty="0">
                <a:latin typeface="MS PGothic" panose="020B0600070205080204" pitchFamily="34" charset="-128"/>
                <a:ea typeface="MS PGothic" panose="020B0600070205080204" pitchFamily="34" charset="-128"/>
              </a:rPr>
              <a:t>https://</a:t>
            </a:r>
            <a:r>
              <a:rPr kumimoji="1" lang="en-US" altLang="ja-JP" sz="1100" dirty="0" err="1">
                <a:latin typeface="MS PGothic" panose="020B0600070205080204" pitchFamily="34" charset="-128"/>
                <a:ea typeface="MS PGothic" panose="020B0600070205080204" pitchFamily="34" charset="-128"/>
              </a:rPr>
              <a:t>www.shiga-sozeikyoiku.com</a:t>
            </a:r>
            <a:r>
              <a:rPr kumimoji="1" lang="en-US" altLang="ja-JP" sz="1100" dirty="0">
                <a:latin typeface="MS PGothic" panose="020B0600070205080204" pitchFamily="34" charset="-128"/>
                <a:ea typeface="MS PGothic" panose="020B0600070205080204" pitchFamily="34" charset="-128"/>
              </a:rPr>
              <a:t>/</a:t>
            </a:r>
            <a:r>
              <a:rPr kumimoji="1" lang="ja-JP" altLang="en-US" sz="1100">
                <a:latin typeface="MS PGothic" panose="020B0600070205080204" pitchFamily="34" charset="-128"/>
                <a:ea typeface="MS PGothic" panose="020B0600070205080204" pitchFamily="34" charset="-128"/>
              </a:rPr>
              <a:t>　</a:t>
            </a:r>
            <a:endParaRPr kumimoji="1" lang="ja-JP" altLang="en-US" sz="1100" dirty="0">
              <a:latin typeface="MS PGothic" panose="020B0600070205080204" pitchFamily="34" charset="-128"/>
              <a:ea typeface="MS PGothic" panose="020B0600070205080204" pitchFamily="34" charset="-128"/>
            </a:endParaRPr>
          </a:p>
        </p:txBody>
      </p:sp>
      <p:sp>
        <p:nvSpPr>
          <p:cNvPr id="44" name="テキスト ボックス 43">
            <a:extLst>
              <a:ext uri="{FF2B5EF4-FFF2-40B4-BE49-F238E27FC236}">
                <a16:creationId xmlns:a16="http://schemas.microsoft.com/office/drawing/2014/main" id="{519F099F-AE80-8392-475A-253093ACA7B5}"/>
              </a:ext>
            </a:extLst>
          </p:cNvPr>
          <p:cNvSpPr txBox="1"/>
          <p:nvPr/>
        </p:nvSpPr>
        <p:spPr>
          <a:xfrm>
            <a:off x="358041" y="5262684"/>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a:t>
            </a:r>
            <a:r>
              <a:rPr lang="ja-JP" altLang="en-US" sz="1400" spc="-10">
                <a:solidFill>
                  <a:schemeClr val="tx1"/>
                </a:solidFill>
                <a:latin typeface="+mn-ea"/>
                <a:ea typeface="+mn-ea"/>
              </a:rPr>
              <a:t>） </a:t>
            </a:r>
            <a:r>
              <a:rPr lang="ja-JP" altLang="en-US" sz="1400" spc="-10">
                <a:latin typeface="+mn-ea"/>
                <a:ea typeface="+mn-ea"/>
              </a:rPr>
              <a:t>滋賀</a:t>
            </a:r>
            <a:r>
              <a:rPr lang="ja-JP" altLang="en-US" sz="1400" spc="-10">
                <a:solidFill>
                  <a:schemeClr val="tx1"/>
                </a:solidFill>
                <a:latin typeface="+mn-ea"/>
                <a:ea typeface="+mn-ea"/>
              </a:rPr>
              <a:t>県</a:t>
            </a:r>
            <a:r>
              <a:rPr lang="ja-JP" altLang="en-US" sz="1400" spc="-10" dirty="0">
                <a:solidFill>
                  <a:schemeClr val="tx1"/>
                </a:solidFill>
                <a:latin typeface="+mn-ea"/>
                <a:ea typeface="+mn-ea"/>
              </a:rPr>
              <a:t>租税教育推進連絡協議会</a:t>
            </a:r>
            <a:endParaRPr lang="en-US" altLang="ja-JP" sz="1400" spc="-10" dirty="0">
              <a:solidFill>
                <a:schemeClr val="tx1"/>
              </a:solidFill>
              <a:latin typeface="+mn-ea"/>
              <a:ea typeface="+mn-ea"/>
            </a:endParaRPr>
          </a:p>
        </p:txBody>
      </p:sp>
      <p:sp>
        <p:nvSpPr>
          <p:cNvPr id="45" name="テキスト ボックス 44">
            <a:extLst>
              <a:ext uri="{FF2B5EF4-FFF2-40B4-BE49-F238E27FC236}">
                <a16:creationId xmlns:a16="http://schemas.microsoft.com/office/drawing/2014/main" id="{2822CFC0-1117-E6B5-19D9-FD1B12BF4FA9}"/>
              </a:ext>
            </a:extLst>
          </p:cNvPr>
          <p:cNvSpPr txBox="1"/>
          <p:nvPr/>
        </p:nvSpPr>
        <p:spPr>
          <a:xfrm>
            <a:off x="1379843" y="5596772"/>
            <a:ext cx="5940669" cy="257369"/>
          </a:xfrm>
          <a:prstGeom prst="rect">
            <a:avLst/>
          </a:prstGeom>
          <a:noFill/>
        </p:spPr>
        <p:txBody>
          <a:bodyPr vert="horz" wrap="square" tIns="36000" bIns="36000" rtlCol="0">
            <a:spAutoFit/>
          </a:bodyPr>
          <a:lstStyle/>
          <a:p>
            <a:r>
              <a:rPr lang="ja-JP" altLang="en-US" sz="1200" spc="-10">
                <a:solidFill>
                  <a:schemeClr val="tx1"/>
                </a:solidFill>
                <a:latin typeface="+mn-ea"/>
                <a:ea typeface="+mn-ea"/>
              </a:rPr>
              <a:t>〒</a:t>
            </a:r>
            <a:r>
              <a:rPr lang="en-US" altLang="ja-JP" sz="1200" spc="-10" dirty="0">
                <a:solidFill>
                  <a:schemeClr val="tx1"/>
                </a:solidFill>
                <a:latin typeface="+mn-ea"/>
                <a:ea typeface="+mn-ea"/>
              </a:rPr>
              <a:t>520‒8510 </a:t>
            </a:r>
            <a:r>
              <a:rPr lang="ja-JP" altLang="en-US" sz="1200" spc="-10">
                <a:solidFill>
                  <a:schemeClr val="tx1"/>
                </a:solidFill>
                <a:latin typeface="+mn-ea"/>
                <a:ea typeface="+mn-ea"/>
              </a:rPr>
              <a:t>大津市京町</a:t>
            </a:r>
            <a:r>
              <a:rPr lang="en-US" altLang="ja-JP" sz="1200" spc="-10" dirty="0">
                <a:solidFill>
                  <a:schemeClr val="tx1"/>
                </a:solidFill>
                <a:latin typeface="+mn-ea"/>
                <a:ea typeface="+mn-ea"/>
              </a:rPr>
              <a:t>3‒1‒1</a:t>
            </a:r>
            <a:r>
              <a:rPr lang="ja-JP" altLang="en-US" sz="1200" spc="-10">
                <a:solidFill>
                  <a:schemeClr val="tx1"/>
                </a:solidFill>
                <a:latin typeface="+mn-ea"/>
                <a:ea typeface="+mn-ea"/>
              </a:rPr>
              <a:t>　大津びわ湖合同庁舎　大津税務署内 </a:t>
            </a:r>
            <a:endParaRPr lang="en-US" altLang="ja-JP" sz="1200" spc="-10" dirty="0">
              <a:solidFill>
                <a:schemeClr val="tx1"/>
              </a:solidFill>
              <a:latin typeface="+mn-ea"/>
              <a:ea typeface="+mn-ea"/>
            </a:endParaRPr>
          </a:p>
        </p:txBody>
      </p:sp>
      <p:sp>
        <p:nvSpPr>
          <p:cNvPr id="46" name="テキスト ボックス 45">
            <a:extLst>
              <a:ext uri="{FF2B5EF4-FFF2-40B4-BE49-F238E27FC236}">
                <a16:creationId xmlns:a16="http://schemas.microsoft.com/office/drawing/2014/main" id="{83535850-D94B-364E-FA6B-BC9398C83528}"/>
              </a:ext>
            </a:extLst>
          </p:cNvPr>
          <p:cNvSpPr txBox="1"/>
          <p:nvPr/>
        </p:nvSpPr>
        <p:spPr>
          <a:xfrm>
            <a:off x="1379843" y="5873182"/>
            <a:ext cx="5940669" cy="380480"/>
          </a:xfrm>
          <a:prstGeom prst="rect">
            <a:avLst/>
          </a:prstGeom>
          <a:noFill/>
        </p:spPr>
        <p:txBody>
          <a:bodyPr vert="horz" wrap="square" tIns="36000" bIns="36000" rtlCol="0">
            <a:spAutoFit/>
          </a:bodyPr>
          <a:lstStyle/>
          <a:p>
            <a:pPr algn="l"/>
            <a:r>
              <a:rPr lang="ja-JP" altLang="en-US" sz="1000" spc="-10">
                <a:latin typeface="+mn-ea"/>
                <a:ea typeface="+mn-ea"/>
              </a:rPr>
              <a:t>滋賀県</a:t>
            </a:r>
            <a:r>
              <a:rPr lang="ja-JP" altLang="en-US" sz="1000" spc="-10" dirty="0">
                <a:solidFill>
                  <a:schemeClr val="tx1"/>
                </a:solidFill>
                <a:latin typeface="+mn-ea"/>
                <a:ea typeface="+mn-ea"/>
              </a:rPr>
              <a:t>租税教育推進連絡協議会</a:t>
            </a:r>
            <a:r>
              <a:rPr lang="ja-JP" altLang="en-US" sz="1000" spc="-10">
                <a:solidFill>
                  <a:schemeClr val="tx1"/>
                </a:solidFill>
                <a:latin typeface="+mn-ea"/>
                <a:ea typeface="+mn-ea"/>
              </a:rPr>
              <a:t>は、</a:t>
            </a:r>
            <a:r>
              <a:rPr lang="ja-JP" altLang="en-US" sz="1000" spc="-10">
                <a:latin typeface="+mn-ea"/>
                <a:ea typeface="+mn-ea"/>
              </a:rPr>
              <a:t>滋賀</a:t>
            </a:r>
            <a:r>
              <a:rPr lang="ja-JP" altLang="en-US" sz="1000" spc="-10">
                <a:solidFill>
                  <a:schemeClr val="tx1"/>
                </a:solidFill>
                <a:latin typeface="+mn-ea"/>
                <a:ea typeface="+mn-ea"/>
              </a:rPr>
              <a:t>県内</a:t>
            </a:r>
            <a:r>
              <a:rPr lang="ja-JP" altLang="en-US" sz="1000" spc="-10" dirty="0">
                <a:solidFill>
                  <a:schemeClr val="tx1"/>
                </a:solidFill>
                <a:latin typeface="+mn-ea"/>
                <a:ea typeface="+mn-ea"/>
              </a:rPr>
              <a:t>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mn-ea"/>
              <a:ea typeface="+mn-ea"/>
            </a:endParaRPr>
          </a:p>
        </p:txBody>
      </p:sp>
      <p:pic>
        <p:nvPicPr>
          <p:cNvPr id="47" name="図 46">
            <a:hlinkClick r:id="rId3"/>
            <a:extLst>
              <a:ext uri="{FF2B5EF4-FFF2-40B4-BE49-F238E27FC236}">
                <a16:creationId xmlns:a16="http://schemas.microsoft.com/office/drawing/2014/main" id="{43B68D98-C67A-8396-CE78-A7D5950970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6452" y="5257581"/>
            <a:ext cx="1033441" cy="1045411"/>
          </a:xfrm>
          <a:prstGeom prst="rect">
            <a:avLst/>
          </a:prstGeom>
          <a:noFill/>
          <a:ln w="12700">
            <a:noFill/>
          </a:ln>
        </p:spPr>
      </p:pic>
      <p:sp>
        <p:nvSpPr>
          <p:cNvPr id="48" name="テキスト ボックス 47">
            <a:extLst>
              <a:ext uri="{FF2B5EF4-FFF2-40B4-BE49-F238E27FC236}">
                <a16:creationId xmlns:a16="http://schemas.microsoft.com/office/drawing/2014/main" id="{49F68481-4AB6-C9A9-53D8-743BDA4B5C37}"/>
              </a:ext>
            </a:extLst>
          </p:cNvPr>
          <p:cNvSpPr txBox="1"/>
          <p:nvPr/>
        </p:nvSpPr>
        <p:spPr>
          <a:xfrm>
            <a:off x="4908104" y="764115"/>
            <a:ext cx="2998716" cy="276999"/>
          </a:xfrm>
          <a:prstGeom prst="rect">
            <a:avLst/>
          </a:prstGeom>
          <a:noFill/>
        </p:spPr>
        <p:txBody>
          <a:bodyPr wrap="square" lIns="0" rIns="0" rtlCol="0">
            <a:spAutoFit/>
          </a:bodyPr>
          <a:lstStyle/>
          <a:p>
            <a:r>
              <a:rPr kumimoji="1" lang="en-US" altLang="ja-JP" sz="1200" dirty="0">
                <a:latin typeface="+mn-ea"/>
                <a:ea typeface="+mn-ea"/>
                <a:cs typeface="Arial" panose="020B0604020202020204" pitchFamily="34" charset="0"/>
                <a:hlinkClick r:id="rId5">
                  <a:extLst>
                    <a:ext uri="{A12FA001-AC4F-418D-AE19-62706E023703}">
                      <ahyp:hlinkClr xmlns:ahyp="http://schemas.microsoft.com/office/drawing/2018/hyperlinkcolor" val="tx"/>
                    </a:ext>
                  </a:extLst>
                </a:hlinkClick>
              </a:rPr>
              <a:t>https://www.nta.go.jp/taxes/kids/index.htm</a:t>
            </a:r>
            <a:endParaRPr kumimoji="1" lang="en-US" altLang="ja-JP" sz="1200" dirty="0">
              <a:latin typeface="+mn-ea"/>
              <a:ea typeface="+mn-ea"/>
              <a:cs typeface="Arial" panose="020B0604020202020204" pitchFamily="34" charset="0"/>
            </a:endParaRPr>
          </a:p>
        </p:txBody>
      </p:sp>
      <p:pic>
        <p:nvPicPr>
          <p:cNvPr id="49" name="図 48">
            <a:hlinkClick r:id="rId5"/>
            <a:extLst>
              <a:ext uri="{FF2B5EF4-FFF2-40B4-BE49-F238E27FC236}">
                <a16:creationId xmlns:a16="http://schemas.microsoft.com/office/drawing/2014/main" id="{B284B23D-78A8-F596-35D7-68925D05CAC2}"/>
              </a:ext>
            </a:extLst>
          </p:cNvPr>
          <p:cNvPicPr>
            <a:picLocks noChangeAspect="1"/>
          </p:cNvPicPr>
          <p:nvPr/>
        </p:nvPicPr>
        <p:blipFill>
          <a:blip r:embed="rId6"/>
          <a:stretch>
            <a:fillRect/>
          </a:stretch>
        </p:blipFill>
        <p:spPr>
          <a:xfrm>
            <a:off x="7965366" y="390389"/>
            <a:ext cx="729366" cy="724301"/>
          </a:xfrm>
          <a:prstGeom prst="rect">
            <a:avLst/>
          </a:prstGeom>
        </p:spPr>
      </p:pic>
      <p:grpSp>
        <p:nvGrpSpPr>
          <p:cNvPr id="18" name="グループ化 17">
            <a:extLst>
              <a:ext uri="{FF2B5EF4-FFF2-40B4-BE49-F238E27FC236}">
                <a16:creationId xmlns:a16="http://schemas.microsoft.com/office/drawing/2014/main" id="{AC5B7238-D7C5-3E93-F293-48BE414880D3}"/>
              </a:ext>
            </a:extLst>
          </p:cNvPr>
          <p:cNvGrpSpPr/>
          <p:nvPr/>
        </p:nvGrpSpPr>
        <p:grpSpPr>
          <a:xfrm>
            <a:off x="6345735" y="1471745"/>
            <a:ext cx="2526235" cy="3182311"/>
            <a:chOff x="6345735" y="1471745"/>
            <a:chExt cx="2526235" cy="3182311"/>
          </a:xfrm>
        </p:grpSpPr>
        <p:sp>
          <p:nvSpPr>
            <p:cNvPr id="50" name="正方形/長方形 49">
              <a:extLst>
                <a:ext uri="{FF2B5EF4-FFF2-40B4-BE49-F238E27FC236}">
                  <a16:creationId xmlns:a16="http://schemas.microsoft.com/office/drawing/2014/main" id="{E35A6EEC-1007-6608-888E-DFA8D247F961}"/>
                </a:ext>
              </a:extLst>
            </p:cNvPr>
            <p:cNvSpPr/>
            <p:nvPr/>
          </p:nvSpPr>
          <p:spPr bwMode="auto">
            <a:xfrm>
              <a:off x="6345735" y="1471745"/>
              <a:ext cx="2526235" cy="3182311"/>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400" b="1" i="0" u="none" strike="noStrike" cap="none" normalizeH="0" baseline="0">
                  <a:ln>
                    <a:noFill/>
                  </a:ln>
                  <a:solidFill>
                    <a:srgbClr val="005BAD"/>
                  </a:solidFill>
                  <a:effectLst/>
                  <a:latin typeface="+mn-ea"/>
                  <a:ea typeface="+mn-ea"/>
                </a:rPr>
                <a:t>［</a:t>
              </a:r>
              <a:r>
                <a:rPr kumimoji="1" lang="en-US" altLang="ja-JP" sz="1400" b="1" i="0" u="none" strike="noStrike" cap="none" normalizeH="0" baseline="0" dirty="0">
                  <a:ln>
                    <a:noFill/>
                  </a:ln>
                  <a:solidFill>
                    <a:srgbClr val="005BAD"/>
                  </a:solidFill>
                  <a:effectLst/>
                  <a:latin typeface="+mn-ea"/>
                  <a:ea typeface="+mn-ea"/>
                </a:rPr>
                <a:t>P27</a:t>
              </a:r>
              <a:r>
                <a:rPr kumimoji="1" lang="ja-JP" altLang="en-US" sz="1400" b="1" i="0" u="none" strike="noStrike" cap="none" normalizeH="0" baseline="0" dirty="0">
                  <a:ln>
                    <a:noFill/>
                  </a:ln>
                  <a:solidFill>
                    <a:srgbClr val="005BAD"/>
                  </a:solidFill>
                  <a:effectLst/>
                  <a:latin typeface="+mn-ea"/>
                  <a:ea typeface="+mn-ea"/>
                </a:rPr>
                <a:t>・</a:t>
              </a:r>
              <a:r>
                <a:rPr kumimoji="1" lang="en-US" altLang="ja-JP" sz="1400" b="1" i="0" u="none" strike="noStrike" cap="none" normalizeH="0" baseline="0" dirty="0">
                  <a:ln>
                    <a:noFill/>
                  </a:ln>
                  <a:solidFill>
                    <a:srgbClr val="005BAD"/>
                  </a:solidFill>
                  <a:effectLst/>
                  <a:latin typeface="+mn-ea"/>
                  <a:ea typeface="+mn-ea"/>
                </a:rPr>
                <a:t>28</a:t>
              </a:r>
              <a:r>
                <a:rPr kumimoji="1" lang="ja-JP" altLang="en-US" sz="1400" b="1" i="0" u="none" strike="noStrike" cap="none" normalizeH="0" baseline="0" dirty="0">
                  <a:ln>
                    <a:noFill/>
                  </a:ln>
                  <a:solidFill>
                    <a:srgbClr val="005BAD"/>
                  </a:solidFill>
                  <a:effectLst/>
                  <a:latin typeface="+mn-ea"/>
                  <a:ea typeface="+mn-ea"/>
                </a:rPr>
                <a:t>の</a:t>
              </a:r>
              <a:r>
                <a:rPr kumimoji="1" lang="ja-JP" altLang="en-US" sz="1400" b="1" i="0" u="none" strike="noStrike" cap="none" normalizeH="0" baseline="0">
                  <a:ln>
                    <a:noFill/>
                  </a:ln>
                  <a:solidFill>
                    <a:srgbClr val="005BAD"/>
                  </a:solidFill>
                  <a:effectLst/>
                  <a:latin typeface="+mn-ea"/>
                  <a:ea typeface="+mn-ea"/>
                </a:rPr>
                <a:t>答え］</a:t>
              </a:r>
              <a:endParaRPr kumimoji="1" lang="en-US" altLang="ja-JP" sz="1400" b="1"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穴埋め問題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問１］ </a:t>
              </a:r>
              <a:r>
                <a:rPr kumimoji="1" lang="ja-JP" altLang="en-US" sz="1100" b="0" i="0" u="none" strike="noStrike" cap="none" normalizeH="0" baseline="0" dirty="0">
                  <a:ln>
                    <a:noFill/>
                  </a:ln>
                  <a:solidFill>
                    <a:srgbClr val="005BAD"/>
                  </a:solidFill>
                  <a:effectLst/>
                  <a:latin typeface="+mn-ea"/>
                  <a:ea typeface="+mn-ea"/>
                </a:rPr>
                <a:t>①</a:t>
              </a:r>
              <a:r>
                <a:rPr kumimoji="1" lang="ja-JP" altLang="en-US" sz="1100" b="0" i="0" u="none" strike="noStrike" cap="none" normalizeH="0" baseline="0">
                  <a:ln>
                    <a:noFill/>
                  </a:ln>
                  <a:solidFill>
                    <a:srgbClr val="005BAD"/>
                  </a:solidFill>
                  <a:effectLst/>
                  <a:latin typeface="+mn-ea"/>
                  <a:ea typeface="+mn-ea"/>
                </a:rPr>
                <a:t>納税</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問２］ </a:t>
              </a:r>
              <a:r>
                <a:rPr kumimoji="1" lang="ja-JP" altLang="en-US" sz="1100" b="0" i="0" u="none" strike="noStrike" cap="none" normalizeH="0" baseline="0" dirty="0">
                  <a:ln>
                    <a:noFill/>
                  </a:ln>
                  <a:solidFill>
                    <a:srgbClr val="005BAD"/>
                  </a:solidFill>
                  <a:effectLst/>
                  <a:latin typeface="+mn-ea"/>
                  <a:ea typeface="+mn-ea"/>
                </a:rPr>
                <a:t>②水平</a:t>
              </a:r>
              <a:r>
                <a:rPr kumimoji="1" lang="ja-JP" altLang="en-US" sz="1100" dirty="0">
                  <a:solidFill>
                    <a:srgbClr val="005BAD"/>
                  </a:solidFill>
                  <a:latin typeface="+mn-ea"/>
                  <a:ea typeface="+mn-ea"/>
                </a:rPr>
                <a:t>　</a:t>
              </a:r>
              <a:r>
                <a:rPr kumimoji="1" lang="ja-JP" altLang="en-US" sz="1100" b="0" i="0" u="none" strike="noStrike" cap="none" normalizeH="0" baseline="0" dirty="0">
                  <a:ln>
                    <a:noFill/>
                  </a:ln>
                  <a:solidFill>
                    <a:srgbClr val="005BAD"/>
                  </a:solidFill>
                  <a:effectLst/>
                  <a:latin typeface="+mn-ea"/>
                  <a:ea typeface="+mn-ea"/>
                </a:rPr>
                <a:t>③</a:t>
              </a:r>
              <a:r>
                <a:rPr kumimoji="1" lang="ja-JP" altLang="en-US" sz="1100" b="0" i="0" u="none" strike="noStrike" cap="none" normalizeH="0" baseline="0">
                  <a:ln>
                    <a:noFill/>
                  </a:ln>
                  <a:solidFill>
                    <a:srgbClr val="005BAD"/>
                  </a:solidFill>
                  <a:effectLst/>
                  <a:latin typeface="+mn-ea"/>
                  <a:ea typeface="+mn-ea"/>
                </a:rPr>
                <a:t>垂直</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問３］ </a:t>
              </a:r>
              <a:r>
                <a:rPr kumimoji="1" lang="ja-JP" altLang="en-US" sz="1100" b="0" i="0" u="none" strike="noStrike" cap="none" normalizeH="0" baseline="0" dirty="0">
                  <a:ln>
                    <a:noFill/>
                  </a:ln>
                  <a:solidFill>
                    <a:srgbClr val="005BAD"/>
                  </a:solidFill>
                  <a:effectLst/>
                  <a:latin typeface="+mn-ea"/>
                  <a:ea typeface="+mn-ea"/>
                </a:rPr>
                <a:t>④国民</a:t>
              </a:r>
              <a:r>
                <a:rPr kumimoji="1" lang="ja-JP" altLang="en-US" sz="1100" dirty="0">
                  <a:solidFill>
                    <a:srgbClr val="005BAD"/>
                  </a:solidFill>
                  <a:latin typeface="+mn-ea"/>
                  <a:ea typeface="+mn-ea"/>
                </a:rPr>
                <a:t>　</a:t>
              </a:r>
              <a:r>
                <a:rPr kumimoji="1" lang="ja-JP" altLang="en-US" sz="1100" b="0" i="0" u="none" strike="noStrike" cap="none" normalizeH="0" baseline="0" dirty="0">
                  <a:ln>
                    <a:noFill/>
                  </a:ln>
                  <a:solidFill>
                    <a:srgbClr val="005BAD"/>
                  </a:solidFill>
                  <a:effectLst/>
                  <a:latin typeface="+mn-ea"/>
                  <a:ea typeface="+mn-ea"/>
                </a:rPr>
                <a:t>⑤国会</a:t>
              </a:r>
              <a:r>
                <a:rPr kumimoji="1" lang="ja-JP" altLang="en-US" sz="1100" b="0" i="0" u="none" strike="noStrike" cap="none" normalizeH="0" baseline="0">
                  <a:ln>
                    <a:noFill/>
                  </a:ln>
                  <a:solidFill>
                    <a:srgbClr val="005BAD"/>
                  </a:solidFill>
                  <a:effectLst/>
                  <a:latin typeface="+mn-ea"/>
                  <a:ea typeface="+mn-ea"/>
                </a:rPr>
                <a:t>議員</a:t>
              </a:r>
              <a:r>
                <a:rPr kumimoji="1" lang="ja-JP" altLang="en-US" sz="110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問４］ </a:t>
              </a:r>
              <a:r>
                <a:rPr kumimoji="1" lang="ja-JP" altLang="en-US" sz="1100" b="0" i="0" u="none" strike="noStrike" cap="none" normalizeH="0" baseline="0" dirty="0">
                  <a:ln>
                    <a:noFill/>
                  </a:ln>
                  <a:solidFill>
                    <a:srgbClr val="005BAD"/>
                  </a:solidFill>
                  <a:effectLst/>
                  <a:latin typeface="+mn-ea"/>
                  <a:ea typeface="+mn-ea"/>
                </a:rPr>
                <a:t>⑥社会保障関係　⑦</a:t>
              </a:r>
              <a:r>
                <a:rPr kumimoji="1" lang="ja-JP" altLang="en-US" sz="1100" b="0" i="0" u="none" strike="noStrike" cap="none" normalizeH="0" baseline="0">
                  <a:ln>
                    <a:noFill/>
                  </a:ln>
                  <a:solidFill>
                    <a:srgbClr val="005BAD"/>
                  </a:solidFill>
                  <a:effectLst/>
                  <a:latin typeface="+mn-ea"/>
                  <a:ea typeface="+mn-ea"/>
                </a:rPr>
                <a:t>国債　</a:t>
              </a:r>
              <a:endParaRPr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en-US" altLang="ja-JP" sz="1100" b="0" i="0" u="none" strike="noStrike" cap="none" normalizeH="0" baseline="0" dirty="0">
                  <a:ln>
                    <a:noFill/>
                  </a:ln>
                  <a:solidFill>
                    <a:srgbClr val="005BAD"/>
                  </a:solidFill>
                  <a:effectLst/>
                  <a:latin typeface="+mn-ea"/>
                  <a:ea typeface="+mn-ea"/>
                </a:rPr>
                <a:t>         </a:t>
              </a:r>
              <a:r>
                <a:rPr kumimoji="1" lang="ja-JP" altLang="en-US" sz="1100" b="0" i="0" u="none" strike="noStrike" cap="none" normalizeH="0" baseline="0">
                  <a:ln>
                    <a:noFill/>
                  </a:ln>
                  <a:solidFill>
                    <a:srgbClr val="005BAD"/>
                  </a:solidFill>
                  <a:effectLst/>
                  <a:latin typeface="+mn-ea"/>
                  <a:ea typeface="+mn-ea"/>
                </a:rPr>
                <a:t>⑧</a:t>
              </a:r>
              <a:r>
                <a:rPr kumimoji="1" lang="ja-JP" altLang="en-US" sz="1100" b="0" i="0" u="none" strike="noStrike" cap="none" normalizeH="0" baseline="0" dirty="0">
                  <a:ln>
                    <a:noFill/>
                  </a:ln>
                  <a:solidFill>
                    <a:srgbClr val="005BAD"/>
                  </a:solidFill>
                  <a:effectLst/>
                  <a:latin typeface="+mn-ea"/>
                  <a:ea typeface="+mn-ea"/>
                </a:rPr>
                <a:t>税収　⑨公債金（借金）</a:t>
              </a:r>
              <a:r>
                <a:rPr kumimoji="1" lang="ja-JP" altLang="en-US" sz="1100" dirty="0">
                  <a:solidFill>
                    <a:srgbClr val="005BAD"/>
                  </a:solidFill>
                  <a:latin typeface="+mn-ea"/>
                  <a:ea typeface="+mn-ea"/>
                </a:rPr>
                <a:t>　</a:t>
              </a:r>
              <a:endParaRPr kumimoji="1"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a:solidFill>
                    <a:srgbClr val="005BAD"/>
                  </a:solidFill>
                  <a:latin typeface="+mn-ea"/>
                  <a:ea typeface="+mn-ea"/>
                </a:rPr>
                <a:t>［</a:t>
              </a:r>
              <a:r>
                <a:rPr kumimoji="1" lang="ja-JP" altLang="en-US" sz="1100" b="1" dirty="0">
                  <a:solidFill>
                    <a:srgbClr val="005BAD"/>
                  </a:solidFill>
                  <a:latin typeface="+mn-ea"/>
                  <a:ea typeface="+mn-ea"/>
                </a:rPr>
                <a:t>問５］ </a:t>
              </a:r>
              <a:r>
                <a:rPr kumimoji="1" lang="ja-JP" altLang="en-US" sz="1100" b="0" i="0" u="none" strike="noStrike" cap="none" normalizeH="0" baseline="0" dirty="0">
                  <a:ln>
                    <a:noFill/>
                  </a:ln>
                  <a:solidFill>
                    <a:srgbClr val="005BAD"/>
                  </a:solidFill>
                  <a:effectLst/>
                  <a:latin typeface="+mn-ea"/>
                  <a:ea typeface="+mn-ea"/>
                </a:rPr>
                <a:t>⑩ ⑪道府県民税、</a:t>
              </a:r>
              <a:r>
                <a:rPr kumimoji="1" lang="ja-JP" altLang="en-US" sz="1100" b="0" i="0" u="none" strike="noStrike" cap="none" normalizeH="0" baseline="0">
                  <a:ln>
                    <a:noFill/>
                  </a:ln>
                  <a:solidFill>
                    <a:srgbClr val="005BAD"/>
                  </a:solidFill>
                  <a:effectLst/>
                  <a:latin typeface="+mn-ea"/>
                  <a:ea typeface="+mn-ea"/>
                </a:rPr>
                <a:t>事業税など</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lang="en-US" altLang="ja-JP" sz="1100" dirty="0">
                  <a:solidFill>
                    <a:srgbClr val="005BAD"/>
                  </a:solidFill>
                  <a:latin typeface="+mn-ea"/>
                  <a:ea typeface="+mn-ea"/>
                </a:rPr>
                <a:t>         </a:t>
              </a:r>
              <a:r>
                <a:rPr kumimoji="1" lang="ja-JP" altLang="en-US" sz="1100" b="0" i="0" u="none" strike="noStrike" cap="none" normalizeH="0" baseline="0">
                  <a:ln>
                    <a:noFill/>
                  </a:ln>
                  <a:solidFill>
                    <a:srgbClr val="005BAD"/>
                  </a:solidFill>
                  <a:effectLst/>
                  <a:latin typeface="+mn-ea"/>
                  <a:ea typeface="+mn-ea"/>
                </a:rPr>
                <a:t>（</a:t>
              </a:r>
              <a:r>
                <a:rPr kumimoji="1" lang="ja-JP" altLang="en-US" sz="1100" b="0" i="0" u="none" strike="noStrike" cap="none" normalizeH="0" baseline="0" dirty="0">
                  <a:ln>
                    <a:noFill/>
                  </a:ln>
                  <a:solidFill>
                    <a:srgbClr val="005BAD"/>
                  </a:solidFill>
                  <a:effectLst/>
                  <a:latin typeface="+mn-ea"/>
                  <a:ea typeface="+mn-ea"/>
                </a:rPr>
                <a:t>Ｐ３</a:t>
              </a:r>
              <a:r>
                <a:rPr kumimoji="1" lang="ja-JP" altLang="en-US" sz="1100" b="0" i="0" u="none" strike="noStrike" cap="none" normalizeH="0" baseline="0">
                  <a:ln>
                    <a:noFill/>
                  </a:ln>
                  <a:solidFill>
                    <a:srgbClr val="005BAD"/>
                  </a:solidFill>
                  <a:effectLst/>
                  <a:latin typeface="+mn-ea"/>
                  <a:ea typeface="+mn-ea"/>
                </a:rPr>
                <a:t>参照）</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クイズ</a:t>
              </a:r>
              <a:endParaRPr lang="en-US" altLang="ja-JP" sz="1100" dirty="0">
                <a:solidFill>
                  <a:srgbClr val="005BAD"/>
                </a:solidFill>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問１］ </a:t>
              </a:r>
              <a:r>
                <a:rPr kumimoji="1" lang="ja-JP" altLang="en-US" sz="1100" b="0" i="0" u="none" strike="noStrike" cap="none" normalizeH="0" baseline="0" dirty="0">
                  <a:ln>
                    <a:noFill/>
                  </a:ln>
                  <a:solidFill>
                    <a:srgbClr val="005BAD"/>
                  </a:solidFill>
                  <a:effectLst/>
                  <a:latin typeface="+mn-ea"/>
                  <a:ea typeface="+mn-ea"/>
                </a:rPr>
                <a:t>②約</a:t>
              </a:r>
              <a:r>
                <a:rPr kumimoji="1" lang="en-US" altLang="ja-JP" sz="1100" b="0" i="0" u="none" strike="noStrike" cap="none" normalizeH="0" baseline="0" dirty="0">
                  <a:ln>
                    <a:noFill/>
                  </a:ln>
                  <a:solidFill>
                    <a:srgbClr val="005BAD"/>
                  </a:solidFill>
                  <a:effectLst/>
                  <a:latin typeface="+mn-ea"/>
                  <a:ea typeface="+mn-ea"/>
                </a:rPr>
                <a:t>50</a:t>
              </a:r>
              <a:r>
                <a:rPr kumimoji="1" lang="ja-JP" altLang="en-US" sz="1100" b="0" i="0" u="none" strike="noStrike" cap="none" normalizeH="0" baseline="0">
                  <a:ln>
                    <a:noFill/>
                  </a:ln>
                  <a:solidFill>
                    <a:srgbClr val="005BAD"/>
                  </a:solidFill>
                  <a:effectLst/>
                  <a:latin typeface="+mn-ea"/>
                  <a:ea typeface="+mn-ea"/>
                </a:rPr>
                <a:t>種類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問２］ </a:t>
              </a:r>
              <a:r>
                <a:rPr kumimoji="1" lang="ja-JP" altLang="en-US" sz="1100" b="0" i="0" u="none" strike="noStrike" cap="none" normalizeH="0" baseline="0" dirty="0">
                  <a:ln>
                    <a:noFill/>
                  </a:ln>
                  <a:solidFill>
                    <a:srgbClr val="005BAD"/>
                  </a:solidFill>
                  <a:effectLst/>
                  <a:latin typeface="+mn-ea"/>
                  <a:ea typeface="+mn-ea"/>
                </a:rPr>
                <a:t>③クイズの</a:t>
              </a:r>
              <a:r>
                <a:rPr kumimoji="1" lang="ja-JP" altLang="en-US" sz="1100" b="0" i="0" u="none" strike="noStrike" cap="none" normalizeH="0" baseline="0">
                  <a:ln>
                    <a:noFill/>
                  </a:ln>
                  <a:solidFill>
                    <a:srgbClr val="005BAD"/>
                  </a:solidFill>
                  <a:effectLst/>
                  <a:latin typeface="+mn-ea"/>
                  <a:ea typeface="+mn-ea"/>
                </a:rPr>
                <a:t>懸賞金</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問３］ </a:t>
              </a:r>
              <a:r>
                <a:rPr kumimoji="1" lang="ja-JP" altLang="en-US" sz="1100" b="0" i="0" u="none" strike="noStrike" cap="none" normalizeH="0" baseline="0" dirty="0">
                  <a:ln>
                    <a:noFill/>
                  </a:ln>
                  <a:solidFill>
                    <a:srgbClr val="005BAD"/>
                  </a:solidFill>
                  <a:effectLst/>
                  <a:latin typeface="+mn-ea"/>
                  <a:ea typeface="+mn-ea"/>
                </a:rPr>
                <a:t>②スペードの</a:t>
              </a:r>
              <a:r>
                <a:rPr kumimoji="1" lang="ja-JP" altLang="en-US" sz="1100" b="0" i="0" u="none" strike="noStrike" cap="none" normalizeH="0" baseline="0">
                  <a:ln>
                    <a:noFill/>
                  </a:ln>
                  <a:solidFill>
                    <a:srgbClr val="005BAD"/>
                  </a:solidFill>
                  <a:effectLst/>
                  <a:latin typeface="+mn-ea"/>
                  <a:ea typeface="+mn-ea"/>
                </a:rPr>
                <a:t>エース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問４］ </a:t>
              </a:r>
              <a:r>
                <a:rPr kumimoji="1" lang="ja-JP" altLang="en-US" sz="1100" b="0" i="0" u="none" strike="noStrike" cap="none" normalizeH="0" baseline="0" dirty="0">
                  <a:ln>
                    <a:noFill/>
                  </a:ln>
                  <a:solidFill>
                    <a:srgbClr val="005BAD"/>
                  </a:solidFill>
                  <a:effectLst/>
                  <a:latin typeface="+mn-ea"/>
                  <a:ea typeface="+mn-ea"/>
                </a:rPr>
                <a:t>③</a:t>
              </a:r>
              <a:r>
                <a:rPr kumimoji="1" lang="ja-JP" altLang="en-US" sz="1100" b="0" i="0" u="none" strike="noStrike" cap="none" normalizeH="0" baseline="0">
                  <a:ln>
                    <a:noFill/>
                  </a:ln>
                  <a:solidFill>
                    <a:srgbClr val="005BAD"/>
                  </a:solidFill>
                  <a:effectLst/>
                  <a:latin typeface="+mn-ea"/>
                  <a:ea typeface="+mn-ea"/>
                </a:rPr>
                <a:t>国会　</a:t>
              </a:r>
              <a:endParaRPr kumimoji="1" lang="en-US" altLang="ja-JP" sz="1100" b="0" i="0" u="none" strike="noStrike" cap="none" normalizeH="0" baseline="0" dirty="0">
                <a:ln>
                  <a:noFill/>
                </a:ln>
                <a:solidFill>
                  <a:srgbClr val="005BAD"/>
                </a:solidFill>
                <a:effectLst/>
                <a:latin typeface="+mn-ea"/>
                <a:ea typeface="+mn-ea"/>
              </a:endParaRPr>
            </a:p>
            <a:p>
              <a:pPr marL="0" marR="0" indent="0" algn="l" defTabSz="914400" rtl="0" eaLnBrk="1" fontAlgn="base" latinLnBrk="0" hangingPunct="1">
                <a:lnSpc>
                  <a:spcPts val="1580"/>
                </a:lnSpc>
                <a:spcBef>
                  <a:spcPct val="0"/>
                </a:spcBef>
                <a:spcAft>
                  <a:spcPct val="0"/>
                </a:spcAft>
                <a:buClrTx/>
                <a:buSzTx/>
                <a:buFontTx/>
                <a:buNone/>
                <a:tabLst/>
              </a:pPr>
              <a:r>
                <a:rPr kumimoji="1" lang="ja-JP" altLang="en-US" sz="1100" b="1" i="0" u="none" strike="noStrike" cap="none" normalizeH="0" baseline="0">
                  <a:ln>
                    <a:noFill/>
                  </a:ln>
                  <a:solidFill>
                    <a:srgbClr val="005BAD"/>
                  </a:solidFill>
                  <a:effectLst/>
                  <a:latin typeface="+mn-ea"/>
                  <a:ea typeface="+mn-ea"/>
                </a:rPr>
                <a:t>［</a:t>
              </a:r>
              <a:r>
                <a:rPr kumimoji="1" lang="ja-JP" altLang="en-US" sz="1100" b="1" i="0" u="none" strike="noStrike" cap="none" normalizeH="0" baseline="0" dirty="0">
                  <a:ln>
                    <a:noFill/>
                  </a:ln>
                  <a:solidFill>
                    <a:srgbClr val="005BAD"/>
                  </a:solidFill>
                  <a:effectLst/>
                  <a:latin typeface="+mn-ea"/>
                  <a:ea typeface="+mn-ea"/>
                </a:rPr>
                <a:t>問５］ </a:t>
              </a:r>
              <a:r>
                <a:rPr kumimoji="1" lang="ja-JP" altLang="en-US" sz="1100" b="0" i="0" u="none" strike="noStrike" cap="none" normalizeH="0" baseline="0" dirty="0">
                  <a:ln>
                    <a:noFill/>
                  </a:ln>
                  <a:solidFill>
                    <a:srgbClr val="005BAD"/>
                  </a:solidFill>
                  <a:effectLst/>
                  <a:latin typeface="+mn-ea"/>
                  <a:ea typeface="+mn-ea"/>
                </a:rPr>
                <a:t>②かえる税</a:t>
              </a:r>
            </a:p>
          </p:txBody>
        </p:sp>
        <p:sp>
          <p:nvSpPr>
            <p:cNvPr id="7" name="テキスト ボックス 6">
              <a:extLst>
                <a:ext uri="{FF2B5EF4-FFF2-40B4-BE49-F238E27FC236}">
                  <a16:creationId xmlns:a16="http://schemas.microsoft.com/office/drawing/2014/main" id="{5BBE7CCB-6737-DCC4-27C0-BF3D04E57602}"/>
                </a:ext>
              </a:extLst>
            </p:cNvPr>
            <p:cNvSpPr txBox="1"/>
            <p:nvPr/>
          </p:nvSpPr>
          <p:spPr>
            <a:xfrm>
              <a:off x="8017073" y="2490852"/>
              <a:ext cx="386644"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こくさい</a:t>
              </a:r>
              <a:endParaRPr lang="ja-JP" altLang="en-US" sz="200" spc="-90" dirty="0">
                <a:solidFill>
                  <a:schemeClr val="accent1"/>
                </a:solidFill>
                <a:latin typeface="+mn-ea"/>
                <a:ea typeface="+mn-ea"/>
              </a:endParaRPr>
            </a:p>
          </p:txBody>
        </p:sp>
        <p:sp>
          <p:nvSpPr>
            <p:cNvPr id="15" name="テキスト ボックス 14">
              <a:extLst>
                <a:ext uri="{FF2B5EF4-FFF2-40B4-BE49-F238E27FC236}">
                  <a16:creationId xmlns:a16="http://schemas.microsoft.com/office/drawing/2014/main" id="{C079B962-8EDB-462B-6913-9AAAE9F6D71E}"/>
                </a:ext>
              </a:extLst>
            </p:cNvPr>
            <p:cNvSpPr txBox="1"/>
            <p:nvPr/>
          </p:nvSpPr>
          <p:spPr>
            <a:xfrm>
              <a:off x="7451564" y="2689484"/>
              <a:ext cx="393056"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こうさい</a:t>
              </a:r>
              <a:endParaRPr lang="ja-JP" altLang="en-US" sz="200" spc="-90" dirty="0">
                <a:solidFill>
                  <a:schemeClr val="accent1"/>
                </a:solidFill>
                <a:latin typeface="+mn-ea"/>
                <a:ea typeface="+mn-ea"/>
              </a:endParaRPr>
            </a:p>
          </p:txBody>
        </p:sp>
        <p:sp>
          <p:nvSpPr>
            <p:cNvPr id="16" name="テキスト ボックス 15">
              <a:extLst>
                <a:ext uri="{FF2B5EF4-FFF2-40B4-BE49-F238E27FC236}">
                  <a16:creationId xmlns:a16="http://schemas.microsoft.com/office/drawing/2014/main" id="{9034FC3D-4AC8-FAF1-F899-279CC8DF89F3}"/>
                </a:ext>
              </a:extLst>
            </p:cNvPr>
            <p:cNvSpPr txBox="1"/>
            <p:nvPr/>
          </p:nvSpPr>
          <p:spPr>
            <a:xfrm>
              <a:off x="7406931" y="3706492"/>
              <a:ext cx="452368" cy="1665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500">
                  <a:solidFill>
                    <a:schemeClr val="accent1"/>
                  </a:solidFill>
                  <a:latin typeface="+mn-ea"/>
                  <a:ea typeface="+mn-ea"/>
                </a:rPr>
                <a:t>けんしょう</a:t>
              </a:r>
              <a:endParaRPr lang="ja-JP" altLang="en-US" sz="200" spc="-90" dirty="0">
                <a:solidFill>
                  <a:schemeClr val="accent1"/>
                </a:solidFill>
                <a:latin typeface="+mn-ea"/>
                <a:ea typeface="+mn-ea"/>
              </a:endParaRPr>
            </a:p>
          </p:txBody>
        </p:sp>
      </p:grpSp>
      <p:grpSp>
        <p:nvGrpSpPr>
          <p:cNvPr id="20" name="グループ化 19">
            <a:extLst>
              <a:ext uri="{FF2B5EF4-FFF2-40B4-BE49-F238E27FC236}">
                <a16:creationId xmlns:a16="http://schemas.microsoft.com/office/drawing/2014/main" id="{3DC39582-2399-F67F-EE90-81703DF7509C}"/>
              </a:ext>
            </a:extLst>
          </p:cNvPr>
          <p:cNvGrpSpPr/>
          <p:nvPr/>
        </p:nvGrpSpPr>
        <p:grpSpPr>
          <a:xfrm>
            <a:off x="258738" y="1425304"/>
            <a:ext cx="5933219" cy="3499151"/>
            <a:chOff x="258738" y="1425304"/>
            <a:chExt cx="5933219" cy="3499151"/>
          </a:xfrm>
        </p:grpSpPr>
        <p:grpSp>
          <p:nvGrpSpPr>
            <p:cNvPr id="8" name="グループ化 7">
              <a:extLst>
                <a:ext uri="{FF2B5EF4-FFF2-40B4-BE49-F238E27FC236}">
                  <a16:creationId xmlns:a16="http://schemas.microsoft.com/office/drawing/2014/main" id="{16035F81-B4A1-49D9-1149-9B9B9C7AAF5D}"/>
                </a:ext>
              </a:extLst>
            </p:cNvPr>
            <p:cNvGrpSpPr>
              <a:grpSpLocks noChangeAspect="1"/>
            </p:cNvGrpSpPr>
            <p:nvPr/>
          </p:nvGrpSpPr>
          <p:grpSpPr>
            <a:xfrm>
              <a:off x="258738" y="1480558"/>
              <a:ext cx="1734201" cy="3328100"/>
              <a:chOff x="408221" y="1492804"/>
              <a:chExt cx="2451004" cy="4703715"/>
            </a:xfrm>
          </p:grpSpPr>
          <p:grpSp>
            <p:nvGrpSpPr>
              <p:cNvPr id="9" name="グループ化 8">
                <a:extLst>
                  <a:ext uri="{FF2B5EF4-FFF2-40B4-BE49-F238E27FC236}">
                    <a16:creationId xmlns:a16="http://schemas.microsoft.com/office/drawing/2014/main" id="{B05DDE9C-6B12-09BB-6E94-F8F49C03D6B9}"/>
                  </a:ext>
                </a:extLst>
              </p:cNvPr>
              <p:cNvGrpSpPr/>
              <p:nvPr/>
            </p:nvGrpSpPr>
            <p:grpSpPr>
              <a:xfrm>
                <a:off x="408221" y="4787785"/>
                <a:ext cx="2006355" cy="1408734"/>
                <a:chOff x="276126" y="4999439"/>
                <a:chExt cx="2070467" cy="1453749"/>
              </a:xfrm>
            </p:grpSpPr>
            <p:pic>
              <p:nvPicPr>
                <p:cNvPr id="13" name="図 12" descr="コンピュータ が含まれている画像&#10;&#10;自動的に生成された説明">
                  <a:extLst>
                    <a:ext uri="{FF2B5EF4-FFF2-40B4-BE49-F238E27FC236}">
                      <a16:creationId xmlns:a16="http://schemas.microsoft.com/office/drawing/2014/main" id="{5E1484A1-873F-3623-1600-67BBF5B9D5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4" name="図 13">
                  <a:extLst>
                    <a:ext uri="{FF2B5EF4-FFF2-40B4-BE49-F238E27FC236}">
                      <a16:creationId xmlns:a16="http://schemas.microsoft.com/office/drawing/2014/main" id="{890E752E-1458-8CDF-2FB4-508C9D0778D0}"/>
                    </a:ext>
                  </a:extLst>
                </p:cNvPr>
                <p:cNvPicPr>
                  <a:picLocks noChangeAspect="1"/>
                </p:cNvPicPr>
                <p:nvPr/>
              </p:nvPicPr>
              <p:blipFill>
                <a:blip r:embed="rId8"/>
                <a:stretch>
                  <a:fillRect/>
                </a:stretch>
              </p:blipFill>
              <p:spPr>
                <a:xfrm>
                  <a:off x="1217079" y="5450114"/>
                  <a:ext cx="548824" cy="413743"/>
                </a:xfrm>
                <a:prstGeom prst="rect">
                  <a:avLst/>
                </a:prstGeom>
                <a:ln w="28575">
                  <a:noFill/>
                </a:ln>
              </p:spPr>
            </p:pic>
          </p:grpSp>
          <p:sp>
            <p:nvSpPr>
              <p:cNvPr id="11" name="フリーフォーム: 図形 11">
                <a:extLst>
                  <a:ext uri="{FF2B5EF4-FFF2-40B4-BE49-F238E27FC236}">
                    <a16:creationId xmlns:a16="http://schemas.microsoft.com/office/drawing/2014/main" id="{0A5463A4-2C57-5FB1-8D4C-5CEFC78FAC70}"/>
                  </a:ext>
                </a:extLst>
              </p:cNvPr>
              <p:cNvSpPr/>
              <p:nvPr/>
            </p:nvSpPr>
            <p:spPr bwMode="auto">
              <a:xfrm>
                <a:off x="1332596" y="1492804"/>
                <a:ext cx="1526629" cy="447313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pic>
          <p:nvPicPr>
            <p:cNvPr id="19" name="図 18">
              <a:extLst>
                <a:ext uri="{FF2B5EF4-FFF2-40B4-BE49-F238E27FC236}">
                  <a16:creationId xmlns:a16="http://schemas.microsoft.com/office/drawing/2014/main" id="{E4681E83-24DC-0DCE-42A9-F13B9E4D2CB8}"/>
                </a:ext>
              </a:extLst>
            </p:cNvPr>
            <p:cNvPicPr>
              <a:picLocks noChangeAspect="1"/>
            </p:cNvPicPr>
            <p:nvPr/>
          </p:nvPicPr>
          <p:blipFill>
            <a:blip r:embed="rId9"/>
            <a:stretch>
              <a:fillRect/>
            </a:stretch>
          </p:blipFill>
          <p:spPr>
            <a:xfrm>
              <a:off x="1963443" y="1425304"/>
              <a:ext cx="4228514" cy="3499151"/>
            </a:xfrm>
            <a:prstGeom prst="rect">
              <a:avLst/>
            </a:prstGeom>
            <a:ln w="12700">
              <a:solidFill>
                <a:schemeClr val="tx2">
                  <a:lumMod val="75000"/>
                </a:schemeClr>
              </a:solidFill>
            </a:ln>
          </p:spPr>
        </p:pic>
      </p:grpSp>
    </p:spTree>
    <p:extLst>
      <p:ext uri="{BB962C8B-B14F-4D97-AF65-F5344CB8AC3E}">
        <p14:creationId xmlns:p14="http://schemas.microsoft.com/office/powerpoint/2010/main" val="413622198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
        <p:nvSpPr>
          <p:cNvPr id="2" name="スライド番号プレースホルダー 8">
            <a:extLst>
              <a:ext uri="{FF2B5EF4-FFF2-40B4-BE49-F238E27FC236}">
                <a16:creationId xmlns:a16="http://schemas.microsoft.com/office/drawing/2014/main" id="{A5B37A0E-949B-85EF-3FB6-A7CBBB91B1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4</a:t>
            </a:fld>
            <a:endParaRPr lang="en-US" altLang="ja-JP" dirty="0">
              <a:latin typeface="+mn-ea"/>
              <a:ea typeface="+mn-ea"/>
            </a:endParaRP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GothicE" panose="020B0900000000000000" pitchFamily="34" charset="-128"/>
              </a:endParaRPr>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latin typeface="HGPGothicE" panose="020B0900000000000000" pitchFamily="34" charset="-128"/>
              </a:endParaRPr>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
        <p:nvSpPr>
          <p:cNvPr id="2" name="スライド番号プレースホルダー 8">
            <a:extLst>
              <a:ext uri="{FF2B5EF4-FFF2-40B4-BE49-F238E27FC236}">
                <a16:creationId xmlns:a16="http://schemas.microsoft.com/office/drawing/2014/main" id="{4E3C0ABC-7686-2AFF-9D2A-8913411857D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5</a:t>
            </a:fld>
            <a:endParaRPr lang="en-US" altLang="ja-JP" dirty="0">
              <a:latin typeface="+mn-ea"/>
              <a:ea typeface="+mn-ea"/>
            </a:endParaRPr>
          </a:p>
        </p:txBody>
      </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0" name="四角形: 角を丸くする 11">
            <a:extLst>
              <a:ext uri="{FF2B5EF4-FFF2-40B4-BE49-F238E27FC236}">
                <a16:creationId xmlns:a16="http://schemas.microsoft.com/office/drawing/2014/main" id="{7F34CBB0-50C6-E059-3F03-DB8FCD0DD25C}"/>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4" name="正方形/長方形 13">
            <a:extLst>
              <a:ext uri="{FF2B5EF4-FFF2-40B4-BE49-F238E27FC236}">
                <a16:creationId xmlns:a16="http://schemas.microsoft.com/office/drawing/2014/main" id="{1F99312C-59AB-12A4-90DB-DE9E5EBE09A0}"/>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5" name="四角形: 角を丸くする 10">
            <a:extLst>
              <a:ext uri="{FF2B5EF4-FFF2-40B4-BE49-F238E27FC236}">
                <a16:creationId xmlns:a16="http://schemas.microsoft.com/office/drawing/2014/main" id="{EA952C75-6770-DFA7-557D-87D0461E85D5}"/>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6" name="正方形/長方形 15">
            <a:extLst>
              <a:ext uri="{FF2B5EF4-FFF2-40B4-BE49-F238E27FC236}">
                <a16:creationId xmlns:a16="http://schemas.microsoft.com/office/drawing/2014/main" id="{F694E2C6-4067-BD39-931A-0AA011CC8350}"/>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19" name="グループ化 18">
            <a:extLst>
              <a:ext uri="{FF2B5EF4-FFF2-40B4-BE49-F238E27FC236}">
                <a16:creationId xmlns:a16="http://schemas.microsoft.com/office/drawing/2014/main" id="{B1919F74-6A7D-ED32-0B6D-AC5AB9E779CC}"/>
              </a:ext>
            </a:extLst>
          </p:cNvPr>
          <p:cNvGrpSpPr/>
          <p:nvPr/>
        </p:nvGrpSpPr>
        <p:grpSpPr>
          <a:xfrm>
            <a:off x="6090723" y="2739419"/>
            <a:ext cx="2281056" cy="547009"/>
            <a:chOff x="6299670" y="2713461"/>
            <a:chExt cx="2281056" cy="547009"/>
          </a:xfrm>
        </p:grpSpPr>
        <p:sp>
          <p:nvSpPr>
            <p:cNvPr id="21" name="Rectangle 56">
              <a:extLst>
                <a:ext uri="{FF2B5EF4-FFF2-40B4-BE49-F238E27FC236}">
                  <a16:creationId xmlns:a16="http://schemas.microsoft.com/office/drawing/2014/main" id="{5124EFC3-356E-19B6-4A37-F5B2406CE094}"/>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22" name="Text Box 23">
              <a:extLst>
                <a:ext uri="{FF2B5EF4-FFF2-40B4-BE49-F238E27FC236}">
                  <a16:creationId xmlns:a16="http://schemas.microsoft.com/office/drawing/2014/main" id="{01BE2212-29FC-0C6A-D374-FFF4D626D3C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23" name="グループ化 22">
            <a:extLst>
              <a:ext uri="{FF2B5EF4-FFF2-40B4-BE49-F238E27FC236}">
                <a16:creationId xmlns:a16="http://schemas.microsoft.com/office/drawing/2014/main" id="{E0E3AB54-5651-3682-7A86-7C90E064AE04}"/>
              </a:ext>
            </a:extLst>
          </p:cNvPr>
          <p:cNvGrpSpPr/>
          <p:nvPr/>
        </p:nvGrpSpPr>
        <p:grpSpPr>
          <a:xfrm>
            <a:off x="649926" y="2812868"/>
            <a:ext cx="4576619" cy="400110"/>
            <a:chOff x="843630" y="2786910"/>
            <a:chExt cx="4576619" cy="400110"/>
          </a:xfrm>
        </p:grpSpPr>
        <p:sp>
          <p:nvSpPr>
            <p:cNvPr id="24" name="Rectangle 45">
              <a:extLst>
                <a:ext uri="{FF2B5EF4-FFF2-40B4-BE49-F238E27FC236}">
                  <a16:creationId xmlns:a16="http://schemas.microsoft.com/office/drawing/2014/main" id="{595FCE1A-318D-137F-94CC-538207AED009}"/>
                </a:ext>
              </a:extLst>
            </p:cNvPr>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25" name="Text Box 22">
              <a:extLst>
                <a:ext uri="{FF2B5EF4-FFF2-40B4-BE49-F238E27FC236}">
                  <a16:creationId xmlns:a16="http://schemas.microsoft.com/office/drawing/2014/main" id="{4C01901A-47D6-74EB-BBBD-21C9DCBCB09B}"/>
                </a:ext>
              </a:extLst>
            </p:cNvPr>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6" name="グループ化 25">
            <a:extLst>
              <a:ext uri="{FF2B5EF4-FFF2-40B4-BE49-F238E27FC236}">
                <a16:creationId xmlns:a16="http://schemas.microsoft.com/office/drawing/2014/main" id="{7353E65F-D988-2A1A-49BE-6A0362E7CB41}"/>
              </a:ext>
            </a:extLst>
          </p:cNvPr>
          <p:cNvGrpSpPr/>
          <p:nvPr/>
        </p:nvGrpSpPr>
        <p:grpSpPr>
          <a:xfrm>
            <a:off x="2040979" y="3669522"/>
            <a:ext cx="1582061" cy="2301821"/>
            <a:chOff x="452034" y="3669522"/>
            <a:chExt cx="1582061" cy="2301821"/>
          </a:xfrm>
        </p:grpSpPr>
        <p:sp>
          <p:nvSpPr>
            <p:cNvPr id="27" name="正方形/長方形 26">
              <a:extLst>
                <a:ext uri="{FF2B5EF4-FFF2-40B4-BE49-F238E27FC236}">
                  <a16:creationId xmlns:a16="http://schemas.microsoft.com/office/drawing/2014/main" id="{0D662696-9DF9-E171-EA19-06E7D69B8890}"/>
                </a:ext>
              </a:extLst>
            </p:cNvPr>
            <p:cNvSpPr/>
            <p:nvPr/>
          </p:nvSpPr>
          <p:spPr bwMode="auto">
            <a:xfrm>
              <a:off x="452034" y="4482915"/>
              <a:ext cx="158206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6,002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20,900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28" name="Picture 35">
              <a:extLst>
                <a:ext uri="{FF2B5EF4-FFF2-40B4-BE49-F238E27FC236}">
                  <a16:creationId xmlns:a16="http://schemas.microsoft.com/office/drawing/2014/main" id="{B34FB75C-77D3-B0E5-3862-CC754E9D1E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09CAD79E-3941-7780-B5F1-747DABD7404D}"/>
              </a:ext>
            </a:extLst>
          </p:cNvPr>
          <p:cNvGrpSpPr/>
          <p:nvPr/>
        </p:nvGrpSpPr>
        <p:grpSpPr>
          <a:xfrm>
            <a:off x="3594441" y="3669522"/>
            <a:ext cx="1694094" cy="2387099"/>
            <a:chOff x="3594441" y="3669522"/>
            <a:chExt cx="1694094" cy="2387099"/>
          </a:xfrm>
        </p:grpSpPr>
        <p:sp>
          <p:nvSpPr>
            <p:cNvPr id="31" name="正方形/長方形 30">
              <a:extLst>
                <a:ext uri="{FF2B5EF4-FFF2-40B4-BE49-F238E27FC236}">
                  <a16:creationId xmlns:a16="http://schemas.microsoft.com/office/drawing/2014/main" id="{A19FEBE0-4273-E654-725B-3A0CF212B6D4}"/>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6,837</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141,500</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32" name="Picture 36">
              <a:extLst>
                <a:ext uri="{FF2B5EF4-FFF2-40B4-BE49-F238E27FC236}">
                  <a16:creationId xmlns:a16="http://schemas.microsoft.com/office/drawing/2014/main" id="{EAD3706A-1DCC-2C61-EE80-0E1BD2A46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6D666263-8896-B3E0-07C0-BDA2ADC609D4}"/>
              </a:ext>
            </a:extLst>
          </p:cNvPr>
          <p:cNvGrpSpPr/>
          <p:nvPr/>
        </p:nvGrpSpPr>
        <p:grpSpPr>
          <a:xfrm>
            <a:off x="420558" y="3669522"/>
            <a:ext cx="1611939" cy="2301821"/>
            <a:chOff x="1989757" y="3669522"/>
            <a:chExt cx="1611939" cy="2301821"/>
          </a:xfrm>
        </p:grpSpPr>
        <p:sp>
          <p:nvSpPr>
            <p:cNvPr id="35" name="正方形/長方形 34">
              <a:extLst>
                <a:ext uri="{FF2B5EF4-FFF2-40B4-BE49-F238E27FC236}">
                  <a16:creationId xmlns:a16="http://schemas.microsoft.com/office/drawing/2014/main" id="{5A878BF7-B318-B7C9-D070-E8AA23110801}"/>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4,456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43,800</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36" name="Picture 50">
              <a:extLst>
                <a:ext uri="{FF2B5EF4-FFF2-40B4-BE49-F238E27FC236}">
                  <a16:creationId xmlns:a16="http://schemas.microsoft.com/office/drawing/2014/main" id="{8C9112F0-4FC1-8F78-2A93-9DCB30CE7A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グループ化 36">
            <a:extLst>
              <a:ext uri="{FF2B5EF4-FFF2-40B4-BE49-F238E27FC236}">
                <a16:creationId xmlns:a16="http://schemas.microsoft.com/office/drawing/2014/main" id="{F89ADF54-8803-6B59-DCB0-B5BB55BB9FAE}"/>
              </a:ext>
            </a:extLst>
          </p:cNvPr>
          <p:cNvGrpSpPr/>
          <p:nvPr/>
        </p:nvGrpSpPr>
        <p:grpSpPr>
          <a:xfrm>
            <a:off x="5609265" y="3669522"/>
            <a:ext cx="1579136" cy="1853119"/>
            <a:chOff x="5609265" y="3669522"/>
            <a:chExt cx="1579136" cy="1853119"/>
          </a:xfrm>
        </p:grpSpPr>
        <p:sp>
          <p:nvSpPr>
            <p:cNvPr id="38" name="正方形/長方形 37">
              <a:extLst>
                <a:ext uri="{FF2B5EF4-FFF2-40B4-BE49-F238E27FC236}">
                  <a16:creationId xmlns:a16="http://schemas.microsoft.com/office/drawing/2014/main" id="{26576FBB-A6D2-19A6-499F-D800C0FD702B}"/>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７</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39" name="Picture 51">
              <a:extLst>
                <a:ext uri="{FF2B5EF4-FFF2-40B4-BE49-F238E27FC236}">
                  <a16:creationId xmlns:a16="http://schemas.microsoft.com/office/drawing/2014/main" id="{5B0D92C2-A512-A21A-CCFE-E2A6F3DEDC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グループ化 39">
            <a:extLst>
              <a:ext uri="{FF2B5EF4-FFF2-40B4-BE49-F238E27FC236}">
                <a16:creationId xmlns:a16="http://schemas.microsoft.com/office/drawing/2014/main" id="{76152323-DEF3-1D14-7698-A29CA5F6965B}"/>
              </a:ext>
            </a:extLst>
          </p:cNvPr>
          <p:cNvGrpSpPr/>
          <p:nvPr/>
        </p:nvGrpSpPr>
        <p:grpSpPr>
          <a:xfrm>
            <a:off x="7188402" y="3669522"/>
            <a:ext cx="1549281" cy="2301821"/>
            <a:chOff x="7188402" y="3669522"/>
            <a:chExt cx="1549281" cy="2301821"/>
          </a:xfrm>
        </p:grpSpPr>
        <p:sp>
          <p:nvSpPr>
            <p:cNvPr id="41" name="正方形/長方形 40">
              <a:extLst>
                <a:ext uri="{FF2B5EF4-FFF2-40B4-BE49-F238E27FC236}">
                  <a16:creationId xmlns:a16="http://schemas.microsoft.com/office/drawing/2014/main" id="{17974D87-924B-6B1F-62B0-7BE98F83BAA4}"/>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73</a:t>
              </a:r>
              <a:r>
                <a:rPr kumimoji="1" lang="en-US" altLang="zh-TW" sz="1300" b="1" dirty="0">
                  <a:solidFill>
                    <a:srgbClr val="000000"/>
                  </a:solidFill>
                  <a:latin typeface="HGPｺﾞｼｯｸM" panose="020B0600000000000000" pitchFamily="50" charset="-128"/>
                  <a:ea typeface="HGPｺﾞｼｯｸM" panose="020B0600000000000000" pitchFamily="50" charset="-128"/>
                </a:rPr>
                <a:t>6</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42" name="Picture 34">
              <a:extLst>
                <a:ext uri="{FF2B5EF4-FFF2-40B4-BE49-F238E27FC236}">
                  <a16:creationId xmlns:a16="http://schemas.microsoft.com/office/drawing/2014/main" id="{5E57A495-AB36-BE59-A5A6-C89CA9C679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4" name="直線コネクタ 43">
            <a:extLst>
              <a:ext uri="{FF2B5EF4-FFF2-40B4-BE49-F238E27FC236}">
                <a16:creationId xmlns:a16="http://schemas.microsoft.com/office/drawing/2014/main" id="{7BC7BA72-0779-B429-7194-0E2AE20F9240}"/>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C9D69CC5-BDCB-0638-E4D7-D8CE2D4E3E9E}"/>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29F3D6E7-DA7A-02CC-3CFA-B16BA84530B6}"/>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47" name="四角形: 角を丸くする 6193">
            <a:extLst>
              <a:ext uri="{FF2B5EF4-FFF2-40B4-BE49-F238E27FC236}">
                <a16:creationId xmlns:a16="http://schemas.microsoft.com/office/drawing/2014/main" id="{89A14FB4-736D-EFAB-D0BF-4C76F98F38FC}"/>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latin typeface="HGPGothicE" panose="020B0900000000000000" pitchFamily="34" charset="-128"/>
            </a:endParaRPr>
          </a:p>
        </p:txBody>
      </p:sp>
      <p:sp>
        <p:nvSpPr>
          <p:cNvPr id="48" name="正方形/長方形 47">
            <a:extLst>
              <a:ext uri="{FF2B5EF4-FFF2-40B4-BE49-F238E27FC236}">
                <a16:creationId xmlns:a16="http://schemas.microsoft.com/office/drawing/2014/main" id="{67614BCD-5086-3118-C465-DCC8ABCA0D27}"/>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49" name="グループ化 48">
            <a:extLst>
              <a:ext uri="{FF2B5EF4-FFF2-40B4-BE49-F238E27FC236}">
                <a16:creationId xmlns:a16="http://schemas.microsoft.com/office/drawing/2014/main" id="{8A812917-F7CC-30C4-52E6-180FC4424E42}"/>
              </a:ext>
            </a:extLst>
          </p:cNvPr>
          <p:cNvGrpSpPr/>
          <p:nvPr/>
        </p:nvGrpSpPr>
        <p:grpSpPr>
          <a:xfrm>
            <a:off x="327394" y="6346082"/>
            <a:ext cx="6651884" cy="348032"/>
            <a:chOff x="327394" y="6346082"/>
            <a:chExt cx="6651884" cy="348032"/>
          </a:xfrm>
        </p:grpSpPr>
        <p:sp>
          <p:nvSpPr>
            <p:cNvPr id="50" name="角丸四角形 15">
              <a:extLst>
                <a:ext uri="{FF2B5EF4-FFF2-40B4-BE49-F238E27FC236}">
                  <a16:creationId xmlns:a16="http://schemas.microsoft.com/office/drawing/2014/main" id="{54384BFF-6B48-C2FF-4D1A-18F8CB89C275}"/>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51" name="角丸四角形 40">
              <a:extLst>
                <a:ext uri="{FF2B5EF4-FFF2-40B4-BE49-F238E27FC236}">
                  <a16:creationId xmlns:a16="http://schemas.microsoft.com/office/drawing/2014/main" id="{EE93629F-5A2D-F6C0-B7A0-E89AB6EDC90C}"/>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grpSp>
      <p:sp>
        <p:nvSpPr>
          <p:cNvPr id="3" name="スライド番号プレースホルダー 8">
            <a:extLst>
              <a:ext uri="{FF2B5EF4-FFF2-40B4-BE49-F238E27FC236}">
                <a16:creationId xmlns:a16="http://schemas.microsoft.com/office/drawing/2014/main" id="{243D6333-471E-AFD9-B3C5-911ADE6662C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6</a:t>
            </a:fld>
            <a:endParaRPr lang="en-US" altLang="ja-JP" dirty="0">
              <a:latin typeface="+mn-ea"/>
              <a:ea typeface="+mn-ea"/>
            </a:endParaRPr>
          </a:p>
        </p:txBody>
      </p:sp>
    </p:spTree>
    <p:extLst>
      <p:ext uri="{BB962C8B-B14F-4D97-AF65-F5344CB8AC3E}">
        <p14:creationId xmlns:p14="http://schemas.microsoft.com/office/powerpoint/2010/main" val="149228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182"/>
                                        </p:tgtEl>
                                        <p:attrNameLst>
                                          <p:attrName>style.visibility</p:attrName>
                                        </p:attrNameLst>
                                      </p:cBhvr>
                                      <p:to>
                                        <p:strVal val="visible"/>
                                      </p:to>
                                    </p:set>
                                    <p:animEffect transition="in" filter="fade">
                                      <p:cBhvr>
                                        <p:cTn id="23" dur="600"/>
                                        <p:tgtEl>
                                          <p:spTgt spid="6182"/>
                                        </p:tgtEl>
                                      </p:cBhvr>
                                    </p:animEffect>
                                    <p:anim calcmode="lin" valueType="num">
                                      <p:cBhvr>
                                        <p:cTn id="24" dur="600" fill="hold"/>
                                        <p:tgtEl>
                                          <p:spTgt spid="6182"/>
                                        </p:tgtEl>
                                        <p:attrNameLst>
                                          <p:attrName>ppt_x</p:attrName>
                                        </p:attrNameLst>
                                      </p:cBhvr>
                                      <p:tavLst>
                                        <p:tav tm="0">
                                          <p:val>
                                            <p:strVal val="#ppt_x"/>
                                          </p:val>
                                        </p:tav>
                                        <p:tav tm="100000">
                                          <p:val>
                                            <p:strVal val="#ppt_x"/>
                                          </p:val>
                                        </p:tav>
                                      </p:tavLst>
                                    </p:anim>
                                    <p:anim calcmode="lin" valueType="num">
                                      <p:cBhvr>
                                        <p:cTn id="25"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9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5" grpId="0" animBg="1"/>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高校生</a:t>
              </a:r>
              <a:r>
                <a:rPr kumimoji="1" lang="ja-JP" altLang="en-US" sz="1600" dirty="0">
                  <a:latin typeface="HGPGothicE" panose="020B0900000000000000" pitchFamily="34" charset="-128"/>
                </a:rPr>
                <a:t>（全日制）</a:t>
              </a:r>
              <a:endParaRPr kumimoji="1" lang="ja-JP" altLang="en-US" sz="2000" dirty="0">
                <a:latin typeface="HGPGothicE" panose="020B0900000000000000" pitchFamily="34" charset="-128"/>
              </a:endParaRPr>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rPr>
                <a:t>086</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9</a:t>
              </a:r>
              <a:r>
                <a:rPr kumimoji="1" lang="en-US" altLang="ja-JP" sz="2600" spc="-30" dirty="0">
                  <a:latin typeface="+mn-ea"/>
                </a:rPr>
                <a:t>41</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2" name="角丸四角形 15">
            <a:extLst>
              <a:ext uri="{FF2B5EF4-FFF2-40B4-BE49-F238E27FC236}">
                <a16:creationId xmlns:a16="http://schemas.microsoft.com/office/drawing/2014/main" id="{8357D1D5-7A12-B34B-DDF6-380BEAC75114}"/>
              </a:ext>
            </a:extLst>
          </p:cNvPr>
          <p:cNvSpPr/>
          <p:nvPr/>
        </p:nvSpPr>
        <p:spPr>
          <a:xfrm>
            <a:off x="327393" y="6346082"/>
            <a:ext cx="3423075"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　出所：文部科学省「令和５年度地方教育費調査（令和４会計年度）」　　　</a:t>
            </a:r>
            <a:endParaRPr lang="en-US" altLang="ja-JP" sz="800" dirty="0">
              <a:solidFill>
                <a:schemeClr val="tx1"/>
              </a:solidFill>
              <a:latin typeface="+mn-ea"/>
            </a:endParaRPr>
          </a:p>
        </p:txBody>
      </p:sp>
      <p:sp>
        <p:nvSpPr>
          <p:cNvPr id="2" name="スライド番号プレースホルダー 8">
            <a:extLst>
              <a:ext uri="{FF2B5EF4-FFF2-40B4-BE49-F238E27FC236}">
                <a16:creationId xmlns:a16="http://schemas.microsoft.com/office/drawing/2014/main" id="{46B54EFC-8299-58F9-BACC-98F77A28F7D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228101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
        <p:nvSpPr>
          <p:cNvPr id="2" name="スライド番号プレースホルダー 8">
            <a:extLst>
              <a:ext uri="{FF2B5EF4-FFF2-40B4-BE49-F238E27FC236}">
                <a16:creationId xmlns:a16="http://schemas.microsoft.com/office/drawing/2014/main" id="{BEDA5C86-1AAC-9FE8-A918-E3E9F699320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8</a:t>
            </a:fld>
            <a:endParaRPr lang="en-US" altLang="ja-JP" dirty="0">
              <a:latin typeface="+mn-ea"/>
              <a:ea typeface="+mn-ea"/>
            </a:endParaRP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7967079"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sz="1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pic>
        <p:nvPicPr>
          <p:cNvPr id="26" name="図 25">
            <a:hlinkClick r:id="rId3"/>
            <a:extLst>
              <a:ext uri="{FF2B5EF4-FFF2-40B4-BE49-F238E27FC236}">
                <a16:creationId xmlns:a16="http://schemas.microsoft.com/office/drawing/2014/main" id="{479773C6-C93A-4E07-B52D-1A7778AD45FC}"/>
              </a:ext>
            </a:extLst>
          </p:cNvPr>
          <p:cNvPicPr>
            <a:picLocks noChangeAspect="1"/>
          </p:cNvPicPr>
          <p:nvPr/>
        </p:nvPicPr>
        <p:blipFill>
          <a:blip r:embed="rId6"/>
          <a:stretch>
            <a:fillRect/>
          </a:stretch>
        </p:blipFill>
        <p:spPr>
          <a:xfrm>
            <a:off x="8296341" y="6297799"/>
            <a:ext cx="560199" cy="560199"/>
          </a:xfrm>
          <a:prstGeom prst="rect">
            <a:avLst/>
          </a:prstGeom>
        </p:spPr>
      </p:pic>
      <p:sp>
        <p:nvSpPr>
          <p:cNvPr id="8" name="スライド番号プレースホルダー 8">
            <a:extLst>
              <a:ext uri="{FF2B5EF4-FFF2-40B4-BE49-F238E27FC236}">
                <a16:creationId xmlns:a16="http://schemas.microsoft.com/office/drawing/2014/main" id="{C09EF75C-98C0-78A4-10A2-A2C4CB494DA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9</a:t>
            </a:fld>
            <a:endParaRPr lang="en-US" altLang="ja-JP" dirty="0">
              <a:latin typeface="+mn-ea"/>
              <a:ea typeface="+mn-ea"/>
            </a:endParaRPr>
          </a:p>
        </p:txBody>
      </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3_新しいプレゼンテーション">
  <a:themeElements>
    <a:clrScheme name="租税教育_中学生">
      <a:dk1>
        <a:srgbClr val="000000"/>
      </a:dk1>
      <a:lt1>
        <a:srgbClr val="FFFFFF"/>
      </a:lt1>
      <a:dk2>
        <a:srgbClr val="807DD4"/>
      </a:dk2>
      <a:lt2>
        <a:srgbClr val="E8E8E8"/>
      </a:lt2>
      <a:accent1>
        <a:srgbClr val="015AAC"/>
      </a:accent1>
      <a:accent2>
        <a:srgbClr val="FFB54A"/>
      </a:accent2>
      <a:accent3>
        <a:srgbClr val="CDEBFE"/>
      </a:accent3>
      <a:accent4>
        <a:srgbClr val="3C9359"/>
      </a:accent4>
      <a:accent5>
        <a:srgbClr val="BFBFF3"/>
      </a:accent5>
      <a:accent6>
        <a:srgbClr val="F6E994"/>
      </a:accent6>
      <a:hlink>
        <a:srgbClr val="807DD4"/>
      </a:hlink>
      <a:folHlink>
        <a:srgbClr val="96607D"/>
      </a:folHlink>
    </a:clrScheme>
    <a:fontScheme name="ユーザー定義 7">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6F01B2DA-A9AB-4DD6-85A0-6956659CA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3DFC91-9897-4130-9FF7-2656DDCF6370}">
  <ds:schemaRefs>
    <ds:schemaRef ds:uri="http://schemas.microsoft.com/sharepoint/v3/contenttype/forms"/>
  </ds:schemaRefs>
</ds:datastoreItem>
</file>

<file path=customXml/itemProps3.xml><?xml version="1.0" encoding="utf-8"?>
<ds:datastoreItem xmlns:ds="http://schemas.openxmlformats.org/officeDocument/2006/customXml" ds:itemID="{4D821D5F-6467-4BCA-9CDA-ED3B1DF5D4D2}">
  <ds:schemaRefs>
    <ds:schemaRef ds:uri="http://purl.org/dc/dcmitype/"/>
    <ds:schemaRef ds:uri="http://www.w3.org/XML/1998/namespace"/>
    <ds:schemaRef ds:uri="http://schemas.openxmlformats.org/package/2006/metadata/core-properties"/>
    <ds:schemaRef ds:uri="http://schemas.microsoft.com/office/2006/documentManagement/types"/>
    <ds:schemaRef ds:uri="http://purl.org/dc/elements/1.1/"/>
    <ds:schemaRef ds:uri="8fe4d1f7-9dac-473b-bde5-951e1cbc35f9"/>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4844</Words>
  <Application>Microsoft Office PowerPoint</Application>
  <PresentationFormat>画面に合わせる (4:3)</PresentationFormat>
  <Paragraphs>877</Paragraphs>
  <Slides>30</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30</vt:i4>
      </vt:variant>
    </vt:vector>
  </HeadingPairs>
  <TitlesOfParts>
    <vt:vector size="40" baseType="lpstr">
      <vt:lpstr>HGPｺﾞｼｯｸE</vt:lpstr>
      <vt:lpstr>HGPｺﾞｼｯｸM</vt:lpstr>
      <vt:lpstr>Wingdings</vt:lpstr>
      <vt:lpstr>HGP創英角ｺﾞｼｯｸUB</vt:lpstr>
      <vt:lpstr>HGPｺﾞｼｯｸE</vt:lpstr>
      <vt:lpstr>ＭＳ Ｐゴシック</vt:lpstr>
      <vt:lpstr>Times</vt:lpstr>
      <vt:lpstr>Arial</vt:lpstr>
      <vt:lpstr>ＭＳ Ｐゴシック</vt:lpstr>
      <vt:lpstr>3_新しいプレゼンテーション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2025-06-05T04:17:41Z</cp:lastPrinted>
  <dcterms:created xsi:type="dcterms:W3CDTF">2023-12-22T07:33:20Z</dcterms:created>
  <dcterms:modified xsi:type="dcterms:W3CDTF">2025-06-13T03:30:13Z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