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6"/>
  </p:notesMasterIdLst>
  <p:handoutMasterIdLst>
    <p:handoutMasterId r:id="rId17"/>
  </p:handoutMasterIdLst>
  <p:sldIdLst>
    <p:sldId id="317" r:id="rId2"/>
    <p:sldId id="330" r:id="rId3"/>
    <p:sldId id="282" r:id="rId4"/>
    <p:sldId id="331" r:id="rId5"/>
    <p:sldId id="306" r:id="rId6"/>
    <p:sldId id="307" r:id="rId7"/>
    <p:sldId id="325" r:id="rId8"/>
    <p:sldId id="321" r:id="rId9"/>
    <p:sldId id="302" r:id="rId10"/>
    <p:sldId id="309" r:id="rId11"/>
    <p:sldId id="310" r:id="rId12"/>
    <p:sldId id="319" r:id="rId13"/>
    <p:sldId id="329" r:id="rId14"/>
    <p:sldId id="324"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28922712-DCF6-4440-B9B1-E7330C44D275}">
          <p14:sldIdLst>
            <p14:sldId id="317"/>
            <p14:sldId id="330"/>
          </p14:sldIdLst>
        </p14:section>
        <p14:section name="共通" id="{6541D6CB-99E7-4A76-97D2-C6351E251E23}">
          <p14:sldIdLst>
            <p14:sldId id="282"/>
            <p14:sldId id="331"/>
            <p14:sldId id="306"/>
            <p14:sldId id="307"/>
            <p14:sldId id="325"/>
            <p14:sldId id="321"/>
            <p14:sldId id="302"/>
            <p14:sldId id="309"/>
          </p14:sldIdLst>
        </p14:section>
        <p14:section name="独自ページ" id="{C42778F5-C666-8A45-853F-7B6611CCD978}">
          <p14:sldIdLst>
            <p14:sldId id="310"/>
            <p14:sldId id="319"/>
          </p14:sldIdLst>
        </p14:section>
        <p14:section name="まとめ" id="{3C3CF58B-63C3-9A41-9F2C-8C5CD9CCF816}">
          <p14:sldIdLst>
            <p14:sldId id="329"/>
            <p14:sldId id="324"/>
          </p14:sldIdLst>
        </p14:section>
      </p14:sectionLst>
    </p:ext>
    <p:ext uri="{EFAFB233-063F-42B5-8137-9DF3F51BA10A}">
      <p15:sldGuideLst xmlns:p15="http://schemas.microsoft.com/office/powerpoint/2012/main">
        <p15:guide id="1" orient="horz" pos="436" userDrawn="1">
          <p15:clr>
            <a:srgbClr val="A4A3A4"/>
          </p15:clr>
        </p15:guide>
        <p15:guide id="2" orient="horz" pos="2840" userDrawn="1">
          <p15:clr>
            <a:srgbClr val="A4A3A4"/>
          </p15:clr>
        </p15:guide>
        <p15:guide id="3" pos="2653" userDrawn="1">
          <p15:clr>
            <a:srgbClr val="A4A3A4"/>
          </p15:clr>
        </p15:guide>
        <p15:guide id="4" pos="1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4E97C5"/>
    <a:srgbClr val="3D7DE3"/>
    <a:srgbClr val="255068"/>
    <a:srgbClr val="FFCC99"/>
    <a:srgbClr val="CCECFF"/>
    <a:srgbClr val="94FF80"/>
    <a:srgbClr val="5999FF"/>
    <a:srgbClr val="59A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16" autoAdjust="0"/>
    <p:restoredTop sz="93784" autoAdjust="0"/>
  </p:normalViewPr>
  <p:slideViewPr>
    <p:cSldViewPr>
      <p:cViewPr>
        <p:scale>
          <a:sx n="166" d="100"/>
          <a:sy n="166" d="100"/>
        </p:scale>
        <p:origin x="-3540" y="-4436"/>
      </p:cViewPr>
      <p:guideLst>
        <p:guide orient="horz" pos="436"/>
        <p:guide orient="horz" pos="2840"/>
        <p:guide pos="2653"/>
        <p:guide pos="15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3"/>
            <a:ext cx="2946135" cy="496253"/>
          </a:xfrm>
          <a:prstGeom prst="rect">
            <a:avLst/>
          </a:prstGeom>
        </p:spPr>
        <p:txBody>
          <a:bodyPr vert="horz" lIns="91629" tIns="45809" rIns="91629" bIns="45809"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49963" y="3"/>
            <a:ext cx="2946135" cy="496253"/>
          </a:xfrm>
          <a:prstGeom prst="rect">
            <a:avLst/>
          </a:prstGeom>
        </p:spPr>
        <p:txBody>
          <a:bodyPr vert="horz" lIns="91629" tIns="45809" rIns="91629" bIns="45809" rtlCol="0"/>
          <a:lstStyle>
            <a:lvl1pPr algn="r">
              <a:defRPr sz="1200"/>
            </a:lvl1pPr>
          </a:lstStyle>
          <a:p>
            <a:pPr>
              <a:defRPr/>
            </a:pPr>
            <a:fld id="{A6EA2385-7B63-4C5D-91D8-2142DDD3B806}" type="datetimeFigureOut">
              <a:rPr lang="ja-JP" altLang="en-US"/>
              <a:pPr>
                <a:defRPr/>
              </a:pPr>
              <a:t>2025/6/4</a:t>
            </a:fld>
            <a:endParaRPr lang="ja-JP" altLang="en-US"/>
          </a:p>
        </p:txBody>
      </p:sp>
      <p:sp>
        <p:nvSpPr>
          <p:cNvPr id="4" name="フッター プレースホルダ 3"/>
          <p:cNvSpPr>
            <a:spLocks noGrp="1"/>
          </p:cNvSpPr>
          <p:nvPr>
            <p:ph type="ftr" sz="quarter" idx="2"/>
          </p:nvPr>
        </p:nvSpPr>
        <p:spPr>
          <a:xfrm>
            <a:off x="3" y="9428806"/>
            <a:ext cx="2946135" cy="496252"/>
          </a:xfrm>
          <a:prstGeom prst="rect">
            <a:avLst/>
          </a:prstGeom>
        </p:spPr>
        <p:txBody>
          <a:bodyPr vert="horz" lIns="91629" tIns="45809" rIns="91629" bIns="45809"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49963" y="9428806"/>
            <a:ext cx="2946135" cy="496252"/>
          </a:xfrm>
          <a:prstGeom prst="rect">
            <a:avLst/>
          </a:prstGeom>
        </p:spPr>
        <p:txBody>
          <a:bodyPr vert="horz" lIns="91629" tIns="45809" rIns="91629" bIns="45809" rtlCol="0" anchor="b"/>
          <a:lstStyle>
            <a:lvl1pPr algn="r">
              <a:defRPr sz="12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defRPr sz="1200"/>
            </a:lvl1pPr>
          </a:lstStyle>
          <a:p>
            <a:pPr>
              <a:defRPr/>
            </a:pPr>
            <a:endParaRPr lang="en-US" altLang="ja-JP"/>
          </a:p>
        </p:txBody>
      </p:sp>
      <p:sp>
        <p:nvSpPr>
          <p:cNvPr id="54275" name="Rectangle 3"/>
          <p:cNvSpPr>
            <a:spLocks noGrp="1" noChangeArrowheads="1"/>
          </p:cNvSpPr>
          <p:nvPr>
            <p:ph type="dt" idx="1"/>
          </p:nvPr>
        </p:nvSpPr>
        <p:spPr bwMode="auto">
          <a:xfrm>
            <a:off x="384996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lgn="r">
              <a:defRPr sz="12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defRPr sz="1200"/>
            </a:lvl1pPr>
          </a:lstStyle>
          <a:p>
            <a:pPr>
              <a:defRPr/>
            </a:pPr>
            <a:endParaRPr lang="en-US" altLang="ja-JP"/>
          </a:p>
        </p:txBody>
      </p:sp>
      <p:sp>
        <p:nvSpPr>
          <p:cNvPr id="54279" name="Rectangle 7"/>
          <p:cNvSpPr>
            <a:spLocks noGrp="1" noChangeArrowheads="1"/>
          </p:cNvSpPr>
          <p:nvPr>
            <p:ph type="sldNum" sz="quarter" idx="5"/>
          </p:nvPr>
        </p:nvSpPr>
        <p:spPr bwMode="auto">
          <a:xfrm>
            <a:off x="384996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0822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79846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54912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12</a:t>
            </a:fld>
            <a:endParaRPr lang="en-US" altLang="ja-JP"/>
          </a:p>
        </p:txBody>
      </p:sp>
    </p:spTree>
    <p:extLst>
      <p:ext uri="{BB962C8B-B14F-4D97-AF65-F5344CB8AC3E}">
        <p14:creationId xmlns:p14="http://schemas.microsoft.com/office/powerpoint/2010/main" val="133730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971444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48913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1448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778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1832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33682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339805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407640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16593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C73D0EC-A5A8-48C8-ACAD-EB38D1D3CD4C}" type="slidenum">
              <a:rPr lang="en-US" altLang="ja-JP" smtClean="0"/>
              <a:pPr>
                <a:defRPr/>
              </a:pPr>
              <a:t>‹#›</a:t>
            </a:fld>
            <a:endParaRPr lang="en-US" altLang="ja-JP"/>
          </a:p>
        </p:txBody>
      </p:sp>
    </p:spTree>
    <p:extLst>
      <p:ext uri="{BB962C8B-B14F-4D97-AF65-F5344CB8AC3E}">
        <p14:creationId xmlns:p14="http://schemas.microsoft.com/office/powerpoint/2010/main" val="114713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2BAA8F7-E57E-4C2E-A13D-A21D167B8504}" type="slidenum">
              <a:rPr lang="en-US" altLang="ja-JP" smtClean="0"/>
              <a:pPr>
                <a:defRPr/>
              </a:pPr>
              <a:t>‹#›</a:t>
            </a:fld>
            <a:endParaRPr lang="en-US" altLang="ja-JP"/>
          </a:p>
        </p:txBody>
      </p:sp>
    </p:spTree>
    <p:extLst>
      <p:ext uri="{BB962C8B-B14F-4D97-AF65-F5344CB8AC3E}">
        <p14:creationId xmlns:p14="http://schemas.microsoft.com/office/powerpoint/2010/main" val="420615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42160858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492875"/>
            <a:ext cx="2057400" cy="365125"/>
          </a:xfrm>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26884220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79DF130-1A6D-4770-B8CC-33D26F1B6847}" type="slidenum">
              <a:rPr lang="en-US" altLang="ja-JP" smtClean="0"/>
              <a:pPr>
                <a:defRPr/>
              </a:pPr>
              <a:t>‹#›</a:t>
            </a:fld>
            <a:endParaRPr lang="en-US" altLang="ja-JP"/>
          </a:p>
        </p:txBody>
      </p:sp>
    </p:spTree>
    <p:extLst>
      <p:ext uri="{BB962C8B-B14F-4D97-AF65-F5344CB8AC3E}">
        <p14:creationId xmlns:p14="http://schemas.microsoft.com/office/powerpoint/2010/main" val="242173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C63651C-64FF-4F7D-B539-C55759A52589}" type="slidenum">
              <a:rPr lang="en-US" altLang="ja-JP" smtClean="0"/>
              <a:pPr>
                <a:defRPr/>
              </a:pPr>
              <a:t>‹#›</a:t>
            </a:fld>
            <a:endParaRPr lang="en-US" altLang="ja-JP"/>
          </a:p>
        </p:txBody>
      </p:sp>
    </p:spTree>
    <p:extLst>
      <p:ext uri="{BB962C8B-B14F-4D97-AF65-F5344CB8AC3E}">
        <p14:creationId xmlns:p14="http://schemas.microsoft.com/office/powerpoint/2010/main" val="112372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D28CD55-539F-48E5-9B45-E24B74889EC2}" type="slidenum">
              <a:rPr lang="en-US" altLang="ja-JP" smtClean="0"/>
              <a:pPr>
                <a:defRPr/>
              </a:pPr>
              <a:t>‹#›</a:t>
            </a:fld>
            <a:endParaRPr lang="en-US" altLang="ja-JP"/>
          </a:p>
        </p:txBody>
      </p:sp>
    </p:spTree>
    <p:extLst>
      <p:ext uri="{BB962C8B-B14F-4D97-AF65-F5344CB8AC3E}">
        <p14:creationId xmlns:p14="http://schemas.microsoft.com/office/powerpoint/2010/main" val="299494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1B643E0D-C1BA-4585-AF10-ABAF2B90BABC}" type="slidenum">
              <a:rPr lang="en-US" altLang="ja-JP" smtClean="0"/>
              <a:pPr>
                <a:defRPr/>
              </a:pPr>
              <a:t>‹#›</a:t>
            </a:fld>
            <a:endParaRPr lang="en-US" altLang="ja-JP"/>
          </a:p>
        </p:txBody>
      </p:sp>
    </p:spTree>
    <p:extLst>
      <p:ext uri="{BB962C8B-B14F-4D97-AF65-F5344CB8AC3E}">
        <p14:creationId xmlns:p14="http://schemas.microsoft.com/office/powerpoint/2010/main" val="121920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47AAAC12-D340-4657-803D-846B7E1AEE13}" type="slidenum">
              <a:rPr lang="en-US" altLang="ja-JP" smtClean="0"/>
              <a:pPr>
                <a:defRPr/>
              </a:pPr>
              <a:t>‹#›</a:t>
            </a:fld>
            <a:endParaRPr lang="en-US" altLang="ja-JP"/>
          </a:p>
        </p:txBody>
      </p:sp>
    </p:spTree>
    <p:extLst>
      <p:ext uri="{BB962C8B-B14F-4D97-AF65-F5344CB8AC3E}">
        <p14:creationId xmlns:p14="http://schemas.microsoft.com/office/powerpoint/2010/main" val="325085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a:xfrm>
            <a:off x="7059422" y="6492875"/>
            <a:ext cx="2057400" cy="365125"/>
          </a:xfrm>
        </p:spPr>
        <p:txBody>
          <a:bodyPr/>
          <a:lstStyle/>
          <a:p>
            <a:pPr>
              <a:defRPr/>
            </a:pPr>
            <a:fld id="{0F15D928-CB95-41FC-BF27-CBBC7AECCF05}" type="slidenum">
              <a:rPr lang="en-US" altLang="ja-JP" smtClean="0"/>
              <a:pPr>
                <a:defRPr/>
              </a:pPr>
              <a:t>‹#›</a:t>
            </a:fld>
            <a:endParaRPr lang="en-US" altLang="ja-JP"/>
          </a:p>
        </p:txBody>
      </p:sp>
    </p:spTree>
    <p:extLst>
      <p:ext uri="{BB962C8B-B14F-4D97-AF65-F5344CB8AC3E}">
        <p14:creationId xmlns:p14="http://schemas.microsoft.com/office/powerpoint/2010/main" val="133456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25CA3934-10EB-4C1C-889A-E309BD1EB865}" type="slidenum">
              <a:rPr lang="en-US" altLang="ja-JP" smtClean="0"/>
              <a:pPr>
                <a:defRPr/>
              </a:pPr>
              <a:t>‹#›</a:t>
            </a:fld>
            <a:endParaRPr lang="en-US" altLang="ja-JP"/>
          </a:p>
        </p:txBody>
      </p:sp>
    </p:spTree>
    <p:extLst>
      <p:ext uri="{BB962C8B-B14F-4D97-AF65-F5344CB8AC3E}">
        <p14:creationId xmlns:p14="http://schemas.microsoft.com/office/powerpoint/2010/main" val="271815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09B3A474-B90C-463F-BAA2-52E30AC591BB}" type="slidenum">
              <a:rPr lang="en-US" altLang="ja-JP" smtClean="0"/>
              <a:pPr>
                <a:defRPr/>
              </a:pPr>
              <a:t>‹#›</a:t>
            </a:fld>
            <a:endParaRPr lang="en-US" altLang="ja-JP"/>
          </a:p>
        </p:txBody>
      </p:sp>
    </p:spTree>
    <p:extLst>
      <p:ext uri="{BB962C8B-B14F-4D97-AF65-F5344CB8AC3E}">
        <p14:creationId xmlns:p14="http://schemas.microsoft.com/office/powerpoint/2010/main" val="4028583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2307324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nta.go.jp/taxes/kids/video/index.htm#webtaxtv"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hyperlink" Target="https://www.mof.go.jp/tax_policy/publication/brochure/zeikin_drill/index.html" TargetMode="External"/><Relationship Id="rId3" Type="http://schemas.openxmlformats.org/officeDocument/2006/relationships/image" Target="../media/image1.wmf"/><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mof.go.jp/kids/2018/" TargetMode="Externa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hyperlink" Target="https://www.nta.go.jp/taxes/kids/video/index.htm" TargetMode="External"/><Relationship Id="rId4" Type="http://schemas.openxmlformats.org/officeDocument/2006/relationships/hyperlink" Target="https://www.nta.go.jp/taxes/kids/index.htm" TargetMode="Externa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nta.go.jp/taxes/kids/video/index.htm#ani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mof.go.jp/kids/2018"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nta.go.jp/taxes/kids/video/index.htm#anim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mof.go.jp/tax_policy/publication/brochure/zeikin_drill/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6">
            <a:extLst>
              <a:ext uri="{FF2B5EF4-FFF2-40B4-BE49-F238E27FC236}">
                <a16:creationId xmlns:a16="http://schemas.microsoft.com/office/drawing/2014/main" id="{5DE2C43A-AEA1-4CE4-ADEE-3989856B1CFF}"/>
              </a:ext>
            </a:extLst>
          </p:cNvPr>
          <p:cNvPicPr>
            <a:picLocks noChangeAspect="1" noChangeArrowheads="1"/>
          </p:cNvPicPr>
          <p:nvPr/>
        </p:nvPicPr>
        <p:blipFill>
          <a:blip r:embed="rId3" cstate="print"/>
          <a:srcRect/>
          <a:stretch>
            <a:fillRect/>
          </a:stretch>
        </p:blipFill>
        <p:spPr bwMode="auto">
          <a:xfrm>
            <a:off x="0" y="-1"/>
            <a:ext cx="9144000" cy="741891"/>
          </a:xfrm>
          <a:prstGeom prst="rect">
            <a:avLst/>
          </a:prstGeom>
          <a:noFill/>
          <a:ln w="9525">
            <a:noFill/>
            <a:miter lim="800000"/>
            <a:headEnd/>
            <a:tailEnd/>
          </a:ln>
        </p:spPr>
      </p:pic>
      <p:sp>
        <p:nvSpPr>
          <p:cNvPr id="2051" name="Rectangle 106"/>
          <p:cNvSpPr>
            <a:spLocks noChangeArrowheads="1"/>
          </p:cNvSpPr>
          <p:nvPr/>
        </p:nvSpPr>
        <p:spPr bwMode="auto">
          <a:xfrm>
            <a:off x="1231900" y="-103809"/>
            <a:ext cx="6680200" cy="982663"/>
          </a:xfrm>
          <a:prstGeom prst="rect">
            <a:avLst/>
          </a:prstGeom>
          <a:noFill/>
          <a:ln w="9525">
            <a:noFill/>
            <a:miter lim="800000"/>
            <a:headEnd/>
            <a:tailEnd/>
          </a:ln>
        </p:spPr>
        <p:txBody>
          <a:bodyPr anchor="ctr"/>
          <a:lstStyle/>
          <a:p>
            <a:pPr algn="ctr"/>
            <a:r>
              <a:rPr lang="ja-JP" altLang="en-US" sz="3500" dirty="0">
                <a:solidFill>
                  <a:schemeClr val="bg1"/>
                </a:solidFill>
                <a:latin typeface="HG丸ｺﾞｼｯｸM-PRO" panose="020F0600000000000000" pitchFamily="50" charset="-128"/>
                <a:ea typeface="HG丸ｺﾞｼｯｸM-PRO" panose="020F0600000000000000" pitchFamily="50" charset="-128"/>
              </a:rPr>
              <a:t>講師用</a:t>
            </a:r>
            <a:r>
              <a:rPr lang="ja-JP" altLang="en-US" sz="3500">
                <a:solidFill>
                  <a:schemeClr val="bg1"/>
                </a:solidFill>
                <a:latin typeface="HG丸ｺﾞｼｯｸM-PRO" panose="020F0600000000000000" pitchFamily="50" charset="-128"/>
                <a:ea typeface="HG丸ｺﾞｼｯｸM-PRO" panose="020F0600000000000000" pitchFamily="50" charset="-128"/>
              </a:rPr>
              <a:t>マニュアル（兵庫県版</a:t>
            </a:r>
            <a:r>
              <a:rPr lang="ja-JP" altLang="en-US" sz="35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17" name="スライド番号プレースホルダー 16">
            <a:extLst>
              <a:ext uri="{FF2B5EF4-FFF2-40B4-BE49-F238E27FC236}">
                <a16:creationId xmlns:a16="http://schemas.microsoft.com/office/drawing/2014/main" id="{D493E460-52F4-D116-8C19-40E14227DF50}"/>
              </a:ext>
            </a:extLst>
          </p:cNvPr>
          <p:cNvSpPr>
            <a:spLocks noGrp="1"/>
          </p:cNvSpPr>
          <p:nvPr>
            <p:ph type="sldNum" sz="quarter" idx="12"/>
          </p:nvPr>
        </p:nvSpPr>
        <p:spPr/>
        <p:txBody>
          <a:bodyPr/>
          <a:lstStyle/>
          <a:p>
            <a:fld id="{DA64F27D-EE7A-4450-9D17-42857AE164F0}" type="slidenum">
              <a:rPr kumimoji="1" lang="ja-JP" altLang="en-US" smtClean="0"/>
              <a:t>1</a:t>
            </a:fld>
            <a:endParaRPr kumimoji="1" lang="ja-JP" altLang="en-US"/>
          </a:p>
        </p:txBody>
      </p:sp>
      <p:sp>
        <p:nvSpPr>
          <p:cNvPr id="5" name="Rectangle 135">
            <a:extLst>
              <a:ext uri="{FF2B5EF4-FFF2-40B4-BE49-F238E27FC236}">
                <a16:creationId xmlns:a16="http://schemas.microsoft.com/office/drawing/2014/main" id="{7A6F0A16-353F-E776-4D9B-D675DE8ED2AD}"/>
              </a:ext>
            </a:extLst>
          </p:cNvPr>
          <p:cNvSpPr>
            <a:spLocks noChangeArrowheads="1"/>
          </p:cNvSpPr>
          <p:nvPr/>
        </p:nvSpPr>
        <p:spPr bwMode="auto">
          <a:xfrm>
            <a:off x="4305532" y="1159602"/>
            <a:ext cx="962123" cy="307777"/>
          </a:xfrm>
          <a:prstGeom prst="rect">
            <a:avLst/>
          </a:prstGeom>
          <a:noFill/>
          <a:ln w="9525">
            <a:noFill/>
            <a:miter lim="800000"/>
            <a:headEnd/>
            <a:tailEnd/>
          </a:ln>
        </p:spPr>
        <p:txBody>
          <a:bodyPr wrap="none">
            <a:spAutoFit/>
          </a:bodyPr>
          <a:lstStyle/>
          <a:p>
            <a:r>
              <a:rPr lang="ja-JP" altLang="en-US" sz="1400" b="1">
                <a:latin typeface="メイリオ" panose="020B0604030504040204" pitchFamily="50" charset="-128"/>
                <a:ea typeface="メイリオ" panose="020B0604030504040204" pitchFamily="50" charset="-128"/>
              </a:rPr>
              <a:t>はじめ</a:t>
            </a:r>
            <a:r>
              <a:rPr lang="ja-JP" altLang="en-US" sz="1400" b="1" dirty="0">
                <a:latin typeface="メイリオ" panose="020B0604030504040204" pitchFamily="50" charset="-128"/>
                <a:ea typeface="メイリオ" panose="020B0604030504040204" pitchFamily="50" charset="-128"/>
              </a:rPr>
              <a:t>に </a:t>
            </a:r>
          </a:p>
        </p:txBody>
      </p:sp>
      <p:sp>
        <p:nvSpPr>
          <p:cNvPr id="7" name="テキスト ボックス 6">
            <a:extLst>
              <a:ext uri="{FF2B5EF4-FFF2-40B4-BE49-F238E27FC236}">
                <a16:creationId xmlns:a16="http://schemas.microsoft.com/office/drawing/2014/main" id="{047DAC2E-75C5-BABA-8B1C-4C1EE55D1552}"/>
              </a:ext>
            </a:extLst>
          </p:cNvPr>
          <p:cNvSpPr txBox="1"/>
          <p:nvPr/>
        </p:nvSpPr>
        <p:spPr>
          <a:xfrm>
            <a:off x="4305532" y="1429515"/>
            <a:ext cx="4618157" cy="500136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a:t>
            </a:r>
            <a:r>
              <a:rPr kumimoji="1" lang="ja-JP" altLang="en-US" sz="1100">
                <a:latin typeface="Meiryo" panose="020B0604030504040204" pitchFamily="34" charset="-128"/>
                <a:ea typeface="Meiryo" panose="020B0604030504040204" pitchFamily="34" charset="-128"/>
              </a:rPr>
              <a:t>兵庫</a:t>
            </a:r>
            <a:r>
              <a:rPr lang="ja-JP" altLang="en-US" sz="1100">
                <a:latin typeface="メイリオ" panose="020B0604030504040204" pitchFamily="50" charset="-128"/>
                <a:ea typeface="メイリオ" panose="020B0604030504040204" pitchFamily="50" charset="-128"/>
              </a:rPr>
              <a:t>県</a:t>
            </a:r>
            <a:r>
              <a:rPr lang="ja-JP" altLang="en-US" sz="1100" dirty="0">
                <a:latin typeface="メイリオ" panose="020B0604030504040204" pitchFamily="50" charset="-128"/>
                <a:ea typeface="メイリオ" panose="020B0604030504040204" pitchFamily="50" charset="-128"/>
              </a:rPr>
              <a:t>租税教育推進連絡協議会では、教育関係者並びに税務関係者が協力して租税教育を推進し、その効果を高めることを目的に活動を行っております。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平成</a:t>
            </a:r>
            <a:r>
              <a:rPr kumimoji="1" lang="en-US" altLang="ja-JP" sz="1100" dirty="0">
                <a:latin typeface="メイリオ" panose="020B0604030504040204" pitchFamily="50" charset="-128"/>
                <a:ea typeface="メイリオ" panose="020B0604030504040204" pitchFamily="50" charset="-128"/>
              </a:rPr>
              <a:t>22</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rPr>
              <a:t>日に閣議決定された平成</a:t>
            </a:r>
            <a:r>
              <a:rPr kumimoji="1" lang="en-US" altLang="ja-JP" sz="1100" dirty="0">
                <a:latin typeface="メイリオ" panose="020B0604030504040204" pitchFamily="50" charset="-128"/>
                <a:ea typeface="メイリオ" panose="020B0604030504040204" pitchFamily="50" charset="-128"/>
              </a:rPr>
              <a:t>23</a:t>
            </a:r>
            <a:r>
              <a:rPr kumimoji="1" lang="ja-JP" altLang="en-US" sz="1100" dirty="0">
                <a:latin typeface="メイリオ" panose="020B0604030504040204" pitchFamily="50" charset="-128"/>
                <a:ea typeface="メイリオ" panose="020B0604030504040204" pitchFamily="50" charset="-128"/>
              </a:rPr>
              <a:t>年度税制改正大綱において「租税教育の充実」が掲げられ、租税教育の充実のための環境整備を図ることを目的として、文部科学省、総務省及び国税庁を構成員とする、租税教育推進関係省庁等協議会（中央租推協）が発足しました。</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当会では、租税教育の充実に関する基本方針等について協議されており、令和６年</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月に開催された総会においては、①学習指導要領の着実な実施、②租税教育の充実について、教育関係団体の協力を得ながら、引き続き周知を図ることなどについて合意したところです。</a:t>
            </a:r>
            <a:endParaRPr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このような中、大阪国税局では、従来から教育委員会、地方公共団体の税務関係者等と連携・協力し、健全な納税者意識を醸成することを目的として、次代を担う児童・生徒に対する租税教育の充実に向けた支援活動を実施しており、今後も租税教育のより一層の充実に向け、これまで以上に力を入れて取り組んでいくこととしています。</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「税って何？」から児童の興味・関心を引き、税の基本的な仕組みや使いみちについて学ぶことを通じ、税と自分と社会とのつながりを考えてもらうきっかけとなるよう構成しております。</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授業等において、税について学習する時間は限られていることと思いますが、本冊子をご活用いただき、児童が税の意義や役割について、少しでも考えるきっかけとしていただければ幸いです。</a:t>
            </a:r>
            <a:endParaRPr kumimoji="1" lang="ja-JP" altLang="en-US" sz="11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187BE2CC-1CF9-8E17-12A4-283BD031D7F4}"/>
              </a:ext>
            </a:extLst>
          </p:cNvPr>
          <p:cNvSpPr>
            <a:spLocks noChangeArrowheads="1"/>
          </p:cNvSpPr>
          <p:nvPr/>
        </p:nvSpPr>
        <p:spPr bwMode="auto">
          <a:xfrm>
            <a:off x="4231390" y="1035787"/>
            <a:ext cx="4673493" cy="5500937"/>
          </a:xfrm>
          <a:prstGeom prst="roundRect">
            <a:avLst>
              <a:gd name="adj" fmla="val 2035"/>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3" name="図 2" descr="ダイアグラム&#10;&#10;AI 生成コンテンツは誤りを含む可能性があります。">
            <a:extLst>
              <a:ext uri="{FF2B5EF4-FFF2-40B4-BE49-F238E27FC236}">
                <a16:creationId xmlns:a16="http://schemas.microsoft.com/office/drawing/2014/main" id="{55D0871E-024D-C1E1-0F0C-ABD6C40AA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60" y="1041823"/>
            <a:ext cx="3794004" cy="2845503"/>
          </a:xfrm>
          <a:prstGeom prst="rect">
            <a:avLst/>
          </a:prstGeom>
          <a:ln>
            <a:solidFill>
              <a:schemeClr val="accent5"/>
            </a:solidFill>
          </a:ln>
        </p:spPr>
      </p:pic>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49D17417-58CD-4C97-BA19-24409FE886A9}"/>
              </a:ext>
            </a:extLst>
          </p:cNvPr>
          <p:cNvSpPr txBox="1">
            <a:spLocks noChangeArrowheads="1"/>
          </p:cNvSpPr>
          <p:nvPr/>
        </p:nvSpPr>
        <p:spPr bwMode="auto">
          <a:xfrm>
            <a:off x="144000" y="188640"/>
            <a:ext cx="5283696" cy="224556"/>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11</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 name="Rectangle 6">
            <a:extLst>
              <a:ext uri="{FF2B5EF4-FFF2-40B4-BE49-F238E27FC236}">
                <a16:creationId xmlns:a16="http://schemas.microsoft.com/office/drawing/2014/main" id="{1983377F-5622-C302-80A0-0C90D47B6312}"/>
              </a:ext>
            </a:extLst>
          </p:cNvPr>
          <p:cNvSpPr>
            <a:spLocks noChangeArrowheads="1"/>
          </p:cNvSpPr>
          <p:nvPr/>
        </p:nvSpPr>
        <p:spPr bwMode="auto">
          <a:xfrm>
            <a:off x="5364088" y="726650"/>
            <a:ext cx="3686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国の収入の内訳はどうなっているのか、また国の支出にはどんなものがあるのかを理解させる。</a:t>
            </a:r>
          </a:p>
        </p:txBody>
      </p:sp>
      <p:sp>
        <p:nvSpPr>
          <p:cNvPr id="5" name="角丸四角形 4">
            <a:extLst>
              <a:ext uri="{FF2B5EF4-FFF2-40B4-BE49-F238E27FC236}">
                <a16:creationId xmlns:a16="http://schemas.microsoft.com/office/drawing/2014/main" id="{BA7EDC85-1752-9219-1B46-8E9CBFBCBDD1}"/>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Rectangle 47">
            <a:extLst>
              <a:ext uri="{FF2B5EF4-FFF2-40B4-BE49-F238E27FC236}">
                <a16:creationId xmlns:a16="http://schemas.microsoft.com/office/drawing/2014/main" id="{8F4B396E-7A3D-4B68-12A9-E14A09EE5B72}"/>
              </a:ext>
            </a:extLst>
          </p:cNvPr>
          <p:cNvSpPr>
            <a:spLocks noChangeArrowheads="1"/>
          </p:cNvSpPr>
          <p:nvPr/>
        </p:nvSpPr>
        <p:spPr bwMode="auto">
          <a:xfrm>
            <a:off x="4067094" y="1422224"/>
            <a:ext cx="50769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年間に国や地方公共団体に入るお金と使いみちの予定を示した計画のことをいいます。</a:t>
            </a:r>
            <a:endParaRPr lang="en-US" altLang="ja-JP" sz="1050" dirty="0">
              <a:latin typeface="メイリオ" panose="020B0604030504040204" pitchFamily="50" charset="-128"/>
              <a:ea typeface="メイリオ" panose="020B0604030504040204" pitchFamily="50" charset="-128"/>
            </a:endParaRPr>
          </a:p>
        </p:txBody>
      </p:sp>
      <p:sp>
        <p:nvSpPr>
          <p:cNvPr id="7" name="Rectangle 8">
            <a:extLst>
              <a:ext uri="{FF2B5EF4-FFF2-40B4-BE49-F238E27FC236}">
                <a16:creationId xmlns:a16="http://schemas.microsoft.com/office/drawing/2014/main" id="{7B32968C-5FF2-A0FB-6EA4-7AC624EE12FB}"/>
              </a:ext>
            </a:extLst>
          </p:cNvPr>
          <p:cNvSpPr>
            <a:spLocks noChangeArrowheads="1"/>
          </p:cNvSpPr>
          <p:nvPr/>
        </p:nvSpPr>
        <p:spPr bwMode="auto">
          <a:xfrm>
            <a:off x="4067094" y="1182679"/>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686CE69B-B1C3-569A-19B3-EBE0588F2AF8}"/>
              </a:ext>
            </a:extLst>
          </p:cNvPr>
          <p:cNvSpPr>
            <a:spLocks noChangeArrowheads="1"/>
          </p:cNvSpPr>
          <p:nvPr/>
        </p:nvSpPr>
        <p:spPr bwMode="auto">
          <a:xfrm>
            <a:off x="4059931" y="2084665"/>
            <a:ext cx="50840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１年間の国や地方公共団体の収入を「歳入」といい、支出を「歳出」といいます。</a:t>
            </a:r>
            <a:endParaRPr lang="ja-JP" altLang="en-US" sz="1050" b="1"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4D1BEFB-6750-BDCF-E183-64F87C3DF21F}"/>
              </a:ext>
            </a:extLst>
          </p:cNvPr>
          <p:cNvSpPr>
            <a:spLocks noChangeArrowheads="1"/>
          </p:cNvSpPr>
          <p:nvPr/>
        </p:nvSpPr>
        <p:spPr bwMode="auto">
          <a:xfrm>
            <a:off x="4059931" y="1836698"/>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歳入・歳出</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5" name="Rectangle 8">
            <a:extLst>
              <a:ext uri="{FF2B5EF4-FFF2-40B4-BE49-F238E27FC236}">
                <a16:creationId xmlns:a16="http://schemas.microsoft.com/office/drawing/2014/main" id="{2567F9F3-DFA0-967E-808D-5AC4DCB9644C}"/>
              </a:ext>
            </a:extLst>
          </p:cNvPr>
          <p:cNvSpPr>
            <a:spLocks noChangeArrowheads="1"/>
          </p:cNvSpPr>
          <p:nvPr/>
        </p:nvSpPr>
        <p:spPr bwMode="auto">
          <a:xfrm>
            <a:off x="4069183" y="2668219"/>
            <a:ext cx="1822210" cy="140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①社会保障関係費</a:t>
            </a:r>
          </a:p>
          <a:p>
            <a:pPr>
              <a:lnSpc>
                <a:spcPct val="128000"/>
              </a:lnSpc>
              <a:buNone/>
            </a:pPr>
            <a:r>
              <a:rPr lang="ja-JP" altLang="en-US" sz="1050">
                <a:latin typeface="メイリオ" panose="020B0604030504040204" pitchFamily="50" charset="-128"/>
                <a:ea typeface="メイリオ" panose="020B0604030504040204" pitchFamily="50" charset="-128"/>
              </a:rPr>
              <a:t>②公共事業関係費</a:t>
            </a:r>
            <a:br>
              <a:rPr lang="en-US" altLang="ja-JP" sz="1050" dirty="0">
                <a:latin typeface="メイリオ" panose="020B0604030504040204" pitchFamily="50" charset="-128"/>
                <a:ea typeface="メイリオ" panose="020B0604030504040204" pitchFamily="50" charset="-128"/>
              </a:rPr>
            </a:b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a:latin typeface="メイリオ" panose="020B0604030504040204" pitchFamily="50" charset="-128"/>
                <a:ea typeface="メイリオ" panose="020B0604030504040204" pitchFamily="50" charset="-128"/>
              </a:rPr>
              <a:t>③文教及び科学振興費</a:t>
            </a:r>
          </a:p>
          <a:p>
            <a:pPr>
              <a:lnSpc>
                <a:spcPct val="128000"/>
              </a:lnSpc>
              <a:buNone/>
            </a:pP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④経済協力費（</a:t>
            </a:r>
            <a:r>
              <a:rPr lang="en-US" altLang="ja-JP" sz="1050" dirty="0">
                <a:latin typeface="メイリオ" panose="020B0604030504040204" pitchFamily="50" charset="-128"/>
                <a:ea typeface="メイリオ" panose="020B0604030504040204" pitchFamily="50" charset="-128"/>
              </a:rPr>
              <a:t>ODA</a:t>
            </a:r>
            <a:r>
              <a:rPr lang="ja-JP" altLang="en-US" sz="1050">
                <a:latin typeface="メイリオ" panose="020B0604030504040204" pitchFamily="50" charset="-128"/>
                <a:ea typeface="メイリオ" panose="020B0604030504040204" pitchFamily="50" charset="-128"/>
              </a:rPr>
              <a:t>）</a:t>
            </a:r>
          </a:p>
        </p:txBody>
      </p:sp>
      <p:sp>
        <p:nvSpPr>
          <p:cNvPr id="39" name="AutoShape 10">
            <a:extLst>
              <a:ext uri="{FF2B5EF4-FFF2-40B4-BE49-F238E27FC236}">
                <a16:creationId xmlns:a16="http://schemas.microsoft.com/office/drawing/2014/main" id="{CE5DA5F6-B840-E6F5-9227-AA7F9817A0B5}"/>
              </a:ext>
            </a:extLst>
          </p:cNvPr>
          <p:cNvSpPr>
            <a:spLocks noChangeArrowheads="1"/>
          </p:cNvSpPr>
          <p:nvPr/>
        </p:nvSpPr>
        <p:spPr bwMode="auto">
          <a:xfrm>
            <a:off x="4069183" y="2438097"/>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75000"/>
                  </a:schemeClr>
                </a:solidFill>
                <a:latin typeface="Meiryo" panose="020B0604030504040204" pitchFamily="34" charset="-128"/>
                <a:ea typeface="Meiryo" panose="020B0604030504040204" pitchFamily="34" charset="-128"/>
              </a:rPr>
              <a:t>国の主な使いみち</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21" name="Rectangle 8">
            <a:extLst>
              <a:ext uri="{FF2B5EF4-FFF2-40B4-BE49-F238E27FC236}">
                <a16:creationId xmlns:a16="http://schemas.microsoft.com/office/drawing/2014/main" id="{248C394E-7EC5-995C-6A76-C0E75DDFB1C9}"/>
              </a:ext>
            </a:extLst>
          </p:cNvPr>
          <p:cNvSpPr>
            <a:spLocks noChangeArrowheads="1"/>
          </p:cNvSpPr>
          <p:nvPr/>
        </p:nvSpPr>
        <p:spPr bwMode="auto">
          <a:xfrm>
            <a:off x="5427142" y="2651483"/>
            <a:ext cx="3585086" cy="162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8000"/>
              </a:lnSpc>
              <a:buNone/>
            </a:pPr>
            <a:r>
              <a:rPr lang="ja-JP" altLang="en-US" sz="1050">
                <a:latin typeface="メイリオ" panose="020B0604030504040204" pitchFamily="50" charset="-128"/>
                <a:ea typeface="メイリオ" panose="020B0604030504040204" pitchFamily="50" charset="-128"/>
              </a:rPr>
              <a:t>：医療給付費、年金の国庫負担分、介護保険給付費など</a:t>
            </a:r>
          </a:p>
          <a:p>
            <a:pPr>
              <a:lnSpc>
                <a:spcPct val="128000"/>
              </a:lnSpc>
              <a:buNone/>
            </a:pPr>
            <a:r>
              <a:rPr lang="ja-JP" altLang="en-US" sz="1050">
                <a:latin typeface="メイリオ" panose="020B0604030504040204" pitchFamily="50" charset="-128"/>
                <a:ea typeface="メイリオ" panose="020B0604030504040204" pitchFamily="50" charset="-128"/>
              </a:rPr>
              <a:t>：治山治水対策費、道路整備費、住宅都市環境整備費、</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災害復旧など</a:t>
            </a:r>
          </a:p>
          <a:p>
            <a:pPr>
              <a:lnSpc>
                <a:spcPct val="128000"/>
              </a:lnSpc>
              <a:buNone/>
            </a:pPr>
            <a:r>
              <a:rPr lang="ja-JP" altLang="en-US" sz="1050">
                <a:latin typeface="メイリオ" panose="020B0604030504040204" pitchFamily="50" charset="-128"/>
                <a:ea typeface="メイリオ" panose="020B0604030504040204" pitchFamily="50" charset="-128"/>
              </a:rPr>
              <a:t>：公共教育費、スーパーコンピューター開発費、</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宇宙輸送システム、再生医療研究費など</a:t>
            </a:r>
          </a:p>
          <a:p>
            <a:pPr>
              <a:lnSpc>
                <a:spcPct val="128000"/>
              </a:lnSpc>
              <a:buNone/>
            </a:pPr>
            <a:r>
              <a:rPr lang="ja-JP" altLang="en-US" sz="1050">
                <a:latin typeface="メイリオ" panose="020B0604030504040204" pitchFamily="50" charset="-128"/>
                <a:ea typeface="メイリオ" panose="020B0604030504040204" pitchFamily="50" charset="-128"/>
              </a:rPr>
              <a:t>：無償の資金協力、技術協力、政府貸付、</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国際機関（ユニセフ・</a:t>
            </a:r>
            <a:r>
              <a:rPr lang="en-US" altLang="ja-JP" sz="1050" dirty="0">
                <a:latin typeface="メイリオ" panose="020B0604030504040204" pitchFamily="50" charset="-128"/>
                <a:ea typeface="メイリオ" panose="020B0604030504040204" pitchFamily="50" charset="-128"/>
              </a:rPr>
              <a:t>WHO</a:t>
            </a:r>
            <a:r>
              <a:rPr lang="ja-JP" altLang="en-US" sz="1050">
                <a:latin typeface="メイリオ" panose="020B0604030504040204" pitchFamily="50" charset="-128"/>
                <a:ea typeface="メイリオ" panose="020B0604030504040204" pitchFamily="50" charset="-128"/>
              </a:rPr>
              <a:t>）に対する拠出・出資など</a:t>
            </a:r>
            <a:endParaRPr lang="ja-JP" altLang="ja-JP" sz="1050" dirty="0">
              <a:latin typeface="メイリオ" panose="020B0604030504040204" pitchFamily="50" charset="-128"/>
              <a:ea typeface="メイリオ" panose="020B0604030504040204" pitchFamily="50" charset="-128"/>
            </a:endParaRPr>
          </a:p>
        </p:txBody>
      </p:sp>
      <p:sp>
        <p:nvSpPr>
          <p:cNvPr id="24" name="スライド番号プレースホルダー 23">
            <a:extLst>
              <a:ext uri="{FF2B5EF4-FFF2-40B4-BE49-F238E27FC236}">
                <a16:creationId xmlns:a16="http://schemas.microsoft.com/office/drawing/2014/main" id="{B7692D47-E037-86C1-A9C7-BAB9557DBE74}"/>
              </a:ext>
            </a:extLst>
          </p:cNvPr>
          <p:cNvSpPr>
            <a:spLocks noGrp="1"/>
          </p:cNvSpPr>
          <p:nvPr>
            <p:ph type="sldNum" sz="quarter" idx="12"/>
          </p:nvPr>
        </p:nvSpPr>
        <p:spPr/>
        <p:txBody>
          <a:bodyPr/>
          <a:lstStyle/>
          <a:p>
            <a:pPr>
              <a:defRPr/>
            </a:pPr>
            <a:fld id="{76028D53-E57D-4BBD-AE62-24ADF1336D3D}" type="slidenum">
              <a:rPr lang="en-US" altLang="ja-JP" smtClean="0"/>
              <a:pPr>
                <a:defRPr/>
              </a:pPr>
              <a:t>10</a:t>
            </a:fld>
            <a:endParaRPr lang="en-US" altLang="ja-JP"/>
          </a:p>
        </p:txBody>
      </p:sp>
      <p:sp>
        <p:nvSpPr>
          <p:cNvPr id="11" name="AutoShape 10">
            <a:extLst>
              <a:ext uri="{FF2B5EF4-FFF2-40B4-BE49-F238E27FC236}">
                <a16:creationId xmlns:a16="http://schemas.microsoft.com/office/drawing/2014/main" id="{C07DDEA5-9F84-80FD-F2AA-56726339B8AA}"/>
              </a:ext>
            </a:extLst>
          </p:cNvPr>
          <p:cNvSpPr>
            <a:spLocks noChangeArrowheads="1"/>
          </p:cNvSpPr>
          <p:nvPr/>
        </p:nvSpPr>
        <p:spPr bwMode="auto">
          <a:xfrm>
            <a:off x="4059931" y="4490826"/>
            <a:ext cx="1407745" cy="752347"/>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・租税及び印紙収入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・公債金</a:t>
            </a:r>
          </a:p>
        </p:txBody>
      </p:sp>
      <p:sp>
        <p:nvSpPr>
          <p:cNvPr id="14" name="テキスト ボックス 13">
            <a:extLst>
              <a:ext uri="{FF2B5EF4-FFF2-40B4-BE49-F238E27FC236}">
                <a16:creationId xmlns:a16="http://schemas.microsoft.com/office/drawing/2014/main" id="{AE1B52FF-A31D-29BF-DB60-12D1D5B190A5}"/>
              </a:ext>
            </a:extLst>
          </p:cNvPr>
          <p:cNvSpPr txBox="1">
            <a:spLocks noChangeArrowheads="1"/>
          </p:cNvSpPr>
          <p:nvPr/>
        </p:nvSpPr>
        <p:spPr bwMode="auto">
          <a:xfrm>
            <a:off x="5467676" y="4590983"/>
            <a:ext cx="2416415" cy="630942"/>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77</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8,190</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（歳入比</a:t>
            </a:r>
            <a:r>
              <a:rPr lang="en-US" altLang="ja-JP" sz="1050" dirty="0">
                <a:latin typeface="メイリオ" panose="020B0604030504040204" pitchFamily="50" charset="-128"/>
                <a:ea typeface="メイリオ" panose="020B0604030504040204" pitchFamily="50" charset="-128"/>
              </a:rPr>
              <a:t>67.6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7,318</a:t>
            </a:r>
            <a:r>
              <a:rPr lang="ja-JP" altLang="en-US" sz="1050" dirty="0">
                <a:latin typeface="メイリオ" panose="020B0604030504040204" pitchFamily="50" charset="-128"/>
                <a:ea typeface="メイリオ" panose="020B0604030504040204" pitchFamily="50" charset="-128"/>
              </a:rPr>
              <a:t>億円（歳入比 </a:t>
            </a:r>
            <a:r>
              <a:rPr lang="en-US" altLang="ja-JP" sz="1050" dirty="0">
                <a:latin typeface="メイリオ" panose="020B0604030504040204" pitchFamily="50" charset="-128"/>
                <a:ea typeface="メイリオ" panose="020B0604030504040204" pitchFamily="50" charset="-128"/>
              </a:rPr>
              <a:t>7.6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6,471</a:t>
            </a:r>
            <a:r>
              <a:rPr lang="ja-JP" altLang="en-US" sz="1050" dirty="0">
                <a:latin typeface="メイリオ" panose="020B0604030504040204" pitchFamily="50" charset="-128"/>
                <a:ea typeface="メイリオ" panose="020B0604030504040204" pitchFamily="50" charset="-128"/>
              </a:rPr>
              <a:t>億円（歳入比</a:t>
            </a:r>
            <a:r>
              <a:rPr lang="en-US" altLang="ja-JP" sz="1050" dirty="0">
                <a:latin typeface="メイリオ" panose="020B0604030504040204" pitchFamily="50" charset="-128"/>
                <a:ea typeface="メイリオ" panose="020B0604030504040204" pitchFamily="50" charset="-128"/>
              </a:rPr>
              <a:t>24.9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5" name="AutoShape 10">
            <a:extLst>
              <a:ext uri="{FF2B5EF4-FFF2-40B4-BE49-F238E27FC236}">
                <a16:creationId xmlns:a16="http://schemas.microsoft.com/office/drawing/2014/main" id="{F6E18C8C-484A-851D-0B1B-07D3FFFEDF86}"/>
              </a:ext>
            </a:extLst>
          </p:cNvPr>
          <p:cNvSpPr>
            <a:spLocks noChangeArrowheads="1"/>
          </p:cNvSpPr>
          <p:nvPr/>
        </p:nvSpPr>
        <p:spPr bwMode="auto">
          <a:xfrm>
            <a:off x="4059931" y="4348552"/>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国の収入（歳入）の内訳（令和７年度当初予算）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10">
            <a:extLst>
              <a:ext uri="{FF2B5EF4-FFF2-40B4-BE49-F238E27FC236}">
                <a16:creationId xmlns:a16="http://schemas.microsoft.com/office/drawing/2014/main" id="{22BD9A72-E13B-B434-4B84-2BDAD6CFB81E}"/>
              </a:ext>
            </a:extLst>
          </p:cNvPr>
          <p:cNvSpPr>
            <a:spLocks noChangeArrowheads="1"/>
          </p:cNvSpPr>
          <p:nvPr/>
        </p:nvSpPr>
        <p:spPr bwMode="auto">
          <a:xfrm>
            <a:off x="4059931" y="5301208"/>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国の支出（歳出）の内訳（令和７年度当初予算）</a:t>
            </a:r>
          </a:p>
        </p:txBody>
      </p:sp>
      <p:sp>
        <p:nvSpPr>
          <p:cNvPr id="20" name="AutoShape 10">
            <a:extLst>
              <a:ext uri="{FF2B5EF4-FFF2-40B4-BE49-F238E27FC236}">
                <a16:creationId xmlns:a16="http://schemas.microsoft.com/office/drawing/2014/main" id="{74561708-0B79-AC55-8263-883A83B85383}"/>
              </a:ext>
            </a:extLst>
          </p:cNvPr>
          <p:cNvSpPr>
            <a:spLocks noChangeArrowheads="1"/>
          </p:cNvSpPr>
          <p:nvPr/>
        </p:nvSpPr>
        <p:spPr bwMode="auto">
          <a:xfrm>
            <a:off x="4059931" y="5430688"/>
            <a:ext cx="1585232" cy="1316993"/>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・社会保障関係費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・公共事業関係費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・文教及び科学振興費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・地方交付税交付金等</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・国債費　　</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a:t>
            </a:r>
            <a:endParaRPr lang="en-US" altLang="ja-JP" sz="105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D93A958-9A93-3F3B-8903-430D0C9B7C97}"/>
              </a:ext>
            </a:extLst>
          </p:cNvPr>
          <p:cNvSpPr txBox="1">
            <a:spLocks noChangeArrowheads="1"/>
          </p:cNvSpPr>
          <p:nvPr/>
        </p:nvSpPr>
        <p:spPr bwMode="auto">
          <a:xfrm>
            <a:off x="5467676" y="5509225"/>
            <a:ext cx="2416415" cy="1349087"/>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2,938</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（歳出比</a:t>
            </a:r>
            <a:r>
              <a:rPr lang="en-US" altLang="ja-JP" sz="1050" dirty="0">
                <a:latin typeface="メイリオ" panose="020B0604030504040204" pitchFamily="50" charset="-128"/>
                <a:ea typeface="メイリオ" panose="020B0604030504040204" pitchFamily="50" charset="-128"/>
              </a:rPr>
              <a:t>33.2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6</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858</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5.3</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5</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6,560</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8,728</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（歳出比</a:t>
            </a:r>
            <a:r>
              <a:rPr lang="en-US" altLang="ja-JP" sz="1050" dirty="0">
                <a:latin typeface="メイリオ" panose="020B0604030504040204" pitchFamily="50" charset="-128"/>
                <a:ea typeface="メイリオ" panose="020B0604030504040204" pitchFamily="50" charset="-128"/>
              </a:rPr>
              <a:t>16.4</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2,179</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24.5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715</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15.7</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endParaRPr lang="en-US" altLang="ja-JP" sz="1050" dirty="0">
              <a:latin typeface="メイリオ" panose="020B0604030504040204" pitchFamily="50" charset="-128"/>
              <a:ea typeface="メイリオ" panose="020B0604030504040204" pitchFamily="50" charset="-128"/>
            </a:endParaRPr>
          </a:p>
        </p:txBody>
      </p:sp>
      <p:pic>
        <p:nvPicPr>
          <p:cNvPr id="2" name="図 1" descr="グラフ, ダイアグラム&#10;&#10;AI 生成コンテンツは誤りを含む可能性があります。">
            <a:extLst>
              <a:ext uri="{FF2B5EF4-FFF2-40B4-BE49-F238E27FC236}">
                <a16:creationId xmlns:a16="http://schemas.microsoft.com/office/drawing/2014/main" id="{A8AB15D0-AE7D-3B03-1907-FC8263FD9C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385" y="824284"/>
            <a:ext cx="3696303" cy="2774678"/>
          </a:xfrm>
          <a:prstGeom prst="rect">
            <a:avLst/>
          </a:prstGeom>
          <a:ln>
            <a:solidFill>
              <a:schemeClr val="accent5"/>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80000" y="44624"/>
            <a:ext cx="5283696" cy="503342"/>
          </a:xfrm>
          <a:prstGeom prst="rect">
            <a:avLst/>
          </a:prstGeom>
          <a:noFill/>
          <a:ln w="9525">
            <a:noFill/>
            <a:miter lim="800000"/>
            <a:headEnd/>
            <a:tailEnd/>
          </a:ln>
        </p:spPr>
        <p:txBody>
          <a:bodyPr anchor="ctr"/>
          <a:lstStyle/>
          <a:p>
            <a:pPr>
              <a:defRPr/>
            </a:pPr>
            <a:r>
              <a:rPr lang="ja-JP" altLang="en-US" sz="1500" b="1" kern="0" dirty="0">
                <a:solidFill>
                  <a:schemeClr val="bg1"/>
                </a:solidFill>
                <a:latin typeface="Meiryo" panose="020B0604030504040204" pitchFamily="34" charset="-128"/>
                <a:ea typeface="Meiryo" panose="020B0604030504040204" pitchFamily="34" charset="-128"/>
                <a:cs typeface="+mj-cs"/>
              </a:rPr>
              <a:t>税金の使いみちはどうやって決めるの？（児童用Ｐ</a:t>
            </a:r>
            <a:r>
              <a:rPr lang="en-US" altLang="ja-JP" sz="1500" b="1" kern="0" dirty="0">
                <a:solidFill>
                  <a:schemeClr val="bg1"/>
                </a:solidFill>
                <a:latin typeface="Meiryo" panose="020B0604030504040204" pitchFamily="34" charset="-128"/>
                <a:ea typeface="Meiryo" panose="020B0604030504040204" pitchFamily="34" charset="-128"/>
                <a:cs typeface="+mj-cs"/>
              </a:rPr>
              <a:t>12</a:t>
            </a:r>
            <a:r>
              <a:rPr lang="ja-JP" altLang="en-US" sz="1500" b="1" kern="0" dirty="0">
                <a:solidFill>
                  <a:schemeClr val="bg1"/>
                </a:solidFill>
                <a:latin typeface="Meiryo" panose="020B0604030504040204" pitchFamily="34" charset="-128"/>
                <a:ea typeface="Meiryo" panose="020B0604030504040204" pitchFamily="34" charset="-128"/>
                <a:cs typeface="+mj-cs"/>
              </a:rPr>
              <a:t>）</a:t>
            </a:r>
            <a:endParaRPr lang="en-US" altLang="ja-JP" sz="1500" b="1" kern="0" dirty="0">
              <a:solidFill>
                <a:schemeClr val="bg1"/>
              </a:solidFill>
              <a:latin typeface="Meiryo" panose="020B0604030504040204" pitchFamily="34" charset="-128"/>
              <a:ea typeface="Meiryo" panose="020B0604030504040204" pitchFamily="34" charset="-128"/>
              <a:cs typeface="+mj-cs"/>
            </a:endParaRPr>
          </a:p>
          <a:p>
            <a:pPr>
              <a:defRPr/>
            </a:pPr>
            <a:r>
              <a:rPr lang="ja-JP" altLang="en-US" sz="1500" b="1" kern="0" dirty="0">
                <a:solidFill>
                  <a:schemeClr val="bg1"/>
                </a:solidFill>
                <a:latin typeface="Meiryo" panose="020B0604030504040204" pitchFamily="34" charset="-128"/>
                <a:ea typeface="Meiryo" panose="020B0604030504040204" pitchFamily="34" charset="-128"/>
                <a:cs typeface="+mj-cs"/>
              </a:rPr>
              <a:t>兵庫県では税金をどう使っているの？（児童用Ｐ</a:t>
            </a:r>
            <a:r>
              <a:rPr lang="en-US" altLang="ja-JP" sz="1500" b="1" kern="0" dirty="0">
                <a:solidFill>
                  <a:schemeClr val="bg1"/>
                </a:solidFill>
                <a:latin typeface="Meiryo" panose="020B0604030504040204" pitchFamily="34" charset="-128"/>
                <a:ea typeface="Meiryo" panose="020B0604030504040204" pitchFamily="34" charset="-128"/>
                <a:cs typeface="+mj-cs"/>
              </a:rPr>
              <a:t>13</a:t>
            </a:r>
            <a:r>
              <a:rPr lang="ja-JP" altLang="en-US" sz="1500" b="1" kern="0" dirty="0">
                <a:solidFill>
                  <a:schemeClr val="bg1"/>
                </a:solidFill>
                <a:latin typeface="Meiryo" panose="020B0604030504040204" pitchFamily="34" charset="-128"/>
                <a:ea typeface="Meiryo" panose="020B0604030504040204" pitchFamily="34" charset="-128"/>
                <a:cs typeface="+mj-cs"/>
              </a:rPr>
              <a:t>）</a:t>
            </a:r>
          </a:p>
        </p:txBody>
      </p:sp>
      <p:sp>
        <p:nvSpPr>
          <p:cNvPr id="7" name="AutoShape 10">
            <a:extLst>
              <a:ext uri="{FF2B5EF4-FFF2-40B4-BE49-F238E27FC236}">
                <a16:creationId xmlns:a16="http://schemas.microsoft.com/office/drawing/2014/main" id="{269AF02A-B17B-93C8-BC45-3D7135BF6F22}"/>
              </a:ext>
            </a:extLst>
          </p:cNvPr>
          <p:cNvSpPr>
            <a:spLocks noChangeArrowheads="1"/>
          </p:cNvSpPr>
          <p:nvPr/>
        </p:nvSpPr>
        <p:spPr bwMode="auto">
          <a:xfrm>
            <a:off x="4489779" y="3198389"/>
            <a:ext cx="4364860" cy="1310731"/>
          </a:xfrm>
          <a:prstGeom prst="roundRect">
            <a:avLst>
              <a:gd name="adj" fmla="val 8093"/>
            </a:avLst>
          </a:prstGeom>
          <a:solidFill>
            <a:srgbClr val="FFFFFF"/>
          </a:solidFill>
          <a:ln w="25400" algn="ctr">
            <a:solidFill>
              <a:schemeClr val="accent1"/>
            </a:solidFill>
            <a:prstDash val="sysDot"/>
            <a:round/>
            <a:headEnd/>
            <a:tailEnd/>
          </a:ln>
        </p:spPr>
        <p:txBody>
          <a:bodyPr lIns="108000" rIns="108000" anchor="t" anchorCtr="0"/>
          <a:lstStyle/>
          <a:p>
            <a:pPr algn="just">
              <a:lnSpc>
                <a:spcPct val="120000"/>
              </a:lnSpc>
              <a:defRPr/>
            </a:pPr>
            <a:endParaRPr lang="ja-JP" altLang="en-US" sz="28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61C95798-ADAE-625D-5F73-434C0D9FDA9A}"/>
              </a:ext>
            </a:extLst>
          </p:cNvPr>
          <p:cNvPicPr>
            <a:picLocks noChangeAspect="1"/>
          </p:cNvPicPr>
          <p:nvPr/>
        </p:nvPicPr>
        <p:blipFill>
          <a:blip r:embed="rId4"/>
          <a:stretch>
            <a:fillRect/>
          </a:stretch>
        </p:blipFill>
        <p:spPr>
          <a:xfrm>
            <a:off x="4686213" y="3068861"/>
            <a:ext cx="457240" cy="231668"/>
          </a:xfrm>
          <a:prstGeom prst="rect">
            <a:avLst/>
          </a:prstGeom>
        </p:spPr>
      </p:pic>
      <p:sp>
        <p:nvSpPr>
          <p:cNvPr id="10" name="Rectangle 17">
            <a:extLst>
              <a:ext uri="{FF2B5EF4-FFF2-40B4-BE49-F238E27FC236}">
                <a16:creationId xmlns:a16="http://schemas.microsoft.com/office/drawing/2014/main" id="{9572F2D7-9CD6-D33D-04E6-F3EDAD4BCD8C}"/>
              </a:ext>
            </a:extLst>
          </p:cNvPr>
          <p:cNvSpPr>
            <a:spLocks noChangeArrowheads="1"/>
          </p:cNvSpPr>
          <p:nvPr/>
        </p:nvSpPr>
        <p:spPr bwMode="auto">
          <a:xfrm>
            <a:off x="4427984" y="2148324"/>
            <a:ext cx="4537199" cy="969496"/>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r>
              <a:rPr lang="ja-JP" altLang="en-US" sz="1200" dirty="0">
                <a:latin typeface="メイリオ" panose="020B0604030504040204" pitchFamily="50" charset="-128"/>
                <a:ea typeface="メイリオ" panose="020B0604030504040204" pitchFamily="50" charset="-128"/>
              </a:rPr>
              <a:t>。</a:t>
            </a:r>
          </a:p>
          <a:p>
            <a:endParaRPr lang="en-US" altLang="ja-JP" sz="1200" dirty="0">
              <a:latin typeface="メイリオ" panose="020B0604030504040204" pitchFamily="50" charset="-128"/>
              <a:ea typeface="メイリオ" panose="020B0604030504040204" pitchFamily="50" charset="-128"/>
            </a:endParaRPr>
          </a:p>
        </p:txBody>
      </p:sp>
      <p:sp>
        <p:nvSpPr>
          <p:cNvPr id="11" name="Rectangle 13">
            <a:extLst>
              <a:ext uri="{FF2B5EF4-FFF2-40B4-BE49-F238E27FC236}">
                <a16:creationId xmlns:a16="http://schemas.microsoft.com/office/drawing/2014/main" id="{E9F87B14-96E8-C774-455D-812B17C8602D}"/>
              </a:ext>
            </a:extLst>
          </p:cNvPr>
          <p:cNvSpPr>
            <a:spLocks noChangeArrowheads="1"/>
          </p:cNvSpPr>
          <p:nvPr/>
        </p:nvSpPr>
        <p:spPr bwMode="auto">
          <a:xfrm>
            <a:off x="4407202" y="4970329"/>
            <a:ext cx="2110268" cy="1546577"/>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まちづくり</a:t>
            </a:r>
            <a:r>
              <a:rPr lang="en-US" altLang="ja-JP" sz="1050" dirty="0">
                <a:latin typeface="メイリオ" panose="020B0604030504040204" pitchFamily="50" charset="-128"/>
                <a:ea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道路の建設・整備</a:t>
            </a:r>
          </a:p>
          <a:p>
            <a:r>
              <a:rPr lang="ja-JP" altLang="en-US" sz="1050" dirty="0">
                <a:latin typeface="メイリオ" panose="020B0604030504040204" pitchFamily="50" charset="-128"/>
                <a:ea typeface="メイリオ" panose="020B0604030504040204" pitchFamily="50" charset="-128"/>
              </a:rPr>
              <a:t>・　上下水道の整備　　など</a:t>
            </a:r>
            <a:endParaRPr lang="en-US" altLang="ja-JP" sz="1050"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住民の安全を守る</a:t>
            </a:r>
            <a:r>
              <a:rPr lang="en-US" altLang="ja-JP" sz="1050" dirty="0">
                <a:latin typeface="メイリオ" panose="020B0604030504040204" pitchFamily="50" charset="-128"/>
                <a:ea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自然災害</a:t>
            </a:r>
            <a:r>
              <a:rPr lang="ja-JP" altLang="en-US" sz="1050">
                <a:latin typeface="メイリオ" panose="020B0604030504040204" pitchFamily="50" charset="-128"/>
                <a:ea typeface="メイリオ" panose="020B0604030504040204" pitchFamily="50" charset="-128"/>
              </a:rPr>
              <a:t>からの</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救助</a:t>
            </a:r>
            <a:r>
              <a:rPr lang="ja-JP" altLang="en-US" sz="1050" dirty="0">
                <a:latin typeface="メイリオ" panose="020B0604030504040204" pitchFamily="50" charset="-128"/>
                <a:ea typeface="メイリオ" panose="020B0604030504040204" pitchFamily="50" charset="-128"/>
              </a:rPr>
              <a:t>活動や復興作業</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警察官や消防員　　など</a:t>
            </a:r>
          </a:p>
          <a:p>
            <a:r>
              <a:rPr lang="ja-JP" altLang="en-US" sz="1050" dirty="0">
                <a:latin typeface="メイリオ" panose="020B0604030504040204" pitchFamily="50" charset="-128"/>
                <a:ea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endParaRPr>
          </a:p>
        </p:txBody>
      </p:sp>
      <p:sp>
        <p:nvSpPr>
          <p:cNvPr id="16" name="Rectangle 13">
            <a:extLst>
              <a:ext uri="{FF2B5EF4-FFF2-40B4-BE49-F238E27FC236}">
                <a16:creationId xmlns:a16="http://schemas.microsoft.com/office/drawing/2014/main" id="{633E9CDA-975A-FA7B-3F1E-DFFD17D2A379}"/>
              </a:ext>
            </a:extLst>
          </p:cNvPr>
          <p:cNvSpPr>
            <a:spLocks noChangeArrowheads="1"/>
          </p:cNvSpPr>
          <p:nvPr/>
        </p:nvSpPr>
        <p:spPr bwMode="auto">
          <a:xfrm>
            <a:off x="6621696" y="4976361"/>
            <a:ext cx="2232943" cy="1708160"/>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快適な暮らし</a:t>
            </a:r>
            <a:r>
              <a:rPr lang="en-US" altLang="ja-JP" sz="1050" dirty="0">
                <a:latin typeface="メイリオ" panose="020B0604030504040204" pitchFamily="50" charset="-128"/>
                <a:ea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自然環境保護</a:t>
            </a:r>
          </a:p>
          <a:p>
            <a:r>
              <a:rPr lang="ja-JP" altLang="en-US" sz="1050" dirty="0">
                <a:latin typeface="メイリオ" panose="020B0604030504040204" pitchFamily="50" charset="-128"/>
                <a:ea typeface="メイリオ" panose="020B0604030504040204" pitchFamily="50" charset="-128"/>
              </a:rPr>
              <a:t>・　ゴミの収集</a:t>
            </a:r>
          </a:p>
          <a:p>
            <a:r>
              <a:rPr lang="ja-JP" altLang="en-US" sz="1050" dirty="0">
                <a:latin typeface="メイリオ" panose="020B0604030504040204" pitchFamily="50" charset="-128"/>
                <a:ea typeface="メイリオ" panose="020B0604030504040204" pitchFamily="50" charset="-128"/>
              </a:rPr>
              <a:t>・　リサイクル</a:t>
            </a:r>
            <a:r>
              <a:rPr lang="ja-JP" altLang="en-US" sz="1050">
                <a:latin typeface="メイリオ" panose="020B0604030504040204" pitchFamily="50" charset="-128"/>
                <a:ea typeface="メイリオ" panose="020B0604030504040204" pitchFamily="50" charset="-128"/>
              </a:rPr>
              <a:t>活動　　など</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学校教育</a:t>
            </a:r>
            <a:r>
              <a:rPr lang="en-US" altLang="ja-JP"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　先生の給料</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机</a:t>
            </a:r>
            <a:r>
              <a:rPr lang="ja-JP" altLang="en-US" sz="1050">
                <a:latin typeface="メイリオ" panose="020B0604030504040204" pitchFamily="50" charset="-128"/>
                <a:ea typeface="メイリオ" panose="020B0604030504040204" pitchFamily="50" charset="-128"/>
              </a:rPr>
              <a:t>・いす</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実験</a:t>
            </a:r>
            <a:r>
              <a:rPr lang="ja-JP" altLang="en-US" sz="1050" dirty="0">
                <a:latin typeface="メイリオ" panose="020B0604030504040204" pitchFamily="50" charset="-128"/>
                <a:ea typeface="メイリオ" panose="020B0604030504040204" pitchFamily="50" charset="-128"/>
              </a:rPr>
              <a:t>器具の購入</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校舎の修理　　　など</a:t>
            </a:r>
            <a:endParaRPr lang="en-US" altLang="ja-JP" sz="1050" dirty="0">
              <a:latin typeface="メイリオ" panose="020B0604030504040204" pitchFamily="50" charset="-128"/>
              <a:ea typeface="メイリオ" panose="020B0604030504040204" pitchFamily="50" charset="-128"/>
            </a:endParaRPr>
          </a:p>
        </p:txBody>
      </p:sp>
      <p:sp>
        <p:nvSpPr>
          <p:cNvPr id="20" name="角丸四角形 19">
            <a:extLst>
              <a:ext uri="{FF2B5EF4-FFF2-40B4-BE49-F238E27FC236}">
                <a16:creationId xmlns:a16="http://schemas.microsoft.com/office/drawing/2014/main" id="{E2385906-8C00-5E80-9FF2-6E9D96BFEE66}"/>
              </a:ext>
            </a:extLst>
          </p:cNvPr>
          <p:cNvSpPr/>
          <p:nvPr/>
        </p:nvSpPr>
        <p:spPr>
          <a:xfrm>
            <a:off x="4401970" y="69269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21" name="角丸四角形 20">
            <a:extLst>
              <a:ext uri="{FF2B5EF4-FFF2-40B4-BE49-F238E27FC236}">
                <a16:creationId xmlns:a16="http://schemas.microsoft.com/office/drawing/2014/main" id="{1F47F741-7741-3247-E43E-7DBCED600919}"/>
              </a:ext>
            </a:extLst>
          </p:cNvPr>
          <p:cNvSpPr/>
          <p:nvPr/>
        </p:nvSpPr>
        <p:spPr>
          <a:xfrm>
            <a:off x="4401970" y="179172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22" name="Rectangle 17">
            <a:extLst>
              <a:ext uri="{FF2B5EF4-FFF2-40B4-BE49-F238E27FC236}">
                <a16:creationId xmlns:a16="http://schemas.microsoft.com/office/drawing/2014/main" id="{6C8672EB-5DF6-B72D-DEA3-03D09FC85970}"/>
              </a:ext>
            </a:extLst>
          </p:cNvPr>
          <p:cNvSpPr>
            <a:spLocks noChangeArrowheads="1"/>
          </p:cNvSpPr>
          <p:nvPr/>
        </p:nvSpPr>
        <p:spPr bwMode="auto">
          <a:xfrm>
            <a:off x="4427984" y="980728"/>
            <a:ext cx="4537199" cy="769441"/>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税には国に納められる税金（国税）のほかに、地方公共団体に納められる税金（地方税）があることを理解させる。</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国や地方公共団体は税をどのように使い、どのように役立てているのかを理解</a:t>
            </a:r>
            <a:r>
              <a:rPr lang="ja-JP" altLang="en-US" sz="1100">
                <a:latin typeface="メイリオ" panose="020B0604030504040204" pitchFamily="50" charset="-128"/>
                <a:ea typeface="メイリオ" panose="020B0604030504040204" pitchFamily="50" charset="-128"/>
              </a:rPr>
              <a:t>させる。</a:t>
            </a:r>
            <a:endParaRPr lang="en-US" altLang="ja-JP" sz="1100" dirty="0">
              <a:latin typeface="メイリオ" panose="020B0604030504040204" pitchFamily="50" charset="-128"/>
              <a:ea typeface="メイリオ" panose="020B0604030504040204" pitchFamily="50" charset="-128"/>
            </a:endParaRPr>
          </a:p>
        </p:txBody>
      </p:sp>
      <p:sp>
        <p:nvSpPr>
          <p:cNvPr id="23" name="AutoShape 10">
            <a:extLst>
              <a:ext uri="{FF2B5EF4-FFF2-40B4-BE49-F238E27FC236}">
                <a16:creationId xmlns:a16="http://schemas.microsoft.com/office/drawing/2014/main" id="{2118827C-6BB4-A769-B8DE-72A350F806DE}"/>
              </a:ext>
            </a:extLst>
          </p:cNvPr>
          <p:cNvSpPr>
            <a:spLocks noChangeArrowheads="1"/>
          </p:cNvSpPr>
          <p:nvPr/>
        </p:nvSpPr>
        <p:spPr bwMode="auto">
          <a:xfrm>
            <a:off x="4401970" y="4725144"/>
            <a:ext cx="1826214"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地方税の主な使いみち</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sp>
        <p:nvSpPr>
          <p:cNvPr id="26" name="スライド番号プレースホルダー 3">
            <a:extLst>
              <a:ext uri="{FF2B5EF4-FFF2-40B4-BE49-F238E27FC236}">
                <a16:creationId xmlns:a16="http://schemas.microsoft.com/office/drawing/2014/main" id="{0BD08341-7667-249E-B596-11693B708F63}"/>
              </a:ext>
            </a:extLst>
          </p:cNvPr>
          <p:cNvSpPr>
            <a:spLocks noGrp="1"/>
          </p:cNvSpPr>
          <p:nvPr>
            <p:ph type="sldNum" sz="quarter" idx="12"/>
          </p:nvPr>
        </p:nvSpPr>
        <p:spPr>
          <a:xfrm>
            <a:off x="7059422" y="6492875"/>
            <a:ext cx="2057400" cy="365125"/>
          </a:xfrm>
        </p:spPr>
        <p:txBody>
          <a:bodyPr/>
          <a:lstStyle/>
          <a:p>
            <a:fld id="{DA64F27D-EE7A-4450-9D17-42857AE164F0}" type="slidenum">
              <a:rPr kumimoji="1" lang="ja-JP" altLang="en-US" smtClean="0"/>
              <a:t>11</a:t>
            </a:fld>
            <a:endParaRPr kumimoji="1" lang="ja-JP" altLang="en-US"/>
          </a:p>
        </p:txBody>
      </p:sp>
      <p:sp>
        <p:nvSpPr>
          <p:cNvPr id="9" name="Rectangle 14">
            <a:extLst>
              <a:ext uri="{FF2B5EF4-FFF2-40B4-BE49-F238E27FC236}">
                <a16:creationId xmlns:a16="http://schemas.microsoft.com/office/drawing/2014/main" id="{FDD466BE-1094-8B8B-F393-15DB611ECD6A}"/>
              </a:ext>
            </a:extLst>
          </p:cNvPr>
          <p:cNvSpPr>
            <a:spLocks noChangeArrowheads="1"/>
          </p:cNvSpPr>
          <p:nvPr/>
        </p:nvSpPr>
        <p:spPr bwMode="auto">
          <a:xfrm>
            <a:off x="4649983" y="3356992"/>
            <a:ext cx="4098481" cy="1053750"/>
          </a:xfrm>
          <a:prstGeom prst="rect">
            <a:avLst/>
          </a:prstGeom>
          <a:noFill/>
          <a:ln w="9525">
            <a:noFill/>
            <a:miter lim="800000"/>
            <a:headEnd/>
            <a:tailEnd/>
          </a:ln>
        </p:spPr>
        <p:txBody>
          <a:bodyPr wrap="square">
            <a:spAutoFit/>
          </a:bodyPr>
          <a:lstStyle/>
          <a:p>
            <a:pPr algn="just">
              <a:lnSpc>
                <a:spcPct val="120000"/>
              </a:lnSpc>
              <a:defRPr/>
            </a:pPr>
            <a:r>
              <a:rPr lang="ja-JP" altLang="en-US" sz="1050" dirty="0">
                <a:latin typeface="メイリオ" panose="020B0604030504040204" pitchFamily="50" charset="-128"/>
                <a:ea typeface="メイリオ" panose="020B0604030504040204" pitchFamily="50" charset="-128"/>
              </a:rPr>
              <a:t>　地方公共団体は、私たちの日常生活に密接に結び付いています。</a:t>
            </a:r>
            <a:endParaRPr lang="en-US" altLang="ja-JP" sz="1050" dirty="0">
              <a:latin typeface="メイリオ" panose="020B0604030504040204" pitchFamily="50" charset="-128"/>
              <a:ea typeface="メイリオ" panose="020B0604030504040204" pitchFamily="50" charset="-128"/>
            </a:endParaRPr>
          </a:p>
          <a:p>
            <a:pPr algn="just">
              <a:lnSpc>
                <a:spcPct val="120000"/>
              </a:lnSpc>
              <a:defRPr/>
            </a:pPr>
            <a:r>
              <a:rPr lang="ja-JP" altLang="en-US" sz="1050" dirty="0">
                <a:latin typeface="メイリオ" panose="020B0604030504040204" pitchFamily="50" charset="-128"/>
                <a:ea typeface="メイリオ" panose="020B0604030504040204" pitchFamily="50" charset="-128"/>
              </a:rPr>
              <a:t>　しかし、その地域の経済状況などによって、財政力に違いがあるので、公共サービスに格差が生じないよう、国が各地方公共団体の財政力を調整するために「地方交付税交付金等」を支出しています。</a:t>
            </a:r>
            <a:endParaRPr lang="ja-JP" altLang="en-US" sz="2800" dirty="0">
              <a:latin typeface="メイリオ" panose="020B0604030504040204" pitchFamily="50" charset="-128"/>
              <a:ea typeface="メイリオ" panose="020B0604030504040204" pitchFamily="50" charset="-128"/>
            </a:endParaRPr>
          </a:p>
        </p:txBody>
      </p:sp>
      <p:pic>
        <p:nvPicPr>
          <p:cNvPr id="13" name="図 12" descr="グラフ&#10;&#10;AI によって生成されたコンテンツは間違っている可能性があります。">
            <a:extLst>
              <a:ext uri="{FF2B5EF4-FFF2-40B4-BE49-F238E27FC236}">
                <a16:creationId xmlns:a16="http://schemas.microsoft.com/office/drawing/2014/main" id="{47D4D20B-66F2-C57B-194C-76CC6C43A1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985" y="620688"/>
            <a:ext cx="3977270" cy="2982953"/>
          </a:xfrm>
          <a:prstGeom prst="rect">
            <a:avLst/>
          </a:prstGeom>
          <a:ln>
            <a:solidFill>
              <a:schemeClr val="accent5"/>
            </a:solidFill>
          </a:ln>
        </p:spPr>
      </p:pic>
      <p:pic>
        <p:nvPicPr>
          <p:cNvPr id="15" name="図 14" descr="グラフィカル ユーザー インターフェイス, テキスト, Web サイト&#10;&#10;AI によって生成されたコンテンツは間違っている可能性があります。">
            <a:extLst>
              <a:ext uri="{FF2B5EF4-FFF2-40B4-BE49-F238E27FC236}">
                <a16:creationId xmlns:a16="http://schemas.microsoft.com/office/drawing/2014/main" id="{EADF6597-7143-E311-03F1-44DFE67FB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985" y="3758415"/>
            <a:ext cx="3977270" cy="2982953"/>
          </a:xfrm>
          <a:prstGeom prst="rect">
            <a:avLst/>
          </a:prstGeom>
          <a:ln>
            <a:solidFill>
              <a:schemeClr val="accent5"/>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151200" y="151200"/>
            <a:ext cx="6445250" cy="371291"/>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兵庫県の取組み「県民緑税」を知ってる？（児童用Ｐ</a:t>
            </a:r>
            <a:r>
              <a:rPr lang="en-US" altLang="ja-JP" sz="1500" b="1" dirty="0">
                <a:solidFill>
                  <a:schemeClr val="bg1"/>
                </a:solidFill>
                <a:latin typeface="メイリオ" panose="020B0604030504040204" pitchFamily="50" charset="-128"/>
                <a:ea typeface="メイリオ" panose="020B0604030504040204" pitchFamily="50" charset="-128"/>
              </a:rPr>
              <a:t>14</a:t>
            </a:r>
            <a:r>
              <a:rPr lang="ja-JP" altLang="en-US" sz="1500" b="1" dirty="0">
                <a:solidFill>
                  <a:schemeClr val="bg1"/>
                </a:solidFill>
                <a:latin typeface="メイリオ" panose="020B0604030504040204" pitchFamily="50" charset="-128"/>
                <a:ea typeface="メイリオ" panose="020B0604030504040204" pitchFamily="50" charset="-128"/>
              </a:rPr>
              <a:t>）</a:t>
            </a:r>
          </a:p>
        </p:txBody>
      </p:sp>
      <p:sp>
        <p:nvSpPr>
          <p:cNvPr id="18" name="Rectangle 8">
            <a:extLst>
              <a:ext uri="{FF2B5EF4-FFF2-40B4-BE49-F238E27FC236}">
                <a16:creationId xmlns:a16="http://schemas.microsoft.com/office/drawing/2014/main" id="{73988BC8-18DD-472F-B5A3-348F18FD3E70}"/>
              </a:ext>
            </a:extLst>
          </p:cNvPr>
          <p:cNvSpPr>
            <a:spLocks noChangeArrowheads="1"/>
          </p:cNvSpPr>
          <p:nvPr/>
        </p:nvSpPr>
        <p:spPr bwMode="auto">
          <a:xfrm>
            <a:off x="284416" y="5071101"/>
            <a:ext cx="4765643" cy="139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spcBef>
                <a:spcPct val="0"/>
              </a:spcBef>
              <a:spcAft>
                <a:spcPts val="0"/>
              </a:spcAft>
              <a:buClr>
                <a:schemeClr val="tx1"/>
              </a:buClr>
              <a:buFont typeface="Arial" panose="020B0604020202020204" pitchFamily="34" charset="0"/>
              <a:buChar char="•"/>
            </a:pPr>
            <a:r>
              <a:rPr lang="ja-JP" altLang="en-US" sz="1100">
                <a:latin typeface="Meiryo" panose="020B0604030504040204" pitchFamily="34" charset="-128"/>
                <a:ea typeface="Meiryo" panose="020B0604030504040204" pitchFamily="34" charset="-128"/>
                <a:cs typeface="メイリオ" panose="020B0604030504040204" pitchFamily="50" charset="-128"/>
              </a:rPr>
              <a:t>納める</a:t>
            </a:r>
            <a:r>
              <a:rPr lang="ja-JP" altLang="en-US" sz="1100" dirty="0">
                <a:latin typeface="Meiryo" panose="020B0604030504040204" pitchFamily="34" charset="-128"/>
                <a:ea typeface="Meiryo" panose="020B0604030504040204" pitchFamily="34" charset="-128"/>
                <a:cs typeface="メイリオ" panose="020B0604030504040204" pitchFamily="50" charset="-128"/>
              </a:rPr>
              <a:t>方</a:t>
            </a:r>
            <a:r>
              <a:rPr lang="en-US" altLang="ja-JP" sz="1100" dirty="0">
                <a:latin typeface="Meiryo" panose="020B0604030504040204" pitchFamily="34" charset="-128"/>
                <a:ea typeface="Meiryo" panose="020B0604030504040204" pitchFamily="34" charset="-128"/>
                <a:cs typeface="メイリオ" panose="020B0604030504040204" pitchFamily="50" charset="-128"/>
              </a:rPr>
              <a:t>	</a:t>
            </a:r>
          </a:p>
          <a:p>
            <a:pPr marL="171450" indent="-171450" eaLnBrk="1" hangingPunct="1">
              <a:spcBef>
                <a:spcPct val="0"/>
              </a:spcBef>
              <a:spcAft>
                <a:spcPts val="0"/>
              </a:spcAft>
              <a:buClr>
                <a:schemeClr val="tx1"/>
              </a:buClr>
              <a:buFont typeface="Arial" panose="020B0604020202020204" pitchFamily="34" charset="0"/>
              <a:buChar char="•"/>
            </a:pP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marL="171450" indent="-171450" eaLnBrk="1" hangingPunct="1">
              <a:spcBef>
                <a:spcPct val="0"/>
              </a:spcBef>
              <a:spcAft>
                <a:spcPts val="0"/>
              </a:spcAft>
              <a:buClr>
                <a:schemeClr val="tx1"/>
              </a:buClr>
              <a:buFont typeface="Arial" panose="020B0604020202020204" pitchFamily="34" charset="0"/>
              <a:buChar char="•"/>
            </a:pP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marL="171450" indent="-171450" eaLnBrk="1" hangingPunct="1">
              <a:spcBef>
                <a:spcPct val="0"/>
              </a:spcBef>
              <a:spcAft>
                <a:spcPts val="0"/>
              </a:spcAft>
              <a:buClr>
                <a:schemeClr val="tx1"/>
              </a:buClr>
              <a:buFont typeface="Arial" panose="020B0604020202020204" pitchFamily="34" charset="0"/>
              <a:buChar char="•"/>
            </a:pPr>
            <a:r>
              <a:rPr lang="ja-JP" altLang="en-US" sz="1100" dirty="0">
                <a:latin typeface="Meiryo" panose="020B0604030504040204" pitchFamily="34" charset="-128"/>
                <a:ea typeface="Meiryo" panose="020B0604030504040204" pitchFamily="34" charset="-128"/>
                <a:cs typeface="メイリオ" panose="020B0604030504040204" pitchFamily="50" charset="-128"/>
              </a:rPr>
              <a:t>納める額</a:t>
            </a:r>
            <a:r>
              <a:rPr lang="en-US" altLang="ja-JP" sz="1100" dirty="0">
                <a:latin typeface="Meiryo" panose="020B0604030504040204" pitchFamily="34" charset="-128"/>
                <a:ea typeface="Meiryo" panose="020B0604030504040204" pitchFamily="34" charset="-128"/>
                <a:cs typeface="メイリオ" panose="020B0604030504040204" pitchFamily="50" charset="-128"/>
              </a:rPr>
              <a:t>	</a:t>
            </a:r>
          </a:p>
          <a:p>
            <a:pPr marL="171450" indent="-171450" eaLnBrk="1" hangingPunct="1">
              <a:spcBef>
                <a:spcPct val="0"/>
              </a:spcBef>
              <a:spcAft>
                <a:spcPts val="0"/>
              </a:spcAft>
              <a:buClr>
                <a:schemeClr val="tx1"/>
              </a:buClr>
              <a:buFont typeface="Arial" panose="020B0604020202020204" pitchFamily="34" charset="0"/>
              <a:buChar char="•"/>
            </a:pP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marL="171450" indent="-171450" eaLnBrk="1" hangingPunct="1">
              <a:spcBef>
                <a:spcPct val="0"/>
              </a:spcBef>
              <a:spcAft>
                <a:spcPts val="0"/>
              </a:spcAft>
              <a:buClr>
                <a:schemeClr val="tx1"/>
              </a:buClr>
              <a:buFont typeface="Arial" panose="020B0604020202020204" pitchFamily="34" charset="0"/>
              <a:buChar char="•"/>
            </a:pP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marL="171450" indent="-171450" eaLnBrk="1" hangingPunct="1">
              <a:spcBef>
                <a:spcPct val="0"/>
              </a:spcBef>
              <a:spcAft>
                <a:spcPts val="0"/>
              </a:spcAft>
              <a:buClr>
                <a:schemeClr val="tx1"/>
              </a:buClr>
              <a:buFont typeface="Arial" panose="020B0604020202020204" pitchFamily="34" charset="0"/>
              <a:buChar char="•"/>
            </a:pPr>
            <a:r>
              <a:rPr lang="ja-JP" altLang="en-US" sz="1100" dirty="0">
                <a:latin typeface="Meiryo" panose="020B0604030504040204" pitchFamily="34" charset="-128"/>
                <a:ea typeface="Meiryo" panose="020B0604030504040204" pitchFamily="34" charset="-128"/>
                <a:cs typeface="メイリオ" panose="020B0604030504040204" pitchFamily="50" charset="-128"/>
              </a:rPr>
              <a:t>県民緑税の使いみちは、県民緑税条例で定められています。</a:t>
            </a: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p:txBody>
      </p:sp>
      <p:sp>
        <p:nvSpPr>
          <p:cNvPr id="6" name="AutoShape 10">
            <a:extLst>
              <a:ext uri="{FF2B5EF4-FFF2-40B4-BE49-F238E27FC236}">
                <a16:creationId xmlns:a16="http://schemas.microsoft.com/office/drawing/2014/main" id="{19F17A7F-E68A-89E5-F8EA-0F449D2D67A7}"/>
              </a:ext>
            </a:extLst>
          </p:cNvPr>
          <p:cNvSpPr>
            <a:spLocks noChangeArrowheads="1"/>
          </p:cNvSpPr>
          <p:nvPr/>
        </p:nvSpPr>
        <p:spPr bwMode="auto">
          <a:xfrm>
            <a:off x="5304773" y="847818"/>
            <a:ext cx="3623199" cy="1405620"/>
          </a:xfrm>
          <a:prstGeom prst="roundRect">
            <a:avLst>
              <a:gd name="adj" fmla="val 6488"/>
            </a:avLst>
          </a:prstGeom>
          <a:solidFill>
            <a:srgbClr val="FFFFFF"/>
          </a:solidFill>
          <a:ln w="25400" algn="ctr">
            <a:solidFill>
              <a:schemeClr val="accent1"/>
            </a:solidFill>
            <a:prstDash val="sysDot"/>
            <a:round/>
            <a:headEnd/>
            <a:tailEnd/>
          </a:ln>
        </p:spPr>
        <p:txBody>
          <a:bodyPr/>
          <a:lstStyle/>
          <a:p>
            <a:pPr>
              <a:lnSpc>
                <a:spcPct val="120000"/>
              </a:lnSpc>
              <a:defRPr/>
            </a:pPr>
            <a:endParaRPr lang="ja-JP" altLang="en-US" sz="2800" dirty="0">
              <a:latin typeface="メイリオ" panose="020B0604030504040204" pitchFamily="50" charset="-128"/>
              <a:ea typeface="メイリオ" panose="020B0604030504040204" pitchFamily="50" charset="-128"/>
            </a:endParaRPr>
          </a:p>
        </p:txBody>
      </p:sp>
      <p:sp>
        <p:nvSpPr>
          <p:cNvPr id="7" name="Rectangle 14">
            <a:extLst>
              <a:ext uri="{FF2B5EF4-FFF2-40B4-BE49-F238E27FC236}">
                <a16:creationId xmlns:a16="http://schemas.microsoft.com/office/drawing/2014/main" id="{6B5982CF-7CB9-01FE-70D4-DE5B0B7E28C8}"/>
              </a:ext>
            </a:extLst>
          </p:cNvPr>
          <p:cNvSpPr>
            <a:spLocks noChangeArrowheads="1"/>
          </p:cNvSpPr>
          <p:nvPr/>
        </p:nvSpPr>
        <p:spPr bwMode="auto">
          <a:xfrm>
            <a:off x="5436096" y="1062244"/>
            <a:ext cx="3404512" cy="1053750"/>
          </a:xfrm>
          <a:prstGeom prst="rect">
            <a:avLst/>
          </a:prstGeom>
          <a:noFill/>
          <a:ln w="9525">
            <a:noFill/>
            <a:miter lim="800000"/>
            <a:headEnd/>
            <a:tailEnd/>
          </a:ln>
        </p:spPr>
        <p:txBody>
          <a:bodyPr wrap="square">
            <a:spAutoFit/>
          </a:bodyPr>
          <a:lstStyle/>
          <a:p>
            <a:pPr algn="just">
              <a:lnSpc>
                <a:spcPct val="120000"/>
              </a:lnSpc>
            </a:pPr>
            <a:r>
              <a:rPr lang="ja-JP" altLang="en-US" sz="1050" dirty="0">
                <a:latin typeface="メイリオ" panose="020B0604030504040204" pitchFamily="50" charset="-128"/>
                <a:ea typeface="メイリオ" panose="020B0604030504040204" pitchFamily="50" charset="-128"/>
              </a:rPr>
              <a:t>　市（区）町村は、私たちに一番身近な地方公共団体です。私たち住民にとって身近に必要とされるものは市（区）町村が行い、市（区）町村単位で行えない広域で、統一した処理を必要とする大規模事業や警察活動などは都道府県が行っています。</a:t>
            </a:r>
            <a:endParaRPr lang="ja-JP" altLang="en-US" sz="1050" dirty="0">
              <a:highlight>
                <a:srgbClr val="FFFF00"/>
              </a:highlight>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EC263E63-3AF1-C419-92E0-92F3A047C3E8}"/>
              </a:ext>
            </a:extLst>
          </p:cNvPr>
          <p:cNvPicPr>
            <a:picLocks noChangeAspect="1"/>
          </p:cNvPicPr>
          <p:nvPr/>
        </p:nvPicPr>
        <p:blipFill>
          <a:blip r:embed="rId4"/>
          <a:stretch>
            <a:fillRect/>
          </a:stretch>
        </p:blipFill>
        <p:spPr>
          <a:xfrm>
            <a:off x="5457800" y="768101"/>
            <a:ext cx="457240" cy="231668"/>
          </a:xfrm>
          <a:prstGeom prst="rect">
            <a:avLst/>
          </a:prstGeom>
        </p:spPr>
      </p:pic>
      <p:sp>
        <p:nvSpPr>
          <p:cNvPr id="9" name="AutoShape 10">
            <a:extLst>
              <a:ext uri="{FF2B5EF4-FFF2-40B4-BE49-F238E27FC236}">
                <a16:creationId xmlns:a16="http://schemas.microsoft.com/office/drawing/2014/main" id="{0160ED5B-7F5F-42F4-2612-1A7C15371237}"/>
              </a:ext>
            </a:extLst>
          </p:cNvPr>
          <p:cNvSpPr>
            <a:spLocks noChangeArrowheads="1"/>
          </p:cNvSpPr>
          <p:nvPr/>
        </p:nvSpPr>
        <p:spPr bwMode="auto">
          <a:xfrm>
            <a:off x="5304772" y="2499048"/>
            <a:ext cx="3623200" cy="2010071"/>
          </a:xfrm>
          <a:prstGeom prst="roundRect">
            <a:avLst>
              <a:gd name="adj" fmla="val 6816"/>
            </a:avLst>
          </a:prstGeom>
          <a:solidFill>
            <a:srgbClr val="FFFFFF"/>
          </a:solidFill>
          <a:ln w="25400" algn="ctr">
            <a:solidFill>
              <a:schemeClr val="accent1"/>
            </a:solidFill>
            <a:prstDash val="sysDot"/>
            <a:round/>
            <a:headEnd/>
            <a:tailEnd/>
          </a:ln>
        </p:spPr>
        <p:txBody>
          <a:bodyPr/>
          <a:lstStyle/>
          <a:p>
            <a:pPr>
              <a:lnSpc>
                <a:spcPct val="120000"/>
              </a:lnSpc>
              <a:defRPr/>
            </a:pPr>
            <a:endParaRPr lang="ja-JP" altLang="en-US" sz="2800" dirty="0">
              <a:latin typeface="メイリオ" panose="020B0604030504040204" pitchFamily="50" charset="-128"/>
              <a:ea typeface="メイリオ" panose="020B0604030504040204" pitchFamily="50" charset="-128"/>
            </a:endParaRPr>
          </a:p>
        </p:txBody>
      </p:sp>
      <p:sp>
        <p:nvSpPr>
          <p:cNvPr id="11" name="Rectangle 14">
            <a:extLst>
              <a:ext uri="{FF2B5EF4-FFF2-40B4-BE49-F238E27FC236}">
                <a16:creationId xmlns:a16="http://schemas.microsoft.com/office/drawing/2014/main" id="{3B486E0B-E5BF-A3C1-7213-F883C2C5F704}"/>
              </a:ext>
            </a:extLst>
          </p:cNvPr>
          <p:cNvSpPr>
            <a:spLocks noChangeArrowheads="1"/>
          </p:cNvSpPr>
          <p:nvPr/>
        </p:nvSpPr>
        <p:spPr bwMode="auto">
          <a:xfrm>
            <a:off x="5457800" y="2713476"/>
            <a:ext cx="3382808" cy="1635448"/>
          </a:xfrm>
          <a:prstGeom prst="rect">
            <a:avLst/>
          </a:prstGeom>
          <a:noFill/>
          <a:ln w="9525">
            <a:noFill/>
            <a:miter lim="800000"/>
            <a:headEnd/>
            <a:tailEnd/>
          </a:ln>
        </p:spPr>
        <p:txBody>
          <a:bodyPr wrap="square">
            <a:spAutoFit/>
          </a:bodyPr>
          <a:lstStyle/>
          <a:p>
            <a:pPr algn="just">
              <a:lnSpc>
                <a:spcPct val="120000"/>
              </a:lnSpc>
            </a:pPr>
            <a:r>
              <a:rPr lang="ja-JP" altLang="en-US" sz="1050">
                <a:latin typeface="Meiryo" panose="020B0604030504040204" pitchFamily="34" charset="-128"/>
                <a:ea typeface="Meiryo" panose="020B0604030504040204" pitchFamily="34" charset="-128"/>
              </a:rPr>
              <a:t>　森林や里山、公園や街路樹などの「緑」は、土砂災害防止機能や水源かん養機能、二酸化炭素の吸収による地球温暖化防止機能や安らぎの空間の創出など、多様な公益的機能を有しており、わたしたちの生活に密接にかかわっています。</a:t>
            </a:r>
            <a:endParaRPr lang="en-US" altLang="ja-JP" sz="1050" dirty="0">
              <a:latin typeface="Meiryo" panose="020B0604030504040204" pitchFamily="34" charset="-128"/>
              <a:ea typeface="Meiryo" panose="020B0604030504040204" pitchFamily="34" charset="-128"/>
            </a:endParaRPr>
          </a:p>
          <a:p>
            <a:pPr algn="just">
              <a:lnSpc>
                <a:spcPct val="120000"/>
              </a:lnSpc>
            </a:pPr>
            <a:r>
              <a:rPr lang="ja-JP" altLang="en-US" sz="1050">
                <a:latin typeface="Meiryo" panose="020B0604030504040204" pitchFamily="34" charset="-128"/>
                <a:ea typeface="Meiryo" panose="020B0604030504040204" pitchFamily="34" charset="-128"/>
              </a:rPr>
              <a:t>　兵庫県では、県民共通の財産である「緑」の保全・再生を県民総参加で取り組む仕組みとして、平成</a:t>
            </a:r>
            <a:r>
              <a:rPr lang="en-US" altLang="ja-JP" sz="1050" dirty="0">
                <a:latin typeface="Meiryo" panose="020B0604030504040204" pitchFamily="34" charset="-128"/>
                <a:ea typeface="Meiryo" panose="020B0604030504040204" pitchFamily="34" charset="-128"/>
              </a:rPr>
              <a:t>18</a:t>
            </a:r>
            <a:r>
              <a:rPr lang="ja-JP" altLang="en-US" sz="1050">
                <a:latin typeface="Meiryo" panose="020B0604030504040204" pitchFamily="34" charset="-128"/>
                <a:ea typeface="Meiryo" panose="020B0604030504040204" pitchFamily="34" charset="-128"/>
              </a:rPr>
              <a:t>年度から「県民緑税」を導入しています。</a:t>
            </a:r>
            <a:endParaRPr lang="ja-JP" altLang="en-US" sz="1050" dirty="0">
              <a:latin typeface="Meiryo" panose="020B0604030504040204" pitchFamily="34" charset="-128"/>
              <a:ea typeface="Meiryo" panose="020B0604030504040204" pitchFamily="34" charset="-128"/>
            </a:endParaRPr>
          </a:p>
        </p:txBody>
      </p:sp>
      <p:pic>
        <p:nvPicPr>
          <p:cNvPr id="12" name="図 11">
            <a:extLst>
              <a:ext uri="{FF2B5EF4-FFF2-40B4-BE49-F238E27FC236}">
                <a16:creationId xmlns:a16="http://schemas.microsoft.com/office/drawing/2014/main" id="{2C683005-CCDF-3DD1-7EBB-AD9BD702A2D6}"/>
              </a:ext>
            </a:extLst>
          </p:cNvPr>
          <p:cNvPicPr>
            <a:picLocks noChangeAspect="1"/>
          </p:cNvPicPr>
          <p:nvPr/>
        </p:nvPicPr>
        <p:blipFill>
          <a:blip r:embed="rId4"/>
          <a:stretch>
            <a:fillRect/>
          </a:stretch>
        </p:blipFill>
        <p:spPr>
          <a:xfrm>
            <a:off x="5472218" y="2415936"/>
            <a:ext cx="457240" cy="231668"/>
          </a:xfrm>
          <a:prstGeom prst="rect">
            <a:avLst/>
          </a:prstGeom>
        </p:spPr>
      </p:pic>
      <p:sp>
        <p:nvSpPr>
          <p:cNvPr id="15" name="AutoShape 10">
            <a:extLst>
              <a:ext uri="{FF2B5EF4-FFF2-40B4-BE49-F238E27FC236}">
                <a16:creationId xmlns:a16="http://schemas.microsoft.com/office/drawing/2014/main" id="{F0167102-D540-47CE-2ACA-784E5EED7331}"/>
              </a:ext>
            </a:extLst>
          </p:cNvPr>
          <p:cNvSpPr>
            <a:spLocks noChangeArrowheads="1"/>
          </p:cNvSpPr>
          <p:nvPr/>
        </p:nvSpPr>
        <p:spPr bwMode="auto">
          <a:xfrm>
            <a:off x="212533" y="4755342"/>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200" b="1">
                <a:solidFill>
                  <a:schemeClr val="accent5">
                    <a:lumMod val="50000"/>
                  </a:schemeClr>
                </a:solidFill>
                <a:latin typeface="Meiryo" panose="020B0604030504040204" pitchFamily="34" charset="-128"/>
                <a:ea typeface="Meiryo" panose="020B0604030504040204" pitchFamily="34" charset="-128"/>
              </a:rPr>
              <a:t>「県民緑税」のしくみ</a:t>
            </a:r>
            <a:endParaRPr lang="ja-JP" altLang="en-US" sz="24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19" name="Rectangle 8">
            <a:extLst>
              <a:ext uri="{FF2B5EF4-FFF2-40B4-BE49-F238E27FC236}">
                <a16:creationId xmlns:a16="http://schemas.microsoft.com/office/drawing/2014/main" id="{7A7DD629-76CB-D4B3-2B89-D10D356F6445}"/>
              </a:ext>
            </a:extLst>
          </p:cNvPr>
          <p:cNvSpPr>
            <a:spLocks noChangeArrowheads="1"/>
          </p:cNvSpPr>
          <p:nvPr/>
        </p:nvSpPr>
        <p:spPr bwMode="auto">
          <a:xfrm>
            <a:off x="1229388" y="5071101"/>
            <a:ext cx="3527690" cy="139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0"/>
              </a:spcAft>
              <a:buClr>
                <a:schemeClr val="tx1"/>
              </a:buClr>
              <a:buNone/>
            </a:pPr>
            <a:r>
              <a:rPr lang="ja-JP" altLang="en-US" sz="1100">
                <a:latin typeface="Meiryo" panose="020B0604030504040204" pitchFamily="34" charset="-128"/>
                <a:ea typeface="Meiryo" panose="020B0604030504040204" pitchFamily="34" charset="-128"/>
                <a:cs typeface="メイリオ" panose="020B0604030504040204" pitchFamily="50" charset="-128"/>
              </a:rPr>
              <a:t>個人</a:t>
            </a:r>
            <a:r>
              <a:rPr lang="ja-JP" altLang="en-US" sz="1100" dirty="0">
                <a:latin typeface="Meiryo" panose="020B0604030504040204" pitchFamily="34" charset="-128"/>
                <a:ea typeface="Meiryo" panose="020B0604030504040204" pitchFamily="34" charset="-128"/>
                <a:cs typeface="メイリオ" panose="020B0604030504040204" pitchFamily="50" charset="-128"/>
              </a:rPr>
              <a:t>：１月１日現在で兵庫県内に住所等を有する人　　</a:t>
            </a: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eaLnBrk="1" hangingPunct="1">
              <a:spcBef>
                <a:spcPct val="0"/>
              </a:spcBef>
              <a:spcAft>
                <a:spcPts val="0"/>
              </a:spcAft>
              <a:buClr>
                <a:schemeClr val="tx1"/>
              </a:buClr>
              <a:buNone/>
            </a:pPr>
            <a:r>
              <a:rPr lang="ja-JP" altLang="en-US" sz="1100">
                <a:latin typeface="Meiryo" panose="020B0604030504040204" pitchFamily="34" charset="-128"/>
                <a:ea typeface="Meiryo" panose="020B0604030504040204" pitchFamily="34" charset="-128"/>
                <a:cs typeface="メイリオ" panose="020B0604030504040204" pitchFamily="50" charset="-128"/>
              </a:rPr>
              <a:t>法人</a:t>
            </a:r>
            <a:r>
              <a:rPr lang="ja-JP" altLang="en-US" sz="1100" dirty="0">
                <a:latin typeface="Meiryo" panose="020B0604030504040204" pitchFamily="34" charset="-128"/>
                <a:ea typeface="Meiryo" panose="020B0604030504040204" pitchFamily="34" charset="-128"/>
                <a:cs typeface="メイリオ" panose="020B0604030504040204" pitchFamily="50" charset="-128"/>
              </a:rPr>
              <a:t>：県内に事務所、事業所等を有する法人等</a:t>
            </a: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eaLnBrk="1" hangingPunct="1">
              <a:spcBef>
                <a:spcPct val="0"/>
              </a:spcBef>
              <a:spcAft>
                <a:spcPts val="0"/>
              </a:spcAft>
              <a:buClr>
                <a:schemeClr val="tx1"/>
              </a:buClr>
              <a:buNone/>
            </a:pP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eaLnBrk="1" hangingPunct="1">
              <a:spcBef>
                <a:spcPct val="0"/>
              </a:spcBef>
              <a:spcAft>
                <a:spcPts val="0"/>
              </a:spcAft>
              <a:buClr>
                <a:schemeClr val="tx1"/>
              </a:buClr>
              <a:buNone/>
            </a:pPr>
            <a:r>
              <a:rPr lang="ja-JP" altLang="en-US" sz="1100">
                <a:latin typeface="Meiryo" panose="020B0604030504040204" pitchFamily="34" charset="-128"/>
                <a:ea typeface="Meiryo" panose="020B0604030504040204" pitchFamily="34" charset="-128"/>
                <a:cs typeface="メイリオ" panose="020B0604030504040204" pitchFamily="50" charset="-128"/>
              </a:rPr>
              <a:t>個人</a:t>
            </a:r>
            <a:r>
              <a:rPr lang="ja-JP" altLang="en-US" sz="1100" dirty="0">
                <a:latin typeface="Meiryo" panose="020B0604030504040204" pitchFamily="34" charset="-128"/>
                <a:ea typeface="Meiryo" panose="020B0604030504040204" pitchFamily="34" charset="-128"/>
                <a:cs typeface="メイリオ" panose="020B0604030504040204" pitchFamily="50" charset="-128"/>
              </a:rPr>
              <a:t>：年</a:t>
            </a:r>
            <a:r>
              <a:rPr lang="en-US" altLang="ja-JP" sz="1100" dirty="0">
                <a:latin typeface="Meiryo" panose="020B0604030504040204" pitchFamily="34" charset="-128"/>
                <a:ea typeface="Meiryo" panose="020B0604030504040204" pitchFamily="34" charset="-128"/>
                <a:cs typeface="メイリオ" panose="020B0604030504040204" pitchFamily="50" charset="-128"/>
              </a:rPr>
              <a:t>800</a:t>
            </a:r>
            <a:r>
              <a:rPr lang="ja-JP" altLang="en-US" sz="1100" dirty="0">
                <a:latin typeface="Meiryo" panose="020B0604030504040204" pitchFamily="34" charset="-128"/>
                <a:ea typeface="Meiryo" panose="020B0604030504040204" pitchFamily="34" charset="-128"/>
                <a:cs typeface="メイリオ" panose="020B0604030504040204" pitchFamily="50" charset="-128"/>
              </a:rPr>
              <a:t>円</a:t>
            </a: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a:spcBef>
                <a:spcPct val="0"/>
              </a:spcBef>
              <a:spcAft>
                <a:spcPts val="0"/>
              </a:spcAft>
              <a:buClr>
                <a:schemeClr val="tx1"/>
              </a:buClr>
              <a:buNone/>
            </a:pPr>
            <a:r>
              <a:rPr lang="ja-JP" altLang="en-US" sz="1100">
                <a:latin typeface="Meiryo" panose="020B0604030504040204" pitchFamily="34" charset="-128"/>
                <a:ea typeface="Meiryo" panose="020B0604030504040204" pitchFamily="34" charset="-128"/>
                <a:cs typeface="メイリオ" panose="020B0604030504040204" pitchFamily="50" charset="-128"/>
              </a:rPr>
              <a:t>法人</a:t>
            </a:r>
            <a:r>
              <a:rPr lang="ja-JP" altLang="en-US" sz="1100" dirty="0">
                <a:latin typeface="Meiryo" panose="020B0604030504040204" pitchFamily="34" charset="-128"/>
                <a:ea typeface="Meiryo" panose="020B0604030504040204" pitchFamily="34" charset="-128"/>
                <a:cs typeface="メイリオ" panose="020B0604030504040204" pitchFamily="50" charset="-128"/>
              </a:rPr>
              <a:t>：資本金等の額に応じて年</a:t>
            </a:r>
            <a:r>
              <a:rPr lang="en-US" altLang="ja-JP" sz="1100" dirty="0">
                <a:latin typeface="Meiryo" panose="020B0604030504040204" pitchFamily="34" charset="-128"/>
                <a:ea typeface="Meiryo" panose="020B0604030504040204" pitchFamily="34" charset="-128"/>
                <a:cs typeface="メイリオ" panose="020B0604030504040204" pitchFamily="50" charset="-128"/>
              </a:rPr>
              <a:t>2,000</a:t>
            </a:r>
            <a:r>
              <a:rPr lang="ja-JP" altLang="en-US" sz="1100" dirty="0">
                <a:latin typeface="Meiryo" panose="020B0604030504040204" pitchFamily="34" charset="-128"/>
                <a:ea typeface="Meiryo" panose="020B0604030504040204" pitchFamily="34" charset="-128"/>
                <a:cs typeface="メイリオ" panose="020B0604030504040204" pitchFamily="50" charset="-128"/>
              </a:rPr>
              <a:t>円～</a:t>
            </a:r>
            <a:r>
              <a:rPr lang="en-US" altLang="ja-JP" sz="1100" dirty="0">
                <a:latin typeface="Meiryo" panose="020B0604030504040204" pitchFamily="34" charset="-128"/>
                <a:ea typeface="Meiryo" panose="020B0604030504040204" pitchFamily="34" charset="-128"/>
                <a:cs typeface="メイリオ" panose="020B0604030504040204" pitchFamily="50" charset="-128"/>
              </a:rPr>
              <a:t>80,000</a:t>
            </a:r>
            <a:r>
              <a:rPr lang="ja-JP" altLang="en-US" sz="1100">
                <a:latin typeface="Meiryo" panose="020B0604030504040204" pitchFamily="34" charset="-128"/>
                <a:ea typeface="Meiryo" panose="020B0604030504040204" pitchFamily="34" charset="-128"/>
                <a:cs typeface="メイリオ" panose="020B0604030504040204" pitchFamily="50" charset="-128"/>
              </a:rPr>
              <a:t>円</a:t>
            </a: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p:txBody>
      </p:sp>
      <p:sp>
        <p:nvSpPr>
          <p:cNvPr id="20" name="スライド番号プレースホルダー 3">
            <a:extLst>
              <a:ext uri="{FF2B5EF4-FFF2-40B4-BE49-F238E27FC236}">
                <a16:creationId xmlns:a16="http://schemas.microsoft.com/office/drawing/2014/main" id="{2FC8C8B1-8876-46E6-163A-5440864A4852}"/>
              </a:ext>
            </a:extLst>
          </p:cNvPr>
          <p:cNvSpPr>
            <a:spLocks noGrp="1"/>
          </p:cNvSpPr>
          <p:nvPr>
            <p:ph type="sldNum" sz="quarter" idx="12"/>
          </p:nvPr>
        </p:nvSpPr>
        <p:spPr>
          <a:xfrm>
            <a:off x="7059422" y="6492875"/>
            <a:ext cx="2057400" cy="365125"/>
          </a:xfrm>
        </p:spPr>
        <p:txBody>
          <a:bodyPr/>
          <a:lstStyle/>
          <a:p>
            <a:fld id="{DA64F27D-EE7A-4450-9D17-42857AE164F0}" type="slidenum">
              <a:rPr kumimoji="1" lang="ja-JP" altLang="en-US" smtClean="0"/>
              <a:t>12</a:t>
            </a:fld>
            <a:endParaRPr kumimoji="1" lang="ja-JP" altLang="en-US"/>
          </a:p>
        </p:txBody>
      </p:sp>
      <p:pic>
        <p:nvPicPr>
          <p:cNvPr id="5" name="図 4" descr="マップ&#10;&#10;AI によって生成されたコンテンツは間違っている可能性があります。">
            <a:extLst>
              <a:ext uri="{FF2B5EF4-FFF2-40B4-BE49-F238E27FC236}">
                <a16:creationId xmlns:a16="http://schemas.microsoft.com/office/drawing/2014/main" id="{115AA877-3689-F0DB-6437-A96B1577E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49" y="763282"/>
            <a:ext cx="5024859" cy="3768644"/>
          </a:xfrm>
          <a:prstGeom prst="rect">
            <a:avLst/>
          </a:prstGeom>
          <a:ln>
            <a:solidFill>
              <a:schemeClr val="accent5"/>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12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税金は大切なもの（児童用Ｐ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15</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5" name="Rectangle 17">
            <a:extLst>
              <a:ext uri="{FF2B5EF4-FFF2-40B4-BE49-F238E27FC236}">
                <a16:creationId xmlns:a16="http://schemas.microsoft.com/office/drawing/2014/main" id="{B226A2AB-698C-4B76-88FB-FA254B321F75}"/>
              </a:ext>
            </a:extLst>
          </p:cNvPr>
          <p:cNvSpPr>
            <a:spLocks noChangeArrowheads="1"/>
          </p:cNvSpPr>
          <p:nvPr/>
        </p:nvSpPr>
        <p:spPr bwMode="auto">
          <a:xfrm>
            <a:off x="4401970" y="3249871"/>
            <a:ext cx="4649433" cy="430887"/>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授業の感想や税金はなぜ必要なのかについて分かったことを授業のまとめとして発表する。</a:t>
            </a:r>
          </a:p>
        </p:txBody>
      </p:sp>
      <p:sp>
        <p:nvSpPr>
          <p:cNvPr id="17" name="AutoShape 9">
            <a:extLst>
              <a:ext uri="{FF2B5EF4-FFF2-40B4-BE49-F238E27FC236}">
                <a16:creationId xmlns:a16="http://schemas.microsoft.com/office/drawing/2014/main" id="{7DB90A22-C33B-464A-9C37-E3901BAD3D01}"/>
              </a:ext>
            </a:extLst>
          </p:cNvPr>
          <p:cNvSpPr>
            <a:spLocks noChangeArrowheads="1"/>
          </p:cNvSpPr>
          <p:nvPr/>
        </p:nvSpPr>
        <p:spPr bwMode="auto">
          <a:xfrm>
            <a:off x="2827474" y="4001981"/>
            <a:ext cx="6154602" cy="2086466"/>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税について調べてみよう</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a:latin typeface="メイリオ" panose="020B0604030504040204" pitchFamily="50" charset="-128"/>
                <a:ea typeface="メイリオ" panose="020B0604030504040204" pitchFamily="50" charset="-128"/>
              </a:rPr>
              <a:t>　私たち</a:t>
            </a:r>
            <a:r>
              <a:rPr lang="ja-JP" altLang="en-US" sz="1050" dirty="0">
                <a:latin typeface="メイリオ" panose="020B0604030504040204" pitchFamily="50" charset="-128"/>
                <a:ea typeface="メイリオ" panose="020B0604030504040204" pitchFamily="50" charset="-128"/>
              </a:rPr>
              <a:t>の暮らしは、みんなが納めた税金で安全や快適さ、豊かさに満ちあふれています。</a:t>
            </a:r>
          </a:p>
          <a:p>
            <a:pPr algn="just">
              <a:lnSpc>
                <a:spcPct val="128000"/>
              </a:lnSpc>
            </a:pPr>
            <a:r>
              <a:rPr lang="ja-JP" altLang="en-US" sz="1050">
                <a:latin typeface="メイリオ" panose="020B0604030504040204" pitchFamily="50" charset="-128"/>
                <a:ea typeface="メイリオ" panose="020B0604030504040204" pitchFamily="50" charset="-128"/>
              </a:rPr>
              <a:t>　今回</a:t>
            </a:r>
            <a:r>
              <a:rPr lang="ja-JP" altLang="en-US" sz="1050" dirty="0">
                <a:latin typeface="メイリオ" panose="020B0604030504040204" pitchFamily="50" charset="-128"/>
                <a:ea typeface="メイリオ" panose="020B0604030504040204" pitchFamily="50" charset="-128"/>
              </a:rPr>
              <a:t>学んだ「税金」のことで、児童が疑問に思ったこと、もっと良く知りたいことを書き出させ、</a:t>
            </a:r>
          </a:p>
          <a:p>
            <a:pPr algn="just">
              <a:lnSpc>
                <a:spcPct val="128000"/>
              </a:lnSpc>
            </a:pPr>
            <a:r>
              <a:rPr lang="ja-JP" altLang="en-US" sz="1050" dirty="0">
                <a:latin typeface="メイリオ" panose="020B0604030504040204" pitchFamily="50" charset="-128"/>
                <a:ea typeface="メイリオ" panose="020B0604030504040204" pitchFamily="50" charset="-128"/>
              </a:rPr>
              <a:t>・　図書館で調べさせる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公共施設で働いている人の話を聞かせる</a:t>
            </a:r>
          </a:p>
          <a:p>
            <a:pPr algn="just">
              <a:lnSpc>
                <a:spcPct val="128000"/>
              </a:lnSpc>
            </a:pPr>
            <a:r>
              <a:rPr lang="ja-JP" altLang="en-US" sz="1050">
                <a:latin typeface="メイリオ" panose="020B0604030504040204" pitchFamily="50" charset="-128"/>
                <a:ea typeface="メイリオ" panose="020B0604030504040204" pitchFamily="50" charset="-128"/>
              </a:rPr>
              <a:t>・　まちの</a:t>
            </a:r>
            <a:r>
              <a:rPr lang="ja-JP" altLang="en-US" sz="1050" dirty="0">
                <a:latin typeface="メイリオ" panose="020B0604030504040204" pitchFamily="50" charset="-128"/>
                <a:ea typeface="メイリオ" panose="020B0604030504040204" pitchFamily="50" charset="-128"/>
              </a:rPr>
              <a:t>中で私たちの暮らしに役立っているものを探させる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インターネットで調べさせる</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など、更に税のことについて興味や関心を持たせて</a:t>
            </a:r>
            <a:r>
              <a:rPr lang="ja-JP" altLang="en-US" sz="1050">
                <a:latin typeface="メイリオ" panose="020B0604030504040204" pitchFamily="50" charset="-128"/>
                <a:ea typeface="メイリオ" panose="020B0604030504040204" pitchFamily="50" charset="-128"/>
              </a:rPr>
              <a:t>ください。</a:t>
            </a:r>
            <a:endParaRPr lang="ja-JP" altLang="en-US" sz="1050" dirty="0">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E9FCA0B4-E2D9-4EDA-8EB5-2360109CE118}"/>
              </a:ext>
            </a:extLst>
          </p:cNvPr>
          <p:cNvPicPr>
            <a:picLocks noChangeAspect="1"/>
          </p:cNvPicPr>
          <p:nvPr/>
        </p:nvPicPr>
        <p:blipFill rotWithShape="1">
          <a:blip r:embed="rId4"/>
          <a:srcRect l="8596" t="61324" r="74386" b="22935"/>
          <a:stretch/>
        </p:blipFill>
        <p:spPr>
          <a:xfrm>
            <a:off x="3083754" y="3925780"/>
            <a:ext cx="432048" cy="232618"/>
          </a:xfrm>
          <a:prstGeom prst="rect">
            <a:avLst/>
          </a:prstGeom>
        </p:spPr>
      </p:pic>
      <p:sp>
        <p:nvSpPr>
          <p:cNvPr id="12" name="テキスト ボックス 11">
            <a:extLst>
              <a:ext uri="{FF2B5EF4-FFF2-40B4-BE49-F238E27FC236}">
                <a16:creationId xmlns:a16="http://schemas.microsoft.com/office/drawing/2014/main" id="{E15FB8D7-2262-4468-981B-45FB3D77A3A6}"/>
              </a:ext>
            </a:extLst>
          </p:cNvPr>
          <p:cNvSpPr txBox="1"/>
          <p:nvPr/>
        </p:nvSpPr>
        <p:spPr>
          <a:xfrm>
            <a:off x="238671" y="6566086"/>
            <a:ext cx="7853221" cy="261610"/>
          </a:xfrm>
          <a:prstGeom prst="rect">
            <a:avLst/>
          </a:prstGeom>
          <a:noFill/>
        </p:spPr>
        <p:txBody>
          <a:bodyPr wrap="square" rtlCol="0">
            <a:spAutoFit/>
          </a:bodyPr>
          <a:lstStyle/>
          <a:p>
            <a:r>
              <a:rPr kumimoji="1" lang="ja-JP" altLang="en-US" sz="1100" dirty="0">
                <a:solidFill>
                  <a:srgbClr val="EE7612"/>
                </a:solidFill>
                <a:latin typeface="メイリオ" panose="020B0604030504040204" pitchFamily="50" charset="-128"/>
                <a:ea typeface="メイリオ" panose="020B0604030504040204" pitchFamily="50" charset="-128"/>
              </a:rPr>
              <a:t>ふりかえろう</a:t>
            </a:r>
            <a:r>
              <a:rPr kumimoji="1" lang="ja-JP" altLang="en-US" sz="1100" b="1" dirty="0">
                <a:solidFill>
                  <a:srgbClr val="F25044"/>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5">
                  <a:extLst>
                    <a:ext uri="{A12FA001-AC4F-418D-AE19-62706E023703}">
                      <ahyp:hlinkClr xmlns:ahyp="http://schemas.microsoft.com/office/drawing/2018/hyperlinkcolor" val="tx"/>
                    </a:ext>
                  </a:extLst>
                </a:hlinkClick>
              </a:rPr>
              <a:t>https://www.nta.go.jp/taxes/kids/video/index.htm#webtaxtv</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Web-TAX-TV</a:t>
            </a:r>
            <a:r>
              <a:rPr lang="ja-JP" altLang="en-US" sz="1100" dirty="0">
                <a:latin typeface="メイリオ" panose="020B0604030504040204" pitchFamily="50" charset="-128"/>
                <a:ea typeface="メイリオ" panose="020B0604030504040204" pitchFamily="50" charset="-128"/>
              </a:rPr>
              <a:t>）</a:t>
            </a:r>
          </a:p>
        </p:txBody>
      </p:sp>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13</a:t>
            </a:fld>
            <a:endParaRPr kumimoji="1" lang="ja-JP" altLang="en-US"/>
          </a:p>
        </p:txBody>
      </p:sp>
      <p:sp>
        <p:nvSpPr>
          <p:cNvPr id="6" name="角丸四角形 5">
            <a:extLst>
              <a:ext uri="{FF2B5EF4-FFF2-40B4-BE49-F238E27FC236}">
                <a16:creationId xmlns:a16="http://schemas.microsoft.com/office/drawing/2014/main" id="{8123D77C-ED19-01E5-AB3D-75BC765D261C}"/>
              </a:ext>
            </a:extLst>
          </p:cNvPr>
          <p:cNvSpPr/>
          <p:nvPr/>
        </p:nvSpPr>
        <p:spPr>
          <a:xfrm>
            <a:off x="4401970" y="72290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まとめ</a:t>
            </a:r>
          </a:p>
        </p:txBody>
      </p:sp>
      <p:sp>
        <p:nvSpPr>
          <p:cNvPr id="7" name="角丸四角形 6">
            <a:extLst>
              <a:ext uri="{FF2B5EF4-FFF2-40B4-BE49-F238E27FC236}">
                <a16:creationId xmlns:a16="http://schemas.microsoft.com/office/drawing/2014/main" id="{4CFF7DAE-36BA-4152-13FC-A2A869CAD8EF}"/>
              </a:ext>
            </a:extLst>
          </p:cNvPr>
          <p:cNvSpPr/>
          <p:nvPr/>
        </p:nvSpPr>
        <p:spPr>
          <a:xfrm>
            <a:off x="4401970" y="29390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8" name="Rectangle 17">
            <a:extLst>
              <a:ext uri="{FF2B5EF4-FFF2-40B4-BE49-F238E27FC236}">
                <a16:creationId xmlns:a16="http://schemas.microsoft.com/office/drawing/2014/main" id="{C054F66B-BC8B-E818-4975-08213E7A600A}"/>
              </a:ext>
            </a:extLst>
          </p:cNvPr>
          <p:cNvSpPr>
            <a:spLocks noChangeArrowheads="1"/>
          </p:cNvSpPr>
          <p:nvPr/>
        </p:nvSpPr>
        <p:spPr bwMode="auto">
          <a:xfrm>
            <a:off x="4340509" y="1073864"/>
            <a:ext cx="4569450" cy="1785104"/>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私たちの暮らしに必要な多くのものを支えているのは、「税金」です。それは安全を守るものであったり、健康を守るものであったり、教育に関するものであったり、様々です。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「税金」は、正にみんなの暮らしそのものなのです。私たちが納めた「税金」は、国民の代表者</a:t>
            </a:r>
            <a:r>
              <a:rPr lang="ja-JP" altLang="en-US" sz="1100">
                <a:latin typeface="メイリオ" panose="020B0604030504040204" pitchFamily="50" charset="-128"/>
                <a:ea typeface="メイリオ" panose="020B0604030504040204" pitchFamily="50" charset="-128"/>
              </a:rPr>
              <a:t>が使いみちを</a:t>
            </a:r>
            <a:r>
              <a:rPr lang="ja-JP" altLang="en-US" sz="1100" dirty="0">
                <a:latin typeface="メイリオ" panose="020B0604030504040204" pitchFamily="50" charset="-128"/>
                <a:ea typeface="メイリオ" panose="020B0604030504040204" pitchFamily="50" charset="-128"/>
              </a:rPr>
              <a:t>決め、公共施設・公共設備・公共サービスとなって、私たちに返ってきます。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この大切な「税金」をみんなでどれくらい、どのように出し合うのかも、国民の代表者が決めています。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みなさんも、もう一度、税金について考えてみてはいかがでしょうか。この社会あなたの税がいきて</a:t>
            </a:r>
            <a:r>
              <a:rPr lang="ja-JP" altLang="en-US" sz="1100">
                <a:latin typeface="メイリオ" panose="020B0604030504040204" pitchFamily="50" charset="-128"/>
                <a:ea typeface="メイリオ" panose="020B0604030504040204" pitchFamily="50" charset="-128"/>
              </a:rPr>
              <a:t>います。</a:t>
            </a:r>
            <a:endParaRPr lang="en-US" altLang="ja-JP" sz="1100" dirty="0">
              <a:latin typeface="メイリオ" panose="020B0604030504040204" pitchFamily="50" charset="-128"/>
              <a:ea typeface="メイリオ" panose="020B0604030504040204" pitchFamily="50" charset="-128"/>
            </a:endParaRPr>
          </a:p>
        </p:txBody>
      </p:sp>
      <p:sp>
        <p:nvSpPr>
          <p:cNvPr id="10" name="Rectangle 13">
            <a:extLst>
              <a:ext uri="{FF2B5EF4-FFF2-40B4-BE49-F238E27FC236}">
                <a16:creationId xmlns:a16="http://schemas.microsoft.com/office/drawing/2014/main" id="{54D3BFF3-946D-E0FC-21DC-D56029094C28}"/>
              </a:ext>
            </a:extLst>
          </p:cNvPr>
          <p:cNvSpPr>
            <a:spLocks noChangeArrowheads="1"/>
          </p:cNvSpPr>
          <p:nvPr/>
        </p:nvSpPr>
        <p:spPr bwMode="auto">
          <a:xfrm>
            <a:off x="307193" y="4249911"/>
            <a:ext cx="2520280" cy="832920"/>
          </a:xfrm>
          <a:prstGeom prst="rect">
            <a:avLst/>
          </a:prstGeom>
          <a:noFill/>
          <a:ln w="9525">
            <a:noFill/>
            <a:miter lim="800000"/>
            <a:headEnd/>
            <a:tailEnd/>
          </a:ln>
        </p:spPr>
        <p:txBody>
          <a:bodyPr wrap="square">
            <a:spAutoFit/>
          </a:bodyPr>
          <a:lstStyle/>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納税の義務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勤労の義務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教育を受けさせる義務</a:t>
            </a:r>
            <a:endParaRPr lang="en-US" altLang="ja-JP" sz="1200" dirty="0">
              <a:latin typeface="Meiryo" panose="020B0604030504040204" pitchFamily="34" charset="-128"/>
              <a:ea typeface="Meiryo" panose="020B0604030504040204" pitchFamily="34" charset="-128"/>
            </a:endParaRPr>
          </a:p>
        </p:txBody>
      </p:sp>
      <p:sp>
        <p:nvSpPr>
          <p:cNvPr id="14" name="AutoShape 10">
            <a:extLst>
              <a:ext uri="{FF2B5EF4-FFF2-40B4-BE49-F238E27FC236}">
                <a16:creationId xmlns:a16="http://schemas.microsoft.com/office/drawing/2014/main" id="{85139C5D-0A99-1F75-C747-1E3DB6552249}"/>
              </a:ext>
            </a:extLst>
          </p:cNvPr>
          <p:cNvSpPr>
            <a:spLocks noChangeArrowheads="1"/>
          </p:cNvSpPr>
          <p:nvPr/>
        </p:nvSpPr>
        <p:spPr bwMode="auto">
          <a:xfrm>
            <a:off x="307193" y="3999240"/>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国民の三大義務</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9" name="図 8"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B8F05572-7A80-9DF3-88C3-EE55F581D6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976" y="728551"/>
            <a:ext cx="3830401" cy="2872801"/>
          </a:xfrm>
          <a:prstGeom prst="rect">
            <a:avLst/>
          </a:prstGeom>
          <a:ln>
            <a:solidFill>
              <a:schemeClr val="accent5"/>
            </a:solidFill>
          </a:ln>
        </p:spPr>
      </p:pic>
    </p:spTree>
    <p:extLst>
      <p:ext uri="{BB962C8B-B14F-4D97-AF65-F5344CB8AC3E}">
        <p14:creationId xmlns:p14="http://schemas.microsoft.com/office/powerpoint/2010/main" val="283567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租税教育への取組紹介（児童用Ｐ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16</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23" name="テキスト ボックス 22">
            <a:extLst>
              <a:ext uri="{FF2B5EF4-FFF2-40B4-BE49-F238E27FC236}">
                <a16:creationId xmlns:a16="http://schemas.microsoft.com/office/drawing/2014/main" id="{689FE266-3A25-4CA5-A42B-9D342B8B2090}"/>
              </a:ext>
            </a:extLst>
          </p:cNvPr>
          <p:cNvSpPr txBox="1"/>
          <p:nvPr userDrawn="1"/>
        </p:nvSpPr>
        <p:spPr>
          <a:xfrm>
            <a:off x="369116" y="5642223"/>
            <a:ext cx="3966554" cy="288147"/>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1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（編集・発行） </a:t>
            </a:r>
            <a:r>
              <a:rPr kumimoji="0" lang="ja-JP" altLang="en-US" sz="1400" kern="0" spc="-10" dirty="0">
                <a:latin typeface="BIZ UDPゴシック" panose="020B0400000000000000" pitchFamily="50" charset="-128"/>
                <a:ea typeface="BIZ UDPゴシック" panose="020B0400000000000000" pitchFamily="50" charset="-128"/>
              </a:rPr>
              <a:t>兵庫県</a:t>
            </a:r>
            <a:r>
              <a:rPr kumimoji="0" lang="ja-JP" altLang="en-US" sz="1400" b="0" i="0" u="none" strike="noStrike" kern="0" cap="none" spc="-10" normalizeH="0" baseline="0" noProof="0" dirty="0">
                <a:ln>
                  <a:noFill/>
                </a:ln>
                <a:effectLst/>
                <a:uLnTx/>
                <a:uFillTx/>
                <a:latin typeface="BIZ UDPゴシック" panose="020B0400000000000000" pitchFamily="50" charset="-128"/>
                <a:ea typeface="BIZ UDPゴシック" panose="020B0400000000000000" pitchFamily="50" charset="-128"/>
              </a:rPr>
              <a:t>租税教育推進連絡協議会</a:t>
            </a:r>
            <a:endParaRPr kumimoji="0" lang="en-US" altLang="ja-JP" sz="1400" b="0" i="0" u="none" strike="noStrike" kern="0" cap="none" spc="-1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F8C38257-313B-4FDB-A466-C6E1316DF9C0}"/>
              </a:ext>
            </a:extLst>
          </p:cNvPr>
          <p:cNvSpPr txBox="1"/>
          <p:nvPr userDrawn="1"/>
        </p:nvSpPr>
        <p:spPr>
          <a:xfrm>
            <a:off x="1293041" y="5928237"/>
            <a:ext cx="6433775" cy="257369"/>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zh-CN" altLang="en-US" sz="1200" b="0" i="0" u="none" strike="noStrike" kern="0" cap="none" spc="-1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1200" b="0" i="0" u="none" strike="noStrike" kern="0" cap="none" spc="-10" normalizeH="0" baseline="0" noProof="0">
                <a:ln>
                  <a:noFill/>
                </a:ln>
                <a:effectLst/>
                <a:uLnTx/>
                <a:uFillTx/>
                <a:latin typeface="BIZ UDPゴシック" panose="020B0400000000000000" pitchFamily="50" charset="-128"/>
                <a:ea typeface="BIZ UDPゴシック" panose="020B0400000000000000" pitchFamily="50" charset="-128"/>
              </a:rPr>
              <a:t>６５０</a:t>
            </a:r>
            <a:r>
              <a:rPr kumimoji="0" lang="ja-JP" altLang="en-US" sz="1200" b="0" i="0" u="none" strike="noStrike" kern="0" cap="none" spc="-1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en-US" altLang="ja-JP" sz="1200" b="0" i="0" u="none" strike="noStrike" kern="0" cap="none" spc="-10" normalizeH="0" baseline="0" noProof="0" dirty="0">
                <a:ln>
                  <a:noFill/>
                </a:ln>
                <a:effectLst/>
                <a:uLnTx/>
                <a:uFillTx/>
                <a:latin typeface="BIZ UDPゴシック" panose="020B0400000000000000" pitchFamily="50" charset="-128"/>
                <a:ea typeface="BIZ UDPゴシック" panose="020B0400000000000000" pitchFamily="50" charset="-128"/>
              </a:rPr>
              <a:t>8511</a:t>
            </a:r>
            <a:r>
              <a:rPr kumimoji="0" lang="zh-CN" altLang="en-US" sz="1200" b="0" i="0" u="none" strike="noStrike" kern="0" cap="none" spc="-1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0" lang="ja-JP" altLang="en-US" sz="1200" b="0" i="0" u="none" strike="noStrike" kern="0" cap="none" spc="-10" normalizeH="0" baseline="0" noProof="0" dirty="0">
                <a:ln>
                  <a:noFill/>
                </a:ln>
                <a:effectLst/>
                <a:uLnTx/>
                <a:uFillTx/>
                <a:latin typeface="BIZ UDPゴシック" panose="020B0400000000000000" pitchFamily="50" charset="-128"/>
                <a:ea typeface="BIZ UDPゴシック" panose="020B0400000000000000" pitchFamily="50" charset="-128"/>
              </a:rPr>
              <a:t>兵庫県神戸市中央区中山手通２丁目２番</a:t>
            </a:r>
            <a:r>
              <a:rPr kumimoji="0" lang="en-US" altLang="ja-JP" sz="1200" b="0" i="0" u="none" strike="noStrike" kern="0" cap="none" spc="-10" normalizeH="0" baseline="0" noProof="0" dirty="0">
                <a:ln>
                  <a:noFill/>
                </a:ln>
                <a:effectLst/>
                <a:uLnTx/>
                <a:uFillTx/>
                <a:latin typeface="BIZ UDPゴシック" panose="020B0400000000000000" pitchFamily="50" charset="-128"/>
                <a:ea typeface="BIZ UDPゴシック" panose="020B0400000000000000" pitchFamily="50" charset="-128"/>
              </a:rPr>
              <a:t>20</a:t>
            </a:r>
            <a:r>
              <a:rPr kumimoji="0" lang="ja-JP" altLang="en-US" sz="1200" b="0" i="0" u="none" strike="noStrike" kern="0" cap="none" spc="-10" normalizeH="0" baseline="0" noProof="0" dirty="0">
                <a:ln>
                  <a:noFill/>
                </a:ln>
                <a:effectLst/>
                <a:uLnTx/>
                <a:uFillTx/>
                <a:latin typeface="BIZ UDPゴシック" panose="020B0400000000000000" pitchFamily="50" charset="-128"/>
                <a:ea typeface="BIZ UDPゴシック" panose="020B0400000000000000" pitchFamily="50" charset="-128"/>
              </a:rPr>
              <a:t>号　神戸税務署内</a:t>
            </a:r>
            <a:endParaRPr kumimoji="0" lang="en-US" altLang="ja-JP" sz="1200" b="0" i="0" u="none" strike="noStrike" kern="0" cap="none" spc="-1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B3EE7775-414F-4E68-9168-9553732E158E}"/>
              </a:ext>
            </a:extLst>
          </p:cNvPr>
          <p:cNvSpPr txBox="1"/>
          <p:nvPr userDrawn="1"/>
        </p:nvSpPr>
        <p:spPr>
          <a:xfrm>
            <a:off x="1414973" y="6185606"/>
            <a:ext cx="5940669" cy="380480"/>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kern="0" spc="-10" dirty="0">
                <a:latin typeface="BIZ UDPゴシック" panose="020B0400000000000000" pitchFamily="50" charset="-128"/>
                <a:ea typeface="BIZ UDPゴシック" panose="020B0400000000000000" pitchFamily="50" charset="-128"/>
              </a:rPr>
              <a:t>兵庫県</a:t>
            </a:r>
            <a:r>
              <a:rPr kumimoji="0" lang="ja-JP" altLang="en-US" sz="1000" b="0" i="0" u="none" strike="noStrike" kern="0" cap="none" spc="-10" normalizeH="0" baseline="0" noProof="0" dirty="0">
                <a:ln>
                  <a:noFill/>
                </a:ln>
                <a:effectLst/>
                <a:uLnTx/>
                <a:uFillTx/>
                <a:latin typeface="BIZ UDPゴシック" panose="020B0400000000000000" pitchFamily="50" charset="-128"/>
                <a:ea typeface="BIZ UDPゴシック" panose="020B0400000000000000" pitchFamily="50" charset="-128"/>
              </a:rPr>
              <a:t>租税教育推進連絡協議会は、兵庫県内の教育委員会</a:t>
            </a:r>
            <a:r>
              <a:rPr kumimoji="0" lang="ja-JP" altLang="en-US" sz="1000" b="0" i="0" u="none" strike="noStrike" kern="0" cap="none" spc="-1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や小学校・中学校・高等学校の教育関係者と、</a:t>
            </a:r>
            <a:r>
              <a:rPr kumimoji="0" lang="ja-JP" altLang="en-US" sz="1000" b="0" i="0" u="none" strike="noStrike" kern="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国・県・</a:t>
            </a:r>
            <a:r>
              <a:rPr kumimoji="0" lang="ja-JP" altLang="en-US" sz="1000" b="0" i="0" u="none" strike="noStrike" kern="0" cap="none" spc="-1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市町の税務関係者が協力して、租税教育の推進を図るために設けられた組織です。</a:t>
            </a:r>
            <a:endParaRPr kumimoji="0" lang="en-US" altLang="ja-JP" sz="1000" b="0" i="0" u="none" strike="noStrike" kern="0" cap="none" spc="-1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 name="AutoShape 43">
            <a:extLst>
              <a:ext uri="{FF2B5EF4-FFF2-40B4-BE49-F238E27FC236}">
                <a16:creationId xmlns:a16="http://schemas.microsoft.com/office/drawing/2014/main" id="{735B48B7-FEB5-3075-5832-A1CC7C3CEAB9}"/>
              </a:ext>
            </a:extLst>
          </p:cNvPr>
          <p:cNvSpPr>
            <a:spLocks noChangeArrowheads="1"/>
          </p:cNvSpPr>
          <p:nvPr/>
        </p:nvSpPr>
        <p:spPr bwMode="auto">
          <a:xfrm>
            <a:off x="369116" y="3861408"/>
            <a:ext cx="5053327" cy="1416380"/>
          </a:xfrm>
          <a:prstGeom prst="roundRect">
            <a:avLst>
              <a:gd name="adj" fmla="val 10721"/>
            </a:avLst>
          </a:prstGeom>
          <a:ln w="25400">
            <a:solidFill>
              <a:schemeClr val="accent1"/>
            </a:solidFill>
            <a:prstDash val="sysDot"/>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5" name="Rectangle 135">
            <a:extLst>
              <a:ext uri="{FF2B5EF4-FFF2-40B4-BE49-F238E27FC236}">
                <a16:creationId xmlns:a16="http://schemas.microsoft.com/office/drawing/2014/main" id="{B288CB6D-3564-677F-27E7-FF84D49B358D}"/>
              </a:ext>
            </a:extLst>
          </p:cNvPr>
          <p:cNvSpPr>
            <a:spLocks noChangeArrowheads="1"/>
          </p:cNvSpPr>
          <p:nvPr/>
        </p:nvSpPr>
        <p:spPr bwMode="auto">
          <a:xfrm>
            <a:off x="508291" y="3991839"/>
            <a:ext cx="1553380" cy="307777"/>
          </a:xfrm>
          <a:prstGeom prst="rect">
            <a:avLst/>
          </a:prstGeom>
          <a:noFill/>
          <a:ln w="9525">
            <a:noFill/>
            <a:miter lim="800000"/>
            <a:headEnd/>
            <a:tailEnd/>
          </a:ln>
        </p:spPr>
        <p:txBody>
          <a:bodyPr wrap="square">
            <a:spAutoFit/>
          </a:bodyPr>
          <a:lstStyle/>
          <a:p>
            <a:r>
              <a:rPr lang="ja-JP" altLang="en-US" sz="1400" b="1">
                <a:latin typeface="メイリオ" panose="020B0604030504040204" pitchFamily="50" charset="-128"/>
                <a:ea typeface="メイリオ" panose="020B0604030504040204" pitchFamily="50" charset="-128"/>
              </a:rPr>
              <a:t>おわり</a:t>
            </a:r>
            <a:r>
              <a:rPr lang="ja-JP" altLang="en-US" sz="1400" b="1" dirty="0">
                <a:latin typeface="メイリオ" panose="020B0604030504040204" pitchFamily="50" charset="-128"/>
                <a:ea typeface="メイリオ" panose="020B0604030504040204" pitchFamily="50" charset="-128"/>
              </a:rPr>
              <a:t>に</a:t>
            </a:r>
          </a:p>
        </p:txBody>
      </p:sp>
      <p:sp>
        <p:nvSpPr>
          <p:cNvPr id="6" name="テキスト ボックス 5">
            <a:extLst>
              <a:ext uri="{FF2B5EF4-FFF2-40B4-BE49-F238E27FC236}">
                <a16:creationId xmlns:a16="http://schemas.microsoft.com/office/drawing/2014/main" id="{4F564F29-F263-4E35-702E-D5C0917EB36A}"/>
              </a:ext>
            </a:extLst>
          </p:cNvPr>
          <p:cNvSpPr txBox="1"/>
          <p:nvPr/>
        </p:nvSpPr>
        <p:spPr>
          <a:xfrm>
            <a:off x="508291" y="4271041"/>
            <a:ext cx="4914152" cy="93871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租税教育は、次代を担う児童等に対し、健全な納税者意識を養うことを目的としており、我が国における中長期的な納税環境の整備及び納税道義の一層の高揚の観点からも特に重要であると考えております。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租税教育の充実に向けた、我々の取組をご理解いただき、より一層、租税に関する学習を充実していただきますよう、よろしくお願いいたします。</a:t>
            </a:r>
            <a:endParaRPr kumimoji="1" lang="ja-JP" altLang="en-US" sz="1100" dirty="0">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12D9428A-7028-7324-3AAB-3517F8FB538F}"/>
              </a:ext>
            </a:extLst>
          </p:cNvPr>
          <p:cNvSpPr/>
          <p:nvPr/>
        </p:nvSpPr>
        <p:spPr>
          <a:xfrm>
            <a:off x="4470484" y="712436"/>
            <a:ext cx="4249738" cy="430887"/>
          </a:xfrm>
          <a:prstGeom prst="rect">
            <a:avLst/>
          </a:prstGeom>
        </p:spPr>
        <p:txBody>
          <a:bodyPr wrap="square">
            <a:spAutoFit/>
          </a:bodyPr>
          <a:lstStyle/>
          <a:p>
            <a:r>
              <a:rPr lang="ja-JP" altLang="en-US" sz="1100">
                <a:latin typeface="メイリオ" panose="020B0604030504040204" pitchFamily="50" charset="-128"/>
                <a:ea typeface="メイリオ" panose="020B0604030504040204" pitchFamily="50" charset="-128"/>
              </a:rPr>
              <a:t>　国税庁</a:t>
            </a:r>
            <a:r>
              <a:rPr lang="ja-JP" altLang="en-US" sz="1100" dirty="0">
                <a:latin typeface="メイリオ" panose="020B0604030504040204" pitchFamily="50" charset="-128"/>
                <a:ea typeface="メイリオ" panose="020B0604030504040204" pitchFamily="50" charset="-128"/>
              </a:rPr>
              <a:t>及び財務省のホームページでは、税について次のようなコーナーを設けて</a:t>
            </a:r>
            <a:r>
              <a:rPr lang="ja-JP" altLang="en-US" sz="1100">
                <a:latin typeface="メイリオ" panose="020B0604030504040204" pitchFamily="50" charset="-128"/>
                <a:ea typeface="メイリオ" panose="020B0604030504040204" pitchFamily="50" charset="-128"/>
              </a:rPr>
              <a:t>おります。授業</a:t>
            </a:r>
            <a:r>
              <a:rPr lang="ja-JP" altLang="en-US" sz="1100" dirty="0">
                <a:latin typeface="メイリオ" panose="020B0604030504040204" pitchFamily="50" charset="-128"/>
                <a:ea typeface="メイリオ" panose="020B0604030504040204" pitchFamily="50" charset="-128"/>
              </a:rPr>
              <a:t>などで是非ご活用ください。</a:t>
            </a:r>
          </a:p>
        </p:txBody>
      </p:sp>
      <p:cxnSp>
        <p:nvCxnSpPr>
          <p:cNvPr id="14" name="直線コネクタ 13">
            <a:extLst>
              <a:ext uri="{FF2B5EF4-FFF2-40B4-BE49-F238E27FC236}">
                <a16:creationId xmlns:a16="http://schemas.microsoft.com/office/drawing/2014/main" id="{51D98CF2-DE56-D766-199F-0CC8EF546841}"/>
              </a:ext>
            </a:extLst>
          </p:cNvPr>
          <p:cNvCxnSpPr>
            <a:cxnSpLocks/>
          </p:cNvCxnSpPr>
          <p:nvPr/>
        </p:nvCxnSpPr>
        <p:spPr>
          <a:xfrm>
            <a:off x="283636" y="5470424"/>
            <a:ext cx="8427919" cy="0"/>
          </a:xfrm>
          <a:prstGeom prst="line">
            <a:avLst/>
          </a:prstGeom>
          <a:noFill/>
          <a:ln w="25400" cap="flat" cmpd="dbl" algn="ctr">
            <a:solidFill>
              <a:srgbClr val="005BAD"/>
            </a:solidFill>
            <a:prstDash val="solid"/>
            <a:miter lim="800000"/>
          </a:ln>
          <a:effectLst/>
        </p:spPr>
      </p:cxnSp>
      <p:sp>
        <p:nvSpPr>
          <p:cNvPr id="15" name="スライド番号プレースホルダー 3">
            <a:extLst>
              <a:ext uri="{FF2B5EF4-FFF2-40B4-BE49-F238E27FC236}">
                <a16:creationId xmlns:a16="http://schemas.microsoft.com/office/drawing/2014/main" id="{F8B731DE-278F-E530-9220-11433A86E25E}"/>
              </a:ext>
            </a:extLst>
          </p:cNvPr>
          <p:cNvSpPr>
            <a:spLocks noGrp="1"/>
          </p:cNvSpPr>
          <p:nvPr>
            <p:ph type="sldNum" sz="quarter" idx="12"/>
          </p:nvPr>
        </p:nvSpPr>
        <p:spPr>
          <a:xfrm>
            <a:off x="7059422" y="6492875"/>
            <a:ext cx="2057400" cy="365125"/>
          </a:xfrm>
        </p:spPr>
        <p:txBody>
          <a:bodyPr/>
          <a:lstStyle/>
          <a:p>
            <a:fld id="{DA64F27D-EE7A-4450-9D17-42857AE164F0}" type="slidenum">
              <a:rPr kumimoji="1" lang="ja-JP" altLang="en-US" smtClean="0"/>
              <a:t>14</a:t>
            </a:fld>
            <a:endParaRPr kumimoji="1" lang="ja-JP" altLang="en-US"/>
          </a:p>
        </p:txBody>
      </p:sp>
      <p:graphicFrame>
        <p:nvGraphicFramePr>
          <p:cNvPr id="16" name="表 15">
            <a:extLst>
              <a:ext uri="{FF2B5EF4-FFF2-40B4-BE49-F238E27FC236}">
                <a16:creationId xmlns:a16="http://schemas.microsoft.com/office/drawing/2014/main" id="{750B83FF-0AE4-11C3-A0DA-F0CB93D9CA68}"/>
              </a:ext>
            </a:extLst>
          </p:cNvPr>
          <p:cNvGraphicFramePr>
            <a:graphicFrameLocks noGrp="1"/>
          </p:cNvGraphicFramePr>
          <p:nvPr>
            <p:extLst>
              <p:ext uri="{D42A27DB-BD31-4B8C-83A1-F6EECF244321}">
                <p14:modId xmlns:p14="http://schemas.microsoft.com/office/powerpoint/2010/main" val="2828552901"/>
              </p:ext>
            </p:extLst>
          </p:nvPr>
        </p:nvGraphicFramePr>
        <p:xfrm>
          <a:off x="4562986" y="1136888"/>
          <a:ext cx="4157236" cy="2520000"/>
        </p:xfrm>
        <a:graphic>
          <a:graphicData uri="http://schemas.openxmlformats.org/drawingml/2006/table">
            <a:tbl>
              <a:tblPr firstRow="1" bandRow="1">
                <a:tableStyleId>{5C22544A-7EE6-4342-B048-85BDC9FD1C3A}</a:tableStyleId>
              </a:tblPr>
              <a:tblGrid>
                <a:gridCol w="2078618">
                  <a:extLst>
                    <a:ext uri="{9D8B030D-6E8A-4147-A177-3AD203B41FA5}">
                      <a16:colId xmlns:a16="http://schemas.microsoft.com/office/drawing/2014/main" val="1013310899"/>
                    </a:ext>
                  </a:extLst>
                </a:gridCol>
                <a:gridCol w="2078618">
                  <a:extLst>
                    <a:ext uri="{9D8B030D-6E8A-4147-A177-3AD203B41FA5}">
                      <a16:colId xmlns:a16="http://schemas.microsoft.com/office/drawing/2014/main" val="33408209"/>
                    </a:ext>
                  </a:extLst>
                </a:gridCol>
              </a:tblGrid>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税の学習コーナー</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u="none" dirty="0">
                          <a:solidFill>
                            <a:schemeClr val="bg1"/>
                          </a:solidFill>
                          <a:latin typeface="MS Gothic" panose="020B0609070205080204" pitchFamily="49" charset="-128"/>
                          <a:ea typeface="MS Gothic" panose="020B0609070205080204" pitchFamily="49" charset="-128"/>
                        </a:rPr>
                        <a:t>Web-TAX-TV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ビデオ（アニメ）</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2624119722"/>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762387839"/>
                  </a:ext>
                </a:extLst>
              </a:tr>
              <a:tr h="432000">
                <a:tc>
                  <a:txBody>
                    <a:bodyPr/>
                    <a:lstStyle/>
                    <a:p>
                      <a:pPr algn="ctr"/>
                      <a:r>
                        <a:rPr kumimoji="1" lang="ja-JP" altLang="en-US" sz="1000" b="0" u="none">
                          <a:solidFill>
                            <a:schemeClr val="bg1"/>
                          </a:solidFill>
                          <a:latin typeface="MS Gothic" panose="020B0609070205080204" pitchFamily="49" charset="-128"/>
                          <a:ea typeface="MS Gothic" panose="020B0609070205080204" pitchFamily="49" charset="-128"/>
                        </a:rPr>
                        <a:t>財務省キッズコーナー</a:t>
                      </a:r>
                    </a:p>
                    <a:p>
                      <a:pPr algn="ctr"/>
                      <a:r>
                        <a:rPr kumimoji="1" lang="ja-JP" altLang="en-US" sz="1000" b="0" u="none">
                          <a:solidFill>
                            <a:schemeClr val="bg1"/>
                          </a:solidFill>
                          <a:latin typeface="MS Gothic" panose="020B0609070205080204" pitchFamily="49" charset="-128"/>
                          <a:ea typeface="MS Gothic" panose="020B0609070205080204" pitchFamily="49" charset="-128"/>
                        </a:rPr>
                        <a:t>ファイナンスらんど </a:t>
                      </a:r>
                      <a:endParaRPr kumimoji="1" lang="ja-JP" altLang="en-US" sz="100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うんこ税金ドリル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（財務省</a:t>
                      </a:r>
                      <a:r>
                        <a:rPr kumimoji="1" lang="en" altLang="ja-JP" sz="1000" b="0" u="none" dirty="0">
                          <a:solidFill>
                            <a:schemeClr val="bg1"/>
                          </a:solidFill>
                          <a:latin typeface="MS Gothic" panose="020B0609070205080204" pitchFamily="49" charset="-128"/>
                          <a:ea typeface="MS Gothic" panose="020B0609070205080204" pitchFamily="49" charset="-128"/>
                        </a:rPr>
                        <a:t>HP</a:t>
                      </a:r>
                      <a:r>
                        <a:rPr kumimoji="1" lang="ja-JP" altLang="en" sz="1000" b="0" u="none">
                          <a:solidFill>
                            <a:schemeClr val="bg1"/>
                          </a:solidFill>
                          <a:latin typeface="MS Gothic" panose="020B0609070205080204" pitchFamily="49" charset="-128"/>
                          <a:ea typeface="MS Gothic" panose="020B0609070205080204" pitchFamily="49" charset="-128"/>
                        </a:rPr>
                        <a:t>）</a:t>
                      </a:r>
                      <a:endParaRPr kumimoji="1" lang="en-US" altLang="ja-JP"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3896403085"/>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1926577484"/>
                  </a:ext>
                </a:extLst>
              </a:tr>
            </a:tbl>
          </a:graphicData>
        </a:graphic>
      </p:graphicFrame>
      <p:pic>
        <p:nvPicPr>
          <p:cNvPr id="17" name="図 16">
            <a:hlinkClick r:id="rId4"/>
            <a:extLst>
              <a:ext uri="{FF2B5EF4-FFF2-40B4-BE49-F238E27FC236}">
                <a16:creationId xmlns:a16="http://schemas.microsoft.com/office/drawing/2014/main" id="{AA9BF871-298C-4813-D3D8-C231CCAE368F}"/>
              </a:ext>
            </a:extLst>
          </p:cNvPr>
          <p:cNvPicPr>
            <a:picLocks noChangeAspect="1"/>
          </p:cNvPicPr>
          <p:nvPr/>
        </p:nvPicPr>
        <p:blipFill rotWithShape="1">
          <a:blip r:embed="rId5"/>
          <a:srcRect l="1" r="1884"/>
          <a:stretch/>
        </p:blipFill>
        <p:spPr>
          <a:xfrm>
            <a:off x="5233025" y="1626388"/>
            <a:ext cx="703162" cy="692329"/>
          </a:xfrm>
          <a:prstGeom prst="rect">
            <a:avLst/>
          </a:prstGeom>
        </p:spPr>
      </p:pic>
      <p:pic>
        <p:nvPicPr>
          <p:cNvPr id="18" name="図 17">
            <a:hlinkClick r:id="rId6"/>
            <a:extLst>
              <a:ext uri="{FF2B5EF4-FFF2-40B4-BE49-F238E27FC236}">
                <a16:creationId xmlns:a16="http://schemas.microsoft.com/office/drawing/2014/main" id="{F4B66B20-63E9-A794-E750-084357D3C918}"/>
              </a:ext>
            </a:extLst>
          </p:cNvPr>
          <p:cNvPicPr>
            <a:picLocks noChangeAspect="1"/>
          </p:cNvPicPr>
          <p:nvPr/>
        </p:nvPicPr>
        <p:blipFill>
          <a:blip r:embed="rId7"/>
          <a:stretch>
            <a:fillRect/>
          </a:stretch>
        </p:blipFill>
        <p:spPr>
          <a:xfrm>
            <a:off x="5233025" y="2884392"/>
            <a:ext cx="703162" cy="700361"/>
          </a:xfrm>
          <a:prstGeom prst="rect">
            <a:avLst/>
          </a:prstGeom>
        </p:spPr>
      </p:pic>
      <p:pic>
        <p:nvPicPr>
          <p:cNvPr id="19" name="図 18">
            <a:hlinkClick r:id="rId8"/>
            <a:extLst>
              <a:ext uri="{FF2B5EF4-FFF2-40B4-BE49-F238E27FC236}">
                <a16:creationId xmlns:a16="http://schemas.microsoft.com/office/drawing/2014/main" id="{C501E133-D96A-EEAC-BD71-8D68D882E84A}"/>
              </a:ext>
            </a:extLst>
          </p:cNvPr>
          <p:cNvPicPr>
            <a:picLocks noChangeAspect="1"/>
          </p:cNvPicPr>
          <p:nvPr/>
        </p:nvPicPr>
        <p:blipFill rotWithShape="1">
          <a:blip r:embed="rId9"/>
          <a:srcRect l="1643" r="4504" b="3339"/>
          <a:stretch/>
        </p:blipFill>
        <p:spPr>
          <a:xfrm>
            <a:off x="7320953" y="2910872"/>
            <a:ext cx="703162" cy="689362"/>
          </a:xfrm>
          <a:prstGeom prst="rect">
            <a:avLst/>
          </a:prstGeom>
        </p:spPr>
      </p:pic>
      <p:pic>
        <p:nvPicPr>
          <p:cNvPr id="20" name="図 19">
            <a:hlinkClick r:id="rId10"/>
            <a:extLst>
              <a:ext uri="{FF2B5EF4-FFF2-40B4-BE49-F238E27FC236}">
                <a16:creationId xmlns:a16="http://schemas.microsoft.com/office/drawing/2014/main" id="{277F177A-8C87-87E2-F782-B1497021CF3F}"/>
              </a:ext>
            </a:extLst>
          </p:cNvPr>
          <p:cNvPicPr>
            <a:picLocks noChangeAspect="1"/>
          </p:cNvPicPr>
          <p:nvPr/>
        </p:nvPicPr>
        <p:blipFill rotWithShape="1">
          <a:blip r:embed="rId11"/>
          <a:srcRect l="2698" r="3112"/>
          <a:stretch/>
        </p:blipFill>
        <p:spPr>
          <a:xfrm>
            <a:off x="7309387" y="1611776"/>
            <a:ext cx="703162" cy="718886"/>
          </a:xfrm>
          <a:prstGeom prst="rect">
            <a:avLst/>
          </a:prstGeom>
        </p:spPr>
      </p:pic>
      <p:pic>
        <p:nvPicPr>
          <p:cNvPr id="9" name="図 8" descr="テキスト が含まれている画像&#10;&#10;AI 生成コンテンツは誤りを含む可能性があります。">
            <a:extLst>
              <a:ext uri="{FF2B5EF4-FFF2-40B4-BE49-F238E27FC236}">
                <a16:creationId xmlns:a16="http://schemas.microsoft.com/office/drawing/2014/main" id="{37EA8CCA-D7B8-62E2-2087-94010806A8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0548" y="763174"/>
            <a:ext cx="3843689" cy="2882767"/>
          </a:xfrm>
          <a:prstGeom prst="rect">
            <a:avLst/>
          </a:prstGeom>
          <a:ln>
            <a:solidFill>
              <a:schemeClr val="accent5"/>
            </a:solidFill>
          </a:ln>
        </p:spPr>
      </p:pic>
    </p:spTree>
    <p:extLst>
      <p:ext uri="{BB962C8B-B14F-4D97-AF65-F5344CB8AC3E}">
        <p14:creationId xmlns:p14="http://schemas.microsoft.com/office/powerpoint/2010/main" val="50759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75FFEF84-6594-49AA-A646-2BD0BEDFC7DA}"/>
              </a:ext>
            </a:extLst>
          </p:cNvPr>
          <p:cNvGraphicFramePr>
            <a:graphicFrameLocks noGrp="1"/>
          </p:cNvGraphicFramePr>
          <p:nvPr>
            <p:extLst>
              <p:ext uri="{D42A27DB-BD31-4B8C-83A1-F6EECF244321}">
                <p14:modId xmlns:p14="http://schemas.microsoft.com/office/powerpoint/2010/main" val="1692244745"/>
              </p:ext>
            </p:extLst>
          </p:nvPr>
        </p:nvGraphicFramePr>
        <p:xfrm>
          <a:off x="287177" y="3463313"/>
          <a:ext cx="5688633" cy="3114728"/>
        </p:xfrm>
        <a:graphic>
          <a:graphicData uri="http://schemas.openxmlformats.org/drawingml/2006/table">
            <a:tbl>
              <a:tblPr>
                <a:tableStyleId>{5DA37D80-6434-44D0-A028-1B22A696006F}</a:tableStyleId>
              </a:tblPr>
              <a:tblGrid>
                <a:gridCol w="768256">
                  <a:extLst>
                    <a:ext uri="{9D8B030D-6E8A-4147-A177-3AD203B41FA5}">
                      <a16:colId xmlns:a16="http://schemas.microsoft.com/office/drawing/2014/main" val="2379267146"/>
                    </a:ext>
                  </a:extLst>
                </a:gridCol>
                <a:gridCol w="3131187">
                  <a:extLst>
                    <a:ext uri="{9D8B030D-6E8A-4147-A177-3AD203B41FA5}">
                      <a16:colId xmlns:a16="http://schemas.microsoft.com/office/drawing/2014/main" val="3654274007"/>
                    </a:ext>
                  </a:extLst>
                </a:gridCol>
                <a:gridCol w="894595">
                  <a:extLst>
                    <a:ext uri="{9D8B030D-6E8A-4147-A177-3AD203B41FA5}">
                      <a16:colId xmlns:a16="http://schemas.microsoft.com/office/drawing/2014/main" val="1724457683"/>
                    </a:ext>
                  </a:extLst>
                </a:gridCol>
                <a:gridCol w="894595">
                  <a:extLst>
                    <a:ext uri="{9D8B030D-6E8A-4147-A177-3AD203B41FA5}">
                      <a16:colId xmlns:a16="http://schemas.microsoft.com/office/drawing/2014/main" val="1597031027"/>
                    </a:ext>
                  </a:extLst>
                </a:gridCol>
              </a:tblGrid>
              <a:tr h="572942">
                <a:tc>
                  <a:txBody>
                    <a:bodyPr/>
                    <a:lstStyle/>
                    <a:p>
                      <a:pPr algn="ctr"/>
                      <a:r>
                        <a:rPr kumimoji="1" lang="ja-JP" altLang="en-US" sz="1050" b="1" dirty="0">
                          <a:latin typeface="MS Gothic" panose="020B0609070205080204" pitchFamily="49" charset="-128"/>
                          <a:ea typeface="MS Gothic" panose="020B0609070205080204" pitchFamily="49" charset="-128"/>
                        </a:rPr>
                        <a:t>所要時間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項　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講師用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endParaRPr kumimoji="1" lang="en-US" altLang="ja-JP" sz="1050" b="1"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児童用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5448058"/>
                  </a:ext>
                </a:extLst>
              </a:tr>
              <a:tr h="396167">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はじめに</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　ワーク：税金について考えてみよう</a:t>
                      </a:r>
                      <a:endParaRPr kumimoji="1"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061540"/>
                  </a:ext>
                </a:extLst>
              </a:tr>
              <a:tr h="286471">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私たちのくらしと税金の関わり</a:t>
                      </a:r>
                    </a:p>
                    <a:p>
                      <a:r>
                        <a:rPr kumimoji="1" lang="ja-JP" altLang="en-US" sz="1050" b="0" dirty="0">
                          <a:latin typeface="MS Gothic" panose="020B0609070205080204" pitchFamily="49" charset="-128"/>
                          <a:ea typeface="MS Gothic" panose="020B0609070205080204" pitchFamily="49" charset="-128"/>
                        </a:rPr>
                        <a:t>・　生活の中で関わりのある税金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5</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5874445"/>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rPr>
                        <a:t>税金の使いみちや意義と役割</a:t>
                      </a:r>
                      <a:endParaRPr lang="en-US" altLang="ja-JP"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endParaRPr>
                    </a:p>
                    <a:p>
                      <a:r>
                        <a:rPr lang="ja-JP" altLang="en-US" sz="1050" dirty="0">
                          <a:latin typeface="MS Gothic" panose="020B0609070205080204" pitchFamily="49" charset="-128"/>
                          <a:ea typeface="MS Gothic" panose="020B0609070205080204" pitchFamily="49" charset="-128"/>
                        </a:rPr>
                        <a:t>・　税金は何のためにあるのだろうか</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P5</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8</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P6</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9</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8820121"/>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15</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uFill>
                            <a:solidFill>
                              <a:srgbClr val="4E97C5"/>
                            </a:solidFill>
                          </a:uFill>
                          <a:latin typeface="MS Gothic" panose="020B0609070205080204" pitchFamily="49" charset="-128"/>
                          <a:ea typeface="MS Gothic" panose="020B0609070205080204" pitchFamily="49" charset="-128"/>
                        </a:rPr>
                        <a:t>国と地方の財政</a:t>
                      </a:r>
                    </a:p>
                    <a:p>
                      <a:r>
                        <a:rPr lang="ja-JP" altLang="en-US" sz="1050" dirty="0">
                          <a:latin typeface="MS Gothic" panose="020B0609070205080204" pitchFamily="49" charset="-128"/>
                          <a:ea typeface="MS Gothic" panose="020B0609070205080204" pitchFamily="49" charset="-128"/>
                        </a:rPr>
                        <a:t>・　税金の使いみちはどうやって決めるの？</a:t>
                      </a:r>
                      <a:endParaRPr lang="en-US" altLang="ja-JP" sz="1050" dirty="0">
                        <a:latin typeface="MS Gothic" panose="020B0609070205080204" pitchFamily="49" charset="-128"/>
                        <a:ea typeface="MS Gothic" panose="020B0609070205080204" pitchFamily="49" charset="-128"/>
                      </a:endParaRPr>
                    </a:p>
                    <a:p>
                      <a:r>
                        <a:rPr kumimoji="1" lang="ja-JP" altLang="en-US" sz="1050" b="0" u="none">
                          <a:latin typeface="MS Gothic" panose="020B0609070205080204" pitchFamily="49" charset="-128"/>
                          <a:ea typeface="MS Gothic" panose="020B0609070205080204" pitchFamily="49" charset="-128"/>
                        </a:rPr>
                        <a:t>・　兵庫県では</a:t>
                      </a:r>
                      <a:r>
                        <a:rPr kumimoji="1" lang="ja-JP" altLang="en-US" sz="1050" b="0" u="none" dirty="0">
                          <a:latin typeface="MS Gothic" panose="020B0609070205080204" pitchFamily="49" charset="-128"/>
                          <a:ea typeface="MS Gothic" panose="020B0609070205080204" pitchFamily="49" charset="-128"/>
                        </a:rPr>
                        <a:t>税金をどう使っているの？</a:t>
                      </a:r>
                      <a:endParaRPr kumimoji="1" lang="en-US" altLang="ja-JP" sz="1050" b="0" u="none"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P9</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12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P10</a:t>
                      </a:r>
                      <a:r>
                        <a:rPr kumimoji="1" lang="ja-JP" altLang="en-US" sz="1200" b="0" dirty="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191942"/>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5</a:t>
                      </a:r>
                      <a:r>
                        <a:rPr kumimoji="1" lang="ja-JP" altLang="en-US" sz="105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まとめ</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S Gothic" panose="020B0609070205080204" pitchFamily="49" charset="-128"/>
                          <a:ea typeface="MS Gothic" panose="020B0609070205080204" pitchFamily="49" charset="-128"/>
                        </a:rPr>
                        <a:t>・　</a:t>
                      </a:r>
                      <a:r>
                        <a:rPr kumimoji="1" lang="ja-JP" altLang="en-US" sz="1050" b="0" u="none" dirty="0">
                          <a:latin typeface="MS Gothic" panose="020B0609070205080204" pitchFamily="49" charset="-128"/>
                          <a:ea typeface="MS Gothic" panose="020B0609070205080204" pitchFamily="49" charset="-128"/>
                        </a:rPr>
                        <a:t>税金は大切なもの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3184383"/>
                  </a:ext>
                </a:extLst>
              </a:tr>
            </a:tbl>
          </a:graphicData>
        </a:graphic>
      </p:graphicFrame>
      <p:sp>
        <p:nvSpPr>
          <p:cNvPr id="7" name="AutoShape 10">
            <a:extLst>
              <a:ext uri="{FF2B5EF4-FFF2-40B4-BE49-F238E27FC236}">
                <a16:creationId xmlns:a16="http://schemas.microsoft.com/office/drawing/2014/main" id="{44D63217-9613-E807-9F92-B0321D4B1293}"/>
              </a:ext>
            </a:extLst>
          </p:cNvPr>
          <p:cNvSpPr>
            <a:spLocks noChangeArrowheads="1"/>
          </p:cNvSpPr>
          <p:nvPr/>
        </p:nvSpPr>
        <p:spPr bwMode="auto">
          <a:xfrm>
            <a:off x="253595" y="3165133"/>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400" b="1">
                <a:solidFill>
                  <a:schemeClr val="accent5">
                    <a:lumMod val="50000"/>
                  </a:schemeClr>
                </a:solidFill>
                <a:latin typeface="Meiryo" panose="020B0604030504040204" pitchFamily="34" charset="-128"/>
                <a:ea typeface="Meiryo" panose="020B0604030504040204" pitchFamily="34" charset="-128"/>
              </a:rPr>
              <a:t>授業構成案</a:t>
            </a:r>
            <a:endParaRPr lang="en-US" altLang="ja-JP" sz="14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3074" name="Picture 26"/>
          <p:cNvPicPr>
            <a:picLocks noChangeAspect="1" noChangeArrowheads="1"/>
          </p:cNvPicPr>
          <p:nvPr/>
        </p:nvPicPr>
        <p:blipFill>
          <a:blip r:embed="rId3" cstate="print"/>
          <a:srcRect/>
          <a:stretch>
            <a:fillRect/>
          </a:stretch>
        </p:blipFill>
        <p:spPr bwMode="auto">
          <a:xfrm>
            <a:off x="0" y="10804"/>
            <a:ext cx="9144000" cy="533400"/>
          </a:xfrm>
          <a:prstGeom prst="rect">
            <a:avLst/>
          </a:prstGeom>
          <a:noFill/>
          <a:ln w="9525">
            <a:noFill/>
            <a:miter lim="800000"/>
            <a:headEnd/>
            <a:tailEnd/>
          </a:ln>
        </p:spPr>
      </p:pic>
      <p:sp>
        <p:nvSpPr>
          <p:cNvPr id="3077" name="Rectangle 33"/>
          <p:cNvSpPr>
            <a:spLocks noGrp="1" noChangeArrowheads="1"/>
          </p:cNvSpPr>
          <p:nvPr>
            <p:ph type="title" idx="4294967295"/>
          </p:nvPr>
        </p:nvSpPr>
        <p:spPr>
          <a:xfrm>
            <a:off x="179512" y="72978"/>
            <a:ext cx="3911356" cy="4572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講師用マニュアルについて</a:t>
            </a:r>
          </a:p>
        </p:txBody>
      </p:sp>
      <p:sp>
        <p:nvSpPr>
          <p:cNvPr id="3078" name="Rectangle 39"/>
          <p:cNvSpPr>
            <a:spLocks noChangeArrowheads="1"/>
          </p:cNvSpPr>
          <p:nvPr/>
        </p:nvSpPr>
        <p:spPr bwMode="auto">
          <a:xfrm>
            <a:off x="6237010" y="5808600"/>
            <a:ext cx="2616506" cy="769441"/>
          </a:xfrm>
          <a:prstGeom prst="rect">
            <a:avLst/>
          </a:prstGeom>
          <a:noFill/>
          <a:ln w="9525">
            <a:noFill/>
            <a:miter lim="800000"/>
            <a:headEnd/>
            <a:tailEnd/>
          </a:ln>
        </p:spPr>
        <p:txBody>
          <a:bodyPr wrap="squar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動画教材は国税庁ホームページで提供されています。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rPr>
              <a:t>https://www.nta.go.jp/taxes/kids/video/index.htm#anime</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3081" name="AutoShape 43"/>
          <p:cNvSpPr>
            <a:spLocks noChangeArrowheads="1"/>
          </p:cNvSpPr>
          <p:nvPr/>
        </p:nvSpPr>
        <p:spPr bwMode="auto">
          <a:xfrm>
            <a:off x="179511" y="757919"/>
            <a:ext cx="8781673" cy="2223820"/>
          </a:xfrm>
          <a:prstGeom prst="roundRect">
            <a:avLst>
              <a:gd name="adj" fmla="val 4849"/>
            </a:avLst>
          </a:prstGeom>
          <a:noFill/>
          <a:ln w="25400">
            <a:solidFill>
              <a:schemeClr val="accent1"/>
            </a:solidFill>
            <a:prstDash val="sysDot"/>
            <a:round/>
            <a:headEnd/>
            <a:tailEnd/>
          </a:ln>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2" name="図 1">
            <a:hlinkClick r:id="rId4"/>
            <a:extLst>
              <a:ext uri="{FF2B5EF4-FFF2-40B4-BE49-F238E27FC236}">
                <a16:creationId xmlns:a16="http://schemas.microsoft.com/office/drawing/2014/main" id="{01119EF5-F189-4C7C-970B-12EB6151CDBC}"/>
              </a:ext>
            </a:extLst>
          </p:cNvPr>
          <p:cNvPicPr>
            <a:picLocks noChangeAspect="1"/>
          </p:cNvPicPr>
          <p:nvPr/>
        </p:nvPicPr>
        <p:blipFill>
          <a:blip r:embed="rId5"/>
          <a:stretch>
            <a:fillRect/>
          </a:stretch>
        </p:blipFill>
        <p:spPr>
          <a:xfrm>
            <a:off x="7750807" y="4754435"/>
            <a:ext cx="962656" cy="967832"/>
          </a:xfrm>
          <a:prstGeom prst="rect">
            <a:avLst/>
          </a:prstGeom>
        </p:spPr>
      </p:pic>
      <p:pic>
        <p:nvPicPr>
          <p:cNvPr id="1026" name="図 2">
            <a:extLst>
              <a:ext uri="{FF2B5EF4-FFF2-40B4-BE49-F238E27FC236}">
                <a16:creationId xmlns:a16="http://schemas.microsoft.com/office/drawing/2014/main" id="{8FBC08D9-C20E-4598-B37F-39B64D7746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7158" y="4145125"/>
            <a:ext cx="1260096" cy="161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D9B9BE31-2C42-49A4-8C6F-8B1A9361FDD8}"/>
              </a:ext>
            </a:extLst>
          </p:cNvPr>
          <p:cNvSpPr/>
          <p:nvPr/>
        </p:nvSpPr>
        <p:spPr>
          <a:xfrm>
            <a:off x="6145208" y="3498794"/>
            <a:ext cx="2784092"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rgbClr val="C00000"/>
                </a:solidFill>
                <a:latin typeface="メイリオ" panose="020B0604030504040204" pitchFamily="50" charset="-128"/>
                <a:ea typeface="メイリオ" panose="020B0604030504040204" pitchFamily="50" charset="-128"/>
              </a:rPr>
              <a:t>「マリンとヤマト 不思議な</a:t>
            </a:r>
            <a:r>
              <a:rPr lang="ja-JP" altLang="en-US" sz="1200" b="1">
                <a:solidFill>
                  <a:srgbClr val="C00000"/>
                </a:solidFill>
                <a:latin typeface="メイリオ" panose="020B0604030504040204" pitchFamily="50" charset="-128"/>
                <a:ea typeface="メイリオ" panose="020B0604030504040204" pitchFamily="50" charset="-128"/>
              </a:rPr>
              <a:t>日曜日」</a:t>
            </a:r>
            <a:endParaRPr lang="en-US" altLang="ja-JP" sz="1200" b="1" dirty="0">
              <a:solidFill>
                <a:srgbClr val="C00000"/>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など</a:t>
            </a:r>
            <a:r>
              <a:rPr lang="ja-JP" altLang="en-US" sz="1200" dirty="0">
                <a:latin typeface="メイリオ" panose="020B0604030504040204" pitchFamily="50" charset="-128"/>
                <a:ea typeface="メイリオ" panose="020B0604030504040204" pitchFamily="50" charset="-128"/>
              </a:rPr>
              <a:t>も併用ください。</a:t>
            </a:r>
            <a:endParaRPr lang="en-US" altLang="ja-JP" sz="1200" dirty="0">
              <a:latin typeface="メイリオ" panose="020B0604030504040204" pitchFamily="50" charset="-128"/>
              <a:ea typeface="メイリオ" panose="020B0604030504040204" pitchFamily="50" charset="-128"/>
            </a:endParaRPr>
          </a:p>
        </p:txBody>
      </p:sp>
      <p:sp>
        <p:nvSpPr>
          <p:cNvPr id="3080" name="Rectangle 42"/>
          <p:cNvSpPr>
            <a:spLocks noChangeArrowheads="1"/>
          </p:cNvSpPr>
          <p:nvPr/>
        </p:nvSpPr>
        <p:spPr bwMode="auto">
          <a:xfrm>
            <a:off x="264029" y="1115230"/>
            <a:ext cx="8674005" cy="896399"/>
          </a:xfrm>
          <a:prstGeom prst="rect">
            <a:avLst/>
          </a:prstGeom>
          <a:noFill/>
          <a:ln w="9525">
            <a:noFill/>
            <a:miter lim="800000"/>
            <a:headEnd/>
            <a:tailEnd/>
          </a:ln>
        </p:spPr>
        <p:txBody>
          <a:bodyPr wrap="square" lIns="36000" rIns="36000">
            <a:spAutoFit/>
          </a:bodyPr>
          <a:lstStyle/>
          <a:p>
            <a:pPr>
              <a:lnSpc>
                <a:spcPct val="120000"/>
              </a:lnSpc>
            </a:pPr>
            <a:r>
              <a:rPr lang="ja-JP" altLang="en-US" sz="1100">
                <a:latin typeface="メイリオ" panose="020B0604030504040204" pitchFamily="50" charset="-128"/>
                <a:ea typeface="メイリオ" panose="020B0604030504040204" pitchFamily="50" charset="-128"/>
              </a:rPr>
              <a:t>この</a:t>
            </a:r>
            <a:r>
              <a:rPr lang="ja-JP" altLang="en-US" sz="1100" dirty="0">
                <a:latin typeface="メイリオ" panose="020B0604030504040204" pitchFamily="50" charset="-128"/>
                <a:ea typeface="メイリオ" panose="020B0604030504040204" pitchFamily="50" charset="-128"/>
              </a:rPr>
              <a:t>教材は、児童に「税の本質」を学ばせることを念頭において作成しています。</a:t>
            </a:r>
          </a:p>
          <a:p>
            <a:pPr>
              <a:lnSpc>
                <a:spcPct val="120000"/>
              </a:lnSpc>
            </a:pPr>
            <a:r>
              <a:rPr lang="ja-JP" altLang="en-US" sz="1100">
                <a:latin typeface="メイリオ" panose="020B0604030504040204" pitchFamily="50" charset="-128"/>
                <a:ea typeface="メイリオ" panose="020B0604030504040204" pitchFamily="50" charset="-128"/>
              </a:rPr>
              <a:t>基本的</a:t>
            </a:r>
            <a:r>
              <a:rPr lang="ja-JP" altLang="en-US" sz="1100" dirty="0">
                <a:latin typeface="メイリオ" panose="020B0604030504040204" pitchFamily="50" charset="-128"/>
                <a:ea typeface="メイリオ" panose="020B0604030504040204" pitchFamily="50" charset="-128"/>
              </a:rPr>
              <a:t>には、パワーポイント教材の差替えは、授業をされる方の自由としていますが、「税の本質」を</a:t>
            </a:r>
            <a:r>
              <a:rPr lang="ja-JP" altLang="en-US" sz="1100">
                <a:latin typeface="メイリオ" panose="020B0604030504040204" pitchFamily="50" charset="-128"/>
                <a:ea typeface="メイリオ" panose="020B0604030504040204" pitchFamily="50" charset="-128"/>
              </a:rPr>
              <a:t>考えさせる、</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児童用</a:t>
            </a:r>
            <a:r>
              <a:rPr lang="ja-JP" altLang="en-US" sz="1100" dirty="0">
                <a:latin typeface="メイリオ" panose="020B0604030504040204" pitchFamily="50" charset="-128"/>
                <a:ea typeface="メイリオ" panose="020B0604030504040204" pitchFamily="50" charset="-128"/>
              </a:rPr>
              <a:t>スライドＰ６～</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については、授業に取り入れていただきますようお願いします。</a:t>
            </a:r>
          </a:p>
          <a:p>
            <a:pPr>
              <a:lnSpc>
                <a:spcPct val="120000"/>
              </a:lnSpc>
            </a:pPr>
            <a:r>
              <a:rPr lang="ja-JP" altLang="en-US" sz="1100">
                <a:latin typeface="メイリオ" panose="020B0604030504040204" pitchFamily="50" charset="-128"/>
                <a:ea typeface="メイリオ" panose="020B0604030504040204" pitchFamily="50" charset="-128"/>
              </a:rPr>
              <a:t>なお</a:t>
            </a:r>
            <a:r>
              <a:rPr lang="ja-JP" altLang="en-US" sz="1100" dirty="0">
                <a:latin typeface="メイリオ" panose="020B0604030504040204" pitchFamily="50" charset="-128"/>
                <a:ea typeface="メイリオ" panose="020B0604030504040204" pitchFamily="50" charset="-128"/>
              </a:rPr>
              <a:t>、学習を進めるに当たっては、児童に自由に意見を発表させ、主体的に考えさせることに重点を置いたものになるよう配意願います。</a:t>
            </a:r>
          </a:p>
        </p:txBody>
      </p:sp>
      <p:sp>
        <p:nvSpPr>
          <p:cNvPr id="9" name="スライド番号プレースホルダー 8">
            <a:extLst>
              <a:ext uri="{FF2B5EF4-FFF2-40B4-BE49-F238E27FC236}">
                <a16:creationId xmlns:a16="http://schemas.microsoft.com/office/drawing/2014/main" id="{966D8D58-6164-D11A-57D8-27D67B70641B}"/>
              </a:ext>
            </a:extLst>
          </p:cNvPr>
          <p:cNvSpPr>
            <a:spLocks noGrp="1"/>
          </p:cNvSpPr>
          <p:nvPr>
            <p:ph type="sldNum" sz="quarter" idx="12"/>
          </p:nvPr>
        </p:nvSpPr>
        <p:spPr/>
        <p:txBody>
          <a:bodyPr/>
          <a:lstStyle/>
          <a:p>
            <a:fld id="{DA64F27D-EE7A-4450-9D17-42857AE164F0}" type="slidenum">
              <a:rPr kumimoji="1" lang="ja-JP" altLang="en-US" smtClean="0"/>
              <a:t>2</a:t>
            </a:fld>
            <a:endParaRPr kumimoji="1" lang="ja-JP" altLang="en-US"/>
          </a:p>
        </p:txBody>
      </p:sp>
      <p:sp>
        <p:nvSpPr>
          <p:cNvPr id="3" name="Rectangle 41">
            <a:extLst>
              <a:ext uri="{FF2B5EF4-FFF2-40B4-BE49-F238E27FC236}">
                <a16:creationId xmlns:a16="http://schemas.microsoft.com/office/drawing/2014/main" id="{4240E90D-98F4-4CCC-A6B6-B417442CE17F}"/>
              </a:ext>
            </a:extLst>
          </p:cNvPr>
          <p:cNvSpPr>
            <a:spLocks noChangeArrowheads="1"/>
          </p:cNvSpPr>
          <p:nvPr/>
        </p:nvSpPr>
        <p:spPr bwMode="auto">
          <a:xfrm>
            <a:off x="229302" y="887100"/>
            <a:ext cx="4217502" cy="261610"/>
          </a:xfrm>
          <a:prstGeom prst="rect">
            <a:avLst/>
          </a:prstGeom>
          <a:noFill/>
          <a:ln w="9525">
            <a:noFill/>
            <a:miter lim="800000"/>
            <a:headEnd/>
            <a:tailEnd/>
          </a:ln>
        </p:spPr>
        <p:txBody>
          <a:bodyPr wrap="square">
            <a:spAutoFit/>
          </a:bodyPr>
          <a:lstStyle/>
          <a:p>
            <a:r>
              <a:rPr lang="ja-JP" altLang="en-US" sz="1100" b="1" dirty="0">
                <a:solidFill>
                  <a:schemeClr val="accent5">
                    <a:lumMod val="50000"/>
                  </a:schemeClr>
                </a:solidFill>
                <a:latin typeface="メイリオ" panose="020B0604030504040204" pitchFamily="50" charset="-128"/>
                <a:ea typeface="メイリオ" panose="020B0604030504040204" pitchFamily="50" charset="-128"/>
              </a:rPr>
              <a:t>パワーポイント教材を活用されるに当たってのお願い</a:t>
            </a:r>
          </a:p>
        </p:txBody>
      </p:sp>
      <p:sp>
        <p:nvSpPr>
          <p:cNvPr id="4" name="Rectangle 48">
            <a:extLst>
              <a:ext uri="{FF2B5EF4-FFF2-40B4-BE49-F238E27FC236}">
                <a16:creationId xmlns:a16="http://schemas.microsoft.com/office/drawing/2014/main" id="{819F1164-455F-09D6-B69A-0F435F709ED9}"/>
              </a:ext>
            </a:extLst>
          </p:cNvPr>
          <p:cNvSpPr>
            <a:spLocks noChangeArrowheads="1"/>
          </p:cNvSpPr>
          <p:nvPr/>
        </p:nvSpPr>
        <p:spPr bwMode="auto">
          <a:xfrm>
            <a:off x="264029" y="1991427"/>
            <a:ext cx="8674005" cy="1099532"/>
          </a:xfrm>
          <a:prstGeom prst="rect">
            <a:avLst/>
          </a:prstGeom>
          <a:noFill/>
          <a:ln w="9525">
            <a:noFill/>
            <a:miter lim="800000"/>
            <a:headEnd/>
            <a:tailEnd/>
          </a:ln>
        </p:spPr>
        <p:txBody>
          <a:bodyPr wrap="square">
            <a:spAutoFit/>
          </a:bodyPr>
          <a:lstStyle/>
          <a:p>
            <a:pPr>
              <a:lnSpc>
                <a:spcPct val="120000"/>
              </a:lnSpc>
            </a:pPr>
            <a:r>
              <a:rPr lang="ja-JP" altLang="en-US" sz="1100" dirty="0">
                <a:latin typeface="メイリオ" panose="020B0604030504040204" pitchFamily="50" charset="-128"/>
                <a:ea typeface="メイリオ" panose="020B0604030504040204" pitchFamily="50" charset="-128"/>
              </a:rPr>
              <a:t>「税の本質」</a:t>
            </a:r>
          </a:p>
          <a:p>
            <a:pPr>
              <a:lnSpc>
                <a:spcPct val="120000"/>
              </a:lnSpc>
            </a:pPr>
            <a:r>
              <a:rPr lang="ja-JP" altLang="en-US" sz="1100" dirty="0">
                <a:latin typeface="メイリオ" panose="020B0604030504040204" pitchFamily="50" charset="-128"/>
                <a:ea typeface="メイリオ" panose="020B0604030504040204" pitchFamily="50" charset="-128"/>
              </a:rPr>
              <a:t>●税は公共サービスの対価</a:t>
            </a:r>
          </a:p>
          <a:p>
            <a:pPr>
              <a:lnSpc>
                <a:spcPct val="120000"/>
              </a:lnSpc>
            </a:pPr>
            <a:r>
              <a:rPr lang="ja-JP" altLang="en-US" sz="11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endParaRPr lang="en-US" altLang="ja-JP" sz="1100" dirty="0">
              <a:latin typeface="メイリオ" panose="020B0604030504040204" pitchFamily="50" charset="-128"/>
              <a:ea typeface="メイリオ" panose="020B0604030504040204" pitchFamily="50" charset="-128"/>
            </a:endParaRPr>
          </a:p>
          <a:p>
            <a:pPr>
              <a:lnSpc>
                <a:spcPct val="120000"/>
              </a:lnSpc>
            </a:pPr>
            <a:r>
              <a:rPr lang="ja-JP" altLang="en-US" sz="1100" dirty="0">
                <a:latin typeface="メイリオ" panose="020B0604030504040204" pitchFamily="50" charset="-128"/>
                <a:ea typeface="メイリオ" panose="020B0604030504040204" pitchFamily="50" charset="-128"/>
              </a:rPr>
              <a:t>●税の使いみちを監視する（関心を持つ）ことも納税者として重要</a:t>
            </a:r>
            <a:endParaRPr lang="en-US" altLang="ja-JP" sz="1100" dirty="0">
              <a:latin typeface="メイリオ" panose="020B0604030504040204" pitchFamily="50" charset="-128"/>
              <a:ea typeface="メイリオ" panose="020B0604030504040204" pitchFamily="50" charset="-128"/>
            </a:endParaRPr>
          </a:p>
          <a:p>
            <a:pPr>
              <a:lnSpc>
                <a:spcPct val="120000"/>
              </a:lnSpc>
            </a:pPr>
            <a:endParaRPr lang="en-US" altLang="ja-JP" sz="1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idx="4294967295"/>
          </p:nvPr>
        </p:nvSpPr>
        <p:spPr>
          <a:xfrm>
            <a:off x="144000" y="63500"/>
            <a:ext cx="5292080" cy="412750"/>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ワーク：税金について考えてみよう（児童用</a:t>
            </a:r>
            <a:r>
              <a:rPr lang="ja-JP" altLang="en-US" sz="1500" b="1">
                <a:solidFill>
                  <a:schemeClr val="bg1"/>
                </a:solidFill>
                <a:latin typeface="メイリオ" panose="020B0604030504040204" pitchFamily="50" charset="-128"/>
                <a:ea typeface="メイリオ" panose="020B0604030504040204" pitchFamily="50" charset="-128"/>
              </a:rPr>
              <a:t>Ｐ２）</a:t>
            </a:r>
            <a:br>
              <a:rPr lang="en-US" altLang="ja-JP" sz="1500" b="1" dirty="0">
                <a:solidFill>
                  <a:schemeClr val="bg1"/>
                </a:solidFill>
                <a:latin typeface="メイリオ" panose="020B0604030504040204" pitchFamily="50" charset="-128"/>
                <a:ea typeface="メイリオ" panose="020B0604030504040204" pitchFamily="50" charset="-128"/>
              </a:rPr>
            </a:br>
            <a:r>
              <a:rPr lang="ja-JP" altLang="en-US" sz="1500" b="1">
                <a:solidFill>
                  <a:schemeClr val="bg1"/>
                </a:solidFill>
                <a:latin typeface="メイリオ" panose="020B0604030504040204" pitchFamily="50" charset="-128"/>
                <a:ea typeface="メイリオ" panose="020B0604030504040204" pitchFamily="50" charset="-128"/>
              </a:rPr>
              <a:t>生活</a:t>
            </a:r>
            <a:r>
              <a:rPr lang="ja-JP" altLang="en-US" sz="1500" b="1" dirty="0">
                <a:solidFill>
                  <a:schemeClr val="bg1"/>
                </a:solidFill>
                <a:latin typeface="メイリオ" panose="020B0604030504040204" pitchFamily="50" charset="-128"/>
                <a:ea typeface="メイリオ" panose="020B0604030504040204" pitchFamily="50" charset="-128"/>
              </a:rPr>
              <a:t>の中で関わりのある税金（児童用Ｐ３）</a:t>
            </a:r>
          </a:p>
        </p:txBody>
      </p:sp>
      <p:pic>
        <p:nvPicPr>
          <p:cNvPr id="18" name="図 17">
            <a:extLst>
              <a:ext uri="{FF2B5EF4-FFF2-40B4-BE49-F238E27FC236}">
                <a16:creationId xmlns:a16="http://schemas.microsoft.com/office/drawing/2014/main" id="{EB2F88BF-CF96-456A-A098-7AB6B4F76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3693688"/>
            <a:ext cx="3652765" cy="2739574"/>
          </a:xfrm>
          <a:prstGeom prst="rect">
            <a:avLst/>
          </a:prstGeom>
          <a:ln w="12700">
            <a:solidFill>
              <a:schemeClr val="accent5"/>
            </a:solidFill>
          </a:ln>
        </p:spPr>
      </p:pic>
      <p:pic>
        <p:nvPicPr>
          <p:cNvPr id="12" name="図 11">
            <a:extLst>
              <a:ext uri="{FF2B5EF4-FFF2-40B4-BE49-F238E27FC236}">
                <a16:creationId xmlns:a16="http://schemas.microsoft.com/office/drawing/2014/main" id="{C440687A-4890-4CEF-899C-0430E535B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0" y="753378"/>
            <a:ext cx="3658110" cy="2743583"/>
          </a:xfrm>
          <a:prstGeom prst="rect">
            <a:avLst/>
          </a:prstGeom>
          <a:ln w="12700">
            <a:solidFill>
              <a:schemeClr val="accent5"/>
            </a:solidFill>
          </a:ln>
        </p:spPr>
      </p:pic>
      <p:sp>
        <p:nvSpPr>
          <p:cNvPr id="25" name="テキスト ボックス 24">
            <a:extLst>
              <a:ext uri="{FF2B5EF4-FFF2-40B4-BE49-F238E27FC236}">
                <a16:creationId xmlns:a16="http://schemas.microsoft.com/office/drawing/2014/main" id="{7E509845-3AB9-4B87-99D3-23D7DA259687}"/>
              </a:ext>
            </a:extLst>
          </p:cNvPr>
          <p:cNvSpPr txBox="1"/>
          <p:nvPr/>
        </p:nvSpPr>
        <p:spPr>
          <a:xfrm>
            <a:off x="258118" y="6586357"/>
            <a:ext cx="8202314" cy="246221"/>
          </a:xfrm>
          <a:prstGeom prst="rect">
            <a:avLst/>
          </a:prstGeom>
          <a:noFill/>
        </p:spPr>
        <p:txBody>
          <a:bodyPr wrap="square" rtlCol="0">
            <a:spAutoFit/>
          </a:bodyPr>
          <a:lstStyle/>
          <a:p>
            <a:r>
              <a:rPr lang="ja-JP" altLang="en-US" sz="1000" dirty="0">
                <a:solidFill>
                  <a:schemeClr val="accent5"/>
                </a:solidFill>
                <a:latin typeface="メイリオ" panose="020B0604030504040204" pitchFamily="50" charset="-128"/>
                <a:ea typeface="メイリオ" panose="020B0604030504040204" pitchFamily="50" charset="-128"/>
              </a:rPr>
              <a:t>詳しく学ぼう：財務省キッズコーナーファイナンスらんど  </a:t>
            </a:r>
            <a:r>
              <a:rPr kumimoji="1" lang="en-US" altLang="ja-JP" sz="1000"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https://www.mof.go.jp/kids/2018</a:t>
            </a: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（財務省</a:t>
            </a:r>
            <a:r>
              <a:rPr kumimoji="1" lang="en-US" altLang="ja-JP" sz="1000" dirty="0">
                <a:latin typeface="メイリオ" panose="020B0604030504040204" pitchFamily="50" charset="-128"/>
                <a:ea typeface="メイリオ" panose="020B0604030504040204" pitchFamily="50" charset="-128"/>
              </a:rPr>
              <a:t>HP</a:t>
            </a:r>
            <a:r>
              <a:rPr kumimoji="1" lang="ja-JP" altLang="en-US" sz="1000" dirty="0">
                <a:latin typeface="メイリオ" panose="020B0604030504040204" pitchFamily="50" charset="-128"/>
                <a:ea typeface="メイリオ" panose="020B0604030504040204" pitchFamily="50" charset="-128"/>
              </a:rPr>
              <a:t>）</a:t>
            </a:r>
          </a:p>
        </p:txBody>
      </p:sp>
      <p:sp>
        <p:nvSpPr>
          <p:cNvPr id="8" name="Rectangle 6">
            <a:extLst>
              <a:ext uri="{FF2B5EF4-FFF2-40B4-BE49-F238E27FC236}">
                <a16:creationId xmlns:a16="http://schemas.microsoft.com/office/drawing/2014/main" id="{88A155BC-0544-C361-EF69-766B27591F26}"/>
              </a:ext>
            </a:extLst>
          </p:cNvPr>
          <p:cNvSpPr>
            <a:spLocks noChangeArrowheads="1"/>
          </p:cNvSpPr>
          <p:nvPr/>
        </p:nvSpPr>
        <p:spPr bwMode="auto">
          <a:xfrm>
            <a:off x="4200955" y="1022678"/>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税金についての学習を始めるに当たって、普段の暮らしから、消費税などの税金の存在に気付かせる。「税金は必要か」という話し合いから、「税金がなかったらどうなるか」という次の議論へ導いていく。</a:t>
            </a:r>
            <a:endParaRPr lang="ja-JP" altLang="en-US" sz="1200" dirty="0">
              <a:latin typeface="メイリオ" panose="020B0604030504040204" pitchFamily="50" charset="-128"/>
              <a:ea typeface="メイリオ" panose="020B0604030504040204" pitchFamily="50" charset="-128"/>
            </a:endParaRPr>
          </a:p>
        </p:txBody>
      </p:sp>
      <p:sp>
        <p:nvSpPr>
          <p:cNvPr id="9" name="角丸四角形 8">
            <a:extLst>
              <a:ext uri="{FF2B5EF4-FFF2-40B4-BE49-F238E27FC236}">
                <a16:creationId xmlns:a16="http://schemas.microsoft.com/office/drawing/2014/main" id="{CEE90C33-F8DF-29BA-EC4A-AE3F7B6455C7}"/>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10" name="角丸四角形 9">
            <a:extLst>
              <a:ext uri="{FF2B5EF4-FFF2-40B4-BE49-F238E27FC236}">
                <a16:creationId xmlns:a16="http://schemas.microsoft.com/office/drawing/2014/main" id="{AE3FAF04-989C-2336-3BB8-9750767FE008}"/>
              </a:ext>
            </a:extLst>
          </p:cNvPr>
          <p:cNvSpPr/>
          <p:nvPr/>
        </p:nvSpPr>
        <p:spPr>
          <a:xfrm>
            <a:off x="4200956" y="191755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11" name="Rectangle 6">
            <a:extLst>
              <a:ext uri="{FF2B5EF4-FFF2-40B4-BE49-F238E27FC236}">
                <a16:creationId xmlns:a16="http://schemas.microsoft.com/office/drawing/2014/main" id="{FD63D167-D11A-9E2F-2DCD-5A9FBAD1BEEE}"/>
              </a:ext>
            </a:extLst>
          </p:cNvPr>
          <p:cNvSpPr>
            <a:spLocks noChangeArrowheads="1"/>
          </p:cNvSpPr>
          <p:nvPr/>
        </p:nvSpPr>
        <p:spPr bwMode="auto">
          <a:xfrm>
            <a:off x="4200956" y="2238377"/>
            <a:ext cx="469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知っている税金を発表し、税金は必要かどうかを話し合う。</a:t>
            </a:r>
            <a:endParaRPr lang="ja-JP" altLang="en-US" sz="1200" dirty="0">
              <a:latin typeface="メイリオ" panose="020B0604030504040204" pitchFamily="50" charset="-128"/>
              <a:ea typeface="メイリオ" panose="020B0604030504040204" pitchFamily="50" charset="-128"/>
            </a:endParaRPr>
          </a:p>
        </p:txBody>
      </p:sp>
      <p:sp>
        <p:nvSpPr>
          <p:cNvPr id="26" name="AutoShape 10">
            <a:extLst>
              <a:ext uri="{FF2B5EF4-FFF2-40B4-BE49-F238E27FC236}">
                <a16:creationId xmlns:a16="http://schemas.microsoft.com/office/drawing/2014/main" id="{ED92073C-4C08-0514-67E4-87C6C663DBC6}"/>
              </a:ext>
            </a:extLst>
          </p:cNvPr>
          <p:cNvSpPr>
            <a:spLocks noChangeArrowheads="1"/>
          </p:cNvSpPr>
          <p:nvPr/>
        </p:nvSpPr>
        <p:spPr bwMode="auto">
          <a:xfrm>
            <a:off x="6467522" y="2861510"/>
            <a:ext cx="2540617" cy="2613330"/>
          </a:xfrm>
          <a:prstGeom prst="roundRect">
            <a:avLst>
              <a:gd name="adj" fmla="val 5360"/>
            </a:avLst>
          </a:prstGeom>
          <a:solidFill>
            <a:srgbClr val="FFFFFF"/>
          </a:solidFill>
          <a:ln w="25400" algn="ctr">
            <a:noFill/>
            <a:prstDash val="sysDot"/>
            <a:round/>
            <a:headEnd/>
            <a:tailEnd/>
          </a:ln>
        </p:spPr>
        <p:txBody>
          <a:bodyPr lIns="72000"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住民税</a:t>
            </a:r>
            <a:br>
              <a:rPr lang="en-US" altLang="ja-JP" sz="1000" b="1" dirty="0">
                <a:latin typeface="メイリオ" panose="020B0604030504040204" pitchFamily="50" charset="-128"/>
                <a:ea typeface="メイリオ" panose="020B0604030504040204" pitchFamily="50" charset="-128"/>
              </a:rPr>
            </a:br>
            <a:r>
              <a:rPr lang="ja-JP" altLang="en-US" sz="1000" b="1">
                <a:latin typeface="メイリオ" panose="020B0604030504040204" pitchFamily="50" charset="-128"/>
                <a:ea typeface="メイリオ" panose="020B0604030504040204" pitchFamily="50" charset="-128"/>
              </a:rPr>
              <a:t>（都道府県民税及び市区町村民税）</a:t>
            </a:r>
            <a:r>
              <a:rPr lang="en-US" altLang="ja-JP" sz="1000"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住んでいる（会社がある）都道府県、市区町村に納める税金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事業税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個人や会社がもうけたお金にかかる税金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固定資産税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土地や家屋、事業に使う機械設備などを所有しているときにかかる税金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自動車税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自動車を所有しているときにかかる税金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入湯税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温泉（鉱泉浴場）に入浴したときの料金に含まれている税金</a:t>
            </a:r>
            <a:endParaRPr lang="en-US" altLang="ja-JP" sz="1000" dirty="0">
              <a:latin typeface="メイリオ" panose="020B0604030504040204" pitchFamily="50" charset="-128"/>
              <a:ea typeface="メイリオ" panose="020B0604030504040204" pitchFamily="50" charset="-128"/>
            </a:endParaRPr>
          </a:p>
        </p:txBody>
      </p:sp>
      <p:sp>
        <p:nvSpPr>
          <p:cNvPr id="29" name="AutoShape 10">
            <a:extLst>
              <a:ext uri="{FF2B5EF4-FFF2-40B4-BE49-F238E27FC236}">
                <a16:creationId xmlns:a16="http://schemas.microsoft.com/office/drawing/2014/main" id="{DD0C5994-10A8-7687-9DC3-9E9AFD2E3357}"/>
              </a:ext>
            </a:extLst>
          </p:cNvPr>
          <p:cNvSpPr>
            <a:spLocks noChangeArrowheads="1"/>
          </p:cNvSpPr>
          <p:nvPr/>
        </p:nvSpPr>
        <p:spPr bwMode="auto">
          <a:xfrm>
            <a:off x="4203608" y="2852196"/>
            <a:ext cx="2240599" cy="2622644"/>
          </a:xfrm>
          <a:prstGeom prst="roundRect">
            <a:avLst>
              <a:gd name="adj" fmla="val 6001"/>
            </a:avLst>
          </a:prstGeom>
          <a:solidFill>
            <a:srgbClr val="FFFFFF"/>
          </a:solidFill>
          <a:ln w="25400" algn="ctr">
            <a:noFill/>
            <a:prstDash val="sysDot"/>
            <a:round/>
            <a:headEnd/>
            <a:tailEnd/>
          </a:ln>
        </p:spPr>
        <p:txBody>
          <a:bodyPr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所得税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法人税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消費税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商品を買ったときにかかる税金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相続税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亡くなった人から財産を相続したときにかかる税金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贈与税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財産をもらったときにかかる税金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酒税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清酒、ビール、ウイスキーなどの代金に含まれる税金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印紙税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契約書など、経済取引を行ったときに作成される文書にかかる税金</a:t>
            </a:r>
            <a:endParaRPr lang="en-US" altLang="ja-JP" sz="10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0290E3DA-79FC-61EF-31D6-9DEDD982A783}"/>
              </a:ext>
            </a:extLst>
          </p:cNvPr>
          <p:cNvSpPr txBox="1"/>
          <p:nvPr/>
        </p:nvSpPr>
        <p:spPr>
          <a:xfrm>
            <a:off x="5220072" y="5665471"/>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生活の中で関わりのある税金を理解させる。</a:t>
            </a:r>
            <a:endParaRPr lang="ja-JP" altLang="en-US" sz="1000"/>
          </a:p>
        </p:txBody>
      </p:sp>
      <p:sp>
        <p:nvSpPr>
          <p:cNvPr id="34" name="テキスト ボックス 33">
            <a:extLst>
              <a:ext uri="{FF2B5EF4-FFF2-40B4-BE49-F238E27FC236}">
                <a16:creationId xmlns:a16="http://schemas.microsoft.com/office/drawing/2014/main" id="{AC2BAD9D-8F35-9390-4B43-DBB727F05A28}"/>
              </a:ext>
            </a:extLst>
          </p:cNvPr>
          <p:cNvSpPr txBox="1"/>
          <p:nvPr/>
        </p:nvSpPr>
        <p:spPr>
          <a:xfrm>
            <a:off x="5220072" y="6169462"/>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さまざまな税金を知る。</a:t>
            </a:r>
            <a:endParaRPr lang="ja-JP" altLang="en-US" sz="1000"/>
          </a:p>
        </p:txBody>
      </p:sp>
      <p:sp>
        <p:nvSpPr>
          <p:cNvPr id="37" name="角丸四角形 36">
            <a:extLst>
              <a:ext uri="{FF2B5EF4-FFF2-40B4-BE49-F238E27FC236}">
                <a16:creationId xmlns:a16="http://schemas.microsoft.com/office/drawing/2014/main" id="{73C2D5D5-91E9-A801-492E-3AF2A1BEEDDC}"/>
              </a:ext>
            </a:extLst>
          </p:cNvPr>
          <p:cNvSpPr/>
          <p:nvPr/>
        </p:nvSpPr>
        <p:spPr>
          <a:xfrm>
            <a:off x="4200956" y="564551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38" name="角丸四角形 37">
            <a:extLst>
              <a:ext uri="{FF2B5EF4-FFF2-40B4-BE49-F238E27FC236}">
                <a16:creationId xmlns:a16="http://schemas.microsoft.com/office/drawing/2014/main" id="{1BB9C7D1-F222-3F41-BE5C-A062022AD71E}"/>
              </a:ext>
            </a:extLst>
          </p:cNvPr>
          <p:cNvSpPr/>
          <p:nvPr/>
        </p:nvSpPr>
        <p:spPr>
          <a:xfrm>
            <a:off x="4200956" y="612214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3" name="Rectangle 8">
            <a:extLst>
              <a:ext uri="{FF2B5EF4-FFF2-40B4-BE49-F238E27FC236}">
                <a16:creationId xmlns:a16="http://schemas.microsoft.com/office/drawing/2014/main" id="{CC61CF74-299B-158B-B055-B90F8D6B2DAB}"/>
              </a:ext>
            </a:extLst>
          </p:cNvPr>
          <p:cNvSpPr>
            <a:spLocks noChangeArrowheads="1"/>
          </p:cNvSpPr>
          <p:nvPr/>
        </p:nvSpPr>
        <p:spPr bwMode="auto">
          <a:xfrm>
            <a:off x="4166237" y="260885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国税の主な種類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4" name="Rectangle 8">
            <a:extLst>
              <a:ext uri="{FF2B5EF4-FFF2-40B4-BE49-F238E27FC236}">
                <a16:creationId xmlns:a16="http://schemas.microsoft.com/office/drawing/2014/main" id="{F4A9E8A8-5793-2BB8-1D9E-F766B5DC0CC5}"/>
              </a:ext>
            </a:extLst>
          </p:cNvPr>
          <p:cNvSpPr>
            <a:spLocks noChangeArrowheads="1"/>
          </p:cNvSpPr>
          <p:nvPr/>
        </p:nvSpPr>
        <p:spPr bwMode="auto">
          <a:xfrm>
            <a:off x="6521801" y="2602119"/>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地方税の主な種類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86D43C7B-8A1A-A4CC-E1A9-B464FA6F5F5E}"/>
              </a:ext>
            </a:extLst>
          </p:cNvPr>
          <p:cNvSpPr>
            <a:spLocks noGrp="1"/>
          </p:cNvSpPr>
          <p:nvPr>
            <p:ph type="sldNum" sz="quarter" idx="12"/>
          </p:nvPr>
        </p:nvSpPr>
        <p:spPr/>
        <p:txBody>
          <a:bodyPr/>
          <a:lstStyle/>
          <a:p>
            <a:pPr>
              <a:defRPr/>
            </a:pPr>
            <a:fld id="{76028D53-E57D-4BBD-AE62-24ADF1336D3D}" type="slidenum">
              <a:rPr lang="en-US" altLang="ja-JP" smtClean="0"/>
              <a:pPr>
                <a:defRPr/>
              </a:pPr>
              <a:t>3</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a:xfrm>
            <a:off x="144000" y="152400"/>
            <a:ext cx="45720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生活の中で関わりのある税金（児童用Ｐ４～５）</a:t>
            </a:r>
          </a:p>
        </p:txBody>
      </p:sp>
      <p:pic>
        <p:nvPicPr>
          <p:cNvPr id="6" name="図 5">
            <a:extLst>
              <a:ext uri="{FF2B5EF4-FFF2-40B4-BE49-F238E27FC236}">
                <a16:creationId xmlns:a16="http://schemas.microsoft.com/office/drawing/2014/main" id="{064DA734-0DEC-426B-A7D5-37BCB51CE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75" y="753378"/>
            <a:ext cx="3658111" cy="2743583"/>
          </a:xfrm>
          <a:prstGeom prst="rect">
            <a:avLst/>
          </a:prstGeom>
          <a:ln w="12700">
            <a:solidFill>
              <a:schemeClr val="accent5"/>
            </a:solidFill>
          </a:ln>
        </p:spPr>
      </p:pic>
      <p:pic>
        <p:nvPicPr>
          <p:cNvPr id="18" name="図 17">
            <a:extLst>
              <a:ext uri="{FF2B5EF4-FFF2-40B4-BE49-F238E27FC236}">
                <a16:creationId xmlns:a16="http://schemas.microsoft.com/office/drawing/2014/main" id="{F8CC5E1D-45AB-41F3-8820-B3954D65D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75" y="3693129"/>
            <a:ext cx="3658110" cy="2743583"/>
          </a:xfrm>
          <a:prstGeom prst="rect">
            <a:avLst/>
          </a:prstGeom>
          <a:ln w="12700">
            <a:solidFill>
              <a:schemeClr val="accent5"/>
            </a:solidFill>
          </a:ln>
        </p:spPr>
      </p:pic>
      <p:sp>
        <p:nvSpPr>
          <p:cNvPr id="3" name="Rectangle 6">
            <a:extLst>
              <a:ext uri="{FF2B5EF4-FFF2-40B4-BE49-F238E27FC236}">
                <a16:creationId xmlns:a16="http://schemas.microsoft.com/office/drawing/2014/main" id="{1CB8763C-6399-3071-ED15-3E42DACA3294}"/>
              </a:ext>
            </a:extLst>
          </p:cNvPr>
          <p:cNvSpPr>
            <a:spLocks noChangeArrowheads="1"/>
          </p:cNvSpPr>
          <p:nvPr/>
        </p:nvSpPr>
        <p:spPr bwMode="auto">
          <a:xfrm>
            <a:off x="4200955" y="1022678"/>
            <a:ext cx="4688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消費税を例に、納税の仕組みを理解させる。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31A8DA96-BB0E-E610-6D54-3C8AFAFAD7F7}"/>
              </a:ext>
            </a:extLst>
          </p:cNvPr>
          <p:cNvSpPr>
            <a:spLocks noChangeArrowheads="1"/>
          </p:cNvSpPr>
          <p:nvPr/>
        </p:nvSpPr>
        <p:spPr bwMode="auto">
          <a:xfrm>
            <a:off x="4200955" y="1700808"/>
            <a:ext cx="4688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買い物をしたときに払う消費税がどのように国や地方公共団体に納められているかを知る。</a:t>
            </a:r>
            <a:br>
              <a:rPr lang="en-US" altLang="ja-JP" sz="1200" dirty="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税金の種類によって納め方、納める場所が違うことを確認する。</a:t>
            </a:r>
            <a:endParaRPr lang="ja-JP" altLang="en-US" sz="1200" dirty="0">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747C2F78-4FBB-D2BF-3EE9-1A283E9F9D3F}"/>
              </a:ext>
            </a:extLst>
          </p:cNvPr>
          <p:cNvSpPr>
            <a:spLocks noChangeArrowheads="1"/>
          </p:cNvSpPr>
          <p:nvPr/>
        </p:nvSpPr>
        <p:spPr bwMode="auto">
          <a:xfrm>
            <a:off x="4200957" y="2652624"/>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年間に稼いだお金や納める税金などを自分で計算して、税務署に決められた書類（申告書）を出すことです。</a:t>
            </a:r>
            <a:endParaRPr lang="en-US" altLang="ja-JP" sz="100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85A7DC33-75DF-3C63-97F1-7B946988A601}"/>
              </a:ext>
            </a:extLst>
          </p:cNvPr>
          <p:cNvSpPr>
            <a:spLocks noChangeArrowheads="1"/>
          </p:cNvSpPr>
          <p:nvPr/>
        </p:nvSpPr>
        <p:spPr bwMode="auto">
          <a:xfrm>
            <a:off x="4200956" y="242088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確定申告</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6D78D3F5-3E45-5D53-4709-977512211AE7}"/>
              </a:ext>
            </a:extLst>
          </p:cNvPr>
          <p:cNvSpPr>
            <a:spLocks noChangeArrowheads="1"/>
          </p:cNvSpPr>
          <p:nvPr/>
        </p:nvSpPr>
        <p:spPr bwMode="auto">
          <a:xfrm>
            <a:off x="4200956" y="3281843"/>
            <a:ext cx="46887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勤め先の会社が、あらかじめ会社員の給料から所得税を差し引いて、本人の代わりに税金を納めることです。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E45F37-2786-C310-42A2-73F91A75B2FD}"/>
              </a:ext>
            </a:extLst>
          </p:cNvPr>
          <p:cNvSpPr>
            <a:spLocks noChangeArrowheads="1"/>
          </p:cNvSpPr>
          <p:nvPr/>
        </p:nvSpPr>
        <p:spPr bwMode="auto">
          <a:xfrm>
            <a:off x="4200956" y="3050107"/>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源泉徴収</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416F1E59-04FA-6851-88BD-F7C81880FAF1}"/>
              </a:ext>
            </a:extLst>
          </p:cNvPr>
          <p:cNvSpPr/>
          <p:nvPr/>
        </p:nvSpPr>
        <p:spPr>
          <a:xfrm>
            <a:off x="4200956" y="1373615"/>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26" name="角丸四角形 25">
            <a:extLst>
              <a:ext uri="{FF2B5EF4-FFF2-40B4-BE49-F238E27FC236}">
                <a16:creationId xmlns:a16="http://schemas.microsoft.com/office/drawing/2014/main" id="{E98D8863-EB45-48A5-0A57-9DEE19C671E8}"/>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29" name="Rectangle 47">
            <a:extLst>
              <a:ext uri="{FF2B5EF4-FFF2-40B4-BE49-F238E27FC236}">
                <a16:creationId xmlns:a16="http://schemas.microsoft.com/office/drawing/2014/main" id="{251ACE60-76D8-9AA9-E892-8C8C964FB378}"/>
              </a:ext>
            </a:extLst>
          </p:cNvPr>
          <p:cNvSpPr>
            <a:spLocks noChangeArrowheads="1"/>
          </p:cNvSpPr>
          <p:nvPr/>
        </p:nvSpPr>
        <p:spPr bwMode="auto">
          <a:xfrm>
            <a:off x="4200956" y="3878749"/>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税金についての相談に応じたり、正しく税金が納められているか調べたり、地域の人たちや会社から税金を集める仕事をしているところです。</a:t>
            </a:r>
            <a:endParaRPr lang="en-US" altLang="ja-JP" sz="1000" dirty="0">
              <a:latin typeface="メイリオ" panose="020B0604030504040204" pitchFamily="50" charset="-128"/>
              <a:ea typeface="メイリオ" panose="020B0604030504040204" pitchFamily="50" charset="-128"/>
            </a:endParaRPr>
          </a:p>
        </p:txBody>
      </p:sp>
      <p:sp>
        <p:nvSpPr>
          <p:cNvPr id="30" name="Rectangle 8">
            <a:extLst>
              <a:ext uri="{FF2B5EF4-FFF2-40B4-BE49-F238E27FC236}">
                <a16:creationId xmlns:a16="http://schemas.microsoft.com/office/drawing/2014/main" id="{A9FC24A5-336A-84F9-263A-82FD4557FFA8}"/>
              </a:ext>
            </a:extLst>
          </p:cNvPr>
          <p:cNvSpPr>
            <a:spLocks noChangeArrowheads="1"/>
          </p:cNvSpPr>
          <p:nvPr/>
        </p:nvSpPr>
        <p:spPr bwMode="auto">
          <a:xfrm>
            <a:off x="4200955" y="364701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税務署</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1" name="AutoShape 10">
            <a:extLst>
              <a:ext uri="{FF2B5EF4-FFF2-40B4-BE49-F238E27FC236}">
                <a16:creationId xmlns:a16="http://schemas.microsoft.com/office/drawing/2014/main" id="{FC03676C-1F8B-A7B3-AC5C-54BAE5030975}"/>
              </a:ext>
            </a:extLst>
          </p:cNvPr>
          <p:cNvSpPr>
            <a:spLocks noChangeArrowheads="1"/>
          </p:cNvSpPr>
          <p:nvPr/>
        </p:nvSpPr>
        <p:spPr bwMode="auto">
          <a:xfrm>
            <a:off x="6588224" y="4451464"/>
            <a:ext cx="2329562" cy="2156961"/>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税の種類と仕組み</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みんなが商品を買ったときにも、その代金の中に消費税という税金が含まれています。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また、お家の人が働いて得た収入や会社の利益から、様々な方法で税金（所得税、法人税）が納められています。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税を負担する人と納める人が同じ税を「直接税」、異なる税を「間接税」といいます。</a:t>
            </a:r>
            <a:endParaRPr lang="en-US" altLang="ja-JP" sz="1050" dirty="0">
              <a:latin typeface="メイリオ" panose="020B0604030504040204" pitchFamily="50" charset="-128"/>
              <a:ea typeface="メイリオ" panose="020B0604030504040204" pitchFamily="50" charset="-128"/>
            </a:endParaRPr>
          </a:p>
        </p:txBody>
      </p:sp>
      <p:sp>
        <p:nvSpPr>
          <p:cNvPr id="33" name="AutoShape 10">
            <a:extLst>
              <a:ext uri="{FF2B5EF4-FFF2-40B4-BE49-F238E27FC236}">
                <a16:creationId xmlns:a16="http://schemas.microsoft.com/office/drawing/2014/main" id="{C00E5676-F944-CF1A-5B23-94F20B399659}"/>
              </a:ext>
            </a:extLst>
          </p:cNvPr>
          <p:cNvSpPr>
            <a:spLocks noChangeArrowheads="1"/>
          </p:cNvSpPr>
          <p:nvPr/>
        </p:nvSpPr>
        <p:spPr bwMode="auto">
          <a:xfrm>
            <a:off x="4172851" y="4476195"/>
            <a:ext cx="2329562" cy="1730599"/>
          </a:xfrm>
          <a:prstGeom prst="roundRect">
            <a:avLst>
              <a:gd name="adj" fmla="val 0"/>
            </a:avLst>
          </a:prstGeom>
          <a:noFill/>
          <a:ln w="25400" algn="ctr">
            <a:noFill/>
            <a:prstDash val="sysDot"/>
            <a:round/>
            <a:headEnd/>
            <a:tailEnd/>
          </a:ln>
        </p:spPr>
        <p:txBody>
          <a:bodyPr tIns="144000"/>
          <a:lstStyle/>
          <a:p>
            <a:r>
              <a:rPr lang="en-US" altLang="ja-JP" sz="1000" dirty="0">
                <a:latin typeface="メイリオ" panose="020B0604030504040204" pitchFamily="50" charset="-128"/>
                <a:ea typeface="メイリオ" panose="020B0604030504040204" pitchFamily="50" charset="-128"/>
              </a:rPr>
              <a:t>1988</a:t>
            </a:r>
            <a:r>
              <a:rPr lang="ja-JP" altLang="en-US" sz="1000">
                <a:latin typeface="メイリオ" panose="020B0604030504040204" pitchFamily="50" charset="-128"/>
                <a:ea typeface="メイリオ" panose="020B0604030504040204" pitchFamily="50" charset="-128"/>
              </a:rPr>
              <a:t>年　消費税法成立</a:t>
            </a:r>
          </a:p>
          <a:p>
            <a:r>
              <a:rPr lang="en-US" altLang="ja-JP" sz="1000" dirty="0">
                <a:latin typeface="メイリオ" panose="020B0604030504040204" pitchFamily="50" charset="-128"/>
                <a:ea typeface="メイリオ" panose="020B0604030504040204" pitchFamily="50" charset="-128"/>
              </a:rPr>
              <a:t>1989</a:t>
            </a:r>
            <a:r>
              <a:rPr lang="ja-JP" altLang="en-US" sz="100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r>
              <a:rPr lang="en-US" altLang="ja-JP" sz="1000" dirty="0">
                <a:latin typeface="メイリオ" panose="020B0604030504040204" pitchFamily="50" charset="-128"/>
                <a:ea typeface="メイリオ" panose="020B0604030504040204" pitchFamily="50" charset="-128"/>
              </a:rPr>
              <a:t>1997</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a:latin typeface="メイリオ" panose="020B0604030504040204" pitchFamily="50" charset="-128"/>
                <a:ea typeface="メイリオ" panose="020B0604030504040204" pitchFamily="50" charset="-128"/>
              </a:rPr>
              <a:t>に引き上げ</a:t>
            </a:r>
          </a:p>
          <a:p>
            <a:r>
              <a:rPr lang="en-US" altLang="ja-JP" sz="1000" dirty="0">
                <a:latin typeface="メイリオ" panose="020B0604030504040204" pitchFamily="50" charset="-128"/>
                <a:ea typeface="メイリオ" panose="020B0604030504040204" pitchFamily="50" charset="-128"/>
              </a:rPr>
              <a:t>2004</a:t>
            </a:r>
            <a:r>
              <a:rPr lang="ja-JP" altLang="en-US" sz="1000">
                <a:latin typeface="メイリオ" panose="020B0604030504040204" pitchFamily="50" charset="-128"/>
                <a:ea typeface="メイリオ" panose="020B0604030504040204" pitchFamily="50" charset="-128"/>
              </a:rPr>
              <a:t>年　「税別」表示から「総額</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表示」義務付け</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2014</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2019</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導入）</a:t>
            </a:r>
            <a:endParaRPr lang="ja-JP" altLang="en-US" sz="1000"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0D6248FA-B3CE-0C29-2FDA-58407C556F40}"/>
              </a:ext>
            </a:extLst>
          </p:cNvPr>
          <p:cNvPicPr>
            <a:picLocks noChangeAspect="1"/>
          </p:cNvPicPr>
          <p:nvPr/>
        </p:nvPicPr>
        <p:blipFill>
          <a:blip r:embed="rId5"/>
          <a:stretch>
            <a:fillRect/>
          </a:stretch>
        </p:blipFill>
        <p:spPr>
          <a:xfrm>
            <a:off x="6707494" y="4346103"/>
            <a:ext cx="457240" cy="231668"/>
          </a:xfrm>
          <a:prstGeom prst="rect">
            <a:avLst/>
          </a:prstGeom>
        </p:spPr>
      </p:pic>
      <p:sp>
        <p:nvSpPr>
          <p:cNvPr id="4" name="Rectangle 8">
            <a:extLst>
              <a:ext uri="{FF2B5EF4-FFF2-40B4-BE49-F238E27FC236}">
                <a16:creationId xmlns:a16="http://schemas.microsoft.com/office/drawing/2014/main" id="{24F0FAA4-9196-5541-C876-B6A775438F91}"/>
              </a:ext>
            </a:extLst>
          </p:cNvPr>
          <p:cNvSpPr>
            <a:spLocks noChangeArrowheads="1"/>
          </p:cNvSpPr>
          <p:nvPr/>
        </p:nvSpPr>
        <p:spPr bwMode="auto">
          <a:xfrm>
            <a:off x="4200956" y="4316882"/>
            <a:ext cx="217124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消費税の歴史</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5914F45B-852B-7C61-CAFD-07F5B834498C}"/>
              </a:ext>
            </a:extLst>
          </p:cNvPr>
          <p:cNvSpPr>
            <a:spLocks noGrp="1"/>
          </p:cNvSpPr>
          <p:nvPr>
            <p:ph type="sldNum" sz="quarter" idx="12"/>
          </p:nvPr>
        </p:nvSpPr>
        <p:spPr/>
        <p:txBody>
          <a:bodyPr/>
          <a:lstStyle/>
          <a:p>
            <a:pPr>
              <a:defRPr/>
            </a:pPr>
            <a:fld id="{76028D53-E57D-4BBD-AE62-24ADF1336D3D}" type="slidenum">
              <a:rPr lang="en-US" altLang="ja-JP" smtClean="0"/>
              <a:pPr>
                <a:defRPr/>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税金は何のためにあるのだろうか（児童用Ｐ６）</a:t>
            </a:r>
          </a:p>
        </p:txBody>
      </p:sp>
      <p:pic>
        <p:nvPicPr>
          <p:cNvPr id="3" name="図 2">
            <a:extLst>
              <a:ext uri="{FF2B5EF4-FFF2-40B4-BE49-F238E27FC236}">
                <a16:creationId xmlns:a16="http://schemas.microsoft.com/office/drawing/2014/main" id="{65F789C9-3133-411F-929C-756E0AD42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4" name="Rectangle 6">
            <a:extLst>
              <a:ext uri="{FF2B5EF4-FFF2-40B4-BE49-F238E27FC236}">
                <a16:creationId xmlns:a16="http://schemas.microsoft.com/office/drawing/2014/main" id="{73E86234-6EA6-1C14-B46A-F44C88F1C002}"/>
              </a:ext>
            </a:extLst>
          </p:cNvPr>
          <p:cNvSpPr>
            <a:spLocks noChangeArrowheads="1"/>
          </p:cNvSpPr>
          <p:nvPr/>
        </p:nvSpPr>
        <p:spPr bwMode="auto">
          <a:xfrm>
            <a:off x="4200955" y="1085325"/>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D596956A-AA6E-DBA8-6654-4292EE1C7993}"/>
              </a:ext>
            </a:extLst>
          </p:cNvPr>
          <p:cNvSpPr>
            <a:spLocks noChangeArrowheads="1"/>
          </p:cNvSpPr>
          <p:nvPr/>
        </p:nvSpPr>
        <p:spPr bwMode="auto">
          <a:xfrm>
            <a:off x="4200956" y="2319263"/>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公共施設の事例を見ながら、自分のまわりにある主な公共施設などの場所と働きを調べ、税金との関わりを考える。</a:t>
            </a:r>
            <a:endParaRPr lang="ja-JP" altLang="en-US" sz="12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3153BA2F-DB49-FDBA-E9B3-AF4FF9F10D76}"/>
              </a:ext>
            </a:extLst>
          </p:cNvPr>
          <p:cNvSpPr>
            <a:spLocks noChangeArrowheads="1"/>
          </p:cNvSpPr>
          <p:nvPr/>
        </p:nvSpPr>
        <p:spPr bwMode="auto">
          <a:xfrm>
            <a:off x="4200956" y="2979436"/>
            <a:ext cx="4692218" cy="153033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税金の役割</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税金は、公共施設、公共サービスに使われています。個人の力では、警察署や消防署、学校や公園などを作ることは難しいことですが、私たちがお金を出し合えば、それぞれが、安全、便利、豊かな暮らしを享受することができ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私たちが納めている税金は、みんなが安心して暮らしていくために、役立てられます。</a:t>
            </a:r>
            <a:endParaRPr lang="ja-JP" altLang="en-US" sz="105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98C0BF7-A108-4C0A-8B19-9745E60EEC00}"/>
              </a:ext>
            </a:extLst>
          </p:cNvPr>
          <p:cNvPicPr>
            <a:picLocks noChangeAspect="1"/>
          </p:cNvPicPr>
          <p:nvPr/>
        </p:nvPicPr>
        <p:blipFill>
          <a:blip r:embed="rId4"/>
          <a:stretch>
            <a:fillRect/>
          </a:stretch>
        </p:blipFill>
        <p:spPr>
          <a:xfrm>
            <a:off x="4302307" y="2863603"/>
            <a:ext cx="457240" cy="231668"/>
          </a:xfrm>
          <a:prstGeom prst="rect">
            <a:avLst/>
          </a:prstGeom>
        </p:spPr>
      </p:pic>
      <p:sp>
        <p:nvSpPr>
          <p:cNvPr id="15" name="Rectangle 47">
            <a:extLst>
              <a:ext uri="{FF2B5EF4-FFF2-40B4-BE49-F238E27FC236}">
                <a16:creationId xmlns:a16="http://schemas.microsoft.com/office/drawing/2014/main" id="{297A3859-EBD3-26B0-1C4C-CBF4B64D14A9}"/>
              </a:ext>
            </a:extLst>
          </p:cNvPr>
          <p:cNvSpPr>
            <a:spLocks noChangeArrowheads="1"/>
          </p:cNvSpPr>
          <p:nvPr/>
        </p:nvSpPr>
        <p:spPr bwMode="auto">
          <a:xfrm>
            <a:off x="319529" y="5096916"/>
            <a:ext cx="210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a:latin typeface="メイリオ" panose="020B0604030504040204" pitchFamily="50" charset="-128"/>
                <a:ea typeface="メイリオ" panose="020B0604030504040204" pitchFamily="50" charset="-128"/>
              </a:rPr>
              <a:t>　公立学校、公園、道路など、誰もが利用することのできる施設のことです。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76343945-72DF-1D6B-BFD6-62B074E86426}"/>
              </a:ext>
            </a:extLst>
          </p:cNvPr>
          <p:cNvSpPr>
            <a:spLocks noChangeArrowheads="1"/>
          </p:cNvSpPr>
          <p:nvPr/>
        </p:nvSpPr>
        <p:spPr bwMode="auto">
          <a:xfrm>
            <a:off x="319527" y="4808376"/>
            <a:ext cx="2295403" cy="3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7" name="AutoShape 10">
            <a:extLst>
              <a:ext uri="{FF2B5EF4-FFF2-40B4-BE49-F238E27FC236}">
                <a16:creationId xmlns:a16="http://schemas.microsoft.com/office/drawing/2014/main" id="{C0E0CDE5-C1F6-863B-1435-79E76A3A69D8}"/>
              </a:ext>
            </a:extLst>
          </p:cNvPr>
          <p:cNvSpPr>
            <a:spLocks noChangeArrowheads="1"/>
          </p:cNvSpPr>
          <p:nvPr/>
        </p:nvSpPr>
        <p:spPr bwMode="auto">
          <a:xfrm>
            <a:off x="2537626" y="4808377"/>
            <a:ext cx="2087747" cy="530061"/>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全国の社会教育施設の数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a:solidFill>
                  <a:schemeClr val="accent5">
                    <a:lumMod val="75000"/>
                  </a:schemeClr>
                </a:solidFill>
                <a:latin typeface="メイリオ" panose="020B0604030504040204" pitchFamily="50" charset="-128"/>
                <a:ea typeface="メイリオ" panose="020B0604030504040204" pitchFamily="50" charset="-128"/>
              </a:rPr>
              <a:t>（令和３年度）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7" name="Rectangle 9">
            <a:extLst>
              <a:ext uri="{FF2B5EF4-FFF2-40B4-BE49-F238E27FC236}">
                <a16:creationId xmlns:a16="http://schemas.microsoft.com/office/drawing/2014/main" id="{91F6832C-B660-F341-C4DF-29788C04C312}"/>
              </a:ext>
            </a:extLst>
          </p:cNvPr>
          <p:cNvSpPr>
            <a:spLocks noChangeArrowheads="1"/>
          </p:cNvSpPr>
          <p:nvPr/>
        </p:nvSpPr>
        <p:spPr bwMode="auto">
          <a:xfrm>
            <a:off x="2537626" y="5296485"/>
            <a:ext cx="1665482" cy="900246"/>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公民館</a:t>
            </a:r>
          </a:p>
          <a:p>
            <a:r>
              <a:rPr lang="ja-JP" altLang="en-US" sz="1050" dirty="0">
                <a:latin typeface="メイリオ" panose="020B0604030504040204" pitchFamily="50" charset="-128"/>
                <a:ea typeface="メイリオ" panose="020B0604030504040204" pitchFamily="50" charset="-128"/>
              </a:rPr>
              <a:t>●　博物館</a:t>
            </a:r>
          </a:p>
          <a:p>
            <a:r>
              <a:rPr lang="ja-JP" altLang="en-US" sz="1050" dirty="0">
                <a:latin typeface="メイリオ" panose="020B0604030504040204" pitchFamily="50" charset="-128"/>
                <a:ea typeface="メイリオ" panose="020B0604030504040204" pitchFamily="50" charset="-128"/>
              </a:rPr>
              <a:t>●　図書館</a:t>
            </a:r>
          </a:p>
          <a:p>
            <a:r>
              <a:rPr lang="ja-JP" altLang="en-US" sz="1050" dirty="0">
                <a:latin typeface="メイリオ" panose="020B0604030504040204" pitchFamily="50" charset="-128"/>
                <a:ea typeface="メイリオ" panose="020B0604030504040204" pitchFamily="50" charset="-128"/>
              </a:rPr>
              <a:t>●　青少年教育施設</a:t>
            </a:r>
          </a:p>
          <a:p>
            <a:r>
              <a:rPr lang="ja-JP" altLang="en-US" sz="1050" dirty="0">
                <a:latin typeface="メイリオ" panose="020B0604030504040204" pitchFamily="50" charset="-128"/>
                <a:ea typeface="メイリオ" panose="020B0604030504040204" pitchFamily="50" charset="-128"/>
              </a:rPr>
              <a:t>●　劇場、音楽堂等　　　 </a:t>
            </a:r>
          </a:p>
        </p:txBody>
      </p:sp>
      <p:sp>
        <p:nvSpPr>
          <p:cNvPr id="30" name="Rectangle 15">
            <a:extLst>
              <a:ext uri="{FF2B5EF4-FFF2-40B4-BE49-F238E27FC236}">
                <a16:creationId xmlns:a16="http://schemas.microsoft.com/office/drawing/2014/main" id="{C35CD0D3-C407-95AD-D449-BFD4433E01FB}"/>
              </a:ext>
            </a:extLst>
          </p:cNvPr>
          <p:cNvSpPr>
            <a:spLocks noChangeArrowheads="1"/>
          </p:cNvSpPr>
          <p:nvPr/>
        </p:nvSpPr>
        <p:spPr bwMode="auto">
          <a:xfrm>
            <a:off x="3978074" y="5296485"/>
            <a:ext cx="1094002" cy="900246"/>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13,798</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1,305</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3,394</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840 </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1,832</a:t>
            </a:r>
          </a:p>
        </p:txBody>
      </p:sp>
      <p:sp>
        <p:nvSpPr>
          <p:cNvPr id="41" name="角丸四角形 40">
            <a:extLst>
              <a:ext uri="{FF2B5EF4-FFF2-40B4-BE49-F238E27FC236}">
                <a16:creationId xmlns:a16="http://schemas.microsoft.com/office/drawing/2014/main" id="{C12CD7F0-D8B1-734A-BD39-1A88EDC7F1BB}"/>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42" name="角丸四角形 41">
            <a:extLst>
              <a:ext uri="{FF2B5EF4-FFF2-40B4-BE49-F238E27FC236}">
                <a16:creationId xmlns:a16="http://schemas.microsoft.com/office/drawing/2014/main" id="{156BF30A-6548-BD02-3908-AB4DBE8AFB7D}"/>
              </a:ext>
            </a:extLst>
          </p:cNvPr>
          <p:cNvSpPr/>
          <p:nvPr/>
        </p:nvSpPr>
        <p:spPr>
          <a:xfrm>
            <a:off x="4200956" y="19778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スライド番号プレースホルダー 4">
            <a:extLst>
              <a:ext uri="{FF2B5EF4-FFF2-40B4-BE49-F238E27FC236}">
                <a16:creationId xmlns:a16="http://schemas.microsoft.com/office/drawing/2014/main" id="{6334CD01-CD79-6503-2E48-54D4A5D3A385}"/>
              </a:ext>
            </a:extLst>
          </p:cNvPr>
          <p:cNvSpPr>
            <a:spLocks noGrp="1"/>
          </p:cNvSpPr>
          <p:nvPr>
            <p:ph type="sldNum" sz="quarter" idx="12"/>
          </p:nvPr>
        </p:nvSpPr>
        <p:spPr/>
        <p:txBody>
          <a:bodyPr/>
          <a:lstStyle/>
          <a:p>
            <a:pPr>
              <a:defRPr/>
            </a:pPr>
            <a:fld id="{76028D53-E57D-4BBD-AE62-24ADF1336D3D}" type="slidenum">
              <a:rPr lang="en-US" altLang="ja-JP" smtClean="0"/>
              <a:pPr>
                <a:defRPr/>
              </a:pPr>
              <a:t>5</a:t>
            </a:fld>
            <a:endParaRPr lang="en-US" altLang="ja-JP" dirty="0"/>
          </a:p>
        </p:txBody>
      </p:sp>
      <p:sp>
        <p:nvSpPr>
          <p:cNvPr id="6" name="AutoShape 10">
            <a:extLst>
              <a:ext uri="{FF2B5EF4-FFF2-40B4-BE49-F238E27FC236}">
                <a16:creationId xmlns:a16="http://schemas.microsoft.com/office/drawing/2014/main" id="{DABC1B4C-0051-D73C-E87D-6CC094D6020C}"/>
              </a:ext>
            </a:extLst>
          </p:cNvPr>
          <p:cNvSpPr>
            <a:spLocks noChangeArrowheads="1"/>
          </p:cNvSpPr>
          <p:nvPr/>
        </p:nvSpPr>
        <p:spPr bwMode="auto">
          <a:xfrm>
            <a:off x="5023494" y="4808376"/>
            <a:ext cx="1771207" cy="530062"/>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警察・消防署の数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（令和６年４月現在）</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43600F6B-BF87-B836-1A77-699A1DF590CF}"/>
              </a:ext>
            </a:extLst>
          </p:cNvPr>
          <p:cNvSpPr>
            <a:spLocks noChangeArrowheads="1"/>
          </p:cNvSpPr>
          <p:nvPr/>
        </p:nvSpPr>
        <p:spPr bwMode="auto">
          <a:xfrm>
            <a:off x="7164289" y="4808376"/>
            <a:ext cx="1728886" cy="577080"/>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全国の小学校の数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令和６年５</a:t>
            </a:r>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月現在）</a:t>
            </a:r>
            <a:endParaRPr lang="zh-TW" altLang="ja-JP"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25">
            <a:extLst>
              <a:ext uri="{FF2B5EF4-FFF2-40B4-BE49-F238E27FC236}">
                <a16:creationId xmlns:a16="http://schemas.microsoft.com/office/drawing/2014/main" id="{6073CCC2-2C31-7BCD-A789-DF83990F444D}"/>
              </a:ext>
            </a:extLst>
          </p:cNvPr>
          <p:cNvSpPr>
            <a:spLocks noChangeArrowheads="1"/>
          </p:cNvSpPr>
          <p:nvPr/>
        </p:nvSpPr>
        <p:spPr bwMode="auto">
          <a:xfrm>
            <a:off x="7164289" y="5296485"/>
            <a:ext cx="1180425" cy="900246"/>
          </a:xfrm>
          <a:prstGeom prst="rect">
            <a:avLst/>
          </a:prstGeom>
          <a:noFill/>
          <a:ln w="9525">
            <a:noFill/>
            <a:miter lim="800000"/>
            <a:headEnd/>
            <a:tailEnd/>
          </a:ln>
        </p:spPr>
        <p:txBody>
          <a:bodyPr wrap="square">
            <a:spAutoFit/>
          </a:bodyPr>
          <a:lstStyle/>
          <a:p>
            <a:r>
              <a:rPr lang="ja-JP" altLang="ja-JP" sz="1050" dirty="0">
                <a:latin typeface="Meiryo" panose="020B0604030504040204" pitchFamily="34" charset="-128"/>
                <a:ea typeface="Meiryo" panose="020B0604030504040204" pitchFamily="34" charset="-128"/>
              </a:rPr>
              <a:t>●</a:t>
            </a:r>
            <a:r>
              <a:rPr lang="ja-JP" altLang="en-US" sz="1050" u="sng" dirty="0">
                <a:latin typeface="メイリオ" panose="020B0604030504040204" pitchFamily="50" charset="-128"/>
                <a:ea typeface="メイリオ" panose="020B0604030504040204" pitchFamily="50" charset="-128"/>
              </a:rPr>
              <a:t> </a:t>
            </a:r>
            <a:r>
              <a:rPr lang="en-US" altLang="ja-JP" sz="1050" u="sng" dirty="0">
                <a:latin typeface="メイリオ" panose="020B0604030504040204" pitchFamily="50" charset="-128"/>
                <a:ea typeface="メイリオ" panose="020B0604030504040204" pitchFamily="50" charset="-128"/>
              </a:rPr>
              <a:t>18,822</a:t>
            </a:r>
            <a:r>
              <a:rPr lang="ja-JP" altLang="en-US" sz="1050" u="sng" dirty="0">
                <a:latin typeface="メイリオ" panose="020B0604030504040204" pitchFamily="50" charset="-128"/>
                <a:ea typeface="メイリオ" panose="020B0604030504040204" pitchFamily="50" charset="-128"/>
              </a:rPr>
              <a:t>校</a:t>
            </a:r>
            <a:endParaRPr lang="en-US" altLang="ja-JP" sz="1050" u="sng"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国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公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私　立</a:t>
            </a:r>
          </a:p>
        </p:txBody>
      </p:sp>
      <p:sp>
        <p:nvSpPr>
          <p:cNvPr id="13" name="Rectangle 10">
            <a:extLst>
              <a:ext uri="{FF2B5EF4-FFF2-40B4-BE49-F238E27FC236}">
                <a16:creationId xmlns:a16="http://schemas.microsoft.com/office/drawing/2014/main" id="{2DDA9D9B-3267-F337-B1D3-87464B4F3BC4}"/>
              </a:ext>
            </a:extLst>
          </p:cNvPr>
          <p:cNvSpPr>
            <a:spLocks noChangeArrowheads="1"/>
          </p:cNvSpPr>
          <p:nvPr/>
        </p:nvSpPr>
        <p:spPr bwMode="auto">
          <a:xfrm>
            <a:off x="5023495" y="5296485"/>
            <a:ext cx="2563853" cy="1061829"/>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警察署</a:t>
            </a:r>
          </a:p>
          <a:p>
            <a:r>
              <a:rPr lang="ja-JP" altLang="en-US" sz="1050" dirty="0">
                <a:latin typeface="メイリオ" panose="020B0604030504040204" pitchFamily="50" charset="-128"/>
                <a:ea typeface="メイリオ" panose="020B0604030504040204" pitchFamily="50" charset="-128"/>
              </a:rPr>
              <a:t>●　交番</a:t>
            </a:r>
          </a:p>
          <a:p>
            <a:r>
              <a:rPr lang="ja-JP" altLang="en-US" sz="1050" dirty="0">
                <a:latin typeface="メイリオ" panose="020B0604030504040204" pitchFamily="50" charset="-128"/>
                <a:ea typeface="メイリオ" panose="020B0604030504040204" pitchFamily="50" charset="-128"/>
              </a:rPr>
              <a:t>●　駐在所</a:t>
            </a:r>
          </a:p>
          <a:p>
            <a:r>
              <a:rPr lang="ja-JP" altLang="en-US" sz="1050" dirty="0">
                <a:latin typeface="メイリオ" panose="020B0604030504040204" pitchFamily="50" charset="-128"/>
                <a:ea typeface="メイリオ" panose="020B0604030504040204" pitchFamily="50" charset="-128"/>
              </a:rPr>
              <a:t>●　消防本部</a:t>
            </a:r>
          </a:p>
          <a:p>
            <a:r>
              <a:rPr lang="ja-JP" altLang="en-US" sz="1050" dirty="0">
                <a:latin typeface="メイリオ" panose="020B0604030504040204" pitchFamily="50" charset="-128"/>
                <a:ea typeface="メイリオ" panose="020B0604030504040204" pitchFamily="50" charset="-128"/>
              </a:rPr>
              <a:t>●　消防署</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消防出張所</a:t>
            </a:r>
          </a:p>
        </p:txBody>
      </p:sp>
      <p:sp>
        <p:nvSpPr>
          <p:cNvPr id="14" name="Rectangle 16">
            <a:extLst>
              <a:ext uri="{FF2B5EF4-FFF2-40B4-BE49-F238E27FC236}">
                <a16:creationId xmlns:a16="http://schemas.microsoft.com/office/drawing/2014/main" id="{C03A3F20-CE0F-F318-B846-0744BC15D77A}"/>
              </a:ext>
            </a:extLst>
          </p:cNvPr>
          <p:cNvSpPr>
            <a:spLocks noChangeArrowheads="1"/>
          </p:cNvSpPr>
          <p:nvPr/>
        </p:nvSpPr>
        <p:spPr bwMode="auto">
          <a:xfrm>
            <a:off x="6165165" y="5296485"/>
            <a:ext cx="1251763" cy="1061829"/>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1,149</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6,215</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5,923</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720</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1,716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3,088</a:t>
            </a:r>
          </a:p>
        </p:txBody>
      </p:sp>
      <p:sp>
        <p:nvSpPr>
          <p:cNvPr id="20" name="Rectangle 16">
            <a:extLst>
              <a:ext uri="{FF2B5EF4-FFF2-40B4-BE49-F238E27FC236}">
                <a16:creationId xmlns:a16="http://schemas.microsoft.com/office/drawing/2014/main" id="{4EBE7475-0C5E-9778-B657-3F515CAC2018}"/>
              </a:ext>
            </a:extLst>
          </p:cNvPr>
          <p:cNvSpPr>
            <a:spLocks noChangeArrowheads="1"/>
          </p:cNvSpPr>
          <p:nvPr/>
        </p:nvSpPr>
        <p:spPr bwMode="auto">
          <a:xfrm>
            <a:off x="7957047" y="5619650"/>
            <a:ext cx="936127" cy="577081"/>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67</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18,506</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249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税金は何のためにあるのだろうか（児童用Ｐ７）</a:t>
            </a:r>
          </a:p>
        </p:txBody>
      </p:sp>
      <p:sp>
        <p:nvSpPr>
          <p:cNvPr id="5" name="Rectangle 6">
            <a:extLst>
              <a:ext uri="{FF2B5EF4-FFF2-40B4-BE49-F238E27FC236}">
                <a16:creationId xmlns:a16="http://schemas.microsoft.com/office/drawing/2014/main" id="{14607F14-E933-029C-080A-AA4C44DEF61A}"/>
              </a:ext>
            </a:extLst>
          </p:cNvPr>
          <p:cNvSpPr>
            <a:spLocks noChangeArrowheads="1"/>
          </p:cNvSpPr>
          <p:nvPr/>
        </p:nvSpPr>
        <p:spPr bwMode="auto">
          <a:xfrm>
            <a:off x="4200955" y="1080702"/>
            <a:ext cx="469221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税金は、公共施設の維持・建設費以外にも様々な形で使われており、児童に身近な公共サービスなども税で賄われていることを理解させる。</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074F8C89-58AF-6AB6-1C43-931D0C8642C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20AD1B48-D6F4-C919-AAC2-CA93D2C0BCEE}"/>
              </a:ext>
            </a:extLst>
          </p:cNvPr>
          <p:cNvSpPr/>
          <p:nvPr/>
        </p:nvSpPr>
        <p:spPr>
          <a:xfrm>
            <a:off x="4200956" y="179913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6">
            <a:extLst>
              <a:ext uri="{FF2B5EF4-FFF2-40B4-BE49-F238E27FC236}">
                <a16:creationId xmlns:a16="http://schemas.microsoft.com/office/drawing/2014/main" id="{4B0A54EE-9D45-1F8A-116E-18CA89C2AB24}"/>
              </a:ext>
            </a:extLst>
          </p:cNvPr>
          <p:cNvSpPr>
            <a:spLocks noChangeArrowheads="1"/>
          </p:cNvSpPr>
          <p:nvPr/>
        </p:nvSpPr>
        <p:spPr bwMode="auto">
          <a:xfrm>
            <a:off x="4200956" y="2119956"/>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身近な事例を見ながら、税金が私たちの暮らしに役立っていること、税金がなければどうなるのかを考える。</a:t>
            </a:r>
            <a:endParaRPr lang="ja-JP" altLang="en-US" sz="1200" dirty="0">
              <a:latin typeface="メイリオ" panose="020B0604030504040204" pitchFamily="50" charset="-128"/>
              <a:ea typeface="メイリオ" panose="020B0604030504040204" pitchFamily="50" charset="-128"/>
            </a:endParaRPr>
          </a:p>
        </p:txBody>
      </p:sp>
      <p:sp>
        <p:nvSpPr>
          <p:cNvPr id="10" name="Rectangle 47">
            <a:extLst>
              <a:ext uri="{FF2B5EF4-FFF2-40B4-BE49-F238E27FC236}">
                <a16:creationId xmlns:a16="http://schemas.microsoft.com/office/drawing/2014/main" id="{57F3D89E-FF96-5110-F8A9-310BD7B0019A}"/>
              </a:ext>
            </a:extLst>
          </p:cNvPr>
          <p:cNvSpPr>
            <a:spLocks noChangeArrowheads="1"/>
          </p:cNvSpPr>
          <p:nvPr/>
        </p:nvSpPr>
        <p:spPr bwMode="auto">
          <a:xfrm>
            <a:off x="4200957" y="2956828"/>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defRPr/>
            </a:pPr>
            <a:r>
              <a:rPr kumimoji="0" lang="ja-JP" altLang="en-US" sz="1000">
                <a:latin typeface="メイリオ" panose="020B0604030504040204" pitchFamily="50" charset="-128"/>
                <a:ea typeface="メイリオ" panose="020B0604030504040204" pitchFamily="50" charset="-128"/>
              </a:rPr>
              <a:t>ゴミの収集や処理、警察や消防など、生活に欠くことのできないもので、民間の経済活動では十分には供給されないサービスのことです。</a:t>
            </a:r>
            <a:endParaRPr kumimoji="0" lang="ja-JP" altLang="en-US" sz="1000" dirty="0">
              <a:solidFill>
                <a:srgbClr val="333333"/>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D3D189A-16DD-58D9-30A9-47D68F270355}"/>
              </a:ext>
            </a:extLst>
          </p:cNvPr>
          <p:cNvSpPr>
            <a:spLocks noChangeArrowheads="1"/>
          </p:cNvSpPr>
          <p:nvPr/>
        </p:nvSpPr>
        <p:spPr bwMode="auto">
          <a:xfrm>
            <a:off x="4200956" y="266706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スライド番号プレースホルダー 13">
            <a:extLst>
              <a:ext uri="{FF2B5EF4-FFF2-40B4-BE49-F238E27FC236}">
                <a16:creationId xmlns:a16="http://schemas.microsoft.com/office/drawing/2014/main" id="{21AC5BBB-5262-4A2B-0B5F-835F6A33DB7F}"/>
              </a:ext>
            </a:extLst>
          </p:cNvPr>
          <p:cNvSpPr>
            <a:spLocks noGrp="1"/>
          </p:cNvSpPr>
          <p:nvPr>
            <p:ph type="sldNum" sz="quarter" idx="12"/>
          </p:nvPr>
        </p:nvSpPr>
        <p:spPr/>
        <p:txBody>
          <a:bodyPr/>
          <a:lstStyle/>
          <a:p>
            <a:pPr>
              <a:defRPr/>
            </a:pPr>
            <a:fld id="{76028D53-E57D-4BBD-AE62-24ADF1336D3D}" type="slidenum">
              <a:rPr lang="en-US" altLang="ja-JP" smtClean="0"/>
              <a:pPr>
                <a:defRPr/>
              </a:pPr>
              <a:t>6</a:t>
            </a:fld>
            <a:endParaRPr lang="en-US" altLang="ja-JP"/>
          </a:p>
        </p:txBody>
      </p:sp>
      <p:sp>
        <p:nvSpPr>
          <p:cNvPr id="18" name="AutoShape 10">
            <a:extLst>
              <a:ext uri="{FF2B5EF4-FFF2-40B4-BE49-F238E27FC236}">
                <a16:creationId xmlns:a16="http://schemas.microsoft.com/office/drawing/2014/main" id="{F7282C1F-1D07-C96D-752B-23F7CF886855}"/>
              </a:ext>
            </a:extLst>
          </p:cNvPr>
          <p:cNvSpPr>
            <a:spLocks noChangeArrowheads="1"/>
          </p:cNvSpPr>
          <p:nvPr/>
        </p:nvSpPr>
        <p:spPr bwMode="auto">
          <a:xfrm>
            <a:off x="4277882" y="5076399"/>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警察・消防費（令和５年度）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５兆</a:t>
            </a:r>
            <a:r>
              <a:rPr lang="en-US" altLang="ja-JP" sz="1050" dirty="0">
                <a:latin typeface="メイリオ" panose="020B0604030504040204" pitchFamily="50" charset="-128"/>
                <a:ea typeface="メイリオ" panose="020B0604030504040204" pitchFamily="50" charset="-128"/>
              </a:rPr>
              <a:t>4,456</a:t>
            </a:r>
            <a:r>
              <a:rPr lang="ja-JP" altLang="en-US" sz="1050" dirty="0">
                <a:latin typeface="メイリオ" panose="020B0604030504040204" pitchFamily="50" charset="-128"/>
                <a:ea typeface="メイリオ" panose="020B0604030504040204" pitchFamily="50" charset="-128"/>
              </a:rPr>
              <a:t>億円（国民１人当たり　年間　約４万</a:t>
            </a:r>
            <a:r>
              <a:rPr lang="en-US" altLang="ja-JP" sz="1050" dirty="0">
                <a:latin typeface="メイリオ" panose="020B0604030504040204" pitchFamily="50" charset="-128"/>
                <a:ea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558D7BC4-443B-F958-67F0-4373055E6088}"/>
              </a:ext>
            </a:extLst>
          </p:cNvPr>
          <p:cNvSpPr>
            <a:spLocks noChangeArrowheads="1"/>
          </p:cNvSpPr>
          <p:nvPr/>
        </p:nvSpPr>
        <p:spPr bwMode="auto">
          <a:xfrm>
            <a:off x="4194869" y="3765321"/>
            <a:ext cx="4241524" cy="979836"/>
          </a:xfrm>
          <a:prstGeom prst="roundRect">
            <a:avLst>
              <a:gd name="adj" fmla="val 0"/>
            </a:avLst>
          </a:prstGeom>
          <a:noFill/>
          <a:ln w="25400" algn="ctr">
            <a:noFill/>
            <a:prstDash val="sysDot"/>
            <a:round/>
            <a:headEnd/>
            <a:tailEnd/>
          </a:ln>
        </p:spPr>
        <p:txBody>
          <a:bodyPr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国民医療費の公費負担額（令和</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4</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17</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6,837</a:t>
            </a:r>
            <a:r>
              <a:rPr lang="ja-JP" altLang="en-US" sz="1050" dirty="0">
                <a:latin typeface="メイリオ" panose="020B0604030504040204" pitchFamily="50" charset="-128"/>
                <a:ea typeface="メイリオ" panose="020B0604030504040204" pitchFamily="50" charset="-128"/>
              </a:rPr>
              <a:t>億円（国民１人当たり　年間　約</a:t>
            </a:r>
            <a:r>
              <a:rPr lang="en-US" altLang="ja-JP" sz="1050" dirty="0">
                <a:latin typeface="メイリオ" panose="020B0604030504040204" pitchFamily="50" charset="-128"/>
                <a:ea typeface="メイリオ" panose="020B0604030504040204" pitchFamily="50" charset="-128"/>
              </a:rPr>
              <a:t>14</a:t>
            </a:r>
            <a:r>
              <a:rPr lang="ja-JP" altLang="en-US" sz="1050" dirty="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ゴミ処理費用（令和</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5</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約２兆</a:t>
            </a:r>
            <a:r>
              <a:rPr lang="en-US" altLang="ja-JP" sz="1050" dirty="0">
                <a:latin typeface="メイリオ" panose="020B0604030504040204" pitchFamily="50" charset="-128"/>
                <a:ea typeface="メイリオ" panose="020B0604030504040204" pitchFamily="50" charset="-128"/>
              </a:rPr>
              <a:t>6,002</a:t>
            </a:r>
            <a:r>
              <a:rPr lang="ja-JP" altLang="en-US" sz="1050" dirty="0">
                <a:latin typeface="メイリオ" panose="020B0604030504040204" pitchFamily="50" charset="-128"/>
                <a:ea typeface="メイリオ" panose="020B0604030504040204" pitchFamily="50" charset="-128"/>
              </a:rPr>
              <a:t>億円（国民１人当たり　年間　約２万円）</a:t>
            </a:r>
          </a:p>
        </p:txBody>
      </p:sp>
      <p:sp>
        <p:nvSpPr>
          <p:cNvPr id="20" name="Rectangle 8">
            <a:extLst>
              <a:ext uri="{FF2B5EF4-FFF2-40B4-BE49-F238E27FC236}">
                <a16:creationId xmlns:a16="http://schemas.microsoft.com/office/drawing/2014/main" id="{9BDC6577-20E5-119E-2438-83F869529874}"/>
              </a:ext>
            </a:extLst>
          </p:cNvPr>
          <p:cNvSpPr>
            <a:spLocks noChangeArrowheads="1"/>
          </p:cNvSpPr>
          <p:nvPr/>
        </p:nvSpPr>
        <p:spPr bwMode="auto">
          <a:xfrm>
            <a:off x="4194870" y="350819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私たちの健康や生活を守るために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2" name="Rectangle 8">
            <a:extLst>
              <a:ext uri="{FF2B5EF4-FFF2-40B4-BE49-F238E27FC236}">
                <a16:creationId xmlns:a16="http://schemas.microsoft.com/office/drawing/2014/main" id="{0DA8AFD4-22C3-A666-2269-789B4D270924}"/>
              </a:ext>
            </a:extLst>
          </p:cNvPr>
          <p:cNvSpPr>
            <a:spLocks noChangeArrowheads="1"/>
          </p:cNvSpPr>
          <p:nvPr/>
        </p:nvSpPr>
        <p:spPr bwMode="auto">
          <a:xfrm>
            <a:off x="4194870" y="4860536"/>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私たちの安全を守るために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pic>
        <p:nvPicPr>
          <p:cNvPr id="2" name="図 1" descr="タイムライン&#10;&#10;AI 生成コンテンツは誤りを含む可能性があります。">
            <a:extLst>
              <a:ext uri="{FF2B5EF4-FFF2-40B4-BE49-F238E27FC236}">
                <a16:creationId xmlns:a16="http://schemas.microsoft.com/office/drawing/2014/main" id="{BCB32BE8-0AAC-0F3F-70DD-0E2B59C13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69" y="762665"/>
            <a:ext cx="3695445" cy="2774035"/>
          </a:xfrm>
          <a:prstGeom prst="rect">
            <a:avLst/>
          </a:prstGeom>
          <a:ln>
            <a:solidFill>
              <a:schemeClr val="accent5"/>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税金は何のためにあるのだろうか（児童用Ｐ８）</a:t>
            </a:r>
          </a:p>
        </p:txBody>
      </p:sp>
      <p:pic>
        <p:nvPicPr>
          <p:cNvPr id="13" name="図 12">
            <a:extLst>
              <a:ext uri="{FF2B5EF4-FFF2-40B4-BE49-F238E27FC236}">
                <a16:creationId xmlns:a16="http://schemas.microsoft.com/office/drawing/2014/main" id="{7BCAD05F-FB08-49AB-B8A2-981056064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16" name="テキスト ボックス 15">
            <a:extLst>
              <a:ext uri="{FF2B5EF4-FFF2-40B4-BE49-F238E27FC236}">
                <a16:creationId xmlns:a16="http://schemas.microsoft.com/office/drawing/2014/main" id="{615CBAA2-4769-4901-ACE8-8CBC5DCE016E}"/>
              </a:ext>
            </a:extLst>
          </p:cNvPr>
          <p:cNvSpPr txBox="1"/>
          <p:nvPr/>
        </p:nvSpPr>
        <p:spPr>
          <a:xfrm>
            <a:off x="233723" y="6566086"/>
            <a:ext cx="7233802" cy="246221"/>
          </a:xfrm>
          <a:prstGeom prst="rect">
            <a:avLst/>
          </a:prstGeom>
          <a:noFill/>
        </p:spPr>
        <p:txBody>
          <a:bodyPr wrap="square" rtlCol="0">
            <a:spAutoFit/>
          </a:bodyPr>
          <a:lstStyle/>
          <a:p>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動画で学ぼう</a:t>
            </a:r>
            <a:r>
              <a:rPr lang="ja-JP" altLang="en-US" sz="1000" dirty="0">
                <a:solidFill>
                  <a:schemeClr val="accent5">
                    <a:lumMod val="75000"/>
                  </a:schemeClr>
                </a:solidFill>
                <a:latin typeface="メイリオ" panose="020B0604030504040204" pitchFamily="50" charset="-128"/>
                <a:ea typeface="メイリオ" panose="020B0604030504040204" pitchFamily="50" charset="-128"/>
              </a:rPr>
              <a:t>：</a:t>
            </a:r>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「税の学習コーナー」　</a:t>
            </a:r>
            <a:r>
              <a:rPr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https://www.nta.go.jp/taxes/kids/video/index.htm#anime</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306D67DE-187F-A1FD-2C15-FAADD19690CF}"/>
              </a:ext>
            </a:extLst>
          </p:cNvPr>
          <p:cNvSpPr>
            <a:spLocks noChangeArrowheads="1"/>
          </p:cNvSpPr>
          <p:nvPr/>
        </p:nvSpPr>
        <p:spPr bwMode="auto">
          <a:xfrm>
            <a:off x="5226683" y="686860"/>
            <a:ext cx="3840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教育を受けるために、どれだけの税金が使われているか理解させる。</a:t>
            </a:r>
          </a:p>
        </p:txBody>
      </p:sp>
      <p:sp>
        <p:nvSpPr>
          <p:cNvPr id="6" name="角丸四角形 5">
            <a:extLst>
              <a:ext uri="{FF2B5EF4-FFF2-40B4-BE49-F238E27FC236}">
                <a16:creationId xmlns:a16="http://schemas.microsoft.com/office/drawing/2014/main" id="{EBC297BE-806F-ACAB-0D6A-F8522945CF3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7" name="角丸四角形 6">
            <a:extLst>
              <a:ext uri="{FF2B5EF4-FFF2-40B4-BE49-F238E27FC236}">
                <a16:creationId xmlns:a16="http://schemas.microsoft.com/office/drawing/2014/main" id="{DEBEE4B7-5A6B-D379-256A-78DE982F36C2}"/>
              </a:ext>
            </a:extLst>
          </p:cNvPr>
          <p:cNvSpPr/>
          <p:nvPr/>
        </p:nvSpPr>
        <p:spPr>
          <a:xfrm>
            <a:off x="4200956" y="1340602"/>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8" name="Rectangle 6">
            <a:extLst>
              <a:ext uri="{FF2B5EF4-FFF2-40B4-BE49-F238E27FC236}">
                <a16:creationId xmlns:a16="http://schemas.microsoft.com/office/drawing/2014/main" id="{65DE6923-8FEE-47AE-9A94-821F1A653066}"/>
              </a:ext>
            </a:extLst>
          </p:cNvPr>
          <p:cNvSpPr>
            <a:spLocks noChangeArrowheads="1"/>
          </p:cNvSpPr>
          <p:nvPr/>
        </p:nvSpPr>
        <p:spPr bwMode="auto">
          <a:xfrm>
            <a:off x="5226682" y="1398263"/>
            <a:ext cx="39173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小学生一人当たりどれくらいの税金が必要か確認する。</a:t>
            </a:r>
            <a:endParaRPr lang="ja-JP" altLang="en-US" sz="1200" dirty="0">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2B016566-D8C5-29EB-D04C-C5867478477F}"/>
              </a:ext>
            </a:extLst>
          </p:cNvPr>
          <p:cNvSpPr>
            <a:spLocks noChangeArrowheads="1"/>
          </p:cNvSpPr>
          <p:nvPr/>
        </p:nvSpPr>
        <p:spPr bwMode="auto">
          <a:xfrm>
            <a:off x="4054180" y="3334503"/>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私たちが平等に教育を受けられるために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5EA3677A-1276-4D4E-9816-6F24A31916DE}"/>
              </a:ext>
            </a:extLst>
          </p:cNvPr>
          <p:cNvSpPr txBox="1"/>
          <p:nvPr/>
        </p:nvSpPr>
        <p:spPr>
          <a:xfrm>
            <a:off x="4054180" y="4449420"/>
            <a:ext cx="4581832" cy="238527"/>
          </a:xfrm>
          <a:prstGeom prst="rect">
            <a:avLst/>
          </a:prstGeom>
          <a:noFill/>
        </p:spPr>
        <p:txBody>
          <a:bodyPr wrap="square">
            <a:spAutoFit/>
          </a:bodyPr>
          <a:lstStyle/>
          <a:p>
            <a:pPr>
              <a:lnSpc>
                <a:spcPts val="1100"/>
              </a:lnSpc>
            </a:pP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教育費の行政機関別負担割合（令和６年４月現在）</a:t>
            </a:r>
          </a:p>
        </p:txBody>
      </p:sp>
      <p:graphicFrame>
        <p:nvGraphicFramePr>
          <p:cNvPr id="22" name="表 21">
            <a:extLst>
              <a:ext uri="{FF2B5EF4-FFF2-40B4-BE49-F238E27FC236}">
                <a16:creationId xmlns:a16="http://schemas.microsoft.com/office/drawing/2014/main" id="{8C87E2A9-DDD4-FAE3-9613-453039D24F1C}"/>
              </a:ext>
            </a:extLst>
          </p:cNvPr>
          <p:cNvGraphicFramePr>
            <a:graphicFrameLocks noGrp="1"/>
          </p:cNvGraphicFramePr>
          <p:nvPr>
            <p:extLst>
              <p:ext uri="{D42A27DB-BD31-4B8C-83A1-F6EECF244321}">
                <p14:modId xmlns:p14="http://schemas.microsoft.com/office/powerpoint/2010/main" val="2080220531"/>
              </p:ext>
            </p:extLst>
          </p:nvPr>
        </p:nvGraphicFramePr>
        <p:xfrm>
          <a:off x="4166518" y="4680307"/>
          <a:ext cx="3529509" cy="1257300"/>
        </p:xfrm>
        <a:graphic>
          <a:graphicData uri="http://schemas.openxmlformats.org/drawingml/2006/table">
            <a:tbl>
              <a:tblPr firstRow="1">
                <a:tableStyleId>{5940675A-B579-460E-94D1-54222C63F5DA}</a:tableStyleId>
              </a:tblPr>
              <a:tblGrid>
                <a:gridCol w="1876654">
                  <a:extLst>
                    <a:ext uri="{9D8B030D-6E8A-4147-A177-3AD203B41FA5}">
                      <a16:colId xmlns:a16="http://schemas.microsoft.com/office/drawing/2014/main" val="1411623697"/>
                    </a:ext>
                  </a:extLst>
                </a:gridCol>
                <a:gridCol w="819569">
                  <a:extLst>
                    <a:ext uri="{9D8B030D-6E8A-4147-A177-3AD203B41FA5}">
                      <a16:colId xmlns:a16="http://schemas.microsoft.com/office/drawing/2014/main" val="495932085"/>
                    </a:ext>
                  </a:extLst>
                </a:gridCol>
                <a:gridCol w="833286">
                  <a:extLst>
                    <a:ext uri="{9D8B030D-6E8A-4147-A177-3AD203B41FA5}">
                      <a16:colId xmlns:a16="http://schemas.microsoft.com/office/drawing/2014/main" val="3803030530"/>
                    </a:ext>
                  </a:extLst>
                </a:gridCol>
              </a:tblGrid>
              <a:tr h="231276">
                <a:tc rowSpan="2">
                  <a:txBody>
                    <a:bodyPr/>
                    <a:lstStyle/>
                    <a:p>
                      <a:pPr algn="ctr">
                        <a:lnSpc>
                          <a:spcPct val="100000"/>
                        </a:lnSpc>
                      </a:pPr>
                      <a:r>
                        <a:rPr kumimoji="1" lang="ja-JP" altLang="en-US" sz="1050">
                          <a:solidFill>
                            <a:schemeClr val="tx1"/>
                          </a:solidFill>
                          <a:latin typeface="Meiryo UI" panose="020B0604030504040204" pitchFamily="34" charset="-128"/>
                          <a:ea typeface="Meiryo UI" panose="020B0604030504040204" pitchFamily="34" charset="-128"/>
                        </a:rPr>
                        <a:t>区　</a:t>
                      </a:r>
                      <a:r>
                        <a:rPr kumimoji="1" lang="ja-JP" altLang="en-US" sz="1050" dirty="0">
                          <a:solidFill>
                            <a:schemeClr val="tx1"/>
                          </a:solidFill>
                          <a:latin typeface="Meiryo UI" panose="020B0604030504040204" pitchFamily="34" charset="-128"/>
                          <a:ea typeface="Meiryo UI" panose="020B0604030504040204" pitchFamily="34" charset="-128"/>
                        </a:rPr>
                        <a:t>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gridSpan="2">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負 担 割 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extLst>
                  <a:ext uri="{0D108BD9-81ED-4DB2-BD59-A6C34878D82A}">
                    <a16:rowId xmlns:a16="http://schemas.microsoft.com/office/drawing/2014/main" val="2756119125"/>
                  </a:ext>
                </a:extLst>
              </a:tr>
              <a:tr h="231276">
                <a:tc v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国</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地　方</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33408775"/>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先生の給料</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２／３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818748600"/>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教科書</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eiryo UI" panose="020B0604030504040204" pitchFamily="34" charset="-128"/>
                          <a:ea typeface="Meiryo UI" panose="020B0604030504040204" pitchFamily="34" charset="-128"/>
                        </a:rPr>
                        <a:t>0</a:t>
                      </a:r>
                      <a:endParaRPr kumimoji="1" lang="ja-JP" altLang="en-US" sz="1050" dirty="0">
                        <a:solidFill>
                          <a:schemeClr val="tx1"/>
                        </a:solidFill>
                        <a:latin typeface="Meiryo UI" panose="020B0604030504040204" pitchFamily="34" charset="-128"/>
                        <a:ea typeface="Meiryo UI" panose="020B0604030504040204" pitchFamily="34"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293603417"/>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実験器具等購入（</a:t>
                      </a:r>
                      <a:r>
                        <a:rPr kumimoji="1" lang="en-US" altLang="ja-JP" sz="1050" dirty="0">
                          <a:solidFill>
                            <a:schemeClr val="tx1"/>
                          </a:solidFill>
                          <a:latin typeface="Meiryo UI" panose="020B0604030504040204" pitchFamily="34" charset="-128"/>
                          <a:ea typeface="Meiryo UI" panose="020B0604030504040204" pitchFamily="34" charset="-128"/>
                        </a:rPr>
                        <a:t>※</a:t>
                      </a:r>
                      <a:r>
                        <a:rPr kumimoji="1" lang="ja-JP" altLang="en-US" sz="1050" dirty="0">
                          <a:solidFill>
                            <a:schemeClr val="tx1"/>
                          </a:solidFill>
                          <a:latin typeface="Meiryo UI" panose="020B0604030504040204" pitchFamily="34" charset="-128"/>
                          <a:ea typeface="Meiryo UI" panose="020B0604030504040204" pitchFamily="34" charset="-128"/>
                        </a:rPr>
                        <a: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１／２</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１／２</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bl>
          </a:graphicData>
        </a:graphic>
      </p:graphicFrame>
      <p:sp>
        <p:nvSpPr>
          <p:cNvPr id="19" name="スライド番号プレースホルダー 18">
            <a:extLst>
              <a:ext uri="{FF2B5EF4-FFF2-40B4-BE49-F238E27FC236}">
                <a16:creationId xmlns:a16="http://schemas.microsoft.com/office/drawing/2014/main" id="{73B4DD02-0160-5570-B664-CF551A7D467F}"/>
              </a:ext>
            </a:extLst>
          </p:cNvPr>
          <p:cNvSpPr>
            <a:spLocks noGrp="1"/>
          </p:cNvSpPr>
          <p:nvPr>
            <p:ph type="sldNum" sz="quarter" idx="12"/>
          </p:nvPr>
        </p:nvSpPr>
        <p:spPr/>
        <p:txBody>
          <a:bodyPr/>
          <a:lstStyle/>
          <a:p>
            <a:pPr>
              <a:defRPr/>
            </a:pPr>
            <a:fld id="{76028D53-E57D-4BBD-AE62-24ADF1336D3D}" type="slidenum">
              <a:rPr lang="en-US" altLang="ja-JP" smtClean="0"/>
              <a:pPr>
                <a:defRPr/>
              </a:pPr>
              <a:t>7</a:t>
            </a:fld>
            <a:endParaRPr lang="en-US" altLang="ja-JP"/>
          </a:p>
        </p:txBody>
      </p:sp>
      <p:sp>
        <p:nvSpPr>
          <p:cNvPr id="15" name="AutoShape 10">
            <a:extLst>
              <a:ext uri="{FF2B5EF4-FFF2-40B4-BE49-F238E27FC236}">
                <a16:creationId xmlns:a16="http://schemas.microsoft.com/office/drawing/2014/main" id="{EA81FEBB-CA08-9B76-2D34-AFEDCD181602}"/>
              </a:ext>
            </a:extLst>
          </p:cNvPr>
          <p:cNvSpPr>
            <a:spLocks noChangeArrowheads="1"/>
          </p:cNvSpPr>
          <p:nvPr/>
        </p:nvSpPr>
        <p:spPr bwMode="auto">
          <a:xfrm>
            <a:off x="4080619" y="3591625"/>
            <a:ext cx="4169516" cy="1176923"/>
          </a:xfrm>
          <a:prstGeom prst="roundRect">
            <a:avLst>
              <a:gd name="adj" fmla="val 0"/>
            </a:avLst>
          </a:prstGeom>
          <a:noFill/>
          <a:ln w="25400" algn="ctr">
            <a:noFill/>
            <a:prstDash val="sysDot"/>
            <a:round/>
            <a:headEnd/>
            <a:tailEnd/>
          </a:ln>
        </p:spPr>
        <p:txBody>
          <a:bodyPr rIns="72000"/>
          <a:lstStyle/>
          <a:p>
            <a:pPr>
              <a:lnSpc>
                <a:spcPts val="1100"/>
              </a:lnSpc>
            </a:pPr>
            <a:r>
              <a:rPr lang="ja-JP" altLang="en-US" sz="1050" b="1">
                <a:solidFill>
                  <a:schemeClr val="accent1">
                    <a:lumMod val="50000"/>
                  </a:schemeClr>
                </a:solidFill>
                <a:latin typeface="メイリオ" panose="020B0604030504040204" pitchFamily="50" charset="-128"/>
                <a:ea typeface="メイリオ" panose="020B0604030504040204" pitchFamily="50" charset="-128"/>
              </a:rPr>
              <a:t>児童・生徒１人当たり国等の月額教育費負担額（令和４年度）</a:t>
            </a:r>
            <a:endParaRPr lang="en-US" altLang="ja-JP" sz="1050" b="1" dirty="0">
              <a:solidFill>
                <a:srgbClr val="C00000"/>
              </a:solidFill>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小学校　約７万８千円（年額 約</a:t>
            </a:r>
            <a:r>
              <a:rPr lang="en-US" altLang="ja-JP" sz="1050" dirty="0">
                <a:latin typeface="メイリオ" panose="020B0604030504040204" pitchFamily="50" charset="-128"/>
                <a:ea typeface="メイリオ" panose="020B0604030504040204" pitchFamily="50" charset="-128"/>
              </a:rPr>
              <a:t>94</a:t>
            </a:r>
            <a:r>
              <a:rPr lang="ja-JP" altLang="en-US" sz="105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千円）　</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中学生　約９万１千円（年額 約</a:t>
            </a:r>
            <a:r>
              <a:rPr lang="en-US" altLang="ja-JP" sz="1050" dirty="0">
                <a:latin typeface="メイリオ" panose="020B0604030504040204" pitchFamily="50" charset="-128"/>
                <a:ea typeface="メイリオ" panose="020B0604030504040204" pitchFamily="50" charset="-128"/>
              </a:rPr>
              <a:t>108</a:t>
            </a:r>
            <a:r>
              <a:rPr lang="ja-JP" altLang="en-US" sz="105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6</a:t>
            </a:r>
            <a:r>
              <a:rPr lang="ja-JP" altLang="en-US" sz="105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高校生　約９万４千円（年額 約</a:t>
            </a:r>
            <a:r>
              <a:rPr lang="en-US" altLang="ja-JP" sz="1050" dirty="0">
                <a:latin typeface="メイリオ" panose="020B0604030504040204" pitchFamily="50" charset="-128"/>
                <a:ea typeface="メイリオ" panose="020B0604030504040204" pitchFamily="50" charset="-128"/>
              </a:rPr>
              <a:t>112</a:t>
            </a:r>
            <a:r>
              <a:rPr lang="ja-JP" altLang="en-US" sz="105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7</a:t>
            </a:r>
            <a:r>
              <a:rPr lang="ja-JP" altLang="en-US" sz="105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p:txBody>
      </p:sp>
      <p:sp>
        <p:nvSpPr>
          <p:cNvPr id="18" name="Rectangle 14">
            <a:extLst>
              <a:ext uri="{FF2B5EF4-FFF2-40B4-BE49-F238E27FC236}">
                <a16:creationId xmlns:a16="http://schemas.microsoft.com/office/drawing/2014/main" id="{3ABD0B63-B5B6-45C2-4834-682794F9FE3C}"/>
              </a:ext>
            </a:extLst>
          </p:cNvPr>
          <p:cNvSpPr>
            <a:spLocks noChangeArrowheads="1"/>
          </p:cNvSpPr>
          <p:nvPr/>
        </p:nvSpPr>
        <p:spPr bwMode="auto">
          <a:xfrm>
            <a:off x="4085508" y="2393440"/>
            <a:ext cx="4169516" cy="738664"/>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・公立小中学校の先生の給料支払いのために　　　　　　　･･･</a:t>
            </a:r>
          </a:p>
          <a:p>
            <a:r>
              <a:rPr lang="ja-JP" altLang="en-US" sz="1050" dirty="0">
                <a:latin typeface="メイリオ" panose="020B0604030504040204" pitchFamily="50" charset="-128"/>
                <a:ea typeface="メイリオ" panose="020B0604030504040204" pitchFamily="50" charset="-128"/>
              </a:rPr>
              <a:t>・宇宙開発や海洋開発などの科学技術の振興のために　　　･･･</a:t>
            </a:r>
          </a:p>
          <a:p>
            <a:r>
              <a:rPr lang="ja-JP" altLang="en-US" sz="1050" dirty="0">
                <a:latin typeface="メイリオ" panose="020B0604030504040204" pitchFamily="50" charset="-128"/>
                <a:ea typeface="メイリオ" panose="020B0604030504040204" pitchFamily="50" charset="-128"/>
              </a:rPr>
              <a:t>・校舎や体育館などの建設のために　　　　　　　　　　　･･･</a:t>
            </a:r>
          </a:p>
          <a:p>
            <a:r>
              <a:rPr lang="ja-JP" altLang="en-US" sz="1050" dirty="0">
                <a:latin typeface="メイリオ" panose="020B0604030504040204" pitchFamily="50" charset="-128"/>
                <a:ea typeface="メイリオ" panose="020B0604030504040204" pitchFamily="50" charset="-128"/>
              </a:rPr>
              <a:t>・その他さまざまな施策のために　　　　　　　　　　　　･･･</a:t>
            </a:r>
          </a:p>
        </p:txBody>
      </p:sp>
      <p:sp>
        <p:nvSpPr>
          <p:cNvPr id="20" name="Rectangle 15">
            <a:extLst>
              <a:ext uri="{FF2B5EF4-FFF2-40B4-BE49-F238E27FC236}">
                <a16:creationId xmlns:a16="http://schemas.microsoft.com/office/drawing/2014/main" id="{2347574D-F5BA-082C-DA28-9120BE7F3FC9}"/>
              </a:ext>
            </a:extLst>
          </p:cNvPr>
          <p:cNvSpPr>
            <a:spLocks noChangeArrowheads="1"/>
          </p:cNvSpPr>
          <p:nvPr/>
        </p:nvSpPr>
        <p:spPr bwMode="auto">
          <a:xfrm>
            <a:off x="7428747" y="2393440"/>
            <a:ext cx="1618120" cy="738664"/>
          </a:xfrm>
          <a:prstGeom prst="rect">
            <a:avLst/>
          </a:prstGeom>
          <a:noFill/>
          <a:ln w="9525">
            <a:noFill/>
            <a:miter lim="800000"/>
            <a:headEnd/>
            <a:tailEnd/>
          </a:ln>
        </p:spPr>
        <p:txBody>
          <a:bodyPr wrap="square">
            <a:spAutoFit/>
          </a:bodyPr>
          <a:lstStyle/>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6,210</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4,221</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en-US" altLang="ja-JP" sz="1050" dirty="0">
                <a:latin typeface="メイリオ" panose="020B0604030504040204" pitchFamily="50" charset="-128"/>
                <a:ea typeface="メイリオ" panose="020B0604030504040204" pitchFamily="50" charset="-128"/>
              </a:rPr>
              <a:t>736</a:t>
            </a:r>
            <a:r>
              <a:rPr lang="ja-JP" altLang="en-US" sz="1050" dirty="0">
                <a:latin typeface="メイリオ" panose="020B0604030504040204" pitchFamily="50" charset="-128"/>
                <a:ea typeface="メイリオ" panose="020B0604030504040204" pitchFamily="50" charset="-128"/>
              </a:rPr>
              <a:t>億円</a:t>
            </a:r>
          </a:p>
          <a:p>
            <a:pPr algn="r"/>
            <a:r>
              <a:rPr lang="ja-JP" altLang="en-US" sz="1050" dirty="0">
                <a:latin typeface="メイリオ" panose="020B0604030504040204" pitchFamily="50" charset="-128"/>
                <a:ea typeface="メイリオ" panose="020B0604030504040204" pitchFamily="50" charset="-128"/>
              </a:rPr>
              <a:t>２兆</a:t>
            </a:r>
            <a:r>
              <a:rPr lang="en-US" altLang="ja-JP" sz="1050" dirty="0">
                <a:latin typeface="メイリオ" panose="020B0604030504040204" pitchFamily="50" charset="-128"/>
                <a:ea typeface="メイリオ" panose="020B0604030504040204" pitchFamily="50" charset="-128"/>
              </a:rPr>
              <a:t>5,394</a:t>
            </a:r>
            <a:r>
              <a:rPr lang="ja-JP" altLang="en-US" sz="1050" dirty="0">
                <a:latin typeface="メイリオ" panose="020B0604030504040204" pitchFamily="50" charset="-128"/>
                <a:ea typeface="メイリオ" panose="020B0604030504040204" pitchFamily="50" charset="-128"/>
              </a:rPr>
              <a:t>億円</a:t>
            </a:r>
          </a:p>
        </p:txBody>
      </p:sp>
      <p:sp>
        <p:nvSpPr>
          <p:cNvPr id="21" name="Rectangle 8">
            <a:extLst>
              <a:ext uri="{FF2B5EF4-FFF2-40B4-BE49-F238E27FC236}">
                <a16:creationId xmlns:a16="http://schemas.microsoft.com/office/drawing/2014/main" id="{CE615ED7-80D3-C5FD-452C-871424EB674D}"/>
              </a:ext>
            </a:extLst>
          </p:cNvPr>
          <p:cNvSpPr>
            <a:spLocks noChangeArrowheads="1"/>
          </p:cNvSpPr>
          <p:nvPr/>
        </p:nvSpPr>
        <p:spPr bwMode="auto">
          <a:xfrm>
            <a:off x="4103822" y="1914562"/>
            <a:ext cx="49430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国の「文教及び科学振興費」の内訳（令和７年度当初予算）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3" name="Rectangle 14">
            <a:extLst>
              <a:ext uri="{FF2B5EF4-FFF2-40B4-BE49-F238E27FC236}">
                <a16:creationId xmlns:a16="http://schemas.microsoft.com/office/drawing/2014/main" id="{073B28ED-72C8-6C9E-87F8-9216F208A37C}"/>
              </a:ext>
            </a:extLst>
          </p:cNvPr>
          <p:cNvSpPr>
            <a:spLocks noChangeArrowheads="1"/>
          </p:cNvSpPr>
          <p:nvPr/>
        </p:nvSpPr>
        <p:spPr bwMode="auto">
          <a:xfrm>
            <a:off x="4103823" y="2139876"/>
            <a:ext cx="3827430" cy="276999"/>
          </a:xfrm>
          <a:prstGeom prst="rect">
            <a:avLst/>
          </a:prstGeom>
          <a:noFill/>
          <a:ln w="9525">
            <a:noFill/>
            <a:miter lim="800000"/>
            <a:headEnd/>
            <a:tailEnd/>
          </a:ln>
        </p:spPr>
        <p:txBody>
          <a:bodyPr wrap="square">
            <a:spAutoFit/>
          </a:bodyPr>
          <a:lstStyle/>
          <a:p>
            <a:r>
              <a:rPr lang="ja-JP" altLang="en-US" sz="1200" dirty="0">
                <a:latin typeface="メイリオ" panose="020B0604030504040204" pitchFamily="50" charset="-128"/>
                <a:ea typeface="メイリオ" panose="020B0604030504040204" pitchFamily="50" charset="-128"/>
              </a:rPr>
              <a:t>総額　・・・５兆</a:t>
            </a:r>
            <a:r>
              <a:rPr lang="en-US" altLang="ja-JP" sz="1200" dirty="0">
                <a:latin typeface="メイリオ" panose="020B0604030504040204" pitchFamily="50" charset="-128"/>
                <a:ea typeface="メイリオ" panose="020B0604030504040204" pitchFamily="50" charset="-128"/>
              </a:rPr>
              <a:t>6,560</a:t>
            </a:r>
            <a:r>
              <a:rPr lang="ja-JP" altLang="en-US" sz="1200" dirty="0">
                <a:latin typeface="メイリオ" panose="020B0604030504040204" pitchFamily="50" charset="-128"/>
                <a:ea typeface="メイリオ" panose="020B0604030504040204" pitchFamily="50" charset="-128"/>
              </a:rPr>
              <a:t>億円</a:t>
            </a:r>
          </a:p>
        </p:txBody>
      </p:sp>
      <p:sp>
        <p:nvSpPr>
          <p:cNvPr id="2" name="Rectangle 14">
            <a:extLst>
              <a:ext uri="{FF2B5EF4-FFF2-40B4-BE49-F238E27FC236}">
                <a16:creationId xmlns:a16="http://schemas.microsoft.com/office/drawing/2014/main" id="{977E3B8D-B5CE-D884-2D96-2B237C666BFA}"/>
              </a:ext>
            </a:extLst>
          </p:cNvPr>
          <p:cNvSpPr>
            <a:spLocks noChangeArrowheads="1"/>
          </p:cNvSpPr>
          <p:nvPr/>
        </p:nvSpPr>
        <p:spPr bwMode="auto">
          <a:xfrm>
            <a:off x="4080619" y="5958906"/>
            <a:ext cx="4169516" cy="253916"/>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国の補助を受けるには一定の要件が必要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税金は何のためにあるのだろうか（児童用Ｐ９）</a:t>
            </a:r>
          </a:p>
        </p:txBody>
      </p:sp>
      <p:pic>
        <p:nvPicPr>
          <p:cNvPr id="28" name="図 27">
            <a:extLst>
              <a:ext uri="{FF2B5EF4-FFF2-40B4-BE49-F238E27FC236}">
                <a16:creationId xmlns:a16="http://schemas.microsoft.com/office/drawing/2014/main" id="{F6586239-2FDF-4DB9-AD9D-DC5CE6307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753378"/>
            <a:ext cx="3666907" cy="2750180"/>
          </a:xfrm>
          <a:prstGeom prst="rect">
            <a:avLst/>
          </a:prstGeom>
          <a:ln w="12700">
            <a:solidFill>
              <a:schemeClr val="accent5"/>
            </a:solidFill>
          </a:ln>
        </p:spPr>
      </p:pic>
      <p:sp>
        <p:nvSpPr>
          <p:cNvPr id="15" name="テキスト ボックス 14">
            <a:extLst>
              <a:ext uri="{FF2B5EF4-FFF2-40B4-BE49-F238E27FC236}">
                <a16:creationId xmlns:a16="http://schemas.microsoft.com/office/drawing/2014/main" id="{4F7CAF57-1DEF-4D34-B6CC-B9DDEB573D0C}"/>
              </a:ext>
            </a:extLst>
          </p:cNvPr>
          <p:cNvSpPr txBox="1"/>
          <p:nvPr/>
        </p:nvSpPr>
        <p:spPr>
          <a:xfrm>
            <a:off x="235223" y="6551606"/>
            <a:ext cx="8908777" cy="246221"/>
          </a:xfrm>
          <a:prstGeom prst="rect">
            <a:avLst/>
          </a:prstGeom>
          <a:noFill/>
        </p:spPr>
        <p:txBody>
          <a:bodyPr wrap="squar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ゲームで学ぼう：うんこ税金ドリル</a:t>
            </a:r>
            <a:r>
              <a:rPr lang="en-US" altLang="ja-JP" sz="1000" dirty="0">
                <a:solidFill>
                  <a:schemeClr val="accent5"/>
                </a:solidFill>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kumimoji="1"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Rectangle 6">
            <a:extLst>
              <a:ext uri="{FF2B5EF4-FFF2-40B4-BE49-F238E27FC236}">
                <a16:creationId xmlns:a16="http://schemas.microsoft.com/office/drawing/2014/main" id="{3441D0D3-24FD-C40A-E8C4-F41EC5291EC8}"/>
              </a:ext>
            </a:extLst>
          </p:cNvPr>
          <p:cNvSpPr>
            <a:spLocks noChangeArrowheads="1"/>
          </p:cNvSpPr>
          <p:nvPr/>
        </p:nvSpPr>
        <p:spPr bwMode="auto">
          <a:xfrm>
            <a:off x="5226270" y="796058"/>
            <a:ext cx="3654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税金とは、どのようなものか理解させる。</a:t>
            </a:r>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A06DC4A9-DDE6-D90B-A011-8E106E23FCA7}"/>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Rectangle 47">
            <a:extLst>
              <a:ext uri="{FF2B5EF4-FFF2-40B4-BE49-F238E27FC236}">
                <a16:creationId xmlns:a16="http://schemas.microsoft.com/office/drawing/2014/main" id="{2CB1C72F-3CA0-A96F-BC6C-0DDA5C9B70E0}"/>
              </a:ext>
            </a:extLst>
          </p:cNvPr>
          <p:cNvSpPr>
            <a:spLocks noChangeArrowheads="1"/>
          </p:cNvSpPr>
          <p:nvPr/>
        </p:nvSpPr>
        <p:spPr bwMode="auto">
          <a:xfrm>
            <a:off x="4200957" y="1549325"/>
            <a:ext cx="46887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　社会保障とは、私たちが安心して生活していくために必要な「年金」、「医療」、「福祉」、「教育」などの公的サービスのことです。</a:t>
            </a:r>
            <a:endParaRPr lang="ja-JP" altLang="en-US" sz="105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A6CF032A-6706-8D40-BB95-89F50C91FC0C}"/>
              </a:ext>
            </a:extLst>
          </p:cNvPr>
          <p:cNvSpPr>
            <a:spLocks noChangeArrowheads="1"/>
          </p:cNvSpPr>
          <p:nvPr/>
        </p:nvSpPr>
        <p:spPr bwMode="auto">
          <a:xfrm>
            <a:off x="4200956" y="1259565"/>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社会保障費</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B93C2619-243D-8756-2C8F-23552F37C8C4}"/>
              </a:ext>
            </a:extLst>
          </p:cNvPr>
          <p:cNvSpPr>
            <a:spLocks noChangeArrowheads="1"/>
          </p:cNvSpPr>
          <p:nvPr/>
        </p:nvSpPr>
        <p:spPr bwMode="auto">
          <a:xfrm>
            <a:off x="4209711" y="3903959"/>
            <a:ext cx="4670572" cy="189647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租税の基本的な機能</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a:t>
            </a:r>
            <a:endParaRPr lang="en-US" altLang="ja-JP" sz="1050" dirty="0">
              <a:latin typeface="メイリオ" panose="020B0604030504040204" pitchFamily="50" charset="-128"/>
              <a:ea typeface="メイリオ" panose="020B0604030504040204" pitchFamily="50"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また、公的サービスによる便益は社会の構成員が広く享受するものであることからも、租税は皆で広く公平に分かち合うことが必要です。このようなことから、租税は</a:t>
            </a:r>
            <a:r>
              <a:rPr lang="ja-JP" altLang="en-US" sz="1050" u="sng">
                <a:latin typeface="メイリオ" panose="020B0604030504040204" pitchFamily="50" charset="-128"/>
                <a:ea typeface="メイリオ" panose="020B0604030504040204" pitchFamily="50" charset="-128"/>
              </a:rPr>
              <a:t>「社会共通の費用を賄うための会費」</a:t>
            </a:r>
            <a:r>
              <a:rPr lang="ja-JP" altLang="en-US" sz="1050">
                <a:latin typeface="メイリオ" panose="020B0604030504040204" pitchFamily="50" charset="-128"/>
                <a:ea typeface="メイリオ" panose="020B0604030504040204" pitchFamily="50" charset="-128"/>
              </a:rPr>
              <a:t>ということができます。</a:t>
            </a:r>
            <a:endParaRPr lang="en-US" altLang="ja-JP"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5518C372-90ED-FC4E-ACA6-4FE7E05FD29E}"/>
              </a:ext>
            </a:extLst>
          </p:cNvPr>
          <p:cNvPicPr>
            <a:picLocks noChangeAspect="1"/>
          </p:cNvPicPr>
          <p:nvPr/>
        </p:nvPicPr>
        <p:blipFill>
          <a:blip r:embed="rId5"/>
          <a:stretch>
            <a:fillRect/>
          </a:stretch>
        </p:blipFill>
        <p:spPr>
          <a:xfrm>
            <a:off x="4343380" y="3781848"/>
            <a:ext cx="457240" cy="231668"/>
          </a:xfrm>
          <a:prstGeom prst="rect">
            <a:avLst/>
          </a:prstGeom>
        </p:spPr>
      </p:pic>
      <p:sp>
        <p:nvSpPr>
          <p:cNvPr id="2" name="Rectangle 47">
            <a:extLst>
              <a:ext uri="{FF2B5EF4-FFF2-40B4-BE49-F238E27FC236}">
                <a16:creationId xmlns:a16="http://schemas.microsoft.com/office/drawing/2014/main" id="{C965DC65-A9A5-E6DC-E22F-1A9BFCB09BE0}"/>
              </a:ext>
            </a:extLst>
          </p:cNvPr>
          <p:cNvSpPr>
            <a:spLocks noChangeArrowheads="1"/>
          </p:cNvSpPr>
          <p:nvPr/>
        </p:nvSpPr>
        <p:spPr bwMode="auto">
          <a:xfrm>
            <a:off x="4209711" y="2084190"/>
            <a:ext cx="1025726"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年金</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医療</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福祉</a:t>
            </a:r>
            <a:r>
              <a:rPr lang="en-US" altLang="ja-JP" sz="1050" b="1" dirty="0">
                <a:latin typeface="メイリオ" panose="020B0604030504040204" pitchFamily="50" charset="-128"/>
                <a:ea typeface="メイリオ" panose="020B0604030504040204" pitchFamily="50" charset="-128"/>
              </a:rPr>
              <a:t>】</a:t>
            </a:r>
          </a:p>
        </p:txBody>
      </p:sp>
      <p:sp>
        <p:nvSpPr>
          <p:cNvPr id="3" name="Rectangle 47">
            <a:extLst>
              <a:ext uri="{FF2B5EF4-FFF2-40B4-BE49-F238E27FC236}">
                <a16:creationId xmlns:a16="http://schemas.microsoft.com/office/drawing/2014/main" id="{6BB04A3E-9FB9-4C5E-E0D4-42CB4066BAAC}"/>
              </a:ext>
            </a:extLst>
          </p:cNvPr>
          <p:cNvSpPr>
            <a:spLocks noChangeArrowheads="1"/>
          </p:cNvSpPr>
          <p:nvPr/>
        </p:nvSpPr>
        <p:spPr bwMode="auto">
          <a:xfrm>
            <a:off x="4747974" y="2072262"/>
            <a:ext cx="4029693"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高齢者の老後の生活などを支えるための「年金」について、国が一部支援をしています。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けがや病気で病院に行ったときに、少ない治療費で済むように、国が一部支援をしています。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介護が必要になったときに、少ない負担でサービスを受けられるように、国が一部支援をしています。また、病気や障害で働けず、生活に困っている人などを支援しています。</a:t>
            </a:r>
            <a:endParaRPr lang="ja-JP" altLang="en-US" sz="105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3EA05CCB-7940-051B-37CB-C33239002C7E}"/>
              </a:ext>
            </a:extLst>
          </p:cNvPr>
          <p:cNvSpPr>
            <a:spLocks noGrp="1"/>
          </p:cNvSpPr>
          <p:nvPr>
            <p:ph type="sldNum" sz="quarter" idx="12"/>
          </p:nvPr>
        </p:nvSpPr>
        <p:spPr/>
        <p:txBody>
          <a:bodyPr/>
          <a:lstStyle/>
          <a:p>
            <a:pPr>
              <a:defRPr/>
            </a:pPr>
            <a:fld id="{76028D53-E57D-4BBD-AE62-24ADF1336D3D}" type="slidenum">
              <a:rPr lang="en-US" altLang="ja-JP" smtClean="0"/>
              <a:pPr>
                <a:defRPr/>
              </a:pPr>
              <a:t>8</a:t>
            </a:fld>
            <a:endParaRPr lang="en-US" altLang="ja-JP"/>
          </a:p>
        </p:txBody>
      </p:sp>
    </p:spTree>
    <p:extLst>
      <p:ext uri="{BB962C8B-B14F-4D97-AF65-F5344CB8AC3E}">
        <p14:creationId xmlns:p14="http://schemas.microsoft.com/office/powerpoint/2010/main" val="43185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idx="4294967295"/>
          </p:nvPr>
        </p:nvSpPr>
        <p:spPr>
          <a:xfrm>
            <a:off x="144000" y="179388"/>
            <a:ext cx="5788025" cy="252412"/>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税金の使いみちはどうやって決めるの？（児童用Ｐ</a:t>
            </a:r>
            <a:r>
              <a:rPr lang="en-US" altLang="ja-JP" sz="1500" b="1" dirty="0">
                <a:solidFill>
                  <a:schemeClr val="bg1"/>
                </a:solidFill>
                <a:latin typeface="メイリオ" panose="020B0604030504040204" pitchFamily="50" charset="-128"/>
                <a:ea typeface="メイリオ" panose="020B0604030504040204" pitchFamily="50" charset="-128"/>
              </a:rPr>
              <a:t>10</a:t>
            </a:r>
            <a:r>
              <a:rPr lang="ja-JP" altLang="en-US" sz="1500" b="1" dirty="0">
                <a:solidFill>
                  <a:schemeClr val="bg1"/>
                </a:solidFill>
                <a:latin typeface="メイリオ" panose="020B0604030504040204" pitchFamily="50" charset="-128"/>
                <a:ea typeface="メイリオ" panose="020B0604030504040204" pitchFamily="50" charset="-128"/>
              </a:rPr>
              <a:t>）</a:t>
            </a:r>
          </a:p>
        </p:txBody>
      </p:sp>
      <p:pic>
        <p:nvPicPr>
          <p:cNvPr id="8" name="図 7">
            <a:extLst>
              <a:ext uri="{FF2B5EF4-FFF2-40B4-BE49-F238E27FC236}">
                <a16:creationId xmlns:a16="http://schemas.microsoft.com/office/drawing/2014/main" id="{7C99C34F-03B5-4AAF-A759-302FA899C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1" y="753378"/>
            <a:ext cx="3666906" cy="2750179"/>
          </a:xfrm>
          <a:prstGeom prst="rect">
            <a:avLst/>
          </a:prstGeom>
          <a:ln w="12700">
            <a:solidFill>
              <a:schemeClr val="accent5"/>
            </a:solidFill>
          </a:ln>
        </p:spPr>
      </p:pic>
      <p:sp>
        <p:nvSpPr>
          <p:cNvPr id="4" name="Rectangle 6">
            <a:extLst>
              <a:ext uri="{FF2B5EF4-FFF2-40B4-BE49-F238E27FC236}">
                <a16:creationId xmlns:a16="http://schemas.microsoft.com/office/drawing/2014/main" id="{B84FACA5-778D-CDEF-A28B-E0F6B4AEBC5F}"/>
              </a:ext>
            </a:extLst>
          </p:cNvPr>
          <p:cNvSpPr>
            <a:spLocks noChangeArrowheads="1"/>
          </p:cNvSpPr>
          <p:nvPr/>
        </p:nvSpPr>
        <p:spPr bwMode="auto">
          <a:xfrm>
            <a:off x="4200955" y="1080702"/>
            <a:ext cx="483554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の使いみちの決め方や国民生活との関係を理解させ、「政治への参加」と「国を支える税金を国民が負担すること」が対になっているのが、民主主義の基本であることを理解させる。また、その使いみちをしっかりと監視していくことの重要性を理解させる。</a:t>
            </a:r>
          </a:p>
          <a:p>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F95AEA83-CE47-9B4C-C11E-8C2AC2CDCC15}"/>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角丸四角形 5">
            <a:extLst>
              <a:ext uri="{FF2B5EF4-FFF2-40B4-BE49-F238E27FC236}">
                <a16:creationId xmlns:a16="http://schemas.microsoft.com/office/drawing/2014/main" id="{A9A66DA8-46AC-CAEC-054C-847282B613EA}"/>
              </a:ext>
            </a:extLst>
          </p:cNvPr>
          <p:cNvSpPr/>
          <p:nvPr/>
        </p:nvSpPr>
        <p:spPr>
          <a:xfrm>
            <a:off x="4200956" y="203669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7" name="Rectangle 6">
            <a:extLst>
              <a:ext uri="{FF2B5EF4-FFF2-40B4-BE49-F238E27FC236}">
                <a16:creationId xmlns:a16="http://schemas.microsoft.com/office/drawing/2014/main" id="{8F8A020A-86F2-D00B-0A97-5B6D05D40791}"/>
              </a:ext>
            </a:extLst>
          </p:cNvPr>
          <p:cNvSpPr>
            <a:spLocks noChangeArrowheads="1"/>
          </p:cNvSpPr>
          <p:nvPr/>
        </p:nvSpPr>
        <p:spPr bwMode="auto">
          <a:xfrm>
            <a:off x="4200956" y="2357517"/>
            <a:ext cx="48355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みんなが納めた税金は選挙で選ばれた代表が話し合って決めていることを知る。</a:t>
            </a:r>
            <a:endParaRPr lang="ja-JP" altLang="en-US" sz="1200" dirty="0">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F7FF5C3E-FE0A-3502-44B7-68E378AC375B}"/>
              </a:ext>
            </a:extLst>
          </p:cNvPr>
          <p:cNvSpPr>
            <a:spLocks noChangeArrowheads="1"/>
          </p:cNvSpPr>
          <p:nvPr/>
        </p:nvSpPr>
        <p:spPr bwMode="auto">
          <a:xfrm>
            <a:off x="4181384" y="4675777"/>
            <a:ext cx="4717135" cy="1216529"/>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「税の本質」とは</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・税は公共サービスの対価</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・自らの代表が、国の支出の在り方を決めることと、自らが国を</a:t>
            </a:r>
            <a:endParaRPr lang="en-US" altLang="ja-JP" sz="1050" dirty="0">
              <a:latin typeface="メイリオ" panose="020B0604030504040204" pitchFamily="50" charset="-128"/>
              <a:ea typeface="メイリオ" panose="020B0604030504040204" pitchFamily="50" charset="-128"/>
            </a:endParaRP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　支える税金を負担しなければならないことは表裏一体</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・税の使いみちを監視する（関心をもつ）ことも納税者として重要</a:t>
            </a:r>
            <a:endParaRPr lang="ja-JP" altLang="en-US"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6656732A-0947-05C5-7A29-8C2623D292C9}"/>
              </a:ext>
            </a:extLst>
          </p:cNvPr>
          <p:cNvPicPr>
            <a:picLocks noChangeAspect="1"/>
          </p:cNvPicPr>
          <p:nvPr/>
        </p:nvPicPr>
        <p:blipFill>
          <a:blip r:embed="rId4"/>
          <a:stretch>
            <a:fillRect/>
          </a:stretch>
        </p:blipFill>
        <p:spPr>
          <a:xfrm>
            <a:off x="4300654" y="4570415"/>
            <a:ext cx="457240" cy="231668"/>
          </a:xfrm>
          <a:prstGeom prst="rect">
            <a:avLst/>
          </a:prstGeom>
        </p:spPr>
      </p:pic>
      <p:sp>
        <p:nvSpPr>
          <p:cNvPr id="13" name="AutoShape 10">
            <a:extLst>
              <a:ext uri="{FF2B5EF4-FFF2-40B4-BE49-F238E27FC236}">
                <a16:creationId xmlns:a16="http://schemas.microsoft.com/office/drawing/2014/main" id="{DEB8384C-A745-07FE-126A-0367F9023539}"/>
              </a:ext>
            </a:extLst>
          </p:cNvPr>
          <p:cNvSpPr>
            <a:spLocks noChangeArrowheads="1"/>
          </p:cNvSpPr>
          <p:nvPr/>
        </p:nvSpPr>
        <p:spPr bwMode="auto">
          <a:xfrm>
            <a:off x="4181384" y="3166988"/>
            <a:ext cx="4717135" cy="1216529"/>
          </a:xfrm>
          <a:prstGeom prst="roundRect">
            <a:avLst>
              <a:gd name="adj" fmla="val 0"/>
            </a:avLst>
          </a:prstGeom>
          <a:noFill/>
          <a:ln w="25400" algn="ctr">
            <a:noFill/>
            <a:prstDash val="sysDot"/>
            <a:round/>
            <a:headEnd/>
            <a:tailEnd/>
          </a:ln>
        </p:spPr>
        <p:txBody>
          <a:bodyPr tIns="144000"/>
          <a:lstStyle/>
          <a:p>
            <a:pPr eaLnBrk="1" hangingPunct="1">
              <a:lnSpc>
                <a:spcPct val="120000"/>
              </a:lnSpc>
              <a:spcBef>
                <a:spcPct val="0"/>
              </a:spcBef>
              <a:buFontTx/>
              <a:buNone/>
            </a:pPr>
            <a:r>
              <a:rPr lang="ja-JP" altLang="en-US" sz="1050" b="1">
                <a:solidFill>
                  <a:srgbClr val="C00000"/>
                </a:solidFill>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1050" dirty="0">
                <a:latin typeface="メイリオ" panose="020B0604030504040204" pitchFamily="50" charset="-128"/>
                <a:ea typeface="メイリオ" panose="020B0604030504040204" pitchFamily="50" charset="-128"/>
              </a:rPr>
              <a:t>84</a:t>
            </a:r>
            <a:r>
              <a:rPr lang="ja-JP" altLang="en-US" sz="1050">
                <a:latin typeface="メイリオ" panose="020B0604030504040204" pitchFamily="50" charset="-128"/>
                <a:ea typeface="メイリオ" panose="020B0604030504040204" pitchFamily="50" charset="-128"/>
              </a:rPr>
              <a:t>条）</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endParaRPr lang="ja-JP" altLang="ja-JP" sz="105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endParaRPr lang="ja-JP" altLang="en-US" sz="1050" dirty="0">
              <a:latin typeface="メイリオ" panose="020B0604030504040204" pitchFamily="50" charset="-128"/>
              <a:ea typeface="メイリオ" panose="020B0604030504040204" pitchFamily="50" charset="-128"/>
            </a:endParaRPr>
          </a:p>
        </p:txBody>
      </p:sp>
      <p:sp>
        <p:nvSpPr>
          <p:cNvPr id="2" name="Rectangle 8">
            <a:extLst>
              <a:ext uri="{FF2B5EF4-FFF2-40B4-BE49-F238E27FC236}">
                <a16:creationId xmlns:a16="http://schemas.microsoft.com/office/drawing/2014/main" id="{65FE44EF-1CEC-C8B7-54FA-608B75DB013D}"/>
              </a:ext>
            </a:extLst>
          </p:cNvPr>
          <p:cNvSpPr>
            <a:spLocks noChangeArrowheads="1"/>
          </p:cNvSpPr>
          <p:nvPr/>
        </p:nvSpPr>
        <p:spPr bwMode="auto">
          <a:xfrm>
            <a:off x="4184559" y="3026474"/>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p>
        </p:txBody>
      </p:sp>
      <p:sp>
        <p:nvSpPr>
          <p:cNvPr id="3" name="スライド番号プレースホルダー 2">
            <a:extLst>
              <a:ext uri="{FF2B5EF4-FFF2-40B4-BE49-F238E27FC236}">
                <a16:creationId xmlns:a16="http://schemas.microsoft.com/office/drawing/2014/main" id="{C77150AC-900B-0C65-8A58-AFB175BA6E02}"/>
              </a:ext>
            </a:extLst>
          </p:cNvPr>
          <p:cNvSpPr>
            <a:spLocks noGrp="1"/>
          </p:cNvSpPr>
          <p:nvPr>
            <p:ph type="sldNum" sz="quarter" idx="12"/>
          </p:nvPr>
        </p:nvSpPr>
        <p:spPr/>
        <p:txBody>
          <a:bodyPr/>
          <a:lstStyle/>
          <a:p>
            <a:pPr>
              <a:defRPr/>
            </a:pPr>
            <a:fld id="{76028D53-E57D-4BBD-AE62-24ADF1336D3D}" type="slidenum">
              <a:rPr lang="en-US" altLang="ja-JP" smtClean="0"/>
              <a:pPr>
                <a:defRPr/>
              </a:pPr>
              <a:t>9</a:t>
            </a:fld>
            <a:endParaRPr lang="en-US" altLang="ja-JP"/>
          </a:p>
        </p:txBody>
      </p:sp>
    </p:spTree>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0</TotalTime>
  <Words>4328</Words>
  <Application>Microsoft Office PowerPoint</Application>
  <PresentationFormat>画面に合わせる (4:3)</PresentationFormat>
  <Paragraphs>372</Paragraphs>
  <Slides>14</Slides>
  <Notes>14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BIZ UDPゴシック</vt:lpstr>
      <vt:lpstr>HG丸ｺﾞｼｯｸM-PRO</vt:lpstr>
      <vt:lpstr>Meiryo UI</vt:lpstr>
      <vt:lpstr>MS Gothic</vt:lpstr>
      <vt:lpstr>Meiryo</vt:lpstr>
      <vt:lpstr>Meiryo</vt:lpstr>
      <vt:lpstr>Arial</vt:lpstr>
      <vt:lpstr>Calibri</vt:lpstr>
      <vt:lpstr>Calibri Light</vt:lpstr>
      <vt:lpstr>Times</vt:lpstr>
      <vt:lpstr>Wingdings</vt:lpstr>
      <vt:lpstr>講師用テーマ</vt:lpstr>
      <vt:lpstr>PowerPoint プレゼンテーション</vt:lpstr>
      <vt:lpstr>講師用マニュアルについて</vt:lpstr>
      <vt:lpstr>ワーク：税金について考えてみよう（児童用Ｐ２） 生活の中で関わりのある税金（児童用Ｐ３）</vt:lpstr>
      <vt:lpstr>生活の中で関わりのある税金（児童用Ｐ４～５）</vt:lpstr>
      <vt:lpstr>PowerPoint プレゼンテーション</vt:lpstr>
      <vt:lpstr>PowerPoint プレゼンテーション</vt:lpstr>
      <vt:lpstr>税金は何のためにあるのだろうか（児童用Ｐ８）</vt:lpstr>
      <vt:lpstr>税金は何のためにあるのだろうか（児童用Ｐ９）</vt:lpstr>
      <vt:lpstr>税金の使いみちはどうやって決めるの？（児童用Ｐ10）</vt:lpstr>
      <vt:lpstr>PowerPoint プレゼンテーション</vt:lpstr>
      <vt:lpstr>PowerPoint プレゼンテーション</vt:lpstr>
      <vt:lpstr>兵庫県の取組み「県民緑税」を知ってる？（児童用Ｐ14）</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2025-06-04T00:55:34Z</dcterms:modified>
</cp:coreProperties>
</file>