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7"/>
  </p:notesMasterIdLst>
  <p:handoutMasterIdLst>
    <p:handoutMasterId r:id="rId18"/>
  </p:handoutMasterIdLst>
  <p:sldIdLst>
    <p:sldId id="317" r:id="rId2"/>
    <p:sldId id="328" r:id="rId3"/>
    <p:sldId id="282" r:id="rId4"/>
    <p:sldId id="331" r:id="rId5"/>
    <p:sldId id="306" r:id="rId6"/>
    <p:sldId id="307" r:id="rId7"/>
    <p:sldId id="325" r:id="rId8"/>
    <p:sldId id="321" r:id="rId9"/>
    <p:sldId id="302" r:id="rId10"/>
    <p:sldId id="309" r:id="rId11"/>
    <p:sldId id="330" r:id="rId12"/>
    <p:sldId id="322" r:id="rId13"/>
    <p:sldId id="324" r:id="rId14"/>
    <p:sldId id="329" r:id="rId15"/>
    <p:sldId id="316"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8DE6EBF2-00B5-E642-83CE-1D3A90ECC091}">
          <p14:sldIdLst>
            <p14:sldId id="317"/>
            <p14:sldId id="328"/>
          </p14:sldIdLst>
        </p14:section>
        <p14:section name="共通" id="{6541D6CB-99E7-4A76-97D2-C6351E251E23}">
          <p14:sldIdLst>
            <p14:sldId id="282"/>
            <p14:sldId id="331"/>
            <p14:sldId id="306"/>
            <p14:sldId id="307"/>
            <p14:sldId id="325"/>
            <p14:sldId id="321"/>
            <p14:sldId id="302"/>
            <p14:sldId id="309"/>
          </p14:sldIdLst>
        </p14:section>
        <p14:section name="大阪府独自ページ" id="{60C790C1-6A5C-4A05-95A7-CB28857FC90F}">
          <p14:sldIdLst>
            <p14:sldId id="330"/>
            <p14:sldId id="322"/>
            <p14:sldId id="324"/>
            <p14:sldId id="329"/>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411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DE3"/>
    <a:srgbClr val="FBE3D6"/>
    <a:srgbClr val="4E97C5"/>
    <a:srgbClr val="255068"/>
    <a:srgbClr val="FFCC99"/>
    <a:srgbClr val="CCECFF"/>
    <a:srgbClr val="FF99FF"/>
    <a:srgbClr val="94FF80"/>
    <a:srgbClr val="5999FF"/>
    <a:srgbClr val="59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6" autoAdjust="0"/>
    <p:restoredTop sz="93784" autoAdjust="0"/>
  </p:normalViewPr>
  <p:slideViewPr>
    <p:cSldViewPr>
      <p:cViewPr>
        <p:scale>
          <a:sx n="89" d="100"/>
          <a:sy n="89" d="100"/>
        </p:scale>
        <p:origin x="668" y="-1112"/>
      </p:cViewPr>
      <p:guideLst>
        <p:guide orient="horz" pos="436"/>
        <p:guide orient="horz" pos="411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0" tIns="45805" rIns="91620" bIns="458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0" tIns="45805" rIns="91620" bIns="45805" rtlCol="0"/>
          <a:lstStyle>
            <a:lvl1pPr algn="r">
              <a:defRPr sz="1200"/>
            </a:lvl1pPr>
          </a:lstStyle>
          <a:p>
            <a:pPr>
              <a:defRPr/>
            </a:pPr>
            <a:fld id="{A6EA2385-7B63-4C5D-91D8-2142DDD3B806}" type="datetimeFigureOut">
              <a:rPr lang="ja-JP" altLang="en-US"/>
              <a:pPr>
                <a:defRPr/>
              </a:pPr>
              <a:t>2025/6/4</a:t>
            </a:fld>
            <a:endParaRPr lang="ja-JP" altLang="en-US"/>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0" tIns="45805" rIns="91620" bIns="458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0" tIns="45805" rIns="91620" bIns="458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5976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333091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13</a:t>
            </a:fld>
            <a:endParaRPr lang="en-US" altLang="ja-JP"/>
          </a:p>
        </p:txBody>
      </p:sp>
    </p:spTree>
    <p:extLst>
      <p:ext uri="{BB962C8B-B14F-4D97-AF65-F5344CB8AC3E}">
        <p14:creationId xmlns:p14="http://schemas.microsoft.com/office/powerpoint/2010/main" val="135222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108212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16493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1023483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313525726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313699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410576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353846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200857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21056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70141"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90479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58941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58116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360581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pref.osaka.lg.jp/o070070/toshimiryoku/syukuhakuzei/index.html"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www.nta.go.jp/taxes/kids/video/index.htm#webtaxtv"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www.pref.osaka.lg.jp/o070070/toshimiryoku/syukuhakuzei/index.html" TargetMode="External"/><Relationship Id="rId3" Type="http://schemas.openxmlformats.org/officeDocument/2006/relationships/image" Target="../media/image1.wmf"/><Relationship Id="rId7" Type="http://schemas.openxmlformats.org/officeDocument/2006/relationships/hyperlink" Target="https://www.mof.go.jp/kids/2018/"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hyperlink" Target="https://www.nta.go.jp/taxes/kids/video/index.htm" TargetMode="External"/><Relationship Id="rId5" Type="http://schemas.openxmlformats.org/officeDocument/2006/relationships/hyperlink" Target="https://www.nta.go.jp/taxes/kids/index.htm"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mof.go.jp/tax_policy/publication/brochure/zeikin_drill/index.html"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マニュアル（大阪府版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大阪府</a:t>
            </a:r>
            <a:r>
              <a:rPr lang="ja-JP" altLang="en-US" sz="1100">
                <a:latin typeface="メイリオ" panose="020B0604030504040204" pitchFamily="50" charset="-128"/>
                <a:ea typeface="メイリオ" panose="020B0604030504040204" pitchFamily="50" charset="-128"/>
              </a:rPr>
              <a:t>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当会では、租税教育の充実に関する基本方針等について協議されており、令和６年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4" name="図 3" descr="ダイアグラム&#10;&#10;AI によって生成されたコンテンツは間違っている可能性があります。">
            <a:extLst>
              <a:ext uri="{FF2B5EF4-FFF2-40B4-BE49-F238E27FC236}">
                <a16:creationId xmlns:a16="http://schemas.microsoft.com/office/drawing/2014/main" id="{EDB4FE1D-D789-95EC-A6AF-5625D3F6B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05" y="1035787"/>
            <a:ext cx="3802050" cy="2851537"/>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77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8,190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7,318</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6,471</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467676" y="5509225"/>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2,938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33.2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6</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858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5</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6,560</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8,728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16.4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2,179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24.5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715</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15.7</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2" name="図 1" descr="グラフ, ダイアグラム&#10;&#10;AI 生成コンテンツは誤りを含む可能性があります。">
            <a:extLst>
              <a:ext uri="{FF2B5EF4-FFF2-40B4-BE49-F238E27FC236}">
                <a16:creationId xmlns:a16="http://schemas.microsoft.com/office/drawing/2014/main" id="{C17DEF12-8189-FC3A-CB18-03D138E67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85" y="824284"/>
            <a:ext cx="3696303" cy="2774678"/>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7FC35068-48EB-4203-9A45-CEEBB64B9F20}"/>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28" name="AutoShape 10">
            <a:extLst>
              <a:ext uri="{FF2B5EF4-FFF2-40B4-BE49-F238E27FC236}">
                <a16:creationId xmlns:a16="http://schemas.microsoft.com/office/drawing/2014/main" id="{EF085A7F-6996-4E62-8F3A-95B2E0C0EFB2}"/>
              </a:ext>
            </a:extLst>
          </p:cNvPr>
          <p:cNvSpPr>
            <a:spLocks noChangeArrowheads="1"/>
          </p:cNvSpPr>
          <p:nvPr/>
        </p:nvSpPr>
        <p:spPr bwMode="auto">
          <a:xfrm>
            <a:off x="108965" y="3973559"/>
            <a:ext cx="6188926" cy="2733241"/>
          </a:xfrm>
          <a:prstGeom prst="roundRect">
            <a:avLst>
              <a:gd name="adj" fmla="val 5849"/>
            </a:avLst>
          </a:prstGeom>
          <a:solidFill>
            <a:srgbClr val="FFFFFF"/>
          </a:solidFill>
          <a:ln w="25400" algn="ctr">
            <a:solidFill>
              <a:schemeClr val="accent1"/>
            </a:solidFill>
            <a:prstDash val="sysDot"/>
            <a:round/>
            <a:headEnd/>
            <a:tailEnd/>
          </a:ln>
        </p:spPr>
        <p:txBody>
          <a:bodyPr/>
          <a:lstStyle/>
          <a:p>
            <a:pPr algn="just">
              <a:lnSpc>
                <a:spcPct val="120000"/>
              </a:lnSpc>
            </a:pPr>
            <a:endParaRPr lang="en-US" altLang="ja-JP" sz="1000" dirty="0">
              <a:latin typeface="メイリオ" panose="020B0604030504040204" pitchFamily="50" charset="-128"/>
              <a:ea typeface="メイリオ" panose="020B0604030504040204" pitchFamily="50" charset="-128"/>
            </a:endParaRPr>
          </a:p>
        </p:txBody>
      </p:sp>
      <p:sp>
        <p:nvSpPr>
          <p:cNvPr id="22" name="Rectangle 3">
            <a:extLst>
              <a:ext uri="{FF2B5EF4-FFF2-40B4-BE49-F238E27FC236}">
                <a16:creationId xmlns:a16="http://schemas.microsoft.com/office/drawing/2014/main" id="{4DA8BB78-D2E7-403A-9C3C-46E5141AF3A2}"/>
              </a:ext>
            </a:extLst>
          </p:cNvPr>
          <p:cNvSpPr txBox="1">
            <a:spLocks noChangeArrowheads="1"/>
          </p:cNvSpPr>
          <p:nvPr/>
        </p:nvSpPr>
        <p:spPr bwMode="auto">
          <a:xfrm>
            <a:off x="180000" y="151200"/>
            <a:ext cx="5283696" cy="26079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12</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30" name="テキスト ボックス 8">
            <a:extLst>
              <a:ext uri="{FF2B5EF4-FFF2-40B4-BE49-F238E27FC236}">
                <a16:creationId xmlns:a16="http://schemas.microsoft.com/office/drawing/2014/main" id="{E4CB10AF-48A8-4D34-AB59-3BE64AB8BDE9}"/>
              </a:ext>
            </a:extLst>
          </p:cNvPr>
          <p:cNvSpPr txBox="1">
            <a:spLocks noChangeArrowheads="1"/>
          </p:cNvSpPr>
          <p:nvPr/>
        </p:nvSpPr>
        <p:spPr bwMode="auto">
          <a:xfrm>
            <a:off x="4019334" y="1568708"/>
            <a:ext cx="1566751" cy="2053126"/>
          </a:xfrm>
          <a:prstGeom prst="rect">
            <a:avLst/>
          </a:prstGeom>
          <a:noFill/>
          <a:ln w="9525">
            <a:noFill/>
            <a:miter lim="800000"/>
            <a:headEnd/>
            <a:tailEnd/>
          </a:ln>
        </p:spPr>
        <p:txBody>
          <a:bodyPr wrap="square">
            <a:spAutoFit/>
          </a:bodyPr>
          <a:lstStyle/>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府</a:t>
            </a:r>
            <a:r>
              <a:rPr lang="ja-JP" altLang="en-US" sz="800">
                <a:latin typeface="メイリオ" panose="020B0604030504040204" pitchFamily="50" charset="-128"/>
                <a:ea typeface="メイリオ" panose="020B0604030504040204" pitchFamily="50" charset="-128"/>
              </a:rPr>
              <a:t>税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・国から入る</a:t>
            </a:r>
            <a:r>
              <a:rPr lang="ja-JP" altLang="en-US" sz="800">
                <a:latin typeface="メイリオ" panose="020B0604030504040204" pitchFamily="50" charset="-128"/>
                <a:ea typeface="メイリオ" panose="020B0604030504040204" pitchFamily="50" charset="-128"/>
              </a:rPr>
              <a:t>お金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地方</a:t>
            </a:r>
            <a:r>
              <a:rPr lang="ja-JP" altLang="en-US" sz="800" dirty="0">
                <a:latin typeface="メイリオ" panose="020B0604030504040204" pitchFamily="50" charset="-128"/>
                <a:ea typeface="メイリオ" panose="020B0604030504040204" pitchFamily="50" charset="-128"/>
              </a:rPr>
              <a:t>譲与</a:t>
            </a:r>
            <a:r>
              <a:rPr lang="ja-JP" altLang="en-US" sz="800">
                <a:latin typeface="メイリオ" panose="020B0604030504040204" pitchFamily="50" charset="-128"/>
                <a:ea typeface="メイリオ" panose="020B0604030504040204" pitchFamily="50" charset="-128"/>
              </a:rPr>
              <a:t>税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地方</a:t>
            </a:r>
            <a:r>
              <a:rPr lang="ja-JP" altLang="en-US" sz="800" dirty="0">
                <a:latin typeface="メイリオ" panose="020B0604030504040204" pitchFamily="50" charset="-128"/>
                <a:ea typeface="メイリオ" panose="020B0604030504040204" pitchFamily="50" charset="-128"/>
              </a:rPr>
              <a:t>特例交付</a:t>
            </a:r>
            <a:r>
              <a:rPr lang="ja-JP" altLang="en-US" sz="800">
                <a:latin typeface="メイリオ" panose="020B0604030504040204" pitchFamily="50" charset="-128"/>
                <a:ea typeface="メイリオ" panose="020B0604030504040204" pitchFamily="50" charset="-128"/>
              </a:rPr>
              <a:t>金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地方交付税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国庫支出金　</a:t>
            </a:r>
            <a:endParaRPr lang="en-US" altLang="ja-JP" sz="800" dirty="0">
              <a:latin typeface="メイリオ" panose="020B0604030504040204" pitchFamily="50" charset="-128"/>
              <a:ea typeface="メイリオ" panose="020B0604030504040204" pitchFamily="50" charset="-128"/>
            </a:endParaRPr>
          </a:p>
          <a:p>
            <a:pPr>
              <a:lnSpc>
                <a:spcPts val="1400"/>
              </a:lnSpc>
            </a:pPr>
            <a:r>
              <a:rPr lang="ja-JP" altLang="en-US" sz="800" dirty="0">
                <a:latin typeface="メイリオ" panose="020B0604030504040204" pitchFamily="50" charset="-128"/>
                <a:ea typeface="メイリオ" panose="020B0604030504040204" pitchFamily="50" charset="-128"/>
              </a:rPr>
              <a:t>・財産の運用で得られたお金</a:t>
            </a:r>
            <a:endParaRPr lang="en-US" altLang="ja-JP" sz="800" dirty="0">
              <a:latin typeface="メイリオ" panose="020B0604030504040204" pitchFamily="50" charset="-128"/>
              <a:ea typeface="メイリオ" panose="020B0604030504040204" pitchFamily="50" charset="-128"/>
            </a:endParaRPr>
          </a:p>
          <a:p>
            <a:pPr>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貸付金元利</a:t>
            </a:r>
            <a:r>
              <a:rPr lang="ja-JP" altLang="en-US" sz="800">
                <a:latin typeface="メイリオ" panose="020B0604030504040204" pitchFamily="50" charset="-128"/>
                <a:ea typeface="メイリオ" panose="020B0604030504040204" pitchFamily="50" charset="-128"/>
              </a:rPr>
              <a:t>収入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・府の借金</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府債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その他　　　　　</a:t>
            </a:r>
            <a:endParaRPr lang="en-US" altLang="ja-JP" sz="800" b="1" dirty="0">
              <a:solidFill>
                <a:srgbClr val="C00000"/>
              </a:solidFill>
              <a:latin typeface="メイリオ" panose="020B0604030504040204" pitchFamily="50" charset="-128"/>
              <a:ea typeface="メイリオ" panose="020B0604030504040204" pitchFamily="50" charset="-128"/>
            </a:endParaRPr>
          </a:p>
        </p:txBody>
      </p:sp>
      <p:sp>
        <p:nvSpPr>
          <p:cNvPr id="40" name="テキスト ボックス 8">
            <a:extLst>
              <a:ext uri="{FF2B5EF4-FFF2-40B4-BE49-F238E27FC236}">
                <a16:creationId xmlns:a16="http://schemas.microsoft.com/office/drawing/2014/main" id="{27835960-CCAC-426C-B990-7F8791EFA77F}"/>
              </a:ext>
            </a:extLst>
          </p:cNvPr>
          <p:cNvSpPr txBox="1">
            <a:spLocks noChangeArrowheads="1"/>
          </p:cNvSpPr>
          <p:nvPr/>
        </p:nvSpPr>
        <p:spPr bwMode="auto">
          <a:xfrm>
            <a:off x="6397520" y="1574288"/>
            <a:ext cx="2843329" cy="3309880"/>
          </a:xfrm>
          <a:prstGeom prst="rect">
            <a:avLst/>
          </a:prstGeom>
          <a:noFill/>
          <a:ln w="9525">
            <a:noFill/>
            <a:miter lim="800000"/>
            <a:headEnd/>
            <a:tailEnd/>
          </a:ln>
        </p:spPr>
        <p:txBody>
          <a:bodyPr wrap="square">
            <a:spAutoFit/>
          </a:bodyPr>
          <a:lstStyle/>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みんなが勉強しやすいようにするため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教育費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商業や工業などの産業をさかんにするため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商工</a:t>
            </a:r>
            <a:r>
              <a:rPr lang="ja-JP" altLang="en-US" sz="800">
                <a:latin typeface="メイリオ" panose="020B0604030504040204" pitchFamily="50" charset="-128"/>
                <a:ea typeface="メイリオ" panose="020B0604030504040204" pitchFamily="50" charset="-128"/>
              </a:rPr>
              <a:t>労働費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体の不自由な人やお年</a:t>
            </a:r>
            <a:r>
              <a:rPr lang="ja-JP" altLang="en-US" sz="800">
                <a:latin typeface="メイリオ" panose="020B0604030504040204" pitchFamily="50" charset="-128"/>
                <a:ea typeface="メイリオ" panose="020B0604030504040204" pitchFamily="50" charset="-128"/>
              </a:rPr>
              <a:t>よりが</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安心</a:t>
            </a:r>
            <a:r>
              <a:rPr lang="ja-JP" altLang="en-US" sz="800" dirty="0">
                <a:latin typeface="メイリオ" panose="020B0604030504040204" pitchFamily="50" charset="-128"/>
                <a:ea typeface="メイリオ" panose="020B0604030504040204" pitchFamily="50" charset="-128"/>
              </a:rPr>
              <a:t>してくらせる</a:t>
            </a:r>
            <a:r>
              <a:rPr lang="ja-JP" altLang="en-US" sz="800">
                <a:latin typeface="メイリオ" panose="020B0604030504040204" pitchFamily="50" charset="-128"/>
                <a:ea typeface="メイリオ" panose="020B0604030504040204" pitchFamily="50" charset="-128"/>
              </a:rPr>
              <a:t>ようにするため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福祉費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健康を守るため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健康</a:t>
            </a:r>
            <a:r>
              <a:rPr lang="ja-JP" altLang="en-US" sz="800">
                <a:latin typeface="メイリオ" panose="020B0604030504040204" pitchFamily="50" charset="-128"/>
                <a:ea typeface="メイリオ" panose="020B0604030504040204" pitchFamily="50" charset="-128"/>
              </a:rPr>
              <a:t>医療費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・犯罪をふせいだりくらしの安全を守るため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警察費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道路・橋・住宅をつくったりするため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都市整備費・都市</a:t>
            </a:r>
            <a:r>
              <a:rPr lang="ja-JP" altLang="en-US" sz="800">
                <a:latin typeface="メイリオ" panose="020B0604030504040204" pitchFamily="50" charset="-128"/>
                <a:ea typeface="メイリオ" panose="020B0604030504040204" pitchFamily="50" charset="-128"/>
              </a:rPr>
              <a:t>計画費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府の借金を返したりするため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総務費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農・林・水産業をさかんにするため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環境農林</a:t>
            </a:r>
            <a:r>
              <a:rPr lang="ja-JP" altLang="en-US" sz="800">
                <a:latin typeface="メイリオ" panose="020B0604030504040204" pitchFamily="50" charset="-128"/>
                <a:ea typeface="メイリオ" panose="020B0604030504040204" pitchFamily="50" charset="-128"/>
              </a:rPr>
              <a:t>水産費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その他　　　　　　　　　　</a:t>
            </a:r>
            <a:endParaRPr lang="en-US" altLang="ja-JP" sz="800" dirty="0">
              <a:latin typeface="メイリオ" panose="020B0604030504040204" pitchFamily="50" charset="-128"/>
              <a:ea typeface="メイリオ" panose="020B0604030504040204" pitchFamily="50" charset="-128"/>
            </a:endParaRPr>
          </a:p>
        </p:txBody>
      </p:sp>
      <p:sp>
        <p:nvSpPr>
          <p:cNvPr id="43" name="Rectangle 7">
            <a:extLst>
              <a:ext uri="{FF2B5EF4-FFF2-40B4-BE49-F238E27FC236}">
                <a16:creationId xmlns:a16="http://schemas.microsoft.com/office/drawing/2014/main" id="{3CC8523C-3CA3-4C2A-AA8C-5D7099F42DB3}"/>
              </a:ext>
            </a:extLst>
          </p:cNvPr>
          <p:cNvSpPr>
            <a:spLocks noChangeArrowheads="1"/>
          </p:cNvSpPr>
          <p:nvPr/>
        </p:nvSpPr>
        <p:spPr bwMode="auto">
          <a:xfrm>
            <a:off x="239122" y="4506687"/>
            <a:ext cx="2028000" cy="212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eaLnBrk="1" hangingPunct="1">
              <a:lnSpc>
                <a:spcPct val="120000"/>
              </a:lnSpc>
              <a:spcBef>
                <a:spcPct val="0"/>
              </a:spcBef>
              <a:buFont typeface="Wingdings" pitchFamily="2" charset="2"/>
              <a:buChar char="n"/>
            </a:pPr>
            <a:r>
              <a:rPr lang="ja-JP" altLang="en-US" sz="900" b="1" dirty="0">
                <a:solidFill>
                  <a:schemeClr val="accent5">
                    <a:lumMod val="50000"/>
                  </a:schemeClr>
                </a:solidFill>
                <a:latin typeface="メイリオ" panose="020B0604030504040204" pitchFamily="50" charset="-128"/>
                <a:ea typeface="メイリオ" panose="020B0604030504040204" pitchFamily="50" charset="-128"/>
              </a:rPr>
              <a:t>地方交付税</a:t>
            </a:r>
          </a:p>
          <a:p>
            <a:pPr algn="just" eaLnBrk="1" hangingPunct="1">
              <a:lnSpc>
                <a:spcPct val="120000"/>
              </a:lnSpc>
              <a:spcBef>
                <a:spcPct val="0"/>
              </a:spcBef>
              <a:buFontTx/>
              <a:buNone/>
            </a:pPr>
            <a:r>
              <a:rPr lang="ja-JP" altLang="en-US" sz="850" dirty="0">
                <a:latin typeface="メイリオ" panose="020B0604030504040204" pitchFamily="50" charset="-128"/>
                <a:ea typeface="メイリオ" panose="020B0604030504040204" pitchFamily="50" charset="-128"/>
              </a:rPr>
              <a:t>　地方公共団体ごとの財源の均衡化を図り、地方行政の計画的な運営を保障するため、国が、一定の基準に基づいて各地方公共団体ごとに標準的な必要額（基準財政需要額）と標準的な収入（基準財政収入額）を見積もり、財源不足が生じる場合に、その不足額を基礎として地方公共団体に交付するもので、国税のうち所得税及び法人税のそれぞれ</a:t>
            </a:r>
            <a:r>
              <a:rPr lang="en-US" altLang="ja-JP" sz="850" dirty="0">
                <a:latin typeface="メイリオ" panose="020B0604030504040204" pitchFamily="50" charset="-128"/>
                <a:ea typeface="メイリオ" panose="020B0604030504040204" pitchFamily="50" charset="-128"/>
              </a:rPr>
              <a:t>33.1</a:t>
            </a:r>
            <a:r>
              <a:rPr lang="ja-JP" altLang="en-US" sz="850" dirty="0">
                <a:latin typeface="メイリオ" panose="020B0604030504040204" pitchFamily="50" charset="-128"/>
                <a:ea typeface="メイリオ" panose="020B0604030504040204" pitchFamily="50" charset="-128"/>
              </a:rPr>
              <a:t>％、酒税の</a:t>
            </a:r>
            <a:r>
              <a:rPr lang="en-US" altLang="ja-JP" sz="850" dirty="0">
                <a:latin typeface="メイリオ" panose="020B0604030504040204" pitchFamily="50" charset="-128"/>
                <a:ea typeface="メイリオ" panose="020B0604030504040204" pitchFamily="50" charset="-128"/>
              </a:rPr>
              <a:t>50</a:t>
            </a:r>
            <a:r>
              <a:rPr lang="ja-JP" altLang="en-US" sz="850" dirty="0">
                <a:latin typeface="メイリオ" panose="020B0604030504040204" pitchFamily="50" charset="-128"/>
                <a:ea typeface="メイリオ" panose="020B0604030504040204" pitchFamily="50" charset="-128"/>
              </a:rPr>
              <a:t>％、消費税の</a:t>
            </a:r>
            <a:r>
              <a:rPr lang="en-US" altLang="ja-JP" sz="850" dirty="0">
                <a:latin typeface="メイリオ" panose="020B0604030504040204" pitchFamily="50" charset="-128"/>
                <a:ea typeface="メイリオ" panose="020B0604030504040204" pitchFamily="50" charset="-128"/>
              </a:rPr>
              <a:t>19.5%</a:t>
            </a:r>
            <a:r>
              <a:rPr lang="ja-JP" altLang="en-US" sz="850" dirty="0" err="1">
                <a:latin typeface="メイリオ" panose="020B0604030504040204" pitchFamily="50" charset="-128"/>
                <a:ea typeface="メイリオ" panose="020B0604030504040204" pitchFamily="50" charset="-128"/>
              </a:rPr>
              <a:t>、</a:t>
            </a:r>
            <a:r>
              <a:rPr lang="ja-JP" altLang="en-US" sz="850" dirty="0">
                <a:latin typeface="メイリオ" panose="020B0604030504040204" pitchFamily="50" charset="-128"/>
                <a:ea typeface="メイリオ" panose="020B0604030504040204" pitchFamily="50" charset="-128"/>
              </a:rPr>
              <a:t>地方法人税の全額がその財源に充てられています。</a:t>
            </a:r>
          </a:p>
        </p:txBody>
      </p:sp>
      <p:sp>
        <p:nvSpPr>
          <p:cNvPr id="44" name="Rectangle 8">
            <a:extLst>
              <a:ext uri="{FF2B5EF4-FFF2-40B4-BE49-F238E27FC236}">
                <a16:creationId xmlns:a16="http://schemas.microsoft.com/office/drawing/2014/main" id="{2AEC8FE5-8568-4019-823D-B0F563A8E474}"/>
              </a:ext>
            </a:extLst>
          </p:cNvPr>
          <p:cNvSpPr>
            <a:spLocks noChangeArrowheads="1"/>
          </p:cNvSpPr>
          <p:nvPr/>
        </p:nvSpPr>
        <p:spPr bwMode="auto">
          <a:xfrm>
            <a:off x="2236009" y="4503898"/>
            <a:ext cx="2027999" cy="16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eaLnBrk="1" hangingPunct="1">
              <a:lnSpc>
                <a:spcPct val="120000"/>
              </a:lnSpc>
              <a:spcBef>
                <a:spcPct val="0"/>
              </a:spcBef>
              <a:buFont typeface="Wingdings" pitchFamily="2" charset="2"/>
              <a:buChar char="n"/>
            </a:pPr>
            <a:r>
              <a:rPr lang="ja-JP" altLang="en-US" sz="900" b="1" dirty="0">
                <a:solidFill>
                  <a:schemeClr val="accent5">
                    <a:lumMod val="50000"/>
                  </a:schemeClr>
                </a:solidFill>
                <a:latin typeface="メイリオ" panose="020B0604030504040204" pitchFamily="50" charset="-128"/>
                <a:ea typeface="メイリオ" panose="020B0604030504040204" pitchFamily="50" charset="-128"/>
              </a:rPr>
              <a:t>国庫支出金</a:t>
            </a:r>
          </a:p>
          <a:p>
            <a:pPr algn="just" eaLnBrk="1" hangingPunct="1">
              <a:lnSpc>
                <a:spcPct val="120000"/>
              </a:lnSpc>
              <a:spcBef>
                <a:spcPct val="0"/>
              </a:spcBef>
              <a:buFontTx/>
              <a:buNone/>
            </a:pPr>
            <a:r>
              <a:rPr lang="ja-JP" altLang="en-US" sz="850" dirty="0">
                <a:latin typeface="メイリオ" panose="020B0604030504040204" pitchFamily="50" charset="-128"/>
                <a:ea typeface="メイリオ" panose="020B0604030504040204" pitchFamily="50" charset="-128"/>
              </a:rPr>
              <a:t>　大阪府が行う特定の事務事業に対して国から交付される給付金であり、国が地方公共団体と共同で行う事務に対して一定の負担区分に基づいて義務的に負担する国庫負担金、国が地方公共団体に対する援助として交付する国庫補助金、国からの委託事務で経費の全額を負担する国庫委託金の３区分があります。</a:t>
            </a:r>
            <a:endParaRPr lang="ja-JP" altLang="en-US" sz="850" dirty="0">
              <a:highlight>
                <a:srgbClr val="FFFF00"/>
              </a:highlight>
              <a:latin typeface="メイリオ" panose="020B0604030504040204" pitchFamily="50" charset="-128"/>
              <a:ea typeface="メイリオ" panose="020B0604030504040204" pitchFamily="50" charset="-128"/>
            </a:endParaRPr>
          </a:p>
        </p:txBody>
      </p:sp>
      <p:sp>
        <p:nvSpPr>
          <p:cNvPr id="46" name="Rectangle 8">
            <a:extLst>
              <a:ext uri="{FF2B5EF4-FFF2-40B4-BE49-F238E27FC236}">
                <a16:creationId xmlns:a16="http://schemas.microsoft.com/office/drawing/2014/main" id="{37FD00CF-C8EB-40D0-8A2D-963A31405795}"/>
              </a:ext>
            </a:extLst>
          </p:cNvPr>
          <p:cNvSpPr>
            <a:spLocks noChangeArrowheads="1"/>
          </p:cNvSpPr>
          <p:nvPr/>
        </p:nvSpPr>
        <p:spPr bwMode="auto">
          <a:xfrm>
            <a:off x="4211960" y="4512652"/>
            <a:ext cx="2016128" cy="16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eaLnBrk="1" hangingPunct="1">
              <a:lnSpc>
                <a:spcPct val="120000"/>
              </a:lnSpc>
              <a:spcBef>
                <a:spcPct val="0"/>
              </a:spcBef>
              <a:buFont typeface="Wingdings" pitchFamily="2" charset="2"/>
              <a:buChar char="n"/>
            </a:pPr>
            <a:r>
              <a:rPr lang="ja-JP" altLang="en-US" sz="900" b="1" dirty="0">
                <a:solidFill>
                  <a:schemeClr val="accent5">
                    <a:lumMod val="50000"/>
                  </a:schemeClr>
                </a:solidFill>
                <a:latin typeface="メイリオ" panose="020B0604030504040204" pitchFamily="50" charset="-128"/>
                <a:ea typeface="メイリオ" panose="020B0604030504040204" pitchFamily="50" charset="-128"/>
              </a:rPr>
              <a:t>府債</a:t>
            </a:r>
            <a:endParaRPr lang="en-US" altLang="ja-JP" sz="900" b="1" dirty="0">
              <a:solidFill>
                <a:schemeClr val="accent5">
                  <a:lumMod val="50000"/>
                </a:schemeClr>
              </a:solidFill>
              <a:latin typeface="メイリオ" panose="020B0604030504040204" pitchFamily="50" charset="-128"/>
              <a:ea typeface="メイリオ" panose="020B0604030504040204" pitchFamily="50" charset="-128"/>
            </a:endParaRPr>
          </a:p>
          <a:p>
            <a:pPr algn="just" eaLnBrk="1" hangingPunct="1">
              <a:lnSpc>
                <a:spcPct val="120000"/>
              </a:lnSpc>
              <a:spcBef>
                <a:spcPct val="0"/>
              </a:spcBef>
              <a:buFontTx/>
              <a:buNone/>
            </a:pPr>
            <a:r>
              <a:rPr lang="ja-JP" altLang="en-US" sz="850" dirty="0">
                <a:latin typeface="メイリオ" panose="020B0604030504040204" pitchFamily="50" charset="-128"/>
                <a:ea typeface="メイリオ" panose="020B0604030504040204" pitchFamily="50" charset="-128"/>
              </a:rPr>
              <a:t>　道路、住宅、公園の建設など多額の経費を要する事業でその効果が後年度に及ぶもの又は災害復旧事業など緊急に実施する必要のある事業の財源に充てるため、国や金融機関などから長期にわたって借り入れる借金です。府債の発行に当たっては、総務大臣との協議又は総務大臣の許可が必要です。</a:t>
            </a:r>
          </a:p>
        </p:txBody>
      </p:sp>
      <p:sp>
        <p:nvSpPr>
          <p:cNvPr id="47" name="Rectangle 4">
            <a:extLst>
              <a:ext uri="{FF2B5EF4-FFF2-40B4-BE49-F238E27FC236}">
                <a16:creationId xmlns:a16="http://schemas.microsoft.com/office/drawing/2014/main" id="{20524359-51DC-4AF5-8F04-289B7C260750}"/>
              </a:ext>
            </a:extLst>
          </p:cNvPr>
          <p:cNvSpPr>
            <a:spLocks noChangeArrowheads="1"/>
          </p:cNvSpPr>
          <p:nvPr/>
        </p:nvSpPr>
        <p:spPr bwMode="auto">
          <a:xfrm>
            <a:off x="5339152" y="652326"/>
            <a:ext cx="3395316"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地方</a:t>
            </a:r>
            <a:r>
              <a:rPr lang="ja-JP" altLang="en-US" sz="1100" dirty="0">
                <a:latin typeface="メイリオ" panose="020B0604030504040204" pitchFamily="50" charset="-128"/>
                <a:ea typeface="メイリオ" panose="020B0604030504040204" pitchFamily="50" charset="-128"/>
              </a:rPr>
              <a:t>自治体の収入の内訳はどうなっているのか、また支出にはどんなものがあるのかを理解させる。</a:t>
            </a:r>
          </a:p>
        </p:txBody>
      </p:sp>
      <p:sp>
        <p:nvSpPr>
          <p:cNvPr id="2" name="正方形/長方形 1">
            <a:extLst>
              <a:ext uri="{FF2B5EF4-FFF2-40B4-BE49-F238E27FC236}">
                <a16:creationId xmlns:a16="http://schemas.microsoft.com/office/drawing/2014/main" id="{C7838771-CA28-4B73-AF3E-3A80CCDEADB0}"/>
              </a:ext>
            </a:extLst>
          </p:cNvPr>
          <p:cNvSpPr/>
          <p:nvPr/>
        </p:nvSpPr>
        <p:spPr>
          <a:xfrm>
            <a:off x="251520" y="4188979"/>
            <a:ext cx="5212176" cy="261610"/>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地方公共団体の収入の多くは地方税と国からの給付金です</a:t>
            </a:r>
          </a:p>
        </p:txBody>
      </p:sp>
      <p:pic>
        <p:nvPicPr>
          <p:cNvPr id="29" name="図 28">
            <a:extLst>
              <a:ext uri="{FF2B5EF4-FFF2-40B4-BE49-F238E27FC236}">
                <a16:creationId xmlns:a16="http://schemas.microsoft.com/office/drawing/2014/main" id="{6ED61C7A-9540-4DFB-9C55-9B69B76FBBC6}"/>
              </a:ext>
            </a:extLst>
          </p:cNvPr>
          <p:cNvPicPr>
            <a:picLocks noChangeAspect="1"/>
          </p:cNvPicPr>
          <p:nvPr/>
        </p:nvPicPr>
        <p:blipFill>
          <a:blip r:embed="rId4"/>
          <a:stretch>
            <a:fillRect/>
          </a:stretch>
        </p:blipFill>
        <p:spPr>
          <a:xfrm>
            <a:off x="323528" y="3876071"/>
            <a:ext cx="401366" cy="231668"/>
          </a:xfrm>
          <a:prstGeom prst="rect">
            <a:avLst/>
          </a:prstGeom>
        </p:spPr>
      </p:pic>
      <p:sp>
        <p:nvSpPr>
          <p:cNvPr id="6" name="角丸四角形 5">
            <a:extLst>
              <a:ext uri="{FF2B5EF4-FFF2-40B4-BE49-F238E27FC236}">
                <a16:creationId xmlns:a16="http://schemas.microsoft.com/office/drawing/2014/main" id="{046F2987-B0BC-849F-EAF2-5E1578E1AEED}"/>
              </a:ext>
            </a:extLst>
          </p:cNvPr>
          <p:cNvSpPr/>
          <p:nvPr/>
        </p:nvSpPr>
        <p:spPr>
          <a:xfrm>
            <a:off x="4223765" y="69391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AutoShape 10">
            <a:extLst>
              <a:ext uri="{FF2B5EF4-FFF2-40B4-BE49-F238E27FC236}">
                <a16:creationId xmlns:a16="http://schemas.microsoft.com/office/drawing/2014/main" id="{962E81AE-8B8A-B576-4B0A-FEC10B68AD8C}"/>
              </a:ext>
            </a:extLst>
          </p:cNvPr>
          <p:cNvSpPr>
            <a:spLocks noChangeArrowheads="1"/>
          </p:cNvSpPr>
          <p:nvPr/>
        </p:nvSpPr>
        <p:spPr bwMode="auto">
          <a:xfrm>
            <a:off x="4072453" y="1271921"/>
            <a:ext cx="2325067" cy="250671"/>
          </a:xfrm>
          <a:prstGeom prst="roundRect">
            <a:avLst>
              <a:gd name="adj" fmla="val 0"/>
            </a:avLst>
          </a:prstGeom>
          <a:noFill/>
          <a:ln w="28575" algn="ctr">
            <a:noFill/>
            <a:prstDash val="sysDot"/>
            <a:round/>
            <a:headEnd/>
            <a:tailEnd/>
          </a:ln>
        </p:spPr>
        <p:txBody>
          <a:bodyPr lIns="72000" rIns="72000"/>
          <a:lstStyle/>
          <a:p>
            <a:pPr marL="171450" indent="-171450">
              <a:lnSpc>
                <a:spcPct val="120000"/>
              </a:lnSpc>
              <a:buFont typeface="Wingdings" pitchFamily="2" charset="2"/>
              <a:buChar char="n"/>
              <a:defRPr/>
            </a:pPr>
            <a:r>
              <a:rPr lang="ja-JP" altLang="en-US" sz="1100" b="1" dirty="0">
                <a:solidFill>
                  <a:schemeClr val="accent5">
                    <a:lumMod val="50000"/>
                  </a:schemeClr>
                </a:solidFill>
                <a:latin typeface="Meiryo" panose="020B0604030504040204" pitchFamily="34" charset="-128"/>
                <a:ea typeface="Meiryo" panose="020B0604030504040204" pitchFamily="34" charset="-128"/>
              </a:rPr>
              <a:t>歳入の内訳</a:t>
            </a:r>
            <a:r>
              <a:rPr lang="ja-JP" altLang="en-US" sz="900" b="1" dirty="0">
                <a:solidFill>
                  <a:schemeClr val="accent5">
                    <a:lumMod val="50000"/>
                  </a:schemeClr>
                </a:solidFill>
                <a:latin typeface="Meiryo" panose="020B0604030504040204" pitchFamily="34" charset="-128"/>
                <a:ea typeface="Meiryo" panose="020B0604030504040204" pitchFamily="34" charset="-128"/>
              </a:rPr>
              <a:t>（令和７年度当初予算）</a:t>
            </a:r>
            <a:endParaRPr lang="ja-JP" altLang="en-US" sz="14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8" name="AutoShape 10">
            <a:extLst>
              <a:ext uri="{FF2B5EF4-FFF2-40B4-BE49-F238E27FC236}">
                <a16:creationId xmlns:a16="http://schemas.microsoft.com/office/drawing/2014/main" id="{0F417C47-6EED-A9A1-84E8-62A633FDCDB2}"/>
              </a:ext>
            </a:extLst>
          </p:cNvPr>
          <p:cNvSpPr>
            <a:spLocks noChangeArrowheads="1"/>
          </p:cNvSpPr>
          <p:nvPr/>
        </p:nvSpPr>
        <p:spPr bwMode="auto">
          <a:xfrm>
            <a:off x="6512454" y="1271921"/>
            <a:ext cx="2587780"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歳出の内訳</a:t>
            </a:r>
            <a:r>
              <a:rPr lang="ja-JP" altLang="en-US" sz="900" b="1">
                <a:solidFill>
                  <a:schemeClr val="accent5">
                    <a:lumMod val="50000"/>
                  </a:schemeClr>
                </a:solidFill>
                <a:latin typeface="Meiryo" panose="020B0604030504040204" pitchFamily="34" charset="-128"/>
                <a:ea typeface="Meiryo" panose="020B0604030504040204" pitchFamily="34" charset="-128"/>
              </a:rPr>
              <a:t>（令和７年度当初予算）</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520E9D6F-AF3E-2F70-7CEA-4C2906F633F1}"/>
              </a:ext>
            </a:extLst>
          </p:cNvPr>
          <p:cNvSpPr txBox="1">
            <a:spLocks noChangeArrowheads="1"/>
          </p:cNvSpPr>
          <p:nvPr/>
        </p:nvSpPr>
        <p:spPr bwMode="auto">
          <a:xfrm>
            <a:off x="5040103" y="1568708"/>
            <a:ext cx="1620130" cy="2053126"/>
          </a:xfrm>
          <a:prstGeom prst="rect">
            <a:avLst/>
          </a:prstGeom>
          <a:noFill/>
          <a:ln w="9525">
            <a:noFill/>
            <a:miter lim="800000"/>
            <a:headEnd/>
            <a:tailEnd/>
          </a:ln>
        </p:spPr>
        <p:txBody>
          <a:bodyPr wrap="square">
            <a:spAutoFit/>
          </a:bodyPr>
          <a:lstStyle/>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16,283</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49.8</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7,803</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23.9</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1,827</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40</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3,367</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2,569</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a:lnSpc>
                <a:spcPts val="1400"/>
              </a:lnSpc>
            </a:pPr>
            <a:endParaRPr lang="en-US" altLang="ja-JP" sz="800" dirty="0">
              <a:latin typeface="メイリオ" panose="020B0604030504040204" pitchFamily="50" charset="-128"/>
              <a:ea typeface="メイリオ" panose="020B0604030504040204" pitchFamily="50" charset="-128"/>
            </a:endParaRPr>
          </a:p>
          <a:p>
            <a:pPr>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5,390</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16.5</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1,101</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3.4</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2,137</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6.5</a:t>
            </a:r>
            <a:r>
              <a:rPr lang="ja-JP" altLang="en-US" sz="800" dirty="0">
                <a:latin typeface="メイリオ" panose="020B0604030504040204" pitchFamily="50" charset="-128"/>
                <a:ea typeface="メイリオ" panose="020B0604030504040204" pitchFamily="50" charset="-128"/>
              </a:rPr>
              <a:t>％）</a:t>
            </a:r>
            <a:endParaRPr lang="en-US" altLang="ja-JP" sz="800" b="1" dirty="0">
              <a:solidFill>
                <a:srgbClr val="C00000"/>
              </a:solidFill>
              <a:latin typeface="メイリオ" panose="020B0604030504040204" pitchFamily="50" charset="-128"/>
              <a:ea typeface="メイリオ" panose="020B0604030504040204" pitchFamily="50" charset="-128"/>
            </a:endParaRPr>
          </a:p>
        </p:txBody>
      </p:sp>
      <p:sp>
        <p:nvSpPr>
          <p:cNvPr id="11" name="テキスト ボックス 8">
            <a:extLst>
              <a:ext uri="{FF2B5EF4-FFF2-40B4-BE49-F238E27FC236}">
                <a16:creationId xmlns:a16="http://schemas.microsoft.com/office/drawing/2014/main" id="{9516C99D-1AD7-924D-3A0E-4D80FE6B6B8C}"/>
              </a:ext>
            </a:extLst>
          </p:cNvPr>
          <p:cNvSpPr txBox="1">
            <a:spLocks noChangeArrowheads="1"/>
          </p:cNvSpPr>
          <p:nvPr/>
        </p:nvSpPr>
        <p:spPr bwMode="auto">
          <a:xfrm>
            <a:off x="7740352" y="1574288"/>
            <a:ext cx="1401508" cy="3309880"/>
          </a:xfrm>
          <a:prstGeom prst="rect">
            <a:avLst/>
          </a:prstGeom>
          <a:noFill/>
          <a:ln w="9525">
            <a:noFill/>
            <a:miter lim="800000"/>
            <a:headEnd/>
            <a:tailEnd/>
          </a:ln>
        </p:spPr>
        <p:txBody>
          <a:bodyPr wrap="square">
            <a:spAutoFit/>
          </a:bodyPr>
          <a:lstStyle/>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6,331</a:t>
            </a:r>
            <a:r>
              <a:rPr lang="ja-JP" altLang="en-US" sz="80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19.4</a:t>
            </a:r>
            <a:r>
              <a:rPr lang="ja-JP" altLang="en-US" sz="80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5,584</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17.1</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4,389</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13.4</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3,475</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10.6</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3,035</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9.3</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1,596</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4.9</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1,209</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3.7</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210</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0.6</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6,885</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21.0</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p:txBody>
      </p:sp>
      <p:sp>
        <p:nvSpPr>
          <p:cNvPr id="3" name="スライド番号プレースホルダー 8">
            <a:extLst>
              <a:ext uri="{FF2B5EF4-FFF2-40B4-BE49-F238E27FC236}">
                <a16:creationId xmlns:a16="http://schemas.microsoft.com/office/drawing/2014/main" id="{EC7CB3E7-C27C-F7E4-F8E3-F23AF73067E5}"/>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11</a:t>
            </a:fld>
            <a:endParaRPr kumimoji="1" lang="ja-JP" altLang="en-US"/>
          </a:p>
        </p:txBody>
      </p:sp>
      <p:sp>
        <p:nvSpPr>
          <p:cNvPr id="13" name="テキスト ボックス 3">
            <a:extLst>
              <a:ext uri="{FF2B5EF4-FFF2-40B4-BE49-F238E27FC236}">
                <a16:creationId xmlns:a16="http://schemas.microsoft.com/office/drawing/2014/main" id="{9259BAC0-E99F-AD83-22ED-DCDDD34D54F8}"/>
              </a:ext>
            </a:extLst>
          </p:cNvPr>
          <p:cNvSpPr txBox="1"/>
          <p:nvPr/>
        </p:nvSpPr>
        <p:spPr>
          <a:xfrm>
            <a:off x="4072453" y="1124744"/>
            <a:ext cx="4027939" cy="211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※端数処理</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のため</a:t>
            </a: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構成比の</a:t>
            </a: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合計が</a:t>
            </a:r>
            <a:r>
              <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％にならない</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場合</a:t>
            </a: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があります。</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5" name="図 4" descr="グラフ&#10;&#10;AI 生成コンテンツは誤りを含む可能性があります。">
            <a:extLst>
              <a:ext uri="{FF2B5EF4-FFF2-40B4-BE49-F238E27FC236}">
                <a16:creationId xmlns:a16="http://schemas.microsoft.com/office/drawing/2014/main" id="{50996E77-78C6-E618-8793-BA6604C30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923" y="700476"/>
            <a:ext cx="3887253" cy="2915440"/>
          </a:xfrm>
          <a:prstGeom prst="rect">
            <a:avLst/>
          </a:prstGeom>
          <a:ln>
            <a:solidFill>
              <a:schemeClr val="accent1"/>
            </a:solidFill>
          </a:ln>
        </p:spPr>
      </p:pic>
    </p:spTree>
    <p:extLst>
      <p:ext uri="{BB962C8B-B14F-4D97-AF65-F5344CB8AC3E}">
        <p14:creationId xmlns:p14="http://schemas.microsoft.com/office/powerpoint/2010/main" val="31649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35C34761-BB68-42EF-97D4-C1AFC5A407B5}"/>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graphicFrame>
        <p:nvGraphicFramePr>
          <p:cNvPr id="21" name="表 20">
            <a:extLst>
              <a:ext uri="{FF2B5EF4-FFF2-40B4-BE49-F238E27FC236}">
                <a16:creationId xmlns:a16="http://schemas.microsoft.com/office/drawing/2014/main" id="{AB166D21-4F4A-4864-AAAC-4FB6B57FF2C2}"/>
              </a:ext>
            </a:extLst>
          </p:cNvPr>
          <p:cNvGraphicFramePr>
            <a:graphicFrameLocks noGrp="1"/>
          </p:cNvGraphicFramePr>
          <p:nvPr>
            <p:extLst>
              <p:ext uri="{D42A27DB-BD31-4B8C-83A1-F6EECF244321}">
                <p14:modId xmlns:p14="http://schemas.microsoft.com/office/powerpoint/2010/main" val="1224305231"/>
              </p:ext>
            </p:extLst>
          </p:nvPr>
        </p:nvGraphicFramePr>
        <p:xfrm>
          <a:off x="215047" y="4784512"/>
          <a:ext cx="3240360" cy="1020752"/>
        </p:xfrm>
        <a:graphic>
          <a:graphicData uri="http://schemas.openxmlformats.org/drawingml/2006/table">
            <a:tbl>
              <a:tblPr firstRow="1" bandRow="1">
                <a:tableStyleId>{5940675A-B579-460E-94D1-54222C63F5DA}</a:tableStyleId>
              </a:tblPr>
              <a:tblGrid>
                <a:gridCol w="810090">
                  <a:extLst>
                    <a:ext uri="{9D8B030D-6E8A-4147-A177-3AD203B41FA5}">
                      <a16:colId xmlns:a16="http://schemas.microsoft.com/office/drawing/2014/main" val="3212085714"/>
                    </a:ext>
                  </a:extLst>
                </a:gridCol>
                <a:gridCol w="810090">
                  <a:extLst>
                    <a:ext uri="{9D8B030D-6E8A-4147-A177-3AD203B41FA5}">
                      <a16:colId xmlns:a16="http://schemas.microsoft.com/office/drawing/2014/main" val="2126647184"/>
                    </a:ext>
                  </a:extLst>
                </a:gridCol>
                <a:gridCol w="810090">
                  <a:extLst>
                    <a:ext uri="{9D8B030D-6E8A-4147-A177-3AD203B41FA5}">
                      <a16:colId xmlns:a16="http://schemas.microsoft.com/office/drawing/2014/main" val="3248939830"/>
                    </a:ext>
                  </a:extLst>
                </a:gridCol>
                <a:gridCol w="810090">
                  <a:extLst>
                    <a:ext uri="{9D8B030D-6E8A-4147-A177-3AD203B41FA5}">
                      <a16:colId xmlns:a16="http://schemas.microsoft.com/office/drawing/2014/main" val="528468166"/>
                    </a:ext>
                  </a:extLst>
                </a:gridCol>
              </a:tblGrid>
              <a:tr h="255188">
                <a:tc>
                  <a:txBody>
                    <a:bodyPr/>
                    <a:lstStyle/>
                    <a:p>
                      <a:pPr algn="ctr"/>
                      <a:r>
                        <a:rPr kumimoji="1" lang="ja-JP" altLang="en-US" sz="900" b="1" dirty="0">
                          <a:solidFill>
                            <a:schemeClr val="tx1"/>
                          </a:solidFill>
                        </a:rPr>
                        <a:t>区分</a:t>
                      </a: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900" b="1" dirty="0">
                          <a:solidFill>
                            <a:schemeClr val="tx1"/>
                          </a:solidFill>
                        </a:rPr>
                        <a:t>小学校</a:t>
                      </a: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900" b="1" dirty="0">
                          <a:solidFill>
                            <a:schemeClr val="tx1"/>
                          </a:solidFill>
                        </a:rPr>
                        <a:t>中学校</a:t>
                      </a: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900" b="1" dirty="0">
                          <a:solidFill>
                            <a:schemeClr val="tx1"/>
                          </a:solidFill>
                        </a:rPr>
                        <a:t>高等学校</a:t>
                      </a: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217329534"/>
                  </a:ext>
                </a:extLst>
              </a:tr>
              <a:tr h="255188">
                <a:tc>
                  <a:txBody>
                    <a:bodyPr/>
                    <a:lstStyle/>
                    <a:p>
                      <a:pPr algn="ctr"/>
                      <a:r>
                        <a:rPr kumimoji="1" lang="ja-JP" altLang="en-US" sz="900" b="0" dirty="0">
                          <a:solidFill>
                            <a:schemeClr val="tx1"/>
                          </a:solidFill>
                        </a:rPr>
                        <a:t>令和２年度</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98</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110</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108</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94459210"/>
                  </a:ext>
                </a:extLst>
              </a:tr>
              <a:tr h="255188">
                <a:tc>
                  <a:txBody>
                    <a:bodyPr/>
                    <a:lstStyle/>
                    <a:p>
                      <a:pPr algn="ctr"/>
                      <a:r>
                        <a:rPr kumimoji="1" lang="ja-JP" altLang="en-US" sz="900" b="0" dirty="0">
                          <a:solidFill>
                            <a:schemeClr val="tx1"/>
                          </a:solidFill>
                        </a:rPr>
                        <a:t>令和３年度</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93</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105</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112</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226831298"/>
                  </a:ext>
                </a:extLst>
              </a:tr>
              <a:tr h="255188">
                <a:tc>
                  <a:txBody>
                    <a:bodyPr/>
                    <a:lstStyle/>
                    <a:p>
                      <a:pPr algn="ctr"/>
                      <a:r>
                        <a:rPr kumimoji="1" lang="ja-JP" altLang="en-US" sz="900" b="0" dirty="0">
                          <a:solidFill>
                            <a:schemeClr val="tx1"/>
                          </a:solidFill>
                        </a:rPr>
                        <a:t>令和４年度</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98</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109</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rPr>
                        <a:t>113</a:t>
                      </a:r>
                      <a:r>
                        <a:rPr kumimoji="1" lang="ja-JP" altLang="en-US" sz="900" b="0" dirty="0">
                          <a:solidFill>
                            <a:schemeClr val="tx1"/>
                          </a:solidFill>
                        </a:rPr>
                        <a:t>万円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12023339"/>
                  </a:ext>
                </a:extLst>
              </a:tr>
            </a:tbl>
          </a:graphicData>
        </a:graphic>
      </p:graphicFrame>
      <p:sp>
        <p:nvSpPr>
          <p:cNvPr id="27" name="Rectangle 3">
            <a:extLst>
              <a:ext uri="{FF2B5EF4-FFF2-40B4-BE49-F238E27FC236}">
                <a16:creationId xmlns:a16="http://schemas.microsoft.com/office/drawing/2014/main" id="{5D58760E-BFC9-4D16-A3B5-998F2323BD37}"/>
              </a:ext>
            </a:extLst>
          </p:cNvPr>
          <p:cNvSpPr txBox="1">
            <a:spLocks noChangeArrowheads="1"/>
          </p:cNvSpPr>
          <p:nvPr/>
        </p:nvSpPr>
        <p:spPr bwMode="auto">
          <a:xfrm>
            <a:off x="180000" y="91146"/>
            <a:ext cx="5283696" cy="412195"/>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大阪府で</a:t>
            </a:r>
            <a:r>
              <a:rPr lang="ja-JP" altLang="en-US" sz="1500" b="1" kern="0">
                <a:solidFill>
                  <a:schemeClr val="bg1"/>
                </a:solidFill>
                <a:latin typeface="メイリオ" panose="020B0604030504040204" pitchFamily="50" charset="-128"/>
                <a:ea typeface="メイリオ" panose="020B0604030504040204" pitchFamily="50" charset="-128"/>
                <a:cs typeface="+mj-cs"/>
              </a:rPr>
              <a:t>は税金を</a:t>
            </a:r>
            <a:r>
              <a:rPr lang="ja-JP" altLang="en-US" sz="1500" b="1" kern="0" dirty="0">
                <a:solidFill>
                  <a:schemeClr val="bg1"/>
                </a:solidFill>
                <a:latin typeface="メイリオ" panose="020B0604030504040204" pitchFamily="50" charset="-128"/>
                <a:ea typeface="メイリオ" panose="020B0604030504040204" pitchFamily="50" charset="-128"/>
                <a:cs typeface="+mj-cs"/>
              </a:rPr>
              <a:t>どう使っているの？（児童用Ｐ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13</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9" name="AutoShape 10">
            <a:extLst>
              <a:ext uri="{FF2B5EF4-FFF2-40B4-BE49-F238E27FC236}">
                <a16:creationId xmlns:a16="http://schemas.microsoft.com/office/drawing/2014/main" id="{16522F8D-1A4A-460C-8D68-5A11C5040DDF}"/>
              </a:ext>
            </a:extLst>
          </p:cNvPr>
          <p:cNvSpPr>
            <a:spLocks noChangeArrowheads="1"/>
          </p:cNvSpPr>
          <p:nvPr/>
        </p:nvSpPr>
        <p:spPr bwMode="auto">
          <a:xfrm>
            <a:off x="4806310" y="873545"/>
            <a:ext cx="4038337" cy="1211617"/>
          </a:xfrm>
          <a:prstGeom prst="roundRect">
            <a:avLst>
              <a:gd name="adj" fmla="val 11641"/>
            </a:avLst>
          </a:prstGeom>
          <a:noFill/>
          <a:ln w="25400" algn="ctr">
            <a:solidFill>
              <a:schemeClr val="accent1"/>
            </a:solidFill>
            <a:prstDash val="sysDot"/>
            <a:round/>
            <a:headEnd/>
            <a:tailEnd/>
          </a:ln>
        </p:spPr>
        <p:txBody>
          <a:bodyPr lIns="72000" rIns="72000" anchor="ctr" anchorCtr="0"/>
          <a:lstStyle/>
          <a:p>
            <a:pPr algn="just">
              <a:lnSpc>
                <a:spcPct val="120000"/>
              </a:lnSpc>
              <a:defRPr/>
            </a:pPr>
            <a:r>
              <a:rPr lang="ja-JP" altLang="en-US" sz="1050" dirty="0">
                <a:latin typeface="メイリオ" panose="020B0604030504040204" pitchFamily="50" charset="-128"/>
                <a:ea typeface="メイリオ" panose="020B0604030504040204" pitchFamily="50" charset="-128"/>
              </a:rPr>
              <a:t>　市町村は、私たちに一番身近な地方公共団体です。私たち住民にとって身近に必要とされるものは市町村が行い、市町村単位で行えない広域で、統一した処理を必要とする大規模事業や警察活動などは府県が行っています。</a:t>
            </a:r>
            <a:endParaRPr lang="ja-JP" altLang="en-US" sz="2800" dirty="0">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E15543FC-3421-43D9-8543-0F705147D4DA}"/>
              </a:ext>
            </a:extLst>
          </p:cNvPr>
          <p:cNvPicPr>
            <a:picLocks noChangeAspect="1"/>
          </p:cNvPicPr>
          <p:nvPr/>
        </p:nvPicPr>
        <p:blipFill>
          <a:blip r:embed="rId4"/>
          <a:stretch>
            <a:fillRect/>
          </a:stretch>
        </p:blipFill>
        <p:spPr>
          <a:xfrm>
            <a:off x="4932040" y="794659"/>
            <a:ext cx="401366" cy="231668"/>
          </a:xfrm>
          <a:prstGeom prst="rect">
            <a:avLst/>
          </a:prstGeom>
        </p:spPr>
      </p:pic>
      <p:sp>
        <p:nvSpPr>
          <p:cNvPr id="31" name="Rectangle 8">
            <a:extLst>
              <a:ext uri="{FF2B5EF4-FFF2-40B4-BE49-F238E27FC236}">
                <a16:creationId xmlns:a16="http://schemas.microsoft.com/office/drawing/2014/main" id="{C6D74734-94B3-4C41-9441-B810BCEDB85C}"/>
              </a:ext>
            </a:extLst>
          </p:cNvPr>
          <p:cNvSpPr>
            <a:spLocks noChangeArrowheads="1"/>
          </p:cNvSpPr>
          <p:nvPr/>
        </p:nvSpPr>
        <p:spPr bwMode="auto">
          <a:xfrm>
            <a:off x="163144" y="3865813"/>
            <a:ext cx="3940501"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小学校から高校まで公立に通った場合、１人当たりの教育費の総額は、１千万円を超える計算になります。また、私立学校にも私学助成金など、税金が使われています。</a:t>
            </a:r>
            <a:endParaRPr lang="en-US" altLang="ja-JP" sz="900" dirty="0">
              <a:latin typeface="メイリオ" panose="020B0604030504040204" pitchFamily="50" charset="-128"/>
              <a:ea typeface="メイリオ" panose="020B0604030504040204" pitchFamily="50" charset="-128"/>
            </a:endParaRPr>
          </a:p>
        </p:txBody>
      </p:sp>
      <p:sp>
        <p:nvSpPr>
          <p:cNvPr id="34" name="Rectangle 8">
            <a:extLst>
              <a:ext uri="{FF2B5EF4-FFF2-40B4-BE49-F238E27FC236}">
                <a16:creationId xmlns:a16="http://schemas.microsoft.com/office/drawing/2014/main" id="{111B7812-BBBF-4EF1-92AA-12DA443EAADE}"/>
              </a:ext>
            </a:extLst>
          </p:cNvPr>
          <p:cNvSpPr>
            <a:spLocks noChangeArrowheads="1"/>
          </p:cNvSpPr>
          <p:nvPr/>
        </p:nvSpPr>
        <p:spPr bwMode="auto">
          <a:xfrm>
            <a:off x="4844186" y="5322705"/>
            <a:ext cx="4000462" cy="141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just"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令和５年中に大阪府内で発生した火災の総件数は</a:t>
            </a:r>
            <a:r>
              <a:rPr lang="en-US" altLang="ja-JP" sz="900" dirty="0">
                <a:latin typeface="メイリオ" panose="020B0604030504040204" pitchFamily="50" charset="-128"/>
                <a:ea typeface="メイリオ" panose="020B0604030504040204" pitchFamily="50" charset="-128"/>
              </a:rPr>
              <a:t>1,967</a:t>
            </a:r>
            <a:r>
              <a:rPr lang="ja-JP" altLang="en-US" sz="900" dirty="0">
                <a:latin typeface="メイリオ" panose="020B0604030504040204" pitchFamily="50" charset="-128"/>
                <a:ea typeface="メイリオ" panose="020B0604030504040204" pitchFamily="50" charset="-128"/>
              </a:rPr>
              <a:t>件で、損害額は約</a:t>
            </a:r>
            <a:r>
              <a:rPr lang="en-US" altLang="ja-JP" sz="900" dirty="0">
                <a:latin typeface="メイリオ" panose="020B0604030504040204" pitchFamily="50" charset="-128"/>
                <a:ea typeface="メイリオ" panose="020B0604030504040204" pitchFamily="50" charset="-128"/>
              </a:rPr>
              <a:t>48</a:t>
            </a:r>
            <a:r>
              <a:rPr lang="ja-JP" altLang="en-US" sz="900" dirty="0">
                <a:latin typeface="メイリオ" panose="020B0604030504040204" pitchFamily="50" charset="-128"/>
                <a:ea typeface="メイリオ" panose="020B0604030504040204" pitchFamily="50" charset="-128"/>
              </a:rPr>
              <a:t>億</a:t>
            </a:r>
            <a:r>
              <a:rPr lang="en-US" altLang="ja-JP" sz="900" dirty="0">
                <a:latin typeface="メイリオ" panose="020B0604030504040204" pitchFamily="50" charset="-128"/>
                <a:ea typeface="メイリオ" panose="020B0604030504040204" pitchFamily="50" charset="-128"/>
              </a:rPr>
              <a:t>9,098</a:t>
            </a:r>
            <a:r>
              <a:rPr lang="ja-JP" altLang="en-US" sz="900" dirty="0">
                <a:latin typeface="メイリオ" panose="020B0604030504040204" pitchFamily="50" charset="-128"/>
                <a:ea typeface="メイリオ" panose="020B0604030504040204" pitchFamily="50" charset="-128"/>
              </a:rPr>
              <a:t>万円、死者数は</a:t>
            </a:r>
            <a:r>
              <a:rPr lang="en-US" altLang="ja-JP" sz="900" dirty="0">
                <a:latin typeface="メイリオ" panose="020B0604030504040204" pitchFamily="50" charset="-128"/>
                <a:ea typeface="メイリオ" panose="020B0604030504040204" pitchFamily="50" charset="-128"/>
              </a:rPr>
              <a:t>65</a:t>
            </a:r>
            <a:r>
              <a:rPr lang="ja-JP" altLang="en-US" sz="900" dirty="0">
                <a:latin typeface="メイリオ" panose="020B0604030504040204" pitchFamily="50" charset="-128"/>
                <a:ea typeface="メイリオ" panose="020B0604030504040204" pitchFamily="50" charset="-128"/>
              </a:rPr>
              <a:t>人、負傷者数は</a:t>
            </a:r>
            <a:r>
              <a:rPr lang="en-US" altLang="ja-JP" sz="900" dirty="0">
                <a:latin typeface="メイリオ" panose="020B0604030504040204" pitchFamily="50" charset="-128"/>
                <a:ea typeface="メイリオ" panose="020B0604030504040204" pitchFamily="50" charset="-128"/>
              </a:rPr>
              <a:t>443</a:t>
            </a:r>
            <a:r>
              <a:rPr lang="ja-JP" altLang="en-US" sz="900" dirty="0">
                <a:latin typeface="メイリオ" panose="020B0604030504040204" pitchFamily="50" charset="-128"/>
                <a:ea typeface="メイリオ" panose="020B0604030504040204" pitchFamily="50" charset="-128"/>
              </a:rPr>
              <a:t>人でした。これを１日当たりでみると、約</a:t>
            </a:r>
            <a:r>
              <a:rPr lang="en-US" altLang="ja-JP" sz="900" dirty="0">
                <a:latin typeface="メイリオ" panose="020B0604030504040204" pitchFamily="50" charset="-128"/>
                <a:ea typeface="メイリオ" panose="020B0604030504040204" pitchFamily="50" charset="-128"/>
              </a:rPr>
              <a:t>5.4</a:t>
            </a:r>
            <a:r>
              <a:rPr lang="ja-JP" altLang="en-US" sz="900" dirty="0">
                <a:latin typeface="メイリオ" panose="020B0604030504040204" pitchFamily="50" charset="-128"/>
                <a:ea typeface="メイリオ" panose="020B0604030504040204" pitchFamily="50" charset="-128"/>
              </a:rPr>
              <a:t>件の火災が発生し、約</a:t>
            </a:r>
            <a:r>
              <a:rPr lang="en-US" altLang="ja-JP" sz="900" dirty="0">
                <a:latin typeface="メイリオ" panose="020B0604030504040204" pitchFamily="50" charset="-128"/>
                <a:ea typeface="メイリオ" panose="020B0604030504040204" pitchFamily="50" charset="-128"/>
              </a:rPr>
              <a:t>1,340</a:t>
            </a:r>
            <a:r>
              <a:rPr lang="ja-JP" altLang="en-US" sz="900" dirty="0">
                <a:latin typeface="メイリオ" panose="020B0604030504040204" pitchFamily="50" charset="-128"/>
                <a:ea typeface="メイリオ" panose="020B0604030504040204" pitchFamily="50" charset="-128"/>
              </a:rPr>
              <a:t>万円の貴重な財産が灰になったことになります。</a:t>
            </a:r>
          </a:p>
          <a:p>
            <a:pPr algn="just"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また、大阪府内の令和５年中の救急出動件数は</a:t>
            </a:r>
            <a:r>
              <a:rPr lang="en-US" altLang="ja-JP" sz="900" dirty="0">
                <a:latin typeface="メイリオ" panose="020B0604030504040204" pitchFamily="50" charset="-128"/>
                <a:ea typeface="メイリオ" panose="020B0604030504040204" pitchFamily="50" charset="-128"/>
              </a:rPr>
              <a:t>690,073</a:t>
            </a:r>
            <a:r>
              <a:rPr lang="ja-JP" altLang="en-US" sz="900" dirty="0">
                <a:latin typeface="メイリオ" panose="020B0604030504040204" pitchFamily="50" charset="-128"/>
                <a:ea typeface="メイリオ" panose="020B0604030504040204" pitchFamily="50" charset="-128"/>
              </a:rPr>
              <a:t>件（前年比</a:t>
            </a:r>
            <a:r>
              <a:rPr lang="en-US" altLang="ja-JP" sz="900" dirty="0">
                <a:latin typeface="メイリオ" panose="020B0604030504040204" pitchFamily="50" charset="-128"/>
                <a:ea typeface="メイリオ" panose="020B0604030504040204" pitchFamily="50" charset="-128"/>
              </a:rPr>
              <a:t>37,019</a:t>
            </a:r>
            <a:r>
              <a:rPr lang="ja-JP" altLang="en-US" sz="900" dirty="0">
                <a:latin typeface="メイリオ" panose="020B0604030504040204" pitchFamily="50" charset="-128"/>
                <a:ea typeface="メイリオ" panose="020B0604030504040204" pitchFamily="50" charset="-128"/>
              </a:rPr>
              <a:t>件増）、搬送人員は</a:t>
            </a:r>
            <a:r>
              <a:rPr lang="en-US" altLang="ja-JP" sz="900" dirty="0">
                <a:latin typeface="メイリオ" panose="020B0604030504040204" pitchFamily="50" charset="-128"/>
                <a:ea typeface="メイリオ" panose="020B0604030504040204" pitchFamily="50" charset="-128"/>
              </a:rPr>
              <a:t>586,767</a:t>
            </a:r>
            <a:r>
              <a:rPr lang="ja-JP" altLang="en-US" sz="900" dirty="0">
                <a:latin typeface="メイリオ" panose="020B0604030504040204" pitchFamily="50" charset="-128"/>
                <a:ea typeface="メイリオ" panose="020B0604030504040204" pitchFamily="50" charset="-128"/>
              </a:rPr>
              <a:t>人（前年比</a:t>
            </a:r>
            <a:r>
              <a:rPr lang="en-US" altLang="ja-JP" sz="900" dirty="0">
                <a:latin typeface="メイリオ" panose="020B0604030504040204" pitchFamily="50" charset="-128"/>
                <a:ea typeface="メイリオ" panose="020B0604030504040204" pitchFamily="50" charset="-128"/>
              </a:rPr>
              <a:t>46,701</a:t>
            </a:r>
            <a:r>
              <a:rPr lang="ja-JP" altLang="en-US" sz="900" dirty="0">
                <a:latin typeface="メイリオ" panose="020B0604030504040204" pitchFamily="50" charset="-128"/>
                <a:ea typeface="メイリオ" panose="020B0604030504040204" pitchFamily="50" charset="-128"/>
              </a:rPr>
              <a:t>人増）で、これは、１日平均約</a:t>
            </a:r>
            <a:r>
              <a:rPr lang="en-US" altLang="ja-JP" sz="900" dirty="0">
                <a:latin typeface="メイリオ" panose="020B0604030504040204" pitchFamily="50" charset="-128"/>
                <a:ea typeface="メイリオ" panose="020B0604030504040204" pitchFamily="50" charset="-128"/>
              </a:rPr>
              <a:t>1,891</a:t>
            </a:r>
            <a:r>
              <a:rPr lang="ja-JP" altLang="en-US" sz="900" dirty="0">
                <a:latin typeface="メイリオ" panose="020B0604030504040204" pitchFamily="50" charset="-128"/>
                <a:ea typeface="メイリオ" panose="020B0604030504040204" pitchFamily="50" charset="-128"/>
              </a:rPr>
              <a:t>件となり、１分に約１件の割合で救急隊が出動したことになります。</a:t>
            </a:r>
          </a:p>
        </p:txBody>
      </p:sp>
      <p:sp>
        <p:nvSpPr>
          <p:cNvPr id="35" name="正方形/長方形 34">
            <a:extLst>
              <a:ext uri="{FF2B5EF4-FFF2-40B4-BE49-F238E27FC236}">
                <a16:creationId xmlns:a16="http://schemas.microsoft.com/office/drawing/2014/main" id="{17E1B6AF-4E40-42A8-B69C-6E8143C4E358}"/>
              </a:ext>
            </a:extLst>
          </p:cNvPr>
          <p:cNvSpPr/>
          <p:nvPr/>
        </p:nvSpPr>
        <p:spPr>
          <a:xfrm>
            <a:off x="147804" y="5860953"/>
            <a:ext cx="2153023" cy="230832"/>
          </a:xfrm>
          <a:prstGeom prst="rect">
            <a:avLst/>
          </a:prstGeom>
        </p:spPr>
        <p:txBody>
          <a:bodyPr wrap="square">
            <a:spAutoFit/>
          </a:bodyPr>
          <a:lstStyle/>
          <a:p>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私立学校への公費助成金の額</a:t>
            </a:r>
          </a:p>
        </p:txBody>
      </p:sp>
      <p:sp>
        <p:nvSpPr>
          <p:cNvPr id="36" name="正方形/長方形 35">
            <a:extLst>
              <a:ext uri="{FF2B5EF4-FFF2-40B4-BE49-F238E27FC236}">
                <a16:creationId xmlns:a16="http://schemas.microsoft.com/office/drawing/2014/main" id="{2B0C6761-6269-49E6-AC53-0B6DF22AAB0B}"/>
              </a:ext>
            </a:extLst>
          </p:cNvPr>
          <p:cNvSpPr/>
          <p:nvPr/>
        </p:nvSpPr>
        <p:spPr>
          <a:xfrm>
            <a:off x="147804" y="4440008"/>
            <a:ext cx="3307603" cy="369332"/>
          </a:xfrm>
          <a:prstGeom prst="rect">
            <a:avLst/>
          </a:prstGeom>
        </p:spPr>
        <p:txBody>
          <a:bodyPr wrap="square">
            <a:spAutoFit/>
          </a:bodyPr>
          <a:lstStyle/>
          <a:p>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国と地方公共団体が</a:t>
            </a:r>
            <a:r>
              <a:rPr lang="ja-JP" altLang="en-US" sz="900" b="1">
                <a:solidFill>
                  <a:schemeClr val="accent5">
                    <a:lumMod val="75000"/>
                  </a:schemeClr>
                </a:solidFill>
                <a:latin typeface="メイリオ" panose="020B0604030504040204" pitchFamily="50" charset="-128"/>
                <a:ea typeface="メイリオ" panose="020B0604030504040204" pitchFamily="50" charset="-128"/>
              </a:rPr>
              <a:t>負担した</a:t>
            </a:r>
            <a:endParaRPr lang="en-US" altLang="ja-JP" sz="9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b="1">
                <a:solidFill>
                  <a:schemeClr val="accent5">
                    <a:lumMod val="75000"/>
                  </a:schemeClr>
                </a:solidFill>
                <a:latin typeface="メイリオ" panose="020B0604030504040204" pitchFamily="50" charset="-128"/>
                <a:ea typeface="メイリオ" panose="020B0604030504040204" pitchFamily="50" charset="-128"/>
              </a:rPr>
              <a:t>大阪府</a:t>
            </a:r>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の公立学校の児童・生徒の１人当たりの年間教育費</a:t>
            </a:r>
          </a:p>
        </p:txBody>
      </p:sp>
      <p:grpSp>
        <p:nvGrpSpPr>
          <p:cNvPr id="22" name="グループ化 21">
            <a:extLst>
              <a:ext uri="{FF2B5EF4-FFF2-40B4-BE49-F238E27FC236}">
                <a16:creationId xmlns:a16="http://schemas.microsoft.com/office/drawing/2014/main" id="{53391484-B539-4C8D-9764-9EDCB3102CB3}"/>
              </a:ext>
            </a:extLst>
          </p:cNvPr>
          <p:cNvGrpSpPr/>
          <p:nvPr/>
        </p:nvGrpSpPr>
        <p:grpSpPr>
          <a:xfrm>
            <a:off x="4760427" y="2399239"/>
            <a:ext cx="4220429" cy="2469921"/>
            <a:chOff x="4454108" y="2807512"/>
            <a:chExt cx="4220429" cy="2469921"/>
          </a:xfrm>
        </p:grpSpPr>
        <p:pic>
          <p:nvPicPr>
            <p:cNvPr id="37" name="図 36">
              <a:extLst>
                <a:ext uri="{FF2B5EF4-FFF2-40B4-BE49-F238E27FC236}">
                  <a16:creationId xmlns:a16="http://schemas.microsoft.com/office/drawing/2014/main" id="{68267FBD-12C0-47D3-B80C-3FC6D558FCB9}"/>
                </a:ext>
              </a:extLst>
            </p:cNvPr>
            <p:cNvPicPr>
              <a:picLocks noChangeAspect="1"/>
            </p:cNvPicPr>
            <p:nvPr/>
          </p:nvPicPr>
          <p:blipFill rotWithShape="1">
            <a:blip r:embed="rId5"/>
            <a:srcRect b="21418"/>
            <a:stretch/>
          </p:blipFill>
          <p:spPr>
            <a:xfrm>
              <a:off x="4454108" y="2901070"/>
              <a:ext cx="4220429" cy="2376363"/>
            </a:xfrm>
            <a:prstGeom prst="rect">
              <a:avLst/>
            </a:prstGeom>
          </p:spPr>
        </p:pic>
        <p:sp>
          <p:nvSpPr>
            <p:cNvPr id="38" name="Rectangle 8">
              <a:extLst>
                <a:ext uri="{FF2B5EF4-FFF2-40B4-BE49-F238E27FC236}">
                  <a16:creationId xmlns:a16="http://schemas.microsoft.com/office/drawing/2014/main" id="{DEDEA3AA-4D7F-46BF-A3EF-B525477963B5}"/>
                </a:ext>
              </a:extLst>
            </p:cNvPr>
            <p:cNvSpPr>
              <a:spLocks noChangeArrowheads="1"/>
            </p:cNvSpPr>
            <p:nvPr/>
          </p:nvSpPr>
          <p:spPr bwMode="auto">
            <a:xfrm>
              <a:off x="4499992" y="2807512"/>
              <a:ext cx="2283516" cy="251607"/>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endParaRPr lang="ja-JP" altLang="en-US" sz="900" b="1" dirty="0">
                <a:latin typeface="メイリオ" panose="020B0604030504040204" pitchFamily="50" charset="-128"/>
                <a:ea typeface="メイリオ" panose="020B0604030504040204" pitchFamily="50" charset="-128"/>
              </a:endParaRPr>
            </a:p>
          </p:txBody>
        </p:sp>
      </p:grpSp>
      <p:graphicFrame>
        <p:nvGraphicFramePr>
          <p:cNvPr id="24" name="表 23">
            <a:extLst>
              <a:ext uri="{FF2B5EF4-FFF2-40B4-BE49-F238E27FC236}">
                <a16:creationId xmlns:a16="http://schemas.microsoft.com/office/drawing/2014/main" id="{E31290C1-AA8E-4801-A4A4-72E13B2CEB0D}"/>
              </a:ext>
            </a:extLst>
          </p:cNvPr>
          <p:cNvGraphicFramePr>
            <a:graphicFrameLocks noGrp="1"/>
          </p:cNvGraphicFramePr>
          <p:nvPr>
            <p:extLst>
              <p:ext uri="{D42A27DB-BD31-4B8C-83A1-F6EECF244321}">
                <p14:modId xmlns:p14="http://schemas.microsoft.com/office/powerpoint/2010/main" val="4045225737"/>
              </p:ext>
            </p:extLst>
          </p:nvPr>
        </p:nvGraphicFramePr>
        <p:xfrm>
          <a:off x="215047" y="6073890"/>
          <a:ext cx="4343577" cy="609980"/>
        </p:xfrm>
        <a:graphic>
          <a:graphicData uri="http://schemas.openxmlformats.org/drawingml/2006/table">
            <a:tbl>
              <a:tblPr firstRow="1" bandRow="1">
                <a:tableStyleId>{5C22544A-7EE6-4342-B048-85BDC9FD1C3A}</a:tableStyleId>
              </a:tblPr>
              <a:tblGrid>
                <a:gridCol w="727022">
                  <a:extLst>
                    <a:ext uri="{9D8B030D-6E8A-4147-A177-3AD203B41FA5}">
                      <a16:colId xmlns:a16="http://schemas.microsoft.com/office/drawing/2014/main" val="2386651723"/>
                    </a:ext>
                  </a:extLst>
                </a:gridCol>
                <a:gridCol w="909870">
                  <a:extLst>
                    <a:ext uri="{9D8B030D-6E8A-4147-A177-3AD203B41FA5}">
                      <a16:colId xmlns:a16="http://schemas.microsoft.com/office/drawing/2014/main" val="3669990304"/>
                    </a:ext>
                  </a:extLst>
                </a:gridCol>
                <a:gridCol w="881404">
                  <a:extLst>
                    <a:ext uri="{9D8B030D-6E8A-4147-A177-3AD203B41FA5}">
                      <a16:colId xmlns:a16="http://schemas.microsoft.com/office/drawing/2014/main" val="1505674561"/>
                    </a:ext>
                  </a:extLst>
                </a:gridCol>
                <a:gridCol w="881404">
                  <a:extLst>
                    <a:ext uri="{9D8B030D-6E8A-4147-A177-3AD203B41FA5}">
                      <a16:colId xmlns:a16="http://schemas.microsoft.com/office/drawing/2014/main" val="2911667371"/>
                    </a:ext>
                  </a:extLst>
                </a:gridCol>
                <a:gridCol w="943877">
                  <a:extLst>
                    <a:ext uri="{9D8B030D-6E8A-4147-A177-3AD203B41FA5}">
                      <a16:colId xmlns:a16="http://schemas.microsoft.com/office/drawing/2014/main" val="3465130933"/>
                    </a:ext>
                  </a:extLst>
                </a:gridCol>
              </a:tblGrid>
              <a:tr h="346030">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区分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小学校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a:t>
                      </a:r>
                      <a:r>
                        <a:rPr kumimoji="1" lang="en-US" altLang="ja-JP" sz="800" b="1" dirty="0">
                          <a:solidFill>
                            <a:schemeClr val="tx1"/>
                          </a:solidFill>
                          <a:latin typeface="ＭＳ ゴシック" panose="020B0609070205080204" pitchFamily="49" charset="-128"/>
                          <a:ea typeface="ＭＳ ゴシック" panose="020B0609070205080204" pitchFamily="49" charset="-128"/>
                        </a:rPr>
                        <a:t>17</a:t>
                      </a:r>
                      <a:r>
                        <a:rPr kumimoji="1" lang="ja-JP" altLang="en-US" sz="8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中学校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a:t>
                      </a:r>
                      <a:r>
                        <a:rPr kumimoji="1" lang="en-US" altLang="ja-JP" sz="800" b="1" dirty="0">
                          <a:solidFill>
                            <a:schemeClr val="tx1"/>
                          </a:solidFill>
                          <a:latin typeface="ＭＳ ゴシック" panose="020B0609070205080204" pitchFamily="49" charset="-128"/>
                          <a:ea typeface="ＭＳ ゴシック" panose="020B0609070205080204" pitchFamily="49" charset="-128"/>
                        </a:rPr>
                        <a:t>60</a:t>
                      </a:r>
                      <a:r>
                        <a:rPr kumimoji="1" lang="ja-JP" altLang="en-US" sz="8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高等学校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a:t>
                      </a:r>
                      <a:r>
                        <a:rPr kumimoji="1" lang="en-US" altLang="ja-JP" sz="800" b="1" dirty="0">
                          <a:solidFill>
                            <a:schemeClr val="tx1"/>
                          </a:solidFill>
                          <a:latin typeface="ＭＳ ゴシック" panose="020B0609070205080204" pitchFamily="49" charset="-128"/>
                          <a:ea typeface="ＭＳ ゴシック" panose="020B0609070205080204" pitchFamily="49" charset="-128"/>
                        </a:rPr>
                        <a:t>109</a:t>
                      </a:r>
                      <a:r>
                        <a:rPr kumimoji="1" lang="ja-JP" altLang="en-US" sz="8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中等教育学校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（１校）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63950">
                <a:tc>
                  <a:txBody>
                    <a:bodyPr/>
                    <a:lstStyle/>
                    <a:p>
                      <a:pPr algn="ctr"/>
                      <a:r>
                        <a:rPr kumimoji="1" lang="ja-JP" altLang="en-US" sz="800" b="0" dirty="0">
                          <a:solidFill>
                            <a:schemeClr val="tx1"/>
                          </a:solidFill>
                          <a:latin typeface="ＭＳ ゴシック" panose="020B0609070205080204" pitchFamily="49" charset="-128"/>
                          <a:ea typeface="ＭＳ ゴシック" panose="020B0609070205080204" pitchFamily="49" charset="-128"/>
                        </a:rPr>
                        <a:t>令和５年度</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16</a:t>
                      </a:r>
                      <a:r>
                        <a:rPr kumimoji="1" lang="ja-JP" altLang="en-US" sz="800" b="0" dirty="0">
                          <a:solidFill>
                            <a:schemeClr val="tx1"/>
                          </a:solidFill>
                          <a:latin typeface="ＭＳ ゴシック" panose="020B0609070205080204" pitchFamily="49" charset="-128"/>
                          <a:ea typeface="ＭＳ ゴシック" panose="020B0609070205080204" pitchFamily="49" charset="-128"/>
                        </a:rPr>
                        <a:t>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4,373</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57</a:t>
                      </a:r>
                      <a:r>
                        <a:rPr kumimoji="1" lang="ja-JP" altLang="en-US" sz="800" b="0" dirty="0">
                          <a:solidFill>
                            <a:schemeClr val="tx1"/>
                          </a:solidFill>
                          <a:latin typeface="ＭＳ ゴシック" panose="020B0609070205080204" pitchFamily="49" charset="-128"/>
                          <a:ea typeface="ＭＳ ゴシック" panose="020B0609070205080204" pitchFamily="49" charset="-128"/>
                        </a:rPr>
                        <a:t>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2,426</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439</a:t>
                      </a:r>
                      <a:r>
                        <a:rPr kumimoji="1" lang="ja-JP" altLang="en-US" sz="800" b="0" dirty="0">
                          <a:solidFill>
                            <a:schemeClr val="tx1"/>
                          </a:solidFill>
                          <a:latin typeface="ＭＳ ゴシック" panose="020B0609070205080204" pitchFamily="49" charset="-128"/>
                          <a:ea typeface="ＭＳ ゴシック" panose="020B0609070205080204" pitchFamily="49" charset="-128"/>
                        </a:rPr>
                        <a:t>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6,789</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chemeClr val="tx1"/>
                          </a:solidFill>
                          <a:latin typeface="ＭＳ ゴシック" panose="020B0609070205080204" pitchFamily="49" charset="-128"/>
                          <a:ea typeface="ＭＳ ゴシック" panose="020B0609070205080204" pitchFamily="49" charset="-128"/>
                        </a:rPr>
                        <a:t>３億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3,293</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bl>
          </a:graphicData>
        </a:graphic>
      </p:graphicFrame>
      <p:sp>
        <p:nvSpPr>
          <p:cNvPr id="6" name="AutoShape 10">
            <a:extLst>
              <a:ext uri="{FF2B5EF4-FFF2-40B4-BE49-F238E27FC236}">
                <a16:creationId xmlns:a16="http://schemas.microsoft.com/office/drawing/2014/main" id="{2C56CD3B-0DBF-8B31-F8DB-B9945850428A}"/>
              </a:ext>
            </a:extLst>
          </p:cNvPr>
          <p:cNvSpPr>
            <a:spLocks noChangeArrowheads="1"/>
          </p:cNvSpPr>
          <p:nvPr/>
        </p:nvSpPr>
        <p:spPr bwMode="auto">
          <a:xfrm>
            <a:off x="147804" y="3660068"/>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学校教育のために</a:t>
            </a:r>
          </a:p>
        </p:txBody>
      </p:sp>
      <p:sp>
        <p:nvSpPr>
          <p:cNvPr id="7" name="AutoShape 10">
            <a:extLst>
              <a:ext uri="{FF2B5EF4-FFF2-40B4-BE49-F238E27FC236}">
                <a16:creationId xmlns:a16="http://schemas.microsoft.com/office/drawing/2014/main" id="{FEDD7EB8-DBF8-D3DC-6925-8D968BD88728}"/>
              </a:ext>
            </a:extLst>
          </p:cNvPr>
          <p:cNvSpPr>
            <a:spLocks noChangeArrowheads="1"/>
          </p:cNvSpPr>
          <p:nvPr/>
        </p:nvSpPr>
        <p:spPr bwMode="auto">
          <a:xfrm>
            <a:off x="4769595" y="2367462"/>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国と地方の主な行政事務の分担</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8" name="AutoShape 10">
            <a:extLst>
              <a:ext uri="{FF2B5EF4-FFF2-40B4-BE49-F238E27FC236}">
                <a16:creationId xmlns:a16="http://schemas.microsoft.com/office/drawing/2014/main" id="{54272384-1F9E-75A0-14F4-D545CD99E4A6}"/>
              </a:ext>
            </a:extLst>
          </p:cNvPr>
          <p:cNvSpPr>
            <a:spLocks noChangeArrowheads="1"/>
          </p:cNvSpPr>
          <p:nvPr/>
        </p:nvSpPr>
        <p:spPr bwMode="auto">
          <a:xfrm>
            <a:off x="4844185" y="5079598"/>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くらしの安全のために</a:t>
            </a:r>
            <a:r>
              <a:rPr lang="en-US" altLang="ja-JP" sz="1100" b="1" dirty="0">
                <a:solidFill>
                  <a:schemeClr val="accent5">
                    <a:lumMod val="50000"/>
                  </a:schemeClr>
                </a:solidFill>
                <a:latin typeface="Meiryo" panose="020B0604030504040204" pitchFamily="34" charset="-128"/>
                <a:ea typeface="Meiryo" panose="020B0604030504040204" pitchFamily="34" charset="-128"/>
              </a:rPr>
              <a:t>〈</a:t>
            </a:r>
            <a:r>
              <a:rPr lang="ja-JP" altLang="en-US" sz="1100" b="1">
                <a:solidFill>
                  <a:schemeClr val="accent5">
                    <a:lumMod val="50000"/>
                  </a:schemeClr>
                </a:solidFill>
                <a:latin typeface="Meiryo" panose="020B0604030504040204" pitchFamily="34" charset="-128"/>
                <a:ea typeface="Meiryo" panose="020B0604030504040204" pitchFamily="34" charset="-128"/>
              </a:rPr>
              <a:t>消防</a:t>
            </a:r>
            <a:r>
              <a:rPr lang="en-US" altLang="ja-JP" sz="1100" b="1" dirty="0">
                <a:solidFill>
                  <a:schemeClr val="accent5">
                    <a:lumMod val="50000"/>
                  </a:schemeClr>
                </a:solidFill>
                <a:latin typeface="Meiryo" panose="020B0604030504040204" pitchFamily="34" charset="-128"/>
                <a:ea typeface="Meiryo" panose="020B0604030504040204" pitchFamily="34" charset="-128"/>
              </a:rPr>
              <a:t>〉</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8">
            <a:extLst>
              <a:ext uri="{FF2B5EF4-FFF2-40B4-BE49-F238E27FC236}">
                <a16:creationId xmlns:a16="http://schemas.microsoft.com/office/drawing/2014/main" id="{F0690E46-716F-03AE-F790-6A985C9FB0D3}"/>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12</a:t>
            </a:fld>
            <a:endParaRPr kumimoji="1" lang="ja-JP" altLang="en-US"/>
          </a:p>
        </p:txBody>
      </p:sp>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829057D-CE18-4592-0599-3DBCC988F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000" y="684416"/>
            <a:ext cx="3893284" cy="2919963"/>
          </a:xfrm>
          <a:prstGeom prst="rect">
            <a:avLst/>
          </a:prstGeom>
          <a:ln>
            <a:solidFill>
              <a:schemeClr val="accent5"/>
            </a:solidFill>
          </a:ln>
        </p:spPr>
      </p:pic>
    </p:spTree>
    <p:extLst>
      <p:ext uri="{BB962C8B-B14F-4D97-AF65-F5344CB8AC3E}">
        <p14:creationId xmlns:p14="http://schemas.microsoft.com/office/powerpoint/2010/main" val="298650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4C81B85A-B8C9-464E-BAB5-B05202A12AFC}"/>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27" name="Rectangle 3">
            <a:extLst>
              <a:ext uri="{FF2B5EF4-FFF2-40B4-BE49-F238E27FC236}">
                <a16:creationId xmlns:a16="http://schemas.microsoft.com/office/drawing/2014/main" id="{5D58760E-BFC9-4D16-A3B5-998F2323BD37}"/>
              </a:ext>
            </a:extLst>
          </p:cNvPr>
          <p:cNvSpPr txBox="1">
            <a:spLocks noChangeArrowheads="1"/>
          </p:cNvSpPr>
          <p:nvPr/>
        </p:nvSpPr>
        <p:spPr bwMode="auto">
          <a:xfrm>
            <a:off x="179512" y="116632"/>
            <a:ext cx="5283696" cy="342232"/>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「宿泊税」って知ってる？（児童用Ｐ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14</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1" name="Rectangle 27">
            <a:extLst>
              <a:ext uri="{FF2B5EF4-FFF2-40B4-BE49-F238E27FC236}">
                <a16:creationId xmlns:a16="http://schemas.microsoft.com/office/drawing/2014/main" id="{70BD1230-56FF-4ABF-B923-FC3F3FA1C209}"/>
              </a:ext>
            </a:extLst>
          </p:cNvPr>
          <p:cNvSpPr>
            <a:spLocks noChangeArrowheads="1"/>
          </p:cNvSpPr>
          <p:nvPr/>
        </p:nvSpPr>
        <p:spPr bwMode="auto">
          <a:xfrm>
            <a:off x="219635" y="3850700"/>
            <a:ext cx="4322810" cy="260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大阪府</a:t>
            </a:r>
            <a:r>
              <a:rPr lang="ja-JP" altLang="en-US" sz="900" dirty="0">
                <a:latin typeface="メイリオ" panose="020B0604030504040204" pitchFamily="50" charset="-128"/>
                <a:ea typeface="メイリオ" panose="020B0604030504040204" pitchFamily="50" charset="-128"/>
              </a:rPr>
              <a:t>では、</a:t>
            </a:r>
            <a:r>
              <a:rPr lang="en-US" altLang="ja-JP" sz="900" dirty="0">
                <a:latin typeface="メイリオ" panose="020B0604030504040204" pitchFamily="50" charset="-128"/>
                <a:ea typeface="メイリオ" panose="020B0604030504040204" pitchFamily="50" charset="-128"/>
              </a:rPr>
              <a:t>2017</a:t>
            </a:r>
            <a:r>
              <a:rPr lang="ja-JP" altLang="en-US" sz="900" dirty="0">
                <a:latin typeface="メイリオ" panose="020B0604030504040204" pitchFamily="50" charset="-128"/>
                <a:ea typeface="メイリオ" panose="020B0604030504040204" pitchFamily="50" charset="-128"/>
              </a:rPr>
              <a:t>年</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月</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日から法定外目的税として宿泊税を導入しています。</a:t>
            </a:r>
            <a:br>
              <a:rPr lang="en-US" altLang="ja-JP" sz="900" dirty="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宿泊</a:t>
            </a:r>
            <a:r>
              <a:rPr lang="ja-JP" altLang="en-US" sz="900" dirty="0">
                <a:latin typeface="メイリオ" panose="020B0604030504040204" pitchFamily="50" charset="-128"/>
                <a:ea typeface="メイリオ" panose="020B0604030504040204" pitchFamily="50" charset="-128"/>
              </a:rPr>
              <a:t>税は、大阪が世界有数の国際都市として発展していくことを目指し、都市の魅力を高めるとともに、観光の振興を図る施策に活用されています。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900" b="1">
                <a:solidFill>
                  <a:schemeClr val="accent5">
                    <a:lumMod val="75000"/>
                  </a:schemeClr>
                </a:solidFill>
                <a:latin typeface="メイリオ" panose="020B0604030504040204" pitchFamily="50" charset="-128"/>
                <a:ea typeface="メイリオ" panose="020B0604030504040204" pitchFamily="50" charset="-128"/>
              </a:rPr>
              <a:t>税率</a:t>
            </a: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p>
          <a:p>
            <a:pPr>
              <a:lnSpc>
                <a:spcPct val="130000"/>
              </a:lnSpc>
              <a:spcBef>
                <a:spcPct val="0"/>
              </a:spcBef>
              <a:buNone/>
            </a:pPr>
            <a:r>
              <a:rPr lang="ja-JP" altLang="en-US" sz="900" dirty="0">
                <a:latin typeface="メイリオ" panose="020B0604030504040204" pitchFamily="50" charset="-128"/>
                <a:ea typeface="メイリオ" panose="020B0604030504040204" pitchFamily="50" charset="-128"/>
              </a:rPr>
              <a:t>・令和７年８月</a:t>
            </a:r>
            <a:r>
              <a:rPr lang="en-US" altLang="ja-JP" sz="900" dirty="0">
                <a:latin typeface="メイリオ" panose="020B0604030504040204" pitchFamily="50" charset="-128"/>
                <a:ea typeface="メイリオ" panose="020B0604030504040204" pitchFamily="50" charset="-128"/>
              </a:rPr>
              <a:t>31</a:t>
            </a:r>
            <a:r>
              <a:rPr lang="ja-JP" altLang="en-US" sz="900" dirty="0">
                <a:latin typeface="メイリオ" panose="020B0604030504040204" pitchFamily="50" charset="-128"/>
                <a:ea typeface="メイリオ" panose="020B0604030504040204" pitchFamily="50" charset="-128"/>
              </a:rPr>
              <a:t>日まで　　　　　 　・令和７年９月１日以降</a:t>
            </a: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endParaRPr lang="en-US" altLang="ja-JP" sz="9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900" b="1">
                <a:solidFill>
                  <a:schemeClr val="accent5">
                    <a:lumMod val="75000"/>
                  </a:schemeClr>
                </a:solidFill>
                <a:latin typeface="メイリオ" panose="020B0604030504040204" pitchFamily="50" charset="-128"/>
                <a:ea typeface="メイリオ" panose="020B0604030504040204" pitchFamily="50" charset="-128"/>
              </a:rPr>
              <a:t>税収規模</a:t>
            </a: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令和</a:t>
            </a:r>
            <a:r>
              <a:rPr lang="ja-JP" altLang="en-US" sz="900" dirty="0">
                <a:latin typeface="メイリオ" panose="020B0604030504040204" pitchFamily="50" charset="-128"/>
                <a:ea typeface="メイリオ" panose="020B0604030504040204" pitchFamily="50" charset="-128"/>
              </a:rPr>
              <a:t>７年度当初予算： </a:t>
            </a:r>
            <a:r>
              <a:rPr lang="en-US" altLang="ja-JP" sz="900" dirty="0">
                <a:latin typeface="メイリオ" panose="020B0604030504040204" pitchFamily="50" charset="-128"/>
                <a:ea typeface="メイリオ" panose="020B0604030504040204" pitchFamily="50" charset="-128"/>
              </a:rPr>
              <a:t>7,337</a:t>
            </a:r>
            <a:r>
              <a:rPr lang="ja-JP" altLang="en-US" sz="900" dirty="0">
                <a:latin typeface="メイリオ" panose="020B0604030504040204" pitchFamily="50" charset="-128"/>
                <a:ea typeface="メイリオ" panose="020B0604030504040204" pitchFamily="50" charset="-128"/>
              </a:rPr>
              <a:t>百万円</a:t>
            </a:r>
          </a:p>
        </p:txBody>
      </p:sp>
      <p:graphicFrame>
        <p:nvGraphicFramePr>
          <p:cNvPr id="12" name="表 11">
            <a:extLst>
              <a:ext uri="{FF2B5EF4-FFF2-40B4-BE49-F238E27FC236}">
                <a16:creationId xmlns:a16="http://schemas.microsoft.com/office/drawing/2014/main" id="{89C1C992-48C0-47E2-93F2-912F74908E36}"/>
              </a:ext>
            </a:extLst>
          </p:cNvPr>
          <p:cNvGraphicFramePr>
            <a:graphicFrameLocks noGrp="1"/>
          </p:cNvGraphicFramePr>
          <p:nvPr>
            <p:extLst>
              <p:ext uri="{D42A27DB-BD31-4B8C-83A1-F6EECF244321}">
                <p14:modId xmlns:p14="http://schemas.microsoft.com/office/powerpoint/2010/main" val="1440325602"/>
              </p:ext>
            </p:extLst>
          </p:nvPr>
        </p:nvGraphicFramePr>
        <p:xfrm>
          <a:off x="265434" y="5020515"/>
          <a:ext cx="1960250" cy="899032"/>
        </p:xfrm>
        <a:graphic>
          <a:graphicData uri="http://schemas.openxmlformats.org/drawingml/2006/table">
            <a:tbl>
              <a:tblPr>
                <a:tableStyleId>{5C22544A-7EE6-4342-B048-85BDC9FD1C3A}</a:tableStyleId>
              </a:tblPr>
              <a:tblGrid>
                <a:gridCol w="1456250">
                  <a:extLst>
                    <a:ext uri="{9D8B030D-6E8A-4147-A177-3AD203B41FA5}">
                      <a16:colId xmlns:a16="http://schemas.microsoft.com/office/drawing/2014/main" val="2355730794"/>
                    </a:ext>
                  </a:extLst>
                </a:gridCol>
                <a:gridCol w="504000">
                  <a:extLst>
                    <a:ext uri="{9D8B030D-6E8A-4147-A177-3AD203B41FA5}">
                      <a16:colId xmlns:a16="http://schemas.microsoft.com/office/drawing/2014/main" val="1925282449"/>
                    </a:ext>
                  </a:extLst>
                </a:gridCol>
              </a:tblGrid>
              <a:tr h="224758">
                <a:tc>
                  <a:txBody>
                    <a:bodyPr/>
                    <a:lstStyle/>
                    <a:p>
                      <a:pPr algn="ctr"/>
                      <a:r>
                        <a:rPr lang="ja-JP" sz="800" dirty="0">
                          <a:effectLst/>
                          <a:latin typeface="Meiryo UI" panose="020B0604030504040204" pitchFamily="50" charset="-128"/>
                          <a:ea typeface="Meiryo UI" panose="020B0604030504040204" pitchFamily="50" charset="-128"/>
                        </a:rPr>
                        <a:t>宿泊料金（</a:t>
                      </a:r>
                      <a:r>
                        <a:rPr lang="en-US" sz="800" dirty="0">
                          <a:effectLst/>
                          <a:latin typeface="Meiryo UI" panose="020B0604030504040204" pitchFamily="50" charset="-128"/>
                          <a:ea typeface="Meiryo UI" panose="020B0604030504040204" pitchFamily="50" charset="-128"/>
                        </a:rPr>
                        <a:t>1</a:t>
                      </a:r>
                      <a:r>
                        <a:rPr lang="ja-JP" sz="800" dirty="0">
                          <a:effectLst/>
                          <a:latin typeface="Meiryo UI" panose="020B0604030504040204" pitchFamily="50" charset="-128"/>
                          <a:ea typeface="Meiryo UI" panose="020B0604030504040204" pitchFamily="50" charset="-128"/>
                        </a:rPr>
                        <a:t>人</a:t>
                      </a:r>
                      <a:r>
                        <a:rPr lang="en-US" sz="800" dirty="0">
                          <a:effectLst/>
                          <a:latin typeface="Meiryo UI" panose="020B0604030504040204" pitchFamily="50" charset="-128"/>
                          <a:ea typeface="Meiryo UI" panose="020B0604030504040204" pitchFamily="50" charset="-128"/>
                        </a:rPr>
                        <a:t>1</a:t>
                      </a:r>
                      <a:r>
                        <a:rPr lang="ja-JP" sz="800" dirty="0">
                          <a:effectLst/>
                          <a:latin typeface="Meiryo UI" panose="020B0604030504040204" pitchFamily="50" charset="-128"/>
                          <a:ea typeface="Meiryo UI" panose="020B0604030504040204" pitchFamily="50" charset="-128"/>
                        </a:rPr>
                        <a:t>泊）</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sz="800" dirty="0">
                          <a:effectLst/>
                          <a:latin typeface="Meiryo UI" panose="020B0604030504040204" pitchFamily="50" charset="-128"/>
                          <a:ea typeface="Meiryo UI" panose="020B0604030504040204" pitchFamily="50" charset="-128"/>
                        </a:rPr>
                        <a:t>税率</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705854364"/>
                  </a:ext>
                </a:extLst>
              </a:tr>
              <a:tr h="224758">
                <a:tc>
                  <a:txBody>
                    <a:bodyPr/>
                    <a:lstStyle/>
                    <a:p>
                      <a:pPr indent="63500" algn="just"/>
                      <a:r>
                        <a:rPr lang="en-US" sz="800" dirty="0">
                          <a:effectLst/>
                          <a:latin typeface="Meiryo UI" panose="020B0604030504040204" pitchFamily="50" charset="-128"/>
                          <a:ea typeface="Meiryo UI" panose="020B0604030504040204" pitchFamily="50" charset="-128"/>
                        </a:rPr>
                        <a:t>7,000</a:t>
                      </a:r>
                      <a:r>
                        <a:rPr lang="ja-JP" sz="800" dirty="0">
                          <a:effectLst/>
                          <a:latin typeface="Meiryo UI" panose="020B0604030504040204" pitchFamily="50" charset="-128"/>
                          <a:ea typeface="Meiryo UI" panose="020B0604030504040204" pitchFamily="50" charset="-128"/>
                        </a:rPr>
                        <a:t>円以上</a:t>
                      </a:r>
                      <a:r>
                        <a:rPr lang="en-US" sz="800" dirty="0">
                          <a:effectLst/>
                          <a:latin typeface="Meiryo UI" panose="020B0604030504040204" pitchFamily="50" charset="-128"/>
                          <a:ea typeface="Meiryo UI" panose="020B0604030504040204" pitchFamily="50" charset="-128"/>
                        </a:rPr>
                        <a:t>15,000</a:t>
                      </a:r>
                      <a:r>
                        <a:rPr lang="ja-JP" sz="800" dirty="0">
                          <a:effectLst/>
                          <a:latin typeface="Meiryo UI" panose="020B0604030504040204" pitchFamily="50" charset="-128"/>
                          <a:ea typeface="Meiryo UI" panose="020B0604030504040204" pitchFamily="50" charset="-128"/>
                        </a:rPr>
                        <a:t>円未満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100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8467403"/>
                  </a:ext>
                </a:extLst>
              </a:tr>
              <a:tr h="224758">
                <a:tc>
                  <a:txBody>
                    <a:bodyPr/>
                    <a:lstStyle/>
                    <a:p>
                      <a:pPr algn="just"/>
                      <a:r>
                        <a:rPr lang="en-US" sz="800" dirty="0">
                          <a:effectLst/>
                          <a:latin typeface="Meiryo UI" panose="020B0604030504040204" pitchFamily="50" charset="-128"/>
                          <a:ea typeface="Meiryo UI" panose="020B0604030504040204" pitchFamily="50" charset="-128"/>
                        </a:rPr>
                        <a:t>15,000</a:t>
                      </a:r>
                      <a:r>
                        <a:rPr lang="ja-JP" sz="800" dirty="0">
                          <a:effectLst/>
                          <a:latin typeface="Meiryo UI" panose="020B0604030504040204" pitchFamily="50" charset="-128"/>
                          <a:ea typeface="Meiryo UI" panose="020B0604030504040204" pitchFamily="50" charset="-128"/>
                        </a:rPr>
                        <a:t>円以上</a:t>
                      </a:r>
                      <a:r>
                        <a:rPr lang="en-US" sz="800" dirty="0">
                          <a:effectLst/>
                          <a:latin typeface="Meiryo UI" panose="020B0604030504040204" pitchFamily="50" charset="-128"/>
                          <a:ea typeface="Meiryo UI" panose="020B0604030504040204" pitchFamily="50" charset="-128"/>
                        </a:rPr>
                        <a:t>20,000</a:t>
                      </a:r>
                      <a:r>
                        <a:rPr lang="ja-JP" sz="800" dirty="0">
                          <a:effectLst/>
                          <a:latin typeface="Meiryo UI" panose="020B0604030504040204" pitchFamily="50" charset="-128"/>
                          <a:ea typeface="Meiryo UI" panose="020B0604030504040204" pitchFamily="50" charset="-128"/>
                        </a:rPr>
                        <a:t>円未満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200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0271908"/>
                  </a:ext>
                </a:extLst>
              </a:tr>
              <a:tr h="224758">
                <a:tc>
                  <a:txBody>
                    <a:bodyPr/>
                    <a:lstStyle/>
                    <a:p>
                      <a:pPr algn="just"/>
                      <a:r>
                        <a:rPr lang="en-US" sz="800" dirty="0">
                          <a:effectLst/>
                          <a:latin typeface="Meiryo UI" panose="020B0604030504040204" pitchFamily="50" charset="-128"/>
                          <a:ea typeface="Meiryo UI" panose="020B0604030504040204" pitchFamily="50" charset="-128"/>
                        </a:rPr>
                        <a:t>20,000</a:t>
                      </a:r>
                      <a:r>
                        <a:rPr lang="ja-JP" sz="800" dirty="0">
                          <a:effectLst/>
                          <a:latin typeface="Meiryo UI" panose="020B0604030504040204" pitchFamily="50" charset="-128"/>
                          <a:ea typeface="Meiryo UI" panose="020B0604030504040204" pitchFamily="50" charset="-128"/>
                        </a:rPr>
                        <a:t>円以上</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300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8101131"/>
                  </a:ext>
                </a:extLst>
              </a:tr>
            </a:tbl>
          </a:graphicData>
        </a:graphic>
      </p:graphicFrame>
      <p:graphicFrame>
        <p:nvGraphicFramePr>
          <p:cNvPr id="17" name="表 16">
            <a:extLst>
              <a:ext uri="{FF2B5EF4-FFF2-40B4-BE49-F238E27FC236}">
                <a16:creationId xmlns:a16="http://schemas.microsoft.com/office/drawing/2014/main" id="{7B00DC40-600E-46CB-A592-9B9A422C2F6A}"/>
              </a:ext>
            </a:extLst>
          </p:cNvPr>
          <p:cNvGraphicFramePr>
            <a:graphicFrameLocks noGrp="1"/>
          </p:cNvGraphicFramePr>
          <p:nvPr>
            <p:extLst>
              <p:ext uri="{D42A27DB-BD31-4B8C-83A1-F6EECF244321}">
                <p14:modId xmlns:p14="http://schemas.microsoft.com/office/powerpoint/2010/main" val="956243146"/>
              </p:ext>
            </p:extLst>
          </p:nvPr>
        </p:nvGraphicFramePr>
        <p:xfrm>
          <a:off x="2373139" y="5033145"/>
          <a:ext cx="1960250" cy="899032"/>
        </p:xfrm>
        <a:graphic>
          <a:graphicData uri="http://schemas.openxmlformats.org/drawingml/2006/table">
            <a:tbl>
              <a:tblPr>
                <a:tableStyleId>{5C22544A-7EE6-4342-B048-85BDC9FD1C3A}</a:tableStyleId>
              </a:tblPr>
              <a:tblGrid>
                <a:gridCol w="1456250">
                  <a:extLst>
                    <a:ext uri="{9D8B030D-6E8A-4147-A177-3AD203B41FA5}">
                      <a16:colId xmlns:a16="http://schemas.microsoft.com/office/drawing/2014/main" val="2355730794"/>
                    </a:ext>
                  </a:extLst>
                </a:gridCol>
                <a:gridCol w="504000">
                  <a:extLst>
                    <a:ext uri="{9D8B030D-6E8A-4147-A177-3AD203B41FA5}">
                      <a16:colId xmlns:a16="http://schemas.microsoft.com/office/drawing/2014/main" val="1925282449"/>
                    </a:ext>
                  </a:extLst>
                </a:gridCol>
              </a:tblGrid>
              <a:tr h="224758">
                <a:tc>
                  <a:txBody>
                    <a:bodyPr/>
                    <a:lstStyle/>
                    <a:p>
                      <a:pPr algn="ctr"/>
                      <a:r>
                        <a:rPr lang="ja-JP" sz="800" dirty="0">
                          <a:effectLst/>
                          <a:latin typeface="Meiryo UI" panose="020B0604030504040204" pitchFamily="50" charset="-128"/>
                          <a:ea typeface="Meiryo UI" panose="020B0604030504040204" pitchFamily="50" charset="-128"/>
                        </a:rPr>
                        <a:t>宿泊料金（</a:t>
                      </a:r>
                      <a:r>
                        <a:rPr lang="en-US" sz="800" dirty="0">
                          <a:effectLst/>
                          <a:latin typeface="Meiryo UI" panose="020B0604030504040204" pitchFamily="50" charset="-128"/>
                          <a:ea typeface="Meiryo UI" panose="020B0604030504040204" pitchFamily="50" charset="-128"/>
                        </a:rPr>
                        <a:t>1</a:t>
                      </a:r>
                      <a:r>
                        <a:rPr lang="ja-JP" sz="800" dirty="0">
                          <a:effectLst/>
                          <a:latin typeface="Meiryo UI" panose="020B0604030504040204" pitchFamily="50" charset="-128"/>
                          <a:ea typeface="Meiryo UI" panose="020B0604030504040204" pitchFamily="50" charset="-128"/>
                        </a:rPr>
                        <a:t>人</a:t>
                      </a:r>
                      <a:r>
                        <a:rPr lang="en-US" sz="800" dirty="0">
                          <a:effectLst/>
                          <a:latin typeface="Meiryo UI" panose="020B0604030504040204" pitchFamily="50" charset="-128"/>
                          <a:ea typeface="Meiryo UI" panose="020B0604030504040204" pitchFamily="50" charset="-128"/>
                        </a:rPr>
                        <a:t>1</a:t>
                      </a:r>
                      <a:r>
                        <a:rPr lang="ja-JP" sz="800" dirty="0">
                          <a:effectLst/>
                          <a:latin typeface="Meiryo UI" panose="020B0604030504040204" pitchFamily="50" charset="-128"/>
                          <a:ea typeface="Meiryo UI" panose="020B0604030504040204" pitchFamily="50" charset="-128"/>
                        </a:rPr>
                        <a:t>泊）</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sz="800" dirty="0">
                          <a:effectLst/>
                          <a:latin typeface="Meiryo UI" panose="020B0604030504040204" pitchFamily="50" charset="-128"/>
                          <a:ea typeface="Meiryo UI" panose="020B0604030504040204" pitchFamily="50" charset="-128"/>
                        </a:rPr>
                        <a:t>税率</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705854364"/>
                  </a:ext>
                </a:extLst>
              </a:tr>
              <a:tr h="224758">
                <a:tc>
                  <a:txBody>
                    <a:bodyPr/>
                    <a:lstStyle/>
                    <a:p>
                      <a:pPr indent="63500" algn="just"/>
                      <a:r>
                        <a:rPr lang="en-US" altLang="ja-JP" sz="800" dirty="0">
                          <a:effectLst/>
                          <a:latin typeface="Meiryo UI" panose="020B0604030504040204" pitchFamily="50" charset="-128"/>
                          <a:ea typeface="Meiryo UI" panose="020B0604030504040204" pitchFamily="50" charset="-128"/>
                        </a:rPr>
                        <a:t>5</a:t>
                      </a:r>
                      <a:r>
                        <a:rPr lang="en-US" sz="800" dirty="0">
                          <a:effectLst/>
                          <a:latin typeface="Meiryo UI" panose="020B0604030504040204" pitchFamily="50" charset="-128"/>
                          <a:ea typeface="Meiryo UI" panose="020B0604030504040204" pitchFamily="50" charset="-128"/>
                        </a:rPr>
                        <a:t>,000</a:t>
                      </a:r>
                      <a:r>
                        <a:rPr lang="ja-JP" sz="800" dirty="0">
                          <a:effectLst/>
                          <a:latin typeface="Meiryo UI" panose="020B0604030504040204" pitchFamily="50" charset="-128"/>
                          <a:ea typeface="Meiryo UI" panose="020B0604030504040204" pitchFamily="50" charset="-128"/>
                        </a:rPr>
                        <a:t>円以上</a:t>
                      </a:r>
                      <a:r>
                        <a:rPr lang="en-US" sz="800" dirty="0">
                          <a:effectLst/>
                          <a:latin typeface="Meiryo UI" panose="020B0604030504040204" pitchFamily="50" charset="-128"/>
                          <a:ea typeface="Meiryo UI" panose="020B0604030504040204" pitchFamily="50" charset="-128"/>
                        </a:rPr>
                        <a:t>15,000</a:t>
                      </a:r>
                      <a:r>
                        <a:rPr lang="ja-JP" sz="800" dirty="0">
                          <a:effectLst/>
                          <a:latin typeface="Meiryo UI" panose="020B0604030504040204" pitchFamily="50" charset="-128"/>
                          <a:ea typeface="Meiryo UI" panose="020B0604030504040204" pitchFamily="50" charset="-128"/>
                        </a:rPr>
                        <a:t>円未満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200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8467403"/>
                  </a:ext>
                </a:extLst>
              </a:tr>
              <a:tr h="224758">
                <a:tc>
                  <a:txBody>
                    <a:bodyPr/>
                    <a:lstStyle/>
                    <a:p>
                      <a:pPr algn="just"/>
                      <a:r>
                        <a:rPr lang="en-US" sz="800" dirty="0">
                          <a:effectLst/>
                          <a:latin typeface="Meiryo UI" panose="020B0604030504040204" pitchFamily="50" charset="-128"/>
                          <a:ea typeface="Meiryo UI" panose="020B0604030504040204" pitchFamily="50" charset="-128"/>
                        </a:rPr>
                        <a:t>15,000</a:t>
                      </a:r>
                      <a:r>
                        <a:rPr lang="ja-JP" sz="800" dirty="0">
                          <a:effectLst/>
                          <a:latin typeface="Meiryo UI" panose="020B0604030504040204" pitchFamily="50" charset="-128"/>
                          <a:ea typeface="Meiryo UI" panose="020B0604030504040204" pitchFamily="50" charset="-128"/>
                        </a:rPr>
                        <a:t>円以上</a:t>
                      </a:r>
                      <a:r>
                        <a:rPr lang="en-US" sz="800" dirty="0">
                          <a:effectLst/>
                          <a:latin typeface="Meiryo UI" panose="020B0604030504040204" pitchFamily="50" charset="-128"/>
                          <a:ea typeface="Meiryo UI" panose="020B0604030504040204" pitchFamily="50" charset="-128"/>
                        </a:rPr>
                        <a:t>20,000</a:t>
                      </a:r>
                      <a:r>
                        <a:rPr lang="ja-JP" sz="800" dirty="0">
                          <a:effectLst/>
                          <a:latin typeface="Meiryo UI" panose="020B0604030504040204" pitchFamily="50" charset="-128"/>
                          <a:ea typeface="Meiryo UI" panose="020B0604030504040204" pitchFamily="50" charset="-128"/>
                        </a:rPr>
                        <a:t>円未満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400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0271908"/>
                  </a:ext>
                </a:extLst>
              </a:tr>
              <a:tr h="224758">
                <a:tc>
                  <a:txBody>
                    <a:bodyPr/>
                    <a:lstStyle/>
                    <a:p>
                      <a:pPr algn="just"/>
                      <a:r>
                        <a:rPr lang="en-US" sz="800" dirty="0">
                          <a:effectLst/>
                          <a:latin typeface="Meiryo UI" panose="020B0604030504040204" pitchFamily="50" charset="-128"/>
                          <a:ea typeface="Meiryo UI" panose="020B0604030504040204" pitchFamily="50" charset="-128"/>
                        </a:rPr>
                        <a:t>20,000</a:t>
                      </a:r>
                      <a:r>
                        <a:rPr lang="ja-JP" sz="800" dirty="0">
                          <a:effectLst/>
                          <a:latin typeface="Meiryo UI" panose="020B0604030504040204" pitchFamily="50" charset="-128"/>
                          <a:ea typeface="Meiryo UI" panose="020B0604030504040204" pitchFamily="50" charset="-128"/>
                        </a:rPr>
                        <a:t>円以上</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500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8101131"/>
                  </a:ext>
                </a:extLst>
              </a:tr>
            </a:tbl>
          </a:graphicData>
        </a:graphic>
      </p:graphicFrame>
      <p:pic>
        <p:nvPicPr>
          <p:cNvPr id="16" name="図 15">
            <a:extLst>
              <a:ext uri="{FF2B5EF4-FFF2-40B4-BE49-F238E27FC236}">
                <a16:creationId xmlns:a16="http://schemas.microsoft.com/office/drawing/2014/main" id="{E1AE4E14-D76B-48EE-AD97-1789CDD1AEC1}"/>
              </a:ext>
            </a:extLst>
          </p:cNvPr>
          <p:cNvPicPr>
            <a:picLocks noChangeAspect="1"/>
          </p:cNvPicPr>
          <p:nvPr/>
        </p:nvPicPr>
        <p:blipFill>
          <a:blip r:embed="rId4"/>
          <a:stretch>
            <a:fillRect/>
          </a:stretch>
        </p:blipFill>
        <p:spPr>
          <a:xfrm>
            <a:off x="5060267" y="799476"/>
            <a:ext cx="3645333" cy="3597945"/>
          </a:xfrm>
          <a:prstGeom prst="rect">
            <a:avLst/>
          </a:prstGeom>
        </p:spPr>
      </p:pic>
      <p:pic>
        <p:nvPicPr>
          <p:cNvPr id="18" name="図 17">
            <a:extLst>
              <a:ext uri="{FF2B5EF4-FFF2-40B4-BE49-F238E27FC236}">
                <a16:creationId xmlns:a16="http://schemas.microsoft.com/office/drawing/2014/main" id="{6BE8E401-8BA8-4A12-BD31-697C449B0933}"/>
              </a:ext>
            </a:extLst>
          </p:cNvPr>
          <p:cNvPicPr>
            <a:picLocks noChangeAspect="1"/>
          </p:cNvPicPr>
          <p:nvPr/>
        </p:nvPicPr>
        <p:blipFill>
          <a:blip r:embed="rId5"/>
          <a:stretch>
            <a:fillRect/>
          </a:stretch>
        </p:blipFill>
        <p:spPr>
          <a:xfrm>
            <a:off x="5059041" y="4460802"/>
            <a:ext cx="3645333" cy="1992534"/>
          </a:xfrm>
          <a:prstGeom prst="rect">
            <a:avLst/>
          </a:prstGeom>
        </p:spPr>
      </p:pic>
      <p:sp>
        <p:nvSpPr>
          <p:cNvPr id="23" name="テキスト ボックス 22">
            <a:extLst>
              <a:ext uri="{FF2B5EF4-FFF2-40B4-BE49-F238E27FC236}">
                <a16:creationId xmlns:a16="http://schemas.microsoft.com/office/drawing/2014/main" id="{503862E1-FE1D-4011-B2F0-E095EF038A85}"/>
              </a:ext>
            </a:extLst>
          </p:cNvPr>
          <p:cNvSpPr txBox="1"/>
          <p:nvPr/>
        </p:nvSpPr>
        <p:spPr>
          <a:xfrm>
            <a:off x="321198" y="6545411"/>
            <a:ext cx="8383176" cy="246221"/>
          </a:xfrm>
          <a:prstGeom prst="rect">
            <a:avLst/>
          </a:prstGeom>
          <a:noFill/>
        </p:spPr>
        <p:txBody>
          <a:bodyPr wrap="square" rtlCol="0">
            <a:spAutoFit/>
          </a:bodyPr>
          <a:lstStyle/>
          <a:p>
            <a:r>
              <a:rPr kumimoji="1" lang="ja-JP" altLang="en-US" sz="1000" b="1" dirty="0">
                <a:solidFill>
                  <a:schemeClr val="accent5">
                    <a:lumMod val="75000"/>
                  </a:schemeClr>
                </a:solidFill>
                <a:latin typeface="メイリオ" panose="020B0604030504040204" pitchFamily="50" charset="-128"/>
                <a:ea typeface="メイリオ" panose="020B0604030504040204" pitchFamily="50" charset="-128"/>
              </a:rPr>
              <a:t>「大阪府ホームページ」でもっと詳しく</a:t>
            </a:r>
            <a:r>
              <a:rPr kumimoji="1" lang="ja-JP" altLang="en-US" sz="1000" b="1">
                <a:solidFill>
                  <a:schemeClr val="accent5">
                    <a:lumMod val="75000"/>
                  </a:schemeClr>
                </a:solidFill>
                <a:latin typeface="メイリオ" panose="020B0604030504040204" pitchFamily="50" charset="-128"/>
                <a:ea typeface="メイリオ" panose="020B0604030504040204" pitchFamily="50" charset="-128"/>
              </a:rPr>
              <a:t>見てみよう</a:t>
            </a:r>
            <a:r>
              <a:rPr kumimoji="1" lang="ja-JP" altLang="en-US" sz="1000" b="1">
                <a:solidFill>
                  <a:srgbClr val="005BAD"/>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hlinkClick r:id="rId6">
                  <a:extLst>
                    <a:ext uri="{A12FA001-AC4F-418D-AE19-62706E023703}">
                      <ahyp:hlinkClr xmlns:ahyp="http://schemas.microsoft.com/office/drawing/2018/hyperlinkcolor" val="tx"/>
                    </a:ext>
                  </a:extLst>
                </a:hlinkClick>
              </a:rPr>
              <a:t>https://www.pref.osaka.lg.jp/o070070/toshimiryoku/syukuhakuzei/index.html</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AutoShape 10">
            <a:extLst>
              <a:ext uri="{FF2B5EF4-FFF2-40B4-BE49-F238E27FC236}">
                <a16:creationId xmlns:a16="http://schemas.microsoft.com/office/drawing/2014/main" id="{64CBFE2A-4388-D654-99B9-24C9872FD150}"/>
              </a:ext>
            </a:extLst>
          </p:cNvPr>
          <p:cNvSpPr>
            <a:spLocks noChangeArrowheads="1"/>
          </p:cNvSpPr>
          <p:nvPr/>
        </p:nvSpPr>
        <p:spPr bwMode="auto">
          <a:xfrm>
            <a:off x="4997467" y="580833"/>
            <a:ext cx="3706908" cy="218643"/>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（参考）地方税の概要</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6" name="AutoShape 10">
            <a:extLst>
              <a:ext uri="{FF2B5EF4-FFF2-40B4-BE49-F238E27FC236}">
                <a16:creationId xmlns:a16="http://schemas.microsoft.com/office/drawing/2014/main" id="{E5115E4B-7F7B-6269-19E7-D5DD590A7E51}"/>
              </a:ext>
            </a:extLst>
          </p:cNvPr>
          <p:cNvSpPr>
            <a:spLocks noChangeArrowheads="1"/>
          </p:cNvSpPr>
          <p:nvPr/>
        </p:nvSpPr>
        <p:spPr bwMode="auto">
          <a:xfrm>
            <a:off x="229315" y="3625198"/>
            <a:ext cx="3706908" cy="218643"/>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宿泊税</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8">
            <a:extLst>
              <a:ext uri="{FF2B5EF4-FFF2-40B4-BE49-F238E27FC236}">
                <a16:creationId xmlns:a16="http://schemas.microsoft.com/office/drawing/2014/main" id="{479460A7-6770-588B-CF1F-4E634DB67780}"/>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13</a:t>
            </a:fld>
            <a:endParaRPr kumimoji="1" lang="ja-JP" altLang="en-US"/>
          </a:p>
        </p:txBody>
      </p:sp>
      <p:pic>
        <p:nvPicPr>
          <p:cNvPr id="7" name="図 6" descr="グラフィカル ユーザー インターフェイス, Web サイト&#10;&#10;AI によって生成されたコンテンツは間違っている可能性があります。">
            <a:extLst>
              <a:ext uri="{FF2B5EF4-FFF2-40B4-BE49-F238E27FC236}">
                <a16:creationId xmlns:a16="http://schemas.microsoft.com/office/drawing/2014/main" id="{5CF2AA55-50D4-88B6-75E2-1F03DAA8E1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942" y="703925"/>
            <a:ext cx="3833648" cy="2875236"/>
          </a:xfrm>
          <a:prstGeom prst="rect">
            <a:avLst/>
          </a:prstGeom>
          <a:ln>
            <a:solidFill>
              <a:schemeClr val="accent5"/>
            </a:solidFill>
          </a:ln>
        </p:spPr>
      </p:pic>
    </p:spTree>
    <p:extLst>
      <p:ext uri="{BB962C8B-B14F-4D97-AF65-F5344CB8AC3E}">
        <p14:creationId xmlns:p14="http://schemas.microsoft.com/office/powerpoint/2010/main" val="221926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001981"/>
            <a:ext cx="6154602"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a:latin typeface="メイリオ" panose="020B0604030504040204" pitchFamily="50" charset="-128"/>
                <a:ea typeface="メイリオ" panose="020B0604030504040204" pitchFamily="50" charset="-128"/>
              </a:rPr>
              <a:t>　私たち</a:t>
            </a:r>
            <a:r>
              <a:rPr lang="ja-JP" altLang="en-US" sz="1050" dirty="0">
                <a:latin typeface="メイリオ" panose="020B0604030504040204" pitchFamily="50" charset="-128"/>
                <a:ea typeface="メイリオ" panose="020B0604030504040204" pitchFamily="50" charset="-128"/>
              </a:rPr>
              <a:t>の暮らしは、みんなが納めた税金で安全や快適さ、豊かさに満ちあふれています。</a:t>
            </a:r>
          </a:p>
          <a:p>
            <a:pPr algn="just">
              <a:lnSpc>
                <a:spcPct val="128000"/>
              </a:lnSpc>
            </a:pPr>
            <a:r>
              <a:rPr lang="ja-JP" altLang="en-US" sz="1050">
                <a:latin typeface="メイリオ" panose="020B0604030504040204" pitchFamily="50" charset="-128"/>
                <a:ea typeface="メイリオ" panose="020B0604030504040204" pitchFamily="50" charset="-128"/>
              </a:rPr>
              <a:t>　今回</a:t>
            </a:r>
            <a:r>
              <a:rPr lang="ja-JP" altLang="en-US" sz="1050" dirty="0">
                <a:latin typeface="メイリオ" panose="020B0604030504040204" pitchFamily="50" charset="-128"/>
                <a:ea typeface="メイリオ" panose="020B0604030504040204" pitchFamily="50" charset="-128"/>
              </a:rPr>
              <a:t>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a:latin typeface="メイリオ" panose="020B0604030504040204" pitchFamily="50" charset="-128"/>
                <a:ea typeface="メイリオ" panose="020B0604030504040204" pitchFamily="50" charset="-128"/>
              </a:rPr>
              <a:t>・　まちの</a:t>
            </a:r>
            <a:r>
              <a:rPr lang="ja-JP" altLang="en-US" sz="1050" dirty="0">
                <a:latin typeface="メイリオ" panose="020B0604030504040204" pitchFamily="50" charset="-128"/>
                <a:ea typeface="メイリオ" panose="020B0604030504040204" pitchFamily="50" charset="-128"/>
              </a:rPr>
              <a:t>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a:t>
            </a:r>
            <a:r>
              <a:rPr lang="ja-JP" altLang="en-US" sz="1050">
                <a:latin typeface="メイリオ" panose="020B0604030504040204" pitchFamily="50" charset="-128"/>
                <a:ea typeface="メイリオ" panose="020B0604030504040204" pitchFamily="50" charset="-128"/>
              </a:rPr>
              <a:t>ください。</a:t>
            </a:r>
            <a:endParaRPr lang="ja-JP" altLang="en-US" sz="1050"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83754" y="3925780"/>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449E323-119D-0B11-AD7D-820C9BAEBC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042" y="722907"/>
            <a:ext cx="3830400" cy="28728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 </a:t>
            </a:r>
            <a:r>
              <a:rPr kumimoji="0" lang="ja-JP" altLang="en-US" sz="1400" kern="0" spc="-10" dirty="0">
                <a:solidFill>
                  <a:prstClr val="black"/>
                </a:solidFill>
                <a:latin typeface="メイリオ" panose="020B0604030504040204" pitchFamily="50" charset="-128"/>
                <a:ea typeface="メイリオ" panose="020B0604030504040204" pitchFamily="50" charset="-128"/>
              </a:rPr>
              <a:t>大阪</a:t>
            </a: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府租税教育推進連絡協議会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649180" y="5918030"/>
            <a:ext cx="6433775" cy="78058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100" kern="0" spc="-10" dirty="0">
                <a:solidFill>
                  <a:prstClr val="black"/>
                </a:solidFill>
                <a:latin typeface="メイリオ" panose="020B0604030504040204" pitchFamily="50" charset="-128"/>
                <a:ea typeface="メイリオ" panose="020B0604030504040204" pitchFamily="50" charset="-128"/>
              </a:rPr>
              <a:t>〒</a:t>
            </a:r>
            <a:r>
              <a:rPr kumimoji="0" lang="en-US" altLang="zh-CN" sz="1100" kern="0" spc="-10" dirty="0">
                <a:solidFill>
                  <a:prstClr val="black"/>
                </a:solidFill>
                <a:latin typeface="メイリオ" panose="020B0604030504040204" pitchFamily="50" charset="-128"/>
                <a:ea typeface="メイリオ" panose="020B0604030504040204" pitchFamily="50" charset="-128"/>
              </a:rPr>
              <a:t>540-8557</a:t>
            </a:r>
            <a:r>
              <a:rPr kumimoji="0" lang="zh-CN" altLang="en-US" sz="1100" kern="0" spc="-10" dirty="0">
                <a:solidFill>
                  <a:prstClr val="black"/>
                </a:solidFill>
                <a:latin typeface="メイリオ" panose="020B0604030504040204" pitchFamily="50" charset="-128"/>
                <a:ea typeface="メイリオ" panose="020B0604030504040204" pitchFamily="50" charset="-128"/>
              </a:rPr>
              <a:t>　大阪市中央区大手前１－５－６３　大阪合同庁舎第３号館　東税務署内</a:t>
            </a:r>
            <a:endParaRPr kumimoji="0" lang="en-US" altLang="zh-CN" sz="1100" kern="0" spc="-10" dirty="0">
              <a:solidFill>
                <a:prstClr val="black"/>
              </a:solidFill>
              <a:latin typeface="メイリオ" panose="020B0604030504040204" pitchFamily="50" charset="-128"/>
              <a:ea typeface="メイリオ"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100" kern="0" spc="-10" dirty="0">
                <a:solidFill>
                  <a:prstClr val="black"/>
                </a:solidFill>
                <a:latin typeface="メイリオ" panose="020B0604030504040204" pitchFamily="50" charset="-128"/>
                <a:ea typeface="メイリオ" panose="020B0604030504040204" pitchFamily="50" charset="-128"/>
              </a:rPr>
              <a:t>電話　</a:t>
            </a:r>
            <a:r>
              <a:rPr kumimoji="0" lang="en-US" altLang="zh-TW" sz="1100" kern="0" spc="-10" dirty="0">
                <a:solidFill>
                  <a:prstClr val="black"/>
                </a:solidFill>
                <a:latin typeface="メイリオ" panose="020B0604030504040204" pitchFamily="50" charset="-128"/>
                <a:ea typeface="メイリオ" panose="020B0604030504040204" pitchFamily="50" charset="-128"/>
              </a:rPr>
              <a:t>06-6942-1101</a:t>
            </a:r>
            <a:r>
              <a:rPr kumimoji="0" lang="zh-TW" altLang="en-US" sz="1100" kern="0" spc="-10" dirty="0">
                <a:solidFill>
                  <a:prstClr val="black"/>
                </a:solidFill>
                <a:latin typeface="メイリオ" panose="020B0604030504040204" pitchFamily="50" charset="-128"/>
                <a:ea typeface="メイリオ" panose="020B0604030504040204" pitchFamily="50" charset="-128"/>
              </a:rPr>
              <a:t>（代）</a:t>
            </a:r>
          </a:p>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200" kern="0" spc="-10" dirty="0">
              <a:solidFill>
                <a:prstClr val="black"/>
              </a:solidFill>
              <a:latin typeface="メイリオ" panose="020B0604030504040204" pitchFamily="50" charset="-128"/>
              <a:ea typeface="メイリオ"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619672" y="6360888"/>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大阪府租税教育推進連絡協議会は、</a:t>
            </a:r>
            <a:r>
              <a:rPr kumimoji="0" lang="ja-JP" altLang="en-US" sz="1000" kern="0" spc="-10" dirty="0">
                <a:solidFill>
                  <a:prstClr val="black"/>
                </a:solidFill>
                <a:latin typeface="メイリオ" panose="020B0604030504040204" pitchFamily="50" charset="-128"/>
                <a:ea typeface="メイリオ" panose="020B0604030504040204" pitchFamily="50" charset="-128"/>
              </a:rPr>
              <a:t>大阪</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府内の教育委員会や小学校・中学校・高等学校の教育関係者と、国・府・市町村の税務関係者が協力して、租税教育の推進を図るために設けられた組織です。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AutoShape 43">
            <a:extLst>
              <a:ext uri="{FF2B5EF4-FFF2-40B4-BE49-F238E27FC236}">
                <a16:creationId xmlns:a16="http://schemas.microsoft.com/office/drawing/2014/main" id="{EB2561FF-1509-9FD1-EAFD-4CC867298CC0}"/>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5" name="Rectangle 135">
            <a:extLst>
              <a:ext uri="{FF2B5EF4-FFF2-40B4-BE49-F238E27FC236}">
                <a16:creationId xmlns:a16="http://schemas.microsoft.com/office/drawing/2014/main" id="{7F0B07CE-8B1E-A1E6-2E16-6D59273029BE}"/>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6" name="テキスト ボックス 5">
            <a:extLst>
              <a:ext uri="{FF2B5EF4-FFF2-40B4-BE49-F238E27FC236}">
                <a16:creationId xmlns:a16="http://schemas.microsoft.com/office/drawing/2014/main" id="{84113BC1-7B4B-AF7A-AD68-90C6E94F2A1A}"/>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700E3B65-22F0-E53E-E558-CC524960A1CA}"/>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3" name="正方形/長方形 12">
            <a:extLst>
              <a:ext uri="{FF2B5EF4-FFF2-40B4-BE49-F238E27FC236}">
                <a16:creationId xmlns:a16="http://schemas.microsoft.com/office/drawing/2014/main" id="{2645BF51-A767-13BB-5737-7FCA69E6C596}"/>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sp>
        <p:nvSpPr>
          <p:cNvPr id="3" name="スライド番号プレースホルダー 8">
            <a:extLst>
              <a:ext uri="{FF2B5EF4-FFF2-40B4-BE49-F238E27FC236}">
                <a16:creationId xmlns:a16="http://schemas.microsoft.com/office/drawing/2014/main" id="{F07A4273-7A6A-7E61-733F-412BAADB34A3}"/>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15</a:t>
            </a:fld>
            <a:endParaRPr kumimoji="1" lang="ja-JP" altLang="en-US"/>
          </a:p>
        </p:txBody>
      </p:sp>
      <p:pic>
        <p:nvPicPr>
          <p:cNvPr id="9" name="図 8" descr="QR コード が含まれている画像&#10;&#10;AI 生成コンテンツは誤りを含む可能性があります。">
            <a:extLst>
              <a:ext uri="{FF2B5EF4-FFF2-40B4-BE49-F238E27FC236}">
                <a16:creationId xmlns:a16="http://schemas.microsoft.com/office/drawing/2014/main" id="{AA8DCFF9-ED63-AD5C-CDBF-9D003B7E8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16" y="748301"/>
            <a:ext cx="3956771" cy="2967578"/>
          </a:xfrm>
          <a:prstGeom prst="rect">
            <a:avLst/>
          </a:prstGeom>
          <a:ln>
            <a:solidFill>
              <a:schemeClr val="accent5"/>
            </a:solidFill>
          </a:ln>
        </p:spPr>
      </p:pic>
      <p:graphicFrame>
        <p:nvGraphicFramePr>
          <p:cNvPr id="10" name="表 9">
            <a:extLst>
              <a:ext uri="{FF2B5EF4-FFF2-40B4-BE49-F238E27FC236}">
                <a16:creationId xmlns:a16="http://schemas.microsoft.com/office/drawing/2014/main" id="{CAE2EFD9-616C-4FF6-9993-77004F4F11FE}"/>
              </a:ext>
            </a:extLst>
          </p:cNvPr>
          <p:cNvGraphicFramePr>
            <a:graphicFrameLocks noGrp="1"/>
          </p:cNvGraphicFramePr>
          <p:nvPr>
            <p:extLst>
              <p:ext uri="{D42A27DB-BD31-4B8C-83A1-F6EECF244321}">
                <p14:modId xmlns:p14="http://schemas.microsoft.com/office/powerpoint/2010/main" val="1256559378"/>
              </p:ext>
            </p:extLst>
          </p:nvPr>
        </p:nvGraphicFramePr>
        <p:xfrm>
          <a:off x="4497595" y="1136592"/>
          <a:ext cx="4428000" cy="2520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1013310899"/>
                    </a:ext>
                  </a:extLst>
                </a:gridCol>
                <a:gridCol w="1476000">
                  <a:extLst>
                    <a:ext uri="{9D8B030D-6E8A-4147-A177-3AD203B41FA5}">
                      <a16:colId xmlns:a16="http://schemas.microsoft.com/office/drawing/2014/main" val="33408209"/>
                    </a:ext>
                  </a:extLst>
                </a:gridCol>
                <a:gridCol w="1476000">
                  <a:extLst>
                    <a:ext uri="{9D8B030D-6E8A-4147-A177-3AD203B41FA5}">
                      <a16:colId xmlns:a16="http://schemas.microsoft.com/office/drawing/2014/main" val="544795194"/>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bg1"/>
                          </a:solidFill>
                          <a:latin typeface="MS Gothic" panose="020B0609070205080204" pitchFamily="49" charset="-128"/>
                          <a:ea typeface="MS Gothic" panose="020B0609070205080204" pitchFamily="49" charset="-128"/>
                        </a:rPr>
                        <a:t>税の学習コーナー</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bg1"/>
                          </a:solidFill>
                          <a:latin typeface="MS Gothic" panose="020B0609070205080204" pitchFamily="49" charset="-128"/>
                          <a:ea typeface="MS Gothic" panose="020B0609070205080204" pitchFamily="49" charset="-128"/>
                        </a:rPr>
                        <a:t>（動画）</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bg1"/>
                          </a:solidFill>
                          <a:latin typeface="MS Gothic" panose="020B0609070205080204" pitchFamily="49" charset="-128"/>
                          <a:ea typeface="MS Gothic" panose="020B0609070205080204" pitchFamily="49" charset="-128"/>
                        </a:rPr>
                        <a:t>財務省キッズコーナー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bg1"/>
                          </a:solidFill>
                          <a:latin typeface="MS Gothic" panose="020B0609070205080204" pitchFamily="49" charset="-128"/>
                          <a:ea typeface="MS Gothic" panose="020B0609070205080204" pitchFamily="49" charset="-128"/>
                        </a:rPr>
                        <a:t>ファイナンスらんど </a:t>
                      </a: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u="none" dirty="0">
                          <a:solidFill>
                            <a:schemeClr val="bg1"/>
                          </a:solidFill>
                          <a:latin typeface="MS Gothic" panose="020B0609070205080204" pitchFamily="49" charset="-128"/>
                          <a:ea typeface="MS Gothic" panose="020B0609070205080204" pitchFamily="49" charset="-128"/>
                        </a:rPr>
                        <a:t>うんこ税金ドリル</a:t>
                      </a:r>
                    </a:p>
                  </a:txBody>
                  <a:tcPr anchor="ctr">
                    <a:solidFill>
                      <a:schemeClr val="accent5"/>
                    </a:solidFill>
                  </a:tcPr>
                </a:tc>
                <a:tc>
                  <a:txBody>
                    <a:bodyPr/>
                    <a:lstStyle/>
                    <a:p>
                      <a:pPr algn="ctr"/>
                      <a:r>
                        <a:rPr kumimoji="1" lang="ja-JP" altLang="en-US" sz="1000" b="0" u="none" dirty="0">
                          <a:solidFill>
                            <a:schemeClr val="bg1"/>
                          </a:solidFill>
                          <a:latin typeface="MS Gothic" panose="020B0609070205080204" pitchFamily="49" charset="-128"/>
                          <a:ea typeface="MS Gothic" panose="020B0609070205080204" pitchFamily="49" charset="-128"/>
                        </a:rPr>
                        <a:t>大阪府の宿泊税</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bg1"/>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bg1"/>
                    </a:solidFill>
                  </a:tcPr>
                </a:tc>
                <a:extLst>
                  <a:ext uri="{0D108BD9-81ED-4DB2-BD59-A6C34878D82A}">
                    <a16:rowId xmlns:a16="http://schemas.microsoft.com/office/drawing/2014/main" val="1926577484"/>
                  </a:ext>
                </a:extLst>
              </a:tr>
            </a:tbl>
          </a:graphicData>
        </a:graphic>
      </p:graphicFrame>
      <p:pic>
        <p:nvPicPr>
          <p:cNvPr id="12" name="図 11">
            <a:hlinkClick r:id="rId5"/>
            <a:extLst>
              <a:ext uri="{FF2B5EF4-FFF2-40B4-BE49-F238E27FC236}">
                <a16:creationId xmlns:a16="http://schemas.microsoft.com/office/drawing/2014/main" id="{FE5809A5-F5C2-E4EA-53DC-39B571FDF61C}"/>
              </a:ext>
            </a:extLst>
          </p:cNvPr>
          <p:cNvPicPr>
            <a:picLocks noChangeAspect="1"/>
          </p:cNvPicPr>
          <p:nvPr/>
        </p:nvPicPr>
        <p:blipFill rotWithShape="1">
          <a:blip r:embed="rId6"/>
          <a:srcRect l="1" r="1884"/>
          <a:stretch/>
        </p:blipFill>
        <p:spPr>
          <a:xfrm>
            <a:off x="4866067" y="1625559"/>
            <a:ext cx="703162" cy="692329"/>
          </a:xfrm>
          <a:prstGeom prst="rect">
            <a:avLst/>
          </a:prstGeom>
        </p:spPr>
      </p:pic>
      <p:pic>
        <p:nvPicPr>
          <p:cNvPr id="14" name="図 13">
            <a:hlinkClick r:id="rId7"/>
            <a:extLst>
              <a:ext uri="{FF2B5EF4-FFF2-40B4-BE49-F238E27FC236}">
                <a16:creationId xmlns:a16="http://schemas.microsoft.com/office/drawing/2014/main" id="{C97EB746-95EA-444E-A310-3169A8C161B7}"/>
              </a:ext>
            </a:extLst>
          </p:cNvPr>
          <p:cNvPicPr>
            <a:picLocks noChangeAspect="1"/>
          </p:cNvPicPr>
          <p:nvPr/>
        </p:nvPicPr>
        <p:blipFill>
          <a:blip r:embed="rId8"/>
          <a:stretch>
            <a:fillRect/>
          </a:stretch>
        </p:blipFill>
        <p:spPr>
          <a:xfrm>
            <a:off x="7847536" y="1625559"/>
            <a:ext cx="703162" cy="700361"/>
          </a:xfrm>
          <a:prstGeom prst="rect">
            <a:avLst/>
          </a:prstGeom>
        </p:spPr>
      </p:pic>
      <p:pic>
        <p:nvPicPr>
          <p:cNvPr id="20" name="図 19">
            <a:hlinkClick r:id="rId9"/>
            <a:extLst>
              <a:ext uri="{FF2B5EF4-FFF2-40B4-BE49-F238E27FC236}">
                <a16:creationId xmlns:a16="http://schemas.microsoft.com/office/drawing/2014/main" id="{12FB59CE-9630-9985-0504-BF0F2F0EFB68}"/>
              </a:ext>
            </a:extLst>
          </p:cNvPr>
          <p:cNvPicPr>
            <a:picLocks noChangeAspect="1"/>
          </p:cNvPicPr>
          <p:nvPr/>
        </p:nvPicPr>
        <p:blipFill rotWithShape="1">
          <a:blip r:embed="rId10"/>
          <a:srcRect l="1643" r="4504" b="3339"/>
          <a:stretch/>
        </p:blipFill>
        <p:spPr>
          <a:xfrm>
            <a:off x="4866067" y="2883654"/>
            <a:ext cx="703162" cy="689362"/>
          </a:xfrm>
          <a:prstGeom prst="rect">
            <a:avLst/>
          </a:prstGeom>
        </p:spPr>
      </p:pic>
      <p:pic>
        <p:nvPicPr>
          <p:cNvPr id="21" name="図 20">
            <a:hlinkClick r:id="rId11"/>
            <a:extLst>
              <a:ext uri="{FF2B5EF4-FFF2-40B4-BE49-F238E27FC236}">
                <a16:creationId xmlns:a16="http://schemas.microsoft.com/office/drawing/2014/main" id="{A5EE4527-F1DA-8AF4-F0C9-B9818717EC64}"/>
              </a:ext>
            </a:extLst>
          </p:cNvPr>
          <p:cNvPicPr>
            <a:picLocks noChangeAspect="1"/>
          </p:cNvPicPr>
          <p:nvPr/>
        </p:nvPicPr>
        <p:blipFill rotWithShape="1">
          <a:blip r:embed="rId12"/>
          <a:srcRect l="2698" r="3112"/>
          <a:stretch/>
        </p:blipFill>
        <p:spPr>
          <a:xfrm>
            <a:off x="6347574" y="1636860"/>
            <a:ext cx="703162" cy="718886"/>
          </a:xfrm>
          <a:prstGeom prst="rect">
            <a:avLst/>
          </a:prstGeom>
        </p:spPr>
      </p:pic>
      <p:pic>
        <p:nvPicPr>
          <p:cNvPr id="22" name="図 21">
            <a:hlinkClick r:id="rId13"/>
            <a:extLst>
              <a:ext uri="{FF2B5EF4-FFF2-40B4-BE49-F238E27FC236}">
                <a16:creationId xmlns:a16="http://schemas.microsoft.com/office/drawing/2014/main" id="{64DF707F-F87B-1329-CFE9-75E42AB6C9A1}"/>
              </a:ext>
            </a:extLst>
          </p:cNvPr>
          <p:cNvPicPr>
            <a:picLocks noChangeAspect="1"/>
          </p:cNvPicPr>
          <p:nvPr/>
        </p:nvPicPr>
        <p:blipFill>
          <a:blip r:embed="rId14"/>
          <a:stretch>
            <a:fillRect/>
          </a:stretch>
        </p:blipFill>
        <p:spPr>
          <a:xfrm>
            <a:off x="6347574" y="2883654"/>
            <a:ext cx="690386" cy="690386"/>
          </a:xfrm>
          <a:prstGeom prst="rect">
            <a:avLst/>
          </a:prstGeom>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077" name="Rectangle 33"/>
          <p:cNvSpPr>
            <a:spLocks noGrp="1" noChangeArrowheads="1"/>
          </p:cNvSpPr>
          <p:nvPr>
            <p:ph type="title" idx="4294967295"/>
          </p:nvPr>
        </p:nvSpPr>
        <p:spPr>
          <a:xfrm>
            <a:off x="180000" y="73025"/>
            <a:ext cx="3911600"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graphicFrame>
        <p:nvGraphicFramePr>
          <p:cNvPr id="16" name="表 15">
            <a:extLst>
              <a:ext uri="{FF2B5EF4-FFF2-40B4-BE49-F238E27FC236}">
                <a16:creationId xmlns:a16="http://schemas.microsoft.com/office/drawing/2014/main" id="{14A2F374-97FA-49BB-EA17-1A4C548D55BD}"/>
              </a:ext>
            </a:extLst>
          </p:cNvPr>
          <p:cNvGraphicFramePr>
            <a:graphicFrameLocks noGrp="1"/>
          </p:cNvGraphicFramePr>
          <p:nvPr>
            <p:extLst>
              <p:ext uri="{D42A27DB-BD31-4B8C-83A1-F6EECF244321}">
                <p14:modId xmlns:p14="http://schemas.microsoft.com/office/powerpoint/2010/main" val="355357637"/>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税金は何のためにあるのだろうか</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8</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dirty="0">
                          <a:latin typeface="MS Gothic" panose="020B0609070205080204" pitchFamily="49" charset="-128"/>
                          <a:ea typeface="MS Gothic" panose="020B0609070205080204" pitchFamily="49" charset="-128"/>
                        </a:rPr>
                        <a:t>・　大阪府では税金をどう使っているの？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P9</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P10</a:t>
                      </a:r>
                      <a:r>
                        <a:rPr kumimoji="1" lang="ja-JP" altLang="en-US" sz="1200" b="0" dirty="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P14</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18" name="AutoShape 10">
            <a:extLst>
              <a:ext uri="{FF2B5EF4-FFF2-40B4-BE49-F238E27FC236}">
                <a16:creationId xmlns:a16="http://schemas.microsoft.com/office/drawing/2014/main" id="{85F04C53-10FC-F261-72B2-A21293A94B6F}"/>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sp>
        <p:nvSpPr>
          <p:cNvPr id="19" name="Rectangle 39">
            <a:extLst>
              <a:ext uri="{FF2B5EF4-FFF2-40B4-BE49-F238E27FC236}">
                <a16:creationId xmlns:a16="http://schemas.microsoft.com/office/drawing/2014/main" id="{8421356A-902B-55A5-DBE9-8906F79D343E}"/>
              </a:ext>
            </a:extLst>
          </p:cNvPr>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20" name="AutoShape 43">
            <a:extLst>
              <a:ext uri="{FF2B5EF4-FFF2-40B4-BE49-F238E27FC236}">
                <a16:creationId xmlns:a16="http://schemas.microsoft.com/office/drawing/2014/main" id="{6E6763E0-5749-FE0C-C958-46186D71CA0C}"/>
              </a:ext>
            </a:extLst>
          </p:cNvPr>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1" name="図 20">
            <a:hlinkClick r:id="rId4"/>
            <a:extLst>
              <a:ext uri="{FF2B5EF4-FFF2-40B4-BE49-F238E27FC236}">
                <a16:creationId xmlns:a16="http://schemas.microsoft.com/office/drawing/2014/main" id="{94802F24-6A59-5588-FDFD-648178D0A6F3}"/>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22" name="図 2">
            <a:extLst>
              <a:ext uri="{FF2B5EF4-FFF2-40B4-BE49-F238E27FC236}">
                <a16:creationId xmlns:a16="http://schemas.microsoft.com/office/drawing/2014/main" id="{2C6D0445-03D2-5A38-E093-257792F8F6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a:extLst>
              <a:ext uri="{FF2B5EF4-FFF2-40B4-BE49-F238E27FC236}">
                <a16:creationId xmlns:a16="http://schemas.microsoft.com/office/drawing/2014/main" id="{4ED612BE-73DD-7627-3C1A-C941CBC286E4}"/>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4" name="Rectangle 42">
            <a:extLst>
              <a:ext uri="{FF2B5EF4-FFF2-40B4-BE49-F238E27FC236}">
                <a16:creationId xmlns:a16="http://schemas.microsoft.com/office/drawing/2014/main" id="{5485A896-EA23-27A1-87B1-549BF096A7BE}"/>
              </a:ext>
            </a:extLst>
          </p:cNvPr>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a:t>
            </a:r>
            <a:r>
              <a:rPr lang="ja-JP" altLang="en-US" sz="1100" dirty="0">
                <a:latin typeface="メイリオ" panose="020B0604030504040204" pitchFamily="50" charset="-128"/>
                <a:ea typeface="メイリオ" panose="020B0604030504040204" pitchFamily="50" charset="-128"/>
              </a:rPr>
              <a:t>には、パワーポイント教材の差替えは、授業をされる方の自由としていますが、「税の本質」を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については、授業に取り入れていただきますようお願いします。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25" name="Rectangle 41">
            <a:extLst>
              <a:ext uri="{FF2B5EF4-FFF2-40B4-BE49-F238E27FC236}">
                <a16:creationId xmlns:a16="http://schemas.microsoft.com/office/drawing/2014/main" id="{2CF2C5FE-00A4-7E96-F279-C2FA93328A19}"/>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26" name="Rectangle 48">
            <a:extLst>
              <a:ext uri="{FF2B5EF4-FFF2-40B4-BE49-F238E27FC236}">
                <a16:creationId xmlns:a16="http://schemas.microsoft.com/office/drawing/2014/main" id="{EEA3EBF1-C468-110A-27F0-9678A537CA3D}"/>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13,798</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1,305</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3,394</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840 </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18,822</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1,149</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6,215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5,923</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67</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18,506</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５兆</a:t>
            </a:r>
            <a:r>
              <a:rPr lang="en-US" altLang="ja-JP" sz="1050" dirty="0">
                <a:latin typeface="メイリオ" panose="020B0604030504040204" pitchFamily="50" charset="-128"/>
                <a:ea typeface="メイリオ" panose="020B0604030504040204" pitchFamily="50" charset="-128"/>
              </a:rPr>
              <a:t>4,456</a:t>
            </a:r>
            <a:r>
              <a:rPr lang="ja-JP" altLang="en-US" sz="1050" dirty="0">
                <a:latin typeface="メイリオ" panose="020B0604030504040204" pitchFamily="50" charset="-128"/>
                <a:ea typeface="メイリオ" panose="020B0604030504040204" pitchFamily="50" charset="-128"/>
              </a:rPr>
              <a:t>億円（国民１人当たり　年間　約４万</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6,837</a:t>
            </a:r>
            <a:r>
              <a:rPr lang="ja-JP" altLang="en-US" sz="1050" dirty="0">
                <a:latin typeface="メイリオ" panose="020B0604030504040204" pitchFamily="50" charset="-128"/>
                <a:ea typeface="メイリオ" panose="020B0604030504040204" pitchFamily="50" charset="-128"/>
              </a:rPr>
              <a:t>億円（国民１人当たり　年間　約</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約２兆</a:t>
            </a:r>
            <a:r>
              <a:rPr lang="en-US" altLang="ja-JP" sz="1050" dirty="0">
                <a:latin typeface="メイリオ" panose="020B0604030504040204" pitchFamily="50" charset="-128"/>
                <a:ea typeface="メイリオ" panose="020B0604030504040204" pitchFamily="50" charset="-128"/>
              </a:rPr>
              <a:t>6,002</a:t>
            </a:r>
            <a:r>
              <a:rPr lang="ja-JP" altLang="en-US" sz="105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descr="タイムライン&#10;&#10;AI 生成コンテンツは誤りを含む可能性があります。">
            <a:extLst>
              <a:ext uri="{FF2B5EF4-FFF2-40B4-BE49-F238E27FC236}">
                <a16:creationId xmlns:a16="http://schemas.microsoft.com/office/drawing/2014/main" id="{3954943C-DCDA-826C-6153-5DE9D1BCD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365104"/>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教育費の行政機関別負担割合（令和６年４月現在）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3654384476"/>
              </p:ext>
            </p:extLst>
          </p:nvPr>
        </p:nvGraphicFramePr>
        <p:xfrm>
          <a:off x="4166518" y="4595991"/>
          <a:ext cx="3529509" cy="1257300"/>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31276">
                <a:tc rowSpan="2">
                  <a:txBody>
                    <a:bodyPr/>
                    <a:lstStyle/>
                    <a:p>
                      <a:pPr algn="ctr">
                        <a:lnSpc>
                          <a:spcPct val="100000"/>
                        </a:lnSpc>
                      </a:pPr>
                      <a:r>
                        <a:rPr kumimoji="1" lang="ja-JP" altLang="en-US" sz="1050">
                          <a:solidFill>
                            <a:schemeClr val="tx1"/>
                          </a:solidFill>
                          <a:latin typeface="Meiryo UI" panose="020B0604030504040204" pitchFamily="34" charset="-128"/>
                          <a:ea typeface="Meiryo UI" panose="020B0604030504040204" pitchFamily="34" charset="-128"/>
                        </a:rPr>
                        <a:t>区　</a:t>
                      </a:r>
                      <a:r>
                        <a:rPr kumimoji="1" lang="ja-JP" altLang="en-US" sz="1050" dirty="0">
                          <a:solidFill>
                            <a:schemeClr val="tx1"/>
                          </a:solidFill>
                          <a:latin typeface="Meiryo UI" panose="020B0604030504040204" pitchFamily="34" charset="-128"/>
                          <a:ea typeface="Meiryo UI" panose="020B0604030504040204" pitchFamily="34"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31276">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34" charset="-128"/>
                          <a:ea typeface="Meiryo UI" panose="020B0604030504040204" pitchFamily="34" charset="-128"/>
                        </a:rPr>
                        <a:t>0</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実験器具等購入（</a:t>
                      </a:r>
                      <a:r>
                        <a:rPr kumimoji="1" lang="en-US" altLang="ja-JP" sz="1050" dirty="0">
                          <a:solidFill>
                            <a:schemeClr val="tx1"/>
                          </a:solidFill>
                          <a:latin typeface="Meiryo UI" panose="020B0604030504040204" pitchFamily="34" charset="-128"/>
                          <a:ea typeface="Meiryo UI" panose="020B0604030504040204" pitchFamily="34" charset="-128"/>
                        </a:rPr>
                        <a:t>※</a:t>
                      </a:r>
                      <a:r>
                        <a:rPr kumimoji="1" lang="ja-JP" altLang="en-US" sz="105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3591625"/>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a:solidFill>
                  <a:schemeClr val="accent1">
                    <a:lumMod val="50000"/>
                  </a:schemeClr>
                </a:solidFill>
                <a:latin typeface="メイリオ" panose="020B0604030504040204" pitchFamily="50" charset="-128"/>
                <a:ea typeface="メイリオ" panose="020B0604030504040204" pitchFamily="50" charset="-128"/>
              </a:rPr>
              <a:t>児童</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・生徒１人当たり国等の月額教育費負担額（令和</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４年度）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小学校　約７万８千円（年額 約</a:t>
            </a:r>
            <a:r>
              <a:rPr lang="en-US" altLang="ja-JP" sz="1050" dirty="0">
                <a:latin typeface="メイリオ" panose="020B0604030504040204" pitchFamily="50" charset="-128"/>
                <a:ea typeface="メイリオ" panose="020B0604030504040204" pitchFamily="50" charset="-128"/>
              </a:rPr>
              <a:t>94</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中学生　</a:t>
            </a:r>
            <a:r>
              <a:rPr lang="ja-JP" altLang="en-US" sz="1050" dirty="0">
                <a:latin typeface="メイリオ" panose="020B0604030504040204" pitchFamily="50" charset="-128"/>
                <a:ea typeface="メイリオ" panose="020B0604030504040204" pitchFamily="50" charset="-128"/>
              </a:rPr>
              <a:t>約９万１千円（年額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約９万４千円（年額 約</a:t>
            </a:r>
            <a:r>
              <a:rPr lang="en-US" altLang="ja-JP" sz="1050" dirty="0">
                <a:latin typeface="メイリオ" panose="020B0604030504040204" pitchFamily="50" charset="-128"/>
                <a:ea typeface="メイリオ" panose="020B0604030504040204" pitchFamily="50" charset="-128"/>
              </a:rPr>
              <a:t>112</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6,210</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4,221</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736</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5,394</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17" name="Rectangle 14">
            <a:extLst>
              <a:ext uri="{FF2B5EF4-FFF2-40B4-BE49-F238E27FC236}">
                <a16:creationId xmlns:a16="http://schemas.microsoft.com/office/drawing/2014/main" id="{DE075944-5721-BDB9-80E8-EF9DF258B44A}"/>
              </a:ext>
            </a:extLst>
          </p:cNvPr>
          <p:cNvSpPr>
            <a:spLocks noChangeArrowheads="1"/>
          </p:cNvSpPr>
          <p:nvPr/>
        </p:nvSpPr>
        <p:spPr bwMode="auto">
          <a:xfrm>
            <a:off x="4118021" y="5917224"/>
            <a:ext cx="4169516" cy="253916"/>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4984</Words>
  <Application>Microsoft Office PowerPoint</Application>
  <PresentationFormat>画面に合わせる (4:3)</PresentationFormat>
  <Paragraphs>475</Paragraphs>
  <Slides>15</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HG丸ｺﾞｼｯｸM-PRO</vt:lpstr>
      <vt:lpstr>Meiryo UI</vt:lpstr>
      <vt:lpstr>MS Gothic</vt:lpstr>
      <vt:lpstr>MS Gothic</vt:lpstr>
      <vt:lpstr>Meiryo</vt:lpstr>
      <vt:lpstr>Meiryo</vt:lpstr>
      <vt:lpstr>Arial</vt:lpstr>
      <vt:lpstr>Calibri</vt:lpstr>
      <vt:lpstr>Calibri Light</vt:lpstr>
      <vt:lpstr>Times</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2025-06-04T00:55:06Z</dcterms:modified>
</cp:coreProperties>
</file>