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317" r:id="rId2"/>
    <p:sldId id="328" r:id="rId3"/>
    <p:sldId id="282" r:id="rId4"/>
    <p:sldId id="324" r:id="rId5"/>
    <p:sldId id="306" r:id="rId6"/>
    <p:sldId id="307" r:id="rId7"/>
    <p:sldId id="325" r:id="rId8"/>
    <p:sldId id="321" r:id="rId9"/>
    <p:sldId id="302" r:id="rId10"/>
    <p:sldId id="309" r:id="rId11"/>
    <p:sldId id="310" r:id="rId12"/>
    <p:sldId id="319" r:id="rId13"/>
    <p:sldId id="329" r:id="rId14"/>
    <p:sldId id="316"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京都府（表紙・目次）" id="{808691E9-A5BB-42CC-BF0A-EA55E5CF45FF}">
          <p14:sldIdLst>
            <p14:sldId id="317"/>
            <p14:sldId id="328"/>
          </p14:sldIdLst>
        </p14:section>
        <p14:section name="共通" id="{29B5FC42-6154-744E-A3E3-B1E5B0BC79C9}">
          <p14:sldIdLst>
            <p14:sldId id="282"/>
            <p14:sldId id="324"/>
            <p14:sldId id="306"/>
            <p14:sldId id="307"/>
            <p14:sldId id="325"/>
            <p14:sldId id="321"/>
            <p14:sldId id="302"/>
            <p14:sldId id="309"/>
          </p14:sldIdLst>
        </p14:section>
        <p14:section name="京都府独自ページ" id="{60C790C1-6A5C-4A05-95A7-CB28857FC90F}">
          <p14:sldIdLst>
            <p14:sldId id="310"/>
            <p14:sldId id="319"/>
            <p14:sldId id="329"/>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DE3"/>
    <a:srgbClr val="4E97C5"/>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0" autoAdjust="0"/>
    <p:restoredTop sz="93784" autoAdjust="0"/>
  </p:normalViewPr>
  <p:slideViewPr>
    <p:cSldViewPr>
      <p:cViewPr varScale="1">
        <p:scale>
          <a:sx n="62" d="100"/>
          <a:sy n="62" d="100"/>
        </p:scale>
        <p:origin x="1364" y="64"/>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2025/6/4</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29655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8404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1626523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50542704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120669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390783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28424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88334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402014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510071"/>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24381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5328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343429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01313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nta.go.jp/taxes/kids/video/index.htm#webtaxtv"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25.png"/><Relationship Id="rId3" Type="http://schemas.openxmlformats.org/officeDocument/2006/relationships/image" Target="../media/image1.wmf"/><Relationship Id="rId7" Type="http://schemas.openxmlformats.org/officeDocument/2006/relationships/image" Target="../media/image22.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ww.kyoto-sosuiren.com/index.html" TargetMode="External"/><Relationship Id="rId9" Type="http://schemas.openxmlformats.org/officeDocument/2006/relationships/image" Target="../media/image23.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マニュアル（京都府版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京都府</a:t>
            </a:r>
            <a:r>
              <a:rPr lang="ja-JP" altLang="en-US" sz="1100">
                <a:latin typeface="メイリオ" panose="020B0604030504040204" pitchFamily="50" charset="-128"/>
                <a:ea typeface="メイリオ" panose="020B0604030504040204" pitchFamily="50" charset="-128"/>
              </a:rPr>
              <a:t>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4" name="図 3" descr="ダイアグラム&#10;&#10;AI によって生成されたコンテンツは間違っている可能性があります。">
            <a:extLst>
              <a:ext uri="{FF2B5EF4-FFF2-40B4-BE49-F238E27FC236}">
                <a16:creationId xmlns:a16="http://schemas.microsoft.com/office/drawing/2014/main" id="{4BBCA553-8069-B4FD-E8AA-C50AE279B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53" y="1030310"/>
            <a:ext cx="3802050" cy="2851538"/>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0" name="図 9" descr="グラフ, ダイアグラム&#10;&#10;AI 生成コンテンツは誤りを含む可能性があります。">
            <a:extLst>
              <a:ext uri="{FF2B5EF4-FFF2-40B4-BE49-F238E27FC236}">
                <a16:creationId xmlns:a16="http://schemas.microsoft.com/office/drawing/2014/main" id="{721F926C-1366-34DA-F7A6-EF808035B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79512" y="36374"/>
            <a:ext cx="5283696" cy="5033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京都府では税金をどう使っているの？（児童用Ｐ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13</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4" name="Rectangle 17">
            <a:extLst>
              <a:ext uri="{FF2B5EF4-FFF2-40B4-BE49-F238E27FC236}">
                <a16:creationId xmlns:a16="http://schemas.microsoft.com/office/drawing/2014/main" id="{B73E5786-573E-4B57-A737-430B7E11A01D}"/>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3" name="Rectangle 13">
            <a:extLst>
              <a:ext uri="{FF2B5EF4-FFF2-40B4-BE49-F238E27FC236}">
                <a16:creationId xmlns:a16="http://schemas.microsoft.com/office/drawing/2014/main" id="{857B5EFD-2BC0-4870-98FB-8E5F92CA2DC9}"/>
              </a:ext>
            </a:extLst>
          </p:cNvPr>
          <p:cNvSpPr>
            <a:spLocks noChangeArrowheads="1"/>
          </p:cNvSpPr>
          <p:nvPr/>
        </p:nvSpPr>
        <p:spPr bwMode="auto">
          <a:xfrm>
            <a:off x="4407202" y="4970329"/>
            <a:ext cx="2110268" cy="1546577"/>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まちづくり</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道路の建設・整備</a:t>
            </a:r>
          </a:p>
          <a:p>
            <a:r>
              <a:rPr lang="ja-JP" altLang="en-US" sz="1050" dirty="0">
                <a:latin typeface="メイリオ" panose="020B0604030504040204" pitchFamily="50" charset="-128"/>
                <a:ea typeface="メイリオ" panose="020B0604030504040204" pitchFamily="50" charset="-128"/>
              </a:rPr>
              <a:t>・　上下水道の整備　　など</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住民の安全を守る</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自然災害</a:t>
            </a:r>
            <a:r>
              <a:rPr lang="ja-JP" altLang="en-US" sz="1050">
                <a:latin typeface="メイリオ" panose="020B0604030504040204" pitchFamily="50" charset="-128"/>
                <a:ea typeface="メイリオ" panose="020B0604030504040204" pitchFamily="50" charset="-128"/>
              </a:rPr>
              <a:t>からの</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救助</a:t>
            </a:r>
            <a:r>
              <a:rPr lang="ja-JP" altLang="en-US" sz="1050" dirty="0">
                <a:latin typeface="メイリオ" panose="020B0604030504040204" pitchFamily="50" charset="-128"/>
                <a:ea typeface="メイリオ" panose="020B0604030504040204" pitchFamily="50" charset="-128"/>
              </a:rPr>
              <a:t>活動や復興作業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警察官や消防員　　など</a:t>
            </a:r>
          </a:p>
          <a:p>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p:txBody>
      </p:sp>
      <p:sp>
        <p:nvSpPr>
          <p:cNvPr id="14" name="Rectangle 13">
            <a:extLst>
              <a:ext uri="{FF2B5EF4-FFF2-40B4-BE49-F238E27FC236}">
                <a16:creationId xmlns:a16="http://schemas.microsoft.com/office/drawing/2014/main" id="{29E6167F-BE2E-46B1-B8DF-1BF6D3E9431C}"/>
              </a:ext>
            </a:extLst>
          </p:cNvPr>
          <p:cNvSpPr>
            <a:spLocks noChangeArrowheads="1"/>
          </p:cNvSpPr>
          <p:nvPr/>
        </p:nvSpPr>
        <p:spPr bwMode="auto">
          <a:xfrm>
            <a:off x="6621696" y="4976361"/>
            <a:ext cx="2232943" cy="1708160"/>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快適な暮らし</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自然環境保護</a:t>
            </a:r>
          </a:p>
          <a:p>
            <a:r>
              <a:rPr lang="ja-JP" altLang="en-US" sz="1050" dirty="0">
                <a:latin typeface="メイリオ" panose="020B0604030504040204" pitchFamily="50" charset="-128"/>
                <a:ea typeface="メイリオ" panose="020B0604030504040204" pitchFamily="50" charset="-128"/>
              </a:rPr>
              <a:t>・　ゴミの収集</a:t>
            </a:r>
          </a:p>
          <a:p>
            <a:r>
              <a:rPr lang="ja-JP" altLang="en-US" sz="1050" dirty="0">
                <a:latin typeface="メイリオ" panose="020B0604030504040204" pitchFamily="50" charset="-128"/>
                <a:ea typeface="メイリオ" panose="020B0604030504040204" pitchFamily="50" charset="-128"/>
              </a:rPr>
              <a:t>・　リサイクル</a:t>
            </a:r>
            <a:r>
              <a:rPr lang="ja-JP" altLang="en-US" sz="1050">
                <a:latin typeface="メイリオ" panose="020B0604030504040204" pitchFamily="50" charset="-128"/>
                <a:ea typeface="メイリオ" panose="020B0604030504040204" pitchFamily="50" charset="-128"/>
              </a:rPr>
              <a:t>活動　　など</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学校教育</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先生の給料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机</a:t>
            </a:r>
            <a:r>
              <a:rPr lang="ja-JP" altLang="en-US" sz="1050">
                <a:latin typeface="メイリオ" panose="020B0604030504040204" pitchFamily="50" charset="-128"/>
                <a:ea typeface="メイリオ" panose="020B0604030504040204" pitchFamily="50" charset="-128"/>
              </a:rPr>
              <a:t>・いす</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実験</a:t>
            </a:r>
            <a:r>
              <a:rPr lang="ja-JP" altLang="en-US" sz="1050" dirty="0">
                <a:latin typeface="メイリオ" panose="020B0604030504040204" pitchFamily="50" charset="-128"/>
                <a:ea typeface="メイリオ" panose="020B0604030504040204" pitchFamily="50" charset="-128"/>
              </a:rPr>
              <a:t>器具の購入</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校舎の修理　　　など</a:t>
            </a:r>
            <a:endParaRPr lang="en-US" altLang="ja-JP" sz="105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F5E7C10A-235A-F1C8-2867-228A69522288}"/>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F36E7AE-C75E-FC1C-7EDF-C430A30F6812}"/>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17">
            <a:extLst>
              <a:ext uri="{FF2B5EF4-FFF2-40B4-BE49-F238E27FC236}">
                <a16:creationId xmlns:a16="http://schemas.microsoft.com/office/drawing/2014/main" id="{BCBB1C0B-6BC0-9831-EAAE-791961111978}"/>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8C53180E-8F98-BE29-B6B8-A8697D108458}"/>
              </a:ext>
            </a:extLst>
          </p:cNvPr>
          <p:cNvSpPr>
            <a:spLocks noChangeArrowheads="1"/>
          </p:cNvSpPr>
          <p:nvPr/>
        </p:nvSpPr>
        <p:spPr bwMode="auto">
          <a:xfrm>
            <a:off x="4401970" y="4725144"/>
            <a:ext cx="182621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16">
            <a:extLst>
              <a:ext uri="{FF2B5EF4-FFF2-40B4-BE49-F238E27FC236}">
                <a16:creationId xmlns:a16="http://schemas.microsoft.com/office/drawing/2014/main" id="{3D6FBF5D-AD7A-3269-4E61-EE6BF52BDE3D}"/>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11</a:t>
            </a:fld>
            <a:endParaRPr kumimoji="1" lang="ja-JP" altLang="en-US"/>
          </a:p>
        </p:txBody>
      </p:sp>
      <p:pic>
        <p:nvPicPr>
          <p:cNvPr id="20" name="図 1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138B69F5-159A-5137-5CFB-D3528865E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61" y="3710841"/>
            <a:ext cx="3840002" cy="2880001"/>
          </a:xfrm>
          <a:prstGeom prst="rect">
            <a:avLst/>
          </a:prstGeom>
          <a:ln>
            <a:solidFill>
              <a:schemeClr val="accent5"/>
            </a:solidFill>
          </a:ln>
        </p:spPr>
      </p:pic>
      <p:sp>
        <p:nvSpPr>
          <p:cNvPr id="6" name="AutoShape 10">
            <a:extLst>
              <a:ext uri="{FF2B5EF4-FFF2-40B4-BE49-F238E27FC236}">
                <a16:creationId xmlns:a16="http://schemas.microsoft.com/office/drawing/2014/main" id="{885AD8A8-F08D-8C66-6B02-874B761CC0CC}"/>
              </a:ext>
            </a:extLst>
          </p:cNvPr>
          <p:cNvSpPr>
            <a:spLocks noChangeArrowheads="1"/>
          </p:cNvSpPr>
          <p:nvPr/>
        </p:nvSpPr>
        <p:spPr bwMode="auto">
          <a:xfrm>
            <a:off x="4489779" y="3198389"/>
            <a:ext cx="4364860" cy="1310731"/>
          </a:xfrm>
          <a:prstGeom prst="roundRect">
            <a:avLst>
              <a:gd name="adj" fmla="val 8093"/>
            </a:avLst>
          </a:prstGeom>
          <a:solidFill>
            <a:srgbClr val="FFFFFF"/>
          </a:solidFill>
          <a:ln w="25400" algn="ctr">
            <a:solidFill>
              <a:schemeClr val="accent1"/>
            </a:solidFill>
            <a:prstDash val="sysDot"/>
            <a:round/>
            <a:headEnd/>
            <a:tailEnd/>
          </a:ln>
        </p:spPr>
        <p:txBody>
          <a:bodyPr lIns="108000" rIns="108000" anchor="t" anchorCtr="0"/>
          <a:lstStyle/>
          <a:p>
            <a:pPr algn="just">
              <a:lnSpc>
                <a:spcPct val="120000"/>
              </a:lnSpc>
              <a:defRPr/>
            </a:pPr>
            <a:endParaRPr lang="ja-JP" altLang="en-US" sz="28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9787684E-D77B-B5DA-B0FB-D82D97898243}"/>
              </a:ext>
            </a:extLst>
          </p:cNvPr>
          <p:cNvPicPr>
            <a:picLocks noChangeAspect="1"/>
          </p:cNvPicPr>
          <p:nvPr/>
        </p:nvPicPr>
        <p:blipFill>
          <a:blip r:embed="rId5"/>
          <a:stretch>
            <a:fillRect/>
          </a:stretch>
        </p:blipFill>
        <p:spPr>
          <a:xfrm>
            <a:off x="4686213" y="3068861"/>
            <a:ext cx="457240" cy="231668"/>
          </a:xfrm>
          <a:prstGeom prst="rect">
            <a:avLst/>
          </a:prstGeom>
        </p:spPr>
      </p:pic>
      <p:sp>
        <p:nvSpPr>
          <p:cNvPr id="12" name="Rectangle 14">
            <a:extLst>
              <a:ext uri="{FF2B5EF4-FFF2-40B4-BE49-F238E27FC236}">
                <a16:creationId xmlns:a16="http://schemas.microsoft.com/office/drawing/2014/main" id="{14BB1188-A378-2E6B-DADB-059333A05BD8}"/>
              </a:ext>
            </a:extLst>
          </p:cNvPr>
          <p:cNvSpPr>
            <a:spLocks noChangeArrowheads="1"/>
          </p:cNvSpPr>
          <p:nvPr/>
        </p:nvSpPr>
        <p:spPr bwMode="auto">
          <a:xfrm>
            <a:off x="4572001" y="3356992"/>
            <a:ext cx="4122434" cy="1053750"/>
          </a:xfrm>
          <a:prstGeom prst="rect">
            <a:avLst/>
          </a:prstGeom>
          <a:noFill/>
          <a:ln w="9525">
            <a:noFill/>
            <a:miter lim="800000"/>
            <a:headEnd/>
            <a:tailEnd/>
          </a:ln>
        </p:spPr>
        <p:txBody>
          <a:bodyPr wrap="square">
            <a:spAutoFit/>
          </a:bodyPr>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地方公共団体は、私たちの日常生活に密接に結び付いています。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defRPr/>
            </a:pPr>
            <a:r>
              <a:rPr lang="ja-JP" altLang="en-US" sz="1050" dirty="0">
                <a:latin typeface="メイリオ" panose="020B0604030504040204" pitchFamily="50" charset="-128"/>
                <a:ea typeface="メイリオ" panose="020B0604030504040204" pitchFamily="50" charset="-128"/>
              </a:rPr>
              <a:t>　しかし、その地域の経済状況などによって、財政力に違いがあるので、公共サービスに格差が生じないよう、国が各地方公共団体の財政力を調整するために「地方交付税交付金等」を支出しています。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800" dirty="0">
              <a:latin typeface="メイリオ" panose="020B0604030504040204" pitchFamily="50" charset="-128"/>
              <a:ea typeface="メイリオ" panose="020B0604030504040204" pitchFamily="50" charset="-128"/>
            </a:endParaRPr>
          </a:p>
        </p:txBody>
      </p:sp>
      <p:pic>
        <p:nvPicPr>
          <p:cNvPr id="21" name="図 20" descr="グラフ&#10;&#10;AI 生成コンテンツは誤りを含む可能性があります。">
            <a:extLst>
              <a:ext uri="{FF2B5EF4-FFF2-40B4-BE49-F238E27FC236}">
                <a16:creationId xmlns:a16="http://schemas.microsoft.com/office/drawing/2014/main" id="{EDD69AF3-2D2A-3868-1724-3EABAE2C7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63" y="692880"/>
            <a:ext cx="3824100" cy="2868075"/>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108000"/>
            <a:ext cx="6508750" cy="414338"/>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京都府の取組みを知ってる？（児童用Ｐ</a:t>
            </a:r>
            <a:r>
              <a:rPr lang="en-US" altLang="ja-JP" sz="1500" b="1" dirty="0">
                <a:solidFill>
                  <a:schemeClr val="bg1"/>
                </a:solidFill>
                <a:latin typeface="メイリオ" panose="020B0604030504040204" pitchFamily="50" charset="-128"/>
                <a:ea typeface="メイリオ" panose="020B0604030504040204" pitchFamily="50" charset="-128"/>
              </a:rPr>
              <a:t>14</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10" name="AutoShape 10">
            <a:extLst>
              <a:ext uri="{FF2B5EF4-FFF2-40B4-BE49-F238E27FC236}">
                <a16:creationId xmlns:a16="http://schemas.microsoft.com/office/drawing/2014/main" id="{6BEA118F-14F1-4DA0-9144-6412D924B6E5}"/>
              </a:ext>
            </a:extLst>
          </p:cNvPr>
          <p:cNvSpPr>
            <a:spLocks noChangeArrowheads="1"/>
          </p:cNvSpPr>
          <p:nvPr/>
        </p:nvSpPr>
        <p:spPr bwMode="auto">
          <a:xfrm>
            <a:off x="4499993" y="847817"/>
            <a:ext cx="4259882" cy="1211237"/>
          </a:xfrm>
          <a:prstGeom prst="roundRect">
            <a:avLst>
              <a:gd name="adj" fmla="val 10788"/>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20" name="Rectangle 13">
            <a:extLst>
              <a:ext uri="{FF2B5EF4-FFF2-40B4-BE49-F238E27FC236}">
                <a16:creationId xmlns:a16="http://schemas.microsoft.com/office/drawing/2014/main" id="{928EA3D2-E404-41CF-9A2A-62D536B3825F}"/>
              </a:ext>
            </a:extLst>
          </p:cNvPr>
          <p:cNvSpPr>
            <a:spLocks noChangeArrowheads="1"/>
          </p:cNvSpPr>
          <p:nvPr/>
        </p:nvSpPr>
        <p:spPr bwMode="auto">
          <a:xfrm>
            <a:off x="251430" y="4091272"/>
            <a:ext cx="3576892"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納める額　　　　　　　　</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年額　</a:t>
            </a:r>
            <a:r>
              <a:rPr lang="en-US" altLang="ja-JP" sz="1100" dirty="0">
                <a:latin typeface="メイリオ" panose="020B0604030504040204" pitchFamily="50" charset="-128"/>
                <a:ea typeface="メイリオ" panose="020B0604030504040204" pitchFamily="50" charset="-128"/>
              </a:rPr>
              <a:t>600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年間</a:t>
            </a:r>
            <a:r>
              <a:rPr lang="ja-JP" altLang="en-US" sz="1100" dirty="0">
                <a:latin typeface="メイリオ" panose="020B0604030504040204" pitchFamily="50" charset="-128"/>
                <a:ea typeface="メイリオ" panose="020B0604030504040204" pitchFamily="50" charset="-128"/>
              </a:rPr>
              <a:t>税収額（令和</a:t>
            </a:r>
            <a:r>
              <a:rPr lang="ja-JP" altLang="en-US" sz="1100">
                <a:latin typeface="メイリオ" panose="020B0604030504040204" pitchFamily="50" charset="-128"/>
                <a:ea typeface="メイリオ" panose="020B0604030504040204" pitchFamily="50" charset="-128"/>
              </a:rPr>
              <a:t>６年度）</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約　７億円</a:t>
            </a:r>
            <a:endParaRPr lang="en-US" altLang="ja-JP" sz="11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100">
                <a:latin typeface="メイリオ" panose="020B0604030504040204" pitchFamily="50" charset="-128"/>
                <a:ea typeface="メイリオ" panose="020B0604030504040204" pitchFamily="50" charset="-128"/>
              </a:rPr>
              <a:t>納税方法　　　　　　　　</a:t>
            </a:r>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個人</a:t>
            </a:r>
            <a:r>
              <a:rPr lang="ja-JP" altLang="en-US" sz="1100" dirty="0">
                <a:latin typeface="メイリオ" panose="020B0604030504040204" pitchFamily="50" charset="-128"/>
                <a:ea typeface="メイリオ" panose="020B0604030504040204" pitchFamily="50" charset="-128"/>
              </a:rPr>
              <a:t>の府民税に上乗せ</a:t>
            </a:r>
          </a:p>
        </p:txBody>
      </p:sp>
      <p:sp>
        <p:nvSpPr>
          <p:cNvPr id="23" name="AutoShape 10">
            <a:extLst>
              <a:ext uri="{FF2B5EF4-FFF2-40B4-BE49-F238E27FC236}">
                <a16:creationId xmlns:a16="http://schemas.microsoft.com/office/drawing/2014/main" id="{87B9892A-D73A-4E4C-A3F3-00824D545E80}"/>
              </a:ext>
            </a:extLst>
          </p:cNvPr>
          <p:cNvSpPr>
            <a:spLocks noChangeArrowheads="1"/>
          </p:cNvSpPr>
          <p:nvPr/>
        </p:nvSpPr>
        <p:spPr bwMode="auto">
          <a:xfrm>
            <a:off x="4524842" y="2273481"/>
            <a:ext cx="4259882" cy="1352083"/>
          </a:xfrm>
          <a:prstGeom prst="roundRect">
            <a:avLst>
              <a:gd name="adj" fmla="val 8970"/>
            </a:avLst>
          </a:prstGeom>
          <a:solidFill>
            <a:srgbClr val="FFFFFF"/>
          </a:solidFill>
          <a:ln w="25400" algn="ctr">
            <a:solidFill>
              <a:schemeClr val="accent1"/>
            </a:solidFill>
            <a:prstDash val="sysDot"/>
            <a:round/>
            <a:headEnd/>
            <a:tailEnd/>
          </a:ln>
        </p:spPr>
        <p:txBody>
          <a:bodyPr/>
          <a:lstStyle/>
          <a:p>
            <a:pPr algn="just">
              <a:lnSpc>
                <a:spcPct val="120000"/>
              </a:lnSpc>
            </a:pPr>
            <a:endParaRPr lang="en-US" altLang="ja-JP" sz="1000" dirty="0">
              <a:latin typeface="メイリオ" panose="020B0604030504040204" pitchFamily="50" charset="-128"/>
              <a:ea typeface="メイリオ" panose="020B0604030504040204" pitchFamily="50" charset="-128"/>
            </a:endParaRPr>
          </a:p>
        </p:txBody>
      </p:sp>
      <p:sp>
        <p:nvSpPr>
          <p:cNvPr id="24" name="Rectangle 14">
            <a:extLst>
              <a:ext uri="{FF2B5EF4-FFF2-40B4-BE49-F238E27FC236}">
                <a16:creationId xmlns:a16="http://schemas.microsoft.com/office/drawing/2014/main" id="{F06F0F5E-2B53-4016-BBB1-F41F5A915644}"/>
              </a:ext>
            </a:extLst>
          </p:cNvPr>
          <p:cNvSpPr>
            <a:spLocks noChangeArrowheads="1"/>
          </p:cNvSpPr>
          <p:nvPr/>
        </p:nvSpPr>
        <p:spPr bwMode="auto">
          <a:xfrm>
            <a:off x="4644008" y="2445661"/>
            <a:ext cx="4044451" cy="1053750"/>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森林は、木材を生産し、生き物を育み、水資源を蓄え、土砂災害を防ぐなどといった私たちの生活にかかすことのできない機能を果たしています。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dirty="0">
                <a:latin typeface="メイリオ" panose="020B0604030504040204" pitchFamily="50" charset="-128"/>
                <a:ea typeface="メイリオ" panose="020B0604030504040204" pitchFamily="50" charset="-128"/>
              </a:rPr>
              <a:t>　この貴重な森林を守り育て、より豊かなものとして未来に引き継いでいくため、「豊かな森を育てる府民税」ができました。</a:t>
            </a:r>
          </a:p>
        </p:txBody>
      </p:sp>
      <p:sp>
        <p:nvSpPr>
          <p:cNvPr id="15" name="Rectangle 14">
            <a:extLst>
              <a:ext uri="{FF2B5EF4-FFF2-40B4-BE49-F238E27FC236}">
                <a16:creationId xmlns:a16="http://schemas.microsoft.com/office/drawing/2014/main" id="{89D804EA-8ED9-40DB-9E14-F1333DC1DB0E}"/>
              </a:ext>
            </a:extLst>
          </p:cNvPr>
          <p:cNvSpPr>
            <a:spLocks noChangeArrowheads="1"/>
          </p:cNvSpPr>
          <p:nvPr/>
        </p:nvSpPr>
        <p:spPr bwMode="auto">
          <a:xfrm>
            <a:off x="4572001" y="1062244"/>
            <a:ext cx="4100510" cy="859851"/>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市（区）町村は、私たちに一番身近な地方公共団体です。私たち住民にとって身近に必要とされるものは市（区）町村が行い、市（区）町村単位で行えない広域で、統一した処理を必要とする大規模事業や警察活動などは都道府県が行っています。</a:t>
            </a:r>
            <a:endParaRPr lang="ja-JP" altLang="en-US" sz="1050" dirty="0">
              <a:highlight>
                <a:srgbClr val="FFFF00"/>
              </a:highlight>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251C0569-C755-4BE6-A8A6-646EAE8F9A11}"/>
              </a:ext>
            </a:extLst>
          </p:cNvPr>
          <p:cNvPicPr>
            <a:picLocks noChangeAspect="1"/>
          </p:cNvPicPr>
          <p:nvPr/>
        </p:nvPicPr>
        <p:blipFill>
          <a:blip r:embed="rId4"/>
          <a:stretch>
            <a:fillRect/>
          </a:stretch>
        </p:blipFill>
        <p:spPr>
          <a:xfrm>
            <a:off x="4644008" y="764704"/>
            <a:ext cx="457240" cy="231668"/>
          </a:xfrm>
          <a:prstGeom prst="rect">
            <a:avLst/>
          </a:prstGeom>
        </p:spPr>
      </p:pic>
      <p:pic>
        <p:nvPicPr>
          <p:cNvPr id="22" name="図 21">
            <a:extLst>
              <a:ext uri="{FF2B5EF4-FFF2-40B4-BE49-F238E27FC236}">
                <a16:creationId xmlns:a16="http://schemas.microsoft.com/office/drawing/2014/main" id="{DB2AF1D0-2455-45C8-B6B6-A2ADC7B077FD}"/>
              </a:ext>
            </a:extLst>
          </p:cNvPr>
          <p:cNvPicPr>
            <a:picLocks noChangeAspect="1"/>
          </p:cNvPicPr>
          <p:nvPr/>
        </p:nvPicPr>
        <p:blipFill>
          <a:blip r:embed="rId4"/>
          <a:stretch>
            <a:fillRect/>
          </a:stretch>
        </p:blipFill>
        <p:spPr>
          <a:xfrm>
            <a:off x="4644008" y="2196704"/>
            <a:ext cx="457240" cy="231668"/>
          </a:xfrm>
          <a:prstGeom prst="rect">
            <a:avLst/>
          </a:prstGeom>
        </p:spPr>
      </p:pic>
      <p:sp>
        <p:nvSpPr>
          <p:cNvPr id="6" name="AutoShape 10">
            <a:extLst>
              <a:ext uri="{FF2B5EF4-FFF2-40B4-BE49-F238E27FC236}">
                <a16:creationId xmlns:a16="http://schemas.microsoft.com/office/drawing/2014/main" id="{7740D875-A45C-1F15-FE3D-997B6094A841}"/>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200" b="1">
                <a:solidFill>
                  <a:schemeClr val="accent5">
                    <a:lumMod val="50000"/>
                  </a:schemeClr>
                </a:solidFill>
                <a:latin typeface="Meiryo" panose="020B0604030504040204" pitchFamily="34" charset="-128"/>
                <a:ea typeface="Meiryo" panose="020B0604030504040204" pitchFamily="34" charset="-128"/>
              </a:rPr>
              <a:t>「豊かな森を育てる府民税」</a:t>
            </a:r>
            <a:endParaRPr lang="ja-JP" altLang="en-US" sz="2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16">
            <a:extLst>
              <a:ext uri="{FF2B5EF4-FFF2-40B4-BE49-F238E27FC236}">
                <a16:creationId xmlns:a16="http://schemas.microsoft.com/office/drawing/2014/main" id="{C3D15E59-D02F-BA95-36D9-B827C58BDFC8}"/>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12</a:t>
            </a:fld>
            <a:endParaRPr kumimoji="1" lang="ja-JP" altLang="en-US"/>
          </a:p>
        </p:txBody>
      </p:sp>
      <p:pic>
        <p:nvPicPr>
          <p:cNvPr id="7" name="図 6" descr="タイムライン が含まれている画像&#10;&#10;AI によって生成されたコンテンツは間違っている可能性があります。">
            <a:extLst>
              <a:ext uri="{FF2B5EF4-FFF2-40B4-BE49-F238E27FC236}">
                <a16:creationId xmlns:a16="http://schemas.microsoft.com/office/drawing/2014/main" id="{BE249366-FEF8-388E-C986-43E2CCAE0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30" y="799784"/>
            <a:ext cx="3866115" cy="2899586"/>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a:t>
            </a:r>
            <a:r>
              <a:rPr lang="ja-JP" altLang="en-US" sz="1100" dirty="0">
                <a:latin typeface="メイリオ" panose="020B0604030504040204" pitchFamily="50" charset="-128"/>
                <a:ea typeface="メイリオ" panose="020B0604030504040204" pitchFamily="50" charset="-128"/>
              </a:rPr>
              <a:t>決め、公共施設・公共設備・公共サービスとなって、私たちに返ってきます。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9" name="図 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3F1AE50-BDFD-4073-A90F-8E4984EC2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41" y="744451"/>
            <a:ext cx="3830401" cy="2872801"/>
          </a:xfrm>
          <a:prstGeom prst="rect">
            <a:avLst/>
          </a:prstGeom>
          <a:noFill/>
          <a:ln>
            <a:solidFill>
              <a:schemeClr val="accent5"/>
            </a:solidFill>
          </a:ln>
        </p:spPr>
      </p:pic>
      <p:sp>
        <p:nvSpPr>
          <p:cNvPr id="2" name="AutoShape 9">
            <a:extLst>
              <a:ext uri="{FF2B5EF4-FFF2-40B4-BE49-F238E27FC236}">
                <a16:creationId xmlns:a16="http://schemas.microsoft.com/office/drawing/2014/main" id="{E86D1313-E088-EA18-D6A1-AB05D363B408}"/>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3" name="図 2">
            <a:extLst>
              <a:ext uri="{FF2B5EF4-FFF2-40B4-BE49-F238E27FC236}">
                <a16:creationId xmlns:a16="http://schemas.microsoft.com/office/drawing/2014/main" id="{7E2C1EEB-82B8-D274-9CE9-4152AA161A3F}"/>
              </a:ext>
            </a:extLst>
          </p:cNvPr>
          <p:cNvPicPr>
            <a:picLocks noChangeAspect="1"/>
          </p:cNvPicPr>
          <p:nvPr/>
        </p:nvPicPr>
        <p:blipFill rotWithShape="1">
          <a:blip r:embed="rId6"/>
          <a:srcRect l="8596" t="61324" r="74386" b="22935"/>
          <a:stretch/>
        </p:blipFill>
        <p:spPr>
          <a:xfrm>
            <a:off x="3083754" y="3925780"/>
            <a:ext cx="432048" cy="232618"/>
          </a:xfrm>
          <a:prstGeom prst="rect">
            <a:avLst/>
          </a:prstGeom>
        </p:spPr>
      </p:pic>
    </p:spTree>
    <p:extLst>
      <p:ext uri="{BB962C8B-B14F-4D97-AF65-F5344CB8AC3E}">
        <p14:creationId xmlns:p14="http://schemas.microsoft.com/office/powerpoint/2010/main" val="283567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589240"/>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京都府租税教育推進連絡協議会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507512" y="5875254"/>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602-8555</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京都市上京区一条通西洞院東入元真如堂町</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358</a:t>
            </a: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上京税務署内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95819" y="6132623"/>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京都</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府租税教育推進連絡協議会は、京都府内の教育委員会や小学校・中学校・高等学校の教育関係者と、国・府・市町村の税務関係者が協力して、租税教育の推進を図るために設けられた組織です。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31" name="図 30">
            <a:hlinkClick r:id="rId4"/>
            <a:extLst>
              <a:ext uri="{FF2B5EF4-FFF2-40B4-BE49-F238E27FC236}">
                <a16:creationId xmlns:a16="http://schemas.microsoft.com/office/drawing/2014/main" id="{88ADBF5D-544E-4CB3-B82A-55F0608471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6488" y="5536294"/>
            <a:ext cx="1034066" cy="1034066"/>
          </a:xfrm>
          <a:prstGeom prst="rect">
            <a:avLst/>
          </a:prstGeom>
        </p:spPr>
      </p:pic>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zh-TW" altLang="en-US" sz="1100" dirty="0">
                <a:solidFill>
                  <a:schemeClr val="accent5">
                    <a:lumMod val="50000"/>
                  </a:schemeClr>
                </a:solidFill>
                <a:latin typeface="メイリオ" panose="020B0604030504040204" pitchFamily="50" charset="-128"/>
                <a:ea typeface="メイリオ" panose="020B0604030504040204" pitchFamily="50" charset="-128"/>
              </a:rPr>
              <a:t>京都府租税教育推進連絡協議会</a:t>
            </a:r>
            <a:r>
              <a:rPr kumimoji="1" lang="ja-JP" altLang="en-US" sz="1100" dirty="0">
                <a:solidFill>
                  <a:schemeClr val="accent5">
                    <a:lumMod val="50000"/>
                  </a:schemeClr>
                </a:solidFill>
                <a:latin typeface="メイリオ" panose="020B0604030504040204" pitchFamily="50" charset="-128"/>
                <a:ea typeface="メイリオ" panose="020B0604030504040204" pitchFamily="50" charset="-128"/>
              </a:rPr>
              <a:t>ホームページ　</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https://www.kyoto-sosuiren.com/index.html</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AutoShape 43">
            <a:extLst>
              <a:ext uri="{FF2B5EF4-FFF2-40B4-BE49-F238E27FC236}">
                <a16:creationId xmlns:a16="http://schemas.microsoft.com/office/drawing/2014/main" id="{A92CBFF2-B1CB-DCD2-8571-3954F5E9603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5" name="Rectangle 135">
            <a:extLst>
              <a:ext uri="{FF2B5EF4-FFF2-40B4-BE49-F238E27FC236}">
                <a16:creationId xmlns:a16="http://schemas.microsoft.com/office/drawing/2014/main" id="{0293FAE7-C7C4-3D99-11A5-5AE6DEF39E01}"/>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41173779-04F6-F549-CD1E-11E2F148E1E6}"/>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A97ADF89-9038-066D-AA1B-7CEB705CB26C}"/>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2" name="スライド番号プレースホルダー 16">
            <a:extLst>
              <a:ext uri="{FF2B5EF4-FFF2-40B4-BE49-F238E27FC236}">
                <a16:creationId xmlns:a16="http://schemas.microsoft.com/office/drawing/2014/main" id="{07A88344-593E-CF27-A813-A3B9B2A90F22}"/>
              </a:ext>
            </a:extLst>
          </p:cNvPr>
          <p:cNvSpPr>
            <a:spLocks noGrp="1"/>
          </p:cNvSpPr>
          <p:nvPr>
            <p:ph type="sldNum" sz="quarter" idx="12"/>
          </p:nvPr>
        </p:nvSpPr>
        <p:spPr>
          <a:xfrm>
            <a:off x="7086600" y="6510071"/>
            <a:ext cx="2057400" cy="365125"/>
          </a:xfrm>
        </p:spPr>
        <p:txBody>
          <a:bodyPr/>
          <a:lstStyle/>
          <a:p>
            <a:fld id="{DA64F27D-EE7A-4450-9D17-42857AE164F0}" type="slidenum">
              <a:rPr kumimoji="1" lang="ja-JP" altLang="en-US" smtClean="0"/>
              <a:t>14</a:t>
            </a:fld>
            <a:endParaRPr kumimoji="1" lang="ja-JP" altLang="en-US"/>
          </a:p>
        </p:txBody>
      </p:sp>
      <p:graphicFrame>
        <p:nvGraphicFramePr>
          <p:cNvPr id="21" name="表 20">
            <a:extLst>
              <a:ext uri="{FF2B5EF4-FFF2-40B4-BE49-F238E27FC236}">
                <a16:creationId xmlns:a16="http://schemas.microsoft.com/office/drawing/2014/main" id="{3507AFC7-6E3D-458A-244C-5B922E6FF87F}"/>
              </a:ext>
            </a:extLst>
          </p:cNvPr>
          <p:cNvGraphicFramePr>
            <a:graphicFrameLocks noGrp="1"/>
          </p:cNvGraphicFramePr>
          <p:nvPr>
            <p:extLst>
              <p:ext uri="{D42A27DB-BD31-4B8C-83A1-F6EECF244321}">
                <p14:modId xmlns:p14="http://schemas.microsoft.com/office/powerpoint/2010/main" val="1549223835"/>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22" name="図 21">
            <a:hlinkClick r:id="rId6"/>
            <a:extLst>
              <a:ext uri="{FF2B5EF4-FFF2-40B4-BE49-F238E27FC236}">
                <a16:creationId xmlns:a16="http://schemas.microsoft.com/office/drawing/2014/main" id="{C98081E1-C25E-C599-E4B3-8B144E5EEAFB}"/>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23" name="図 22">
            <a:hlinkClick r:id="rId8"/>
            <a:extLst>
              <a:ext uri="{FF2B5EF4-FFF2-40B4-BE49-F238E27FC236}">
                <a16:creationId xmlns:a16="http://schemas.microsoft.com/office/drawing/2014/main" id="{B362AA74-663A-56E9-C5C4-F11CFF20BAA1}"/>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24" name="図 23">
            <a:hlinkClick r:id="rId10"/>
            <a:extLst>
              <a:ext uri="{FF2B5EF4-FFF2-40B4-BE49-F238E27FC236}">
                <a16:creationId xmlns:a16="http://schemas.microsoft.com/office/drawing/2014/main" id="{30F10478-7B62-CD58-A07C-A545E4E2699A}"/>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5" name="図 24">
            <a:hlinkClick r:id="rId12"/>
            <a:extLst>
              <a:ext uri="{FF2B5EF4-FFF2-40B4-BE49-F238E27FC236}">
                <a16:creationId xmlns:a16="http://schemas.microsoft.com/office/drawing/2014/main" id="{856DE502-421E-441B-81F0-DF45B8BF4361}"/>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7" name="図 6" descr="QR コード が含まれている画像&#10;&#10;AI によって生成されたコンテンツは間違っている可能性があります。">
            <a:extLst>
              <a:ext uri="{FF2B5EF4-FFF2-40B4-BE49-F238E27FC236}">
                <a16:creationId xmlns:a16="http://schemas.microsoft.com/office/drawing/2014/main" id="{032D4A28-0A9A-34A8-C470-B19463FA24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116" y="779170"/>
            <a:ext cx="3836562" cy="2877422"/>
          </a:xfrm>
          <a:prstGeom prst="rect">
            <a:avLst/>
          </a:prstGeom>
          <a:ln>
            <a:solidFill>
              <a:schemeClr val="accent5"/>
            </a:solidFill>
          </a:ln>
        </p:spPr>
      </p:pic>
      <p:sp>
        <p:nvSpPr>
          <p:cNvPr id="3" name="正方形/長方形 2">
            <a:extLst>
              <a:ext uri="{FF2B5EF4-FFF2-40B4-BE49-F238E27FC236}">
                <a16:creationId xmlns:a16="http://schemas.microsoft.com/office/drawing/2014/main" id="{932EB96C-4B7D-4562-CC0B-94C2F20C2DFB}"/>
              </a:ext>
            </a:extLst>
          </p:cNvPr>
          <p:cNvSpPr/>
          <p:nvPr/>
        </p:nvSpPr>
        <p:spPr>
          <a:xfrm>
            <a:off x="4470484" y="712436"/>
            <a:ext cx="4249738" cy="430887"/>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　国税庁及び財務省のホームページでは、税について次のようなコーナーを設けております。授業などで是非ご活用ください。</a:t>
            </a:r>
          </a:p>
        </p:txBody>
      </p:sp>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077" name="Rectangle 33"/>
          <p:cNvSpPr>
            <a:spLocks noGrp="1" noChangeArrowheads="1"/>
          </p:cNvSpPr>
          <p:nvPr>
            <p:ph type="title" idx="4294967295"/>
          </p:nvPr>
        </p:nvSpPr>
        <p:spPr>
          <a:xfrm>
            <a:off x="180000" y="73025"/>
            <a:ext cx="3911600"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graphicFrame>
        <p:nvGraphicFramePr>
          <p:cNvPr id="3" name="表 2">
            <a:extLst>
              <a:ext uri="{FF2B5EF4-FFF2-40B4-BE49-F238E27FC236}">
                <a16:creationId xmlns:a16="http://schemas.microsoft.com/office/drawing/2014/main" id="{BACBCDE0-F8F4-EBED-3EC2-40204777538F}"/>
              </a:ext>
            </a:extLst>
          </p:cNvPr>
          <p:cNvGraphicFramePr>
            <a:graphicFrameLocks noGrp="1"/>
          </p:cNvGraphicFramePr>
          <p:nvPr>
            <p:extLst>
              <p:ext uri="{D42A27DB-BD31-4B8C-83A1-F6EECF244321}">
                <p14:modId xmlns:p14="http://schemas.microsoft.com/office/powerpoint/2010/main" val="1841098575"/>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京都府では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4" name="AutoShape 10">
            <a:extLst>
              <a:ext uri="{FF2B5EF4-FFF2-40B4-BE49-F238E27FC236}">
                <a16:creationId xmlns:a16="http://schemas.microsoft.com/office/drawing/2014/main" id="{D7B7BCDF-F02E-6A5B-76BF-D49FA137E1CE}"/>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sp>
        <p:nvSpPr>
          <p:cNvPr id="6" name="Rectangle 39">
            <a:extLst>
              <a:ext uri="{FF2B5EF4-FFF2-40B4-BE49-F238E27FC236}">
                <a16:creationId xmlns:a16="http://schemas.microsoft.com/office/drawing/2014/main" id="{94A1E27F-7327-C6A5-DB80-2A9C64BAE1D2}"/>
              </a:ext>
            </a:extLst>
          </p:cNvPr>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8" name="AutoShape 43">
            <a:extLst>
              <a:ext uri="{FF2B5EF4-FFF2-40B4-BE49-F238E27FC236}">
                <a16:creationId xmlns:a16="http://schemas.microsoft.com/office/drawing/2014/main" id="{2697156C-6ABC-8107-45C1-D2235280C6FB}"/>
              </a:ext>
            </a:extLst>
          </p:cNvPr>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10" name="図 9">
            <a:hlinkClick r:id="rId4"/>
            <a:extLst>
              <a:ext uri="{FF2B5EF4-FFF2-40B4-BE49-F238E27FC236}">
                <a16:creationId xmlns:a16="http://schemas.microsoft.com/office/drawing/2014/main" id="{CDA96DE6-4DB2-8FB2-8871-4544B5FAAEA2}"/>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1" name="図 2">
            <a:extLst>
              <a:ext uri="{FF2B5EF4-FFF2-40B4-BE49-F238E27FC236}">
                <a16:creationId xmlns:a16="http://schemas.microsoft.com/office/drawing/2014/main" id="{A1F3B2B8-69AB-AEF6-A33C-A7F8BE4E13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20F10F6-DF28-2D70-0D44-B00986D48015}"/>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13" name="Rectangle 42">
            <a:extLst>
              <a:ext uri="{FF2B5EF4-FFF2-40B4-BE49-F238E27FC236}">
                <a16:creationId xmlns:a16="http://schemas.microsoft.com/office/drawing/2014/main" id="{A262DE64-CF70-EFAC-902F-172B84222627}"/>
              </a:ext>
            </a:extLst>
          </p:cNvPr>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14" name="Rectangle 41">
            <a:extLst>
              <a:ext uri="{FF2B5EF4-FFF2-40B4-BE49-F238E27FC236}">
                <a16:creationId xmlns:a16="http://schemas.microsoft.com/office/drawing/2014/main" id="{5FDDA18C-7BF0-1747-320F-A0C07798B9FA}"/>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15" name="Rectangle 48">
            <a:extLst>
              <a:ext uri="{FF2B5EF4-FFF2-40B4-BE49-F238E27FC236}">
                <a16:creationId xmlns:a16="http://schemas.microsoft.com/office/drawing/2014/main" id="{3C868E29-6A7E-AC6A-6CB8-814122086EBD}"/>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6" name="図 5" descr="タイムライン&#10;&#10;AI 生成コンテンツは誤りを含む可能性があります。">
            <a:extLst>
              <a:ext uri="{FF2B5EF4-FFF2-40B4-BE49-F238E27FC236}">
                <a16:creationId xmlns:a16="http://schemas.microsoft.com/office/drawing/2014/main" id="{E200E353-0BF8-DC41-0BC1-E48FD4437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422424"/>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教育費の行政機関別負担割合（令和６年４月現在）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2581695555"/>
              </p:ext>
            </p:extLst>
          </p:nvPr>
        </p:nvGraphicFramePr>
        <p:xfrm>
          <a:off x="4141538" y="4673428"/>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3065" y="3623979"/>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児童・生徒１人当たり国等の月額教育費負担額（令和４年度）</a:t>
            </a:r>
            <a:endParaRPr lang="en-US" altLang="ja-JP" sz="105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4" name="Rectangle 14">
            <a:extLst>
              <a:ext uri="{FF2B5EF4-FFF2-40B4-BE49-F238E27FC236}">
                <a16:creationId xmlns:a16="http://schemas.microsoft.com/office/drawing/2014/main" id="{E31AB823-B059-A968-695D-65DEDDBAC9C8}"/>
              </a:ext>
            </a:extLst>
          </p:cNvPr>
          <p:cNvSpPr>
            <a:spLocks noChangeArrowheads="1"/>
          </p:cNvSpPr>
          <p:nvPr/>
        </p:nvSpPr>
        <p:spPr bwMode="auto">
          <a:xfrm>
            <a:off x="4103822" y="5977253"/>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4269</Words>
  <Application>Microsoft Office PowerPoint</Application>
  <PresentationFormat>画面に合わせる (4:3)</PresentationFormat>
  <Paragraphs>364</Paragraphs>
  <Slides>14</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HG丸ｺﾞｼｯｸM-PRO</vt:lpstr>
      <vt:lpstr>Meiryo UI</vt:lpstr>
      <vt:lpstr>MS Gothic</vt:lpstr>
      <vt:lpstr>Meiryo</vt:lpstr>
      <vt:lpstr>Meiryo</vt:lpstr>
      <vt:lpstr>Arial</vt:lpstr>
      <vt:lpstr>Calibri</vt:lpstr>
      <vt:lpstr>Calibri Light</vt:lpstr>
      <vt:lpstr>Times</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京都府の取組みを知ってる？（児童用Ｐ14）</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2025-06-04T00:54:38Z</dcterms:modified>
</cp:coreProperties>
</file>