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17" r:id="rId2"/>
    <p:sldId id="328" r:id="rId3"/>
    <p:sldId id="282" r:id="rId4"/>
    <p:sldId id="324" r:id="rId5"/>
    <p:sldId id="306" r:id="rId6"/>
    <p:sldId id="307" r:id="rId7"/>
    <p:sldId id="325" r:id="rId8"/>
    <p:sldId id="321" r:id="rId9"/>
    <p:sldId id="302" r:id="rId10"/>
    <p:sldId id="309" r:id="rId11"/>
    <p:sldId id="326" r:id="rId12"/>
    <p:sldId id="327" r:id="rId13"/>
    <p:sldId id="315" r:id="rId14"/>
    <p:sldId id="316"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表紙" id="{9BE47CD1-E2CE-B849-ADB7-05F5141C71B2}">
          <p14:sldIdLst>
            <p14:sldId id="317"/>
            <p14:sldId id="328"/>
          </p14:sldIdLst>
        </p14:section>
        <p14:section name="共通" id="{6541D6CB-99E7-4A76-97D2-C6351E251E23}">
          <p14:sldIdLst>
            <p14:sldId id="282"/>
            <p14:sldId id="324"/>
            <p14:sldId id="306"/>
            <p14:sldId id="307"/>
            <p14:sldId id="325"/>
            <p14:sldId id="321"/>
            <p14:sldId id="302"/>
            <p14:sldId id="309"/>
          </p14:sldIdLst>
        </p14:section>
        <p14:section name="独自ページ" id="{B7DAD662-D328-E444-B1A8-57D6B239EEED}">
          <p14:sldIdLst>
            <p14:sldId id="326"/>
            <p14:sldId id="327"/>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0" autoAdjust="0"/>
    <p:restoredTop sz="94660"/>
  </p:normalViewPr>
  <p:slideViewPr>
    <p:cSldViewPr snapToGrid="0">
      <p:cViewPr varScale="1">
        <p:scale>
          <a:sx n="123" d="100"/>
          <a:sy n="123" d="100"/>
        </p:scale>
        <p:origin x="180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0A9413-1BD2-45DE-A2B3-C0CE0BCAB6C7}"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1C8366F-2AA1-4812-98A1-D388C9EF71F4}" type="slidenum">
              <a:rPr kumimoji="1" lang="ja-JP" altLang="en-US" smtClean="0"/>
              <a:t>‹#›</a:t>
            </a:fld>
            <a:endParaRPr kumimoji="1" lang="ja-JP" altLang="en-US"/>
          </a:p>
        </p:txBody>
      </p:sp>
    </p:spTree>
    <p:extLst>
      <p:ext uri="{BB962C8B-B14F-4D97-AF65-F5344CB8AC3E}">
        <p14:creationId xmlns:p14="http://schemas.microsoft.com/office/powerpoint/2010/main" val="22163035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9B58F-6BDF-6D9E-EB34-16D4C09EBFBB}"/>
            </a:ext>
          </a:extLst>
        </p:cNvPr>
        <p:cNvGrpSpPr/>
        <p:nvPr/>
      </p:nvGrpSpPr>
      <p:grpSpPr>
        <a:xfrm>
          <a:off x="0" y="0"/>
          <a:ext cx="0" cy="0"/>
          <a:chOff x="0" y="0"/>
          <a:chExt cx="0" cy="0"/>
        </a:xfrm>
      </p:grpSpPr>
      <p:sp>
        <p:nvSpPr>
          <p:cNvPr id="34818" name="スライド イメージ プレースホルダ 1">
            <a:extLst>
              <a:ext uri="{FF2B5EF4-FFF2-40B4-BE49-F238E27FC236}">
                <a16:creationId xmlns:a16="http://schemas.microsoft.com/office/drawing/2014/main" id="{D20E5210-916B-90C0-CC1E-569E4ABEAC24}"/>
              </a:ext>
            </a:extLst>
          </p:cNvPr>
          <p:cNvSpPr>
            <a:spLocks noGrp="1" noRot="1" noChangeAspect="1" noTextEdit="1"/>
          </p:cNvSpPr>
          <p:nvPr>
            <p:ph type="sldImg"/>
          </p:nvPr>
        </p:nvSpPr>
        <p:spPr>
          <a:ln/>
        </p:spPr>
      </p:sp>
      <p:sp>
        <p:nvSpPr>
          <p:cNvPr id="34819" name="ノート プレースホルダ 2">
            <a:extLst>
              <a:ext uri="{FF2B5EF4-FFF2-40B4-BE49-F238E27FC236}">
                <a16:creationId xmlns:a16="http://schemas.microsoft.com/office/drawing/2014/main" id="{9B01F257-CA08-90F7-F8F8-F52040241830}"/>
              </a:ext>
            </a:extLst>
          </p:cNvPr>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89220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95B50-20AB-D5F8-B386-EF949D63A7AD}"/>
            </a:ext>
          </a:extLst>
        </p:cNvPr>
        <p:cNvGrpSpPr/>
        <p:nvPr/>
      </p:nvGrpSpPr>
      <p:grpSpPr>
        <a:xfrm>
          <a:off x="0" y="0"/>
          <a:ext cx="0" cy="0"/>
          <a:chOff x="0" y="0"/>
          <a:chExt cx="0" cy="0"/>
        </a:xfrm>
      </p:grpSpPr>
      <p:sp>
        <p:nvSpPr>
          <p:cNvPr id="35842" name="スライド イメージ プレースホルダ 1">
            <a:extLst>
              <a:ext uri="{FF2B5EF4-FFF2-40B4-BE49-F238E27FC236}">
                <a16:creationId xmlns:a16="http://schemas.microsoft.com/office/drawing/2014/main" id="{9931F724-C278-AC0A-5834-96B19447BFC3}"/>
              </a:ext>
            </a:extLst>
          </p:cNvPr>
          <p:cNvSpPr>
            <a:spLocks noGrp="1" noRot="1" noChangeAspect="1" noTextEdit="1"/>
          </p:cNvSpPr>
          <p:nvPr>
            <p:ph type="sldImg"/>
          </p:nvPr>
        </p:nvSpPr>
        <p:spPr>
          <a:ln/>
        </p:spPr>
      </p:sp>
      <p:sp>
        <p:nvSpPr>
          <p:cNvPr id="35843" name="ノート プレースホルダ 2">
            <a:extLst>
              <a:ext uri="{FF2B5EF4-FFF2-40B4-BE49-F238E27FC236}">
                <a16:creationId xmlns:a16="http://schemas.microsoft.com/office/drawing/2014/main" id="{32E3F31D-B068-89E7-08FD-E649EF4BA30E}"/>
              </a:ext>
            </a:extLst>
          </p:cNvPr>
          <p:cNvSpPr>
            <a:spLocks noGrp="1"/>
          </p:cNvSpPr>
          <p:nvPr>
            <p:ph type="body" idx="1"/>
          </p:nvPr>
        </p:nvSpPr>
        <p:spPr>
          <a:noFill/>
          <a:ln/>
        </p:spPr>
        <p:txBody>
          <a:bodyPr/>
          <a:lstStyle/>
          <a:p>
            <a:endParaRPr lang="ja-JP" altLang="en-US"/>
          </a:p>
        </p:txBody>
      </p:sp>
      <p:sp>
        <p:nvSpPr>
          <p:cNvPr id="35844" name="スライド番号プレースホルダ 3">
            <a:extLst>
              <a:ext uri="{FF2B5EF4-FFF2-40B4-BE49-F238E27FC236}">
                <a16:creationId xmlns:a16="http://schemas.microsoft.com/office/drawing/2014/main" id="{B43C0FCB-8238-BBB8-DC4A-BFCC686599BF}"/>
              </a:ext>
            </a:extLst>
          </p:cNvPr>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3059835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33F224B-7219-FA48-A19A-CCCAD63436FD}"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396508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61BF60-EEC9-D140-8090-D58C656FECA0}"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039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B8650A-CD75-4942-9995-D783A23CD532}"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1927934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59399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79AAF2-41BF-014A-82C5-E30ACD5CD39A}"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63145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B064221-525A-3449-9948-CE229C89C64C}" type="datetime1">
              <a:rPr kumimoji="1" lang="ja-JP" altLang="en-US" smtClean="0"/>
              <a:t>2025/6/5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38924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1A373FA-FCA5-AE49-8899-ECEEF0678998}"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117970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2932A15-3050-FB4A-8AC6-47346E77F275}" type="datetime1">
              <a:rPr kumimoji="1" lang="ja-JP" altLang="en-US" smtClean="0"/>
              <a:t>2025/6/5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621651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8983511-1BE1-C64E-B0AE-252F4D225642}" type="datetime1">
              <a:rPr kumimoji="1" lang="ja-JP" altLang="en-US" smtClean="0"/>
              <a:t>2025/6/5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67682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FC1BFE-3924-8B41-8A3D-542C901222E2}" type="datetime1">
              <a:rPr kumimoji="1" lang="ja-JP" altLang="en-US" smtClean="0"/>
              <a:t>2025/6/5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3257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651FC5-7B50-DB41-ABEA-102632877D55}"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03724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C60656-7D91-7140-9FF2-1E72A0F0D060}" type="datetime1">
              <a:rPr kumimoji="1" lang="ja-JP" altLang="en-US" smtClean="0"/>
              <a:t>2025/6/5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228087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F2E57-EC03-ED4F-B83E-990977EB80E0}" type="datetime1">
              <a:rPr kumimoji="1" lang="ja-JP" altLang="en-US" smtClean="0"/>
              <a:t>2025/6/5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4F27D-EE7A-4450-9D17-42857AE164F0}" type="slidenum">
              <a:rPr kumimoji="1" lang="ja-JP" altLang="en-US" smtClean="0"/>
              <a:t>‹#›</a:t>
            </a:fld>
            <a:endParaRPr kumimoji="1" lang="ja-JP" altLang="en-US"/>
          </a:p>
        </p:txBody>
      </p:sp>
    </p:spTree>
    <p:extLst>
      <p:ext uri="{BB962C8B-B14F-4D97-AF65-F5344CB8AC3E}">
        <p14:creationId xmlns:p14="http://schemas.microsoft.com/office/powerpoint/2010/main" val="4194493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hyperlink" Target="https://www.mof.go.jp/tax_policy/publication/brochure/zeikin_drill/index.html" TargetMode="External"/><Relationship Id="rId13" Type="http://schemas.openxmlformats.org/officeDocument/2006/relationships/image" Target="../media/image25.emf"/><Relationship Id="rId3" Type="http://schemas.openxmlformats.org/officeDocument/2006/relationships/image" Target="../media/image1.wmf"/><Relationship Id="rId7" Type="http://schemas.openxmlformats.org/officeDocument/2006/relationships/image" Target="../media/image22.png"/><Relationship Id="rId12" Type="http://schemas.openxmlformats.org/officeDocument/2006/relationships/hyperlink" Target="https://www.shiga-sozeikyoiku.com/"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mof.go.jp/kids/2018/"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s://www.nta.go.jp/taxes/kids/video/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23.png"/><Relationship Id="rId1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nta.go.jp/taxes/kids/video/index.htm#ani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31900" y="-103809"/>
            <a:ext cx="6680200"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マニュアル（滋賀県版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00136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滋賀</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当会では、租税教育の充実に関する基本方針等について協議されており、令和６年</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月に開催された総会においては、①学習指導要領の着実な実施、②租税教育の充実について、教育関係団体の協力を得ながら、引き続き周知を図ることなどについて合意したところです。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descr="ダイアグラム&#10;&#10;AI によって生成されたコンテンツは間違っている可能性があります。">
            <a:extLst>
              <a:ext uri="{FF2B5EF4-FFF2-40B4-BE49-F238E27FC236}">
                <a16:creationId xmlns:a16="http://schemas.microsoft.com/office/drawing/2014/main" id="{3CD4A899-7854-999B-6823-888B8A5FC1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53" y="1035787"/>
            <a:ext cx="3811579" cy="2858684"/>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69183" y="2668219"/>
            <a:ext cx="1822210" cy="140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a:latin typeface="メイリオ" panose="020B0604030504040204" pitchFamily="50" charset="-128"/>
                <a:ea typeface="メイリオ" panose="020B0604030504040204" pitchFamily="50" charset="-128"/>
              </a:rPr>
              <a:t>③文教及び科学振興費</a:t>
            </a: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④経済協力費（</a:t>
            </a:r>
            <a:r>
              <a:rPr lang="en-US" altLang="ja-JP" sz="1050" dirty="0">
                <a:latin typeface="メイリオ" panose="020B0604030504040204" pitchFamily="50" charset="-128"/>
                <a:ea typeface="メイリオ" panose="020B0604030504040204" pitchFamily="50" charset="-128"/>
              </a:rPr>
              <a:t>ODA</a:t>
            </a:r>
            <a:r>
              <a:rPr lang="ja-JP" altLang="en-US" sz="105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51483"/>
            <a:ext cx="3585086" cy="162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a:latin typeface="メイリオ" panose="020B0604030504040204" pitchFamily="50" charset="-128"/>
                <a:ea typeface="メイリオ" panose="020B0604030504040204" pitchFamily="50" charset="-128"/>
              </a:rPr>
              <a:t>：医療給付費、年金の国庫負担分、介護保険給付費など</a:t>
            </a:r>
          </a:p>
          <a:p>
            <a:pPr>
              <a:lnSpc>
                <a:spcPct val="128000"/>
              </a:lnSpc>
              <a:buNone/>
            </a:pPr>
            <a:r>
              <a:rPr lang="ja-JP" altLang="en-US" sz="105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宇宙輸送システム、再生医療研究費など</a:t>
            </a:r>
          </a:p>
          <a:p>
            <a:pPr>
              <a:lnSpc>
                <a:spcPct val="128000"/>
              </a:lnSpc>
              <a:buNone/>
            </a:pPr>
            <a:r>
              <a:rPr lang="ja-JP" altLang="en-US" sz="105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4059931" y="4490826"/>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5467676" y="4590983"/>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77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8,190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7,318</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6,471</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4059931" y="434855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4059931" y="5301208"/>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国の支出（歳出）の内訳（令和７年度当初予算）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4059931" y="5430688"/>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5467676" y="5509225"/>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2,938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33.2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6</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858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5.3</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5</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6,560</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8,728</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（歳出比</a:t>
            </a:r>
            <a:r>
              <a:rPr lang="en-US" altLang="ja-JP" sz="1050" dirty="0">
                <a:latin typeface="メイリオ" panose="020B0604030504040204" pitchFamily="50" charset="-128"/>
                <a:ea typeface="メイリオ" panose="020B0604030504040204" pitchFamily="50" charset="-128"/>
              </a:rPr>
              <a:t>16.4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2,179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24.5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715</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15.7</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2" name="図 1" descr="グラフ, ダイアグラム&#10;&#10;AI 生成コンテンツは誤りを含む可能性があります。">
            <a:extLst>
              <a:ext uri="{FF2B5EF4-FFF2-40B4-BE49-F238E27FC236}">
                <a16:creationId xmlns:a16="http://schemas.microsoft.com/office/drawing/2014/main" id="{7CDFF3B3-99BB-4D63-1F47-3C4BD10CD2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85" y="824284"/>
            <a:ext cx="3696303" cy="2774678"/>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A2637-D6E9-3B8F-4E30-84E59771C59F}"/>
            </a:ext>
          </a:extLst>
        </p:cNvPr>
        <p:cNvGrpSpPr/>
        <p:nvPr/>
      </p:nvGrpSpPr>
      <p:grpSpPr>
        <a:xfrm>
          <a:off x="0" y="0"/>
          <a:ext cx="0" cy="0"/>
          <a:chOff x="0" y="0"/>
          <a:chExt cx="0" cy="0"/>
        </a:xfrm>
      </p:grpSpPr>
      <p:pic>
        <p:nvPicPr>
          <p:cNvPr id="15362" name="Picture 2">
            <a:extLst>
              <a:ext uri="{FF2B5EF4-FFF2-40B4-BE49-F238E27FC236}">
                <a16:creationId xmlns:a16="http://schemas.microsoft.com/office/drawing/2014/main" id="{C29033A1-95AA-34F4-E25F-4A0D47F874AE}"/>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a:extLst>
              <a:ext uri="{FF2B5EF4-FFF2-40B4-BE49-F238E27FC236}">
                <a16:creationId xmlns:a16="http://schemas.microsoft.com/office/drawing/2014/main" id="{32972796-04BF-9F85-81A4-F6787FDBACEE}"/>
              </a:ext>
            </a:extLst>
          </p:cNvPr>
          <p:cNvSpPr txBox="1">
            <a:spLocks noChangeArrowheads="1"/>
          </p:cNvSpPr>
          <p:nvPr/>
        </p:nvSpPr>
        <p:spPr bwMode="auto">
          <a:xfrm>
            <a:off x="144000" y="144000"/>
            <a:ext cx="5283696"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18" name="AutoShape 10">
            <a:extLst>
              <a:ext uri="{FF2B5EF4-FFF2-40B4-BE49-F238E27FC236}">
                <a16:creationId xmlns:a16="http://schemas.microsoft.com/office/drawing/2014/main" id="{B9E8F48A-8240-BFD6-2E3D-9440262541BF}"/>
              </a:ext>
            </a:extLst>
          </p:cNvPr>
          <p:cNvSpPr>
            <a:spLocks noChangeArrowheads="1"/>
          </p:cNvSpPr>
          <p:nvPr/>
        </p:nvSpPr>
        <p:spPr bwMode="auto">
          <a:xfrm>
            <a:off x="6822487" y="3851074"/>
            <a:ext cx="2021752" cy="2594646"/>
          </a:xfrm>
          <a:prstGeom prst="roundRect">
            <a:avLst>
              <a:gd name="adj" fmla="val 5360"/>
            </a:avLst>
          </a:prstGeom>
          <a:solidFill>
            <a:srgbClr val="FFFFFF"/>
          </a:solidFill>
          <a:ln w="25400" algn="ctr">
            <a:solidFill>
              <a:schemeClr val="accent1"/>
            </a:solidFill>
            <a:prstDash val="sysDot"/>
            <a:round/>
            <a:headEnd/>
            <a:tailEnd/>
          </a:ln>
        </p:spPr>
        <p:txBody>
          <a:bodyPr lIns="72000" rIns="72000"/>
          <a:lstStyle/>
          <a:p>
            <a:pPr algn="just">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a:t>
            </a:r>
            <a:r>
              <a:rPr lang="ja-JP" altLang="en-US" sz="1050" b="1" dirty="0">
                <a:solidFill>
                  <a:schemeClr val="accent1">
                    <a:lumMod val="50000"/>
                  </a:schemeClr>
                </a:solidFill>
                <a:latin typeface="Meiryo" panose="020B0604030504040204" pitchFamily="34" charset="-128"/>
                <a:ea typeface="Meiryo" panose="020B0604030504040204" pitchFamily="34" charset="-128"/>
              </a:rPr>
              <a:t>国から入るお金」とは</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地方</a:t>
            </a:r>
            <a:r>
              <a:rPr lang="ja-JP" altLang="en-US" sz="1050" dirty="0">
                <a:latin typeface="Meiryo" panose="020B0604030504040204" pitchFamily="34" charset="-128"/>
                <a:ea typeface="Meiryo" panose="020B0604030504040204" pitchFamily="34" charset="-128"/>
              </a:rPr>
              <a:t>公共団体は、私たちの日常生活に密接に結び付いて</a:t>
            </a:r>
            <a:r>
              <a:rPr lang="ja-JP" altLang="en-US" sz="1050">
                <a:latin typeface="Meiryo" panose="020B0604030504040204" pitchFamily="34" charset="-128"/>
                <a:ea typeface="Meiryo" panose="020B0604030504040204" pitchFamily="34" charset="-128"/>
              </a:rPr>
              <a:t>います。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しかし</a:t>
            </a:r>
            <a:r>
              <a:rPr lang="ja-JP" altLang="en-US" sz="1050" dirty="0">
                <a:latin typeface="Meiryo" panose="020B0604030504040204" pitchFamily="34" charset="-128"/>
                <a:ea typeface="Meiryo" panose="020B0604030504040204" pitchFamily="34" charset="-128"/>
              </a:rPr>
              <a:t>、その地域の経済状況などによって、財政力に違いがあるので、公共サービスに格差が生じないよう、国が各地方公共団体の財政力を調整するために「地方交付税交付金等」を支出しています。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000" dirty="0">
              <a:latin typeface="Meiryo" panose="020B0604030504040204" pitchFamily="34" charset="-128"/>
              <a:ea typeface="Meiryo" panose="020B0604030504040204" pitchFamily="34" charset="-128"/>
            </a:endParaRPr>
          </a:p>
        </p:txBody>
      </p:sp>
      <p:pic>
        <p:nvPicPr>
          <p:cNvPr id="19" name="図 18">
            <a:extLst>
              <a:ext uri="{FF2B5EF4-FFF2-40B4-BE49-F238E27FC236}">
                <a16:creationId xmlns:a16="http://schemas.microsoft.com/office/drawing/2014/main" id="{448566A6-3726-5AE9-56FD-52AD4C0EF7F9}"/>
              </a:ext>
            </a:extLst>
          </p:cNvPr>
          <p:cNvPicPr>
            <a:picLocks noChangeAspect="1"/>
          </p:cNvPicPr>
          <p:nvPr/>
        </p:nvPicPr>
        <p:blipFill>
          <a:blip r:embed="rId4"/>
          <a:stretch>
            <a:fillRect/>
          </a:stretch>
        </p:blipFill>
        <p:spPr>
          <a:xfrm>
            <a:off x="6934989" y="3749060"/>
            <a:ext cx="457240" cy="231668"/>
          </a:xfrm>
          <a:prstGeom prst="rect">
            <a:avLst/>
          </a:prstGeom>
        </p:spPr>
      </p:pic>
      <p:sp>
        <p:nvSpPr>
          <p:cNvPr id="17" name="Rectangle 17">
            <a:extLst>
              <a:ext uri="{FF2B5EF4-FFF2-40B4-BE49-F238E27FC236}">
                <a16:creationId xmlns:a16="http://schemas.microsoft.com/office/drawing/2014/main" id="{84CE1F23-52A9-644D-3329-7573810E30A4}"/>
              </a:ext>
            </a:extLst>
          </p:cNvPr>
          <p:cNvSpPr>
            <a:spLocks noChangeArrowheads="1"/>
          </p:cNvSpPr>
          <p:nvPr/>
        </p:nvSpPr>
        <p:spPr bwMode="auto">
          <a:xfrm>
            <a:off x="4346074" y="1055650"/>
            <a:ext cx="4668717" cy="830997"/>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税には国に納められる税金（国税）のほかに、地方公共団体に納められる税金（地方税）があることを理解させる。</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国や地方公共団体は税をどのように使い、どのように役立てているのかを理解</a:t>
            </a:r>
            <a:r>
              <a:rPr lang="ja-JP" altLang="en-US" sz="1200">
                <a:latin typeface="Meiryo" panose="020B0604030504040204" pitchFamily="34" charset="-128"/>
                <a:ea typeface="Meiryo" panose="020B0604030504040204" pitchFamily="34" charset="-128"/>
              </a:rPr>
              <a:t>させる。</a:t>
            </a:r>
            <a:endParaRPr lang="en-US" altLang="ja-JP" sz="1200" dirty="0">
              <a:latin typeface="Meiryo" panose="020B0604030504040204" pitchFamily="34" charset="-128"/>
              <a:ea typeface="Meiryo" panose="020B0604030504040204" pitchFamily="34" charset="-128"/>
            </a:endParaRPr>
          </a:p>
        </p:txBody>
      </p:sp>
      <p:sp>
        <p:nvSpPr>
          <p:cNvPr id="25" name="AutoShape 10">
            <a:extLst>
              <a:ext uri="{FF2B5EF4-FFF2-40B4-BE49-F238E27FC236}">
                <a16:creationId xmlns:a16="http://schemas.microsoft.com/office/drawing/2014/main" id="{50C31708-DAEA-B85C-072E-0A581082D7CC}"/>
              </a:ext>
            </a:extLst>
          </p:cNvPr>
          <p:cNvSpPr>
            <a:spLocks noChangeArrowheads="1"/>
          </p:cNvSpPr>
          <p:nvPr/>
        </p:nvSpPr>
        <p:spPr bwMode="auto">
          <a:xfrm>
            <a:off x="4669547" y="3840601"/>
            <a:ext cx="1941970" cy="2627690"/>
          </a:xfrm>
          <a:prstGeom prst="roundRect">
            <a:avLst>
              <a:gd name="adj" fmla="val 6001"/>
            </a:avLst>
          </a:prstGeom>
          <a:solidFill>
            <a:srgbClr val="FFFFFF"/>
          </a:solidFill>
          <a:ln w="25400" algn="ctr">
            <a:solidFill>
              <a:schemeClr val="accent1"/>
            </a:solidFill>
            <a:prstDash val="sysDot"/>
            <a:round/>
            <a:headEnd/>
            <a:tailEnd/>
          </a:ln>
        </p:spPr>
        <p:txBody>
          <a:bodyPr/>
          <a:lstStyle/>
          <a:p>
            <a:pPr>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県</a:t>
            </a:r>
            <a:r>
              <a:rPr lang="ja-JP" altLang="en-US" sz="1050" b="1" dirty="0">
                <a:solidFill>
                  <a:schemeClr val="accent1">
                    <a:lumMod val="50000"/>
                  </a:schemeClr>
                </a:solidFill>
                <a:latin typeface="Meiryo" panose="020B0604030504040204" pitchFamily="34" charset="-128"/>
                <a:ea typeface="Meiryo" panose="020B0604030504040204" pitchFamily="34" charset="-128"/>
              </a:rPr>
              <a:t>と市町村の役割って？</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dirty="0">
                <a:latin typeface="Meiryo" panose="020B0604030504040204" pitchFamily="34" charset="-128"/>
                <a:ea typeface="Meiryo" panose="020B0604030504040204" pitchFamily="34" charset="-128"/>
              </a:rPr>
              <a:t>市町村は、私たちに一番身近な地方公共団体です。私たち住民にとって身近に必要とされるものは市町村が行い、市町村単位で行えない広域で、統一した処理を必要とする大規模事業や警察活動などは都道府県が行っています。</a:t>
            </a:r>
          </a:p>
        </p:txBody>
      </p:sp>
      <p:pic>
        <p:nvPicPr>
          <p:cNvPr id="28" name="図 27">
            <a:extLst>
              <a:ext uri="{FF2B5EF4-FFF2-40B4-BE49-F238E27FC236}">
                <a16:creationId xmlns:a16="http://schemas.microsoft.com/office/drawing/2014/main" id="{8170AAC3-8C5F-56F3-BD14-722746820D16}"/>
              </a:ext>
            </a:extLst>
          </p:cNvPr>
          <p:cNvPicPr>
            <a:picLocks noChangeAspect="1"/>
          </p:cNvPicPr>
          <p:nvPr/>
        </p:nvPicPr>
        <p:blipFill>
          <a:blip r:embed="rId4"/>
          <a:stretch>
            <a:fillRect/>
          </a:stretch>
        </p:blipFill>
        <p:spPr>
          <a:xfrm>
            <a:off x="4788816" y="3735240"/>
            <a:ext cx="457240" cy="231668"/>
          </a:xfrm>
          <a:prstGeom prst="rect">
            <a:avLst/>
          </a:prstGeom>
        </p:spPr>
      </p:pic>
      <p:sp>
        <p:nvSpPr>
          <p:cNvPr id="5" name="角丸四角形 4">
            <a:extLst>
              <a:ext uri="{FF2B5EF4-FFF2-40B4-BE49-F238E27FC236}">
                <a16:creationId xmlns:a16="http://schemas.microsoft.com/office/drawing/2014/main" id="{CA25782B-6809-2A62-4DE2-DF1C94A55A9A}"/>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6" name="角丸四角形 5">
            <a:extLst>
              <a:ext uri="{FF2B5EF4-FFF2-40B4-BE49-F238E27FC236}">
                <a16:creationId xmlns:a16="http://schemas.microsoft.com/office/drawing/2014/main" id="{2297C2EB-1FBA-23C8-6E62-F534C81BDFD9}"/>
              </a:ext>
            </a:extLst>
          </p:cNvPr>
          <p:cNvSpPr/>
          <p:nvPr/>
        </p:nvSpPr>
        <p:spPr>
          <a:xfrm>
            <a:off x="4401970" y="207214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17">
            <a:extLst>
              <a:ext uri="{FF2B5EF4-FFF2-40B4-BE49-F238E27FC236}">
                <a16:creationId xmlns:a16="http://schemas.microsoft.com/office/drawing/2014/main" id="{D7FF4983-53A3-138F-6024-065D3F1C70EC}"/>
              </a:ext>
            </a:extLst>
          </p:cNvPr>
          <p:cNvSpPr>
            <a:spLocks noChangeArrowheads="1"/>
          </p:cNvSpPr>
          <p:nvPr/>
        </p:nvSpPr>
        <p:spPr bwMode="auto">
          <a:xfrm>
            <a:off x="4346074" y="2384586"/>
            <a:ext cx="4668717" cy="1015663"/>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a:t>
            </a:r>
            <a:r>
              <a:rPr lang="ja-JP" altLang="en-US" sz="1200">
                <a:latin typeface="Meiryo" panose="020B0604030504040204" pitchFamily="34" charset="-128"/>
                <a:ea typeface="Meiryo" panose="020B0604030504040204" pitchFamily="34" charset="-128"/>
              </a:rPr>
              <a:t>する。</a:t>
            </a:r>
            <a:endParaRPr lang="ja-JP" altLang="en-US" sz="1200" dirty="0">
              <a:latin typeface="Meiryo" panose="020B0604030504040204" pitchFamily="34" charset="-128"/>
              <a:ea typeface="Meiryo" panose="020B0604030504040204" pitchFamily="34" charset="-128"/>
            </a:endParaRPr>
          </a:p>
        </p:txBody>
      </p:sp>
      <p:sp>
        <p:nvSpPr>
          <p:cNvPr id="8" name="AutoShape 10">
            <a:extLst>
              <a:ext uri="{FF2B5EF4-FFF2-40B4-BE49-F238E27FC236}">
                <a16:creationId xmlns:a16="http://schemas.microsoft.com/office/drawing/2014/main" id="{E42CAA9A-FC69-6190-D048-2A1518116595}"/>
              </a:ext>
            </a:extLst>
          </p:cNvPr>
          <p:cNvSpPr>
            <a:spLocks noChangeArrowheads="1"/>
          </p:cNvSpPr>
          <p:nvPr/>
        </p:nvSpPr>
        <p:spPr bwMode="auto">
          <a:xfrm>
            <a:off x="196120" y="3840601"/>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滋賀</a:t>
            </a:r>
            <a:r>
              <a:rPr lang="ja-JP" altLang="en-US" sz="1100" b="1" dirty="0">
                <a:solidFill>
                  <a:schemeClr val="accent5">
                    <a:lumMod val="50000"/>
                  </a:schemeClr>
                </a:solidFill>
                <a:latin typeface="Meiryo" panose="020B0604030504040204" pitchFamily="34" charset="-128"/>
                <a:ea typeface="Meiryo" panose="020B0604030504040204" pitchFamily="34" charset="-128"/>
              </a:rPr>
              <a:t>県民１人当たりの</a:t>
            </a:r>
            <a:r>
              <a:rPr lang="ja-JP" altLang="en-US" sz="1100" b="1">
                <a:solidFill>
                  <a:schemeClr val="accent5">
                    <a:lumMod val="50000"/>
                  </a:schemeClr>
                </a:solidFill>
                <a:latin typeface="Meiryo" panose="020B0604030504040204" pitchFamily="34" charset="-128"/>
                <a:ea typeface="Meiryo" panose="020B0604030504040204" pitchFamily="34" charset="-128"/>
              </a:rPr>
              <a:t>支出額</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E4D34A4B-6EFD-7231-8DC4-5716579AE471}"/>
              </a:ext>
            </a:extLst>
          </p:cNvPr>
          <p:cNvSpPr>
            <a:spLocks noGrp="1"/>
          </p:cNvSpPr>
          <p:nvPr>
            <p:ph type="sldNum" sz="quarter" idx="12"/>
          </p:nvPr>
        </p:nvSpPr>
        <p:spPr/>
        <p:txBody>
          <a:bodyPr/>
          <a:lstStyle/>
          <a:p>
            <a:fld id="{DA64F27D-EE7A-4450-9D17-42857AE164F0}" type="slidenum">
              <a:rPr kumimoji="1" lang="ja-JP" altLang="en-US" smtClean="0"/>
              <a:t>11</a:t>
            </a:fld>
            <a:endParaRPr kumimoji="1" lang="ja-JP" altLang="en-US"/>
          </a:p>
        </p:txBody>
      </p:sp>
      <p:sp>
        <p:nvSpPr>
          <p:cNvPr id="9" name="AutoShape 10">
            <a:extLst>
              <a:ext uri="{FF2B5EF4-FFF2-40B4-BE49-F238E27FC236}">
                <a16:creationId xmlns:a16="http://schemas.microsoft.com/office/drawing/2014/main" id="{154FCBC7-3D24-5EEE-798D-D266E99B55F3}"/>
              </a:ext>
            </a:extLst>
          </p:cNvPr>
          <p:cNvSpPr>
            <a:spLocks noChangeArrowheads="1"/>
          </p:cNvSpPr>
          <p:nvPr/>
        </p:nvSpPr>
        <p:spPr bwMode="auto">
          <a:xfrm>
            <a:off x="3400005" y="4510208"/>
            <a:ext cx="1157039" cy="354523"/>
          </a:xfrm>
          <a:prstGeom prst="roundRect">
            <a:avLst>
              <a:gd name="adj" fmla="val 16667"/>
            </a:avLst>
          </a:prstGeom>
          <a:noFill/>
          <a:ln w="28575" algn="ctr">
            <a:noFill/>
            <a:prstDash val="sysDot"/>
            <a:round/>
            <a:headEnd/>
            <a:tailEnd/>
          </a:ln>
        </p:spPr>
        <p:txBody>
          <a:bodyPr lIns="72000" rIns="72000"/>
          <a:lstStyle/>
          <a:p>
            <a:pPr algn="just">
              <a:lnSpc>
                <a:spcPct val="120000"/>
              </a:lnSpc>
              <a:defRPr/>
            </a:pPr>
            <a:r>
              <a:rPr lang="ja-JP" altLang="en-US" sz="1000" dirty="0">
                <a:latin typeface="ＭＳ ゴシック" panose="020B0609070205080204" pitchFamily="49" charset="-128"/>
                <a:ea typeface="ＭＳ ゴシック" panose="020B0609070205080204" pitchFamily="49" charset="-128"/>
              </a:rPr>
              <a:t>　</a:t>
            </a:r>
            <a:r>
              <a:rPr lang="ja-JP" altLang="en-US" sz="1000" dirty="0">
                <a:latin typeface="メイリオ" panose="020B0604030504040204" pitchFamily="50" charset="-128"/>
                <a:ea typeface="メイリオ" panose="020B0604030504040204" pitchFamily="50" charset="-128"/>
              </a:rPr>
              <a:t>（単位：円）</a:t>
            </a:r>
            <a:endParaRPr lang="en-US" altLang="ja-JP" sz="1000" dirty="0">
              <a:latin typeface="メイリオ" panose="020B0604030504040204" pitchFamily="50" charset="-128"/>
              <a:ea typeface="メイリオ" panose="020B0604030504040204" pitchFamily="50" charset="-128"/>
            </a:endParaRPr>
          </a:p>
          <a:p>
            <a:pPr algn="just">
              <a:lnSpc>
                <a:spcPct val="120000"/>
              </a:lnSpc>
              <a:defRPr/>
            </a:pPr>
            <a:endParaRPr lang="ja-JP" altLang="en-US" u="sng" dirty="0">
              <a:latin typeface="ＭＳ ゴシック" panose="020B0609070205080204" pitchFamily="49" charset="-128"/>
              <a:ea typeface="ＭＳ ゴシック" panose="020B0609070205080204" pitchFamily="49" charset="-128"/>
            </a:endParaRPr>
          </a:p>
        </p:txBody>
      </p:sp>
      <p:pic>
        <p:nvPicPr>
          <p:cNvPr id="11" name="図 10" descr="グラフ&#10;&#10;AI 生成コンテンツは誤りを含む可能性があります。">
            <a:extLst>
              <a:ext uri="{FF2B5EF4-FFF2-40B4-BE49-F238E27FC236}">
                <a16:creationId xmlns:a16="http://schemas.microsoft.com/office/drawing/2014/main" id="{46E63AB5-9553-BA44-CDB1-E8DC4CFF4B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122" y="747466"/>
            <a:ext cx="3988027" cy="2991020"/>
          </a:xfrm>
          <a:prstGeom prst="rect">
            <a:avLst/>
          </a:prstGeom>
          <a:ln>
            <a:solidFill>
              <a:schemeClr val="accent5"/>
            </a:solidFill>
          </a:ln>
        </p:spPr>
      </p:pic>
      <p:graphicFrame>
        <p:nvGraphicFramePr>
          <p:cNvPr id="12" name="表 11">
            <a:extLst>
              <a:ext uri="{FF2B5EF4-FFF2-40B4-BE49-F238E27FC236}">
                <a16:creationId xmlns:a16="http://schemas.microsoft.com/office/drawing/2014/main" id="{BF699E8C-E508-4ECE-3637-EFD85E2F89AE}"/>
              </a:ext>
            </a:extLst>
          </p:cNvPr>
          <p:cNvGraphicFramePr>
            <a:graphicFrameLocks noGrp="1"/>
          </p:cNvGraphicFramePr>
          <p:nvPr>
            <p:extLst>
              <p:ext uri="{D42A27DB-BD31-4B8C-83A1-F6EECF244321}">
                <p14:modId xmlns:p14="http://schemas.microsoft.com/office/powerpoint/2010/main" val="3712529784"/>
              </p:ext>
            </p:extLst>
          </p:nvPr>
        </p:nvGraphicFramePr>
        <p:xfrm>
          <a:off x="216000" y="4783887"/>
          <a:ext cx="4130075" cy="1684404"/>
        </p:xfrm>
        <a:graphic>
          <a:graphicData uri="http://schemas.openxmlformats.org/drawingml/2006/table">
            <a:tbl>
              <a:tblPr firstRow="1">
                <a:tableStyleId>{5940675A-B579-460E-94D1-54222C63F5DA}</a:tableStyleId>
              </a:tblPr>
              <a:tblGrid>
                <a:gridCol w="826015">
                  <a:extLst>
                    <a:ext uri="{9D8B030D-6E8A-4147-A177-3AD203B41FA5}">
                      <a16:colId xmlns:a16="http://schemas.microsoft.com/office/drawing/2014/main" val="495932085"/>
                    </a:ext>
                  </a:extLst>
                </a:gridCol>
                <a:gridCol w="826015">
                  <a:extLst>
                    <a:ext uri="{9D8B030D-6E8A-4147-A177-3AD203B41FA5}">
                      <a16:colId xmlns:a16="http://schemas.microsoft.com/office/drawing/2014/main" val="3803030530"/>
                    </a:ext>
                  </a:extLst>
                </a:gridCol>
                <a:gridCol w="826015">
                  <a:extLst>
                    <a:ext uri="{9D8B030D-6E8A-4147-A177-3AD203B41FA5}">
                      <a16:colId xmlns:a16="http://schemas.microsoft.com/office/drawing/2014/main" val="1837555761"/>
                    </a:ext>
                  </a:extLst>
                </a:gridCol>
                <a:gridCol w="826015">
                  <a:extLst>
                    <a:ext uri="{9D8B030D-6E8A-4147-A177-3AD203B41FA5}">
                      <a16:colId xmlns:a16="http://schemas.microsoft.com/office/drawing/2014/main" val="3479589564"/>
                    </a:ext>
                  </a:extLst>
                </a:gridCol>
                <a:gridCol w="826015">
                  <a:extLst>
                    <a:ext uri="{9D8B030D-6E8A-4147-A177-3AD203B41FA5}">
                      <a16:colId xmlns:a16="http://schemas.microsoft.com/office/drawing/2014/main" val="4001254651"/>
                    </a:ext>
                  </a:extLst>
                </a:gridCol>
              </a:tblGrid>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00" dirty="0">
                          <a:solidFill>
                            <a:schemeClr val="tx1"/>
                          </a:solidFill>
                          <a:latin typeface="ＭＳ ゴシック" panose="020B0609070205080204" pitchFamily="49" charset="-128"/>
                          <a:ea typeface="ＭＳ ゴシック" panose="020B0609070205080204" pitchFamily="49" charset="-128"/>
                        </a:rPr>
                        <a:t>健康医療</a:t>
                      </a:r>
                      <a:endParaRPr kumimoji="1" lang="en-US" altLang="ja-JP" sz="100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00" dirty="0">
                          <a:solidFill>
                            <a:schemeClr val="tx1"/>
                          </a:solidFill>
                          <a:latin typeface="ＭＳ ゴシック" panose="020B0609070205080204" pitchFamily="49" charset="-128"/>
                          <a:ea typeface="ＭＳ ゴシック" panose="020B0609070205080204" pitchFamily="49" charset="-128"/>
                        </a:rPr>
                        <a:t>福祉費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公債費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土木</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交通費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商工観光</a:t>
                      </a:r>
                      <a:endParaRPr kumimoji="1" lang="en-US" altLang="ja-JP" sz="90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900">
                          <a:solidFill>
                            <a:schemeClr val="tx1"/>
                          </a:solidFill>
                          <a:latin typeface="ＭＳ ゴシック" panose="020B0609070205080204" pitchFamily="49" charset="-128"/>
                          <a:ea typeface="ＭＳ ゴシック" panose="020B0609070205080204" pitchFamily="49" charset="-128"/>
                        </a:rPr>
                        <a:t>労働費</a:t>
                      </a:r>
                      <a:endParaRPr kumimoji="1" lang="ja-JP" altLang="en-US" sz="90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101,512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66,841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51,725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46,472</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26,476</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警察費</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子ども</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若者費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農政</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水産業費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琵琶湖</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環境費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その他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9589515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24,914</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22,578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16,358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12,503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92,809</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13484580"/>
                  </a:ext>
                </a:extLst>
              </a:tr>
            </a:tbl>
          </a:graphicData>
        </a:graphic>
      </p:graphicFrame>
      <p:sp>
        <p:nvSpPr>
          <p:cNvPr id="13" name="AutoShape 10">
            <a:extLst>
              <a:ext uri="{FF2B5EF4-FFF2-40B4-BE49-F238E27FC236}">
                <a16:creationId xmlns:a16="http://schemas.microsoft.com/office/drawing/2014/main" id="{3AFB5027-7814-DFFC-F1E3-3703B37D811E}"/>
              </a:ext>
            </a:extLst>
          </p:cNvPr>
          <p:cNvSpPr>
            <a:spLocks noChangeArrowheads="1"/>
          </p:cNvSpPr>
          <p:nvPr/>
        </p:nvSpPr>
        <p:spPr bwMode="auto">
          <a:xfrm>
            <a:off x="215999" y="4100876"/>
            <a:ext cx="4130075" cy="606472"/>
          </a:xfrm>
          <a:prstGeom prst="roundRect">
            <a:avLst>
              <a:gd name="adj" fmla="val 0"/>
            </a:avLst>
          </a:prstGeom>
          <a:noFill/>
          <a:ln w="28575" algn="ctr">
            <a:noFill/>
            <a:prstDash val="sysDot"/>
            <a:round/>
            <a:headEnd/>
            <a:tailEnd/>
          </a:ln>
        </p:spPr>
        <p:txBody>
          <a:bodyPr lIns="72000" rIns="72000"/>
          <a:lstStyle/>
          <a:p>
            <a:pPr algn="just">
              <a:lnSpc>
                <a:spcPct val="120000"/>
              </a:lnSpc>
              <a:defRPr/>
            </a:pPr>
            <a:r>
              <a:rPr lang="ja-JP" altLang="en-US" sz="1000" dirty="0">
                <a:latin typeface="Meiryo" panose="020B0604030504040204" pitchFamily="34" charset="-128"/>
                <a:ea typeface="Meiryo" panose="020B0604030504040204" pitchFamily="34" charset="-128"/>
              </a:rPr>
              <a:t>滋賀県民の人口で割ると１人当たりの支出額は　</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en-US" altLang="ja-JP" sz="1000" dirty="0">
                <a:latin typeface="Meiryo" panose="020B0604030504040204" pitchFamily="34" charset="-128"/>
                <a:ea typeface="Meiryo" panose="020B0604030504040204" pitchFamily="34" charset="-128"/>
              </a:rPr>
              <a:t>462,188</a:t>
            </a:r>
            <a:r>
              <a:rPr lang="ja-JP" altLang="en-US" sz="1000" dirty="0">
                <a:latin typeface="Meiryo" panose="020B0604030504040204" pitchFamily="34" charset="-128"/>
                <a:ea typeface="Meiryo" panose="020B0604030504040204" pitchFamily="34" charset="-128"/>
              </a:rPr>
              <a:t>円です。</a:t>
            </a:r>
            <a:endParaRPr lang="en-US" altLang="ja-JP" sz="1000" dirty="0">
              <a:latin typeface="Meiryo" panose="020B0604030504040204" pitchFamily="34" charset="-128"/>
              <a:ea typeface="Meiryo" panose="020B0604030504040204" pitchFamily="34" charset="-128"/>
            </a:endParaRPr>
          </a:p>
          <a:p>
            <a:pPr algn="just">
              <a:lnSpc>
                <a:spcPct val="120000"/>
              </a:lnSpc>
              <a:defRPr/>
            </a:pPr>
            <a:r>
              <a:rPr lang="ja-JP" altLang="en-US" sz="1000" dirty="0">
                <a:latin typeface="Meiryo" panose="020B0604030504040204" pitchFamily="34" charset="-128"/>
                <a:ea typeface="Meiryo" panose="020B0604030504040204" pitchFamily="34" charset="-128"/>
              </a:rPr>
              <a:t>（令和７年３月１日現在人口</a:t>
            </a:r>
            <a:r>
              <a:rPr lang="en-US" altLang="ja-JP" sz="1000" dirty="0">
                <a:latin typeface="ＭＳ ゴシック" panose="020B0609070205080204" pitchFamily="49" charset="-128"/>
                <a:ea typeface="ＭＳ ゴシック" panose="020B0609070205080204" pitchFamily="49" charset="-128"/>
              </a:rPr>
              <a:t> 1,398,132</a:t>
            </a:r>
            <a:r>
              <a:rPr lang="ja-JP" altLang="en-US" sz="1000" dirty="0">
                <a:latin typeface="Meiryo" panose="020B0604030504040204" pitchFamily="34" charset="-128"/>
                <a:ea typeface="Meiryo" panose="020B0604030504040204" pitchFamily="34" charset="-128"/>
              </a:rPr>
              <a:t>人）</a:t>
            </a:r>
            <a:endParaRPr lang="en-US" altLang="ja-JP" sz="1000" dirty="0">
              <a:latin typeface="Meiryo" panose="020B0604030504040204" pitchFamily="34" charset="-128"/>
              <a:ea typeface="Meiryo" panose="020B0604030504040204" pitchFamily="34" charset="-128"/>
            </a:endParaRPr>
          </a:p>
          <a:p>
            <a:pPr algn="just">
              <a:lnSpc>
                <a:spcPct val="120000"/>
              </a:lnSpc>
              <a:defRPr/>
            </a:pPr>
            <a:endParaRPr lang="ja-JP" altLang="en-US" u="sng"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97740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25546-ADBE-78E3-00DA-1A2ACC812392}"/>
            </a:ext>
          </a:extLst>
        </p:cNvPr>
        <p:cNvGrpSpPr/>
        <p:nvPr/>
      </p:nvGrpSpPr>
      <p:grpSpPr>
        <a:xfrm>
          <a:off x="0" y="0"/>
          <a:ext cx="0" cy="0"/>
          <a:chOff x="0" y="0"/>
          <a:chExt cx="0" cy="0"/>
        </a:xfrm>
      </p:grpSpPr>
      <p:pic>
        <p:nvPicPr>
          <p:cNvPr id="16386" name="Picture 2">
            <a:extLst>
              <a:ext uri="{FF2B5EF4-FFF2-40B4-BE49-F238E27FC236}">
                <a16:creationId xmlns:a16="http://schemas.microsoft.com/office/drawing/2014/main" id="{3910F3D7-07E2-ADCD-CFEC-8698B9F129AE}"/>
              </a:ext>
            </a:extLst>
          </p:cNvPr>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a:extLst>
              <a:ext uri="{FF2B5EF4-FFF2-40B4-BE49-F238E27FC236}">
                <a16:creationId xmlns:a16="http://schemas.microsoft.com/office/drawing/2014/main" id="{43212058-E52C-5E88-C8A6-AFE34E862840}"/>
              </a:ext>
            </a:extLst>
          </p:cNvPr>
          <p:cNvSpPr>
            <a:spLocks noGrp="1" noChangeArrowheads="1"/>
          </p:cNvSpPr>
          <p:nvPr>
            <p:ph type="title" idx="4294967295"/>
          </p:nvPr>
        </p:nvSpPr>
        <p:spPr>
          <a:xfrm>
            <a:off x="144000" y="64101"/>
            <a:ext cx="6427304" cy="478326"/>
          </a:xfrm>
        </p:spPr>
        <p:txBody>
          <a:bodyPr>
            <a:noAutofit/>
          </a:bodyPr>
          <a:lstStyle/>
          <a:p>
            <a:pPr algn="l" eaLnBrk="1" hangingPunct="1"/>
            <a:r>
              <a:rPr lang="ja-JP" altLang="en-US" sz="1500" b="1" dirty="0">
                <a:solidFill>
                  <a:schemeClr val="bg1"/>
                </a:solidFill>
                <a:latin typeface="Meiryo" panose="020B0604030504040204" pitchFamily="34" charset="-128"/>
                <a:ea typeface="Meiryo" panose="020B0604030504040204" pitchFamily="34" charset="-128"/>
              </a:rPr>
              <a:t>滋賀県では税をどう使っているの？（児童用Ｐ</a:t>
            </a:r>
            <a:r>
              <a:rPr lang="en-US" altLang="ja-JP" sz="1500" b="1" dirty="0">
                <a:solidFill>
                  <a:schemeClr val="bg1"/>
                </a:solidFill>
                <a:latin typeface="Meiryo" panose="020B0604030504040204" pitchFamily="34" charset="-128"/>
                <a:ea typeface="Meiryo" panose="020B0604030504040204" pitchFamily="34" charset="-128"/>
              </a:rPr>
              <a:t>13</a:t>
            </a:r>
            <a:r>
              <a:rPr lang="ja-JP" altLang="en-US" sz="1500" b="1" dirty="0">
                <a:solidFill>
                  <a:schemeClr val="bg1"/>
                </a:solidFill>
                <a:latin typeface="Meiryo" panose="020B0604030504040204" pitchFamily="34" charset="-128"/>
                <a:ea typeface="Meiryo" panose="020B0604030504040204" pitchFamily="34" charset="-128"/>
              </a:rPr>
              <a:t>）</a:t>
            </a:r>
            <a:br>
              <a:rPr lang="en-US" altLang="ja-JP" sz="1500" b="1" dirty="0">
                <a:solidFill>
                  <a:schemeClr val="bg1"/>
                </a:solidFill>
                <a:latin typeface="Meiryo" panose="020B0604030504040204" pitchFamily="34" charset="-128"/>
                <a:ea typeface="Meiryo" panose="020B0604030504040204" pitchFamily="34" charset="-128"/>
              </a:rPr>
            </a:br>
            <a:r>
              <a:rPr lang="ja-JP" altLang="en-US" sz="1500" b="1" dirty="0">
                <a:solidFill>
                  <a:schemeClr val="bg1"/>
                </a:solidFill>
                <a:latin typeface="Meiryo" panose="020B0604030504040204" pitchFamily="34" charset="-128"/>
                <a:ea typeface="Meiryo" panose="020B0604030504040204" pitchFamily="34" charset="-128"/>
              </a:rPr>
              <a:t>「琵琶湖森林づくり県民税」って知ってる？（児童用Ｐ</a:t>
            </a:r>
            <a:r>
              <a:rPr lang="en-US" altLang="ja-JP" sz="1500" b="1" dirty="0">
                <a:solidFill>
                  <a:schemeClr val="bg1"/>
                </a:solidFill>
                <a:latin typeface="Meiryo" panose="020B0604030504040204" pitchFamily="34" charset="-128"/>
                <a:ea typeface="Meiryo" panose="020B0604030504040204" pitchFamily="34" charset="-128"/>
              </a:rPr>
              <a:t>14</a:t>
            </a:r>
            <a:r>
              <a:rPr lang="ja-JP" altLang="en-US" sz="1500" b="1" dirty="0">
                <a:solidFill>
                  <a:schemeClr val="bg1"/>
                </a:solidFill>
                <a:latin typeface="Meiryo" panose="020B0604030504040204" pitchFamily="34" charset="-128"/>
                <a:ea typeface="Meiryo" panose="020B0604030504040204" pitchFamily="34" charset="-128"/>
              </a:rPr>
              <a:t>）</a:t>
            </a:r>
          </a:p>
        </p:txBody>
      </p:sp>
      <p:sp>
        <p:nvSpPr>
          <p:cNvPr id="17" name="Rectangle 13">
            <a:extLst>
              <a:ext uri="{FF2B5EF4-FFF2-40B4-BE49-F238E27FC236}">
                <a16:creationId xmlns:a16="http://schemas.microsoft.com/office/drawing/2014/main" id="{B9777B45-89D7-0FF8-DA67-D012B74BAE24}"/>
              </a:ext>
            </a:extLst>
          </p:cNvPr>
          <p:cNvSpPr>
            <a:spLocks noChangeArrowheads="1"/>
          </p:cNvSpPr>
          <p:nvPr/>
        </p:nvSpPr>
        <p:spPr bwMode="auto">
          <a:xfrm>
            <a:off x="4279379" y="897762"/>
            <a:ext cx="2520280" cy="1331134"/>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まちづくり</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道路の建設・整備</a:t>
            </a:r>
          </a:p>
          <a:p>
            <a:r>
              <a:rPr lang="ja-JP" altLang="en-US" sz="1000" dirty="0">
                <a:latin typeface="Meiryo" panose="020B0604030504040204" pitchFamily="34" charset="-128"/>
                <a:ea typeface="Meiryo" panose="020B0604030504040204" pitchFamily="34" charset="-128"/>
              </a:rPr>
              <a:t>・　上下水道の整備　　など</a:t>
            </a:r>
            <a:endParaRPr lang="en-US" altLang="ja-JP" sz="1000" dirty="0">
              <a:latin typeface="Meiryo" panose="020B0604030504040204" pitchFamily="34" charset="-128"/>
              <a:ea typeface="Meiryo" panose="020B0604030504040204" pitchFamily="34" charset="-128"/>
            </a:endParaRPr>
          </a:p>
          <a:p>
            <a:endParaRPr lang="ja-JP" altLang="en-US"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住民の安全を守る</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自然災害</a:t>
            </a:r>
            <a:r>
              <a:rPr lang="ja-JP" altLang="en-US" sz="1000">
                <a:latin typeface="Meiryo" panose="020B0604030504040204" pitchFamily="34" charset="-128"/>
                <a:ea typeface="Meiryo" panose="020B0604030504040204" pitchFamily="34" charset="-128"/>
              </a:rPr>
              <a:t>からの</a:t>
            </a:r>
            <a:endParaRPr lang="en-US" altLang="ja-JP" sz="1000"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　　救助活動や復興</a:t>
            </a:r>
            <a:r>
              <a:rPr lang="ja-JP" altLang="en-US" sz="1000" dirty="0">
                <a:latin typeface="Meiryo" panose="020B0604030504040204" pitchFamily="34" charset="-128"/>
                <a:ea typeface="Meiryo" panose="020B0604030504040204" pitchFamily="34" charset="-128"/>
              </a:rPr>
              <a:t>作業</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警察官や</a:t>
            </a:r>
            <a:r>
              <a:rPr lang="ja-JP" altLang="en-US" sz="1000">
                <a:latin typeface="Meiryo" panose="020B0604030504040204" pitchFamily="34" charset="-128"/>
                <a:ea typeface="Meiryo" panose="020B0604030504040204" pitchFamily="34" charset="-128"/>
              </a:rPr>
              <a:t>消防員　　など</a:t>
            </a:r>
            <a:r>
              <a:rPr lang="ja-JP" altLang="en-US" sz="1050">
                <a:latin typeface="Meiryo" panose="020B0604030504040204" pitchFamily="34" charset="-128"/>
                <a:ea typeface="Meiryo" panose="020B0604030504040204" pitchFamily="34" charset="-128"/>
              </a:rPr>
              <a:t>　　　　　　　</a:t>
            </a:r>
            <a:endParaRPr lang="en-US" altLang="ja-JP" sz="1050" dirty="0">
              <a:latin typeface="Meiryo" panose="020B0604030504040204" pitchFamily="34" charset="-128"/>
              <a:ea typeface="Meiryo" panose="020B0604030504040204" pitchFamily="34" charset="-128"/>
            </a:endParaRPr>
          </a:p>
        </p:txBody>
      </p:sp>
      <p:sp>
        <p:nvSpPr>
          <p:cNvPr id="18" name="Rectangle 13">
            <a:extLst>
              <a:ext uri="{FF2B5EF4-FFF2-40B4-BE49-F238E27FC236}">
                <a16:creationId xmlns:a16="http://schemas.microsoft.com/office/drawing/2014/main" id="{E0691934-B2FF-44B5-533E-B9752B1C50E6}"/>
              </a:ext>
            </a:extLst>
          </p:cNvPr>
          <p:cNvSpPr>
            <a:spLocks noChangeArrowheads="1"/>
          </p:cNvSpPr>
          <p:nvPr/>
        </p:nvSpPr>
        <p:spPr bwMode="auto">
          <a:xfrm>
            <a:off x="6276960" y="892664"/>
            <a:ext cx="2520280" cy="1323439"/>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快適な暮らし</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a:t>
            </a:r>
            <a:r>
              <a:rPr lang="ja-JP" altLang="en-US" sz="1000">
                <a:latin typeface="Meiryo" panose="020B0604030504040204" pitchFamily="34" charset="-128"/>
                <a:ea typeface="Meiryo" panose="020B0604030504040204" pitchFamily="34" charset="-128"/>
              </a:rPr>
              <a:t>環境保護　　・　</a:t>
            </a:r>
            <a:r>
              <a:rPr lang="ja-JP" altLang="en-US" sz="1000" dirty="0">
                <a:latin typeface="Meiryo" panose="020B0604030504040204" pitchFamily="34" charset="-128"/>
                <a:ea typeface="Meiryo" panose="020B0604030504040204" pitchFamily="34" charset="-128"/>
              </a:rPr>
              <a:t>ゴミの収集</a:t>
            </a:r>
          </a:p>
          <a:p>
            <a:r>
              <a:rPr lang="ja-JP" altLang="en-US" sz="1000" dirty="0">
                <a:latin typeface="Meiryo" panose="020B0604030504040204" pitchFamily="34" charset="-128"/>
                <a:ea typeface="Meiryo" panose="020B0604030504040204" pitchFamily="34" charset="-128"/>
              </a:rPr>
              <a:t>・　リサイクル</a:t>
            </a:r>
            <a:r>
              <a:rPr lang="ja-JP" altLang="en-US" sz="1000">
                <a:latin typeface="Meiryo" panose="020B0604030504040204" pitchFamily="34" charset="-128"/>
                <a:ea typeface="Meiryo" panose="020B0604030504040204" pitchFamily="34" charset="-128"/>
              </a:rPr>
              <a:t>活動　　　</a:t>
            </a:r>
            <a:r>
              <a:rPr lang="ja-JP" altLang="en-US" sz="1000" dirty="0">
                <a:latin typeface="Meiryo" panose="020B0604030504040204" pitchFamily="34" charset="-128"/>
                <a:ea typeface="Meiryo" panose="020B0604030504040204" pitchFamily="34" charset="-128"/>
              </a:rPr>
              <a:t>など</a:t>
            </a:r>
            <a:endParaRPr lang="en-US" altLang="ja-JP" sz="1000" dirty="0">
              <a:latin typeface="Meiryo" panose="020B0604030504040204" pitchFamily="34" charset="-128"/>
              <a:ea typeface="Meiryo" panose="020B0604030504040204" pitchFamily="34" charset="-128"/>
            </a:endParaRPr>
          </a:p>
          <a:p>
            <a:endParaRPr lang="en-US" altLang="ja-JP"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学校教育</a:t>
            </a:r>
            <a:r>
              <a:rPr lang="en-US" altLang="ja-JP" sz="1000" dirty="0">
                <a:latin typeface="Meiryo" panose="020B0604030504040204" pitchFamily="34" charset="-128"/>
                <a:ea typeface="Meiryo" panose="020B0604030504040204" pitchFamily="34" charset="-128"/>
              </a:rPr>
              <a:t>】</a:t>
            </a:r>
          </a:p>
          <a:p>
            <a:r>
              <a:rPr lang="ja-JP" altLang="en-US" sz="1000" dirty="0">
                <a:latin typeface="Meiryo" panose="020B0604030504040204" pitchFamily="34" charset="-128"/>
                <a:ea typeface="Meiryo" panose="020B0604030504040204" pitchFamily="34" charset="-128"/>
              </a:rPr>
              <a:t>・　先生の給料</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校舎の修理</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実験器具の</a:t>
            </a:r>
            <a:r>
              <a:rPr lang="ja-JP" altLang="en-US" sz="1000">
                <a:latin typeface="Meiryo" panose="020B0604030504040204" pitchFamily="34" charset="-128"/>
                <a:ea typeface="Meiryo" panose="020B0604030504040204" pitchFamily="34" charset="-128"/>
              </a:rPr>
              <a:t>購入　　　など</a:t>
            </a:r>
            <a:endParaRPr lang="en-US" altLang="ja-JP" sz="1000" dirty="0">
              <a:latin typeface="Meiryo" panose="020B0604030504040204" pitchFamily="34" charset="-128"/>
              <a:ea typeface="Meiryo" panose="020B0604030504040204" pitchFamily="34" charset="-128"/>
            </a:endParaRPr>
          </a:p>
        </p:txBody>
      </p:sp>
      <p:sp>
        <p:nvSpPr>
          <p:cNvPr id="27" name="Rectangle 8">
            <a:extLst>
              <a:ext uri="{FF2B5EF4-FFF2-40B4-BE49-F238E27FC236}">
                <a16:creationId xmlns:a16="http://schemas.microsoft.com/office/drawing/2014/main" id="{E29537B5-532A-EC5C-DB83-E07A03B22CAF}"/>
              </a:ext>
            </a:extLst>
          </p:cNvPr>
          <p:cNvSpPr>
            <a:spLocks noChangeArrowheads="1"/>
          </p:cNvSpPr>
          <p:nvPr/>
        </p:nvSpPr>
        <p:spPr bwMode="auto">
          <a:xfrm>
            <a:off x="4279380" y="2520046"/>
            <a:ext cx="4491985"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救急・消防</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（消防防災年報より）</a:t>
            </a:r>
          </a:p>
          <a:p>
            <a:pPr eaLnBrk="1" hangingPunct="1">
              <a:lnSpc>
                <a:spcPct val="120000"/>
              </a:lnSpc>
              <a:spcBef>
                <a:spcPct val="0"/>
              </a:spcBef>
              <a:buFontTx/>
              <a:buNone/>
            </a:pPr>
            <a:r>
              <a:rPr lang="ja-JP" altLang="en-US" sz="1000">
                <a:latin typeface="Meiryo" panose="020B0604030504040204" pitchFamily="34" charset="-128"/>
                <a:ea typeface="Meiryo" panose="020B0604030504040204" pitchFamily="34" charset="-128"/>
              </a:rPr>
              <a:t>　令和５年中</a:t>
            </a:r>
            <a:r>
              <a:rPr lang="ja-JP" altLang="en-US" sz="1000" dirty="0">
                <a:latin typeface="Meiryo" panose="020B0604030504040204" pitchFamily="34" charset="-128"/>
                <a:ea typeface="Meiryo" panose="020B0604030504040204" pitchFamily="34" charset="-128"/>
              </a:rPr>
              <a:t>に滋賀県内で発生した火災の</a:t>
            </a:r>
            <a:r>
              <a:rPr lang="ja-JP" altLang="en-US" sz="1000">
                <a:latin typeface="Meiryo" panose="020B0604030504040204" pitchFamily="34" charset="-128"/>
                <a:ea typeface="Meiryo" panose="020B0604030504040204" pitchFamily="34" charset="-128"/>
              </a:rPr>
              <a:t>総件数は</a:t>
            </a:r>
            <a:r>
              <a:rPr lang="en-US" altLang="ja-JP" sz="1000" dirty="0">
                <a:latin typeface="Meiryo" panose="020B0604030504040204" pitchFamily="34" charset="-128"/>
                <a:ea typeface="Meiryo" panose="020B0604030504040204" pitchFamily="34" charset="-128"/>
              </a:rPr>
              <a:t>392</a:t>
            </a:r>
            <a:r>
              <a:rPr lang="ja-JP" altLang="en-US" sz="100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37</a:t>
            </a:r>
            <a:r>
              <a:rPr lang="ja-JP" altLang="en-US" sz="1000">
                <a:latin typeface="Meiryo" panose="020B0604030504040204" pitchFamily="34" charset="-128"/>
                <a:ea typeface="Meiryo" panose="020B0604030504040204" pitchFamily="34" charset="-128"/>
              </a:rPr>
              <a:t>件減）</a:t>
            </a:r>
            <a:r>
              <a:rPr lang="ja-JP" altLang="en-US" sz="1000" dirty="0">
                <a:latin typeface="Meiryo" panose="020B0604030504040204" pitchFamily="34" charset="-128"/>
                <a:ea typeface="Meiryo" panose="020B0604030504040204" pitchFamily="34" charset="-128"/>
              </a:rPr>
              <a:t>でした。</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救急出動件数</a:t>
            </a:r>
            <a:r>
              <a:rPr lang="ja-JP" altLang="en-US" sz="1000">
                <a:latin typeface="Meiryo" panose="020B0604030504040204" pitchFamily="34" charset="-128"/>
                <a:ea typeface="Meiryo" panose="020B0604030504040204" pitchFamily="34" charset="-128"/>
              </a:rPr>
              <a:t>は</a:t>
            </a:r>
            <a:r>
              <a:rPr lang="en-US" altLang="ja-JP" sz="1000" dirty="0">
                <a:latin typeface="Meiryo" panose="020B0604030504040204" pitchFamily="34" charset="-128"/>
                <a:ea typeface="Meiryo" panose="020B0604030504040204" pitchFamily="34" charset="-128"/>
              </a:rPr>
              <a:t>75,766</a:t>
            </a:r>
            <a:r>
              <a:rPr lang="ja-JP" altLang="en-US" sz="100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4,402</a:t>
            </a:r>
            <a:r>
              <a:rPr lang="ja-JP" altLang="en-US" sz="1000">
                <a:latin typeface="Meiryo" panose="020B0604030504040204" pitchFamily="34" charset="-128"/>
                <a:ea typeface="Meiryo" panose="020B0604030504040204" pitchFamily="34" charset="-128"/>
              </a:rPr>
              <a:t>件増</a:t>
            </a:r>
            <a:r>
              <a:rPr lang="ja-JP" altLang="en-US" sz="1000" dirty="0">
                <a:latin typeface="Meiryo" panose="020B0604030504040204" pitchFamily="34" charset="-128"/>
                <a:ea typeface="Meiryo" panose="020B0604030504040204" pitchFamily="34" charset="-128"/>
              </a:rPr>
              <a:t>）でした。１日</a:t>
            </a:r>
            <a:r>
              <a:rPr lang="ja-JP" altLang="en-US" sz="1000">
                <a:latin typeface="Meiryo" panose="020B0604030504040204" pitchFamily="34" charset="-128"/>
                <a:ea typeface="Meiryo" panose="020B0604030504040204" pitchFamily="34" charset="-128"/>
              </a:rPr>
              <a:t>平均約</a:t>
            </a:r>
            <a:r>
              <a:rPr lang="en-US" altLang="ja-JP" sz="1000" dirty="0">
                <a:latin typeface="Meiryo" panose="020B0604030504040204" pitchFamily="34" charset="-128"/>
                <a:ea typeface="Meiryo" panose="020B0604030504040204" pitchFamily="34" charset="-128"/>
              </a:rPr>
              <a:t>207</a:t>
            </a:r>
            <a:r>
              <a:rPr lang="ja-JP" altLang="en-US" sz="1000">
                <a:latin typeface="Meiryo" panose="020B0604030504040204" pitchFamily="34" charset="-128"/>
                <a:ea typeface="Meiryo" panose="020B0604030504040204" pitchFamily="34" charset="-128"/>
              </a:rPr>
              <a:t>件救急</a:t>
            </a:r>
            <a:r>
              <a:rPr lang="ja-JP" altLang="en-US" sz="1000" dirty="0">
                <a:latin typeface="Meiryo" panose="020B0604030504040204" pitchFamily="34" charset="-128"/>
                <a:ea typeface="Meiryo" panose="020B0604030504040204" pitchFamily="34" charset="-128"/>
              </a:rPr>
              <a:t>隊員が出動したことになります。</a:t>
            </a:r>
          </a:p>
        </p:txBody>
      </p:sp>
      <p:sp>
        <p:nvSpPr>
          <p:cNvPr id="28" name="Rectangle 8">
            <a:extLst>
              <a:ext uri="{FF2B5EF4-FFF2-40B4-BE49-F238E27FC236}">
                <a16:creationId xmlns:a16="http://schemas.microsoft.com/office/drawing/2014/main" id="{8F6E0305-7FD0-D206-D2F7-313BCA0D71FE}"/>
              </a:ext>
            </a:extLst>
          </p:cNvPr>
          <p:cNvSpPr>
            <a:spLocks noChangeArrowheads="1"/>
          </p:cNvSpPr>
          <p:nvPr/>
        </p:nvSpPr>
        <p:spPr bwMode="auto">
          <a:xfrm>
            <a:off x="4279379" y="3533381"/>
            <a:ext cx="4530332"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犯罪と交通事故</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（滋賀県ＨＰ 滋賀の犯罪統計データ他より）</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令和６年中に発生した刑法犯罪の認知件数は、</a:t>
            </a:r>
            <a:r>
              <a:rPr lang="en-US" altLang="ja-JP" sz="1000" dirty="0">
                <a:latin typeface="Meiryo" panose="020B0604030504040204" pitchFamily="34" charset="-128"/>
                <a:ea typeface="Meiryo" panose="020B0604030504040204" pitchFamily="34" charset="-128"/>
              </a:rPr>
              <a:t>8,147</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376</a:t>
            </a:r>
            <a:r>
              <a:rPr lang="ja-JP" altLang="en-US" sz="1000" dirty="0">
                <a:latin typeface="Meiryo" panose="020B0604030504040204" pitchFamily="34" charset="-128"/>
                <a:ea typeface="Meiryo" panose="020B0604030504040204" pitchFamily="34" charset="-128"/>
              </a:rPr>
              <a:t>件増）でそのうち凶悪犯の認知件数は</a:t>
            </a:r>
            <a:r>
              <a:rPr lang="en-US" altLang="ja-JP" sz="1000" dirty="0">
                <a:latin typeface="Meiryo" panose="020B0604030504040204" pitchFamily="34" charset="-128"/>
                <a:ea typeface="Meiryo" panose="020B0604030504040204" pitchFamily="34" charset="-128"/>
              </a:rPr>
              <a:t>86</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22</a:t>
            </a:r>
            <a:r>
              <a:rPr lang="ja-JP" altLang="en-US" sz="1000" dirty="0">
                <a:latin typeface="Meiryo" panose="020B0604030504040204" pitchFamily="34" charset="-128"/>
                <a:ea typeface="Meiryo" panose="020B0604030504040204" pitchFamily="34" charset="-128"/>
              </a:rPr>
              <a:t>件増）です。</a:t>
            </a:r>
            <a:endParaRPr lang="en-US" altLang="ja-JP" sz="1000" dirty="0">
              <a:latin typeface="Meiryo" panose="020B0604030504040204" pitchFamily="34" charset="-128"/>
              <a:ea typeface="Meiryo" panose="020B0604030504040204" pitchFamily="34" charset="-128"/>
            </a:endParaRP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また、交通事故の発生件数は</a:t>
            </a:r>
            <a:r>
              <a:rPr lang="en-US" altLang="ja-JP" sz="1000" dirty="0">
                <a:latin typeface="Meiryo" panose="020B0604030504040204" pitchFamily="34" charset="-128"/>
                <a:ea typeface="Meiryo" panose="020B0604030504040204" pitchFamily="34" charset="-128"/>
              </a:rPr>
              <a:t>2,803</a:t>
            </a:r>
            <a:r>
              <a:rPr lang="ja-JP" altLang="en-US" sz="1000" dirty="0">
                <a:latin typeface="Meiryo" panose="020B0604030504040204" pitchFamily="34" charset="-128"/>
                <a:ea typeface="Meiryo" panose="020B0604030504040204" pitchFamily="34" charset="-128"/>
              </a:rPr>
              <a:t>件（対前年</a:t>
            </a:r>
            <a:r>
              <a:rPr lang="en-US" altLang="ja-JP" sz="1000" dirty="0">
                <a:latin typeface="Meiryo" panose="020B0604030504040204" pitchFamily="34" charset="-128"/>
                <a:ea typeface="Meiryo" panose="020B0604030504040204" pitchFamily="34" charset="-128"/>
              </a:rPr>
              <a:t>36</a:t>
            </a:r>
            <a:r>
              <a:rPr lang="ja-JP" altLang="en-US" sz="1000" dirty="0">
                <a:latin typeface="Meiryo" panose="020B0604030504040204" pitchFamily="34" charset="-128"/>
                <a:ea typeface="Meiryo" panose="020B0604030504040204" pitchFamily="34" charset="-128"/>
              </a:rPr>
              <a:t>件増）です</a:t>
            </a:r>
            <a:r>
              <a:rPr lang="ja-JP" altLang="en-US" sz="1050" dirty="0">
                <a:latin typeface="Meiryo" panose="020B0604030504040204" pitchFamily="34" charset="-128"/>
                <a:ea typeface="Meiryo" panose="020B0604030504040204" pitchFamily="34" charset="-128"/>
              </a:rPr>
              <a:t>。</a:t>
            </a:r>
          </a:p>
        </p:txBody>
      </p:sp>
      <p:sp>
        <p:nvSpPr>
          <p:cNvPr id="29" name="Rectangle 8">
            <a:extLst>
              <a:ext uri="{FF2B5EF4-FFF2-40B4-BE49-F238E27FC236}">
                <a16:creationId xmlns:a16="http://schemas.microsoft.com/office/drawing/2014/main" id="{ED81989A-5EC9-390C-6EA7-EA9AB3EC3E14}"/>
              </a:ext>
            </a:extLst>
          </p:cNvPr>
          <p:cNvSpPr>
            <a:spLocks noChangeArrowheads="1"/>
          </p:cNvSpPr>
          <p:nvPr/>
        </p:nvSpPr>
        <p:spPr bwMode="auto">
          <a:xfrm>
            <a:off x="4279379" y="4392958"/>
            <a:ext cx="4491986" cy="63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ごみ</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（滋賀県ＨＰ 一般廃棄物処理の概況より）</a:t>
            </a:r>
          </a:p>
          <a:p>
            <a:pPr eaLnBrk="1" hangingPunct="1">
              <a:lnSpc>
                <a:spcPct val="120000"/>
              </a:lnSpc>
              <a:spcBef>
                <a:spcPct val="0"/>
              </a:spcBef>
              <a:buFontTx/>
              <a:buNone/>
            </a:pPr>
            <a:r>
              <a:rPr lang="ja-JP" altLang="en-US" sz="1000" dirty="0">
                <a:latin typeface="Meiryo" panose="020B0604030504040204" pitchFamily="34" charset="-128"/>
                <a:ea typeface="Meiryo" panose="020B0604030504040204" pitchFamily="34" charset="-128"/>
              </a:rPr>
              <a:t>　令和４年度の滋賀県でのごみの排出量は</a:t>
            </a:r>
            <a:r>
              <a:rPr lang="en-US" altLang="ja-JP" sz="1000" dirty="0">
                <a:latin typeface="Meiryo" panose="020B0604030504040204" pitchFamily="34" charset="-128"/>
                <a:ea typeface="Meiryo" panose="020B0604030504040204" pitchFamily="34" charset="-128"/>
              </a:rPr>
              <a:t>408,000</a:t>
            </a:r>
            <a:r>
              <a:rPr lang="ja-JP" altLang="en-US" sz="1000" dirty="0">
                <a:latin typeface="Meiryo" panose="020B0604030504040204" pitchFamily="34" charset="-128"/>
                <a:ea typeface="Meiryo" panose="020B0604030504040204" pitchFamily="34" charset="-128"/>
              </a:rPr>
              <a:t>トン（前年比</a:t>
            </a:r>
            <a:r>
              <a:rPr lang="en-US" altLang="ja-JP" sz="1000" dirty="0">
                <a:latin typeface="Meiryo" panose="020B0604030504040204" pitchFamily="34" charset="-128"/>
                <a:ea typeface="Meiryo" panose="020B0604030504040204" pitchFamily="34" charset="-128"/>
              </a:rPr>
              <a:t>97.6</a:t>
            </a:r>
            <a:r>
              <a:rPr lang="ja-JP" altLang="en-US" sz="1000" dirty="0">
                <a:latin typeface="Meiryo" panose="020B0604030504040204" pitchFamily="34" charset="-128"/>
                <a:ea typeface="Meiryo" panose="020B0604030504040204" pitchFamily="34" charset="-128"/>
              </a:rPr>
              <a:t>％）１人１日当たりの排出量は約</a:t>
            </a:r>
            <a:r>
              <a:rPr lang="en-US" altLang="ja-JP" sz="1000" dirty="0">
                <a:latin typeface="Meiryo" panose="020B0604030504040204" pitchFamily="34" charset="-128"/>
                <a:ea typeface="Meiryo" panose="020B0604030504040204" pitchFamily="34" charset="-128"/>
              </a:rPr>
              <a:t>789g</a:t>
            </a:r>
            <a:r>
              <a:rPr lang="ja-JP" altLang="en-US" sz="1000" dirty="0">
                <a:latin typeface="Meiryo" panose="020B0604030504040204" pitchFamily="34" charset="-128"/>
                <a:ea typeface="Meiryo" panose="020B0604030504040204" pitchFamily="34" charset="-128"/>
              </a:rPr>
              <a:t>でした。</a:t>
            </a:r>
            <a:endParaRPr lang="en-US" altLang="ja-JP" sz="1000" dirty="0">
              <a:latin typeface="Meiryo" panose="020B0604030504040204" pitchFamily="34" charset="-128"/>
              <a:ea typeface="Meiryo" panose="020B0604030504040204" pitchFamily="34" charset="-128"/>
            </a:endParaRPr>
          </a:p>
        </p:txBody>
      </p:sp>
      <p:sp>
        <p:nvSpPr>
          <p:cNvPr id="31" name="Rectangle 8">
            <a:extLst>
              <a:ext uri="{FF2B5EF4-FFF2-40B4-BE49-F238E27FC236}">
                <a16:creationId xmlns:a16="http://schemas.microsoft.com/office/drawing/2014/main" id="{15893D1E-A226-D05D-BBA1-1C1522E56998}"/>
              </a:ext>
            </a:extLst>
          </p:cNvPr>
          <p:cNvSpPr>
            <a:spLocks noChangeArrowheads="1"/>
          </p:cNvSpPr>
          <p:nvPr/>
        </p:nvSpPr>
        <p:spPr bwMode="auto">
          <a:xfrm>
            <a:off x="4279379" y="5288760"/>
            <a:ext cx="4660792" cy="45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ja-JP" altLang="en-US" sz="1000" dirty="0">
                <a:latin typeface="Meiryo" panose="020B0604030504040204" pitchFamily="34" charset="-128"/>
                <a:ea typeface="Meiryo" panose="020B0604030504040204" pitchFamily="34" charset="-128"/>
              </a:rPr>
              <a:t>　滋賀県では様々な「琵琶湖森林づくり事業」を展開するうえで必要な費用に充てるため、平成</a:t>
            </a:r>
            <a:r>
              <a:rPr lang="en-US" altLang="ja-JP" sz="1000" dirty="0">
                <a:latin typeface="Meiryo" panose="020B0604030504040204" pitchFamily="34" charset="-128"/>
                <a:ea typeface="Meiryo" panose="020B0604030504040204" pitchFamily="34" charset="-128"/>
              </a:rPr>
              <a:t>18 </a:t>
            </a:r>
            <a:r>
              <a:rPr lang="ja-JP" altLang="en-US" sz="1000" dirty="0">
                <a:latin typeface="Meiryo" panose="020B0604030504040204" pitchFamily="34" charset="-128"/>
                <a:ea typeface="Meiryo" panose="020B0604030504040204" pitchFamily="34" charset="-128"/>
              </a:rPr>
              <a:t>年度から「琵琶湖森林づくり県民税」を設けています。</a:t>
            </a:r>
          </a:p>
        </p:txBody>
      </p:sp>
      <p:sp>
        <p:nvSpPr>
          <p:cNvPr id="21" name="Rectangle 8">
            <a:extLst>
              <a:ext uri="{FF2B5EF4-FFF2-40B4-BE49-F238E27FC236}">
                <a16:creationId xmlns:a16="http://schemas.microsoft.com/office/drawing/2014/main" id="{4D92A8CC-760C-C668-CED7-31FF2D30D614}"/>
              </a:ext>
            </a:extLst>
          </p:cNvPr>
          <p:cNvSpPr>
            <a:spLocks noChangeArrowheads="1"/>
          </p:cNvSpPr>
          <p:nvPr/>
        </p:nvSpPr>
        <p:spPr bwMode="auto">
          <a:xfrm>
            <a:off x="4279379" y="5740632"/>
            <a:ext cx="460121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ja-JP" sz="1000" dirty="0">
                <a:latin typeface="Meiryo" panose="020B0604030504040204" pitchFamily="34" charset="-128"/>
                <a:ea typeface="Meiryo" panose="020B0604030504040204" pitchFamily="34" charset="-128"/>
              </a:rPr>
              <a:t>●納める</a:t>
            </a:r>
            <a:r>
              <a:rPr lang="ja-JP" altLang="ja-JP" sz="1000">
                <a:latin typeface="Meiryo" panose="020B0604030504040204" pitchFamily="34" charset="-128"/>
                <a:ea typeface="Meiryo" panose="020B0604030504040204" pitchFamily="34" charset="-128"/>
              </a:rPr>
              <a:t>額　　（</a:t>
            </a:r>
            <a:r>
              <a:rPr lang="ja-JP" altLang="ja-JP" sz="1000" dirty="0">
                <a:latin typeface="Meiryo" panose="020B0604030504040204" pitchFamily="34" charset="-128"/>
                <a:ea typeface="Meiryo" panose="020B0604030504040204" pitchFamily="34" charset="-128"/>
              </a:rPr>
              <a:t>個人）年額　</a:t>
            </a:r>
            <a:r>
              <a:rPr lang="en-US" altLang="ja-JP" sz="1000" dirty="0">
                <a:latin typeface="Meiryo" panose="020B0604030504040204" pitchFamily="34" charset="-128"/>
                <a:ea typeface="Meiryo" panose="020B0604030504040204" pitchFamily="34" charset="-128"/>
              </a:rPr>
              <a:t>800</a:t>
            </a:r>
            <a:r>
              <a:rPr lang="ja-JP" altLang="ja-JP" sz="1000" dirty="0">
                <a:latin typeface="Meiryo" panose="020B0604030504040204" pitchFamily="34" charset="-128"/>
                <a:ea typeface="Meiryo" panose="020B0604030504040204" pitchFamily="34" charset="-128"/>
              </a:rPr>
              <a:t>円</a:t>
            </a:r>
          </a:p>
          <a:p>
            <a:pPr>
              <a:buNone/>
            </a:pPr>
            <a:r>
              <a:rPr lang="ja-JP" altLang="ja-JP" sz="1000">
                <a:latin typeface="Meiryo" panose="020B0604030504040204" pitchFamily="34" charset="-128"/>
                <a:ea typeface="Meiryo" panose="020B0604030504040204" pitchFamily="34" charset="-128"/>
              </a:rPr>
              <a:t>　　　　　　　（</a:t>
            </a:r>
            <a:r>
              <a:rPr lang="ja-JP" altLang="ja-JP" sz="1000" dirty="0">
                <a:latin typeface="Meiryo" panose="020B0604030504040204" pitchFamily="34" charset="-128"/>
                <a:ea typeface="Meiryo" panose="020B0604030504040204" pitchFamily="34" charset="-128"/>
              </a:rPr>
              <a:t>法人）年額　</a:t>
            </a:r>
            <a:r>
              <a:rPr lang="en-US" altLang="ja-JP" sz="1000" dirty="0">
                <a:latin typeface="Meiryo" panose="020B0604030504040204" pitchFamily="34" charset="-128"/>
                <a:ea typeface="Meiryo" panose="020B0604030504040204" pitchFamily="34" charset="-128"/>
              </a:rPr>
              <a:t>2,200</a:t>
            </a:r>
            <a:r>
              <a:rPr lang="ja-JP" altLang="ja-JP" sz="1000" dirty="0">
                <a:latin typeface="Meiryo" panose="020B0604030504040204" pitchFamily="34" charset="-128"/>
                <a:ea typeface="Meiryo" panose="020B0604030504040204" pitchFamily="34" charset="-128"/>
              </a:rPr>
              <a:t>円から</a:t>
            </a:r>
            <a:r>
              <a:rPr lang="en-US" altLang="ja-JP" sz="1000" dirty="0">
                <a:latin typeface="Meiryo" panose="020B0604030504040204" pitchFamily="34" charset="-128"/>
                <a:ea typeface="Meiryo" panose="020B0604030504040204" pitchFamily="34" charset="-128"/>
              </a:rPr>
              <a:t>88,000</a:t>
            </a:r>
            <a:r>
              <a:rPr lang="ja-JP" altLang="ja-JP" sz="1000" dirty="0">
                <a:latin typeface="Meiryo" panose="020B0604030504040204" pitchFamily="34" charset="-128"/>
                <a:ea typeface="Meiryo" panose="020B0604030504040204" pitchFamily="34" charset="-128"/>
              </a:rPr>
              <a:t>円まで</a:t>
            </a:r>
          </a:p>
          <a:p>
            <a:pPr>
              <a:buNone/>
            </a:pPr>
            <a:r>
              <a:rPr lang="ja-JP" altLang="ja-JP" sz="1000" dirty="0">
                <a:latin typeface="Meiryo" panose="020B0604030504040204" pitchFamily="34" charset="-128"/>
                <a:ea typeface="Meiryo" panose="020B0604030504040204" pitchFamily="34" charset="-128"/>
              </a:rPr>
              <a:t>●年間</a:t>
            </a:r>
            <a:r>
              <a:rPr lang="ja-JP" altLang="ja-JP" sz="1000">
                <a:latin typeface="Meiryo" panose="020B0604030504040204" pitchFamily="34" charset="-128"/>
                <a:ea typeface="Meiryo" panose="020B0604030504040204" pitchFamily="34" charset="-128"/>
              </a:rPr>
              <a:t>税収額</a:t>
            </a:r>
            <a:endParaRPr lang="en-US" altLang="ja-JP" sz="1000" dirty="0">
              <a:latin typeface="Meiryo" panose="020B0604030504040204" pitchFamily="34" charset="-128"/>
              <a:ea typeface="Meiryo" panose="020B0604030504040204" pitchFamily="34" charset="-128"/>
            </a:endParaRPr>
          </a:p>
          <a:p>
            <a:pPr>
              <a:buNone/>
            </a:pPr>
            <a:r>
              <a:rPr lang="ja-JP" altLang="ja-JP" sz="1000">
                <a:latin typeface="Meiryo" panose="020B0604030504040204" pitchFamily="34" charset="-128"/>
                <a:ea typeface="Meiryo" panose="020B0604030504040204" pitchFamily="34" charset="-128"/>
              </a:rPr>
              <a:t>（</a:t>
            </a:r>
            <a:r>
              <a:rPr lang="ja-JP" altLang="ja-JP" sz="1000" dirty="0">
                <a:latin typeface="Meiryo" panose="020B0604030504040204" pitchFamily="34" charset="-128"/>
                <a:ea typeface="Meiryo" panose="020B0604030504040204" pitchFamily="34" charset="-128"/>
              </a:rPr>
              <a:t>令和６年度）　約８億円</a:t>
            </a:r>
          </a:p>
          <a:p>
            <a:pPr>
              <a:buNone/>
            </a:pPr>
            <a:r>
              <a:rPr lang="ja-JP" altLang="ja-JP" sz="1000" dirty="0">
                <a:latin typeface="Meiryo" panose="020B0604030504040204" pitchFamily="34" charset="-128"/>
                <a:ea typeface="Meiryo" panose="020B0604030504040204" pitchFamily="34" charset="-128"/>
              </a:rPr>
              <a:t>●納税</a:t>
            </a:r>
            <a:r>
              <a:rPr lang="ja-JP" altLang="ja-JP" sz="1000">
                <a:latin typeface="Meiryo" panose="020B0604030504040204" pitchFamily="34" charset="-128"/>
                <a:ea typeface="Meiryo" panose="020B0604030504040204" pitchFamily="34" charset="-128"/>
              </a:rPr>
              <a:t>方法　　</a:t>
            </a:r>
            <a:r>
              <a:rPr lang="ja-JP" altLang="en-US" sz="1000">
                <a:latin typeface="Meiryo" panose="020B0604030504040204" pitchFamily="34" charset="-128"/>
                <a:ea typeface="Meiryo" panose="020B0604030504040204" pitchFamily="34" charset="-128"/>
              </a:rPr>
              <a:t>　</a:t>
            </a:r>
            <a:r>
              <a:rPr lang="ja-JP" altLang="ja-JP" sz="1000">
                <a:latin typeface="Meiryo" panose="020B0604030504040204" pitchFamily="34" charset="-128"/>
                <a:ea typeface="Meiryo" panose="020B0604030504040204" pitchFamily="34" charset="-128"/>
              </a:rPr>
              <a:t>個人</a:t>
            </a:r>
            <a:r>
              <a:rPr lang="ja-JP" altLang="ja-JP" sz="1000" dirty="0">
                <a:latin typeface="Meiryo" panose="020B0604030504040204" pitchFamily="34" charset="-128"/>
                <a:ea typeface="Meiryo" panose="020B0604030504040204" pitchFamily="34" charset="-128"/>
              </a:rPr>
              <a:t>・法人の県民税</a:t>
            </a:r>
            <a:r>
              <a:rPr lang="ja-JP" altLang="ja-JP" sz="1000">
                <a:latin typeface="Meiryo" panose="020B0604030504040204" pitchFamily="34" charset="-128"/>
                <a:ea typeface="Meiryo" panose="020B0604030504040204" pitchFamily="34" charset="-128"/>
              </a:rPr>
              <a:t>に上乗せ</a:t>
            </a:r>
            <a:endParaRPr lang="ja-JP" altLang="ja-JP" sz="1000" dirty="0">
              <a:latin typeface="Meiryo" panose="020B0604030504040204" pitchFamily="34" charset="-128"/>
              <a:ea typeface="Meiryo" panose="020B0604030504040204" pitchFamily="34" charset="-128"/>
            </a:endParaRPr>
          </a:p>
        </p:txBody>
      </p:sp>
      <p:sp>
        <p:nvSpPr>
          <p:cNvPr id="8" name="AutoShape 10">
            <a:extLst>
              <a:ext uri="{FF2B5EF4-FFF2-40B4-BE49-F238E27FC236}">
                <a16:creationId xmlns:a16="http://schemas.microsoft.com/office/drawing/2014/main" id="{CBAE3A56-3EC2-0047-13F0-DB57EA25DCAA}"/>
              </a:ext>
            </a:extLst>
          </p:cNvPr>
          <p:cNvSpPr>
            <a:spLocks noChangeArrowheads="1"/>
          </p:cNvSpPr>
          <p:nvPr/>
        </p:nvSpPr>
        <p:spPr bwMode="auto">
          <a:xfrm>
            <a:off x="4279378" y="700026"/>
            <a:ext cx="1752117"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9" name="AutoShape 10">
            <a:extLst>
              <a:ext uri="{FF2B5EF4-FFF2-40B4-BE49-F238E27FC236}">
                <a16:creationId xmlns:a16="http://schemas.microsoft.com/office/drawing/2014/main" id="{9FC6DC43-8CF0-9B38-863F-18435C2A06B7}"/>
              </a:ext>
            </a:extLst>
          </p:cNvPr>
          <p:cNvSpPr>
            <a:spLocks noChangeArrowheads="1"/>
          </p:cNvSpPr>
          <p:nvPr/>
        </p:nvSpPr>
        <p:spPr bwMode="auto">
          <a:xfrm>
            <a:off x="4279379" y="2325094"/>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滋賀県の参考データ</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
        <p:nvSpPr>
          <p:cNvPr id="10" name="AutoShape 10">
            <a:extLst>
              <a:ext uri="{FF2B5EF4-FFF2-40B4-BE49-F238E27FC236}">
                <a16:creationId xmlns:a16="http://schemas.microsoft.com/office/drawing/2014/main" id="{27DEB4CF-9C86-C092-4E1F-1600F8160FC8}"/>
              </a:ext>
            </a:extLst>
          </p:cNvPr>
          <p:cNvSpPr>
            <a:spLocks noChangeArrowheads="1"/>
          </p:cNvSpPr>
          <p:nvPr/>
        </p:nvSpPr>
        <p:spPr bwMode="auto">
          <a:xfrm>
            <a:off x="4279379" y="5106088"/>
            <a:ext cx="1894133"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琵琶湖森林づくり県民税</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cxnSp>
        <p:nvCxnSpPr>
          <p:cNvPr id="12" name="直線コネクタ 11">
            <a:extLst>
              <a:ext uri="{FF2B5EF4-FFF2-40B4-BE49-F238E27FC236}">
                <a16:creationId xmlns:a16="http://schemas.microsoft.com/office/drawing/2014/main" id="{573E5489-F1C3-80D1-64D4-BCF40D607FED}"/>
              </a:ext>
            </a:extLst>
          </p:cNvPr>
          <p:cNvCxnSpPr>
            <a:cxnSpLocks/>
          </p:cNvCxnSpPr>
          <p:nvPr/>
        </p:nvCxnSpPr>
        <p:spPr>
          <a:xfrm flipV="1">
            <a:off x="4344609" y="2242376"/>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A1E4399-E621-92B7-8F58-9884BA48405B}"/>
              </a:ext>
            </a:extLst>
          </p:cNvPr>
          <p:cNvCxnSpPr>
            <a:cxnSpLocks/>
          </p:cNvCxnSpPr>
          <p:nvPr/>
        </p:nvCxnSpPr>
        <p:spPr>
          <a:xfrm flipV="1">
            <a:off x="4344609" y="5065088"/>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a:extLst>
              <a:ext uri="{FF2B5EF4-FFF2-40B4-BE49-F238E27FC236}">
                <a16:creationId xmlns:a16="http://schemas.microsoft.com/office/drawing/2014/main" id="{C5A7D23A-5E19-ED0A-2D86-86B9D790535E}"/>
              </a:ext>
            </a:extLst>
          </p:cNvPr>
          <p:cNvSpPr>
            <a:spLocks noGrp="1"/>
          </p:cNvSpPr>
          <p:nvPr>
            <p:ph type="sldNum" sz="quarter" idx="12"/>
          </p:nvPr>
        </p:nvSpPr>
        <p:spPr/>
        <p:txBody>
          <a:bodyPr/>
          <a:lstStyle/>
          <a:p>
            <a:fld id="{DA64F27D-EE7A-4450-9D17-42857AE164F0}" type="slidenum">
              <a:rPr kumimoji="1" lang="ja-JP" altLang="en-US" smtClean="0"/>
              <a:t>12</a:t>
            </a:fld>
            <a:endParaRPr kumimoji="1" lang="ja-JP" altLang="en-US"/>
          </a:p>
        </p:txBody>
      </p:sp>
      <p:pic>
        <p:nvPicPr>
          <p:cNvPr id="3" name="図 2" descr="テキスト, タイムライン&#10;&#10;AI によって生成されたコンテンツは間違っている可能性があります。">
            <a:extLst>
              <a:ext uri="{FF2B5EF4-FFF2-40B4-BE49-F238E27FC236}">
                <a16:creationId xmlns:a16="http://schemas.microsoft.com/office/drawing/2014/main" id="{1CEDC407-2416-D036-8D19-12B0AA5C6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21" y="700026"/>
            <a:ext cx="3828700" cy="2871525"/>
          </a:xfrm>
          <a:prstGeom prst="rect">
            <a:avLst/>
          </a:prstGeom>
          <a:ln>
            <a:solidFill>
              <a:schemeClr val="accent5"/>
            </a:solidFill>
          </a:ln>
        </p:spPr>
      </p:pic>
      <p:pic>
        <p:nvPicPr>
          <p:cNvPr id="5" name="図 4"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97656A0-332A-3224-1B2A-C7B416865A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951" y="3798559"/>
            <a:ext cx="3820970" cy="2865728"/>
          </a:xfrm>
          <a:prstGeom prst="rect">
            <a:avLst/>
          </a:prstGeom>
          <a:ln>
            <a:solidFill>
              <a:schemeClr val="accent5"/>
            </a:solidFill>
          </a:ln>
        </p:spPr>
      </p:pic>
    </p:spTree>
    <p:extLst>
      <p:ext uri="{BB962C8B-B14F-4D97-AF65-F5344CB8AC3E}">
        <p14:creationId xmlns:p14="http://schemas.microsoft.com/office/powerpoint/2010/main" val="3861046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001981"/>
            <a:ext cx="6154602" cy="2086466"/>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a:latin typeface="メイリオ" panose="020B0604030504040204" pitchFamily="50" charset="-128"/>
                <a:ea typeface="メイリオ" panose="020B0604030504040204" pitchFamily="50" charset="-128"/>
              </a:rPr>
              <a:t>　私たち</a:t>
            </a:r>
            <a:r>
              <a:rPr lang="ja-JP" altLang="en-US" sz="1050" dirty="0">
                <a:latin typeface="メイリオ" panose="020B0604030504040204" pitchFamily="50" charset="-128"/>
                <a:ea typeface="メイリオ" panose="020B0604030504040204" pitchFamily="50" charset="-128"/>
              </a:rPr>
              <a:t>の暮らしは、みんなが納めた税金で安全や快適さ、豊かさに満ちあふれています。</a:t>
            </a:r>
          </a:p>
          <a:p>
            <a:pPr algn="just">
              <a:lnSpc>
                <a:spcPct val="128000"/>
              </a:lnSpc>
            </a:pPr>
            <a:r>
              <a:rPr lang="ja-JP" altLang="en-US" sz="1050">
                <a:latin typeface="メイリオ" panose="020B0604030504040204" pitchFamily="50" charset="-128"/>
                <a:ea typeface="メイリオ" panose="020B0604030504040204" pitchFamily="50" charset="-128"/>
              </a:rPr>
              <a:t>　今回</a:t>
            </a:r>
            <a:r>
              <a:rPr lang="ja-JP" altLang="en-US" sz="1050" dirty="0">
                <a:latin typeface="メイリオ" panose="020B0604030504040204" pitchFamily="50" charset="-128"/>
                <a:ea typeface="メイリオ" panose="020B0604030504040204" pitchFamily="50" charset="-128"/>
              </a:rPr>
              <a:t>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a:latin typeface="メイリオ" panose="020B0604030504040204" pitchFamily="50" charset="-128"/>
                <a:ea typeface="メイリオ" panose="020B0604030504040204" pitchFamily="50" charset="-128"/>
              </a:rPr>
              <a:t>・　まちの</a:t>
            </a:r>
            <a:r>
              <a:rPr lang="ja-JP" altLang="en-US" sz="1050" dirty="0">
                <a:latin typeface="メイリオ" panose="020B0604030504040204" pitchFamily="50" charset="-128"/>
                <a:ea typeface="メイリオ" panose="020B0604030504040204" pitchFamily="50" charset="-128"/>
              </a:rPr>
              <a:t>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a:t>
            </a:r>
            <a:r>
              <a:rPr lang="ja-JP" altLang="en-US" sz="1050">
                <a:latin typeface="メイリオ" panose="020B0604030504040204" pitchFamily="50" charset="-128"/>
                <a:ea typeface="メイリオ" panose="020B0604030504040204" pitchFamily="50" charset="-128"/>
              </a:rPr>
              <a:t>ください。</a:t>
            </a:r>
            <a:endParaRPr lang="ja-JP" altLang="en-US" sz="1050"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83754" y="3925780"/>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9" y="1073864"/>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 name="図 2"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8E2D42EB-1611-C351-7552-BA90E6910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647" y="722907"/>
            <a:ext cx="3829207" cy="2871905"/>
          </a:xfrm>
          <a:prstGeom prst="rect">
            <a:avLst/>
          </a:prstGeom>
          <a:ln>
            <a:solidFill>
              <a:schemeClr val="accent5"/>
            </a:solidFill>
          </a:ln>
        </p:spPr>
      </p:pic>
    </p:spTree>
    <p:extLst>
      <p:ext uri="{BB962C8B-B14F-4D97-AF65-F5344CB8AC3E}">
        <p14:creationId xmlns:p14="http://schemas.microsoft.com/office/powerpoint/2010/main" val="529142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1261ABFD-3826-4B1F-852A-D560A2CE7035}"/>
              </a:ext>
            </a:extLst>
          </p:cNvPr>
          <p:cNvGraphicFramePr>
            <a:graphicFrameLocks noGrp="1"/>
          </p:cNvGraphicFramePr>
          <p:nvPr>
            <p:extLst>
              <p:ext uri="{D42A27DB-BD31-4B8C-83A1-F6EECF244321}">
                <p14:modId xmlns:p14="http://schemas.microsoft.com/office/powerpoint/2010/main" val="1035114073"/>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9462" name="Picture 2"/>
          <p:cNvPicPr>
            <a:picLocks noChangeAspect="1" noChangeArrowheads="1"/>
          </p:cNvPicPr>
          <p:nvPr/>
        </p:nvPicPr>
        <p:blipFill>
          <a:blip r:embed="rId3" cstate="print"/>
          <a:srcRect/>
          <a:stretch>
            <a:fillRect/>
          </a:stretch>
        </p:blipFill>
        <p:spPr bwMode="auto">
          <a:xfrm>
            <a:off x="0" y="7479"/>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16" name="AutoShape 43">
            <a:extLst>
              <a:ext uri="{FF2B5EF4-FFF2-40B4-BE49-F238E27FC236}">
                <a16:creationId xmlns:a16="http://schemas.microsoft.com/office/drawing/2014/main" id="{43258D7A-E6FD-45CF-B84E-4EDF6EFA5CA4}"/>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17" name="Rectangle 135">
            <a:extLst>
              <a:ext uri="{FF2B5EF4-FFF2-40B4-BE49-F238E27FC236}">
                <a16:creationId xmlns:a16="http://schemas.microsoft.com/office/drawing/2014/main" id="{25D1704B-874D-4DA4-9CE3-E07B689AE6B9}"/>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18" name="テキスト ボックス 17">
            <a:extLst>
              <a:ext uri="{FF2B5EF4-FFF2-40B4-BE49-F238E27FC236}">
                <a16:creationId xmlns:a16="http://schemas.microsoft.com/office/drawing/2014/main" id="{C3C6BB21-7B01-44B1-BFAD-99A7E58A5629}"/>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D0805EE7-041E-49C4-9EEB-6D4A669D1CBE}"/>
              </a:ext>
            </a:extLst>
          </p:cNvPr>
          <p:cNvSpPr txBox="1"/>
          <p:nvPr/>
        </p:nvSpPr>
        <p:spPr>
          <a:xfrm>
            <a:off x="369116" y="5642223"/>
            <a:ext cx="396655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a:t>
            </a:r>
            <a:r>
              <a:rPr kumimoji="0" lang="ja-JP" altLang="en-US" sz="14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 滋賀県租税</a:t>
            </a: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p:nvSpPr>
        <p:spPr>
          <a:xfrm>
            <a:off x="1673464"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ja-JP" altLang="ja-JP" sz="1200">
                <a:effectLst/>
                <a:latin typeface="Meiryo" panose="020B0604030504040204" pitchFamily="34" charset="-128"/>
                <a:ea typeface="Meiryo" panose="020B0604030504040204" pitchFamily="34" charset="-128"/>
                <a:cs typeface="Arial" panose="020B0604020202020204" pitchFamily="34" charset="0"/>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520</a:t>
            </a:r>
            <a:r>
              <a:rPr lang="ja-JP" altLang="ja-JP" sz="1200">
                <a:effectLst/>
                <a:latin typeface="Meiryo" panose="020B0604030504040204" pitchFamily="34" charset="-128"/>
                <a:ea typeface="Meiryo" panose="020B0604030504040204" pitchFamily="34" charset="-128"/>
                <a:cs typeface="ＭＳ 明朝" panose="02020609040205080304" pitchFamily="49" charset="-128"/>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8510 </a:t>
            </a:r>
            <a:r>
              <a:rPr lang="ja-JP" altLang="ja-JP" sz="1200">
                <a:effectLst/>
                <a:latin typeface="Meiryo" panose="020B0604030504040204" pitchFamily="34" charset="-128"/>
                <a:ea typeface="Meiryo" panose="020B0604030504040204" pitchFamily="34" charset="-128"/>
                <a:cs typeface="Arial" panose="020B0604020202020204" pitchFamily="34" charset="0"/>
              </a:rPr>
              <a:t>大津市京町</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3</a:t>
            </a:r>
            <a:r>
              <a:rPr lang="ja-JP" altLang="ja-JP" sz="1200">
                <a:effectLst/>
                <a:latin typeface="Meiryo" panose="020B0604030504040204" pitchFamily="34" charset="-128"/>
                <a:ea typeface="Meiryo" panose="020B0604030504040204" pitchFamily="34" charset="-128"/>
                <a:cs typeface="ＭＳ 明朝" panose="02020609040205080304" pitchFamily="49" charset="-128"/>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1</a:t>
            </a:r>
            <a:r>
              <a:rPr lang="ja-JP" altLang="ja-JP" sz="1200">
                <a:effectLst/>
                <a:latin typeface="Meiryo" panose="020B0604030504040204" pitchFamily="34" charset="-128"/>
                <a:ea typeface="Meiryo" panose="020B0604030504040204" pitchFamily="34" charset="-128"/>
                <a:cs typeface="ＭＳ 明朝" panose="02020609040205080304" pitchFamily="49" charset="-128"/>
              </a:rPr>
              <a:t>‒</a:t>
            </a:r>
            <a:r>
              <a:rPr lang="en-US" altLang="ja-JP" sz="1200" dirty="0">
                <a:effectLst/>
                <a:latin typeface="Meiryo" panose="020B0604030504040204" pitchFamily="34" charset="-128"/>
                <a:ea typeface="Meiryo" panose="020B0604030504040204" pitchFamily="34" charset="-128"/>
                <a:cs typeface="Arial" panose="020B0604020202020204" pitchFamily="34" charset="0"/>
              </a:rPr>
              <a:t>1</a:t>
            </a:r>
            <a:r>
              <a:rPr lang="ja-JP" altLang="ja-JP" sz="1200">
                <a:effectLst/>
                <a:latin typeface="Meiryo" panose="020B0604030504040204" pitchFamily="34" charset="-128"/>
                <a:ea typeface="Meiryo" panose="020B0604030504040204" pitchFamily="34" charset="-128"/>
                <a:cs typeface="Arial" panose="020B0604020202020204" pitchFamily="34" charset="0"/>
              </a:rPr>
              <a:t>　大津びわ湖合同庁舎　大津税務署内</a:t>
            </a:r>
            <a:r>
              <a:rPr lang="ja-JP" altLang="ja-JP" sz="1200">
                <a:effectLst/>
                <a:latin typeface="Meiryo" panose="020B0604030504040204" pitchFamily="34" charset="-128"/>
                <a:ea typeface="Meiryo" panose="020B0604030504040204" pitchFamily="34" charset="-128"/>
              </a:rPr>
              <a:t> </a:t>
            </a:r>
            <a:endParaRPr kumimoji="0" lang="en-US" altLang="ja-JP" sz="1200" b="0" i="0" u="none" strike="noStrike" kern="0" cap="none" spc="-10" normalizeH="0" baseline="0" noProof="0" dirty="0">
              <a:ln>
                <a:noFill/>
              </a:ln>
              <a:solidFill>
                <a:prstClr val="black"/>
              </a:solidFill>
              <a:effectLst/>
              <a:uLnTx/>
              <a:uFillTx/>
              <a:latin typeface="Meiryo" panose="020B0604030504040204" pitchFamily="34" charset="-128"/>
              <a:ea typeface="Meiryo" panose="020B0604030504040204" pitchFamily="34" charset="-128"/>
            </a:endParaRPr>
          </a:p>
        </p:txBody>
      </p:sp>
      <p:cxnSp>
        <p:nvCxnSpPr>
          <p:cNvPr id="29" name="直線コネクタ 28">
            <a:extLst>
              <a:ext uri="{FF2B5EF4-FFF2-40B4-BE49-F238E27FC236}">
                <a16:creationId xmlns:a16="http://schemas.microsoft.com/office/drawing/2014/main" id="{396D5BBF-CED2-4545-A008-C3E1908F2DBA}"/>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30" name="テキスト ボックス 29">
            <a:extLst>
              <a:ext uri="{FF2B5EF4-FFF2-40B4-BE49-F238E27FC236}">
                <a16:creationId xmlns:a16="http://schemas.microsoft.com/office/drawing/2014/main" id="{5E9AE168-211A-4869-8F80-E2F914F32202}"/>
              </a:ext>
            </a:extLst>
          </p:cNvPr>
          <p:cNvSpPr txBox="1"/>
          <p:nvPr/>
        </p:nvSpPr>
        <p:spPr>
          <a:xfrm>
            <a:off x="1673464"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滋賀県</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租税</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教育推進連絡協議会</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は、</a:t>
            </a:r>
            <a:r>
              <a:rPr lang="ja-JP" altLang="en-US" sz="1000" kern="0" spc="-10">
                <a:solidFill>
                  <a:prstClr val="black"/>
                </a:solidFill>
                <a:latin typeface="メイリオ" panose="020B0604030504040204" pitchFamily="50" charset="-128"/>
                <a:ea typeface="メイリオ" panose="020B0604030504040204" pitchFamily="50" charset="-128"/>
              </a:rPr>
              <a:t>滋賀県</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内</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の教育委員会や小学校・中学校・高等学校の教育関係者と、</a:t>
            </a:r>
            <a:r>
              <a:rPr kumimoji="0" lang="ja-JP" altLang="en-US" sz="1000" b="0" i="0" u="none" strike="noStrike" kern="0" cap="none" spc="-1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国・県・市町村</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011C28-3B6E-48C5-BB16-BDDEE9D9AA34}"/>
              </a:ext>
            </a:extLst>
          </p:cNvPr>
          <p:cNvSpPr txBox="1"/>
          <p:nvPr/>
        </p:nvSpPr>
        <p:spPr>
          <a:xfrm>
            <a:off x="254018" y="6578972"/>
            <a:ext cx="7853221" cy="261610"/>
          </a:xfrm>
          <a:prstGeom prst="rect">
            <a:avLst/>
          </a:prstGeom>
          <a:noFill/>
        </p:spPr>
        <p:txBody>
          <a:bodyPr wrap="square" rtlCol="0">
            <a:spAutoFit/>
          </a:bodyPr>
          <a:lstStyle/>
          <a:p>
            <a:r>
              <a:rPr kumimoji="1" lang="ja-JP" altLang="en-US" sz="1100">
                <a:solidFill>
                  <a:schemeClr val="accent5">
                    <a:lumMod val="50000"/>
                  </a:schemeClr>
                </a:solidFill>
                <a:latin typeface="メイリオ" panose="020B0604030504040204" pitchFamily="50" charset="-128"/>
                <a:ea typeface="メイリオ" panose="020B0604030504040204" pitchFamily="50" charset="-128"/>
              </a:rPr>
              <a:t>滋賀県</a:t>
            </a:r>
            <a:r>
              <a:rPr kumimoji="1" lang="zh-TW" altLang="en-US" sz="1100" dirty="0">
                <a:solidFill>
                  <a:schemeClr val="accent5">
                    <a:lumMod val="50000"/>
                  </a:schemeClr>
                </a:solidFill>
                <a:latin typeface="メイリオ" panose="020B0604030504040204" pitchFamily="50" charset="-128"/>
                <a:ea typeface="メイリオ" panose="020B0604030504040204" pitchFamily="50" charset="-128"/>
              </a:rPr>
              <a:t>租税教育推進連絡協議会</a:t>
            </a:r>
            <a:r>
              <a:rPr kumimoji="1" lang="ja-JP" altLang="en-US" sz="1100">
                <a:solidFill>
                  <a:schemeClr val="accent5">
                    <a:lumMod val="50000"/>
                  </a:schemeClr>
                </a:solidFill>
                <a:latin typeface="メイリオ" panose="020B0604030504040204" pitchFamily="50" charset="-128"/>
                <a:ea typeface="メイリオ" panose="020B0604030504040204" pitchFamily="50" charset="-128"/>
              </a:rPr>
              <a:t>ホームページ　</a:t>
            </a:r>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 https://</a:t>
            </a:r>
            <a:r>
              <a:rPr kumimoji="1" lang="en-US" altLang="ja-JP" sz="1100" dirty="0" err="1">
                <a:latin typeface="メイリオ" panose="020B0604030504040204" pitchFamily="50" charset="-128"/>
                <a:ea typeface="メイリオ" panose="020B0604030504040204" pitchFamily="50" charset="-128"/>
                <a:cs typeface="Arial" panose="020B0604020202020204" pitchFamily="34" charset="0"/>
              </a:rPr>
              <a:t>www.shiga-sozeikyoiku.com</a:t>
            </a:r>
            <a:r>
              <a:rPr kumimoji="1" lang="en-US" altLang="ja-JP" sz="1100" dirty="0">
                <a:latin typeface="メイリオ" panose="020B0604030504040204" pitchFamily="50" charset="-128"/>
                <a:ea typeface="メイリオ" panose="020B0604030504040204" pitchFamily="50" charset="-128"/>
                <a:cs typeface="Arial" panose="020B0604020202020204" pitchFamily="34" charset="0"/>
              </a:rPr>
              <a:t>/</a:t>
            </a:r>
            <a:endParaRPr kumimoji="1" lang="ja-JP" altLang="en-US" sz="1100" dirty="0">
              <a:latin typeface="メイリオ" panose="020B0604030504040204" pitchFamily="50" charset="-128"/>
              <a:ea typeface="メイリオ" panose="020B0604030504040204" pitchFamily="50" charset="-128"/>
              <a:cs typeface="Arial" panose="020B0604020202020204" pitchFamily="34" charset="0"/>
            </a:endParaRPr>
          </a:p>
        </p:txBody>
      </p:sp>
      <p:pic>
        <p:nvPicPr>
          <p:cNvPr id="25" name="図 24">
            <a:hlinkClick r:id="rId4"/>
            <a:extLst>
              <a:ext uri="{FF2B5EF4-FFF2-40B4-BE49-F238E27FC236}">
                <a16:creationId xmlns:a16="http://schemas.microsoft.com/office/drawing/2014/main" id="{29A9DB3E-73CB-4F27-A343-083C84BEA954}"/>
              </a:ext>
            </a:extLst>
          </p:cNvPr>
          <p:cNvPicPr>
            <a:picLocks noChangeAspect="1"/>
          </p:cNvPicPr>
          <p:nvPr/>
        </p:nvPicPr>
        <p:blipFill rotWithShape="1">
          <a:blip r:embed="rId5"/>
          <a:srcRect l="1" r="1884"/>
          <a:stretch/>
        </p:blipFill>
        <p:spPr>
          <a:xfrm>
            <a:off x="5233025" y="1626388"/>
            <a:ext cx="703162" cy="692329"/>
          </a:xfrm>
          <a:prstGeom prst="rect">
            <a:avLst/>
          </a:prstGeom>
        </p:spPr>
      </p:pic>
      <p:pic>
        <p:nvPicPr>
          <p:cNvPr id="33" name="図 32">
            <a:hlinkClick r:id="rId6"/>
            <a:extLst>
              <a:ext uri="{FF2B5EF4-FFF2-40B4-BE49-F238E27FC236}">
                <a16:creationId xmlns:a16="http://schemas.microsoft.com/office/drawing/2014/main" id="{3A3F024B-AEEB-42F2-B47D-31A8F0677992}"/>
              </a:ext>
            </a:extLst>
          </p:cNvPr>
          <p:cNvPicPr>
            <a:picLocks noChangeAspect="1"/>
          </p:cNvPicPr>
          <p:nvPr/>
        </p:nvPicPr>
        <p:blipFill>
          <a:blip r:embed="rId7"/>
          <a:stretch>
            <a:fillRect/>
          </a:stretch>
        </p:blipFill>
        <p:spPr>
          <a:xfrm>
            <a:off x="5233025" y="2884392"/>
            <a:ext cx="703162" cy="700361"/>
          </a:xfrm>
          <a:prstGeom prst="rect">
            <a:avLst/>
          </a:prstGeom>
        </p:spPr>
      </p:pic>
      <p:pic>
        <p:nvPicPr>
          <p:cNvPr id="34" name="図 33">
            <a:hlinkClick r:id="rId8"/>
            <a:extLst>
              <a:ext uri="{FF2B5EF4-FFF2-40B4-BE49-F238E27FC236}">
                <a16:creationId xmlns:a16="http://schemas.microsoft.com/office/drawing/2014/main" id="{00C0A120-38A1-4317-BC2E-5DBC21DA6876}"/>
              </a:ext>
            </a:extLst>
          </p:cNvPr>
          <p:cNvPicPr>
            <a:picLocks noChangeAspect="1"/>
          </p:cNvPicPr>
          <p:nvPr/>
        </p:nvPicPr>
        <p:blipFill rotWithShape="1">
          <a:blip r:embed="rId9"/>
          <a:srcRect l="1643" r="4504" b="3339"/>
          <a:stretch/>
        </p:blipFill>
        <p:spPr>
          <a:xfrm>
            <a:off x="7320953" y="2910872"/>
            <a:ext cx="703162" cy="689362"/>
          </a:xfrm>
          <a:prstGeom prst="rect">
            <a:avLst/>
          </a:prstGeom>
        </p:spPr>
      </p:pic>
      <p:pic>
        <p:nvPicPr>
          <p:cNvPr id="9" name="図 8">
            <a:hlinkClick r:id="rId10"/>
            <a:extLst>
              <a:ext uri="{FF2B5EF4-FFF2-40B4-BE49-F238E27FC236}">
                <a16:creationId xmlns:a16="http://schemas.microsoft.com/office/drawing/2014/main" id="{AFBF7D47-9B7A-437B-A893-D47A683BD143}"/>
              </a:ext>
            </a:extLst>
          </p:cNvPr>
          <p:cNvPicPr>
            <a:picLocks noChangeAspect="1"/>
          </p:cNvPicPr>
          <p:nvPr/>
        </p:nvPicPr>
        <p:blipFill rotWithShape="1">
          <a:blip r:embed="rId11"/>
          <a:srcRect l="2698" r="3112"/>
          <a:stretch/>
        </p:blipFill>
        <p:spPr>
          <a:xfrm>
            <a:off x="7309387" y="1611776"/>
            <a:ext cx="703162" cy="718886"/>
          </a:xfrm>
          <a:prstGeom prst="rect">
            <a:avLst/>
          </a:prstGeom>
        </p:spPr>
      </p:pic>
      <p:sp>
        <p:nvSpPr>
          <p:cNvPr id="37" name="正方形/長方形 36">
            <a:extLst>
              <a:ext uri="{FF2B5EF4-FFF2-40B4-BE49-F238E27FC236}">
                <a16:creationId xmlns:a16="http://schemas.microsoft.com/office/drawing/2014/main" id="{D5517F42-D2E0-44BD-A8F5-397D240800F0}"/>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pic>
        <p:nvPicPr>
          <p:cNvPr id="4" name="図 3">
            <a:hlinkClick r:id="rId12"/>
            <a:extLst>
              <a:ext uri="{FF2B5EF4-FFF2-40B4-BE49-F238E27FC236}">
                <a16:creationId xmlns:a16="http://schemas.microsoft.com/office/drawing/2014/main" id="{B44BB78A-F862-5B9F-72BF-7970B770E653}"/>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34647" y="5642223"/>
            <a:ext cx="995601" cy="1007134"/>
          </a:xfrm>
          <a:prstGeom prst="rect">
            <a:avLst/>
          </a:prstGeom>
          <a:noFill/>
          <a:ln w="12700">
            <a:noFill/>
          </a:ln>
        </p:spPr>
      </p:pic>
      <p:sp>
        <p:nvSpPr>
          <p:cNvPr id="6" name="スライド番号プレースホルダー 5">
            <a:extLst>
              <a:ext uri="{FF2B5EF4-FFF2-40B4-BE49-F238E27FC236}">
                <a16:creationId xmlns:a16="http://schemas.microsoft.com/office/drawing/2014/main" id="{B5D4E58D-A5AB-B1FE-084D-FE94F722F27F}"/>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pic>
        <p:nvPicPr>
          <p:cNvPr id="3" name="図 2" descr="QR コード が含まれている画像&#10;&#10;AI によって生成されたコンテンツは間違っている可能性があります。">
            <a:extLst>
              <a:ext uri="{FF2B5EF4-FFF2-40B4-BE49-F238E27FC236}">
                <a16:creationId xmlns:a16="http://schemas.microsoft.com/office/drawing/2014/main" id="{35BD4A3F-CF80-C863-0954-E45902DDBA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5353" y="758859"/>
            <a:ext cx="3859976" cy="2894982"/>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4003480054"/>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税金は何のためにあるのだろうか</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8</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国と地方の財政</a:t>
                      </a:r>
                    </a:p>
                    <a:p>
                      <a:r>
                        <a:rPr lang="ja-JP" altLang="en-US" sz="1050" dirty="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滋賀県では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P9</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P10</a:t>
                      </a:r>
                      <a:r>
                        <a:rPr kumimoji="1" lang="ja-JP" altLang="en-US" sz="1200" b="0" dirty="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44000"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a:t>
            </a:r>
            <a:r>
              <a:rPr lang="ja-JP" altLang="en-US" sz="1100" dirty="0">
                <a:latin typeface="メイリオ" panose="020B0604030504040204" pitchFamily="50" charset="-128"/>
                <a:ea typeface="メイリオ" panose="020B0604030504040204" pitchFamily="50" charset="-128"/>
              </a:rPr>
              <a:t>には、パワーポイント教材の差替えは、授業をされる方の自由としていますが、「税の本質」を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a:t>
            </a:r>
            <a:r>
              <a:rPr lang="ja-JP" altLang="en-US" sz="1100" dirty="0">
                <a:latin typeface="メイリオ" panose="020B0604030504040204" pitchFamily="50" charset="-128"/>
                <a:ea typeface="メイリオ" panose="020B0604030504040204" pitchFamily="50" charset="-128"/>
              </a:rPr>
              <a:t>スライドＰ６～</a:t>
            </a:r>
            <a:r>
              <a:rPr lang="en-US" altLang="ja-JP" sz="1100" dirty="0">
                <a:latin typeface="メイリオ" panose="020B0604030504040204" pitchFamily="50" charset="-128"/>
                <a:ea typeface="メイリオ" panose="020B0604030504040204" pitchFamily="50" charset="-128"/>
              </a:rPr>
              <a:t>10</a:t>
            </a:r>
            <a:r>
              <a:rPr lang="ja-JP" altLang="en-US" sz="1100" dirty="0">
                <a:latin typeface="メイリオ" panose="020B0604030504040204" pitchFamily="50" charset="-128"/>
                <a:ea typeface="メイリオ" panose="020B0604030504040204" pitchFamily="50" charset="-128"/>
              </a:rPr>
              <a:t>については、授業に取り入れていただきますようお願いします。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パワーポイント教材を活用されるに当たってのお願い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a:solidFill>
                  <a:schemeClr val="accent5">
                    <a:lumMod val="75000"/>
                  </a:schemeClr>
                </a:solidFill>
                <a:latin typeface="メイリオ" panose="020B0604030504040204" pitchFamily="50" charset="-128"/>
                <a:ea typeface="メイリオ" panose="020B0604030504040204" pitchFamily="50" charset="-128"/>
              </a:rPr>
              <a:t>（令和３年度）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13,798</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1,305</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3,394</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840 </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1,832</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18,822</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1,149</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6,215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5,923</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3,088</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67</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18,506</a:t>
            </a:r>
          </a:p>
          <a:p>
            <a:r>
              <a:rPr lang="ja-JP" altLang="en-US" sz="1050" dirty="0">
                <a:latin typeface="メイリオ" panose="020B0604030504040204" pitchFamily="50" charset="-128"/>
                <a:ea typeface="メイリオ" panose="020B0604030504040204" pitchFamily="50" charset="-128"/>
              </a:rPr>
              <a:t>･･</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249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警察・消防費（令和５年度）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５兆</a:t>
            </a:r>
            <a:r>
              <a:rPr lang="en-US" altLang="ja-JP" sz="1050" dirty="0">
                <a:latin typeface="メイリオ" panose="020B0604030504040204" pitchFamily="50" charset="-128"/>
                <a:ea typeface="メイリオ" panose="020B0604030504040204" pitchFamily="50" charset="-128"/>
              </a:rPr>
              <a:t>4,456</a:t>
            </a:r>
            <a:r>
              <a:rPr lang="ja-JP" altLang="en-US" sz="1050" dirty="0">
                <a:latin typeface="メイリオ" panose="020B0604030504040204" pitchFamily="50" charset="-128"/>
                <a:ea typeface="メイリオ" panose="020B0604030504040204" pitchFamily="50" charset="-128"/>
              </a:rPr>
              <a:t>億円（国民１人当たり　年間　約４万</a:t>
            </a:r>
            <a:r>
              <a:rPr lang="en-US" altLang="ja-JP" sz="1050" dirty="0">
                <a:latin typeface="メイリオ" panose="020B0604030504040204" pitchFamily="50" charset="-128"/>
                <a:ea typeface="メイリオ" panose="020B0604030504040204" pitchFamily="50" charset="-128"/>
              </a:rPr>
              <a:t>4</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4</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a:t>
            </a:r>
            <a:r>
              <a:rPr lang="en-US" altLang="ja-JP" sz="1050" dirty="0">
                <a:latin typeface="メイリオ" panose="020B0604030504040204" pitchFamily="50" charset="-128"/>
                <a:ea typeface="メイリオ" panose="020B0604030504040204" pitchFamily="50" charset="-128"/>
              </a:rPr>
              <a:t>17</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6,837</a:t>
            </a:r>
            <a:r>
              <a:rPr lang="ja-JP" altLang="en-US" sz="1050" dirty="0">
                <a:latin typeface="メイリオ" panose="020B0604030504040204" pitchFamily="50" charset="-128"/>
                <a:ea typeface="メイリオ" panose="020B0604030504040204" pitchFamily="50" charset="-128"/>
              </a:rPr>
              <a:t>億円（国民１人当たり　年間　約</a:t>
            </a:r>
            <a:r>
              <a:rPr lang="en-US" altLang="ja-JP" sz="1050" dirty="0">
                <a:latin typeface="メイリオ" panose="020B0604030504040204" pitchFamily="50" charset="-128"/>
                <a:ea typeface="メイリオ" panose="020B0604030504040204" pitchFamily="50" charset="-128"/>
              </a:rPr>
              <a:t>14</a:t>
            </a:r>
            <a:r>
              <a:rPr lang="ja-JP" altLang="en-US" sz="1050" dirty="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5</a:t>
            </a:r>
            <a:r>
              <a:rPr lang="ja-JP" altLang="en-US" sz="1050" dirty="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5</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約２兆</a:t>
            </a:r>
            <a:r>
              <a:rPr lang="en-US" altLang="ja-JP" sz="1050" dirty="0">
                <a:latin typeface="メイリオ" panose="020B0604030504040204" pitchFamily="50" charset="-128"/>
                <a:ea typeface="メイリオ" panose="020B0604030504040204" pitchFamily="50" charset="-128"/>
              </a:rPr>
              <a:t>6,002</a:t>
            </a:r>
            <a:r>
              <a:rPr lang="ja-JP" altLang="en-US" sz="1050" dirty="0">
                <a:latin typeface="メイリオ" panose="020B0604030504040204" pitchFamily="50" charset="-128"/>
                <a:ea typeface="メイリオ" panose="020B0604030504040204" pitchFamily="50" charset="-128"/>
              </a:rPr>
              <a:t>億円（国民１人当たり　年間　約２万円）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pic>
        <p:nvPicPr>
          <p:cNvPr id="6" name="図 5" descr="タイムライン&#10;&#10;AI 生成コンテンツは誤りを含む可能性があります。">
            <a:extLst>
              <a:ext uri="{FF2B5EF4-FFF2-40B4-BE49-F238E27FC236}">
                <a16:creationId xmlns:a16="http://schemas.microsoft.com/office/drawing/2014/main" id="{9DB6FC0D-42C0-1C06-BE1F-BF2714FB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69" y="762665"/>
            <a:ext cx="3695445" cy="2774035"/>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pic>
        <p:nvPicPr>
          <p:cNvPr id="13" name="図 12">
            <a:extLst>
              <a:ext uri="{FF2B5EF4-FFF2-40B4-BE49-F238E27FC236}">
                <a16:creationId xmlns:a16="http://schemas.microsoft.com/office/drawing/2014/main" id="{7BCAD05F-FB08-49AB-B8A2-981056064C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334503"/>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EA3677A-1276-4D4E-9816-6F24A31916DE}"/>
              </a:ext>
            </a:extLst>
          </p:cNvPr>
          <p:cNvSpPr txBox="1"/>
          <p:nvPr/>
        </p:nvSpPr>
        <p:spPr>
          <a:xfrm>
            <a:off x="4054180" y="4463591"/>
            <a:ext cx="4581832" cy="238527"/>
          </a:xfrm>
          <a:prstGeom prst="rect">
            <a:avLst/>
          </a:prstGeom>
          <a:noFill/>
        </p:spPr>
        <p:txBody>
          <a:bodyPr wrap="square">
            <a:spAutoFit/>
          </a:bodyPr>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教育費の行政機関別負担割合</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7</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年</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４月現在）</a:t>
            </a:r>
          </a:p>
        </p:txBody>
      </p:sp>
      <p:graphicFrame>
        <p:nvGraphicFramePr>
          <p:cNvPr id="22" name="表 21">
            <a:extLst>
              <a:ext uri="{FF2B5EF4-FFF2-40B4-BE49-F238E27FC236}">
                <a16:creationId xmlns:a16="http://schemas.microsoft.com/office/drawing/2014/main" id="{8C87E2A9-DDD4-FAE3-9613-453039D24F1C}"/>
              </a:ext>
            </a:extLst>
          </p:cNvPr>
          <p:cNvGraphicFramePr>
            <a:graphicFrameLocks noGrp="1"/>
          </p:cNvGraphicFramePr>
          <p:nvPr>
            <p:extLst>
              <p:ext uri="{D42A27DB-BD31-4B8C-83A1-F6EECF244321}">
                <p14:modId xmlns:p14="http://schemas.microsoft.com/office/powerpoint/2010/main" val="4101946264"/>
              </p:ext>
            </p:extLst>
          </p:nvPr>
        </p:nvGraphicFramePr>
        <p:xfrm>
          <a:off x="4166518" y="4694478"/>
          <a:ext cx="3529509" cy="1257300"/>
        </p:xfrm>
        <a:graphic>
          <a:graphicData uri="http://schemas.openxmlformats.org/drawingml/2006/table">
            <a:tbl>
              <a:tblPr firstRow="1">
                <a:tableStyleId>{5940675A-B579-460E-94D1-54222C63F5DA}</a:tableStyleId>
              </a:tblPr>
              <a:tblGrid>
                <a:gridCol w="1876654">
                  <a:extLst>
                    <a:ext uri="{9D8B030D-6E8A-4147-A177-3AD203B41FA5}">
                      <a16:colId xmlns:a16="http://schemas.microsoft.com/office/drawing/2014/main" val="1411623697"/>
                    </a:ext>
                  </a:extLst>
                </a:gridCol>
                <a:gridCol w="819569">
                  <a:extLst>
                    <a:ext uri="{9D8B030D-6E8A-4147-A177-3AD203B41FA5}">
                      <a16:colId xmlns:a16="http://schemas.microsoft.com/office/drawing/2014/main" val="495932085"/>
                    </a:ext>
                  </a:extLst>
                </a:gridCol>
                <a:gridCol w="833286">
                  <a:extLst>
                    <a:ext uri="{9D8B030D-6E8A-4147-A177-3AD203B41FA5}">
                      <a16:colId xmlns:a16="http://schemas.microsoft.com/office/drawing/2014/main" val="3803030530"/>
                    </a:ext>
                  </a:extLst>
                </a:gridCol>
              </a:tblGrid>
              <a:tr h="231276">
                <a:tc rowSpan="2">
                  <a:txBody>
                    <a:bodyPr/>
                    <a:lstStyle/>
                    <a:p>
                      <a:pPr algn="ctr">
                        <a:lnSpc>
                          <a:spcPct val="100000"/>
                        </a:lnSpc>
                      </a:pPr>
                      <a:r>
                        <a:rPr kumimoji="1" lang="ja-JP" altLang="en-US" sz="1050">
                          <a:solidFill>
                            <a:schemeClr val="tx1"/>
                          </a:solidFill>
                          <a:latin typeface="Meiryo UI" panose="020B0604030504040204" pitchFamily="34" charset="-128"/>
                          <a:ea typeface="Meiryo UI" panose="020B0604030504040204" pitchFamily="34" charset="-128"/>
                        </a:rPr>
                        <a:t>区　</a:t>
                      </a:r>
                      <a:r>
                        <a:rPr kumimoji="1" lang="ja-JP" altLang="en-US" sz="1050" dirty="0">
                          <a:solidFill>
                            <a:schemeClr val="tx1"/>
                          </a:solidFill>
                          <a:latin typeface="Meiryo UI" panose="020B0604030504040204" pitchFamily="34" charset="-128"/>
                          <a:ea typeface="Meiryo UI" panose="020B0604030504040204" pitchFamily="34" charset="-128"/>
                        </a:rPr>
                        <a:t>分</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gridSpan="2">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負 担 割 合</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h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extLst>
                  <a:ext uri="{0D108BD9-81ED-4DB2-BD59-A6C34878D82A}">
                    <a16:rowId xmlns:a16="http://schemas.microsoft.com/office/drawing/2014/main" val="2756119125"/>
                  </a:ext>
                </a:extLst>
              </a:tr>
              <a:tr h="231276">
                <a:tc vMerge="1">
                  <a:txBody>
                    <a:bodyPr/>
                    <a:lstStyle/>
                    <a:p>
                      <a:pPr algn="r">
                        <a:lnSpc>
                          <a:spcPct val="100000"/>
                        </a:lnSpc>
                      </a:pP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国</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Meiryo UI" panose="020B0604030504040204" pitchFamily="34" charset="-128"/>
                          <a:ea typeface="Meiryo UI" panose="020B0604030504040204" pitchFamily="34" charset="-128"/>
                        </a:rPr>
                        <a:t>地　方</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33408775"/>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先生の給料</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２／３</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818748600"/>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教科書</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１</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34" charset="-128"/>
                          <a:ea typeface="Meiryo UI" panose="020B0604030504040204" pitchFamily="34" charset="-128"/>
                        </a:rPr>
                        <a:t>0</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1293603417"/>
                  </a:ext>
                </a:extLst>
              </a:tr>
              <a:tr h="231276">
                <a:tc>
                  <a:txBody>
                    <a:bodyPr/>
                    <a:lstStyle/>
                    <a:p>
                      <a:pPr algn="ctr"/>
                      <a:r>
                        <a:rPr kumimoji="1" lang="ja-JP" altLang="en-US" sz="1050" dirty="0">
                          <a:solidFill>
                            <a:schemeClr val="tx1"/>
                          </a:solidFill>
                          <a:latin typeface="Meiryo UI" panose="020B0604030504040204" pitchFamily="34" charset="-128"/>
                          <a:ea typeface="Meiryo UI" panose="020B0604030504040204" pitchFamily="34" charset="-128"/>
                        </a:rPr>
                        <a:t>実験器具等購入（</a:t>
                      </a:r>
                      <a:r>
                        <a:rPr kumimoji="1" lang="en-US" altLang="ja-JP" sz="1050" dirty="0">
                          <a:solidFill>
                            <a:schemeClr val="tx1"/>
                          </a:solidFill>
                          <a:latin typeface="Meiryo UI" panose="020B0604030504040204" pitchFamily="34" charset="-128"/>
                          <a:ea typeface="Meiryo UI" panose="020B0604030504040204" pitchFamily="34" charset="-128"/>
                        </a:rPr>
                        <a:t>※</a:t>
                      </a:r>
                      <a:r>
                        <a:rPr kumimoji="1" lang="ja-JP" altLang="en-US" sz="1050" dirty="0">
                          <a:solidFill>
                            <a:schemeClr val="tx1"/>
                          </a:solidFill>
                          <a:latin typeface="Meiryo UI" panose="020B0604030504040204" pitchFamily="34" charset="-128"/>
                          <a:ea typeface="Meiryo UI" panose="020B0604030504040204" pitchFamily="34" charset="-128"/>
                        </a:rPr>
                        <a:t>）</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a:solidFill>
                            <a:schemeClr val="tx1"/>
                          </a:solidFill>
                          <a:latin typeface="Meiryo UI" panose="020B0604030504040204" pitchFamily="34" charset="-128"/>
                          <a:ea typeface="Meiryo UI" panose="020B0604030504040204" pitchFamily="34" charset="-128"/>
                        </a:rPr>
                        <a:t>１／</a:t>
                      </a:r>
                      <a:r>
                        <a:rPr kumimoji="1" lang="en-US" altLang="ja-JP" sz="1050" dirty="0">
                          <a:solidFill>
                            <a:schemeClr val="tx1"/>
                          </a:solidFill>
                          <a:latin typeface="Meiryo UI" panose="020B0604030504040204" pitchFamily="34" charset="-128"/>
                          <a:ea typeface="Meiryo UI" panose="020B0604030504040204" pitchFamily="34" charset="-128"/>
                        </a:rPr>
                        <a:t>2</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r>
                        <a:rPr kumimoji="1" lang="ja-JP" altLang="en-US" sz="1050">
                          <a:solidFill>
                            <a:schemeClr val="tx1"/>
                          </a:solidFill>
                          <a:latin typeface="Meiryo UI" panose="020B0604030504040204" pitchFamily="34" charset="-128"/>
                          <a:ea typeface="Meiryo UI" panose="020B0604030504040204" pitchFamily="34" charset="-128"/>
                        </a:rPr>
                        <a:t>１／</a:t>
                      </a:r>
                      <a:r>
                        <a:rPr kumimoji="1" lang="en-US" altLang="ja-JP" sz="1050" dirty="0">
                          <a:solidFill>
                            <a:schemeClr val="tx1"/>
                          </a:solidFill>
                          <a:latin typeface="Meiryo UI" panose="020B0604030504040204" pitchFamily="34" charset="-128"/>
                          <a:ea typeface="Meiryo UI" panose="020B0604030504040204" pitchFamily="34" charset="-128"/>
                        </a:rPr>
                        <a:t>2</a:t>
                      </a:r>
                      <a:endParaRPr kumimoji="1" lang="ja-JP" altLang="en-US" sz="1050" dirty="0">
                        <a:solidFill>
                          <a:schemeClr val="tx1"/>
                        </a:solidFill>
                        <a:latin typeface="Meiryo UI" panose="020B0604030504040204" pitchFamily="34" charset="-128"/>
                        <a:ea typeface="Meiryo UI" panose="020B0604030504040204" pitchFamily="34" charset="-128"/>
                      </a:endParaRPr>
                    </a:p>
                  </a:txBody>
                  <a:tcP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2501026163"/>
                  </a:ext>
                </a:extLst>
              </a:tr>
            </a:tbl>
          </a:graphicData>
        </a:graphic>
      </p:graphicFrame>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3591625"/>
            <a:ext cx="4169516" cy="1176923"/>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児童・生徒１人当たり国等の月額教育費負担額（令和４年度）</a:t>
            </a:r>
            <a:endParaRPr lang="en-US" altLang="ja-JP" sz="1050" b="1" dirty="0">
              <a:solidFill>
                <a:srgbClr val="C00000"/>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小学校　約７万８千円（年額 約</a:t>
            </a:r>
            <a:r>
              <a:rPr lang="en-US" altLang="ja-JP" sz="1050" dirty="0">
                <a:latin typeface="メイリオ" panose="020B0604030504040204" pitchFamily="50" charset="-128"/>
                <a:ea typeface="メイリオ" panose="020B0604030504040204" pitchFamily="50" charset="-128"/>
              </a:rPr>
              <a:t>94</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中学生　約９万１千円（年額 約</a:t>
            </a:r>
            <a:r>
              <a:rPr lang="en-US" altLang="ja-JP" sz="1050" dirty="0">
                <a:latin typeface="メイリオ" panose="020B0604030504040204" pitchFamily="50" charset="-128"/>
                <a:ea typeface="メイリオ" panose="020B0604030504040204" pitchFamily="50" charset="-128"/>
              </a:rPr>
              <a:t>108</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6</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a:latin typeface="メイリオ" panose="020B0604030504040204" pitchFamily="50" charset="-128"/>
                <a:ea typeface="メイリオ" panose="020B0604030504040204" pitchFamily="50" charset="-128"/>
              </a:rPr>
              <a:t>高校生　約９万４千円（年額 約</a:t>
            </a:r>
            <a:r>
              <a:rPr lang="en-US" altLang="ja-JP" sz="1050" dirty="0">
                <a:latin typeface="メイリオ" panose="020B0604030504040204" pitchFamily="50" charset="-128"/>
                <a:ea typeface="メイリオ" panose="020B0604030504040204" pitchFamily="50" charset="-128"/>
              </a:rPr>
              <a:t>112</a:t>
            </a:r>
            <a:r>
              <a:rPr lang="ja-JP" altLang="en-US" sz="1050">
                <a:latin typeface="メイリオ" panose="020B0604030504040204" pitchFamily="50" charset="-128"/>
                <a:ea typeface="メイリオ" panose="020B0604030504040204" pitchFamily="50" charset="-128"/>
              </a:rPr>
              <a:t>万</a:t>
            </a:r>
            <a:r>
              <a:rPr lang="en-US" altLang="ja-JP" sz="1050" dirty="0">
                <a:latin typeface="メイリオ" panose="020B0604030504040204" pitchFamily="50" charset="-128"/>
                <a:ea typeface="メイリオ" panose="020B0604030504040204" pitchFamily="50" charset="-128"/>
              </a:rPr>
              <a:t>7</a:t>
            </a:r>
            <a:r>
              <a:rPr lang="ja-JP" altLang="en-US" sz="1050">
                <a:latin typeface="メイリオ" panose="020B0604030504040204" pitchFamily="50" charset="-128"/>
                <a:ea typeface="メイリオ" panose="020B0604030504040204" pitchFamily="50" charset="-128"/>
              </a:rPr>
              <a:t>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393440"/>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393440"/>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6,210</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4,221</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736</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5,394</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914562"/>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2139876"/>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・・・５兆</a:t>
            </a:r>
            <a:r>
              <a:rPr lang="en-US" altLang="ja-JP" sz="1200" dirty="0">
                <a:latin typeface="メイリオ" panose="020B0604030504040204" pitchFamily="50" charset="-128"/>
                <a:ea typeface="メイリオ" panose="020B0604030504040204" pitchFamily="50" charset="-128"/>
              </a:rPr>
              <a:t>6,560</a:t>
            </a:r>
            <a:r>
              <a:rPr lang="ja-JP" altLang="en-US" sz="1200" dirty="0">
                <a:latin typeface="メイリオ" panose="020B0604030504040204" pitchFamily="50" charset="-128"/>
                <a:ea typeface="メイリオ" panose="020B0604030504040204" pitchFamily="50" charset="-128"/>
              </a:rPr>
              <a:t>億円</a:t>
            </a:r>
          </a:p>
        </p:txBody>
      </p:sp>
      <p:sp>
        <p:nvSpPr>
          <p:cNvPr id="4" name="Rectangle 14">
            <a:extLst>
              <a:ext uri="{FF2B5EF4-FFF2-40B4-BE49-F238E27FC236}">
                <a16:creationId xmlns:a16="http://schemas.microsoft.com/office/drawing/2014/main" id="{9D2D0573-4EDD-5D04-05E8-1BDE3C5F83C4}"/>
              </a:ext>
            </a:extLst>
          </p:cNvPr>
          <p:cNvSpPr>
            <a:spLocks noChangeArrowheads="1"/>
          </p:cNvSpPr>
          <p:nvPr/>
        </p:nvSpPr>
        <p:spPr bwMode="auto">
          <a:xfrm>
            <a:off x="4080619" y="5973077"/>
            <a:ext cx="4169516" cy="253916"/>
          </a:xfrm>
          <a:prstGeom prst="rect">
            <a:avLst/>
          </a:prstGeom>
          <a:noFill/>
          <a:ln w="9525">
            <a:noFill/>
            <a:miter lim="800000"/>
            <a:headEnd/>
            <a:tailEnd/>
          </a:ln>
        </p:spPr>
        <p:txBody>
          <a:bodyPr wrap="square">
            <a:spAutoFit/>
          </a:bodyPr>
          <a:lstStyle/>
          <a:p>
            <a:r>
              <a:rPr lang="en-US" altLang="ja-JP" sz="1050" dirty="0">
                <a:latin typeface="メイリオ" panose="020B0604030504040204" pitchFamily="50" charset="-128"/>
                <a:ea typeface="メイリオ" panose="020B0604030504040204" pitchFamily="50" charset="-128"/>
              </a:rPr>
              <a:t>※</a:t>
            </a:r>
            <a:r>
              <a:rPr lang="ja-JP" altLang="en-US" sz="1050" dirty="0">
                <a:latin typeface="メイリオ" panose="020B0604030504040204" pitchFamily="50" charset="-128"/>
                <a:ea typeface="メイリオ" panose="020B0604030504040204" pitchFamily="50" charset="-128"/>
              </a:rPr>
              <a:t>国の補助を受けるには一定の要件が必要</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みんなが納めた税金は選挙で選ばれた代表が話し合って決めていることを知る。</a:t>
            </a:r>
            <a:endParaRPr lang="ja-JP" altLang="en-US" sz="1200" dirty="0">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675777"/>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570415"/>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166988"/>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026474"/>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Office 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687</TotalTime>
  <Words>4482</Words>
  <Application>Microsoft Macintosh PowerPoint</Application>
  <PresentationFormat>画面に合わせる (4:3)</PresentationFormat>
  <Paragraphs>407</Paragraphs>
  <Slides>14</Slides>
  <Notes>14</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HG丸ｺﾞｼｯｸM-PRO</vt:lpstr>
      <vt:lpstr>Meiryo UI</vt:lpstr>
      <vt:lpstr>ＭＳ ゴシック</vt:lpstr>
      <vt:lpstr>ＭＳ ゴシック</vt:lpstr>
      <vt:lpstr>Meiryo</vt:lpstr>
      <vt:lpstr>Meiryo</vt:lpstr>
      <vt:lpstr>游ゴシック</vt:lpstr>
      <vt:lpstr>Arial</vt:lpstr>
      <vt:lpstr>Calibri</vt:lpstr>
      <vt:lpstr>Calibri Light</vt:lpstr>
      <vt:lpstr>Wingdings</vt:lpstr>
      <vt:lpstr>Office 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滋賀県では税をどう使っているの？（児童用Ｐ13） 「琵琶湖森林づくり県民税」って知ってる？（児童用Ｐ14）</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岡崎 香奈</dc:creator>
  <cp:lastModifiedBy>Erii Ogawa</cp:lastModifiedBy>
  <cp:revision>70</cp:revision>
  <cp:lastPrinted>2025-03-24T06:00:04Z</cp:lastPrinted>
  <dcterms:created xsi:type="dcterms:W3CDTF">2025-03-11T04:29:15Z</dcterms:created>
  <dcterms:modified xsi:type="dcterms:W3CDTF">2025-06-05T05:56:24Z</dcterms:modified>
</cp:coreProperties>
</file>