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4"/>
  </p:sldMasterIdLst>
  <p:notesMasterIdLst>
    <p:notesMasterId r:id="rId21"/>
  </p:notesMasterIdLst>
  <p:handoutMasterIdLst>
    <p:handoutMasterId r:id="rId22"/>
  </p:handoutMasterIdLst>
  <p:sldIdLst>
    <p:sldId id="366" r:id="rId5"/>
    <p:sldId id="258" r:id="rId6"/>
    <p:sldId id="354" r:id="rId7"/>
    <p:sldId id="350" r:id="rId8"/>
    <p:sldId id="353" r:id="rId9"/>
    <p:sldId id="344" r:id="rId10"/>
    <p:sldId id="355" r:id="rId11"/>
    <p:sldId id="292" r:id="rId12"/>
    <p:sldId id="341" r:id="rId13"/>
    <p:sldId id="352" r:id="rId14"/>
    <p:sldId id="368" r:id="rId15"/>
    <p:sldId id="360" r:id="rId16"/>
    <p:sldId id="361" r:id="rId17"/>
    <p:sldId id="362" r:id="rId18"/>
    <p:sldId id="367" r:id="rId19"/>
    <p:sldId id="364" r:id="rId20"/>
  </p:sldIdLst>
  <p:sldSz cx="9144000" cy="6858000" type="screen4x3"/>
  <p:notesSz cx="6735763" cy="9866313"/>
  <p:embeddedFontLst>
    <p:embeddedFont>
      <p:font typeface="HGPｺﾞｼｯｸM" panose="020B0600000000000000" pitchFamily="34" charset="-128"/>
      <p:regular r:id="rId23"/>
    </p:embeddedFont>
    <p:embeddedFont>
      <p:font typeface="BIZ UDPゴシック" panose="020B0400000000000000" pitchFamily="34" charset="-128"/>
      <p:regular r:id="rId24"/>
      <p:bold r:id="rId25"/>
      <p:italic r:id="rId26"/>
      <p:boldItalic r:id="rId27"/>
    </p:embeddedFont>
    <p:embeddedFont>
      <p:font typeface="HGPｺﾞｼｯｸE" panose="020B0900000000000000" pitchFamily="34" charset="-128"/>
      <p:regular r:id="rId28"/>
    </p:embeddedFont>
    <p:embeddedFont>
      <p:font typeface="HGP創英角ｺﾞｼｯｸUB" panose="020B0900000000000000" pitchFamily="34" charset="-128"/>
      <p:regular r:id="rId29"/>
    </p:embeddedFont>
    <p:embeddedFont>
      <p:font typeface="HGSｺﾞｼｯｸE" panose="020B0900000000000000" pitchFamily="34" charset="-128"/>
      <p:regular r:id="rId30"/>
    </p:embeddedFont>
    <p:embeddedFont>
      <p:font typeface="ＭＳ Ｐゴシック" panose="020B0600070205080204" pitchFamily="34" charset="-128"/>
      <p:regular r:id="rId31"/>
    </p:embeddedFont>
    <p:embeddedFont>
      <p:font typeface="Times" panose="02020603050405020304" pitchFamily="18" charset="0"/>
      <p:regular r:id="rId32"/>
      <p:bold r:id="rId33"/>
      <p:italic r:id="rId34"/>
      <p:bold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和歌山県（表紙）" id="{E6585469-230B-4BAD-9C77-3F77597F0653}">
          <p14:sldIdLst>
            <p14:sldId id="366"/>
          </p14:sldIdLst>
        </p14:section>
        <p14:section name="共通" id="{A107F953-6DEC-4BA4-BD25-39E110DED85E}">
          <p14:sldIdLst>
            <p14:sldId id="258"/>
            <p14:sldId id="354"/>
            <p14:sldId id="350"/>
            <p14:sldId id="353"/>
            <p14:sldId id="344"/>
            <p14:sldId id="355"/>
            <p14:sldId id="292"/>
            <p14:sldId id="341"/>
            <p14:sldId id="352"/>
            <p14:sldId id="368"/>
          </p14:sldIdLst>
        </p14:section>
        <p14:section name="和歌山県独自ページ" id="{991A028B-E7D0-40C4-A750-EE916B0F4B47}">
          <p14:sldIdLst>
            <p14:sldId id="360"/>
            <p14:sldId id="361"/>
            <p14:sldId id="362"/>
          </p14:sldIdLst>
        </p14:section>
        <p14:section name="共通" id="{39F437A6-7682-44AD-9DCC-3C28507FBE81}">
          <p14:sldIdLst>
            <p14:sldId id="367"/>
          </p14:sldIdLst>
        </p14:section>
        <p14:section name="和歌山県　最終ページ" id="{6BE084FB-D29A-428A-8645-D20D941C34A2}">
          <p14:sldIdLst>
            <p14:sldId id="3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8764"/>
    <a:srgbClr val="EB75B1"/>
    <a:srgbClr val="B8F993"/>
    <a:srgbClr val="F36C62"/>
    <a:srgbClr val="AEAEAE"/>
    <a:srgbClr val="FFABAB"/>
    <a:srgbClr val="A79CDA"/>
    <a:srgbClr val="D2D2D2"/>
    <a:srgbClr val="92D14F"/>
    <a:srgbClr val="FFFF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0" autoAdjust="0"/>
    <p:restoredTop sz="93946" autoAdjust="0"/>
  </p:normalViewPr>
  <p:slideViewPr>
    <p:cSldViewPr snapToGrid="0">
      <p:cViewPr varScale="1">
        <p:scale>
          <a:sx n="115" d="100"/>
          <a:sy n="115" d="100"/>
        </p:scale>
        <p:origin x="2040" y="2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24"/>
    </p:cViewPr>
  </p:sorterViewPr>
  <p:notesViewPr>
    <p:cSldViewPr snapToGrid="0">
      <p:cViewPr varScale="1">
        <p:scale>
          <a:sx n="79" d="100"/>
          <a:sy n="79" d="100"/>
        </p:scale>
        <p:origin x="365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9966"/>
              </a:solidFill>
              <a:ln w="6350">
                <a:solidFill>
                  <a:schemeClr val="bg1"/>
                </a:solidFill>
              </a:ln>
              <a:effectLst/>
            </c:spPr>
            <c:extLst>
              <c:ext xmlns:c16="http://schemas.microsoft.com/office/drawing/2014/chart" uri="{C3380CC4-5D6E-409C-BE32-E72D297353CC}">
                <c16:uniqueId val="{00000001-D3E2-4A63-9ED4-028904819BA3}"/>
              </c:ext>
            </c:extLst>
          </c:dPt>
          <c:dPt>
            <c:idx val="1"/>
            <c:bubble3D val="0"/>
            <c:spPr>
              <a:solidFill>
                <a:srgbClr val="5FC164"/>
              </a:solidFill>
              <a:ln w="6350">
                <a:solidFill>
                  <a:schemeClr val="bg1"/>
                </a:solidFill>
              </a:ln>
              <a:effectLst/>
            </c:spPr>
            <c:extLst>
              <c:ext xmlns:c16="http://schemas.microsoft.com/office/drawing/2014/chart" uri="{C3380CC4-5D6E-409C-BE32-E72D297353CC}">
                <c16:uniqueId val="{00000003-D3E2-4A63-9ED4-028904819BA3}"/>
              </c:ext>
            </c:extLst>
          </c:dPt>
          <c:dPt>
            <c:idx val="2"/>
            <c:bubble3D val="0"/>
            <c:spPr>
              <a:solidFill>
                <a:srgbClr val="AEAEAE"/>
              </a:solidFill>
              <a:ln w="6350">
                <a:solidFill>
                  <a:schemeClr val="bg1"/>
                </a:solidFill>
              </a:ln>
              <a:effectLst/>
            </c:spPr>
            <c:extLst>
              <c:ext xmlns:c16="http://schemas.microsoft.com/office/drawing/2014/chart" uri="{C3380CC4-5D6E-409C-BE32-E72D297353CC}">
                <c16:uniqueId val="{00000005-D3E2-4A63-9ED4-028904819BA3}"/>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D3E2-4A63-9ED4-028904819BA3}"/>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D3E2-4A63-9ED4-028904819BA3}"/>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D3E2-4A63-9ED4-028904819BA3}"/>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D3E2-4A63-9ED4-028904819BA3}"/>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D3E2-4A63-9ED4-028904819BA3}"/>
              </c:ext>
            </c:extLst>
          </c:dPt>
          <c:val>
            <c:numRef>
              <c:f>Sheet1!$B$2:$B$4</c:f>
              <c:numCache>
                <c:formatCode>General</c:formatCode>
                <c:ptCount val="3"/>
                <c:pt idx="0">
                  <c:v>67.599999999999994</c:v>
                </c:pt>
                <c:pt idx="1">
                  <c:v>24.9</c:v>
                </c:pt>
                <c:pt idx="2">
                  <c:v>7.6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税金</c:v>
                      </c:pt>
                      <c:pt idx="1">
                        <c:v>公債金</c:v>
                      </c:pt>
                      <c:pt idx="2">
                        <c:v>その他</c:v>
                      </c:pt>
                    </c:strCache>
                  </c:strRef>
                </c15:cat>
              </c15:filteredCategoryTitle>
            </c:ext>
            <c:ext xmlns:c16="http://schemas.microsoft.com/office/drawing/2014/chart" uri="{C3380CC4-5D6E-409C-BE32-E72D297353CC}">
              <c16:uniqueId val="{00000010-D3E2-4A63-9ED4-028904819B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EEC92E"/>
              </a:solidFill>
              <a:ln w="6350">
                <a:solidFill>
                  <a:schemeClr val="bg1"/>
                </a:solidFill>
              </a:ln>
              <a:effectLst/>
            </c:spPr>
            <c:extLst>
              <c:ext xmlns:c16="http://schemas.microsoft.com/office/drawing/2014/chart" uri="{C3380CC4-5D6E-409C-BE32-E72D297353CC}">
                <c16:uniqueId val="{00000001-E4BF-49DD-9198-47C38AE28DA1}"/>
              </c:ext>
            </c:extLst>
          </c:dPt>
          <c:dPt>
            <c:idx val="1"/>
            <c:bubble3D val="0"/>
            <c:spPr>
              <a:solidFill>
                <a:srgbClr val="6AE2FE"/>
              </a:solidFill>
              <a:ln w="6350">
                <a:solidFill>
                  <a:schemeClr val="bg1"/>
                </a:solidFill>
              </a:ln>
              <a:effectLst/>
            </c:spPr>
            <c:extLst>
              <c:ext xmlns:c16="http://schemas.microsoft.com/office/drawing/2014/chart" uri="{C3380CC4-5D6E-409C-BE32-E72D297353CC}">
                <c16:uniqueId val="{00000003-E4BF-49DD-9198-47C38AE28DA1}"/>
              </c:ext>
            </c:extLst>
          </c:dPt>
          <c:dPt>
            <c:idx val="2"/>
            <c:bubble3D val="0"/>
            <c:spPr>
              <a:solidFill>
                <a:srgbClr val="99D80E"/>
              </a:solidFill>
              <a:ln w="6350">
                <a:solidFill>
                  <a:schemeClr val="bg1"/>
                </a:solidFill>
              </a:ln>
              <a:effectLst/>
            </c:spPr>
            <c:extLst>
              <c:ext xmlns:c16="http://schemas.microsoft.com/office/drawing/2014/chart" uri="{C3380CC4-5D6E-409C-BE32-E72D297353CC}">
                <c16:uniqueId val="{00000005-E4BF-49DD-9198-47C38AE28DA1}"/>
              </c:ext>
            </c:extLst>
          </c:dPt>
          <c:dPt>
            <c:idx val="3"/>
            <c:bubble3D val="0"/>
            <c:spPr>
              <a:solidFill>
                <a:srgbClr val="C38765"/>
              </a:solidFill>
              <a:ln w="6350">
                <a:solidFill>
                  <a:schemeClr val="bg1"/>
                </a:solidFill>
              </a:ln>
              <a:effectLst/>
            </c:spPr>
            <c:extLst>
              <c:ext xmlns:c16="http://schemas.microsoft.com/office/drawing/2014/chart" uri="{C3380CC4-5D6E-409C-BE32-E72D297353CC}">
                <c16:uniqueId val="{00000007-E4BF-49DD-9198-47C38AE28DA1}"/>
              </c:ext>
            </c:extLst>
          </c:dPt>
          <c:dPt>
            <c:idx val="4"/>
            <c:bubble3D val="0"/>
            <c:spPr>
              <a:solidFill>
                <a:srgbClr val="A79CD8"/>
              </a:solidFill>
              <a:ln w="6350">
                <a:solidFill>
                  <a:schemeClr val="bg1"/>
                </a:solidFill>
              </a:ln>
              <a:effectLst/>
            </c:spPr>
            <c:extLst>
              <c:ext xmlns:c16="http://schemas.microsoft.com/office/drawing/2014/chart" uri="{C3380CC4-5D6E-409C-BE32-E72D297353CC}">
                <c16:uniqueId val="{00000009-E4BF-49DD-9198-47C38AE28DA1}"/>
              </c:ext>
            </c:extLst>
          </c:dPt>
          <c:dPt>
            <c:idx val="5"/>
            <c:bubble3D val="0"/>
            <c:spPr>
              <a:solidFill>
                <a:srgbClr val="FFABAB"/>
              </a:solidFill>
              <a:ln w="6350">
                <a:solidFill>
                  <a:schemeClr val="bg1"/>
                </a:solidFill>
              </a:ln>
              <a:effectLst/>
            </c:spPr>
            <c:extLst>
              <c:ext xmlns:c16="http://schemas.microsoft.com/office/drawing/2014/chart" uri="{C3380CC4-5D6E-409C-BE32-E72D297353CC}">
                <c16:uniqueId val="{0000000B-E4BF-49DD-9198-47C38AE28DA1}"/>
              </c:ext>
            </c:extLst>
          </c:dPt>
          <c:dPt>
            <c:idx val="6"/>
            <c:bubble3D val="0"/>
            <c:spPr>
              <a:solidFill>
                <a:srgbClr val="C89172"/>
              </a:solidFill>
              <a:ln w="6350">
                <a:solidFill>
                  <a:schemeClr val="bg1"/>
                </a:solidFill>
              </a:ln>
              <a:effectLst/>
            </c:spPr>
            <c:extLst>
              <c:ext xmlns:c16="http://schemas.microsoft.com/office/drawing/2014/chart" uri="{C3380CC4-5D6E-409C-BE32-E72D297353CC}">
                <c16:uniqueId val="{0000000D-E4BF-49DD-9198-47C38AE28DA1}"/>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E4BF-49DD-9198-47C38AE28DA1}"/>
              </c:ext>
            </c:extLst>
          </c:dPt>
          <c:val>
            <c:numRef>
              <c:f>Sheet1!$B$2:$B$7</c:f>
              <c:numCache>
                <c:formatCode>General</c:formatCode>
                <c:ptCount val="6"/>
                <c:pt idx="0">
                  <c:v>33.200000000000003</c:v>
                </c:pt>
                <c:pt idx="1">
                  <c:v>5.3</c:v>
                </c:pt>
                <c:pt idx="2">
                  <c:v>4.9000000000000004</c:v>
                </c:pt>
                <c:pt idx="3">
                  <c:v>15.7</c:v>
                </c:pt>
                <c:pt idx="4">
                  <c:v>16.399999999999999</c:v>
                </c:pt>
                <c:pt idx="5">
                  <c:v>24.5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わたしたちの健康や生活を 守るために</c:v>
                      </c:pt>
                      <c:pt idx="1">
                        <c:v>道路や住宅などの 整備のために</c:v>
                      </c:pt>
                      <c:pt idx="2">
                        <c:v>教育や科学技術をさかんにするために</c:v>
                      </c:pt>
                      <c:pt idx="3">
                        <c:v>そのほか</c:v>
                      </c:pt>
                      <c:pt idx="4">
                        <c:v>都道府県や市区町村の財政をおぎなうために</c:v>
                      </c:pt>
                      <c:pt idx="5">
                        <c:v>国の借金を返したり利子を払ったりするために</c:v>
                      </c:pt>
                    </c:strCache>
                  </c:strRef>
                </c15:cat>
              </c15:filteredCategoryTitle>
            </c:ext>
            <c:ext xmlns:c16="http://schemas.microsoft.com/office/drawing/2014/chart" uri="{C3380CC4-5D6E-409C-BE32-E72D297353CC}">
              <c16:uniqueId val="{00000010-E4BF-49DD-9198-47C38AE28D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EEC92E"/>
              </a:solidFill>
              <a:ln w="6350">
                <a:solidFill>
                  <a:schemeClr val="bg1"/>
                </a:solidFill>
              </a:ln>
              <a:effectLst/>
            </c:spPr>
            <c:extLst>
              <c:ext xmlns:c16="http://schemas.microsoft.com/office/drawing/2014/chart" uri="{C3380CC4-5D6E-409C-BE32-E72D297353CC}">
                <c16:uniqueId val="{00000001-8BF8-435F-BFFB-71AE1A48DE9D}"/>
              </c:ext>
            </c:extLst>
          </c:dPt>
          <c:dPt>
            <c:idx val="1"/>
            <c:bubble3D val="0"/>
            <c:spPr>
              <a:solidFill>
                <a:srgbClr val="6AE2FE"/>
              </a:solidFill>
              <a:ln w="6350">
                <a:solidFill>
                  <a:schemeClr val="bg1"/>
                </a:solidFill>
              </a:ln>
              <a:effectLst/>
            </c:spPr>
            <c:extLst>
              <c:ext xmlns:c16="http://schemas.microsoft.com/office/drawing/2014/chart" uri="{C3380CC4-5D6E-409C-BE32-E72D297353CC}">
                <c16:uniqueId val="{00000003-8BF8-435F-BFFB-71AE1A48DE9D}"/>
              </c:ext>
            </c:extLst>
          </c:dPt>
          <c:dPt>
            <c:idx val="2"/>
            <c:bubble3D val="0"/>
            <c:spPr>
              <a:solidFill>
                <a:srgbClr val="99D80E"/>
              </a:solidFill>
              <a:ln w="6350">
                <a:solidFill>
                  <a:schemeClr val="bg1"/>
                </a:solidFill>
              </a:ln>
              <a:effectLst/>
            </c:spPr>
            <c:extLst>
              <c:ext xmlns:c16="http://schemas.microsoft.com/office/drawing/2014/chart" uri="{C3380CC4-5D6E-409C-BE32-E72D297353CC}">
                <c16:uniqueId val="{00000005-8BF8-435F-BFFB-71AE1A48DE9D}"/>
              </c:ext>
            </c:extLst>
          </c:dPt>
          <c:dPt>
            <c:idx val="3"/>
            <c:bubble3D val="0"/>
            <c:spPr>
              <a:solidFill>
                <a:srgbClr val="A79CDA"/>
              </a:solidFill>
              <a:ln w="6350">
                <a:solidFill>
                  <a:schemeClr val="bg1"/>
                </a:solidFill>
              </a:ln>
              <a:effectLst/>
            </c:spPr>
            <c:extLst>
              <c:ext xmlns:c16="http://schemas.microsoft.com/office/drawing/2014/chart" uri="{C3380CC4-5D6E-409C-BE32-E72D297353CC}">
                <c16:uniqueId val="{00000007-8BF8-435F-BFFB-71AE1A48DE9D}"/>
              </c:ext>
            </c:extLst>
          </c:dPt>
          <c:dPt>
            <c:idx val="4"/>
            <c:bubble3D val="0"/>
            <c:spPr>
              <a:solidFill>
                <a:srgbClr val="FFABAB"/>
              </a:solidFill>
              <a:ln w="6350">
                <a:solidFill>
                  <a:schemeClr val="bg1"/>
                </a:solidFill>
              </a:ln>
              <a:effectLst/>
            </c:spPr>
            <c:extLst>
              <c:ext xmlns:c16="http://schemas.microsoft.com/office/drawing/2014/chart" uri="{C3380CC4-5D6E-409C-BE32-E72D297353CC}">
                <c16:uniqueId val="{00000009-8BF8-435F-BFFB-71AE1A48DE9D}"/>
              </c:ext>
            </c:extLst>
          </c:dPt>
          <c:dPt>
            <c:idx val="5"/>
            <c:bubble3D val="0"/>
            <c:spPr>
              <a:solidFill>
                <a:srgbClr val="AEAEAE"/>
              </a:solidFill>
              <a:ln w="6350">
                <a:solidFill>
                  <a:schemeClr val="bg1"/>
                </a:solidFill>
              </a:ln>
              <a:effectLst/>
            </c:spPr>
            <c:extLst>
              <c:ext xmlns:c16="http://schemas.microsoft.com/office/drawing/2014/chart" uri="{C3380CC4-5D6E-409C-BE32-E72D297353CC}">
                <c16:uniqueId val="{0000000B-8BF8-435F-BFFB-71AE1A48DE9D}"/>
              </c:ext>
            </c:extLst>
          </c:dPt>
          <c:dPt>
            <c:idx val="6"/>
            <c:bubble3D val="0"/>
            <c:spPr>
              <a:solidFill>
                <a:srgbClr val="F36C62"/>
              </a:solidFill>
              <a:ln w="6350">
                <a:solidFill>
                  <a:schemeClr val="bg1"/>
                </a:solidFill>
              </a:ln>
              <a:effectLst/>
            </c:spPr>
            <c:extLst>
              <c:ext xmlns:c16="http://schemas.microsoft.com/office/drawing/2014/chart" uri="{C3380CC4-5D6E-409C-BE32-E72D297353CC}">
                <c16:uniqueId val="{0000000D-8BF8-435F-BFFB-71AE1A48DE9D}"/>
              </c:ext>
            </c:extLst>
          </c:dPt>
          <c:dPt>
            <c:idx val="7"/>
            <c:bubble3D val="0"/>
            <c:spPr>
              <a:solidFill>
                <a:srgbClr val="B8F993"/>
              </a:solidFill>
              <a:ln w="6350">
                <a:solidFill>
                  <a:schemeClr val="bg1"/>
                </a:solidFill>
              </a:ln>
              <a:effectLst/>
            </c:spPr>
            <c:extLst>
              <c:ext xmlns:c16="http://schemas.microsoft.com/office/drawing/2014/chart" uri="{C3380CC4-5D6E-409C-BE32-E72D297353CC}">
                <c16:uniqueId val="{0000000F-8BF8-435F-BFFB-71AE1A48DE9D}"/>
              </c:ext>
            </c:extLst>
          </c:dPt>
          <c:dPt>
            <c:idx val="8"/>
            <c:bubble3D val="0"/>
            <c:spPr>
              <a:solidFill>
                <a:srgbClr val="EB75B1"/>
              </a:solidFill>
              <a:ln w="6350">
                <a:solidFill>
                  <a:schemeClr val="bg1"/>
                </a:solidFill>
              </a:ln>
              <a:effectLst/>
            </c:spPr>
            <c:extLst>
              <c:ext xmlns:c16="http://schemas.microsoft.com/office/drawing/2014/chart" uri="{C3380CC4-5D6E-409C-BE32-E72D297353CC}">
                <c16:uniqueId val="{00000011-D083-4DA0-B0F8-E659C7FB56E7}"/>
              </c:ext>
            </c:extLst>
          </c:dPt>
          <c:dPt>
            <c:idx val="9"/>
            <c:bubble3D val="0"/>
            <c:spPr>
              <a:solidFill>
                <a:srgbClr val="C38764"/>
              </a:solidFill>
              <a:ln w="6350">
                <a:solidFill>
                  <a:schemeClr val="bg1"/>
                </a:solidFill>
              </a:ln>
              <a:effectLst/>
            </c:spPr>
            <c:extLst>
              <c:ext xmlns:c16="http://schemas.microsoft.com/office/drawing/2014/chart" uri="{C3380CC4-5D6E-409C-BE32-E72D297353CC}">
                <c16:uniqueId val="{00000013-D083-4DA0-B0F8-E659C7FB56E7}"/>
              </c:ext>
            </c:extLst>
          </c:dPt>
          <c:val>
            <c:numRef>
              <c:f>Sheet1!$B$2:$B$11</c:f>
              <c:numCache>
                <c:formatCode>General</c:formatCode>
                <c:ptCount val="10"/>
                <c:pt idx="0">
                  <c:v>18.899999999999999</c:v>
                </c:pt>
                <c:pt idx="1">
                  <c:v>14.8</c:v>
                </c:pt>
                <c:pt idx="2">
                  <c:v>13.8</c:v>
                </c:pt>
                <c:pt idx="3">
                  <c:v>13.4</c:v>
                </c:pt>
                <c:pt idx="4">
                  <c:v>11.8</c:v>
                </c:pt>
                <c:pt idx="5">
                  <c:v>5.0999999999999996</c:v>
                </c:pt>
                <c:pt idx="6">
                  <c:v>3.9</c:v>
                </c:pt>
                <c:pt idx="7">
                  <c:v>2.6</c:v>
                </c:pt>
                <c:pt idx="8">
                  <c:v>1.7</c:v>
                </c:pt>
                <c:pt idx="9">
                  <c:v>14.1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教育費</c:v>
                      </c:pt>
                      <c:pt idx="1">
                        <c:v>商工費</c:v>
                      </c:pt>
                      <c:pt idx="2">
                        <c:v>民生費</c:v>
                      </c:pt>
                      <c:pt idx="3">
                        <c:v>公債費</c:v>
                      </c:pt>
                      <c:pt idx="4">
                        <c:v>土木費</c:v>
                      </c:pt>
                      <c:pt idx="5">
                        <c:v>警察費</c:v>
                      </c:pt>
                      <c:pt idx="6">
                        <c:v>農林水産業費</c:v>
                      </c:pt>
                      <c:pt idx="7">
                        <c:v>衛生費</c:v>
                      </c:pt>
                      <c:pt idx="8">
                        <c:v>災害復興費</c:v>
                      </c:pt>
                      <c:pt idx="9">
                        <c:v>その他</c:v>
                      </c:pt>
                    </c:strCache>
                  </c:strRef>
                </c15:cat>
              </c15:filteredCategoryTitle>
            </c:ext>
            <c:ext xmlns:c16="http://schemas.microsoft.com/office/drawing/2014/chart" uri="{C3380CC4-5D6E-409C-BE32-E72D297353CC}">
              <c16:uniqueId val="{00000010-8BF8-435F-BFFB-71AE1A48DE9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9966"/>
              </a:solidFill>
              <a:ln w="6350">
                <a:solidFill>
                  <a:schemeClr val="bg1"/>
                </a:solidFill>
              </a:ln>
              <a:effectLst/>
            </c:spPr>
            <c:extLst>
              <c:ext xmlns:c16="http://schemas.microsoft.com/office/drawing/2014/chart" uri="{C3380CC4-5D6E-409C-BE32-E72D297353CC}">
                <c16:uniqueId val="{00000001-5931-FE4B-84FC-E1006F84161F}"/>
              </c:ext>
            </c:extLst>
          </c:dPt>
          <c:dPt>
            <c:idx val="1"/>
            <c:bubble3D val="0"/>
            <c:spPr>
              <a:solidFill>
                <a:srgbClr val="92D14F"/>
              </a:solidFill>
              <a:ln w="6350">
                <a:solidFill>
                  <a:schemeClr val="bg1"/>
                </a:solidFill>
              </a:ln>
              <a:effectLst/>
            </c:spPr>
            <c:extLst>
              <c:ext xmlns:c16="http://schemas.microsoft.com/office/drawing/2014/chart" uri="{C3380CC4-5D6E-409C-BE32-E72D297353CC}">
                <c16:uniqueId val="{00000003-5931-FE4B-84FC-E1006F84161F}"/>
              </c:ext>
            </c:extLst>
          </c:dPt>
          <c:dPt>
            <c:idx val="2"/>
            <c:bubble3D val="0"/>
            <c:spPr>
              <a:solidFill>
                <a:srgbClr val="D2D2D2"/>
              </a:solidFill>
              <a:ln w="6350">
                <a:solidFill>
                  <a:schemeClr val="bg1"/>
                </a:solidFill>
              </a:ln>
              <a:effectLst/>
            </c:spPr>
            <c:extLst>
              <c:ext xmlns:c16="http://schemas.microsoft.com/office/drawing/2014/chart" uri="{C3380CC4-5D6E-409C-BE32-E72D297353CC}">
                <c16:uniqueId val="{00000005-5931-FE4B-84FC-E1006F84161F}"/>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5931-FE4B-84FC-E1006F84161F}"/>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5931-FE4B-84FC-E1006F84161F}"/>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5931-FE4B-84FC-E1006F84161F}"/>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5931-FE4B-84FC-E1006F84161F}"/>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5931-FE4B-84FC-E1006F84161F}"/>
              </c:ext>
            </c:extLst>
          </c:dPt>
          <c:val>
            <c:numRef>
              <c:f>Sheet1!$B$2:$B$4</c:f>
              <c:numCache>
                <c:formatCode>General</c:formatCode>
                <c:ptCount val="3"/>
                <c:pt idx="0">
                  <c:v>44.7</c:v>
                </c:pt>
                <c:pt idx="1">
                  <c:v>46.6</c:v>
                </c:pt>
                <c:pt idx="2">
                  <c:v>8.6999999999999993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県税などの自主財源</c:v>
                      </c:pt>
                      <c:pt idx="1">
                        <c:v>国から入るお金</c:v>
                      </c:pt>
                      <c:pt idx="2">
                        <c:v>県の借金</c:v>
                      </c:pt>
                    </c:strCache>
                  </c:strRef>
                </c15:cat>
              </c15:filteredCategoryTitle>
            </c:ext>
            <c:ext xmlns:c16="http://schemas.microsoft.com/office/drawing/2014/chart" uri="{C3380CC4-5D6E-409C-BE32-E72D297353CC}">
              <c16:uniqueId val="{00000010-5931-FE4B-84FC-E1006F84161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A3B63B0-5D18-44F7-1734-B909B924FC06}"/>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a:extLst>
              <a:ext uri="{FF2B5EF4-FFF2-40B4-BE49-F238E27FC236}">
                <a16:creationId xmlns:a16="http://schemas.microsoft.com/office/drawing/2014/main" id="{2AD93A6C-2DDB-83DB-AE04-26FFC596570E}"/>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2485A8FA-5CC2-40B4-90FF-50E52AF9D939}" type="datetimeFigureOut">
              <a:rPr kumimoji="1" lang="ja-JP" altLang="en-US" smtClean="0"/>
              <a:t>2025/5/29</a:t>
            </a:fld>
            <a:endParaRPr kumimoji="1" lang="ja-JP" altLang="en-US" dirty="0"/>
          </a:p>
        </p:txBody>
      </p:sp>
      <p:sp>
        <p:nvSpPr>
          <p:cNvPr id="4" name="フッター プレースホルダー 3">
            <a:extLst>
              <a:ext uri="{FF2B5EF4-FFF2-40B4-BE49-F238E27FC236}">
                <a16:creationId xmlns:a16="http://schemas.microsoft.com/office/drawing/2014/main" id="{E5A77F41-C415-886E-0560-2942FB6F677D}"/>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a:extLst>
              <a:ext uri="{FF2B5EF4-FFF2-40B4-BE49-F238E27FC236}">
                <a16:creationId xmlns:a16="http://schemas.microsoft.com/office/drawing/2014/main" id="{B4D377BD-916F-3599-B534-F4E8E96E6E97}"/>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EBC69C88-0F3B-49AA-871C-B96455EA39DB}" type="slidenum">
              <a:rPr kumimoji="1" lang="ja-JP" altLang="en-US" smtClean="0"/>
              <a:t>‹#›</a:t>
            </a:fld>
            <a:endParaRPr kumimoji="1" lang="ja-JP" altLang="en-US" dirty="0"/>
          </a:p>
        </p:txBody>
      </p:sp>
    </p:spTree>
    <p:extLst>
      <p:ext uri="{BB962C8B-B14F-4D97-AF65-F5344CB8AC3E}">
        <p14:creationId xmlns:p14="http://schemas.microsoft.com/office/powerpoint/2010/main" val="3561671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8C1590E8-BF0F-4D58-AE9F-87B6FEB1C323}" type="datetimeFigureOut">
              <a:rPr kumimoji="1" lang="ja-JP" altLang="en-US" smtClean="0"/>
              <a:t>2025/5/29</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8C61421-7068-4014-B7E3-2EFBDFFF2B57}" type="slidenum">
              <a:rPr kumimoji="1" lang="ja-JP" altLang="en-US" smtClean="0"/>
              <a:t>‹#›</a:t>
            </a:fld>
            <a:endParaRPr kumimoji="1" lang="ja-JP" altLang="en-US"/>
          </a:p>
        </p:txBody>
      </p:sp>
    </p:spTree>
    <p:extLst>
      <p:ext uri="{BB962C8B-B14F-4D97-AF65-F5344CB8AC3E}">
        <p14:creationId xmlns:p14="http://schemas.microsoft.com/office/powerpoint/2010/main" val="3590989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9568161C-ABBB-4AD2-A587-D7C64F4E4BF3}" type="slidenum">
              <a:rPr lang="ja-JP" altLang="en-US" smtClean="0"/>
              <a:pPr>
                <a:defRPr/>
              </a:pPr>
              <a:t>1</a:t>
            </a:fld>
            <a:endParaRPr lang="ja-JP" altLang="en-US"/>
          </a:p>
        </p:txBody>
      </p:sp>
    </p:spTree>
    <p:extLst>
      <p:ext uri="{BB962C8B-B14F-4D97-AF65-F5344CB8AC3E}">
        <p14:creationId xmlns:p14="http://schemas.microsoft.com/office/powerpoint/2010/main" val="1760274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3</a:t>
            </a:fld>
            <a:endParaRPr lang="ja-JP" altLang="en-US"/>
          </a:p>
        </p:txBody>
      </p:sp>
      <p:sp>
        <p:nvSpPr>
          <p:cNvPr id="5" name="ノート プレースホルダー 4"/>
          <p:cNvSpPr>
            <a:spLocks noGrp="1"/>
          </p:cNvSpPr>
          <p:nvPr>
            <p:ph type="body" sz="quarter" idx="11"/>
          </p:nvPr>
        </p:nvSpPr>
        <p:spPr/>
        <p:txBody>
          <a:bodyPr/>
          <a:lstStyle/>
          <a:p>
            <a:endParaRPr lang="en-US" altLang="ja-JP" dirty="0"/>
          </a:p>
        </p:txBody>
      </p:sp>
    </p:spTree>
    <p:extLst>
      <p:ext uri="{BB962C8B-B14F-4D97-AF65-F5344CB8AC3E}">
        <p14:creationId xmlns:p14="http://schemas.microsoft.com/office/powerpoint/2010/main" val="2484004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6</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187300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9</a:t>
            </a:fld>
            <a:endParaRPr lang="ja-JP" altLang="en-US"/>
          </a:p>
        </p:txBody>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57738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11</a:t>
            </a:fld>
            <a:endParaRPr lang="ja-JP" altLang="en-US"/>
          </a:p>
        </p:txBody>
      </p:sp>
    </p:spTree>
    <p:extLst>
      <p:ext uri="{BB962C8B-B14F-4D97-AF65-F5344CB8AC3E}">
        <p14:creationId xmlns:p14="http://schemas.microsoft.com/office/powerpoint/2010/main" val="1541673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12</a:t>
            </a:fld>
            <a:endParaRPr lang="ja-JP" altLang="en-US"/>
          </a:p>
        </p:txBody>
      </p:sp>
    </p:spTree>
    <p:extLst>
      <p:ext uri="{BB962C8B-B14F-4D97-AF65-F5344CB8AC3E}">
        <p14:creationId xmlns:p14="http://schemas.microsoft.com/office/powerpoint/2010/main" val="205332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13</a:t>
            </a:fld>
            <a:endParaRPr lang="ja-JP" altLang="en-US"/>
          </a:p>
        </p:txBody>
      </p:sp>
    </p:spTree>
    <p:extLst>
      <p:ext uri="{BB962C8B-B14F-4D97-AF65-F5344CB8AC3E}">
        <p14:creationId xmlns:p14="http://schemas.microsoft.com/office/powerpoint/2010/main" val="3824898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568161C-ABBB-4AD2-A587-D7C64F4E4BF3}" type="slidenum">
              <a:rPr lang="ja-JP" altLang="en-US" smtClean="0"/>
              <a:pPr>
                <a:defRPr/>
              </a:pPr>
              <a:t>14</a:t>
            </a:fld>
            <a:endParaRPr lang="ja-JP" altLang="en-US"/>
          </a:p>
        </p:txBody>
      </p:sp>
    </p:spTree>
    <p:extLst>
      <p:ext uri="{BB962C8B-B14F-4D97-AF65-F5344CB8AC3E}">
        <p14:creationId xmlns:p14="http://schemas.microsoft.com/office/powerpoint/2010/main" val="1268792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327A2-6245-B783-9DF6-0BEC10D3600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45C3FE-2BFB-B85F-C00B-DBA362966E6E}"/>
              </a:ext>
            </a:extLst>
          </p:cNvPr>
          <p:cNvSpPr>
            <a:spLocks noGrp="1" noRot="1" noChangeAspect="1"/>
          </p:cNvSpPr>
          <p:nvPr>
            <p:ph type="sldImg"/>
          </p:nvPr>
        </p:nvSpPr>
        <p:spPr/>
      </p:sp>
      <p:sp>
        <p:nvSpPr>
          <p:cNvPr id="4" name="スライド番号プレースホルダー 3">
            <a:extLst>
              <a:ext uri="{FF2B5EF4-FFF2-40B4-BE49-F238E27FC236}">
                <a16:creationId xmlns:a16="http://schemas.microsoft.com/office/drawing/2014/main" id="{CEAE2461-DD93-FEAF-3333-21755AEA279E}"/>
              </a:ext>
            </a:extLst>
          </p:cNvPr>
          <p:cNvSpPr>
            <a:spLocks noGrp="1"/>
          </p:cNvSpPr>
          <p:nvPr>
            <p:ph type="sldNum" sz="quarter" idx="10"/>
          </p:nvPr>
        </p:nvSpPr>
        <p:spPr/>
        <p:txBody>
          <a:bodyPr/>
          <a:lstStyle/>
          <a:p>
            <a:pPr>
              <a:defRPr/>
            </a:pPr>
            <a:fld id="{9568161C-ABBB-4AD2-A587-D7C64F4E4BF3}" type="slidenum">
              <a:rPr lang="ja-JP" altLang="en-US" smtClean="0"/>
              <a:pPr>
                <a:defRPr/>
              </a:pPr>
              <a:t>16</a:t>
            </a:fld>
            <a:endParaRPr lang="ja-JP" altLang="en-US"/>
          </a:p>
        </p:txBody>
      </p:sp>
      <p:sp>
        <p:nvSpPr>
          <p:cNvPr id="5" name="ノート プレースホルダー 4">
            <a:extLst>
              <a:ext uri="{FF2B5EF4-FFF2-40B4-BE49-F238E27FC236}">
                <a16:creationId xmlns:a16="http://schemas.microsoft.com/office/drawing/2014/main" id="{56EA6270-8016-5FC1-F402-8814F56262A9}"/>
              </a:ext>
            </a:extLst>
          </p:cNvPr>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047721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8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D86E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2" name="正方形/長方形 1">
            <a:extLst>
              <a:ext uri="{FF2B5EF4-FFF2-40B4-BE49-F238E27FC236}">
                <a16:creationId xmlns:a16="http://schemas.microsoft.com/office/drawing/2014/main" id="{8115EE78-7D9C-9A76-D7ED-E2CF51757C16}"/>
              </a:ext>
            </a:extLst>
          </p:cNvPr>
          <p:cNvSpPr/>
          <p:nvPr userDrawn="1"/>
        </p:nvSpPr>
        <p:spPr>
          <a:xfrm>
            <a:off x="0" y="6489828"/>
            <a:ext cx="9144000" cy="261610"/>
          </a:xfrm>
          <a:prstGeom prst="rect">
            <a:avLst/>
          </a:prstGeom>
          <a:solidFill>
            <a:schemeClr val="accent5">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3" name="正方形/長方形 2">
            <a:extLst>
              <a:ext uri="{FF2B5EF4-FFF2-40B4-BE49-F238E27FC236}">
                <a16:creationId xmlns:a16="http://schemas.microsoft.com/office/drawing/2014/main" id="{CF28CDD6-6765-D8F8-4DEC-05AF230D0529}"/>
              </a:ext>
            </a:extLst>
          </p:cNvPr>
          <p:cNvSpPr/>
          <p:nvPr userDrawn="1"/>
        </p:nvSpPr>
        <p:spPr>
          <a:xfrm>
            <a:off x="0" y="6743093"/>
            <a:ext cx="9144000" cy="11490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四角形: 上の 2 つの角を丸める 12">
            <a:extLst>
              <a:ext uri="{FF2B5EF4-FFF2-40B4-BE49-F238E27FC236}">
                <a16:creationId xmlns:a16="http://schemas.microsoft.com/office/drawing/2014/main" id="{9AFB0F8F-9B61-B272-2257-CDBB94ABFAC3}"/>
              </a:ext>
            </a:extLst>
          </p:cNvPr>
          <p:cNvSpPr/>
          <p:nvPr userDrawn="1"/>
        </p:nvSpPr>
        <p:spPr>
          <a:xfrm>
            <a:off x="8532440" y="6488990"/>
            <a:ext cx="611560" cy="254103"/>
          </a:xfrm>
          <a:prstGeom prst="round2SameRect">
            <a:avLst>
              <a:gd name="adj1" fmla="val 21588"/>
              <a:gd name="adj2"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6">
            <a:extLst>
              <a:ext uri="{FF2B5EF4-FFF2-40B4-BE49-F238E27FC236}">
                <a16:creationId xmlns:a16="http://schemas.microsoft.com/office/drawing/2014/main" id="{A5010C27-7ED4-A4F0-E3D2-4263D7D38007}"/>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18" name="グループ化 17">
            <a:extLst>
              <a:ext uri="{FF2B5EF4-FFF2-40B4-BE49-F238E27FC236}">
                <a16:creationId xmlns:a16="http://schemas.microsoft.com/office/drawing/2014/main" id="{0CE8C7DB-B40B-DD27-5C49-C35692C4F0E1}"/>
              </a:ext>
            </a:extLst>
          </p:cNvPr>
          <p:cNvGrpSpPr/>
          <p:nvPr userDrawn="1"/>
        </p:nvGrpSpPr>
        <p:grpSpPr>
          <a:xfrm>
            <a:off x="-61200" y="6023226"/>
            <a:ext cx="971480" cy="850816"/>
            <a:chOff x="-61202" y="5996309"/>
            <a:chExt cx="971480" cy="850816"/>
          </a:xfrm>
        </p:grpSpPr>
        <p:sp>
          <p:nvSpPr>
            <p:cNvPr id="19" name="フリーフォーム: 図形 3">
              <a:extLst>
                <a:ext uri="{FF2B5EF4-FFF2-40B4-BE49-F238E27FC236}">
                  <a16:creationId xmlns:a16="http://schemas.microsoft.com/office/drawing/2014/main" id="{1A7C174E-BA74-80F9-5187-169D241E6FC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0" name="フリーフォーム: 図形 5">
              <a:extLst>
                <a:ext uri="{FF2B5EF4-FFF2-40B4-BE49-F238E27FC236}">
                  <a16:creationId xmlns:a16="http://schemas.microsoft.com/office/drawing/2014/main" id="{E58ED513-B101-0D45-F6B8-F82DB48C1147}"/>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1" name="テキスト ボックス 20">
              <a:extLst>
                <a:ext uri="{FF2B5EF4-FFF2-40B4-BE49-F238E27FC236}">
                  <a16:creationId xmlns:a16="http://schemas.microsoft.com/office/drawing/2014/main" id="{FFFC1B21-C38A-CA07-922A-52E3F78B814C}"/>
                </a:ext>
              </a:extLst>
            </p:cNvPr>
            <p:cNvSpPr txBox="1"/>
            <p:nvPr userDrawn="1"/>
          </p:nvSpPr>
          <p:spPr>
            <a:xfrm>
              <a:off x="-61202" y="6190839"/>
              <a:ext cx="903942" cy="584775"/>
            </a:xfrm>
            <a:prstGeom prst="rect">
              <a:avLst/>
            </a:prstGeom>
            <a:noFill/>
          </p:spPr>
          <p:txBody>
            <a:bodyPr wrap="square" rtlCol="0">
              <a:noAutofit/>
            </a:bodyPr>
            <a:lstStyle/>
            <a:p>
              <a:pPr algn="ctr"/>
              <a:r>
                <a:rPr kumimoji="1" lang="ja-JP" altLang="en-US" sz="1600" b="1" i="0" spc="50" baseline="0" dirty="0">
                  <a:solidFill>
                    <a:schemeClr val="accent5">
                      <a:lumMod val="75000"/>
                    </a:schemeClr>
                  </a:solidFill>
                </a:rPr>
                <a:t>もっと</a:t>
              </a:r>
              <a:endParaRPr kumimoji="1" lang="en-US" altLang="ja-JP" sz="1600" b="1" i="0" spc="50" baseline="0" dirty="0">
                <a:solidFill>
                  <a:schemeClr val="accent5">
                    <a:lumMod val="75000"/>
                  </a:schemeClr>
                </a:solidFill>
              </a:endParaRPr>
            </a:p>
            <a:p>
              <a:pPr algn="ctr"/>
              <a:r>
                <a:rPr kumimoji="1" lang="ja-JP" altLang="en-US" sz="1600" b="1" i="0" spc="50" baseline="0" dirty="0">
                  <a:solidFill>
                    <a:schemeClr val="accent5">
                      <a:lumMod val="75000"/>
                    </a:schemeClr>
                  </a:solidFill>
                </a:rPr>
                <a:t>くわしく</a:t>
              </a:r>
            </a:p>
          </p:txBody>
        </p:sp>
      </p:grpSp>
    </p:spTree>
    <p:extLst>
      <p:ext uri="{BB962C8B-B14F-4D97-AF65-F5344CB8AC3E}">
        <p14:creationId xmlns:p14="http://schemas.microsoft.com/office/powerpoint/2010/main" val="326580082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6C2C5E2-04A5-4151-3701-730CAE065876}"/>
              </a:ext>
            </a:extLst>
          </p:cNvPr>
          <p:cNvSpPr/>
          <p:nvPr userDrawn="1"/>
        </p:nvSpPr>
        <p:spPr>
          <a:xfrm>
            <a:off x="0" y="6489828"/>
            <a:ext cx="9144000" cy="261610"/>
          </a:xfrm>
          <a:prstGeom prst="rect">
            <a:avLst/>
          </a:prstGeom>
          <a:solidFill>
            <a:srgbClr val="FCED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3" name="グループ化 2">
            <a:extLst>
              <a:ext uri="{FF2B5EF4-FFF2-40B4-BE49-F238E27FC236}">
                <a16:creationId xmlns:a16="http://schemas.microsoft.com/office/drawing/2014/main" id="{59CF3377-A001-9A34-CEB4-94AB0FBE48DA}"/>
              </a:ext>
            </a:extLst>
          </p:cNvPr>
          <p:cNvGrpSpPr/>
          <p:nvPr userDrawn="1"/>
        </p:nvGrpSpPr>
        <p:grpSpPr>
          <a:xfrm>
            <a:off x="-61200" y="6023226"/>
            <a:ext cx="971480" cy="850816"/>
            <a:chOff x="-61202" y="5996309"/>
            <a:chExt cx="971480" cy="850816"/>
          </a:xfrm>
        </p:grpSpPr>
        <p:sp>
          <p:nvSpPr>
            <p:cNvPr id="4" name="フリーフォーム: 図形 3">
              <a:extLst>
                <a:ext uri="{FF2B5EF4-FFF2-40B4-BE49-F238E27FC236}">
                  <a16:creationId xmlns:a16="http://schemas.microsoft.com/office/drawing/2014/main" id="{CB0AE104-4F64-AE9A-275D-AB07619B1D36}"/>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7E4FF952-D71A-57C1-C686-852497EDD76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7B74BB54-92DD-2323-1390-AF1E4DD68D45}"/>
                </a:ext>
              </a:extLst>
            </p:cNvPr>
            <p:cNvSpPr txBox="1"/>
            <p:nvPr userDrawn="1"/>
          </p:nvSpPr>
          <p:spPr>
            <a:xfrm>
              <a:off x="-61202" y="6190839"/>
              <a:ext cx="903942" cy="584775"/>
            </a:xfrm>
            <a:prstGeom prst="rect">
              <a:avLst/>
            </a:prstGeom>
            <a:noFill/>
          </p:spPr>
          <p:txBody>
            <a:bodyPr wrap="square" rtlCol="0">
              <a:noAutofit/>
            </a:bodyPr>
            <a:lstStyle/>
            <a:p>
              <a:pPr algn="ctr"/>
              <a:r>
                <a:rPr kumimoji="1" lang="ja-JP" altLang="en-US" sz="1600" b="1" i="0" spc="50" baseline="0" dirty="0">
                  <a:solidFill>
                    <a:srgbClr val="F54F05"/>
                  </a:solidFill>
                </a:rPr>
                <a:t>もっと</a:t>
              </a:r>
              <a:endParaRPr kumimoji="1" lang="en-US" altLang="ja-JP" sz="1600" b="1" i="0" spc="50" baseline="0" dirty="0">
                <a:solidFill>
                  <a:srgbClr val="F54F05"/>
                </a:solidFill>
              </a:endParaRPr>
            </a:p>
            <a:p>
              <a:pPr algn="ctr"/>
              <a:r>
                <a:rPr kumimoji="1" lang="ja-JP" altLang="en-US" sz="1600" b="1" i="0" spc="50" baseline="0" dirty="0">
                  <a:solidFill>
                    <a:srgbClr val="F54F05"/>
                  </a:solidFill>
                </a:rPr>
                <a:t>くわしく</a:t>
              </a:r>
            </a:p>
          </p:txBody>
        </p:sp>
      </p:grpSp>
    </p:spTree>
    <p:extLst>
      <p:ext uri="{BB962C8B-B14F-4D97-AF65-F5344CB8AC3E}">
        <p14:creationId xmlns:p14="http://schemas.microsoft.com/office/powerpoint/2010/main" val="3552559097"/>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467491D5-5809-2AF5-3602-74E81F097B11}"/>
              </a:ext>
            </a:extLst>
          </p:cNvPr>
          <p:cNvSpPr/>
          <p:nvPr userDrawn="1"/>
        </p:nvSpPr>
        <p:spPr>
          <a:xfrm>
            <a:off x="0" y="6489828"/>
            <a:ext cx="9144000" cy="261610"/>
          </a:xfrm>
          <a:prstGeom prst="rect">
            <a:avLst/>
          </a:prstGeom>
          <a:solidFill>
            <a:srgbClr val="E5E5F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15" name="四角形: 角を丸くする 14">
            <a:extLst>
              <a:ext uri="{FF2B5EF4-FFF2-40B4-BE49-F238E27FC236}">
                <a16:creationId xmlns:a16="http://schemas.microsoft.com/office/drawing/2014/main" id="{70EC84E7-C970-4979-3D36-85263756FEAD}"/>
              </a:ext>
            </a:extLst>
          </p:cNvPr>
          <p:cNvSpPr/>
          <p:nvPr userDrawn="1"/>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16" name="Text Box 12">
            <a:extLst>
              <a:ext uri="{FF2B5EF4-FFF2-40B4-BE49-F238E27FC236}">
                <a16:creationId xmlns:a16="http://schemas.microsoft.com/office/drawing/2014/main" id="{A3E05B32-5956-37D5-CEE5-B375FBCCD614}"/>
              </a:ext>
            </a:extLst>
          </p:cNvPr>
          <p:cNvSpPr txBox="1">
            <a:spLocks noChangeArrowheads="1"/>
          </p:cNvSpPr>
          <p:nvPr userDrawn="1"/>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検索</a:t>
            </a:r>
          </a:p>
        </p:txBody>
      </p:sp>
      <p:grpSp>
        <p:nvGrpSpPr>
          <p:cNvPr id="3" name="グループ化 2">
            <a:extLst>
              <a:ext uri="{FF2B5EF4-FFF2-40B4-BE49-F238E27FC236}">
                <a16:creationId xmlns:a16="http://schemas.microsoft.com/office/drawing/2014/main" id="{2296DB93-20C5-6F65-7A12-1713F83EF0AE}"/>
              </a:ext>
            </a:extLst>
          </p:cNvPr>
          <p:cNvGrpSpPr/>
          <p:nvPr userDrawn="1"/>
        </p:nvGrpSpPr>
        <p:grpSpPr>
          <a:xfrm>
            <a:off x="-61200" y="6023226"/>
            <a:ext cx="971480" cy="850816"/>
            <a:chOff x="-61202" y="5996309"/>
            <a:chExt cx="971480" cy="850816"/>
          </a:xfrm>
        </p:grpSpPr>
        <p:sp>
          <p:nvSpPr>
            <p:cNvPr id="4" name="フリーフォーム: 図形 3">
              <a:extLst>
                <a:ext uri="{FF2B5EF4-FFF2-40B4-BE49-F238E27FC236}">
                  <a16:creationId xmlns:a16="http://schemas.microsoft.com/office/drawing/2014/main" id="{43CB60CF-EF82-7F94-C679-F394FC91901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CB99424A-DFE8-8F28-0770-D9AF6A0CB3C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8" name="テキスト ボックス 7">
              <a:extLst>
                <a:ext uri="{FF2B5EF4-FFF2-40B4-BE49-F238E27FC236}">
                  <a16:creationId xmlns:a16="http://schemas.microsoft.com/office/drawing/2014/main" id="{40DE0741-01B7-AC40-CBA8-9FE1F9637AC2}"/>
                </a:ext>
              </a:extLst>
            </p:cNvPr>
            <p:cNvSpPr txBox="1"/>
            <p:nvPr userDrawn="1"/>
          </p:nvSpPr>
          <p:spPr>
            <a:xfrm>
              <a:off x="-61202" y="6190839"/>
              <a:ext cx="903942" cy="584775"/>
            </a:xfrm>
            <a:prstGeom prst="rect">
              <a:avLst/>
            </a:prstGeom>
            <a:noFill/>
          </p:spPr>
          <p:txBody>
            <a:bodyPr wrap="square" rtlCol="0">
              <a:noAutofit/>
            </a:bodyPr>
            <a:lstStyle/>
            <a:p>
              <a:pPr algn="ctr"/>
              <a:r>
                <a:rPr kumimoji="1" lang="ja-JP" altLang="en-US" sz="1600" b="1" i="0" spc="50" baseline="0" dirty="0">
                  <a:solidFill>
                    <a:srgbClr val="544EC6"/>
                  </a:solidFill>
                </a:rPr>
                <a:t>もっと</a:t>
              </a:r>
              <a:endParaRPr kumimoji="1" lang="en-US" altLang="ja-JP" sz="1600" b="1" i="0" spc="50" baseline="0" dirty="0">
                <a:solidFill>
                  <a:srgbClr val="544EC6"/>
                </a:solidFill>
              </a:endParaRPr>
            </a:p>
            <a:p>
              <a:pPr algn="ctr"/>
              <a:r>
                <a:rPr kumimoji="1" lang="ja-JP" altLang="en-US" sz="1600" b="1" i="0" spc="50" baseline="0" dirty="0">
                  <a:solidFill>
                    <a:srgbClr val="544EC6"/>
                  </a:solidFill>
                </a:rPr>
                <a:t>くわしく</a:t>
              </a:r>
            </a:p>
          </p:txBody>
        </p:sp>
      </p:grpSp>
    </p:spTree>
    <p:extLst>
      <p:ext uri="{BB962C8B-B14F-4D97-AF65-F5344CB8AC3E}">
        <p14:creationId xmlns:p14="http://schemas.microsoft.com/office/powerpoint/2010/main" val="40358146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974353"/>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タイトル スライド">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66E58AA0-FE76-AA29-8522-938885724118}"/>
              </a:ext>
            </a:extLst>
          </p:cNvPr>
          <p:cNvSpPr/>
          <p:nvPr userDrawn="1"/>
        </p:nvSpPr>
        <p:spPr>
          <a:xfrm>
            <a:off x="201069" y="4978405"/>
            <a:ext cx="8785226" cy="1474931"/>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3" name="正方形/長方形 22">
            <a:extLst>
              <a:ext uri="{FF2B5EF4-FFF2-40B4-BE49-F238E27FC236}">
                <a16:creationId xmlns:a16="http://schemas.microsoft.com/office/drawing/2014/main" id="{4C244B56-3994-565C-6256-18384202864E}"/>
              </a:ext>
            </a:extLst>
          </p:cNvPr>
          <p:cNvSpPr/>
          <p:nvPr userDrawn="1"/>
        </p:nvSpPr>
        <p:spPr>
          <a:xfrm>
            <a:off x="201070" y="2915520"/>
            <a:ext cx="4658812" cy="461257"/>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416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
        <p:nvSpPr>
          <p:cNvPr id="2" name="テキスト プレースホルダー 43">
            <a:extLst>
              <a:ext uri="{FF2B5EF4-FFF2-40B4-BE49-F238E27FC236}">
                <a16:creationId xmlns:a16="http://schemas.microsoft.com/office/drawing/2014/main" id="{BEF0C901-578F-F625-922A-E199057F1C1E}"/>
              </a:ext>
            </a:extLst>
          </p:cNvPr>
          <p:cNvSpPr>
            <a:spLocks noGrp="1"/>
          </p:cNvSpPr>
          <p:nvPr>
            <p:ph type="body" sz="quarter" idx="16" hasCustomPrompt="1"/>
          </p:nvPr>
        </p:nvSpPr>
        <p:spPr>
          <a:xfrm>
            <a:off x="205833" y="1459311"/>
            <a:ext cx="8775699" cy="786303"/>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4" name="テキスト ボックス 3">
            <a:extLst>
              <a:ext uri="{FF2B5EF4-FFF2-40B4-BE49-F238E27FC236}">
                <a16:creationId xmlns:a16="http://schemas.microsoft.com/office/drawing/2014/main" id="{C7B37BA8-92BA-D7E8-9610-46EAEBA87C2B}"/>
              </a:ext>
            </a:extLst>
          </p:cNvPr>
          <p:cNvSpPr txBox="1"/>
          <p:nvPr userDrawn="1"/>
        </p:nvSpPr>
        <p:spPr>
          <a:xfrm>
            <a:off x="160379" y="960972"/>
            <a:ext cx="3329758" cy="400110"/>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1.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知っている税金を書いてみよう</a:t>
            </a:r>
            <a:endParaRPr kumimoji="1" lang="ja-JP" altLang="en-US" sz="1800" dirty="0">
              <a:latin typeface="HGPｺﾞｼｯｸM" panose="020B0600000000000000" pitchFamily="50" charset="-128"/>
              <a:ea typeface="HGPｺﾞｼｯｸM" panose="020B0600000000000000" pitchFamily="50" charset="-128"/>
            </a:endParaRPr>
          </a:p>
        </p:txBody>
      </p:sp>
      <p:sp>
        <p:nvSpPr>
          <p:cNvPr id="6" name="正方形/長方形 5">
            <a:extLst>
              <a:ext uri="{FF2B5EF4-FFF2-40B4-BE49-F238E27FC236}">
                <a16:creationId xmlns:a16="http://schemas.microsoft.com/office/drawing/2014/main" id="{B9690047-635B-CA72-0B3B-4F14CC66F762}"/>
              </a:ext>
            </a:extLst>
          </p:cNvPr>
          <p:cNvSpPr/>
          <p:nvPr userDrawn="1"/>
        </p:nvSpPr>
        <p:spPr>
          <a:xfrm>
            <a:off x="201069" y="1402016"/>
            <a:ext cx="8785226" cy="900000"/>
          </a:xfrm>
          <a:prstGeom prst="rect">
            <a:avLst/>
          </a:prstGeom>
          <a:noFill/>
          <a:ln w="12700">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sp>
        <p:nvSpPr>
          <p:cNvPr id="21" name="テキスト プレースホルダー 43">
            <a:extLst>
              <a:ext uri="{FF2B5EF4-FFF2-40B4-BE49-F238E27FC236}">
                <a16:creationId xmlns:a16="http://schemas.microsoft.com/office/drawing/2014/main" id="{EC503822-6F0D-08A0-9528-A00BB44E36F0}"/>
              </a:ext>
            </a:extLst>
          </p:cNvPr>
          <p:cNvSpPr>
            <a:spLocks noGrp="1"/>
          </p:cNvSpPr>
          <p:nvPr>
            <p:ph type="body" sz="quarter" idx="19" hasCustomPrompt="1"/>
          </p:nvPr>
        </p:nvSpPr>
        <p:spPr>
          <a:xfrm>
            <a:off x="714672" y="2972535"/>
            <a:ext cx="3569296" cy="347226"/>
          </a:xfrm>
          <a:prstGeom prst="rect">
            <a:avLst/>
          </a:prstGeom>
        </p:spPr>
        <p:txBody>
          <a:bodyPr/>
          <a:lstStyle>
            <a:lvl1pPr marL="0" indent="0" algn="r">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答えを入力</a:t>
            </a:r>
          </a:p>
        </p:txBody>
      </p:sp>
      <p:sp>
        <p:nvSpPr>
          <p:cNvPr id="22" name="テキスト ボックス 21">
            <a:extLst>
              <a:ext uri="{FF2B5EF4-FFF2-40B4-BE49-F238E27FC236}">
                <a16:creationId xmlns:a16="http://schemas.microsoft.com/office/drawing/2014/main" id="{C5CFBA90-E41A-CDA4-E20A-7AC2F58B9F69}"/>
              </a:ext>
            </a:extLst>
          </p:cNvPr>
          <p:cNvSpPr txBox="1"/>
          <p:nvPr userDrawn="1"/>
        </p:nvSpPr>
        <p:spPr>
          <a:xfrm>
            <a:off x="160379" y="2474476"/>
            <a:ext cx="7075917" cy="677108"/>
          </a:xfrm>
          <a:prstGeom prst="rect">
            <a:avLst/>
          </a:prstGeom>
          <a:noFill/>
        </p:spPr>
        <p:txBody>
          <a:bodyPr wrap="squar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2.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税金の種類は何種類あるでしょう？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4" name="テキスト ボックス 23">
            <a:extLst>
              <a:ext uri="{FF2B5EF4-FFF2-40B4-BE49-F238E27FC236}">
                <a16:creationId xmlns:a16="http://schemas.microsoft.com/office/drawing/2014/main" id="{E302C7AA-68F5-BE9B-2FD9-014A3637C99C}"/>
              </a:ext>
            </a:extLst>
          </p:cNvPr>
          <p:cNvSpPr txBox="1"/>
          <p:nvPr userDrawn="1"/>
        </p:nvSpPr>
        <p:spPr>
          <a:xfrm>
            <a:off x="4290494" y="2984566"/>
            <a:ext cx="569387" cy="323165"/>
          </a:xfrm>
          <a:prstGeom prst="rect">
            <a:avLst/>
          </a:prstGeom>
          <a:noFill/>
        </p:spPr>
        <p:txBody>
          <a:bodyPr wrap="none" rtlCol="0">
            <a:spAutoFit/>
          </a:bodyPr>
          <a:lstStyle/>
          <a:p>
            <a:r>
              <a:rPr kumimoji="1" lang="ja-JP" altLang="en-US" sz="1500" b="0" dirty="0"/>
              <a:t>種類</a:t>
            </a:r>
          </a:p>
        </p:txBody>
      </p:sp>
      <p:sp>
        <p:nvSpPr>
          <p:cNvPr id="25" name="テキスト プレースホルダー 43">
            <a:extLst>
              <a:ext uri="{FF2B5EF4-FFF2-40B4-BE49-F238E27FC236}">
                <a16:creationId xmlns:a16="http://schemas.microsoft.com/office/drawing/2014/main" id="{264C3F08-1E73-BE42-F922-45683406E66A}"/>
              </a:ext>
            </a:extLst>
          </p:cNvPr>
          <p:cNvSpPr>
            <a:spLocks noGrp="1"/>
          </p:cNvSpPr>
          <p:nvPr>
            <p:ph type="body" sz="quarter" idx="20" hasCustomPrompt="1"/>
          </p:nvPr>
        </p:nvSpPr>
        <p:spPr>
          <a:xfrm>
            <a:off x="205833" y="5013176"/>
            <a:ext cx="8775699" cy="1396561"/>
          </a:xfrm>
          <a:prstGeom prst="rect">
            <a:avLst/>
          </a:prstGeom>
        </p:spPr>
        <p:txBody>
          <a:bodyPr/>
          <a:lstStyle>
            <a:lvl1pPr marL="0" indent="0">
              <a:buNone/>
              <a:defRPr kumimoji="1" lang="ja-JP" altLang="en-US" sz="1500" kern="1200" dirty="0">
                <a:solidFill>
                  <a:schemeClr val="tx1"/>
                </a:solidFill>
                <a:latin typeface="HGPｺﾞｼｯｸM" panose="020B0600000000000000" pitchFamily="50" charset="-128"/>
                <a:ea typeface="HGPｺﾞｼｯｸM" panose="020B0600000000000000" pitchFamily="50" charset="-128"/>
                <a:cs typeface="+mn-cs"/>
              </a:defRPr>
            </a:lvl1pPr>
          </a:lstStyle>
          <a:p>
            <a:pPr lvl="0"/>
            <a:r>
              <a:rPr kumimoji="1" lang="ja-JP" altLang="en-US" dirty="0"/>
              <a:t>理由を入力</a:t>
            </a:r>
          </a:p>
        </p:txBody>
      </p:sp>
      <p:sp>
        <p:nvSpPr>
          <p:cNvPr id="26" name="テキスト ボックス 25">
            <a:extLst>
              <a:ext uri="{FF2B5EF4-FFF2-40B4-BE49-F238E27FC236}">
                <a16:creationId xmlns:a16="http://schemas.microsoft.com/office/drawing/2014/main" id="{5365AA9F-F405-B9FA-DC73-334C33D9EE97}"/>
              </a:ext>
            </a:extLst>
          </p:cNvPr>
          <p:cNvSpPr txBox="1"/>
          <p:nvPr userDrawn="1"/>
        </p:nvSpPr>
        <p:spPr>
          <a:xfrm>
            <a:off x="105589" y="3559562"/>
            <a:ext cx="7829387" cy="677108"/>
          </a:xfrm>
          <a:prstGeom prst="rect">
            <a:avLst/>
          </a:prstGeom>
          <a:noFill/>
        </p:spPr>
        <p:txBody>
          <a:bodyPr wrap="none" rtlCol="0">
            <a:spAutoFit/>
          </a:bodyPr>
          <a:lstStyle/>
          <a:p>
            <a:r>
              <a:rPr kumimoji="1" lang="en-US" altLang="ja-JP" sz="2000" dirty="0">
                <a:solidFill>
                  <a:srgbClr val="416AED"/>
                </a:solidFill>
                <a:latin typeface="HGPｺﾞｼｯｸE" panose="020B0900000000000000" pitchFamily="50" charset="-128"/>
                <a:ea typeface="HGPｺﾞｼｯｸE" panose="020B0900000000000000" pitchFamily="50" charset="-128"/>
              </a:rPr>
              <a:t>3. </a:t>
            </a:r>
            <a:r>
              <a:rPr kumimoji="1" lang="ja-JP" altLang="en-US" sz="1800" kern="1200" dirty="0">
                <a:solidFill>
                  <a:schemeClr val="tx1"/>
                </a:solidFill>
                <a:latin typeface="HGPｺﾞｼｯｸM" panose="020B0600000000000000" pitchFamily="50" charset="-128"/>
                <a:ea typeface="HGPｺﾞｼｯｸM" panose="020B0600000000000000" pitchFamily="50" charset="-128"/>
                <a:cs typeface="+mn-cs"/>
              </a:rPr>
              <a:t>税金は必要だと思いますか？必要ないと思いますか？その理由も考えてみよう</a:t>
            </a:r>
          </a:p>
          <a:p>
            <a:endParaRPr kumimoji="1" lang="ja-JP" altLang="en-US" sz="1800" dirty="0">
              <a:latin typeface="HGPｺﾞｼｯｸM" panose="020B0600000000000000" pitchFamily="50" charset="-128"/>
              <a:ea typeface="HGPｺﾞｼｯｸM" panose="020B0600000000000000" pitchFamily="50" charset="-128"/>
            </a:endParaRPr>
          </a:p>
        </p:txBody>
      </p:sp>
      <p:sp>
        <p:nvSpPr>
          <p:cNvPr id="27" name="正方形/長方形 26">
            <a:extLst>
              <a:ext uri="{FF2B5EF4-FFF2-40B4-BE49-F238E27FC236}">
                <a16:creationId xmlns:a16="http://schemas.microsoft.com/office/drawing/2014/main" id="{4BA50AA7-2653-3EB3-1672-D5D867E84FA8}"/>
              </a:ext>
            </a:extLst>
          </p:cNvPr>
          <p:cNvSpPr/>
          <p:nvPr userDrawn="1"/>
        </p:nvSpPr>
        <p:spPr>
          <a:xfrm>
            <a:off x="209193" y="4340964"/>
            <a:ext cx="2346583" cy="456188"/>
          </a:xfrm>
          <a:prstGeom prst="rect">
            <a:avLst/>
          </a:prstGeom>
          <a:noFill/>
          <a:ln w="22225" cmpd="thickThin">
            <a:solidFill>
              <a:srgbClr val="416AE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C98C4"/>
              </a:solidFill>
            </a:endParaRPr>
          </a:p>
        </p:txBody>
      </p:sp>
      <p:grpSp>
        <p:nvGrpSpPr>
          <p:cNvPr id="36" name="グループ化 35">
            <a:extLst>
              <a:ext uri="{FF2B5EF4-FFF2-40B4-BE49-F238E27FC236}">
                <a16:creationId xmlns:a16="http://schemas.microsoft.com/office/drawing/2014/main" id="{6F22109E-F6A1-8A64-6F95-C95BEA36245D}"/>
              </a:ext>
            </a:extLst>
          </p:cNvPr>
          <p:cNvGrpSpPr/>
          <p:nvPr userDrawn="1"/>
        </p:nvGrpSpPr>
        <p:grpSpPr>
          <a:xfrm>
            <a:off x="386175" y="4401979"/>
            <a:ext cx="2007692" cy="323165"/>
            <a:chOff x="386175" y="4203694"/>
            <a:chExt cx="2007692" cy="323165"/>
          </a:xfrm>
        </p:grpSpPr>
        <p:sp>
          <p:nvSpPr>
            <p:cNvPr id="28" name="テキスト ボックス 27">
              <a:extLst>
                <a:ext uri="{FF2B5EF4-FFF2-40B4-BE49-F238E27FC236}">
                  <a16:creationId xmlns:a16="http://schemas.microsoft.com/office/drawing/2014/main" id="{9B372793-54AA-0937-42FE-5A56362A5C0F}"/>
                </a:ext>
              </a:extLst>
            </p:cNvPr>
            <p:cNvSpPr txBox="1"/>
            <p:nvPr userDrawn="1"/>
          </p:nvSpPr>
          <p:spPr>
            <a:xfrm>
              <a:off x="386175" y="4203694"/>
              <a:ext cx="747320" cy="323165"/>
            </a:xfrm>
            <a:prstGeom prst="rect">
              <a:avLst/>
            </a:prstGeom>
            <a:noFill/>
          </p:spPr>
          <p:txBody>
            <a:bodyPr wrap="none" rtlCol="0">
              <a:spAutoFit/>
            </a:bodyPr>
            <a:lstStyle/>
            <a:p>
              <a:r>
                <a:rPr kumimoji="1" lang="ja-JP" altLang="en-US" sz="1500" b="0" dirty="0"/>
                <a:t>必要だ</a:t>
              </a:r>
            </a:p>
          </p:txBody>
        </p:sp>
        <p:sp>
          <p:nvSpPr>
            <p:cNvPr id="33" name="テキスト ボックス 32">
              <a:extLst>
                <a:ext uri="{FF2B5EF4-FFF2-40B4-BE49-F238E27FC236}">
                  <a16:creationId xmlns:a16="http://schemas.microsoft.com/office/drawing/2014/main" id="{85598437-F39A-651E-C6C8-2B352415E3CB}"/>
                </a:ext>
              </a:extLst>
            </p:cNvPr>
            <p:cNvSpPr txBox="1"/>
            <p:nvPr userDrawn="1"/>
          </p:nvSpPr>
          <p:spPr>
            <a:xfrm>
              <a:off x="1467010" y="4203694"/>
              <a:ext cx="926857" cy="323165"/>
            </a:xfrm>
            <a:prstGeom prst="rect">
              <a:avLst/>
            </a:prstGeom>
            <a:noFill/>
          </p:spPr>
          <p:txBody>
            <a:bodyPr wrap="none" rtlCol="0">
              <a:spAutoFit/>
            </a:bodyPr>
            <a:lstStyle/>
            <a:p>
              <a:r>
                <a:rPr kumimoji="1" lang="ja-JP" altLang="en-US" sz="1500" b="0" dirty="0"/>
                <a:t>必要ない</a:t>
              </a:r>
            </a:p>
          </p:txBody>
        </p:sp>
      </p:grpSp>
      <p:cxnSp>
        <p:nvCxnSpPr>
          <p:cNvPr id="35" name="直線コネクタ 34">
            <a:extLst>
              <a:ext uri="{FF2B5EF4-FFF2-40B4-BE49-F238E27FC236}">
                <a16:creationId xmlns:a16="http://schemas.microsoft.com/office/drawing/2014/main" id="{6E319075-0826-543D-297B-CB20081663F0}"/>
              </a:ext>
            </a:extLst>
          </p:cNvPr>
          <p:cNvCxnSpPr>
            <a:cxnSpLocks/>
          </p:cNvCxnSpPr>
          <p:nvPr userDrawn="1"/>
        </p:nvCxnSpPr>
        <p:spPr>
          <a:xfrm>
            <a:off x="1310476" y="4340964"/>
            <a:ext cx="1" cy="456188"/>
          </a:xfrm>
          <a:prstGeom prst="line">
            <a:avLst/>
          </a:prstGeom>
          <a:ln w="15875">
            <a:solidFill>
              <a:srgbClr val="416AED"/>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6673788-5F2E-957F-EE09-5AF9B5B7C70E}"/>
              </a:ext>
            </a:extLst>
          </p:cNvPr>
          <p:cNvSpPr txBox="1"/>
          <p:nvPr userDrawn="1"/>
        </p:nvSpPr>
        <p:spPr>
          <a:xfrm>
            <a:off x="337646" y="2984566"/>
            <a:ext cx="377026" cy="323165"/>
          </a:xfrm>
          <a:prstGeom prst="rect">
            <a:avLst/>
          </a:prstGeom>
          <a:noFill/>
        </p:spPr>
        <p:txBody>
          <a:bodyPr wrap="none" rtlCol="0">
            <a:spAutoFit/>
          </a:bodyPr>
          <a:lstStyle/>
          <a:p>
            <a:r>
              <a:rPr kumimoji="1" lang="ja-JP" altLang="en-US" sz="1500" b="0" dirty="0"/>
              <a:t>約</a:t>
            </a:r>
          </a:p>
        </p:txBody>
      </p:sp>
    </p:spTree>
    <p:extLst>
      <p:ext uri="{BB962C8B-B14F-4D97-AF65-F5344CB8AC3E}">
        <p14:creationId xmlns:p14="http://schemas.microsoft.com/office/powerpoint/2010/main" val="18071741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7880764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489828"/>
            <a:ext cx="9144000" cy="261610"/>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grpSp>
        <p:nvGrpSpPr>
          <p:cNvPr id="9" name="グループ化 8">
            <a:extLst>
              <a:ext uri="{FF2B5EF4-FFF2-40B4-BE49-F238E27FC236}">
                <a16:creationId xmlns:a16="http://schemas.microsoft.com/office/drawing/2014/main" id="{3CB4DCA1-CFC2-A91D-6750-D57B0DCFD12E}"/>
              </a:ext>
            </a:extLst>
          </p:cNvPr>
          <p:cNvGrpSpPr/>
          <p:nvPr userDrawn="1"/>
        </p:nvGrpSpPr>
        <p:grpSpPr>
          <a:xfrm>
            <a:off x="-50503" y="6007184"/>
            <a:ext cx="960783" cy="850816"/>
            <a:chOff x="-50505" y="5996309"/>
            <a:chExt cx="960783" cy="850816"/>
          </a:xfrm>
        </p:grpSpPr>
        <p:sp>
          <p:nvSpPr>
            <p:cNvPr id="10" name="フリーフォーム: 図形 9">
              <a:extLst>
                <a:ext uri="{FF2B5EF4-FFF2-40B4-BE49-F238E27FC236}">
                  <a16:creationId xmlns:a16="http://schemas.microsoft.com/office/drawing/2014/main" id="{E4843E84-E98F-CE53-567A-082A46E78EE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フリーフォーム: 図形 10">
              <a:extLst>
                <a:ext uri="{FF2B5EF4-FFF2-40B4-BE49-F238E27FC236}">
                  <a16:creationId xmlns:a16="http://schemas.microsoft.com/office/drawing/2014/main" id="{BD98B960-CC49-D67A-ACB0-C82DEC33369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29710725-64D0-DE2D-24DE-F1D366AAEB5F}"/>
                </a:ext>
              </a:extLst>
            </p:cNvPr>
            <p:cNvSpPr txBox="1"/>
            <p:nvPr userDrawn="1"/>
          </p:nvSpPr>
          <p:spPr>
            <a:xfrm>
              <a:off x="-50505" y="6190839"/>
              <a:ext cx="882564"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Tree>
    <p:extLst>
      <p:ext uri="{BB962C8B-B14F-4D97-AF65-F5344CB8AC3E}">
        <p14:creationId xmlns:p14="http://schemas.microsoft.com/office/powerpoint/2010/main" val="3476888655"/>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B9635C1-B4E2-B7D8-146A-5CBCD6F585B8}"/>
              </a:ext>
            </a:extLst>
          </p:cNvPr>
          <p:cNvSpPr/>
          <p:nvPr userDrawn="1"/>
        </p:nvSpPr>
        <p:spPr>
          <a:xfrm>
            <a:off x="0" y="6318585"/>
            <a:ext cx="9144000" cy="432853"/>
          </a:xfrm>
          <a:prstGeom prst="rect">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F46C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2472732444"/>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2383599"/>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53EC776-5853-FB9A-50B1-5BA040D27B26}"/>
              </a:ext>
            </a:extLst>
          </p:cNvPr>
          <p:cNvSpPr/>
          <p:nvPr userDrawn="1"/>
        </p:nvSpPr>
        <p:spPr>
          <a:xfrm>
            <a:off x="0" y="6489828"/>
            <a:ext cx="9144000" cy="261610"/>
          </a:xfrm>
          <a:prstGeom prst="rect">
            <a:avLst/>
          </a:prstGeom>
          <a:solidFill>
            <a:srgbClr val="CCF1FC"/>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49038932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8010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F18077D1-0B23-119D-C98B-BCFCC5662628}"/>
              </a:ext>
            </a:extLst>
          </p:cNvPr>
          <p:cNvSpPr/>
          <p:nvPr userDrawn="1"/>
        </p:nvSpPr>
        <p:spPr>
          <a:xfrm>
            <a:off x="0" y="2564"/>
            <a:ext cx="9144000" cy="78630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5" name="グラフィックス 4">
            <a:extLst>
              <a:ext uri="{FF2B5EF4-FFF2-40B4-BE49-F238E27FC236}">
                <a16:creationId xmlns:a16="http://schemas.microsoft.com/office/drawing/2014/main" id="{243346AF-6791-9017-6B1A-04ADD0CFA048}"/>
              </a:ext>
            </a:extLst>
          </p:cNvPr>
          <p:cNvPicPr>
            <a:picLocks noChangeAspect="1"/>
          </p:cNvPicPr>
          <p:nvPr userDrawn="1"/>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0603" y="26641"/>
            <a:ext cx="751397" cy="751397"/>
          </a:xfrm>
          <a:prstGeom prst="rect">
            <a:avLst/>
          </a:prstGeom>
        </p:spPr>
      </p:pic>
      <p:sp>
        <p:nvSpPr>
          <p:cNvPr id="12" name="正方形/長方形 11">
            <a:extLst>
              <a:ext uri="{FF2B5EF4-FFF2-40B4-BE49-F238E27FC236}">
                <a16:creationId xmlns:a16="http://schemas.microsoft.com/office/drawing/2014/main" id="{65C2091A-C33B-C6FC-302D-2AF5E33D85EB}"/>
              </a:ext>
            </a:extLst>
          </p:cNvPr>
          <p:cNvSpPr/>
          <p:nvPr userDrawn="1"/>
        </p:nvSpPr>
        <p:spPr>
          <a:xfrm>
            <a:off x="0" y="6743093"/>
            <a:ext cx="9144000" cy="114907"/>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上の 2 つの角を丸める 12">
            <a:extLst>
              <a:ext uri="{FF2B5EF4-FFF2-40B4-BE49-F238E27FC236}">
                <a16:creationId xmlns:a16="http://schemas.microsoft.com/office/drawing/2014/main" id="{4497AABF-A473-3A85-60B5-07B77A8E37FA}"/>
              </a:ext>
            </a:extLst>
          </p:cNvPr>
          <p:cNvSpPr/>
          <p:nvPr userDrawn="1"/>
        </p:nvSpPr>
        <p:spPr>
          <a:xfrm>
            <a:off x="8532440" y="6488990"/>
            <a:ext cx="611560" cy="254103"/>
          </a:xfrm>
          <a:prstGeom prst="round2SameRect">
            <a:avLst>
              <a:gd name="adj1" fmla="val 21588"/>
              <a:gd name="adj2" fmla="val 0"/>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6">
            <a:extLst>
              <a:ext uri="{FF2B5EF4-FFF2-40B4-BE49-F238E27FC236}">
                <a16:creationId xmlns:a16="http://schemas.microsoft.com/office/drawing/2014/main" id="{E79FB2CE-8D75-5033-4172-4DA123F29468}"/>
              </a:ext>
            </a:extLst>
          </p:cNvPr>
          <p:cNvSpPr>
            <a:spLocks noGrp="1" noChangeArrowheads="1"/>
          </p:cNvSpPr>
          <p:nvPr>
            <p:ph type="sldNum" sz="quarter" idx="4"/>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1200">
                <a:solidFill>
                  <a:schemeClr val="bg1"/>
                </a:solidFill>
              </a:defRPr>
            </a:lvl1pPr>
          </a:lstStyle>
          <a:p>
            <a:pPr>
              <a:defRPr/>
            </a:pPr>
            <a:fld id="{12C3962C-59A4-486A-8D44-A9781E017F69}" type="slidenum">
              <a:rPr lang="en-US" altLang="ja-JP" smtClean="0"/>
              <a:pPr>
                <a:defRPr/>
              </a:pPr>
              <a:t>‹#›</a:t>
            </a:fld>
            <a:endParaRPr lang="en-US" altLang="ja-JP" dirty="0"/>
          </a:p>
        </p:txBody>
      </p:sp>
    </p:spTree>
    <p:extLst>
      <p:ext uri="{BB962C8B-B14F-4D97-AF65-F5344CB8AC3E}">
        <p14:creationId xmlns:p14="http://schemas.microsoft.com/office/powerpoint/2010/main" val="646698731"/>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695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 id="2147483673"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14.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52.png"/><Relationship Id="rId7" Type="http://schemas.openxmlformats.org/officeDocument/2006/relationships/image" Target="../media/image55.jp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54.png"/><Relationship Id="rId5" Type="http://schemas.openxmlformats.org/officeDocument/2006/relationships/hyperlink" Target="http://www.pref.wakayama.lg.jp/prefg/070700/kikin/shisaku.html" TargetMode="External"/><Relationship Id="rId4" Type="http://schemas.openxmlformats.org/officeDocument/2006/relationships/image" Target="../media/image53.jpeg"/></Relationships>
</file>

<file path=ppt/slides/_rels/slide1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30.png"/><Relationship Id="rId2" Type="http://schemas.openxmlformats.org/officeDocument/2006/relationships/hyperlink" Target="https://www.nta.go.jp/publication/webtaxtv/201503/webtaxtv_wb.html" TargetMode="External"/><Relationship Id="rId1" Type="http://schemas.openxmlformats.org/officeDocument/2006/relationships/slideLayout" Target="../slideLayouts/slideLayout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hyperlink" Target="https://www.nta.go.jp/taxes/kids/video/index.htm" TargetMode="External"/><Relationship Id="rId18" Type="http://schemas.openxmlformats.org/officeDocument/2006/relationships/image" Target="../media/image67.png"/><Relationship Id="rId3" Type="http://schemas.openxmlformats.org/officeDocument/2006/relationships/image" Target="../media/image1.png"/><Relationship Id="rId7" Type="http://schemas.openxmlformats.org/officeDocument/2006/relationships/hyperlink" Target="https://www.nta.go.jp/taxes/kids/index.htm" TargetMode="External"/><Relationship Id="rId12" Type="http://schemas.openxmlformats.org/officeDocument/2006/relationships/image" Target="../media/image62.png"/><Relationship Id="rId17" Type="http://schemas.openxmlformats.org/officeDocument/2006/relationships/image" Target="../media/image66.png"/><Relationship Id="rId2" Type="http://schemas.openxmlformats.org/officeDocument/2006/relationships/notesSlide" Target="../notesSlides/notesSlide9.xml"/><Relationship Id="rId16"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hyperlink" Target="https://www.mof.go.jp/tax_policy/publication/brochure/zeikin_drill/index.html" TargetMode="External"/><Relationship Id="rId5" Type="http://schemas.openxmlformats.org/officeDocument/2006/relationships/hyperlink" Target="https://wakayama-sozeikyoiku.jp/" TargetMode="External"/><Relationship Id="rId15" Type="http://schemas.openxmlformats.org/officeDocument/2006/relationships/image" Target="../media/image64.png"/><Relationship Id="rId10" Type="http://schemas.openxmlformats.org/officeDocument/2006/relationships/image" Target="../media/image61.png"/><Relationship Id="rId4" Type="http://schemas.openxmlformats.org/officeDocument/2006/relationships/image" Target="../media/image2.svg"/><Relationship Id="rId9" Type="http://schemas.openxmlformats.org/officeDocument/2006/relationships/hyperlink" Target="https://www.mof.go.jp/kids/2018/" TargetMode="External"/><Relationship Id="rId14" Type="http://schemas.openxmlformats.org/officeDocument/2006/relationships/image" Target="../media/image6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mof.go.jp/kids/2018" TargetMode="Externa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nta.go.jp/taxes/kids/video/index.htm#anime" TargetMode="Externa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hyperlink" Target="https://www.mof.go.jp/tax_policy/publication/brochure/zeikin_drill/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7FB684E-B985-AB5C-82FA-27528B2DFEF2}"/>
              </a:ext>
            </a:extLst>
          </p:cNvPr>
          <p:cNvSpPr txBox="1"/>
          <p:nvPr/>
        </p:nvSpPr>
        <p:spPr>
          <a:xfrm>
            <a:off x="1345915" y="5408445"/>
            <a:ext cx="6369978" cy="369332"/>
          </a:xfrm>
          <a:prstGeom prst="rect">
            <a:avLst/>
          </a:prstGeom>
          <a:solidFill>
            <a:srgbClr val="FFFFCC"/>
          </a:solidFill>
        </p:spPr>
        <p:txBody>
          <a:bodyPr wrap="square" rtlCol="0">
            <a:spAutoFit/>
          </a:bodyPr>
          <a:lstStyle/>
          <a:p>
            <a:pPr algn="ctr"/>
            <a:r>
              <a:rPr kumimoji="1" lang="ja-JP" altLang="en-US" dirty="0">
                <a:solidFill>
                  <a:srgbClr val="E37F2D"/>
                </a:solidFill>
                <a:latin typeface="BIZ UDPゴシック" panose="020B0400000000000000" pitchFamily="50" charset="-128"/>
                <a:ea typeface="BIZ UDPゴシック" panose="020B0400000000000000" pitchFamily="50" charset="-128"/>
              </a:rPr>
              <a:t>－　令和７年度 </a:t>
            </a:r>
            <a:r>
              <a:rPr kumimoji="1" lang="ja-JP" altLang="en-US">
                <a:solidFill>
                  <a:srgbClr val="E37F2D"/>
                </a:solidFill>
                <a:latin typeface="BIZ UDPゴシック" panose="020B0400000000000000" pitchFamily="50" charset="-128"/>
                <a:ea typeface="BIZ UDPゴシック" panose="020B0400000000000000" pitchFamily="50" charset="-128"/>
              </a:rPr>
              <a:t>・ </a:t>
            </a:r>
            <a:r>
              <a:rPr kumimoji="1" lang="ja-JP" altLang="en-US" spc="-10">
                <a:solidFill>
                  <a:srgbClr val="E37F2D"/>
                </a:solidFill>
                <a:latin typeface="BIZ UDPゴシック" panose="020B0400000000000000" pitchFamily="50" charset="-128"/>
                <a:ea typeface="BIZ UDPゴシック" panose="020B0400000000000000" pitchFamily="50" charset="-128"/>
              </a:rPr>
              <a:t>和歌山</a:t>
            </a:r>
            <a:r>
              <a:rPr kumimoji="1" lang="ja-JP" altLang="en-US">
                <a:solidFill>
                  <a:srgbClr val="E37F2D"/>
                </a:solidFill>
                <a:latin typeface="BIZ UDPゴシック" panose="020B0400000000000000" pitchFamily="50" charset="-128"/>
                <a:ea typeface="BIZ UDPゴシック" panose="020B0400000000000000" pitchFamily="50" charset="-128"/>
              </a:rPr>
              <a:t>県版　</a:t>
            </a:r>
            <a:r>
              <a:rPr kumimoji="1" lang="ja-JP" altLang="en-US" dirty="0">
                <a:solidFill>
                  <a:srgbClr val="E37F2D"/>
                </a:solidFill>
                <a:latin typeface="BIZ UDPゴシック" panose="020B0400000000000000" pitchFamily="50" charset="-128"/>
                <a:ea typeface="BIZ UDPゴシック" panose="020B0400000000000000" pitchFamily="50" charset="-128"/>
              </a:rPr>
              <a:t>－</a:t>
            </a:r>
          </a:p>
        </p:txBody>
      </p:sp>
      <p:sp>
        <p:nvSpPr>
          <p:cNvPr id="4" name="正方形/長方形 3">
            <a:extLst>
              <a:ext uri="{FF2B5EF4-FFF2-40B4-BE49-F238E27FC236}">
                <a16:creationId xmlns:a16="http://schemas.microsoft.com/office/drawing/2014/main" id="{843B806B-2298-4CB8-B289-FF4D8C07BA99}"/>
              </a:ext>
            </a:extLst>
          </p:cNvPr>
          <p:cNvSpPr/>
          <p:nvPr/>
        </p:nvSpPr>
        <p:spPr>
          <a:xfrm>
            <a:off x="3287730" y="6400800"/>
            <a:ext cx="2432180" cy="369332"/>
          </a:xfrm>
          <a:prstGeom prst="rect">
            <a:avLst/>
          </a:prstGeom>
          <a:solidFill>
            <a:srgbClr val="FFF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A75E531B-B9C5-477E-8CC6-69808C0032CA}"/>
              </a:ext>
            </a:extLst>
          </p:cNvPr>
          <p:cNvSpPr/>
          <p:nvPr/>
        </p:nvSpPr>
        <p:spPr>
          <a:xfrm>
            <a:off x="3142762" y="6323856"/>
            <a:ext cx="2858475" cy="523220"/>
          </a:xfrm>
          <a:prstGeom prst="rect">
            <a:avLst/>
          </a:prstGeom>
        </p:spPr>
        <p:txBody>
          <a:bodyPr wrap="none">
            <a:spAutoFit/>
          </a:bodyPr>
          <a:lstStyle/>
          <a:p>
            <a:pPr algn="ctr"/>
            <a:r>
              <a:rPr lang="ja-JP" altLang="en-US" sz="1400" spc="-10" dirty="0">
                <a:solidFill>
                  <a:srgbClr val="E37F2D"/>
                </a:solidFill>
                <a:latin typeface="BIZ UDPゴシック" panose="020B0400000000000000" pitchFamily="50" charset="-128"/>
                <a:ea typeface="BIZ UDPゴシック" panose="020B0400000000000000" pitchFamily="50" charset="-128"/>
              </a:rPr>
              <a:t>小学生用租税教育教材</a:t>
            </a:r>
            <a:endParaRPr lang="en-US" altLang="ja-JP" sz="1400" spc="-10" dirty="0">
              <a:solidFill>
                <a:srgbClr val="E37F2D"/>
              </a:solidFill>
              <a:latin typeface="BIZ UDPゴシック" panose="020B0400000000000000" pitchFamily="50" charset="-128"/>
              <a:ea typeface="BIZ UDPゴシック" panose="020B0400000000000000" pitchFamily="50" charset="-128"/>
            </a:endParaRPr>
          </a:p>
          <a:p>
            <a:pPr algn="ctr"/>
            <a:r>
              <a:rPr kumimoji="1" lang="ja-JP" altLang="en-US" sz="1400" spc="-10">
                <a:solidFill>
                  <a:srgbClr val="E37F2D"/>
                </a:solidFill>
                <a:latin typeface="BIZ UDPゴシック" panose="020B0400000000000000" pitchFamily="50" charset="-128"/>
                <a:ea typeface="BIZ UDPゴシック" panose="020B0400000000000000" pitchFamily="50" charset="-128"/>
              </a:rPr>
              <a:t>和歌山</a:t>
            </a:r>
            <a:r>
              <a:rPr lang="ja-JP" altLang="en-US" sz="1400" spc="-10">
                <a:solidFill>
                  <a:srgbClr val="E37F2D"/>
                </a:solidFill>
                <a:latin typeface="BIZ UDPゴシック" panose="020B0400000000000000" pitchFamily="50" charset="-128"/>
                <a:ea typeface="BIZ UDPゴシック" panose="020B0400000000000000" pitchFamily="50" charset="-128"/>
              </a:rPr>
              <a:t>県</a:t>
            </a:r>
            <a:r>
              <a:rPr lang="ja-JP" altLang="en-US" sz="1400" spc="-10" dirty="0">
                <a:solidFill>
                  <a:srgbClr val="E37F2D"/>
                </a:solidFill>
                <a:latin typeface="BIZ UDPゴシック" panose="020B0400000000000000" pitchFamily="50" charset="-128"/>
                <a:ea typeface="BIZ UDPゴシック" panose="020B0400000000000000" pitchFamily="50" charset="-128"/>
              </a:rPr>
              <a:t>租税教育推進連絡協議会</a:t>
            </a:r>
            <a:endParaRPr lang="ja-JP" altLang="en-US" sz="1400" dirty="0">
              <a:solidFill>
                <a:srgbClr val="E37F2D"/>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2AB59B2B-3B87-46BE-94BE-75E35B923529}"/>
              </a:ext>
            </a:extLst>
          </p:cNvPr>
          <p:cNvSpPr txBox="1"/>
          <p:nvPr/>
        </p:nvSpPr>
        <p:spPr>
          <a:xfrm>
            <a:off x="10654301" y="2897312"/>
            <a:ext cx="184731" cy="369332"/>
          </a:xfrm>
          <a:prstGeom prst="rect">
            <a:avLst/>
          </a:prstGeom>
          <a:noFill/>
        </p:spPr>
        <p:txBody>
          <a:bodyPr wrap="none" rtlCol="0">
            <a:spAutoFit/>
          </a:bodyPr>
          <a:lstStyle/>
          <a:p>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06078298-83F3-CA7A-5A18-EFD064459A11}"/>
              </a:ext>
            </a:extLst>
          </p:cNvPr>
          <p:cNvSpPr/>
          <p:nvPr/>
        </p:nvSpPr>
        <p:spPr bwMode="auto">
          <a:xfrm>
            <a:off x="6265192" y="1398637"/>
            <a:ext cx="2697447" cy="4009516"/>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36" name="正方形/長方形 35">
            <a:extLst>
              <a:ext uri="{FF2B5EF4-FFF2-40B4-BE49-F238E27FC236}">
                <a16:creationId xmlns:a16="http://schemas.microsoft.com/office/drawing/2014/main" id="{9A23F97A-5065-E83E-4198-7094F3342CAC}"/>
              </a:ext>
            </a:extLst>
          </p:cNvPr>
          <p:cNvSpPr/>
          <p:nvPr/>
        </p:nvSpPr>
        <p:spPr bwMode="auto">
          <a:xfrm>
            <a:off x="6267166" y="1398637"/>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都道府県・市町村</a:t>
            </a:r>
          </a:p>
        </p:txBody>
      </p:sp>
      <p:sp>
        <p:nvSpPr>
          <p:cNvPr id="8" name="正方形/長方形 7">
            <a:extLst>
              <a:ext uri="{FF2B5EF4-FFF2-40B4-BE49-F238E27FC236}">
                <a16:creationId xmlns:a16="http://schemas.microsoft.com/office/drawing/2014/main" id="{5B9414D7-1B5F-4105-CE8F-482DCA0E3E57}"/>
              </a:ext>
            </a:extLst>
          </p:cNvPr>
          <p:cNvSpPr/>
          <p:nvPr/>
        </p:nvSpPr>
        <p:spPr bwMode="auto">
          <a:xfrm>
            <a:off x="274551" y="1398637"/>
            <a:ext cx="2697447" cy="4009516"/>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7" name="正方形/長方形 36">
            <a:extLst>
              <a:ext uri="{FF2B5EF4-FFF2-40B4-BE49-F238E27FC236}">
                <a16:creationId xmlns:a16="http://schemas.microsoft.com/office/drawing/2014/main" id="{E1DBE90E-0BC6-AA31-2A5E-C5312173A7E5}"/>
              </a:ext>
            </a:extLst>
          </p:cNvPr>
          <p:cNvSpPr/>
          <p:nvPr/>
        </p:nvSpPr>
        <p:spPr bwMode="auto">
          <a:xfrm>
            <a:off x="274551" y="1398637"/>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sp>
        <p:nvSpPr>
          <p:cNvPr id="2" name="スライド番号プレースホルダー 1">
            <a:extLst>
              <a:ext uri="{FF2B5EF4-FFF2-40B4-BE49-F238E27FC236}">
                <a16:creationId xmlns:a16="http://schemas.microsoft.com/office/drawing/2014/main" id="{F8C8D8DD-739A-4461-966F-89E67B1D41F2}"/>
              </a:ext>
            </a:extLst>
          </p:cNvPr>
          <p:cNvSpPr>
            <a:spLocks noGrp="1"/>
          </p:cNvSpPr>
          <p:nvPr>
            <p:ph type="sldNum" sz="quarter" idx="4"/>
          </p:nvPr>
        </p:nvSpPr>
        <p:spPr/>
        <p:txBody>
          <a:bodyPr/>
          <a:lstStyle/>
          <a:p>
            <a:pPr>
              <a:defRPr/>
            </a:pPr>
            <a:r>
              <a:rPr lang="en-US" altLang="ja-JP" dirty="0"/>
              <a:t>10</a:t>
            </a:r>
          </a:p>
        </p:txBody>
      </p:sp>
      <p:sp>
        <p:nvSpPr>
          <p:cNvPr id="4" name="Text Box 12">
            <a:extLst>
              <a:ext uri="{FF2B5EF4-FFF2-40B4-BE49-F238E27FC236}">
                <a16:creationId xmlns:a16="http://schemas.microsoft.com/office/drawing/2014/main" id="{1C3F0DC3-74C7-4706-A97B-3BF725E1A090}"/>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grpSp>
        <p:nvGrpSpPr>
          <p:cNvPr id="52" name="グループ化 51">
            <a:extLst>
              <a:ext uri="{FF2B5EF4-FFF2-40B4-BE49-F238E27FC236}">
                <a16:creationId xmlns:a16="http://schemas.microsoft.com/office/drawing/2014/main" id="{432E5319-C66E-8E3F-FFC9-9327750474CF}"/>
              </a:ext>
            </a:extLst>
          </p:cNvPr>
          <p:cNvGrpSpPr/>
          <p:nvPr/>
        </p:nvGrpSpPr>
        <p:grpSpPr>
          <a:xfrm>
            <a:off x="3389448" y="4667928"/>
            <a:ext cx="2454312" cy="1649842"/>
            <a:chOff x="3366125" y="4623324"/>
            <a:chExt cx="2454312" cy="1649842"/>
          </a:xfrm>
        </p:grpSpPr>
        <p:pic>
          <p:nvPicPr>
            <p:cNvPr id="11" name="図 10">
              <a:extLst>
                <a:ext uri="{FF2B5EF4-FFF2-40B4-BE49-F238E27FC236}">
                  <a16:creationId xmlns:a16="http://schemas.microsoft.com/office/drawing/2014/main" id="{CEB9B930-5908-867F-40C8-F61B7534D4D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712776" y="4623324"/>
              <a:ext cx="1761010" cy="1343915"/>
            </a:xfrm>
            <a:prstGeom prst="rect">
              <a:avLst/>
            </a:prstGeom>
          </p:spPr>
        </p:pic>
        <p:sp>
          <p:nvSpPr>
            <p:cNvPr id="12" name="四角形: 角を丸くする 11">
              <a:extLst>
                <a:ext uri="{FF2B5EF4-FFF2-40B4-BE49-F238E27FC236}">
                  <a16:creationId xmlns:a16="http://schemas.microsoft.com/office/drawing/2014/main" id="{9D963939-5C84-58DA-020E-B66E2CE7BD38}"/>
                </a:ext>
              </a:extLst>
            </p:cNvPr>
            <p:cNvSpPr/>
            <p:nvPr/>
          </p:nvSpPr>
          <p:spPr bwMode="auto">
            <a:xfrm>
              <a:off x="3366125" y="6011216"/>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国　民</a:t>
              </a:r>
              <a:endParaRPr kumimoji="1" lang="ja-JP" altLang="en-US" sz="1200" i="0" u="none" strike="noStrike" cap="none" normalizeH="0" baseline="0" dirty="0">
                <a:ln>
                  <a:noFill/>
                </a:ln>
                <a:solidFill>
                  <a:schemeClr val="bg1"/>
                </a:solidFill>
                <a:effectLst/>
                <a:latin typeface="+mn-ea"/>
                <a:ea typeface="+mn-ea"/>
              </a:endParaRPr>
            </a:p>
          </p:txBody>
        </p:sp>
      </p:grpSp>
      <p:pic>
        <p:nvPicPr>
          <p:cNvPr id="14" name="図 13">
            <a:extLst>
              <a:ext uri="{FF2B5EF4-FFF2-40B4-BE49-F238E27FC236}">
                <a16:creationId xmlns:a16="http://schemas.microsoft.com/office/drawing/2014/main" id="{AA5E12EC-B2D4-30A5-F145-AEF44C2944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27468" y="4220291"/>
            <a:ext cx="1572895" cy="1179773"/>
          </a:xfrm>
          <a:prstGeom prst="rect">
            <a:avLst/>
          </a:prstGeom>
        </p:spPr>
      </p:pic>
      <p:sp>
        <p:nvSpPr>
          <p:cNvPr id="15" name="四角形: 角を丸くする 14">
            <a:extLst>
              <a:ext uri="{FF2B5EF4-FFF2-40B4-BE49-F238E27FC236}">
                <a16:creationId xmlns:a16="http://schemas.microsoft.com/office/drawing/2014/main" id="{7F15AA16-9161-55B9-655E-E306119DBDC5}"/>
              </a:ext>
            </a:extLst>
          </p:cNvPr>
          <p:cNvSpPr/>
          <p:nvPr/>
        </p:nvSpPr>
        <p:spPr bwMode="auto">
          <a:xfrm>
            <a:off x="6596044" y="39592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都道府県市区町村の議会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9" name="図 8">
            <a:extLst>
              <a:ext uri="{FF2B5EF4-FFF2-40B4-BE49-F238E27FC236}">
                <a16:creationId xmlns:a16="http://schemas.microsoft.com/office/drawing/2014/main" id="{EF049104-00F7-534C-BABE-14D909E17B4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33634" y="4277205"/>
            <a:ext cx="1579281" cy="1046564"/>
          </a:xfrm>
          <a:prstGeom prst="rect">
            <a:avLst/>
          </a:prstGeom>
        </p:spPr>
      </p:pic>
      <p:sp>
        <p:nvSpPr>
          <p:cNvPr id="16" name="四角形: 角を丸くする 15">
            <a:extLst>
              <a:ext uri="{FF2B5EF4-FFF2-40B4-BE49-F238E27FC236}">
                <a16:creationId xmlns:a16="http://schemas.microsoft.com/office/drawing/2014/main" id="{32111A0A-D9DE-9E4A-0A01-CADEAAAAFE08}"/>
              </a:ext>
            </a:extLst>
          </p:cNvPr>
          <p:cNvSpPr/>
          <p:nvPr/>
        </p:nvSpPr>
        <p:spPr bwMode="auto">
          <a:xfrm>
            <a:off x="605403" y="395929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sp>
        <p:nvSpPr>
          <p:cNvPr id="10" name="四角形: 角を丸くする 9">
            <a:extLst>
              <a:ext uri="{FF2B5EF4-FFF2-40B4-BE49-F238E27FC236}">
                <a16:creationId xmlns:a16="http://schemas.microsoft.com/office/drawing/2014/main" id="{363AE05F-8E84-DE22-4E72-E6B2FC5F0E0A}"/>
              </a:ext>
            </a:extLst>
          </p:cNvPr>
          <p:cNvSpPr/>
          <p:nvPr/>
        </p:nvSpPr>
        <p:spPr bwMode="auto">
          <a:xfrm>
            <a:off x="604474" y="1970636"/>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8" name="図 17" descr="建物, 障子, ウィンドウ, 時計 が含まれている画像&#10;&#10;自動的に生成された説明">
            <a:extLst>
              <a:ext uri="{FF2B5EF4-FFF2-40B4-BE49-F238E27FC236}">
                <a16:creationId xmlns:a16="http://schemas.microsoft.com/office/drawing/2014/main" id="{39723599-2025-BDA2-3D90-5051892786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692" y="2367034"/>
            <a:ext cx="1351165" cy="987761"/>
          </a:xfrm>
          <a:prstGeom prst="rect">
            <a:avLst/>
          </a:prstGeom>
        </p:spPr>
      </p:pic>
      <p:sp>
        <p:nvSpPr>
          <p:cNvPr id="25" name="矢印: 折線 24">
            <a:extLst>
              <a:ext uri="{FF2B5EF4-FFF2-40B4-BE49-F238E27FC236}">
                <a16:creationId xmlns:a16="http://schemas.microsoft.com/office/drawing/2014/main" id="{C04F0C98-18EA-6E10-8A0F-4F8D5996DE91}"/>
              </a:ext>
            </a:extLst>
          </p:cNvPr>
          <p:cNvSpPr/>
          <p:nvPr/>
        </p:nvSpPr>
        <p:spPr>
          <a:xfrm flipH="1">
            <a:off x="2959741" y="3617016"/>
            <a:ext cx="1419873" cy="1006936"/>
          </a:xfrm>
          <a:prstGeom prst="bentArrow">
            <a:avLst>
              <a:gd name="adj1" fmla="val 20562"/>
              <a:gd name="adj2" fmla="val 20248"/>
              <a:gd name="adj3" fmla="val 21991"/>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7" name="矢印: 折線 26">
            <a:extLst>
              <a:ext uri="{FF2B5EF4-FFF2-40B4-BE49-F238E27FC236}">
                <a16:creationId xmlns:a16="http://schemas.microsoft.com/office/drawing/2014/main" id="{6A3D39FB-99E5-3616-D335-B0B0A0FBB3E6}"/>
              </a:ext>
            </a:extLst>
          </p:cNvPr>
          <p:cNvSpPr/>
          <p:nvPr/>
        </p:nvSpPr>
        <p:spPr>
          <a:xfrm>
            <a:off x="4683641" y="1379865"/>
            <a:ext cx="1546369" cy="3244088"/>
          </a:xfrm>
          <a:prstGeom prst="bentArrow">
            <a:avLst>
              <a:gd name="adj1" fmla="val 14214"/>
              <a:gd name="adj2" fmla="val 14885"/>
              <a:gd name="adj3" fmla="val 12859"/>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28" name="矢印: 折線 27">
            <a:extLst>
              <a:ext uri="{FF2B5EF4-FFF2-40B4-BE49-F238E27FC236}">
                <a16:creationId xmlns:a16="http://schemas.microsoft.com/office/drawing/2014/main" id="{CFC0A2BF-7A9E-B1AF-7E2F-5B2BA6569C23}"/>
              </a:ext>
            </a:extLst>
          </p:cNvPr>
          <p:cNvSpPr/>
          <p:nvPr/>
        </p:nvSpPr>
        <p:spPr>
          <a:xfrm flipH="1">
            <a:off x="2982887" y="1379864"/>
            <a:ext cx="1714149" cy="3244088"/>
          </a:xfrm>
          <a:prstGeom prst="bentArrow">
            <a:avLst>
              <a:gd name="adj1" fmla="val 14214"/>
              <a:gd name="adj2" fmla="val 12891"/>
              <a:gd name="adj3" fmla="val 14145"/>
              <a:gd name="adj4" fmla="val 1925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5" name="四角形: 角を丸くする 4">
            <a:extLst>
              <a:ext uri="{FF2B5EF4-FFF2-40B4-BE49-F238E27FC236}">
                <a16:creationId xmlns:a16="http://schemas.microsoft.com/office/drawing/2014/main" id="{95DA75A0-3AD7-F5CF-46CD-89A3353D9935}"/>
              </a:ext>
            </a:extLst>
          </p:cNvPr>
          <p:cNvSpPr/>
          <p:nvPr/>
        </p:nvSpPr>
        <p:spPr bwMode="auto">
          <a:xfrm>
            <a:off x="6596044" y="196936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市区町村長・都道府県知事</a:t>
            </a:r>
            <a:endParaRPr kumimoji="1" lang="ja-JP" altLang="en-US" sz="1200" b="0" i="0" u="none" strike="noStrike" cap="none" normalizeH="0" baseline="0" dirty="0">
              <a:ln>
                <a:noFill/>
              </a:ln>
              <a:solidFill>
                <a:schemeClr val="bg1"/>
              </a:solidFill>
              <a:effectLst/>
              <a:latin typeface="+mn-ea"/>
              <a:ea typeface="+mn-ea"/>
            </a:endParaRPr>
          </a:p>
        </p:txBody>
      </p:sp>
      <p:pic>
        <p:nvPicPr>
          <p:cNvPr id="34" name="図 33">
            <a:extLst>
              <a:ext uri="{FF2B5EF4-FFF2-40B4-BE49-F238E27FC236}">
                <a16:creationId xmlns:a16="http://schemas.microsoft.com/office/drawing/2014/main" id="{CEC6CB36-55B2-5BFD-1315-2E86F150188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92285" y="2405857"/>
            <a:ext cx="1643261" cy="910114"/>
          </a:xfrm>
          <a:prstGeom prst="rect">
            <a:avLst/>
          </a:prstGeom>
        </p:spPr>
      </p:pic>
      <p:sp>
        <p:nvSpPr>
          <p:cNvPr id="39" name="二等辺三角形 38">
            <a:extLst>
              <a:ext uri="{FF2B5EF4-FFF2-40B4-BE49-F238E27FC236}">
                <a16:creationId xmlns:a16="http://schemas.microsoft.com/office/drawing/2014/main" id="{73A09FA1-33B8-7758-BF93-BC49190DDCED}"/>
              </a:ext>
            </a:extLst>
          </p:cNvPr>
          <p:cNvSpPr/>
          <p:nvPr/>
        </p:nvSpPr>
        <p:spPr>
          <a:xfrm rot="10800000">
            <a:off x="1057314" y="5416942"/>
            <a:ext cx="1131921" cy="254096"/>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65" name="グループ化 64">
            <a:extLst>
              <a:ext uri="{FF2B5EF4-FFF2-40B4-BE49-F238E27FC236}">
                <a16:creationId xmlns:a16="http://schemas.microsoft.com/office/drawing/2014/main" id="{ED79D065-4590-9E73-95BD-705919D5DCF2}"/>
              </a:ext>
            </a:extLst>
          </p:cNvPr>
          <p:cNvGrpSpPr/>
          <p:nvPr/>
        </p:nvGrpSpPr>
        <p:grpSpPr>
          <a:xfrm>
            <a:off x="1057314" y="3430579"/>
            <a:ext cx="1131921" cy="455443"/>
            <a:chOff x="1057313" y="3173604"/>
            <a:chExt cx="1131921" cy="455443"/>
          </a:xfrm>
        </p:grpSpPr>
        <p:sp>
          <p:nvSpPr>
            <p:cNvPr id="43" name="二等辺三角形 42">
              <a:extLst>
                <a:ext uri="{FF2B5EF4-FFF2-40B4-BE49-F238E27FC236}">
                  <a16:creationId xmlns:a16="http://schemas.microsoft.com/office/drawing/2014/main" id="{78CB898E-FD6B-4B5A-A9A5-2EA0B8E17025}"/>
                </a:ext>
              </a:extLst>
            </p:cNvPr>
            <p:cNvSpPr/>
            <p:nvPr/>
          </p:nvSpPr>
          <p:spPr>
            <a:xfrm rot="10800000">
              <a:off x="1057313" y="3382470"/>
              <a:ext cx="1131921" cy="246577"/>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35" name="テキスト ボックス 34">
              <a:extLst>
                <a:ext uri="{FF2B5EF4-FFF2-40B4-BE49-F238E27FC236}">
                  <a16:creationId xmlns:a16="http://schemas.microsoft.com/office/drawing/2014/main" id="{0589ED85-E024-54C3-C078-BED4CEF3523B}"/>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grpSp>
      <p:sp>
        <p:nvSpPr>
          <p:cNvPr id="44" name="二等辺三角形 43">
            <a:extLst>
              <a:ext uri="{FF2B5EF4-FFF2-40B4-BE49-F238E27FC236}">
                <a16:creationId xmlns:a16="http://schemas.microsoft.com/office/drawing/2014/main" id="{75BF3ECA-EA6A-2C0E-15E5-2530A01F387B}"/>
              </a:ext>
            </a:extLst>
          </p:cNvPr>
          <p:cNvSpPr/>
          <p:nvPr/>
        </p:nvSpPr>
        <p:spPr>
          <a:xfrm rot="10800000">
            <a:off x="7047953" y="5416942"/>
            <a:ext cx="1131921" cy="254096"/>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dirty="0">
              <a:solidFill>
                <a:schemeClr val="bg1"/>
              </a:solidFill>
              <a:latin typeface="+mn-ea"/>
            </a:endParaRPr>
          </a:p>
        </p:txBody>
      </p:sp>
      <p:sp>
        <p:nvSpPr>
          <p:cNvPr id="24" name="矢印: 折線 23">
            <a:extLst>
              <a:ext uri="{FF2B5EF4-FFF2-40B4-BE49-F238E27FC236}">
                <a16:creationId xmlns:a16="http://schemas.microsoft.com/office/drawing/2014/main" id="{E741516D-8970-F070-8314-E4E879021597}"/>
              </a:ext>
            </a:extLst>
          </p:cNvPr>
          <p:cNvSpPr/>
          <p:nvPr/>
        </p:nvSpPr>
        <p:spPr>
          <a:xfrm>
            <a:off x="4993016" y="2196923"/>
            <a:ext cx="1270202" cy="2445537"/>
          </a:xfrm>
          <a:prstGeom prst="bentArrow">
            <a:avLst>
              <a:gd name="adj1" fmla="val 17111"/>
              <a:gd name="adj2" fmla="val 15139"/>
              <a:gd name="adj3" fmla="val 15139"/>
              <a:gd name="adj4" fmla="val 23375"/>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46" name="矢印: 折線 45">
            <a:extLst>
              <a:ext uri="{FF2B5EF4-FFF2-40B4-BE49-F238E27FC236}">
                <a16:creationId xmlns:a16="http://schemas.microsoft.com/office/drawing/2014/main" id="{0DA89158-7929-B613-2F20-FDA57930EC4D}"/>
              </a:ext>
            </a:extLst>
          </p:cNvPr>
          <p:cNvSpPr/>
          <p:nvPr/>
        </p:nvSpPr>
        <p:spPr>
          <a:xfrm>
            <a:off x="5004567" y="3661465"/>
            <a:ext cx="1258651" cy="527794"/>
          </a:xfrm>
          <a:prstGeom prst="bentArrow">
            <a:avLst>
              <a:gd name="adj1" fmla="val 38976"/>
              <a:gd name="adj2" fmla="val 31876"/>
              <a:gd name="adj3" fmla="val 28637"/>
              <a:gd name="adj4" fmla="val 4375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70" name="グループ化 69">
            <a:extLst>
              <a:ext uri="{FF2B5EF4-FFF2-40B4-BE49-F238E27FC236}">
                <a16:creationId xmlns:a16="http://schemas.microsoft.com/office/drawing/2014/main" id="{A52335EC-F554-6A93-9926-BD46A59913AE}"/>
              </a:ext>
            </a:extLst>
          </p:cNvPr>
          <p:cNvGrpSpPr/>
          <p:nvPr/>
        </p:nvGrpSpPr>
        <p:grpSpPr>
          <a:xfrm>
            <a:off x="274551" y="5671510"/>
            <a:ext cx="2697447" cy="637215"/>
            <a:chOff x="274551" y="5671510"/>
            <a:chExt cx="2697447" cy="637215"/>
          </a:xfrm>
        </p:grpSpPr>
        <p:sp>
          <p:nvSpPr>
            <p:cNvPr id="19" name="正方形/長方形 18">
              <a:extLst>
                <a:ext uri="{FF2B5EF4-FFF2-40B4-BE49-F238E27FC236}">
                  <a16:creationId xmlns:a16="http://schemas.microsoft.com/office/drawing/2014/main" id="{A4554ED2-AEF6-932E-6FDA-6EC75DD1B87C}"/>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8" name="正方形/長方形 37">
              <a:extLst>
                <a:ext uri="{FF2B5EF4-FFF2-40B4-BE49-F238E27FC236}">
                  <a16:creationId xmlns:a16="http://schemas.microsoft.com/office/drawing/2014/main" id="{54F5428C-7051-C6FF-F2CF-59A923993550}"/>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8" name="テキスト ボックス 47">
              <a:extLst>
                <a:ext uri="{FF2B5EF4-FFF2-40B4-BE49-F238E27FC236}">
                  <a16:creationId xmlns:a16="http://schemas.microsoft.com/office/drawing/2014/main" id="{DCB5D93F-F31C-AB28-5B95-594815F0142F}"/>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71" name="グループ化 70">
            <a:extLst>
              <a:ext uri="{FF2B5EF4-FFF2-40B4-BE49-F238E27FC236}">
                <a16:creationId xmlns:a16="http://schemas.microsoft.com/office/drawing/2014/main" id="{2935E93B-B5FC-202C-633E-34B5EAD4BAF1}"/>
              </a:ext>
            </a:extLst>
          </p:cNvPr>
          <p:cNvGrpSpPr/>
          <p:nvPr/>
        </p:nvGrpSpPr>
        <p:grpSpPr>
          <a:xfrm>
            <a:off x="6263218" y="5671510"/>
            <a:ext cx="2697447" cy="637215"/>
            <a:chOff x="6263218" y="5671510"/>
            <a:chExt cx="2697447" cy="637215"/>
          </a:xfrm>
        </p:grpSpPr>
        <p:sp>
          <p:nvSpPr>
            <p:cNvPr id="40" name="正方形/長方形 39">
              <a:extLst>
                <a:ext uri="{FF2B5EF4-FFF2-40B4-BE49-F238E27FC236}">
                  <a16:creationId xmlns:a16="http://schemas.microsoft.com/office/drawing/2014/main" id="{147533CF-7DFC-47D2-02EB-8027F45A2FD9}"/>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41" name="正方形/長方形 40">
              <a:extLst>
                <a:ext uri="{FF2B5EF4-FFF2-40B4-BE49-F238E27FC236}">
                  <a16:creationId xmlns:a16="http://schemas.microsoft.com/office/drawing/2014/main" id="{5F7409B4-B405-D1E1-602A-22FFFA51DC1D}"/>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49" name="テキスト ボックス 48">
              <a:extLst>
                <a:ext uri="{FF2B5EF4-FFF2-40B4-BE49-F238E27FC236}">
                  <a16:creationId xmlns:a16="http://schemas.microsoft.com/office/drawing/2014/main" id="{25ADED3A-AADE-4542-EC55-6306A6F89F8F}"/>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63" name="グループ化 62">
            <a:extLst>
              <a:ext uri="{FF2B5EF4-FFF2-40B4-BE49-F238E27FC236}">
                <a16:creationId xmlns:a16="http://schemas.microsoft.com/office/drawing/2014/main" id="{41169B96-B5CB-5D08-B5BC-8E7E840D3FC3}"/>
              </a:ext>
            </a:extLst>
          </p:cNvPr>
          <p:cNvGrpSpPr/>
          <p:nvPr/>
        </p:nvGrpSpPr>
        <p:grpSpPr>
          <a:xfrm>
            <a:off x="2928279" y="3454930"/>
            <a:ext cx="1308371" cy="988990"/>
            <a:chOff x="2928279" y="3454930"/>
            <a:chExt cx="1308371" cy="988990"/>
          </a:xfrm>
        </p:grpSpPr>
        <p:sp>
          <p:nvSpPr>
            <p:cNvPr id="53" name="テキスト ボックス 52">
              <a:extLst>
                <a:ext uri="{FF2B5EF4-FFF2-40B4-BE49-F238E27FC236}">
                  <a16:creationId xmlns:a16="http://schemas.microsoft.com/office/drawing/2014/main" id="{AE32022B-FB8C-8327-8873-3BB794223A06}"/>
                </a:ext>
              </a:extLst>
            </p:cNvPr>
            <p:cNvSpPr txBox="1"/>
            <p:nvPr/>
          </p:nvSpPr>
          <p:spPr>
            <a:xfrm>
              <a:off x="3440617" y="3454930"/>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FA68FFAF-6322-1D4D-1C9B-E6DBACB98C6D}"/>
                </a:ext>
              </a:extLst>
            </p:cNvPr>
            <p:cNvSpPr txBox="1"/>
            <p:nvPr/>
          </p:nvSpPr>
          <p:spPr>
            <a:xfrm>
              <a:off x="2928279" y="4033743"/>
              <a:ext cx="1308371" cy="410177"/>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国会議員を選びます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4" name="グループ化 63">
            <a:extLst>
              <a:ext uri="{FF2B5EF4-FFF2-40B4-BE49-F238E27FC236}">
                <a16:creationId xmlns:a16="http://schemas.microsoft.com/office/drawing/2014/main" id="{CD9AD846-8D17-A717-9C91-4D8D0F0D4974}"/>
              </a:ext>
            </a:extLst>
          </p:cNvPr>
          <p:cNvGrpSpPr/>
          <p:nvPr/>
        </p:nvGrpSpPr>
        <p:grpSpPr>
          <a:xfrm>
            <a:off x="5189574" y="3442573"/>
            <a:ext cx="1170513" cy="1170624"/>
            <a:chOff x="5189574" y="3405502"/>
            <a:chExt cx="1170513" cy="1170624"/>
          </a:xfrm>
        </p:grpSpPr>
        <p:sp>
          <p:nvSpPr>
            <p:cNvPr id="51" name="テキスト ボックス 50">
              <a:extLst>
                <a:ext uri="{FF2B5EF4-FFF2-40B4-BE49-F238E27FC236}">
                  <a16:creationId xmlns:a16="http://schemas.microsoft.com/office/drawing/2014/main" id="{5D2811FE-0BF2-89A2-1F64-34B2F72A6CBC}"/>
                </a:ext>
              </a:extLst>
            </p:cNvPr>
            <p:cNvSpPr txBox="1"/>
            <p:nvPr/>
          </p:nvSpPr>
          <p:spPr>
            <a:xfrm>
              <a:off x="5421485" y="3405502"/>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6A5EC992-607B-0E45-4EE1-3CA093FF12EC}"/>
                </a:ext>
              </a:extLst>
            </p:cNvPr>
            <p:cNvSpPr txBox="1"/>
            <p:nvPr/>
          </p:nvSpPr>
          <p:spPr>
            <a:xfrm>
              <a:off x="5189574" y="3996672"/>
              <a:ext cx="1170513" cy="579454"/>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県・市町村議会</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議員を選びます</a:t>
              </a:r>
              <a:endParaRPr lang="en-US" altLang="ja-JP" sz="1000" dirty="0">
                <a:latin typeface="HGPｺﾞｼｯｸE" panose="020B0900000000000000" pitchFamily="50" charset="-128"/>
                <a:ea typeface="HGPｺﾞｼｯｸE" panose="020B0900000000000000" pitchFamily="50" charset="-128"/>
              </a:endParaRPr>
            </a:p>
          </p:txBody>
        </p:sp>
      </p:grpSp>
      <p:grpSp>
        <p:nvGrpSpPr>
          <p:cNvPr id="62" name="グループ化 61">
            <a:extLst>
              <a:ext uri="{FF2B5EF4-FFF2-40B4-BE49-F238E27FC236}">
                <a16:creationId xmlns:a16="http://schemas.microsoft.com/office/drawing/2014/main" id="{5747A7DE-8D3B-DDDD-47C6-A2E47E5F1179}"/>
              </a:ext>
            </a:extLst>
          </p:cNvPr>
          <p:cNvGrpSpPr/>
          <p:nvPr/>
        </p:nvGrpSpPr>
        <p:grpSpPr>
          <a:xfrm>
            <a:off x="5189574" y="2576505"/>
            <a:ext cx="1170513" cy="831897"/>
            <a:chOff x="5189574" y="2180717"/>
            <a:chExt cx="1170513" cy="831897"/>
          </a:xfrm>
        </p:grpSpPr>
        <p:sp>
          <p:nvSpPr>
            <p:cNvPr id="50" name="テキスト ボックス 49">
              <a:extLst>
                <a:ext uri="{FF2B5EF4-FFF2-40B4-BE49-F238E27FC236}">
                  <a16:creationId xmlns:a16="http://schemas.microsoft.com/office/drawing/2014/main" id="{4D4E7DC5-16F5-57BC-12C4-DCB3C7C0B2AD}"/>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56" name="テキスト ボックス 55">
              <a:extLst>
                <a:ext uri="{FF2B5EF4-FFF2-40B4-BE49-F238E27FC236}">
                  <a16:creationId xmlns:a16="http://schemas.microsoft.com/office/drawing/2014/main" id="{E15773EF-E9EF-9B06-D036-E0B5F19F50A2}"/>
                </a:ext>
              </a:extLst>
            </p:cNvPr>
            <p:cNvSpPr txBox="1"/>
            <p:nvPr/>
          </p:nvSpPr>
          <p:spPr>
            <a:xfrm>
              <a:off x="5189574" y="2433160"/>
              <a:ext cx="1170513" cy="579454"/>
            </a:xfrm>
            <a:prstGeom prst="rect">
              <a:avLst/>
            </a:prstGeom>
            <a:noFill/>
          </p:spPr>
          <p:txBody>
            <a:bodyPr wrap="none" rtlCol="0">
              <a:spAutoFit/>
            </a:bodyPr>
            <a:lstStyle/>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住民の代表である</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県知事・市町村長</a:t>
              </a:r>
              <a:endParaRPr lang="en-US" altLang="ja-JP" sz="10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000" dirty="0">
                  <a:latin typeface="HGPｺﾞｼｯｸE" panose="020B0900000000000000" pitchFamily="50" charset="-128"/>
                  <a:ea typeface="HGPｺﾞｼｯｸE" panose="020B0900000000000000" pitchFamily="50" charset="-128"/>
                </a:rPr>
                <a:t>を選びます</a:t>
              </a:r>
              <a:endParaRPr lang="en-US" altLang="ja-JP" sz="1000" dirty="0">
                <a:latin typeface="HGPｺﾞｼｯｸE" panose="020B0900000000000000" pitchFamily="50" charset="-128"/>
                <a:ea typeface="HGPｺﾞｼｯｸE" panose="020B0900000000000000" pitchFamily="50" charset="-128"/>
              </a:endParaRPr>
            </a:p>
          </p:txBody>
        </p:sp>
      </p:grpSp>
      <p:sp>
        <p:nvSpPr>
          <p:cNvPr id="57" name="テキスト ボックス 56">
            <a:extLst>
              <a:ext uri="{FF2B5EF4-FFF2-40B4-BE49-F238E27FC236}">
                <a16:creationId xmlns:a16="http://schemas.microsoft.com/office/drawing/2014/main" id="{DBF77143-1A43-786C-665E-751D07F6AB61}"/>
              </a:ext>
            </a:extLst>
          </p:cNvPr>
          <p:cNvSpPr txBox="1"/>
          <p:nvPr/>
        </p:nvSpPr>
        <p:spPr>
          <a:xfrm>
            <a:off x="3299404"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58" name="テキスト ボックス 57">
            <a:extLst>
              <a:ext uri="{FF2B5EF4-FFF2-40B4-BE49-F238E27FC236}">
                <a16:creationId xmlns:a16="http://schemas.microsoft.com/office/drawing/2014/main" id="{A98BF33D-AB7B-4216-2C63-0A79A8110628}"/>
              </a:ext>
            </a:extLst>
          </p:cNvPr>
          <p:cNvSpPr txBox="1"/>
          <p:nvPr/>
        </p:nvSpPr>
        <p:spPr>
          <a:xfrm>
            <a:off x="5169191" y="1671624"/>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7" name="グループ化 16">
            <a:extLst>
              <a:ext uri="{FF2B5EF4-FFF2-40B4-BE49-F238E27FC236}">
                <a16:creationId xmlns:a16="http://schemas.microsoft.com/office/drawing/2014/main" id="{6CB093FA-7B44-D371-6DAF-595448E4E0A0}"/>
              </a:ext>
            </a:extLst>
          </p:cNvPr>
          <p:cNvGrpSpPr/>
          <p:nvPr/>
        </p:nvGrpSpPr>
        <p:grpSpPr>
          <a:xfrm>
            <a:off x="7043247" y="3430579"/>
            <a:ext cx="1131921" cy="455443"/>
            <a:chOff x="1057313" y="3173604"/>
            <a:chExt cx="1131921" cy="455443"/>
          </a:xfrm>
        </p:grpSpPr>
        <p:sp>
          <p:nvSpPr>
            <p:cNvPr id="20" name="二等辺三角形 19">
              <a:extLst>
                <a:ext uri="{FF2B5EF4-FFF2-40B4-BE49-F238E27FC236}">
                  <a16:creationId xmlns:a16="http://schemas.microsoft.com/office/drawing/2014/main" id="{390505C6-EE46-FE0A-29B6-473EE8E6502A}"/>
                </a:ext>
              </a:extLst>
            </p:cNvPr>
            <p:cNvSpPr/>
            <p:nvPr/>
          </p:nvSpPr>
          <p:spPr>
            <a:xfrm rot="10800000">
              <a:off x="1057313" y="3382470"/>
              <a:ext cx="1131921" cy="246577"/>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21" name="テキスト ボックス 20">
              <a:extLst>
                <a:ext uri="{FF2B5EF4-FFF2-40B4-BE49-F238E27FC236}">
                  <a16:creationId xmlns:a16="http://schemas.microsoft.com/office/drawing/2014/main" id="{8F15EDEF-A246-7DA5-E508-93B623CF3696}"/>
                </a:ext>
              </a:extLst>
            </p:cNvPr>
            <p:cNvSpPr txBox="1"/>
            <p:nvPr/>
          </p:nvSpPr>
          <p:spPr>
            <a:xfrm>
              <a:off x="1071681" y="3173604"/>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29A8B9"/>
                  </a:solidFill>
                  <a:latin typeface="HGPｺﾞｼｯｸE" panose="020B0900000000000000" pitchFamily="50" charset="-128"/>
                  <a:ea typeface="HGPｺﾞｼｯｸE" panose="020B0900000000000000" pitchFamily="50" charset="-128"/>
                </a:rPr>
                <a:t>予算案の提出</a:t>
              </a:r>
            </a:p>
          </p:txBody>
        </p:sp>
      </p:grpSp>
      <p:sp>
        <p:nvSpPr>
          <p:cNvPr id="3" name="テキスト ボックス 18">
            <a:extLst>
              <a:ext uri="{FF2B5EF4-FFF2-40B4-BE49-F238E27FC236}">
                <a16:creationId xmlns:a16="http://schemas.microsoft.com/office/drawing/2014/main" id="{3668E1ED-8345-6221-5D9E-A682D98172D4}"/>
              </a:ext>
            </a:extLst>
          </p:cNvPr>
          <p:cNvSpPr txBox="1">
            <a:spLocks noChangeArrowheads="1"/>
          </p:cNvSpPr>
          <p:nvPr/>
        </p:nvSpPr>
        <p:spPr bwMode="auto">
          <a:xfrm>
            <a:off x="107504" y="928155"/>
            <a:ext cx="8940452"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dirty="0">
                <a:solidFill>
                  <a:prstClr val="black"/>
                </a:solidFill>
                <a:latin typeface="HGPｺﾞｼｯｸM" panose="020B0600000000000000" pitchFamily="50" charset="-128"/>
                <a:ea typeface="HGPｺﾞｼｯｸM" panose="020B0600000000000000" pitchFamily="50" charset="-128"/>
              </a:rPr>
              <a:t>と税金</a:t>
            </a:r>
            <a:r>
              <a:rPr lang="ja-JP" altLang="en-US" sz="1500" b="1">
                <a:solidFill>
                  <a:prstClr val="black"/>
                </a:solidFill>
                <a:latin typeface="HGPｺﾞｼｯｸM" panose="020B0600000000000000" pitchFamily="50" charset="-128"/>
                <a:ea typeface="HGPｺﾞｼｯｸM" panose="020B0600000000000000" pitchFamily="50" charset="-128"/>
              </a:rPr>
              <a:t>の使いみち</a:t>
            </a:r>
            <a:r>
              <a:rPr lang="ja-JP" altLang="en-US" sz="1200" b="1">
                <a:solidFill>
                  <a:prstClr val="black"/>
                </a:solidFill>
                <a:latin typeface="HGPｺﾞｼｯｸM" panose="020B0600000000000000" pitchFamily="50" charset="-128"/>
                <a:ea typeface="HGPｺﾞｼｯｸM" panose="020B0600000000000000" pitchFamily="50" charset="-128"/>
              </a:rPr>
              <a:t>（</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500" b="1" dirty="0">
                <a:solidFill>
                  <a:prstClr val="black"/>
                </a:solidFill>
                <a:latin typeface="HGPｺﾞｼｯｸM" panose="020B0600000000000000" pitchFamily="50" charset="-128"/>
                <a:ea typeface="HGPｺﾞｼｯｸM" panose="020B0600000000000000" pitchFamily="50" charset="-128"/>
              </a:rPr>
              <a:t>は、国民の代表者である国会議員が決めています。</a:t>
            </a:r>
          </a:p>
        </p:txBody>
      </p:sp>
      <p:sp>
        <p:nvSpPr>
          <p:cNvPr id="22" name="テキスト ボックス 21">
            <a:extLst>
              <a:ext uri="{FF2B5EF4-FFF2-40B4-BE49-F238E27FC236}">
                <a16:creationId xmlns:a16="http://schemas.microsoft.com/office/drawing/2014/main" id="{C74CD76D-A118-104E-20F4-22261F009FE9}"/>
              </a:ext>
            </a:extLst>
          </p:cNvPr>
          <p:cNvSpPr txBox="1"/>
          <p:nvPr/>
        </p:nvSpPr>
        <p:spPr>
          <a:xfrm>
            <a:off x="2185099" y="926511"/>
            <a:ext cx="409086" cy="184666"/>
          </a:xfrm>
          <a:prstGeom prst="rect">
            <a:avLst/>
          </a:prstGeom>
          <a:noFill/>
        </p:spPr>
        <p:txBody>
          <a:bodyPr wrap="none" rtlCol="0">
            <a:spAutoFit/>
          </a:bodyPr>
          <a:lstStyle/>
          <a:p>
            <a:pPr>
              <a:spcBef>
                <a:spcPts val="0"/>
              </a:spcBef>
              <a:spcAft>
                <a:spcPts val="500"/>
              </a:spcAft>
            </a:pPr>
            <a:r>
              <a:rPr lang="ja-JP" altLang="en-US" sz="600" dirty="0">
                <a:latin typeface="HGPｺﾞｼｯｸE" panose="020B0900000000000000" pitchFamily="50" charset="-128"/>
                <a:ea typeface="HGPｺﾞｼｯｸE" panose="020B0900000000000000" pitchFamily="50" charset="-128"/>
              </a:rPr>
              <a:t>ふたん</a:t>
            </a:r>
          </a:p>
        </p:txBody>
      </p:sp>
    </p:spTree>
    <p:extLst>
      <p:ext uri="{BB962C8B-B14F-4D97-AF65-F5344CB8AC3E}">
        <p14:creationId xmlns:p14="http://schemas.microsoft.com/office/powerpoint/2010/main" val="46072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par>
                                <p:cTn id="38" presetID="10" presetClass="entr" presetSubtype="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nodeType="with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fade">
                                      <p:cBhvr>
                                        <p:cTn id="49" dur="500"/>
                                        <p:tgtEl>
                                          <p:spTgt spid="70"/>
                                        </p:tgtEl>
                                      </p:cBhvr>
                                    </p:animEffect>
                                  </p:childTnLst>
                                </p:cTn>
                              </p:par>
                              <p:par>
                                <p:cTn id="50" presetID="10" presetClass="entr" presetSubtype="0" fill="hold"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par>
                                <p:cTn id="53" presetID="10"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par>
                                <p:cTn id="68" presetID="10"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par>
                                <p:cTn id="74" presetID="10" presetClass="entr" presetSubtype="0" fill="hold"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500"/>
                                        <p:tgtEl>
                                          <p:spTgt spid="10"/>
                                        </p:tgtEl>
                                      </p:cBhvr>
                                    </p:animEffect>
                                  </p:childTnLst>
                                </p:cTn>
                              </p:par>
                              <p:par>
                                <p:cTn id="83" presetID="10" presetClass="entr" presetSubtype="0" fill="hold"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fade">
                                      <p:cBhvr>
                                        <p:cTn id="88" dur="500"/>
                                        <p:tgtEl>
                                          <p:spTgt spid="5"/>
                                        </p:tgtEl>
                                      </p:cBhvr>
                                    </p:animEffect>
                                  </p:childTnLst>
                                </p:cTn>
                              </p:par>
                              <p:par>
                                <p:cTn id="89" presetID="10" presetClass="entr" presetSubtype="0"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6" grpId="0" animBg="1"/>
      <p:bldP spid="8" grpId="0" animBg="1"/>
      <p:bldP spid="37" grpId="0" animBg="1"/>
      <p:bldP spid="15" grpId="0" animBg="1"/>
      <p:bldP spid="16" grpId="0" animBg="1"/>
      <p:bldP spid="10" grpId="0" animBg="1"/>
      <p:bldP spid="25" grpId="0" animBg="1"/>
      <p:bldP spid="27" grpId="0" animBg="1"/>
      <p:bldP spid="28" grpId="0" animBg="1"/>
      <p:bldP spid="5" grpId="0" animBg="1"/>
      <p:bldP spid="39" grpId="0" animBg="1"/>
      <p:bldP spid="44" grpId="0" animBg="1"/>
      <p:bldP spid="24" grpId="0" animBg="1"/>
      <p:bldP spid="46" grpId="0" animBg="1"/>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E6FF4B1-6996-DBA4-1A28-2DF8000B595D}"/>
              </a:ext>
            </a:extLst>
          </p:cNvPr>
          <p:cNvSpPr>
            <a:spLocks noGrp="1"/>
          </p:cNvSpPr>
          <p:nvPr>
            <p:ph type="sldNum" sz="quarter" idx="4"/>
          </p:nvPr>
        </p:nvSpPr>
        <p:spPr>
          <a:prstGeom prst="rect">
            <a:avLst/>
          </a:prstGeom>
        </p:spPr>
        <p:txBody>
          <a:bodyPr/>
          <a:lstStyle/>
          <a:p>
            <a:pPr>
              <a:defRPr/>
            </a:pPr>
            <a:r>
              <a:rPr lang="en-US" altLang="ja-JP" dirty="0"/>
              <a:t>11</a:t>
            </a:r>
          </a:p>
        </p:txBody>
      </p:sp>
      <p:sp>
        <p:nvSpPr>
          <p:cNvPr id="5" name="テキスト ボックス 4">
            <a:extLst>
              <a:ext uri="{FF2B5EF4-FFF2-40B4-BE49-F238E27FC236}">
                <a16:creationId xmlns:a16="http://schemas.microsoft.com/office/drawing/2014/main" id="{CAECE889-A175-348C-2ECD-15463DF5AC70}"/>
              </a:ext>
            </a:extLst>
          </p:cNvPr>
          <p:cNvSpPr txBox="1"/>
          <p:nvPr/>
        </p:nvSpPr>
        <p:spPr>
          <a:xfrm>
            <a:off x="139768" y="942237"/>
            <a:ext cx="4224233" cy="523220"/>
          </a:xfrm>
          <a:prstGeom prst="rect">
            <a:avLst/>
          </a:prstGeom>
          <a:noFill/>
        </p:spPr>
        <p:txBody>
          <a:bodyPr wrap="none" rtlCol="0">
            <a:spAutoFit/>
          </a:bodyPr>
          <a:lstStyle/>
          <a:p>
            <a:r>
              <a:rPr lang="ja-JP" altLang="en-US" sz="2800" dirty="0">
                <a:latin typeface="HGPｺﾞｼｯｸE" panose="020B0900000000000000" pitchFamily="50" charset="-128"/>
                <a:ea typeface="HGPｺﾞｼｯｸE" panose="020B0900000000000000" pitchFamily="50" charset="-128"/>
              </a:rPr>
              <a:t>国の予算</a:t>
            </a:r>
            <a:r>
              <a:rPr lang="zh-CN" altLang="en-US" sz="2000" dirty="0">
                <a:latin typeface="HGPｺﾞｼｯｸE" panose="020B0900000000000000" pitchFamily="50" charset="-128"/>
                <a:ea typeface="HGPｺﾞｼｯｸE" panose="020B0900000000000000" pitchFamily="50" charset="-128"/>
              </a:rPr>
              <a:t>（令和</a:t>
            </a:r>
            <a:r>
              <a:rPr lang="ja-JP" altLang="en-US" sz="2000" dirty="0">
                <a:latin typeface="HGPｺﾞｼｯｸE" panose="020B0900000000000000" pitchFamily="50" charset="-128"/>
                <a:ea typeface="HGPｺﾞｼｯｸE" panose="020B0900000000000000" pitchFamily="50" charset="-128"/>
              </a:rPr>
              <a:t>７</a:t>
            </a:r>
            <a:r>
              <a:rPr lang="zh-CN" altLang="en-US" sz="2000" dirty="0">
                <a:latin typeface="HGPｺﾞｼｯｸE" panose="020B0900000000000000" pitchFamily="50" charset="-128"/>
                <a:ea typeface="HGPｺﾞｼｯｸE" panose="020B0900000000000000" pitchFamily="50" charset="-128"/>
              </a:rPr>
              <a:t>年度当初予算）</a:t>
            </a:r>
            <a:endParaRPr lang="zh-CN" altLang="en-US" sz="3600" dirty="0">
              <a:latin typeface="HGPｺﾞｼｯｸE" panose="020B0900000000000000" pitchFamily="50" charset="-128"/>
              <a:ea typeface="HGPｺﾞｼｯｸE" panose="020B0900000000000000" pitchFamily="50" charset="-128"/>
            </a:endParaRPr>
          </a:p>
        </p:txBody>
      </p:sp>
      <p:graphicFrame>
        <p:nvGraphicFramePr>
          <p:cNvPr id="6" name="グラフ 5">
            <a:extLst>
              <a:ext uri="{FF2B5EF4-FFF2-40B4-BE49-F238E27FC236}">
                <a16:creationId xmlns:a16="http://schemas.microsoft.com/office/drawing/2014/main" id="{1F211882-664E-954B-4D77-57F0EFB14B4E}"/>
              </a:ext>
            </a:extLst>
          </p:cNvPr>
          <p:cNvGraphicFramePr/>
          <p:nvPr/>
        </p:nvGraphicFramePr>
        <p:xfrm>
          <a:off x="525615" y="2131251"/>
          <a:ext cx="3710572" cy="33018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a:extLst>
              <a:ext uri="{FF2B5EF4-FFF2-40B4-BE49-F238E27FC236}">
                <a16:creationId xmlns:a16="http://schemas.microsoft.com/office/drawing/2014/main" id="{0053C5BC-1E99-D2B3-924F-3FCDE65DC321}"/>
              </a:ext>
            </a:extLst>
          </p:cNvPr>
          <p:cNvGraphicFramePr/>
          <p:nvPr/>
        </p:nvGraphicFramePr>
        <p:xfrm>
          <a:off x="4907813" y="2131251"/>
          <a:ext cx="3710572" cy="3301866"/>
        </p:xfrm>
        <a:graphic>
          <a:graphicData uri="http://schemas.openxmlformats.org/drawingml/2006/chart">
            <c:chart xmlns:c="http://schemas.openxmlformats.org/drawingml/2006/chart" xmlns:r="http://schemas.openxmlformats.org/officeDocument/2006/relationships" r:id="rId4"/>
          </a:graphicData>
        </a:graphic>
      </p:graphicFrame>
      <p:grpSp>
        <p:nvGrpSpPr>
          <p:cNvPr id="16446" name="グループ化 16445">
            <a:extLst>
              <a:ext uri="{FF2B5EF4-FFF2-40B4-BE49-F238E27FC236}">
                <a16:creationId xmlns:a16="http://schemas.microsoft.com/office/drawing/2014/main" id="{1BF70A08-A196-5F40-7F72-FDCE933B22B1}"/>
              </a:ext>
            </a:extLst>
          </p:cNvPr>
          <p:cNvGrpSpPr/>
          <p:nvPr/>
        </p:nvGrpSpPr>
        <p:grpSpPr>
          <a:xfrm>
            <a:off x="6088874" y="3131843"/>
            <a:ext cx="1348446" cy="1300682"/>
            <a:chOff x="1903533" y="3951980"/>
            <a:chExt cx="1609197" cy="1490552"/>
          </a:xfrm>
        </p:grpSpPr>
        <p:sp>
          <p:nvSpPr>
            <p:cNvPr id="16447" name="楕円 16446">
              <a:extLst>
                <a:ext uri="{FF2B5EF4-FFF2-40B4-BE49-F238E27FC236}">
                  <a16:creationId xmlns:a16="http://schemas.microsoft.com/office/drawing/2014/main" id="{C8FC6A7F-7374-6C05-8687-4B7F9A2EBEA4}"/>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448" name="テキスト ボックス 16447">
              <a:extLst>
                <a:ext uri="{FF2B5EF4-FFF2-40B4-BE49-F238E27FC236}">
                  <a16:creationId xmlns:a16="http://schemas.microsoft.com/office/drawing/2014/main" id="{5E5C9D7D-55BC-B188-CB0B-C6E40B269154}"/>
                </a:ext>
              </a:extLst>
            </p:cNvPr>
            <p:cNvSpPr txBox="1"/>
            <p:nvPr/>
          </p:nvSpPr>
          <p:spPr>
            <a:xfrm>
              <a:off x="1903533" y="4348234"/>
              <a:ext cx="1609197" cy="654636"/>
            </a:xfrm>
            <a:prstGeom prst="rect">
              <a:avLst/>
            </a:prstGeom>
            <a:noFill/>
          </p:spPr>
          <p:txBody>
            <a:bodyPr wrap="none" rtlCol="0">
              <a:spAutoFit/>
            </a:bodyPr>
            <a:lstStyle/>
            <a:p>
              <a:pPr algn="ctr" rtl="0">
                <a:lnSpc>
                  <a:spcPct val="80000"/>
                </a:lnSpc>
                <a:spcBef>
                  <a:spcPts val="0"/>
                </a:spcBef>
                <a:spcAft>
                  <a:spcPts val="500"/>
                </a:spcAft>
              </a:pPr>
              <a:r>
                <a:rPr lang="ja-JP" altLang="en-US" i="0" u="none" strike="noStrike" dirty="0">
                  <a:solidFill>
                    <a:srgbClr val="000000"/>
                  </a:solidFill>
                  <a:effectLst/>
                  <a:latin typeface="HGPｺﾞｼｯｸE" panose="020B0900000000000000" pitchFamily="50" charset="-128"/>
                  <a:ea typeface="HGPｺﾞｼｯｸE" panose="020B0900000000000000" pitchFamily="50" charset="-128"/>
                </a:rPr>
                <a:t>歳出</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115</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兆</a:t>
              </a:r>
              <a:r>
                <a:rPr lang="en-US" altLang="zh-TW" sz="1300" dirty="0">
                  <a:solidFill>
                    <a:srgbClr val="000000"/>
                  </a:solidFill>
                  <a:latin typeface="HGPｺﾞｼｯｸE" panose="020B0900000000000000" pitchFamily="50" charset="-128"/>
                  <a:ea typeface="HGPｺﾞｼｯｸE" panose="020B0900000000000000" pitchFamily="50" charset="-128"/>
                </a:rPr>
                <a:t>1</a:t>
              </a: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,978</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sp>
        <p:nvSpPr>
          <p:cNvPr id="15" name="テキスト ボックス 14">
            <a:extLst>
              <a:ext uri="{FF2B5EF4-FFF2-40B4-BE49-F238E27FC236}">
                <a16:creationId xmlns:a16="http://schemas.microsoft.com/office/drawing/2014/main" id="{007E2BF1-C17A-CF0E-5AF2-50231DADD27E}"/>
              </a:ext>
            </a:extLst>
          </p:cNvPr>
          <p:cNvSpPr txBox="1"/>
          <p:nvPr/>
        </p:nvSpPr>
        <p:spPr>
          <a:xfrm>
            <a:off x="1525578" y="4657648"/>
            <a:ext cx="1734926" cy="338554"/>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税金など </a:t>
            </a:r>
            <a:r>
              <a:rPr kumimoji="1" lang="en-US" altLang="ja-JP" sz="1600" dirty="0">
                <a:latin typeface="HGPｺﾞｼｯｸE" panose="020B0900000000000000" pitchFamily="50" charset="-128"/>
                <a:ea typeface="HGPｺﾞｼｯｸE" panose="020B0900000000000000" pitchFamily="50" charset="-128"/>
              </a:rPr>
              <a:t>67.6%</a:t>
            </a:r>
          </a:p>
        </p:txBody>
      </p:sp>
      <p:sp>
        <p:nvSpPr>
          <p:cNvPr id="16442" name="テキスト ボックス 16441">
            <a:extLst>
              <a:ext uri="{FF2B5EF4-FFF2-40B4-BE49-F238E27FC236}">
                <a16:creationId xmlns:a16="http://schemas.microsoft.com/office/drawing/2014/main" id="{7C893A3C-ECC9-485E-8E6B-5B8F8F7DC633}"/>
              </a:ext>
            </a:extLst>
          </p:cNvPr>
          <p:cNvSpPr txBox="1"/>
          <p:nvPr/>
        </p:nvSpPr>
        <p:spPr>
          <a:xfrm>
            <a:off x="39688" y="3360891"/>
            <a:ext cx="1651728" cy="584775"/>
          </a:xfrm>
          <a:prstGeom prst="rect">
            <a:avLst/>
          </a:prstGeom>
          <a:noFill/>
          <a:ln>
            <a:noFill/>
          </a:ln>
        </p:spPr>
        <p:txBody>
          <a:bodyPr wrap="square" rtlCol="0">
            <a:spAutoFit/>
          </a:bodyPr>
          <a:lstStyle/>
          <a:p>
            <a:pPr algn="ctr"/>
            <a:r>
              <a:rPr lang="ja-JP" altLang="en-US" sz="1600" dirty="0">
                <a:ln w="5080">
                  <a:noFill/>
                </a:ln>
                <a:latin typeface="HGPｺﾞｼｯｸE" panose="020B0900000000000000" pitchFamily="50" charset="-128"/>
                <a:ea typeface="HGPｺﾞｼｯｸE" panose="020B0900000000000000" pitchFamily="50" charset="-128"/>
              </a:rPr>
              <a:t>国の借金など</a:t>
            </a:r>
            <a:r>
              <a:rPr kumimoji="1" lang="ja-JP" altLang="en-US" sz="1600" dirty="0">
                <a:ln w="5080">
                  <a:noFill/>
                </a:ln>
                <a:effectLst/>
                <a:latin typeface="HGPｺﾞｼｯｸE" panose="020B0900000000000000" pitchFamily="50" charset="-128"/>
                <a:ea typeface="HGPｺﾞｼｯｸE" panose="020B0900000000000000" pitchFamily="50" charset="-128"/>
              </a:rPr>
              <a:t> </a:t>
            </a:r>
            <a:r>
              <a:rPr kumimoji="1" lang="en-US" altLang="ja-JP" sz="1600" dirty="0">
                <a:ln w="5080">
                  <a:noFill/>
                </a:ln>
                <a:effectLst/>
                <a:latin typeface="HGPｺﾞｼｯｸE" panose="020B0900000000000000" pitchFamily="50" charset="-128"/>
                <a:ea typeface="HGPｺﾞｼｯｸE" panose="020B0900000000000000" pitchFamily="50" charset="-128"/>
              </a:rPr>
              <a:t>24.9%</a:t>
            </a:r>
          </a:p>
        </p:txBody>
      </p:sp>
      <p:sp>
        <p:nvSpPr>
          <p:cNvPr id="16445" name="テキスト ボックス 16444">
            <a:extLst>
              <a:ext uri="{FF2B5EF4-FFF2-40B4-BE49-F238E27FC236}">
                <a16:creationId xmlns:a16="http://schemas.microsoft.com/office/drawing/2014/main" id="{9168FF1A-AD68-C4C7-2724-8807FD646887}"/>
              </a:ext>
            </a:extLst>
          </p:cNvPr>
          <p:cNvSpPr txBox="1"/>
          <p:nvPr/>
        </p:nvSpPr>
        <p:spPr>
          <a:xfrm>
            <a:off x="1735359" y="1707791"/>
            <a:ext cx="1641815" cy="338554"/>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その他 </a:t>
            </a:r>
            <a:r>
              <a:rPr kumimoji="1" lang="en-US" altLang="ja-JP" sz="1600" dirty="0">
                <a:latin typeface="HGPｺﾞｼｯｸE" panose="020B0900000000000000" pitchFamily="50" charset="-128"/>
                <a:ea typeface="HGPｺﾞｼｯｸE" panose="020B0900000000000000" pitchFamily="50" charset="-128"/>
              </a:rPr>
              <a:t>7.6%</a:t>
            </a:r>
          </a:p>
        </p:txBody>
      </p:sp>
      <p:sp>
        <p:nvSpPr>
          <p:cNvPr id="16449" name="テキスト ボックス 16448">
            <a:extLst>
              <a:ext uri="{FF2B5EF4-FFF2-40B4-BE49-F238E27FC236}">
                <a16:creationId xmlns:a16="http://schemas.microsoft.com/office/drawing/2014/main" id="{E9548A6C-468B-DEF9-F86E-25880A8B4ABB}"/>
              </a:ext>
            </a:extLst>
          </p:cNvPr>
          <p:cNvSpPr txBox="1"/>
          <p:nvPr/>
        </p:nvSpPr>
        <p:spPr>
          <a:xfrm>
            <a:off x="6593048" y="1509086"/>
            <a:ext cx="2265754"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わたしたちの健康や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生活を守るために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33.2%</a:t>
            </a:r>
          </a:p>
        </p:txBody>
      </p:sp>
      <p:cxnSp>
        <p:nvCxnSpPr>
          <p:cNvPr id="16452" name="直線コネクタ 16451">
            <a:extLst>
              <a:ext uri="{FF2B5EF4-FFF2-40B4-BE49-F238E27FC236}">
                <a16:creationId xmlns:a16="http://schemas.microsoft.com/office/drawing/2014/main" id="{15768988-0F90-7BC2-93A7-04010ECDAC86}"/>
              </a:ext>
            </a:extLst>
          </p:cNvPr>
          <p:cNvCxnSpPr>
            <a:cxnSpLocks/>
          </p:cNvCxnSpPr>
          <p:nvPr/>
        </p:nvCxnSpPr>
        <p:spPr bwMode="auto">
          <a:xfrm flipV="1">
            <a:off x="7535954" y="2300785"/>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6455" name="テキスト ボックス 16454">
            <a:extLst>
              <a:ext uri="{FF2B5EF4-FFF2-40B4-BE49-F238E27FC236}">
                <a16:creationId xmlns:a16="http://schemas.microsoft.com/office/drawing/2014/main" id="{F5F439A8-55AC-8100-98BA-AC6A52E2F5AC}"/>
              </a:ext>
            </a:extLst>
          </p:cNvPr>
          <p:cNvSpPr txBox="1"/>
          <p:nvPr/>
        </p:nvSpPr>
        <p:spPr>
          <a:xfrm>
            <a:off x="7646767" y="4826925"/>
            <a:ext cx="1497233" cy="1077218"/>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道路や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住宅などの</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整備のために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5.3%</a:t>
            </a:r>
          </a:p>
        </p:txBody>
      </p:sp>
      <p:sp>
        <p:nvSpPr>
          <p:cNvPr id="16456" name="テキスト ボックス 16455">
            <a:extLst>
              <a:ext uri="{FF2B5EF4-FFF2-40B4-BE49-F238E27FC236}">
                <a16:creationId xmlns:a16="http://schemas.microsoft.com/office/drawing/2014/main" id="{079FE8AF-4948-DA72-C666-A1AC565E33F3}"/>
              </a:ext>
            </a:extLst>
          </p:cNvPr>
          <p:cNvSpPr txBox="1"/>
          <p:nvPr/>
        </p:nvSpPr>
        <p:spPr>
          <a:xfrm>
            <a:off x="5815130" y="5646440"/>
            <a:ext cx="1915644"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教育や科学技術を</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さかんにするために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4.9%</a:t>
            </a:r>
          </a:p>
        </p:txBody>
      </p:sp>
      <p:sp>
        <p:nvSpPr>
          <p:cNvPr id="16457" name="テキスト ボックス 16456">
            <a:extLst>
              <a:ext uri="{FF2B5EF4-FFF2-40B4-BE49-F238E27FC236}">
                <a16:creationId xmlns:a16="http://schemas.microsoft.com/office/drawing/2014/main" id="{95ED75FA-765D-FF6D-1473-F48C4C13F37B}"/>
              </a:ext>
            </a:extLst>
          </p:cNvPr>
          <p:cNvSpPr txBox="1"/>
          <p:nvPr/>
        </p:nvSpPr>
        <p:spPr>
          <a:xfrm>
            <a:off x="3894799" y="4019279"/>
            <a:ext cx="1586019" cy="1323439"/>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都道府県や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市区町村の</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財政をおぎなう</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ために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16.4%</a:t>
            </a:r>
          </a:p>
        </p:txBody>
      </p:sp>
      <p:sp>
        <p:nvSpPr>
          <p:cNvPr id="16458" name="テキスト ボックス 16457">
            <a:extLst>
              <a:ext uri="{FF2B5EF4-FFF2-40B4-BE49-F238E27FC236}">
                <a16:creationId xmlns:a16="http://schemas.microsoft.com/office/drawing/2014/main" id="{9ECF22ED-06C8-6B4C-02F7-7E582FE42C43}"/>
              </a:ext>
            </a:extLst>
          </p:cNvPr>
          <p:cNvSpPr txBox="1"/>
          <p:nvPr/>
        </p:nvSpPr>
        <p:spPr>
          <a:xfrm>
            <a:off x="3858461" y="1752869"/>
            <a:ext cx="2494170" cy="1008609"/>
          </a:xfrm>
          <a:prstGeom prst="rect">
            <a:avLst/>
          </a:prstGeom>
          <a:noFill/>
        </p:spPr>
        <p:txBody>
          <a:bodyPr wrap="square" rtlCol="0">
            <a:spAutoFit/>
          </a:bodyPr>
          <a:lstStyle/>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国の借金を返したり</a:t>
            </a:r>
          </a:p>
          <a:p>
            <a:pPr algn="ctr">
              <a:lnSpc>
                <a:spcPts val="2500"/>
              </a:lnSpc>
            </a:pPr>
            <a:r>
              <a:rPr kumimoji="1" lang="ja-JP" altLang="en-US" sz="1600" dirty="0">
                <a:latin typeface="HGPｺﾞｼｯｸE" panose="020B0900000000000000" pitchFamily="50" charset="-128"/>
                <a:ea typeface="HGPｺﾞｼｯｸE" panose="020B0900000000000000" pitchFamily="50" charset="-128"/>
              </a:rPr>
              <a:t>利子を払ったりするために </a:t>
            </a:r>
            <a:r>
              <a:rPr kumimoji="1" lang="en-US" altLang="ja-JP" sz="1600" dirty="0">
                <a:latin typeface="HGPｺﾞｼｯｸE" panose="020B0900000000000000" pitchFamily="50" charset="-128"/>
                <a:ea typeface="HGPｺﾞｼｯｸE" panose="020B0900000000000000" pitchFamily="50" charset="-128"/>
              </a:rPr>
              <a:t>24.5%</a:t>
            </a:r>
          </a:p>
        </p:txBody>
      </p:sp>
      <p:cxnSp>
        <p:nvCxnSpPr>
          <p:cNvPr id="16461" name="直線コネクタ 16460">
            <a:extLst>
              <a:ext uri="{FF2B5EF4-FFF2-40B4-BE49-F238E27FC236}">
                <a16:creationId xmlns:a16="http://schemas.microsoft.com/office/drawing/2014/main" id="{AA5D3870-51D6-7129-210E-DC9C9A9BEA02}"/>
              </a:ext>
            </a:extLst>
          </p:cNvPr>
          <p:cNvCxnSpPr>
            <a:cxnSpLocks/>
          </p:cNvCxnSpPr>
          <p:nvPr/>
        </p:nvCxnSpPr>
        <p:spPr bwMode="auto">
          <a:xfrm flipV="1">
            <a:off x="1958502" y="2087255"/>
            <a:ext cx="141971" cy="361060"/>
          </a:xfrm>
          <a:prstGeom prst="line">
            <a:avLst/>
          </a:prstGeom>
          <a:noFill/>
          <a:ln w="12700" cap="flat" cmpd="sng" algn="ctr">
            <a:solidFill>
              <a:schemeClr val="tx1"/>
            </a:solidFill>
            <a:prstDash val="solid"/>
            <a:round/>
            <a:headEnd type="oval" w="med" len="med"/>
            <a:tailEnd type="none" w="med" len="med"/>
          </a:ln>
          <a:effectLst/>
        </p:spPr>
      </p:cxnSp>
      <p:sp>
        <p:nvSpPr>
          <p:cNvPr id="16463" name="テキスト ボックス 16462">
            <a:extLst>
              <a:ext uri="{FF2B5EF4-FFF2-40B4-BE49-F238E27FC236}">
                <a16:creationId xmlns:a16="http://schemas.microsoft.com/office/drawing/2014/main" id="{F946D637-D990-E6FB-0D3B-415135B79147}"/>
              </a:ext>
            </a:extLst>
          </p:cNvPr>
          <p:cNvSpPr txBox="1"/>
          <p:nvPr/>
        </p:nvSpPr>
        <p:spPr>
          <a:xfrm>
            <a:off x="5982105" y="4624703"/>
            <a:ext cx="1324996" cy="584775"/>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そのほか</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15.7%</a:t>
            </a:r>
          </a:p>
        </p:txBody>
      </p:sp>
      <p:grpSp>
        <p:nvGrpSpPr>
          <p:cNvPr id="16465" name="グループ化 16464">
            <a:extLst>
              <a:ext uri="{FF2B5EF4-FFF2-40B4-BE49-F238E27FC236}">
                <a16:creationId xmlns:a16="http://schemas.microsoft.com/office/drawing/2014/main" id="{F4F61587-AACC-7FEC-F743-847A10399836}"/>
              </a:ext>
            </a:extLst>
          </p:cNvPr>
          <p:cNvGrpSpPr/>
          <p:nvPr/>
        </p:nvGrpSpPr>
        <p:grpSpPr>
          <a:xfrm>
            <a:off x="1706680" y="3131843"/>
            <a:ext cx="1348446" cy="1300682"/>
            <a:chOff x="1903534" y="3951980"/>
            <a:chExt cx="1609195" cy="1490552"/>
          </a:xfrm>
        </p:grpSpPr>
        <p:sp>
          <p:nvSpPr>
            <p:cNvPr id="16466" name="楕円 16465">
              <a:extLst>
                <a:ext uri="{FF2B5EF4-FFF2-40B4-BE49-F238E27FC236}">
                  <a16:creationId xmlns:a16="http://schemas.microsoft.com/office/drawing/2014/main" id="{DB78A850-FB48-AD24-D59C-7687CE0EE7B1}"/>
                </a:ext>
              </a:extLst>
            </p:cNvPr>
            <p:cNvSpPr/>
            <p:nvPr/>
          </p:nvSpPr>
          <p:spPr bwMode="auto">
            <a:xfrm>
              <a:off x="1974616" y="3951980"/>
              <a:ext cx="1490552"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467" name="テキスト ボックス 16466">
              <a:extLst>
                <a:ext uri="{FF2B5EF4-FFF2-40B4-BE49-F238E27FC236}">
                  <a16:creationId xmlns:a16="http://schemas.microsoft.com/office/drawing/2014/main" id="{2779DCA4-EA42-0CEA-9285-4963F970676D}"/>
                </a:ext>
              </a:extLst>
            </p:cNvPr>
            <p:cNvSpPr txBox="1"/>
            <p:nvPr/>
          </p:nvSpPr>
          <p:spPr>
            <a:xfrm>
              <a:off x="1903534" y="4348234"/>
              <a:ext cx="1609195" cy="654636"/>
            </a:xfrm>
            <a:prstGeom prst="rect">
              <a:avLst/>
            </a:prstGeom>
            <a:noFill/>
          </p:spPr>
          <p:txBody>
            <a:bodyPr wrap="none" rtlCol="0">
              <a:spAutoFit/>
            </a:bodyPr>
            <a:lstStyle/>
            <a:p>
              <a:pPr algn="ctr" rtl="0">
                <a:lnSpc>
                  <a:spcPct val="80000"/>
                </a:lnSpc>
                <a:spcBef>
                  <a:spcPts val="0"/>
                </a:spcBef>
                <a:spcAft>
                  <a:spcPts val="500"/>
                </a:spcAft>
              </a:pPr>
              <a:r>
                <a:rPr lang="ja-JP" altLang="en-US" dirty="0">
                  <a:solidFill>
                    <a:srgbClr val="000000"/>
                  </a:solidFill>
                  <a:latin typeface="HGPｺﾞｼｯｸE" panose="020B0900000000000000" pitchFamily="50" charset="-128"/>
                  <a:ea typeface="HGPｺﾞｼｯｸE" panose="020B0900000000000000" pitchFamily="50" charset="-128"/>
                </a:rPr>
                <a:t>歳入</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115</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兆</a:t>
              </a:r>
              <a:r>
                <a:rPr lang="en-US" altLang="zh-TW" sz="1300" dirty="0">
                  <a:solidFill>
                    <a:srgbClr val="000000"/>
                  </a:solidFill>
                  <a:latin typeface="HGPｺﾞｼｯｸE" panose="020B0900000000000000" pitchFamily="50" charset="-128"/>
                  <a:ea typeface="HGPｺﾞｼｯｸE" panose="020B0900000000000000" pitchFamily="50" charset="-128"/>
                </a:rPr>
                <a:t>1</a:t>
              </a:r>
              <a:r>
                <a:rPr lang="en-US" altLang="zh-TW" sz="1300" i="0" u="none" strike="noStrike" dirty="0">
                  <a:solidFill>
                    <a:srgbClr val="000000"/>
                  </a:solidFill>
                  <a:effectLst/>
                  <a:latin typeface="HGPｺﾞｼｯｸE" panose="020B0900000000000000" pitchFamily="50" charset="-128"/>
                  <a:ea typeface="HGPｺﾞｼｯｸE" panose="020B0900000000000000" pitchFamily="50" charset="-128"/>
                </a:rPr>
                <a:t>,978</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cxnSp>
        <p:nvCxnSpPr>
          <p:cNvPr id="16469" name="直線コネクタ 16468">
            <a:extLst>
              <a:ext uri="{FF2B5EF4-FFF2-40B4-BE49-F238E27FC236}">
                <a16:creationId xmlns:a16="http://schemas.microsoft.com/office/drawing/2014/main" id="{B8E32218-47CE-2213-E4A3-D91CF93BFDD2}"/>
              </a:ext>
            </a:extLst>
          </p:cNvPr>
          <p:cNvCxnSpPr>
            <a:cxnSpLocks/>
          </p:cNvCxnSpPr>
          <p:nvPr/>
        </p:nvCxnSpPr>
        <p:spPr bwMode="auto">
          <a:xfrm flipH="1" flipV="1">
            <a:off x="5729051" y="2554315"/>
            <a:ext cx="145553" cy="295003"/>
          </a:xfrm>
          <a:prstGeom prst="line">
            <a:avLst/>
          </a:prstGeom>
          <a:noFill/>
          <a:ln w="12700" cap="flat" cmpd="sng" algn="ctr">
            <a:solidFill>
              <a:schemeClr val="tx1"/>
            </a:solidFill>
            <a:prstDash val="solid"/>
            <a:round/>
            <a:headEnd type="oval" w="med" len="med"/>
            <a:tailEnd type="none" w="med" len="med"/>
          </a:ln>
          <a:effectLst/>
        </p:spPr>
      </p:cxnSp>
      <p:cxnSp>
        <p:nvCxnSpPr>
          <p:cNvPr id="16473" name="直線コネクタ 16472">
            <a:extLst>
              <a:ext uri="{FF2B5EF4-FFF2-40B4-BE49-F238E27FC236}">
                <a16:creationId xmlns:a16="http://schemas.microsoft.com/office/drawing/2014/main" id="{333C2E99-2AFE-8086-7FD5-710B20E58937}"/>
              </a:ext>
            </a:extLst>
          </p:cNvPr>
          <p:cNvCxnSpPr>
            <a:cxnSpLocks/>
          </p:cNvCxnSpPr>
          <p:nvPr/>
        </p:nvCxnSpPr>
        <p:spPr bwMode="auto">
          <a:xfrm flipH="1">
            <a:off x="5258122" y="4320702"/>
            <a:ext cx="231618" cy="208376"/>
          </a:xfrm>
          <a:prstGeom prst="line">
            <a:avLst/>
          </a:prstGeom>
          <a:noFill/>
          <a:ln w="12700" cap="flat" cmpd="sng" algn="ctr">
            <a:solidFill>
              <a:schemeClr val="tx1"/>
            </a:solidFill>
            <a:prstDash val="solid"/>
            <a:round/>
            <a:headEnd type="oval" w="med" len="med"/>
            <a:tailEnd type="none" w="med" len="med"/>
          </a:ln>
          <a:effectLst/>
        </p:spPr>
      </p:cxnSp>
      <p:cxnSp>
        <p:nvCxnSpPr>
          <p:cNvPr id="16478" name="直線コネクタ 16477">
            <a:extLst>
              <a:ext uri="{FF2B5EF4-FFF2-40B4-BE49-F238E27FC236}">
                <a16:creationId xmlns:a16="http://schemas.microsoft.com/office/drawing/2014/main" id="{C8E44ECE-5C03-BD25-D9E2-450248ADE49F}"/>
              </a:ext>
            </a:extLst>
          </p:cNvPr>
          <p:cNvCxnSpPr>
            <a:cxnSpLocks/>
          </p:cNvCxnSpPr>
          <p:nvPr/>
        </p:nvCxnSpPr>
        <p:spPr bwMode="auto">
          <a:xfrm flipH="1">
            <a:off x="7307101" y="4866693"/>
            <a:ext cx="130219" cy="779747"/>
          </a:xfrm>
          <a:prstGeom prst="line">
            <a:avLst/>
          </a:prstGeom>
          <a:noFill/>
          <a:ln w="12700" cap="flat" cmpd="sng" algn="ctr">
            <a:solidFill>
              <a:schemeClr val="tx1"/>
            </a:solidFill>
            <a:prstDash val="solid"/>
            <a:round/>
            <a:headEnd type="oval" w="med" len="med"/>
            <a:tailEnd type="none" w="med" len="med"/>
          </a:ln>
          <a:effectLst/>
        </p:spPr>
      </p:cxnSp>
      <p:cxnSp>
        <p:nvCxnSpPr>
          <p:cNvPr id="16482" name="直線コネクタ 16481">
            <a:extLst>
              <a:ext uri="{FF2B5EF4-FFF2-40B4-BE49-F238E27FC236}">
                <a16:creationId xmlns:a16="http://schemas.microsoft.com/office/drawing/2014/main" id="{8E5E076E-18D3-4AE5-3617-75EB549CF805}"/>
              </a:ext>
            </a:extLst>
          </p:cNvPr>
          <p:cNvCxnSpPr>
            <a:cxnSpLocks/>
          </p:cNvCxnSpPr>
          <p:nvPr/>
        </p:nvCxnSpPr>
        <p:spPr bwMode="auto">
          <a:xfrm>
            <a:off x="7725925" y="4529078"/>
            <a:ext cx="524940" cy="297847"/>
          </a:xfrm>
          <a:prstGeom prst="line">
            <a:avLst/>
          </a:prstGeom>
          <a:noFill/>
          <a:ln w="12700" cap="flat" cmpd="sng" algn="ctr">
            <a:solidFill>
              <a:schemeClr val="tx1"/>
            </a:solidFill>
            <a:prstDash val="solid"/>
            <a:round/>
            <a:headEnd type="oval" w="med" len="med"/>
            <a:tailEnd type="none" w="med" len="med"/>
          </a:ln>
          <a:effectLst/>
        </p:spPr>
      </p:cxnSp>
      <p:sp>
        <p:nvSpPr>
          <p:cNvPr id="3" name="Text Box 12">
            <a:extLst>
              <a:ext uri="{FF2B5EF4-FFF2-40B4-BE49-F238E27FC236}">
                <a16:creationId xmlns:a16="http://schemas.microsoft.com/office/drawing/2014/main" id="{DEF40EDE-5A0E-CB5A-42B3-1152E323FF34}"/>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sp>
        <p:nvSpPr>
          <p:cNvPr id="40" name="テキスト ボックス 39">
            <a:extLst>
              <a:ext uri="{FF2B5EF4-FFF2-40B4-BE49-F238E27FC236}">
                <a16:creationId xmlns:a16="http://schemas.microsoft.com/office/drawing/2014/main" id="{40E74D1F-A336-432F-9E5F-1E319BE99609}"/>
              </a:ext>
            </a:extLst>
          </p:cNvPr>
          <p:cNvSpPr txBox="1"/>
          <p:nvPr/>
        </p:nvSpPr>
        <p:spPr>
          <a:xfrm>
            <a:off x="4519459" y="2031223"/>
            <a:ext cx="616779" cy="200055"/>
          </a:xfrm>
          <a:prstGeom prst="rect">
            <a:avLst/>
          </a:prstGeom>
          <a:noFill/>
        </p:spPr>
        <p:txBody>
          <a:bodyPr wrap="square" rtlCol="0">
            <a:spAutoFit/>
          </a:bodyPr>
          <a:lstStyle/>
          <a:p>
            <a:r>
              <a:rPr lang="ja-JP" altLang="en-US" sz="700" b="1" dirty="0"/>
              <a:t>はら</a:t>
            </a:r>
            <a:endParaRPr kumimoji="1" lang="ja-JP" altLang="en-US" sz="700" b="1" dirty="0"/>
          </a:p>
        </p:txBody>
      </p:sp>
      <p:sp>
        <p:nvSpPr>
          <p:cNvPr id="8" name="テキスト ボックス 7">
            <a:extLst>
              <a:ext uri="{FF2B5EF4-FFF2-40B4-BE49-F238E27FC236}">
                <a16:creationId xmlns:a16="http://schemas.microsoft.com/office/drawing/2014/main" id="{44F8D8FA-1C1A-F2B4-DDFC-B61DE6B84043}"/>
              </a:ext>
            </a:extLst>
          </p:cNvPr>
          <p:cNvSpPr txBox="1"/>
          <p:nvPr/>
        </p:nvSpPr>
        <p:spPr>
          <a:xfrm>
            <a:off x="1844915" y="3326482"/>
            <a:ext cx="678016"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さいにゅう</a:t>
            </a:r>
            <a:endParaRPr lang="zh-CN" altLang="en-US" sz="800" dirty="0">
              <a:latin typeface="HGPｺﾞｼｯｸE" panose="020B0900000000000000" pitchFamily="50" charset="-128"/>
              <a:ea typeface="HGPｺﾞｼｯｸE" panose="020B0900000000000000" pitchFamily="50" charset="-128"/>
            </a:endParaRPr>
          </a:p>
        </p:txBody>
      </p:sp>
      <p:sp>
        <p:nvSpPr>
          <p:cNvPr id="9" name="テキスト ボックス 8">
            <a:extLst>
              <a:ext uri="{FF2B5EF4-FFF2-40B4-BE49-F238E27FC236}">
                <a16:creationId xmlns:a16="http://schemas.microsoft.com/office/drawing/2014/main" id="{8DA58FA5-7E71-A738-3CC4-439F1065E2C4}"/>
              </a:ext>
            </a:extLst>
          </p:cNvPr>
          <p:cNvSpPr txBox="1"/>
          <p:nvPr/>
        </p:nvSpPr>
        <p:spPr>
          <a:xfrm>
            <a:off x="6230029" y="3315332"/>
            <a:ext cx="678016"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さいしゅつ</a:t>
            </a:r>
            <a:endParaRPr lang="zh-CN" altLang="en-US" sz="800" dirty="0">
              <a:latin typeface="HGPｺﾞｼｯｸE" panose="020B0900000000000000" pitchFamily="50" charset="-128"/>
              <a:ea typeface="HGPｺﾞｼｯｸE" panose="020B0900000000000000" pitchFamily="50"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a:defRPr/>
            </a:pPr>
            <a:fld id="{12C3962C-59A4-486A-8D44-A9781E017F69}" type="slidenum">
              <a:rPr lang="en-US" altLang="ja-JP" smtClean="0"/>
              <a:pPr>
                <a:defRPr/>
              </a:pPr>
              <a:t>12</a:t>
            </a:fld>
            <a:endParaRPr lang="en-US" altLang="ja-JP" dirty="0"/>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71096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税金の使いみちはどうやって決めるの？</a:t>
            </a:r>
          </a:p>
        </p:txBody>
      </p:sp>
      <p:sp>
        <p:nvSpPr>
          <p:cNvPr id="17" name="テキスト ボックス 16">
            <a:extLst>
              <a:ext uri="{FF2B5EF4-FFF2-40B4-BE49-F238E27FC236}">
                <a16:creationId xmlns:a16="http://schemas.microsoft.com/office/drawing/2014/main" id="{782B4109-B4EB-4B91-A95C-D8EEB4F583E4}"/>
              </a:ext>
            </a:extLst>
          </p:cNvPr>
          <p:cNvSpPr txBox="1"/>
          <p:nvPr/>
        </p:nvSpPr>
        <p:spPr>
          <a:xfrm>
            <a:off x="139768" y="942237"/>
            <a:ext cx="5576850" cy="523220"/>
          </a:xfrm>
          <a:prstGeom prst="rect">
            <a:avLst/>
          </a:prstGeom>
          <a:noFill/>
        </p:spPr>
        <p:txBody>
          <a:bodyPr wrap="square" rtlCol="0">
            <a:spAutoFit/>
          </a:bodyPr>
          <a:lstStyle/>
          <a:p>
            <a:r>
              <a:rPr lang="ja-JP" altLang="en-US" sz="2800" dirty="0">
                <a:latin typeface="HGPｺﾞｼｯｸE" panose="020B0900000000000000" pitchFamily="50" charset="-128"/>
                <a:ea typeface="HGPｺﾞｼｯｸE" panose="020B0900000000000000" pitchFamily="50" charset="-128"/>
              </a:rPr>
              <a:t>和歌山県の予算</a:t>
            </a:r>
            <a:r>
              <a:rPr lang="zh-CN" altLang="en-US" sz="2000" dirty="0">
                <a:latin typeface="HGPｺﾞｼｯｸE" panose="020B0900000000000000" pitchFamily="50" charset="-128"/>
                <a:ea typeface="HGPｺﾞｼｯｸE" panose="020B0900000000000000" pitchFamily="50" charset="-128"/>
              </a:rPr>
              <a:t>（令和</a:t>
            </a:r>
            <a:r>
              <a:rPr lang="ja-JP" altLang="en-US" sz="2000" dirty="0">
                <a:latin typeface="HGPｺﾞｼｯｸE" panose="020B0900000000000000" pitchFamily="50" charset="-128"/>
                <a:ea typeface="HGPｺﾞｼｯｸE" panose="020B0900000000000000" pitchFamily="50" charset="-128"/>
              </a:rPr>
              <a:t>７</a:t>
            </a:r>
            <a:r>
              <a:rPr lang="zh-CN" altLang="en-US" sz="2000" dirty="0">
                <a:latin typeface="HGPｺﾞｼｯｸE" panose="020B0900000000000000" pitchFamily="50" charset="-128"/>
                <a:ea typeface="HGPｺﾞｼｯｸE" panose="020B0900000000000000" pitchFamily="50" charset="-128"/>
              </a:rPr>
              <a:t>年度当初予算）</a:t>
            </a:r>
            <a:endParaRPr lang="zh-CN" altLang="en-US" sz="2400" dirty="0">
              <a:latin typeface="HGPｺﾞｼｯｸE" panose="020B0900000000000000" pitchFamily="50" charset="-128"/>
              <a:ea typeface="HGPｺﾞｼｯｸE" panose="020B0900000000000000" pitchFamily="50" charset="-128"/>
            </a:endParaRPr>
          </a:p>
        </p:txBody>
      </p:sp>
      <p:pic>
        <p:nvPicPr>
          <p:cNvPr id="50" name="図 49">
            <a:extLst>
              <a:ext uri="{FF2B5EF4-FFF2-40B4-BE49-F238E27FC236}">
                <a16:creationId xmlns:a16="http://schemas.microsoft.com/office/drawing/2014/main" id="{C8264749-9309-411B-814D-D826CFD6057A}"/>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7806896" y="53080"/>
            <a:ext cx="1124642" cy="1685324"/>
          </a:xfrm>
          <a:prstGeom prst="rect">
            <a:avLst/>
          </a:prstGeom>
        </p:spPr>
      </p:pic>
      <p:sp>
        <p:nvSpPr>
          <p:cNvPr id="51" name="四角形: 角を丸くする 50">
            <a:extLst>
              <a:ext uri="{FF2B5EF4-FFF2-40B4-BE49-F238E27FC236}">
                <a16:creationId xmlns:a16="http://schemas.microsoft.com/office/drawing/2014/main" id="{F0B98090-71A2-47AC-ACF0-028824E69F38}"/>
              </a:ext>
            </a:extLst>
          </p:cNvPr>
          <p:cNvSpPr/>
          <p:nvPr/>
        </p:nvSpPr>
        <p:spPr bwMode="auto">
          <a:xfrm>
            <a:off x="7209028" y="1056661"/>
            <a:ext cx="1077116" cy="554787"/>
          </a:xfrm>
          <a:prstGeom prst="round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HGPｺﾞｼｯｸM" panose="020B0600000000000000" pitchFamily="50" charset="-128"/>
                <a:ea typeface="HGPｺﾞｼｯｸM" panose="020B0600000000000000" pitchFamily="50" charset="-128"/>
              </a:rPr>
              <a:t>和歌山県ＰＲ</a:t>
            </a:r>
            <a:endParaRPr kumimoji="1" lang="en-US" altLang="ja-JP" sz="900" b="0" i="0" u="none" strike="noStrike" cap="none" normalizeH="0" baseline="0" dirty="0">
              <a:ln>
                <a:noFill/>
              </a:ln>
              <a:solidFill>
                <a:schemeClr val="tx1"/>
              </a:solidFill>
              <a:effectLst/>
              <a:latin typeface="HGPｺﾞｼｯｸM" panose="020B0600000000000000" pitchFamily="50" charset="-128"/>
              <a:ea typeface="HGPｺﾞｼｯｸM" panose="020B06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HGPｺﾞｼｯｸM" panose="020B0600000000000000" pitchFamily="50" charset="-128"/>
                <a:ea typeface="HGPｺﾞｼｯｸM" panose="020B0600000000000000" pitchFamily="50" charset="-128"/>
              </a:rPr>
              <a:t>キャラクター</a:t>
            </a:r>
            <a:endParaRPr kumimoji="1" lang="en-US" altLang="ja-JP" sz="900" b="0" i="0" u="none" strike="noStrike" cap="none" normalizeH="0" baseline="0" dirty="0">
              <a:ln>
                <a:noFill/>
              </a:ln>
              <a:solidFill>
                <a:schemeClr val="tx1"/>
              </a:solidFill>
              <a:effectLst/>
              <a:latin typeface="HGPｺﾞｼｯｸM" panose="020B0600000000000000" pitchFamily="50" charset="-128"/>
              <a:ea typeface="HGPｺﾞｼｯｸM" panose="020B06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HGPｺﾞｼｯｸM" panose="020B0600000000000000" pitchFamily="50" charset="-128"/>
                <a:ea typeface="HGPｺﾞｼｯｸM" panose="020B0600000000000000" pitchFamily="50" charset="-128"/>
              </a:rPr>
              <a:t>「きいちゃん」</a:t>
            </a:r>
          </a:p>
        </p:txBody>
      </p:sp>
      <p:grpSp>
        <p:nvGrpSpPr>
          <p:cNvPr id="6" name="グループ化 5">
            <a:extLst>
              <a:ext uri="{FF2B5EF4-FFF2-40B4-BE49-F238E27FC236}">
                <a16:creationId xmlns:a16="http://schemas.microsoft.com/office/drawing/2014/main" id="{27C2D19B-89DA-F5ED-B88E-36B8D13836B9}"/>
              </a:ext>
            </a:extLst>
          </p:cNvPr>
          <p:cNvGrpSpPr/>
          <p:nvPr/>
        </p:nvGrpSpPr>
        <p:grpSpPr>
          <a:xfrm>
            <a:off x="3025105" y="1847501"/>
            <a:ext cx="6169598" cy="4591750"/>
            <a:chOff x="3091234" y="1800385"/>
            <a:chExt cx="6169598" cy="4591750"/>
          </a:xfrm>
        </p:grpSpPr>
        <p:graphicFrame>
          <p:nvGraphicFramePr>
            <p:cNvPr id="20" name="グラフ 19">
              <a:extLst>
                <a:ext uri="{FF2B5EF4-FFF2-40B4-BE49-F238E27FC236}">
                  <a16:creationId xmlns:a16="http://schemas.microsoft.com/office/drawing/2014/main" id="{703532FE-15D8-4B05-A0F0-C2D8C3CF0D09}"/>
                </a:ext>
              </a:extLst>
            </p:cNvPr>
            <p:cNvGraphicFramePr/>
            <p:nvPr>
              <p:extLst>
                <p:ext uri="{D42A27DB-BD31-4B8C-83A1-F6EECF244321}">
                  <p14:modId xmlns:p14="http://schemas.microsoft.com/office/powerpoint/2010/main" val="4215999905"/>
                </p:ext>
              </p:extLst>
            </p:nvPr>
          </p:nvGraphicFramePr>
          <p:xfrm>
            <a:off x="4907813" y="2131251"/>
            <a:ext cx="3710572" cy="3301866"/>
          </p:xfrm>
          <a:graphic>
            <a:graphicData uri="http://schemas.openxmlformats.org/drawingml/2006/chart">
              <c:chart xmlns:c="http://schemas.openxmlformats.org/drawingml/2006/chart" xmlns:r="http://schemas.openxmlformats.org/officeDocument/2006/relationships" r:id="rId4"/>
            </a:graphicData>
          </a:graphic>
        </p:graphicFrame>
        <p:grpSp>
          <p:nvGrpSpPr>
            <p:cNvPr id="21" name="グループ化 20">
              <a:extLst>
                <a:ext uri="{FF2B5EF4-FFF2-40B4-BE49-F238E27FC236}">
                  <a16:creationId xmlns:a16="http://schemas.microsoft.com/office/drawing/2014/main" id="{4FBAE316-2D53-4BC0-A514-784239602378}"/>
                </a:ext>
              </a:extLst>
            </p:cNvPr>
            <p:cNvGrpSpPr/>
            <p:nvPr/>
          </p:nvGrpSpPr>
          <p:grpSpPr>
            <a:xfrm>
              <a:off x="6148440" y="3131843"/>
              <a:ext cx="1299600" cy="1300682"/>
              <a:chOff x="1974615" y="3951980"/>
              <a:chExt cx="1550904" cy="1490552"/>
            </a:xfrm>
          </p:grpSpPr>
          <p:sp>
            <p:nvSpPr>
              <p:cNvPr id="40" name="楕円 39">
                <a:extLst>
                  <a:ext uri="{FF2B5EF4-FFF2-40B4-BE49-F238E27FC236}">
                    <a16:creationId xmlns:a16="http://schemas.microsoft.com/office/drawing/2014/main" id="{342FB507-B270-48AB-9F7D-7E74841E04C8}"/>
                  </a:ext>
                </a:extLst>
              </p:cNvPr>
              <p:cNvSpPr/>
              <p:nvPr/>
            </p:nvSpPr>
            <p:spPr bwMode="auto">
              <a:xfrm>
                <a:off x="1974615" y="3951980"/>
                <a:ext cx="1550904" cy="149055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Times" charset="0"/>
                  <a:ea typeface="Osaka" charset="-128"/>
                </a:endParaRPr>
              </a:p>
            </p:txBody>
          </p:sp>
          <p:sp>
            <p:nvSpPr>
              <p:cNvPr id="41" name="テキスト ボックス 40">
                <a:extLst>
                  <a:ext uri="{FF2B5EF4-FFF2-40B4-BE49-F238E27FC236}">
                    <a16:creationId xmlns:a16="http://schemas.microsoft.com/office/drawing/2014/main" id="{A1EB61B8-F38E-49A1-9D6A-F9D0BE73A3EC}"/>
                  </a:ext>
                </a:extLst>
              </p:cNvPr>
              <p:cNvSpPr txBox="1"/>
              <p:nvPr/>
            </p:nvSpPr>
            <p:spPr>
              <a:xfrm>
                <a:off x="2035811" y="4425980"/>
                <a:ext cx="1368162" cy="654636"/>
              </a:xfrm>
              <a:prstGeom prst="rect">
                <a:avLst/>
              </a:prstGeom>
              <a:noFill/>
            </p:spPr>
            <p:txBody>
              <a:bodyPr wrap="none" rtlCol="0">
                <a:spAutoFit/>
              </a:bodyPr>
              <a:lstStyle/>
              <a:p>
                <a:pPr algn="ctr" rtl="0">
                  <a:lnSpc>
                    <a:spcPct val="80000"/>
                  </a:lnSpc>
                  <a:spcBef>
                    <a:spcPts val="0"/>
                  </a:spcBef>
                  <a:spcAft>
                    <a:spcPts val="500"/>
                  </a:spcAft>
                </a:pPr>
                <a:r>
                  <a:rPr lang="ja-JP" altLang="en-US" i="0" u="none" strike="noStrike" dirty="0">
                    <a:solidFill>
                      <a:srgbClr val="000000"/>
                    </a:solidFill>
                    <a:effectLst/>
                    <a:latin typeface="HGPｺﾞｼｯｸE" panose="020B0900000000000000" pitchFamily="50" charset="-128"/>
                    <a:ea typeface="HGPｺﾞｼｯｸE" panose="020B0900000000000000" pitchFamily="50" charset="-128"/>
                  </a:rPr>
                  <a:t>歳出</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ja-JP" sz="1300" dirty="0">
                    <a:solidFill>
                      <a:srgbClr val="000000"/>
                    </a:solidFill>
                    <a:latin typeface="HGPｺﾞｼｯｸE" panose="020B0900000000000000" pitchFamily="50" charset="-128"/>
                    <a:ea typeface="HGPｺﾞｼｯｸE" panose="020B0900000000000000" pitchFamily="50" charset="-128"/>
                  </a:rPr>
                  <a:t>6138</a:t>
                </a:r>
                <a:r>
                  <a:rPr lang="zh-TW" altLang="en-US" sz="13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sp>
          <p:nvSpPr>
            <p:cNvPr id="25" name="テキスト ボックス 24">
              <a:extLst>
                <a:ext uri="{FF2B5EF4-FFF2-40B4-BE49-F238E27FC236}">
                  <a16:creationId xmlns:a16="http://schemas.microsoft.com/office/drawing/2014/main" id="{63E27417-6A69-401A-8393-CBCE09A56325}"/>
                </a:ext>
              </a:extLst>
            </p:cNvPr>
            <p:cNvSpPr txBox="1"/>
            <p:nvPr/>
          </p:nvSpPr>
          <p:spPr>
            <a:xfrm>
              <a:off x="6775774" y="2128180"/>
              <a:ext cx="1641815" cy="1323439"/>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みんなが勉強</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しやすいように</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するため</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18.9%</a:t>
              </a:r>
            </a:p>
            <a:p>
              <a:pPr algn="ctr"/>
              <a:endParaRPr kumimoji="1" lang="en-US" altLang="ja-JP" sz="1600" dirty="0">
                <a:latin typeface="HGPｺﾞｼｯｸE" panose="020B0900000000000000" pitchFamily="50" charset="-128"/>
                <a:ea typeface="HGPｺﾞｼｯｸE" panose="020B0900000000000000" pitchFamily="50" charset="-128"/>
              </a:endParaRPr>
            </a:p>
          </p:txBody>
        </p:sp>
        <p:sp>
          <p:nvSpPr>
            <p:cNvPr id="26" name="テキスト ボックス 25">
              <a:extLst>
                <a:ext uri="{FF2B5EF4-FFF2-40B4-BE49-F238E27FC236}">
                  <a16:creationId xmlns:a16="http://schemas.microsoft.com/office/drawing/2014/main" id="{AEC01FCA-398F-4004-8A1D-4901F71537AF}"/>
                </a:ext>
              </a:extLst>
            </p:cNvPr>
            <p:cNvSpPr txBox="1"/>
            <p:nvPr/>
          </p:nvSpPr>
          <p:spPr>
            <a:xfrm>
              <a:off x="7291404" y="3453993"/>
              <a:ext cx="1969428" cy="1077218"/>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商工業や観光など</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の産業をさかん</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に</a:t>
              </a:r>
              <a:r>
                <a:rPr kumimoji="1" lang="ja-JP" altLang="en-US" sz="1600">
                  <a:latin typeface="HGPｺﾞｼｯｸE" panose="020B0900000000000000" pitchFamily="50" charset="-128"/>
                  <a:ea typeface="HGPｺﾞｼｯｸE" panose="020B0900000000000000" pitchFamily="50" charset="-128"/>
                </a:rPr>
                <a:t>するため</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14.8%</a:t>
              </a:r>
            </a:p>
          </p:txBody>
        </p:sp>
        <p:sp>
          <p:nvSpPr>
            <p:cNvPr id="27" name="テキスト ボックス 26">
              <a:extLst>
                <a:ext uri="{FF2B5EF4-FFF2-40B4-BE49-F238E27FC236}">
                  <a16:creationId xmlns:a16="http://schemas.microsoft.com/office/drawing/2014/main" id="{36C1D088-1C74-4DD7-BC85-2531C0876618}"/>
                </a:ext>
              </a:extLst>
            </p:cNvPr>
            <p:cNvSpPr txBox="1"/>
            <p:nvPr/>
          </p:nvSpPr>
          <p:spPr>
            <a:xfrm>
              <a:off x="6885655" y="4579940"/>
              <a:ext cx="2081970" cy="1077218"/>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体の不自由な人や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お年よりが安心して</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くらせるように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13.8%</a:t>
              </a:r>
            </a:p>
          </p:txBody>
        </p:sp>
        <p:sp>
          <p:nvSpPr>
            <p:cNvPr id="28" name="テキスト ボックス 27">
              <a:extLst>
                <a:ext uri="{FF2B5EF4-FFF2-40B4-BE49-F238E27FC236}">
                  <a16:creationId xmlns:a16="http://schemas.microsoft.com/office/drawing/2014/main" id="{1EB8913B-C812-43C8-99D3-2066507341D1}"/>
                </a:ext>
              </a:extLst>
            </p:cNvPr>
            <p:cNvSpPr txBox="1"/>
            <p:nvPr/>
          </p:nvSpPr>
          <p:spPr>
            <a:xfrm>
              <a:off x="3288680" y="3433522"/>
              <a:ext cx="1809283" cy="830997"/>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農・林・水産業を</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600" dirty="0">
                  <a:latin typeface="HGPｺﾞｼｯｸE" panose="020B0900000000000000" pitchFamily="50" charset="-128"/>
                  <a:ea typeface="HGPｺﾞｼｯｸE" panose="020B0900000000000000" pitchFamily="50" charset="-128"/>
                </a:rPr>
                <a:t>さかんにするため</a:t>
              </a:r>
              <a:endParaRPr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3</a:t>
              </a:r>
              <a:r>
                <a:rPr lang="en-US" altLang="ja-JP" sz="1600" dirty="0">
                  <a:latin typeface="HGPｺﾞｼｯｸE" panose="020B0900000000000000" pitchFamily="50" charset="-128"/>
                  <a:ea typeface="HGPｺﾞｼｯｸE" panose="020B0900000000000000" pitchFamily="50" charset="-128"/>
                </a:rPr>
                <a:t>.9</a:t>
              </a:r>
              <a:r>
                <a:rPr kumimoji="1" lang="en-US" altLang="ja-JP" sz="1600" dirty="0">
                  <a:latin typeface="HGPｺﾞｼｯｸE" panose="020B0900000000000000" pitchFamily="50" charset="-128"/>
                  <a:ea typeface="HGPｺﾞｼｯｸE" panose="020B0900000000000000" pitchFamily="50" charset="-128"/>
                </a:rPr>
                <a:t>%</a:t>
              </a:r>
            </a:p>
          </p:txBody>
        </p:sp>
        <p:sp>
          <p:nvSpPr>
            <p:cNvPr id="29" name="テキスト ボックス 28">
              <a:extLst>
                <a:ext uri="{FF2B5EF4-FFF2-40B4-BE49-F238E27FC236}">
                  <a16:creationId xmlns:a16="http://schemas.microsoft.com/office/drawing/2014/main" id="{A40CBDB3-0133-4867-BBAA-A900697871CC}"/>
                </a:ext>
              </a:extLst>
            </p:cNvPr>
            <p:cNvSpPr txBox="1"/>
            <p:nvPr/>
          </p:nvSpPr>
          <p:spPr>
            <a:xfrm>
              <a:off x="3091234" y="4463165"/>
              <a:ext cx="2288952" cy="830997"/>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犯罪をふせいだり</a:t>
              </a:r>
              <a:endParaRPr lang="en-US" altLang="ja-JP" sz="1600" dirty="0">
                <a:latin typeface="HGPｺﾞｼｯｸE" panose="020B0900000000000000" pitchFamily="50" charset="-128"/>
                <a:ea typeface="HGPｺﾞｼｯｸE" panose="020B0900000000000000" pitchFamily="50" charset="-128"/>
              </a:endParaRPr>
            </a:p>
            <a:p>
              <a:pPr algn="ctr"/>
              <a:r>
                <a:rPr lang="ja-JP" altLang="en-US" sz="1600" dirty="0">
                  <a:latin typeface="HGPｺﾞｼｯｸE" panose="020B0900000000000000" pitchFamily="50" charset="-128"/>
                  <a:ea typeface="HGPｺﾞｼｯｸE" panose="020B0900000000000000" pitchFamily="50" charset="-128"/>
                </a:rPr>
                <a:t>くらしの安全を</a:t>
              </a:r>
              <a:r>
                <a:rPr lang="ja-JP" altLang="en-US" sz="1600">
                  <a:latin typeface="HGPｺﾞｼｯｸE" panose="020B0900000000000000" pitchFamily="50" charset="-128"/>
                  <a:ea typeface="HGPｺﾞｼｯｸE" panose="020B0900000000000000" pitchFamily="50" charset="-128"/>
                </a:rPr>
                <a:t>守るため</a:t>
              </a:r>
              <a:endParaRPr lang="en-US" altLang="ja-JP" sz="1600" dirty="0">
                <a:latin typeface="HGPｺﾞｼｯｸE" panose="020B0900000000000000" pitchFamily="50" charset="-128"/>
                <a:ea typeface="HGPｺﾞｼｯｸE" panose="020B0900000000000000" pitchFamily="50" charset="-128"/>
              </a:endParaRPr>
            </a:p>
            <a:p>
              <a:pPr algn="ctr"/>
              <a:r>
                <a:rPr lang="en-US" altLang="ja-JP" sz="1600" dirty="0">
                  <a:latin typeface="HGPｺﾞｼｯｸE" panose="020B0900000000000000" pitchFamily="50" charset="-128"/>
                  <a:ea typeface="HGPｺﾞｼｯｸE" panose="020B0900000000000000" pitchFamily="50" charset="-128"/>
                </a:rPr>
                <a:t>5</a:t>
              </a:r>
              <a:r>
                <a:rPr kumimoji="1" lang="en-US" altLang="ja-JP" sz="1600" dirty="0">
                  <a:latin typeface="HGPｺﾞｼｯｸE" panose="020B0900000000000000" pitchFamily="50" charset="-128"/>
                  <a:ea typeface="HGPｺﾞｼｯｸE" panose="020B0900000000000000" pitchFamily="50" charset="-128"/>
                </a:rPr>
                <a:t>.1%</a:t>
              </a:r>
            </a:p>
          </p:txBody>
        </p:sp>
        <p:sp>
          <p:nvSpPr>
            <p:cNvPr id="30" name="テキスト ボックス 29">
              <a:extLst>
                <a:ext uri="{FF2B5EF4-FFF2-40B4-BE49-F238E27FC236}">
                  <a16:creationId xmlns:a16="http://schemas.microsoft.com/office/drawing/2014/main" id="{AD7D3E14-D8B3-4ED4-B490-D31BD1E07422}"/>
                </a:ext>
              </a:extLst>
            </p:cNvPr>
            <p:cNvSpPr txBox="1"/>
            <p:nvPr/>
          </p:nvSpPr>
          <p:spPr>
            <a:xfrm>
              <a:off x="4523244" y="5314917"/>
              <a:ext cx="1476700" cy="1077218"/>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道路・橋・住宅</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をつくったり</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するため</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11.8%</a:t>
              </a:r>
            </a:p>
          </p:txBody>
        </p:sp>
        <p:cxnSp>
          <p:nvCxnSpPr>
            <p:cNvPr id="32" name="直線コネクタ 31">
              <a:extLst>
                <a:ext uri="{FF2B5EF4-FFF2-40B4-BE49-F238E27FC236}">
                  <a16:creationId xmlns:a16="http://schemas.microsoft.com/office/drawing/2014/main" id="{9EE2C2C8-061D-4F1F-86A8-5435CF403F65}"/>
                </a:ext>
              </a:extLst>
            </p:cNvPr>
            <p:cNvCxnSpPr>
              <a:cxnSpLocks/>
            </p:cNvCxnSpPr>
            <p:nvPr/>
          </p:nvCxnSpPr>
          <p:spPr bwMode="auto">
            <a:xfrm flipH="1">
              <a:off x="5323868" y="4504816"/>
              <a:ext cx="276894" cy="822335"/>
            </a:xfrm>
            <a:prstGeom prst="line">
              <a:avLst/>
            </a:prstGeom>
            <a:noFill/>
            <a:ln w="12700" cap="flat" cmpd="sng" algn="ctr">
              <a:solidFill>
                <a:schemeClr val="tx1"/>
              </a:solidFill>
              <a:prstDash val="solid"/>
              <a:round/>
              <a:headEnd type="oval" w="med" len="med"/>
              <a:tailEnd type="none" w="med" len="med"/>
            </a:ln>
            <a:effectLst/>
          </p:spPr>
        </p:cxnSp>
        <p:cxnSp>
          <p:nvCxnSpPr>
            <p:cNvPr id="33" name="直線コネクタ 32">
              <a:extLst>
                <a:ext uri="{FF2B5EF4-FFF2-40B4-BE49-F238E27FC236}">
                  <a16:creationId xmlns:a16="http://schemas.microsoft.com/office/drawing/2014/main" id="{64A084A8-7862-4B78-AB19-35F2CC63288E}"/>
                </a:ext>
              </a:extLst>
            </p:cNvPr>
            <p:cNvCxnSpPr>
              <a:cxnSpLocks/>
            </p:cNvCxnSpPr>
            <p:nvPr/>
          </p:nvCxnSpPr>
          <p:spPr bwMode="auto">
            <a:xfrm flipH="1" flipV="1">
              <a:off x="4927066" y="2962248"/>
              <a:ext cx="565981" cy="151886"/>
            </a:xfrm>
            <a:prstGeom prst="line">
              <a:avLst/>
            </a:prstGeom>
            <a:noFill/>
            <a:ln w="12700" cap="flat" cmpd="sng" algn="ctr">
              <a:solidFill>
                <a:schemeClr val="tx1"/>
              </a:solidFill>
              <a:prstDash val="solid"/>
              <a:round/>
              <a:headEnd type="oval" w="med" len="med"/>
              <a:tailEnd type="none" w="med" len="med"/>
            </a:ln>
            <a:effectLst/>
          </p:spPr>
        </p:cxnSp>
        <p:cxnSp>
          <p:nvCxnSpPr>
            <p:cNvPr id="35" name="直線コネクタ 34">
              <a:extLst>
                <a:ext uri="{FF2B5EF4-FFF2-40B4-BE49-F238E27FC236}">
                  <a16:creationId xmlns:a16="http://schemas.microsoft.com/office/drawing/2014/main" id="{B539ACFF-CDCE-4C07-859E-CBEF0EABFDD3}"/>
                </a:ext>
              </a:extLst>
            </p:cNvPr>
            <p:cNvCxnSpPr>
              <a:cxnSpLocks/>
            </p:cNvCxnSpPr>
            <p:nvPr/>
          </p:nvCxnSpPr>
          <p:spPr bwMode="auto">
            <a:xfrm>
              <a:off x="6534390" y="5095516"/>
              <a:ext cx="0" cy="475084"/>
            </a:xfrm>
            <a:prstGeom prst="line">
              <a:avLst/>
            </a:prstGeom>
            <a:noFill/>
            <a:ln w="12700" cap="flat" cmpd="sng" algn="ctr">
              <a:solidFill>
                <a:schemeClr val="tx1"/>
              </a:solidFill>
              <a:prstDash val="solid"/>
              <a:round/>
              <a:headEnd type="oval" w="med" len="med"/>
              <a:tailEnd type="none" w="med" len="med"/>
            </a:ln>
            <a:effectLst/>
          </p:spPr>
        </p:cxnSp>
        <p:cxnSp>
          <p:nvCxnSpPr>
            <p:cNvPr id="37" name="直線コネクタ 36">
              <a:extLst>
                <a:ext uri="{FF2B5EF4-FFF2-40B4-BE49-F238E27FC236}">
                  <a16:creationId xmlns:a16="http://schemas.microsoft.com/office/drawing/2014/main" id="{C5AF825A-BFD0-4892-90B5-4FEE05872375}"/>
                </a:ext>
              </a:extLst>
            </p:cNvPr>
            <p:cNvCxnSpPr>
              <a:cxnSpLocks/>
            </p:cNvCxnSpPr>
            <p:nvPr/>
          </p:nvCxnSpPr>
          <p:spPr bwMode="auto">
            <a:xfrm flipH="1">
              <a:off x="4816244" y="3831087"/>
              <a:ext cx="537101" cy="611323"/>
            </a:xfrm>
            <a:prstGeom prst="line">
              <a:avLst/>
            </a:prstGeom>
            <a:noFill/>
            <a:ln w="12700" cap="flat" cmpd="sng" algn="ctr">
              <a:solidFill>
                <a:schemeClr val="tx1"/>
              </a:solidFill>
              <a:prstDash val="solid"/>
              <a:round/>
              <a:headEnd type="oval" w="med" len="med"/>
              <a:tailEnd type="none" w="med" len="med"/>
            </a:ln>
            <a:effectLst/>
          </p:spPr>
        </p:cxnSp>
        <p:sp>
          <p:nvSpPr>
            <p:cNvPr id="42" name="テキスト ボックス 41">
              <a:extLst>
                <a:ext uri="{FF2B5EF4-FFF2-40B4-BE49-F238E27FC236}">
                  <a16:creationId xmlns:a16="http://schemas.microsoft.com/office/drawing/2014/main" id="{2DFB3F9C-3B0E-43E7-9701-5B97E2273BCE}"/>
                </a:ext>
              </a:extLst>
            </p:cNvPr>
            <p:cNvSpPr txBox="1"/>
            <p:nvPr/>
          </p:nvSpPr>
          <p:spPr>
            <a:xfrm>
              <a:off x="5610893" y="2507649"/>
              <a:ext cx="1249027" cy="584775"/>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その他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14.1%</a:t>
              </a:r>
            </a:p>
          </p:txBody>
        </p:sp>
        <p:sp>
          <p:nvSpPr>
            <p:cNvPr id="43" name="テキスト ボックス 42">
              <a:extLst>
                <a:ext uri="{FF2B5EF4-FFF2-40B4-BE49-F238E27FC236}">
                  <a16:creationId xmlns:a16="http://schemas.microsoft.com/office/drawing/2014/main" id="{F2D407B3-F7AE-44F7-BA31-53EDD30BB7A8}"/>
                </a:ext>
              </a:extLst>
            </p:cNvPr>
            <p:cNvSpPr txBox="1"/>
            <p:nvPr/>
          </p:nvSpPr>
          <p:spPr>
            <a:xfrm>
              <a:off x="5847360" y="5570600"/>
              <a:ext cx="2025120" cy="584775"/>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県の借金を返したり</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するため</a:t>
              </a:r>
              <a:r>
                <a:rPr kumimoji="1" lang="en-US" altLang="ja-JP" sz="1600" dirty="0">
                  <a:latin typeface="HGPｺﾞｼｯｸE" panose="020B0900000000000000" pitchFamily="50" charset="-128"/>
                  <a:ea typeface="HGPｺﾞｼｯｸE" panose="020B0900000000000000" pitchFamily="50" charset="-128"/>
                </a:rPr>
                <a:t>13.4%</a:t>
              </a:r>
            </a:p>
          </p:txBody>
        </p:sp>
        <p:cxnSp>
          <p:nvCxnSpPr>
            <p:cNvPr id="44" name="直線コネクタ 43">
              <a:extLst>
                <a:ext uri="{FF2B5EF4-FFF2-40B4-BE49-F238E27FC236}">
                  <a16:creationId xmlns:a16="http://schemas.microsoft.com/office/drawing/2014/main" id="{D84C9AD8-0E90-47C2-8458-C3DAA92C520C}"/>
                </a:ext>
              </a:extLst>
            </p:cNvPr>
            <p:cNvCxnSpPr>
              <a:cxnSpLocks/>
              <a:endCxn id="49" idx="2"/>
            </p:cNvCxnSpPr>
            <p:nvPr/>
          </p:nvCxnSpPr>
          <p:spPr bwMode="auto">
            <a:xfrm flipH="1" flipV="1">
              <a:off x="5289510" y="2631382"/>
              <a:ext cx="311252" cy="296176"/>
            </a:xfrm>
            <a:prstGeom prst="line">
              <a:avLst/>
            </a:prstGeom>
            <a:noFill/>
            <a:ln w="12700" cap="flat" cmpd="sng" algn="ctr">
              <a:solidFill>
                <a:schemeClr val="tx1"/>
              </a:solidFill>
              <a:prstDash val="solid"/>
              <a:round/>
              <a:headEnd type="oval" w="med" len="med"/>
              <a:tailEnd type="none" w="med" len="med"/>
            </a:ln>
            <a:effectLst/>
          </p:spPr>
        </p:cxnSp>
        <p:cxnSp>
          <p:nvCxnSpPr>
            <p:cNvPr id="47" name="直線コネクタ 46">
              <a:extLst>
                <a:ext uri="{FF2B5EF4-FFF2-40B4-BE49-F238E27FC236}">
                  <a16:creationId xmlns:a16="http://schemas.microsoft.com/office/drawing/2014/main" id="{11134D57-EADC-442B-BDAE-27DB4043CE4F}"/>
                </a:ext>
              </a:extLst>
            </p:cNvPr>
            <p:cNvCxnSpPr>
              <a:cxnSpLocks/>
            </p:cNvCxnSpPr>
            <p:nvPr/>
          </p:nvCxnSpPr>
          <p:spPr bwMode="auto">
            <a:xfrm flipH="1">
              <a:off x="4736916" y="3393663"/>
              <a:ext cx="645445" cy="47820"/>
            </a:xfrm>
            <a:prstGeom prst="line">
              <a:avLst/>
            </a:prstGeom>
            <a:noFill/>
            <a:ln w="12700" cap="flat" cmpd="sng" algn="ctr">
              <a:solidFill>
                <a:schemeClr val="tx1"/>
              </a:solidFill>
              <a:prstDash val="solid"/>
              <a:round/>
              <a:headEnd type="oval" w="med" len="med"/>
              <a:tailEnd type="none" w="med" len="med"/>
            </a:ln>
            <a:effectLst/>
          </p:spPr>
        </p:cxnSp>
        <p:sp>
          <p:nvSpPr>
            <p:cNvPr id="48" name="テキスト ボックス 47">
              <a:extLst>
                <a:ext uri="{FF2B5EF4-FFF2-40B4-BE49-F238E27FC236}">
                  <a16:creationId xmlns:a16="http://schemas.microsoft.com/office/drawing/2014/main" id="{1630ED3B-D341-4C77-BB86-630E91356289}"/>
                </a:ext>
              </a:extLst>
            </p:cNvPr>
            <p:cNvSpPr txBox="1"/>
            <p:nvPr/>
          </p:nvSpPr>
          <p:spPr>
            <a:xfrm>
              <a:off x="3336336" y="2716631"/>
              <a:ext cx="1809283" cy="584775"/>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健康を守るため</a:t>
              </a:r>
              <a:r>
                <a:rPr kumimoji="1" lang="en-US" altLang="ja-JP" sz="1600" dirty="0">
                  <a:latin typeface="HGPｺﾞｼｯｸE" panose="020B0900000000000000" pitchFamily="50" charset="-128"/>
                  <a:ea typeface="HGPｺﾞｼｯｸE" panose="020B0900000000000000" pitchFamily="50" charset="-128"/>
                </a:rPr>
                <a:t>2</a:t>
              </a:r>
              <a:r>
                <a:rPr lang="en-US" altLang="ja-JP" sz="1600" dirty="0">
                  <a:latin typeface="HGPｺﾞｼｯｸE" panose="020B0900000000000000" pitchFamily="50" charset="-128"/>
                  <a:ea typeface="HGPｺﾞｼｯｸE" panose="020B0900000000000000" pitchFamily="50" charset="-128"/>
                </a:rPr>
                <a:t>.6</a:t>
              </a:r>
              <a:r>
                <a:rPr kumimoji="1" lang="en-US" altLang="ja-JP" sz="1600" dirty="0">
                  <a:latin typeface="HGPｺﾞｼｯｸE" panose="020B0900000000000000" pitchFamily="50" charset="-128"/>
                  <a:ea typeface="HGPｺﾞｼｯｸE" panose="020B0900000000000000" pitchFamily="50" charset="-128"/>
                </a:rPr>
                <a:t>%</a:t>
              </a:r>
            </a:p>
          </p:txBody>
        </p:sp>
        <p:sp>
          <p:nvSpPr>
            <p:cNvPr id="49" name="テキスト ボックス 48">
              <a:extLst>
                <a:ext uri="{FF2B5EF4-FFF2-40B4-BE49-F238E27FC236}">
                  <a16:creationId xmlns:a16="http://schemas.microsoft.com/office/drawing/2014/main" id="{89FB4311-8FBD-402D-B366-DF4768E75974}"/>
                </a:ext>
              </a:extLst>
            </p:cNvPr>
            <p:cNvSpPr txBox="1"/>
            <p:nvPr/>
          </p:nvSpPr>
          <p:spPr>
            <a:xfrm>
              <a:off x="4468603" y="1800385"/>
              <a:ext cx="1641814" cy="830997"/>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災害復興や</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ja-JP" altLang="en-US" sz="1600" dirty="0">
                  <a:latin typeface="HGPｺﾞｼｯｸE" panose="020B0900000000000000" pitchFamily="50" charset="-128"/>
                  <a:ea typeface="HGPｺﾞｼｯｸE" panose="020B0900000000000000" pitchFamily="50" charset="-128"/>
                </a:rPr>
                <a:t>災害対策のため</a:t>
              </a:r>
              <a:r>
                <a:rPr kumimoji="1" lang="en-US" altLang="ja-JP" sz="1600" dirty="0">
                  <a:latin typeface="HGPｺﾞｼｯｸE" panose="020B0900000000000000" pitchFamily="50" charset="-128"/>
                  <a:ea typeface="HGPｺﾞｼｯｸE" panose="020B0900000000000000" pitchFamily="50" charset="-128"/>
                </a:rPr>
                <a:t>1.7%</a:t>
              </a:r>
            </a:p>
          </p:txBody>
        </p:sp>
        <p:sp>
          <p:nvSpPr>
            <p:cNvPr id="5" name="テキスト ボックス 4">
              <a:extLst>
                <a:ext uri="{FF2B5EF4-FFF2-40B4-BE49-F238E27FC236}">
                  <a16:creationId xmlns:a16="http://schemas.microsoft.com/office/drawing/2014/main" id="{F4B97759-689B-4138-DC9A-D33611E23712}"/>
                </a:ext>
              </a:extLst>
            </p:cNvPr>
            <p:cNvSpPr txBox="1"/>
            <p:nvPr/>
          </p:nvSpPr>
          <p:spPr>
            <a:xfrm>
              <a:off x="6236082" y="3393751"/>
              <a:ext cx="698950" cy="223067"/>
            </a:xfrm>
            <a:prstGeom prst="rect">
              <a:avLst/>
            </a:prstGeom>
            <a:noFill/>
          </p:spPr>
          <p:txBody>
            <a:bodyPr wrap="square" rtlCol="0">
              <a:spAutoFit/>
            </a:bodyPr>
            <a:lstStyle/>
            <a:p>
              <a:pPr algn="ctr"/>
              <a:r>
                <a:rPr lang="ja-JP" altLang="en-US" sz="800">
                  <a:latin typeface="HGPｺﾞｼｯｸE" panose="020B0900000000000000" pitchFamily="50" charset="-128"/>
                  <a:ea typeface="HGPｺﾞｼｯｸE" panose="020B0900000000000000" pitchFamily="50" charset="-128"/>
                </a:rPr>
                <a:t>さいしゅつ</a:t>
              </a:r>
              <a:endParaRPr kumimoji="1" lang="en-US" altLang="ja-JP" sz="800" dirty="0">
                <a:latin typeface="HGPｺﾞｼｯｸE" panose="020B0900000000000000" pitchFamily="50" charset="-128"/>
                <a:ea typeface="HGPｺﾞｼｯｸE" panose="020B0900000000000000" pitchFamily="50" charset="-128"/>
              </a:endParaRPr>
            </a:p>
          </p:txBody>
        </p:sp>
      </p:grpSp>
      <p:grpSp>
        <p:nvGrpSpPr>
          <p:cNvPr id="53" name="グループ化 52">
            <a:extLst>
              <a:ext uri="{FF2B5EF4-FFF2-40B4-BE49-F238E27FC236}">
                <a16:creationId xmlns:a16="http://schemas.microsoft.com/office/drawing/2014/main" id="{2727DA90-9ACB-D6FC-0869-8974899562C7}"/>
              </a:ext>
            </a:extLst>
          </p:cNvPr>
          <p:cNvGrpSpPr/>
          <p:nvPr/>
        </p:nvGrpSpPr>
        <p:grpSpPr>
          <a:xfrm>
            <a:off x="-162789" y="1699854"/>
            <a:ext cx="3710572" cy="3771092"/>
            <a:chOff x="-162789" y="1699854"/>
            <a:chExt cx="3710572" cy="3771092"/>
          </a:xfrm>
        </p:grpSpPr>
        <p:graphicFrame>
          <p:nvGraphicFramePr>
            <p:cNvPr id="8" name="グラフ 7">
              <a:extLst>
                <a:ext uri="{FF2B5EF4-FFF2-40B4-BE49-F238E27FC236}">
                  <a16:creationId xmlns:a16="http://schemas.microsoft.com/office/drawing/2014/main" id="{7C475406-0B63-AC11-9ECD-F2E8F87FCC3B}"/>
                </a:ext>
              </a:extLst>
            </p:cNvPr>
            <p:cNvGraphicFramePr/>
            <p:nvPr>
              <p:extLst>
                <p:ext uri="{D42A27DB-BD31-4B8C-83A1-F6EECF244321}">
                  <p14:modId xmlns:p14="http://schemas.microsoft.com/office/powerpoint/2010/main" val="2856293732"/>
                </p:ext>
              </p:extLst>
            </p:nvPr>
          </p:nvGraphicFramePr>
          <p:xfrm>
            <a:off x="-162789" y="2169080"/>
            <a:ext cx="3710572" cy="3301866"/>
          </p:xfrm>
          <a:graphic>
            <a:graphicData uri="http://schemas.openxmlformats.org/drawingml/2006/chart">
              <c:chart xmlns:c="http://schemas.openxmlformats.org/drawingml/2006/chart" xmlns:r="http://schemas.openxmlformats.org/officeDocument/2006/relationships" r:id="rId5"/>
            </a:graphicData>
          </a:graphic>
        </p:graphicFrame>
        <p:sp>
          <p:nvSpPr>
            <p:cNvPr id="9" name="テキスト ボックス 8">
              <a:extLst>
                <a:ext uri="{FF2B5EF4-FFF2-40B4-BE49-F238E27FC236}">
                  <a16:creationId xmlns:a16="http://schemas.microsoft.com/office/drawing/2014/main" id="{6F4863DD-934B-E117-6C30-3F75D9114E06}"/>
                </a:ext>
              </a:extLst>
            </p:cNvPr>
            <p:cNvSpPr txBox="1"/>
            <p:nvPr/>
          </p:nvSpPr>
          <p:spPr>
            <a:xfrm>
              <a:off x="1802622" y="3276635"/>
              <a:ext cx="1734926" cy="584775"/>
            </a:xfrm>
            <a:prstGeom prst="rect">
              <a:avLst/>
            </a:prstGeom>
            <a:noFill/>
          </p:spPr>
          <p:txBody>
            <a:bodyPr wrap="square" rtlCol="0">
              <a:spAutoFit/>
            </a:bodyPr>
            <a:lstStyle/>
            <a:p>
              <a:pPr algn="ctr"/>
              <a:r>
                <a:rPr kumimoji="1" lang="ja-JP" altLang="en-US" sz="1600" dirty="0">
                  <a:latin typeface="HGPｺﾞｼｯｸE" panose="020B0900000000000000" pitchFamily="50" charset="-128"/>
                  <a:ea typeface="HGPｺﾞｼｯｸE" panose="020B0900000000000000" pitchFamily="50" charset="-128"/>
                </a:rPr>
                <a:t>県税など</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44.7%</a:t>
              </a:r>
            </a:p>
          </p:txBody>
        </p:sp>
        <p:sp>
          <p:nvSpPr>
            <p:cNvPr id="10" name="テキスト ボックス 9">
              <a:extLst>
                <a:ext uri="{FF2B5EF4-FFF2-40B4-BE49-F238E27FC236}">
                  <a16:creationId xmlns:a16="http://schemas.microsoft.com/office/drawing/2014/main" id="{BA5C5E2D-B7DB-3E55-1FD4-96DD57FFB35E}"/>
                </a:ext>
              </a:extLst>
            </p:cNvPr>
            <p:cNvSpPr txBox="1"/>
            <p:nvPr/>
          </p:nvSpPr>
          <p:spPr>
            <a:xfrm>
              <a:off x="22561" y="3861827"/>
              <a:ext cx="1516237" cy="830997"/>
            </a:xfrm>
            <a:prstGeom prst="rect">
              <a:avLst/>
            </a:prstGeom>
            <a:noFill/>
            <a:ln>
              <a:noFill/>
            </a:ln>
          </p:spPr>
          <p:txBody>
            <a:bodyPr wrap="square" rtlCol="0">
              <a:spAutoFit/>
            </a:bodyPr>
            <a:lstStyle/>
            <a:p>
              <a:pPr algn="ctr"/>
              <a:r>
                <a:rPr lang="ja-JP" altLang="en-US" sz="1600" dirty="0">
                  <a:ln w="5080">
                    <a:noFill/>
                  </a:ln>
                  <a:latin typeface="HGPｺﾞｼｯｸE" panose="020B0900000000000000" pitchFamily="50" charset="-128"/>
                  <a:ea typeface="HGPｺﾞｼｯｸE" panose="020B0900000000000000" pitchFamily="50" charset="-128"/>
                </a:rPr>
                <a:t>国から</a:t>
              </a:r>
              <a:endParaRPr lang="en-US" altLang="ja-JP" sz="1600" dirty="0">
                <a:ln w="5080">
                  <a:noFill/>
                </a:ln>
                <a:latin typeface="HGPｺﾞｼｯｸE" panose="020B0900000000000000" pitchFamily="50" charset="-128"/>
                <a:ea typeface="HGPｺﾞｼｯｸE" panose="020B0900000000000000" pitchFamily="50" charset="-128"/>
              </a:endParaRPr>
            </a:p>
            <a:p>
              <a:pPr algn="ctr"/>
              <a:r>
                <a:rPr lang="ja-JP" altLang="en-US" sz="1600" dirty="0">
                  <a:ln w="5080">
                    <a:noFill/>
                  </a:ln>
                  <a:latin typeface="HGPｺﾞｼｯｸE" panose="020B0900000000000000" pitchFamily="50" charset="-128"/>
                  <a:ea typeface="HGPｺﾞｼｯｸE" panose="020B0900000000000000" pitchFamily="50" charset="-128"/>
                </a:rPr>
                <a:t>入るお金</a:t>
              </a:r>
              <a:r>
                <a:rPr kumimoji="1" lang="ja-JP" altLang="en-US" sz="1600" dirty="0">
                  <a:ln w="5080">
                    <a:noFill/>
                  </a:ln>
                  <a:effectLst/>
                  <a:latin typeface="HGPｺﾞｼｯｸE" panose="020B0900000000000000" pitchFamily="50" charset="-128"/>
                  <a:ea typeface="HGPｺﾞｼｯｸE" panose="020B0900000000000000" pitchFamily="50" charset="-128"/>
                </a:rPr>
                <a:t> </a:t>
              </a:r>
              <a:endParaRPr kumimoji="1" lang="en-US" altLang="ja-JP" sz="1600" dirty="0">
                <a:ln w="5080">
                  <a:noFill/>
                </a:ln>
                <a:effectLst/>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46</a:t>
              </a:r>
              <a:r>
                <a:rPr lang="en-US" altLang="ja-JP" sz="1600" dirty="0">
                  <a:latin typeface="HGPｺﾞｼｯｸE" panose="020B0900000000000000" pitchFamily="50" charset="-128"/>
                  <a:ea typeface="HGPｺﾞｼｯｸE" panose="020B0900000000000000" pitchFamily="50" charset="-128"/>
                </a:rPr>
                <a:t>.6</a:t>
              </a:r>
              <a:r>
                <a:rPr kumimoji="1" lang="en-US" altLang="ja-JP" sz="1600" dirty="0">
                  <a:latin typeface="HGPｺﾞｼｯｸE" panose="020B0900000000000000" pitchFamily="50" charset="-128"/>
                  <a:ea typeface="HGPｺﾞｼｯｸE" panose="020B0900000000000000" pitchFamily="50" charset="-128"/>
                </a:rPr>
                <a:t>%</a:t>
              </a:r>
            </a:p>
          </p:txBody>
        </p:sp>
        <p:sp>
          <p:nvSpPr>
            <p:cNvPr id="11" name="テキスト ボックス 10">
              <a:extLst>
                <a:ext uri="{FF2B5EF4-FFF2-40B4-BE49-F238E27FC236}">
                  <a16:creationId xmlns:a16="http://schemas.microsoft.com/office/drawing/2014/main" id="{9271A563-4C4F-8D17-01AC-02AACD962349}"/>
                </a:ext>
              </a:extLst>
            </p:cNvPr>
            <p:cNvSpPr txBox="1"/>
            <p:nvPr/>
          </p:nvSpPr>
          <p:spPr>
            <a:xfrm>
              <a:off x="50328" y="1699854"/>
              <a:ext cx="1641815" cy="584775"/>
            </a:xfrm>
            <a:prstGeom prst="rect">
              <a:avLst/>
            </a:prstGeom>
            <a:noFill/>
          </p:spPr>
          <p:txBody>
            <a:bodyPr wrap="square" rtlCol="0">
              <a:spAutoFit/>
            </a:bodyPr>
            <a:lstStyle/>
            <a:p>
              <a:pPr algn="ctr"/>
              <a:r>
                <a:rPr lang="ja-JP" altLang="en-US" sz="1600" dirty="0">
                  <a:latin typeface="HGPｺﾞｼｯｸE" panose="020B0900000000000000" pitchFamily="50" charset="-128"/>
                  <a:ea typeface="HGPｺﾞｼｯｸE" panose="020B0900000000000000" pitchFamily="50" charset="-128"/>
                </a:rPr>
                <a:t>県の借金</a:t>
              </a:r>
              <a:r>
                <a:rPr kumimoji="1" lang="ja-JP" altLang="en-US" sz="1600" dirty="0">
                  <a:latin typeface="HGPｺﾞｼｯｸE" panose="020B0900000000000000" pitchFamily="50" charset="-128"/>
                  <a:ea typeface="HGPｺﾞｼｯｸE" panose="020B0900000000000000" pitchFamily="50" charset="-128"/>
                </a:rPr>
                <a:t> </a:t>
              </a:r>
              <a:endParaRPr kumimoji="1" lang="en-US" altLang="ja-JP" sz="1600" dirty="0">
                <a:latin typeface="HGPｺﾞｼｯｸE" panose="020B0900000000000000" pitchFamily="50" charset="-128"/>
                <a:ea typeface="HGPｺﾞｼｯｸE" panose="020B0900000000000000" pitchFamily="50" charset="-128"/>
              </a:endParaRPr>
            </a:p>
            <a:p>
              <a:pPr algn="ctr"/>
              <a:r>
                <a:rPr kumimoji="1" lang="en-US" altLang="ja-JP" sz="1600" dirty="0">
                  <a:latin typeface="HGPｺﾞｼｯｸE" panose="020B0900000000000000" pitchFamily="50" charset="-128"/>
                  <a:ea typeface="HGPｺﾞｼｯｸE" panose="020B0900000000000000" pitchFamily="50" charset="-128"/>
                </a:rPr>
                <a:t>8</a:t>
              </a:r>
              <a:r>
                <a:rPr lang="en-US" altLang="ja-JP" sz="1600" dirty="0">
                  <a:latin typeface="HGPｺﾞｼｯｸE" panose="020B0900000000000000" pitchFamily="50" charset="-128"/>
                  <a:ea typeface="HGPｺﾞｼｯｸE" panose="020B0900000000000000" pitchFamily="50" charset="-128"/>
                </a:rPr>
                <a:t>.7</a:t>
              </a:r>
              <a:r>
                <a:rPr kumimoji="1" lang="en-US" altLang="ja-JP" sz="1600" dirty="0">
                  <a:latin typeface="HGPｺﾞｼｯｸE" panose="020B0900000000000000" pitchFamily="50" charset="-128"/>
                  <a:ea typeface="HGPｺﾞｼｯｸE" panose="020B0900000000000000" pitchFamily="50" charset="-128"/>
                </a:rPr>
                <a:t>%</a:t>
              </a:r>
            </a:p>
          </p:txBody>
        </p:sp>
        <p:grpSp>
          <p:nvGrpSpPr>
            <p:cNvPr id="12" name="グループ化 11">
              <a:extLst>
                <a:ext uri="{FF2B5EF4-FFF2-40B4-BE49-F238E27FC236}">
                  <a16:creationId xmlns:a16="http://schemas.microsoft.com/office/drawing/2014/main" id="{63945975-64BB-B003-2647-B69005EC84A6}"/>
                </a:ext>
              </a:extLst>
            </p:cNvPr>
            <p:cNvGrpSpPr/>
            <p:nvPr/>
          </p:nvGrpSpPr>
          <p:grpSpPr>
            <a:xfrm>
              <a:off x="1042343" y="3080304"/>
              <a:ext cx="1299600" cy="1299600"/>
              <a:chOff x="1276202" y="3801648"/>
              <a:chExt cx="1550907" cy="1489312"/>
            </a:xfrm>
          </p:grpSpPr>
          <p:sp>
            <p:nvSpPr>
              <p:cNvPr id="14" name="楕円 37">
                <a:extLst>
                  <a:ext uri="{FF2B5EF4-FFF2-40B4-BE49-F238E27FC236}">
                    <a16:creationId xmlns:a16="http://schemas.microsoft.com/office/drawing/2014/main" id="{81FC6C36-71B4-7C72-4AB3-F756BB4BA3AF}"/>
                  </a:ext>
                </a:extLst>
              </p:cNvPr>
              <p:cNvSpPr/>
              <p:nvPr/>
            </p:nvSpPr>
            <p:spPr bwMode="auto">
              <a:xfrm>
                <a:off x="1276202" y="3801648"/>
                <a:ext cx="1550907" cy="1489312"/>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sp>
            <p:nvSpPr>
              <p:cNvPr id="15" name="テキスト ボックス 14">
                <a:extLst>
                  <a:ext uri="{FF2B5EF4-FFF2-40B4-BE49-F238E27FC236}">
                    <a16:creationId xmlns:a16="http://schemas.microsoft.com/office/drawing/2014/main" id="{700DA037-18C6-DFE5-4CF1-8F8D6A6FF219}"/>
                  </a:ext>
                </a:extLst>
              </p:cNvPr>
              <p:cNvSpPr txBox="1"/>
              <p:nvPr/>
            </p:nvSpPr>
            <p:spPr>
              <a:xfrm>
                <a:off x="1380920" y="4341015"/>
                <a:ext cx="1368163" cy="616646"/>
              </a:xfrm>
              <a:prstGeom prst="rect">
                <a:avLst/>
              </a:prstGeom>
              <a:noFill/>
            </p:spPr>
            <p:txBody>
              <a:bodyPr wrap="none" rtlCol="0">
                <a:spAutoFit/>
              </a:bodyPr>
              <a:lstStyle/>
              <a:p>
                <a:pPr algn="ctr" rtl="0">
                  <a:lnSpc>
                    <a:spcPct val="80000"/>
                  </a:lnSpc>
                  <a:spcBef>
                    <a:spcPts val="0"/>
                  </a:spcBef>
                  <a:spcAft>
                    <a:spcPts val="500"/>
                  </a:spcAft>
                </a:pPr>
                <a:r>
                  <a:rPr lang="ja-JP" altLang="en-US" i="0" u="none" strike="noStrike" dirty="0">
                    <a:solidFill>
                      <a:srgbClr val="000000"/>
                    </a:solidFill>
                    <a:effectLst/>
                    <a:latin typeface="HGPｺﾞｼｯｸE" panose="020B0900000000000000" pitchFamily="50" charset="-128"/>
                    <a:ea typeface="HGPｺﾞｼｯｸE" panose="020B0900000000000000" pitchFamily="50" charset="-128"/>
                  </a:rPr>
                  <a:t>歳入</a:t>
                </a:r>
                <a:r>
                  <a:rPr lang="zh-TW" altLang="en-US" i="0" u="none" strike="noStrike" dirty="0">
                    <a:solidFill>
                      <a:srgbClr val="000000"/>
                    </a:solidFill>
                    <a:effectLst/>
                    <a:latin typeface="HGPｺﾞｼｯｸE" panose="020B0900000000000000" pitchFamily="50" charset="-128"/>
                    <a:ea typeface="HGPｺﾞｼｯｸE" panose="020B0900000000000000" pitchFamily="50" charset="-128"/>
                  </a:rPr>
                  <a:t>総額</a:t>
                </a:r>
                <a:endParaRPr lang="en-US" altLang="zh-TW" i="0" u="none" strike="noStrike" dirty="0">
                  <a:solidFill>
                    <a:srgbClr val="000000"/>
                  </a:solidFill>
                  <a:effectLst/>
                  <a:latin typeface="HGPｺﾞｼｯｸE" panose="020B0900000000000000" pitchFamily="50" charset="-128"/>
                  <a:ea typeface="HGPｺﾞｼｯｸE" panose="020B0900000000000000" pitchFamily="50" charset="-128"/>
                </a:endParaRPr>
              </a:p>
              <a:p>
                <a:pPr algn="ctr" rtl="0">
                  <a:lnSpc>
                    <a:spcPct val="80000"/>
                  </a:lnSpc>
                  <a:spcBef>
                    <a:spcPts val="0"/>
                  </a:spcBef>
                  <a:spcAft>
                    <a:spcPts val="500"/>
                  </a:spcAft>
                </a:pPr>
                <a:r>
                  <a:rPr lang="en-US" altLang="ja-JP" sz="1300" dirty="0">
                    <a:solidFill>
                      <a:srgbClr val="000000"/>
                    </a:solidFill>
                    <a:latin typeface="HGPｺﾞｼｯｸE" panose="020B0900000000000000" pitchFamily="50" charset="-128"/>
                    <a:ea typeface="HGPｺﾞｼｯｸE" panose="020B0900000000000000" pitchFamily="50" charset="-128"/>
                  </a:rPr>
                  <a:t>6138</a:t>
                </a:r>
                <a:r>
                  <a:rPr lang="zh-TW" altLang="en-US" sz="1300" dirty="0">
                    <a:solidFill>
                      <a:srgbClr val="000000"/>
                    </a:solidFill>
                    <a:latin typeface="HGPｺﾞｼｯｸE" panose="020B0900000000000000" pitchFamily="50" charset="-128"/>
                    <a:ea typeface="HGPｺﾞｼｯｸE" panose="020B0900000000000000" pitchFamily="50" charset="-128"/>
                  </a:rPr>
                  <a:t>億円</a:t>
                </a:r>
              </a:p>
            </p:txBody>
          </p:sp>
        </p:grpSp>
        <p:cxnSp>
          <p:nvCxnSpPr>
            <p:cNvPr id="18" name="直線コネクタ 17">
              <a:extLst>
                <a:ext uri="{FF2B5EF4-FFF2-40B4-BE49-F238E27FC236}">
                  <a16:creationId xmlns:a16="http://schemas.microsoft.com/office/drawing/2014/main" id="{5780ABD2-B622-C641-39A6-2B2000BAAFF2}"/>
                </a:ext>
              </a:extLst>
            </p:cNvPr>
            <p:cNvCxnSpPr>
              <a:cxnSpLocks/>
            </p:cNvCxnSpPr>
            <p:nvPr/>
          </p:nvCxnSpPr>
          <p:spPr bwMode="auto">
            <a:xfrm flipH="1" flipV="1">
              <a:off x="1136221" y="2147856"/>
              <a:ext cx="137227" cy="387091"/>
            </a:xfrm>
            <a:prstGeom prst="line">
              <a:avLst/>
            </a:prstGeom>
            <a:noFill/>
            <a:ln w="12700" cap="flat" cmpd="sng" algn="ctr">
              <a:solidFill>
                <a:schemeClr val="tx1"/>
              </a:solidFill>
              <a:prstDash val="solid"/>
              <a:round/>
              <a:headEnd type="oval" w="med" len="med"/>
              <a:tailEnd type="none" w="med" len="med"/>
            </a:ln>
            <a:effectLst/>
          </p:spPr>
        </p:cxnSp>
        <p:sp>
          <p:nvSpPr>
            <p:cNvPr id="52" name="テキスト ボックス 51">
              <a:extLst>
                <a:ext uri="{FF2B5EF4-FFF2-40B4-BE49-F238E27FC236}">
                  <a16:creationId xmlns:a16="http://schemas.microsoft.com/office/drawing/2014/main" id="{DFF7744F-3B1E-2E31-44C8-ECD618682E09}"/>
                </a:ext>
              </a:extLst>
            </p:cNvPr>
            <p:cNvSpPr txBox="1"/>
            <p:nvPr/>
          </p:nvSpPr>
          <p:spPr>
            <a:xfrm>
              <a:off x="1130093" y="3417992"/>
              <a:ext cx="698950" cy="223067"/>
            </a:xfrm>
            <a:prstGeom prst="rect">
              <a:avLst/>
            </a:prstGeom>
            <a:noFill/>
          </p:spPr>
          <p:txBody>
            <a:bodyPr wrap="square" rtlCol="0">
              <a:spAutoFit/>
            </a:bodyPr>
            <a:lstStyle/>
            <a:p>
              <a:pPr algn="ctr"/>
              <a:r>
                <a:rPr lang="ja-JP" altLang="en-US" sz="800">
                  <a:latin typeface="HGPｺﾞｼｯｸE" panose="020B0900000000000000" pitchFamily="50" charset="-128"/>
                  <a:ea typeface="HGPｺﾞｼｯｸE" panose="020B0900000000000000" pitchFamily="50" charset="-128"/>
                </a:rPr>
                <a:t>さいにゅう</a:t>
              </a:r>
              <a:endParaRPr kumimoji="1" lang="en-US" altLang="ja-JP" sz="8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198715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p:txBody>
          <a:bodyPr/>
          <a:lstStyle/>
          <a:p>
            <a:pPr>
              <a:defRPr/>
            </a:pPr>
            <a:fld id="{12C3962C-59A4-486A-8D44-A9781E017F69}" type="slidenum">
              <a:rPr lang="en-US" altLang="ja-JP" smtClean="0"/>
              <a:pPr>
                <a:defRPr/>
              </a:pPr>
              <a:t>13</a:t>
            </a:fld>
            <a:endParaRPr lang="en-US" altLang="ja-JP" dirty="0"/>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71080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和歌山県で</a:t>
            </a:r>
            <a:r>
              <a:rPr lang="ja-JP" altLang="en-US">
                <a:solidFill>
                  <a:srgbClr val="FFFFFF"/>
                </a:solidFill>
                <a:latin typeface="HGPｺﾞｼｯｸE" panose="020B0900000000000000" pitchFamily="50" charset="-128"/>
                <a:ea typeface="HGPｺﾞｼｯｸE" panose="020B0900000000000000" pitchFamily="50" charset="-128"/>
              </a:rPr>
              <a:t>は税金を</a:t>
            </a:r>
            <a:r>
              <a:rPr lang="ja-JP" altLang="en-US" dirty="0">
                <a:solidFill>
                  <a:srgbClr val="FFFFFF"/>
                </a:solidFill>
                <a:latin typeface="HGPｺﾞｼｯｸE" panose="020B0900000000000000" pitchFamily="50" charset="-128"/>
                <a:ea typeface="HGPｺﾞｼｯｸE" panose="020B0900000000000000" pitchFamily="50" charset="-128"/>
              </a:rPr>
              <a:t>どう使っているの？</a:t>
            </a:r>
          </a:p>
        </p:txBody>
      </p:sp>
      <p:pic>
        <p:nvPicPr>
          <p:cNvPr id="17" name="図 16">
            <a:extLst>
              <a:ext uri="{FF2B5EF4-FFF2-40B4-BE49-F238E27FC236}">
                <a16:creationId xmlns:a16="http://schemas.microsoft.com/office/drawing/2014/main" id="{AA30F1A9-AD0B-48C1-AD39-89CF0002C57B}"/>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212907" y="4541043"/>
            <a:ext cx="1057636" cy="1584912"/>
          </a:xfrm>
          <a:prstGeom prst="rect">
            <a:avLst/>
          </a:prstGeom>
        </p:spPr>
      </p:pic>
      <p:sp>
        <p:nvSpPr>
          <p:cNvPr id="18" name="四角形: 角を丸くする 17">
            <a:extLst>
              <a:ext uri="{FF2B5EF4-FFF2-40B4-BE49-F238E27FC236}">
                <a16:creationId xmlns:a16="http://schemas.microsoft.com/office/drawing/2014/main" id="{1B8F9B8F-F0D6-48AA-86BE-D1CADA00910B}"/>
              </a:ext>
            </a:extLst>
          </p:cNvPr>
          <p:cNvSpPr/>
          <p:nvPr/>
        </p:nvSpPr>
        <p:spPr bwMode="auto">
          <a:xfrm>
            <a:off x="839740" y="6125955"/>
            <a:ext cx="1803969" cy="441644"/>
          </a:xfrm>
          <a:prstGeom prst="round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ea"/>
              </a:rPr>
              <a:t>和歌山県ＰＲキャラクター</a:t>
            </a:r>
            <a:endParaRPr kumimoji="1" lang="en-US" altLang="ja-JP" sz="1100" b="0" i="0" u="none" strike="noStrike" cap="none" normalizeH="0" baseline="0" dirty="0">
              <a:ln>
                <a:noFill/>
              </a:ln>
              <a:solidFill>
                <a:schemeClr val="tx1"/>
              </a:solidFill>
              <a:effectLst/>
              <a:latin typeface="+mn-ea"/>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1100" dirty="0">
                <a:latin typeface="+mn-ea"/>
              </a:rPr>
              <a:t>　　　</a:t>
            </a:r>
            <a:r>
              <a:rPr kumimoji="1" lang="ja-JP" altLang="en-US" sz="1100" b="0" i="0" u="none" strike="noStrike" cap="none" normalizeH="0" baseline="0" dirty="0">
                <a:ln>
                  <a:noFill/>
                </a:ln>
                <a:solidFill>
                  <a:schemeClr val="tx1"/>
                </a:solidFill>
                <a:effectLst/>
                <a:latin typeface="+mn-ea"/>
              </a:rPr>
              <a:t>　「きいちゃん」</a:t>
            </a:r>
          </a:p>
        </p:txBody>
      </p:sp>
      <p:sp>
        <p:nvSpPr>
          <p:cNvPr id="3" name="Rectangle 26">
            <a:extLst>
              <a:ext uri="{FF2B5EF4-FFF2-40B4-BE49-F238E27FC236}">
                <a16:creationId xmlns:a16="http://schemas.microsoft.com/office/drawing/2014/main" id="{3B594CA4-EE07-3CFC-9049-AE60572D24A7}"/>
              </a:ext>
            </a:extLst>
          </p:cNvPr>
          <p:cNvSpPr>
            <a:spLocks noChangeArrowheads="1"/>
          </p:cNvSpPr>
          <p:nvPr/>
        </p:nvSpPr>
        <p:spPr bwMode="white">
          <a:xfrm>
            <a:off x="169629" y="845312"/>
            <a:ext cx="6957409" cy="48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latinLnBrk="0" hangingPunct="1">
              <a:lnSpc>
                <a:spcPct val="150000"/>
              </a:lnSpc>
              <a:spcBef>
                <a:spcPct val="0"/>
              </a:spcBef>
              <a:buClrTx/>
              <a:buSzTx/>
              <a:buNone/>
              <a:tabLst/>
              <a:defRPr/>
            </a:pPr>
            <a:r>
              <a:rPr lang="ja-JP" altLang="en-US" sz="2000">
                <a:solidFill>
                  <a:srgbClr val="000000"/>
                </a:solidFill>
                <a:latin typeface="HGPｺﾞｼｯｸE" panose="020B0900000000000000" pitchFamily="50" charset="-128"/>
                <a:ea typeface="HGPｺﾞｼｯｸE" panose="020B0900000000000000" pitchFamily="50" charset="-128"/>
              </a:rPr>
              <a:t>和歌山県の</a:t>
            </a:r>
            <a:r>
              <a:rPr lang="ja-JP" altLang="en-US" sz="2000" dirty="0">
                <a:solidFill>
                  <a:srgbClr val="000000"/>
                </a:solidFill>
                <a:latin typeface="HGPｺﾞｼｯｸE" panose="020B0900000000000000" pitchFamily="50" charset="-128"/>
                <a:ea typeface="HGPｺﾞｼｯｸE" panose="020B0900000000000000" pitchFamily="50" charset="-128"/>
              </a:rPr>
              <a:t>税金は、こんなところにも使われています。</a:t>
            </a:r>
            <a:endParaRPr lang="en-US" altLang="ja-JP" sz="2000" dirty="0">
              <a:solidFill>
                <a:srgbClr val="000000"/>
              </a:solidFill>
              <a:latin typeface="HGPｺﾞｼｯｸE" panose="020B0900000000000000" pitchFamily="50" charset="-128"/>
              <a:ea typeface="HGPｺﾞｼｯｸE" panose="020B0900000000000000" pitchFamily="50" charset="-128"/>
            </a:endParaRPr>
          </a:p>
        </p:txBody>
      </p:sp>
      <p:cxnSp>
        <p:nvCxnSpPr>
          <p:cNvPr id="4" name="直線コネクタ 3">
            <a:extLst>
              <a:ext uri="{FF2B5EF4-FFF2-40B4-BE49-F238E27FC236}">
                <a16:creationId xmlns:a16="http://schemas.microsoft.com/office/drawing/2014/main" id="{0D00569D-37AC-F391-B000-4D32A388AA12}"/>
              </a:ext>
            </a:extLst>
          </p:cNvPr>
          <p:cNvCxnSpPr>
            <a:cxnSpLocks/>
          </p:cNvCxnSpPr>
          <p:nvPr/>
        </p:nvCxnSpPr>
        <p:spPr>
          <a:xfrm>
            <a:off x="179388" y="1444442"/>
            <a:ext cx="878522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1709DBE3-0726-D080-73EA-5A6A73127F07}"/>
              </a:ext>
            </a:extLst>
          </p:cNvPr>
          <p:cNvGrpSpPr/>
          <p:nvPr/>
        </p:nvGrpSpPr>
        <p:grpSpPr>
          <a:xfrm>
            <a:off x="179388" y="1604402"/>
            <a:ext cx="2938226" cy="2758315"/>
            <a:chOff x="179388" y="1604402"/>
            <a:chExt cx="2938226" cy="2758315"/>
          </a:xfrm>
        </p:grpSpPr>
        <p:pic>
          <p:nvPicPr>
            <p:cNvPr id="16" name="図 15">
              <a:extLst>
                <a:ext uri="{FF2B5EF4-FFF2-40B4-BE49-F238E27FC236}">
                  <a16:creationId xmlns:a16="http://schemas.microsoft.com/office/drawing/2014/main" id="{986E7973-A9BD-433F-9601-E1F6B2B2062C}"/>
                </a:ext>
              </a:extLst>
            </p:cNvPr>
            <p:cNvPicPr>
              <a:picLocks noChangeAspect="1"/>
            </p:cNvPicPr>
            <p:nvPr/>
          </p:nvPicPr>
          <p:blipFill>
            <a:blip r:embed="rId4"/>
            <a:stretch>
              <a:fillRect/>
            </a:stretch>
          </p:blipFill>
          <p:spPr>
            <a:xfrm>
              <a:off x="179388" y="1604402"/>
              <a:ext cx="2938226" cy="1762936"/>
            </a:xfrm>
            <a:prstGeom prst="rect">
              <a:avLst/>
            </a:prstGeom>
          </p:spPr>
        </p:pic>
        <p:sp>
          <p:nvSpPr>
            <p:cNvPr id="21" name="正方形/長方形 20">
              <a:extLst>
                <a:ext uri="{FF2B5EF4-FFF2-40B4-BE49-F238E27FC236}">
                  <a16:creationId xmlns:a16="http://schemas.microsoft.com/office/drawing/2014/main" id="{A61D6B17-8698-7191-D39A-EEFF905E6BB7}"/>
                </a:ext>
              </a:extLst>
            </p:cNvPr>
            <p:cNvSpPr/>
            <p:nvPr/>
          </p:nvSpPr>
          <p:spPr>
            <a:xfrm>
              <a:off x="211098" y="3429000"/>
              <a:ext cx="2906515" cy="933717"/>
            </a:xfrm>
            <a:prstGeom prst="rect">
              <a:avLst/>
            </a:prstGeom>
          </p:spPr>
          <p:txBody>
            <a:bodyPr wrap="square">
              <a:spAutoFit/>
            </a:bodyPr>
            <a:lstStyle/>
            <a:p>
              <a:pPr algn="ctr">
                <a:lnSpc>
                  <a:spcPts val="2320"/>
                </a:lnSpc>
              </a:pPr>
              <a:r>
                <a:rPr lang="ja-JP" altLang="en-US" sz="1600" b="1">
                  <a:latin typeface="+mn-ea"/>
                  <a:cs typeface="メイリオ" panose="020B0604030504040204" pitchFamily="50" charset="-128"/>
                </a:rPr>
                <a:t>つつじヶ丘テニスコート</a:t>
              </a:r>
              <a:endParaRPr lang="en-US" altLang="ja-JP" sz="1600" b="1" dirty="0">
                <a:latin typeface="+mn-ea"/>
                <a:cs typeface="メイリオ" panose="020B0604030504040204" pitchFamily="50" charset="-128"/>
              </a:endParaRPr>
            </a:p>
            <a:p>
              <a:pPr algn="ctr">
                <a:lnSpc>
                  <a:spcPts val="2320"/>
                </a:lnSpc>
              </a:pPr>
              <a:r>
                <a:rPr lang="ja-JP" altLang="ja-JP" sz="1400" kern="1200">
                  <a:effectLst/>
                  <a:latin typeface="+mn-ea"/>
                  <a:cs typeface="メイリオ" panose="020B0604030504040204" pitchFamily="50" charset="-128"/>
                </a:rPr>
                <a:t>（平成</a:t>
              </a:r>
              <a:r>
                <a:rPr lang="en-US" altLang="ja-JP" sz="1400" kern="1200" dirty="0">
                  <a:effectLst/>
                  <a:latin typeface="+mn-ea"/>
                  <a:cs typeface="メイリオ" panose="020B0604030504040204" pitchFamily="50" charset="-128"/>
                </a:rPr>
                <a:t>26</a:t>
              </a:r>
              <a:r>
                <a:rPr lang="ja-JP" altLang="ja-JP" sz="1400" kern="1200">
                  <a:effectLst/>
                  <a:latin typeface="+mn-ea"/>
                  <a:cs typeface="メイリオ" panose="020B0604030504040204" pitchFamily="50" charset="-128"/>
                </a:rPr>
                <a:t>年</a:t>
              </a:r>
              <a:r>
                <a:rPr lang="ja-JP" altLang="en-US" sz="1400" kern="1200">
                  <a:effectLst/>
                  <a:latin typeface="+mn-ea"/>
                  <a:cs typeface="メイリオ" panose="020B0604030504040204" pitchFamily="50" charset="-128"/>
                </a:rPr>
                <a:t>６</a:t>
              </a:r>
              <a:r>
                <a:rPr lang="ja-JP" altLang="ja-JP" sz="1400" kern="1200">
                  <a:effectLst/>
                  <a:latin typeface="+mn-ea"/>
                  <a:cs typeface="メイリオ" panose="020B0604030504040204" pitchFamily="50" charset="-128"/>
                </a:rPr>
                <a:t>月</a:t>
              </a:r>
              <a:r>
                <a:rPr lang="ja-JP" altLang="en-US" sz="1400" kern="1200">
                  <a:effectLst/>
                  <a:latin typeface="+mn-ea"/>
                  <a:cs typeface="メイリオ" panose="020B0604030504040204" pitchFamily="50" charset="-128"/>
                </a:rPr>
                <a:t>完成</a:t>
              </a:r>
              <a:r>
                <a:rPr lang="ja-JP" altLang="ja-JP" sz="1400" kern="1200">
                  <a:effectLst/>
                  <a:latin typeface="+mn-ea"/>
                  <a:cs typeface="メイリオ" panose="020B0604030504040204" pitchFamily="50" charset="-128"/>
                </a:rPr>
                <a:t>）</a:t>
              </a:r>
              <a:endParaRPr lang="en-US" altLang="ja-JP" sz="1400" kern="1200" dirty="0">
                <a:effectLst/>
                <a:latin typeface="+mn-ea"/>
                <a:cs typeface="メイリオ" panose="020B0604030504040204" pitchFamily="50" charset="-128"/>
              </a:endParaRPr>
            </a:p>
            <a:p>
              <a:pPr algn="ctr">
                <a:lnSpc>
                  <a:spcPts val="2320"/>
                </a:lnSpc>
              </a:pPr>
              <a:r>
                <a:rPr lang="ja-JP" altLang="ja-JP" sz="1400" kern="1200">
                  <a:effectLst/>
                  <a:latin typeface="+mn-ea"/>
                  <a:cs typeface="メイリオ" panose="020B0604030504040204" pitchFamily="50" charset="-128"/>
                </a:rPr>
                <a:t>総事業費：約</a:t>
              </a:r>
              <a:r>
                <a:rPr lang="en-US" altLang="ja-JP" sz="1400" dirty="0">
                  <a:latin typeface="+mn-ea"/>
                  <a:cs typeface="メイリオ" panose="020B0604030504040204" pitchFamily="50" charset="-128"/>
                </a:rPr>
                <a:t>67</a:t>
              </a:r>
              <a:r>
                <a:rPr lang="ja-JP" altLang="ja-JP" sz="1400" kern="1200">
                  <a:effectLst/>
                  <a:latin typeface="+mn-ea"/>
                  <a:cs typeface="メイリオ" panose="020B0604030504040204" pitchFamily="50" charset="-128"/>
                </a:rPr>
                <a:t>億円</a:t>
              </a:r>
              <a:endParaRPr lang="ja-JP" altLang="ja-JP" sz="1400">
                <a:effectLst/>
                <a:latin typeface="+mn-ea"/>
                <a:cs typeface="ＭＳ Ｐゴシック" panose="020B0600070205080204" pitchFamily="50" charset="-128"/>
              </a:endParaRPr>
            </a:p>
          </p:txBody>
        </p:sp>
      </p:grpSp>
      <p:grpSp>
        <p:nvGrpSpPr>
          <p:cNvPr id="13" name="グループ化 12">
            <a:extLst>
              <a:ext uri="{FF2B5EF4-FFF2-40B4-BE49-F238E27FC236}">
                <a16:creationId xmlns:a16="http://schemas.microsoft.com/office/drawing/2014/main" id="{56DA52D1-BF9F-E59F-6DCB-A80BB4E79F96}"/>
              </a:ext>
            </a:extLst>
          </p:cNvPr>
          <p:cNvGrpSpPr/>
          <p:nvPr/>
        </p:nvGrpSpPr>
        <p:grpSpPr>
          <a:xfrm>
            <a:off x="5944623" y="1583417"/>
            <a:ext cx="2968564" cy="2779300"/>
            <a:chOff x="5944623" y="1583417"/>
            <a:chExt cx="2968564" cy="2779300"/>
          </a:xfrm>
        </p:grpSpPr>
        <p:pic>
          <p:nvPicPr>
            <p:cNvPr id="14" name="図 13">
              <a:extLst>
                <a:ext uri="{FF2B5EF4-FFF2-40B4-BE49-F238E27FC236}">
                  <a16:creationId xmlns:a16="http://schemas.microsoft.com/office/drawing/2014/main" id="{3A633F4F-8FC8-4BF9-8245-18FFB1F637B8}"/>
                </a:ext>
              </a:extLst>
            </p:cNvPr>
            <p:cNvPicPr>
              <a:picLocks noChangeAspect="1"/>
            </p:cNvPicPr>
            <p:nvPr/>
          </p:nvPicPr>
          <p:blipFill>
            <a:blip r:embed="rId5"/>
            <a:stretch>
              <a:fillRect/>
            </a:stretch>
          </p:blipFill>
          <p:spPr>
            <a:xfrm>
              <a:off x="5944623" y="1583417"/>
              <a:ext cx="2968563" cy="1781138"/>
            </a:xfrm>
            <a:prstGeom prst="rect">
              <a:avLst/>
            </a:prstGeom>
          </p:spPr>
        </p:pic>
        <p:sp>
          <p:nvSpPr>
            <p:cNvPr id="25" name="正方形/長方形 24">
              <a:extLst>
                <a:ext uri="{FF2B5EF4-FFF2-40B4-BE49-F238E27FC236}">
                  <a16:creationId xmlns:a16="http://schemas.microsoft.com/office/drawing/2014/main" id="{1C92F34C-23F2-C89F-F80E-E0571C22E8BB}"/>
                </a:ext>
              </a:extLst>
            </p:cNvPr>
            <p:cNvSpPr/>
            <p:nvPr/>
          </p:nvSpPr>
          <p:spPr>
            <a:xfrm>
              <a:off x="5944623" y="3429000"/>
              <a:ext cx="2968564" cy="933717"/>
            </a:xfrm>
            <a:prstGeom prst="rect">
              <a:avLst/>
            </a:prstGeom>
          </p:spPr>
          <p:txBody>
            <a:bodyPr wrap="square">
              <a:spAutoFit/>
            </a:bodyPr>
            <a:lstStyle/>
            <a:p>
              <a:pPr algn="ctr" fontAlgn="base">
                <a:lnSpc>
                  <a:spcPts val="2320"/>
                </a:lnSpc>
                <a:spcAft>
                  <a:spcPts val="0"/>
                </a:spcAft>
              </a:pPr>
              <a:r>
                <a:rPr lang="ja-JP" altLang="en-US" sz="1600" b="1">
                  <a:latin typeface="+mn-ea"/>
                  <a:cs typeface="メイリオ" panose="020B0604030504040204" pitchFamily="50" charset="-128"/>
                </a:rPr>
                <a:t>田辺スポーツパーク</a:t>
              </a:r>
              <a:endParaRPr lang="en-US" altLang="ja-JP" sz="1600" b="1" dirty="0">
                <a:latin typeface="+mn-ea"/>
                <a:cs typeface="メイリオ" panose="020B0604030504040204" pitchFamily="50" charset="-128"/>
              </a:endParaRPr>
            </a:p>
            <a:p>
              <a:pPr algn="ctr" fontAlgn="base">
                <a:lnSpc>
                  <a:spcPts val="2320"/>
                </a:lnSpc>
              </a:pPr>
              <a:r>
                <a:rPr lang="ja-JP" altLang="ja-JP" sz="1400" kern="1200">
                  <a:effectLst/>
                  <a:latin typeface="+mn-ea"/>
                  <a:cs typeface="メイリオ" panose="020B0604030504040204" pitchFamily="50" charset="-128"/>
                </a:rPr>
                <a:t>（平成</a:t>
              </a:r>
              <a:r>
                <a:rPr lang="en-US" altLang="ja-JP" sz="1400" kern="1200" dirty="0">
                  <a:effectLst/>
                  <a:latin typeface="+mn-ea"/>
                  <a:cs typeface="メイリオ" panose="020B0604030504040204" pitchFamily="50" charset="-128"/>
                </a:rPr>
                <a:t>27</a:t>
              </a:r>
              <a:r>
                <a:rPr lang="ja-JP" altLang="ja-JP" sz="1400" kern="1200">
                  <a:effectLst/>
                  <a:latin typeface="+mn-ea"/>
                  <a:cs typeface="メイリオ" panose="020B0604030504040204" pitchFamily="50" charset="-128"/>
                </a:rPr>
                <a:t>年</a:t>
              </a:r>
              <a:r>
                <a:rPr lang="ja-JP" altLang="en-US" sz="1400">
                  <a:latin typeface="+mn-ea"/>
                  <a:cs typeface="メイリオ" panose="020B0604030504040204" pitchFamily="50" charset="-128"/>
                </a:rPr>
                <a:t>７</a:t>
              </a:r>
              <a:r>
                <a:rPr lang="ja-JP" altLang="ja-JP" sz="1400" kern="1200">
                  <a:effectLst/>
                  <a:latin typeface="+mn-ea"/>
                  <a:cs typeface="メイリオ" panose="020B0604030504040204" pitchFamily="50" charset="-128"/>
                </a:rPr>
                <a:t>月</a:t>
              </a:r>
              <a:r>
                <a:rPr lang="ja-JP" altLang="en-US" sz="1400">
                  <a:latin typeface="+mn-ea"/>
                  <a:cs typeface="メイリオ" panose="020B0604030504040204" pitchFamily="50" charset="-128"/>
                </a:rPr>
                <a:t>完成</a:t>
              </a:r>
              <a:r>
                <a:rPr lang="ja-JP" altLang="ja-JP" sz="1400" kern="1200">
                  <a:effectLst/>
                  <a:latin typeface="+mn-ea"/>
                  <a:cs typeface="メイリオ" panose="020B0604030504040204" pitchFamily="50" charset="-128"/>
                </a:rPr>
                <a:t>）</a:t>
              </a:r>
              <a:endParaRPr lang="en-US" altLang="ja-JP" sz="1400" kern="1200" dirty="0">
                <a:effectLst/>
                <a:latin typeface="+mn-ea"/>
                <a:cs typeface="メイリオ" panose="020B0604030504040204" pitchFamily="50" charset="-128"/>
              </a:endParaRPr>
            </a:p>
            <a:p>
              <a:pPr algn="ctr" fontAlgn="base">
                <a:lnSpc>
                  <a:spcPts val="2320"/>
                </a:lnSpc>
              </a:pPr>
              <a:r>
                <a:rPr lang="ja-JP" altLang="ja-JP" sz="1400" kern="1200">
                  <a:effectLst/>
                  <a:latin typeface="+mn-ea"/>
                  <a:cs typeface="メイリオ" panose="020B0604030504040204" pitchFamily="50" charset="-128"/>
                </a:rPr>
                <a:t>総事業費：約</a:t>
              </a:r>
              <a:r>
                <a:rPr lang="en-US" altLang="ja-JP" sz="1400" kern="1200" dirty="0">
                  <a:effectLst/>
                  <a:latin typeface="+mn-ea"/>
                  <a:cs typeface="メイリオ" panose="020B0604030504040204" pitchFamily="50" charset="-128"/>
                </a:rPr>
                <a:t>88</a:t>
              </a:r>
              <a:r>
                <a:rPr lang="ja-JP" altLang="ja-JP" sz="1400" kern="1200">
                  <a:effectLst/>
                  <a:latin typeface="+mn-ea"/>
                  <a:cs typeface="メイリオ" panose="020B0604030504040204" pitchFamily="50" charset="-128"/>
                </a:rPr>
                <a:t>億</a:t>
              </a:r>
              <a:r>
                <a:rPr lang="ja-JP" altLang="en-US" sz="1400" kern="1200">
                  <a:effectLst/>
                  <a:latin typeface="+mn-ea"/>
                  <a:cs typeface="メイリオ" panose="020B0604030504040204" pitchFamily="50" charset="-128"/>
                </a:rPr>
                <a:t>３千万</a:t>
              </a:r>
              <a:r>
                <a:rPr lang="ja-JP" altLang="ja-JP" sz="1400" kern="1200">
                  <a:effectLst/>
                  <a:latin typeface="+mn-ea"/>
                  <a:cs typeface="メイリオ" panose="020B0604030504040204" pitchFamily="50" charset="-128"/>
                </a:rPr>
                <a:t>円</a:t>
              </a:r>
              <a:endParaRPr lang="ja-JP" altLang="ja-JP" sz="1400">
                <a:effectLst/>
                <a:latin typeface="+mn-ea"/>
                <a:cs typeface="ＭＳ Ｐゴシック" panose="020B0600070205080204" pitchFamily="50" charset="-128"/>
              </a:endParaRPr>
            </a:p>
          </p:txBody>
        </p:sp>
      </p:grpSp>
      <p:grpSp>
        <p:nvGrpSpPr>
          <p:cNvPr id="7" name="グループ化 6">
            <a:extLst>
              <a:ext uri="{FF2B5EF4-FFF2-40B4-BE49-F238E27FC236}">
                <a16:creationId xmlns:a16="http://schemas.microsoft.com/office/drawing/2014/main" id="{2F5E3BE4-E36F-4137-3085-39F2F691C389}"/>
              </a:ext>
            </a:extLst>
          </p:cNvPr>
          <p:cNvGrpSpPr/>
          <p:nvPr/>
        </p:nvGrpSpPr>
        <p:grpSpPr>
          <a:xfrm>
            <a:off x="3245770" y="1583418"/>
            <a:ext cx="2566749" cy="3069956"/>
            <a:chOff x="3245770" y="1583418"/>
            <a:chExt cx="2566749" cy="3069956"/>
          </a:xfrm>
        </p:grpSpPr>
        <p:pic>
          <p:nvPicPr>
            <p:cNvPr id="15" name="図 14">
              <a:extLst>
                <a:ext uri="{FF2B5EF4-FFF2-40B4-BE49-F238E27FC236}">
                  <a16:creationId xmlns:a16="http://schemas.microsoft.com/office/drawing/2014/main" id="{50C98BA5-1393-4703-AC61-CB2BF4B25C05}"/>
                </a:ext>
              </a:extLst>
            </p:cNvPr>
            <p:cNvPicPr>
              <a:picLocks noChangeAspect="1"/>
            </p:cNvPicPr>
            <p:nvPr/>
          </p:nvPicPr>
          <p:blipFill>
            <a:blip r:embed="rId6"/>
            <a:stretch>
              <a:fillRect/>
            </a:stretch>
          </p:blipFill>
          <p:spPr>
            <a:xfrm>
              <a:off x="3245770" y="1583418"/>
              <a:ext cx="2566749" cy="1788168"/>
            </a:xfrm>
            <a:prstGeom prst="rect">
              <a:avLst/>
            </a:prstGeom>
          </p:spPr>
        </p:pic>
        <p:sp>
          <p:nvSpPr>
            <p:cNvPr id="24" name="正方形/長方形 23">
              <a:extLst>
                <a:ext uri="{FF2B5EF4-FFF2-40B4-BE49-F238E27FC236}">
                  <a16:creationId xmlns:a16="http://schemas.microsoft.com/office/drawing/2014/main" id="{1D0D2B2F-AB9F-809A-B917-E76C5D3CF9FE}"/>
                </a:ext>
              </a:extLst>
            </p:cNvPr>
            <p:cNvSpPr/>
            <p:nvPr/>
          </p:nvSpPr>
          <p:spPr>
            <a:xfrm>
              <a:off x="3245770" y="3429000"/>
              <a:ext cx="2566749" cy="1224374"/>
            </a:xfrm>
            <a:prstGeom prst="rect">
              <a:avLst/>
            </a:prstGeom>
          </p:spPr>
          <p:txBody>
            <a:bodyPr wrap="square">
              <a:spAutoFit/>
            </a:bodyPr>
            <a:lstStyle/>
            <a:p>
              <a:pPr algn="ctr" fontAlgn="base">
                <a:lnSpc>
                  <a:spcPts val="2320"/>
                </a:lnSpc>
                <a:spcAft>
                  <a:spcPts val="0"/>
                </a:spcAft>
              </a:pPr>
              <a:r>
                <a:rPr lang="ja-JP" altLang="en-US" sz="1600" b="1">
                  <a:latin typeface="+mn-ea"/>
                  <a:cs typeface="メイリオ" panose="020B0604030504040204" pitchFamily="50" charset="-128"/>
                </a:rPr>
                <a:t>新宮警察署</a:t>
              </a:r>
              <a:endParaRPr lang="en-US" altLang="ja-JP" sz="1600" b="1" dirty="0">
                <a:latin typeface="+mn-ea"/>
                <a:cs typeface="メイリオ" panose="020B0604030504040204" pitchFamily="50" charset="-128"/>
              </a:endParaRPr>
            </a:p>
            <a:p>
              <a:pPr algn="ctr" fontAlgn="base">
                <a:lnSpc>
                  <a:spcPts val="2320"/>
                </a:lnSpc>
              </a:pPr>
              <a:r>
                <a:rPr lang="ja-JP" altLang="ja-JP" sz="1400" kern="1200">
                  <a:effectLst/>
                  <a:latin typeface="+mn-ea"/>
                  <a:cs typeface="メイリオ" panose="020B0604030504040204" pitchFamily="50" charset="-128"/>
                </a:rPr>
                <a:t>（平成</a:t>
              </a:r>
              <a:r>
                <a:rPr lang="en-US" altLang="ja-JP" sz="1400" kern="1200" dirty="0">
                  <a:effectLst/>
                  <a:latin typeface="+mn-ea"/>
                  <a:cs typeface="メイリオ" panose="020B0604030504040204" pitchFamily="50" charset="-128"/>
                </a:rPr>
                <a:t>29</a:t>
              </a:r>
              <a:r>
                <a:rPr lang="ja-JP" altLang="ja-JP" sz="1400" kern="1200">
                  <a:effectLst/>
                  <a:latin typeface="+mn-ea"/>
                  <a:cs typeface="メイリオ" panose="020B0604030504040204" pitchFamily="50" charset="-128"/>
                </a:rPr>
                <a:t>年３月</a:t>
              </a:r>
              <a:r>
                <a:rPr lang="ja-JP" altLang="en-US" sz="1400">
                  <a:latin typeface="+mn-ea"/>
                  <a:cs typeface="メイリオ" panose="020B0604030504040204" pitchFamily="50" charset="-128"/>
                </a:rPr>
                <a:t>完成</a:t>
              </a:r>
              <a:r>
                <a:rPr lang="ja-JP" altLang="ja-JP" sz="1400" kern="1200">
                  <a:effectLst/>
                  <a:latin typeface="+mn-ea"/>
                  <a:cs typeface="メイリオ" panose="020B0604030504040204" pitchFamily="50" charset="-128"/>
                </a:rPr>
                <a:t>）</a:t>
              </a:r>
              <a:endParaRPr lang="en-US" altLang="ja-JP" sz="1400" kern="1200" dirty="0">
                <a:effectLst/>
                <a:latin typeface="+mn-ea"/>
                <a:cs typeface="メイリオ" panose="020B0604030504040204" pitchFamily="50" charset="-128"/>
              </a:endParaRPr>
            </a:p>
            <a:p>
              <a:pPr algn="ctr" fontAlgn="base">
                <a:lnSpc>
                  <a:spcPts val="2320"/>
                </a:lnSpc>
              </a:pPr>
              <a:r>
                <a:rPr lang="ja-JP" altLang="ja-JP" sz="1400" kern="1200">
                  <a:effectLst/>
                  <a:latin typeface="+mn-ea"/>
                  <a:cs typeface="メイリオ" panose="020B0604030504040204" pitchFamily="50" charset="-128"/>
                </a:rPr>
                <a:t>総事業費：約</a:t>
              </a:r>
              <a:r>
                <a:rPr lang="en-US" altLang="ja-JP" sz="1400" kern="1200" dirty="0">
                  <a:effectLst/>
                  <a:latin typeface="+mn-ea"/>
                  <a:cs typeface="メイリオ" panose="020B0604030504040204" pitchFamily="50" charset="-128"/>
                </a:rPr>
                <a:t>19</a:t>
              </a:r>
              <a:r>
                <a:rPr lang="ja-JP" altLang="ja-JP" sz="1400" kern="1200">
                  <a:effectLst/>
                  <a:latin typeface="+mn-ea"/>
                  <a:cs typeface="メイリオ" panose="020B0604030504040204" pitchFamily="50" charset="-128"/>
                </a:rPr>
                <a:t>億円</a:t>
              </a:r>
              <a:endParaRPr lang="en-US" altLang="ja-JP" sz="1400" dirty="0">
                <a:latin typeface="+mn-ea"/>
                <a:cs typeface="メイリオ" panose="020B0604030504040204" pitchFamily="50" charset="-128"/>
              </a:endParaRPr>
            </a:p>
            <a:p>
              <a:pPr algn="ctr" fontAlgn="base">
                <a:lnSpc>
                  <a:spcPts val="2320"/>
                </a:lnSpc>
                <a:spcAft>
                  <a:spcPts val="0"/>
                </a:spcAft>
              </a:pPr>
              <a:endParaRPr lang="en-US" altLang="ja-JP" sz="1200" b="1" dirty="0">
                <a:latin typeface="+mn-ea"/>
                <a:cs typeface="メイリオ" panose="020B0604030504040204" pitchFamily="50" charset="-128"/>
              </a:endParaRPr>
            </a:p>
          </p:txBody>
        </p:sp>
        <p:sp>
          <p:nvSpPr>
            <p:cNvPr id="9" name="テキスト ボックス 8">
              <a:extLst>
                <a:ext uri="{FF2B5EF4-FFF2-40B4-BE49-F238E27FC236}">
                  <a16:creationId xmlns:a16="http://schemas.microsoft.com/office/drawing/2014/main" id="{FAE036F0-7E21-A78A-4A17-0A5C820FCF7A}"/>
                </a:ext>
              </a:extLst>
            </p:cNvPr>
            <p:cNvSpPr txBox="1"/>
            <p:nvPr/>
          </p:nvSpPr>
          <p:spPr>
            <a:xfrm>
              <a:off x="4452124" y="3345099"/>
              <a:ext cx="560205" cy="265543"/>
            </a:xfrm>
            <a:prstGeom prst="rect">
              <a:avLst/>
            </a:prstGeom>
            <a:noFill/>
          </p:spPr>
          <p:txBody>
            <a:bodyPr wrap="none" rtlCol="0">
              <a:noAutofit/>
            </a:bodyPr>
            <a:lstStyle/>
            <a:p>
              <a:pPr algn="ctr"/>
              <a:r>
                <a:rPr lang="ja-JP" altLang="en-US" sz="800">
                  <a:latin typeface="HGPｺﾞｼｯｸE" panose="020B0900000000000000" pitchFamily="50" charset="-128"/>
                  <a:ea typeface="HGPｺﾞｼｯｸE" panose="020B0900000000000000" pitchFamily="50" charset="-128"/>
                </a:rPr>
                <a:t>けいさつしょ</a:t>
              </a:r>
              <a:endParaRPr lang="zh-CN" altLang="en-US" sz="800" dirty="0">
                <a:latin typeface="HGPｺﾞｼｯｸE" panose="020B0900000000000000" pitchFamily="50" charset="-128"/>
                <a:ea typeface="HGPｺﾞｼｯｸE" panose="020B0900000000000000" pitchFamily="50" charset="-128"/>
              </a:endParaRPr>
            </a:p>
          </p:txBody>
        </p:sp>
        <p:sp>
          <p:nvSpPr>
            <p:cNvPr id="10" name="テキスト ボックス 9">
              <a:extLst>
                <a:ext uri="{FF2B5EF4-FFF2-40B4-BE49-F238E27FC236}">
                  <a16:creationId xmlns:a16="http://schemas.microsoft.com/office/drawing/2014/main" id="{E688F669-560B-7E73-B2AA-16B8807C44BE}"/>
                </a:ext>
              </a:extLst>
            </p:cNvPr>
            <p:cNvSpPr txBox="1"/>
            <p:nvPr/>
          </p:nvSpPr>
          <p:spPr>
            <a:xfrm>
              <a:off x="3936557" y="3345099"/>
              <a:ext cx="560205" cy="265543"/>
            </a:xfrm>
            <a:prstGeom prst="rect">
              <a:avLst/>
            </a:prstGeom>
            <a:noFill/>
          </p:spPr>
          <p:txBody>
            <a:bodyPr wrap="none" rtlCol="0">
              <a:noAutofit/>
            </a:bodyPr>
            <a:lstStyle/>
            <a:p>
              <a:pPr algn="ctr"/>
              <a:r>
                <a:rPr lang="ja-JP" altLang="en-US" sz="800">
                  <a:latin typeface="HGPｺﾞｼｯｸE" panose="020B0900000000000000" pitchFamily="50" charset="-128"/>
                  <a:ea typeface="HGPｺﾞｼｯｸE" panose="020B0900000000000000" pitchFamily="50" charset="-128"/>
                </a:rPr>
                <a:t>しんぐう</a:t>
              </a:r>
              <a:endParaRPr lang="zh-CN" altLang="en-US" sz="800" dirty="0">
                <a:latin typeface="HGPｺﾞｼｯｸE" panose="020B0900000000000000" pitchFamily="50" charset="-128"/>
                <a:ea typeface="HGPｺﾞｼｯｸE" panose="020B0900000000000000" pitchFamily="50" charset="-128"/>
              </a:endParaRPr>
            </a:p>
          </p:txBody>
        </p:sp>
      </p:grpSp>
      <p:grpSp>
        <p:nvGrpSpPr>
          <p:cNvPr id="5" name="グループ化 4">
            <a:extLst>
              <a:ext uri="{FF2B5EF4-FFF2-40B4-BE49-F238E27FC236}">
                <a16:creationId xmlns:a16="http://schemas.microsoft.com/office/drawing/2014/main" id="{04E8BB4E-4A08-BC2C-D008-98C6DA88277E}"/>
              </a:ext>
            </a:extLst>
          </p:cNvPr>
          <p:cNvGrpSpPr/>
          <p:nvPr/>
        </p:nvGrpSpPr>
        <p:grpSpPr>
          <a:xfrm>
            <a:off x="2731645" y="4537256"/>
            <a:ext cx="5526052" cy="1584912"/>
            <a:chOff x="2731645" y="4537256"/>
            <a:chExt cx="5526052" cy="1584912"/>
          </a:xfrm>
        </p:grpSpPr>
        <p:sp>
          <p:nvSpPr>
            <p:cNvPr id="6" name="角丸四角形 5">
              <a:extLst>
                <a:ext uri="{FF2B5EF4-FFF2-40B4-BE49-F238E27FC236}">
                  <a16:creationId xmlns:a16="http://schemas.microsoft.com/office/drawing/2014/main" id="{D5836C24-FEAF-C718-B1AA-C3722D6515C9}"/>
                </a:ext>
              </a:extLst>
            </p:cNvPr>
            <p:cNvSpPr/>
            <p:nvPr/>
          </p:nvSpPr>
          <p:spPr>
            <a:xfrm>
              <a:off x="2731645" y="4537256"/>
              <a:ext cx="5526052" cy="1584912"/>
            </a:xfrm>
            <a:prstGeom prst="roundRect">
              <a:avLst/>
            </a:prstGeom>
            <a:solidFill>
              <a:schemeClr val="accent5">
                <a:lumMod val="20000"/>
                <a:lumOff val="8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nchorCtr="1"/>
            <a:lstStyle/>
            <a:p>
              <a:pPr algn="ctr"/>
              <a:endParaRPr kumimoji="1" lang="ja-JP" altLang="en-US"/>
            </a:p>
          </p:txBody>
        </p:sp>
        <p:sp>
          <p:nvSpPr>
            <p:cNvPr id="8" name="Rectangle 26">
              <a:extLst>
                <a:ext uri="{FF2B5EF4-FFF2-40B4-BE49-F238E27FC236}">
                  <a16:creationId xmlns:a16="http://schemas.microsoft.com/office/drawing/2014/main" id="{2CE5DCC2-ED31-3FC9-E7FE-5DF593023615}"/>
                </a:ext>
              </a:extLst>
            </p:cNvPr>
            <p:cNvSpPr>
              <a:spLocks noChangeArrowheads="1"/>
            </p:cNvSpPr>
            <p:nvPr/>
          </p:nvSpPr>
          <p:spPr bwMode="white">
            <a:xfrm>
              <a:off x="2801909" y="4677498"/>
              <a:ext cx="5295274" cy="120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defTabSz="914400" eaLnBrk="1" latinLnBrk="0" hangingPunct="1">
                <a:lnSpc>
                  <a:spcPct val="15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皆さんの住んで</a:t>
              </a:r>
              <a:r>
                <a:rPr lang="ja-JP" altLang="en-US" sz="1700">
                  <a:solidFill>
                    <a:srgbClr val="000000"/>
                  </a:solidFill>
                  <a:latin typeface="HGPｺﾞｼｯｸE" panose="020B0900000000000000" pitchFamily="50" charset="-128"/>
                  <a:ea typeface="HGPｺﾞｼｯｸE" panose="020B0900000000000000" pitchFamily="50" charset="-128"/>
                </a:rPr>
                <a:t>いる地域では、</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50000"/>
                </a:lnSpc>
                <a:spcBef>
                  <a:spcPct val="0"/>
                </a:spcBef>
                <a:buClrTx/>
                <a:buSzTx/>
                <a:buNone/>
                <a:tabLst/>
                <a:defRPr/>
              </a:pPr>
              <a:r>
                <a:rPr lang="ja-JP" altLang="en-US" sz="1700">
                  <a:solidFill>
                    <a:srgbClr val="000000"/>
                  </a:solidFill>
                  <a:latin typeface="HGPｺﾞｼｯｸE" panose="020B0900000000000000" pitchFamily="50" charset="-128"/>
                  <a:ea typeface="HGPｺﾞｼｯｸE" panose="020B0900000000000000" pitchFamily="50" charset="-128"/>
                </a:rPr>
                <a:t>どんな</a:t>
              </a:r>
              <a:r>
                <a:rPr lang="ja-JP" altLang="en-US" sz="1700" dirty="0">
                  <a:solidFill>
                    <a:srgbClr val="000000"/>
                  </a:solidFill>
                  <a:latin typeface="HGPｺﾞｼｯｸE" panose="020B0900000000000000" pitchFamily="50" charset="-128"/>
                  <a:ea typeface="HGPｺﾞｼｯｸE" panose="020B0900000000000000" pitchFamily="50" charset="-128"/>
                </a:rPr>
                <a:t>ところに税金が使われて</a:t>
              </a:r>
              <a:r>
                <a:rPr lang="ja-JP" altLang="en-US" sz="1700">
                  <a:solidFill>
                    <a:srgbClr val="000000"/>
                  </a:solidFill>
                  <a:latin typeface="HGPｺﾞｼｯｸE" panose="020B0900000000000000" pitchFamily="50" charset="-128"/>
                  <a:ea typeface="HGPｺﾞｼｯｸE" panose="020B0900000000000000" pitchFamily="50" charset="-128"/>
                </a:rPr>
                <a:t>いるか調べてみよう。</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50000"/>
                </a:lnSpc>
                <a:spcBef>
                  <a:spcPct val="0"/>
                </a:spcBef>
                <a:buClrTx/>
                <a:buSzTx/>
                <a:buNone/>
                <a:tabLst/>
                <a:defRPr/>
              </a:pPr>
              <a:r>
                <a:rPr lang="ja-JP" altLang="en-US" sz="1700">
                  <a:solidFill>
                    <a:srgbClr val="000000"/>
                  </a:solidFill>
                  <a:latin typeface="HGPｺﾞｼｯｸE" panose="020B0900000000000000" pitchFamily="50" charset="-128"/>
                  <a:ea typeface="HGPｺﾞｼｯｸE" panose="020B0900000000000000" pitchFamily="50" charset="-128"/>
                </a:rPr>
                <a:t>知らなかった「和歌山県」について新しい</a:t>
              </a:r>
              <a:r>
                <a:rPr lang="ja-JP" altLang="en-US" sz="1700" dirty="0">
                  <a:solidFill>
                    <a:srgbClr val="000000"/>
                  </a:solidFill>
                  <a:latin typeface="HGPｺﾞｼｯｸE" panose="020B0900000000000000" pitchFamily="50" charset="-128"/>
                  <a:ea typeface="HGPｺﾞｼｯｸE" panose="020B0900000000000000" pitchFamily="50" charset="-128"/>
                </a:rPr>
                <a:t>発見があるかも。</a:t>
              </a:r>
            </a:p>
          </p:txBody>
        </p:sp>
        <p:sp>
          <p:nvSpPr>
            <p:cNvPr id="11" name="テキスト ボックス 10">
              <a:extLst>
                <a:ext uri="{FF2B5EF4-FFF2-40B4-BE49-F238E27FC236}">
                  <a16:creationId xmlns:a16="http://schemas.microsoft.com/office/drawing/2014/main" id="{4F04BADB-30F4-7DBD-6543-74E71909B109}"/>
                </a:ext>
              </a:extLst>
            </p:cNvPr>
            <p:cNvSpPr txBox="1"/>
            <p:nvPr/>
          </p:nvSpPr>
          <p:spPr>
            <a:xfrm>
              <a:off x="4698421" y="4658042"/>
              <a:ext cx="678016"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ちいき</a:t>
              </a:r>
              <a:endParaRPr lang="zh-CN" altLang="en-US" sz="8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381713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1" name="スライド番号プレースホルダー 16400">
            <a:extLst>
              <a:ext uri="{FF2B5EF4-FFF2-40B4-BE49-F238E27FC236}">
                <a16:creationId xmlns:a16="http://schemas.microsoft.com/office/drawing/2014/main" id="{E2B65589-FE89-2737-1A9E-82DA1E834112}"/>
              </a:ext>
            </a:extLst>
          </p:cNvPr>
          <p:cNvSpPr>
            <a:spLocks noGrp="1"/>
          </p:cNvSpPr>
          <p:nvPr>
            <p:ph type="sldNum" sz="quarter" idx="4"/>
          </p:nvPr>
        </p:nvSpPr>
        <p:spPr>
          <a:xfrm>
            <a:off x="8628484" y="6574636"/>
            <a:ext cx="419472" cy="189374"/>
          </a:xfrm>
          <a:prstGeom prst="rect">
            <a:avLst/>
          </a:prstGeom>
        </p:spPr>
        <p:txBody>
          <a:bodyPr/>
          <a:lstStyle/>
          <a:p>
            <a:pPr>
              <a:defRPr/>
            </a:pPr>
            <a:fld id="{12C3962C-59A4-486A-8D44-A9781E017F69}" type="slidenum">
              <a:rPr lang="en-US" altLang="ja-JP" smtClean="0"/>
              <a:pPr>
                <a:defRPr/>
              </a:pPr>
              <a:t>14</a:t>
            </a:fld>
            <a:endParaRPr lang="en-US" altLang="ja-JP" dirty="0"/>
          </a:p>
        </p:txBody>
      </p:sp>
      <p:sp>
        <p:nvSpPr>
          <p:cNvPr id="2" name="Text Box 12">
            <a:extLst>
              <a:ext uri="{FF2B5EF4-FFF2-40B4-BE49-F238E27FC236}">
                <a16:creationId xmlns:a16="http://schemas.microsoft.com/office/drawing/2014/main" id="{E2E768DD-2EDF-B244-51E1-C920D8DB7EB3}"/>
              </a:ext>
            </a:extLst>
          </p:cNvPr>
          <p:cNvSpPr txBox="1">
            <a:spLocks noChangeArrowheads="1"/>
          </p:cNvSpPr>
          <p:nvPr/>
        </p:nvSpPr>
        <p:spPr bwMode="auto">
          <a:xfrm>
            <a:off x="839740" y="75788"/>
            <a:ext cx="6175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「紀の国森づくり税」って知ってる？</a:t>
            </a:r>
          </a:p>
        </p:txBody>
      </p:sp>
      <p:sp>
        <p:nvSpPr>
          <p:cNvPr id="9" name="AutoShape 353">
            <a:extLst>
              <a:ext uri="{FF2B5EF4-FFF2-40B4-BE49-F238E27FC236}">
                <a16:creationId xmlns:a16="http://schemas.microsoft.com/office/drawing/2014/main" id="{269A08AA-84AD-4543-979C-44AAD3A4E2DB}"/>
              </a:ext>
            </a:extLst>
          </p:cNvPr>
          <p:cNvSpPr>
            <a:spLocks noChangeArrowheads="1"/>
          </p:cNvSpPr>
          <p:nvPr/>
        </p:nvSpPr>
        <p:spPr bwMode="auto">
          <a:xfrm>
            <a:off x="447472" y="2671635"/>
            <a:ext cx="8181012" cy="435694"/>
          </a:xfrm>
          <a:prstGeom prst="roundRect">
            <a:avLst>
              <a:gd name="adj" fmla="val 0"/>
            </a:avLst>
          </a:prstGeom>
          <a:solidFill>
            <a:schemeClr val="accent5">
              <a:lumMod val="20000"/>
              <a:lumOff val="80000"/>
            </a:schemeClr>
          </a:solidFill>
          <a:ln>
            <a:noFill/>
          </a:ln>
          <a:effectLst/>
        </p:spPr>
        <p:txBody>
          <a:bodyPr wrap="none" anchor="ctr"/>
          <a:lstStyle/>
          <a:p>
            <a:pPr algn="ctr" defTabSz="838413" eaLnBrk="1" hangingPunct="1">
              <a:spcBef>
                <a:spcPct val="20000"/>
              </a:spcBef>
              <a:defRPr/>
            </a:pPr>
            <a:r>
              <a:rPr lang="ja-JP" altLang="en-US" sz="1600">
                <a:solidFill>
                  <a:prstClr val="black"/>
                </a:solidFill>
                <a:latin typeface="HGSｺﾞｼｯｸE" panose="020B0900000000000000" pitchFamily="50" charset="-128"/>
                <a:ea typeface="HGSｺﾞｼｯｸE" panose="020B0900000000000000" pitchFamily="50" charset="-128"/>
              </a:rPr>
              <a:t>紀の国森づくり税を活用した取組事例</a:t>
            </a:r>
            <a:endParaRPr lang="ja-JP" altLang="en-US" sz="1600" dirty="0">
              <a:solidFill>
                <a:prstClr val="black"/>
              </a:solidFill>
              <a:latin typeface="HGSｺﾞｼｯｸE" panose="020B0900000000000000" pitchFamily="50" charset="-128"/>
              <a:ea typeface="HGSｺﾞｼｯｸE" panose="020B0900000000000000" pitchFamily="50" charset="-128"/>
            </a:endParaRPr>
          </a:p>
        </p:txBody>
      </p:sp>
      <p:pic>
        <p:nvPicPr>
          <p:cNvPr id="19" name="図 18">
            <a:extLst>
              <a:ext uri="{FF2B5EF4-FFF2-40B4-BE49-F238E27FC236}">
                <a16:creationId xmlns:a16="http://schemas.microsoft.com/office/drawing/2014/main" id="{AA1A1C1D-7F8C-4975-83F2-A6C3633013FF}"/>
              </a:ext>
            </a:extLst>
          </p:cNvPr>
          <p:cNvPicPr>
            <a:picLocks noChangeAspect="1"/>
          </p:cNvPicPr>
          <p:nvPr/>
        </p:nvPicPr>
        <p:blipFill>
          <a:blip r:embed="rId3">
            <a:clrChange>
              <a:clrFrom>
                <a:srgbClr val="FEFEFE"/>
              </a:clrFrom>
              <a:clrTo>
                <a:srgbClr val="FEFEFE">
                  <a:alpha val="0"/>
                </a:srgbClr>
              </a:clrTo>
            </a:clrChange>
          </a:blip>
          <a:stretch>
            <a:fillRect/>
          </a:stretch>
        </p:blipFill>
        <p:spPr>
          <a:xfrm>
            <a:off x="7509182" y="2306714"/>
            <a:ext cx="1455430" cy="1406146"/>
          </a:xfrm>
          <a:prstGeom prst="rect">
            <a:avLst/>
          </a:prstGeom>
        </p:spPr>
      </p:pic>
      <p:sp>
        <p:nvSpPr>
          <p:cNvPr id="20" name="正方形/長方形 19">
            <a:extLst>
              <a:ext uri="{FF2B5EF4-FFF2-40B4-BE49-F238E27FC236}">
                <a16:creationId xmlns:a16="http://schemas.microsoft.com/office/drawing/2014/main" id="{948EAB90-B956-443F-A3AD-1485F7B5E8E7}"/>
              </a:ext>
            </a:extLst>
          </p:cNvPr>
          <p:cNvSpPr/>
          <p:nvPr/>
        </p:nvSpPr>
        <p:spPr bwMode="auto">
          <a:xfrm>
            <a:off x="6519467" y="3280513"/>
            <a:ext cx="1499468" cy="566030"/>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n-ea"/>
              </a:rPr>
              <a:t>紀の国森づくり大使</a:t>
            </a:r>
            <a:endParaRPr kumimoji="1" lang="en-US" altLang="ja-JP" sz="1100" b="0" i="0" u="none" strike="noStrike" cap="none" normalizeH="0" baseline="0" dirty="0">
              <a:ln>
                <a:noFill/>
              </a:ln>
              <a:solidFill>
                <a:schemeClr val="tx1"/>
              </a:solidFill>
              <a:effectLst/>
              <a:latin typeface="+mn-ea"/>
            </a:endParaRPr>
          </a:p>
          <a:p>
            <a:pPr marL="0" marR="0" indent="0" algn="ctr" defTabSz="914400" rtl="0" eaLnBrk="1" fontAlgn="base" latinLnBrk="0" hangingPunct="1">
              <a:lnSpc>
                <a:spcPct val="100000"/>
              </a:lnSpc>
              <a:spcBef>
                <a:spcPct val="0"/>
              </a:spcBef>
              <a:spcAft>
                <a:spcPct val="0"/>
              </a:spcAft>
              <a:buClrTx/>
              <a:buSzTx/>
              <a:buFontTx/>
              <a:buNone/>
              <a:tabLst/>
            </a:pPr>
            <a:r>
              <a:rPr lang="ja-JP" altLang="en-US" sz="1100" dirty="0">
                <a:latin typeface="+mn-ea"/>
              </a:rPr>
              <a:t>「キノピー」</a:t>
            </a:r>
            <a:endParaRPr kumimoji="1" lang="ja-JP" altLang="en-US" sz="1100" b="0" i="0" u="none" strike="noStrike" cap="none" normalizeH="0" baseline="0" dirty="0">
              <a:ln>
                <a:noFill/>
              </a:ln>
              <a:solidFill>
                <a:schemeClr val="tx1"/>
              </a:solidFill>
              <a:effectLst/>
              <a:latin typeface="+mn-ea"/>
            </a:endParaRPr>
          </a:p>
        </p:txBody>
      </p:sp>
      <p:pic>
        <p:nvPicPr>
          <p:cNvPr id="22" name="図 21" descr="次代につなぐ紀の国の森">
            <a:extLst>
              <a:ext uri="{FF2B5EF4-FFF2-40B4-BE49-F238E27FC236}">
                <a16:creationId xmlns:a16="http://schemas.microsoft.com/office/drawing/2014/main" id="{E6C33C67-56DE-4F3F-938A-18D3556A03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2197" y="3120416"/>
            <a:ext cx="4089307" cy="683712"/>
          </a:xfrm>
          <a:prstGeom prst="rect">
            <a:avLst/>
          </a:prstGeom>
          <a:noFill/>
          <a:ln>
            <a:noFill/>
          </a:ln>
        </p:spPr>
      </p:pic>
      <p:sp>
        <p:nvSpPr>
          <p:cNvPr id="23" name="テキスト ボックス 22">
            <a:extLst>
              <a:ext uri="{FF2B5EF4-FFF2-40B4-BE49-F238E27FC236}">
                <a16:creationId xmlns:a16="http://schemas.microsoft.com/office/drawing/2014/main" id="{5361A70C-DB00-471F-B01F-29DC79FA79FD}"/>
              </a:ext>
            </a:extLst>
          </p:cNvPr>
          <p:cNvSpPr txBox="1"/>
          <p:nvPr/>
        </p:nvSpPr>
        <p:spPr>
          <a:xfrm>
            <a:off x="1151640" y="6490946"/>
            <a:ext cx="6386844" cy="261610"/>
          </a:xfrm>
          <a:prstGeom prst="rect">
            <a:avLst/>
          </a:prstGeom>
          <a:noFill/>
        </p:spPr>
        <p:txBody>
          <a:bodyPr wrap="square" rtlCol="0">
            <a:spAutoFit/>
          </a:bodyPr>
          <a:lstStyle/>
          <a:p>
            <a:r>
              <a:rPr kumimoji="1" lang="ja-JP" altLang="en-US" sz="1100" b="1" dirty="0">
                <a:solidFill>
                  <a:schemeClr val="accent5">
                    <a:lumMod val="75000"/>
                  </a:schemeClr>
                </a:solidFill>
                <a:latin typeface="ＭＳ Ｐゴシック" panose="020B0600070205080204" pitchFamily="50" charset="-128"/>
                <a:ea typeface="ＭＳ Ｐゴシック" panose="020B0600070205080204" pitchFamily="50" charset="-128"/>
              </a:rPr>
              <a:t>紀の国森づくり基金活用事業  </a:t>
            </a:r>
            <a:r>
              <a:rPr kumimoji="1" lang="en-US" altLang="ja-JP"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http://www.pref.wakayama.lg.jp/prefg/070700/kikin/shisaku.html</a:t>
            </a:r>
            <a:endParaRPr kumimoji="1" lang="en-US" altLang="ja-JP" sz="1100" dirty="0">
              <a:latin typeface="Arial" panose="020B0604020202020204" pitchFamily="34" charset="0"/>
              <a:cs typeface="Arial" panose="020B0604020202020204" pitchFamily="34" charset="0"/>
            </a:endParaRPr>
          </a:p>
        </p:txBody>
      </p:sp>
      <p:sp>
        <p:nvSpPr>
          <p:cNvPr id="3" name="Rectangle 26">
            <a:extLst>
              <a:ext uri="{FF2B5EF4-FFF2-40B4-BE49-F238E27FC236}">
                <a16:creationId xmlns:a16="http://schemas.microsoft.com/office/drawing/2014/main" id="{38F44141-C713-2301-B434-2B0A333A60AA}"/>
              </a:ext>
            </a:extLst>
          </p:cNvPr>
          <p:cNvSpPr>
            <a:spLocks noChangeArrowheads="1"/>
          </p:cNvSpPr>
          <p:nvPr/>
        </p:nvSpPr>
        <p:spPr bwMode="white">
          <a:xfrm>
            <a:off x="169629" y="889322"/>
            <a:ext cx="6957409" cy="43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30000"/>
              </a:lnSpc>
              <a:buNone/>
            </a:pPr>
            <a:r>
              <a:rPr lang="ja-JP" altLang="en-US" sz="2000">
                <a:solidFill>
                  <a:schemeClr val="accent5">
                    <a:lumMod val="75000"/>
                  </a:schemeClr>
                </a:solidFill>
                <a:latin typeface="+mn-ea"/>
                <a:ea typeface="+mn-ea"/>
              </a:rPr>
              <a:t>和歌山県の取組「紀の国森づくり税」</a:t>
            </a:r>
            <a:endParaRPr lang="ja-JP" altLang="en-US" sz="2000" dirty="0">
              <a:solidFill>
                <a:schemeClr val="accent5">
                  <a:lumMod val="75000"/>
                </a:schemeClr>
              </a:solidFill>
              <a:latin typeface="+mn-ea"/>
              <a:ea typeface="+mn-ea"/>
            </a:endParaRPr>
          </a:p>
        </p:txBody>
      </p:sp>
      <p:cxnSp>
        <p:nvCxnSpPr>
          <p:cNvPr id="4" name="直線コネクタ 3">
            <a:extLst>
              <a:ext uri="{FF2B5EF4-FFF2-40B4-BE49-F238E27FC236}">
                <a16:creationId xmlns:a16="http://schemas.microsoft.com/office/drawing/2014/main" id="{5D5777BF-71C1-32D4-DF96-CE27323639A3}"/>
              </a:ext>
            </a:extLst>
          </p:cNvPr>
          <p:cNvCxnSpPr>
            <a:cxnSpLocks/>
          </p:cNvCxnSpPr>
          <p:nvPr/>
        </p:nvCxnSpPr>
        <p:spPr>
          <a:xfrm>
            <a:off x="179388" y="1444442"/>
            <a:ext cx="8785225"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FE307F34-54EC-5DAC-F6CE-7F3D909B0EA4}"/>
              </a:ext>
            </a:extLst>
          </p:cNvPr>
          <p:cNvGrpSpPr/>
          <p:nvPr/>
        </p:nvGrpSpPr>
        <p:grpSpPr>
          <a:xfrm>
            <a:off x="-61200" y="6007184"/>
            <a:ext cx="971480" cy="850816"/>
            <a:chOff x="-61202" y="5996309"/>
            <a:chExt cx="971480" cy="850816"/>
          </a:xfrm>
        </p:grpSpPr>
        <p:sp>
          <p:nvSpPr>
            <p:cNvPr id="15" name="フリーフォーム: 図形 3">
              <a:extLst>
                <a:ext uri="{FF2B5EF4-FFF2-40B4-BE49-F238E27FC236}">
                  <a16:creationId xmlns:a16="http://schemas.microsoft.com/office/drawing/2014/main" id="{CB90EE1D-E3B1-7963-EE66-C2A6B88D2146}"/>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6" name="フリーフォーム: 図形 5">
              <a:extLst>
                <a:ext uri="{FF2B5EF4-FFF2-40B4-BE49-F238E27FC236}">
                  <a16:creationId xmlns:a16="http://schemas.microsoft.com/office/drawing/2014/main" id="{DE3AB649-FE04-235F-5142-F0360527744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7" name="テキスト ボックス 16">
              <a:extLst>
                <a:ext uri="{FF2B5EF4-FFF2-40B4-BE49-F238E27FC236}">
                  <a16:creationId xmlns:a16="http://schemas.microsoft.com/office/drawing/2014/main" id="{EC20EE28-0D47-965C-51BB-FB4A0AA9504B}"/>
                </a:ext>
              </a:extLst>
            </p:cNvPr>
            <p:cNvSpPr txBox="1"/>
            <p:nvPr userDrawn="1"/>
          </p:nvSpPr>
          <p:spPr>
            <a:xfrm>
              <a:off x="-61202" y="6190839"/>
              <a:ext cx="903942" cy="584775"/>
            </a:xfrm>
            <a:prstGeom prst="rect">
              <a:avLst/>
            </a:prstGeom>
            <a:noFill/>
          </p:spPr>
          <p:txBody>
            <a:bodyPr wrap="square" rtlCol="0">
              <a:noAutofit/>
            </a:bodyPr>
            <a:lstStyle/>
            <a:p>
              <a:pPr algn="ctr"/>
              <a:r>
                <a:rPr kumimoji="1" lang="ja-JP" altLang="en-US" sz="1600" b="1" i="0" spc="50" baseline="0" dirty="0">
                  <a:solidFill>
                    <a:schemeClr val="accent5">
                      <a:lumMod val="75000"/>
                    </a:schemeClr>
                  </a:solidFill>
                </a:rPr>
                <a:t>もっと</a:t>
              </a:r>
              <a:endParaRPr kumimoji="1" lang="en-US" altLang="ja-JP" sz="1600" b="1" i="0" spc="50" baseline="0" dirty="0">
                <a:solidFill>
                  <a:schemeClr val="accent5">
                    <a:lumMod val="75000"/>
                  </a:schemeClr>
                </a:solidFill>
              </a:endParaRPr>
            </a:p>
            <a:p>
              <a:pPr algn="ctr"/>
              <a:r>
                <a:rPr kumimoji="1" lang="ja-JP" altLang="en-US" sz="1600" b="1" i="0" spc="50" baseline="0" dirty="0">
                  <a:solidFill>
                    <a:schemeClr val="accent5">
                      <a:lumMod val="75000"/>
                    </a:schemeClr>
                  </a:solidFill>
                </a:rPr>
                <a:t>くわしく</a:t>
              </a:r>
            </a:p>
          </p:txBody>
        </p:sp>
      </p:grpSp>
      <p:grpSp>
        <p:nvGrpSpPr>
          <p:cNvPr id="29" name="グループ化 28">
            <a:extLst>
              <a:ext uri="{FF2B5EF4-FFF2-40B4-BE49-F238E27FC236}">
                <a16:creationId xmlns:a16="http://schemas.microsoft.com/office/drawing/2014/main" id="{ADE9EE94-3C8B-A3E7-623D-55485131B458}"/>
              </a:ext>
            </a:extLst>
          </p:cNvPr>
          <p:cNvGrpSpPr/>
          <p:nvPr/>
        </p:nvGrpSpPr>
        <p:grpSpPr>
          <a:xfrm>
            <a:off x="199285" y="1444442"/>
            <a:ext cx="8765327" cy="1010790"/>
            <a:chOff x="199285" y="1444442"/>
            <a:chExt cx="8765327" cy="1010790"/>
          </a:xfrm>
        </p:grpSpPr>
        <p:sp>
          <p:nvSpPr>
            <p:cNvPr id="6" name="Rectangle 26">
              <a:extLst>
                <a:ext uri="{FF2B5EF4-FFF2-40B4-BE49-F238E27FC236}">
                  <a16:creationId xmlns:a16="http://schemas.microsoft.com/office/drawing/2014/main" id="{794DA7D3-052F-3D7B-522B-4ED07E2194CA}"/>
                </a:ext>
              </a:extLst>
            </p:cNvPr>
            <p:cNvSpPr>
              <a:spLocks noChangeArrowheads="1"/>
            </p:cNvSpPr>
            <p:nvPr/>
          </p:nvSpPr>
          <p:spPr bwMode="white">
            <a:xfrm>
              <a:off x="199285" y="1444442"/>
              <a:ext cx="8765327" cy="101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ts val="2500"/>
                </a:lnSpc>
                <a:buNone/>
              </a:pPr>
              <a:r>
                <a:rPr lang="ja-JP" altLang="en-US" sz="1700">
                  <a:latin typeface="+mn-ea"/>
                  <a:ea typeface="+mn-ea"/>
                </a:rPr>
                <a:t>和歌山県の森林は、</a:t>
              </a:r>
              <a:r>
                <a:rPr lang="en-US" altLang="ja-JP" sz="1700" dirty="0">
                  <a:latin typeface="+mn-ea"/>
                  <a:ea typeface="+mn-ea"/>
                </a:rPr>
                <a:t>36</a:t>
              </a:r>
              <a:r>
                <a:rPr lang="ja-JP" altLang="en-US" sz="1700">
                  <a:latin typeface="+mn-ea"/>
                  <a:ea typeface="+mn-ea"/>
                </a:rPr>
                <a:t>万ヘクタール、県土の</a:t>
              </a:r>
              <a:r>
                <a:rPr lang="en-US" altLang="ja-JP" sz="1700" dirty="0">
                  <a:latin typeface="+mn-ea"/>
                  <a:ea typeface="+mn-ea"/>
                </a:rPr>
                <a:t>77</a:t>
              </a:r>
              <a:r>
                <a:rPr lang="ja-JP" altLang="en-US" sz="1700">
                  <a:latin typeface="+mn-ea"/>
                  <a:ea typeface="+mn-ea"/>
                </a:rPr>
                <a:t>％を占めています。</a:t>
              </a:r>
              <a:br>
                <a:rPr lang="en-US" altLang="ja-JP" sz="1700" dirty="0">
                  <a:latin typeface="+mn-ea"/>
                  <a:ea typeface="+mn-ea"/>
                </a:rPr>
              </a:br>
              <a:r>
                <a:rPr lang="ja-JP" altLang="en-US" sz="1700">
                  <a:latin typeface="+mn-ea"/>
                  <a:ea typeface="+mn-ea"/>
                </a:rPr>
                <a:t>県民の財産として守り育て、次の世代へ引き継いでいくため、小中学生に森林を育てる意識を育んでもらうための紀の国緑育推進事業など、さまざまな取組を実施しています。</a:t>
              </a:r>
              <a:endParaRPr lang="ja-JP" altLang="en-US" sz="1700" dirty="0">
                <a:solidFill>
                  <a:srgbClr val="000000"/>
                </a:solidFill>
                <a:latin typeface="+mn-ea"/>
                <a:ea typeface="+mn-ea"/>
              </a:endParaRPr>
            </a:p>
          </p:txBody>
        </p:sp>
        <p:sp>
          <p:nvSpPr>
            <p:cNvPr id="7" name="テキスト ボックス 6">
              <a:extLst>
                <a:ext uri="{FF2B5EF4-FFF2-40B4-BE49-F238E27FC236}">
                  <a16:creationId xmlns:a16="http://schemas.microsoft.com/office/drawing/2014/main" id="{B7A2B49F-6059-E664-271C-BF85641AF6A2}"/>
                </a:ext>
              </a:extLst>
            </p:cNvPr>
            <p:cNvSpPr txBox="1"/>
            <p:nvPr/>
          </p:nvSpPr>
          <p:spPr>
            <a:xfrm>
              <a:off x="4278192" y="1718922"/>
              <a:ext cx="293808"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つ</a:t>
              </a:r>
              <a:endParaRPr lang="zh-CN" altLang="en-US" sz="800" dirty="0">
                <a:latin typeface="HGPｺﾞｼｯｸE" panose="020B0900000000000000" pitchFamily="50" charset="-128"/>
                <a:ea typeface="HGPｺﾞｼｯｸE" panose="020B0900000000000000" pitchFamily="50" charset="-128"/>
              </a:endParaRPr>
            </a:p>
          </p:txBody>
        </p:sp>
        <p:sp>
          <p:nvSpPr>
            <p:cNvPr id="10" name="テキスト ボックス 9">
              <a:extLst>
                <a:ext uri="{FF2B5EF4-FFF2-40B4-BE49-F238E27FC236}">
                  <a16:creationId xmlns:a16="http://schemas.microsoft.com/office/drawing/2014/main" id="{E83F2E40-3781-DF44-F6D0-0175606E6EB5}"/>
                </a:ext>
              </a:extLst>
            </p:cNvPr>
            <p:cNvSpPr txBox="1"/>
            <p:nvPr/>
          </p:nvSpPr>
          <p:spPr>
            <a:xfrm>
              <a:off x="3058989" y="2016139"/>
              <a:ext cx="481875" cy="265543"/>
            </a:xfrm>
            <a:prstGeom prst="rect">
              <a:avLst/>
            </a:prstGeom>
            <a:noFill/>
          </p:spPr>
          <p:txBody>
            <a:bodyPr wrap="none" rtlCol="0">
              <a:noAutofit/>
            </a:bodyPr>
            <a:lstStyle/>
            <a:p>
              <a:pPr algn="just"/>
              <a:r>
                <a:rPr lang="zh-CN" altLang="en-US" sz="800" dirty="0">
                  <a:latin typeface="HGPｺﾞｼｯｸE" panose="020B0900000000000000" pitchFamily="50" charset="-128"/>
                  <a:ea typeface="HGPｺﾞｼｯｸE" panose="020B0900000000000000" pitchFamily="50" charset="-128"/>
                </a:rPr>
                <a:t>すい</a:t>
              </a:r>
              <a:r>
                <a:rPr lang="ja-JP" altLang="en-US" sz="800">
                  <a:latin typeface="HGPｺﾞｼｯｸE" panose="020B0900000000000000" pitchFamily="50" charset="-128"/>
                  <a:ea typeface="HGPｺﾞｼｯｸE" panose="020B0900000000000000" pitchFamily="50" charset="-128"/>
                </a:rPr>
                <a:t>しん</a:t>
              </a:r>
              <a:endParaRPr lang="zh-CN" altLang="en-US" sz="800" dirty="0">
                <a:latin typeface="HGPｺﾞｼｯｸE" panose="020B0900000000000000" pitchFamily="50" charset="-128"/>
                <a:ea typeface="HGPｺﾞｼｯｸE" panose="020B0900000000000000" pitchFamily="50" charset="-128"/>
              </a:endParaRPr>
            </a:p>
          </p:txBody>
        </p:sp>
      </p:grpSp>
      <p:grpSp>
        <p:nvGrpSpPr>
          <p:cNvPr id="25" name="グループ化 24">
            <a:extLst>
              <a:ext uri="{FF2B5EF4-FFF2-40B4-BE49-F238E27FC236}">
                <a16:creationId xmlns:a16="http://schemas.microsoft.com/office/drawing/2014/main" id="{DACB406F-DC9D-EB9C-9075-BDA7C1EA9982}"/>
              </a:ext>
            </a:extLst>
          </p:cNvPr>
          <p:cNvGrpSpPr/>
          <p:nvPr/>
        </p:nvGrpSpPr>
        <p:grpSpPr>
          <a:xfrm>
            <a:off x="447472" y="3769559"/>
            <a:ext cx="2427731" cy="2599202"/>
            <a:chOff x="447472" y="3769559"/>
            <a:chExt cx="2427731" cy="2599202"/>
          </a:xfrm>
        </p:grpSpPr>
        <p:sp>
          <p:nvSpPr>
            <p:cNvPr id="24" name="正方形/長方形 23">
              <a:extLst>
                <a:ext uri="{FF2B5EF4-FFF2-40B4-BE49-F238E27FC236}">
                  <a16:creationId xmlns:a16="http://schemas.microsoft.com/office/drawing/2014/main" id="{E20484F8-0A84-489E-90C3-6C2198E9358F}"/>
                </a:ext>
              </a:extLst>
            </p:cNvPr>
            <p:cNvSpPr/>
            <p:nvPr/>
          </p:nvSpPr>
          <p:spPr>
            <a:xfrm>
              <a:off x="447472" y="5665299"/>
              <a:ext cx="2427731" cy="703462"/>
            </a:xfrm>
            <a:prstGeom prst="rect">
              <a:avLst/>
            </a:prstGeom>
          </p:spPr>
          <p:txBody>
            <a:bodyPr wrap="square">
              <a:spAutoFit/>
            </a:bodyPr>
            <a:lstStyle/>
            <a:p>
              <a:pPr algn="ctr">
                <a:lnSpc>
                  <a:spcPts val="2520"/>
                </a:lnSpc>
              </a:pPr>
              <a:r>
                <a:rPr lang="ja-JP" altLang="ja-JP" sz="1600" b="1">
                  <a:latin typeface="+mn-ea"/>
                </a:rPr>
                <a:t>紀の国緑育推進事業</a:t>
              </a:r>
              <a:endParaRPr lang="en-US" altLang="ja-JP" sz="1600" b="1" dirty="0">
                <a:latin typeface="+mn-ea"/>
              </a:endParaRPr>
            </a:p>
            <a:p>
              <a:pPr algn="ctr">
                <a:lnSpc>
                  <a:spcPts val="2520"/>
                </a:lnSpc>
              </a:pPr>
              <a:r>
                <a:rPr lang="ja-JP" altLang="ja-JP" sz="1400"/>
                <a:t>森林・林業教室 </a:t>
              </a:r>
              <a:endParaRPr lang="ja-JP" altLang="en-US" sz="1400" b="1" dirty="0">
                <a:latin typeface="+mn-ea"/>
              </a:endParaRPr>
            </a:p>
          </p:txBody>
        </p:sp>
        <p:pic>
          <p:nvPicPr>
            <p:cNvPr id="21" name="図 20">
              <a:extLst>
                <a:ext uri="{FF2B5EF4-FFF2-40B4-BE49-F238E27FC236}">
                  <a16:creationId xmlns:a16="http://schemas.microsoft.com/office/drawing/2014/main" id="{A746C9E5-5EE5-A70F-E42D-622C5ED275E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472" y="3769559"/>
              <a:ext cx="2423347" cy="1819729"/>
            </a:xfrm>
            <a:prstGeom prst="rect">
              <a:avLst/>
            </a:prstGeom>
            <a:noFill/>
            <a:ln>
              <a:noFill/>
            </a:ln>
          </p:spPr>
        </p:pic>
        <p:sp>
          <p:nvSpPr>
            <p:cNvPr id="26" name="テキスト ボックス 25">
              <a:extLst>
                <a:ext uri="{FF2B5EF4-FFF2-40B4-BE49-F238E27FC236}">
                  <a16:creationId xmlns:a16="http://schemas.microsoft.com/office/drawing/2014/main" id="{56D31909-E9E7-232F-EC05-6B59284F1222}"/>
                </a:ext>
              </a:extLst>
            </p:cNvPr>
            <p:cNvSpPr txBox="1"/>
            <p:nvPr/>
          </p:nvSpPr>
          <p:spPr>
            <a:xfrm>
              <a:off x="1701246" y="5587677"/>
              <a:ext cx="481875" cy="265543"/>
            </a:xfrm>
            <a:prstGeom prst="rect">
              <a:avLst/>
            </a:prstGeom>
            <a:noFill/>
          </p:spPr>
          <p:txBody>
            <a:bodyPr wrap="none" rtlCol="0">
              <a:noAutofit/>
            </a:bodyPr>
            <a:lstStyle/>
            <a:p>
              <a:pPr algn="just"/>
              <a:r>
                <a:rPr lang="zh-CN" altLang="en-US" sz="800" dirty="0">
                  <a:latin typeface="HGPｺﾞｼｯｸE" panose="020B0900000000000000" pitchFamily="50" charset="-128"/>
                  <a:ea typeface="HGPｺﾞｼｯｸE" panose="020B0900000000000000" pitchFamily="50" charset="-128"/>
                </a:rPr>
                <a:t>すい</a:t>
              </a:r>
              <a:r>
                <a:rPr lang="ja-JP" altLang="en-US" sz="800">
                  <a:latin typeface="HGPｺﾞｼｯｸE" panose="020B0900000000000000" pitchFamily="50" charset="-128"/>
                  <a:ea typeface="HGPｺﾞｼｯｸE" panose="020B0900000000000000" pitchFamily="50" charset="-128"/>
                </a:rPr>
                <a:t>しん</a:t>
              </a:r>
              <a:endParaRPr lang="zh-CN" altLang="en-US" sz="800" dirty="0">
                <a:latin typeface="HGPｺﾞｼｯｸE" panose="020B0900000000000000" pitchFamily="50" charset="-128"/>
                <a:ea typeface="HGPｺﾞｼｯｸE" panose="020B0900000000000000" pitchFamily="50" charset="-128"/>
              </a:endParaRPr>
            </a:p>
          </p:txBody>
        </p:sp>
      </p:grpSp>
      <p:grpSp>
        <p:nvGrpSpPr>
          <p:cNvPr id="28" name="グループ化 27">
            <a:extLst>
              <a:ext uri="{FF2B5EF4-FFF2-40B4-BE49-F238E27FC236}">
                <a16:creationId xmlns:a16="http://schemas.microsoft.com/office/drawing/2014/main" id="{E7D880BB-4913-6D7B-7BC2-11EE16396616}"/>
              </a:ext>
            </a:extLst>
          </p:cNvPr>
          <p:cNvGrpSpPr/>
          <p:nvPr/>
        </p:nvGrpSpPr>
        <p:grpSpPr>
          <a:xfrm>
            <a:off x="5401942" y="3773952"/>
            <a:ext cx="3136878" cy="2564295"/>
            <a:chOff x="5401942" y="3773952"/>
            <a:chExt cx="3136878" cy="2564295"/>
          </a:xfrm>
        </p:grpSpPr>
        <p:pic>
          <p:nvPicPr>
            <p:cNvPr id="8" name="図 7">
              <a:extLst>
                <a:ext uri="{FF2B5EF4-FFF2-40B4-BE49-F238E27FC236}">
                  <a16:creationId xmlns:a16="http://schemas.microsoft.com/office/drawing/2014/main" id="{31D16EC7-1590-004A-5829-137902FB52B0}"/>
                </a:ext>
              </a:extLst>
            </p:cNvPr>
            <p:cNvPicPr>
              <a:picLocks noChangeAspect="1"/>
            </p:cNvPicPr>
            <p:nvPr/>
          </p:nvPicPr>
          <p:blipFill rotWithShape="1">
            <a:blip r:embed="rId7">
              <a:extLst>
                <a:ext uri="{28A0092B-C50C-407E-A947-70E740481C1C}">
                  <a14:useLocalDpi xmlns:a14="http://schemas.microsoft.com/office/drawing/2010/main" val="0"/>
                </a:ext>
              </a:extLst>
            </a:blip>
            <a:srcRect r="13107"/>
            <a:stretch/>
          </p:blipFill>
          <p:spPr>
            <a:xfrm>
              <a:off x="5525824" y="3773952"/>
              <a:ext cx="2810512" cy="1819728"/>
            </a:xfrm>
            <a:prstGeom prst="rect">
              <a:avLst/>
            </a:prstGeom>
            <a:ln>
              <a:noFill/>
            </a:ln>
            <a:effectLst/>
          </p:spPr>
        </p:pic>
        <p:sp>
          <p:nvSpPr>
            <p:cNvPr id="11" name="正方形/長方形 10">
              <a:extLst>
                <a:ext uri="{FF2B5EF4-FFF2-40B4-BE49-F238E27FC236}">
                  <a16:creationId xmlns:a16="http://schemas.microsoft.com/office/drawing/2014/main" id="{1E95196D-8E9C-02A9-0602-0B9E3AA74EEC}"/>
                </a:ext>
              </a:extLst>
            </p:cNvPr>
            <p:cNvSpPr/>
            <p:nvPr/>
          </p:nvSpPr>
          <p:spPr>
            <a:xfrm>
              <a:off x="5401942" y="5654534"/>
              <a:ext cx="3136878" cy="683713"/>
            </a:xfrm>
            <a:prstGeom prst="rect">
              <a:avLst/>
            </a:prstGeom>
          </p:spPr>
          <p:txBody>
            <a:bodyPr wrap="square">
              <a:spAutoFit/>
            </a:bodyPr>
            <a:lstStyle/>
            <a:p>
              <a:pPr algn="ctr">
                <a:lnSpc>
                  <a:spcPts val="2520"/>
                </a:lnSpc>
              </a:pPr>
              <a:r>
                <a:rPr lang="ja-JP" altLang="ja-JP" sz="1600" b="1" dirty="0">
                  <a:latin typeface="+mn-ea"/>
                  <a:cs typeface="Times New Roman" panose="02020603050405020304" pitchFamily="18" charset="0"/>
                </a:rPr>
                <a:t>ごまさんふれあい再生の森事業</a:t>
              </a:r>
              <a:endParaRPr lang="en-US" altLang="ja-JP" sz="1600" b="1" dirty="0">
                <a:latin typeface="+mn-ea"/>
                <a:cs typeface="Times New Roman" panose="02020603050405020304" pitchFamily="18" charset="0"/>
              </a:endParaRPr>
            </a:p>
            <a:p>
              <a:pPr algn="ctr">
                <a:lnSpc>
                  <a:spcPts val="2520"/>
                </a:lnSpc>
              </a:pPr>
              <a:r>
                <a:rPr lang="ja-JP" altLang="ja-JP" sz="1400" dirty="0">
                  <a:latin typeface="+mn-ea"/>
                </a:rPr>
                <a:t>護摩壇山での学習会</a:t>
              </a:r>
              <a:endParaRPr lang="ja-JP" altLang="en-US" sz="1400" b="1" dirty="0">
                <a:latin typeface="+mn-ea"/>
              </a:endParaRPr>
            </a:p>
          </p:txBody>
        </p:sp>
        <p:sp>
          <p:nvSpPr>
            <p:cNvPr id="14" name="テキスト ボックス 13">
              <a:extLst>
                <a:ext uri="{FF2B5EF4-FFF2-40B4-BE49-F238E27FC236}">
                  <a16:creationId xmlns:a16="http://schemas.microsoft.com/office/drawing/2014/main" id="{8D12C8BD-A23E-977C-DFA5-8B848B989FD3}"/>
                </a:ext>
              </a:extLst>
            </p:cNvPr>
            <p:cNvSpPr txBox="1"/>
            <p:nvPr/>
          </p:nvSpPr>
          <p:spPr>
            <a:xfrm>
              <a:off x="6203084" y="5947412"/>
              <a:ext cx="797650" cy="265543"/>
            </a:xfrm>
            <a:prstGeom prst="rect">
              <a:avLst/>
            </a:prstGeom>
            <a:noFill/>
          </p:spPr>
          <p:txBody>
            <a:bodyPr wrap="none" rtlCol="0">
              <a:noAutofit/>
            </a:bodyPr>
            <a:lstStyle/>
            <a:p>
              <a:pPr algn="just"/>
              <a:r>
                <a:rPr lang="ja-JP" altLang="en-US" sz="700">
                  <a:latin typeface="HGPｺﾞｼｯｸE" panose="020B0900000000000000" pitchFamily="50" charset="-128"/>
                  <a:ea typeface="HGPｺﾞｼｯｸE" panose="020B0900000000000000" pitchFamily="50" charset="-128"/>
                </a:rPr>
                <a:t>ごまだんざん</a:t>
              </a:r>
              <a:endParaRPr lang="zh-CN" altLang="en-US" sz="700" dirty="0">
                <a:latin typeface="HGPｺﾞｼｯｸE" panose="020B0900000000000000" pitchFamily="50" charset="-128"/>
                <a:ea typeface="HGPｺﾞｼｯｸE" panose="020B0900000000000000" pitchFamily="50" charset="-128"/>
              </a:endParaRPr>
            </a:p>
          </p:txBody>
        </p:sp>
      </p:grpSp>
      <p:grpSp>
        <p:nvGrpSpPr>
          <p:cNvPr id="27" name="グループ化 26">
            <a:extLst>
              <a:ext uri="{FF2B5EF4-FFF2-40B4-BE49-F238E27FC236}">
                <a16:creationId xmlns:a16="http://schemas.microsoft.com/office/drawing/2014/main" id="{66159DF6-8247-CE1B-58DB-E49ACC420A39}"/>
              </a:ext>
            </a:extLst>
          </p:cNvPr>
          <p:cNvGrpSpPr/>
          <p:nvPr/>
        </p:nvGrpSpPr>
        <p:grpSpPr>
          <a:xfrm>
            <a:off x="2974211" y="3773952"/>
            <a:ext cx="2428905" cy="2564295"/>
            <a:chOff x="2974211" y="3773952"/>
            <a:chExt cx="2428905" cy="2564295"/>
          </a:xfrm>
        </p:grpSpPr>
        <p:pic>
          <p:nvPicPr>
            <p:cNvPr id="5" name="図 4">
              <a:extLst>
                <a:ext uri="{FF2B5EF4-FFF2-40B4-BE49-F238E27FC236}">
                  <a16:creationId xmlns:a16="http://schemas.microsoft.com/office/drawing/2014/main" id="{9C2A0A9D-CB7F-9525-C6A7-DC5D27E10742}"/>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974211" y="3773952"/>
              <a:ext cx="2427731" cy="1819727"/>
            </a:xfrm>
            <a:prstGeom prst="rect">
              <a:avLst/>
            </a:prstGeom>
            <a:ln>
              <a:noFill/>
            </a:ln>
            <a:effectLst/>
          </p:spPr>
        </p:pic>
        <p:sp>
          <p:nvSpPr>
            <p:cNvPr id="12" name="正方形/長方形 11">
              <a:extLst>
                <a:ext uri="{FF2B5EF4-FFF2-40B4-BE49-F238E27FC236}">
                  <a16:creationId xmlns:a16="http://schemas.microsoft.com/office/drawing/2014/main" id="{A8610F2D-C58B-19A6-70AF-5410CA0D05B3}"/>
                </a:ext>
              </a:extLst>
            </p:cNvPr>
            <p:cNvSpPr/>
            <p:nvPr/>
          </p:nvSpPr>
          <p:spPr>
            <a:xfrm>
              <a:off x="2975385" y="5654534"/>
              <a:ext cx="2427731" cy="683713"/>
            </a:xfrm>
            <a:prstGeom prst="rect">
              <a:avLst/>
            </a:prstGeom>
          </p:spPr>
          <p:txBody>
            <a:bodyPr wrap="square">
              <a:spAutoFit/>
            </a:bodyPr>
            <a:lstStyle/>
            <a:p>
              <a:pPr algn="ctr">
                <a:lnSpc>
                  <a:spcPts val="2520"/>
                </a:lnSpc>
              </a:pPr>
              <a:r>
                <a:rPr lang="zh-TW" altLang="en-US" sz="1600" b="1" dirty="0">
                  <a:latin typeface="+mn-ea"/>
                  <a:cs typeface="Times New Roman" panose="02020603050405020304" pitchFamily="18" charset="0"/>
                </a:rPr>
                <a:t>森林被害調査</a:t>
              </a:r>
              <a:endParaRPr lang="en-US" altLang="ja-JP" sz="1600" b="1" dirty="0">
                <a:latin typeface="+mn-ea"/>
                <a:cs typeface="Times New Roman" panose="02020603050405020304" pitchFamily="18" charset="0"/>
              </a:endParaRPr>
            </a:p>
            <a:p>
              <a:pPr algn="ctr">
                <a:lnSpc>
                  <a:spcPts val="2520"/>
                </a:lnSpc>
              </a:pPr>
              <a:r>
                <a:rPr lang="ja-JP" altLang="en-US" sz="1400" dirty="0">
                  <a:latin typeface="+mn-ea"/>
                </a:rPr>
                <a:t>県内各地のニホンジカの様子</a:t>
              </a:r>
              <a:endParaRPr lang="ja-JP" altLang="en-US" sz="1400" b="1" dirty="0">
                <a:latin typeface="+mn-ea"/>
              </a:endParaRPr>
            </a:p>
          </p:txBody>
        </p:sp>
        <p:sp>
          <p:nvSpPr>
            <p:cNvPr id="18" name="テキスト ボックス 17">
              <a:extLst>
                <a:ext uri="{FF2B5EF4-FFF2-40B4-BE49-F238E27FC236}">
                  <a16:creationId xmlns:a16="http://schemas.microsoft.com/office/drawing/2014/main" id="{8A126CCA-683A-BDBA-FA1D-8430E0F12277}"/>
                </a:ext>
              </a:extLst>
            </p:cNvPr>
            <p:cNvSpPr txBox="1"/>
            <p:nvPr/>
          </p:nvSpPr>
          <p:spPr>
            <a:xfrm>
              <a:off x="3955997" y="5589289"/>
              <a:ext cx="452302" cy="265543"/>
            </a:xfrm>
            <a:prstGeom prst="rect">
              <a:avLst/>
            </a:prstGeom>
            <a:noFill/>
          </p:spPr>
          <p:txBody>
            <a:bodyPr wrap="none" rtlCol="0">
              <a:noAutofit/>
            </a:bodyPr>
            <a:lstStyle/>
            <a:p>
              <a:pPr algn="just"/>
              <a:r>
                <a:rPr lang="ja-JP" altLang="en-US" sz="800">
                  <a:latin typeface="HGPｺﾞｼｯｸE" panose="020B0900000000000000" pitchFamily="50" charset="-128"/>
                  <a:ea typeface="HGPｺﾞｼｯｸE" panose="020B0900000000000000" pitchFamily="50" charset="-128"/>
                </a:rPr>
                <a:t>ひがい</a:t>
              </a:r>
              <a:endParaRPr lang="zh-CN" altLang="en-US" sz="8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264677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6533D-FECA-8BE4-4E67-85DE44F02D3B}"/>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6C0F44B6-C5AE-E3AA-EE6B-9E98646406EA}"/>
              </a:ext>
            </a:extLst>
          </p:cNvPr>
          <p:cNvSpPr/>
          <p:nvPr/>
        </p:nvSpPr>
        <p:spPr>
          <a:xfrm>
            <a:off x="0" y="6489828"/>
            <a:ext cx="9144000" cy="261610"/>
          </a:xfrm>
          <a:prstGeom prst="rect">
            <a:avLst/>
          </a:prstGeom>
          <a:solidFill>
            <a:srgbClr val="FCED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a:ln>
                <a:noFill/>
              </a:ln>
              <a:solidFill>
                <a:srgbClr val="000000"/>
              </a:solidFill>
              <a:effectLst/>
              <a:uLnTx/>
              <a:uFillTx/>
              <a:latin typeface="HGPｺﾞｼｯｸE"/>
              <a:ea typeface="HGPｺﾞｼｯｸE"/>
              <a:cs typeface="+mn-cs"/>
            </a:endParaRPr>
          </a:p>
        </p:txBody>
      </p:sp>
      <p:sp>
        <p:nvSpPr>
          <p:cNvPr id="21" name="正方形/長方形 20">
            <a:extLst>
              <a:ext uri="{FF2B5EF4-FFF2-40B4-BE49-F238E27FC236}">
                <a16:creationId xmlns:a16="http://schemas.microsoft.com/office/drawing/2014/main" id="{F59161D0-2E3F-265F-DBA5-52DE2AD73933}"/>
              </a:ext>
            </a:extLst>
          </p:cNvPr>
          <p:cNvSpPr/>
          <p:nvPr/>
        </p:nvSpPr>
        <p:spPr>
          <a:xfrm>
            <a:off x="0" y="6756345"/>
            <a:ext cx="9144000" cy="114907"/>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sp>
        <p:nvSpPr>
          <p:cNvPr id="22" name="四角形: 上の 2 つの角を丸める 12">
            <a:extLst>
              <a:ext uri="{FF2B5EF4-FFF2-40B4-BE49-F238E27FC236}">
                <a16:creationId xmlns:a16="http://schemas.microsoft.com/office/drawing/2014/main" id="{5B3B0AAC-946E-EA54-0C74-112A7BFD340D}"/>
              </a:ext>
            </a:extLst>
          </p:cNvPr>
          <p:cNvSpPr/>
          <p:nvPr/>
        </p:nvSpPr>
        <p:spPr>
          <a:xfrm>
            <a:off x="8532440" y="6502242"/>
            <a:ext cx="611560" cy="254103"/>
          </a:xfrm>
          <a:prstGeom prst="round2SameRect">
            <a:avLst>
              <a:gd name="adj1" fmla="val 21588"/>
              <a:gd name="adj2" fmla="val 0"/>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sp>
        <p:nvSpPr>
          <p:cNvPr id="24" name="Rectangle 6">
            <a:extLst>
              <a:ext uri="{FF2B5EF4-FFF2-40B4-BE49-F238E27FC236}">
                <a16:creationId xmlns:a16="http://schemas.microsoft.com/office/drawing/2014/main" id="{022881A6-756E-E3F4-63EE-8F28325ACDA3}"/>
              </a:ext>
            </a:extLst>
          </p:cNvPr>
          <p:cNvSpPr txBox="1">
            <a:spLocks noChangeArrowheads="1"/>
          </p:cNvSpPr>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12C3962C-59A4-486A-8D44-A9781E017F69}" type="slidenum">
              <a:rPr kumimoji="0" lang="en-US" altLang="ja-JP" sz="1200" b="0" i="0" u="none" strike="noStrike" kern="1200" cap="none" spc="0" normalizeH="0" baseline="0" noProof="0" smtClean="0">
                <a:ln>
                  <a:noFill/>
                </a:ln>
                <a:solidFill>
                  <a:srgbClr val="FFFFFF"/>
                </a:solidFill>
                <a:effectLst/>
                <a:uLnTx/>
                <a:uFillTx/>
                <a:latin typeface="Arial"/>
                <a:ea typeface="HGPｺﾞｼｯｸE"/>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altLang="ja-JP" sz="1200" b="0" i="0" u="none" strike="noStrike" kern="1200" cap="none" spc="0" normalizeH="0" baseline="0" noProof="0" dirty="0">
              <a:ln>
                <a:noFill/>
              </a:ln>
              <a:solidFill>
                <a:srgbClr val="FFFFFF"/>
              </a:solidFill>
              <a:effectLst/>
              <a:uLnTx/>
              <a:uFillTx/>
              <a:latin typeface="Arial"/>
              <a:ea typeface="HGPｺﾞｼｯｸE"/>
              <a:cs typeface="+mn-cs"/>
            </a:endParaRPr>
          </a:p>
        </p:txBody>
      </p:sp>
      <p:grpSp>
        <p:nvGrpSpPr>
          <p:cNvPr id="27" name="グループ化 26">
            <a:extLst>
              <a:ext uri="{FF2B5EF4-FFF2-40B4-BE49-F238E27FC236}">
                <a16:creationId xmlns:a16="http://schemas.microsoft.com/office/drawing/2014/main" id="{C7B1DBC0-A85C-B399-9B68-C9BDF4F8C228}"/>
              </a:ext>
            </a:extLst>
          </p:cNvPr>
          <p:cNvGrpSpPr/>
          <p:nvPr/>
        </p:nvGrpSpPr>
        <p:grpSpPr>
          <a:xfrm>
            <a:off x="-61200" y="6021472"/>
            <a:ext cx="971480" cy="850816"/>
            <a:chOff x="-61202" y="5996309"/>
            <a:chExt cx="971480" cy="850816"/>
          </a:xfrm>
        </p:grpSpPr>
        <p:sp>
          <p:nvSpPr>
            <p:cNvPr id="28" name="フリーフォーム: 図形 3">
              <a:extLst>
                <a:ext uri="{FF2B5EF4-FFF2-40B4-BE49-F238E27FC236}">
                  <a16:creationId xmlns:a16="http://schemas.microsoft.com/office/drawing/2014/main" id="{96A27E5B-2ED1-571B-2106-B7CD850D5E4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sp>
          <p:nvSpPr>
            <p:cNvPr id="29" name="フリーフォーム: 図形 5">
              <a:extLst>
                <a:ext uri="{FF2B5EF4-FFF2-40B4-BE49-F238E27FC236}">
                  <a16:creationId xmlns:a16="http://schemas.microsoft.com/office/drawing/2014/main" id="{4E08868C-78BD-01C5-3DA1-8D2334EE0689}"/>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HGPｺﾞｼｯｸE"/>
                <a:cs typeface="+mn-cs"/>
              </a:endParaRPr>
            </a:p>
          </p:txBody>
        </p:sp>
        <p:sp>
          <p:nvSpPr>
            <p:cNvPr id="31" name="テキスト ボックス 30">
              <a:extLst>
                <a:ext uri="{FF2B5EF4-FFF2-40B4-BE49-F238E27FC236}">
                  <a16:creationId xmlns:a16="http://schemas.microsoft.com/office/drawing/2014/main" id="{E4A9502E-7FE4-0FB6-75AC-5FC1A9DC5A31}"/>
                </a:ext>
              </a:extLst>
            </p:cNvPr>
            <p:cNvSpPr txBox="1"/>
            <p:nvPr userDrawn="1"/>
          </p:nvSpPr>
          <p:spPr>
            <a:xfrm>
              <a:off x="-61202" y="6190839"/>
              <a:ext cx="903942" cy="584775"/>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50" normalizeH="0" baseline="0" noProof="0" dirty="0">
                  <a:ln>
                    <a:noFill/>
                  </a:ln>
                  <a:solidFill>
                    <a:srgbClr val="F54F05"/>
                  </a:solidFill>
                  <a:effectLst/>
                  <a:uLnTx/>
                  <a:uFillTx/>
                  <a:latin typeface="Arial"/>
                  <a:ea typeface="HGPｺﾞｼｯｸE"/>
                  <a:cs typeface="+mn-cs"/>
                </a:rPr>
                <a:t>もっと</a:t>
              </a:r>
              <a:endParaRPr kumimoji="1" lang="en-US" altLang="ja-JP" sz="1600" b="1" i="0" u="none" strike="noStrike" kern="1200" cap="none" spc="50" normalizeH="0" baseline="0" noProof="0" dirty="0">
                <a:ln>
                  <a:noFill/>
                </a:ln>
                <a:solidFill>
                  <a:srgbClr val="F54F05"/>
                </a:solidFill>
                <a:effectLst/>
                <a:uLnTx/>
                <a:uFillTx/>
                <a:latin typeface="Arial"/>
                <a:ea typeface="HGPｺﾞｼｯｸE"/>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50" normalizeH="0" baseline="0" noProof="0" dirty="0">
                  <a:ln>
                    <a:noFill/>
                  </a:ln>
                  <a:solidFill>
                    <a:srgbClr val="F54F05"/>
                  </a:solidFill>
                  <a:effectLst/>
                  <a:uLnTx/>
                  <a:uFillTx/>
                  <a:latin typeface="Arial"/>
                  <a:ea typeface="HGPｺﾞｼｯｸE"/>
                  <a:cs typeface="+mn-cs"/>
                </a:rPr>
                <a:t>くわしく</a:t>
              </a:r>
            </a:p>
          </p:txBody>
        </p:sp>
      </p:grpSp>
      <p:sp>
        <p:nvSpPr>
          <p:cNvPr id="16" name="テキスト ボックス 15">
            <a:extLst>
              <a:ext uri="{FF2B5EF4-FFF2-40B4-BE49-F238E27FC236}">
                <a16:creationId xmlns:a16="http://schemas.microsoft.com/office/drawing/2014/main" id="{05F8B286-071D-B8E4-6F9C-BB65B4A45EC3}"/>
              </a:ext>
            </a:extLst>
          </p:cNvPr>
          <p:cNvSpPr txBox="1"/>
          <p:nvPr/>
        </p:nvSpPr>
        <p:spPr>
          <a:xfrm>
            <a:off x="878183" y="6520344"/>
            <a:ext cx="785322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EE7612"/>
                </a:solidFill>
                <a:effectLst/>
                <a:uLnTx/>
                <a:uFillTx/>
                <a:latin typeface="HGPｺﾞｼｯｸE"/>
                <a:ea typeface="HGPｺﾞｼｯｸE"/>
                <a:cs typeface="+mn-cs"/>
              </a:rPr>
              <a:t>ふりかえろう</a:t>
            </a:r>
            <a:r>
              <a:rPr kumimoji="1" lang="ja-JP" altLang="en-US" sz="1100" b="1" i="0" u="none" strike="noStrike" kern="1200" cap="none" spc="0" normalizeH="0" baseline="0" noProof="0" dirty="0">
                <a:ln>
                  <a:noFill/>
                </a:ln>
                <a:solidFill>
                  <a:srgbClr val="F25044"/>
                </a:solidFill>
                <a:effectLst/>
                <a:uLnTx/>
                <a:uFillTx/>
                <a:latin typeface="HGPｺﾞｼｯｸE"/>
                <a:ea typeface="HGPｺﾞｼｯｸE"/>
                <a:cs typeface="+mn-cs"/>
              </a:rPr>
              <a:t>  </a:t>
            </a:r>
            <a:r>
              <a:rPr kumimoji="1" lang="en-US" altLang="ja-JP" sz="1100" b="0" i="0" u="none" strike="noStrike" kern="1200" cap="none" spc="0" normalizeH="0" baseline="0" noProof="0" dirty="0">
                <a:ln>
                  <a:noFill/>
                </a:ln>
                <a:solidFill>
                  <a:srgbClr val="000000"/>
                </a:solidFill>
                <a:effectLst/>
                <a:uLnTx/>
                <a:uFillTx/>
                <a:latin typeface="Arial"/>
                <a:ea typeface="HGPｺﾞｼｯｸE"/>
                <a:cs typeface="+mn-cs"/>
                <a:hlinkClick r:id="rId2">
                  <a:extLst>
                    <a:ext uri="{A12FA001-AC4F-418D-AE19-62706E023703}">
                      <ahyp:hlinkClr xmlns:ahyp="http://schemas.microsoft.com/office/drawing/2018/hyperlinkcolor" val="tx"/>
                    </a:ext>
                  </a:extLst>
                </a:hlinkClick>
              </a:rPr>
              <a:t>https://www.nta.go.jp/publication/webtaxtv/201503/webtaxtv_wb.html</a:t>
            </a:r>
            <a:r>
              <a:rPr kumimoji="1" lang="ja-JP" altLang="en-US" sz="1100" b="0" i="0" u="none" strike="noStrike" kern="1200" cap="none" spc="0" normalizeH="0" baseline="0" noProof="0" dirty="0">
                <a:ln>
                  <a:noFill/>
                </a:ln>
                <a:solidFill>
                  <a:srgbClr val="000000"/>
                </a:solidFill>
                <a:effectLst/>
                <a:uLnTx/>
                <a:uFillTx/>
                <a:latin typeface="Arial"/>
                <a:ea typeface="HGPｺﾞｼｯｸE"/>
                <a:cs typeface="+mn-cs"/>
              </a:rPr>
              <a:t>　</a:t>
            </a:r>
            <a:r>
              <a:rPr kumimoji="0" lang="ja-JP" altLang="en-US" sz="1100" b="0" i="0" u="none" strike="noStrike" kern="1200" cap="none" spc="0" normalizeH="0" baseline="0" noProof="0" dirty="0">
                <a:ln>
                  <a:noFill/>
                </a:ln>
                <a:solidFill>
                  <a:srgbClr val="000000"/>
                </a:solidFill>
                <a:effectLst/>
                <a:uLnTx/>
                <a:uFillTx/>
                <a:latin typeface="Arial"/>
                <a:ea typeface="HGPｺﾞｼｯｸE"/>
                <a:cs typeface="+mn-cs"/>
              </a:rPr>
              <a:t>（</a:t>
            </a:r>
            <a:r>
              <a:rPr kumimoji="0" lang="en-US" altLang="ja-JP" sz="1100" b="0" i="0" u="none" strike="noStrike" kern="1200" cap="none" spc="0" normalizeH="0" baseline="0" noProof="0" dirty="0">
                <a:ln>
                  <a:noFill/>
                </a:ln>
                <a:solidFill>
                  <a:srgbClr val="000000"/>
                </a:solidFill>
                <a:effectLst/>
                <a:uLnTx/>
                <a:uFillTx/>
                <a:latin typeface="Arial"/>
                <a:ea typeface="HGPｺﾞｼｯｸE"/>
                <a:cs typeface="+mn-cs"/>
              </a:rPr>
              <a:t>Web-TAX-TV</a:t>
            </a:r>
            <a:r>
              <a:rPr kumimoji="0" lang="ja-JP" altLang="en-US" sz="1100" b="0" i="0" u="none" strike="noStrike" kern="1200" cap="none" spc="0" normalizeH="0" baseline="0" noProof="0" dirty="0">
                <a:ln>
                  <a:noFill/>
                </a:ln>
                <a:solidFill>
                  <a:srgbClr val="000000"/>
                </a:solidFill>
                <a:effectLst/>
                <a:uLnTx/>
                <a:uFillTx/>
                <a:latin typeface="Arial"/>
                <a:ea typeface="HGPｺﾞｼｯｸE"/>
                <a:cs typeface="+mn-cs"/>
              </a:rPr>
              <a:t>）</a:t>
            </a:r>
          </a:p>
        </p:txBody>
      </p:sp>
      <p:pic>
        <p:nvPicPr>
          <p:cNvPr id="18" name="図 17">
            <a:extLst>
              <a:ext uri="{FF2B5EF4-FFF2-40B4-BE49-F238E27FC236}">
                <a16:creationId xmlns:a16="http://schemas.microsoft.com/office/drawing/2014/main" id="{D15B586A-55D2-D88C-38C8-B6D6111902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6986464" y="4079495"/>
            <a:ext cx="829622" cy="2307922"/>
          </a:xfrm>
          <a:prstGeom prst="rect">
            <a:avLst/>
          </a:prstGeom>
        </p:spPr>
      </p:pic>
      <p:pic>
        <p:nvPicPr>
          <p:cNvPr id="25" name="図 24" descr="人形, おもちゃ, 挿絵 が含まれている画像&#10;&#10;自動的に生成された説明">
            <a:extLst>
              <a:ext uri="{FF2B5EF4-FFF2-40B4-BE49-F238E27FC236}">
                <a16:creationId xmlns:a16="http://schemas.microsoft.com/office/drawing/2014/main" id="{3BD3291E-1254-C71A-E92B-32666B6FCD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7792" y="3982175"/>
            <a:ext cx="1096023" cy="2445469"/>
          </a:xfrm>
          <a:prstGeom prst="rect">
            <a:avLst/>
          </a:prstGeom>
        </p:spPr>
      </p:pic>
      <p:grpSp>
        <p:nvGrpSpPr>
          <p:cNvPr id="6" name="グループ化 5">
            <a:extLst>
              <a:ext uri="{FF2B5EF4-FFF2-40B4-BE49-F238E27FC236}">
                <a16:creationId xmlns:a16="http://schemas.microsoft.com/office/drawing/2014/main" id="{0EF18A4F-76A2-6A64-0955-9FE2BA5559FE}"/>
              </a:ext>
            </a:extLst>
          </p:cNvPr>
          <p:cNvGrpSpPr/>
          <p:nvPr/>
        </p:nvGrpSpPr>
        <p:grpSpPr>
          <a:xfrm>
            <a:off x="2276996" y="4036121"/>
            <a:ext cx="2730939" cy="1103939"/>
            <a:chOff x="2276996" y="4036121"/>
            <a:chExt cx="2730939" cy="1103939"/>
          </a:xfrm>
        </p:grpSpPr>
        <p:grpSp>
          <p:nvGrpSpPr>
            <p:cNvPr id="3" name="グループ化 2">
              <a:extLst>
                <a:ext uri="{FF2B5EF4-FFF2-40B4-BE49-F238E27FC236}">
                  <a16:creationId xmlns:a16="http://schemas.microsoft.com/office/drawing/2014/main" id="{326D360F-FC01-10CA-BB3D-743A5680B23A}"/>
                </a:ext>
              </a:extLst>
            </p:cNvPr>
            <p:cNvGrpSpPr/>
            <p:nvPr/>
          </p:nvGrpSpPr>
          <p:grpSpPr>
            <a:xfrm>
              <a:off x="2276996" y="4036121"/>
              <a:ext cx="2730939" cy="1103939"/>
              <a:chOff x="3038441" y="5005912"/>
              <a:chExt cx="4234229" cy="1490558"/>
            </a:xfrm>
          </p:grpSpPr>
          <p:sp>
            <p:nvSpPr>
              <p:cNvPr id="4" name="角丸四角形 3">
                <a:extLst>
                  <a:ext uri="{FF2B5EF4-FFF2-40B4-BE49-F238E27FC236}">
                    <a16:creationId xmlns:a16="http://schemas.microsoft.com/office/drawing/2014/main" id="{9EEDBB3B-48F4-C51E-7EF1-AAE8B94CF7DD}"/>
                  </a:ext>
                </a:extLst>
              </p:cNvPr>
              <p:cNvSpPr/>
              <p:nvPr/>
            </p:nvSpPr>
            <p:spPr>
              <a:xfrm>
                <a:off x="3293883" y="5005912"/>
                <a:ext cx="3978787" cy="1490558"/>
              </a:xfrm>
              <a:prstGeom prst="roundRect">
                <a:avLst/>
              </a:prstGeom>
              <a:solidFill>
                <a:schemeClr val="accent6">
                  <a:lumMod val="20000"/>
                  <a:lumOff val="8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sp>
            <p:nvSpPr>
              <p:cNvPr id="12" name="三角形 11">
                <a:extLst>
                  <a:ext uri="{FF2B5EF4-FFF2-40B4-BE49-F238E27FC236}">
                    <a16:creationId xmlns:a16="http://schemas.microsoft.com/office/drawing/2014/main" id="{2841752D-E9AC-85FB-9FFF-5CBFCEB2CE93}"/>
                  </a:ext>
                </a:extLst>
              </p:cNvPr>
              <p:cNvSpPr/>
              <p:nvPr/>
            </p:nvSpPr>
            <p:spPr>
              <a:xfrm rot="16200000">
                <a:off x="2987722" y="5801012"/>
                <a:ext cx="441680" cy="340242"/>
              </a:xfrm>
              <a:prstGeom prst="triangl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grpSp>
        <p:sp>
          <p:nvSpPr>
            <p:cNvPr id="13" name="Rectangle 26">
              <a:extLst>
                <a:ext uri="{FF2B5EF4-FFF2-40B4-BE49-F238E27FC236}">
                  <a16:creationId xmlns:a16="http://schemas.microsoft.com/office/drawing/2014/main" id="{99193568-5AE0-1800-E15B-AEA96FC95BAF}"/>
                </a:ext>
              </a:extLst>
            </p:cNvPr>
            <p:cNvSpPr>
              <a:spLocks noChangeArrowheads="1"/>
            </p:cNvSpPr>
            <p:nvPr/>
          </p:nvSpPr>
          <p:spPr bwMode="white">
            <a:xfrm>
              <a:off x="2699547" y="4167620"/>
              <a:ext cx="2308387" cy="81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1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税金がなぜ必要か</a:t>
              </a:r>
              <a:endParaRPr kumimoji="1" lang="en-US" altLang="ja-JP" sz="1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1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もう一度考えてみよう</a:t>
              </a:r>
              <a:endParaRPr kumimoji="1" lang="ja-JP" altLang="en-US" sz="1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8" name="グループ化 7">
            <a:extLst>
              <a:ext uri="{FF2B5EF4-FFF2-40B4-BE49-F238E27FC236}">
                <a16:creationId xmlns:a16="http://schemas.microsoft.com/office/drawing/2014/main" id="{CE2F98F2-0BE6-1C89-62F6-0E3658F19648}"/>
              </a:ext>
            </a:extLst>
          </p:cNvPr>
          <p:cNvGrpSpPr/>
          <p:nvPr/>
        </p:nvGrpSpPr>
        <p:grpSpPr>
          <a:xfrm>
            <a:off x="312599" y="2570007"/>
            <a:ext cx="8523057" cy="1177571"/>
            <a:chOff x="312599" y="2570007"/>
            <a:chExt cx="8523057" cy="1177571"/>
          </a:xfrm>
        </p:grpSpPr>
        <p:sp>
          <p:nvSpPr>
            <p:cNvPr id="32" name="正方形/長方形 31">
              <a:extLst>
                <a:ext uri="{FF2B5EF4-FFF2-40B4-BE49-F238E27FC236}">
                  <a16:creationId xmlns:a16="http://schemas.microsoft.com/office/drawing/2014/main" id="{FFD5CB58-9E2D-0C51-77C1-DF1AB7060A03}"/>
                </a:ext>
              </a:extLst>
            </p:cNvPr>
            <p:cNvSpPr/>
            <p:nvPr/>
          </p:nvSpPr>
          <p:spPr bwMode="auto">
            <a:xfrm>
              <a:off x="312599" y="2570374"/>
              <a:ext cx="8523057" cy="1177204"/>
            </a:xfrm>
            <a:prstGeom prst="rect">
              <a:avLst/>
            </a:prstGeom>
            <a:noFill/>
            <a:ln w="22225">
              <a:solidFill>
                <a:srgbClr val="FB96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srgbClr val="FFFFFF"/>
                </a:solidFill>
                <a:effectLst/>
                <a:uLnTx/>
                <a:uFillTx/>
                <a:latin typeface="Arial"/>
                <a:ea typeface="HGPｺﾞｼｯｸE"/>
                <a:cs typeface="+mn-cs"/>
              </a:endParaRPr>
            </a:p>
          </p:txBody>
        </p:sp>
        <p:sp>
          <p:nvSpPr>
            <p:cNvPr id="33" name="正方形/長方形 32">
              <a:extLst>
                <a:ext uri="{FF2B5EF4-FFF2-40B4-BE49-F238E27FC236}">
                  <a16:creationId xmlns:a16="http://schemas.microsoft.com/office/drawing/2014/main" id="{C46ED951-BC33-4CB7-DAF6-3D818ADF3068}"/>
                </a:ext>
              </a:extLst>
            </p:cNvPr>
            <p:cNvSpPr/>
            <p:nvPr/>
          </p:nvSpPr>
          <p:spPr bwMode="auto">
            <a:xfrm>
              <a:off x="312599" y="2570007"/>
              <a:ext cx="8523057" cy="346596"/>
            </a:xfrm>
            <a:prstGeom prst="rect">
              <a:avLst/>
            </a:prstGeom>
            <a:solidFill>
              <a:srgbClr val="FB964B"/>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120" normalizeH="0" baseline="0" noProof="0">
                  <a:ln>
                    <a:noFill/>
                  </a:ln>
                  <a:solidFill>
                    <a:srgbClr val="FFFFFF"/>
                  </a:solidFill>
                  <a:effectLst/>
                  <a:uLnTx/>
                  <a:uFillTx/>
                  <a:latin typeface="HGPｺﾞｼｯｸE"/>
                  <a:ea typeface="HGPｺﾞｼｯｸE"/>
                  <a:cs typeface="+mn-cs"/>
                </a:rPr>
                <a:t>日本国憲法第３０条</a:t>
              </a:r>
              <a:endParaRPr kumimoji="0" lang="ja-JP" altLang="en-US" sz="1600" b="0" i="0" u="none" strike="noStrike" kern="1200" cap="none" spc="120" normalizeH="0" baseline="0" noProof="0" dirty="0">
                <a:ln>
                  <a:noFill/>
                </a:ln>
                <a:solidFill>
                  <a:srgbClr val="FFFFFF"/>
                </a:solidFill>
                <a:effectLst/>
                <a:uLnTx/>
                <a:uFillTx/>
                <a:latin typeface="HGPｺﾞｼｯｸE"/>
                <a:ea typeface="HGPｺﾞｼｯｸE"/>
                <a:cs typeface="+mn-cs"/>
              </a:endParaRPr>
            </a:p>
          </p:txBody>
        </p:sp>
        <p:sp>
          <p:nvSpPr>
            <p:cNvPr id="34" name="テキスト ボックス 33">
              <a:extLst>
                <a:ext uri="{FF2B5EF4-FFF2-40B4-BE49-F238E27FC236}">
                  <a16:creationId xmlns:a16="http://schemas.microsoft.com/office/drawing/2014/main" id="{1ABB31D6-182B-3B3D-5689-10C91D1F3DAE}"/>
                </a:ext>
              </a:extLst>
            </p:cNvPr>
            <p:cNvSpPr txBox="1"/>
            <p:nvPr/>
          </p:nvSpPr>
          <p:spPr>
            <a:xfrm>
              <a:off x="760920" y="2996436"/>
              <a:ext cx="7622162" cy="678519"/>
            </a:xfrm>
            <a:prstGeom prst="rect">
              <a:avLst/>
            </a:prstGeom>
            <a:noFill/>
          </p:spPr>
          <p:txBody>
            <a:bodyPr wrap="square" rtlCol="0">
              <a:spAutoFit/>
            </a:bodyPr>
            <a:lstStyle/>
            <a:p>
              <a:pPr marL="0" marR="0" lvl="0" indent="0" algn="ctr" defTabSz="838413" rtl="0" eaLnBrk="1" fontAlgn="auto" latinLnBrk="0" hangingPunct="1">
                <a:lnSpc>
                  <a:spcPct val="120000"/>
                </a:lnSpc>
                <a:spcBef>
                  <a:spcPts val="0"/>
                </a:spcBef>
                <a:spcAft>
                  <a:spcPts val="0"/>
                </a:spcAft>
                <a:buClrTx/>
                <a:buSzTx/>
                <a:buFontTx/>
                <a:buNone/>
                <a:tabLst/>
                <a:defRPr/>
              </a:pPr>
              <a:r>
                <a:rPr kumimoji="0" lang="ja-JP" altLang="en-US" sz="1700" b="0" i="0" u="none" strike="noStrike" kern="1200" cap="none" spc="130" normalizeH="0" baseline="0" noProof="0">
                  <a:ln>
                    <a:noFill/>
                  </a:ln>
                  <a:solidFill>
                    <a:srgbClr val="FB954A"/>
                  </a:solidFill>
                  <a:effectLst/>
                  <a:uLnTx/>
                  <a:uFillTx/>
                  <a:latin typeface="HGPｺﾞｼｯｸE"/>
                  <a:ea typeface="HGPｺﾞｼｯｸE"/>
                  <a:cs typeface="+mn-cs"/>
                </a:rPr>
                <a:t>国民は、法律の定めるところにより、納税の義務を負ふ。</a:t>
              </a:r>
              <a:endParaRPr kumimoji="0" lang="en-US" altLang="ja-JP" sz="1700" b="0" i="0" u="none" strike="noStrike" kern="1200" cap="none" spc="130" normalizeH="0" baseline="0" noProof="0" dirty="0">
                <a:ln>
                  <a:noFill/>
                </a:ln>
                <a:solidFill>
                  <a:srgbClr val="FB954A"/>
                </a:solidFill>
                <a:effectLst/>
                <a:uLnTx/>
                <a:uFillTx/>
                <a:latin typeface="HGPｺﾞｼｯｸE"/>
                <a:ea typeface="HGPｺﾞｼｯｸE"/>
                <a:cs typeface="+mn-cs"/>
              </a:endParaRPr>
            </a:p>
            <a:p>
              <a:pPr marL="0" marR="0" lvl="0" indent="0" algn="ctr" defTabSz="838413" rtl="0" eaLnBrk="1" fontAlgn="auto" latinLnBrk="0" hangingPunct="1">
                <a:lnSpc>
                  <a:spcPct val="120000"/>
                </a:lnSpc>
                <a:spcBef>
                  <a:spcPts val="0"/>
                </a:spcBef>
                <a:spcAft>
                  <a:spcPts val="0"/>
                </a:spcAft>
                <a:buClrTx/>
                <a:buSzTx/>
                <a:buFontTx/>
                <a:buNone/>
                <a:tabLst/>
                <a:defRPr/>
              </a:pPr>
              <a:r>
                <a:rPr kumimoji="0" lang="ja-JP" altLang="en-US" sz="1700" b="0" i="0" u="none" strike="noStrike" kern="1200" cap="none" spc="180" normalizeH="0" baseline="0" noProof="0">
                  <a:ln>
                    <a:noFill/>
                  </a:ln>
                  <a:solidFill>
                    <a:srgbClr val="FB954A"/>
                  </a:solidFill>
                  <a:effectLst/>
                  <a:uLnTx/>
                  <a:uFillTx/>
                  <a:latin typeface="HGPｺﾞｼｯｸE"/>
                  <a:ea typeface="HGPｺﾞｼｯｸE"/>
                  <a:cs typeface="+mn-cs"/>
                </a:rPr>
                <a:t>（納税の義務）</a:t>
              </a:r>
              <a:endParaRPr kumimoji="0" lang="ja-JP" altLang="en-US" sz="1700" b="0" i="0" u="none" strike="noStrike" kern="1200" cap="none" spc="180" normalizeH="0" baseline="0" noProof="0" dirty="0">
                <a:ln>
                  <a:noFill/>
                </a:ln>
                <a:solidFill>
                  <a:srgbClr val="FB954A"/>
                </a:solidFill>
                <a:effectLst/>
                <a:uLnTx/>
                <a:uFillTx/>
                <a:latin typeface="HGPｺﾞｼｯｸE"/>
                <a:ea typeface="HGPｺﾞｼｯｸE"/>
                <a:cs typeface="+mn-cs"/>
              </a:endParaRPr>
            </a:p>
          </p:txBody>
        </p:sp>
        <p:sp>
          <p:nvSpPr>
            <p:cNvPr id="26" name="テキスト ボックス 25">
              <a:extLst>
                <a:ext uri="{FF2B5EF4-FFF2-40B4-BE49-F238E27FC236}">
                  <a16:creationId xmlns:a16="http://schemas.microsoft.com/office/drawing/2014/main" id="{59F36FF2-889B-0759-4043-F0B8166C643E}"/>
                </a:ext>
              </a:extLst>
            </p:cNvPr>
            <p:cNvSpPr txBox="1"/>
            <p:nvPr/>
          </p:nvSpPr>
          <p:spPr>
            <a:xfrm>
              <a:off x="2733979" y="2921278"/>
              <a:ext cx="316530" cy="265543"/>
            </a:xfrm>
            <a:prstGeom prst="rect">
              <a:avLst/>
            </a:prstGeom>
            <a:noFill/>
          </p:spPr>
          <p:txBody>
            <a:bodyPr wrap="non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srgbClr val="FB954A"/>
                  </a:solidFill>
                  <a:effectLst/>
                  <a:uLnTx/>
                  <a:uFillTx/>
                  <a:latin typeface="HGPｺﾞｼｯｸE" panose="020B0900000000000000" pitchFamily="50" charset="-128"/>
                  <a:ea typeface="HGPｺﾞｼｯｸE" panose="020B0900000000000000" pitchFamily="50" charset="-128"/>
                  <a:cs typeface="+mn-cs"/>
                </a:rPr>
                <a:t>ほうりつ</a:t>
              </a:r>
              <a:endParaRPr kumimoji="0" lang="zh-CN" altLang="en-US" sz="800" b="0" i="0" u="none" strike="noStrike" kern="1200" cap="none" spc="0" normalizeH="0" baseline="0" noProof="0" dirty="0">
                <a:ln>
                  <a:noFill/>
                </a:ln>
                <a:solidFill>
                  <a:srgbClr val="FB954A"/>
                </a:solidFill>
                <a:effectLst/>
                <a:uLnTx/>
                <a:uFillTx/>
                <a:latin typeface="HGPｺﾞｼｯｸE" panose="020B0900000000000000" pitchFamily="50" charset="-128"/>
                <a:ea typeface="HGPｺﾞｼｯｸE" panose="020B0900000000000000" pitchFamily="50" charset="-128"/>
                <a:cs typeface="+mn-cs"/>
              </a:endParaRPr>
            </a:p>
          </p:txBody>
        </p:sp>
      </p:grpSp>
      <p:grpSp>
        <p:nvGrpSpPr>
          <p:cNvPr id="7" name="グループ化 6">
            <a:extLst>
              <a:ext uri="{FF2B5EF4-FFF2-40B4-BE49-F238E27FC236}">
                <a16:creationId xmlns:a16="http://schemas.microsoft.com/office/drawing/2014/main" id="{7C60443C-B788-7472-AAD7-6CA0BE0B5F7D}"/>
              </a:ext>
            </a:extLst>
          </p:cNvPr>
          <p:cNvGrpSpPr/>
          <p:nvPr/>
        </p:nvGrpSpPr>
        <p:grpSpPr>
          <a:xfrm>
            <a:off x="3009077" y="5251099"/>
            <a:ext cx="3901050" cy="1103939"/>
            <a:chOff x="3009077" y="5251099"/>
            <a:chExt cx="3901050" cy="1103939"/>
          </a:xfrm>
        </p:grpSpPr>
        <p:grpSp>
          <p:nvGrpSpPr>
            <p:cNvPr id="14" name="グループ化 13">
              <a:extLst>
                <a:ext uri="{FF2B5EF4-FFF2-40B4-BE49-F238E27FC236}">
                  <a16:creationId xmlns:a16="http://schemas.microsoft.com/office/drawing/2014/main" id="{26CA7663-A9B2-2B3A-10E5-BBC0A4A07D5E}"/>
                </a:ext>
              </a:extLst>
            </p:cNvPr>
            <p:cNvGrpSpPr/>
            <p:nvPr/>
          </p:nvGrpSpPr>
          <p:grpSpPr>
            <a:xfrm flipH="1">
              <a:off x="3009077" y="5251099"/>
              <a:ext cx="3901050" cy="1103939"/>
              <a:chOff x="3038441" y="5005912"/>
              <a:chExt cx="4234229" cy="1490558"/>
            </a:xfrm>
          </p:grpSpPr>
          <p:sp>
            <p:nvSpPr>
              <p:cNvPr id="15" name="角丸四角形 14">
                <a:extLst>
                  <a:ext uri="{FF2B5EF4-FFF2-40B4-BE49-F238E27FC236}">
                    <a16:creationId xmlns:a16="http://schemas.microsoft.com/office/drawing/2014/main" id="{00A73BC8-BF03-EA23-042B-043B4FF8E2A7}"/>
                  </a:ext>
                </a:extLst>
              </p:cNvPr>
              <p:cNvSpPr/>
              <p:nvPr/>
            </p:nvSpPr>
            <p:spPr>
              <a:xfrm>
                <a:off x="3293883" y="5005912"/>
                <a:ext cx="3978787" cy="1490558"/>
              </a:xfrm>
              <a:prstGeom prst="roundRect">
                <a:avLst/>
              </a:prstGeom>
              <a:solidFill>
                <a:schemeClr val="accent6">
                  <a:lumMod val="20000"/>
                  <a:lumOff val="80000"/>
                </a:schemeClr>
              </a:solidFill>
              <a:ln w="25400">
                <a:no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HGPｺﾞｼｯｸE"/>
                  <a:cs typeface="+mn-cs"/>
                </a:endParaRPr>
              </a:p>
            </p:txBody>
          </p:sp>
          <p:sp>
            <p:nvSpPr>
              <p:cNvPr id="17" name="三角形 16">
                <a:extLst>
                  <a:ext uri="{FF2B5EF4-FFF2-40B4-BE49-F238E27FC236}">
                    <a16:creationId xmlns:a16="http://schemas.microsoft.com/office/drawing/2014/main" id="{1B2EE381-A762-280E-054E-51F7752CCD4D}"/>
                  </a:ext>
                </a:extLst>
              </p:cNvPr>
              <p:cNvSpPr/>
              <p:nvPr/>
            </p:nvSpPr>
            <p:spPr>
              <a:xfrm rot="16200000">
                <a:off x="2987722" y="5801012"/>
                <a:ext cx="441680" cy="340242"/>
              </a:xfrm>
              <a:prstGeom prst="triangl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HGPｺﾞｼｯｸE"/>
                  <a:cs typeface="+mn-cs"/>
                </a:endParaRPr>
              </a:p>
            </p:txBody>
          </p:sp>
        </p:grpSp>
        <p:grpSp>
          <p:nvGrpSpPr>
            <p:cNvPr id="2" name="グループ化 1">
              <a:extLst>
                <a:ext uri="{FF2B5EF4-FFF2-40B4-BE49-F238E27FC236}">
                  <a16:creationId xmlns:a16="http://schemas.microsoft.com/office/drawing/2014/main" id="{1412A539-E770-46F2-6C02-440114D72F25}"/>
                </a:ext>
              </a:extLst>
            </p:cNvPr>
            <p:cNvGrpSpPr/>
            <p:nvPr/>
          </p:nvGrpSpPr>
          <p:grpSpPr>
            <a:xfrm>
              <a:off x="3221665" y="5349366"/>
              <a:ext cx="3298657" cy="849096"/>
              <a:chOff x="3221665" y="5349366"/>
              <a:chExt cx="3298657" cy="849096"/>
            </a:xfrm>
          </p:grpSpPr>
          <p:sp>
            <p:nvSpPr>
              <p:cNvPr id="23" name="Rectangle 26">
                <a:extLst>
                  <a:ext uri="{FF2B5EF4-FFF2-40B4-BE49-F238E27FC236}">
                    <a16:creationId xmlns:a16="http://schemas.microsoft.com/office/drawing/2014/main" id="{0DFB3F1D-01E6-C206-C535-6CD4FB788496}"/>
                  </a:ext>
                </a:extLst>
              </p:cNvPr>
              <p:cNvSpPr>
                <a:spLocks noChangeArrowheads="1"/>
              </p:cNvSpPr>
              <p:nvPr/>
            </p:nvSpPr>
            <p:spPr bwMode="white">
              <a:xfrm>
                <a:off x="3221665" y="5382598"/>
                <a:ext cx="3298657" cy="81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1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誰がどのように税金の使いみちを</a:t>
                </a:r>
                <a:endParaRPr kumimoji="1" lang="en-US" altLang="ja-JP" sz="1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1" lang="ja-JP" altLang="en-US" sz="1700" b="0" i="0" u="none" strike="noStrike" kern="1200" cap="none" spc="0" normalizeH="0" baseline="0" noProof="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決めているか調べてみよう</a:t>
                </a:r>
                <a:endParaRPr kumimoji="1" lang="ja-JP" altLang="en-US" sz="17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endParaRPr>
              </a:p>
            </p:txBody>
          </p:sp>
          <p:sp>
            <p:nvSpPr>
              <p:cNvPr id="30" name="テキスト ボックス 29">
                <a:extLst>
                  <a:ext uri="{FF2B5EF4-FFF2-40B4-BE49-F238E27FC236}">
                    <a16:creationId xmlns:a16="http://schemas.microsoft.com/office/drawing/2014/main" id="{6EEA1ED5-95B6-4ACB-A352-EF0E8E116C4A}"/>
                  </a:ext>
                </a:extLst>
              </p:cNvPr>
              <p:cNvSpPr txBox="1"/>
              <p:nvPr/>
            </p:nvSpPr>
            <p:spPr>
              <a:xfrm>
                <a:off x="3249873" y="5349366"/>
                <a:ext cx="1429407" cy="215444"/>
              </a:xfrm>
              <a:prstGeom prst="rect">
                <a:avLst/>
              </a:prstGeom>
              <a:noFill/>
            </p:spPr>
            <p:txBody>
              <a:bodyPr wrap="square" rtlCol="0">
                <a:spAutoFit/>
              </a:bodyPr>
              <a:lstStyle/>
              <a:p>
                <a:r>
                  <a:rPr kumimoji="1" lang="ja-JP" altLang="en-US" sz="800" dirty="0">
                    <a:latin typeface="+mn-ea"/>
                  </a:rPr>
                  <a:t>だれ</a:t>
                </a:r>
              </a:p>
            </p:txBody>
          </p:sp>
        </p:grpSp>
      </p:grpSp>
      <p:sp>
        <p:nvSpPr>
          <p:cNvPr id="47" name="正方形/長方形 46">
            <a:extLst>
              <a:ext uri="{FF2B5EF4-FFF2-40B4-BE49-F238E27FC236}">
                <a16:creationId xmlns:a16="http://schemas.microsoft.com/office/drawing/2014/main" id="{F28CF4B6-D161-4BE2-AD7B-94C5864FCBB7}"/>
              </a:ext>
            </a:extLst>
          </p:cNvPr>
          <p:cNvSpPr/>
          <p:nvPr/>
        </p:nvSpPr>
        <p:spPr>
          <a:xfrm>
            <a:off x="0" y="2564"/>
            <a:ext cx="9144000" cy="786303"/>
          </a:xfrm>
          <a:prstGeom prst="rect">
            <a:avLst/>
          </a:prstGeom>
          <a:solidFill>
            <a:srgbClr val="FB9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48" name="グラフィックス 47">
            <a:extLst>
              <a:ext uri="{FF2B5EF4-FFF2-40B4-BE49-F238E27FC236}">
                <a16:creationId xmlns:a16="http://schemas.microsoft.com/office/drawing/2014/main" id="{4ACE6340-6873-4378-BBE1-992F699D3CF5}"/>
              </a:ext>
            </a:extLst>
          </p:cNvPr>
          <p:cNvPicPr>
            <a:picLocks noChangeAspect="1"/>
          </p:cNvPicPr>
          <p:nvPr/>
        </p:nvPicPr>
        <p:blipFill>
          <a:blip r:embed="rId5" cstate="hq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flipH="1">
            <a:off x="90603" y="26641"/>
            <a:ext cx="751397" cy="751397"/>
          </a:xfrm>
          <a:prstGeom prst="rect">
            <a:avLst/>
          </a:prstGeom>
        </p:spPr>
      </p:pic>
      <p:pic>
        <p:nvPicPr>
          <p:cNvPr id="49" name="図 48" descr="挿絵 が含まれている画像&#10;&#10;自動的に生成された説明">
            <a:extLst>
              <a:ext uri="{FF2B5EF4-FFF2-40B4-BE49-F238E27FC236}">
                <a16:creationId xmlns:a16="http://schemas.microsoft.com/office/drawing/2014/main" id="{AE1447AC-1D23-4B08-8D92-58A23419DE6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356040" y="479362"/>
            <a:ext cx="1833650" cy="1899978"/>
          </a:xfrm>
          <a:prstGeom prst="rect">
            <a:avLst/>
          </a:prstGeom>
        </p:spPr>
      </p:pic>
      <p:sp>
        <p:nvSpPr>
          <p:cNvPr id="50" name="Text Box 12">
            <a:extLst>
              <a:ext uri="{FF2B5EF4-FFF2-40B4-BE49-F238E27FC236}">
                <a16:creationId xmlns:a16="http://schemas.microsoft.com/office/drawing/2014/main" id="{EE1452BB-0728-44CF-84A1-A87D1ACC9E75}"/>
              </a:ext>
            </a:extLst>
          </p:cNvPr>
          <p:cNvSpPr txBox="1">
            <a:spLocks noChangeArrowheads="1"/>
          </p:cNvSpPr>
          <p:nvPr/>
        </p:nvSpPr>
        <p:spPr bwMode="auto">
          <a:xfrm>
            <a:off x="843129" y="75788"/>
            <a:ext cx="33441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税金は大切なもの</a:t>
            </a:r>
          </a:p>
        </p:txBody>
      </p:sp>
      <p:grpSp>
        <p:nvGrpSpPr>
          <p:cNvPr id="5" name="グループ化 4">
            <a:extLst>
              <a:ext uri="{FF2B5EF4-FFF2-40B4-BE49-F238E27FC236}">
                <a16:creationId xmlns:a16="http://schemas.microsoft.com/office/drawing/2014/main" id="{04EF31BD-1129-4B76-C68B-5B6D638404E2}"/>
              </a:ext>
            </a:extLst>
          </p:cNvPr>
          <p:cNvGrpSpPr/>
          <p:nvPr/>
        </p:nvGrpSpPr>
        <p:grpSpPr>
          <a:xfrm>
            <a:off x="199285" y="820117"/>
            <a:ext cx="7530585" cy="1498164"/>
            <a:chOff x="199285" y="820117"/>
            <a:chExt cx="7530585" cy="1498164"/>
          </a:xfrm>
        </p:grpSpPr>
        <p:sp>
          <p:nvSpPr>
            <p:cNvPr id="51" name="Rectangle 26">
              <a:extLst>
                <a:ext uri="{FF2B5EF4-FFF2-40B4-BE49-F238E27FC236}">
                  <a16:creationId xmlns:a16="http://schemas.microsoft.com/office/drawing/2014/main" id="{0E2B595E-7AF1-4B9D-BC73-0F6C19455030}"/>
                </a:ext>
              </a:extLst>
            </p:cNvPr>
            <p:cNvSpPr>
              <a:spLocks noChangeArrowheads="1"/>
            </p:cNvSpPr>
            <p:nvPr/>
          </p:nvSpPr>
          <p:spPr bwMode="white">
            <a:xfrm>
              <a:off x="199285" y="881221"/>
              <a:ext cx="7530585" cy="143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lvl="0" defTabSz="914400" fontAlgn="base">
                <a:lnSpc>
                  <a:spcPct val="123000"/>
                </a:lnSpc>
                <a:spcBef>
                  <a:spcPct val="0"/>
                </a:spcBef>
                <a:spcAft>
                  <a:spcPct val="0"/>
                </a:spcAft>
                <a:buNone/>
                <a:defRPr/>
              </a:pPr>
              <a:r>
                <a:rPr lang="ja-JP" altLang="en-US" sz="2000" dirty="0">
                  <a:solidFill>
                    <a:schemeClr val="accent6">
                      <a:lumMod val="75000"/>
                    </a:schemeClr>
                  </a:solidFill>
                  <a:latin typeface="HGPｺﾞｼｯｸE" panose="020B0900000000000000" pitchFamily="50" charset="-128"/>
                  <a:ea typeface="HGPｺﾞｼｯｸE" panose="020B0900000000000000" pitchFamily="50" charset="-128"/>
                </a:rPr>
                <a:t>納税は国民の義務</a:t>
              </a:r>
            </a:p>
            <a:p>
              <a:pPr lvl="0" defTabSz="914400">
                <a:lnSpc>
                  <a:spcPct val="140000"/>
                </a:lnSpc>
                <a:spcBef>
                  <a:spcPct val="0"/>
                </a:spcBef>
                <a:buNone/>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税金がないと、わたしたちの生活は成り立たなくなります。</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lvl="0" defTabSz="914400">
                <a:lnSpc>
                  <a:spcPct val="123000"/>
                </a:lnSpc>
                <a:spcBef>
                  <a:spcPct val="0"/>
                </a:spcBef>
                <a:buNone/>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税金は、社会の一員として暮らしていくために支払わなければならない会費の</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lvl="0" defTabSz="914400">
                <a:lnSpc>
                  <a:spcPct val="123000"/>
                </a:lnSpc>
                <a:spcBef>
                  <a:spcPct val="0"/>
                </a:spcBef>
                <a:buNone/>
                <a:defRPr/>
              </a:pPr>
              <a:r>
                <a:rPr lang="ja-JP" altLang="en-US" sz="1700" dirty="0">
                  <a:solidFill>
                    <a:srgbClr val="000000"/>
                  </a:solidFill>
                  <a:latin typeface="HGPｺﾞｼｯｸE" panose="020B0900000000000000" pitchFamily="50" charset="-128"/>
                  <a:ea typeface="HGPｺﾞｼｯｸE" panose="020B0900000000000000" pitchFamily="50" charset="-128"/>
                </a:rPr>
                <a:t>ようなものです。税金を納めることは、</a:t>
              </a:r>
              <a:r>
                <a:rPr lang="ja-JP" altLang="en-US" sz="1700" spc="-90" dirty="0">
                  <a:solidFill>
                    <a:srgbClr val="000000"/>
                  </a:solidFill>
                  <a:latin typeface="HGPｺﾞｼｯｸE" panose="020B0900000000000000" pitchFamily="50" charset="-128"/>
                  <a:ea typeface="HGPｺﾞｼｯｸE" panose="020B0900000000000000" pitchFamily="50" charset="-128"/>
                </a:rPr>
                <a:t>国民の義務として憲法に定められています。</a:t>
              </a:r>
            </a:p>
          </p:txBody>
        </p:sp>
        <p:sp>
          <p:nvSpPr>
            <p:cNvPr id="52" name="テキスト ボックス 51">
              <a:extLst>
                <a:ext uri="{FF2B5EF4-FFF2-40B4-BE49-F238E27FC236}">
                  <a16:creationId xmlns:a16="http://schemas.microsoft.com/office/drawing/2014/main" id="{49C60F1B-ED81-4E26-A7F9-9F9AF2489BF9}"/>
                </a:ext>
              </a:extLst>
            </p:cNvPr>
            <p:cNvSpPr txBox="1"/>
            <p:nvPr/>
          </p:nvSpPr>
          <p:spPr>
            <a:xfrm>
              <a:off x="269007" y="820117"/>
              <a:ext cx="560205" cy="265543"/>
            </a:xfrm>
            <a:prstGeom prst="rect">
              <a:avLst/>
            </a:prstGeom>
            <a:noFill/>
          </p:spPr>
          <p:txBody>
            <a:bodyPr wrap="none" rtlCol="0">
              <a:noAutofit/>
            </a:bodyPr>
            <a:lstStyle/>
            <a:p>
              <a:pPr algn="ctr"/>
              <a:r>
                <a:rPr lang="ja-JP" altLang="en-US" sz="800">
                  <a:solidFill>
                    <a:schemeClr val="accent6">
                      <a:lumMod val="75000"/>
                    </a:schemeClr>
                  </a:solidFill>
                  <a:latin typeface="HGPｺﾞｼｯｸE" panose="020B0900000000000000" pitchFamily="50" charset="-128"/>
                  <a:ea typeface="HGPｺﾞｼｯｸE" panose="020B0900000000000000" pitchFamily="50" charset="-128"/>
                </a:rPr>
                <a:t>のうぜい</a:t>
              </a:r>
              <a:endParaRPr lang="zh-CN" altLang="en-US" sz="800" dirty="0">
                <a:solidFill>
                  <a:schemeClr val="accent6">
                    <a:lumMod val="75000"/>
                  </a:schemeClr>
                </a:solidFill>
                <a:latin typeface="HGPｺﾞｼｯｸE" panose="020B0900000000000000" pitchFamily="50" charset="-128"/>
                <a:ea typeface="HGPｺﾞｼｯｸE" panose="020B0900000000000000" pitchFamily="50" charset="-128"/>
              </a:endParaRPr>
            </a:p>
          </p:txBody>
        </p:sp>
        <p:sp>
          <p:nvSpPr>
            <p:cNvPr id="53" name="テキスト ボックス 52">
              <a:extLst>
                <a:ext uri="{FF2B5EF4-FFF2-40B4-BE49-F238E27FC236}">
                  <a16:creationId xmlns:a16="http://schemas.microsoft.com/office/drawing/2014/main" id="{369340B3-4445-4A70-AC06-BD701AF95A06}"/>
                </a:ext>
              </a:extLst>
            </p:cNvPr>
            <p:cNvSpPr txBox="1"/>
            <p:nvPr/>
          </p:nvSpPr>
          <p:spPr>
            <a:xfrm>
              <a:off x="5143134" y="1880317"/>
              <a:ext cx="560205" cy="265543"/>
            </a:xfrm>
            <a:prstGeom prst="rect">
              <a:avLst/>
            </a:prstGeom>
            <a:noFill/>
          </p:spPr>
          <p:txBody>
            <a:bodyPr wrap="none" rtlCol="0">
              <a:noAutofit/>
            </a:bodyPr>
            <a:lstStyle/>
            <a:p>
              <a:pPr algn="ctr"/>
              <a:r>
                <a:rPr lang="ja-JP" altLang="en-US" sz="800">
                  <a:latin typeface="HGPｺﾞｼｯｸE" panose="020B0900000000000000" pitchFamily="50" charset="-128"/>
                  <a:ea typeface="HGPｺﾞｼｯｸE" panose="020B0900000000000000" pitchFamily="50" charset="-128"/>
                </a:rPr>
                <a:t>けんぽう</a:t>
              </a:r>
              <a:endParaRPr lang="zh-CN" altLang="en-US" sz="800" dirty="0">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FF24F0AA-33F4-405D-B152-2B18741EA7D3}"/>
                </a:ext>
              </a:extLst>
            </p:cNvPr>
            <p:cNvSpPr txBox="1"/>
            <p:nvPr/>
          </p:nvSpPr>
          <p:spPr>
            <a:xfrm>
              <a:off x="2338177" y="1880317"/>
              <a:ext cx="316530" cy="265543"/>
            </a:xfrm>
            <a:prstGeom prst="rect">
              <a:avLst/>
            </a:prstGeom>
            <a:noFill/>
          </p:spPr>
          <p:txBody>
            <a:bodyPr wrap="none" rtlCol="0">
              <a:noAutofit/>
            </a:bodyPr>
            <a:lstStyle/>
            <a:p>
              <a:pPr algn="ctr"/>
              <a:r>
                <a:rPr lang="ja-JP" altLang="en-US" sz="800">
                  <a:latin typeface="HGPｺﾞｼｯｸE" panose="020B0900000000000000" pitchFamily="50" charset="-128"/>
                  <a:ea typeface="HGPｺﾞｼｯｸE" panose="020B0900000000000000" pitchFamily="50" charset="-128"/>
                </a:rPr>
                <a:t>おさ</a:t>
              </a:r>
              <a:endParaRPr lang="zh-CN" altLang="en-US" sz="8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201776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C2089-D53C-1775-30B9-FBFAE96ED9ED}"/>
            </a:ext>
          </a:extLst>
        </p:cNvPr>
        <p:cNvGrpSpPr/>
        <p:nvPr/>
      </p:nvGrpSpPr>
      <p:grpSpPr>
        <a:xfrm>
          <a:off x="0" y="0"/>
          <a:ext cx="0" cy="0"/>
          <a:chOff x="0" y="0"/>
          <a:chExt cx="0" cy="0"/>
        </a:xfrm>
      </p:grpSpPr>
      <p:sp>
        <p:nvSpPr>
          <p:cNvPr id="36" name="正方形/長方形 35">
            <a:extLst>
              <a:ext uri="{FF2B5EF4-FFF2-40B4-BE49-F238E27FC236}">
                <a16:creationId xmlns:a16="http://schemas.microsoft.com/office/drawing/2014/main" id="{284493FE-1BC5-E408-FCA8-5B81ECA3CC0F}"/>
              </a:ext>
            </a:extLst>
          </p:cNvPr>
          <p:cNvSpPr/>
          <p:nvPr/>
        </p:nvSpPr>
        <p:spPr>
          <a:xfrm>
            <a:off x="0" y="6489828"/>
            <a:ext cx="9144000" cy="261610"/>
          </a:xfrm>
          <a:prstGeom prst="rect">
            <a:avLst/>
          </a:prstGeom>
          <a:solidFill>
            <a:srgbClr val="E5E5F7"/>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a:solidFill>
                <a:srgbClr val="000000"/>
              </a:solidFill>
              <a:latin typeface="+mn-ea"/>
            </a:endParaRPr>
          </a:p>
        </p:txBody>
      </p:sp>
      <p:sp>
        <p:nvSpPr>
          <p:cNvPr id="37" name="正方形/長方形 36">
            <a:extLst>
              <a:ext uri="{FF2B5EF4-FFF2-40B4-BE49-F238E27FC236}">
                <a16:creationId xmlns:a16="http://schemas.microsoft.com/office/drawing/2014/main" id="{D2C8DD33-B148-6D13-ECF2-2F31AC35B400}"/>
              </a:ext>
            </a:extLst>
          </p:cNvPr>
          <p:cNvSpPr/>
          <p:nvPr/>
        </p:nvSpPr>
        <p:spPr>
          <a:xfrm>
            <a:off x="0" y="2564"/>
            <a:ext cx="9144000" cy="786303"/>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38" name="グラフィックス 37">
            <a:extLst>
              <a:ext uri="{FF2B5EF4-FFF2-40B4-BE49-F238E27FC236}">
                <a16:creationId xmlns:a16="http://schemas.microsoft.com/office/drawing/2014/main" id="{2D2DCB49-65FD-0288-2D53-18CB55317FD0}"/>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90603" y="26641"/>
            <a:ext cx="751397" cy="751397"/>
          </a:xfrm>
          <a:prstGeom prst="rect">
            <a:avLst/>
          </a:prstGeom>
        </p:spPr>
      </p:pic>
      <p:sp>
        <p:nvSpPr>
          <p:cNvPr id="39" name="正方形/長方形 38">
            <a:extLst>
              <a:ext uri="{FF2B5EF4-FFF2-40B4-BE49-F238E27FC236}">
                <a16:creationId xmlns:a16="http://schemas.microsoft.com/office/drawing/2014/main" id="{6E161C41-8F52-0E85-B622-7CCC51739CCE}"/>
              </a:ext>
            </a:extLst>
          </p:cNvPr>
          <p:cNvSpPr/>
          <p:nvPr/>
        </p:nvSpPr>
        <p:spPr>
          <a:xfrm>
            <a:off x="0" y="6743093"/>
            <a:ext cx="9144000" cy="114907"/>
          </a:xfrm>
          <a:prstGeom prst="rect">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四角形: 上の 2 つの角を丸める 12">
            <a:extLst>
              <a:ext uri="{FF2B5EF4-FFF2-40B4-BE49-F238E27FC236}">
                <a16:creationId xmlns:a16="http://schemas.microsoft.com/office/drawing/2014/main" id="{493907BF-5F40-C807-6BF5-2C7190DCB5AC}"/>
              </a:ext>
            </a:extLst>
          </p:cNvPr>
          <p:cNvSpPr/>
          <p:nvPr/>
        </p:nvSpPr>
        <p:spPr>
          <a:xfrm>
            <a:off x="8532440" y="6488990"/>
            <a:ext cx="611560" cy="254103"/>
          </a:xfrm>
          <a:prstGeom prst="round2SameRect">
            <a:avLst>
              <a:gd name="adj1" fmla="val 21588"/>
              <a:gd name="adj2" fmla="val 0"/>
            </a:avLst>
          </a:prstGeom>
          <a:solidFill>
            <a:srgbClr val="817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Rectangle 6">
            <a:extLst>
              <a:ext uri="{FF2B5EF4-FFF2-40B4-BE49-F238E27FC236}">
                <a16:creationId xmlns:a16="http://schemas.microsoft.com/office/drawing/2014/main" id="{3F7EAC0E-FFED-57DC-6688-AD4B6FB6EF4D}"/>
              </a:ext>
            </a:extLst>
          </p:cNvPr>
          <p:cNvSpPr txBox="1">
            <a:spLocks noChangeArrowheads="1"/>
          </p:cNvSpPr>
          <p:nvPr/>
        </p:nvSpPr>
        <p:spPr bwMode="auto">
          <a:xfrm>
            <a:off x="8628484" y="6574636"/>
            <a:ext cx="419472" cy="1893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12C3962C-59A4-486A-8D44-A9781E017F69}" type="slidenum">
              <a:rPr lang="en-US" altLang="ja-JP" smtClean="0"/>
              <a:pPr>
                <a:defRPr/>
              </a:pPr>
              <a:t>16</a:t>
            </a:fld>
            <a:endParaRPr lang="en-US" altLang="ja-JP" dirty="0"/>
          </a:p>
        </p:txBody>
      </p:sp>
      <p:sp>
        <p:nvSpPr>
          <p:cNvPr id="42" name="四角形: 角を丸くする 14">
            <a:extLst>
              <a:ext uri="{FF2B5EF4-FFF2-40B4-BE49-F238E27FC236}">
                <a16:creationId xmlns:a16="http://schemas.microsoft.com/office/drawing/2014/main" id="{28C8C7A6-1052-45DD-8627-F7A2A1098956}"/>
              </a:ext>
            </a:extLst>
          </p:cNvPr>
          <p:cNvSpPr/>
          <p:nvPr/>
        </p:nvSpPr>
        <p:spPr>
          <a:xfrm>
            <a:off x="2041126" y="103328"/>
            <a:ext cx="6131274" cy="584775"/>
          </a:xfrm>
          <a:prstGeom prst="roundRect">
            <a:avLst>
              <a:gd name="adj" fmla="val 1293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3" name="Text Box 12">
            <a:extLst>
              <a:ext uri="{FF2B5EF4-FFF2-40B4-BE49-F238E27FC236}">
                <a16:creationId xmlns:a16="http://schemas.microsoft.com/office/drawing/2014/main" id="{03C84505-208E-F5C8-E420-139241DAEA74}"/>
              </a:ext>
            </a:extLst>
          </p:cNvPr>
          <p:cNvSpPr txBox="1">
            <a:spLocks noChangeArrowheads="1"/>
          </p:cNvSpPr>
          <p:nvPr/>
        </p:nvSpPr>
        <p:spPr bwMode="auto">
          <a:xfrm>
            <a:off x="843129" y="75788"/>
            <a:ext cx="1005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検索</a:t>
            </a:r>
          </a:p>
        </p:txBody>
      </p:sp>
      <p:sp>
        <p:nvSpPr>
          <p:cNvPr id="20" name="Text Box 12">
            <a:extLst>
              <a:ext uri="{FF2B5EF4-FFF2-40B4-BE49-F238E27FC236}">
                <a16:creationId xmlns:a16="http://schemas.microsoft.com/office/drawing/2014/main" id="{9FE91A30-F900-AEF3-DC42-A7E1B74974FE}"/>
              </a:ext>
            </a:extLst>
          </p:cNvPr>
          <p:cNvSpPr txBox="1">
            <a:spLocks noChangeArrowheads="1"/>
          </p:cNvSpPr>
          <p:nvPr/>
        </p:nvSpPr>
        <p:spPr bwMode="auto">
          <a:xfrm>
            <a:off x="2123728" y="75788"/>
            <a:ext cx="33201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latin typeface="HGPｺﾞｼｯｸE" panose="020B0900000000000000" pitchFamily="50" charset="-128"/>
                <a:ea typeface="HGPｺﾞｼｯｸE" panose="020B0900000000000000" pitchFamily="50" charset="-128"/>
              </a:rPr>
              <a:t>税の学習コーナー</a:t>
            </a:r>
          </a:p>
        </p:txBody>
      </p:sp>
      <p:sp>
        <p:nvSpPr>
          <p:cNvPr id="6" name="テキスト ボックス 5">
            <a:extLst>
              <a:ext uri="{FF2B5EF4-FFF2-40B4-BE49-F238E27FC236}">
                <a16:creationId xmlns:a16="http://schemas.microsoft.com/office/drawing/2014/main" id="{66633628-3EE1-7EB8-856A-6D74DBAEC581}"/>
              </a:ext>
            </a:extLst>
          </p:cNvPr>
          <p:cNvSpPr txBox="1"/>
          <p:nvPr/>
        </p:nvSpPr>
        <p:spPr>
          <a:xfrm>
            <a:off x="886065" y="6478619"/>
            <a:ext cx="7853221" cy="261610"/>
          </a:xfrm>
          <a:prstGeom prst="rect">
            <a:avLst/>
          </a:prstGeom>
          <a:noFill/>
        </p:spPr>
        <p:txBody>
          <a:bodyPr wrap="square" rtlCol="0">
            <a:spAutoFit/>
          </a:bodyPr>
          <a:lstStyle/>
          <a:p>
            <a:r>
              <a:rPr kumimoji="1" lang="ja-JP" altLang="en-US" sz="1100">
                <a:solidFill>
                  <a:srgbClr val="5F5ACA"/>
                </a:solidFill>
              </a:rPr>
              <a:t>和歌山県</a:t>
            </a:r>
            <a:r>
              <a:rPr kumimoji="1" lang="zh-TW" altLang="en-US" sz="1100" dirty="0">
                <a:solidFill>
                  <a:srgbClr val="5F5ACA"/>
                </a:solidFill>
              </a:rPr>
              <a:t>租税教育推進連絡協議会</a:t>
            </a:r>
            <a:r>
              <a:rPr kumimoji="1" lang="ja-JP" altLang="en-US" sz="1100">
                <a:solidFill>
                  <a:srgbClr val="5F5ACA"/>
                </a:solidFill>
              </a:rPr>
              <a:t>ホームページ　</a:t>
            </a:r>
            <a:r>
              <a:rPr kumimoji="1" lang="en-US" altLang="ja-JP"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https://wakayama-sozeikyoiku.jp/ </a:t>
            </a:r>
            <a:endParaRPr kumimoji="1" lang="ja-JP" altLang="en-US" sz="1100" dirty="0">
              <a:latin typeface="+mn-ea"/>
            </a:endParaRPr>
          </a:p>
        </p:txBody>
      </p:sp>
      <p:sp>
        <p:nvSpPr>
          <p:cNvPr id="16" name="テキスト ボックス 15">
            <a:extLst>
              <a:ext uri="{FF2B5EF4-FFF2-40B4-BE49-F238E27FC236}">
                <a16:creationId xmlns:a16="http://schemas.microsoft.com/office/drawing/2014/main" id="{C231A0AC-5C4C-35B1-A180-351B07B5E10B}"/>
              </a:ext>
            </a:extLst>
          </p:cNvPr>
          <p:cNvSpPr txBox="1"/>
          <p:nvPr userDrawn="1"/>
        </p:nvSpPr>
        <p:spPr>
          <a:xfrm>
            <a:off x="358041" y="5589414"/>
            <a:ext cx="3966554" cy="288147"/>
          </a:xfrm>
          <a:prstGeom prst="rect">
            <a:avLst/>
          </a:prstGeom>
          <a:noFill/>
        </p:spPr>
        <p:txBody>
          <a:bodyPr vert="horz" wrap="square" tIns="36000" bIns="36000" rtlCol="0">
            <a:spAutoFit/>
          </a:bodyPr>
          <a:lstStyle/>
          <a:p>
            <a:pPr algn="l"/>
            <a:r>
              <a:rPr lang="ja-JP" altLang="en-US" sz="1400" spc="-10">
                <a:solidFill>
                  <a:schemeClr val="tx1"/>
                </a:solidFill>
                <a:latin typeface="+mn-ea"/>
              </a:rPr>
              <a:t>（編集・発行） 和歌山県租税教育推進連絡協議会</a:t>
            </a:r>
            <a:endParaRPr lang="en-US" altLang="ja-JP" sz="1400" spc="-10" dirty="0">
              <a:solidFill>
                <a:schemeClr val="tx1"/>
              </a:solidFill>
              <a:latin typeface="+mn-ea"/>
            </a:endParaRPr>
          </a:p>
        </p:txBody>
      </p:sp>
      <p:sp>
        <p:nvSpPr>
          <p:cNvPr id="17" name="テキスト ボックス 16">
            <a:extLst>
              <a:ext uri="{FF2B5EF4-FFF2-40B4-BE49-F238E27FC236}">
                <a16:creationId xmlns:a16="http://schemas.microsoft.com/office/drawing/2014/main" id="{0FFC42FD-D89C-98EA-46B3-5854786FBF5A}"/>
              </a:ext>
            </a:extLst>
          </p:cNvPr>
          <p:cNvSpPr txBox="1"/>
          <p:nvPr userDrawn="1"/>
        </p:nvSpPr>
        <p:spPr>
          <a:xfrm>
            <a:off x="1399937" y="5875428"/>
            <a:ext cx="6433775" cy="257369"/>
          </a:xfrm>
          <a:prstGeom prst="rect">
            <a:avLst/>
          </a:prstGeom>
          <a:noFill/>
        </p:spPr>
        <p:txBody>
          <a:bodyPr vert="horz" wrap="square" tIns="36000" bIns="36000" rtlCol="0">
            <a:spAutoFit/>
          </a:bodyPr>
          <a:lstStyle/>
          <a:p>
            <a:pPr algn="l"/>
            <a:r>
              <a:rPr lang="zh-CN" altLang="en-US" sz="1200" spc="-10" dirty="0">
                <a:solidFill>
                  <a:schemeClr val="tx1"/>
                </a:solidFill>
                <a:latin typeface="+mn-ea"/>
              </a:rPr>
              <a:t>〒</a:t>
            </a:r>
            <a:r>
              <a:rPr lang="en-US" altLang="zh-CN" sz="1200" spc="-10" dirty="0">
                <a:solidFill>
                  <a:schemeClr val="tx1"/>
                </a:solidFill>
                <a:latin typeface="+mn-ea"/>
              </a:rPr>
              <a:t>640-8520</a:t>
            </a:r>
            <a:r>
              <a:rPr lang="zh-CN" altLang="en-US" sz="1200" spc="-10" dirty="0">
                <a:solidFill>
                  <a:schemeClr val="tx1"/>
                </a:solidFill>
                <a:latin typeface="+mn-ea"/>
              </a:rPr>
              <a:t>　</a:t>
            </a:r>
            <a:r>
              <a:rPr lang="ja-JP" altLang="en-US" sz="1200" spc="-10">
                <a:solidFill>
                  <a:schemeClr val="tx1"/>
                </a:solidFill>
                <a:latin typeface="+mn-ea"/>
              </a:rPr>
              <a:t>和歌山市二番丁３ 和歌山地方合同庁舎　和歌山税務署内</a:t>
            </a:r>
            <a:endParaRPr lang="en-US" altLang="ja-JP" sz="1200" spc="-10" dirty="0">
              <a:solidFill>
                <a:schemeClr val="tx1"/>
              </a:solidFill>
              <a:latin typeface="+mn-ea"/>
            </a:endParaRPr>
          </a:p>
        </p:txBody>
      </p:sp>
      <p:sp>
        <p:nvSpPr>
          <p:cNvPr id="19" name="テキスト ボックス 18">
            <a:extLst>
              <a:ext uri="{FF2B5EF4-FFF2-40B4-BE49-F238E27FC236}">
                <a16:creationId xmlns:a16="http://schemas.microsoft.com/office/drawing/2014/main" id="{6BE10BD4-6943-F0F5-0441-C651F9C12A37}"/>
              </a:ext>
            </a:extLst>
          </p:cNvPr>
          <p:cNvSpPr txBox="1"/>
          <p:nvPr userDrawn="1"/>
        </p:nvSpPr>
        <p:spPr>
          <a:xfrm>
            <a:off x="1399937" y="6052112"/>
            <a:ext cx="5940669" cy="380480"/>
          </a:xfrm>
          <a:prstGeom prst="rect">
            <a:avLst/>
          </a:prstGeom>
          <a:noFill/>
        </p:spPr>
        <p:txBody>
          <a:bodyPr vert="horz" wrap="square" tIns="36000" bIns="36000" rtlCol="0">
            <a:spAutoFit/>
          </a:bodyPr>
          <a:lstStyle/>
          <a:p>
            <a:pPr algn="l"/>
            <a:r>
              <a:rPr lang="ja-JP" altLang="en-US" sz="1000" spc="-10">
                <a:latin typeface="+mn-ea"/>
              </a:rPr>
              <a:t>和歌山県</a:t>
            </a:r>
            <a:r>
              <a:rPr lang="ja-JP" altLang="en-US" sz="1000" spc="-10">
                <a:solidFill>
                  <a:schemeClr val="tx1"/>
                </a:solidFill>
                <a:latin typeface="+mn-ea"/>
              </a:rPr>
              <a:t>租税教育推進連絡協議会は、和歌山県内の教育委員会や小学校・中学校・高等学校の教育関係者と、国・県・市町村の税務関係者が協力して、租税教育の推進を図るために設けられた組織です。</a:t>
            </a:r>
            <a:endParaRPr lang="en-US" altLang="ja-JP" sz="1000" spc="-10" dirty="0">
              <a:solidFill>
                <a:schemeClr val="tx1"/>
              </a:solidFill>
              <a:latin typeface="+mn-ea"/>
            </a:endParaRPr>
          </a:p>
        </p:txBody>
      </p:sp>
      <p:pic>
        <p:nvPicPr>
          <p:cNvPr id="3" name="図 2">
            <a:hlinkClick r:id="rId5"/>
            <a:extLst>
              <a:ext uri="{FF2B5EF4-FFF2-40B4-BE49-F238E27FC236}">
                <a16:creationId xmlns:a16="http://schemas.microsoft.com/office/drawing/2014/main" id="{3D46D13C-DB42-91E1-4FBF-77966D71CD57}"/>
              </a:ext>
            </a:extLst>
          </p:cNvPr>
          <p:cNvPicPr>
            <a:picLocks noChangeAspect="1"/>
          </p:cNvPicPr>
          <p:nvPr/>
        </p:nvPicPr>
        <p:blipFill>
          <a:blip r:embed="rId6"/>
          <a:stretch>
            <a:fillRect/>
          </a:stretch>
        </p:blipFill>
        <p:spPr>
          <a:xfrm>
            <a:off x="7362516" y="5582158"/>
            <a:ext cx="924164" cy="924164"/>
          </a:xfrm>
          <a:prstGeom prst="rect">
            <a:avLst/>
          </a:prstGeom>
        </p:spPr>
      </p:pic>
      <p:cxnSp>
        <p:nvCxnSpPr>
          <p:cNvPr id="27" name="直線コネクタ 26">
            <a:extLst>
              <a:ext uri="{FF2B5EF4-FFF2-40B4-BE49-F238E27FC236}">
                <a16:creationId xmlns:a16="http://schemas.microsoft.com/office/drawing/2014/main" id="{C33A7BD5-46AB-E94F-1C59-7B6E12CF89A4}"/>
              </a:ext>
            </a:extLst>
          </p:cNvPr>
          <p:cNvCxnSpPr>
            <a:cxnSpLocks/>
          </p:cNvCxnSpPr>
          <p:nvPr/>
        </p:nvCxnSpPr>
        <p:spPr>
          <a:xfrm>
            <a:off x="358041" y="5511154"/>
            <a:ext cx="6374355" cy="0"/>
          </a:xfrm>
          <a:prstGeom prst="line">
            <a:avLst/>
          </a:prstGeom>
          <a:ln w="25400" cmpd="dbl">
            <a:solidFill>
              <a:srgbClr val="817DD5"/>
            </a:solidFill>
          </a:ln>
        </p:spPr>
        <p:style>
          <a:lnRef idx="2">
            <a:schemeClr val="accent1"/>
          </a:lnRef>
          <a:fillRef idx="0">
            <a:schemeClr val="accent1"/>
          </a:fillRef>
          <a:effectRef idx="1">
            <a:schemeClr val="accent1"/>
          </a:effectRef>
          <a:fontRef idx="minor">
            <a:schemeClr val="tx1"/>
          </a:fontRef>
        </p:style>
      </p:cxnSp>
      <p:sp>
        <p:nvSpPr>
          <p:cNvPr id="50" name="テキスト ボックス 49">
            <a:extLst>
              <a:ext uri="{FF2B5EF4-FFF2-40B4-BE49-F238E27FC236}">
                <a16:creationId xmlns:a16="http://schemas.microsoft.com/office/drawing/2014/main" id="{02E42955-5AFE-2903-A14C-6D13FDD11131}"/>
              </a:ext>
            </a:extLst>
          </p:cNvPr>
          <p:cNvSpPr txBox="1"/>
          <p:nvPr/>
        </p:nvSpPr>
        <p:spPr>
          <a:xfrm>
            <a:off x="7072463" y="3034553"/>
            <a:ext cx="504316" cy="173351"/>
          </a:xfrm>
          <a:prstGeom prst="rect">
            <a:avLst/>
          </a:prstGeom>
          <a:noFill/>
        </p:spPr>
        <p:txBody>
          <a:bodyPr wrap="none" rtlCol="0">
            <a:noAutofit/>
          </a:bodyPr>
          <a:lstStyle/>
          <a:p>
            <a:pPr algn="ctr"/>
            <a:r>
              <a:rPr lang="ja-JP" altLang="en-US" sz="600">
                <a:solidFill>
                  <a:schemeClr val="bg1"/>
                </a:solidFill>
                <a:latin typeface="HGPｺﾞｼｯｸE" panose="020B0900000000000000" pitchFamily="50" charset="-128"/>
                <a:ea typeface="HGPｺﾞｼｯｸE" panose="020B0900000000000000" pitchFamily="50" charset="-128"/>
              </a:rPr>
              <a:t>ざいむしょう</a:t>
            </a:r>
            <a:endParaRPr lang="zh-CN" altLang="en-US" sz="600" dirty="0">
              <a:solidFill>
                <a:schemeClr val="bg1"/>
              </a:solidFill>
              <a:latin typeface="HGPｺﾞｼｯｸE" panose="020B0900000000000000" pitchFamily="50" charset="-128"/>
              <a:ea typeface="HGPｺﾞｼｯｸE" panose="020B0900000000000000" pitchFamily="50" charset="-128"/>
            </a:endParaRPr>
          </a:p>
        </p:txBody>
      </p:sp>
      <p:sp>
        <p:nvSpPr>
          <p:cNvPr id="51" name="テキスト ボックス 50">
            <a:extLst>
              <a:ext uri="{FF2B5EF4-FFF2-40B4-BE49-F238E27FC236}">
                <a16:creationId xmlns:a16="http://schemas.microsoft.com/office/drawing/2014/main" id="{463D6C5F-B431-F4DC-7A66-AF295FFE3B5E}"/>
              </a:ext>
            </a:extLst>
          </p:cNvPr>
          <p:cNvSpPr txBox="1"/>
          <p:nvPr/>
        </p:nvSpPr>
        <p:spPr>
          <a:xfrm>
            <a:off x="1522687" y="5503070"/>
            <a:ext cx="613559"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わかやまけん</a:t>
            </a:r>
            <a:endParaRPr lang="zh-CN" altLang="en-US" sz="700" dirty="0">
              <a:latin typeface="HGPｺﾞｼｯｸE" panose="020B0900000000000000" pitchFamily="50" charset="-128"/>
              <a:ea typeface="HGPｺﾞｼｯｸE" panose="020B0900000000000000" pitchFamily="50" charset="-128"/>
            </a:endParaRPr>
          </a:p>
        </p:txBody>
      </p:sp>
      <p:sp>
        <p:nvSpPr>
          <p:cNvPr id="52" name="テキスト ボックス 51">
            <a:extLst>
              <a:ext uri="{FF2B5EF4-FFF2-40B4-BE49-F238E27FC236}">
                <a16:creationId xmlns:a16="http://schemas.microsoft.com/office/drawing/2014/main" id="{3E161BC2-65C2-69F6-F54D-1699A9117FAB}"/>
              </a:ext>
            </a:extLst>
          </p:cNvPr>
          <p:cNvSpPr txBox="1"/>
          <p:nvPr/>
        </p:nvSpPr>
        <p:spPr>
          <a:xfrm>
            <a:off x="2150560" y="5503070"/>
            <a:ext cx="432763"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そぜい</a:t>
            </a:r>
            <a:endParaRPr lang="zh-CN" altLang="en-US" sz="700" dirty="0">
              <a:latin typeface="HGPｺﾞｼｯｸE" panose="020B0900000000000000" pitchFamily="50" charset="-128"/>
              <a:ea typeface="HGPｺﾞｼｯｸE" panose="020B0900000000000000" pitchFamily="50" charset="-128"/>
            </a:endParaRPr>
          </a:p>
        </p:txBody>
      </p:sp>
      <p:sp>
        <p:nvSpPr>
          <p:cNvPr id="53" name="テキスト ボックス 52">
            <a:extLst>
              <a:ext uri="{FF2B5EF4-FFF2-40B4-BE49-F238E27FC236}">
                <a16:creationId xmlns:a16="http://schemas.microsoft.com/office/drawing/2014/main" id="{0F5A48A6-0FEF-F466-F104-A8AABFEB83A5}"/>
              </a:ext>
            </a:extLst>
          </p:cNvPr>
          <p:cNvSpPr txBox="1"/>
          <p:nvPr/>
        </p:nvSpPr>
        <p:spPr>
          <a:xfrm>
            <a:off x="2490037" y="5503070"/>
            <a:ext cx="432763"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きょういく</a:t>
            </a:r>
            <a:endParaRPr lang="zh-CN" altLang="en-US" sz="700" dirty="0">
              <a:latin typeface="HGPｺﾞｼｯｸE" panose="020B0900000000000000" pitchFamily="50" charset="-128"/>
              <a:ea typeface="HGPｺﾞｼｯｸE" panose="020B0900000000000000" pitchFamily="50" charset="-128"/>
            </a:endParaRPr>
          </a:p>
        </p:txBody>
      </p:sp>
      <p:sp>
        <p:nvSpPr>
          <p:cNvPr id="54" name="テキスト ボックス 53">
            <a:extLst>
              <a:ext uri="{FF2B5EF4-FFF2-40B4-BE49-F238E27FC236}">
                <a16:creationId xmlns:a16="http://schemas.microsoft.com/office/drawing/2014/main" id="{EC2CE203-D7A4-2E50-CA9B-E8AFFC6277A4}"/>
              </a:ext>
            </a:extLst>
          </p:cNvPr>
          <p:cNvSpPr txBox="1"/>
          <p:nvPr/>
        </p:nvSpPr>
        <p:spPr>
          <a:xfrm>
            <a:off x="2856895" y="5503070"/>
            <a:ext cx="432763"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すいしん</a:t>
            </a:r>
            <a:endParaRPr lang="zh-CN" altLang="en-US" sz="700" dirty="0">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CA22ADFF-21A5-DA2B-26A0-8C3202D0A43E}"/>
              </a:ext>
            </a:extLst>
          </p:cNvPr>
          <p:cNvSpPr txBox="1"/>
          <p:nvPr/>
        </p:nvSpPr>
        <p:spPr>
          <a:xfrm>
            <a:off x="3201847" y="5503070"/>
            <a:ext cx="432763"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れんらく</a:t>
            </a:r>
            <a:endParaRPr lang="zh-CN" altLang="en-US" sz="700" dirty="0">
              <a:latin typeface="HGPｺﾞｼｯｸE" panose="020B0900000000000000" pitchFamily="50" charset="-128"/>
              <a:ea typeface="HGPｺﾞｼｯｸE" panose="020B0900000000000000" pitchFamily="50" charset="-128"/>
            </a:endParaRPr>
          </a:p>
        </p:txBody>
      </p:sp>
      <p:sp>
        <p:nvSpPr>
          <p:cNvPr id="56" name="テキスト ボックス 55">
            <a:extLst>
              <a:ext uri="{FF2B5EF4-FFF2-40B4-BE49-F238E27FC236}">
                <a16:creationId xmlns:a16="http://schemas.microsoft.com/office/drawing/2014/main" id="{3061F79A-7D04-2423-B665-193104578CD0}"/>
              </a:ext>
            </a:extLst>
          </p:cNvPr>
          <p:cNvSpPr txBox="1"/>
          <p:nvPr/>
        </p:nvSpPr>
        <p:spPr>
          <a:xfrm>
            <a:off x="3650835" y="5503070"/>
            <a:ext cx="432763" cy="157566"/>
          </a:xfrm>
          <a:prstGeom prst="rect">
            <a:avLst/>
          </a:prstGeom>
          <a:noFill/>
        </p:spPr>
        <p:txBody>
          <a:bodyPr wrap="none" rtlCol="0">
            <a:noAutofit/>
          </a:bodyPr>
          <a:lstStyle/>
          <a:p>
            <a:pPr algn="ctr"/>
            <a:r>
              <a:rPr lang="ja-JP" altLang="en-US" sz="700">
                <a:latin typeface="HGPｺﾞｼｯｸE" panose="020B0900000000000000" pitchFamily="50" charset="-128"/>
                <a:ea typeface="HGPｺﾞｼｯｸE" panose="020B0900000000000000" pitchFamily="50" charset="-128"/>
              </a:rPr>
              <a:t>きょうぎかい</a:t>
            </a:r>
            <a:endParaRPr lang="zh-CN" altLang="en-US" sz="700" dirty="0">
              <a:latin typeface="HGPｺﾞｼｯｸE" panose="020B0900000000000000" pitchFamily="50" charset="-128"/>
              <a:ea typeface="HGPｺﾞｼｯｸE" panose="020B0900000000000000" pitchFamily="50" charset="-128"/>
            </a:endParaRPr>
          </a:p>
        </p:txBody>
      </p:sp>
      <p:graphicFrame>
        <p:nvGraphicFramePr>
          <p:cNvPr id="2" name="表 1">
            <a:extLst>
              <a:ext uri="{FF2B5EF4-FFF2-40B4-BE49-F238E27FC236}">
                <a16:creationId xmlns:a16="http://schemas.microsoft.com/office/drawing/2014/main" id="{1F8157E1-B9AF-E279-721F-CC897DD62A39}"/>
              </a:ext>
            </a:extLst>
          </p:cNvPr>
          <p:cNvGraphicFramePr>
            <a:graphicFrameLocks noGrp="1"/>
          </p:cNvGraphicFramePr>
          <p:nvPr>
            <p:extLst>
              <p:ext uri="{D42A27DB-BD31-4B8C-83A1-F6EECF244321}">
                <p14:modId xmlns:p14="http://schemas.microsoft.com/office/powerpoint/2010/main" val="399247097"/>
              </p:ext>
            </p:extLst>
          </p:nvPr>
        </p:nvGraphicFramePr>
        <p:xfrm>
          <a:off x="6812782" y="834502"/>
          <a:ext cx="1913381" cy="4686240"/>
        </p:xfrm>
        <a:graphic>
          <a:graphicData uri="http://schemas.openxmlformats.org/drawingml/2006/table">
            <a:tbl>
              <a:tblPr>
                <a:tableStyleId>{5C22544A-7EE6-4342-B048-85BDC9FD1C3A}</a:tableStyleId>
              </a:tblPr>
              <a:tblGrid>
                <a:gridCol w="1913381">
                  <a:extLst>
                    <a:ext uri="{9D8B030D-6E8A-4147-A177-3AD203B41FA5}">
                      <a16:colId xmlns:a16="http://schemas.microsoft.com/office/drawing/2014/main" val="1765909574"/>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u="none">
                          <a:solidFill>
                            <a:schemeClr val="bg1"/>
                          </a:solidFill>
                          <a:latin typeface="+mn-ea"/>
                          <a:ea typeface="+mn-ea"/>
                        </a:rPr>
                        <a:t>税の学習コーナー</a:t>
                      </a:r>
                      <a:endParaRPr kumimoji="1" lang="ja-JP" altLang="en-US" sz="1100" b="0" u="none" dirty="0">
                        <a:solidFill>
                          <a:schemeClr val="bg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475108299"/>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9786459"/>
                  </a:ext>
                </a:extLst>
              </a:tr>
              <a:tr h="24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n-ea"/>
                          <a:ea typeface="+mn-ea"/>
                          <a:cs typeface="+mn-cs"/>
                        </a:rPr>
                        <a:t>Web-TAX-TV</a:t>
                      </a:r>
                      <a:r>
                        <a:rPr kumimoji="1" lang="ja-JP" altLang="en-US" sz="1100" b="0" kern="1200">
                          <a:solidFill>
                            <a:schemeClr val="bg1"/>
                          </a:solidFill>
                          <a:latin typeface="+mn-ea"/>
                          <a:ea typeface="+mn-ea"/>
                          <a:cs typeface="+mn-cs"/>
                        </a:rPr>
                        <a:t>ビデオ（アニメ）</a:t>
                      </a:r>
                      <a:endParaRPr kumimoji="1" lang="en-US" altLang="ja-JP" sz="1100" b="0" kern="1200" dirty="0">
                        <a:solidFill>
                          <a:schemeClr val="bg1"/>
                        </a:solidFill>
                        <a:latin typeface="+mn-ea"/>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644083103"/>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03771773"/>
                  </a:ext>
                </a:extLst>
              </a:tr>
              <a:tr h="360000">
                <a:tc>
                  <a:txBody>
                    <a:bodyPr/>
                    <a:lstStyle/>
                    <a:p>
                      <a:pPr algn="ctr"/>
                      <a:r>
                        <a:rPr kumimoji="1" lang="ja-JP" altLang="en-US" sz="1100" b="0">
                          <a:solidFill>
                            <a:schemeClr val="bg1"/>
                          </a:solidFill>
                          <a:latin typeface="+mn-ea"/>
                          <a:ea typeface="+mn-ea"/>
                        </a:rPr>
                        <a:t>財務省キッズコーナー</a:t>
                      </a:r>
                      <a:endParaRPr kumimoji="1" lang="en-US" altLang="ja-JP" sz="1100" b="0" dirty="0">
                        <a:solidFill>
                          <a:schemeClr val="bg1"/>
                        </a:solidFill>
                        <a:latin typeface="+mn-ea"/>
                        <a:ea typeface="+mn-ea"/>
                      </a:endParaRPr>
                    </a:p>
                    <a:p>
                      <a:pPr algn="ctr"/>
                      <a:r>
                        <a:rPr kumimoji="1" lang="ja-JP" altLang="en-US" sz="1100" b="0">
                          <a:solidFill>
                            <a:schemeClr val="bg1"/>
                          </a:solidFill>
                          <a:latin typeface="+mn-ea"/>
                          <a:ea typeface="+mn-ea"/>
                        </a:rPr>
                        <a:t>ファイナンスらんど</a:t>
                      </a:r>
                      <a:endParaRPr kumimoji="1" lang="ja-JP" altLang="en-US" sz="1100" dirty="0">
                        <a:solidFill>
                          <a:schemeClr val="bg1"/>
                        </a:solidFill>
                        <a:latin typeface="+mn-ea"/>
                        <a:ea typeface="+mn-ea"/>
                      </a:endParaRPr>
                    </a:p>
                  </a:txBody>
                  <a:tcPr marT="72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058073814"/>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14400787"/>
                  </a:ext>
                </a:extLst>
              </a:tr>
              <a:tr h="244800">
                <a:tc>
                  <a:txBody>
                    <a:bodyPr/>
                    <a:lstStyle/>
                    <a:p>
                      <a:pPr algn="ctr"/>
                      <a:r>
                        <a:rPr kumimoji="1" lang="ja-JP" altLang="en-US" sz="1100" b="0">
                          <a:solidFill>
                            <a:schemeClr val="bg1"/>
                          </a:solidFill>
                          <a:latin typeface="+mn-ea"/>
                          <a:ea typeface="+mn-ea"/>
                        </a:rPr>
                        <a:t>うんこ税金ドリル</a:t>
                      </a:r>
                      <a:endParaRPr kumimoji="1" lang="en-US" altLang="ja-JP" sz="1100" b="0" dirty="0">
                        <a:solidFill>
                          <a:schemeClr val="bg1"/>
                        </a:solidFill>
                        <a:latin typeface="+mn-ea"/>
                        <a:ea typeface="+mn-ea"/>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17DD5"/>
                    </a:solidFill>
                  </a:tcPr>
                </a:tc>
                <a:extLst>
                  <a:ext uri="{0D108BD9-81ED-4DB2-BD59-A6C34878D82A}">
                    <a16:rowId xmlns:a16="http://schemas.microsoft.com/office/drawing/2014/main" val="140250651"/>
                  </a:ext>
                </a:extLst>
              </a:tr>
              <a:tr h="864000">
                <a:tc>
                  <a:txBody>
                    <a:bodyPr/>
                    <a:lstStyle/>
                    <a:p>
                      <a:pPr algn="ctr"/>
                      <a:endParaRPr kumimoji="1" lang="ja-JP" altLang="en-US" sz="11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6669825"/>
                  </a:ext>
                </a:extLst>
              </a:tr>
            </a:tbl>
          </a:graphicData>
        </a:graphic>
      </p:graphicFrame>
      <p:pic>
        <p:nvPicPr>
          <p:cNvPr id="5" name="図 4">
            <a:hlinkClick r:id="rId7"/>
            <a:extLst>
              <a:ext uri="{FF2B5EF4-FFF2-40B4-BE49-F238E27FC236}">
                <a16:creationId xmlns:a16="http://schemas.microsoft.com/office/drawing/2014/main" id="{44ED2D8E-392C-1A9C-D07B-531454D503A4}"/>
              </a:ext>
            </a:extLst>
          </p:cNvPr>
          <p:cNvPicPr>
            <a:picLocks noChangeAspect="1"/>
          </p:cNvPicPr>
          <p:nvPr/>
        </p:nvPicPr>
        <p:blipFill rotWithShape="1">
          <a:blip r:embed="rId8"/>
          <a:srcRect l="1" r="1884"/>
          <a:stretch/>
        </p:blipFill>
        <p:spPr>
          <a:xfrm>
            <a:off x="7402183" y="1145034"/>
            <a:ext cx="770217" cy="758351"/>
          </a:xfrm>
          <a:prstGeom prst="rect">
            <a:avLst/>
          </a:prstGeom>
        </p:spPr>
      </p:pic>
      <p:pic>
        <p:nvPicPr>
          <p:cNvPr id="7" name="図 6">
            <a:hlinkClick r:id="rId9"/>
            <a:extLst>
              <a:ext uri="{FF2B5EF4-FFF2-40B4-BE49-F238E27FC236}">
                <a16:creationId xmlns:a16="http://schemas.microsoft.com/office/drawing/2014/main" id="{4FA2523F-E45B-6579-8CD9-FD188EC12391}"/>
              </a:ext>
            </a:extLst>
          </p:cNvPr>
          <p:cNvPicPr>
            <a:picLocks noChangeAspect="1"/>
          </p:cNvPicPr>
          <p:nvPr/>
        </p:nvPicPr>
        <p:blipFill>
          <a:blip r:embed="rId10"/>
          <a:stretch>
            <a:fillRect/>
          </a:stretch>
        </p:blipFill>
        <p:spPr>
          <a:xfrm>
            <a:off x="7402183" y="3574330"/>
            <a:ext cx="770217" cy="767149"/>
          </a:xfrm>
          <a:prstGeom prst="rect">
            <a:avLst/>
          </a:prstGeom>
        </p:spPr>
      </p:pic>
      <p:pic>
        <p:nvPicPr>
          <p:cNvPr id="8" name="図 7">
            <a:hlinkClick r:id="rId11"/>
            <a:extLst>
              <a:ext uri="{FF2B5EF4-FFF2-40B4-BE49-F238E27FC236}">
                <a16:creationId xmlns:a16="http://schemas.microsoft.com/office/drawing/2014/main" id="{F11FAAC0-7F7D-8C50-8E1C-2471A2FF61D9}"/>
              </a:ext>
            </a:extLst>
          </p:cNvPr>
          <p:cNvPicPr>
            <a:picLocks noChangeAspect="1"/>
          </p:cNvPicPr>
          <p:nvPr/>
        </p:nvPicPr>
        <p:blipFill rotWithShape="1">
          <a:blip r:embed="rId12"/>
          <a:srcRect l="1643" r="4504" b="3339"/>
          <a:stretch/>
        </p:blipFill>
        <p:spPr>
          <a:xfrm>
            <a:off x="7402182" y="4695440"/>
            <a:ext cx="770218" cy="755103"/>
          </a:xfrm>
          <a:prstGeom prst="rect">
            <a:avLst/>
          </a:prstGeom>
        </p:spPr>
      </p:pic>
      <p:pic>
        <p:nvPicPr>
          <p:cNvPr id="9" name="図 8">
            <a:hlinkClick r:id="rId13"/>
            <a:extLst>
              <a:ext uri="{FF2B5EF4-FFF2-40B4-BE49-F238E27FC236}">
                <a16:creationId xmlns:a16="http://schemas.microsoft.com/office/drawing/2014/main" id="{1CB89489-64EC-4CA7-6C3F-940286EEFC33}"/>
              </a:ext>
            </a:extLst>
          </p:cNvPr>
          <p:cNvPicPr>
            <a:picLocks noChangeAspect="1"/>
          </p:cNvPicPr>
          <p:nvPr/>
        </p:nvPicPr>
        <p:blipFill rotWithShape="1">
          <a:blip r:embed="rId14"/>
          <a:srcRect l="1463" r="3860"/>
          <a:stretch/>
        </p:blipFill>
        <p:spPr>
          <a:xfrm>
            <a:off x="7400050" y="2245962"/>
            <a:ext cx="772350" cy="785562"/>
          </a:xfrm>
          <a:prstGeom prst="rect">
            <a:avLst/>
          </a:prstGeom>
        </p:spPr>
      </p:pic>
      <p:grpSp>
        <p:nvGrpSpPr>
          <p:cNvPr id="30" name="グループ化 29">
            <a:extLst>
              <a:ext uri="{FF2B5EF4-FFF2-40B4-BE49-F238E27FC236}">
                <a16:creationId xmlns:a16="http://schemas.microsoft.com/office/drawing/2014/main" id="{CF7559E2-47B9-E80E-2DDD-E955F89E09FE}"/>
              </a:ext>
            </a:extLst>
          </p:cNvPr>
          <p:cNvGrpSpPr/>
          <p:nvPr/>
        </p:nvGrpSpPr>
        <p:grpSpPr>
          <a:xfrm>
            <a:off x="388056" y="881221"/>
            <a:ext cx="5782874" cy="696666"/>
            <a:chOff x="199285" y="881221"/>
            <a:chExt cx="8776123" cy="696666"/>
          </a:xfrm>
        </p:grpSpPr>
        <p:sp>
          <p:nvSpPr>
            <p:cNvPr id="31" name="Rectangle 26">
              <a:extLst>
                <a:ext uri="{FF2B5EF4-FFF2-40B4-BE49-F238E27FC236}">
                  <a16:creationId xmlns:a16="http://schemas.microsoft.com/office/drawing/2014/main" id="{169B10C4-EEF1-A5C8-243D-087117C58124}"/>
                </a:ext>
              </a:extLst>
            </p:cNvPr>
            <p:cNvSpPr>
              <a:spLocks noChangeArrowheads="1"/>
            </p:cNvSpPr>
            <p:nvPr/>
          </p:nvSpPr>
          <p:spPr bwMode="white">
            <a:xfrm>
              <a:off x="199285" y="881221"/>
              <a:ext cx="8776123" cy="696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defTabSz="914400" fontAlgn="base">
                <a:lnSpc>
                  <a:spcPts val="2500"/>
                </a:lnSpc>
                <a:spcBef>
                  <a:spcPct val="0"/>
                </a:spcBef>
                <a:spcAft>
                  <a:spcPct val="0"/>
                </a:spcAft>
                <a:buNone/>
                <a:defRPr/>
              </a:pPr>
              <a:r>
                <a:rPr kumimoji="1" lang="ja-JP" altLang="en-US" sz="1700" i="0" u="none" strike="noStrike" kern="1200" cap="none" spc="0" normalizeH="0" baseline="0" noProof="0">
                  <a:ln>
                    <a:noFill/>
                  </a:ln>
                  <a:effectLst/>
                  <a:uLnTx/>
                  <a:uFillTx/>
                  <a:latin typeface="HGPｺﾞｼｯｸE" panose="020B0900000000000000" pitchFamily="50" charset="-128"/>
                  <a:ea typeface="HGPｺﾞｼｯｸE" panose="020B0900000000000000" pitchFamily="50" charset="-128"/>
                </a:rPr>
                <a:t>税金について、もっと詳しく知りたい人は、</a:t>
              </a:r>
              <a:endParaRPr kumimoji="1" lang="en-US" altLang="ja-JP" sz="1700" i="0" u="none" strike="noStrike" kern="1200" cap="none" spc="0" normalizeH="0" baseline="0" noProof="0" dirty="0">
                <a:ln>
                  <a:noFill/>
                </a:ln>
                <a:effectLst/>
                <a:uLnTx/>
                <a:uFillTx/>
                <a:latin typeface="HGPｺﾞｼｯｸE" panose="020B0900000000000000" pitchFamily="50" charset="-128"/>
                <a:ea typeface="HGPｺﾞｼｯｸE" panose="020B0900000000000000" pitchFamily="50" charset="-128"/>
              </a:endParaRPr>
            </a:p>
            <a:p>
              <a:pPr defTabSz="914400" fontAlgn="base">
                <a:lnSpc>
                  <a:spcPts val="2500"/>
                </a:lnSpc>
                <a:spcBef>
                  <a:spcPct val="0"/>
                </a:spcBef>
                <a:spcAft>
                  <a:spcPct val="0"/>
                </a:spcAft>
                <a:buNone/>
                <a:defRPr/>
              </a:pPr>
              <a:r>
                <a:rPr lang="ja-JP" altLang="en-US" sz="1700">
                  <a:solidFill>
                    <a:schemeClr val="tx2"/>
                  </a:solidFill>
                  <a:latin typeface="HGPｺﾞｼｯｸE" panose="020B0900000000000000" pitchFamily="50" charset="-128"/>
                  <a:ea typeface="HGPｺﾞｼｯｸE" panose="020B0900000000000000" pitchFamily="50" charset="-128"/>
                </a:rPr>
                <a:t>国税庁ホームページ「税の学習コーナー」</a:t>
              </a:r>
              <a:r>
                <a:rPr lang="ja-JP" altLang="en-US" sz="1700">
                  <a:latin typeface="HGPｺﾞｼｯｸE" panose="020B0900000000000000" pitchFamily="50" charset="-128"/>
                  <a:ea typeface="HGPｺﾞｼｯｸE" panose="020B0900000000000000" pitchFamily="50" charset="-128"/>
                </a:rPr>
                <a:t>を見てね。</a:t>
              </a:r>
            </a:p>
          </p:txBody>
        </p:sp>
        <p:sp>
          <p:nvSpPr>
            <p:cNvPr id="32" name="テキスト ボックス 31">
              <a:extLst>
                <a:ext uri="{FF2B5EF4-FFF2-40B4-BE49-F238E27FC236}">
                  <a16:creationId xmlns:a16="http://schemas.microsoft.com/office/drawing/2014/main" id="{F69079A8-D025-4733-0A1E-1427384CAEA6}"/>
                </a:ext>
              </a:extLst>
            </p:cNvPr>
            <p:cNvSpPr txBox="1"/>
            <p:nvPr/>
          </p:nvSpPr>
          <p:spPr>
            <a:xfrm>
              <a:off x="300189" y="1139918"/>
              <a:ext cx="1065701" cy="265543"/>
            </a:xfrm>
            <a:prstGeom prst="rect">
              <a:avLst/>
            </a:prstGeom>
            <a:noFill/>
          </p:spPr>
          <p:txBody>
            <a:bodyPr wrap="none" rtlCol="0">
              <a:noAutofit/>
            </a:bodyPr>
            <a:lstStyle/>
            <a:p>
              <a:pPr algn="ctr"/>
              <a:r>
                <a:rPr lang="ja-JP" altLang="en-US" sz="800">
                  <a:solidFill>
                    <a:schemeClr val="tx2"/>
                  </a:solidFill>
                  <a:latin typeface="HGPｺﾞｼｯｸE" panose="020B0900000000000000" pitchFamily="50" charset="-128"/>
                  <a:ea typeface="HGPｺﾞｼｯｸE" panose="020B0900000000000000" pitchFamily="50" charset="-128"/>
                </a:rPr>
                <a:t>こくぜいちょう</a:t>
              </a:r>
              <a:endParaRPr lang="zh-CN" altLang="en-US" sz="800" dirty="0">
                <a:solidFill>
                  <a:schemeClr val="tx2"/>
                </a:solidFill>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A75FAE11-0F8B-0039-F2E7-69C60D3F210E}"/>
              </a:ext>
            </a:extLst>
          </p:cNvPr>
          <p:cNvGrpSpPr/>
          <p:nvPr/>
        </p:nvGrpSpPr>
        <p:grpSpPr>
          <a:xfrm>
            <a:off x="434835" y="1661631"/>
            <a:ext cx="5974247" cy="3632139"/>
            <a:chOff x="434835" y="1661631"/>
            <a:chExt cx="5974247" cy="3632139"/>
          </a:xfrm>
        </p:grpSpPr>
        <p:grpSp>
          <p:nvGrpSpPr>
            <p:cNvPr id="11" name="グループ化 10">
              <a:extLst>
                <a:ext uri="{FF2B5EF4-FFF2-40B4-BE49-F238E27FC236}">
                  <a16:creationId xmlns:a16="http://schemas.microsoft.com/office/drawing/2014/main" id="{0C10C8E2-D51A-8010-B902-4C397040373B}"/>
                </a:ext>
              </a:extLst>
            </p:cNvPr>
            <p:cNvGrpSpPr/>
            <p:nvPr/>
          </p:nvGrpSpPr>
          <p:grpSpPr>
            <a:xfrm>
              <a:off x="434835" y="1811377"/>
              <a:ext cx="1651121" cy="3472425"/>
              <a:chOff x="434835" y="1928340"/>
              <a:chExt cx="1651121" cy="3472425"/>
            </a:xfrm>
          </p:grpSpPr>
          <p:sp>
            <p:nvSpPr>
              <p:cNvPr id="15" name="フリーフォーム: 図形 7">
                <a:extLst>
                  <a:ext uri="{FF2B5EF4-FFF2-40B4-BE49-F238E27FC236}">
                    <a16:creationId xmlns:a16="http://schemas.microsoft.com/office/drawing/2014/main" id="{3A7814F9-34EA-9F46-7928-2AE7FFA35C5A}"/>
                  </a:ext>
                </a:extLst>
              </p:cNvPr>
              <p:cNvSpPr/>
              <p:nvPr/>
            </p:nvSpPr>
            <p:spPr>
              <a:xfrm>
                <a:off x="1645862" y="1928340"/>
                <a:ext cx="440094" cy="3472425"/>
              </a:xfrm>
              <a:custGeom>
                <a:avLst/>
                <a:gdLst>
                  <a:gd name="connsiteX0" fmla="*/ 630194 w 630194"/>
                  <a:gd name="connsiteY0" fmla="*/ 0 h 4720281"/>
                  <a:gd name="connsiteX1" fmla="*/ 12356 w 630194"/>
                  <a:gd name="connsiteY1" fmla="*/ 3447535 h 4720281"/>
                  <a:gd name="connsiteX2" fmla="*/ 0 w 630194"/>
                  <a:gd name="connsiteY2" fmla="*/ 4213654 h 4720281"/>
                  <a:gd name="connsiteX3" fmla="*/ 580767 w 630194"/>
                  <a:gd name="connsiteY3" fmla="*/ 4720281 h 4720281"/>
                  <a:gd name="connsiteX4" fmla="*/ 630194 w 630194"/>
                  <a:gd name="connsiteY4" fmla="*/ 0 h 4720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94" h="4720281">
                    <a:moveTo>
                      <a:pt x="630194" y="0"/>
                    </a:moveTo>
                    <a:lnTo>
                      <a:pt x="12356" y="3447535"/>
                    </a:lnTo>
                    <a:lnTo>
                      <a:pt x="0" y="4213654"/>
                    </a:lnTo>
                    <a:lnTo>
                      <a:pt x="580767" y="4720281"/>
                    </a:lnTo>
                    <a:lnTo>
                      <a:pt x="630194" y="0"/>
                    </a:lnTo>
                    <a:close/>
                  </a:path>
                </a:pathLst>
              </a:custGeom>
              <a:solidFill>
                <a:srgbClr val="CAF2E3">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9CFF13AF-1AF9-F3FB-6DC4-D2C0F1F387AB}"/>
                  </a:ext>
                </a:extLst>
              </p:cNvPr>
              <p:cNvGrpSpPr/>
              <p:nvPr/>
            </p:nvGrpSpPr>
            <p:grpSpPr>
              <a:xfrm>
                <a:off x="434835" y="4551310"/>
                <a:ext cx="1479485" cy="849455"/>
                <a:chOff x="127427" y="4832762"/>
                <a:chExt cx="1985942" cy="1110808"/>
              </a:xfrm>
            </p:grpSpPr>
            <p:pic>
              <p:nvPicPr>
                <p:cNvPr id="25" name="図 24">
                  <a:extLst>
                    <a:ext uri="{FF2B5EF4-FFF2-40B4-BE49-F238E27FC236}">
                      <a16:creationId xmlns:a16="http://schemas.microsoft.com/office/drawing/2014/main" id="{67943D30-D695-52F5-76BA-2F19C45B3CE4}"/>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127427" y="4852542"/>
                  <a:ext cx="1852285" cy="1091028"/>
                </a:xfrm>
                <a:prstGeom prst="rect">
                  <a:avLst/>
                </a:prstGeom>
              </p:spPr>
            </p:pic>
            <p:pic>
              <p:nvPicPr>
                <p:cNvPr id="28" name="図 27" descr="パソコンの画面&#10;&#10;自動的に生成された説明">
                  <a:extLst>
                    <a:ext uri="{FF2B5EF4-FFF2-40B4-BE49-F238E27FC236}">
                      <a16:creationId xmlns:a16="http://schemas.microsoft.com/office/drawing/2014/main" id="{BD21ED6F-6111-908F-6442-D011758D7CE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31180" y="4832762"/>
                  <a:ext cx="1182189" cy="923962"/>
                </a:xfrm>
                <a:prstGeom prst="rect">
                  <a:avLst/>
                </a:prstGeom>
              </p:spPr>
            </p:pic>
            <p:pic>
              <p:nvPicPr>
                <p:cNvPr id="29" name="図 28">
                  <a:extLst>
                    <a:ext uri="{FF2B5EF4-FFF2-40B4-BE49-F238E27FC236}">
                      <a16:creationId xmlns:a16="http://schemas.microsoft.com/office/drawing/2014/main" id="{62CEE5C8-280B-056B-7B7F-497AA640D8EF}"/>
                    </a:ext>
                  </a:extLst>
                </p:cNvPr>
                <p:cNvPicPr>
                  <a:picLocks noChangeAspect="1"/>
                </p:cNvPicPr>
                <p:nvPr/>
              </p:nvPicPr>
              <p:blipFill rotWithShape="1">
                <a:blip r:embed="rId17"/>
                <a:srcRect l="1501" t="1897" r="1674" b="18851"/>
                <a:stretch/>
              </p:blipFill>
              <p:spPr>
                <a:xfrm>
                  <a:off x="978769" y="4869158"/>
                  <a:ext cx="1085082" cy="669551"/>
                </a:xfrm>
                <a:prstGeom prst="rect">
                  <a:avLst/>
                </a:prstGeom>
                <a:ln w="12700">
                  <a:solidFill>
                    <a:schemeClr val="tx1"/>
                  </a:solidFill>
                </a:ln>
              </p:spPr>
            </p:pic>
          </p:grpSp>
        </p:grpSp>
        <p:pic>
          <p:nvPicPr>
            <p:cNvPr id="13" name="図 12">
              <a:extLst>
                <a:ext uri="{FF2B5EF4-FFF2-40B4-BE49-F238E27FC236}">
                  <a16:creationId xmlns:a16="http://schemas.microsoft.com/office/drawing/2014/main" id="{32C7DEB3-6A3E-80E7-142E-32852C926411}"/>
                </a:ext>
              </a:extLst>
            </p:cNvPr>
            <p:cNvPicPr>
              <a:picLocks noChangeAspect="1"/>
            </p:cNvPicPr>
            <p:nvPr/>
          </p:nvPicPr>
          <p:blipFill>
            <a:blip r:embed="rId18"/>
            <a:stretch>
              <a:fillRect/>
            </a:stretch>
          </p:blipFill>
          <p:spPr>
            <a:xfrm>
              <a:off x="2019860" y="1661631"/>
              <a:ext cx="4389222" cy="3632139"/>
            </a:xfrm>
            <a:prstGeom prst="rect">
              <a:avLst/>
            </a:prstGeom>
            <a:ln w="12700">
              <a:solidFill>
                <a:schemeClr val="tx2">
                  <a:lumMod val="75000"/>
                </a:schemeClr>
              </a:solidFill>
            </a:ln>
          </p:spPr>
        </p:pic>
      </p:grpSp>
    </p:spTree>
    <p:extLst>
      <p:ext uri="{BB962C8B-B14F-4D97-AF65-F5344CB8AC3E}">
        <p14:creationId xmlns:p14="http://schemas.microsoft.com/office/powerpoint/2010/main" val="235941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2">
            <a:extLst>
              <a:ext uri="{FF2B5EF4-FFF2-40B4-BE49-F238E27FC236}">
                <a16:creationId xmlns:a16="http://schemas.microsoft.com/office/drawing/2014/main" id="{FE31206F-98C1-C619-7406-B1B1B8A4066C}"/>
              </a:ext>
            </a:extLst>
          </p:cNvPr>
          <p:cNvSpPr txBox="1">
            <a:spLocks noChangeArrowheads="1"/>
          </p:cNvSpPr>
          <p:nvPr/>
        </p:nvSpPr>
        <p:spPr bwMode="auto">
          <a:xfrm>
            <a:off x="843129" y="75788"/>
            <a:ext cx="60596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ワーク：税金について考えてみよう</a:t>
            </a:r>
          </a:p>
        </p:txBody>
      </p:sp>
      <p:sp>
        <p:nvSpPr>
          <p:cNvPr id="14" name="テキスト プレースホルダー 13">
            <a:extLst>
              <a:ext uri="{FF2B5EF4-FFF2-40B4-BE49-F238E27FC236}">
                <a16:creationId xmlns:a16="http://schemas.microsoft.com/office/drawing/2014/main" id="{8D7A372F-2E1D-0D75-8D1F-B73D22F38356}"/>
              </a:ext>
            </a:extLst>
          </p:cNvPr>
          <p:cNvSpPr>
            <a:spLocks noGrp="1"/>
          </p:cNvSpPr>
          <p:nvPr>
            <p:ph type="body" sz="quarter" idx="16"/>
          </p:nvPr>
        </p:nvSpPr>
        <p:spPr/>
        <p:txBody>
          <a:bodyPr/>
          <a:lstStyle/>
          <a:p>
            <a:endParaRPr lang="ja-JP" altLang="en-US" dirty="0"/>
          </a:p>
        </p:txBody>
      </p:sp>
      <p:sp>
        <p:nvSpPr>
          <p:cNvPr id="15" name="テキスト プレースホルダー 14">
            <a:extLst>
              <a:ext uri="{FF2B5EF4-FFF2-40B4-BE49-F238E27FC236}">
                <a16:creationId xmlns:a16="http://schemas.microsoft.com/office/drawing/2014/main" id="{52386E70-B9E4-E22D-1D72-B009E961E9A1}"/>
              </a:ext>
            </a:extLst>
          </p:cNvPr>
          <p:cNvSpPr>
            <a:spLocks noGrp="1"/>
          </p:cNvSpPr>
          <p:nvPr>
            <p:ph type="body" sz="quarter" idx="19"/>
          </p:nvPr>
        </p:nvSpPr>
        <p:spPr/>
        <p:txBody>
          <a:bodyPr/>
          <a:lstStyle/>
          <a:p>
            <a:endParaRPr lang="ja-JP" altLang="en-US" dirty="0"/>
          </a:p>
        </p:txBody>
      </p:sp>
      <p:sp>
        <p:nvSpPr>
          <p:cNvPr id="16" name="テキスト プレースホルダー 15">
            <a:extLst>
              <a:ext uri="{FF2B5EF4-FFF2-40B4-BE49-F238E27FC236}">
                <a16:creationId xmlns:a16="http://schemas.microsoft.com/office/drawing/2014/main" id="{C5D21D30-8630-46A4-682D-7BA5A4898DA2}"/>
              </a:ext>
            </a:extLst>
          </p:cNvPr>
          <p:cNvSpPr>
            <a:spLocks noGrp="1"/>
          </p:cNvSpPr>
          <p:nvPr>
            <p:ph type="body" sz="quarter" idx="20"/>
          </p:nvPr>
        </p:nvSpPr>
        <p:spPr/>
        <p:txBody>
          <a:bodyPr/>
          <a:lstStyle/>
          <a:p>
            <a:endParaRPr lang="ja-JP" altLang="en-US" dirty="0"/>
          </a:p>
        </p:txBody>
      </p:sp>
      <p:sp>
        <p:nvSpPr>
          <p:cNvPr id="17" name="スライド番号プレースホルダー 16">
            <a:extLst>
              <a:ext uri="{FF2B5EF4-FFF2-40B4-BE49-F238E27FC236}">
                <a16:creationId xmlns:a16="http://schemas.microsoft.com/office/drawing/2014/main" id="{223C2A91-94A1-90CC-AF34-7A23B6FF10BF}"/>
              </a:ext>
            </a:extLst>
          </p:cNvPr>
          <p:cNvSpPr>
            <a:spLocks noGrp="1"/>
          </p:cNvSpPr>
          <p:nvPr>
            <p:ph type="sldNum" sz="quarter" idx="4"/>
          </p:nvPr>
        </p:nvSpPr>
        <p:spPr/>
        <p:txBody>
          <a:bodyPr/>
          <a:lstStyle/>
          <a:p>
            <a:pPr>
              <a:defRPr/>
            </a:pPr>
            <a:r>
              <a:rPr lang="en-US" altLang="ja-JP" dirty="0"/>
              <a:t>2</a:t>
            </a:r>
          </a:p>
        </p:txBody>
      </p:sp>
      <p:sp>
        <p:nvSpPr>
          <p:cNvPr id="4" name="四角形: 角を丸くする 3">
            <a:extLst>
              <a:ext uri="{FF2B5EF4-FFF2-40B4-BE49-F238E27FC236}">
                <a16:creationId xmlns:a16="http://schemas.microsoft.com/office/drawing/2014/main" id="{31A12AF5-018E-5DD8-8CCE-287E232443E3}"/>
              </a:ext>
            </a:extLst>
          </p:cNvPr>
          <p:cNvSpPr/>
          <p:nvPr/>
        </p:nvSpPr>
        <p:spPr>
          <a:xfrm>
            <a:off x="2699792" y="4391803"/>
            <a:ext cx="864096" cy="347226"/>
          </a:xfrm>
          <a:prstGeom prst="roundRect">
            <a:avLst>
              <a:gd name="adj" fmla="val 50000"/>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515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B7CB600D-2E4B-96BD-997E-EBA2709FB1FE}"/>
              </a:ext>
            </a:extLst>
          </p:cNvPr>
          <p:cNvSpPr>
            <a:spLocks/>
          </p:cNvSpPr>
          <p:nvPr/>
        </p:nvSpPr>
        <p:spPr>
          <a:xfrm>
            <a:off x="179388" y="2005750"/>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83" name="正方形/長方形 5182">
            <a:extLst>
              <a:ext uri="{FF2B5EF4-FFF2-40B4-BE49-F238E27FC236}">
                <a16:creationId xmlns:a16="http://schemas.microsoft.com/office/drawing/2014/main" id="{454A00EB-2860-B166-DD6D-ED03E1FEC680}"/>
              </a:ext>
            </a:extLst>
          </p:cNvPr>
          <p:cNvSpPr/>
          <p:nvPr/>
        </p:nvSpPr>
        <p:spPr>
          <a:xfrm>
            <a:off x="5768392" y="4767312"/>
            <a:ext cx="2998375" cy="1070733"/>
          </a:xfrm>
          <a:prstGeom prst="rect">
            <a:avLst/>
          </a:prstGeom>
          <a:solidFill>
            <a:srgbClr val="F0FB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D7937C78-81F6-3712-995E-96A5617E45A3}"/>
              </a:ext>
            </a:extLst>
          </p:cNvPr>
          <p:cNvSpPr>
            <a:spLocks noGrp="1"/>
          </p:cNvSpPr>
          <p:nvPr>
            <p:ph type="sldNum" sz="quarter" idx="4"/>
          </p:nvPr>
        </p:nvSpPr>
        <p:spPr/>
        <p:txBody>
          <a:bodyPr/>
          <a:lstStyle/>
          <a:p>
            <a:pPr>
              <a:defRPr/>
            </a:pPr>
            <a:r>
              <a:rPr lang="en-US" altLang="ja-JP" dirty="0"/>
              <a:t>3</a:t>
            </a:r>
          </a:p>
        </p:txBody>
      </p:sp>
      <p:sp>
        <p:nvSpPr>
          <p:cNvPr id="4" name="Text Box 12">
            <a:extLst>
              <a:ext uri="{FF2B5EF4-FFF2-40B4-BE49-F238E27FC236}">
                <a16:creationId xmlns:a16="http://schemas.microsoft.com/office/drawing/2014/main" id="{9A40955D-858B-9636-8C0B-4EFA62925811}"/>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sp>
        <p:nvSpPr>
          <p:cNvPr id="8" name="テキスト ボックス 7">
            <a:extLst>
              <a:ext uri="{FF2B5EF4-FFF2-40B4-BE49-F238E27FC236}">
                <a16:creationId xmlns:a16="http://schemas.microsoft.com/office/drawing/2014/main" id="{3050150B-4FE0-9F70-9598-8C6A54409C4F}"/>
              </a:ext>
            </a:extLst>
          </p:cNvPr>
          <p:cNvSpPr txBox="1"/>
          <p:nvPr/>
        </p:nvSpPr>
        <p:spPr>
          <a:xfrm>
            <a:off x="208906" y="996582"/>
            <a:ext cx="8322301" cy="386837"/>
          </a:xfrm>
          <a:prstGeom prst="rect">
            <a:avLst/>
          </a:prstGeom>
          <a:noFill/>
        </p:spPr>
        <p:txBody>
          <a:bodyPr wrap="square" rtlCol="0" anchor="ctr" anchorCtr="0">
            <a:spAutoFit/>
          </a:bodyPr>
          <a:lstStyle/>
          <a:p>
            <a:pPr>
              <a:lnSpc>
                <a:spcPct val="123000"/>
              </a:lnSpc>
            </a:pPr>
            <a:r>
              <a:rPr lang="ja-JP" altLang="en-US" dirty="0">
                <a:latin typeface="HGPｺﾞｼｯｸE" panose="020B0900000000000000" pitchFamily="50" charset="-128"/>
                <a:ea typeface="HGPｺﾞｼｯｸE" panose="020B0900000000000000" pitchFamily="50" charset="-128"/>
              </a:rPr>
              <a:t>次のようなときには、どんな税金がかかるでしょうか？？</a:t>
            </a:r>
            <a:endParaRPr kumimoji="1" lang="ja-JP" altLang="en-US" dirty="0">
              <a:latin typeface="HGPｺﾞｼｯｸE" panose="020B0900000000000000" pitchFamily="50" charset="-128"/>
              <a:ea typeface="HGPｺﾞｼｯｸE" panose="020B0900000000000000" pitchFamily="50" charset="-128"/>
            </a:endParaRPr>
          </a:p>
        </p:txBody>
      </p:sp>
      <p:cxnSp>
        <p:nvCxnSpPr>
          <p:cNvPr id="16" name="直線コネクタ 15">
            <a:extLst>
              <a:ext uri="{FF2B5EF4-FFF2-40B4-BE49-F238E27FC236}">
                <a16:creationId xmlns:a16="http://schemas.microsoft.com/office/drawing/2014/main" id="{7B716346-2557-D723-6487-E44E2A08319B}"/>
              </a:ext>
            </a:extLst>
          </p:cNvPr>
          <p:cNvCxnSpPr>
            <a:cxnSpLocks/>
          </p:cNvCxnSpPr>
          <p:nvPr/>
        </p:nvCxnSpPr>
        <p:spPr>
          <a:xfrm>
            <a:off x="179388" y="1484784"/>
            <a:ext cx="8785225" cy="0"/>
          </a:xfrm>
          <a:prstGeom prst="line">
            <a:avLst/>
          </a:prstGeom>
          <a:ln w="19050">
            <a:solidFill>
              <a:srgbClr val="26C1F2"/>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0499D76-852D-8011-0F43-8C7E782C9D82}"/>
              </a:ext>
            </a:extLst>
          </p:cNvPr>
          <p:cNvSpPr txBox="1"/>
          <p:nvPr/>
        </p:nvSpPr>
        <p:spPr>
          <a:xfrm>
            <a:off x="555956" y="1532880"/>
            <a:ext cx="4393517" cy="405832"/>
          </a:xfrm>
          <a:prstGeom prst="rect">
            <a:avLst/>
          </a:prstGeom>
          <a:noFill/>
          <a:effectLst/>
        </p:spPr>
        <p:txBody>
          <a:bodyPr wrap="square" rtlCol="0" anchor="ctr" anchorCtr="0">
            <a:noAutofit/>
          </a:bodyPr>
          <a:lstStyle>
            <a:defPPr>
              <a:defRPr lang="ja-JP"/>
            </a:defPPr>
            <a:lvl1pPr>
              <a:defRPr sz="2000" kern="0" spc="130">
                <a:latin typeface="HGPｺﾞｼｯｸE" panose="020B0900000000000000" pitchFamily="50" charset="-128"/>
                <a:ea typeface="HGPｺﾞｼｯｸE" panose="020B0900000000000000" pitchFamily="50" charset="-128"/>
              </a:defRPr>
            </a:lvl1pPr>
          </a:lstStyle>
          <a:p>
            <a:r>
              <a:rPr lang="ja-JP" altLang="en-US" sz="1800" dirty="0">
                <a:solidFill>
                  <a:srgbClr val="0DABDD"/>
                </a:solidFill>
              </a:rPr>
              <a:t>税金の種類は約</a:t>
            </a:r>
            <a:r>
              <a:rPr lang="en-US" altLang="ja-JP" sz="1800" b="1" dirty="0">
                <a:solidFill>
                  <a:srgbClr val="0DABDD"/>
                </a:solidFill>
                <a:latin typeface="+mj-lt"/>
              </a:rPr>
              <a:t>50</a:t>
            </a:r>
            <a:r>
              <a:rPr lang="ja-JP" altLang="en-US" sz="1800" dirty="0">
                <a:solidFill>
                  <a:srgbClr val="0DABDD"/>
                </a:solidFill>
              </a:rPr>
              <a:t>種類あります。</a:t>
            </a:r>
          </a:p>
        </p:txBody>
      </p:sp>
      <p:sp>
        <p:nvSpPr>
          <p:cNvPr id="28" name="テキスト ボックス 27">
            <a:extLst>
              <a:ext uri="{FF2B5EF4-FFF2-40B4-BE49-F238E27FC236}">
                <a16:creationId xmlns:a16="http://schemas.microsoft.com/office/drawing/2014/main" id="{FAF622CF-C80D-F1DF-9CAD-CD111EE9673E}"/>
              </a:ext>
            </a:extLst>
          </p:cNvPr>
          <p:cNvSpPr txBox="1"/>
          <p:nvPr/>
        </p:nvSpPr>
        <p:spPr>
          <a:xfrm>
            <a:off x="878183" y="6507092"/>
            <a:ext cx="6389397" cy="261610"/>
          </a:xfrm>
          <a:prstGeom prst="rect">
            <a:avLst/>
          </a:prstGeom>
          <a:noFill/>
        </p:spPr>
        <p:txBody>
          <a:bodyPr wrap="square" rtlCol="0">
            <a:spAutoFit/>
          </a:bodyPr>
          <a:lstStyle/>
          <a:p>
            <a:r>
              <a:rPr lang="ja-JP" altLang="en-US" sz="1100" dirty="0">
                <a:solidFill>
                  <a:srgbClr val="0D85AF"/>
                </a:solidFill>
                <a:latin typeface="+mn-ea"/>
                <a:ea typeface="+mn-ea"/>
              </a:rPr>
              <a:t>詳しく学ぼう：財務省キッズコーナーファイナンスらんど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https://www.mof.go.jp/kids/2018</a:t>
            </a:r>
            <a:r>
              <a:rPr lang="ja-JP" altLang="en-US" sz="1100" dirty="0">
                <a:latin typeface="+mn-lt"/>
                <a:ea typeface="+mn-ea"/>
              </a:rPr>
              <a:t> </a:t>
            </a:r>
            <a:r>
              <a:rPr kumimoji="1" lang="ja-JP" altLang="en-US" sz="1100" dirty="0">
                <a:latin typeface="+mn-ea"/>
                <a:ea typeface="+mn-ea"/>
              </a:rPr>
              <a:t>（財務省</a:t>
            </a:r>
            <a:r>
              <a:rPr kumimoji="1" lang="en-US" altLang="ja-JP" sz="1100" dirty="0">
                <a:latin typeface="+mn-ea"/>
                <a:ea typeface="+mn-ea"/>
              </a:rPr>
              <a:t>HP</a:t>
            </a:r>
            <a:r>
              <a:rPr kumimoji="1" lang="ja-JP" altLang="en-US" sz="1100" dirty="0">
                <a:latin typeface="+mn-ea"/>
                <a:ea typeface="+mn-ea"/>
              </a:rPr>
              <a:t>）</a:t>
            </a:r>
          </a:p>
        </p:txBody>
      </p:sp>
      <p:sp>
        <p:nvSpPr>
          <p:cNvPr id="3131" name="楕円 3130">
            <a:extLst>
              <a:ext uri="{FF2B5EF4-FFF2-40B4-BE49-F238E27FC236}">
                <a16:creationId xmlns:a16="http://schemas.microsoft.com/office/drawing/2014/main" id="{E899187E-99F7-8245-0356-AABC505C0B59}"/>
              </a:ext>
            </a:extLst>
          </p:cNvPr>
          <p:cNvSpPr/>
          <p:nvPr/>
        </p:nvSpPr>
        <p:spPr>
          <a:xfrm>
            <a:off x="698758"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アイコン&#10;&#10;自動的に生成された説明">
            <a:extLst>
              <a:ext uri="{FF2B5EF4-FFF2-40B4-BE49-F238E27FC236}">
                <a16:creationId xmlns:a16="http://schemas.microsoft.com/office/drawing/2014/main" id="{CD06A8B1-3C85-479E-8FDF-00ADD5847E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4611508"/>
            <a:ext cx="1354704" cy="1263217"/>
          </a:xfrm>
          <a:prstGeom prst="rect">
            <a:avLst/>
          </a:prstGeom>
        </p:spPr>
      </p:pic>
      <p:sp>
        <p:nvSpPr>
          <p:cNvPr id="3122" name="テキスト ボックス 3121">
            <a:extLst>
              <a:ext uri="{FF2B5EF4-FFF2-40B4-BE49-F238E27FC236}">
                <a16:creationId xmlns:a16="http://schemas.microsoft.com/office/drawing/2014/main" id="{AE0418D6-F278-3B2D-0495-D271DD369ABB}"/>
              </a:ext>
            </a:extLst>
          </p:cNvPr>
          <p:cNvSpPr txBox="1"/>
          <p:nvPr/>
        </p:nvSpPr>
        <p:spPr>
          <a:xfrm>
            <a:off x="708477" y="4375595"/>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9" name="正方形/長方形 3118">
            <a:extLst>
              <a:ext uri="{FF2B5EF4-FFF2-40B4-BE49-F238E27FC236}">
                <a16:creationId xmlns:a16="http://schemas.microsoft.com/office/drawing/2014/main" id="{10C93B41-8A24-5CE2-1AAB-0FEF0B5B05CB}"/>
              </a:ext>
            </a:extLst>
          </p:cNvPr>
          <p:cNvSpPr/>
          <p:nvPr/>
        </p:nvSpPr>
        <p:spPr>
          <a:xfrm>
            <a:off x="767101" y="5754105"/>
            <a:ext cx="1539622"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自動車税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3126" name="テキスト ボックス 3125">
            <a:extLst>
              <a:ext uri="{FF2B5EF4-FFF2-40B4-BE49-F238E27FC236}">
                <a16:creationId xmlns:a16="http://schemas.microsoft.com/office/drawing/2014/main" id="{82DC4628-E4E5-6975-D5E6-FBA29FAD35D7}"/>
              </a:ext>
            </a:extLst>
          </p:cNvPr>
          <p:cNvSpPr txBox="1"/>
          <p:nvPr/>
        </p:nvSpPr>
        <p:spPr>
          <a:xfrm>
            <a:off x="3499342" y="4375595"/>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32" name="楕円 3131">
            <a:extLst>
              <a:ext uri="{FF2B5EF4-FFF2-40B4-BE49-F238E27FC236}">
                <a16:creationId xmlns:a16="http://schemas.microsoft.com/office/drawing/2014/main" id="{FDA02E92-2DFB-6324-3635-54104EEF1CA2}"/>
              </a:ext>
            </a:extLst>
          </p:cNvPr>
          <p:cNvSpPr/>
          <p:nvPr/>
        </p:nvSpPr>
        <p:spPr>
          <a:xfrm>
            <a:off x="3613532" y="467168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部屋 が含まれている画像&#10;&#10;自動的に生成された説明">
            <a:extLst>
              <a:ext uri="{FF2B5EF4-FFF2-40B4-BE49-F238E27FC236}">
                <a16:creationId xmlns:a16="http://schemas.microsoft.com/office/drawing/2014/main" id="{D76EEBA7-555B-521D-AB96-07781478DA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4608319"/>
            <a:ext cx="1630470" cy="1313562"/>
          </a:xfrm>
          <a:prstGeom prst="rect">
            <a:avLst/>
          </a:prstGeom>
        </p:spPr>
      </p:pic>
      <p:grpSp>
        <p:nvGrpSpPr>
          <p:cNvPr id="5123" name="グループ化 5122">
            <a:extLst>
              <a:ext uri="{FF2B5EF4-FFF2-40B4-BE49-F238E27FC236}">
                <a16:creationId xmlns:a16="http://schemas.microsoft.com/office/drawing/2014/main" id="{536AF027-A8C6-CDBF-6151-72DF2DCA6B6C}"/>
              </a:ext>
            </a:extLst>
          </p:cNvPr>
          <p:cNvGrpSpPr/>
          <p:nvPr/>
        </p:nvGrpSpPr>
        <p:grpSpPr>
          <a:xfrm>
            <a:off x="3681875" y="5740015"/>
            <a:ext cx="1539622" cy="399290"/>
            <a:chOff x="5081943" y="5919421"/>
            <a:chExt cx="1539622" cy="399290"/>
          </a:xfrm>
        </p:grpSpPr>
        <p:sp>
          <p:nvSpPr>
            <p:cNvPr id="3127" name="正方形/長方形 3126">
              <a:extLst>
                <a:ext uri="{FF2B5EF4-FFF2-40B4-BE49-F238E27FC236}">
                  <a16:creationId xmlns:a16="http://schemas.microsoft.com/office/drawing/2014/main" id="{8D672EEC-3078-A25D-5E6E-D73D346F4A3B}"/>
                </a:ext>
              </a:extLst>
            </p:cNvPr>
            <p:cNvSpPr/>
            <p:nvPr/>
          </p:nvSpPr>
          <p:spPr>
            <a:xfrm>
              <a:off x="5081943" y="5933973"/>
              <a:ext cx="1539622" cy="384738"/>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b" anchorCtr="1"/>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入湯税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22" name="テキスト ボックス 5121">
              <a:extLst>
                <a:ext uri="{FF2B5EF4-FFF2-40B4-BE49-F238E27FC236}">
                  <a16:creationId xmlns:a16="http://schemas.microsoft.com/office/drawing/2014/main" id="{5B41AACE-8E55-83EC-E159-459EFFF673DA}"/>
                </a:ext>
              </a:extLst>
            </p:cNvPr>
            <p:cNvSpPr txBox="1"/>
            <p:nvPr/>
          </p:nvSpPr>
          <p:spPr>
            <a:xfrm>
              <a:off x="5230284" y="5919421"/>
              <a:ext cx="770138" cy="200055"/>
            </a:xfrm>
            <a:prstGeom prst="rect">
              <a:avLst/>
            </a:prstGeom>
            <a:noFill/>
          </p:spPr>
          <p:txBody>
            <a:bodyPr wrap="square" rtlCol="0">
              <a:spAutoFit/>
            </a:bodyPr>
            <a:lstStyle/>
            <a:p>
              <a:r>
                <a:rPr kumimoji="1" lang="ja-JP" altLang="en-US" sz="700" b="1" spc="60" dirty="0">
                  <a:solidFill>
                    <a:srgbClr val="C00000"/>
                  </a:solidFill>
                  <a:latin typeface="HGPｺﾞｼｯｸM" panose="020B0600000000000000" pitchFamily="50" charset="-128"/>
                  <a:ea typeface="HGPｺﾞｼｯｸM" panose="020B0600000000000000" pitchFamily="50" charset="-128"/>
                </a:rPr>
                <a:t>にゅうとうぜい</a:t>
              </a:r>
            </a:p>
          </p:txBody>
        </p:sp>
      </p:grpSp>
      <p:sp>
        <p:nvSpPr>
          <p:cNvPr id="5125" name="テキスト ボックス 5124">
            <a:extLst>
              <a:ext uri="{FF2B5EF4-FFF2-40B4-BE49-F238E27FC236}">
                <a16:creationId xmlns:a16="http://schemas.microsoft.com/office/drawing/2014/main" id="{573B794F-5829-C311-7577-0D5EC870F4DB}"/>
              </a:ext>
            </a:extLst>
          </p:cNvPr>
          <p:cNvSpPr txBox="1"/>
          <p:nvPr/>
        </p:nvSpPr>
        <p:spPr>
          <a:xfrm>
            <a:off x="278832" y="3934731"/>
            <a:ext cx="2492968" cy="369332"/>
          </a:xfrm>
          <a:prstGeom prst="rect">
            <a:avLst/>
          </a:prstGeom>
          <a:noFill/>
        </p:spPr>
        <p:txBody>
          <a:bodyPr wrap="square" rtlCol="0">
            <a:spAutoFit/>
          </a:bodyPr>
          <a:lstStyle/>
          <a:p>
            <a:r>
              <a:rPr kumimoji="1" lang="en-US" altLang="ja-JP" sz="900" dirty="0">
                <a:latin typeface="HGPｺﾞｼｯｸM" panose="020B0600000000000000" pitchFamily="50" charset="-128"/>
                <a:ea typeface="HGPｺﾞｼｯｸM" panose="020B0600000000000000" pitchFamily="50" charset="-128"/>
              </a:rPr>
              <a:t>※</a:t>
            </a:r>
            <a:r>
              <a:rPr kumimoji="1" lang="ja-JP" altLang="en-US" sz="900" dirty="0">
                <a:latin typeface="HGPｺﾞｼｯｸM" panose="020B0600000000000000" pitchFamily="50" charset="-128"/>
                <a:ea typeface="HGPｺﾞｼｯｸM" panose="020B0600000000000000" pitchFamily="50" charset="-128"/>
              </a:rPr>
              <a:t>住民税とは、都道府県税と市（区）町村民税を</a:t>
            </a:r>
            <a:endParaRPr lang="en-US" altLang="ja-JP" sz="900" dirty="0">
              <a:latin typeface="HGPｺﾞｼｯｸM" panose="020B0600000000000000" pitchFamily="50" charset="-128"/>
              <a:ea typeface="HGPｺﾞｼｯｸM" panose="020B0600000000000000" pitchFamily="50" charset="-128"/>
            </a:endParaRPr>
          </a:p>
          <a:p>
            <a:r>
              <a:rPr lang="ja-JP" altLang="en-US" sz="900" dirty="0">
                <a:latin typeface="HGPｺﾞｼｯｸM" panose="020B0600000000000000" pitchFamily="50" charset="-128"/>
                <a:ea typeface="HGPｺﾞｼｯｸM" panose="020B0600000000000000" pitchFamily="50" charset="-128"/>
              </a:rPr>
              <a:t>   </a:t>
            </a:r>
            <a:r>
              <a:rPr lang="ja-JP" altLang="en-US" sz="900" spc="-310" dirty="0">
                <a:latin typeface="HGPｺﾞｼｯｸM" panose="020B0600000000000000" pitchFamily="50" charset="-128"/>
                <a:ea typeface="HGPｺﾞｼｯｸM" panose="020B0600000000000000" pitchFamily="50" charset="-128"/>
              </a:rPr>
              <a:t> </a:t>
            </a:r>
            <a:r>
              <a:rPr kumimoji="1" lang="ja-JP" altLang="en-US" sz="900" dirty="0">
                <a:latin typeface="HGPｺﾞｼｯｸM" panose="020B0600000000000000" pitchFamily="50" charset="-128"/>
                <a:ea typeface="HGPｺﾞｼｯｸM" panose="020B0600000000000000" pitchFamily="50" charset="-128"/>
              </a:rPr>
              <a:t>合わせた呼び方です。</a:t>
            </a:r>
          </a:p>
        </p:txBody>
      </p:sp>
      <p:sp>
        <p:nvSpPr>
          <p:cNvPr id="29" name="楕円 28">
            <a:extLst>
              <a:ext uri="{FF2B5EF4-FFF2-40B4-BE49-F238E27FC236}">
                <a16:creationId xmlns:a16="http://schemas.microsoft.com/office/drawing/2014/main" id="{9AE6B64E-38D9-1601-E82B-66F45F791138}"/>
              </a:ext>
            </a:extLst>
          </p:cNvPr>
          <p:cNvSpPr/>
          <p:nvPr/>
        </p:nvSpPr>
        <p:spPr>
          <a:xfrm>
            <a:off x="698758"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B5F70CFF-2E7F-B101-DD98-F77B899D94D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2294339"/>
            <a:ext cx="1245490" cy="1346760"/>
          </a:xfrm>
          <a:prstGeom prst="rect">
            <a:avLst/>
          </a:prstGeom>
        </p:spPr>
      </p:pic>
      <p:sp>
        <p:nvSpPr>
          <p:cNvPr id="3129" name="楕円 3128">
            <a:extLst>
              <a:ext uri="{FF2B5EF4-FFF2-40B4-BE49-F238E27FC236}">
                <a16:creationId xmlns:a16="http://schemas.microsoft.com/office/drawing/2014/main" id="{A7C98DDF-FE6C-1683-98E1-F7FB0096BB85}"/>
              </a:ext>
            </a:extLst>
          </p:cNvPr>
          <p:cNvSpPr/>
          <p:nvPr/>
        </p:nvSpPr>
        <p:spPr>
          <a:xfrm>
            <a:off x="3613532"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図形&#10;&#10;自動的に生成された説明">
            <a:extLst>
              <a:ext uri="{FF2B5EF4-FFF2-40B4-BE49-F238E27FC236}">
                <a16:creationId xmlns:a16="http://schemas.microsoft.com/office/drawing/2014/main" id="{29B877A7-705E-0352-F4FC-5F6F48EF1EF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2503689"/>
            <a:ext cx="1567982" cy="1078380"/>
          </a:xfrm>
          <a:prstGeom prst="rect">
            <a:avLst/>
          </a:prstGeom>
        </p:spPr>
      </p:pic>
      <p:sp>
        <p:nvSpPr>
          <p:cNvPr id="3130" name="楕円 3129">
            <a:extLst>
              <a:ext uri="{FF2B5EF4-FFF2-40B4-BE49-F238E27FC236}">
                <a16:creationId xmlns:a16="http://schemas.microsoft.com/office/drawing/2014/main" id="{60ACD502-6376-4EFD-5EF0-87AC0688CE42}"/>
              </a:ext>
            </a:extLst>
          </p:cNvPr>
          <p:cNvSpPr/>
          <p:nvPr/>
        </p:nvSpPr>
        <p:spPr>
          <a:xfrm>
            <a:off x="6683784" y="241171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おもちゃ, 挿絵 が含まれている画像&#10;&#10;自動的に生成された説明">
            <a:extLst>
              <a:ext uri="{FF2B5EF4-FFF2-40B4-BE49-F238E27FC236}">
                <a16:creationId xmlns:a16="http://schemas.microsoft.com/office/drawing/2014/main" id="{475B0F6B-5B35-A1BA-0754-E46E2088EA8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2366882"/>
            <a:ext cx="1822307" cy="1346760"/>
          </a:xfrm>
          <a:prstGeom prst="rect">
            <a:avLst/>
          </a:prstGeom>
        </p:spPr>
      </p:pic>
      <p:sp>
        <p:nvSpPr>
          <p:cNvPr id="31" name="正方形/長方形 30">
            <a:extLst>
              <a:ext uri="{FF2B5EF4-FFF2-40B4-BE49-F238E27FC236}">
                <a16:creationId xmlns:a16="http://schemas.microsoft.com/office/drawing/2014/main" id="{DBF95680-547E-D469-49DD-DF81CA24DE55}"/>
              </a:ext>
            </a:extLst>
          </p:cNvPr>
          <p:cNvSpPr/>
          <p:nvPr/>
        </p:nvSpPr>
        <p:spPr>
          <a:xfrm>
            <a:off x="362357" y="3542815"/>
            <a:ext cx="2349111"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E22626"/>
                </a:solidFill>
                <a:latin typeface="HGPｺﾞｼｯｸE" panose="020B0900000000000000" pitchFamily="50" charset="-128"/>
                <a:ea typeface="HGPｺﾞｼｯｸE" panose="020B0900000000000000" pitchFamily="50" charset="-128"/>
              </a:rPr>
              <a:t>所得税</a:t>
            </a:r>
            <a:r>
              <a:rPr lang="ja-JP" altLang="en-US" sz="1100" dirty="0">
                <a:solidFill>
                  <a:srgbClr val="E22626"/>
                </a:solidFill>
                <a:latin typeface="HGPｺﾞｼｯｸE" panose="020B0900000000000000" pitchFamily="50" charset="-128"/>
                <a:ea typeface="HGPｺﾞｼｯｸE" panose="020B0900000000000000" pitchFamily="50" charset="-128"/>
              </a:rPr>
              <a:t>（国税）</a:t>
            </a:r>
            <a:r>
              <a:rPr lang="ja-JP" altLang="en-US" sz="1200" dirty="0">
                <a:solidFill>
                  <a:srgbClr val="E22626"/>
                </a:solidFill>
                <a:latin typeface="HGPｺﾞｼｯｸE" panose="020B0900000000000000" pitchFamily="50" charset="-128"/>
                <a:ea typeface="HGPｺﾞｼｯｸE" panose="020B0900000000000000" pitchFamily="50" charset="-128"/>
              </a:rPr>
              <a:t>・</a:t>
            </a:r>
            <a:r>
              <a:rPr lang="ja-JP" altLang="en-US" sz="1400" dirty="0">
                <a:solidFill>
                  <a:srgbClr val="E22626"/>
                </a:solidFill>
                <a:latin typeface="HGPｺﾞｼｯｸE" panose="020B0900000000000000" pitchFamily="50" charset="-128"/>
                <a:ea typeface="HGPｺﾞｼｯｸE" panose="020B0900000000000000" pitchFamily="50" charset="-128"/>
              </a:rPr>
              <a:t>住民税</a:t>
            </a:r>
            <a:r>
              <a:rPr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200" dirty="0">
              <a:solidFill>
                <a:srgbClr val="E22626"/>
              </a:solidFill>
              <a:latin typeface="HGPｺﾞｼｯｸE" panose="020B0900000000000000" pitchFamily="50" charset="-128"/>
              <a:ea typeface="HGPｺﾞｼｯｸE" panose="020B0900000000000000" pitchFamily="50" charset="-128"/>
            </a:endParaRPr>
          </a:p>
        </p:txBody>
      </p:sp>
      <p:sp>
        <p:nvSpPr>
          <p:cNvPr id="3111" name="正方形/長方形 3110">
            <a:extLst>
              <a:ext uri="{FF2B5EF4-FFF2-40B4-BE49-F238E27FC236}">
                <a16:creationId xmlns:a16="http://schemas.microsoft.com/office/drawing/2014/main" id="{A768995A-9674-5CDE-ECF3-A7F7066240A0}"/>
              </a:ext>
            </a:extLst>
          </p:cNvPr>
          <p:cNvSpPr/>
          <p:nvPr/>
        </p:nvSpPr>
        <p:spPr>
          <a:xfrm>
            <a:off x="3613532" y="3542815"/>
            <a:ext cx="1676308"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固定資産税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2" name="テキスト ボックス 1">
            <a:extLst>
              <a:ext uri="{FF2B5EF4-FFF2-40B4-BE49-F238E27FC236}">
                <a16:creationId xmlns:a16="http://schemas.microsoft.com/office/drawing/2014/main" id="{BCDC77B4-F7B9-E7D7-A6A6-E5402717EDF8}"/>
              </a:ext>
            </a:extLst>
          </p:cNvPr>
          <p:cNvSpPr txBox="1"/>
          <p:nvPr/>
        </p:nvSpPr>
        <p:spPr>
          <a:xfrm>
            <a:off x="3732368" y="3523852"/>
            <a:ext cx="1005926" cy="200055"/>
          </a:xfrm>
          <a:prstGeom prst="rect">
            <a:avLst/>
          </a:prstGeom>
          <a:noFill/>
        </p:spPr>
        <p:txBody>
          <a:bodyPr wrap="square" rtlCol="0">
            <a:spAutoFit/>
          </a:bodyPr>
          <a:lstStyle/>
          <a:p>
            <a:r>
              <a:rPr lang="ja-JP" altLang="en-US" sz="700" b="1" spc="60" dirty="0">
                <a:solidFill>
                  <a:srgbClr val="C00000"/>
                </a:solidFill>
                <a:latin typeface="HGPｺﾞｼｯｸM" panose="020B0600000000000000" pitchFamily="50" charset="-128"/>
                <a:ea typeface="HGPｺﾞｼｯｸM" panose="020B0600000000000000" pitchFamily="50" charset="-128"/>
              </a:rPr>
              <a:t>こていしさんぜい</a:t>
            </a:r>
          </a:p>
        </p:txBody>
      </p:sp>
      <p:sp>
        <p:nvSpPr>
          <p:cNvPr id="3114" name="正方形/長方形 3113">
            <a:extLst>
              <a:ext uri="{FF2B5EF4-FFF2-40B4-BE49-F238E27FC236}">
                <a16:creationId xmlns:a16="http://schemas.microsoft.com/office/drawing/2014/main" id="{9BE4091E-6A23-DAEF-3332-257C878865CA}"/>
              </a:ext>
            </a:extLst>
          </p:cNvPr>
          <p:cNvSpPr/>
          <p:nvPr/>
        </p:nvSpPr>
        <p:spPr>
          <a:xfrm>
            <a:off x="6179326" y="3542815"/>
            <a:ext cx="2685226" cy="385200"/>
          </a:xfrm>
          <a:prstGeom prst="rect">
            <a:avLst/>
          </a:prstGeom>
          <a:solidFill>
            <a:schemeClr val="bg1"/>
          </a:solidFill>
          <a:ln w="15875">
            <a:solidFill>
              <a:srgbClr val="0C5B9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rgbClr val="E22626"/>
                </a:solidFill>
                <a:latin typeface="HGPｺﾞｼｯｸE" panose="020B0900000000000000" pitchFamily="50" charset="-128"/>
                <a:ea typeface="HGPｺﾞｼｯｸE" panose="020B0900000000000000" pitchFamily="50" charset="-128"/>
              </a:rPr>
              <a:t>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（国税）</a:t>
            </a:r>
            <a:r>
              <a:rPr kumimoji="1" lang="ja-JP" altLang="en-US" sz="1400" dirty="0">
                <a:solidFill>
                  <a:srgbClr val="E22626"/>
                </a:solidFill>
                <a:latin typeface="HGPｺﾞｼｯｸE" panose="020B0900000000000000" pitchFamily="50" charset="-128"/>
                <a:ea typeface="HGPｺﾞｼｯｸE" panose="020B0900000000000000" pitchFamily="50" charset="-128"/>
              </a:rPr>
              <a:t>・地方消費税</a:t>
            </a:r>
            <a:r>
              <a:rPr kumimoji="1" lang="ja-JP" altLang="en-US" sz="1100" dirty="0">
                <a:solidFill>
                  <a:srgbClr val="E22626"/>
                </a:solidFill>
                <a:latin typeface="HGPｺﾞｼｯｸE" panose="020B0900000000000000" pitchFamily="50" charset="-128"/>
                <a:ea typeface="HGPｺﾞｼｯｸE" panose="020B0900000000000000" pitchFamily="50" charset="-128"/>
              </a:rPr>
              <a:t>（地方税）</a:t>
            </a:r>
            <a:endParaRPr kumimoji="1" lang="ja-JP" altLang="en-US" sz="1400" dirty="0">
              <a:solidFill>
                <a:srgbClr val="E22626"/>
              </a:solidFill>
              <a:latin typeface="HGPｺﾞｼｯｸE" panose="020B0900000000000000" pitchFamily="50" charset="-128"/>
              <a:ea typeface="HGPｺﾞｼｯｸE" panose="020B0900000000000000" pitchFamily="50" charset="-128"/>
            </a:endParaRPr>
          </a:p>
        </p:txBody>
      </p:sp>
      <p:sp>
        <p:nvSpPr>
          <p:cNvPr id="5168" name="テキスト ボックス 5167">
            <a:extLst>
              <a:ext uri="{FF2B5EF4-FFF2-40B4-BE49-F238E27FC236}">
                <a16:creationId xmlns:a16="http://schemas.microsoft.com/office/drawing/2014/main" id="{A7C22E09-00EE-243E-4B35-956881D853F5}"/>
              </a:ext>
            </a:extLst>
          </p:cNvPr>
          <p:cNvSpPr txBox="1"/>
          <p:nvPr/>
        </p:nvSpPr>
        <p:spPr>
          <a:xfrm>
            <a:off x="738313" y="2101267"/>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69" name="テキスト ボックス 5168">
            <a:extLst>
              <a:ext uri="{FF2B5EF4-FFF2-40B4-BE49-F238E27FC236}">
                <a16:creationId xmlns:a16="http://schemas.microsoft.com/office/drawing/2014/main" id="{DEC022C5-5B02-EDB8-A3B1-476B7BF1746B}"/>
              </a:ext>
            </a:extLst>
          </p:cNvPr>
          <p:cNvSpPr txBox="1"/>
          <p:nvPr/>
        </p:nvSpPr>
        <p:spPr>
          <a:xfrm>
            <a:off x="3582958" y="2101267"/>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70" name="テキスト ボックス 5169">
            <a:extLst>
              <a:ext uri="{FF2B5EF4-FFF2-40B4-BE49-F238E27FC236}">
                <a16:creationId xmlns:a16="http://schemas.microsoft.com/office/drawing/2014/main" id="{FC880881-7602-77A6-8A29-440FCF89C70F}"/>
              </a:ext>
            </a:extLst>
          </p:cNvPr>
          <p:cNvSpPr txBox="1"/>
          <p:nvPr/>
        </p:nvSpPr>
        <p:spPr>
          <a:xfrm>
            <a:off x="6304232" y="2101267"/>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6" name="テキスト ボックス 5">
            <a:extLst>
              <a:ext uri="{FF2B5EF4-FFF2-40B4-BE49-F238E27FC236}">
                <a16:creationId xmlns:a16="http://schemas.microsoft.com/office/drawing/2014/main" id="{B17A066C-88BD-AA6A-39ED-EDDC7FD4133B}"/>
              </a:ext>
            </a:extLst>
          </p:cNvPr>
          <p:cNvSpPr txBox="1"/>
          <p:nvPr/>
        </p:nvSpPr>
        <p:spPr>
          <a:xfrm>
            <a:off x="7003555" y="4843114"/>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5176" name="二等辺三角形 5175">
            <a:extLst>
              <a:ext uri="{FF2B5EF4-FFF2-40B4-BE49-F238E27FC236}">
                <a16:creationId xmlns:a16="http://schemas.microsoft.com/office/drawing/2014/main" id="{9385EEC4-4ABB-810E-0A60-629C13CD2FBC}"/>
              </a:ext>
            </a:extLst>
          </p:cNvPr>
          <p:cNvSpPr/>
          <p:nvPr/>
        </p:nvSpPr>
        <p:spPr>
          <a:xfrm rot="5400000">
            <a:off x="232847" y="1623934"/>
            <a:ext cx="295230" cy="203260"/>
          </a:xfrm>
          <a:prstGeom prst="triangle">
            <a:avLst/>
          </a:pr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2B49985-BA53-FF34-7EA7-21F3097177B5}"/>
              </a:ext>
            </a:extLst>
          </p:cNvPr>
          <p:cNvSpPr txBox="1"/>
          <p:nvPr/>
        </p:nvSpPr>
        <p:spPr>
          <a:xfrm>
            <a:off x="5912885" y="5364978"/>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7" name="正方形/長方形 6">
            <a:extLst>
              <a:ext uri="{FF2B5EF4-FFF2-40B4-BE49-F238E27FC236}">
                <a16:creationId xmlns:a16="http://schemas.microsoft.com/office/drawing/2014/main" id="{2F0EE7B6-9B3D-C78E-ED0A-2415BBE553CB}"/>
              </a:ext>
            </a:extLst>
          </p:cNvPr>
          <p:cNvSpPr/>
          <p:nvPr/>
        </p:nvSpPr>
        <p:spPr>
          <a:xfrm>
            <a:off x="611560" y="1586150"/>
            <a:ext cx="3600400" cy="287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77" name="正方形/長方形 5176">
            <a:extLst>
              <a:ext uri="{FF2B5EF4-FFF2-40B4-BE49-F238E27FC236}">
                <a16:creationId xmlns:a16="http://schemas.microsoft.com/office/drawing/2014/main" id="{855E179B-40E5-B49F-5690-94E4DB75D3B1}"/>
              </a:ext>
            </a:extLst>
          </p:cNvPr>
          <p:cNvSpPr/>
          <p:nvPr/>
        </p:nvSpPr>
        <p:spPr>
          <a:xfrm>
            <a:off x="246703" y="1531047"/>
            <a:ext cx="235389" cy="3533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82" name="テキスト ボックス 5181">
            <a:extLst>
              <a:ext uri="{FF2B5EF4-FFF2-40B4-BE49-F238E27FC236}">
                <a16:creationId xmlns:a16="http://schemas.microsoft.com/office/drawing/2014/main" id="{E392A0A5-83C3-CC57-6DFF-E83C727A04AE}"/>
              </a:ext>
            </a:extLst>
          </p:cNvPr>
          <p:cNvSpPr txBox="1"/>
          <p:nvPr/>
        </p:nvSpPr>
        <p:spPr>
          <a:xfrm>
            <a:off x="5881623" y="4876952"/>
            <a:ext cx="2771913" cy="851452"/>
          </a:xfrm>
          <a:prstGeom prst="rect">
            <a:avLst/>
          </a:prstGeom>
          <a:noFill/>
        </p:spPr>
        <p:txBody>
          <a:bodyPr wrap="square" rtlCol="0">
            <a:spAutoFit/>
          </a:bodyPr>
          <a:lstStyle/>
          <a:p>
            <a:pPr>
              <a:lnSpc>
                <a:spcPct val="123000"/>
              </a:lnSpc>
            </a:pPr>
            <a:r>
              <a:rPr lang="ja-JP" altLang="en-US" sz="1400" dirty="0">
                <a:latin typeface="HGPｺﾞｼｯｸE" panose="020B0900000000000000" pitchFamily="50" charset="-128"/>
                <a:ea typeface="HGPｺﾞｼｯｸE" panose="020B0900000000000000" pitchFamily="50" charset="-128"/>
              </a:rPr>
              <a:t>国税は、「国に納める税金」、</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地方税は「都道府県や市区町村に</a:t>
            </a:r>
            <a:endParaRPr lang="en-US" altLang="ja-JP" sz="1400" dirty="0">
              <a:latin typeface="HGPｺﾞｼｯｸE" panose="020B0900000000000000" pitchFamily="50" charset="-128"/>
              <a:ea typeface="HGPｺﾞｼｯｸE" panose="020B0900000000000000" pitchFamily="50" charset="-128"/>
            </a:endParaRPr>
          </a:p>
          <a:p>
            <a:pPr>
              <a:lnSpc>
                <a:spcPct val="123000"/>
              </a:lnSpc>
            </a:pPr>
            <a:r>
              <a:rPr lang="ja-JP" altLang="en-US" sz="1400" dirty="0">
                <a:latin typeface="HGPｺﾞｼｯｸE" panose="020B0900000000000000" pitchFamily="50" charset="-128"/>
                <a:ea typeface="HGPｺﾞｼｯｸE" panose="020B0900000000000000" pitchFamily="50" charset="-128"/>
              </a:rPr>
              <a:t>納める税金」です。</a:t>
            </a:r>
          </a:p>
        </p:txBody>
      </p:sp>
      <p:grpSp>
        <p:nvGrpSpPr>
          <p:cNvPr id="5130" name="グループ化 5129">
            <a:extLst>
              <a:ext uri="{FF2B5EF4-FFF2-40B4-BE49-F238E27FC236}">
                <a16:creationId xmlns:a16="http://schemas.microsoft.com/office/drawing/2014/main" id="{573DEC41-AF3B-8617-E1D5-A32D6ED8D9C7}"/>
              </a:ext>
            </a:extLst>
          </p:cNvPr>
          <p:cNvGrpSpPr/>
          <p:nvPr/>
        </p:nvGrpSpPr>
        <p:grpSpPr>
          <a:xfrm>
            <a:off x="179388" y="2005750"/>
            <a:ext cx="8785225" cy="4330969"/>
            <a:chOff x="179388" y="-4631538"/>
            <a:chExt cx="8785225" cy="4330969"/>
          </a:xfrm>
        </p:grpSpPr>
        <p:sp>
          <p:nvSpPr>
            <p:cNvPr id="3104" name="正方形/長方形 3103">
              <a:extLst>
                <a:ext uri="{FF2B5EF4-FFF2-40B4-BE49-F238E27FC236}">
                  <a16:creationId xmlns:a16="http://schemas.microsoft.com/office/drawing/2014/main" id="{FBCCC354-A23B-03E5-973F-F27B82390ABA}"/>
                </a:ext>
              </a:extLst>
            </p:cNvPr>
            <p:cNvSpPr>
              <a:spLocks/>
            </p:cNvSpPr>
            <p:nvPr/>
          </p:nvSpPr>
          <p:spPr>
            <a:xfrm>
              <a:off x="179388" y="-4631538"/>
              <a:ext cx="8785225" cy="4330969"/>
            </a:xfrm>
            <a:prstGeom prst="rect">
              <a:avLst/>
            </a:prstGeom>
            <a:solidFill>
              <a:srgbClr val="CCF1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06" name="楕円 3105">
              <a:extLst>
                <a:ext uri="{FF2B5EF4-FFF2-40B4-BE49-F238E27FC236}">
                  <a16:creationId xmlns:a16="http://schemas.microsoft.com/office/drawing/2014/main" id="{A0B15977-A837-70D4-28F7-F74C9E88C1D6}"/>
                </a:ext>
              </a:extLst>
            </p:cNvPr>
            <p:cNvSpPr/>
            <p:nvPr/>
          </p:nvSpPr>
          <p:spPr>
            <a:xfrm>
              <a:off x="698758"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07" name="図 3106" descr="アイコン&#10;&#10;自動的に生成された説明">
              <a:extLst>
                <a:ext uri="{FF2B5EF4-FFF2-40B4-BE49-F238E27FC236}">
                  <a16:creationId xmlns:a16="http://schemas.microsoft.com/office/drawing/2014/main" id="{CE4E8D58-765E-F4F4-BECE-EF3B6EA9AB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560" y="-2025780"/>
              <a:ext cx="1354704" cy="1263217"/>
            </a:xfrm>
            <a:prstGeom prst="rect">
              <a:avLst/>
            </a:prstGeom>
          </p:spPr>
        </p:pic>
        <p:sp>
          <p:nvSpPr>
            <p:cNvPr id="3108" name="テキスト ボックス 3107">
              <a:extLst>
                <a:ext uri="{FF2B5EF4-FFF2-40B4-BE49-F238E27FC236}">
                  <a16:creationId xmlns:a16="http://schemas.microsoft.com/office/drawing/2014/main" id="{5B0F2FE0-B447-CC88-BD33-764761A7A0CA}"/>
                </a:ext>
              </a:extLst>
            </p:cNvPr>
            <p:cNvSpPr txBox="1"/>
            <p:nvPr/>
          </p:nvSpPr>
          <p:spPr>
            <a:xfrm>
              <a:off x="708477" y="-2261693"/>
              <a:ext cx="1709122" cy="307777"/>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車を持っていると</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0" name="テキスト ボックス 3109">
              <a:extLst>
                <a:ext uri="{FF2B5EF4-FFF2-40B4-BE49-F238E27FC236}">
                  <a16:creationId xmlns:a16="http://schemas.microsoft.com/office/drawing/2014/main" id="{FDDC98B1-F73A-15F9-6D56-AF350534338C}"/>
                </a:ext>
              </a:extLst>
            </p:cNvPr>
            <p:cNvSpPr txBox="1"/>
            <p:nvPr/>
          </p:nvSpPr>
          <p:spPr>
            <a:xfrm>
              <a:off x="3499342" y="-2261693"/>
              <a:ext cx="1904689"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温泉に入ったときは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3112" name="楕円 3111">
              <a:extLst>
                <a:ext uri="{FF2B5EF4-FFF2-40B4-BE49-F238E27FC236}">
                  <a16:creationId xmlns:a16="http://schemas.microsoft.com/office/drawing/2014/main" id="{7103AE40-C467-4CCC-7BDB-463EE80626BB}"/>
                </a:ext>
              </a:extLst>
            </p:cNvPr>
            <p:cNvSpPr/>
            <p:nvPr/>
          </p:nvSpPr>
          <p:spPr>
            <a:xfrm>
              <a:off x="3613532" y="-1965605"/>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13" name="図 3112" descr="部屋 が含まれている画像&#10;&#10;自動的に生成された説明">
              <a:extLst>
                <a:ext uri="{FF2B5EF4-FFF2-40B4-BE49-F238E27FC236}">
                  <a16:creationId xmlns:a16="http://schemas.microsoft.com/office/drawing/2014/main" id="{A473EB9D-982B-B268-855F-86035D9DD4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451" y="-2028969"/>
              <a:ext cx="1630470" cy="1313562"/>
            </a:xfrm>
            <a:prstGeom prst="rect">
              <a:avLst/>
            </a:prstGeom>
          </p:spPr>
        </p:pic>
        <p:sp>
          <p:nvSpPr>
            <p:cNvPr id="3120" name="楕円 3119">
              <a:extLst>
                <a:ext uri="{FF2B5EF4-FFF2-40B4-BE49-F238E27FC236}">
                  <a16:creationId xmlns:a16="http://schemas.microsoft.com/office/drawing/2014/main" id="{766D53E1-198F-CA3E-35C0-3B4888162E1F}"/>
                </a:ext>
              </a:extLst>
            </p:cNvPr>
            <p:cNvSpPr/>
            <p:nvPr/>
          </p:nvSpPr>
          <p:spPr>
            <a:xfrm>
              <a:off x="698758"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1" name="図 3120">
              <a:extLst>
                <a:ext uri="{FF2B5EF4-FFF2-40B4-BE49-F238E27FC236}">
                  <a16:creationId xmlns:a16="http://schemas.microsoft.com/office/drawing/2014/main" id="{E257AD1D-3C0D-A450-2934-392DF9B4AB8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14167" y="-4342949"/>
              <a:ext cx="1245490" cy="1346760"/>
            </a:xfrm>
            <a:prstGeom prst="rect">
              <a:avLst/>
            </a:prstGeom>
          </p:spPr>
        </p:pic>
        <p:sp>
          <p:nvSpPr>
            <p:cNvPr id="3123" name="楕円 3122">
              <a:extLst>
                <a:ext uri="{FF2B5EF4-FFF2-40B4-BE49-F238E27FC236}">
                  <a16:creationId xmlns:a16="http://schemas.microsoft.com/office/drawing/2014/main" id="{E27D006B-0924-442D-C83E-B460E04A21C2}"/>
                </a:ext>
              </a:extLst>
            </p:cNvPr>
            <p:cNvSpPr/>
            <p:nvPr/>
          </p:nvSpPr>
          <p:spPr>
            <a:xfrm>
              <a:off x="3613532"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4" name="図 3123" descr="図形&#10;&#10;自動的に生成された説明">
              <a:extLst>
                <a:ext uri="{FF2B5EF4-FFF2-40B4-BE49-F238E27FC236}">
                  <a16:creationId xmlns:a16="http://schemas.microsoft.com/office/drawing/2014/main" id="{66DE53D6-A917-8622-1D59-64C8DD29F4D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67695" y="-4133599"/>
              <a:ext cx="1567982" cy="1078380"/>
            </a:xfrm>
            <a:prstGeom prst="rect">
              <a:avLst/>
            </a:prstGeom>
          </p:spPr>
        </p:pic>
        <p:sp>
          <p:nvSpPr>
            <p:cNvPr id="3125" name="楕円 3124">
              <a:extLst>
                <a:ext uri="{FF2B5EF4-FFF2-40B4-BE49-F238E27FC236}">
                  <a16:creationId xmlns:a16="http://schemas.microsoft.com/office/drawing/2014/main" id="{621EE29F-261A-3AE8-EE84-0103EDB0BA34}"/>
                </a:ext>
              </a:extLst>
            </p:cNvPr>
            <p:cNvSpPr/>
            <p:nvPr/>
          </p:nvSpPr>
          <p:spPr>
            <a:xfrm>
              <a:off x="6683784" y="-4225573"/>
              <a:ext cx="1676308" cy="144291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28" name="図 3127" descr="おもちゃ, 挿絵 が含まれている画像&#10;&#10;自動的に生成された説明">
              <a:extLst>
                <a:ext uri="{FF2B5EF4-FFF2-40B4-BE49-F238E27FC236}">
                  <a16:creationId xmlns:a16="http://schemas.microsoft.com/office/drawing/2014/main" id="{ED22712A-A0AA-80E3-4DE8-9B996DFEE74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0785" y="-4270406"/>
              <a:ext cx="1822307" cy="1346760"/>
            </a:xfrm>
            <a:prstGeom prst="rect">
              <a:avLst/>
            </a:prstGeom>
          </p:spPr>
        </p:pic>
        <p:sp>
          <p:nvSpPr>
            <p:cNvPr id="5126" name="テキスト ボックス 5125">
              <a:extLst>
                <a:ext uri="{FF2B5EF4-FFF2-40B4-BE49-F238E27FC236}">
                  <a16:creationId xmlns:a16="http://schemas.microsoft.com/office/drawing/2014/main" id="{D5CD7C9E-BD63-C305-6ED8-D031E1C52A79}"/>
                </a:ext>
              </a:extLst>
            </p:cNvPr>
            <p:cNvSpPr txBox="1"/>
            <p:nvPr/>
          </p:nvSpPr>
          <p:spPr>
            <a:xfrm>
              <a:off x="738313" y="-4536021"/>
              <a:ext cx="1597198" cy="293682"/>
            </a:xfrm>
            <a:prstGeom prst="rect">
              <a:avLst/>
            </a:prstGeom>
            <a:noFill/>
          </p:spPr>
          <p:txBody>
            <a:bodyPr wrap="none" rtlCol="0">
              <a:spAutoFit/>
            </a:bodyPr>
            <a:lstStyle/>
            <a:p>
              <a:r>
                <a:rPr kumimoji="1" lang="ja-JP" altLang="en-US" sz="1400" dirty="0">
                  <a:solidFill>
                    <a:srgbClr val="0C5B9C"/>
                  </a:solidFill>
                  <a:latin typeface="HGPｺﾞｼｯｸE" panose="020B0900000000000000" pitchFamily="50" charset="-128"/>
                  <a:ea typeface="HGPｺﾞｼｯｸE" panose="020B0900000000000000" pitchFamily="50" charset="-128"/>
                </a:rPr>
                <a:t>給料をもらったら</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7" name="テキスト ボックス 5126">
              <a:extLst>
                <a:ext uri="{FF2B5EF4-FFF2-40B4-BE49-F238E27FC236}">
                  <a16:creationId xmlns:a16="http://schemas.microsoft.com/office/drawing/2014/main" id="{F5ECD8B5-2062-A29A-65A7-9C3EDABEA443}"/>
                </a:ext>
              </a:extLst>
            </p:cNvPr>
            <p:cNvSpPr txBox="1"/>
            <p:nvPr/>
          </p:nvSpPr>
          <p:spPr>
            <a:xfrm>
              <a:off x="3582958" y="-4536021"/>
              <a:ext cx="1709122" cy="307777"/>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家を持っていると</a:t>
              </a:r>
              <a:r>
                <a:rPr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sp>
          <p:nvSpPr>
            <p:cNvPr id="5128" name="テキスト ボックス 5127">
              <a:extLst>
                <a:ext uri="{FF2B5EF4-FFF2-40B4-BE49-F238E27FC236}">
                  <a16:creationId xmlns:a16="http://schemas.microsoft.com/office/drawing/2014/main" id="{B6798CA2-5660-3B04-2E3E-6069CDEE7513}"/>
                </a:ext>
              </a:extLst>
            </p:cNvPr>
            <p:cNvSpPr txBox="1"/>
            <p:nvPr/>
          </p:nvSpPr>
          <p:spPr>
            <a:xfrm>
              <a:off x="6304232" y="-4536021"/>
              <a:ext cx="2435413" cy="293682"/>
            </a:xfrm>
            <a:prstGeom prst="rect">
              <a:avLst/>
            </a:prstGeom>
            <a:noFill/>
          </p:spPr>
          <p:txBody>
            <a:bodyPr wrap="none" rtlCol="0">
              <a:spAutoFit/>
            </a:bodyPr>
            <a:lstStyle/>
            <a:p>
              <a:r>
                <a:rPr lang="ja-JP" altLang="en-US" sz="1400" dirty="0">
                  <a:solidFill>
                    <a:srgbClr val="0C5B9C"/>
                  </a:solidFill>
                  <a:latin typeface="HGPｺﾞｼｯｸE" panose="020B0900000000000000" pitchFamily="50" charset="-128"/>
                  <a:ea typeface="HGPｺﾞｼｯｸE" panose="020B0900000000000000" pitchFamily="50" charset="-128"/>
                </a:rPr>
                <a:t>お店でお買い物をしたときは</a:t>
              </a:r>
              <a:r>
                <a:rPr kumimoji="1" lang="ja-JP" altLang="en-US" sz="1400" spc="-500" dirty="0">
                  <a:solidFill>
                    <a:srgbClr val="0C5B9C"/>
                  </a:solidFill>
                  <a:latin typeface="HGPｺﾞｼｯｸE" panose="020B0900000000000000" pitchFamily="50" charset="-128"/>
                  <a:ea typeface="HGPｺﾞｼｯｸE" panose="020B0900000000000000" pitchFamily="50" charset="-128"/>
                </a:rPr>
                <a:t>！？</a:t>
              </a:r>
            </a:p>
          </p:txBody>
        </p:sp>
      </p:grpSp>
      <p:grpSp>
        <p:nvGrpSpPr>
          <p:cNvPr id="5163" name="グループ化 5162">
            <a:extLst>
              <a:ext uri="{FF2B5EF4-FFF2-40B4-BE49-F238E27FC236}">
                <a16:creationId xmlns:a16="http://schemas.microsoft.com/office/drawing/2014/main" id="{F948A2C4-B6D1-0D54-86A0-5F1C0E368108}"/>
              </a:ext>
            </a:extLst>
          </p:cNvPr>
          <p:cNvGrpSpPr/>
          <p:nvPr/>
        </p:nvGrpSpPr>
        <p:grpSpPr>
          <a:xfrm>
            <a:off x="-56995" y="6007184"/>
            <a:ext cx="967275" cy="850816"/>
            <a:chOff x="-56997" y="5996309"/>
            <a:chExt cx="967275" cy="850816"/>
          </a:xfrm>
        </p:grpSpPr>
        <p:sp>
          <p:nvSpPr>
            <p:cNvPr id="5164" name="フリーフォーム: 図形 5163">
              <a:extLst>
                <a:ext uri="{FF2B5EF4-FFF2-40B4-BE49-F238E27FC236}">
                  <a16:creationId xmlns:a16="http://schemas.microsoft.com/office/drawing/2014/main" id="{0FB3878A-B2CD-115C-CA67-45DA517B7E4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165" name="フリーフォーム: 図形 5164">
              <a:extLst>
                <a:ext uri="{FF2B5EF4-FFF2-40B4-BE49-F238E27FC236}">
                  <a16:creationId xmlns:a16="http://schemas.microsoft.com/office/drawing/2014/main" id="{9F31BCC5-A30B-6128-7808-8F4129E053F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26C1F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166" name="テキスト ボックス 5165">
              <a:extLst>
                <a:ext uri="{FF2B5EF4-FFF2-40B4-BE49-F238E27FC236}">
                  <a16:creationId xmlns:a16="http://schemas.microsoft.com/office/drawing/2014/main" id="{FBB64E51-6E0F-C469-D99C-7E0F0DE6247A}"/>
                </a:ext>
              </a:extLst>
            </p:cNvPr>
            <p:cNvSpPr txBox="1"/>
            <p:nvPr userDrawn="1"/>
          </p:nvSpPr>
          <p:spPr>
            <a:xfrm>
              <a:off x="-56997" y="6190839"/>
              <a:ext cx="900124" cy="584775"/>
            </a:xfrm>
            <a:prstGeom prst="rect">
              <a:avLst/>
            </a:prstGeom>
            <a:noFill/>
          </p:spPr>
          <p:txBody>
            <a:bodyPr wrap="square" rtlCol="0">
              <a:noAutofit/>
            </a:bodyPr>
            <a:lstStyle/>
            <a:p>
              <a:pPr algn="ctr"/>
              <a:r>
                <a:rPr kumimoji="1" lang="ja-JP" altLang="en-US" sz="1600" b="1" i="0" spc="50" baseline="0" dirty="0">
                  <a:solidFill>
                    <a:srgbClr val="134CBD"/>
                  </a:solidFill>
                </a:rPr>
                <a:t>もっと</a:t>
              </a:r>
              <a:endParaRPr kumimoji="1" lang="en-US" altLang="ja-JP" sz="1600" b="1" i="0" spc="50" baseline="0" dirty="0">
                <a:solidFill>
                  <a:srgbClr val="134CBD"/>
                </a:solidFill>
              </a:endParaRPr>
            </a:p>
            <a:p>
              <a:pPr algn="ctr"/>
              <a:r>
                <a:rPr kumimoji="1" lang="ja-JP" altLang="en-US" sz="1600" b="1" i="0" spc="50" baseline="0" dirty="0">
                  <a:solidFill>
                    <a:srgbClr val="134CBD"/>
                  </a:solidFill>
                </a:rPr>
                <a:t>くわしく</a:t>
              </a:r>
            </a:p>
          </p:txBody>
        </p:sp>
      </p:grpSp>
    </p:spTree>
    <p:custDataLst>
      <p:tags r:id="rId1"/>
    </p:custDataLst>
    <p:extLst>
      <p:ext uri="{BB962C8B-B14F-4D97-AF65-F5344CB8AC3E}">
        <p14:creationId xmlns:p14="http://schemas.microsoft.com/office/powerpoint/2010/main" val="298052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177"/>
                                        </p:tgtEl>
                                      </p:cBhvr>
                                    </p:animEffect>
                                    <p:set>
                                      <p:cBhvr>
                                        <p:cTn id="7" dur="1" fill="hold">
                                          <p:stCondLst>
                                            <p:cond delay="499"/>
                                          </p:stCondLst>
                                        </p:cTn>
                                        <p:tgtEl>
                                          <p:spTgt spid="5177"/>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5130"/>
                                        </p:tgtEl>
                                      </p:cBhvr>
                                    </p:animEffect>
                                    <p:set>
                                      <p:cBhvr>
                                        <p:cTn id="16" dur="1" fill="hold">
                                          <p:stCondLst>
                                            <p:cond delay="499"/>
                                          </p:stCondLst>
                                        </p:cTn>
                                        <p:tgtEl>
                                          <p:spTgt spid="5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1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r>
              <a:rPr lang="en-US" altLang="ja-JP" dirty="0"/>
              <a:t>4</a:t>
            </a:r>
          </a:p>
        </p:txBody>
      </p:sp>
      <p:sp>
        <p:nvSpPr>
          <p:cNvPr id="5" name="Text Box 12">
            <a:extLst>
              <a:ext uri="{FF2B5EF4-FFF2-40B4-BE49-F238E27FC236}">
                <a16:creationId xmlns:a16="http://schemas.microsoft.com/office/drawing/2014/main" id="{C166FE9A-3B24-734D-B4E0-E5A4E25BBBEB}"/>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pic>
        <p:nvPicPr>
          <p:cNvPr id="4" name="図 3">
            <a:extLst>
              <a:ext uri="{FF2B5EF4-FFF2-40B4-BE49-F238E27FC236}">
                <a16:creationId xmlns:a16="http://schemas.microsoft.com/office/drawing/2014/main" id="{3BECAD64-9787-01BC-0716-A9FE5A01DC9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30063" y="5060512"/>
            <a:ext cx="1226130" cy="1509224"/>
          </a:xfrm>
          <a:prstGeom prst="rect">
            <a:avLst/>
          </a:prstGeom>
        </p:spPr>
      </p:pic>
      <p:grpSp>
        <p:nvGrpSpPr>
          <p:cNvPr id="110" name="グループ化 109">
            <a:extLst>
              <a:ext uri="{FF2B5EF4-FFF2-40B4-BE49-F238E27FC236}">
                <a16:creationId xmlns:a16="http://schemas.microsoft.com/office/drawing/2014/main" id="{5C924F87-8829-2F17-A2EE-7E0AFB100682}"/>
              </a:ext>
            </a:extLst>
          </p:cNvPr>
          <p:cNvGrpSpPr/>
          <p:nvPr/>
        </p:nvGrpSpPr>
        <p:grpSpPr>
          <a:xfrm>
            <a:off x="257224" y="1348777"/>
            <a:ext cx="2181719" cy="2733681"/>
            <a:chOff x="250825" y="1066179"/>
            <a:chExt cx="2181719" cy="2733681"/>
          </a:xfrm>
        </p:grpSpPr>
        <p:sp>
          <p:nvSpPr>
            <p:cNvPr id="27" name="正方形/長方形 26">
              <a:extLst>
                <a:ext uri="{FF2B5EF4-FFF2-40B4-BE49-F238E27FC236}">
                  <a16:creationId xmlns:a16="http://schemas.microsoft.com/office/drawing/2014/main" id="{41C58B17-0498-3B0B-E221-EFB180FB998E}"/>
                </a:ext>
              </a:extLst>
            </p:cNvPr>
            <p:cNvSpPr/>
            <p:nvPr/>
          </p:nvSpPr>
          <p:spPr>
            <a:xfrm>
              <a:off x="250825" y="1066179"/>
              <a:ext cx="2181719" cy="2733681"/>
            </a:xfrm>
            <a:prstGeom prst="rect">
              <a:avLst/>
            </a:prstGeom>
            <a:solidFill>
              <a:srgbClr val="F0FBF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a:extLst>
                <a:ext uri="{FF2B5EF4-FFF2-40B4-BE49-F238E27FC236}">
                  <a16:creationId xmlns:a16="http://schemas.microsoft.com/office/drawing/2014/main" id="{D5576470-D098-8228-32A8-F55E67E44E4E}"/>
                </a:ext>
              </a:extLst>
            </p:cNvPr>
            <p:cNvSpPr/>
            <p:nvPr/>
          </p:nvSpPr>
          <p:spPr bwMode="auto">
            <a:xfrm>
              <a:off x="250825" y="1066181"/>
              <a:ext cx="2181719"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消費者</a:t>
              </a:r>
            </a:p>
          </p:txBody>
        </p:sp>
        <p:pic>
          <p:nvPicPr>
            <p:cNvPr id="20" name="図 19">
              <a:extLst>
                <a:ext uri="{FF2B5EF4-FFF2-40B4-BE49-F238E27FC236}">
                  <a16:creationId xmlns:a16="http://schemas.microsoft.com/office/drawing/2014/main" id="{28B47C1A-6D45-2091-FD0E-A800EF1598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0204" y="1515341"/>
              <a:ext cx="1102780" cy="1310588"/>
            </a:xfrm>
            <a:prstGeom prst="rect">
              <a:avLst/>
            </a:prstGeom>
          </p:spPr>
        </p:pic>
        <p:sp>
          <p:nvSpPr>
            <p:cNvPr id="35" name="四角形: 角を丸くする 34">
              <a:extLst>
                <a:ext uri="{FF2B5EF4-FFF2-40B4-BE49-F238E27FC236}">
                  <a16:creationId xmlns:a16="http://schemas.microsoft.com/office/drawing/2014/main" id="{26BF79E9-BBD7-7F3D-63A8-DFD23CDAF9EE}"/>
                </a:ext>
              </a:extLst>
            </p:cNvPr>
            <p:cNvSpPr/>
            <p:nvPr/>
          </p:nvSpPr>
          <p:spPr>
            <a:xfrm>
              <a:off x="1479539" y="2425820"/>
              <a:ext cx="879319" cy="400109"/>
            </a:xfrm>
            <a:prstGeom prst="roundRect">
              <a:avLst>
                <a:gd name="adj" fmla="val 9091"/>
              </a:avLst>
            </a:prstGeom>
            <a:solidFill>
              <a:srgbClr val="A4E6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HGPｺﾞｼｯｸE" panose="020B0900000000000000" pitchFamily="50" charset="-128"/>
                  <a:ea typeface="HGPｺﾞｼｯｸE" panose="020B0900000000000000" pitchFamily="50" charset="-128"/>
                </a:rPr>
                <a:t>ゲーム</a:t>
              </a:r>
              <a:endParaRPr kumimoji="1" lang="en-US" altLang="ja-JP" sz="1000" dirty="0">
                <a:solidFill>
                  <a:schemeClr val="tx1"/>
                </a:solidFill>
                <a:latin typeface="HGPｺﾞｼｯｸE" panose="020B0900000000000000" pitchFamily="50" charset="-128"/>
                <a:ea typeface="HGPｺﾞｼｯｸE" panose="020B0900000000000000" pitchFamily="50" charset="-128"/>
              </a:endParaRPr>
            </a:p>
            <a:p>
              <a:pPr algn="ctr"/>
              <a:r>
                <a:rPr lang="en-US" altLang="ja-JP" sz="1100" dirty="0">
                  <a:solidFill>
                    <a:schemeClr val="tx1"/>
                  </a:solidFill>
                  <a:latin typeface="HGPｺﾞｼｯｸE" panose="020B0900000000000000" pitchFamily="50" charset="-128"/>
                  <a:ea typeface="HGPｺﾞｼｯｸE" panose="020B0900000000000000" pitchFamily="50" charset="-128"/>
                </a:rPr>
                <a:t>1,100</a:t>
              </a:r>
              <a:r>
                <a:rPr lang="ja-JP" altLang="en-US" sz="1100" dirty="0">
                  <a:solidFill>
                    <a:schemeClr val="tx1"/>
                  </a:solidFill>
                  <a:latin typeface="HGPｺﾞｼｯｸE" panose="020B0900000000000000" pitchFamily="50" charset="-128"/>
                  <a:ea typeface="HGPｺﾞｼｯｸE" panose="020B0900000000000000" pitchFamily="50" charset="-128"/>
                </a:rPr>
                <a:t>円</a:t>
              </a:r>
              <a:endParaRPr kumimoji="1" lang="ja-JP" altLang="en-US" sz="1100" dirty="0">
                <a:solidFill>
                  <a:schemeClr val="tx1"/>
                </a:solidFill>
                <a:latin typeface="HGPｺﾞｼｯｸE" panose="020B0900000000000000" pitchFamily="50" charset="-128"/>
                <a:ea typeface="HGPｺﾞｼｯｸE" panose="020B0900000000000000" pitchFamily="50" charset="-128"/>
              </a:endParaRPr>
            </a:p>
          </p:txBody>
        </p:sp>
        <p:grpSp>
          <p:nvGrpSpPr>
            <p:cNvPr id="95" name="グループ化 94">
              <a:extLst>
                <a:ext uri="{FF2B5EF4-FFF2-40B4-BE49-F238E27FC236}">
                  <a16:creationId xmlns:a16="http://schemas.microsoft.com/office/drawing/2014/main" id="{E16F3649-B01B-EF69-DBA6-D93479C65C5F}"/>
                </a:ext>
              </a:extLst>
            </p:cNvPr>
            <p:cNvGrpSpPr/>
            <p:nvPr/>
          </p:nvGrpSpPr>
          <p:grpSpPr>
            <a:xfrm>
              <a:off x="321213" y="2939304"/>
              <a:ext cx="2040943" cy="821443"/>
              <a:chOff x="321213" y="2939304"/>
              <a:chExt cx="2040943" cy="821443"/>
            </a:xfrm>
          </p:grpSpPr>
          <p:sp>
            <p:nvSpPr>
              <p:cNvPr id="33" name="テキスト ボックス 32">
                <a:extLst>
                  <a:ext uri="{FF2B5EF4-FFF2-40B4-BE49-F238E27FC236}">
                    <a16:creationId xmlns:a16="http://schemas.microsoft.com/office/drawing/2014/main" id="{F6D3A947-5B2A-FE54-03A8-F9F4CC534108}"/>
                  </a:ext>
                </a:extLst>
              </p:cNvPr>
              <p:cNvSpPr txBox="1"/>
              <p:nvPr/>
            </p:nvSpPr>
            <p:spPr>
              <a:xfrm>
                <a:off x="321213" y="2939304"/>
                <a:ext cx="2040943" cy="821443"/>
              </a:xfrm>
              <a:prstGeom prst="rect">
                <a:avLst/>
              </a:prstGeom>
              <a:noFill/>
            </p:spPr>
            <p:txBody>
              <a:bodyPr wrap="none" rtlCol="0">
                <a:spAutoFit/>
              </a:bodyPr>
              <a:lstStyle/>
              <a:p>
                <a:pPr rtl="0">
                  <a:lnSpc>
                    <a:spcPts val="2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品物の金額</a:t>
                </a:r>
                <a:r>
                  <a:rPr lang="en-US" altLang="ja-JP" sz="1200" b="0" i="0" u="none" strike="noStrike" dirty="0">
                    <a:effectLst/>
                    <a:latin typeface="HGPｺﾞｼｯｸE" panose="020B0900000000000000" pitchFamily="50" charset="-128"/>
                    <a:ea typeface="HGPｺﾞｼｯｸE" panose="020B0900000000000000" pitchFamily="50" charset="-128"/>
                  </a:rPr>
                  <a:t>1,000</a:t>
                </a:r>
                <a:r>
                  <a:rPr lang="ja-JP" altLang="en-US" sz="1200" b="0" i="0" u="none" strike="noStrike" dirty="0">
                    <a:effectLst/>
                    <a:latin typeface="HGPｺﾞｼｯｸE" panose="020B0900000000000000" pitchFamily="50" charset="-128"/>
                    <a:ea typeface="HGPｺﾞｼｯｸE" panose="020B0900000000000000" pitchFamily="50" charset="-128"/>
                  </a:rPr>
                  <a:t>円と一緒に</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ts val="2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a:t>
                </a:r>
                <a:r>
                  <a:rPr lang="en-US" altLang="ja-JP" sz="1200" b="0" i="0" u="none" strike="noStrike" dirty="0">
                    <a:effectLst/>
                    <a:latin typeface="HGPｺﾞｼｯｸE" panose="020B0900000000000000" pitchFamily="50" charset="-128"/>
                    <a:ea typeface="HGPｺﾞｼｯｸE" panose="020B0900000000000000" pitchFamily="50" charset="-128"/>
                  </a:rPr>
                  <a:t>100</a:t>
                </a:r>
                <a:r>
                  <a:rPr lang="ja-JP" altLang="en-US" sz="1200" b="0" i="0" u="none" strike="noStrike" dirty="0">
                    <a:effectLst/>
                    <a:latin typeface="HGPｺﾞｼｯｸE" panose="020B0900000000000000" pitchFamily="50" charset="-128"/>
                    <a:ea typeface="HGPｺﾞｼｯｸE" panose="020B0900000000000000" pitchFamily="50" charset="-128"/>
                  </a:rPr>
                  <a:t>円を支払う。</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ts val="2000"/>
                  </a:lnSpc>
                  <a:spcBef>
                    <a:spcPts val="0"/>
                  </a:spcBef>
                  <a:spcAft>
                    <a:spcPts val="0"/>
                  </a:spcAft>
                </a:pP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消費税を</a:t>
                </a:r>
                <a:r>
                  <a:rPr lang="ja-JP" altLang="en-US" sz="1100" dirty="0">
                    <a:latin typeface="HGPｺﾞｼｯｸE" panose="020B0900000000000000" pitchFamily="50" charset="-128"/>
                    <a:ea typeface="HGPｺﾞｼｯｸE" panose="020B0900000000000000" pitchFamily="50" charset="-128"/>
                  </a:rPr>
                  <a:t>負担する</a:t>
                </a:r>
                <a:r>
                  <a:rPr lang="en-US" altLang="ja-JP" sz="1100" b="0" i="0" u="none" strike="noStrike" dirty="0">
                    <a:effectLst/>
                    <a:latin typeface="HGPｺﾞｼｯｸE" panose="020B0900000000000000" pitchFamily="50" charset="-128"/>
                    <a:ea typeface="HGPｺﾞｼｯｸE" panose="020B0900000000000000" pitchFamily="50" charset="-128"/>
                  </a:rPr>
                  <a:t>)</a:t>
                </a:r>
                <a:endParaRPr lang="ja-JP" altLang="en-US" sz="1100" b="0" dirty="0">
                  <a:effectLst/>
                  <a:latin typeface="HGPｺﾞｼｯｸE" panose="020B0900000000000000" pitchFamily="50" charset="-128"/>
                  <a:ea typeface="HGPｺﾞｼｯｸE" panose="020B0900000000000000" pitchFamily="50" charset="-128"/>
                </a:endParaRPr>
              </a:p>
            </p:txBody>
          </p:sp>
          <p:sp>
            <p:nvSpPr>
              <p:cNvPr id="41" name="テキスト ボックス 40">
                <a:extLst>
                  <a:ext uri="{FF2B5EF4-FFF2-40B4-BE49-F238E27FC236}">
                    <a16:creationId xmlns:a16="http://schemas.microsoft.com/office/drawing/2014/main" id="{19115681-B48A-DA97-FD3E-399E671F1C25}"/>
                  </a:ext>
                </a:extLst>
              </p:cNvPr>
              <p:cNvSpPr txBox="1"/>
              <p:nvPr/>
            </p:nvSpPr>
            <p:spPr>
              <a:xfrm>
                <a:off x="975806" y="3430111"/>
                <a:ext cx="37061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ふたん</a:t>
                </a:r>
              </a:p>
            </p:txBody>
          </p:sp>
        </p:grpSp>
      </p:grpSp>
      <p:sp>
        <p:nvSpPr>
          <p:cNvPr id="34" name="矢印: 上 33">
            <a:extLst>
              <a:ext uri="{FF2B5EF4-FFF2-40B4-BE49-F238E27FC236}">
                <a16:creationId xmlns:a16="http://schemas.microsoft.com/office/drawing/2014/main" id="{7F7F1B20-5F80-AEE4-3AF3-21391DD25B63}"/>
              </a:ext>
            </a:extLst>
          </p:cNvPr>
          <p:cNvSpPr/>
          <p:nvPr/>
        </p:nvSpPr>
        <p:spPr>
          <a:xfrm rot="10800000">
            <a:off x="5856607" y="2113397"/>
            <a:ext cx="337228" cy="413277"/>
          </a:xfrm>
          <a:prstGeom prst="upArrow">
            <a:avLst>
              <a:gd name="adj1" fmla="val 50000"/>
              <a:gd name="adj2" fmla="val 59860"/>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0" name="グループ化 119">
            <a:extLst>
              <a:ext uri="{FF2B5EF4-FFF2-40B4-BE49-F238E27FC236}">
                <a16:creationId xmlns:a16="http://schemas.microsoft.com/office/drawing/2014/main" id="{0AC8B500-6F95-CFCA-E19D-B89D5806B2A1}"/>
              </a:ext>
            </a:extLst>
          </p:cNvPr>
          <p:cNvGrpSpPr/>
          <p:nvPr/>
        </p:nvGrpSpPr>
        <p:grpSpPr>
          <a:xfrm>
            <a:off x="1824692" y="1847662"/>
            <a:ext cx="1099876" cy="697664"/>
            <a:chOff x="1704581" y="1376099"/>
            <a:chExt cx="1099876" cy="697664"/>
          </a:xfrm>
        </p:grpSpPr>
        <p:pic>
          <p:nvPicPr>
            <p:cNvPr id="16" name="図 15">
              <a:extLst>
                <a:ext uri="{FF2B5EF4-FFF2-40B4-BE49-F238E27FC236}">
                  <a16:creationId xmlns:a16="http://schemas.microsoft.com/office/drawing/2014/main" id="{CEE913AD-5EFD-BA35-7E5F-98DDC22EEE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grpSp>
          <p:nvGrpSpPr>
            <p:cNvPr id="109" name="グループ化 108">
              <a:extLst>
                <a:ext uri="{FF2B5EF4-FFF2-40B4-BE49-F238E27FC236}">
                  <a16:creationId xmlns:a16="http://schemas.microsoft.com/office/drawing/2014/main" id="{80D9E711-2995-38B3-071C-8DA8B7E599C7}"/>
                </a:ext>
              </a:extLst>
            </p:cNvPr>
            <p:cNvGrpSpPr/>
            <p:nvPr/>
          </p:nvGrpSpPr>
          <p:grpSpPr>
            <a:xfrm>
              <a:off x="1704581" y="1376099"/>
              <a:ext cx="1099876" cy="624400"/>
              <a:chOff x="1704581" y="1376099"/>
              <a:chExt cx="1099876" cy="624400"/>
            </a:xfrm>
          </p:grpSpPr>
          <p:grpSp>
            <p:nvGrpSpPr>
              <p:cNvPr id="32" name="グループ化 31">
                <a:extLst>
                  <a:ext uri="{FF2B5EF4-FFF2-40B4-BE49-F238E27FC236}">
                    <a16:creationId xmlns:a16="http://schemas.microsoft.com/office/drawing/2014/main" id="{BFE8B065-376D-529E-F037-2146B5A46031}"/>
                  </a:ext>
                </a:extLst>
              </p:cNvPr>
              <p:cNvGrpSpPr/>
              <p:nvPr/>
            </p:nvGrpSpPr>
            <p:grpSpPr>
              <a:xfrm>
                <a:off x="1978590" y="1376099"/>
                <a:ext cx="825867" cy="408386"/>
                <a:chOff x="2078852" y="2232915"/>
                <a:chExt cx="997926" cy="493469"/>
              </a:xfrm>
            </p:grpSpPr>
            <p:pic>
              <p:nvPicPr>
                <p:cNvPr id="18" name="図 17" descr="図形&#10;&#10;自動的に生成された説明">
                  <a:extLst>
                    <a:ext uri="{FF2B5EF4-FFF2-40B4-BE49-F238E27FC236}">
                      <a16:creationId xmlns:a16="http://schemas.microsoft.com/office/drawing/2014/main" id="{F840EC5C-2BC9-1186-8A62-5B5F55381B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29" name="テキスト ボックス 28">
                  <a:extLst>
                    <a:ext uri="{FF2B5EF4-FFF2-40B4-BE49-F238E27FC236}">
                      <a16:creationId xmlns:a16="http://schemas.microsoft.com/office/drawing/2014/main" id="{69F862A7-20AD-5D73-DC1D-8BAD1B998173}"/>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sp>
            <p:nvSpPr>
              <p:cNvPr id="30" name="テキスト ボックス 29">
                <a:extLst>
                  <a:ext uri="{FF2B5EF4-FFF2-40B4-BE49-F238E27FC236}">
                    <a16:creationId xmlns:a16="http://schemas.microsoft.com/office/drawing/2014/main" id="{E161FBB6-8230-8B32-6B86-E792E0D5D3F8}"/>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a:t>
                </a:r>
              </a:p>
            </p:txBody>
          </p:sp>
        </p:grpSp>
      </p:grpSp>
      <p:grpSp>
        <p:nvGrpSpPr>
          <p:cNvPr id="107" name="グループ化 106">
            <a:extLst>
              <a:ext uri="{FF2B5EF4-FFF2-40B4-BE49-F238E27FC236}">
                <a16:creationId xmlns:a16="http://schemas.microsoft.com/office/drawing/2014/main" id="{09E6B12C-BDAD-382E-0C70-E8C3F3399407}"/>
              </a:ext>
            </a:extLst>
          </p:cNvPr>
          <p:cNvGrpSpPr/>
          <p:nvPr/>
        </p:nvGrpSpPr>
        <p:grpSpPr>
          <a:xfrm>
            <a:off x="5326437" y="2116353"/>
            <a:ext cx="439544" cy="373627"/>
            <a:chOff x="5225880" y="2072885"/>
            <a:chExt cx="439544" cy="373627"/>
          </a:xfrm>
        </p:grpSpPr>
        <p:pic>
          <p:nvPicPr>
            <p:cNvPr id="52" name="図 51">
              <a:extLst>
                <a:ext uri="{FF2B5EF4-FFF2-40B4-BE49-F238E27FC236}">
                  <a16:creationId xmlns:a16="http://schemas.microsoft.com/office/drawing/2014/main" id="{3DEA3986-69DF-0EE4-EC54-B72C6EB3524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58839" y="2072885"/>
              <a:ext cx="373627" cy="373627"/>
            </a:xfrm>
            <a:prstGeom prst="rect">
              <a:avLst/>
            </a:prstGeom>
          </p:spPr>
        </p:pic>
        <p:sp>
          <p:nvSpPr>
            <p:cNvPr id="53" name="テキスト ボックス 52">
              <a:extLst>
                <a:ext uri="{FF2B5EF4-FFF2-40B4-BE49-F238E27FC236}">
                  <a16:creationId xmlns:a16="http://schemas.microsoft.com/office/drawing/2014/main" id="{3586B570-5D2C-3DE1-692D-4F0D0B573F65}"/>
                </a:ext>
              </a:extLst>
            </p:cNvPr>
            <p:cNvSpPr txBox="1"/>
            <p:nvPr/>
          </p:nvSpPr>
          <p:spPr>
            <a:xfrm>
              <a:off x="5225880"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54" name="矢印: 右 53">
            <a:extLst>
              <a:ext uri="{FF2B5EF4-FFF2-40B4-BE49-F238E27FC236}">
                <a16:creationId xmlns:a16="http://schemas.microsoft.com/office/drawing/2014/main" id="{AD427E1D-7D41-9387-2B78-34EF57A0B04C}"/>
              </a:ext>
            </a:extLst>
          </p:cNvPr>
          <p:cNvSpPr/>
          <p:nvPr/>
        </p:nvSpPr>
        <p:spPr>
          <a:xfrm>
            <a:off x="2577029" y="1356115"/>
            <a:ext cx="525600" cy="321222"/>
          </a:xfrm>
          <a:prstGeom prst="rightArrow">
            <a:avLst>
              <a:gd name="adj1" fmla="val 50000"/>
              <a:gd name="adj2" fmla="val 55337"/>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矢印: 上 55">
            <a:extLst>
              <a:ext uri="{FF2B5EF4-FFF2-40B4-BE49-F238E27FC236}">
                <a16:creationId xmlns:a16="http://schemas.microsoft.com/office/drawing/2014/main" id="{CC2490FD-5306-9C7F-FA9C-3E43102CA063}"/>
              </a:ext>
            </a:extLst>
          </p:cNvPr>
          <p:cNvSpPr/>
          <p:nvPr/>
        </p:nvSpPr>
        <p:spPr>
          <a:xfrm rot="10800000">
            <a:off x="5856022" y="3575549"/>
            <a:ext cx="338400" cy="414000"/>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8" name="グループ化 107">
            <a:extLst>
              <a:ext uri="{FF2B5EF4-FFF2-40B4-BE49-F238E27FC236}">
                <a16:creationId xmlns:a16="http://schemas.microsoft.com/office/drawing/2014/main" id="{DAFEEF8F-4963-6520-6A00-79BEFB985B85}"/>
              </a:ext>
            </a:extLst>
          </p:cNvPr>
          <p:cNvGrpSpPr/>
          <p:nvPr/>
        </p:nvGrpSpPr>
        <p:grpSpPr>
          <a:xfrm>
            <a:off x="5326437" y="3579752"/>
            <a:ext cx="439544" cy="373627"/>
            <a:chOff x="5225880" y="3468591"/>
            <a:chExt cx="439544" cy="373627"/>
          </a:xfrm>
        </p:grpSpPr>
        <p:pic>
          <p:nvPicPr>
            <p:cNvPr id="60" name="図 59">
              <a:extLst>
                <a:ext uri="{FF2B5EF4-FFF2-40B4-BE49-F238E27FC236}">
                  <a16:creationId xmlns:a16="http://schemas.microsoft.com/office/drawing/2014/main" id="{4578BD71-D67F-F784-908C-90424069A5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258839" y="3468591"/>
              <a:ext cx="373627" cy="373627"/>
            </a:xfrm>
            <a:prstGeom prst="rect">
              <a:avLst/>
            </a:prstGeom>
          </p:spPr>
        </p:pic>
        <p:sp>
          <p:nvSpPr>
            <p:cNvPr id="61" name="テキスト ボックス 60">
              <a:extLst>
                <a:ext uri="{FF2B5EF4-FFF2-40B4-BE49-F238E27FC236}">
                  <a16:creationId xmlns:a16="http://schemas.microsoft.com/office/drawing/2014/main" id="{A29ECDE6-7595-A39E-C7CD-1889733CA5CF}"/>
                </a:ext>
              </a:extLst>
            </p:cNvPr>
            <p:cNvSpPr txBox="1"/>
            <p:nvPr/>
          </p:nvSpPr>
          <p:spPr>
            <a:xfrm>
              <a:off x="5225880"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4" name="グループ化 113">
            <a:extLst>
              <a:ext uri="{FF2B5EF4-FFF2-40B4-BE49-F238E27FC236}">
                <a16:creationId xmlns:a16="http://schemas.microsoft.com/office/drawing/2014/main" id="{CC826D01-94CB-B4AD-7F8E-09A21B9C8A66}"/>
              </a:ext>
            </a:extLst>
          </p:cNvPr>
          <p:cNvGrpSpPr/>
          <p:nvPr/>
        </p:nvGrpSpPr>
        <p:grpSpPr>
          <a:xfrm>
            <a:off x="3188676" y="4035242"/>
            <a:ext cx="5775937" cy="900000"/>
            <a:chOff x="3188676" y="3909698"/>
            <a:chExt cx="5775937" cy="900000"/>
          </a:xfrm>
        </p:grpSpPr>
        <p:sp>
          <p:nvSpPr>
            <p:cNvPr id="9" name="正方形/長方形 8">
              <a:extLst>
                <a:ext uri="{FF2B5EF4-FFF2-40B4-BE49-F238E27FC236}">
                  <a16:creationId xmlns:a16="http://schemas.microsoft.com/office/drawing/2014/main" id="{55F18F75-DE43-7206-F531-7D3138DA955E}"/>
                </a:ext>
              </a:extLst>
            </p:cNvPr>
            <p:cNvSpPr/>
            <p:nvPr/>
          </p:nvSpPr>
          <p:spPr bwMode="auto">
            <a:xfrm>
              <a:off x="3188676" y="3909698"/>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5" name="正方形/長方形 64">
              <a:extLst>
                <a:ext uri="{FF2B5EF4-FFF2-40B4-BE49-F238E27FC236}">
                  <a16:creationId xmlns:a16="http://schemas.microsoft.com/office/drawing/2014/main" id="{FD860CD2-BB60-3F8E-CAB2-2C1B6CEED39A}"/>
                </a:ext>
              </a:extLst>
            </p:cNvPr>
            <p:cNvSpPr/>
            <p:nvPr/>
          </p:nvSpPr>
          <p:spPr bwMode="auto">
            <a:xfrm>
              <a:off x="3188676" y="3909698"/>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66" name="テキスト ボックス 65">
              <a:extLst>
                <a:ext uri="{FF2B5EF4-FFF2-40B4-BE49-F238E27FC236}">
                  <a16:creationId xmlns:a16="http://schemas.microsoft.com/office/drawing/2014/main" id="{3FEFA24E-5E41-9214-A2EB-8E63B311F02E}"/>
                </a:ext>
              </a:extLst>
            </p:cNvPr>
            <p:cNvSpPr txBox="1"/>
            <p:nvPr/>
          </p:nvSpPr>
          <p:spPr>
            <a:xfrm>
              <a:off x="3204878" y="4386091"/>
              <a:ext cx="3796232"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国庫金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en-US" altLang="ja-JP" sz="1200" b="0" i="0" u="none" strike="noStrike" dirty="0">
                  <a:effectLst/>
                  <a:latin typeface="HGPｺﾞｼｯｸE" panose="020B0900000000000000" pitchFamily="50" charset="-128"/>
                  <a:ea typeface="HGPｺﾞｼｯｸE" panose="020B0900000000000000" pitchFamily="50" charset="-128"/>
                </a:rPr>
                <a:t> </a:t>
              </a:r>
              <a:r>
                <a:rPr lang="ja-JP" altLang="en-US" sz="1200" b="0" i="0" u="none" strike="noStrike" dirty="0">
                  <a:effectLst/>
                  <a:latin typeface="HGPｺﾞｼｯｸE" panose="020B0900000000000000" pitchFamily="50" charset="-128"/>
                  <a:ea typeface="HGPｺﾞｼｯｸE" panose="020B0900000000000000" pitchFamily="50" charset="-128"/>
                </a:rPr>
                <a:t>として保管する。</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sp>
          <p:nvSpPr>
            <p:cNvPr id="13" name="正方形/長方形 12">
              <a:extLst>
                <a:ext uri="{FF2B5EF4-FFF2-40B4-BE49-F238E27FC236}">
                  <a16:creationId xmlns:a16="http://schemas.microsoft.com/office/drawing/2014/main" id="{84685204-9E80-42BA-ADA3-CD82C68F7904}"/>
                </a:ext>
              </a:extLst>
            </p:cNvPr>
            <p:cNvSpPr/>
            <p:nvPr/>
          </p:nvSpPr>
          <p:spPr bwMode="auto">
            <a:xfrm>
              <a:off x="3415696" y="3913546"/>
              <a:ext cx="437094" cy="84104"/>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spcBef>
                  <a:spcPts val="0"/>
                </a:spcBef>
                <a:spcAft>
                  <a:spcPts val="500"/>
                </a:spcAft>
                <a:buClrTx/>
                <a:buSzTx/>
                <a:buFontTx/>
                <a:buNone/>
                <a:tabLst/>
              </a:pPr>
              <a:r>
                <a:rPr lang="ja-JP" altLang="en-US" sz="500" dirty="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68" name="矢印: 上 67">
            <a:extLst>
              <a:ext uri="{FF2B5EF4-FFF2-40B4-BE49-F238E27FC236}">
                <a16:creationId xmlns:a16="http://schemas.microsoft.com/office/drawing/2014/main" id="{9892265A-4553-615D-BDE8-20618C636151}"/>
              </a:ext>
            </a:extLst>
          </p:cNvPr>
          <p:cNvSpPr/>
          <p:nvPr/>
        </p:nvSpPr>
        <p:spPr>
          <a:xfrm rot="10800000">
            <a:off x="4510224" y="5049097"/>
            <a:ext cx="338400" cy="428906"/>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5" name="グループ化 114">
            <a:extLst>
              <a:ext uri="{FF2B5EF4-FFF2-40B4-BE49-F238E27FC236}">
                <a16:creationId xmlns:a16="http://schemas.microsoft.com/office/drawing/2014/main" id="{26DD69D0-EDC2-A0DA-8D0E-CEF90BA69AE8}"/>
              </a:ext>
            </a:extLst>
          </p:cNvPr>
          <p:cNvGrpSpPr/>
          <p:nvPr/>
        </p:nvGrpSpPr>
        <p:grpSpPr>
          <a:xfrm>
            <a:off x="3623143" y="4977316"/>
            <a:ext cx="785449" cy="472414"/>
            <a:chOff x="3544755" y="4870455"/>
            <a:chExt cx="863837" cy="519561"/>
          </a:xfrm>
        </p:grpSpPr>
        <p:sp>
          <p:nvSpPr>
            <p:cNvPr id="71" name="楕円 70">
              <a:extLst>
                <a:ext uri="{FF2B5EF4-FFF2-40B4-BE49-F238E27FC236}">
                  <a16:creationId xmlns:a16="http://schemas.microsoft.com/office/drawing/2014/main" id="{2318011A-776D-2A49-2760-12C8ACA477B7}"/>
                </a:ext>
              </a:extLst>
            </p:cNvPr>
            <p:cNvSpPr/>
            <p:nvPr/>
          </p:nvSpPr>
          <p:spPr>
            <a:xfrm>
              <a:off x="3544755"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73" name="図 72">
              <a:extLst>
                <a:ext uri="{FF2B5EF4-FFF2-40B4-BE49-F238E27FC236}">
                  <a16:creationId xmlns:a16="http://schemas.microsoft.com/office/drawing/2014/main" id="{FC4EB098-EE3E-916C-A1DB-5D00C27912D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638286" y="4943421"/>
              <a:ext cx="373627" cy="373628"/>
            </a:xfrm>
            <a:prstGeom prst="rect">
              <a:avLst/>
            </a:prstGeom>
          </p:spPr>
        </p:pic>
        <p:pic>
          <p:nvPicPr>
            <p:cNvPr id="75" name="図 74">
              <a:extLst>
                <a:ext uri="{FF2B5EF4-FFF2-40B4-BE49-F238E27FC236}">
                  <a16:creationId xmlns:a16="http://schemas.microsoft.com/office/drawing/2014/main" id="{FD465545-8D48-4BF7-D3F5-5BA66038E2ED}"/>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773244" y="4943421"/>
              <a:ext cx="373627" cy="373628"/>
            </a:xfrm>
            <a:prstGeom prst="rect">
              <a:avLst/>
            </a:prstGeom>
          </p:spPr>
        </p:pic>
        <p:pic>
          <p:nvPicPr>
            <p:cNvPr id="76" name="図 75">
              <a:extLst>
                <a:ext uri="{FF2B5EF4-FFF2-40B4-BE49-F238E27FC236}">
                  <a16:creationId xmlns:a16="http://schemas.microsoft.com/office/drawing/2014/main" id="{2A7D6861-7FC9-3B64-56A5-DA44818A77B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78" name="テキスト ボックス 77">
              <a:extLst>
                <a:ext uri="{FF2B5EF4-FFF2-40B4-BE49-F238E27FC236}">
                  <a16:creationId xmlns:a16="http://schemas.microsoft.com/office/drawing/2014/main" id="{7EB713A4-2C18-1D88-60DC-6D0ECD7A7A30}"/>
                </a:ext>
              </a:extLst>
            </p:cNvPr>
            <p:cNvSpPr txBox="1"/>
            <p:nvPr/>
          </p:nvSpPr>
          <p:spPr>
            <a:xfrm>
              <a:off x="3641166" y="4943944"/>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sp>
        <p:nvSpPr>
          <p:cNvPr id="81" name="矢印: 上 80">
            <a:extLst>
              <a:ext uri="{FF2B5EF4-FFF2-40B4-BE49-F238E27FC236}">
                <a16:creationId xmlns:a16="http://schemas.microsoft.com/office/drawing/2014/main" id="{FF57DB83-F8AA-853F-756B-D527B2468CCC}"/>
              </a:ext>
            </a:extLst>
          </p:cNvPr>
          <p:cNvSpPr/>
          <p:nvPr/>
        </p:nvSpPr>
        <p:spPr>
          <a:xfrm rot="10800000">
            <a:off x="7714144" y="5045872"/>
            <a:ext cx="338400" cy="428907"/>
          </a:xfrm>
          <a:prstGeom prst="upArrow">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6" name="グループ化 115">
            <a:extLst>
              <a:ext uri="{FF2B5EF4-FFF2-40B4-BE49-F238E27FC236}">
                <a16:creationId xmlns:a16="http://schemas.microsoft.com/office/drawing/2014/main" id="{ED953423-71B7-CDCC-E28F-16DF06B7DBE4}"/>
              </a:ext>
            </a:extLst>
          </p:cNvPr>
          <p:cNvGrpSpPr/>
          <p:nvPr/>
        </p:nvGrpSpPr>
        <p:grpSpPr>
          <a:xfrm>
            <a:off x="6820244" y="4977317"/>
            <a:ext cx="785449" cy="472414"/>
            <a:chOff x="6741856" y="4870455"/>
            <a:chExt cx="863837" cy="519561"/>
          </a:xfrm>
        </p:grpSpPr>
        <p:sp>
          <p:nvSpPr>
            <p:cNvPr id="87" name="楕円 86">
              <a:extLst>
                <a:ext uri="{FF2B5EF4-FFF2-40B4-BE49-F238E27FC236}">
                  <a16:creationId xmlns:a16="http://schemas.microsoft.com/office/drawing/2014/main" id="{C664C664-ABE6-83A2-BF37-C43C4BFC684E}"/>
                </a:ext>
              </a:extLst>
            </p:cNvPr>
            <p:cNvSpPr/>
            <p:nvPr/>
          </p:nvSpPr>
          <p:spPr>
            <a:xfrm>
              <a:off x="6741856" y="4870455"/>
              <a:ext cx="863837" cy="519561"/>
            </a:xfrm>
            <a:prstGeom prst="ellipse">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84" name="図 83">
              <a:extLst>
                <a:ext uri="{FF2B5EF4-FFF2-40B4-BE49-F238E27FC236}">
                  <a16:creationId xmlns:a16="http://schemas.microsoft.com/office/drawing/2014/main" id="{758D977A-7F7C-FFF1-10B7-C3E5713B57F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85" name="図 84">
              <a:extLst>
                <a:ext uri="{FF2B5EF4-FFF2-40B4-BE49-F238E27FC236}">
                  <a16:creationId xmlns:a16="http://schemas.microsoft.com/office/drawing/2014/main" id="{7DB383C0-C6E8-40CD-FDF5-CCD4E22F4C4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977164" y="4944064"/>
              <a:ext cx="373627" cy="372343"/>
            </a:xfrm>
            <a:prstGeom prst="rect">
              <a:avLst/>
            </a:prstGeom>
          </p:spPr>
        </p:pic>
        <p:pic>
          <p:nvPicPr>
            <p:cNvPr id="86" name="図 85">
              <a:extLst>
                <a:ext uri="{FF2B5EF4-FFF2-40B4-BE49-F238E27FC236}">
                  <a16:creationId xmlns:a16="http://schemas.microsoft.com/office/drawing/2014/main" id="{0A26FC57-A8A9-4E8C-0F0F-3811B295065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7145353" y="4944064"/>
              <a:ext cx="373627" cy="372343"/>
            </a:xfrm>
            <a:prstGeom prst="rect">
              <a:avLst/>
            </a:prstGeom>
          </p:spPr>
        </p:pic>
        <p:sp>
          <p:nvSpPr>
            <p:cNvPr id="83" name="テキスト ボックス 82">
              <a:extLst>
                <a:ext uri="{FF2B5EF4-FFF2-40B4-BE49-F238E27FC236}">
                  <a16:creationId xmlns:a16="http://schemas.microsoft.com/office/drawing/2014/main" id="{CC30C677-3572-A824-6A96-CC0386B6DF92}"/>
                </a:ext>
              </a:extLst>
            </p:cNvPr>
            <p:cNvSpPr txBox="1"/>
            <p:nvPr/>
          </p:nvSpPr>
          <p:spPr>
            <a:xfrm>
              <a:off x="6857262" y="4936046"/>
              <a:ext cx="721413" cy="372342"/>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117" name="グループ化 116">
            <a:extLst>
              <a:ext uri="{FF2B5EF4-FFF2-40B4-BE49-F238E27FC236}">
                <a16:creationId xmlns:a16="http://schemas.microsoft.com/office/drawing/2014/main" id="{3CE6670E-CD42-DE0C-3780-0442536CF33C}"/>
              </a:ext>
            </a:extLst>
          </p:cNvPr>
          <p:cNvGrpSpPr/>
          <p:nvPr/>
        </p:nvGrpSpPr>
        <p:grpSpPr>
          <a:xfrm>
            <a:off x="3188676" y="5493830"/>
            <a:ext cx="2823484" cy="815490"/>
            <a:chOff x="3188676" y="5493830"/>
            <a:chExt cx="2823484" cy="815490"/>
          </a:xfrm>
        </p:grpSpPr>
        <p:sp>
          <p:nvSpPr>
            <p:cNvPr id="11" name="正方形/長方形 10">
              <a:extLst>
                <a:ext uri="{FF2B5EF4-FFF2-40B4-BE49-F238E27FC236}">
                  <a16:creationId xmlns:a16="http://schemas.microsoft.com/office/drawing/2014/main" id="{0562A70B-838E-C1D2-9940-1D7EF5004D26}"/>
                </a:ext>
              </a:extLst>
            </p:cNvPr>
            <p:cNvSpPr/>
            <p:nvPr/>
          </p:nvSpPr>
          <p:spPr bwMode="auto">
            <a:xfrm>
              <a:off x="3188676" y="5494198"/>
              <a:ext cx="2823484"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89" name="正方形/長方形 88">
              <a:extLst>
                <a:ext uri="{FF2B5EF4-FFF2-40B4-BE49-F238E27FC236}">
                  <a16:creationId xmlns:a16="http://schemas.microsoft.com/office/drawing/2014/main" id="{C4B9A08B-E779-37D2-ED59-EE72E0C64ED4}"/>
                </a:ext>
              </a:extLst>
            </p:cNvPr>
            <p:cNvSpPr/>
            <p:nvPr/>
          </p:nvSpPr>
          <p:spPr bwMode="auto">
            <a:xfrm>
              <a:off x="3188676" y="5493830"/>
              <a:ext cx="282348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91" name="テキスト ボックス 90">
              <a:extLst>
                <a:ext uri="{FF2B5EF4-FFF2-40B4-BE49-F238E27FC236}">
                  <a16:creationId xmlns:a16="http://schemas.microsoft.com/office/drawing/2014/main" id="{790D811D-0550-5292-41A6-E68275F02DA7}"/>
                </a:ext>
              </a:extLst>
            </p:cNvPr>
            <p:cNvSpPr txBox="1"/>
            <p:nvPr/>
          </p:nvSpPr>
          <p:spPr>
            <a:xfrm>
              <a:off x="4243590" y="5920259"/>
              <a:ext cx="713657" cy="307777"/>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７．８％</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8" name="グループ化 117">
            <a:extLst>
              <a:ext uri="{FF2B5EF4-FFF2-40B4-BE49-F238E27FC236}">
                <a16:creationId xmlns:a16="http://schemas.microsoft.com/office/drawing/2014/main" id="{E2562117-4E6F-3C74-F53B-FC6CC12D94FD}"/>
              </a:ext>
            </a:extLst>
          </p:cNvPr>
          <p:cNvGrpSpPr/>
          <p:nvPr/>
        </p:nvGrpSpPr>
        <p:grpSpPr>
          <a:xfrm>
            <a:off x="6213137" y="5493830"/>
            <a:ext cx="2751476" cy="815490"/>
            <a:chOff x="6213137" y="5493830"/>
            <a:chExt cx="2751476" cy="815490"/>
          </a:xfrm>
        </p:grpSpPr>
        <p:sp>
          <p:nvSpPr>
            <p:cNvPr id="62" name="正方形/長方形 61">
              <a:extLst>
                <a:ext uri="{FF2B5EF4-FFF2-40B4-BE49-F238E27FC236}">
                  <a16:creationId xmlns:a16="http://schemas.microsoft.com/office/drawing/2014/main" id="{7328FD0C-C9F4-9D01-B603-75496B8A0085}"/>
                </a:ext>
              </a:extLst>
            </p:cNvPr>
            <p:cNvSpPr/>
            <p:nvPr/>
          </p:nvSpPr>
          <p:spPr bwMode="auto">
            <a:xfrm>
              <a:off x="6213137" y="5494198"/>
              <a:ext cx="2751476" cy="8151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90" name="正方形/長方形 89">
              <a:extLst>
                <a:ext uri="{FF2B5EF4-FFF2-40B4-BE49-F238E27FC236}">
                  <a16:creationId xmlns:a16="http://schemas.microsoft.com/office/drawing/2014/main" id="{DDA67944-5E8F-779F-40AF-2AE22619F7A9}"/>
                </a:ext>
              </a:extLst>
            </p:cNvPr>
            <p:cNvSpPr/>
            <p:nvPr/>
          </p:nvSpPr>
          <p:spPr bwMode="auto">
            <a:xfrm>
              <a:off x="6221609" y="5493830"/>
              <a:ext cx="2743004"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92" name="テキスト ボックス 91">
              <a:extLst>
                <a:ext uri="{FF2B5EF4-FFF2-40B4-BE49-F238E27FC236}">
                  <a16:creationId xmlns:a16="http://schemas.microsoft.com/office/drawing/2014/main" id="{E27DC3FF-2D51-CB25-3A5C-6D8817806D6B}"/>
                </a:ext>
              </a:extLst>
            </p:cNvPr>
            <p:cNvSpPr txBox="1"/>
            <p:nvPr/>
          </p:nvSpPr>
          <p:spPr>
            <a:xfrm>
              <a:off x="7232047" y="5920259"/>
              <a:ext cx="713657" cy="307777"/>
            </a:xfrm>
            <a:prstGeom prst="rect">
              <a:avLst/>
            </a:prstGeom>
            <a:noFill/>
          </p:spPr>
          <p:txBody>
            <a:bodyPr wrap="none" rtlCol="0">
              <a:spAutoFit/>
            </a:bodyPr>
            <a:lstStyle/>
            <a:p>
              <a:pPr rtl="0">
                <a:spcBef>
                  <a:spcPts val="0"/>
                </a:spcBef>
                <a:spcAft>
                  <a:spcPts val="500"/>
                </a:spcAft>
              </a:pPr>
              <a:r>
                <a:rPr lang="ja-JP" altLang="en-US" sz="1400" dirty="0">
                  <a:latin typeface="HGPｺﾞｼｯｸE" panose="020B0900000000000000" pitchFamily="50" charset="-128"/>
                  <a:ea typeface="HGPｺﾞｼｯｸE" panose="020B0900000000000000" pitchFamily="50" charset="-128"/>
                </a:rPr>
                <a:t>２</a:t>
              </a:r>
              <a:r>
                <a:rPr lang="ja-JP" altLang="en-US" sz="1400" b="0" i="0" u="none" strike="noStrike" dirty="0">
                  <a:effectLst/>
                  <a:latin typeface="HGPｺﾞｼｯｸE" panose="020B0900000000000000" pitchFamily="50" charset="-128"/>
                  <a:ea typeface="HGPｺﾞｼｯｸE" panose="020B0900000000000000" pitchFamily="50" charset="-128"/>
                </a:rPr>
                <a:t>．２％</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19" name="グループ化 118">
            <a:extLst>
              <a:ext uri="{FF2B5EF4-FFF2-40B4-BE49-F238E27FC236}">
                <a16:creationId xmlns:a16="http://schemas.microsoft.com/office/drawing/2014/main" id="{0345E1BE-A95A-8BD4-079F-B75819379F48}"/>
              </a:ext>
            </a:extLst>
          </p:cNvPr>
          <p:cNvGrpSpPr/>
          <p:nvPr/>
        </p:nvGrpSpPr>
        <p:grpSpPr>
          <a:xfrm>
            <a:off x="806814" y="4287053"/>
            <a:ext cx="2181719" cy="942758"/>
            <a:chOff x="806814" y="4287053"/>
            <a:chExt cx="2181719" cy="942758"/>
          </a:xfrm>
        </p:grpSpPr>
        <p:sp>
          <p:nvSpPr>
            <p:cNvPr id="94" name="吹き出し: 円形 93">
              <a:extLst>
                <a:ext uri="{FF2B5EF4-FFF2-40B4-BE49-F238E27FC236}">
                  <a16:creationId xmlns:a16="http://schemas.microsoft.com/office/drawing/2014/main" id="{287E4CF6-5F4B-F5A3-F8D0-0030583846F1}"/>
                </a:ext>
              </a:extLst>
            </p:cNvPr>
            <p:cNvSpPr/>
            <p:nvPr/>
          </p:nvSpPr>
          <p:spPr>
            <a:xfrm>
              <a:off x="806814" y="4287053"/>
              <a:ext cx="2181719" cy="942758"/>
            </a:xfrm>
            <a:prstGeom prst="wedgeEllipseCallout">
              <a:avLst>
                <a:gd name="adj1" fmla="val -32959"/>
                <a:gd name="adj2" fmla="val 56807"/>
              </a:avLst>
            </a:prstGeom>
            <a:solidFill>
              <a:schemeClr val="bg1"/>
            </a:solidFill>
            <a:ln>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9" name="グループ化 98">
              <a:extLst>
                <a:ext uri="{FF2B5EF4-FFF2-40B4-BE49-F238E27FC236}">
                  <a16:creationId xmlns:a16="http://schemas.microsoft.com/office/drawing/2014/main" id="{9D890632-3DB2-F9A7-B200-FB9128DDE56F}"/>
                </a:ext>
              </a:extLst>
            </p:cNvPr>
            <p:cNvGrpSpPr/>
            <p:nvPr/>
          </p:nvGrpSpPr>
          <p:grpSpPr>
            <a:xfrm>
              <a:off x="982205" y="4504712"/>
              <a:ext cx="1853392" cy="495007"/>
              <a:chOff x="982205" y="4504712"/>
              <a:chExt cx="1853392" cy="495007"/>
            </a:xfrm>
          </p:grpSpPr>
          <p:sp>
            <p:nvSpPr>
              <p:cNvPr id="93" name="テキスト ボックス 92">
                <a:extLst>
                  <a:ext uri="{FF2B5EF4-FFF2-40B4-BE49-F238E27FC236}">
                    <a16:creationId xmlns:a16="http://schemas.microsoft.com/office/drawing/2014/main" id="{144BE0E6-166C-A767-6E73-5BC334B637E6}"/>
                  </a:ext>
                </a:extLst>
              </p:cNvPr>
              <p:cNvSpPr txBox="1"/>
              <p:nvPr/>
            </p:nvSpPr>
            <p:spPr>
              <a:xfrm>
                <a:off x="982205" y="4504712"/>
                <a:ext cx="1853392" cy="495007"/>
              </a:xfrm>
              <a:prstGeom prst="rect">
                <a:avLst/>
              </a:prstGeom>
              <a:noFill/>
            </p:spPr>
            <p:txBody>
              <a:bodyPr wrap="none" rtlCol="0">
                <a:spAutoFit/>
              </a:bodyPr>
              <a:lstStyle/>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1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050" b="0" dirty="0">
                  <a:effectLst/>
                  <a:latin typeface="HGPｺﾞｼｯｸE" panose="020B0900000000000000" pitchFamily="50" charset="-128"/>
                  <a:ea typeface="HGPｺﾞｼｯｸE" panose="020B0900000000000000" pitchFamily="50" charset="-128"/>
                </a:endParaRPr>
              </a:p>
            </p:txBody>
          </p:sp>
          <p:sp>
            <p:nvSpPr>
              <p:cNvPr id="96" name="テキスト ボックス 95">
                <a:extLst>
                  <a:ext uri="{FF2B5EF4-FFF2-40B4-BE49-F238E27FC236}">
                    <a16:creationId xmlns:a16="http://schemas.microsoft.com/office/drawing/2014/main" id="{BEAC876D-7F75-75D3-6A42-E492EBB6FC6A}"/>
                  </a:ext>
                </a:extLst>
              </p:cNvPr>
              <p:cNvSpPr txBox="1"/>
              <p:nvPr/>
            </p:nvSpPr>
            <p:spPr>
              <a:xfrm>
                <a:off x="1494574" y="4667576"/>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grpSp>
        <p:nvGrpSpPr>
          <p:cNvPr id="113" name="グループ化 112">
            <a:extLst>
              <a:ext uri="{FF2B5EF4-FFF2-40B4-BE49-F238E27FC236}">
                <a16:creationId xmlns:a16="http://schemas.microsoft.com/office/drawing/2014/main" id="{3E64F318-C0D8-1545-8A76-1AB516038C8C}"/>
              </a:ext>
            </a:extLst>
          </p:cNvPr>
          <p:cNvGrpSpPr/>
          <p:nvPr/>
        </p:nvGrpSpPr>
        <p:grpSpPr>
          <a:xfrm>
            <a:off x="3184581" y="2462342"/>
            <a:ext cx="5780032" cy="1016399"/>
            <a:chOff x="3184581" y="2409500"/>
            <a:chExt cx="5780032" cy="1016399"/>
          </a:xfrm>
        </p:grpSpPr>
        <p:sp>
          <p:nvSpPr>
            <p:cNvPr id="8" name="正方形/長方形 7">
              <a:extLst>
                <a:ext uri="{FF2B5EF4-FFF2-40B4-BE49-F238E27FC236}">
                  <a16:creationId xmlns:a16="http://schemas.microsoft.com/office/drawing/2014/main" id="{982464DA-CE71-7479-FECF-D2AB1E8A76B0}"/>
                </a:ext>
              </a:extLst>
            </p:cNvPr>
            <p:cNvSpPr/>
            <p:nvPr/>
          </p:nvSpPr>
          <p:spPr bwMode="auto">
            <a:xfrm>
              <a:off x="3188676" y="2525899"/>
              <a:ext cx="5775937" cy="90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63" name="正方形/長方形 62">
              <a:extLst>
                <a:ext uri="{FF2B5EF4-FFF2-40B4-BE49-F238E27FC236}">
                  <a16:creationId xmlns:a16="http://schemas.microsoft.com/office/drawing/2014/main" id="{E8834665-E70E-E691-9EA2-E1CF89DBC2DF}"/>
                </a:ext>
              </a:extLst>
            </p:cNvPr>
            <p:cNvSpPr/>
            <p:nvPr/>
          </p:nvSpPr>
          <p:spPr bwMode="auto">
            <a:xfrm>
              <a:off x="3188676" y="2525899"/>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108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税務署</a:t>
              </a:r>
            </a:p>
          </p:txBody>
        </p:sp>
        <p:grpSp>
          <p:nvGrpSpPr>
            <p:cNvPr id="103" name="グループ化 102">
              <a:extLst>
                <a:ext uri="{FF2B5EF4-FFF2-40B4-BE49-F238E27FC236}">
                  <a16:creationId xmlns:a16="http://schemas.microsoft.com/office/drawing/2014/main" id="{D7C9184B-C37E-17C8-37A3-3600CC1B2AF6}"/>
                </a:ext>
              </a:extLst>
            </p:cNvPr>
            <p:cNvGrpSpPr/>
            <p:nvPr/>
          </p:nvGrpSpPr>
          <p:grpSpPr>
            <a:xfrm>
              <a:off x="3204878" y="2936793"/>
              <a:ext cx="2848857" cy="336041"/>
              <a:chOff x="3204878" y="2936793"/>
              <a:chExt cx="2848857" cy="336041"/>
            </a:xfrm>
          </p:grpSpPr>
          <p:sp>
            <p:nvSpPr>
              <p:cNvPr id="64" name="テキスト ボックス 63">
                <a:extLst>
                  <a:ext uri="{FF2B5EF4-FFF2-40B4-BE49-F238E27FC236}">
                    <a16:creationId xmlns:a16="http://schemas.microsoft.com/office/drawing/2014/main" id="{6A91BAB5-9E34-142D-5127-100AFF81243F}"/>
                  </a:ext>
                </a:extLst>
              </p:cNvPr>
              <p:cNvSpPr txBox="1"/>
              <p:nvPr/>
            </p:nvSpPr>
            <p:spPr>
              <a:xfrm>
                <a:off x="3204878" y="2995835"/>
                <a:ext cx="2848857"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sp>
            <p:nvSpPr>
              <p:cNvPr id="98" name="テキスト ボックス 97">
                <a:extLst>
                  <a:ext uri="{FF2B5EF4-FFF2-40B4-BE49-F238E27FC236}">
                    <a16:creationId xmlns:a16="http://schemas.microsoft.com/office/drawing/2014/main" id="{0B9ED890-9F0E-1AD0-04B5-172F55F133A4}"/>
                  </a:ext>
                </a:extLst>
              </p:cNvPr>
              <p:cNvSpPr txBox="1"/>
              <p:nvPr/>
            </p:nvSpPr>
            <p:spPr>
              <a:xfrm>
                <a:off x="3228224" y="2936793"/>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sp>
          <p:nvSpPr>
            <p:cNvPr id="10" name="正方形/長方形 9">
              <a:extLst>
                <a:ext uri="{FF2B5EF4-FFF2-40B4-BE49-F238E27FC236}">
                  <a16:creationId xmlns:a16="http://schemas.microsoft.com/office/drawing/2014/main" id="{F1B34325-3F4C-5EE1-7094-71609EF6421F}"/>
                </a:ext>
              </a:extLst>
            </p:cNvPr>
            <p:cNvSpPr/>
            <p:nvPr/>
          </p:nvSpPr>
          <p:spPr bwMode="auto">
            <a:xfrm>
              <a:off x="3184581" y="2409500"/>
              <a:ext cx="1262017" cy="346596"/>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700" dirty="0">
                  <a:solidFill>
                    <a:schemeClr val="bg1"/>
                  </a:solidFill>
                  <a:latin typeface="HGPｺﾞｼｯｸE" panose="020B0900000000000000" pitchFamily="50" charset="-128"/>
                  <a:ea typeface="HGPｺﾞｼｯｸE" panose="020B0900000000000000" pitchFamily="50" charset="-128"/>
                </a:rPr>
                <a:t>ぜいむしょ</a:t>
              </a:r>
            </a:p>
          </p:txBody>
        </p:sp>
      </p:grpSp>
      <p:grpSp>
        <p:nvGrpSpPr>
          <p:cNvPr id="67" name="グループ化 66">
            <a:extLst>
              <a:ext uri="{FF2B5EF4-FFF2-40B4-BE49-F238E27FC236}">
                <a16:creationId xmlns:a16="http://schemas.microsoft.com/office/drawing/2014/main" id="{A09350CF-E722-4964-60AA-2D8C56198465}"/>
              </a:ext>
            </a:extLst>
          </p:cNvPr>
          <p:cNvGrpSpPr/>
          <p:nvPr/>
        </p:nvGrpSpPr>
        <p:grpSpPr>
          <a:xfrm>
            <a:off x="5390701" y="1116218"/>
            <a:ext cx="1660098" cy="846530"/>
            <a:chOff x="5418411" y="1116218"/>
            <a:chExt cx="1660098" cy="846530"/>
          </a:xfrm>
        </p:grpSpPr>
        <p:sp>
          <p:nvSpPr>
            <p:cNvPr id="39" name="正方形/長方形 38">
              <a:extLst>
                <a:ext uri="{FF2B5EF4-FFF2-40B4-BE49-F238E27FC236}">
                  <a16:creationId xmlns:a16="http://schemas.microsoft.com/office/drawing/2014/main" id="{C4F1313D-6E69-5B09-7402-91969C951F61}"/>
                </a:ext>
              </a:extLst>
            </p:cNvPr>
            <p:cNvSpPr/>
            <p:nvPr/>
          </p:nvSpPr>
          <p:spPr>
            <a:xfrm>
              <a:off x="5438621" y="1144731"/>
              <a:ext cx="1639888" cy="818017"/>
            </a:xfrm>
            <a:prstGeom prst="rect">
              <a:avLst/>
            </a:prstGeom>
            <a:solidFill>
              <a:srgbClr val="DFF7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0" name="テキスト ボックス 39">
              <a:extLst>
                <a:ext uri="{FF2B5EF4-FFF2-40B4-BE49-F238E27FC236}">
                  <a16:creationId xmlns:a16="http://schemas.microsoft.com/office/drawing/2014/main" id="{468C5CBB-AE56-B089-67EB-AEA5C3E69D6C}"/>
                </a:ext>
              </a:extLst>
            </p:cNvPr>
            <p:cNvSpPr txBox="1"/>
            <p:nvPr/>
          </p:nvSpPr>
          <p:spPr>
            <a:xfrm>
              <a:off x="541841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C98C4"/>
                  </a:solidFill>
                  <a:effectLst/>
                  <a:latin typeface="HGPｺﾞｼｯｸE" panose="020B0900000000000000" pitchFamily="50" charset="-128"/>
                  <a:ea typeface="HGPｺﾞｼｯｸE" panose="020B0900000000000000" pitchFamily="50" charset="-128"/>
                </a:rPr>
                <a:t>お店の売上</a:t>
              </a:r>
              <a:endParaRPr lang="ja-JP" altLang="en-US" sz="1100" b="0" dirty="0">
                <a:solidFill>
                  <a:srgbClr val="0C98C4"/>
                </a:solidFill>
                <a:effectLst/>
                <a:latin typeface="HGPｺﾞｼｯｸE" panose="020B0900000000000000" pitchFamily="50" charset="-128"/>
                <a:ea typeface="HGPｺﾞｼｯｸE" panose="020B0900000000000000" pitchFamily="50" charset="-128"/>
              </a:endParaRPr>
            </a:p>
          </p:txBody>
        </p:sp>
        <p:grpSp>
          <p:nvGrpSpPr>
            <p:cNvPr id="42" name="グループ化 41">
              <a:extLst>
                <a:ext uri="{FF2B5EF4-FFF2-40B4-BE49-F238E27FC236}">
                  <a16:creationId xmlns:a16="http://schemas.microsoft.com/office/drawing/2014/main" id="{1A6D3771-9CAB-87B0-2AE4-301D51881F1E}"/>
                </a:ext>
              </a:extLst>
            </p:cNvPr>
            <p:cNvGrpSpPr/>
            <p:nvPr/>
          </p:nvGrpSpPr>
          <p:grpSpPr>
            <a:xfrm>
              <a:off x="5845632" y="1419772"/>
              <a:ext cx="825867" cy="408386"/>
              <a:chOff x="2078852" y="2232915"/>
              <a:chExt cx="997926" cy="493469"/>
            </a:xfrm>
          </p:grpSpPr>
          <p:pic>
            <p:nvPicPr>
              <p:cNvPr id="43" name="図 42" descr="図形&#10;&#10;自動的に生成された説明">
                <a:extLst>
                  <a:ext uri="{FF2B5EF4-FFF2-40B4-BE49-F238E27FC236}">
                    <a16:creationId xmlns:a16="http://schemas.microsoft.com/office/drawing/2014/main" id="{0C88EE64-677C-40B7-AA43-8D54F7B46A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44" name="テキスト ボックス 43">
                <a:extLst>
                  <a:ext uri="{FF2B5EF4-FFF2-40B4-BE49-F238E27FC236}">
                    <a16:creationId xmlns:a16="http://schemas.microsoft.com/office/drawing/2014/main" id="{67AB52BF-C9DD-93BF-723D-B359131A2101}"/>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3" name="グループ化 2">
            <a:extLst>
              <a:ext uri="{FF2B5EF4-FFF2-40B4-BE49-F238E27FC236}">
                <a16:creationId xmlns:a16="http://schemas.microsoft.com/office/drawing/2014/main" id="{1EA74961-1D4C-9D5B-CD43-997C3C2A41DA}"/>
              </a:ext>
            </a:extLst>
          </p:cNvPr>
          <p:cNvGrpSpPr/>
          <p:nvPr/>
        </p:nvGrpSpPr>
        <p:grpSpPr>
          <a:xfrm>
            <a:off x="3165967" y="1065378"/>
            <a:ext cx="5727207" cy="976722"/>
            <a:chOff x="3165967" y="1065378"/>
            <a:chExt cx="5727207" cy="976722"/>
          </a:xfrm>
        </p:grpSpPr>
        <p:sp>
          <p:nvSpPr>
            <p:cNvPr id="7" name="正方形/長方形 6">
              <a:extLst>
                <a:ext uri="{FF2B5EF4-FFF2-40B4-BE49-F238E27FC236}">
                  <a16:creationId xmlns:a16="http://schemas.microsoft.com/office/drawing/2014/main" id="{99210D0B-EEF2-126C-3FEA-EF355D1C8B03}"/>
                </a:ext>
              </a:extLst>
            </p:cNvPr>
            <p:cNvSpPr/>
            <p:nvPr/>
          </p:nvSpPr>
          <p:spPr bwMode="auto">
            <a:xfrm>
              <a:off x="3165967" y="1065378"/>
              <a:ext cx="5727207" cy="976722"/>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正方形/長方形 36">
              <a:extLst>
                <a:ext uri="{FF2B5EF4-FFF2-40B4-BE49-F238E27FC236}">
                  <a16:creationId xmlns:a16="http://schemas.microsoft.com/office/drawing/2014/main" id="{244A57C7-695E-921E-1E54-29BF42858094}"/>
                </a:ext>
              </a:extLst>
            </p:cNvPr>
            <p:cNvSpPr/>
            <p:nvPr/>
          </p:nvSpPr>
          <p:spPr bwMode="auto">
            <a:xfrm>
              <a:off x="3165967" y="1066181"/>
              <a:ext cx="1262017"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grpSp>
          <p:nvGrpSpPr>
            <p:cNvPr id="104" name="グループ化 103">
              <a:extLst>
                <a:ext uri="{FF2B5EF4-FFF2-40B4-BE49-F238E27FC236}">
                  <a16:creationId xmlns:a16="http://schemas.microsoft.com/office/drawing/2014/main" id="{B933A441-2A86-3474-B35C-DCEED43E6C8F}"/>
                </a:ext>
              </a:extLst>
            </p:cNvPr>
            <p:cNvGrpSpPr/>
            <p:nvPr/>
          </p:nvGrpSpPr>
          <p:grpSpPr>
            <a:xfrm>
              <a:off x="3204878" y="1444057"/>
              <a:ext cx="2194832" cy="525785"/>
              <a:chOff x="3204878" y="1444057"/>
              <a:chExt cx="2194832" cy="525785"/>
            </a:xfrm>
          </p:grpSpPr>
          <p:sp>
            <p:nvSpPr>
              <p:cNvPr id="38" name="テキスト ボックス 37">
                <a:extLst>
                  <a:ext uri="{FF2B5EF4-FFF2-40B4-BE49-F238E27FC236}">
                    <a16:creationId xmlns:a16="http://schemas.microsoft.com/office/drawing/2014/main" id="{4D72DAFE-19D1-313F-5912-F9181F2CA06F}"/>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sp>
            <p:nvSpPr>
              <p:cNvPr id="101" name="テキスト ボックス 100">
                <a:extLst>
                  <a:ext uri="{FF2B5EF4-FFF2-40B4-BE49-F238E27FC236}">
                    <a16:creationId xmlns:a16="http://schemas.microsoft.com/office/drawing/2014/main" id="{39C94CE9-A13C-342F-EB5D-6E040B003621}"/>
                  </a:ext>
                </a:extLst>
              </p:cNvPr>
              <p:cNvSpPr txBox="1"/>
              <p:nvPr/>
            </p:nvSpPr>
            <p:spPr>
              <a:xfrm>
                <a:off x="4677488" y="1622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sp>
        <p:nvSpPr>
          <p:cNvPr id="105" name="角丸四角形 15">
            <a:extLst>
              <a:ext uri="{FF2B5EF4-FFF2-40B4-BE49-F238E27FC236}">
                <a16:creationId xmlns:a16="http://schemas.microsoft.com/office/drawing/2014/main" id="{9C90DFC7-4D1F-B002-AC83-83794F5ECECA}"/>
              </a:ext>
            </a:extLst>
          </p:cNvPr>
          <p:cNvSpPr/>
          <p:nvPr/>
        </p:nvSpPr>
        <p:spPr>
          <a:xfrm>
            <a:off x="3102973" y="6432897"/>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消費税は国税（消費税）と地方税（地方消費税）に分かれていて</a:t>
            </a:r>
            <a:r>
              <a:rPr lang="en-US" altLang="ja-JP" sz="800" dirty="0">
                <a:solidFill>
                  <a:schemeClr val="tx1"/>
                </a:solidFill>
                <a:latin typeface="+mn-ea"/>
              </a:rPr>
              <a:t>10%</a:t>
            </a:r>
            <a:r>
              <a:rPr lang="ja-JP" altLang="en-US" sz="800" dirty="0">
                <a:solidFill>
                  <a:schemeClr val="tx1"/>
                </a:solidFill>
                <a:latin typeface="+mn-ea"/>
              </a:rPr>
              <a:t>のうち</a:t>
            </a:r>
            <a:r>
              <a:rPr lang="en-US" altLang="ja-JP" sz="800" dirty="0">
                <a:solidFill>
                  <a:schemeClr val="tx1"/>
                </a:solidFill>
                <a:latin typeface="+mn-ea"/>
              </a:rPr>
              <a:t>7.8%</a:t>
            </a:r>
            <a:r>
              <a:rPr lang="ja-JP" altLang="en-US" sz="800" dirty="0">
                <a:solidFill>
                  <a:schemeClr val="tx1"/>
                </a:solidFill>
                <a:latin typeface="+mn-ea"/>
              </a:rPr>
              <a:t>が国税、</a:t>
            </a:r>
            <a:r>
              <a:rPr lang="en-US" altLang="ja-JP" sz="800" dirty="0">
                <a:solidFill>
                  <a:schemeClr val="tx1"/>
                </a:solidFill>
                <a:latin typeface="+mn-ea"/>
              </a:rPr>
              <a:t>2.2</a:t>
            </a:r>
            <a:r>
              <a:rPr lang="ja-JP" altLang="en-US" sz="800" dirty="0">
                <a:solidFill>
                  <a:schemeClr val="tx1"/>
                </a:solidFill>
                <a:latin typeface="+mn-ea"/>
              </a:rPr>
              <a:t>％が地方税です。</a:t>
            </a:r>
          </a:p>
        </p:txBody>
      </p:sp>
      <p:pic>
        <p:nvPicPr>
          <p:cNvPr id="24" name="図 23">
            <a:extLst>
              <a:ext uri="{FF2B5EF4-FFF2-40B4-BE49-F238E27FC236}">
                <a16:creationId xmlns:a16="http://schemas.microsoft.com/office/drawing/2014/main" id="{962F9C9D-D12C-2EC0-3F64-97DA830552C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195283" y="1029349"/>
            <a:ext cx="1654831" cy="1069432"/>
          </a:xfrm>
          <a:prstGeom prst="rect">
            <a:avLst/>
          </a:prstGeom>
        </p:spPr>
      </p:pic>
      <p:pic>
        <p:nvPicPr>
          <p:cNvPr id="22" name="図 21">
            <a:extLst>
              <a:ext uri="{FF2B5EF4-FFF2-40B4-BE49-F238E27FC236}">
                <a16:creationId xmlns:a16="http://schemas.microsoft.com/office/drawing/2014/main" id="{96768993-B9EC-24EE-94FD-92F667372D7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285826" y="2317838"/>
            <a:ext cx="1473744" cy="1433883"/>
          </a:xfrm>
          <a:prstGeom prst="rect">
            <a:avLst/>
          </a:prstGeom>
        </p:spPr>
      </p:pic>
      <p:pic>
        <p:nvPicPr>
          <p:cNvPr id="26" name="図 25">
            <a:extLst>
              <a:ext uri="{FF2B5EF4-FFF2-40B4-BE49-F238E27FC236}">
                <a16:creationId xmlns:a16="http://schemas.microsoft.com/office/drawing/2014/main" id="{AE2C82FA-E33F-4471-D300-BD72BBE067C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034127" y="3990638"/>
            <a:ext cx="1977142" cy="956682"/>
          </a:xfrm>
          <a:prstGeom prst="rect">
            <a:avLst/>
          </a:prstGeom>
        </p:spPr>
      </p:pic>
      <p:sp>
        <p:nvSpPr>
          <p:cNvPr id="12" name="テキスト ボックス 11">
            <a:extLst>
              <a:ext uri="{FF2B5EF4-FFF2-40B4-BE49-F238E27FC236}">
                <a16:creationId xmlns:a16="http://schemas.microsoft.com/office/drawing/2014/main" id="{7DB9995C-0B0A-8A18-4957-8D8F966EB734}"/>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消費税についての説明</a:t>
            </a:r>
          </a:p>
        </p:txBody>
      </p:sp>
      <p:sp>
        <p:nvSpPr>
          <p:cNvPr id="97" name="テキスト ボックス 96">
            <a:extLst>
              <a:ext uri="{FF2B5EF4-FFF2-40B4-BE49-F238E27FC236}">
                <a16:creationId xmlns:a16="http://schemas.microsoft.com/office/drawing/2014/main" id="{464EBC58-3504-47B8-8BE8-FCB2557C53F9}"/>
              </a:ext>
            </a:extLst>
          </p:cNvPr>
          <p:cNvSpPr txBox="1"/>
          <p:nvPr/>
        </p:nvSpPr>
        <p:spPr>
          <a:xfrm>
            <a:off x="4552454" y="2983202"/>
            <a:ext cx="420308"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にっぽん</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106" name="テキスト ボックス 105">
            <a:extLst>
              <a:ext uri="{FF2B5EF4-FFF2-40B4-BE49-F238E27FC236}">
                <a16:creationId xmlns:a16="http://schemas.microsoft.com/office/drawing/2014/main" id="{B80EA8F1-5621-4EE8-BDBA-ED28CB3D4EC1}"/>
              </a:ext>
            </a:extLst>
          </p:cNvPr>
          <p:cNvSpPr txBox="1"/>
          <p:nvPr/>
        </p:nvSpPr>
        <p:spPr>
          <a:xfrm>
            <a:off x="1383479" y="3446247"/>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75439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500"/>
                                        <p:tgtEl>
                                          <p:spTgt spid="1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500"/>
                                        <p:tgtEl>
                                          <p:spTgt spid="10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500"/>
                                        <p:tgtEl>
                                          <p:spTgt spid="120"/>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wipe(left)">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fade">
                                      <p:cBhvr>
                                        <p:cTn id="42" dur="500"/>
                                        <p:tgtEl>
                                          <p:spTgt spid="107"/>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up)">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3"/>
                                        </p:tgtEl>
                                        <p:attrNameLst>
                                          <p:attrName>style.visibility</p:attrName>
                                        </p:attrNameLst>
                                      </p:cBhvr>
                                      <p:to>
                                        <p:strVal val="visible"/>
                                      </p:to>
                                    </p:set>
                                    <p:animEffect transition="in" filter="fade">
                                      <p:cBhvr>
                                        <p:cTn id="51" dur="500"/>
                                        <p:tgtEl>
                                          <p:spTgt spid="1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7"/>
                                        </p:tgtEl>
                                        <p:attrNameLst>
                                          <p:attrName>style.visibility</p:attrName>
                                        </p:attrNameLst>
                                      </p:cBhvr>
                                      <p:to>
                                        <p:strVal val="visible"/>
                                      </p:to>
                                    </p:set>
                                    <p:animEffect transition="in" filter="fade">
                                      <p:cBhvr>
                                        <p:cTn id="54" dur="500"/>
                                        <p:tgtEl>
                                          <p:spTgt spid="97"/>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8"/>
                                        </p:tgtEl>
                                        <p:attrNameLst>
                                          <p:attrName>style.visibility</p:attrName>
                                        </p:attrNameLst>
                                      </p:cBhvr>
                                      <p:to>
                                        <p:strVal val="visible"/>
                                      </p:to>
                                    </p:set>
                                    <p:animEffect transition="in" filter="fade">
                                      <p:cBhvr>
                                        <p:cTn id="63" dur="500"/>
                                        <p:tgtEl>
                                          <p:spTgt spid="108"/>
                                        </p:tgtEl>
                                      </p:cBhvr>
                                    </p:animEffect>
                                  </p:childTnLst>
                                </p:cTn>
                              </p:par>
                            </p:childTnLst>
                          </p:cTn>
                        </p:par>
                        <p:par>
                          <p:cTn id="64" fill="hold">
                            <p:stCondLst>
                              <p:cond delay="500"/>
                            </p:stCondLst>
                            <p:childTnLst>
                              <p:par>
                                <p:cTn id="65" presetID="22" presetClass="entr" presetSubtype="1"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up)">
                                      <p:cBhvr>
                                        <p:cTn id="67" dur="500"/>
                                        <p:tgtEl>
                                          <p:spTgt spid="5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14"/>
                                        </p:tgtEl>
                                        <p:attrNameLst>
                                          <p:attrName>style.visibility</p:attrName>
                                        </p:attrNameLst>
                                      </p:cBhvr>
                                      <p:to>
                                        <p:strVal val="visible"/>
                                      </p:to>
                                    </p:set>
                                    <p:animEffect transition="in" filter="fade">
                                      <p:cBhvr>
                                        <p:cTn id="72" dur="500"/>
                                        <p:tgtEl>
                                          <p:spTgt spid="114"/>
                                        </p:tgtEl>
                                      </p:cBhvr>
                                    </p:animEffec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15"/>
                                        </p:tgtEl>
                                        <p:attrNameLst>
                                          <p:attrName>style.visibility</p:attrName>
                                        </p:attrNameLst>
                                      </p:cBhvr>
                                      <p:to>
                                        <p:strVal val="visible"/>
                                      </p:to>
                                    </p:set>
                                    <p:animEffect transition="in" filter="fade">
                                      <p:cBhvr>
                                        <p:cTn id="81" dur="500"/>
                                        <p:tgtEl>
                                          <p:spTgt spid="115"/>
                                        </p:tgtEl>
                                      </p:cBhvr>
                                    </p:animEffect>
                                  </p:childTnLst>
                                </p:cTn>
                              </p:par>
                              <p:par>
                                <p:cTn id="82" presetID="10" presetClass="entr" presetSubtype="0" fill="hold" nodeType="withEffect">
                                  <p:stCondLst>
                                    <p:cond delay="0"/>
                                  </p:stCondLst>
                                  <p:childTnLst>
                                    <p:set>
                                      <p:cBhvr>
                                        <p:cTn id="83" dur="1" fill="hold">
                                          <p:stCondLst>
                                            <p:cond delay="0"/>
                                          </p:stCondLst>
                                        </p:cTn>
                                        <p:tgtEl>
                                          <p:spTgt spid="116"/>
                                        </p:tgtEl>
                                        <p:attrNameLst>
                                          <p:attrName>style.visibility</p:attrName>
                                        </p:attrNameLst>
                                      </p:cBhvr>
                                      <p:to>
                                        <p:strVal val="visible"/>
                                      </p:to>
                                    </p:set>
                                    <p:animEffect transition="in" filter="fade">
                                      <p:cBhvr>
                                        <p:cTn id="84" dur="500"/>
                                        <p:tgtEl>
                                          <p:spTgt spid="116"/>
                                        </p:tgtEl>
                                      </p:cBhvr>
                                    </p:animEffect>
                                  </p:childTnLst>
                                </p:cTn>
                              </p:par>
                            </p:childTnLst>
                          </p:cTn>
                        </p:par>
                        <p:par>
                          <p:cTn id="85" fill="hold">
                            <p:stCondLst>
                              <p:cond delay="500"/>
                            </p:stCondLst>
                            <p:childTnLst>
                              <p:par>
                                <p:cTn id="86" presetID="22" presetClass="entr" presetSubtype="1" fill="hold" grpId="0" nodeType="after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wipe(up)">
                                      <p:cBhvr>
                                        <p:cTn id="88" dur="500"/>
                                        <p:tgtEl>
                                          <p:spTgt spid="68"/>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animEffect transition="in" filter="wipe(up)">
                                      <p:cBhvr>
                                        <p:cTn id="91" dur="500"/>
                                        <p:tgtEl>
                                          <p:spTgt spid="8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17"/>
                                        </p:tgtEl>
                                        <p:attrNameLst>
                                          <p:attrName>style.visibility</p:attrName>
                                        </p:attrNameLst>
                                      </p:cBhvr>
                                      <p:to>
                                        <p:strVal val="visible"/>
                                      </p:to>
                                    </p:set>
                                    <p:animEffect transition="in" filter="fade">
                                      <p:cBhvr>
                                        <p:cTn id="96" dur="500"/>
                                        <p:tgtEl>
                                          <p:spTgt spid="117"/>
                                        </p:tgtEl>
                                      </p:cBhvr>
                                    </p:animEffect>
                                  </p:childTnLst>
                                </p:cTn>
                              </p:par>
                              <p:par>
                                <p:cTn id="97" presetID="10" presetClass="entr" presetSubtype="0" fill="hold" nodeType="withEffect">
                                  <p:stCondLst>
                                    <p:cond delay="0"/>
                                  </p:stCondLst>
                                  <p:childTnLst>
                                    <p:set>
                                      <p:cBhvr>
                                        <p:cTn id="98" dur="1" fill="hold">
                                          <p:stCondLst>
                                            <p:cond delay="0"/>
                                          </p:stCondLst>
                                        </p:cTn>
                                        <p:tgtEl>
                                          <p:spTgt spid="118"/>
                                        </p:tgtEl>
                                        <p:attrNameLst>
                                          <p:attrName>style.visibility</p:attrName>
                                        </p:attrNameLst>
                                      </p:cBhvr>
                                      <p:to>
                                        <p:strVal val="visible"/>
                                      </p:to>
                                    </p:set>
                                    <p:animEffect transition="in" filter="fade">
                                      <p:cBhvr>
                                        <p:cTn id="99" dur="500"/>
                                        <p:tgtEl>
                                          <p:spTgt spid="11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05"/>
                                        </p:tgtEl>
                                        <p:attrNameLst>
                                          <p:attrName>style.visibility</p:attrName>
                                        </p:attrNameLst>
                                      </p:cBhvr>
                                      <p:to>
                                        <p:strVal val="visible"/>
                                      </p:to>
                                    </p:set>
                                    <p:animEffect transition="in" filter="fade">
                                      <p:cBhvr>
                                        <p:cTn id="102" dur="500"/>
                                        <p:tgtEl>
                                          <p:spTgt spid="10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4"/>
                                        </p:tgtEl>
                                        <p:attrNameLst>
                                          <p:attrName>style.visibility</p:attrName>
                                        </p:attrNameLst>
                                      </p:cBhvr>
                                      <p:to>
                                        <p:strVal val="visible"/>
                                      </p:to>
                                    </p:set>
                                    <p:animEffect transition="in" filter="fade">
                                      <p:cBhvr>
                                        <p:cTn id="107" dur="500"/>
                                        <p:tgtEl>
                                          <p:spTgt spid="4"/>
                                        </p:tgtEl>
                                      </p:cBhvr>
                                    </p:animEffect>
                                  </p:childTnLst>
                                </p:cTn>
                              </p:par>
                            </p:childTnLst>
                          </p:cTn>
                        </p:par>
                        <p:par>
                          <p:cTn id="108" fill="hold">
                            <p:stCondLst>
                              <p:cond delay="500"/>
                            </p:stCondLst>
                            <p:childTnLst>
                              <p:par>
                                <p:cTn id="109" presetID="10" presetClass="entr" presetSubtype="0" fill="hold" nodeType="after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4" grpId="0" animBg="1"/>
      <p:bldP spid="56" grpId="0" animBg="1"/>
      <p:bldP spid="68" grpId="0" animBg="1"/>
      <p:bldP spid="81" grpId="0" animBg="1"/>
      <p:bldP spid="105" grpId="0"/>
      <p:bldP spid="12" grpId="0"/>
      <p:bldP spid="97"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グループ化 69">
            <a:extLst>
              <a:ext uri="{FF2B5EF4-FFF2-40B4-BE49-F238E27FC236}">
                <a16:creationId xmlns:a16="http://schemas.microsoft.com/office/drawing/2014/main" id="{B66CBFB2-258F-CE38-0B93-5CABA58E26C6}"/>
              </a:ext>
            </a:extLst>
          </p:cNvPr>
          <p:cNvGrpSpPr/>
          <p:nvPr/>
        </p:nvGrpSpPr>
        <p:grpSpPr>
          <a:xfrm>
            <a:off x="2674765" y="4684587"/>
            <a:ext cx="5435120" cy="455133"/>
            <a:chOff x="2038472" y="4684587"/>
            <a:chExt cx="6234735" cy="455133"/>
          </a:xfrm>
        </p:grpSpPr>
        <p:sp>
          <p:nvSpPr>
            <p:cNvPr id="92" name="正方形/長方形 91">
              <a:extLst>
                <a:ext uri="{FF2B5EF4-FFF2-40B4-BE49-F238E27FC236}">
                  <a16:creationId xmlns:a16="http://schemas.microsoft.com/office/drawing/2014/main" id="{02B94D9B-6034-80EB-474E-361F38F4E592}"/>
                </a:ext>
              </a:extLst>
            </p:cNvPr>
            <p:cNvSpPr/>
            <p:nvPr/>
          </p:nvSpPr>
          <p:spPr bwMode="auto">
            <a:xfrm>
              <a:off x="6785581"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住民税</a:t>
              </a:r>
            </a:p>
          </p:txBody>
        </p:sp>
        <p:sp>
          <p:nvSpPr>
            <p:cNvPr id="90" name="正方形/長方形 89">
              <a:extLst>
                <a:ext uri="{FF2B5EF4-FFF2-40B4-BE49-F238E27FC236}">
                  <a16:creationId xmlns:a16="http://schemas.microsoft.com/office/drawing/2014/main" id="{5A1341AE-5330-9479-32B7-633AB3E2BE96}"/>
                </a:ext>
              </a:extLst>
            </p:cNvPr>
            <p:cNvSpPr/>
            <p:nvPr/>
          </p:nvSpPr>
          <p:spPr bwMode="auto">
            <a:xfrm>
              <a:off x="2038472" y="4693311"/>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8B7FD3"/>
                  </a:solidFill>
                  <a:latin typeface="HGPｺﾞｼｯｸE" panose="020B0900000000000000" pitchFamily="50" charset="-128"/>
                  <a:ea typeface="HGPｺﾞｼｯｸE" panose="020B0900000000000000" pitchFamily="50" charset="-128"/>
                </a:rPr>
                <a:t>所得税</a:t>
              </a:r>
            </a:p>
          </p:txBody>
        </p:sp>
        <p:sp>
          <p:nvSpPr>
            <p:cNvPr id="69" name="フリーフォーム: 図形 68">
              <a:extLst>
                <a:ext uri="{FF2B5EF4-FFF2-40B4-BE49-F238E27FC236}">
                  <a16:creationId xmlns:a16="http://schemas.microsoft.com/office/drawing/2014/main" id="{43CF9F12-689B-8DA8-B3F4-F33AA34AEF85}"/>
                </a:ext>
              </a:extLst>
            </p:cNvPr>
            <p:cNvSpPr/>
            <p:nvPr/>
          </p:nvSpPr>
          <p:spPr>
            <a:xfrm flipH="1">
              <a:off x="3190525" y="4684587"/>
              <a:ext cx="3966890" cy="455133"/>
            </a:xfrm>
            <a:custGeom>
              <a:avLst/>
              <a:gdLst>
                <a:gd name="connsiteX0" fmla="*/ 1721319 w 3966890"/>
                <a:gd name="connsiteY0" fmla="*/ 0 h 455133"/>
                <a:gd name="connsiteX1" fmla="*/ 1552935 w 3966890"/>
                <a:gd name="connsiteY1" fmla="*/ 0 h 455133"/>
                <a:gd name="connsiteX2" fmla="*/ 1552935 w 3966890"/>
                <a:gd name="connsiteY2" fmla="*/ 140272 h 455133"/>
                <a:gd name="connsiteX3" fmla="*/ 72144 w 3966890"/>
                <a:gd name="connsiteY3" fmla="*/ 140272 h 455133"/>
                <a:gd name="connsiteX4" fmla="*/ 72144 w 3966890"/>
                <a:gd name="connsiteY4" fmla="*/ 256410 h 455133"/>
                <a:gd name="connsiteX5" fmla="*/ 73214 w 3966890"/>
                <a:gd name="connsiteY5" fmla="*/ 256410 h 455133"/>
                <a:gd name="connsiteX6" fmla="*/ 73214 w 3966890"/>
                <a:gd name="connsiteY6" fmla="*/ 305943 h 455133"/>
                <a:gd name="connsiteX7" fmla="*/ 0 w 3966890"/>
                <a:gd name="connsiteY7" fmla="*/ 305943 h 455133"/>
                <a:gd name="connsiteX8" fmla="*/ 146427 w 3966890"/>
                <a:gd name="connsiteY8" fmla="*/ 454962 h 455133"/>
                <a:gd name="connsiteX9" fmla="*/ 292855 w 3966890"/>
                <a:gd name="connsiteY9" fmla="*/ 305943 h 455133"/>
                <a:gd name="connsiteX10" fmla="*/ 219641 w 3966890"/>
                <a:gd name="connsiteY10" fmla="*/ 305943 h 455133"/>
                <a:gd name="connsiteX11" fmla="*/ 219641 w 3966890"/>
                <a:gd name="connsiteY11" fmla="*/ 256410 h 455133"/>
                <a:gd name="connsiteX12" fmla="*/ 1552935 w 3966890"/>
                <a:gd name="connsiteY12" fmla="*/ 256410 h 455133"/>
                <a:gd name="connsiteX13" fmla="*/ 1721319 w 3966890"/>
                <a:gd name="connsiteY13" fmla="*/ 256410 h 455133"/>
                <a:gd name="connsiteX14" fmla="*/ 1809514 w 3966890"/>
                <a:gd name="connsiteY14" fmla="*/ 256410 h 455133"/>
                <a:gd name="connsiteX15" fmla="*/ 1809514 w 3966890"/>
                <a:gd name="connsiteY15" fmla="*/ 256581 h 455133"/>
                <a:gd name="connsiteX16" fmla="*/ 3747249 w 3966890"/>
                <a:gd name="connsiteY16" fmla="*/ 256581 h 455133"/>
                <a:gd name="connsiteX17" fmla="*/ 3747249 w 3966890"/>
                <a:gd name="connsiteY17" fmla="*/ 306114 h 455133"/>
                <a:gd name="connsiteX18" fmla="*/ 3674035 w 3966890"/>
                <a:gd name="connsiteY18" fmla="*/ 306114 h 455133"/>
                <a:gd name="connsiteX19" fmla="*/ 3820463 w 3966890"/>
                <a:gd name="connsiteY19" fmla="*/ 455133 h 455133"/>
                <a:gd name="connsiteX20" fmla="*/ 3966890 w 3966890"/>
                <a:gd name="connsiteY20" fmla="*/ 306114 h 455133"/>
                <a:gd name="connsiteX21" fmla="*/ 3893676 w 3966890"/>
                <a:gd name="connsiteY21" fmla="*/ 306114 h 455133"/>
                <a:gd name="connsiteX22" fmla="*/ 3893676 w 3966890"/>
                <a:gd name="connsiteY22" fmla="*/ 256581 h 455133"/>
                <a:gd name="connsiteX23" fmla="*/ 3894746 w 3966890"/>
                <a:gd name="connsiteY23" fmla="*/ 256581 h 455133"/>
                <a:gd name="connsiteX24" fmla="*/ 3894746 w 3966890"/>
                <a:gd name="connsiteY24" fmla="*/ 140443 h 455133"/>
                <a:gd name="connsiteX25" fmla="*/ 1809514 w 3966890"/>
                <a:gd name="connsiteY25" fmla="*/ 140443 h 455133"/>
                <a:gd name="connsiteX26" fmla="*/ 1809514 w 3966890"/>
                <a:gd name="connsiteY26" fmla="*/ 140272 h 455133"/>
                <a:gd name="connsiteX27" fmla="*/ 1721319 w 3966890"/>
                <a:gd name="connsiteY27" fmla="*/ 140272 h 45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66890" h="455133">
                  <a:moveTo>
                    <a:pt x="1721319" y="0"/>
                  </a:moveTo>
                  <a:lnTo>
                    <a:pt x="1552935" y="0"/>
                  </a:lnTo>
                  <a:lnTo>
                    <a:pt x="1552935" y="140272"/>
                  </a:lnTo>
                  <a:lnTo>
                    <a:pt x="72144" y="140272"/>
                  </a:lnTo>
                  <a:lnTo>
                    <a:pt x="72144" y="256410"/>
                  </a:lnTo>
                  <a:lnTo>
                    <a:pt x="73214" y="256410"/>
                  </a:lnTo>
                  <a:lnTo>
                    <a:pt x="73214" y="305943"/>
                  </a:lnTo>
                  <a:lnTo>
                    <a:pt x="0" y="305943"/>
                  </a:lnTo>
                  <a:lnTo>
                    <a:pt x="146427" y="454962"/>
                  </a:lnTo>
                  <a:lnTo>
                    <a:pt x="292855" y="305943"/>
                  </a:lnTo>
                  <a:lnTo>
                    <a:pt x="219641" y="305943"/>
                  </a:lnTo>
                  <a:lnTo>
                    <a:pt x="219641" y="256410"/>
                  </a:lnTo>
                  <a:lnTo>
                    <a:pt x="1552935" y="256410"/>
                  </a:lnTo>
                  <a:lnTo>
                    <a:pt x="1721319" y="256410"/>
                  </a:lnTo>
                  <a:lnTo>
                    <a:pt x="1809514" y="256410"/>
                  </a:lnTo>
                  <a:lnTo>
                    <a:pt x="1809514" y="256581"/>
                  </a:lnTo>
                  <a:lnTo>
                    <a:pt x="3747249" y="256581"/>
                  </a:lnTo>
                  <a:lnTo>
                    <a:pt x="3747249" y="306114"/>
                  </a:lnTo>
                  <a:lnTo>
                    <a:pt x="3674035" y="306114"/>
                  </a:lnTo>
                  <a:lnTo>
                    <a:pt x="3820463" y="455133"/>
                  </a:lnTo>
                  <a:lnTo>
                    <a:pt x="3966890" y="306114"/>
                  </a:lnTo>
                  <a:lnTo>
                    <a:pt x="3893676" y="306114"/>
                  </a:lnTo>
                  <a:lnTo>
                    <a:pt x="3893676" y="256581"/>
                  </a:lnTo>
                  <a:lnTo>
                    <a:pt x="3894746" y="256581"/>
                  </a:lnTo>
                  <a:lnTo>
                    <a:pt x="3894746" y="140443"/>
                  </a:lnTo>
                  <a:lnTo>
                    <a:pt x="1809514" y="140443"/>
                  </a:lnTo>
                  <a:lnTo>
                    <a:pt x="1809514" y="140272"/>
                  </a:lnTo>
                  <a:lnTo>
                    <a:pt x="1721319" y="140272"/>
                  </a:lnTo>
                  <a:close/>
                </a:path>
              </a:pathLst>
            </a:custGeom>
            <a:solidFill>
              <a:srgbClr val="8B7FD3"/>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p>
          </p:txBody>
        </p:sp>
      </p:grpSp>
      <p:grpSp>
        <p:nvGrpSpPr>
          <p:cNvPr id="97" name="グループ化 96">
            <a:extLst>
              <a:ext uri="{FF2B5EF4-FFF2-40B4-BE49-F238E27FC236}">
                <a16:creationId xmlns:a16="http://schemas.microsoft.com/office/drawing/2014/main" id="{EC144AD0-27D2-282D-21B0-7103E5EE5B00}"/>
              </a:ext>
            </a:extLst>
          </p:cNvPr>
          <p:cNvGrpSpPr/>
          <p:nvPr/>
        </p:nvGrpSpPr>
        <p:grpSpPr>
          <a:xfrm>
            <a:off x="1355298" y="2583642"/>
            <a:ext cx="6302975" cy="643350"/>
            <a:chOff x="1355298" y="2304827"/>
            <a:chExt cx="6302975" cy="643350"/>
          </a:xfrm>
        </p:grpSpPr>
        <p:sp>
          <p:nvSpPr>
            <p:cNvPr id="88" name="矢印: 下 87">
              <a:extLst>
                <a:ext uri="{FF2B5EF4-FFF2-40B4-BE49-F238E27FC236}">
                  <a16:creationId xmlns:a16="http://schemas.microsoft.com/office/drawing/2014/main" id="{DCB89B6D-E374-4592-D250-175E9E144842}"/>
                </a:ext>
              </a:extLst>
            </p:cNvPr>
            <p:cNvSpPr/>
            <p:nvPr/>
          </p:nvSpPr>
          <p:spPr>
            <a:xfrm>
              <a:off x="7367407"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7" name="矢印: 下 86">
              <a:extLst>
                <a:ext uri="{FF2B5EF4-FFF2-40B4-BE49-F238E27FC236}">
                  <a16:creationId xmlns:a16="http://schemas.microsoft.com/office/drawing/2014/main" id="{6C56D0A2-78F2-225A-6134-163749E29D51}"/>
                </a:ext>
              </a:extLst>
            </p:cNvPr>
            <p:cNvSpPr/>
            <p:nvPr/>
          </p:nvSpPr>
          <p:spPr>
            <a:xfrm>
              <a:off x="435214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3" name="矢印: 下 82">
              <a:extLst>
                <a:ext uri="{FF2B5EF4-FFF2-40B4-BE49-F238E27FC236}">
                  <a16:creationId xmlns:a16="http://schemas.microsoft.com/office/drawing/2014/main" id="{F0ECE115-9E74-1931-928B-33982A2C7C8C}"/>
                </a:ext>
              </a:extLst>
            </p:cNvPr>
            <p:cNvSpPr/>
            <p:nvPr/>
          </p:nvSpPr>
          <p:spPr>
            <a:xfrm>
              <a:off x="1355298" y="2304827"/>
              <a:ext cx="290866" cy="643350"/>
            </a:xfrm>
            <a:prstGeom prst="downArrow">
              <a:avLst>
                <a:gd name="adj1" fmla="val 50000"/>
                <a:gd name="adj2" fmla="val 52188"/>
              </a:avLst>
            </a:prstGeom>
            <a:solidFill>
              <a:srgbClr val="7ADEF6"/>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 name="スライド番号プレースホルダー 1">
            <a:extLst>
              <a:ext uri="{FF2B5EF4-FFF2-40B4-BE49-F238E27FC236}">
                <a16:creationId xmlns:a16="http://schemas.microsoft.com/office/drawing/2014/main" id="{570E4568-C25C-4D15-9F74-4741BFDD2D3F}"/>
              </a:ext>
            </a:extLst>
          </p:cNvPr>
          <p:cNvSpPr>
            <a:spLocks noGrp="1"/>
          </p:cNvSpPr>
          <p:nvPr>
            <p:ph type="sldNum" sz="quarter" idx="4"/>
          </p:nvPr>
        </p:nvSpPr>
        <p:spPr/>
        <p:txBody>
          <a:bodyPr/>
          <a:lstStyle/>
          <a:p>
            <a:pPr>
              <a:defRPr/>
            </a:pPr>
            <a:r>
              <a:rPr lang="en-US" altLang="ja-JP" dirty="0"/>
              <a:t>5</a:t>
            </a:r>
          </a:p>
        </p:txBody>
      </p:sp>
      <p:sp>
        <p:nvSpPr>
          <p:cNvPr id="5" name="Text Box 12">
            <a:extLst>
              <a:ext uri="{FF2B5EF4-FFF2-40B4-BE49-F238E27FC236}">
                <a16:creationId xmlns:a16="http://schemas.microsoft.com/office/drawing/2014/main" id="{0AE27FA7-D230-931D-C14F-68E38CE4BD27}"/>
              </a:ext>
            </a:extLst>
          </p:cNvPr>
          <p:cNvSpPr txBox="1">
            <a:spLocks noChangeArrowheads="1"/>
          </p:cNvSpPr>
          <p:nvPr/>
        </p:nvSpPr>
        <p:spPr bwMode="auto">
          <a:xfrm>
            <a:off x="843129" y="75788"/>
            <a:ext cx="52613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生活の中で関わりのある税金</a:t>
            </a:r>
          </a:p>
        </p:txBody>
      </p:sp>
      <p:grpSp>
        <p:nvGrpSpPr>
          <p:cNvPr id="94" name="グループ化 93">
            <a:extLst>
              <a:ext uri="{FF2B5EF4-FFF2-40B4-BE49-F238E27FC236}">
                <a16:creationId xmlns:a16="http://schemas.microsoft.com/office/drawing/2014/main" id="{4728CC80-5548-E7E9-CFAE-660693677701}"/>
              </a:ext>
            </a:extLst>
          </p:cNvPr>
          <p:cNvGrpSpPr/>
          <p:nvPr/>
        </p:nvGrpSpPr>
        <p:grpSpPr>
          <a:xfrm>
            <a:off x="259302" y="1344996"/>
            <a:ext cx="2686425" cy="1447719"/>
            <a:chOff x="259302" y="1066181"/>
            <a:chExt cx="2686425" cy="1447719"/>
          </a:xfrm>
        </p:grpSpPr>
        <p:sp>
          <p:nvSpPr>
            <p:cNvPr id="6" name="正方形/長方形 5">
              <a:extLst>
                <a:ext uri="{FF2B5EF4-FFF2-40B4-BE49-F238E27FC236}">
                  <a16:creationId xmlns:a16="http://schemas.microsoft.com/office/drawing/2014/main" id="{48F271F6-751D-1C1C-EA19-53E41D3AF3B6}"/>
                </a:ext>
              </a:extLst>
            </p:cNvPr>
            <p:cNvSpPr/>
            <p:nvPr/>
          </p:nvSpPr>
          <p:spPr bwMode="auto">
            <a:xfrm>
              <a:off x="25930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6" name="図 15">
              <a:extLst>
                <a:ext uri="{FF2B5EF4-FFF2-40B4-BE49-F238E27FC236}">
                  <a16:creationId xmlns:a16="http://schemas.microsoft.com/office/drawing/2014/main" id="{6E7116D4-A1C8-53AB-A8F5-8A8A6D1CCBE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03781" y="1530517"/>
              <a:ext cx="1541946" cy="976685"/>
            </a:xfrm>
            <a:prstGeom prst="rect">
              <a:avLst/>
            </a:prstGeom>
          </p:spPr>
        </p:pic>
        <p:sp>
          <p:nvSpPr>
            <p:cNvPr id="32" name="正方形/長方形 31">
              <a:extLst>
                <a:ext uri="{FF2B5EF4-FFF2-40B4-BE49-F238E27FC236}">
                  <a16:creationId xmlns:a16="http://schemas.microsoft.com/office/drawing/2014/main" id="{2BB6FEEE-6BE7-303D-19EF-386DF731FAE2}"/>
                </a:ext>
              </a:extLst>
            </p:cNvPr>
            <p:cNvSpPr/>
            <p:nvPr/>
          </p:nvSpPr>
          <p:spPr bwMode="auto">
            <a:xfrm>
              <a:off x="25930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38" name="テキスト ボックス 37">
              <a:extLst>
                <a:ext uri="{FF2B5EF4-FFF2-40B4-BE49-F238E27FC236}">
                  <a16:creationId xmlns:a16="http://schemas.microsoft.com/office/drawing/2014/main" id="{E91AE559-CC2E-7F7D-C873-968C6914F37F}"/>
                </a:ext>
              </a:extLst>
            </p:cNvPr>
            <p:cNvSpPr txBox="1"/>
            <p:nvPr/>
          </p:nvSpPr>
          <p:spPr>
            <a:xfrm>
              <a:off x="259803" y="1466301"/>
              <a:ext cx="1871025" cy="1035220"/>
            </a:xfrm>
            <a:prstGeom prst="rect">
              <a:avLst/>
            </a:prstGeom>
            <a:noFill/>
          </p:spPr>
          <p:txBody>
            <a:bodyPr wrap="none" rtlCol="0">
              <a:spAutoFit/>
            </a:bodyPr>
            <a:lstStyle/>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お店で商品を買いました。</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ts val="18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支払いました。</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95" name="グループ化 94">
            <a:extLst>
              <a:ext uri="{FF2B5EF4-FFF2-40B4-BE49-F238E27FC236}">
                <a16:creationId xmlns:a16="http://schemas.microsoft.com/office/drawing/2014/main" id="{CB824050-F1BB-B08C-2E6A-5154F764E53E}"/>
              </a:ext>
            </a:extLst>
          </p:cNvPr>
          <p:cNvGrpSpPr/>
          <p:nvPr/>
        </p:nvGrpSpPr>
        <p:grpSpPr>
          <a:xfrm>
            <a:off x="3276624" y="1344996"/>
            <a:ext cx="2743685" cy="1465439"/>
            <a:chOff x="3276624" y="1066181"/>
            <a:chExt cx="2743685" cy="1465439"/>
          </a:xfrm>
        </p:grpSpPr>
        <p:sp>
          <p:nvSpPr>
            <p:cNvPr id="7" name="正方形/長方形 6">
              <a:extLst>
                <a:ext uri="{FF2B5EF4-FFF2-40B4-BE49-F238E27FC236}">
                  <a16:creationId xmlns:a16="http://schemas.microsoft.com/office/drawing/2014/main" id="{9C7AF0F4-E107-A36D-2302-5768A31D4453}"/>
                </a:ext>
              </a:extLst>
            </p:cNvPr>
            <p:cNvSpPr/>
            <p:nvPr/>
          </p:nvSpPr>
          <p:spPr bwMode="auto">
            <a:xfrm>
              <a:off x="3276625"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4" name="図 13" descr="グラフィカル ユーザー インターフェイス&#10;&#10;自動的に生成された説明">
              <a:extLst>
                <a:ext uri="{FF2B5EF4-FFF2-40B4-BE49-F238E27FC236}">
                  <a16:creationId xmlns:a16="http://schemas.microsoft.com/office/drawing/2014/main" id="{41033513-B5EA-AFB8-0080-05EB77DF94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020" y="1431433"/>
              <a:ext cx="1462289" cy="1072780"/>
            </a:xfrm>
            <a:prstGeom prst="rect">
              <a:avLst/>
            </a:prstGeom>
          </p:spPr>
        </p:pic>
        <p:sp>
          <p:nvSpPr>
            <p:cNvPr id="33" name="正方形/長方形 32">
              <a:extLst>
                <a:ext uri="{FF2B5EF4-FFF2-40B4-BE49-F238E27FC236}">
                  <a16:creationId xmlns:a16="http://schemas.microsoft.com/office/drawing/2014/main" id="{E2C8032F-2E8B-9843-2456-DDDA2A2CA844}"/>
                </a:ext>
              </a:extLst>
            </p:cNvPr>
            <p:cNvSpPr/>
            <p:nvPr/>
          </p:nvSpPr>
          <p:spPr bwMode="auto">
            <a:xfrm>
              <a:off x="3276625"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grpSp>
          <p:nvGrpSpPr>
            <p:cNvPr id="42" name="グループ化 41">
              <a:extLst>
                <a:ext uri="{FF2B5EF4-FFF2-40B4-BE49-F238E27FC236}">
                  <a16:creationId xmlns:a16="http://schemas.microsoft.com/office/drawing/2014/main" id="{8739C175-3D7A-6C88-B7AB-706442535DE9}"/>
                </a:ext>
              </a:extLst>
            </p:cNvPr>
            <p:cNvGrpSpPr/>
            <p:nvPr/>
          </p:nvGrpSpPr>
          <p:grpSpPr>
            <a:xfrm>
              <a:off x="3276624" y="1401246"/>
              <a:ext cx="1696298" cy="1130374"/>
              <a:chOff x="3218596" y="1377136"/>
              <a:chExt cx="1696298" cy="1130374"/>
            </a:xfrm>
          </p:grpSpPr>
          <p:sp>
            <p:nvSpPr>
              <p:cNvPr id="39" name="テキスト ボックス 38">
                <a:extLst>
                  <a:ext uri="{FF2B5EF4-FFF2-40B4-BE49-F238E27FC236}">
                    <a16:creationId xmlns:a16="http://schemas.microsoft.com/office/drawing/2014/main" id="{8BCB7A75-EF86-DE8D-6D5C-9B85D9D4BAEE}"/>
                  </a:ext>
                </a:extLst>
              </p:cNvPr>
              <p:cNvSpPr txBox="1"/>
              <p:nvPr/>
            </p:nvSpPr>
            <p:spPr>
              <a:xfrm>
                <a:off x="3218596" y="1377136"/>
                <a:ext cx="1696298" cy="1130374"/>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ＹｏｕＴｕｂｅｒや大工さん</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している方は</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400"/>
                  </a:spcAft>
                </a:pPr>
                <a:r>
                  <a:rPr lang="ja-JP" altLang="en-US" sz="1200" dirty="0">
                    <a:latin typeface="HGPｺﾞｼｯｸE" panose="020B0900000000000000" pitchFamily="50" charset="-128"/>
                    <a:ea typeface="HGPｺﾞｼｯｸE" panose="020B0900000000000000" pitchFamily="50" charset="-128"/>
                  </a:rPr>
                  <a:t>確定申告で税金を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endParaRPr lang="en-US" altLang="ja-JP" sz="1200" dirty="0">
                  <a:latin typeface="HGPｺﾞｼｯｸE" panose="020B0900000000000000" pitchFamily="50" charset="-128"/>
                  <a:ea typeface="HGPｺﾞｼｯｸE" panose="020B0900000000000000" pitchFamily="50" charset="-128"/>
                </a:endParaRPr>
              </a:p>
            </p:txBody>
          </p:sp>
          <p:sp>
            <p:nvSpPr>
              <p:cNvPr id="40" name="テキスト ボックス 39">
                <a:extLst>
                  <a:ext uri="{FF2B5EF4-FFF2-40B4-BE49-F238E27FC236}">
                    <a16:creationId xmlns:a16="http://schemas.microsoft.com/office/drawing/2014/main" id="{81E1C1DD-92E5-CDCF-BD42-AB566164C0A4}"/>
                  </a:ext>
                </a:extLst>
              </p:cNvPr>
              <p:cNvSpPr txBox="1"/>
              <p:nvPr/>
            </p:nvSpPr>
            <p:spPr>
              <a:xfrm>
                <a:off x="3336517" y="1923964"/>
                <a:ext cx="612668"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かくていしんこく</a:t>
                </a:r>
              </a:p>
            </p:txBody>
          </p:sp>
          <p:sp>
            <p:nvSpPr>
              <p:cNvPr id="21" name="テキスト ボックス 20">
                <a:extLst>
                  <a:ext uri="{FF2B5EF4-FFF2-40B4-BE49-F238E27FC236}">
                    <a16:creationId xmlns:a16="http://schemas.microsoft.com/office/drawing/2014/main" id="{F375A273-31AF-77B6-CE5A-DF0D97661A1D}"/>
                  </a:ext>
                </a:extLst>
              </p:cNvPr>
              <p:cNvSpPr txBox="1"/>
              <p:nvPr/>
            </p:nvSpPr>
            <p:spPr>
              <a:xfrm>
                <a:off x="3243673" y="2171310"/>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grpSp>
      </p:grpSp>
      <p:grpSp>
        <p:nvGrpSpPr>
          <p:cNvPr id="96" name="グループ化 95">
            <a:extLst>
              <a:ext uri="{FF2B5EF4-FFF2-40B4-BE49-F238E27FC236}">
                <a16:creationId xmlns:a16="http://schemas.microsoft.com/office/drawing/2014/main" id="{8083685B-BA1B-666C-7D10-000214EDC506}"/>
              </a:ext>
            </a:extLst>
          </p:cNvPr>
          <p:cNvGrpSpPr/>
          <p:nvPr/>
        </p:nvGrpSpPr>
        <p:grpSpPr>
          <a:xfrm>
            <a:off x="6177892" y="1344996"/>
            <a:ext cx="2592001" cy="1447719"/>
            <a:chOff x="6177892" y="1066181"/>
            <a:chExt cx="2592001" cy="1447719"/>
          </a:xfrm>
        </p:grpSpPr>
        <p:sp>
          <p:nvSpPr>
            <p:cNvPr id="8" name="正方形/長方形 7">
              <a:extLst>
                <a:ext uri="{FF2B5EF4-FFF2-40B4-BE49-F238E27FC236}">
                  <a16:creationId xmlns:a16="http://schemas.microsoft.com/office/drawing/2014/main" id="{A9D715E2-F0B1-CAB8-A9AE-96AB53FCCE6C}"/>
                </a:ext>
              </a:extLst>
            </p:cNvPr>
            <p:cNvSpPr/>
            <p:nvPr/>
          </p:nvSpPr>
          <p:spPr bwMode="auto">
            <a:xfrm>
              <a:off x="6177892" y="1073900"/>
              <a:ext cx="2592000" cy="1440000"/>
            </a:xfrm>
            <a:prstGeom prst="rect">
              <a:avLst/>
            </a:prstGeom>
            <a:solidFill>
              <a:schemeClr val="bg1"/>
            </a:solid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0" name="図 19" descr="男性の顔の絵&#10;&#10;低い精度で自動的に生成された説明">
              <a:extLst>
                <a:ext uri="{FF2B5EF4-FFF2-40B4-BE49-F238E27FC236}">
                  <a16:creationId xmlns:a16="http://schemas.microsoft.com/office/drawing/2014/main" id="{341F0152-31A8-A89F-ED69-EBE69E522B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6504" y="1421043"/>
              <a:ext cx="843389" cy="1092857"/>
            </a:xfrm>
            <a:prstGeom prst="rect">
              <a:avLst/>
            </a:prstGeom>
          </p:spPr>
        </p:pic>
        <p:sp>
          <p:nvSpPr>
            <p:cNvPr id="34" name="正方形/長方形 33">
              <a:extLst>
                <a:ext uri="{FF2B5EF4-FFF2-40B4-BE49-F238E27FC236}">
                  <a16:creationId xmlns:a16="http://schemas.microsoft.com/office/drawing/2014/main" id="{3ABCC75C-463F-2A8C-A265-6F4A3624D084}"/>
                </a:ext>
              </a:extLst>
            </p:cNvPr>
            <p:cNvSpPr/>
            <p:nvPr/>
          </p:nvSpPr>
          <p:spPr bwMode="auto">
            <a:xfrm>
              <a:off x="6177892" y="1066181"/>
              <a:ext cx="2592000" cy="346596"/>
            </a:xfrm>
            <a:prstGeom prst="rect">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41" name="テキスト ボックス 40">
              <a:extLst>
                <a:ext uri="{FF2B5EF4-FFF2-40B4-BE49-F238E27FC236}">
                  <a16:creationId xmlns:a16="http://schemas.microsoft.com/office/drawing/2014/main" id="{D5341C70-CC26-FA9A-08DF-ACCC6AD12379}"/>
                </a:ext>
              </a:extLst>
            </p:cNvPr>
            <p:cNvSpPr txBox="1"/>
            <p:nvPr/>
          </p:nvSpPr>
          <p:spPr>
            <a:xfrm>
              <a:off x="6180616" y="1466301"/>
              <a:ext cx="188064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はら</a:t>
              </a:r>
              <a:r>
                <a:rPr lang="ja-JP" altLang="en-US" sz="1200" b="0" i="0" u="none" strike="noStrike" dirty="0">
                  <a:effectLst/>
                  <a:latin typeface="HGPｺﾞｼｯｸE" panose="020B0900000000000000" pitchFamily="50" charset="-128"/>
                  <a:ea typeface="HGPｺﾞｼｯｸE" panose="020B0900000000000000" pitchFamily="50" charset="-128"/>
                </a:rPr>
                <a:t>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99" name="グループ化 98">
            <a:extLst>
              <a:ext uri="{FF2B5EF4-FFF2-40B4-BE49-F238E27FC236}">
                <a16:creationId xmlns:a16="http://schemas.microsoft.com/office/drawing/2014/main" id="{3E63F1E9-CFFF-699D-FE67-334E8183ABD1}"/>
              </a:ext>
            </a:extLst>
          </p:cNvPr>
          <p:cNvGrpSpPr/>
          <p:nvPr/>
        </p:nvGrpSpPr>
        <p:grpSpPr>
          <a:xfrm>
            <a:off x="3276000" y="3227568"/>
            <a:ext cx="5702792" cy="1485714"/>
            <a:chOff x="3276000" y="2948753"/>
            <a:chExt cx="5702792" cy="1485714"/>
          </a:xfrm>
        </p:grpSpPr>
        <p:sp>
          <p:nvSpPr>
            <p:cNvPr id="10" name="正方形/長方形 9">
              <a:extLst>
                <a:ext uri="{FF2B5EF4-FFF2-40B4-BE49-F238E27FC236}">
                  <a16:creationId xmlns:a16="http://schemas.microsoft.com/office/drawing/2014/main" id="{60F90712-4517-EA97-D5DE-D903C8EB519C}"/>
                </a:ext>
              </a:extLst>
            </p:cNvPr>
            <p:cNvSpPr/>
            <p:nvPr/>
          </p:nvSpPr>
          <p:spPr bwMode="auto">
            <a:xfrm>
              <a:off x="3276000" y="2971610"/>
              <a:ext cx="5544150" cy="1440000"/>
            </a:xfrm>
            <a:prstGeom prst="rect">
              <a:avLst/>
            </a:prstGeom>
            <a:solidFill>
              <a:schemeClr val="bg1"/>
            </a:solidFill>
            <a:ln w="22225">
              <a:gradFill flip="none" rotWithShape="1">
                <a:gsLst>
                  <a:gs pos="42000">
                    <a:srgbClr val="C3A8D8"/>
                  </a:gs>
                  <a:gs pos="0">
                    <a:srgbClr val="26C1F2"/>
                  </a:gs>
                  <a:gs pos="33000">
                    <a:srgbClr val="26C1F2"/>
                  </a:gs>
                  <a:gs pos="100000">
                    <a:srgbClr val="EE8282"/>
                  </a:gs>
                  <a:gs pos="50000">
                    <a:srgbClr val="EE8282"/>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18" name="図 17" descr="白いバックグラウンドの前にあるキーボード&#10;&#10;低い精度で自動的に生成された説明">
              <a:extLst>
                <a:ext uri="{FF2B5EF4-FFF2-40B4-BE49-F238E27FC236}">
                  <a16:creationId xmlns:a16="http://schemas.microsoft.com/office/drawing/2014/main" id="{6A030654-E9AB-2C3D-8012-F7EABF6AF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4059" y="3516206"/>
              <a:ext cx="1394733" cy="918261"/>
            </a:xfrm>
            <a:prstGeom prst="rect">
              <a:avLst/>
            </a:prstGeom>
          </p:spPr>
        </p:pic>
        <p:sp>
          <p:nvSpPr>
            <p:cNvPr id="36" name="四角形: 角を丸くする 35">
              <a:extLst>
                <a:ext uri="{FF2B5EF4-FFF2-40B4-BE49-F238E27FC236}">
                  <a16:creationId xmlns:a16="http://schemas.microsoft.com/office/drawing/2014/main" id="{F14A0CFD-AB74-5154-8FF3-D31E95A56D66}"/>
                </a:ext>
              </a:extLst>
            </p:cNvPr>
            <p:cNvSpPr/>
            <p:nvPr/>
          </p:nvSpPr>
          <p:spPr bwMode="auto">
            <a:xfrm>
              <a:off x="6157530" y="3058461"/>
              <a:ext cx="945835" cy="259745"/>
            </a:xfrm>
            <a:prstGeom prst="roundRect">
              <a:avLst>
                <a:gd name="adj" fmla="val 50000"/>
              </a:avLst>
            </a:prstGeom>
            <a:solidFill>
              <a:srgbClr val="EE828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24" name="図 23" descr="時計 が含まれている画像&#10;&#10;自動的に生成された説明">
              <a:extLst>
                <a:ext uri="{FF2B5EF4-FFF2-40B4-BE49-F238E27FC236}">
                  <a16:creationId xmlns:a16="http://schemas.microsoft.com/office/drawing/2014/main" id="{BC55A060-EFB8-67B3-F62F-D3CC5D0F36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8181" y="2948753"/>
              <a:ext cx="1088211" cy="1457019"/>
            </a:xfrm>
            <a:prstGeom prst="rect">
              <a:avLst/>
            </a:prstGeom>
          </p:spPr>
        </p:pic>
        <p:sp>
          <p:nvSpPr>
            <p:cNvPr id="45" name="四角形: 角を丸くする 44">
              <a:extLst>
                <a:ext uri="{FF2B5EF4-FFF2-40B4-BE49-F238E27FC236}">
                  <a16:creationId xmlns:a16="http://schemas.microsoft.com/office/drawing/2014/main" id="{E72BA71B-475C-AAED-CCB9-9D69DF70E0C2}"/>
                </a:ext>
              </a:extLst>
            </p:cNvPr>
            <p:cNvSpPr/>
            <p:nvPr/>
          </p:nvSpPr>
          <p:spPr bwMode="auto">
            <a:xfrm>
              <a:off x="3362469" y="3058461"/>
              <a:ext cx="1152128" cy="259745"/>
            </a:xfrm>
            <a:prstGeom prst="roundRect">
              <a:avLst>
                <a:gd name="adj" fmla="val 50000"/>
              </a:avLst>
            </a:prstGeom>
            <a:solidFill>
              <a:srgbClr val="26C1F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grpSp>
          <p:nvGrpSpPr>
            <p:cNvPr id="51" name="グループ化 50">
              <a:extLst>
                <a:ext uri="{FF2B5EF4-FFF2-40B4-BE49-F238E27FC236}">
                  <a16:creationId xmlns:a16="http://schemas.microsoft.com/office/drawing/2014/main" id="{8AD80A53-7D41-39CB-AACF-00318798AEB0}"/>
                </a:ext>
              </a:extLst>
            </p:cNvPr>
            <p:cNvGrpSpPr/>
            <p:nvPr/>
          </p:nvGrpSpPr>
          <p:grpSpPr>
            <a:xfrm>
              <a:off x="3277622" y="3405887"/>
              <a:ext cx="1648208" cy="1019574"/>
              <a:chOff x="3277622" y="3405887"/>
              <a:chExt cx="1648208" cy="1019574"/>
            </a:xfrm>
          </p:grpSpPr>
          <p:sp>
            <p:nvSpPr>
              <p:cNvPr id="46" name="テキスト ボックス 45">
                <a:extLst>
                  <a:ext uri="{FF2B5EF4-FFF2-40B4-BE49-F238E27FC236}">
                    <a16:creationId xmlns:a16="http://schemas.microsoft.com/office/drawing/2014/main" id="{8281D26D-2CDE-096E-232C-0510A172767B}"/>
                  </a:ext>
                </a:extLst>
              </p:cNvPr>
              <p:cNvSpPr txBox="1"/>
              <p:nvPr/>
            </p:nvSpPr>
            <p:spPr>
              <a:xfrm>
                <a:off x="3277622" y="3405887"/>
                <a:ext cx="1648208" cy="1019574"/>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a:t>
                </a:r>
                <a:endParaRPr lang="en-US" altLang="ja-JP" sz="1200" dirty="0">
                  <a:latin typeface="HGPｺﾞｼｯｸE" panose="020B0900000000000000" pitchFamily="50" charset="-128"/>
                  <a:ea typeface="HGPｺﾞｼｯｸE" panose="020B0900000000000000" pitchFamily="50" charset="-128"/>
                </a:endParaRPr>
              </a:p>
              <a:p>
                <a:pPr>
                  <a:lnSpc>
                    <a:spcPct val="130000"/>
                  </a:lnSpc>
                  <a:spcBef>
                    <a:spcPts val="0"/>
                  </a:spcBef>
                  <a:spcAft>
                    <a:spcPts val="0"/>
                  </a:spcAft>
                </a:pP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申し出ること）</a:t>
                </a:r>
                <a:r>
                  <a:rPr lang="ja-JP" altLang="en-US" sz="1200" dirty="0">
                    <a:latin typeface="HGPｺﾞｼｯｸE" panose="020B0900000000000000" pitchFamily="50" charset="-128"/>
                    <a:ea typeface="HGPｺﾞｼｯｸE" panose="020B0900000000000000" pitchFamily="50" charset="-128"/>
                  </a:rPr>
                  <a:t>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40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100" dirty="0">
                    <a:latin typeface="HGPｺﾞｼｯｸE" panose="020B0900000000000000" pitchFamily="50" charset="-128"/>
                    <a:ea typeface="HGPｺﾞｼｯｸE" panose="020B0900000000000000" pitchFamily="50" charset="-128"/>
                  </a:rPr>
                  <a:t>(</a:t>
                </a:r>
                <a:r>
                  <a:rPr lang="ja-JP" altLang="en-US" sz="1100" dirty="0">
                    <a:latin typeface="HGPｺﾞｼｯｸE" panose="020B0900000000000000" pitchFamily="50" charset="-128"/>
                    <a:ea typeface="HGPｺﾞｼｯｸE" panose="020B0900000000000000" pitchFamily="50" charset="-128"/>
                  </a:rPr>
                  <a:t>確定申告</a:t>
                </a:r>
                <a:r>
                  <a:rPr lang="en-US" altLang="ja-JP" sz="11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8" name="テキスト ボックス 47">
                <a:extLst>
                  <a:ext uri="{FF2B5EF4-FFF2-40B4-BE49-F238E27FC236}">
                    <a16:creationId xmlns:a16="http://schemas.microsoft.com/office/drawing/2014/main" id="{FBD694DC-B08C-DA40-B76A-4F7EBB12A528}"/>
                  </a:ext>
                </a:extLst>
              </p:cNvPr>
              <p:cNvSpPr txBox="1"/>
              <p:nvPr/>
            </p:nvSpPr>
            <p:spPr>
              <a:xfrm>
                <a:off x="3386166" y="3590813"/>
                <a:ext cx="471604"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ぜいむしょ</a:t>
                </a:r>
                <a:endParaRPr lang="ja-JP" altLang="en-US" sz="500" b="0" dirty="0">
                  <a:effectLst/>
                  <a:latin typeface="HGPｺﾞｼｯｸE" panose="020B0900000000000000" pitchFamily="50" charset="-128"/>
                  <a:ea typeface="HGPｺﾞｼｯｸE" panose="020B0900000000000000" pitchFamily="50" charset="-128"/>
                </a:endParaRPr>
              </a:p>
            </p:txBody>
          </p:sp>
          <p:sp>
            <p:nvSpPr>
              <p:cNvPr id="49" name="テキスト ボックス 48">
                <a:extLst>
                  <a:ext uri="{FF2B5EF4-FFF2-40B4-BE49-F238E27FC236}">
                    <a16:creationId xmlns:a16="http://schemas.microsoft.com/office/drawing/2014/main" id="{38836DCE-77AC-2AC3-9C6E-316E94282FFB}"/>
                  </a:ext>
                </a:extLst>
              </p:cNvPr>
              <p:cNvSpPr txBox="1"/>
              <p:nvPr/>
            </p:nvSpPr>
            <p:spPr>
              <a:xfrm>
                <a:off x="3925174" y="3590813"/>
                <a:ext cx="39145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しんこく</a:t>
                </a:r>
              </a:p>
            </p:txBody>
          </p:sp>
          <p:sp>
            <p:nvSpPr>
              <p:cNvPr id="50" name="テキスト ボックス 49">
                <a:extLst>
                  <a:ext uri="{FF2B5EF4-FFF2-40B4-BE49-F238E27FC236}">
                    <a16:creationId xmlns:a16="http://schemas.microsoft.com/office/drawing/2014/main" id="{7B11375E-3401-4D7E-5D9B-751EE8460C1D}"/>
                  </a:ext>
                </a:extLst>
              </p:cNvPr>
              <p:cNvSpPr txBox="1"/>
              <p:nvPr/>
            </p:nvSpPr>
            <p:spPr>
              <a:xfrm>
                <a:off x="4030346" y="4082804"/>
                <a:ext cx="612668"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かくていしんこく</a:t>
                </a:r>
              </a:p>
            </p:txBody>
          </p:sp>
          <p:sp>
            <p:nvSpPr>
              <p:cNvPr id="15" name="テキスト ボックス 14">
                <a:extLst>
                  <a:ext uri="{FF2B5EF4-FFF2-40B4-BE49-F238E27FC236}">
                    <a16:creationId xmlns:a16="http://schemas.microsoft.com/office/drawing/2014/main" id="{5E9B1889-B916-C1C7-4CC3-ACE14ABC23D1}"/>
                  </a:ext>
                </a:extLst>
              </p:cNvPr>
              <p:cNvSpPr txBox="1"/>
              <p:nvPr/>
            </p:nvSpPr>
            <p:spPr>
              <a:xfrm>
                <a:off x="3339518" y="3837028"/>
                <a:ext cx="28245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もう</a:t>
                </a:r>
                <a:endParaRPr lang="ja-JP" altLang="en-US" sz="500" b="0" dirty="0">
                  <a:effectLst/>
                  <a:latin typeface="HGPｺﾞｼｯｸE" panose="020B0900000000000000" pitchFamily="50" charset="-128"/>
                  <a:ea typeface="HGPｺﾞｼｯｸE" panose="020B0900000000000000" pitchFamily="50" charset="-128"/>
                </a:endParaRPr>
              </a:p>
            </p:txBody>
          </p:sp>
        </p:grpSp>
        <p:grpSp>
          <p:nvGrpSpPr>
            <p:cNvPr id="53" name="グループ化 52">
              <a:extLst>
                <a:ext uri="{FF2B5EF4-FFF2-40B4-BE49-F238E27FC236}">
                  <a16:creationId xmlns:a16="http://schemas.microsoft.com/office/drawing/2014/main" id="{D5F5F587-458B-932E-24B6-44B3C46B6FE8}"/>
                </a:ext>
              </a:extLst>
            </p:cNvPr>
            <p:cNvGrpSpPr/>
            <p:nvPr/>
          </p:nvGrpSpPr>
          <p:grpSpPr>
            <a:xfrm>
              <a:off x="6081549" y="3405887"/>
              <a:ext cx="1895071" cy="976999"/>
              <a:chOff x="6081549" y="3405887"/>
              <a:chExt cx="1895071" cy="976999"/>
            </a:xfrm>
          </p:grpSpPr>
          <p:sp>
            <p:nvSpPr>
              <p:cNvPr id="47" name="テキスト ボックス 46">
                <a:extLst>
                  <a:ext uri="{FF2B5EF4-FFF2-40B4-BE49-F238E27FC236}">
                    <a16:creationId xmlns:a16="http://schemas.microsoft.com/office/drawing/2014/main" id="{2249EDC1-6150-6979-5BE9-ED086A02A54A}"/>
                  </a:ext>
                </a:extLst>
              </p:cNvPr>
              <p:cNvSpPr txBox="1"/>
              <p:nvPr/>
            </p:nvSpPr>
            <p:spPr>
              <a:xfrm>
                <a:off x="6081549" y="3405887"/>
                <a:ext cx="1895071" cy="97699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税金をまとめて</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a:t>
                </a:r>
                <a:endParaRPr lang="en-US" altLang="ja-JP" sz="1200" dirty="0">
                  <a:latin typeface="HGPｺﾞｼｯｸE" panose="020B0900000000000000" pitchFamily="50" charset="-128"/>
                  <a:ea typeface="HGPｺﾞｼｯｸE" panose="020B0900000000000000" pitchFamily="50" charset="-128"/>
                </a:endParaRPr>
              </a:p>
              <a:p>
                <a:pPr>
                  <a:lnSpc>
                    <a:spcPct val="14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（源泉徴収）。</a:t>
                </a:r>
              </a:p>
            </p:txBody>
          </p:sp>
          <p:sp>
            <p:nvSpPr>
              <p:cNvPr id="52" name="テキスト ボックス 51">
                <a:extLst>
                  <a:ext uri="{FF2B5EF4-FFF2-40B4-BE49-F238E27FC236}">
                    <a16:creationId xmlns:a16="http://schemas.microsoft.com/office/drawing/2014/main" id="{C84A7C31-3A68-517C-CAD3-2C01A12953BC}"/>
                  </a:ext>
                </a:extLst>
              </p:cNvPr>
              <p:cNvSpPr txBox="1"/>
              <p:nvPr/>
            </p:nvSpPr>
            <p:spPr>
              <a:xfrm>
                <a:off x="6202668" y="4037474"/>
                <a:ext cx="732893"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げんせんちょうしゅう</a:t>
                </a:r>
                <a:endParaRPr lang="ja-JP" altLang="en-US" sz="500" b="0" dirty="0">
                  <a:effectLst/>
                  <a:latin typeface="HGPｺﾞｼｯｸE" panose="020B0900000000000000" pitchFamily="50" charset="-128"/>
                  <a:ea typeface="HGPｺﾞｼｯｸE" panose="020B0900000000000000" pitchFamily="50" charset="-128"/>
                </a:endParaRPr>
              </a:p>
            </p:txBody>
          </p:sp>
        </p:grpSp>
      </p:grpSp>
      <p:grpSp>
        <p:nvGrpSpPr>
          <p:cNvPr id="104" name="グループ化 103">
            <a:extLst>
              <a:ext uri="{FF2B5EF4-FFF2-40B4-BE49-F238E27FC236}">
                <a16:creationId xmlns:a16="http://schemas.microsoft.com/office/drawing/2014/main" id="{473CC706-DACB-9BDD-5FD7-B82B1A1BCA6C}"/>
              </a:ext>
            </a:extLst>
          </p:cNvPr>
          <p:cNvGrpSpPr/>
          <p:nvPr/>
        </p:nvGrpSpPr>
        <p:grpSpPr>
          <a:xfrm>
            <a:off x="4877838" y="5148135"/>
            <a:ext cx="3589278" cy="1448586"/>
            <a:chOff x="5039206" y="4869320"/>
            <a:chExt cx="3589278" cy="1448586"/>
          </a:xfrm>
        </p:grpSpPr>
        <p:sp>
          <p:nvSpPr>
            <p:cNvPr id="13" name="正方形/長方形 12">
              <a:extLst>
                <a:ext uri="{FF2B5EF4-FFF2-40B4-BE49-F238E27FC236}">
                  <a16:creationId xmlns:a16="http://schemas.microsoft.com/office/drawing/2014/main" id="{A3AF282C-74F5-52E9-064D-5A2B33C035A3}"/>
                </a:ext>
              </a:extLst>
            </p:cNvPr>
            <p:cNvSpPr/>
            <p:nvPr/>
          </p:nvSpPr>
          <p:spPr bwMode="auto">
            <a:xfrm>
              <a:off x="5039206"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pic>
          <p:nvPicPr>
            <p:cNvPr id="26" name="図 25">
              <a:extLst>
                <a:ext uri="{FF2B5EF4-FFF2-40B4-BE49-F238E27FC236}">
                  <a16:creationId xmlns:a16="http://schemas.microsoft.com/office/drawing/2014/main" id="{11C0E3A5-8923-E381-137B-4C69FAAAE0D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660232" y="5227798"/>
              <a:ext cx="1968252" cy="1090108"/>
            </a:xfrm>
            <a:prstGeom prst="rect">
              <a:avLst/>
            </a:prstGeom>
          </p:spPr>
        </p:pic>
        <p:sp>
          <p:nvSpPr>
            <p:cNvPr id="55" name="正方形/長方形 54">
              <a:extLst>
                <a:ext uri="{FF2B5EF4-FFF2-40B4-BE49-F238E27FC236}">
                  <a16:creationId xmlns:a16="http://schemas.microsoft.com/office/drawing/2014/main" id="{C043D021-EE48-9053-F189-9DF5F2DA2E2A}"/>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都道府県</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C98C4"/>
                  </a:solidFill>
                  <a:latin typeface="HGPｺﾞｼｯｸE" panose="020B0900000000000000" pitchFamily="50" charset="-128"/>
                  <a:ea typeface="HGPｺﾞｼｯｸE" panose="020B0900000000000000" pitchFamily="50" charset="-128"/>
                </a:rPr>
                <a:t>市区町村</a:t>
              </a:r>
              <a:endParaRPr lang="en-US" altLang="ja-JP" sz="1600" dirty="0">
                <a:solidFill>
                  <a:srgbClr val="0C98C4"/>
                </a:solidFill>
                <a:latin typeface="HGPｺﾞｼｯｸE" panose="020B0900000000000000" pitchFamily="50" charset="-128"/>
                <a:ea typeface="HGPｺﾞｼｯｸE" panose="020B0900000000000000" pitchFamily="50" charset="-128"/>
              </a:endParaRPr>
            </a:p>
          </p:txBody>
        </p:sp>
        <p:pic>
          <p:nvPicPr>
            <p:cNvPr id="56" name="グラフィックス 55">
              <a:extLst>
                <a:ext uri="{FF2B5EF4-FFF2-40B4-BE49-F238E27FC236}">
                  <a16:creationId xmlns:a16="http://schemas.microsoft.com/office/drawing/2014/main" id="{18870002-732A-BB13-0DD3-D58B5118B0F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5726826" y="5206539"/>
              <a:ext cx="217112" cy="1184009"/>
            </a:xfrm>
            <a:prstGeom prst="rect">
              <a:avLst/>
            </a:prstGeom>
          </p:spPr>
        </p:pic>
        <p:sp>
          <p:nvSpPr>
            <p:cNvPr id="57" name="正方形/長方形 56">
              <a:extLst>
                <a:ext uri="{FF2B5EF4-FFF2-40B4-BE49-F238E27FC236}">
                  <a16:creationId xmlns:a16="http://schemas.microsoft.com/office/drawing/2014/main" id="{CE73DEE4-8EEB-A71C-BBAA-A6FB8A4A327D}"/>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C98C4"/>
                  </a:solidFill>
                  <a:latin typeface="HGPｺﾞｼｯｸE" panose="020B0900000000000000" pitchFamily="50" charset="-128"/>
                  <a:ea typeface="HGPｺﾞｼｯｸE" panose="020B0900000000000000" pitchFamily="50" charset="-128"/>
                </a:rPr>
                <a:t>（地方公共団体）</a:t>
              </a:r>
            </a:p>
          </p:txBody>
        </p:sp>
      </p:grpSp>
      <p:grpSp>
        <p:nvGrpSpPr>
          <p:cNvPr id="100" name="グループ化 99">
            <a:extLst>
              <a:ext uri="{FF2B5EF4-FFF2-40B4-BE49-F238E27FC236}">
                <a16:creationId xmlns:a16="http://schemas.microsoft.com/office/drawing/2014/main" id="{BC8812C9-9E78-88DE-805B-4C60B977DB7D}"/>
              </a:ext>
            </a:extLst>
          </p:cNvPr>
          <p:cNvGrpSpPr/>
          <p:nvPr/>
        </p:nvGrpSpPr>
        <p:grpSpPr>
          <a:xfrm>
            <a:off x="451232" y="4479401"/>
            <a:ext cx="1487626" cy="645301"/>
            <a:chOff x="451232" y="4200586"/>
            <a:chExt cx="1487626" cy="645301"/>
          </a:xfrm>
        </p:grpSpPr>
        <p:sp>
          <p:nvSpPr>
            <p:cNvPr id="82" name="矢印: 下 81">
              <a:extLst>
                <a:ext uri="{FF2B5EF4-FFF2-40B4-BE49-F238E27FC236}">
                  <a16:creationId xmlns:a16="http://schemas.microsoft.com/office/drawing/2014/main" id="{9328E988-F0A7-96C3-20D5-B9D7514580C8}"/>
                </a:ext>
              </a:extLst>
            </p:cNvPr>
            <p:cNvSpPr/>
            <p:nvPr/>
          </p:nvSpPr>
          <p:spPr>
            <a:xfrm>
              <a:off x="1612045" y="4200586"/>
              <a:ext cx="290866" cy="643350"/>
            </a:xfrm>
            <a:prstGeom prst="downArrow">
              <a:avLst>
                <a:gd name="adj1" fmla="val 50000"/>
                <a:gd name="adj2" fmla="val 52188"/>
              </a:avLst>
            </a:prstGeom>
            <a:solidFill>
              <a:srgbClr val="B0F27A"/>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5" name="正方形/長方形 74">
              <a:extLst>
                <a:ext uri="{FF2B5EF4-FFF2-40B4-BE49-F238E27FC236}">
                  <a16:creationId xmlns:a16="http://schemas.microsoft.com/office/drawing/2014/main" id="{C7EA1A5D-ED8E-A9A6-4406-C638A45B53C6}"/>
                </a:ext>
              </a:extLst>
            </p:cNvPr>
            <p:cNvSpPr/>
            <p:nvPr/>
          </p:nvSpPr>
          <p:spPr bwMode="auto">
            <a:xfrm>
              <a:off x="451232" y="4413839"/>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rgbClr val="39B10F"/>
                  </a:solidFill>
                  <a:latin typeface="HGPｺﾞｼｯｸE" panose="020B0900000000000000" pitchFamily="50" charset="-128"/>
                  <a:ea typeface="HGPｺﾞｼｯｸE" panose="020B0900000000000000" pitchFamily="50" charset="-128"/>
                </a:rPr>
                <a:t>消費税</a:t>
              </a:r>
            </a:p>
          </p:txBody>
        </p:sp>
      </p:grpSp>
      <p:grpSp>
        <p:nvGrpSpPr>
          <p:cNvPr id="103" name="グループ化 102">
            <a:extLst>
              <a:ext uri="{FF2B5EF4-FFF2-40B4-BE49-F238E27FC236}">
                <a16:creationId xmlns:a16="http://schemas.microsoft.com/office/drawing/2014/main" id="{543CD682-2F19-E31D-8268-8FDF96D66CDC}"/>
              </a:ext>
            </a:extLst>
          </p:cNvPr>
          <p:cNvGrpSpPr/>
          <p:nvPr/>
        </p:nvGrpSpPr>
        <p:grpSpPr>
          <a:xfrm>
            <a:off x="1356504" y="5148135"/>
            <a:ext cx="2823251" cy="1443355"/>
            <a:chOff x="1428224" y="4869320"/>
            <a:chExt cx="2823251" cy="1443355"/>
          </a:xfrm>
        </p:grpSpPr>
        <p:sp>
          <p:nvSpPr>
            <p:cNvPr id="12" name="正方形/長方形 11">
              <a:extLst>
                <a:ext uri="{FF2B5EF4-FFF2-40B4-BE49-F238E27FC236}">
                  <a16:creationId xmlns:a16="http://schemas.microsoft.com/office/drawing/2014/main" id="{7F4BBC29-4522-AA22-6966-9C962F67F1D4}"/>
                </a:ext>
              </a:extLst>
            </p:cNvPr>
            <p:cNvSpPr/>
            <p:nvPr/>
          </p:nvSpPr>
          <p:spPr bwMode="auto">
            <a:xfrm>
              <a:off x="1512794" y="4869320"/>
              <a:ext cx="2592000" cy="1440000"/>
            </a:xfrm>
            <a:prstGeom prst="rect">
              <a:avLst/>
            </a:prstGeom>
            <a:noFill/>
            <a:ln w="22225">
              <a:solidFill>
                <a:srgbClr val="26C1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54" name="正方形/長方形 53">
              <a:extLst>
                <a:ext uri="{FF2B5EF4-FFF2-40B4-BE49-F238E27FC236}">
                  <a16:creationId xmlns:a16="http://schemas.microsoft.com/office/drawing/2014/main" id="{2DB81C21-9740-3077-6920-1EEDCCC06936}"/>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C98C4"/>
                  </a:solidFill>
                  <a:latin typeface="HGPｺﾞｼｯｸE" panose="020B0900000000000000" pitchFamily="50" charset="-128"/>
                  <a:ea typeface="HGPｺﾞｼｯｸE" panose="020B0900000000000000" pitchFamily="50" charset="-128"/>
                </a:rPr>
                <a:t>税務署</a:t>
              </a:r>
              <a:endParaRPr lang="en-US" altLang="ja-JP" sz="2000" dirty="0">
                <a:solidFill>
                  <a:srgbClr val="0C98C4"/>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C98C4"/>
                  </a:solidFill>
                  <a:latin typeface="HGPｺﾞｼｯｸE" panose="020B0900000000000000" pitchFamily="50" charset="-128"/>
                  <a:ea typeface="HGPｺﾞｼｯｸE" panose="020B0900000000000000" pitchFamily="50" charset="-128"/>
                </a:rPr>
                <a:t>（国）</a:t>
              </a:r>
            </a:p>
          </p:txBody>
        </p:sp>
        <p:pic>
          <p:nvPicPr>
            <p:cNvPr id="28" name="図 27" descr="ダイアグラム&#10;&#10;自動的に生成された説明">
              <a:extLst>
                <a:ext uri="{FF2B5EF4-FFF2-40B4-BE49-F238E27FC236}">
                  <a16:creationId xmlns:a16="http://schemas.microsoft.com/office/drawing/2014/main" id="{876E5975-DD2D-67F0-AE31-7B698A54E0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15850" y="5013176"/>
              <a:ext cx="1335625" cy="1299499"/>
            </a:xfrm>
            <a:prstGeom prst="rect">
              <a:avLst/>
            </a:prstGeom>
          </p:spPr>
        </p:pic>
        <p:sp>
          <p:nvSpPr>
            <p:cNvPr id="17" name="正方形/長方形 16">
              <a:extLst>
                <a:ext uri="{FF2B5EF4-FFF2-40B4-BE49-F238E27FC236}">
                  <a16:creationId xmlns:a16="http://schemas.microsoft.com/office/drawing/2014/main" id="{F350A4FA-61CD-88E2-3B0C-E40E60D53CC8}"/>
                </a:ext>
              </a:extLst>
            </p:cNvPr>
            <p:cNvSpPr/>
            <p:nvPr/>
          </p:nvSpPr>
          <p:spPr bwMode="auto">
            <a:xfrm>
              <a:off x="1428224" y="5212950"/>
              <a:ext cx="1487626" cy="128895"/>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800" dirty="0">
                  <a:solidFill>
                    <a:srgbClr val="0C98C4"/>
                  </a:solidFill>
                  <a:latin typeface="HGPｺﾞｼｯｸE" panose="020B0900000000000000" pitchFamily="50" charset="-128"/>
                  <a:ea typeface="HGPｺﾞｼｯｸE" panose="020B0900000000000000" pitchFamily="50" charset="-128"/>
                </a:rPr>
                <a:t>ぜいむしょ</a:t>
              </a:r>
            </a:p>
          </p:txBody>
        </p:sp>
      </p:grpSp>
      <p:grpSp>
        <p:nvGrpSpPr>
          <p:cNvPr id="98" name="グループ化 97">
            <a:extLst>
              <a:ext uri="{FF2B5EF4-FFF2-40B4-BE49-F238E27FC236}">
                <a16:creationId xmlns:a16="http://schemas.microsoft.com/office/drawing/2014/main" id="{01A4A8D6-2CF7-2F9D-9F2A-B35B3B0C2676}"/>
              </a:ext>
            </a:extLst>
          </p:cNvPr>
          <p:cNvGrpSpPr/>
          <p:nvPr/>
        </p:nvGrpSpPr>
        <p:grpSpPr>
          <a:xfrm>
            <a:off x="259302" y="3250425"/>
            <a:ext cx="2842098" cy="1447658"/>
            <a:chOff x="259302" y="2971610"/>
            <a:chExt cx="2842098" cy="1447658"/>
          </a:xfrm>
        </p:grpSpPr>
        <p:sp>
          <p:nvSpPr>
            <p:cNvPr id="9" name="正方形/長方形 8">
              <a:extLst>
                <a:ext uri="{FF2B5EF4-FFF2-40B4-BE49-F238E27FC236}">
                  <a16:creationId xmlns:a16="http://schemas.microsoft.com/office/drawing/2014/main" id="{C670C920-4D16-0558-CDBF-6E00C7F719F6}"/>
                </a:ext>
              </a:extLst>
            </p:cNvPr>
            <p:cNvSpPr/>
            <p:nvPr/>
          </p:nvSpPr>
          <p:spPr bwMode="auto">
            <a:xfrm>
              <a:off x="259302" y="2971610"/>
              <a:ext cx="2592000" cy="1440000"/>
            </a:xfrm>
            <a:prstGeom prst="rect">
              <a:avLst/>
            </a:prstGeom>
            <a:solidFill>
              <a:schemeClr val="bg1"/>
            </a:solidFill>
            <a:ln w="22225">
              <a:solidFill>
                <a:srgbClr val="39B10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37" name="四角形: 角を丸くする 36">
              <a:extLst>
                <a:ext uri="{FF2B5EF4-FFF2-40B4-BE49-F238E27FC236}">
                  <a16:creationId xmlns:a16="http://schemas.microsoft.com/office/drawing/2014/main" id="{E91E3182-DF1B-FEA7-2FE0-DCB51759980A}"/>
                </a:ext>
              </a:extLst>
            </p:cNvPr>
            <p:cNvSpPr/>
            <p:nvPr/>
          </p:nvSpPr>
          <p:spPr bwMode="auto">
            <a:xfrm>
              <a:off x="311150" y="3045761"/>
              <a:ext cx="945835" cy="259745"/>
            </a:xfrm>
            <a:prstGeom prst="roundRect">
              <a:avLst>
                <a:gd name="adj" fmla="val 50000"/>
              </a:avLst>
            </a:prstGeom>
            <a:solidFill>
              <a:srgbClr val="44D012"/>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44" name="テキスト ボックス 43">
              <a:extLst>
                <a:ext uri="{FF2B5EF4-FFF2-40B4-BE49-F238E27FC236}">
                  <a16:creationId xmlns:a16="http://schemas.microsoft.com/office/drawing/2014/main" id="{E3D14268-2915-22B9-2FBE-C91CF4CA5763}"/>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pic>
          <p:nvPicPr>
            <p:cNvPr id="31" name="図 30" descr="図形, カレンダー&#10;&#10;自動的に生成された説明">
              <a:extLst>
                <a:ext uri="{FF2B5EF4-FFF2-40B4-BE49-F238E27FC236}">
                  <a16:creationId xmlns:a16="http://schemas.microsoft.com/office/drawing/2014/main" id="{98E864FE-F5DE-6AC3-20B6-64E46071B54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80491" y="3501007"/>
              <a:ext cx="1420909" cy="918261"/>
            </a:xfrm>
            <a:prstGeom prst="rect">
              <a:avLst/>
            </a:prstGeom>
          </p:spPr>
        </p:pic>
      </p:grpSp>
      <p:sp>
        <p:nvSpPr>
          <p:cNvPr id="3" name="テキスト ボックス 2">
            <a:extLst>
              <a:ext uri="{FF2B5EF4-FFF2-40B4-BE49-F238E27FC236}">
                <a16:creationId xmlns:a16="http://schemas.microsoft.com/office/drawing/2014/main" id="{3BF01144-A13C-07EC-550F-B2A4251C44E9}"/>
              </a:ext>
            </a:extLst>
          </p:cNvPr>
          <p:cNvSpPr txBox="1"/>
          <p:nvPr/>
        </p:nvSpPr>
        <p:spPr>
          <a:xfrm>
            <a:off x="3297789" y="4362058"/>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4" name="テキスト ボックス 3">
            <a:extLst>
              <a:ext uri="{FF2B5EF4-FFF2-40B4-BE49-F238E27FC236}">
                <a16:creationId xmlns:a16="http://schemas.microsoft.com/office/drawing/2014/main" id="{C1EFA153-28C9-9C29-9C24-62C2BE2EEBAE}"/>
              </a:ext>
            </a:extLst>
          </p:cNvPr>
          <p:cNvSpPr txBox="1"/>
          <p:nvPr/>
        </p:nvSpPr>
        <p:spPr>
          <a:xfrm>
            <a:off x="6101559" y="4065197"/>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11" name="テキスト ボックス 10">
            <a:extLst>
              <a:ext uri="{FF2B5EF4-FFF2-40B4-BE49-F238E27FC236}">
                <a16:creationId xmlns:a16="http://schemas.microsoft.com/office/drawing/2014/main" id="{F0CFD9CC-B1F7-7E8D-4A68-98287F8BB386}"/>
              </a:ext>
            </a:extLst>
          </p:cNvPr>
          <p:cNvSpPr txBox="1"/>
          <p:nvPr/>
        </p:nvSpPr>
        <p:spPr>
          <a:xfrm>
            <a:off x="828067" y="4038905"/>
            <a:ext cx="295274" cy="169277"/>
          </a:xfrm>
          <a:prstGeom prst="rect">
            <a:avLst/>
          </a:prstGeom>
          <a:noFill/>
        </p:spPr>
        <p:txBody>
          <a:bodyPr wrap="none" rtlCol="0">
            <a:spAutoFit/>
          </a:bodyPr>
          <a:lstStyle/>
          <a:p>
            <a:pPr rtl="0">
              <a:spcBef>
                <a:spcPts val="0"/>
              </a:spcBef>
              <a:spcAft>
                <a:spcPts val="500"/>
              </a:spcAft>
            </a:pPr>
            <a:r>
              <a:rPr lang="ja-JP" altLang="en-US" sz="500" b="0" dirty="0">
                <a:effectLst/>
                <a:latin typeface="HGPｺﾞｼｯｸE" panose="020B0900000000000000" pitchFamily="50" charset="-128"/>
                <a:ea typeface="HGPｺﾞｼｯｸE" panose="020B0900000000000000" pitchFamily="50" charset="-128"/>
              </a:rPr>
              <a:t>おさ</a:t>
            </a:r>
          </a:p>
        </p:txBody>
      </p:sp>
      <p:sp>
        <p:nvSpPr>
          <p:cNvPr id="19" name="テキスト ボックス 18">
            <a:extLst>
              <a:ext uri="{FF2B5EF4-FFF2-40B4-BE49-F238E27FC236}">
                <a16:creationId xmlns:a16="http://schemas.microsoft.com/office/drawing/2014/main" id="{F769790D-19F0-2565-9116-B229714CE72B}"/>
              </a:ext>
            </a:extLst>
          </p:cNvPr>
          <p:cNvSpPr txBox="1"/>
          <p:nvPr/>
        </p:nvSpPr>
        <p:spPr>
          <a:xfrm>
            <a:off x="194203" y="957280"/>
            <a:ext cx="2196435" cy="369332"/>
          </a:xfrm>
          <a:prstGeom prst="rect">
            <a:avLst/>
          </a:prstGeom>
          <a:noFill/>
        </p:spPr>
        <p:txBody>
          <a:bodyPr wrap="none" rtlCol="0">
            <a:spAutoFit/>
          </a:bodyPr>
          <a:lstStyle/>
          <a:p>
            <a:pPr>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税金の流れと納め方</a:t>
            </a:r>
          </a:p>
        </p:txBody>
      </p:sp>
      <p:sp>
        <p:nvSpPr>
          <p:cNvPr id="22" name="テキスト ボックス 21">
            <a:extLst>
              <a:ext uri="{FF2B5EF4-FFF2-40B4-BE49-F238E27FC236}">
                <a16:creationId xmlns:a16="http://schemas.microsoft.com/office/drawing/2014/main" id="{11C95EBD-AA0C-86A4-1107-651FEEB4657B}"/>
              </a:ext>
            </a:extLst>
          </p:cNvPr>
          <p:cNvSpPr txBox="1"/>
          <p:nvPr/>
        </p:nvSpPr>
        <p:spPr>
          <a:xfrm>
            <a:off x="1534579" y="854860"/>
            <a:ext cx="360996" cy="215444"/>
          </a:xfrm>
          <a:prstGeom prst="rect">
            <a:avLst/>
          </a:prstGeom>
          <a:noFill/>
        </p:spPr>
        <p:txBody>
          <a:bodyPr wrap="none" rtlCol="0">
            <a:spAutoFit/>
          </a:bodyPr>
          <a:lstStyle/>
          <a:p>
            <a:pPr>
              <a:spcBef>
                <a:spcPts val="0"/>
              </a:spcBef>
              <a:spcAft>
                <a:spcPts val="500"/>
              </a:spcAft>
            </a:pPr>
            <a:r>
              <a:rPr lang="ja-JP" altLang="en-US" sz="800" dirty="0">
                <a:latin typeface="HGPｺﾞｼｯｸE" panose="020B0900000000000000" pitchFamily="50" charset="-128"/>
                <a:ea typeface="HGPｺﾞｼｯｸE" panose="020B0900000000000000" pitchFamily="50" charset="-128"/>
              </a:rPr>
              <a:t>おさ</a:t>
            </a:r>
          </a:p>
        </p:txBody>
      </p:sp>
      <p:sp>
        <p:nvSpPr>
          <p:cNvPr id="71" name="テキスト ボックス 70">
            <a:extLst>
              <a:ext uri="{FF2B5EF4-FFF2-40B4-BE49-F238E27FC236}">
                <a16:creationId xmlns:a16="http://schemas.microsoft.com/office/drawing/2014/main" id="{2FD75887-E273-42A6-8D19-96CA2D2E3F61}"/>
              </a:ext>
            </a:extLst>
          </p:cNvPr>
          <p:cNvSpPr txBox="1"/>
          <p:nvPr/>
        </p:nvSpPr>
        <p:spPr>
          <a:xfrm>
            <a:off x="326582" y="2420888"/>
            <a:ext cx="346570" cy="169277"/>
          </a:xfrm>
          <a:prstGeom prst="rect">
            <a:avLst/>
          </a:prstGeom>
          <a:noFill/>
        </p:spPr>
        <p:txBody>
          <a:bodyPr wrap="none" rtlCol="0">
            <a:spAutoFit/>
          </a:bodyPr>
          <a:lstStyle/>
          <a:p>
            <a:pPr rtl="0">
              <a:spcBef>
                <a:spcPts val="0"/>
              </a:spcBef>
              <a:spcAft>
                <a:spcPts val="500"/>
              </a:spcAft>
            </a:pPr>
            <a:r>
              <a:rPr lang="ja-JP" altLang="en-US" sz="500" dirty="0">
                <a:latin typeface="HGPｺﾞｼｯｸE" panose="020B0900000000000000" pitchFamily="50" charset="-128"/>
                <a:ea typeface="HGPｺﾞｼｯｸE" panose="020B0900000000000000" pitchFamily="50" charset="-128"/>
              </a:rPr>
              <a:t>しはら</a:t>
            </a:r>
            <a:endParaRPr lang="ja-JP" altLang="en-US" sz="500" b="0" dirty="0">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61611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500"/>
                                        <p:tgtEl>
                                          <p:spTgt spid="9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500"/>
                                        <p:tgtEl>
                                          <p:spTgt spid="9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6"/>
                                        </p:tgtEl>
                                        <p:attrNameLst>
                                          <p:attrName>style.visibility</p:attrName>
                                        </p:attrNameLst>
                                      </p:cBhvr>
                                      <p:to>
                                        <p:strVal val="visible"/>
                                      </p:to>
                                    </p:set>
                                    <p:animEffect transition="in" filter="fade">
                                      <p:cBhvr>
                                        <p:cTn id="28" dur="500"/>
                                        <p:tgtEl>
                                          <p:spTgt spid="9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wipe(up)">
                                      <p:cBhvr>
                                        <p:cTn id="33" dur="500"/>
                                        <p:tgtEl>
                                          <p:spTgt spid="9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500"/>
                                        <p:tgtEl>
                                          <p:spTgt spid="9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fade">
                                      <p:cBhvr>
                                        <p:cTn id="46" dur="500"/>
                                        <p:tgtEl>
                                          <p:spTgt spid="9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wipe(up)">
                                      <p:cBhvr>
                                        <p:cTn id="57" dur="500"/>
                                        <p:tgtEl>
                                          <p:spTgt spid="100"/>
                                        </p:tgtEl>
                                      </p:cBhvr>
                                    </p:animEffect>
                                  </p:childTnLst>
                                </p:cTn>
                              </p:par>
                              <p:par>
                                <p:cTn id="58" presetID="22" presetClass="entr" presetSubtype="1" fill="hold"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up)">
                                      <p:cBhvr>
                                        <p:cTn id="60" dur="500"/>
                                        <p:tgtEl>
                                          <p:spTgt spid="7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fade">
                                      <p:cBhvr>
                                        <p:cTn id="65" dur="500"/>
                                        <p:tgtEl>
                                          <p:spTgt spid="10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04"/>
                                        </p:tgtEl>
                                        <p:attrNameLst>
                                          <p:attrName>style.visibility</p:attrName>
                                        </p:attrNameLst>
                                      </p:cBhvr>
                                      <p:to>
                                        <p:strVal val="visible"/>
                                      </p:to>
                                    </p:set>
                                    <p:animEffect transition="in" filter="fade">
                                      <p:cBhvr>
                                        <p:cTn id="7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9" grpId="0"/>
      <p:bldP spid="22"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3BF00524-B352-EF46-039B-CCDECB57BE3C}"/>
              </a:ext>
            </a:extLst>
          </p:cNvPr>
          <p:cNvSpPr>
            <a:spLocks noGrp="1"/>
          </p:cNvSpPr>
          <p:nvPr>
            <p:ph type="sldNum" sz="quarter" idx="4"/>
          </p:nvPr>
        </p:nvSpPr>
        <p:spPr/>
        <p:txBody>
          <a:bodyPr/>
          <a:lstStyle/>
          <a:p>
            <a:pPr>
              <a:defRPr/>
            </a:pPr>
            <a:r>
              <a:rPr lang="en-US" altLang="ja-JP" dirty="0"/>
              <a:t>6</a:t>
            </a:r>
          </a:p>
        </p:txBody>
      </p:sp>
      <p:pic>
        <p:nvPicPr>
          <p:cNvPr id="13" name="図 12">
            <a:extLst>
              <a:ext uri="{FF2B5EF4-FFF2-40B4-BE49-F238E27FC236}">
                <a16:creationId xmlns:a16="http://schemas.microsoft.com/office/drawing/2014/main" id="{872C2F75-1AB5-DF51-D9C0-0D035C2684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9387" y="1593863"/>
            <a:ext cx="8785225" cy="4630596"/>
          </a:xfrm>
          <a:prstGeom prst="rect">
            <a:avLst/>
          </a:prstGeom>
        </p:spPr>
      </p:pic>
      <p:sp>
        <p:nvSpPr>
          <p:cNvPr id="15" name="テキスト ボックス 14">
            <a:extLst>
              <a:ext uri="{FF2B5EF4-FFF2-40B4-BE49-F238E27FC236}">
                <a16:creationId xmlns:a16="http://schemas.microsoft.com/office/drawing/2014/main" id="{0C37E381-970B-EE52-6DBF-AE27F37BB308}"/>
              </a:ext>
            </a:extLst>
          </p:cNvPr>
          <p:cNvSpPr txBox="1"/>
          <p:nvPr/>
        </p:nvSpPr>
        <p:spPr>
          <a:xfrm>
            <a:off x="107504" y="985883"/>
            <a:ext cx="8935094" cy="386837"/>
          </a:xfrm>
          <a:prstGeom prst="rect">
            <a:avLst/>
          </a:prstGeom>
          <a:noFill/>
        </p:spPr>
        <p:txBody>
          <a:bodyPr wrap="square" rtlCol="0">
            <a:spAutoFit/>
          </a:bodyPr>
          <a:lstStyle/>
          <a:p>
            <a:pPr>
              <a:lnSpc>
                <a:spcPct val="123000"/>
              </a:lnSpc>
            </a:pPr>
            <a:r>
              <a:rPr kumimoji="1" lang="ja-JP" altLang="en-US" dirty="0">
                <a:solidFill>
                  <a:srgbClr val="F25044"/>
                </a:solidFill>
                <a:latin typeface="HGPｺﾞｼｯｸE" panose="020B0900000000000000" pitchFamily="50" charset="-128"/>
                <a:ea typeface="HGPｺﾞｼｯｸE" panose="020B0900000000000000" pitchFamily="50" charset="-128"/>
              </a:rPr>
              <a:t>次の街の絵の中で、税金を使ってつくられたり、運営されたりしている施設はどれでしょう？ </a:t>
            </a:r>
          </a:p>
        </p:txBody>
      </p:sp>
      <p:sp>
        <p:nvSpPr>
          <p:cNvPr id="17" name="Text Box 12">
            <a:extLst>
              <a:ext uri="{FF2B5EF4-FFF2-40B4-BE49-F238E27FC236}">
                <a16:creationId xmlns:a16="http://schemas.microsoft.com/office/drawing/2014/main" id="{344095B0-7697-F425-04B3-5418062B64D0}"/>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32" name="正方形/長方形 31">
            <a:extLst>
              <a:ext uri="{FF2B5EF4-FFF2-40B4-BE49-F238E27FC236}">
                <a16:creationId xmlns:a16="http://schemas.microsoft.com/office/drawing/2014/main" id="{B698B718-6AB9-463B-8BAC-397C1B7B4B44}"/>
              </a:ext>
            </a:extLst>
          </p:cNvPr>
          <p:cNvSpPr/>
          <p:nvPr/>
        </p:nvSpPr>
        <p:spPr>
          <a:xfrm>
            <a:off x="7581918" y="5745989"/>
            <a:ext cx="764483"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交番</a:t>
            </a:r>
          </a:p>
        </p:txBody>
      </p:sp>
      <p:sp>
        <p:nvSpPr>
          <p:cNvPr id="33" name="正方形/長方形 32">
            <a:extLst>
              <a:ext uri="{FF2B5EF4-FFF2-40B4-BE49-F238E27FC236}">
                <a16:creationId xmlns:a16="http://schemas.microsoft.com/office/drawing/2014/main" id="{03FA537D-6034-CDD9-3651-5FAF578BB39D}"/>
              </a:ext>
            </a:extLst>
          </p:cNvPr>
          <p:cNvSpPr/>
          <p:nvPr/>
        </p:nvSpPr>
        <p:spPr>
          <a:xfrm>
            <a:off x="6578937" y="4518620"/>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市役所</a:t>
            </a:r>
          </a:p>
        </p:txBody>
      </p:sp>
      <p:sp>
        <p:nvSpPr>
          <p:cNvPr id="35" name="正方形/長方形 34">
            <a:extLst>
              <a:ext uri="{FF2B5EF4-FFF2-40B4-BE49-F238E27FC236}">
                <a16:creationId xmlns:a16="http://schemas.microsoft.com/office/drawing/2014/main" id="{B45DF9ED-2216-E619-8731-616CB771C8D7}"/>
              </a:ext>
            </a:extLst>
          </p:cNvPr>
          <p:cNvSpPr/>
          <p:nvPr/>
        </p:nvSpPr>
        <p:spPr>
          <a:xfrm>
            <a:off x="4131938" y="5666185"/>
            <a:ext cx="764483"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公園</a:t>
            </a:r>
          </a:p>
        </p:txBody>
      </p:sp>
      <p:sp>
        <p:nvSpPr>
          <p:cNvPr id="36" name="正方形/長方形 35">
            <a:extLst>
              <a:ext uri="{FF2B5EF4-FFF2-40B4-BE49-F238E27FC236}">
                <a16:creationId xmlns:a16="http://schemas.microsoft.com/office/drawing/2014/main" id="{DCAC7FE3-82CF-B2A7-C15E-C32DD6ACB0F6}"/>
              </a:ext>
            </a:extLst>
          </p:cNvPr>
          <p:cNvSpPr/>
          <p:nvPr/>
        </p:nvSpPr>
        <p:spPr>
          <a:xfrm>
            <a:off x="4055896" y="2747341"/>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小学校</a:t>
            </a:r>
          </a:p>
        </p:txBody>
      </p:sp>
      <p:sp>
        <p:nvSpPr>
          <p:cNvPr id="37" name="正方形/長方形 36">
            <a:extLst>
              <a:ext uri="{FF2B5EF4-FFF2-40B4-BE49-F238E27FC236}">
                <a16:creationId xmlns:a16="http://schemas.microsoft.com/office/drawing/2014/main" id="{BCCB47E1-6F3F-ABD8-0A0A-0449B0EFD6CC}"/>
              </a:ext>
            </a:extLst>
          </p:cNvPr>
          <p:cNvSpPr/>
          <p:nvPr/>
        </p:nvSpPr>
        <p:spPr>
          <a:xfrm>
            <a:off x="2595494" y="3797899"/>
            <a:ext cx="983638"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信号機</a:t>
            </a:r>
          </a:p>
        </p:txBody>
      </p:sp>
      <p:sp>
        <p:nvSpPr>
          <p:cNvPr id="38" name="正方形/長方形 37">
            <a:extLst>
              <a:ext uri="{FF2B5EF4-FFF2-40B4-BE49-F238E27FC236}">
                <a16:creationId xmlns:a16="http://schemas.microsoft.com/office/drawing/2014/main" id="{1067707A-D47C-E5A0-B7D8-8CC06C0FA842}"/>
              </a:ext>
            </a:extLst>
          </p:cNvPr>
          <p:cNvSpPr/>
          <p:nvPr/>
        </p:nvSpPr>
        <p:spPr>
          <a:xfrm>
            <a:off x="871265" y="2383741"/>
            <a:ext cx="1399042"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市民病院</a:t>
            </a:r>
          </a:p>
        </p:txBody>
      </p:sp>
      <p:sp>
        <p:nvSpPr>
          <p:cNvPr id="39" name="正方形/長方形 38">
            <a:extLst>
              <a:ext uri="{FF2B5EF4-FFF2-40B4-BE49-F238E27FC236}">
                <a16:creationId xmlns:a16="http://schemas.microsoft.com/office/drawing/2014/main" id="{EC196589-05B9-6FE3-9AEF-C9DBFA031B9E}"/>
              </a:ext>
            </a:extLst>
          </p:cNvPr>
          <p:cNvSpPr/>
          <p:nvPr/>
        </p:nvSpPr>
        <p:spPr>
          <a:xfrm>
            <a:off x="6942749" y="2323405"/>
            <a:ext cx="1476010" cy="363600"/>
          </a:xfrm>
          <a:prstGeom prst="rect">
            <a:avLst/>
          </a:prstGeom>
          <a:solidFill>
            <a:srgbClr val="D12525"/>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1"/>
                </a:solidFill>
                <a:latin typeface="HGPｺﾞｼｯｸE" panose="020B0900000000000000" pitchFamily="50" charset="-128"/>
                <a:ea typeface="HGPｺﾞｼｯｸE" panose="020B0900000000000000" pitchFamily="50" charset="-128"/>
              </a:rPr>
              <a:t>ごみ処理場</a:t>
            </a:r>
          </a:p>
        </p:txBody>
      </p:sp>
      <p:sp>
        <p:nvSpPr>
          <p:cNvPr id="19" name="正方形/長方形 18">
            <a:extLst>
              <a:ext uri="{FF2B5EF4-FFF2-40B4-BE49-F238E27FC236}">
                <a16:creationId xmlns:a16="http://schemas.microsoft.com/office/drawing/2014/main" id="{459245C8-586C-D20E-3C87-8E52C912F754}"/>
              </a:ext>
            </a:extLst>
          </p:cNvPr>
          <p:cNvSpPr/>
          <p:nvPr/>
        </p:nvSpPr>
        <p:spPr>
          <a:xfrm>
            <a:off x="2482746" y="1880571"/>
            <a:ext cx="759999" cy="363719"/>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会社</a:t>
            </a:r>
            <a:endParaRPr kumimoji="1" lang="ja-JP" altLang="en-US" sz="2000" dirty="0">
              <a:solidFill>
                <a:sysClr val="windowText" lastClr="000000"/>
              </a:solidFill>
              <a:latin typeface="HGPｺﾞｼｯｸE" panose="020B0900000000000000" pitchFamily="50" charset="-128"/>
              <a:ea typeface="HGPｺﾞｼｯｸE" panose="020B0900000000000000" pitchFamily="50" charset="-128"/>
            </a:endParaRPr>
          </a:p>
        </p:txBody>
      </p:sp>
      <p:sp>
        <p:nvSpPr>
          <p:cNvPr id="22" name="正方形/長方形 21">
            <a:extLst>
              <a:ext uri="{FF2B5EF4-FFF2-40B4-BE49-F238E27FC236}">
                <a16:creationId xmlns:a16="http://schemas.microsoft.com/office/drawing/2014/main" id="{EBA18306-2237-77C8-91E5-35DAADD2631D}"/>
              </a:ext>
            </a:extLst>
          </p:cNvPr>
          <p:cNvSpPr/>
          <p:nvPr/>
        </p:nvSpPr>
        <p:spPr>
          <a:xfrm>
            <a:off x="5643721" y="366759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銀行</a:t>
            </a:r>
          </a:p>
        </p:txBody>
      </p:sp>
      <p:sp>
        <p:nvSpPr>
          <p:cNvPr id="20" name="正方形/長方形 19">
            <a:extLst>
              <a:ext uri="{FF2B5EF4-FFF2-40B4-BE49-F238E27FC236}">
                <a16:creationId xmlns:a16="http://schemas.microsoft.com/office/drawing/2014/main" id="{EA636F24-9599-5CE1-F589-7DE62DFCF361}"/>
              </a:ext>
            </a:extLst>
          </p:cNvPr>
          <p:cNvSpPr/>
          <p:nvPr/>
        </p:nvSpPr>
        <p:spPr>
          <a:xfrm>
            <a:off x="6942749" y="2323405"/>
            <a:ext cx="1476010"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ごみ処理場</a:t>
            </a:r>
          </a:p>
        </p:txBody>
      </p:sp>
      <p:sp>
        <p:nvSpPr>
          <p:cNvPr id="23" name="正方形/長方形 22">
            <a:extLst>
              <a:ext uri="{FF2B5EF4-FFF2-40B4-BE49-F238E27FC236}">
                <a16:creationId xmlns:a16="http://schemas.microsoft.com/office/drawing/2014/main" id="{3D2BBB59-77B3-030B-150D-08B3FD492446}"/>
              </a:ext>
            </a:extLst>
          </p:cNvPr>
          <p:cNvSpPr/>
          <p:nvPr/>
        </p:nvSpPr>
        <p:spPr>
          <a:xfrm>
            <a:off x="4131938" y="5666185"/>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公園</a:t>
            </a:r>
          </a:p>
        </p:txBody>
      </p:sp>
      <p:sp>
        <p:nvSpPr>
          <p:cNvPr id="24" name="正方形/長方形 23">
            <a:extLst>
              <a:ext uri="{FF2B5EF4-FFF2-40B4-BE49-F238E27FC236}">
                <a16:creationId xmlns:a16="http://schemas.microsoft.com/office/drawing/2014/main" id="{B49857C7-D3D1-1DE5-3187-A5B1CD28608B}"/>
              </a:ext>
            </a:extLst>
          </p:cNvPr>
          <p:cNvSpPr/>
          <p:nvPr/>
        </p:nvSpPr>
        <p:spPr>
          <a:xfrm>
            <a:off x="871265" y="2383741"/>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市民病院</a:t>
            </a:r>
          </a:p>
        </p:txBody>
      </p:sp>
      <p:sp>
        <p:nvSpPr>
          <p:cNvPr id="25" name="正方形/長方形 24">
            <a:extLst>
              <a:ext uri="{FF2B5EF4-FFF2-40B4-BE49-F238E27FC236}">
                <a16:creationId xmlns:a16="http://schemas.microsoft.com/office/drawing/2014/main" id="{6FE7EA9F-5072-2A06-4DC8-B01822936C3E}"/>
              </a:ext>
            </a:extLst>
          </p:cNvPr>
          <p:cNvSpPr/>
          <p:nvPr/>
        </p:nvSpPr>
        <p:spPr>
          <a:xfrm>
            <a:off x="4055896" y="2747341"/>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小学校</a:t>
            </a:r>
          </a:p>
        </p:txBody>
      </p:sp>
      <p:sp>
        <p:nvSpPr>
          <p:cNvPr id="26" name="正方形/長方形 25">
            <a:extLst>
              <a:ext uri="{FF2B5EF4-FFF2-40B4-BE49-F238E27FC236}">
                <a16:creationId xmlns:a16="http://schemas.microsoft.com/office/drawing/2014/main" id="{7A06201B-AE77-4530-9A7F-7427533CC46C}"/>
              </a:ext>
            </a:extLst>
          </p:cNvPr>
          <p:cNvSpPr/>
          <p:nvPr/>
        </p:nvSpPr>
        <p:spPr>
          <a:xfrm>
            <a:off x="2595494" y="3797899"/>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信号機</a:t>
            </a:r>
          </a:p>
        </p:txBody>
      </p:sp>
      <p:sp>
        <p:nvSpPr>
          <p:cNvPr id="27" name="正方形/長方形 26">
            <a:extLst>
              <a:ext uri="{FF2B5EF4-FFF2-40B4-BE49-F238E27FC236}">
                <a16:creationId xmlns:a16="http://schemas.microsoft.com/office/drawing/2014/main" id="{1B81C594-1FF9-1629-2E6C-504D18175FBA}"/>
              </a:ext>
            </a:extLst>
          </p:cNvPr>
          <p:cNvSpPr/>
          <p:nvPr/>
        </p:nvSpPr>
        <p:spPr>
          <a:xfrm>
            <a:off x="6578937" y="4518620"/>
            <a:ext cx="983638"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市役所</a:t>
            </a:r>
          </a:p>
        </p:txBody>
      </p:sp>
      <p:sp>
        <p:nvSpPr>
          <p:cNvPr id="28" name="正方形/長方形 27">
            <a:extLst>
              <a:ext uri="{FF2B5EF4-FFF2-40B4-BE49-F238E27FC236}">
                <a16:creationId xmlns:a16="http://schemas.microsoft.com/office/drawing/2014/main" id="{421FEC7E-82FC-4221-885E-6EF08C2DC371}"/>
              </a:ext>
            </a:extLst>
          </p:cNvPr>
          <p:cNvSpPr/>
          <p:nvPr/>
        </p:nvSpPr>
        <p:spPr>
          <a:xfrm>
            <a:off x="7581918" y="5745989"/>
            <a:ext cx="764483"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交番</a:t>
            </a:r>
          </a:p>
        </p:txBody>
      </p:sp>
      <p:sp>
        <p:nvSpPr>
          <p:cNvPr id="30" name="正方形/長方形 29">
            <a:extLst>
              <a:ext uri="{FF2B5EF4-FFF2-40B4-BE49-F238E27FC236}">
                <a16:creationId xmlns:a16="http://schemas.microsoft.com/office/drawing/2014/main" id="{7922172A-19BC-3F8C-9511-E734FBEEC956}"/>
              </a:ext>
            </a:extLst>
          </p:cNvPr>
          <p:cNvSpPr/>
          <p:nvPr/>
        </p:nvSpPr>
        <p:spPr>
          <a:xfrm>
            <a:off x="548933" y="5719104"/>
            <a:ext cx="1224136"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コンビニ</a:t>
            </a:r>
          </a:p>
        </p:txBody>
      </p:sp>
      <p:sp>
        <p:nvSpPr>
          <p:cNvPr id="31" name="正方形/長方形 30">
            <a:extLst>
              <a:ext uri="{FF2B5EF4-FFF2-40B4-BE49-F238E27FC236}">
                <a16:creationId xmlns:a16="http://schemas.microsoft.com/office/drawing/2014/main" id="{7237FDE7-E213-89E3-B8A5-510307ADBE9A}"/>
              </a:ext>
            </a:extLst>
          </p:cNvPr>
          <p:cNvSpPr/>
          <p:nvPr/>
        </p:nvSpPr>
        <p:spPr>
          <a:xfrm>
            <a:off x="309963" y="3672832"/>
            <a:ext cx="1399042" cy="363600"/>
          </a:xfrm>
          <a:prstGeom prst="rect">
            <a:avLst/>
          </a:prstGeom>
          <a:solidFill>
            <a:schemeClr val="bg1"/>
          </a:solidFill>
          <a:ln w="31750">
            <a:solidFill>
              <a:srgbClr val="D12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ysClr val="windowText" lastClr="000000"/>
                </a:solidFill>
                <a:latin typeface="HGPｺﾞｼｯｸE" panose="020B0900000000000000" pitchFamily="50" charset="-128"/>
                <a:ea typeface="HGPｺﾞｼｯｸE" panose="020B0900000000000000" pitchFamily="50" charset="-128"/>
              </a:rPr>
              <a:t>レストラン</a:t>
            </a:r>
          </a:p>
        </p:txBody>
      </p:sp>
      <p:sp>
        <p:nvSpPr>
          <p:cNvPr id="2" name="テキスト ボックス 1">
            <a:extLst>
              <a:ext uri="{FF2B5EF4-FFF2-40B4-BE49-F238E27FC236}">
                <a16:creationId xmlns:a16="http://schemas.microsoft.com/office/drawing/2014/main" id="{82A660CF-88AE-75D2-BC39-BDFFDE524F2E}"/>
              </a:ext>
            </a:extLst>
          </p:cNvPr>
          <p:cNvSpPr txBox="1"/>
          <p:nvPr/>
        </p:nvSpPr>
        <p:spPr>
          <a:xfrm>
            <a:off x="6838962" y="873444"/>
            <a:ext cx="463588" cy="215444"/>
          </a:xfrm>
          <a:prstGeom prst="rect">
            <a:avLst/>
          </a:prstGeom>
          <a:noFill/>
        </p:spPr>
        <p:txBody>
          <a:bodyPr wrap="none" rtlCol="0">
            <a:spAutoFit/>
          </a:bodyPr>
          <a:lstStyle/>
          <a:p>
            <a:r>
              <a:rPr lang="ja-JP" altLang="en-US" sz="800" dirty="0">
                <a:solidFill>
                  <a:srgbClr val="F25044"/>
                </a:solidFill>
                <a:latin typeface="HGPｺﾞｼｯｸE" panose="020B0900000000000000" pitchFamily="50" charset="-128"/>
                <a:ea typeface="HGPｺﾞｼｯｸE" panose="020B0900000000000000" pitchFamily="50" charset="-128"/>
              </a:rPr>
              <a:t>しせつ</a:t>
            </a:r>
          </a:p>
        </p:txBody>
      </p:sp>
    </p:spTree>
    <p:extLst>
      <p:ext uri="{BB962C8B-B14F-4D97-AF65-F5344CB8AC3E}">
        <p14:creationId xmlns:p14="http://schemas.microsoft.com/office/powerpoint/2010/main" val="3128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300"/>
                                        <p:tgtEl>
                                          <p:spTgt spid="24"/>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300"/>
                                        <p:tgtEl>
                                          <p:spTgt spid="25"/>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300"/>
                                        <p:tgtEl>
                                          <p:spTgt spid="26"/>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300"/>
                                        <p:tgtEl>
                                          <p:spTgt spid="23"/>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300"/>
                                        <p:tgtEl>
                                          <p:spTgt spid="27"/>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300"/>
                                        <p:tgtEl>
                                          <p:spTgt spid="28"/>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3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3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3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300"/>
                                        <p:tgtEl>
                                          <p:spTgt spid="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3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300"/>
                                        <p:tgtEl>
                                          <p:spTgt spid="3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300"/>
                                        <p:tgtEl>
                                          <p:spTgt spid="3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300"/>
                                        <p:tgtEl>
                                          <p:spTgt spid="3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300"/>
                                        <p:tgtEl>
                                          <p:spTgt spid="3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3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3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300"/>
                                        <p:tgtEl>
                                          <p:spTgt spid="3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3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24"/>
                                        </p:tgtEl>
                                      </p:cBhvr>
                                    </p:animEffect>
                                    <p:set>
                                      <p:cBhvr>
                                        <p:cTn id="74" dur="1" fill="hold">
                                          <p:stCondLst>
                                            <p:cond delay="499"/>
                                          </p:stCondLst>
                                        </p:cTn>
                                        <p:tgtEl>
                                          <p:spTgt spid="24"/>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25"/>
                                        </p:tgtEl>
                                      </p:cBhvr>
                                    </p:animEffect>
                                    <p:set>
                                      <p:cBhvr>
                                        <p:cTn id="77" dur="1" fill="hold">
                                          <p:stCondLst>
                                            <p:cond delay="499"/>
                                          </p:stCondLst>
                                        </p:cTn>
                                        <p:tgtEl>
                                          <p:spTgt spid="25"/>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26"/>
                                        </p:tgtEl>
                                      </p:cBhvr>
                                    </p:animEffect>
                                    <p:set>
                                      <p:cBhvr>
                                        <p:cTn id="80" dur="1" fill="hold">
                                          <p:stCondLst>
                                            <p:cond delay="499"/>
                                          </p:stCondLst>
                                        </p:cTn>
                                        <p:tgtEl>
                                          <p:spTgt spid="26"/>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23"/>
                                        </p:tgtEl>
                                      </p:cBhvr>
                                    </p:animEffect>
                                    <p:set>
                                      <p:cBhvr>
                                        <p:cTn id="83" dur="1" fill="hold">
                                          <p:stCondLst>
                                            <p:cond delay="499"/>
                                          </p:stCondLst>
                                        </p:cTn>
                                        <p:tgtEl>
                                          <p:spTgt spid="23"/>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27"/>
                                        </p:tgtEl>
                                      </p:cBhvr>
                                    </p:animEffect>
                                    <p:set>
                                      <p:cBhvr>
                                        <p:cTn id="86" dur="1" fill="hold">
                                          <p:stCondLst>
                                            <p:cond delay="499"/>
                                          </p:stCondLst>
                                        </p:cTn>
                                        <p:tgtEl>
                                          <p:spTgt spid="27"/>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28"/>
                                        </p:tgtEl>
                                      </p:cBhvr>
                                    </p:animEffect>
                                    <p:set>
                                      <p:cBhvr>
                                        <p:cTn id="89" dur="1" fill="hold">
                                          <p:stCondLst>
                                            <p:cond delay="499"/>
                                          </p:stCondLst>
                                        </p:cTn>
                                        <p:tgtEl>
                                          <p:spTgt spid="28"/>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20"/>
                                        </p:tgtEl>
                                      </p:cBhvr>
                                    </p:animEffect>
                                    <p:set>
                                      <p:cBhvr>
                                        <p:cTn id="9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animBg="1"/>
      <p:bldP spid="33" grpId="0" animBg="1"/>
      <p:bldP spid="35" grpId="0" animBg="1"/>
      <p:bldP spid="36" grpId="0" animBg="1"/>
      <p:bldP spid="37" grpId="0" animBg="1"/>
      <p:bldP spid="38" grpId="0" animBg="1"/>
      <p:bldP spid="39" grpId="0" animBg="1"/>
      <p:bldP spid="19" grpId="0" animBg="1"/>
      <p:bldP spid="22" grpId="0" animBg="1"/>
      <p:bldP spid="20" grpId="0" animBg="1"/>
      <p:bldP spid="20"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1"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挿絵 が含まれている画像&#10;&#10;自動的に生成された説明">
            <a:extLst>
              <a:ext uri="{FF2B5EF4-FFF2-40B4-BE49-F238E27FC236}">
                <a16:creationId xmlns:a16="http://schemas.microsoft.com/office/drawing/2014/main" id="{57307534-2119-A5F1-B840-4AD5866EBD6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340043" y="478166"/>
            <a:ext cx="1833650" cy="1899978"/>
          </a:xfrm>
          <a:prstGeom prst="rect">
            <a:avLst/>
          </a:prstGeom>
        </p:spPr>
      </p:pic>
      <p:sp>
        <p:nvSpPr>
          <p:cNvPr id="3" name="スライド番号プレースホルダー 21">
            <a:extLst>
              <a:ext uri="{FF2B5EF4-FFF2-40B4-BE49-F238E27FC236}">
                <a16:creationId xmlns:a16="http://schemas.microsoft.com/office/drawing/2014/main" id="{566268F9-D6D7-053F-F93C-2F892EEF960D}"/>
              </a:ext>
            </a:extLst>
          </p:cNvPr>
          <p:cNvSpPr>
            <a:spLocks noGrp="1"/>
          </p:cNvSpPr>
          <p:nvPr>
            <p:ph type="sldNum" sz="quarter" idx="4"/>
          </p:nvPr>
        </p:nvSpPr>
        <p:spPr>
          <a:xfrm>
            <a:off x="8628484" y="6574636"/>
            <a:ext cx="419472" cy="189374"/>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7</a:t>
            </a:r>
          </a:p>
        </p:txBody>
      </p:sp>
      <p:sp>
        <p:nvSpPr>
          <p:cNvPr id="4" name="四角形: 角を丸くする 3">
            <a:extLst>
              <a:ext uri="{FF2B5EF4-FFF2-40B4-BE49-F238E27FC236}">
                <a16:creationId xmlns:a16="http://schemas.microsoft.com/office/drawing/2014/main" id="{81CB0EB0-C13D-AE19-3CFD-1E9739C6B251}"/>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5" name="Rectangle 26">
            <a:extLst>
              <a:ext uri="{FF2B5EF4-FFF2-40B4-BE49-F238E27FC236}">
                <a16:creationId xmlns:a16="http://schemas.microsoft.com/office/drawing/2014/main" id="{F1A30D1E-B06E-375D-654B-6AFB36721AE2}"/>
              </a:ext>
            </a:extLst>
          </p:cNvPr>
          <p:cNvSpPr>
            <a:spLocks noChangeArrowheads="1"/>
          </p:cNvSpPr>
          <p:nvPr/>
        </p:nvSpPr>
        <p:spPr bwMode="white">
          <a:xfrm>
            <a:off x="199285" y="881221"/>
            <a:ext cx="8776123" cy="122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皆さんは「税金」にどのようなイメージを持っていますか？</a:t>
            </a:r>
            <a:endParaRPr kumimoji="1" lang="en-US" altLang="ja-JP"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50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わたしたちの身の回りには、国や地方公共団体による「公共サービス」や</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「公共施設」があります。</a:t>
            </a:r>
          </a:p>
        </p:txBody>
      </p:sp>
      <p:sp>
        <p:nvSpPr>
          <p:cNvPr id="41" name="Text Box 12">
            <a:extLst>
              <a:ext uri="{FF2B5EF4-FFF2-40B4-BE49-F238E27FC236}">
                <a16:creationId xmlns:a16="http://schemas.microsoft.com/office/drawing/2014/main" id="{38EFF27C-57FE-0E05-07A7-B8CF604DB45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2" name="Rectangle 26">
            <a:extLst>
              <a:ext uri="{FF2B5EF4-FFF2-40B4-BE49-F238E27FC236}">
                <a16:creationId xmlns:a16="http://schemas.microsoft.com/office/drawing/2014/main" id="{17F078E7-F45F-2F71-75C2-ADBA0BD66E0D}"/>
              </a:ext>
            </a:extLst>
          </p:cNvPr>
          <p:cNvSpPr>
            <a:spLocks noChangeArrowheads="1"/>
          </p:cNvSpPr>
          <p:nvPr/>
        </p:nvSpPr>
        <p:spPr bwMode="white">
          <a:xfrm>
            <a:off x="399942" y="1639263"/>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000000"/>
                </a:solidFill>
                <a:latin typeface="HGPｺﾞｼｯｸE" panose="020B0900000000000000" pitchFamily="50" charset="-128"/>
                <a:ea typeface="HGPｺﾞｼｯｸE" panose="020B0900000000000000" pitchFamily="50" charset="-128"/>
              </a:rPr>
              <a:t>こうきょうしせつ</a:t>
            </a:r>
          </a:p>
        </p:txBody>
      </p:sp>
      <p:sp>
        <p:nvSpPr>
          <p:cNvPr id="45" name="Rectangle 26">
            <a:extLst>
              <a:ext uri="{FF2B5EF4-FFF2-40B4-BE49-F238E27FC236}">
                <a16:creationId xmlns:a16="http://schemas.microsoft.com/office/drawing/2014/main" id="{BE5E1942-BF2E-6B3E-D6D5-99CE9085A935}"/>
              </a:ext>
            </a:extLst>
          </p:cNvPr>
          <p:cNvSpPr>
            <a:spLocks noChangeArrowheads="1"/>
          </p:cNvSpPr>
          <p:nvPr/>
        </p:nvSpPr>
        <p:spPr bwMode="white">
          <a:xfrm>
            <a:off x="5190092" y="1293817"/>
            <a:ext cx="886373"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000000"/>
                </a:solidFill>
                <a:latin typeface="HGPｺﾞｼｯｸE" panose="020B0900000000000000" pitchFamily="50" charset="-128"/>
                <a:ea typeface="HGPｺﾞｼｯｸE" panose="020B0900000000000000" pitchFamily="50" charset="-128"/>
              </a:rPr>
              <a:t>こうきょう</a:t>
            </a:r>
          </a:p>
        </p:txBody>
      </p:sp>
      <p:sp>
        <p:nvSpPr>
          <p:cNvPr id="47" name="四角形: 角を丸くする 5">
            <a:extLst>
              <a:ext uri="{FF2B5EF4-FFF2-40B4-BE49-F238E27FC236}">
                <a16:creationId xmlns:a16="http://schemas.microsoft.com/office/drawing/2014/main" id="{70D3ED49-AE71-8165-B546-ED304D2A8A07}"/>
              </a:ext>
            </a:extLst>
          </p:cNvPr>
          <p:cNvSpPr/>
          <p:nvPr/>
        </p:nvSpPr>
        <p:spPr bwMode="auto">
          <a:xfrm>
            <a:off x="5457554" y="2613228"/>
            <a:ext cx="3507057" cy="3713140"/>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48" name="四角形: 角を丸くする 6">
            <a:extLst>
              <a:ext uri="{FF2B5EF4-FFF2-40B4-BE49-F238E27FC236}">
                <a16:creationId xmlns:a16="http://schemas.microsoft.com/office/drawing/2014/main" id="{42FD7281-F3E4-798C-0378-2A0FC5608C6E}"/>
              </a:ext>
            </a:extLst>
          </p:cNvPr>
          <p:cNvSpPr/>
          <p:nvPr/>
        </p:nvSpPr>
        <p:spPr bwMode="auto">
          <a:xfrm>
            <a:off x="188491" y="2613228"/>
            <a:ext cx="5171477" cy="3704763"/>
          </a:xfrm>
          <a:prstGeom prst="roundRect">
            <a:avLst>
              <a:gd name="adj" fmla="val 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grpSp>
        <p:nvGrpSpPr>
          <p:cNvPr id="49" name="グループ化 48">
            <a:extLst>
              <a:ext uri="{FF2B5EF4-FFF2-40B4-BE49-F238E27FC236}">
                <a16:creationId xmlns:a16="http://schemas.microsoft.com/office/drawing/2014/main" id="{C62069A8-FBE4-6973-EA3A-E71B57542D97}"/>
              </a:ext>
            </a:extLst>
          </p:cNvPr>
          <p:cNvGrpSpPr/>
          <p:nvPr/>
        </p:nvGrpSpPr>
        <p:grpSpPr>
          <a:xfrm>
            <a:off x="6000291" y="2699863"/>
            <a:ext cx="2281056" cy="576361"/>
            <a:chOff x="6299670" y="2684109"/>
            <a:chExt cx="2281056" cy="576361"/>
          </a:xfrm>
        </p:grpSpPr>
        <p:sp>
          <p:nvSpPr>
            <p:cNvPr id="50" name="Rectangle 56">
              <a:extLst>
                <a:ext uri="{FF2B5EF4-FFF2-40B4-BE49-F238E27FC236}">
                  <a16:creationId xmlns:a16="http://schemas.microsoft.com/office/drawing/2014/main" id="{EB4885EF-89E8-91A1-6EC5-93B0C60CD3B2}"/>
                </a:ext>
              </a:extLst>
            </p:cNvPr>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道路、学校、公園 など</a:t>
              </a:r>
            </a:p>
          </p:txBody>
        </p:sp>
        <p:sp>
          <p:nvSpPr>
            <p:cNvPr id="51" name="Text Box 23">
              <a:extLst>
                <a:ext uri="{FF2B5EF4-FFF2-40B4-BE49-F238E27FC236}">
                  <a16:creationId xmlns:a16="http://schemas.microsoft.com/office/drawing/2014/main" id="{59482084-DBBF-A541-FC4C-0F1F896E9001}"/>
                </a:ext>
              </a:extLst>
            </p:cNvPr>
            <p:cNvSpPr txBox="1">
              <a:spLocks noChangeArrowheads="1"/>
            </p:cNvSpPr>
            <p:nvPr/>
          </p:nvSpPr>
          <p:spPr bwMode="auto">
            <a:xfrm>
              <a:off x="6299670" y="278691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2000" dirty="0">
                  <a:solidFill>
                    <a:srgbClr val="F25044"/>
                  </a:solidFill>
                  <a:latin typeface="HGP創英角ｺﾞｼｯｸUB" panose="020B0900000000000000" pitchFamily="50" charset="-128"/>
                  <a:ea typeface="HGP創英角ｺﾞｼｯｸUB" panose="020B0900000000000000" pitchFamily="50" charset="-128"/>
                </a:rPr>
                <a:t>公共施設</a:t>
              </a:r>
            </a:p>
          </p:txBody>
        </p:sp>
        <p:sp>
          <p:nvSpPr>
            <p:cNvPr id="52" name="Text Box 23">
              <a:extLst>
                <a:ext uri="{FF2B5EF4-FFF2-40B4-BE49-F238E27FC236}">
                  <a16:creationId xmlns:a16="http://schemas.microsoft.com/office/drawing/2014/main" id="{7EE08C63-EDD8-E40F-B859-1AF69CA8015E}"/>
                </a:ext>
              </a:extLst>
            </p:cNvPr>
            <p:cNvSpPr txBox="1">
              <a:spLocks noChangeArrowheads="1"/>
            </p:cNvSpPr>
            <p:nvPr/>
          </p:nvSpPr>
          <p:spPr bwMode="auto">
            <a:xfrm>
              <a:off x="6457344" y="2684109"/>
              <a:ext cx="86433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800" dirty="0">
                  <a:solidFill>
                    <a:srgbClr val="F25044"/>
                  </a:solidFill>
                  <a:latin typeface="HGP創英角ｺﾞｼｯｸUB" panose="020B0900000000000000" pitchFamily="50" charset="-128"/>
                  <a:ea typeface="HGP創英角ｺﾞｼｯｸUB" panose="020B0900000000000000" pitchFamily="50" charset="-128"/>
                </a:rPr>
                <a:t>こうきょうしせつ</a:t>
              </a:r>
            </a:p>
          </p:txBody>
        </p:sp>
      </p:grpSp>
      <p:grpSp>
        <p:nvGrpSpPr>
          <p:cNvPr id="53" name="グループ化 52">
            <a:extLst>
              <a:ext uri="{FF2B5EF4-FFF2-40B4-BE49-F238E27FC236}">
                <a16:creationId xmlns:a16="http://schemas.microsoft.com/office/drawing/2014/main" id="{2485ACA1-B111-5E79-2766-08621A31EF12}"/>
              </a:ext>
            </a:extLst>
          </p:cNvPr>
          <p:cNvGrpSpPr/>
          <p:nvPr/>
        </p:nvGrpSpPr>
        <p:grpSpPr>
          <a:xfrm>
            <a:off x="646720" y="2744173"/>
            <a:ext cx="4501344" cy="458601"/>
            <a:chOff x="840424" y="2728419"/>
            <a:chExt cx="4501344" cy="458601"/>
          </a:xfrm>
        </p:grpSpPr>
        <p:sp>
          <p:nvSpPr>
            <p:cNvPr id="54" name="Rectangle 45">
              <a:extLst>
                <a:ext uri="{FF2B5EF4-FFF2-40B4-BE49-F238E27FC236}">
                  <a16:creationId xmlns:a16="http://schemas.microsoft.com/office/drawing/2014/main" id="{B861FB51-0A20-76BA-0CC1-4448E933633D}"/>
                </a:ext>
              </a:extLst>
            </p:cNvPr>
            <p:cNvSpPr>
              <a:spLocks noChangeArrowheads="1"/>
            </p:cNvSpPr>
            <p:nvPr/>
          </p:nvSpPr>
          <p:spPr bwMode="auto">
            <a:xfrm>
              <a:off x="2435601" y="2831955"/>
              <a:ext cx="2906167" cy="30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1400" dirty="0">
                  <a:solidFill>
                    <a:srgbClr val="000000"/>
                  </a:solidFill>
                  <a:latin typeface="HGPｺﾞｼｯｸE" panose="020B0900000000000000" pitchFamily="50" charset="-128"/>
                  <a:ea typeface="HGPｺﾞｼｯｸE" panose="020B0900000000000000" pitchFamily="50" charset="-128"/>
                </a:rPr>
                <a:t>警察、消防、ごみ収集、福祉 など</a:t>
              </a:r>
            </a:p>
          </p:txBody>
        </p:sp>
        <p:sp>
          <p:nvSpPr>
            <p:cNvPr id="55" name="Text Box 22">
              <a:extLst>
                <a:ext uri="{FF2B5EF4-FFF2-40B4-BE49-F238E27FC236}">
                  <a16:creationId xmlns:a16="http://schemas.microsoft.com/office/drawing/2014/main" id="{C2626B6B-482E-547B-E61B-085BAF34A560}"/>
                </a:ext>
              </a:extLst>
            </p:cNvPr>
            <p:cNvSpPr txBox="1">
              <a:spLocks noChangeArrowheads="1"/>
            </p:cNvSpPr>
            <p:nvPr/>
          </p:nvSpPr>
          <p:spPr bwMode="auto">
            <a:xfrm>
              <a:off x="840424" y="2786910"/>
              <a:ext cx="1579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創英角ｺﾞｼｯｸUB" panose="020B0900000000000000" pitchFamily="50" charset="-128"/>
                  <a:ea typeface="HGP創英角ｺﾞｼｯｸUB" panose="020B0900000000000000" pitchFamily="50" charset="-128"/>
                </a:rPr>
                <a:t>公共サービス</a:t>
              </a:r>
            </a:p>
          </p:txBody>
        </p:sp>
        <p:sp>
          <p:nvSpPr>
            <p:cNvPr id="56" name="Rectangle 45">
              <a:extLst>
                <a:ext uri="{FF2B5EF4-FFF2-40B4-BE49-F238E27FC236}">
                  <a16:creationId xmlns:a16="http://schemas.microsoft.com/office/drawing/2014/main" id="{283650C6-BB22-9490-6813-4F8C895ECF9E}"/>
                </a:ext>
              </a:extLst>
            </p:cNvPr>
            <p:cNvSpPr>
              <a:spLocks noChangeArrowheads="1"/>
            </p:cNvSpPr>
            <p:nvPr/>
          </p:nvSpPr>
          <p:spPr bwMode="auto">
            <a:xfrm>
              <a:off x="4239744" y="2728419"/>
              <a:ext cx="445347" cy="2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None/>
                <a:defRPr/>
              </a:pPr>
              <a:r>
                <a:rPr lang="ja-JP" altLang="en-US" sz="800" dirty="0">
                  <a:solidFill>
                    <a:srgbClr val="000000"/>
                  </a:solidFill>
                  <a:latin typeface="HGPｺﾞｼｯｸE" panose="020B0900000000000000" pitchFamily="50" charset="-128"/>
                  <a:ea typeface="HGPｺﾞｼｯｸE" panose="020B0900000000000000" pitchFamily="50" charset="-128"/>
                </a:rPr>
                <a:t>ふくし</a:t>
              </a:r>
            </a:p>
          </p:txBody>
        </p:sp>
      </p:grpSp>
      <p:grpSp>
        <p:nvGrpSpPr>
          <p:cNvPr id="57" name="グループ化 56">
            <a:extLst>
              <a:ext uri="{FF2B5EF4-FFF2-40B4-BE49-F238E27FC236}">
                <a16:creationId xmlns:a16="http://schemas.microsoft.com/office/drawing/2014/main" id="{C2F899CF-4BE2-DE6A-7E02-17A50086FB92}"/>
              </a:ext>
            </a:extLst>
          </p:cNvPr>
          <p:cNvGrpSpPr/>
          <p:nvPr/>
        </p:nvGrpSpPr>
        <p:grpSpPr>
          <a:xfrm>
            <a:off x="2001234" y="3394577"/>
            <a:ext cx="1503915" cy="2546462"/>
            <a:chOff x="322297" y="3394577"/>
            <a:chExt cx="1503915" cy="2546462"/>
          </a:xfrm>
        </p:grpSpPr>
        <p:sp>
          <p:nvSpPr>
            <p:cNvPr id="58" name="正方形/長方形 57">
              <a:extLst>
                <a:ext uri="{FF2B5EF4-FFF2-40B4-BE49-F238E27FC236}">
                  <a16:creationId xmlns:a16="http://schemas.microsoft.com/office/drawing/2014/main" id="{0D37F91F-C95D-CA60-8715-5C87BE3D60E5}"/>
                </a:ext>
              </a:extLst>
            </p:cNvPr>
            <p:cNvSpPr/>
            <p:nvPr/>
          </p:nvSpPr>
          <p:spPr bwMode="auto">
            <a:xfrm>
              <a:off x="322297" y="4452611"/>
              <a:ext cx="1503915"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algn="ctr" eaLnBrk="1" hangingPunct="1">
                <a:lnSpc>
                  <a:spcPct val="120000"/>
                </a:lnSpc>
                <a:defRPr/>
              </a:pPr>
              <a:r>
                <a:rPr lang="ja-JP" altLang="en-US" sz="1300" dirty="0">
                  <a:solidFill>
                    <a:srgbClr val="F46C62"/>
                  </a:solidFill>
                  <a:latin typeface="+mn-ea"/>
                </a:rPr>
                <a:t>ごみ処理費用</a:t>
              </a:r>
            </a:p>
            <a:p>
              <a:pPr algn="ctr" eaLnBrk="1" hangingPunct="1">
                <a:lnSpc>
                  <a:spcPct val="120000"/>
                </a:lnSpc>
                <a:defRPr/>
              </a:pPr>
              <a:r>
                <a:rPr lang="ja-JP" altLang="en-US" sz="1200" dirty="0">
                  <a:solidFill>
                    <a:srgbClr val="F46C62"/>
                  </a:solidFill>
                  <a:latin typeface="+mn-ea"/>
                </a:rPr>
                <a:t>（令和５年度）</a:t>
              </a:r>
              <a:endParaRPr lang="en-US" altLang="ja-JP" sz="1200" dirty="0">
                <a:solidFill>
                  <a:srgbClr val="F46C62"/>
                </a:solidFill>
                <a:latin typeface="+mn-ea"/>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rPr>
                <a:t>約</a:t>
              </a:r>
              <a:r>
                <a:rPr kumimoji="1" lang="en-US" altLang="ja-JP" sz="1300" b="0" i="0" u="none" strike="noStrike" kern="1200" cap="none" spc="0" normalizeH="0" baseline="0" noProof="0" dirty="0">
                  <a:ln>
                    <a:noFill/>
                  </a:ln>
                  <a:solidFill>
                    <a:srgbClr val="000000"/>
                  </a:solidFill>
                  <a:effectLst/>
                  <a:uLnTx/>
                  <a:uFillTx/>
                  <a:latin typeface="+mn-ea"/>
                </a:rPr>
                <a:t>2</a:t>
              </a:r>
              <a:r>
                <a:rPr kumimoji="1" lang="zh-TW" altLang="en-US" sz="1300" b="0" i="0" u="none" strike="noStrike" kern="1200" cap="none" spc="0" normalizeH="0" baseline="0" noProof="0" dirty="0">
                  <a:ln>
                    <a:noFill/>
                  </a:ln>
                  <a:solidFill>
                    <a:srgbClr val="000000"/>
                  </a:solidFill>
                  <a:effectLst/>
                  <a:uLnTx/>
                  <a:uFillTx/>
                  <a:latin typeface="+mn-ea"/>
                </a:rPr>
                <a:t>兆</a:t>
              </a:r>
              <a:r>
                <a:rPr kumimoji="1" lang="en-US" altLang="ja-JP" sz="1300" dirty="0">
                  <a:solidFill>
                    <a:srgbClr val="000000"/>
                  </a:solidFill>
                  <a:latin typeface="+mn-ea"/>
                </a:rPr>
                <a:t>6,002</a:t>
              </a:r>
              <a:r>
                <a:rPr kumimoji="1" lang="zh-TW" altLang="en-US" sz="1300" b="0" i="0" u="none" strike="noStrike" kern="1200" cap="none" spc="0" normalizeH="0" baseline="0" noProof="0" dirty="0">
                  <a:ln>
                    <a:noFill/>
                  </a:ln>
                  <a:solidFill>
                    <a:srgbClr val="000000"/>
                  </a:solidFill>
                  <a:effectLst/>
                  <a:uLnTx/>
                  <a:uFillTx/>
                  <a:latin typeface="+mn-ea"/>
                </a:rPr>
                <a:t>億円</a:t>
              </a:r>
              <a:r>
                <a:rPr kumimoji="1" lang="en-US" altLang="ja-JP" sz="1300" b="0" i="0" u="none" strike="noStrike" kern="1200" cap="none" spc="0" normalizeH="0" baseline="30000" noProof="0" dirty="0">
                  <a:ln>
                    <a:noFill/>
                  </a:ln>
                  <a:solidFill>
                    <a:srgbClr val="000000"/>
                  </a:solidFill>
                  <a:effectLst/>
                  <a:uLnTx/>
                  <a:uFillTx/>
                  <a:latin typeface="+mn-ea"/>
                </a:rPr>
                <a:t>※</a:t>
              </a:r>
              <a:r>
                <a:rPr kumimoji="1" lang="ja-JP" altLang="en-US" sz="1300" b="0" i="0" u="none" strike="noStrike" kern="1200" cap="none" spc="0" normalizeH="0" baseline="30000" noProof="0" dirty="0">
                  <a:ln>
                    <a:noFill/>
                  </a:ln>
                  <a:solidFill>
                    <a:srgbClr val="000000"/>
                  </a:solidFill>
                  <a:effectLst/>
                  <a:uLnTx/>
                  <a:uFillTx/>
                  <a:latin typeface="+mn-ea"/>
                </a:rPr>
                <a:t>２</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rPr>
                <a:t>国民１人当たり</a:t>
              </a:r>
              <a:endParaRPr kumimoji="1" lang="en-US" altLang="ja-JP" sz="1300" b="0" i="0" u="none" strike="noStrike" kern="1200" cap="none" spc="0" normalizeH="0" baseline="0" noProof="0" dirty="0">
                <a:ln>
                  <a:noFill/>
                </a:ln>
                <a:solidFill>
                  <a:srgbClr val="000000"/>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rPr>
                <a:t>約</a:t>
              </a:r>
              <a:r>
                <a:rPr kumimoji="1" lang="en-US" altLang="ja-JP" sz="1300" b="0" i="0" u="none" strike="noStrike" kern="1200" cap="none" spc="0" normalizeH="0" baseline="0" noProof="0" dirty="0">
                  <a:ln>
                    <a:noFill/>
                  </a:ln>
                  <a:solidFill>
                    <a:srgbClr val="000000"/>
                  </a:solidFill>
                  <a:effectLst/>
                  <a:uLnTx/>
                  <a:uFillTx/>
                  <a:latin typeface="+mn-ea"/>
                </a:rPr>
                <a:t>20,900</a:t>
              </a:r>
              <a:r>
                <a:rPr kumimoji="1" lang="ja-JP" altLang="en-US" sz="1300" b="0" i="0" u="none" strike="noStrike" kern="1200" cap="none" spc="0" normalizeH="0" baseline="0" noProof="0" dirty="0">
                  <a:ln>
                    <a:noFill/>
                  </a:ln>
                  <a:solidFill>
                    <a:srgbClr val="000000"/>
                  </a:solidFill>
                  <a:effectLst/>
                  <a:uLnTx/>
                  <a:uFillTx/>
                  <a:latin typeface="+mn-ea"/>
                </a:rPr>
                <a:t>円</a:t>
              </a:r>
            </a:p>
          </p:txBody>
        </p:sp>
        <p:pic>
          <p:nvPicPr>
            <p:cNvPr id="59" name="Picture 35">
              <a:extLst>
                <a:ext uri="{FF2B5EF4-FFF2-40B4-BE49-F238E27FC236}">
                  <a16:creationId xmlns:a16="http://schemas.microsoft.com/office/drawing/2014/main" id="{4427F55A-C98A-878B-DBC8-791664E7B67A}"/>
                </a:ext>
              </a:extLst>
            </p:cNvPr>
            <p:cNvPicPr>
              <a:picLocks noChangeAspect="1" noChangeArrowheads="1"/>
            </p:cNvPicPr>
            <p:nvPr/>
          </p:nvPicPr>
          <p:blipFill>
            <a:blip r:embed="rId3" cstate="hqprint">
              <a:extLst>
                <a:ext uri="{28A0092B-C50C-407E-A947-70E740481C1C}">
                  <a14:useLocalDpi xmlns:a14="http://schemas.microsoft.com/office/drawing/2010/main"/>
                </a:ext>
              </a:extLst>
            </a:blip>
            <a:srcRect/>
            <a:stretch/>
          </p:blipFill>
          <p:spPr bwMode="auto">
            <a:xfrm>
              <a:off x="381129" y="3394577"/>
              <a:ext cx="1386251" cy="97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 name="グループ化 59">
            <a:extLst>
              <a:ext uri="{FF2B5EF4-FFF2-40B4-BE49-F238E27FC236}">
                <a16:creationId xmlns:a16="http://schemas.microsoft.com/office/drawing/2014/main" id="{15C6D4E4-F420-E183-CC66-6ABEE1D3F414}"/>
              </a:ext>
            </a:extLst>
          </p:cNvPr>
          <p:cNvGrpSpPr/>
          <p:nvPr/>
        </p:nvGrpSpPr>
        <p:grpSpPr>
          <a:xfrm>
            <a:off x="3680092" y="3419240"/>
            <a:ext cx="1600789" cy="2607077"/>
            <a:chOff x="3680092" y="3419240"/>
            <a:chExt cx="1600789" cy="2607077"/>
          </a:xfrm>
        </p:grpSpPr>
        <p:sp>
          <p:nvSpPr>
            <p:cNvPr id="61" name="正方形/長方形 60">
              <a:extLst>
                <a:ext uri="{FF2B5EF4-FFF2-40B4-BE49-F238E27FC236}">
                  <a16:creationId xmlns:a16="http://schemas.microsoft.com/office/drawing/2014/main" id="{63481592-F6B3-D96C-4409-3FE08E5A470F}"/>
                </a:ext>
              </a:extLst>
            </p:cNvPr>
            <p:cNvSpPr/>
            <p:nvPr/>
          </p:nvSpPr>
          <p:spPr bwMode="auto">
            <a:xfrm>
              <a:off x="3680092" y="4452611"/>
              <a:ext cx="1600789"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rPr>
                <a:t>国民医療費の</a:t>
              </a:r>
              <a:endParaRPr kumimoji="1" lang="en-US" altLang="ja-JP" sz="1300" b="0" i="0" u="none" strike="noStrike" kern="1200" cap="none" spc="0" normalizeH="0" baseline="0" noProof="0" dirty="0">
                <a:ln>
                  <a:noFill/>
                </a:ln>
                <a:solidFill>
                  <a:srgbClr val="F46C62"/>
                </a:solidFill>
                <a:effectLst/>
                <a:uLnTx/>
                <a:uFillTx/>
                <a:latin typeface="+mn-ea"/>
              </a:endParaRPr>
            </a:p>
            <a:p>
              <a:pPr marL="0" marR="0" lvl="0" indent="0" algn="ctr" defTabSz="914400" rtl="0" eaLnBrk="1" fontAlgn="base" latinLnBrk="0" hangingPunct="1">
                <a:lnSpc>
                  <a:spcPct val="14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rPr>
                <a:t>（令和４年度）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rPr>
                <a:t>約</a:t>
              </a:r>
              <a:r>
                <a:rPr kumimoji="1" lang="en-US" altLang="zh-TW" sz="1300" b="0" i="0" u="none" strike="noStrike" kern="1200" cap="none" spc="0" normalizeH="0" baseline="0" noProof="0" dirty="0">
                  <a:ln>
                    <a:noFill/>
                  </a:ln>
                  <a:solidFill>
                    <a:srgbClr val="000000"/>
                  </a:solidFill>
                  <a:effectLst/>
                  <a:uLnTx/>
                  <a:uFillTx/>
                  <a:latin typeface="+mn-ea"/>
                </a:rPr>
                <a:t>1</a:t>
              </a:r>
              <a:r>
                <a:rPr kumimoji="1" lang="en-US" altLang="ja-JP" sz="1300" b="0" i="0" u="none" strike="noStrike" kern="1200" cap="none" spc="0" normalizeH="0" baseline="0" noProof="0" dirty="0">
                  <a:ln>
                    <a:noFill/>
                  </a:ln>
                  <a:solidFill>
                    <a:srgbClr val="000000"/>
                  </a:solidFill>
                  <a:effectLst/>
                  <a:uLnTx/>
                  <a:uFillTx/>
                  <a:latin typeface="+mn-ea"/>
                </a:rPr>
                <a:t>7</a:t>
              </a:r>
              <a:r>
                <a:rPr kumimoji="1" lang="zh-TW" altLang="en-US" sz="1300" b="0" i="0" u="none" strike="noStrike" kern="1200" cap="none" spc="0" normalizeH="0" baseline="0" noProof="0" dirty="0">
                  <a:ln>
                    <a:noFill/>
                  </a:ln>
                  <a:solidFill>
                    <a:srgbClr val="000000"/>
                  </a:solidFill>
                  <a:effectLst/>
                  <a:uLnTx/>
                  <a:uFillTx/>
                  <a:latin typeface="+mn-ea"/>
                </a:rPr>
                <a:t>兆</a:t>
              </a:r>
              <a:r>
                <a:rPr kumimoji="1" lang="en-US" altLang="ja-JP" sz="1300" dirty="0">
                  <a:solidFill>
                    <a:srgbClr val="000000"/>
                  </a:solidFill>
                  <a:latin typeface="+mn-ea"/>
                </a:rPr>
                <a:t>6,837</a:t>
              </a:r>
              <a:r>
                <a:rPr kumimoji="1" lang="zh-TW" altLang="en-US" sz="1300" b="0" i="0" u="none" strike="noStrike" kern="1200" cap="none" spc="0" normalizeH="0" baseline="0" noProof="0" dirty="0">
                  <a:ln>
                    <a:noFill/>
                  </a:ln>
                  <a:solidFill>
                    <a:srgbClr val="000000"/>
                  </a:solidFill>
                  <a:effectLst/>
                  <a:uLnTx/>
                  <a:uFillTx/>
                  <a:latin typeface="+mn-ea"/>
                </a:rPr>
                <a:t>億円</a:t>
              </a:r>
              <a:r>
                <a:rPr kumimoji="1" lang="en-US" altLang="ja-JP" sz="1300" b="0" i="0" u="none" strike="noStrike" kern="1200" cap="none" spc="0" normalizeH="0" baseline="30000" noProof="0" dirty="0">
                  <a:ln>
                    <a:noFill/>
                  </a:ln>
                  <a:solidFill>
                    <a:srgbClr val="000000"/>
                  </a:solidFill>
                  <a:effectLst/>
                  <a:uLnTx/>
                  <a:uFillTx/>
                  <a:latin typeface="+mn-ea"/>
                </a:rPr>
                <a:t>※</a:t>
              </a:r>
              <a:r>
                <a:rPr lang="en-US" altLang="ja-JP" sz="1300" baseline="30000" dirty="0">
                  <a:solidFill>
                    <a:srgbClr val="000000"/>
                  </a:solidFill>
                  <a:latin typeface="+mn-ea"/>
                </a:rPr>
                <a:t>3</a:t>
              </a:r>
              <a:endParaRPr kumimoji="1" lang="ja-JP" altLang="en-US" sz="1300" b="0" i="0" u="none" strike="noStrike" kern="1200" cap="none" spc="0" normalizeH="0" baseline="30000" noProof="0" dirty="0">
                <a:ln>
                  <a:noFill/>
                </a:ln>
                <a:solidFill>
                  <a:srgbClr val="000000"/>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rPr>
                <a:t>国民１人当たり</a:t>
              </a:r>
              <a:endParaRPr kumimoji="1" lang="en-US" altLang="ja-JP" sz="1300" b="0" i="0" u="none" strike="noStrike" kern="1200" cap="none" spc="0" normalizeH="0" baseline="0" noProof="0" dirty="0">
                <a:ln>
                  <a:noFill/>
                </a:ln>
                <a:solidFill>
                  <a:srgbClr val="000000"/>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rPr>
                <a:t>約</a:t>
              </a:r>
              <a:r>
                <a:rPr kumimoji="1" lang="en-US" altLang="ja-JP" sz="1300" b="0" i="0" u="none" strike="noStrike" kern="1200" cap="none" spc="0" normalizeH="0" baseline="0" noProof="0" dirty="0">
                  <a:ln>
                    <a:noFill/>
                  </a:ln>
                  <a:solidFill>
                    <a:srgbClr val="000000"/>
                  </a:solidFill>
                  <a:effectLst/>
                  <a:uLnTx/>
                  <a:uFillTx/>
                  <a:latin typeface="+mn-ea"/>
                </a:rPr>
                <a:t>141,500</a:t>
              </a:r>
              <a:r>
                <a:rPr kumimoji="1" lang="ja-JP" altLang="en-US" sz="1300" b="0" i="0" u="none" strike="noStrike" kern="1200" cap="none" spc="0" normalizeH="0" baseline="0" noProof="0" dirty="0">
                  <a:ln>
                    <a:noFill/>
                  </a:ln>
                  <a:solidFill>
                    <a:srgbClr val="000000"/>
                  </a:solidFill>
                  <a:effectLst/>
                  <a:uLnTx/>
                  <a:uFillTx/>
                  <a:latin typeface="+mn-ea"/>
                </a:rPr>
                <a:t>円</a:t>
              </a:r>
            </a:p>
          </p:txBody>
        </p:sp>
        <p:pic>
          <p:nvPicPr>
            <p:cNvPr id="62" name="Picture 36">
              <a:extLst>
                <a:ext uri="{FF2B5EF4-FFF2-40B4-BE49-F238E27FC236}">
                  <a16:creationId xmlns:a16="http://schemas.microsoft.com/office/drawing/2014/main" id="{9B8A762C-4136-A899-3252-02B3E3188E8C}"/>
                </a:ext>
              </a:extLst>
            </p:cNvPr>
            <p:cNvPicPr>
              <a:picLocks noChangeAspect="1" noChangeArrowheads="1"/>
            </p:cNvPicPr>
            <p:nvPr/>
          </p:nvPicPr>
          <p:blipFill>
            <a:blip r:embed="rId4" cstate="hqprint">
              <a:extLst>
                <a:ext uri="{28A0092B-C50C-407E-A947-70E740481C1C}">
                  <a14:useLocalDpi xmlns:a14="http://schemas.microsoft.com/office/drawing/2010/main"/>
                </a:ext>
              </a:extLst>
            </a:blip>
            <a:srcRect/>
            <a:stretch/>
          </p:blipFill>
          <p:spPr bwMode="auto">
            <a:xfrm>
              <a:off x="3973291" y="3419240"/>
              <a:ext cx="1014391" cy="101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正方形/長方形 62">
              <a:extLst>
                <a:ext uri="{FF2B5EF4-FFF2-40B4-BE49-F238E27FC236}">
                  <a16:creationId xmlns:a16="http://schemas.microsoft.com/office/drawing/2014/main" id="{5D0172FE-7FA9-9847-1ECA-C66EC79F582B}"/>
                </a:ext>
              </a:extLst>
            </p:cNvPr>
            <p:cNvSpPr/>
            <p:nvPr/>
          </p:nvSpPr>
          <p:spPr bwMode="auto">
            <a:xfrm>
              <a:off x="4228415" y="4353783"/>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cs typeface="+mn-cs"/>
                </a:rPr>
                <a:t>いりょう</a:t>
              </a:r>
            </a:p>
          </p:txBody>
        </p:sp>
        <p:sp>
          <p:nvSpPr>
            <p:cNvPr id="64" name="正方形/長方形 63">
              <a:extLst>
                <a:ext uri="{FF2B5EF4-FFF2-40B4-BE49-F238E27FC236}">
                  <a16:creationId xmlns:a16="http://schemas.microsoft.com/office/drawing/2014/main" id="{C564212F-82DD-0ED4-526C-1154FFEB0F57}"/>
                </a:ext>
              </a:extLst>
            </p:cNvPr>
            <p:cNvSpPr/>
            <p:nvPr/>
          </p:nvSpPr>
          <p:spPr bwMode="auto">
            <a:xfrm>
              <a:off x="4288169" y="4632510"/>
              <a:ext cx="562771" cy="250560"/>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800" dirty="0">
                  <a:solidFill>
                    <a:srgbClr val="F46C62"/>
                  </a:solidFill>
                  <a:latin typeface="HGPｺﾞｼｯｸE" panose="020B0900000000000000" pitchFamily="50" charset="-128"/>
                  <a:ea typeface="HGPｺﾞｼｯｸE" panose="020B0900000000000000" pitchFamily="50" charset="-128"/>
                </a:rPr>
                <a:t>ふたん</a:t>
              </a:r>
              <a:endParaRPr kumimoji="1" lang="ja-JP" altLang="en-US" sz="800" b="0" i="0" u="none" strike="noStrike" kern="1200" cap="none" spc="0" normalizeH="0" baseline="0" noProof="0" dirty="0">
                <a:ln>
                  <a:noFill/>
                </a:ln>
                <a:solidFill>
                  <a:srgbClr val="F46C62"/>
                </a:solidFill>
                <a:effectLst/>
                <a:uLnTx/>
                <a:uFillTx/>
                <a:latin typeface="HGPｺﾞｼｯｸE" panose="020B0900000000000000" pitchFamily="50" charset="-128"/>
                <a:ea typeface="HGPｺﾞｼｯｸE" panose="020B0900000000000000" pitchFamily="50" charset="-128"/>
              </a:endParaRPr>
            </a:p>
          </p:txBody>
        </p:sp>
      </p:grpSp>
      <p:grpSp>
        <p:nvGrpSpPr>
          <p:cNvPr id="65" name="グループ化 64">
            <a:extLst>
              <a:ext uri="{FF2B5EF4-FFF2-40B4-BE49-F238E27FC236}">
                <a16:creationId xmlns:a16="http://schemas.microsoft.com/office/drawing/2014/main" id="{BF7806FD-46C1-230C-2237-D436CCF954FC}"/>
              </a:ext>
            </a:extLst>
          </p:cNvPr>
          <p:cNvGrpSpPr/>
          <p:nvPr/>
        </p:nvGrpSpPr>
        <p:grpSpPr>
          <a:xfrm>
            <a:off x="322297" y="3498585"/>
            <a:ext cx="1523311" cy="2442454"/>
            <a:chOff x="1991496" y="3498585"/>
            <a:chExt cx="1523311" cy="2442454"/>
          </a:xfrm>
        </p:grpSpPr>
        <p:sp>
          <p:nvSpPr>
            <p:cNvPr id="66" name="正方形/長方形 65">
              <a:extLst>
                <a:ext uri="{FF2B5EF4-FFF2-40B4-BE49-F238E27FC236}">
                  <a16:creationId xmlns:a16="http://schemas.microsoft.com/office/drawing/2014/main" id="{5AC55B21-8A95-E8C6-EBD4-C8CE41259F08}"/>
                </a:ext>
              </a:extLst>
            </p:cNvPr>
            <p:cNvSpPr/>
            <p:nvPr/>
          </p:nvSpPr>
          <p:spPr bwMode="auto">
            <a:xfrm>
              <a:off x="1991496" y="4452611"/>
              <a:ext cx="152331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警察費・消防費</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（令和５年度）</a:t>
              </a:r>
              <a:endParaRPr kumimoji="1" lang="en-US" altLang="ja-JP" sz="12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solidFill>
                    <a:srgbClr val="000000"/>
                  </a:solidFill>
                  <a:effectLst/>
                  <a:uLnTx/>
                  <a:uFillTx/>
                  <a:latin typeface="+mn-ea"/>
                  <a:cs typeface="+mn-cs"/>
                </a:rPr>
                <a:t>5</a:t>
              </a:r>
              <a:r>
                <a:rPr kumimoji="1" lang="zh-TW" altLang="en-US" sz="1300" b="0" i="0" u="none" strike="noStrike" kern="1200" cap="none" spc="0" normalizeH="0" baseline="0" noProof="0" dirty="0">
                  <a:ln>
                    <a:noFill/>
                  </a:ln>
                  <a:solidFill>
                    <a:srgbClr val="000000"/>
                  </a:solidFill>
                  <a:effectLst/>
                  <a:uLnTx/>
                  <a:uFillTx/>
                  <a:latin typeface="+mn-ea"/>
                  <a:cs typeface="+mn-cs"/>
                </a:rPr>
                <a:t>兆</a:t>
              </a:r>
              <a:r>
                <a:rPr kumimoji="1" lang="en-US" altLang="zh-TW" sz="1300" dirty="0">
                  <a:solidFill>
                    <a:srgbClr val="000000"/>
                  </a:solidFill>
                  <a:latin typeface="+mn-ea"/>
                </a:rPr>
                <a:t>4</a:t>
              </a:r>
              <a:r>
                <a:rPr kumimoji="1" lang="en-US" altLang="zh-TW" sz="1300" b="0" i="0" u="none" strike="noStrike" kern="1200" cap="none" spc="0" normalizeH="0" baseline="0" noProof="0" dirty="0">
                  <a:ln>
                    <a:noFill/>
                  </a:ln>
                  <a:solidFill>
                    <a:srgbClr val="000000"/>
                  </a:solidFill>
                  <a:effectLst/>
                  <a:uLnTx/>
                  <a:uFillTx/>
                  <a:latin typeface="+mn-ea"/>
                  <a:cs typeface="+mn-cs"/>
                </a:rPr>
                <a:t>,456</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ja-JP" sz="1300" b="0" i="0" u="none" strike="noStrike" kern="1200" cap="none" spc="0" normalizeH="0" baseline="30000" noProof="0" dirty="0">
                  <a:ln>
                    <a:noFill/>
                  </a:ln>
                  <a:solidFill>
                    <a:srgbClr val="000000"/>
                  </a:solidFill>
                  <a:effectLst/>
                  <a:uLnTx/>
                  <a:uFillTx/>
                  <a:latin typeface="+mn-ea"/>
                  <a:cs typeface="+mn-cs"/>
                </a:rPr>
                <a:t>※</a:t>
              </a:r>
              <a:r>
                <a:rPr kumimoji="1" lang="ja-JP" altLang="en-US" sz="1300" b="0" i="0" u="none" strike="noStrike" kern="1200" cap="none" spc="0" normalizeH="0" baseline="30000" noProof="0" dirty="0">
                  <a:ln>
                    <a:noFill/>
                  </a:ln>
                  <a:solidFill>
                    <a:srgbClr val="000000"/>
                  </a:solidFill>
                  <a:effectLst/>
                  <a:uLnTx/>
                  <a:uFillTx/>
                  <a:latin typeface="+mn-ea"/>
                  <a:cs typeface="+mn-cs"/>
                </a:rPr>
                <a:t>１</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国民１人当たり</a:t>
              </a:r>
              <a:endParaRPr kumimoji="1" lang="en-US" altLang="ja-JP" sz="1300" b="0" i="0" u="none" strike="noStrike" kern="1200" cap="none" spc="0" normalizeH="0" baseline="0" noProof="0" dirty="0">
                <a:ln>
                  <a:noFill/>
                </a:ln>
                <a:solidFill>
                  <a:srgbClr val="000000"/>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0000"/>
                  </a:solidFill>
                  <a:effectLst/>
                  <a:uLnTx/>
                  <a:uFillTx/>
                  <a:latin typeface="+mn-ea"/>
                  <a:cs typeface="+mn-cs"/>
                </a:rPr>
                <a:t>約</a:t>
              </a:r>
              <a:r>
                <a:rPr kumimoji="1" lang="en-US" altLang="ja-JP" sz="1300" b="0" i="0" u="none" strike="noStrike" kern="1200" cap="none" spc="0" normalizeH="0" baseline="0" noProof="0" dirty="0">
                  <a:ln>
                    <a:noFill/>
                  </a:ln>
                  <a:solidFill>
                    <a:srgbClr val="000000"/>
                  </a:solidFill>
                  <a:effectLst/>
                  <a:uLnTx/>
                  <a:uFillTx/>
                  <a:latin typeface="+mn-ea"/>
                  <a:cs typeface="+mn-cs"/>
                </a:rPr>
                <a:t>43,800</a:t>
              </a:r>
              <a:r>
                <a:rPr kumimoji="1" lang="ja-JP" altLang="en-US" sz="1300" b="0" i="0" u="none" strike="noStrike" kern="1200" cap="none" spc="0" normalizeH="0" baseline="0" noProof="0" dirty="0">
                  <a:ln>
                    <a:noFill/>
                  </a:ln>
                  <a:solidFill>
                    <a:srgbClr val="000000"/>
                  </a:solidFill>
                  <a:effectLst/>
                  <a:uLnTx/>
                  <a:uFillTx/>
                  <a:latin typeface="+mn-ea"/>
                  <a:cs typeface="+mn-cs"/>
                </a:rPr>
                <a:t>円</a:t>
              </a:r>
            </a:p>
          </p:txBody>
        </p:sp>
        <p:pic>
          <p:nvPicPr>
            <p:cNvPr id="67" name="Picture 50">
              <a:extLst>
                <a:ext uri="{FF2B5EF4-FFF2-40B4-BE49-F238E27FC236}">
                  <a16:creationId xmlns:a16="http://schemas.microsoft.com/office/drawing/2014/main" id="{4E0ED7E0-04B0-F571-E0EE-DFB6222C4A0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p:blipFill>
          <p:spPr bwMode="auto">
            <a:xfrm>
              <a:off x="2088452" y="3498585"/>
              <a:ext cx="1329398" cy="81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8" name="グループ化 67">
            <a:extLst>
              <a:ext uri="{FF2B5EF4-FFF2-40B4-BE49-F238E27FC236}">
                <a16:creationId xmlns:a16="http://schemas.microsoft.com/office/drawing/2014/main" id="{8452E14A-7A30-7D1F-BC62-E59A41B88381}"/>
              </a:ext>
            </a:extLst>
          </p:cNvPr>
          <p:cNvGrpSpPr/>
          <p:nvPr/>
        </p:nvGrpSpPr>
        <p:grpSpPr>
          <a:xfrm>
            <a:off x="5481816" y="3385141"/>
            <a:ext cx="1579136" cy="2107196"/>
            <a:chOff x="5481816" y="3385141"/>
            <a:chExt cx="1579136" cy="2107196"/>
          </a:xfrm>
        </p:grpSpPr>
        <p:sp>
          <p:nvSpPr>
            <p:cNvPr id="69" name="正方形/長方形 68">
              <a:extLst>
                <a:ext uri="{FF2B5EF4-FFF2-40B4-BE49-F238E27FC236}">
                  <a16:creationId xmlns:a16="http://schemas.microsoft.com/office/drawing/2014/main" id="{79C63BAB-A059-DA2E-D832-B98925B5889B}"/>
                </a:ext>
              </a:extLst>
            </p:cNvPr>
            <p:cNvSpPr/>
            <p:nvPr/>
          </p:nvSpPr>
          <p:spPr bwMode="auto">
            <a:xfrm>
              <a:off x="5481816" y="4452611"/>
              <a:ext cx="15791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F46C62"/>
                  </a:solidFill>
                  <a:effectLst/>
                  <a:uLnTx/>
                  <a:uFillTx/>
                  <a:latin typeface="+mn-ea"/>
                </a:rPr>
                <a:t>道路整備事業費</a:t>
              </a:r>
              <a:endParaRPr kumimoji="1" lang="en-US" altLang="zh-TW" sz="1300" b="0" i="0" u="none" strike="noStrike" kern="1200" cap="none" spc="0" normalizeH="0" baseline="0" noProof="0" dirty="0">
                <a:ln>
                  <a:noFill/>
                </a:ln>
                <a:solidFill>
                  <a:srgbClr val="F46C62"/>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srgbClr val="F46C62"/>
                  </a:solidFill>
                  <a:effectLst/>
                  <a:uLnTx/>
                  <a:uFillTx/>
                  <a:latin typeface="+mn-ea"/>
                </a:rPr>
                <a:t>（令和</a:t>
              </a:r>
              <a:r>
                <a:rPr kumimoji="1" lang="ja-JP" altLang="en-US" sz="1200" b="0" i="0" u="none" strike="noStrike" kern="1200" cap="none" spc="0" normalizeH="0" baseline="0" noProof="0" dirty="0">
                  <a:ln>
                    <a:noFill/>
                  </a:ln>
                  <a:solidFill>
                    <a:srgbClr val="F46C62"/>
                  </a:solidFill>
                  <a:effectLst/>
                  <a:uLnTx/>
                  <a:uFillTx/>
                  <a:latin typeface="+mn-ea"/>
                </a:rPr>
                <a:t>７</a:t>
              </a:r>
              <a:r>
                <a:rPr kumimoji="1" lang="zh-TW" altLang="en-US" sz="1200" b="0" i="0" u="none" strike="noStrike" kern="1200" cap="none" spc="0" normalizeH="0" baseline="0" noProof="0" dirty="0">
                  <a:ln>
                    <a:noFill/>
                  </a:ln>
                  <a:solidFill>
                    <a:srgbClr val="F46C62"/>
                  </a:solidFill>
                  <a:effectLst/>
                  <a:uLnTx/>
                  <a:uFillTx/>
                  <a:latin typeface="+mn-ea"/>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rPr>
                <a:t>約</a:t>
              </a:r>
              <a:r>
                <a:rPr kumimoji="1" lang="en-US" altLang="ja-JP" sz="1300" b="0" i="0" u="none" strike="noStrike" kern="1200" cap="none" spc="0" normalizeH="0" baseline="0" noProof="0" dirty="0">
                  <a:ln>
                    <a:noFill/>
                  </a:ln>
                  <a:solidFill>
                    <a:srgbClr val="000000"/>
                  </a:solidFill>
                  <a:effectLst/>
                  <a:uLnTx/>
                  <a:uFillTx/>
                  <a:latin typeface="+mn-ea"/>
                </a:rPr>
                <a:t>1</a:t>
              </a:r>
              <a:r>
                <a:rPr kumimoji="1" lang="zh-TW" altLang="en-US" sz="1300" b="0" i="0" u="none" strike="noStrike" kern="1200" cap="none" spc="0" normalizeH="0" baseline="0" noProof="0" dirty="0">
                  <a:ln>
                    <a:noFill/>
                  </a:ln>
                  <a:solidFill>
                    <a:srgbClr val="000000"/>
                  </a:solidFill>
                  <a:effectLst/>
                  <a:uLnTx/>
                  <a:uFillTx/>
                  <a:latin typeface="+mn-ea"/>
                </a:rPr>
                <a:t>兆</a:t>
              </a:r>
              <a:r>
                <a:rPr kumimoji="1" lang="en-US" altLang="zh-TW" sz="1300" b="0" i="0" u="none" strike="noStrike" kern="1200" cap="none" spc="0" normalizeH="0" baseline="0" noProof="0" dirty="0">
                  <a:ln>
                    <a:noFill/>
                  </a:ln>
                  <a:solidFill>
                    <a:srgbClr val="000000"/>
                  </a:solidFill>
                  <a:effectLst/>
                  <a:uLnTx/>
                  <a:uFillTx/>
                  <a:latin typeface="+mn-ea"/>
                </a:rPr>
                <a:t>6,7</a:t>
              </a:r>
              <a:r>
                <a:rPr kumimoji="1" lang="en-US" altLang="ja-JP" sz="1300" b="0" i="0" u="none" strike="noStrike" kern="1200" cap="none" spc="0" normalizeH="0" baseline="0" noProof="0" dirty="0">
                  <a:ln>
                    <a:noFill/>
                  </a:ln>
                  <a:solidFill>
                    <a:srgbClr val="000000"/>
                  </a:solidFill>
                  <a:effectLst/>
                  <a:uLnTx/>
                  <a:uFillTx/>
                  <a:latin typeface="+mn-ea"/>
                </a:rPr>
                <a:t>2</a:t>
              </a:r>
              <a:r>
                <a:rPr kumimoji="1" lang="en-US" altLang="zh-TW" sz="1300" b="0" i="0" u="none" strike="noStrike" kern="1200" cap="none" spc="0" normalizeH="0" baseline="0" noProof="0" dirty="0">
                  <a:ln>
                    <a:noFill/>
                  </a:ln>
                  <a:solidFill>
                    <a:srgbClr val="000000"/>
                  </a:solidFill>
                  <a:effectLst/>
                  <a:uLnTx/>
                  <a:uFillTx/>
                  <a:latin typeface="+mn-ea"/>
                </a:rPr>
                <a:t>1</a:t>
              </a:r>
              <a:r>
                <a:rPr kumimoji="1" lang="zh-TW" altLang="en-US" sz="1300" b="0" i="0" u="none" strike="noStrike" kern="1200" cap="none" spc="0" normalizeH="0" baseline="0" noProof="0" dirty="0">
                  <a:ln>
                    <a:noFill/>
                  </a:ln>
                  <a:solidFill>
                    <a:srgbClr val="000000"/>
                  </a:solidFill>
                  <a:effectLst/>
                  <a:uLnTx/>
                  <a:uFillTx/>
                  <a:latin typeface="+mn-ea"/>
                </a:rPr>
                <a:t>億円</a:t>
              </a:r>
              <a:r>
                <a:rPr kumimoji="1" lang="en-US" altLang="ja-JP" sz="1300" b="0" i="0" u="none" strike="noStrike" kern="1200" cap="none" spc="0" normalizeH="0" baseline="30000" noProof="0" dirty="0">
                  <a:ln>
                    <a:noFill/>
                  </a:ln>
                  <a:solidFill>
                    <a:srgbClr val="000000"/>
                  </a:solidFill>
                  <a:effectLst/>
                  <a:uLnTx/>
                  <a:uFillTx/>
                  <a:latin typeface="+mn-ea"/>
                </a:rPr>
                <a:t>※</a:t>
              </a:r>
              <a:r>
                <a:rPr lang="en-US" altLang="zh-TW" sz="1300" baseline="30000" dirty="0">
                  <a:solidFill>
                    <a:srgbClr val="000000"/>
                  </a:solidFill>
                  <a:latin typeface="+mn-ea"/>
                </a:rPr>
                <a:t>4</a:t>
              </a:r>
              <a:endParaRPr kumimoji="1" lang="zh-TW" altLang="en-US" sz="1300" b="0" i="0" u="none" strike="noStrike" kern="1200" cap="none" spc="0" normalizeH="0" baseline="30000" noProof="0" dirty="0">
                <a:ln>
                  <a:noFill/>
                </a:ln>
                <a:solidFill>
                  <a:srgbClr val="000000"/>
                </a:solidFill>
                <a:effectLst/>
                <a:uLnTx/>
                <a:uFillTx/>
                <a:latin typeface="+mn-ea"/>
              </a:endParaRPr>
            </a:p>
          </p:txBody>
        </p:sp>
        <p:pic>
          <p:nvPicPr>
            <p:cNvPr id="70" name="Picture 51">
              <a:extLst>
                <a:ext uri="{FF2B5EF4-FFF2-40B4-BE49-F238E27FC236}">
                  <a16:creationId xmlns:a16="http://schemas.microsoft.com/office/drawing/2014/main" id="{A401EB4D-3AAB-B8D1-057F-15A3EB959ADF}"/>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p:blipFill>
          <p:spPr bwMode="auto">
            <a:xfrm>
              <a:off x="5540272" y="3385141"/>
              <a:ext cx="1462225" cy="9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 name="グループ化 70">
            <a:extLst>
              <a:ext uri="{FF2B5EF4-FFF2-40B4-BE49-F238E27FC236}">
                <a16:creationId xmlns:a16="http://schemas.microsoft.com/office/drawing/2014/main" id="{6A1DF210-477F-0804-BE8D-28AED3BBF2C5}"/>
              </a:ext>
            </a:extLst>
          </p:cNvPr>
          <p:cNvGrpSpPr/>
          <p:nvPr/>
        </p:nvGrpSpPr>
        <p:grpSpPr>
          <a:xfrm>
            <a:off x="7245552" y="3502941"/>
            <a:ext cx="1549281" cy="2438098"/>
            <a:chOff x="7245552" y="3502941"/>
            <a:chExt cx="1549281" cy="2438098"/>
          </a:xfrm>
        </p:grpSpPr>
        <p:sp>
          <p:nvSpPr>
            <p:cNvPr id="72" name="正方形/長方形 71">
              <a:extLst>
                <a:ext uri="{FF2B5EF4-FFF2-40B4-BE49-F238E27FC236}">
                  <a16:creationId xmlns:a16="http://schemas.microsoft.com/office/drawing/2014/main" id="{6D875D53-F8E3-C023-3852-0BC63F66A5DD}"/>
                </a:ext>
              </a:extLst>
            </p:cNvPr>
            <p:cNvSpPr/>
            <p:nvPr/>
          </p:nvSpPr>
          <p:spPr bwMode="auto">
            <a:xfrm>
              <a:off x="7245552" y="4452611"/>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校舎・体育館</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F46C62"/>
                  </a:solidFill>
                  <a:effectLst/>
                  <a:uLnTx/>
                  <a:uFillTx/>
                  <a:latin typeface="+mn-ea"/>
                  <a:cs typeface="+mn-cs"/>
                </a:rPr>
                <a:t>などの建設費用</a:t>
              </a:r>
              <a:endParaRPr kumimoji="1" lang="en-US" altLang="ja-JP" sz="1300" b="0" i="0" u="none" strike="noStrike" kern="1200" cap="none" spc="0" normalizeH="0" baseline="0" noProof="0" dirty="0">
                <a:ln>
                  <a:noFill/>
                </a:ln>
                <a:solidFill>
                  <a:srgbClr val="F46C62"/>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46C62"/>
                  </a:solidFill>
                  <a:effectLst/>
                  <a:uLnTx/>
                  <a:uFillTx/>
                  <a:latin typeface="+mn-ea"/>
                  <a:cs typeface="+mn-cs"/>
                </a:rPr>
                <a:t>（令和７年度）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mn-ea"/>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0000"/>
                  </a:solidFill>
                  <a:effectLst/>
                  <a:uLnTx/>
                  <a:uFillTx/>
                  <a:latin typeface="+mn-ea"/>
                  <a:cs typeface="+mn-cs"/>
                </a:rPr>
                <a:t>約</a:t>
              </a:r>
              <a:r>
                <a:rPr kumimoji="1" lang="en-US" altLang="zh-TW" sz="1300" b="0" i="0" u="none" strike="noStrike" kern="1200" cap="none" spc="0" normalizeH="0" baseline="0" noProof="0" dirty="0">
                  <a:ln>
                    <a:noFill/>
                  </a:ln>
                  <a:solidFill>
                    <a:srgbClr val="000000"/>
                  </a:solidFill>
                  <a:effectLst/>
                  <a:uLnTx/>
                  <a:uFillTx/>
                  <a:latin typeface="+mn-ea"/>
                  <a:cs typeface="+mn-cs"/>
                </a:rPr>
                <a:t>7</a:t>
              </a:r>
              <a:r>
                <a:rPr kumimoji="1" lang="en-US" altLang="ja-JP" sz="1300" b="0" i="0" u="none" strike="noStrike" kern="1200" cap="none" spc="0" normalizeH="0" baseline="0" noProof="0" dirty="0">
                  <a:ln>
                    <a:noFill/>
                  </a:ln>
                  <a:solidFill>
                    <a:srgbClr val="000000"/>
                  </a:solidFill>
                  <a:effectLst/>
                  <a:uLnTx/>
                  <a:uFillTx/>
                  <a:latin typeface="+mn-ea"/>
                  <a:cs typeface="+mn-cs"/>
                </a:rPr>
                <a:t>36</a:t>
              </a:r>
              <a:r>
                <a:rPr kumimoji="1" lang="zh-TW" altLang="en-US" sz="1300" b="0" i="0" u="none" strike="noStrike" kern="1200" cap="none" spc="0" normalizeH="0" baseline="0" noProof="0" dirty="0">
                  <a:ln>
                    <a:noFill/>
                  </a:ln>
                  <a:solidFill>
                    <a:srgbClr val="000000"/>
                  </a:solidFill>
                  <a:effectLst/>
                  <a:uLnTx/>
                  <a:uFillTx/>
                  <a:latin typeface="+mn-ea"/>
                  <a:cs typeface="+mn-cs"/>
                </a:rPr>
                <a:t>億円</a:t>
              </a:r>
              <a:r>
                <a:rPr kumimoji="1" lang="en-US" altLang="zh-TW" sz="1300" b="0" i="0" u="none" strike="noStrike" kern="1200" cap="none" spc="0" normalizeH="0" baseline="30000" noProof="0" dirty="0">
                  <a:ln>
                    <a:noFill/>
                  </a:ln>
                  <a:solidFill>
                    <a:srgbClr val="000000"/>
                  </a:solidFill>
                  <a:effectLst/>
                  <a:uLnTx/>
                  <a:uFillTx/>
                  <a:latin typeface="+mn-ea"/>
                  <a:cs typeface="+mn-cs"/>
                </a:rPr>
                <a:t>※5</a:t>
              </a:r>
              <a:endParaRPr kumimoji="1" lang="ja-JP" altLang="en-US" sz="1300" b="0" i="0" u="none" strike="noStrike" kern="1200" cap="none" spc="0" normalizeH="0" baseline="30000" noProof="0" dirty="0">
                <a:ln>
                  <a:noFill/>
                </a:ln>
                <a:solidFill>
                  <a:srgbClr val="000000"/>
                </a:solidFill>
                <a:effectLst/>
                <a:uLnTx/>
                <a:uFillTx/>
                <a:latin typeface="+mn-ea"/>
                <a:cs typeface="+mn-cs"/>
              </a:endParaRPr>
            </a:p>
          </p:txBody>
        </p:sp>
        <p:pic>
          <p:nvPicPr>
            <p:cNvPr id="73" name="Picture 34">
              <a:extLst>
                <a:ext uri="{FF2B5EF4-FFF2-40B4-BE49-F238E27FC236}">
                  <a16:creationId xmlns:a16="http://schemas.microsoft.com/office/drawing/2014/main" id="{C8AF02F9-54CC-3479-8A8C-D115DCB241E7}"/>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p:blipFill>
          <p:spPr bwMode="auto">
            <a:xfrm>
              <a:off x="7438783" y="3502941"/>
              <a:ext cx="1162819" cy="717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74" name="直線コネクタ 73">
            <a:extLst>
              <a:ext uri="{FF2B5EF4-FFF2-40B4-BE49-F238E27FC236}">
                <a16:creationId xmlns:a16="http://schemas.microsoft.com/office/drawing/2014/main" id="{4F47E091-86B9-4CAF-3569-6F6AA144DFAF}"/>
              </a:ext>
            </a:extLst>
          </p:cNvPr>
          <p:cNvCxnSpPr>
            <a:cxnSpLocks/>
          </p:cNvCxnSpPr>
          <p:nvPr/>
        </p:nvCxnSpPr>
        <p:spPr bwMode="auto">
          <a:xfrm>
            <a:off x="1908854"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75" name="直線コネクタ 74">
            <a:extLst>
              <a:ext uri="{FF2B5EF4-FFF2-40B4-BE49-F238E27FC236}">
                <a16:creationId xmlns:a16="http://schemas.microsoft.com/office/drawing/2014/main" id="{87C97338-2C40-74DB-D0FB-69DEC5649366}"/>
              </a:ext>
            </a:extLst>
          </p:cNvPr>
          <p:cNvCxnSpPr>
            <a:cxnSpLocks/>
          </p:cNvCxnSpPr>
          <p:nvPr/>
        </p:nvCxnSpPr>
        <p:spPr bwMode="auto">
          <a:xfrm>
            <a:off x="3597449" y="3490182"/>
            <a:ext cx="0" cy="2497947"/>
          </a:xfrm>
          <a:prstGeom prst="line">
            <a:avLst/>
          </a:prstGeom>
          <a:noFill/>
          <a:ln w="6350" cap="flat" cmpd="sng" algn="ctr">
            <a:solidFill>
              <a:srgbClr val="F46C62"/>
            </a:solidFill>
            <a:prstDash val="solid"/>
            <a:round/>
            <a:headEnd type="none" w="med" len="med"/>
            <a:tailEnd type="none" w="med" len="med"/>
          </a:ln>
          <a:effectLst/>
        </p:spPr>
      </p:cxnSp>
      <p:cxnSp>
        <p:nvCxnSpPr>
          <p:cNvPr id="76" name="直線コネクタ 75">
            <a:extLst>
              <a:ext uri="{FF2B5EF4-FFF2-40B4-BE49-F238E27FC236}">
                <a16:creationId xmlns:a16="http://schemas.microsoft.com/office/drawing/2014/main" id="{C18D1E33-F386-8F53-473B-C66A6C2E0934}"/>
              </a:ext>
            </a:extLst>
          </p:cNvPr>
          <p:cNvCxnSpPr>
            <a:cxnSpLocks/>
          </p:cNvCxnSpPr>
          <p:nvPr/>
        </p:nvCxnSpPr>
        <p:spPr bwMode="auto">
          <a:xfrm>
            <a:off x="7153252" y="3490182"/>
            <a:ext cx="0" cy="2497947"/>
          </a:xfrm>
          <a:prstGeom prst="line">
            <a:avLst/>
          </a:prstGeom>
          <a:noFill/>
          <a:ln w="6350" cap="flat" cmpd="sng" algn="ctr">
            <a:solidFill>
              <a:srgbClr val="F46C62"/>
            </a:solidFill>
            <a:prstDash val="solid"/>
            <a:round/>
            <a:headEnd type="none" w="med" len="med"/>
            <a:tailEnd type="none" w="med" len="med"/>
          </a:ln>
          <a:effectLst/>
        </p:spPr>
      </p:cxnSp>
      <p:sp>
        <p:nvSpPr>
          <p:cNvPr id="77" name="角丸四角形 15">
            <a:extLst>
              <a:ext uri="{FF2B5EF4-FFF2-40B4-BE49-F238E27FC236}">
                <a16:creationId xmlns:a16="http://schemas.microsoft.com/office/drawing/2014/main" id="{8AA20C5B-6F9F-E13A-8A12-9B8E32740E77}"/>
              </a:ext>
            </a:extLst>
          </p:cNvPr>
          <p:cNvSpPr/>
          <p:nvPr/>
        </p:nvSpPr>
        <p:spPr>
          <a:xfrm>
            <a:off x="162607" y="6459730"/>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１・２　出所：総務省「令和７年版地方財政白書」　　　</a:t>
            </a:r>
            <a:r>
              <a:rPr lang="en-US" altLang="ja-JP" sz="800" dirty="0">
                <a:solidFill>
                  <a:schemeClr val="tx1"/>
                </a:solidFill>
                <a:latin typeface="+mn-ea"/>
              </a:rPr>
              <a:t>※</a:t>
            </a:r>
            <a:r>
              <a:rPr lang="ja-JP" altLang="en-US" sz="800" dirty="0">
                <a:solidFill>
                  <a:schemeClr val="tx1"/>
                </a:solidFill>
                <a:latin typeface="+mn-ea"/>
              </a:rPr>
              <a:t>３　出所：厚生労働省「令和４（</a:t>
            </a:r>
            <a:r>
              <a:rPr lang="en-US" altLang="ja-JP" sz="800" dirty="0">
                <a:solidFill>
                  <a:schemeClr val="tx1"/>
                </a:solidFill>
                <a:latin typeface="+mn-ea"/>
              </a:rPr>
              <a:t>2022</a:t>
            </a:r>
            <a:r>
              <a:rPr lang="ja-JP" altLang="en-US" sz="800" dirty="0">
                <a:solidFill>
                  <a:schemeClr val="tx1"/>
                </a:solidFill>
                <a:latin typeface="+mn-ea"/>
              </a:rPr>
              <a:t>）年度国民医療費の概況」</a:t>
            </a:r>
          </a:p>
        </p:txBody>
      </p:sp>
      <p:sp>
        <p:nvSpPr>
          <p:cNvPr id="78" name="角丸四角形 40">
            <a:extLst>
              <a:ext uri="{FF2B5EF4-FFF2-40B4-BE49-F238E27FC236}">
                <a16:creationId xmlns:a16="http://schemas.microsoft.com/office/drawing/2014/main" id="{4C668A28-4585-F0DD-36F2-6C5CD1B6779C}"/>
              </a:ext>
            </a:extLst>
          </p:cNvPr>
          <p:cNvSpPr/>
          <p:nvPr/>
        </p:nvSpPr>
        <p:spPr>
          <a:xfrm>
            <a:off x="5366399" y="6459730"/>
            <a:ext cx="3738280" cy="156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800" dirty="0">
                <a:solidFill>
                  <a:schemeClr val="tx1"/>
                </a:solidFill>
                <a:latin typeface="+mn-ea"/>
              </a:rPr>
              <a:t>※</a:t>
            </a:r>
            <a:r>
              <a:rPr lang="ja-JP" altLang="en-US" sz="800" dirty="0">
                <a:solidFill>
                  <a:schemeClr val="tx1"/>
                </a:solidFill>
                <a:latin typeface="+mn-ea"/>
              </a:rPr>
              <a:t>４・５　出所：財務省</a:t>
            </a:r>
            <a:r>
              <a:rPr lang="en-US" altLang="ja-JP" sz="800" dirty="0">
                <a:solidFill>
                  <a:schemeClr val="tx1"/>
                </a:solidFill>
                <a:latin typeface="+mn-ea"/>
              </a:rPr>
              <a:t>｢</a:t>
            </a:r>
            <a:r>
              <a:rPr lang="ja-JP" altLang="en-US" sz="800" dirty="0">
                <a:solidFill>
                  <a:schemeClr val="tx1"/>
                </a:solidFill>
                <a:latin typeface="+mn-ea"/>
              </a:rPr>
              <a:t>令和７年度予算及び財政投融資計画の説明」　　　</a:t>
            </a:r>
          </a:p>
        </p:txBody>
      </p:sp>
      <p:sp>
        <p:nvSpPr>
          <p:cNvPr id="79" name="四角形: 角を丸くする 38">
            <a:extLst>
              <a:ext uri="{FF2B5EF4-FFF2-40B4-BE49-F238E27FC236}">
                <a16:creationId xmlns:a16="http://schemas.microsoft.com/office/drawing/2014/main" id="{B5597CA3-FB1F-7E6E-247E-E7B3A26FD817}"/>
              </a:ext>
            </a:extLst>
          </p:cNvPr>
          <p:cNvSpPr/>
          <p:nvPr/>
        </p:nvSpPr>
        <p:spPr>
          <a:xfrm>
            <a:off x="162608" y="2127848"/>
            <a:ext cx="8812800" cy="524754"/>
          </a:xfrm>
          <a:prstGeom prst="roundRect">
            <a:avLst>
              <a:gd name="adj" fmla="val 0"/>
            </a:avLst>
          </a:prstGeom>
          <a:solidFill>
            <a:srgbClr val="F46C6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p>
        </p:txBody>
      </p:sp>
      <p:sp>
        <p:nvSpPr>
          <p:cNvPr id="80" name="正方形/長方形 79">
            <a:extLst>
              <a:ext uri="{FF2B5EF4-FFF2-40B4-BE49-F238E27FC236}">
                <a16:creationId xmlns:a16="http://schemas.microsoft.com/office/drawing/2014/main" id="{0FAD4BBC-BE48-93C5-FD16-C36BADDFF43C}"/>
              </a:ext>
            </a:extLst>
          </p:cNvPr>
          <p:cNvSpPr/>
          <p:nvPr/>
        </p:nvSpPr>
        <p:spPr>
          <a:xfrm>
            <a:off x="2834889" y="2169641"/>
            <a:ext cx="3483326"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chemeClr val="bg1"/>
                </a:solidFill>
                <a:latin typeface="HGPｺﾞｼｯｸE" panose="020B0900000000000000" pitchFamily="50" charset="-128"/>
                <a:ea typeface="HGPｺﾞｼｯｸE" panose="020B0900000000000000" pitchFamily="50" charset="-128"/>
              </a:rPr>
              <a:t>「税金」</a:t>
            </a:r>
            <a:r>
              <a:rPr lang="ja-JP" altLang="en-US" sz="2800" kern="0" spc="-1000" dirty="0">
                <a:solidFill>
                  <a:schemeClr val="bg1"/>
                </a:solidFill>
                <a:latin typeface="HGPｺﾞｼｯｸE" panose="020B0900000000000000" pitchFamily="50" charset="-128"/>
                <a:ea typeface="HGPｺﾞｼｯｸE" panose="020B0900000000000000" pitchFamily="50" charset="-128"/>
              </a:rPr>
              <a:t>　</a:t>
            </a:r>
            <a:r>
              <a:rPr lang="ja-JP" altLang="en-US" dirty="0">
                <a:solidFill>
                  <a:schemeClr val="bg1"/>
                </a:solidFill>
                <a:latin typeface="HGPｺﾞｼｯｸE" panose="020B0900000000000000" pitchFamily="50" charset="-128"/>
                <a:ea typeface="HGPｺﾞｼｯｸE" panose="020B0900000000000000" pitchFamily="50" charset="-128"/>
              </a:rPr>
              <a:t>により賄われています。</a:t>
            </a:r>
            <a:endParaRPr lang="ja-JP" altLang="en-US" sz="2400" dirty="0">
              <a:solidFill>
                <a:schemeClr val="bg1"/>
              </a:solidFill>
              <a:latin typeface="HGPｺﾞｼｯｸE" panose="020B0900000000000000" pitchFamily="50" charset="-128"/>
              <a:ea typeface="HGPｺﾞｼｯｸE" panose="020B0900000000000000" pitchFamily="50" charset="-128"/>
            </a:endParaRPr>
          </a:p>
        </p:txBody>
      </p:sp>
      <p:sp>
        <p:nvSpPr>
          <p:cNvPr id="81" name="正方形/長方形 80">
            <a:extLst>
              <a:ext uri="{FF2B5EF4-FFF2-40B4-BE49-F238E27FC236}">
                <a16:creationId xmlns:a16="http://schemas.microsoft.com/office/drawing/2014/main" id="{3910EE3A-0DBB-820C-88F7-106ED48C440B}"/>
              </a:ext>
            </a:extLst>
          </p:cNvPr>
          <p:cNvSpPr/>
          <p:nvPr/>
        </p:nvSpPr>
        <p:spPr>
          <a:xfrm>
            <a:off x="4587828" y="2212717"/>
            <a:ext cx="291748"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800" dirty="0">
                <a:solidFill>
                  <a:schemeClr val="bg1"/>
                </a:solidFill>
                <a:latin typeface="HGPｺﾞｼｯｸE" panose="020B0900000000000000" pitchFamily="50" charset="-128"/>
                <a:ea typeface="HGPｺﾞｼｯｸE" panose="020B0900000000000000" pitchFamily="50" charset="-128"/>
              </a:rPr>
              <a:t>まかな</a:t>
            </a:r>
          </a:p>
        </p:txBody>
      </p:sp>
      <p:sp>
        <p:nvSpPr>
          <p:cNvPr id="82" name="Text Box 23">
            <a:extLst>
              <a:ext uri="{FF2B5EF4-FFF2-40B4-BE49-F238E27FC236}">
                <a16:creationId xmlns:a16="http://schemas.microsoft.com/office/drawing/2014/main" id="{E74EBD14-4C77-BC6E-3480-7711749E9056}"/>
              </a:ext>
            </a:extLst>
          </p:cNvPr>
          <p:cNvSpPr txBox="1">
            <a:spLocks noChangeArrowheads="1"/>
          </p:cNvSpPr>
          <p:nvPr/>
        </p:nvSpPr>
        <p:spPr bwMode="auto">
          <a:xfrm>
            <a:off x="723616" y="2708711"/>
            <a:ext cx="59343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None/>
              <a:defRPr/>
            </a:pPr>
            <a:r>
              <a:rPr lang="ja-JP" altLang="en-US" sz="800" dirty="0">
                <a:solidFill>
                  <a:srgbClr val="F25044"/>
                </a:solidFill>
                <a:latin typeface="HGP創英角ｺﾞｼｯｸUB" panose="020B0900000000000000" pitchFamily="50" charset="-128"/>
                <a:ea typeface="HGP創英角ｺﾞｼｯｸUB" panose="020B0900000000000000" pitchFamily="50" charset="-128"/>
              </a:rPr>
              <a:t>こうきょう</a:t>
            </a:r>
          </a:p>
        </p:txBody>
      </p:sp>
    </p:spTree>
    <p:extLst>
      <p:ext uri="{BB962C8B-B14F-4D97-AF65-F5344CB8AC3E}">
        <p14:creationId xmlns:p14="http://schemas.microsoft.com/office/powerpoint/2010/main" val="373518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fade">
                                      <p:cBhvr>
                                        <p:cTn id="21" dur="500"/>
                                        <p:tgtEl>
                                          <p:spTgt spid="7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500"/>
                                        <p:tgtEl>
                                          <p:spTgt spid="8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par>
                                <p:cTn id="33" presetID="10"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500"/>
                                        <p:tgtEl>
                                          <p:spTgt spid="7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500"/>
                                        <p:tgtEl>
                                          <p:spTgt spid="7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fade">
                                      <p:cBhvr>
                                        <p:cTn id="66" dur="500"/>
                                        <p:tgtEl>
                                          <p:spTgt spid="4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500"/>
                                        <p:tgtEl>
                                          <p:spTgt spid="68"/>
                                        </p:tgtEl>
                                      </p:cBhvr>
                                    </p:animEffec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500"/>
                                        <p:tgtEl>
                                          <p:spTgt spid="7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71"/>
                                        </p:tgtEl>
                                        <p:attrNameLst>
                                          <p:attrName>style.visibility</p:attrName>
                                        </p:attrNameLst>
                                      </p:cBhvr>
                                      <p:to>
                                        <p:strVal val="visible"/>
                                      </p:to>
                                    </p:set>
                                    <p:animEffect transition="in" filter="fade">
                                      <p:cBhvr>
                                        <p:cTn id="80" dur="500"/>
                                        <p:tgtEl>
                                          <p:spTgt spid="71"/>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77"/>
                                        </p:tgtEl>
                                        <p:attrNameLst>
                                          <p:attrName>style.visibility</p:attrName>
                                        </p:attrNameLst>
                                      </p:cBhvr>
                                      <p:to>
                                        <p:strVal val="visible"/>
                                      </p:to>
                                    </p:set>
                                    <p:animEffect transition="in" filter="fade">
                                      <p:cBhvr>
                                        <p:cTn id="84" dur="500"/>
                                        <p:tgtEl>
                                          <p:spTgt spid="77"/>
                                        </p:tgtEl>
                                      </p:cBhvr>
                                    </p:animEffect>
                                  </p:childTnLst>
                                </p:cTn>
                              </p:par>
                            </p:childTnLst>
                          </p:cTn>
                        </p:par>
                        <p:par>
                          <p:cTn id="85" fill="hold">
                            <p:stCondLst>
                              <p:cond delay="1000"/>
                            </p:stCondLst>
                            <p:childTnLst>
                              <p:par>
                                <p:cTn id="86" presetID="10" presetClass="entr" presetSubtype="0" fill="hold" grpId="0"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fade">
                                      <p:cBhvr>
                                        <p:cTn id="8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2" grpId="0"/>
      <p:bldP spid="45" grpId="0"/>
      <p:bldP spid="47" grpId="0" animBg="1"/>
      <p:bldP spid="48" grpId="0" animBg="1"/>
      <p:bldP spid="77" grpId="0"/>
      <p:bldP spid="78" grpId="0"/>
      <p:bldP spid="79" grpId="0" animBg="1"/>
      <p:bldP spid="81" grpId="0"/>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B01052C-A717-4330-073C-179D0B7D4E15}"/>
              </a:ext>
            </a:extLst>
          </p:cNvPr>
          <p:cNvSpPr txBox="1"/>
          <p:nvPr/>
        </p:nvSpPr>
        <p:spPr>
          <a:xfrm>
            <a:off x="878182" y="6520344"/>
            <a:ext cx="7233802" cy="261610"/>
          </a:xfrm>
          <a:prstGeom prst="rect">
            <a:avLst/>
          </a:prstGeom>
          <a:noFill/>
        </p:spPr>
        <p:txBody>
          <a:bodyPr wrap="square" rtlCol="0">
            <a:spAutoFit/>
          </a:bodyPr>
          <a:lstStyle/>
          <a:p>
            <a:r>
              <a:rPr kumimoji="1" lang="ja-JP" altLang="en-US" sz="1100" dirty="0">
                <a:solidFill>
                  <a:srgbClr val="F25044"/>
                </a:solidFill>
                <a:latin typeface="+mn-ea"/>
                <a:ea typeface="+mn-ea"/>
              </a:rPr>
              <a:t>動画で学ぼう</a:t>
            </a:r>
            <a:r>
              <a:rPr lang="ja-JP" altLang="en-US" sz="1100" dirty="0">
                <a:solidFill>
                  <a:srgbClr val="F25044"/>
                </a:solidFill>
                <a:latin typeface="+mn-ea"/>
                <a:ea typeface="+mn-ea"/>
              </a:rPr>
              <a:t>：</a:t>
            </a:r>
            <a:r>
              <a:rPr kumimoji="1" lang="ja-JP" altLang="en-US" sz="1100" dirty="0">
                <a:solidFill>
                  <a:srgbClr val="F25044"/>
                </a:solidFill>
                <a:latin typeface="+mn-ea"/>
                <a:ea typeface="+mn-ea"/>
              </a:rPr>
              <a:t>「税の学習コーナー」　</a:t>
            </a:r>
            <a:r>
              <a:rPr lang="en-US" altLang="ja-JP" sz="1100" dirty="0">
                <a:latin typeface="+mn-lt"/>
                <a:ea typeface="+mn-ea"/>
                <a:hlinkClick r:id="rId2">
                  <a:extLst>
                    <a:ext uri="{A12FA001-AC4F-418D-AE19-62706E023703}">
                      <ahyp:hlinkClr xmlns:ahyp="http://schemas.microsoft.com/office/drawing/2018/hyperlinkcolor" val="tx"/>
                    </a:ext>
                  </a:extLst>
                </a:hlinkClick>
              </a:rPr>
              <a:t>https://www.nta.go.jp/taxes/kids/video/index.htm#anime</a:t>
            </a:r>
            <a:r>
              <a:rPr lang="en-US" altLang="ja-JP" sz="1100" dirty="0">
                <a:latin typeface="+mn-lt"/>
                <a:ea typeface="+mn-ea"/>
              </a:rPr>
              <a:t> </a:t>
            </a:r>
            <a:endParaRPr lang="ja-JP" altLang="en-US" sz="1100" dirty="0">
              <a:latin typeface="+mn-ea"/>
              <a:ea typeface="+mn-ea"/>
            </a:endParaRPr>
          </a:p>
        </p:txBody>
      </p:sp>
      <p:sp>
        <p:nvSpPr>
          <p:cNvPr id="5" name="Text Box 12">
            <a:extLst>
              <a:ext uri="{FF2B5EF4-FFF2-40B4-BE49-F238E27FC236}">
                <a16:creationId xmlns:a16="http://schemas.microsoft.com/office/drawing/2014/main" id="{52AD703A-2038-4ADF-3806-9347006CEAF9}"/>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43" name="角丸四角形 31">
            <a:extLst>
              <a:ext uri="{FF2B5EF4-FFF2-40B4-BE49-F238E27FC236}">
                <a16:creationId xmlns:a16="http://schemas.microsoft.com/office/drawing/2014/main" id="{F3D29871-F5F9-7DFA-7A65-5D26227813F1}"/>
              </a:ext>
            </a:extLst>
          </p:cNvPr>
          <p:cNvSpPr/>
          <p:nvPr/>
        </p:nvSpPr>
        <p:spPr>
          <a:xfrm>
            <a:off x="5542473" y="5890062"/>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55" dirty="0">
                <a:solidFill>
                  <a:schemeClr val="tx1"/>
                </a:solidFill>
              </a:rPr>
              <a:t>※</a:t>
            </a:r>
            <a:r>
              <a:rPr lang="ja-JP" altLang="en-US" sz="855" dirty="0">
                <a:solidFill>
                  <a:schemeClr val="tx1"/>
                </a:solidFill>
              </a:rPr>
              <a:t>出所：</a:t>
            </a:r>
            <a:r>
              <a:rPr lang="zh-TW" altLang="en-US" sz="855" dirty="0">
                <a:solidFill>
                  <a:schemeClr val="tx1"/>
                </a:solidFill>
              </a:rPr>
              <a:t>文部科学省「令和</a:t>
            </a:r>
            <a:r>
              <a:rPr lang="ja-JP" altLang="en-US" sz="855" dirty="0">
                <a:solidFill>
                  <a:schemeClr val="tx1"/>
                </a:solidFill>
              </a:rPr>
              <a:t>５</a:t>
            </a:r>
            <a:r>
              <a:rPr lang="zh-TW" altLang="en-US" sz="855" dirty="0">
                <a:solidFill>
                  <a:schemeClr val="tx1"/>
                </a:solidFill>
              </a:rPr>
              <a:t>年度地方教育費調査（令和</a:t>
            </a:r>
            <a:r>
              <a:rPr lang="ja-JP" altLang="en-US" sz="855" dirty="0">
                <a:solidFill>
                  <a:schemeClr val="tx1"/>
                </a:solidFill>
              </a:rPr>
              <a:t>４</a:t>
            </a:r>
            <a:r>
              <a:rPr lang="zh-TW" altLang="en-US" sz="855" dirty="0">
                <a:solidFill>
                  <a:schemeClr val="tx1"/>
                </a:solidFill>
              </a:rPr>
              <a:t>会計年度）」</a:t>
            </a:r>
            <a:r>
              <a:rPr lang="ja-JP" altLang="en-US" sz="855" dirty="0">
                <a:solidFill>
                  <a:schemeClr val="tx1"/>
                </a:solidFill>
              </a:rPr>
              <a:t>　　　</a:t>
            </a:r>
            <a:endParaRPr lang="en-US" altLang="ja-JP" sz="855" dirty="0">
              <a:solidFill>
                <a:schemeClr val="tx1"/>
              </a:solidFill>
            </a:endParaRPr>
          </a:p>
        </p:txBody>
      </p:sp>
      <p:sp>
        <p:nvSpPr>
          <p:cNvPr id="45" name="正方形/長方形 44">
            <a:extLst>
              <a:ext uri="{FF2B5EF4-FFF2-40B4-BE49-F238E27FC236}">
                <a16:creationId xmlns:a16="http://schemas.microsoft.com/office/drawing/2014/main" id="{6A33358E-6980-35EA-60B7-76A1F7C915D9}"/>
              </a:ext>
            </a:extLst>
          </p:cNvPr>
          <p:cNvSpPr/>
          <p:nvPr/>
        </p:nvSpPr>
        <p:spPr>
          <a:xfrm>
            <a:off x="342377" y="2117575"/>
            <a:ext cx="8477773" cy="3814148"/>
          </a:xfrm>
          <a:prstGeom prst="rect">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solidFill>
                <a:srgbClr val="000000"/>
              </a:solidFill>
              <a:latin typeface="+mn-ea"/>
              <a:ea typeface="+mn-ea"/>
            </a:endParaRPr>
          </a:p>
        </p:txBody>
      </p:sp>
      <p:sp>
        <p:nvSpPr>
          <p:cNvPr id="47" name="テキスト ボックス 46">
            <a:extLst>
              <a:ext uri="{FF2B5EF4-FFF2-40B4-BE49-F238E27FC236}">
                <a16:creationId xmlns:a16="http://schemas.microsoft.com/office/drawing/2014/main" id="{D312994E-51C8-E435-15B9-24FE5521CF32}"/>
              </a:ext>
            </a:extLst>
          </p:cNvPr>
          <p:cNvSpPr txBox="1"/>
          <p:nvPr/>
        </p:nvSpPr>
        <p:spPr>
          <a:xfrm>
            <a:off x="455553" y="2190893"/>
            <a:ext cx="1074332" cy="246221"/>
          </a:xfrm>
          <a:prstGeom prst="rect">
            <a:avLst/>
          </a:prstGeom>
          <a:noFill/>
        </p:spPr>
        <p:txBody>
          <a:bodyPr wrap="square" lIns="0" tIns="0" rIns="0" bIns="0" rtlCol="0">
            <a:spAutoFit/>
          </a:bodyPr>
          <a:lstStyle/>
          <a:p>
            <a:pPr>
              <a:spcAft>
                <a:spcPts val="200"/>
              </a:spcAft>
            </a:pPr>
            <a:r>
              <a:rPr kumimoji="1" lang="ja-JP" altLang="en-US" sz="1600" dirty="0">
                <a:latin typeface="HGPｺﾞｼｯｸM" panose="020B0600000000000000" pitchFamily="50" charset="-128"/>
                <a:ea typeface="HGPｺﾞｼｯｸM" panose="020B0600000000000000" pitchFamily="50" charset="-128"/>
              </a:rPr>
              <a:t>（全国平均）</a:t>
            </a:r>
          </a:p>
        </p:txBody>
      </p:sp>
      <p:grpSp>
        <p:nvGrpSpPr>
          <p:cNvPr id="11" name="グループ化 10">
            <a:extLst>
              <a:ext uri="{FF2B5EF4-FFF2-40B4-BE49-F238E27FC236}">
                <a16:creationId xmlns:a16="http://schemas.microsoft.com/office/drawing/2014/main" id="{61DB81B8-6F41-9FF1-64D8-82915216051D}"/>
              </a:ext>
            </a:extLst>
          </p:cNvPr>
          <p:cNvGrpSpPr/>
          <p:nvPr/>
        </p:nvGrpSpPr>
        <p:grpSpPr>
          <a:xfrm>
            <a:off x="6384206" y="1981173"/>
            <a:ext cx="2247847" cy="3831213"/>
            <a:chOff x="6384206" y="1981173"/>
            <a:chExt cx="2247847" cy="3831213"/>
          </a:xfrm>
        </p:grpSpPr>
        <p:pic>
          <p:nvPicPr>
            <p:cNvPr id="53" name="図 52">
              <a:extLst>
                <a:ext uri="{FF2B5EF4-FFF2-40B4-BE49-F238E27FC236}">
                  <a16:creationId xmlns:a16="http://schemas.microsoft.com/office/drawing/2014/main" id="{68918FEB-A3B5-AA91-5231-F6F3B6FB06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04275" y="1981173"/>
              <a:ext cx="1207709" cy="2906631"/>
            </a:xfrm>
            <a:prstGeom prst="rect">
              <a:avLst/>
            </a:prstGeom>
          </p:spPr>
        </p:pic>
        <p:sp>
          <p:nvSpPr>
            <p:cNvPr id="54" name="四角形: 角を丸くする 53">
              <a:extLst>
                <a:ext uri="{FF2B5EF4-FFF2-40B4-BE49-F238E27FC236}">
                  <a16:creationId xmlns:a16="http://schemas.microsoft.com/office/drawing/2014/main" id="{2BF2EFA3-5796-F280-1B14-0690ED78DB3D}"/>
                </a:ext>
              </a:extLst>
            </p:cNvPr>
            <p:cNvSpPr/>
            <p:nvPr/>
          </p:nvSpPr>
          <p:spPr>
            <a:xfrm>
              <a:off x="6384206" y="4902755"/>
              <a:ext cx="2247847" cy="348032"/>
            </a:xfrm>
            <a:prstGeom prst="roundRect">
              <a:avLst>
                <a:gd name="adj" fmla="val 5296"/>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高校生</a:t>
              </a:r>
              <a:r>
                <a:rPr lang="ja-JP" altLang="en-US" sz="1600" dirty="0">
                  <a:solidFill>
                    <a:srgbClr val="000000"/>
                  </a:solidFill>
                  <a:latin typeface="HGPｺﾞｼｯｸE" panose="020B0900000000000000" pitchFamily="50" charset="-128"/>
                  <a:ea typeface="HGPｺﾞｼｯｸE" panose="020B0900000000000000" pitchFamily="50" charset="-128"/>
                </a:rPr>
                <a:t>（全日制）</a:t>
              </a:r>
              <a:endParaRPr lang="ja-JP" altLang="en-US" dirty="0">
                <a:solidFill>
                  <a:srgbClr val="000000"/>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A55561E3-6D80-C667-EE7F-423EAC4612AF}"/>
                </a:ext>
              </a:extLst>
            </p:cNvPr>
            <p:cNvSpPr txBox="1"/>
            <p:nvPr/>
          </p:nvSpPr>
          <p:spPr>
            <a:xfrm>
              <a:off x="6424882" y="5403700"/>
              <a:ext cx="216649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1,127,000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C08D2D86-4ADD-0A76-CA05-477D98777917}"/>
              </a:ext>
            </a:extLst>
          </p:cNvPr>
          <p:cNvGrpSpPr/>
          <p:nvPr/>
        </p:nvGrpSpPr>
        <p:grpSpPr>
          <a:xfrm>
            <a:off x="3458596" y="2343882"/>
            <a:ext cx="2247847" cy="3468504"/>
            <a:chOff x="3458596" y="2343882"/>
            <a:chExt cx="2247847" cy="3468504"/>
          </a:xfrm>
        </p:grpSpPr>
        <p:pic>
          <p:nvPicPr>
            <p:cNvPr id="52" name="図 51">
              <a:extLst>
                <a:ext uri="{FF2B5EF4-FFF2-40B4-BE49-F238E27FC236}">
                  <a16:creationId xmlns:a16="http://schemas.microsoft.com/office/drawing/2014/main" id="{ED166F7F-DA8C-9F52-2B8F-9080C169E52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67178" y="2343882"/>
              <a:ext cx="1030683" cy="2584956"/>
            </a:xfrm>
            <a:prstGeom prst="rect">
              <a:avLst/>
            </a:prstGeom>
          </p:spPr>
        </p:pic>
        <p:sp>
          <p:nvSpPr>
            <p:cNvPr id="56" name="四角形: 角を丸くする 55">
              <a:extLst>
                <a:ext uri="{FF2B5EF4-FFF2-40B4-BE49-F238E27FC236}">
                  <a16:creationId xmlns:a16="http://schemas.microsoft.com/office/drawing/2014/main" id="{F98263A7-47BB-9328-8165-81E741C9E125}"/>
                </a:ext>
              </a:extLst>
            </p:cNvPr>
            <p:cNvSpPr/>
            <p:nvPr/>
          </p:nvSpPr>
          <p:spPr>
            <a:xfrm>
              <a:off x="3458596" y="4902171"/>
              <a:ext cx="2247847" cy="349200"/>
            </a:xfrm>
            <a:prstGeom prst="roundRect">
              <a:avLst>
                <a:gd name="adj" fmla="val 8320"/>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中学生</a:t>
              </a:r>
            </a:p>
          </p:txBody>
        </p:sp>
        <p:sp>
          <p:nvSpPr>
            <p:cNvPr id="57" name="テキスト ボックス 56">
              <a:extLst>
                <a:ext uri="{FF2B5EF4-FFF2-40B4-BE49-F238E27FC236}">
                  <a16:creationId xmlns:a16="http://schemas.microsoft.com/office/drawing/2014/main" id="{954B40CA-0EF6-5B3F-5519-6CE3F7BF2D99}"/>
                </a:ext>
              </a:extLst>
            </p:cNvPr>
            <p:cNvSpPr txBox="1"/>
            <p:nvPr/>
          </p:nvSpPr>
          <p:spPr>
            <a:xfrm>
              <a:off x="3499272" y="5403701"/>
              <a:ext cx="2166495"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1,086,000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grpSp>
        <p:nvGrpSpPr>
          <p:cNvPr id="3" name="グループ化 2">
            <a:extLst>
              <a:ext uri="{FF2B5EF4-FFF2-40B4-BE49-F238E27FC236}">
                <a16:creationId xmlns:a16="http://schemas.microsoft.com/office/drawing/2014/main" id="{B75214E7-FE7E-1D21-4C57-46B2BD4CFDC8}"/>
              </a:ext>
            </a:extLst>
          </p:cNvPr>
          <p:cNvGrpSpPr/>
          <p:nvPr/>
        </p:nvGrpSpPr>
        <p:grpSpPr>
          <a:xfrm>
            <a:off x="532986" y="2841735"/>
            <a:ext cx="2247847" cy="2970652"/>
            <a:chOff x="532986" y="2841735"/>
            <a:chExt cx="2247847" cy="2970652"/>
          </a:xfrm>
        </p:grpSpPr>
        <p:pic>
          <p:nvPicPr>
            <p:cNvPr id="48" name="図 47">
              <a:extLst>
                <a:ext uri="{FF2B5EF4-FFF2-40B4-BE49-F238E27FC236}">
                  <a16:creationId xmlns:a16="http://schemas.microsoft.com/office/drawing/2014/main" id="{424A1ADD-F101-CED2-CA17-0FCD8ED3451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77546" y="2841735"/>
              <a:ext cx="1158726" cy="1995721"/>
            </a:xfrm>
            <a:prstGeom prst="rect">
              <a:avLst/>
            </a:prstGeom>
          </p:spPr>
        </p:pic>
        <p:sp>
          <p:nvSpPr>
            <p:cNvPr id="58" name="四角形: 角を丸くする 57">
              <a:extLst>
                <a:ext uri="{FF2B5EF4-FFF2-40B4-BE49-F238E27FC236}">
                  <a16:creationId xmlns:a16="http://schemas.microsoft.com/office/drawing/2014/main" id="{7F8D5362-F0A0-D7EC-9D5C-E19DCA388E71}"/>
                </a:ext>
              </a:extLst>
            </p:cNvPr>
            <p:cNvSpPr/>
            <p:nvPr/>
          </p:nvSpPr>
          <p:spPr>
            <a:xfrm>
              <a:off x="532986" y="4902171"/>
              <a:ext cx="2247847" cy="349200"/>
            </a:xfrm>
            <a:prstGeom prst="roundRect">
              <a:avLst>
                <a:gd name="adj" fmla="val 7312"/>
              </a:avLst>
            </a:prstGeom>
            <a:noFill/>
            <a:ln w="19050" cap="flat" cmpd="sng" algn="ctr">
              <a:solidFill>
                <a:srgbClr val="F2504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ja-JP" altLang="en-US" sz="2000" dirty="0">
                  <a:solidFill>
                    <a:srgbClr val="000000"/>
                  </a:solidFill>
                  <a:latin typeface="HGPｺﾞｼｯｸE" panose="020B0900000000000000" pitchFamily="50" charset="-128"/>
                  <a:ea typeface="HGPｺﾞｼｯｸE" panose="020B0900000000000000" pitchFamily="50" charset="-128"/>
                </a:rPr>
                <a:t>小学生</a:t>
              </a:r>
            </a:p>
          </p:txBody>
        </p:sp>
        <p:sp>
          <p:nvSpPr>
            <p:cNvPr id="59" name="テキスト ボックス 58">
              <a:extLst>
                <a:ext uri="{FF2B5EF4-FFF2-40B4-BE49-F238E27FC236}">
                  <a16:creationId xmlns:a16="http://schemas.microsoft.com/office/drawing/2014/main" id="{910C1AD7-693F-2E39-9B0D-4755A1F489AF}"/>
                </a:ext>
              </a:extLst>
            </p:cNvPr>
            <p:cNvSpPr txBox="1"/>
            <p:nvPr/>
          </p:nvSpPr>
          <p:spPr>
            <a:xfrm>
              <a:off x="573662" y="5403700"/>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HGPｺﾞｼｯｸE" panose="020B0900000000000000" pitchFamily="50" charset="-128"/>
                  <a:ea typeface="HGPｺﾞｼｯｸE" panose="020B0900000000000000" pitchFamily="50" charset="-128"/>
                </a:rPr>
                <a:t>約</a:t>
              </a:r>
              <a:r>
                <a:rPr kumimoji="1" lang="en-US" altLang="zh-TW" sz="2600" spc="-30" dirty="0">
                  <a:latin typeface="HGPｺﾞｼｯｸE" panose="020B0900000000000000" pitchFamily="50" charset="-128"/>
                  <a:ea typeface="HGPｺﾞｼｯｸE" panose="020B0900000000000000" pitchFamily="50" charset="-128"/>
                </a:rPr>
                <a:t>941,000</a:t>
              </a:r>
              <a:r>
                <a:rPr kumimoji="1" lang="zh-TW" altLang="en-US" sz="2000" spc="-30" dirty="0">
                  <a:latin typeface="HGPｺﾞｼｯｸE" panose="020B0900000000000000" pitchFamily="50" charset="-128"/>
                  <a:ea typeface="HGPｺﾞｼｯｸE" panose="020B0900000000000000" pitchFamily="50" charset="-128"/>
                </a:rPr>
                <a:t>円</a:t>
              </a:r>
              <a:endParaRPr kumimoji="1" lang="zh-TW" altLang="en-US" sz="2200" spc="-30" dirty="0">
                <a:latin typeface="HGPｺﾞｼｯｸE" panose="020B0900000000000000" pitchFamily="50" charset="-128"/>
                <a:ea typeface="HGPｺﾞｼｯｸE" panose="020B0900000000000000" pitchFamily="50" charset="-128"/>
              </a:endParaRPr>
            </a:p>
          </p:txBody>
        </p:sp>
      </p:grpSp>
      <p:sp>
        <p:nvSpPr>
          <p:cNvPr id="63" name="Rectangle 26">
            <a:extLst>
              <a:ext uri="{FF2B5EF4-FFF2-40B4-BE49-F238E27FC236}">
                <a16:creationId xmlns:a16="http://schemas.microsoft.com/office/drawing/2014/main" id="{4BE895E1-1E3F-7DC3-668C-833D032F9EBB}"/>
              </a:ext>
            </a:extLst>
          </p:cNvPr>
          <p:cNvSpPr>
            <a:spLocks noChangeArrowheads="1"/>
          </p:cNvSpPr>
          <p:nvPr/>
        </p:nvSpPr>
        <p:spPr bwMode="white">
          <a:xfrm>
            <a:off x="188489" y="957023"/>
            <a:ext cx="8776123" cy="1070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公立学校の児童・生徒一人当たりの公費負担額 </a:t>
            </a:r>
            <a:r>
              <a:rPr kumimoji="1" lang="ja-JP" altLang="en-US" sz="1600" i="0" u="none" strike="noStrike" kern="1200" cap="none" spc="0" normalizeH="0" baseline="0" noProof="0" dirty="0">
                <a:ln>
                  <a:noFill/>
                </a:ln>
                <a:solidFill>
                  <a:srgbClr val="F25044"/>
                </a:solidFill>
                <a:effectLst/>
                <a:uLnTx/>
                <a:uFillTx/>
                <a:latin typeface="HGPｺﾞｼｯｸE" panose="020B0900000000000000" pitchFamily="50" charset="-128"/>
                <a:ea typeface="HGPｺﾞｼｯｸE" panose="020B0900000000000000" pitchFamily="50" charset="-128"/>
              </a:rPr>
              <a:t>（令和４年度）</a:t>
            </a: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普段通っている学校で使う用品や施設のほか、教科書の無償配付などにも、</a:t>
            </a:r>
            <a:endParaRPr lang="en-US" altLang="ja-JP" sz="1700" dirty="0">
              <a:solidFill>
                <a:srgbClr val="000000"/>
              </a:solidFill>
              <a:latin typeface="HGPｺﾞｼｯｸE" panose="020B0900000000000000" pitchFamily="50" charset="-128"/>
              <a:ea typeface="HGPｺﾞｼｯｸE" panose="020B0900000000000000" pitchFamily="50" charset="-128"/>
            </a:endParaRPr>
          </a:p>
          <a:p>
            <a:pPr marL="0" marR="0" lvl="0" indent="0" defTabSz="914400" eaLnBrk="1" latinLnBrk="0" hangingPunct="1">
              <a:lnSpc>
                <a:spcPct val="123000"/>
              </a:lnSpc>
              <a:spcBef>
                <a:spcPct val="0"/>
              </a:spcBef>
              <a:buClrTx/>
              <a:buSzTx/>
              <a:buNone/>
              <a:tabLst/>
              <a:defRPr/>
            </a:pPr>
            <a:r>
              <a:rPr lang="ja-JP" altLang="en-US" sz="1700" dirty="0">
                <a:solidFill>
                  <a:srgbClr val="000000"/>
                </a:solidFill>
                <a:latin typeface="HGPｺﾞｼｯｸE" panose="020B0900000000000000" pitchFamily="50" charset="-128"/>
                <a:ea typeface="HGPｺﾞｼｯｸE" panose="020B0900000000000000" pitchFamily="50" charset="-128"/>
              </a:rPr>
              <a:t>税金が使われています。皆さんのためにどのぐらい使われているか、確認してみましょう。</a:t>
            </a:r>
          </a:p>
        </p:txBody>
      </p:sp>
      <p:pic>
        <p:nvPicPr>
          <p:cNvPr id="7" name="図 6">
            <a:extLst>
              <a:ext uri="{FF2B5EF4-FFF2-40B4-BE49-F238E27FC236}">
                <a16:creationId xmlns:a16="http://schemas.microsoft.com/office/drawing/2014/main" id="{0E3D3EA5-2383-828F-0067-684A301421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13091">
            <a:off x="7270195" y="438692"/>
            <a:ext cx="1996787" cy="1195299"/>
          </a:xfrm>
          <a:prstGeom prst="rect">
            <a:avLst/>
          </a:prstGeom>
        </p:spPr>
      </p:pic>
      <p:sp>
        <p:nvSpPr>
          <p:cNvPr id="15" name="スライド番号プレースホルダー 14">
            <a:extLst>
              <a:ext uri="{FF2B5EF4-FFF2-40B4-BE49-F238E27FC236}">
                <a16:creationId xmlns:a16="http://schemas.microsoft.com/office/drawing/2014/main" id="{F4E374DC-5904-BF15-A290-E1BDD1251FAD}"/>
              </a:ext>
            </a:extLst>
          </p:cNvPr>
          <p:cNvSpPr>
            <a:spLocks noGrp="1"/>
          </p:cNvSpPr>
          <p:nvPr>
            <p:ph type="sldNum" sz="quarter" idx="4"/>
          </p:nvPr>
        </p:nvSpPr>
        <p:spPr/>
        <p:txBody>
          <a:bodyPr/>
          <a:lstStyle/>
          <a:p>
            <a:pPr>
              <a:defRPr/>
            </a:pPr>
            <a:r>
              <a:rPr lang="en-US" altLang="ja-JP" dirty="0"/>
              <a:t>8</a:t>
            </a:r>
          </a:p>
        </p:txBody>
      </p:sp>
      <p:grpSp>
        <p:nvGrpSpPr>
          <p:cNvPr id="4" name="グループ化 3">
            <a:extLst>
              <a:ext uri="{FF2B5EF4-FFF2-40B4-BE49-F238E27FC236}">
                <a16:creationId xmlns:a16="http://schemas.microsoft.com/office/drawing/2014/main" id="{8758C7ED-C5BE-CD10-BB21-85DE97F8874E}"/>
              </a:ext>
            </a:extLst>
          </p:cNvPr>
          <p:cNvGrpSpPr/>
          <p:nvPr/>
        </p:nvGrpSpPr>
        <p:grpSpPr>
          <a:xfrm>
            <a:off x="-40564" y="6007184"/>
            <a:ext cx="950844" cy="850816"/>
            <a:chOff x="-40566" y="5996309"/>
            <a:chExt cx="950844" cy="850816"/>
          </a:xfrm>
        </p:grpSpPr>
        <p:sp>
          <p:nvSpPr>
            <p:cNvPr id="6" name="フリーフォーム: 図形 5">
              <a:extLst>
                <a:ext uri="{FF2B5EF4-FFF2-40B4-BE49-F238E27FC236}">
                  <a16:creationId xmlns:a16="http://schemas.microsoft.com/office/drawing/2014/main" id="{A9263FDC-0237-0B0D-1D1C-5109740F329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フリーフォーム: 図形 7">
              <a:extLst>
                <a:ext uri="{FF2B5EF4-FFF2-40B4-BE49-F238E27FC236}">
                  <a16:creationId xmlns:a16="http://schemas.microsoft.com/office/drawing/2014/main" id="{87EAF947-F58C-D785-65CA-31F20AE165A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9" name="テキスト ボックス 8">
              <a:extLst>
                <a:ext uri="{FF2B5EF4-FFF2-40B4-BE49-F238E27FC236}">
                  <a16:creationId xmlns:a16="http://schemas.microsoft.com/office/drawing/2014/main" id="{87AD2F75-A056-6B05-9BEA-B923E4549F23}"/>
                </a:ext>
              </a:extLst>
            </p:cNvPr>
            <p:cNvSpPr txBox="1"/>
            <p:nvPr userDrawn="1"/>
          </p:nvSpPr>
          <p:spPr>
            <a:xfrm>
              <a:off x="-40566" y="6190839"/>
              <a:ext cx="863378" cy="584775"/>
            </a:xfrm>
            <a:prstGeom prst="rect">
              <a:avLst/>
            </a:prstGeom>
            <a:noFill/>
          </p:spPr>
          <p:txBody>
            <a:bodyPr wrap="square" rtlCol="0">
              <a:noAutofit/>
            </a:bodyPr>
            <a:lstStyle/>
            <a:p>
              <a:pPr algn="ctr"/>
              <a:r>
                <a:rPr kumimoji="1" lang="ja-JP" altLang="en-US" sz="1600" b="1" i="0" spc="50" baseline="0" dirty="0">
                  <a:solidFill>
                    <a:srgbClr val="AB1515"/>
                  </a:solidFill>
                </a:rPr>
                <a:t>もっと</a:t>
              </a:r>
              <a:endParaRPr kumimoji="1" lang="en-US" altLang="ja-JP" sz="1600" b="1" i="0" spc="50" baseline="0" dirty="0">
                <a:solidFill>
                  <a:srgbClr val="AB1515"/>
                </a:solidFill>
              </a:endParaRPr>
            </a:p>
            <a:p>
              <a:pPr algn="ctr"/>
              <a:r>
                <a:rPr kumimoji="1" lang="ja-JP" altLang="en-US" sz="1600" b="1" i="0" spc="50" baseline="0" dirty="0">
                  <a:solidFill>
                    <a:srgbClr val="AB1515"/>
                  </a:solidFill>
                </a:rPr>
                <a:t>くわしく</a:t>
              </a:r>
            </a:p>
          </p:txBody>
        </p:sp>
      </p:grpSp>
      <p:sp>
        <p:nvSpPr>
          <p:cNvPr id="12" name="Rectangle 26">
            <a:extLst>
              <a:ext uri="{FF2B5EF4-FFF2-40B4-BE49-F238E27FC236}">
                <a16:creationId xmlns:a16="http://schemas.microsoft.com/office/drawing/2014/main" id="{37AFB39C-5E03-703D-582F-90D4A01B798B}"/>
              </a:ext>
            </a:extLst>
          </p:cNvPr>
          <p:cNvSpPr>
            <a:spLocks noChangeArrowheads="1"/>
          </p:cNvSpPr>
          <p:nvPr/>
        </p:nvSpPr>
        <p:spPr bwMode="white">
          <a:xfrm>
            <a:off x="4646999" y="871572"/>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solidFill>
                  <a:srgbClr val="F46C62"/>
                </a:solidFill>
                <a:latin typeface="HGPｺﾞｼｯｸE" panose="020B0900000000000000" pitchFamily="50" charset="-128"/>
                <a:ea typeface="HGPｺﾞｼｯｸE" panose="020B0900000000000000" pitchFamily="50" charset="-128"/>
              </a:rPr>
              <a:t>ふたん</a:t>
            </a:r>
          </a:p>
        </p:txBody>
      </p:sp>
      <p:sp>
        <p:nvSpPr>
          <p:cNvPr id="13" name="テキスト ボックス 12">
            <a:extLst>
              <a:ext uri="{FF2B5EF4-FFF2-40B4-BE49-F238E27FC236}">
                <a16:creationId xmlns:a16="http://schemas.microsoft.com/office/drawing/2014/main" id="{B5F07BA5-83D8-FE26-184E-CF093C5B23CA}"/>
              </a:ext>
            </a:extLst>
          </p:cNvPr>
          <p:cNvSpPr txBox="1"/>
          <p:nvPr/>
        </p:nvSpPr>
        <p:spPr>
          <a:xfrm>
            <a:off x="3342051" y="1263440"/>
            <a:ext cx="463588" cy="215444"/>
          </a:xfrm>
          <a:prstGeom prst="rect">
            <a:avLst/>
          </a:prstGeom>
          <a:noFill/>
        </p:spPr>
        <p:txBody>
          <a:bodyPr wrap="none" rtlCol="0">
            <a:spAutoFit/>
          </a:bodyPr>
          <a:lstStyle/>
          <a:p>
            <a:r>
              <a:rPr lang="ja-JP" altLang="en-US" sz="800" dirty="0">
                <a:solidFill>
                  <a:srgbClr val="000000"/>
                </a:solidFill>
                <a:latin typeface="HGPｺﾞｼｯｸE" panose="020B0900000000000000" pitchFamily="50" charset="-128"/>
                <a:ea typeface="HGPｺﾞｼｯｸE" panose="020B0900000000000000" pitchFamily="50" charset="-128"/>
              </a:rPr>
              <a:t>しせつ</a:t>
            </a:r>
          </a:p>
        </p:txBody>
      </p:sp>
      <p:sp>
        <p:nvSpPr>
          <p:cNvPr id="14" name="Rectangle 26">
            <a:extLst>
              <a:ext uri="{FF2B5EF4-FFF2-40B4-BE49-F238E27FC236}">
                <a16:creationId xmlns:a16="http://schemas.microsoft.com/office/drawing/2014/main" id="{D9FD571A-17EF-2DA5-F4D7-95200760E236}"/>
              </a:ext>
            </a:extLst>
          </p:cNvPr>
          <p:cNvSpPr>
            <a:spLocks noChangeArrowheads="1"/>
          </p:cNvSpPr>
          <p:nvPr/>
        </p:nvSpPr>
        <p:spPr bwMode="white">
          <a:xfrm>
            <a:off x="5381756" y="1247168"/>
            <a:ext cx="568022" cy="22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23000"/>
              </a:lnSpc>
              <a:spcBef>
                <a:spcPct val="0"/>
              </a:spcBef>
              <a:spcAft>
                <a:spcPct val="0"/>
              </a:spcAft>
              <a:buClrTx/>
              <a:buSzTx/>
              <a:buFontTx/>
              <a:buNone/>
              <a:tabLst/>
              <a:defRPr/>
            </a:pPr>
            <a:r>
              <a:rPr lang="ja-JP" altLang="en-US" sz="800" dirty="0">
                <a:latin typeface="HGPｺﾞｼｯｸE" panose="020B0900000000000000" pitchFamily="50" charset="-128"/>
                <a:ea typeface="HGPｺﾞｼｯｸE" panose="020B0900000000000000" pitchFamily="50" charset="-128"/>
              </a:rPr>
              <a:t>むしょう</a:t>
            </a:r>
          </a:p>
        </p:txBody>
      </p:sp>
    </p:spTree>
    <p:extLst>
      <p:ext uri="{BB962C8B-B14F-4D97-AF65-F5344CB8AC3E}">
        <p14:creationId xmlns:p14="http://schemas.microsoft.com/office/powerpoint/2010/main" val="95184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animBg="1"/>
      <p:bldP spid="47" grpId="0"/>
      <p:bldP spid="63"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23AD244-A0CC-F1EE-A588-AABDD17CE4AD}"/>
              </a:ext>
            </a:extLst>
          </p:cNvPr>
          <p:cNvSpPr txBox="1"/>
          <p:nvPr/>
        </p:nvSpPr>
        <p:spPr>
          <a:xfrm>
            <a:off x="192486" y="921113"/>
            <a:ext cx="8763024" cy="1464503"/>
          </a:xfrm>
          <a:prstGeom prst="rect">
            <a:avLst/>
          </a:prstGeom>
          <a:noFill/>
        </p:spPr>
        <p:txBody>
          <a:bodyPr wrap="square" rtlCol="0">
            <a:spAutoFit/>
          </a:bodyPr>
          <a:lstStyle/>
          <a:p>
            <a:pPr>
              <a:lnSpc>
                <a:spcPct val="130000"/>
              </a:lnSpc>
            </a:pPr>
            <a:r>
              <a:rPr kumimoji="1" lang="ja-JP" altLang="en-US" sz="2000" dirty="0">
                <a:solidFill>
                  <a:srgbClr val="F25044"/>
                </a:solidFill>
                <a:latin typeface="HGPｺﾞｼｯｸE" panose="020B0900000000000000" pitchFamily="50" charset="-128"/>
                <a:ea typeface="HGPｺﾞｼｯｸE" panose="020B0900000000000000" pitchFamily="50" charset="-128"/>
              </a:rPr>
              <a:t>税金の使いみち</a:t>
            </a:r>
          </a:p>
          <a:p>
            <a:pPr>
              <a:lnSpc>
                <a:spcPct val="130000"/>
              </a:lnSpc>
            </a:pPr>
            <a:r>
              <a:rPr kumimoji="1" lang="ja-JP" altLang="en-US" sz="1700" dirty="0">
                <a:latin typeface="HGPｺﾞｼｯｸE" panose="020B0900000000000000" pitchFamily="50" charset="-128"/>
                <a:ea typeface="HGPｺﾞｼｯｸE" panose="020B0900000000000000" pitchFamily="50" charset="-128"/>
              </a:rPr>
              <a:t>税金は、みんなの安全を守る警察・消防や、道路・水道の整備といった「みんなのために役立つ活動」や、年金・医療・福祉・教育など「社会での助け合いのための活動」に使われています。</a:t>
            </a:r>
          </a:p>
          <a:p>
            <a:pPr>
              <a:lnSpc>
                <a:spcPct val="130000"/>
              </a:lnSpc>
            </a:pPr>
            <a:r>
              <a:rPr kumimoji="1" lang="ja-JP" altLang="en-US" sz="1700" dirty="0">
                <a:latin typeface="HGPｺﾞｼｯｸE" panose="020B0900000000000000" pitchFamily="50" charset="-128"/>
                <a:ea typeface="HGPｺﾞｼｯｸE" panose="020B0900000000000000" pitchFamily="50" charset="-128"/>
              </a:rPr>
              <a:t>そのために必要なたくさんのお金を、</a:t>
            </a:r>
            <a:r>
              <a:rPr kumimoji="1" lang="ja-JP" altLang="en-US" sz="1700" dirty="0">
                <a:solidFill>
                  <a:srgbClr val="F25044"/>
                </a:solidFill>
                <a:latin typeface="HGPｺﾞｼｯｸE" panose="020B0900000000000000" pitchFamily="50" charset="-128"/>
                <a:ea typeface="HGPｺﾞｼｯｸE" panose="020B0900000000000000" pitchFamily="50" charset="-128"/>
              </a:rPr>
              <a:t>みんなで出し合って</a:t>
            </a:r>
            <a:r>
              <a:rPr kumimoji="1" lang="ja-JP" altLang="en-US" sz="1700" dirty="0">
                <a:latin typeface="HGPｺﾞｼｯｸE" panose="020B0900000000000000" pitchFamily="50" charset="-128"/>
                <a:ea typeface="HGPｺﾞｼｯｸE" panose="020B0900000000000000" pitchFamily="50" charset="-128"/>
              </a:rPr>
              <a:t>負担するのが「税金」です。</a:t>
            </a:r>
          </a:p>
        </p:txBody>
      </p:sp>
      <p:sp>
        <p:nvSpPr>
          <p:cNvPr id="4" name="スライド番号プレースホルダー 3">
            <a:extLst>
              <a:ext uri="{FF2B5EF4-FFF2-40B4-BE49-F238E27FC236}">
                <a16:creationId xmlns:a16="http://schemas.microsoft.com/office/drawing/2014/main" id="{5F4A01E6-1ED5-F38F-0A09-0B89C7289AFF}"/>
              </a:ext>
            </a:extLst>
          </p:cNvPr>
          <p:cNvSpPr>
            <a:spLocks noGrp="1"/>
          </p:cNvSpPr>
          <p:nvPr>
            <p:ph type="sldNum" sz="quarter" idx="4"/>
          </p:nvPr>
        </p:nvSpPr>
        <p:spPr>
          <a:prstGeom prst="rect">
            <a:avLst/>
          </a:prstGeom>
        </p:spPr>
        <p:txBody>
          <a:bodyPr/>
          <a:lstStyle/>
          <a:p>
            <a:pPr>
              <a:defRPr/>
            </a:pPr>
            <a:r>
              <a:rPr lang="en-US" altLang="ja-JP" dirty="0"/>
              <a:t>9</a:t>
            </a:r>
          </a:p>
        </p:txBody>
      </p:sp>
      <p:grpSp>
        <p:nvGrpSpPr>
          <p:cNvPr id="8" name="グループ化 7">
            <a:extLst>
              <a:ext uri="{FF2B5EF4-FFF2-40B4-BE49-F238E27FC236}">
                <a16:creationId xmlns:a16="http://schemas.microsoft.com/office/drawing/2014/main" id="{58C1EA3A-15B0-0B0A-9222-DE88E9D7E06F}"/>
              </a:ext>
            </a:extLst>
          </p:cNvPr>
          <p:cNvGrpSpPr/>
          <p:nvPr/>
        </p:nvGrpSpPr>
        <p:grpSpPr>
          <a:xfrm>
            <a:off x="1434688" y="2711709"/>
            <a:ext cx="6274624" cy="2111811"/>
            <a:chOff x="1105689" y="2746132"/>
            <a:chExt cx="6274624" cy="2111811"/>
          </a:xfrm>
        </p:grpSpPr>
        <p:sp>
          <p:nvSpPr>
            <p:cNvPr id="12" name="四角形: 角を丸くする 11">
              <a:extLst>
                <a:ext uri="{FF2B5EF4-FFF2-40B4-BE49-F238E27FC236}">
                  <a16:creationId xmlns:a16="http://schemas.microsoft.com/office/drawing/2014/main" id="{683223E1-0917-E552-3D73-4D72F5CE1E0D}"/>
                </a:ext>
              </a:extLst>
            </p:cNvPr>
            <p:cNvSpPr/>
            <p:nvPr/>
          </p:nvSpPr>
          <p:spPr bwMode="auto">
            <a:xfrm>
              <a:off x="1105689" y="2746132"/>
              <a:ext cx="6274624" cy="2111811"/>
            </a:xfrm>
            <a:prstGeom prst="roundRect">
              <a:avLst>
                <a:gd name="adj" fmla="val 0"/>
              </a:avLst>
            </a:prstGeom>
            <a:solidFill>
              <a:srgbClr val="FCDAD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8" name="テキスト ボックス 17">
              <a:extLst>
                <a:ext uri="{FF2B5EF4-FFF2-40B4-BE49-F238E27FC236}">
                  <a16:creationId xmlns:a16="http://schemas.microsoft.com/office/drawing/2014/main" id="{F60D6ED6-EFB0-4A6D-05A2-33692A0BD905}"/>
                </a:ext>
              </a:extLst>
            </p:cNvPr>
            <p:cNvSpPr txBox="1"/>
            <p:nvPr/>
          </p:nvSpPr>
          <p:spPr>
            <a:xfrm>
              <a:off x="1682044" y="3277471"/>
              <a:ext cx="5121915" cy="1049133"/>
            </a:xfrm>
            <a:prstGeom prst="rect">
              <a:avLst/>
            </a:prstGeom>
            <a:noFill/>
          </p:spPr>
          <p:txBody>
            <a:bodyPr wrap="none" rtlCol="0">
              <a:spAutoFit/>
            </a:bodyPr>
            <a:lstStyle/>
            <a:p>
              <a:pPr algn="ctr">
                <a:lnSpc>
                  <a:spcPct val="140000"/>
                </a:lnSpc>
              </a:pPr>
              <a:r>
                <a:rPr kumimoji="1" lang="ja-JP" altLang="en-US" sz="2400" dirty="0">
                  <a:latin typeface="HGPｺﾞｼｯｸE" panose="020B0900000000000000" pitchFamily="50" charset="-128"/>
                  <a:ea typeface="HGPｺﾞｼｯｸE" panose="020B0900000000000000" pitchFamily="50" charset="-128"/>
                </a:rPr>
                <a:t>税金は、みんなで社会を支えるための</a:t>
              </a:r>
              <a:endParaRPr kumimoji="1" lang="en-US" altLang="ja-JP" sz="2400" dirty="0">
                <a:latin typeface="HGPｺﾞｼｯｸE" panose="020B0900000000000000" pitchFamily="50" charset="-128"/>
                <a:ea typeface="HGPｺﾞｼｯｸE" panose="020B0900000000000000" pitchFamily="50" charset="-128"/>
              </a:endParaRPr>
            </a:p>
            <a:p>
              <a:pPr algn="ctr">
                <a:lnSpc>
                  <a:spcPct val="140000"/>
                </a:lnSpc>
              </a:pPr>
              <a:r>
                <a:rPr kumimoji="1" lang="ja-JP" altLang="en-US" sz="2400" dirty="0">
                  <a:latin typeface="HGPｺﾞｼｯｸE" panose="020B0900000000000000" pitchFamily="50" charset="-128"/>
                  <a:ea typeface="HGPｺﾞｼｯｸE" panose="020B0900000000000000" pitchFamily="50" charset="-128"/>
                </a:rPr>
                <a:t>「会費」のようなもの</a:t>
              </a:r>
            </a:p>
          </p:txBody>
        </p:sp>
      </p:grpSp>
      <p:grpSp>
        <p:nvGrpSpPr>
          <p:cNvPr id="38" name="グループ化 37">
            <a:extLst>
              <a:ext uri="{FF2B5EF4-FFF2-40B4-BE49-F238E27FC236}">
                <a16:creationId xmlns:a16="http://schemas.microsoft.com/office/drawing/2014/main" id="{59D365E0-5F81-0AD9-18CE-979FAEED100B}"/>
              </a:ext>
            </a:extLst>
          </p:cNvPr>
          <p:cNvGrpSpPr/>
          <p:nvPr/>
        </p:nvGrpSpPr>
        <p:grpSpPr>
          <a:xfrm>
            <a:off x="1126298" y="1599690"/>
            <a:ext cx="1656698" cy="226620"/>
            <a:chOff x="1126298" y="1544269"/>
            <a:chExt cx="1656698" cy="226620"/>
          </a:xfrm>
        </p:grpSpPr>
        <p:sp>
          <p:nvSpPr>
            <p:cNvPr id="3" name="テキスト ボックス 2"/>
            <p:cNvSpPr txBox="1"/>
            <p:nvPr/>
          </p:nvSpPr>
          <p:spPr>
            <a:xfrm>
              <a:off x="1126298" y="1544269"/>
              <a:ext cx="616779" cy="215444"/>
            </a:xfrm>
            <a:prstGeom prst="rect">
              <a:avLst/>
            </a:prstGeom>
            <a:noFill/>
          </p:spPr>
          <p:txBody>
            <a:bodyPr wrap="square" rtlCol="0">
              <a:spAutoFit/>
            </a:bodyPr>
            <a:lstStyle/>
            <a:p>
              <a:r>
                <a:rPr kumimoji="1" lang="ja-JP" altLang="en-US" sz="800" b="1" dirty="0"/>
                <a:t>ねんきん</a:t>
              </a:r>
            </a:p>
          </p:txBody>
        </p:sp>
        <p:sp>
          <p:nvSpPr>
            <p:cNvPr id="36" name="テキスト ボックス 35">
              <a:extLst>
                <a:ext uri="{FF2B5EF4-FFF2-40B4-BE49-F238E27FC236}">
                  <a16:creationId xmlns:a16="http://schemas.microsoft.com/office/drawing/2014/main" id="{4D8E8540-0C01-EC0D-9DD4-FACA6CFEBF53}"/>
                </a:ext>
              </a:extLst>
            </p:cNvPr>
            <p:cNvSpPr txBox="1"/>
            <p:nvPr/>
          </p:nvSpPr>
          <p:spPr>
            <a:xfrm>
              <a:off x="1692652" y="1551210"/>
              <a:ext cx="603880" cy="215444"/>
            </a:xfrm>
            <a:prstGeom prst="rect">
              <a:avLst/>
            </a:prstGeom>
            <a:noFill/>
          </p:spPr>
          <p:txBody>
            <a:bodyPr wrap="square" rtlCol="0">
              <a:spAutoFit/>
            </a:bodyPr>
            <a:lstStyle/>
            <a:p>
              <a:r>
                <a:rPr kumimoji="1" lang="ja-JP" altLang="en-US" sz="800" b="1" dirty="0"/>
                <a:t>いりょう</a:t>
              </a:r>
            </a:p>
          </p:txBody>
        </p:sp>
        <p:sp>
          <p:nvSpPr>
            <p:cNvPr id="37" name="テキスト ボックス 36">
              <a:extLst>
                <a:ext uri="{FF2B5EF4-FFF2-40B4-BE49-F238E27FC236}">
                  <a16:creationId xmlns:a16="http://schemas.microsoft.com/office/drawing/2014/main" id="{A43EB7EB-F458-F57F-7EEC-B7B09575E12C}"/>
                </a:ext>
              </a:extLst>
            </p:cNvPr>
            <p:cNvSpPr txBox="1"/>
            <p:nvPr/>
          </p:nvSpPr>
          <p:spPr>
            <a:xfrm>
              <a:off x="2257302" y="1555445"/>
              <a:ext cx="525694" cy="215444"/>
            </a:xfrm>
            <a:prstGeom prst="rect">
              <a:avLst/>
            </a:prstGeom>
            <a:noFill/>
          </p:spPr>
          <p:txBody>
            <a:bodyPr wrap="square" rtlCol="0">
              <a:spAutoFit/>
            </a:bodyPr>
            <a:lstStyle/>
            <a:p>
              <a:r>
                <a:rPr lang="ja-JP" altLang="en-US" sz="800" b="1" dirty="0"/>
                <a:t>ふくし</a:t>
              </a:r>
            </a:p>
          </p:txBody>
        </p:sp>
      </p:grpSp>
      <p:pic>
        <p:nvPicPr>
          <p:cNvPr id="41" name="図 40">
            <a:extLst>
              <a:ext uri="{FF2B5EF4-FFF2-40B4-BE49-F238E27FC236}">
                <a16:creationId xmlns:a16="http://schemas.microsoft.com/office/drawing/2014/main" id="{C849861B-C955-CE35-F855-2607A1DAD6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90032" y="3738961"/>
            <a:ext cx="2230573" cy="2656930"/>
          </a:xfrm>
          <a:prstGeom prst="rect">
            <a:avLst/>
          </a:prstGeom>
        </p:spPr>
      </p:pic>
      <p:sp>
        <p:nvSpPr>
          <p:cNvPr id="48" name="Text Box 12">
            <a:extLst>
              <a:ext uri="{FF2B5EF4-FFF2-40B4-BE49-F238E27FC236}">
                <a16:creationId xmlns:a16="http://schemas.microsoft.com/office/drawing/2014/main" id="{6C790DE7-8DCE-222D-7976-92758B6EADB2}"/>
              </a:ext>
            </a:extLst>
          </p:cNvPr>
          <p:cNvSpPr txBox="1">
            <a:spLocks noChangeArrowheads="1"/>
          </p:cNvSpPr>
          <p:nvPr/>
        </p:nvSpPr>
        <p:spPr bwMode="auto">
          <a:xfrm>
            <a:off x="843129" y="75788"/>
            <a:ext cx="59250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ja-JP" altLang="en-US" dirty="0">
                <a:solidFill>
                  <a:srgbClr val="FFFFFF"/>
                </a:solidFill>
                <a:latin typeface="HGPｺﾞｼｯｸE" panose="020B0900000000000000" pitchFamily="50" charset="-128"/>
                <a:ea typeface="HGPｺﾞｼｯｸE" panose="020B0900000000000000" pitchFamily="50" charset="-128"/>
              </a:rPr>
              <a:t>税金は何のためにあるのだろうか</a:t>
            </a:r>
          </a:p>
        </p:txBody>
      </p:sp>
      <p:sp>
        <p:nvSpPr>
          <p:cNvPr id="6" name="テキスト ボックス 5">
            <a:extLst>
              <a:ext uri="{FF2B5EF4-FFF2-40B4-BE49-F238E27FC236}">
                <a16:creationId xmlns:a16="http://schemas.microsoft.com/office/drawing/2014/main" id="{BE780041-6B60-8AC3-4BB8-5F160FE17282}"/>
              </a:ext>
            </a:extLst>
          </p:cNvPr>
          <p:cNvSpPr txBox="1"/>
          <p:nvPr/>
        </p:nvSpPr>
        <p:spPr>
          <a:xfrm>
            <a:off x="878182" y="6520344"/>
            <a:ext cx="7853221" cy="261610"/>
          </a:xfrm>
          <a:prstGeom prst="rect">
            <a:avLst/>
          </a:prstGeom>
          <a:noFill/>
        </p:spPr>
        <p:txBody>
          <a:bodyPr wrap="square" rtlCol="0">
            <a:spAutoFit/>
          </a:bodyPr>
          <a:lstStyle/>
          <a:p>
            <a:r>
              <a:rPr kumimoji="1" lang="ja-JP" altLang="en-US" sz="1100" dirty="0">
                <a:solidFill>
                  <a:srgbClr val="F25044"/>
                </a:solidFill>
                <a:latin typeface="+mn-ea"/>
                <a:ea typeface="+mn-ea"/>
              </a:rPr>
              <a:t>ゲームで学ぼう：うんこ税金ドリル</a:t>
            </a:r>
            <a:r>
              <a:rPr lang="en-US" altLang="ja-JP" sz="1100" dirty="0">
                <a:solidFill>
                  <a:srgbClr val="F25044"/>
                </a:solidFill>
                <a:latin typeface="+mn-ea"/>
                <a:ea typeface="+mn-ea"/>
              </a:rPr>
              <a:t>  </a:t>
            </a:r>
            <a:r>
              <a:rPr kumimoji="1" lang="en-US" altLang="ja-JP" sz="1100" dirty="0">
                <a:latin typeface="+mn-lt"/>
                <a:ea typeface="+mn-ea"/>
                <a:hlinkClick r:id="rId4">
                  <a:extLst>
                    <a:ext uri="{A12FA001-AC4F-418D-AE19-62706E023703}">
                      <ahyp:hlinkClr xmlns:ahyp="http://schemas.microsoft.com/office/drawing/2018/hyperlinkcolor" val="tx"/>
                    </a:ext>
                  </a:extLst>
                </a:hlinkClick>
              </a:rPr>
              <a:t>https://www.mof.go.jp/tax_policy/publication/brochure/zeikin_drill/index.html</a:t>
            </a:r>
            <a:r>
              <a:rPr lang="en-US" altLang="ja-JP" sz="1100" dirty="0">
                <a:latin typeface="+mn-lt"/>
                <a:ea typeface="+mn-ea"/>
              </a:rPr>
              <a:t> </a:t>
            </a:r>
            <a:endParaRPr kumimoji="1" lang="ja-JP" altLang="en-US" sz="1100" dirty="0">
              <a:latin typeface="+mn-ea"/>
              <a:ea typeface="+mn-ea"/>
            </a:endParaRPr>
          </a:p>
        </p:txBody>
      </p:sp>
      <p:pic>
        <p:nvPicPr>
          <p:cNvPr id="9" name="図 8">
            <a:extLst>
              <a:ext uri="{FF2B5EF4-FFF2-40B4-BE49-F238E27FC236}">
                <a16:creationId xmlns:a16="http://schemas.microsoft.com/office/drawing/2014/main" id="{216C9CF8-D569-C8F2-65EB-155B3B7E192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738681" y="3437969"/>
            <a:ext cx="1145414" cy="2287488"/>
          </a:xfrm>
          <a:prstGeom prst="rect">
            <a:avLst/>
          </a:prstGeom>
        </p:spPr>
      </p:pic>
      <p:pic>
        <p:nvPicPr>
          <p:cNvPr id="43" name="図 42">
            <a:extLst>
              <a:ext uri="{FF2B5EF4-FFF2-40B4-BE49-F238E27FC236}">
                <a16:creationId xmlns:a16="http://schemas.microsoft.com/office/drawing/2014/main" id="{9B92F78D-2AE1-9DC4-AE32-C4D371E0320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708288" y="3504246"/>
            <a:ext cx="1051702" cy="2727853"/>
          </a:xfrm>
          <a:prstGeom prst="rect">
            <a:avLst/>
          </a:prstGeom>
        </p:spPr>
      </p:pic>
      <p:sp>
        <p:nvSpPr>
          <p:cNvPr id="2" name="テキスト ボックス 1">
            <a:extLst>
              <a:ext uri="{FF2B5EF4-FFF2-40B4-BE49-F238E27FC236}">
                <a16:creationId xmlns:a16="http://schemas.microsoft.com/office/drawing/2014/main" id="{8C4453EE-B620-80FF-0087-7B8D54FE9BE1}"/>
              </a:ext>
            </a:extLst>
          </p:cNvPr>
          <p:cNvSpPr txBox="1"/>
          <p:nvPr/>
        </p:nvSpPr>
        <p:spPr>
          <a:xfrm>
            <a:off x="5375518" y="1913022"/>
            <a:ext cx="504056" cy="229678"/>
          </a:xfrm>
          <a:prstGeom prst="rect">
            <a:avLst/>
          </a:prstGeom>
          <a:noFill/>
        </p:spPr>
        <p:txBody>
          <a:bodyPr wrap="square" rtlCol="0">
            <a:spAutoFit/>
          </a:bodyPr>
          <a:lstStyle/>
          <a:p>
            <a:pPr algn="ctr">
              <a:lnSpc>
                <a:spcPct val="130000"/>
              </a:lnSpc>
            </a:pPr>
            <a:r>
              <a:rPr kumimoji="1" lang="ja-JP" altLang="en-US" sz="800" dirty="0">
                <a:latin typeface="HGPｺﾞｼｯｸE" panose="020B0900000000000000" pitchFamily="50" charset="-128"/>
                <a:ea typeface="HGPｺﾞｼｯｸE" panose="020B0900000000000000" pitchFamily="50" charset="-128"/>
              </a:rPr>
              <a:t>ふたん</a:t>
            </a:r>
          </a:p>
        </p:txBody>
      </p:sp>
    </p:spTree>
    <p:extLst>
      <p:ext uri="{BB962C8B-B14F-4D97-AF65-F5344CB8AC3E}">
        <p14:creationId xmlns:p14="http://schemas.microsoft.com/office/powerpoint/2010/main" val="312712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par>
                          <p:cTn id="19" fill="hold">
                            <p:stCondLst>
                              <p:cond delay="500"/>
                            </p:stCondLst>
                            <p:childTnLst>
                              <p:par>
                                <p:cTn id="20" presetID="32" presetClass="emph" presetSubtype="0" fill="hold" nodeType="afterEffect">
                                  <p:stCondLst>
                                    <p:cond delay="0"/>
                                  </p:stCondLst>
                                  <p:childTnLst>
                                    <p:animRot by="120000">
                                      <p:cBhvr>
                                        <p:cTn id="21" dur="100" fill="hold">
                                          <p:stCondLst>
                                            <p:cond delay="0"/>
                                          </p:stCondLst>
                                        </p:cTn>
                                        <p:tgtEl>
                                          <p:spTgt spid="41"/>
                                        </p:tgtEl>
                                        <p:attrNameLst>
                                          <p:attrName>r</p:attrName>
                                        </p:attrNameLst>
                                      </p:cBhvr>
                                    </p:animRot>
                                    <p:animRot by="-240000">
                                      <p:cBhvr>
                                        <p:cTn id="22" dur="200" fill="hold">
                                          <p:stCondLst>
                                            <p:cond delay="200"/>
                                          </p:stCondLst>
                                        </p:cTn>
                                        <p:tgtEl>
                                          <p:spTgt spid="41"/>
                                        </p:tgtEl>
                                        <p:attrNameLst>
                                          <p:attrName>r</p:attrName>
                                        </p:attrNameLst>
                                      </p:cBhvr>
                                    </p:animRot>
                                    <p:animRot by="240000">
                                      <p:cBhvr>
                                        <p:cTn id="23" dur="200" fill="hold">
                                          <p:stCondLst>
                                            <p:cond delay="400"/>
                                          </p:stCondLst>
                                        </p:cTn>
                                        <p:tgtEl>
                                          <p:spTgt spid="41"/>
                                        </p:tgtEl>
                                        <p:attrNameLst>
                                          <p:attrName>r</p:attrName>
                                        </p:attrNameLst>
                                      </p:cBhvr>
                                    </p:animRot>
                                    <p:animRot by="-240000">
                                      <p:cBhvr>
                                        <p:cTn id="24" dur="200" fill="hold">
                                          <p:stCondLst>
                                            <p:cond delay="600"/>
                                          </p:stCondLst>
                                        </p:cTn>
                                        <p:tgtEl>
                                          <p:spTgt spid="41"/>
                                        </p:tgtEl>
                                        <p:attrNameLst>
                                          <p:attrName>r</p:attrName>
                                        </p:attrNameLst>
                                      </p:cBhvr>
                                    </p:animRot>
                                    <p:animRot by="120000">
                                      <p:cBhvr>
                                        <p:cTn id="25" dur="200" fill="hold">
                                          <p:stCondLst>
                                            <p:cond delay="800"/>
                                          </p:stCondLst>
                                        </p:cTn>
                                        <p:tgtEl>
                                          <p:spTgt spid="41"/>
                                        </p:tgtEl>
                                        <p:attrNameLst>
                                          <p:attrName>r</p:attrName>
                                        </p:attrNameLst>
                                      </p:cBhvr>
                                    </p:animRot>
                                  </p:childTnLst>
                                </p:cTn>
                              </p:par>
                              <p:par>
                                <p:cTn id="26" presetID="32" presetClass="emph" presetSubtype="0" fill="hold" nodeType="withEffect">
                                  <p:stCondLst>
                                    <p:cond delay="300"/>
                                  </p:stCondLst>
                                  <p:childTnLst>
                                    <p:animRot by="120000">
                                      <p:cBhvr>
                                        <p:cTn id="27" dur="100" fill="hold">
                                          <p:stCondLst>
                                            <p:cond delay="0"/>
                                          </p:stCondLst>
                                        </p:cTn>
                                        <p:tgtEl>
                                          <p:spTgt spid="43"/>
                                        </p:tgtEl>
                                        <p:attrNameLst>
                                          <p:attrName>r</p:attrName>
                                        </p:attrNameLst>
                                      </p:cBhvr>
                                    </p:animRot>
                                    <p:animRot by="-240000">
                                      <p:cBhvr>
                                        <p:cTn id="28" dur="200" fill="hold">
                                          <p:stCondLst>
                                            <p:cond delay="200"/>
                                          </p:stCondLst>
                                        </p:cTn>
                                        <p:tgtEl>
                                          <p:spTgt spid="43"/>
                                        </p:tgtEl>
                                        <p:attrNameLst>
                                          <p:attrName>r</p:attrName>
                                        </p:attrNameLst>
                                      </p:cBhvr>
                                    </p:animRot>
                                    <p:animRot by="240000">
                                      <p:cBhvr>
                                        <p:cTn id="29" dur="200" fill="hold">
                                          <p:stCondLst>
                                            <p:cond delay="400"/>
                                          </p:stCondLst>
                                        </p:cTn>
                                        <p:tgtEl>
                                          <p:spTgt spid="43"/>
                                        </p:tgtEl>
                                        <p:attrNameLst>
                                          <p:attrName>r</p:attrName>
                                        </p:attrNameLst>
                                      </p:cBhvr>
                                    </p:animRot>
                                    <p:animRot by="-240000">
                                      <p:cBhvr>
                                        <p:cTn id="30" dur="200" fill="hold">
                                          <p:stCondLst>
                                            <p:cond delay="600"/>
                                          </p:stCondLst>
                                        </p:cTn>
                                        <p:tgtEl>
                                          <p:spTgt spid="43"/>
                                        </p:tgtEl>
                                        <p:attrNameLst>
                                          <p:attrName>r</p:attrName>
                                        </p:attrNameLst>
                                      </p:cBhvr>
                                    </p:animRot>
                                    <p:animRot by="120000">
                                      <p:cBhvr>
                                        <p:cTn id="31" dur="200" fill="hold">
                                          <p:stCondLst>
                                            <p:cond delay="800"/>
                                          </p:stCondLst>
                                        </p:cTn>
                                        <p:tgtEl>
                                          <p:spTgt spid="43"/>
                                        </p:tgtEl>
                                        <p:attrNameLst>
                                          <p:attrName>r</p:attrName>
                                        </p:attrNameLst>
                                      </p:cBhvr>
                                    </p:animRot>
                                  </p:childTnLst>
                                </p:cTn>
                              </p:par>
                              <p:par>
                                <p:cTn id="32" presetID="32" presetClass="emph" presetSubtype="0" fill="hold" nodeType="withEffect">
                                  <p:stCondLst>
                                    <p:cond delay="550"/>
                                  </p:stCondLst>
                                  <p:childTnLst>
                                    <p:animRot by="120000">
                                      <p:cBhvr>
                                        <p:cTn id="33" dur="100" fill="hold">
                                          <p:stCondLst>
                                            <p:cond delay="0"/>
                                          </p:stCondLst>
                                        </p:cTn>
                                        <p:tgtEl>
                                          <p:spTgt spid="9"/>
                                        </p:tgtEl>
                                        <p:attrNameLst>
                                          <p:attrName>r</p:attrName>
                                        </p:attrNameLst>
                                      </p:cBhvr>
                                    </p:animRot>
                                    <p:animRot by="-240000">
                                      <p:cBhvr>
                                        <p:cTn id="34" dur="200" fill="hold">
                                          <p:stCondLst>
                                            <p:cond delay="200"/>
                                          </p:stCondLst>
                                        </p:cTn>
                                        <p:tgtEl>
                                          <p:spTgt spid="9"/>
                                        </p:tgtEl>
                                        <p:attrNameLst>
                                          <p:attrName>r</p:attrName>
                                        </p:attrNameLst>
                                      </p:cBhvr>
                                    </p:animRot>
                                    <p:animRot by="240000">
                                      <p:cBhvr>
                                        <p:cTn id="35" dur="200" fill="hold">
                                          <p:stCondLst>
                                            <p:cond delay="400"/>
                                          </p:stCondLst>
                                        </p:cTn>
                                        <p:tgtEl>
                                          <p:spTgt spid="9"/>
                                        </p:tgtEl>
                                        <p:attrNameLst>
                                          <p:attrName>r</p:attrName>
                                        </p:attrNameLst>
                                      </p:cBhvr>
                                    </p:animRot>
                                    <p:animRot by="-240000">
                                      <p:cBhvr>
                                        <p:cTn id="36" dur="200" fill="hold">
                                          <p:stCondLst>
                                            <p:cond delay="600"/>
                                          </p:stCondLst>
                                        </p:cTn>
                                        <p:tgtEl>
                                          <p:spTgt spid="9"/>
                                        </p:tgtEl>
                                        <p:attrNameLst>
                                          <p:attrName>r</p:attrName>
                                        </p:attrNameLst>
                                      </p:cBhvr>
                                    </p:animRot>
                                    <p:animRot by="120000">
                                      <p:cBhvr>
                                        <p:cTn id="37"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0.8|0.7|0.6|0.6|0.6"/>
</p:tagLst>
</file>

<file path=ppt/theme/theme1.xml><?xml version="1.0" encoding="utf-8"?>
<a:theme xmlns:a="http://schemas.openxmlformats.org/drawingml/2006/main" name="Office テーマ">
  <a:themeElements>
    <a:clrScheme name="租税教育">
      <a:dk1>
        <a:srgbClr val="000000"/>
      </a:dk1>
      <a:lt1>
        <a:srgbClr val="FFFFFF"/>
      </a:lt1>
      <a:dk2>
        <a:srgbClr val="807DD4"/>
      </a:dk2>
      <a:lt2>
        <a:srgbClr val="E8E8E8"/>
      </a:lt2>
      <a:accent1>
        <a:srgbClr val="416AED"/>
      </a:accent1>
      <a:accent2>
        <a:srgbClr val="F36C62"/>
      </a:accent2>
      <a:accent3>
        <a:srgbClr val="25C1F1"/>
      </a:accent3>
      <a:accent4>
        <a:srgbClr val="92CF50"/>
      </a:accent4>
      <a:accent5>
        <a:srgbClr val="D86DCB"/>
      </a:accent5>
      <a:accent6>
        <a:srgbClr val="FB954A"/>
      </a:accent6>
      <a:hlink>
        <a:srgbClr val="807DD4"/>
      </a:hlink>
      <a:folHlink>
        <a:srgbClr val="96607D"/>
      </a:folHlink>
    </a:clrScheme>
    <a:fontScheme name="ユーザー定義 13">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5">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4">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A63147-2748-42BE-84DC-EC425E74A9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7217FA-0208-4749-87E3-82E57DC6E338}">
  <ds:schemaRefs>
    <ds:schemaRef ds:uri="http://purl.org/dc/dcmitype/"/>
    <ds:schemaRef ds:uri="8fe4d1f7-9dac-473b-bde5-951e1cbc35f9"/>
    <ds:schemaRef ds:uri="http://purl.org/dc/terms/"/>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1B50B90-19ED-4848-B69C-8DC88C7982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2098</Words>
  <Application>Microsoft Macintosh PowerPoint</Application>
  <PresentationFormat>画面に合わせる (4:3)</PresentationFormat>
  <Paragraphs>435</Paragraphs>
  <Slides>16</Slides>
  <Notes>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16</vt:i4>
      </vt:variant>
    </vt:vector>
  </HeadingPairs>
  <TitlesOfParts>
    <vt:vector size="25" baseType="lpstr">
      <vt:lpstr>HGPｺﾞｼｯｸE</vt:lpstr>
      <vt:lpstr>Arial</vt:lpstr>
      <vt:lpstr>HGP創英角ｺﾞｼｯｸUB</vt:lpstr>
      <vt:lpstr>BIZ UDPゴシック</vt:lpstr>
      <vt:lpstr>HGPｺﾞｼｯｸM</vt:lpstr>
      <vt:lpstr>Times</vt:lpstr>
      <vt:lpstr>HGSｺﾞｼｯｸE</vt:lpstr>
      <vt:lpstr>ＭＳ Ｐゴシック</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2024-03-27T07:25:40Z</dcterms:created>
  <dcterms:modified xsi:type="dcterms:W3CDTF">2025-05-29T07:38:33Z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