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1"/>
  </p:notesMasterIdLst>
  <p:handoutMasterIdLst>
    <p:handoutMasterId r:id="rId22"/>
  </p:handoutMasterIdLst>
  <p:sldIdLst>
    <p:sldId id="1201" r:id="rId5"/>
    <p:sldId id="258" r:id="rId6"/>
    <p:sldId id="354" r:id="rId7"/>
    <p:sldId id="350" r:id="rId8"/>
    <p:sldId id="353" r:id="rId9"/>
    <p:sldId id="344" r:id="rId10"/>
    <p:sldId id="355" r:id="rId11"/>
    <p:sldId id="292" r:id="rId12"/>
    <p:sldId id="341" r:id="rId13"/>
    <p:sldId id="352" r:id="rId14"/>
    <p:sldId id="367" r:id="rId15"/>
    <p:sldId id="359" r:id="rId16"/>
    <p:sldId id="1202" r:id="rId17"/>
    <p:sldId id="1203" r:id="rId18"/>
    <p:sldId id="1204" r:id="rId19"/>
    <p:sldId id="364" r:id="rId20"/>
  </p:sldIdLst>
  <p:sldSz cx="9144000" cy="6858000" type="screen4x3"/>
  <p:notesSz cx="6735763" cy="9866313"/>
  <p:embeddedFontLst>
    <p:embeddedFont>
      <p:font typeface="HGPｺﾞｼｯｸM" panose="020B0600000000000000" pitchFamily="34" charset="-128"/>
      <p:regular r:id="rId23"/>
    </p:embeddedFont>
    <p:embeddedFont>
      <p:font typeface="BIZ UDPゴシック" panose="020B0400000000000000" pitchFamily="34" charset="-128"/>
      <p:regular r:id="rId24"/>
      <p:bold r:id="rId25"/>
    </p:embeddedFont>
    <p:embeddedFont>
      <p:font typeface="HGPｺﾞｼｯｸE" panose="020B0900000000000000" pitchFamily="34" charset="-128"/>
      <p:regular r:id="rId26"/>
    </p:embeddedFont>
    <p:embeddedFont>
      <p:font typeface="HGP創英角ｺﾞｼｯｸUB" panose="020B0900000000000000" pitchFamily="34" charset="-128"/>
      <p:regular r:id="rId27"/>
    </p:embeddedFont>
    <p:embeddedFont>
      <p:font typeface="Times" panose="02020603050405020304" pitchFamily="18"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81290A54-CC29-6042-853C-E2B25841F80B}">
          <p14:sldIdLst>
            <p14:sldId id="1201"/>
          </p14:sldIdLst>
        </p14:section>
        <p14:section name="共通" id="{A107F953-6DEC-4BA4-BD25-39E110DED85E}">
          <p14:sldIdLst>
            <p14:sldId id="258"/>
            <p14:sldId id="354"/>
            <p14:sldId id="350"/>
            <p14:sldId id="353"/>
            <p14:sldId id="344"/>
            <p14:sldId id="355"/>
            <p14:sldId id="292"/>
            <p14:sldId id="341"/>
            <p14:sldId id="352"/>
            <p14:sldId id="367"/>
          </p14:sldIdLst>
        </p14:section>
        <p14:section name="地方独自" id="{CD20930F-9792-4021-83D0-FCCEC76EA63D}">
          <p14:sldIdLst>
            <p14:sldId id="359"/>
            <p14:sldId id="1202"/>
            <p14:sldId id="1203"/>
          </p14:sldIdLst>
        </p14:section>
        <p14:section name="まとめ" id="{8A38AE04-207F-844D-A103-50A14E8A2902}">
          <p14:sldIdLst>
            <p14:sldId id="1204"/>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F993"/>
    <a:srgbClr val="F36C62"/>
    <a:srgbClr val="FFABAB"/>
    <a:srgbClr val="A79CDA"/>
    <a:srgbClr val="C38764"/>
    <a:srgbClr val="D2D2D2"/>
    <a:srgbClr val="92D14F"/>
    <a:srgbClr val="0AC09D"/>
    <a:srgbClr val="EFC92E"/>
    <a:srgbClr val="5DC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autoAdjust="0"/>
    <p:restoredTop sz="94014" autoAdjust="0"/>
  </p:normalViewPr>
  <p:slideViewPr>
    <p:cSldViewPr snapToGrid="0">
      <p:cViewPr varScale="1">
        <p:scale>
          <a:sx n="116" d="100"/>
          <a:sy n="116" d="100"/>
        </p:scale>
        <p:origin x="172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4"/>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その他</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6A7B-4685-B6F6-4BA1B0F87B85}"/>
              </c:ext>
            </c:extLst>
          </c:dPt>
          <c:dPt>
            <c:idx val="1"/>
            <c:bubble3D val="0"/>
            <c:spPr>
              <a:solidFill>
                <a:srgbClr val="92D14F"/>
              </a:solidFill>
              <a:ln w="6350">
                <a:solidFill>
                  <a:schemeClr val="bg1"/>
                </a:solidFill>
              </a:ln>
              <a:effectLst/>
            </c:spPr>
            <c:extLst>
              <c:ext xmlns:c16="http://schemas.microsoft.com/office/drawing/2014/chart" uri="{C3380CC4-5D6E-409C-BE32-E72D297353CC}">
                <c16:uniqueId val="{00000003-6A7B-4685-B6F6-4BA1B0F87B85}"/>
              </c:ext>
            </c:extLst>
          </c:dPt>
          <c:dPt>
            <c:idx val="2"/>
            <c:bubble3D val="0"/>
            <c:spPr>
              <a:solidFill>
                <a:srgbClr val="D2D2D2"/>
              </a:solidFill>
              <a:ln w="6350">
                <a:solidFill>
                  <a:schemeClr val="bg1"/>
                </a:solidFill>
              </a:ln>
              <a:effectLst/>
            </c:spPr>
            <c:extLst>
              <c:ext xmlns:c16="http://schemas.microsoft.com/office/drawing/2014/chart" uri="{C3380CC4-5D6E-409C-BE32-E72D297353CC}">
                <c16:uniqueId val="{00000005-6A7B-4685-B6F6-4BA1B0F87B85}"/>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6A7B-4685-B6F6-4BA1B0F87B85}"/>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6A7B-4685-B6F6-4BA1B0F87B85}"/>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6A7B-4685-B6F6-4BA1B0F87B85}"/>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6A7B-4685-B6F6-4BA1B0F87B85}"/>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6A7B-4685-B6F6-4BA1B0F87B85}"/>
              </c:ext>
            </c:extLst>
          </c:dPt>
          <c:val>
            <c:numRef>
              <c:f>Sheet1!$B$2:$B$4</c:f>
              <c:numCache>
                <c:formatCode>General</c:formatCode>
                <c:ptCount val="3"/>
                <c:pt idx="0">
                  <c:v>66.7</c:v>
                </c:pt>
                <c:pt idx="1">
                  <c:v>27.8</c:v>
                </c:pt>
                <c:pt idx="2">
                  <c:v>5.5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国から入るお金</c:v>
                      </c:pt>
                      <c:pt idx="2">
                        <c:v>県の借金</c:v>
                      </c:pt>
                    </c:strCache>
                  </c:strRef>
                </c15:cat>
              </c15:filteredCategoryTitle>
            </c:ext>
            <c:ext xmlns:c16="http://schemas.microsoft.com/office/drawing/2014/chart" uri="{C3380CC4-5D6E-409C-BE32-E72D297353CC}">
              <c16:uniqueId val="{00000010-6A7B-4685-B6F6-4BA1B0F87B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8BF8-435F-BFFB-71AE1A48DE9D}"/>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8BF8-435F-BFFB-71AE1A48DE9D}"/>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8BF8-435F-BFFB-71AE1A48DE9D}"/>
              </c:ext>
            </c:extLst>
          </c:dPt>
          <c:dPt>
            <c:idx val="3"/>
            <c:bubble3D val="0"/>
            <c:spPr>
              <a:solidFill>
                <a:srgbClr val="A79CDA"/>
              </a:solidFill>
              <a:ln w="6350">
                <a:solidFill>
                  <a:schemeClr val="bg1"/>
                </a:solidFill>
              </a:ln>
              <a:effectLst/>
            </c:spPr>
            <c:extLst>
              <c:ext xmlns:c16="http://schemas.microsoft.com/office/drawing/2014/chart" uri="{C3380CC4-5D6E-409C-BE32-E72D297353CC}">
                <c16:uniqueId val="{00000007-8BF8-435F-BFFB-71AE1A48DE9D}"/>
              </c:ext>
            </c:extLst>
          </c:dPt>
          <c:dPt>
            <c:idx val="4"/>
            <c:bubble3D val="0"/>
            <c:spPr>
              <a:solidFill>
                <a:srgbClr val="FFABAB"/>
              </a:solidFill>
              <a:ln w="6350">
                <a:solidFill>
                  <a:schemeClr val="bg1"/>
                </a:solidFill>
              </a:ln>
              <a:effectLst/>
            </c:spPr>
            <c:extLst>
              <c:ext xmlns:c16="http://schemas.microsoft.com/office/drawing/2014/chart" uri="{C3380CC4-5D6E-409C-BE32-E72D297353CC}">
                <c16:uniqueId val="{00000009-8BF8-435F-BFFB-71AE1A48DE9D}"/>
              </c:ext>
            </c:extLst>
          </c:dPt>
          <c:dPt>
            <c:idx val="5"/>
            <c:bubble3D val="0"/>
            <c:spPr>
              <a:solidFill>
                <a:srgbClr val="F36C62"/>
              </a:solidFill>
              <a:ln w="6350">
                <a:solidFill>
                  <a:schemeClr val="bg1"/>
                </a:solidFill>
              </a:ln>
              <a:effectLst/>
            </c:spPr>
            <c:extLst>
              <c:ext xmlns:c16="http://schemas.microsoft.com/office/drawing/2014/chart" uri="{C3380CC4-5D6E-409C-BE32-E72D297353CC}">
                <c16:uniqueId val="{0000000B-8BF8-435F-BFFB-71AE1A48DE9D}"/>
              </c:ext>
            </c:extLst>
          </c:dPt>
          <c:dPt>
            <c:idx val="6"/>
            <c:bubble3D val="0"/>
            <c:spPr>
              <a:solidFill>
                <a:srgbClr val="B8F993"/>
              </a:solidFill>
              <a:ln w="6350">
                <a:solidFill>
                  <a:schemeClr val="bg1"/>
                </a:solidFill>
              </a:ln>
              <a:effectLst/>
            </c:spPr>
            <c:extLst>
              <c:ext xmlns:c16="http://schemas.microsoft.com/office/drawing/2014/chart" uri="{C3380CC4-5D6E-409C-BE32-E72D297353CC}">
                <c16:uniqueId val="{0000000D-8BF8-435F-BFFB-71AE1A48DE9D}"/>
              </c:ext>
            </c:extLst>
          </c:dPt>
          <c:dPt>
            <c:idx val="7"/>
            <c:bubble3D val="0"/>
            <c:spPr>
              <a:solidFill>
                <a:srgbClr val="C38764"/>
              </a:solidFill>
              <a:ln w="6350">
                <a:solidFill>
                  <a:schemeClr val="bg1"/>
                </a:solidFill>
              </a:ln>
              <a:effectLst/>
            </c:spPr>
            <c:extLst>
              <c:ext xmlns:c16="http://schemas.microsoft.com/office/drawing/2014/chart" uri="{C3380CC4-5D6E-409C-BE32-E72D297353CC}">
                <c16:uniqueId val="{0000000F-8BF8-435F-BFFB-71AE1A48DE9D}"/>
              </c:ext>
            </c:extLst>
          </c:dPt>
          <c:val>
            <c:numRef>
              <c:f>Sheet1!$B$2:$B$9</c:f>
              <c:numCache>
                <c:formatCode>General</c:formatCode>
                <c:ptCount val="8"/>
                <c:pt idx="0">
                  <c:v>21.9</c:v>
                </c:pt>
                <c:pt idx="1">
                  <c:v>16.8</c:v>
                </c:pt>
                <c:pt idx="2">
                  <c:v>16.5</c:v>
                </c:pt>
                <c:pt idx="3">
                  <c:v>11.8</c:v>
                </c:pt>
                <c:pt idx="4">
                  <c:v>6.1</c:v>
                </c:pt>
                <c:pt idx="5">
                  <c:v>5.8</c:v>
                </c:pt>
                <c:pt idx="6">
                  <c:v>4.3</c:v>
                </c:pt>
                <c:pt idx="7">
                  <c:v>16.8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商業や工業などの産業をさかんにするため</c:v>
                      </c:pt>
                      <c:pt idx="1">
                        <c:v>学校をきれいにしたり図書館をたてたりするため</c:v>
                      </c:pt>
                      <c:pt idx="2">
                        <c:v>体の不自由な人やお年よりが安心してくらせるように</c:v>
                      </c:pt>
                      <c:pt idx="3">
                        <c:v>県の借金を返したりするため</c:v>
                      </c:pt>
                      <c:pt idx="4">
                        <c:v>犯罪をふせいだり、くらしの安全を守るため</c:v>
                      </c:pt>
                      <c:pt idx="5">
                        <c:v>道路や橋や住宅をつくったり、なおしたり</c:v>
                      </c:pt>
                      <c:pt idx="6">
                        <c:v>農業や林業、水産業をさかんにするため</c:v>
                      </c:pt>
                      <c:pt idx="7">
                        <c:v>その他</c:v>
                      </c:pt>
                    </c:strCache>
                  </c:strRef>
                </c15:cat>
              </c15:filteredCategoryTitle>
            </c:ext>
            <c:ext xmlns:c16="http://schemas.microsoft.com/office/drawing/2014/chart" uri="{C3380CC4-5D6E-409C-BE32-E72D297353CC}">
              <c16:uniqueId val="{00000010-8BF8-435F-BFFB-71AE1A48DE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85A8FA-5CC2-40B4-90FF-50E52AF9D939}" type="datetimeFigureOut">
              <a:rPr kumimoji="1" lang="ja-JP" altLang="en-US" smtClean="0"/>
              <a:t>2025/5/29</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1590E8-BF0F-4D58-AE9F-87B6FEB1C323}"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20533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256170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52FC7-ADD0-4A30-E751-2550877609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E0BB4D-A56C-8FAB-C2EA-015142E70C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F4CFFB-3237-1EFC-4824-64C6F7541FD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260312-3B8E-D766-DA07-9BBFB15141D1}"/>
              </a:ext>
            </a:extLst>
          </p:cNvPr>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280434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7A2-6245-B783-9DF6-0BEC10D3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C3FE-2BFB-B85F-C00B-DBA362966E6E}"/>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EAE2461-DD93-FEAF-3333-21755AEA279E}"/>
              </a:ext>
            </a:extLst>
          </p:cNvPr>
          <p:cNvSpPr>
            <a:spLocks noGrp="1"/>
          </p:cNvSpPr>
          <p:nvPr>
            <p:ph type="sldNum" sz="quarter" idx="10"/>
          </p:nvPr>
        </p:nvSpPr>
        <p:spPr/>
        <p:txBody>
          <a:bodyPr/>
          <a:lstStyle/>
          <a:p>
            <a:pPr>
              <a:defRPr/>
            </a:pPr>
            <a:fld id="{9568161C-ABBB-4AD2-A587-D7C64F4E4BF3}" type="slidenum">
              <a:rPr lang="ja-JP" altLang="en-US" smtClean="0"/>
              <a:pPr>
                <a:defRPr/>
              </a:pPr>
              <a:t>16</a:t>
            </a:fld>
            <a:endParaRPr lang="ja-JP" altLang="en-US"/>
          </a:p>
        </p:txBody>
      </p:sp>
      <p:sp>
        <p:nvSpPr>
          <p:cNvPr id="5" name="ノート プレースホルダー 4">
            <a:extLst>
              <a:ext uri="{FF2B5EF4-FFF2-40B4-BE49-F238E27FC236}">
                <a16:creationId xmlns:a16="http://schemas.microsoft.com/office/drawing/2014/main" id="{56EA6270-8016-5FC1-F402-8814F56262A9}"/>
              </a:ext>
            </a:extLst>
          </p:cNvPr>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4772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70380351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50503" y="6007184"/>
            <a:ext cx="960783" cy="850816"/>
            <a:chOff x="-50505" y="5996309"/>
            <a:chExt cx="960783"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50505"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4669873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3"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1.jpeg"/><Relationship Id="rId5" Type="http://schemas.openxmlformats.org/officeDocument/2006/relationships/image" Target="../media/image50.tmp"/><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web.pref.hyogo.lg.jp/nk21/af15_000000004.html" TargetMode="External"/><Relationship Id="rId7"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5.jpeg"/><Relationship Id="rId11" Type="http://schemas.openxmlformats.org/officeDocument/2006/relationships/image" Target="../media/image59.png"/><Relationship Id="rId5" Type="http://schemas.openxmlformats.org/officeDocument/2006/relationships/image" Target="../media/image54.png"/><Relationship Id="rId10" Type="http://schemas.microsoft.com/office/2007/relationships/hdphoto" Target="../media/hdphoto1.wdp"/><Relationship Id="rId4" Type="http://schemas.openxmlformats.org/officeDocument/2006/relationships/image" Target="../media/image53.pn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0.png"/><Relationship Id="rId2" Type="http://schemas.openxmlformats.org/officeDocument/2006/relationships/hyperlink" Target="https://www.nta.go.jp/publication/webtaxtv/201503/webtaxtv_wb.html" TargetMode="Externa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1.png"/><Relationship Id="rId7" Type="http://schemas.openxmlformats.org/officeDocument/2006/relationships/hyperlink" Target="https://www.mof.go.jp/kids/2018/" TargetMode="External"/><Relationship Id="rId12" Type="http://schemas.openxmlformats.org/officeDocument/2006/relationships/image" Target="../media/image65.png"/><Relationship Id="rId2" Type="http://schemas.openxmlformats.org/officeDocument/2006/relationships/notesSlide" Target="../notesSlides/notesSlide9.xml"/><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hyperlink" Target="https://www.nta.go.jp/taxes/kids/video/index.htm" TargetMode="External"/><Relationship Id="rId5" Type="http://schemas.openxmlformats.org/officeDocument/2006/relationships/hyperlink" Target="https://www.nta.go.jp/taxes/kids/index.htm" TargetMode="External"/><Relationship Id="rId15" Type="http://schemas.openxmlformats.org/officeDocument/2006/relationships/image" Target="../media/image68.png"/><Relationship Id="rId10" Type="http://schemas.openxmlformats.org/officeDocument/2006/relationships/image" Target="../media/image64.png"/><Relationship Id="rId4" Type="http://schemas.openxmlformats.org/officeDocument/2006/relationships/image" Target="../media/image2.svg"/><Relationship Id="rId9" Type="http://schemas.openxmlformats.org/officeDocument/2006/relationships/hyperlink" Target="https://www.mof.go.jp/tax_policy/publication/brochure/zeikin_drill/index.html" TargetMode="External"/><Relationship Id="rId1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1345915" y="5408445"/>
            <a:ext cx="6369978" cy="369332"/>
          </a:xfrm>
          <a:prstGeom prst="rect">
            <a:avLst/>
          </a:prstGeom>
          <a:noFill/>
        </p:spPr>
        <p:txBody>
          <a:bodyPr wrap="square" rtlCol="0">
            <a:spAutoFit/>
          </a:bodyPr>
          <a:lstStyle/>
          <a:p>
            <a:pPr algn="ctr"/>
            <a:r>
              <a:rPr kumimoji="1" lang="ja-JP" altLang="en-US" dirty="0">
                <a:solidFill>
                  <a:srgbClr val="E37F2D"/>
                </a:solidFill>
                <a:latin typeface="BIZ UDPゴシック" panose="020B0400000000000000" pitchFamily="50" charset="-128"/>
                <a:ea typeface="BIZ UDPゴシック" panose="020B0400000000000000" pitchFamily="50" charset="-128"/>
              </a:rPr>
              <a:t>－　令和７年度 </a:t>
            </a:r>
            <a:r>
              <a:rPr kumimoji="1" lang="ja-JP" altLang="en-US">
                <a:solidFill>
                  <a:srgbClr val="E37F2D"/>
                </a:solidFill>
                <a:latin typeface="BIZ UDPゴシック" panose="020B0400000000000000" pitchFamily="50" charset="-128"/>
                <a:ea typeface="BIZ UDPゴシック" panose="020B0400000000000000" pitchFamily="50" charset="-128"/>
              </a:rPr>
              <a:t>・ </a:t>
            </a:r>
            <a:r>
              <a:rPr kumimoji="1" lang="ja-JP" altLang="en-US" spc="-10">
                <a:solidFill>
                  <a:srgbClr val="E37F2D"/>
                </a:solidFill>
                <a:latin typeface="BIZ UDPゴシック" panose="020B0400000000000000" pitchFamily="50" charset="-128"/>
                <a:ea typeface="BIZ UDPゴシック" panose="020B0400000000000000" pitchFamily="50" charset="-128"/>
              </a:rPr>
              <a:t>兵庫</a:t>
            </a:r>
            <a:r>
              <a:rPr kumimoji="1" lang="ja-JP" altLang="en-US">
                <a:solidFill>
                  <a:srgbClr val="E37F2D"/>
                </a:solidFill>
                <a:latin typeface="BIZ UDPゴシック" panose="020B0400000000000000" pitchFamily="50" charset="-128"/>
                <a:ea typeface="BIZ UDPゴシック" panose="020B0400000000000000" pitchFamily="50" charset="-128"/>
              </a:rPr>
              <a:t>県版　</a:t>
            </a:r>
            <a:r>
              <a:rPr kumimoji="1" lang="ja-JP" altLang="en-US" dirty="0">
                <a:solidFill>
                  <a:srgbClr val="E37F2D"/>
                </a:solidFill>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843B806B-2298-4CB8-B289-FF4D8C07BA99}"/>
              </a:ext>
            </a:extLst>
          </p:cNvPr>
          <p:cNvSpPr/>
          <p:nvPr/>
        </p:nvSpPr>
        <p:spPr>
          <a:xfrm>
            <a:off x="3287730" y="6400800"/>
            <a:ext cx="2432180" cy="369332"/>
          </a:xfrm>
          <a:prstGeom prst="rect">
            <a:avLst/>
          </a:prstGeom>
          <a:solidFill>
            <a:srgbClr val="FFF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75E531B-B9C5-477E-8CC6-69808C0032CA}"/>
              </a:ext>
            </a:extLst>
          </p:cNvPr>
          <p:cNvSpPr/>
          <p:nvPr/>
        </p:nvSpPr>
        <p:spPr>
          <a:xfrm>
            <a:off x="3231891" y="6323856"/>
            <a:ext cx="2680221" cy="523220"/>
          </a:xfrm>
          <a:prstGeom prst="rect">
            <a:avLst/>
          </a:prstGeom>
        </p:spPr>
        <p:txBody>
          <a:bodyPr wrap="none">
            <a:spAutoFit/>
          </a:bodyPr>
          <a:lstStyle/>
          <a:p>
            <a:pPr algn="ctr"/>
            <a:r>
              <a:rPr lang="ja-JP" altLang="en-US" sz="1400" spc="-10" dirty="0">
                <a:solidFill>
                  <a:srgbClr val="E37F2D"/>
                </a:solidFill>
                <a:latin typeface="BIZ UDPゴシック" panose="020B0400000000000000" pitchFamily="50" charset="-128"/>
                <a:ea typeface="BIZ UDPゴシック" panose="020B0400000000000000" pitchFamily="50" charset="-128"/>
              </a:rPr>
              <a:t>小学生用租税教育教材</a:t>
            </a:r>
            <a:endParaRPr lang="en-US" altLang="ja-JP" sz="1400" spc="-10" dirty="0">
              <a:solidFill>
                <a:srgbClr val="E37F2D"/>
              </a:solidFill>
              <a:latin typeface="BIZ UDPゴシック" panose="020B0400000000000000" pitchFamily="50" charset="-128"/>
              <a:ea typeface="BIZ UDPゴシック" panose="020B0400000000000000" pitchFamily="50" charset="-128"/>
            </a:endParaRPr>
          </a:p>
          <a:p>
            <a:pPr algn="ctr"/>
            <a:r>
              <a:rPr lang="ja-JP" altLang="en-US" sz="1400" spc="-10">
                <a:solidFill>
                  <a:srgbClr val="E37F2D"/>
                </a:solidFill>
                <a:latin typeface="BIZ UDPゴシック" panose="020B0400000000000000" pitchFamily="50" charset="-128"/>
                <a:ea typeface="BIZ UDPゴシック" panose="020B0400000000000000" pitchFamily="50" charset="-128"/>
              </a:rPr>
              <a:t>兵庫県</a:t>
            </a:r>
            <a:r>
              <a:rPr lang="ja-JP" altLang="en-US" sz="1400" spc="-10" dirty="0">
                <a:solidFill>
                  <a:srgbClr val="E37F2D"/>
                </a:solidFill>
                <a:latin typeface="BIZ UDPゴシック" panose="020B0400000000000000" pitchFamily="50" charset="-128"/>
                <a:ea typeface="BIZ UDPゴシック" panose="020B0400000000000000" pitchFamily="50" charset="-128"/>
              </a:rPr>
              <a:t>租税教育推進連絡協議会</a:t>
            </a:r>
            <a:endParaRPr lang="ja-JP" altLang="en-US" sz="1400" dirty="0">
              <a:solidFill>
                <a:srgbClr val="E37F2D"/>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AB59B2B-3B87-46BE-94BE-75E35B923529}"/>
              </a:ext>
            </a:extLst>
          </p:cNvPr>
          <p:cNvSpPr txBox="1"/>
          <p:nvPr/>
        </p:nvSpPr>
        <p:spPr>
          <a:xfrm>
            <a:off x="10654301" y="2897312"/>
            <a:ext cx="184731" cy="369332"/>
          </a:xfrm>
          <a:prstGeom prst="rect">
            <a:avLst/>
          </a:prstGeom>
          <a:noFill/>
        </p:spPr>
        <p:txBody>
          <a:bodyPr wrap="none" rtlCol="0">
            <a:spAutoFit/>
          </a:bodyPr>
          <a:lstStyle/>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94045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a:t>
            </a:r>
            <a:r>
              <a:rPr lang="ja-JP" altLang="en-US" sz="1500" b="1">
                <a:solidFill>
                  <a:prstClr val="black"/>
                </a:solidFill>
                <a:latin typeface="HGPｺﾞｼｯｸM" panose="020B0600000000000000" pitchFamily="50" charset="-128"/>
                <a:ea typeface="HGPｺﾞｼｯｸM" panose="020B0600000000000000" pitchFamily="50" charset="-128"/>
              </a:rPr>
              <a:t>の使いみち</a:t>
            </a:r>
            <a:r>
              <a:rPr lang="ja-JP" altLang="en-US" sz="1200" b="1">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185099"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224233"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88874" y="3131843"/>
            <a:ext cx="1348446" cy="1300682"/>
            <a:chOff x="1903533" y="3951980"/>
            <a:chExt cx="1609197"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903533" y="4348234"/>
              <a:ext cx="1609197"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24.9%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r>
              <a:rPr kumimoji="1" lang="en-US" altLang="ja-JP" sz="1600" dirty="0">
                <a:latin typeface="HGPｺﾞｼｯｸE" panose="020B0900000000000000" pitchFamily="50" charset="-128"/>
                <a:ea typeface="HGPｺﾞｼｯｸE" panose="020B0900000000000000" pitchFamily="50" charset="-128"/>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46767" y="482692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815130" y="5646440"/>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858461" y="1752869"/>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982105" y="4624703"/>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706680" y="3131843"/>
            <a:ext cx="1348446" cy="1300682"/>
            <a:chOff x="1903534" y="3951980"/>
            <a:chExt cx="1609195"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4" y="4348234"/>
              <a:ext cx="1609195"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07101" y="4866693"/>
            <a:ext cx="130219" cy="77974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725925" y="4529078"/>
            <a:ext cx="524940" cy="297847"/>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518383" y="2028608"/>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
        <p:nvSpPr>
          <p:cNvPr id="8" name="テキスト ボックス 7">
            <a:extLst>
              <a:ext uri="{FF2B5EF4-FFF2-40B4-BE49-F238E27FC236}">
                <a16:creationId xmlns:a16="http://schemas.microsoft.com/office/drawing/2014/main" id="{44F8D8FA-1C1A-F2B4-DDFC-B61DE6B84043}"/>
              </a:ext>
            </a:extLst>
          </p:cNvPr>
          <p:cNvSpPr txBox="1"/>
          <p:nvPr/>
        </p:nvSpPr>
        <p:spPr>
          <a:xfrm>
            <a:off x="1844915" y="332648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8DA58FA5-7E71-A738-3CC4-439F1065E2C4}"/>
              </a:ext>
            </a:extLst>
          </p:cNvPr>
          <p:cNvSpPr txBox="1"/>
          <p:nvPr/>
        </p:nvSpPr>
        <p:spPr>
          <a:xfrm>
            <a:off x="6230029" y="331533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7" name="テキスト ボックス 16">
            <a:extLst>
              <a:ext uri="{FF2B5EF4-FFF2-40B4-BE49-F238E27FC236}">
                <a16:creationId xmlns:a16="http://schemas.microsoft.com/office/drawing/2014/main" id="{782B4109-B4EB-4B91-A95C-D8EEB4F583E4}"/>
              </a:ext>
            </a:extLst>
          </p:cNvPr>
          <p:cNvSpPr txBox="1"/>
          <p:nvPr/>
        </p:nvSpPr>
        <p:spPr>
          <a:xfrm>
            <a:off x="139768" y="942237"/>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兵庫県の予算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graphicFrame>
        <p:nvGraphicFramePr>
          <p:cNvPr id="19" name="グラフ 18">
            <a:extLst>
              <a:ext uri="{FF2B5EF4-FFF2-40B4-BE49-F238E27FC236}">
                <a16:creationId xmlns:a16="http://schemas.microsoft.com/office/drawing/2014/main" id="{30064B2C-039E-49FE-94C0-69DAC92496D2}"/>
              </a:ext>
            </a:extLst>
          </p:cNvPr>
          <p:cNvGraphicFramePr/>
          <p:nvPr>
            <p:extLst>
              <p:ext uri="{D42A27DB-BD31-4B8C-83A1-F6EECF244321}">
                <p14:modId xmlns:p14="http://schemas.microsoft.com/office/powerpoint/2010/main" val="4163309760"/>
              </p:ext>
            </p:extLst>
          </p:nvPr>
        </p:nvGraphicFramePr>
        <p:xfrm>
          <a:off x="227323" y="21634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a:extLst>
              <a:ext uri="{FF2B5EF4-FFF2-40B4-BE49-F238E27FC236}">
                <a16:creationId xmlns:a16="http://schemas.microsoft.com/office/drawing/2014/main" id="{703532FE-15D8-4B05-A0F0-C2D8C3CF0D09}"/>
              </a:ext>
            </a:extLst>
          </p:cNvPr>
          <p:cNvGraphicFramePr/>
          <p:nvPr>
            <p:extLst>
              <p:ext uri="{D42A27DB-BD31-4B8C-83A1-F6EECF244321}">
                <p14:modId xmlns:p14="http://schemas.microsoft.com/office/powerpoint/2010/main" val="2417013472"/>
              </p:ext>
            </p:extLst>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sp>
        <p:nvSpPr>
          <p:cNvPr id="22" name="テキスト ボックス 21">
            <a:extLst>
              <a:ext uri="{FF2B5EF4-FFF2-40B4-BE49-F238E27FC236}">
                <a16:creationId xmlns:a16="http://schemas.microsoft.com/office/drawing/2014/main" id="{41FEF7DE-EB3F-4078-8A12-2C98BC6F502F}"/>
              </a:ext>
            </a:extLst>
          </p:cNvPr>
          <p:cNvSpPr txBox="1"/>
          <p:nvPr/>
        </p:nvSpPr>
        <p:spPr>
          <a:xfrm>
            <a:off x="1332364" y="4518115"/>
            <a:ext cx="173492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66.7%</a:t>
            </a:r>
          </a:p>
        </p:txBody>
      </p:sp>
      <p:sp>
        <p:nvSpPr>
          <p:cNvPr id="23" name="テキスト ボックス 22">
            <a:extLst>
              <a:ext uri="{FF2B5EF4-FFF2-40B4-BE49-F238E27FC236}">
                <a16:creationId xmlns:a16="http://schemas.microsoft.com/office/drawing/2014/main" id="{76C9EDE9-AF32-4BCA-BE61-0D5A14631030}"/>
              </a:ext>
            </a:extLst>
          </p:cNvPr>
          <p:cNvSpPr txBox="1"/>
          <p:nvPr/>
        </p:nvSpPr>
        <p:spPr>
          <a:xfrm>
            <a:off x="204108" y="2964447"/>
            <a:ext cx="1516237" cy="830997"/>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国から入る</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a:ln w="5080">
                  <a:noFill/>
                </a:ln>
                <a:latin typeface="HGPｺﾞｼｯｸE" panose="020B0900000000000000" pitchFamily="50" charset="-128"/>
                <a:ea typeface="HGPｺﾞｼｯｸE" panose="020B0900000000000000" pitchFamily="50" charset="-128"/>
              </a:rPr>
              <a:t>お金</a:t>
            </a:r>
            <a:r>
              <a:rPr kumimoji="1" lang="ja-JP" altLang="en-US" sz="1600">
                <a:ln w="5080">
                  <a:noFill/>
                </a:ln>
                <a:effectLst/>
                <a:latin typeface="HGPｺﾞｼｯｸE" panose="020B0900000000000000" pitchFamily="50" charset="-128"/>
                <a:ea typeface="HGPｺﾞｼｯｸE" panose="020B0900000000000000" pitchFamily="50" charset="-128"/>
              </a:rPr>
              <a:t> </a:t>
            </a:r>
            <a:endParaRPr kumimoji="1" lang="en-US" altLang="ja-JP" sz="1600" dirty="0">
              <a:ln w="5080">
                <a:noFill/>
              </a:ln>
              <a:effectLst/>
              <a:latin typeface="HGPｺﾞｼｯｸE" panose="020B0900000000000000" pitchFamily="50" charset="-128"/>
              <a:ea typeface="HGPｺﾞｼｯｸE" panose="020B0900000000000000" pitchFamily="50" charset="-128"/>
            </a:endParaRPr>
          </a:p>
          <a:p>
            <a:pPr algn="ctr"/>
            <a:r>
              <a:rPr kumimoji="1" lang="en-US" altLang="ja-JP" sz="1600" dirty="0">
                <a:ln w="5080">
                  <a:noFill/>
                </a:ln>
                <a:latin typeface="HGPｺﾞｼｯｸE" panose="020B0900000000000000" pitchFamily="50" charset="-128"/>
                <a:ea typeface="HGPｺﾞｼｯｸE" panose="020B0900000000000000" pitchFamily="50" charset="-128"/>
              </a:rPr>
              <a:t>27.8</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4" name="テキスト ボックス 23">
            <a:extLst>
              <a:ext uri="{FF2B5EF4-FFF2-40B4-BE49-F238E27FC236}">
                <a16:creationId xmlns:a16="http://schemas.microsoft.com/office/drawing/2014/main" id="{EC0008CE-4BDE-489B-90B1-8D9E8129CB18}"/>
              </a:ext>
            </a:extLst>
          </p:cNvPr>
          <p:cNvSpPr txBox="1"/>
          <p:nvPr/>
        </p:nvSpPr>
        <p:spPr>
          <a:xfrm>
            <a:off x="536764" y="1788287"/>
            <a:ext cx="1641815"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県の借金</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5.5%</a:t>
            </a:r>
          </a:p>
        </p:txBody>
      </p:sp>
      <p:sp>
        <p:nvSpPr>
          <p:cNvPr id="25" name="テキスト ボックス 24">
            <a:extLst>
              <a:ext uri="{FF2B5EF4-FFF2-40B4-BE49-F238E27FC236}">
                <a16:creationId xmlns:a16="http://schemas.microsoft.com/office/drawing/2014/main" id="{63E27417-6A69-401A-8393-CBCE09A56325}"/>
              </a:ext>
            </a:extLst>
          </p:cNvPr>
          <p:cNvSpPr txBox="1"/>
          <p:nvPr/>
        </p:nvSpPr>
        <p:spPr>
          <a:xfrm>
            <a:off x="6853785" y="2352851"/>
            <a:ext cx="1718188"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商業や工業など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の産業</a:t>
            </a:r>
            <a:r>
              <a:rPr kumimoji="1" lang="ja-JP" altLang="en-US" sz="1600">
                <a:latin typeface="HGPｺﾞｼｯｸE" panose="020B0900000000000000" pitchFamily="50" charset="-128"/>
                <a:ea typeface="HGPｺﾞｼｯｸE" panose="020B0900000000000000" pitchFamily="50" charset="-128"/>
              </a:rPr>
              <a:t>をさかんに</a:t>
            </a:r>
            <a:r>
              <a:rPr kumimoji="1" lang="ja-JP" altLang="en-US" sz="1600" dirty="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21.9%</a:t>
            </a:r>
          </a:p>
          <a:p>
            <a:pPr algn="ctr"/>
            <a:endParaRPr kumimoji="1" lang="en-US" altLang="ja-JP" sz="16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AEC01FCA-398F-4004-8A1D-4901F71537AF}"/>
              </a:ext>
            </a:extLst>
          </p:cNvPr>
          <p:cNvSpPr txBox="1"/>
          <p:nvPr/>
        </p:nvSpPr>
        <p:spPr>
          <a:xfrm>
            <a:off x="7265235" y="3814384"/>
            <a:ext cx="1969428" cy="1077218"/>
          </a:xfrm>
          <a:prstGeom prst="rect">
            <a:avLst/>
          </a:prstGeom>
          <a:noFill/>
        </p:spPr>
        <p:txBody>
          <a:bodyPr wrap="square" rtlCol="0">
            <a:spAutoFit/>
          </a:bodyPr>
          <a:lstStyle/>
          <a:p>
            <a:pPr algn="ctr"/>
            <a:r>
              <a:rPr kumimoji="1" lang="ja-JP" altLang="en-US" sz="1600">
                <a:latin typeface="HGPｺﾞｼｯｸE" panose="020B0900000000000000" pitchFamily="50" charset="-128"/>
                <a:ea typeface="HGPｺﾞｼｯｸE" panose="020B0900000000000000" pitchFamily="50" charset="-128"/>
              </a:rPr>
              <a:t>みんなが</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a:latin typeface="HGPｺﾞｼｯｸE" panose="020B0900000000000000" pitchFamily="50" charset="-128"/>
                <a:ea typeface="HGPｺﾞｼｯｸE" panose="020B0900000000000000" pitchFamily="50" charset="-128"/>
              </a:rPr>
              <a:t>勉強しやすい</a:t>
            </a:r>
            <a:r>
              <a:rPr kumimoji="1" lang="ja-JP" altLang="en-US" sz="1600" dirty="0">
                <a:latin typeface="HGPｺﾞｼｯｸE" panose="020B0900000000000000" pitchFamily="50" charset="-128"/>
                <a:ea typeface="HGPｺﾞｼｯｸE" panose="020B0900000000000000" pitchFamily="50" charset="-128"/>
              </a:rPr>
              <a:t>ようにするため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a:t>
            </a:r>
            <a:r>
              <a:rPr lang="en-US" altLang="ja-JP" sz="1600" dirty="0">
                <a:latin typeface="HGPｺﾞｼｯｸE" panose="020B0900000000000000" pitchFamily="50" charset="-128"/>
                <a:ea typeface="HGPｺﾞｼｯｸE" panose="020B0900000000000000" pitchFamily="50" charset="-128"/>
              </a:rPr>
              <a:t>.8</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7" name="テキスト ボックス 26">
            <a:extLst>
              <a:ext uri="{FF2B5EF4-FFF2-40B4-BE49-F238E27FC236}">
                <a16:creationId xmlns:a16="http://schemas.microsoft.com/office/drawing/2014/main" id="{36C1D088-1C74-4DD7-BC85-2531C0876618}"/>
              </a:ext>
            </a:extLst>
          </p:cNvPr>
          <p:cNvSpPr txBox="1"/>
          <p:nvPr/>
        </p:nvSpPr>
        <p:spPr>
          <a:xfrm>
            <a:off x="6196491" y="5358626"/>
            <a:ext cx="2081970"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体の不自由な人や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お年よりが安心して</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くらせるように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a:t>
            </a:r>
            <a:r>
              <a:rPr lang="en-US" altLang="ja-JP" sz="1600" dirty="0">
                <a:latin typeface="HGPｺﾞｼｯｸE" panose="020B0900000000000000" pitchFamily="50" charset="-128"/>
                <a:ea typeface="HGPｺﾞｼｯｸE" panose="020B0900000000000000" pitchFamily="50" charset="-128"/>
              </a:rPr>
              <a:t>.5</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8" name="テキスト ボックス 27">
            <a:extLst>
              <a:ext uri="{FF2B5EF4-FFF2-40B4-BE49-F238E27FC236}">
                <a16:creationId xmlns:a16="http://schemas.microsoft.com/office/drawing/2014/main" id="{1EB8913B-C812-43C8-99D3-2066507341D1}"/>
              </a:ext>
            </a:extLst>
          </p:cNvPr>
          <p:cNvSpPr txBox="1"/>
          <p:nvPr/>
        </p:nvSpPr>
        <p:spPr>
          <a:xfrm>
            <a:off x="3699824" y="1938531"/>
            <a:ext cx="1809283"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農・林・水産業を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さかんにするため</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4.3%</a:t>
            </a:r>
          </a:p>
        </p:txBody>
      </p:sp>
      <p:sp>
        <p:nvSpPr>
          <p:cNvPr id="29" name="テキスト ボックス 28">
            <a:extLst>
              <a:ext uri="{FF2B5EF4-FFF2-40B4-BE49-F238E27FC236}">
                <a16:creationId xmlns:a16="http://schemas.microsoft.com/office/drawing/2014/main" id="{A40CBDB3-0133-4867-BBAA-A900697871CC}"/>
              </a:ext>
            </a:extLst>
          </p:cNvPr>
          <p:cNvSpPr txBox="1"/>
          <p:nvPr/>
        </p:nvSpPr>
        <p:spPr>
          <a:xfrm>
            <a:off x="3794985" y="4350854"/>
            <a:ext cx="1718188" cy="1077218"/>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犯罪をふせいだり</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くらしの</a:t>
            </a:r>
            <a:r>
              <a:rPr lang="ja-JP" altLang="en-US" sz="1600">
                <a:latin typeface="HGPｺﾞｼｯｸE" panose="020B0900000000000000" pitchFamily="50" charset="-128"/>
                <a:ea typeface="HGPｺﾞｼｯｸE" panose="020B0900000000000000" pitchFamily="50" charset="-128"/>
              </a:rPr>
              <a:t>安全を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a:latin typeface="HGPｺﾞｼｯｸE" panose="020B0900000000000000" pitchFamily="50" charset="-128"/>
                <a:ea typeface="HGPｺﾞｼｯｸE" panose="020B0900000000000000" pitchFamily="50" charset="-128"/>
              </a:rPr>
              <a:t>守るため</a:t>
            </a:r>
            <a:r>
              <a:rPr kumimoji="1" lang="ja-JP" altLang="en-US" sz="160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a:t>
            </a:r>
            <a:r>
              <a:rPr lang="en-US" altLang="ja-JP" sz="1600" dirty="0">
                <a:latin typeface="HGPｺﾞｼｯｸE" panose="020B0900000000000000" pitchFamily="50" charset="-128"/>
                <a:ea typeface="HGPｺﾞｼｯｸE" panose="020B0900000000000000" pitchFamily="50" charset="-128"/>
              </a:rPr>
              <a:t>.1</a:t>
            </a:r>
            <a:r>
              <a:rPr kumimoji="1" lang="en-US" altLang="ja-JP" sz="1600" dirty="0">
                <a:latin typeface="HGPｺﾞｼｯｸE" panose="020B0900000000000000" pitchFamily="50" charset="-128"/>
                <a:ea typeface="HGPｺﾞｼｯｸE" panose="020B0900000000000000" pitchFamily="50" charset="-128"/>
              </a:rPr>
              <a:t>%</a:t>
            </a:r>
          </a:p>
        </p:txBody>
      </p:sp>
      <p:sp>
        <p:nvSpPr>
          <p:cNvPr id="30" name="テキスト ボックス 29">
            <a:extLst>
              <a:ext uri="{FF2B5EF4-FFF2-40B4-BE49-F238E27FC236}">
                <a16:creationId xmlns:a16="http://schemas.microsoft.com/office/drawing/2014/main" id="{AD7D3E14-D8B3-4ED4-B490-D31BD1E07422}"/>
              </a:ext>
            </a:extLst>
          </p:cNvPr>
          <p:cNvSpPr txBox="1"/>
          <p:nvPr/>
        </p:nvSpPr>
        <p:spPr>
          <a:xfrm>
            <a:off x="3707922" y="3067385"/>
            <a:ext cx="1476700"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道路・橋</a:t>
            </a:r>
            <a:r>
              <a:rPr kumimoji="1" lang="ja-JP" altLang="en-US" sz="1600">
                <a:latin typeface="HGPｺﾞｼｯｸE" panose="020B0900000000000000" pitchFamily="50" charset="-128"/>
                <a:ea typeface="HGPｺﾞｼｯｸE" panose="020B0900000000000000" pitchFamily="50" charset="-128"/>
              </a:rPr>
              <a:t>・住宅を</a:t>
            </a:r>
            <a:r>
              <a:rPr kumimoji="1" lang="ja-JP" altLang="en-US" sz="1600" dirty="0">
                <a:latin typeface="HGPｺﾞｼｯｸE" panose="020B0900000000000000" pitchFamily="50" charset="-128"/>
                <a:ea typeface="HGPｺﾞｼｯｸE" panose="020B0900000000000000" pitchFamily="50" charset="-128"/>
              </a:rPr>
              <a:t>つくったり</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a:t>
            </a:r>
            <a:r>
              <a:rPr lang="en-US" altLang="ja-JP" sz="1600" dirty="0">
                <a:latin typeface="HGPｺﾞｼｯｸE" panose="020B0900000000000000" pitchFamily="50" charset="-128"/>
                <a:ea typeface="HGPｺﾞｼｯｸE" panose="020B0900000000000000" pitchFamily="50" charset="-128"/>
              </a:rPr>
              <a:t>.8</a:t>
            </a:r>
            <a:r>
              <a:rPr kumimoji="1" lang="en-US" altLang="ja-JP" sz="1600" dirty="0">
                <a:latin typeface="HGPｺﾞｼｯｸE" panose="020B0900000000000000" pitchFamily="50" charset="-128"/>
                <a:ea typeface="HGPｺﾞｼｯｸE" panose="020B0900000000000000" pitchFamily="50" charset="-128"/>
              </a:rPr>
              <a:t>%</a:t>
            </a:r>
          </a:p>
        </p:txBody>
      </p:sp>
      <p:cxnSp>
        <p:nvCxnSpPr>
          <p:cNvPr id="32" name="直線コネクタ 31">
            <a:extLst>
              <a:ext uri="{FF2B5EF4-FFF2-40B4-BE49-F238E27FC236}">
                <a16:creationId xmlns:a16="http://schemas.microsoft.com/office/drawing/2014/main" id="{9EE2C2C8-061D-4F1F-86A8-5435CF403F65}"/>
              </a:ext>
            </a:extLst>
          </p:cNvPr>
          <p:cNvCxnSpPr>
            <a:cxnSpLocks/>
          </p:cNvCxnSpPr>
          <p:nvPr/>
        </p:nvCxnSpPr>
        <p:spPr bwMode="auto">
          <a:xfrm flipH="1">
            <a:off x="5637705" y="4778302"/>
            <a:ext cx="260893" cy="561461"/>
          </a:xfrm>
          <a:prstGeom prst="line">
            <a:avLst/>
          </a:prstGeom>
          <a:noFill/>
          <a:ln w="12700" cap="flat" cmpd="sng" algn="ctr">
            <a:solidFill>
              <a:schemeClr val="tx1"/>
            </a:solidFill>
            <a:prstDash val="solid"/>
            <a:round/>
            <a:headEnd type="oval" w="med" len="med"/>
            <a:tailEnd type="none" w="med" len="med"/>
          </a:ln>
          <a:effectLst/>
        </p:spPr>
      </p:cxnSp>
      <p:cxnSp>
        <p:nvCxnSpPr>
          <p:cNvPr id="33" name="直線コネクタ 32">
            <a:extLst>
              <a:ext uri="{FF2B5EF4-FFF2-40B4-BE49-F238E27FC236}">
                <a16:creationId xmlns:a16="http://schemas.microsoft.com/office/drawing/2014/main" id="{64A084A8-7862-4B78-AB19-35F2CC63288E}"/>
              </a:ext>
            </a:extLst>
          </p:cNvPr>
          <p:cNvCxnSpPr>
            <a:cxnSpLocks/>
          </p:cNvCxnSpPr>
          <p:nvPr/>
        </p:nvCxnSpPr>
        <p:spPr bwMode="auto">
          <a:xfrm flipH="1" flipV="1">
            <a:off x="5024507" y="3598384"/>
            <a:ext cx="445006" cy="77475"/>
          </a:xfrm>
          <a:prstGeom prst="line">
            <a:avLst/>
          </a:prstGeom>
          <a:noFill/>
          <a:ln w="12700" cap="flat" cmpd="sng" algn="ctr">
            <a:solidFill>
              <a:schemeClr val="tx1"/>
            </a:solidFill>
            <a:prstDash val="solid"/>
            <a:round/>
            <a:headEnd type="oval" w="med" len="med"/>
            <a:tailEnd type="none" w="med" len="med"/>
          </a:ln>
          <a:effectLst/>
        </p:spPr>
      </p:cxnSp>
      <p:cxnSp>
        <p:nvCxnSpPr>
          <p:cNvPr id="35" name="直線コネクタ 34">
            <a:extLst>
              <a:ext uri="{FF2B5EF4-FFF2-40B4-BE49-F238E27FC236}">
                <a16:creationId xmlns:a16="http://schemas.microsoft.com/office/drawing/2014/main" id="{B539ACFF-CDCE-4C07-859E-CBEF0EABFDD3}"/>
              </a:ext>
            </a:extLst>
          </p:cNvPr>
          <p:cNvCxnSpPr>
            <a:cxnSpLocks/>
          </p:cNvCxnSpPr>
          <p:nvPr/>
        </p:nvCxnSpPr>
        <p:spPr bwMode="auto">
          <a:xfrm>
            <a:off x="6942327" y="5030415"/>
            <a:ext cx="142974" cy="326652"/>
          </a:xfrm>
          <a:prstGeom prst="line">
            <a:avLst/>
          </a:prstGeom>
          <a:noFill/>
          <a:ln w="12700" cap="flat" cmpd="sng" algn="ctr">
            <a:solidFill>
              <a:schemeClr val="tx1"/>
            </a:solidFill>
            <a:prstDash val="solid"/>
            <a:round/>
            <a:headEnd type="oval" w="med" len="med"/>
            <a:tailEnd type="none" w="med" len="med"/>
          </a:ln>
          <a:effectLst/>
        </p:spPr>
      </p:cxnSp>
      <p:cxnSp>
        <p:nvCxnSpPr>
          <p:cNvPr id="37" name="直線コネクタ 36">
            <a:extLst>
              <a:ext uri="{FF2B5EF4-FFF2-40B4-BE49-F238E27FC236}">
                <a16:creationId xmlns:a16="http://schemas.microsoft.com/office/drawing/2014/main" id="{C5AF825A-BFD0-4892-90B5-4FEE05872375}"/>
              </a:ext>
            </a:extLst>
          </p:cNvPr>
          <p:cNvCxnSpPr>
            <a:cxnSpLocks/>
          </p:cNvCxnSpPr>
          <p:nvPr/>
        </p:nvCxnSpPr>
        <p:spPr bwMode="auto">
          <a:xfrm flipH="1">
            <a:off x="5050546" y="4147799"/>
            <a:ext cx="534014" cy="185308"/>
          </a:xfrm>
          <a:prstGeom prst="line">
            <a:avLst/>
          </a:prstGeom>
          <a:noFill/>
          <a:ln w="12700" cap="flat" cmpd="sng" algn="ctr">
            <a:solidFill>
              <a:schemeClr val="tx1"/>
            </a:solidFill>
            <a:prstDash val="solid"/>
            <a:round/>
            <a:headEnd type="oval" w="med" len="med"/>
            <a:tailEnd type="none" w="med" len="med"/>
          </a:ln>
          <a:effectLst/>
        </p:spPr>
      </p:cxnSp>
      <p:sp>
        <p:nvSpPr>
          <p:cNvPr id="42" name="テキスト ボックス 41">
            <a:extLst>
              <a:ext uri="{FF2B5EF4-FFF2-40B4-BE49-F238E27FC236}">
                <a16:creationId xmlns:a16="http://schemas.microsoft.com/office/drawing/2014/main" id="{2DFB3F9C-3B0E-43E7-9701-5B97E2273BCE}"/>
              </a:ext>
            </a:extLst>
          </p:cNvPr>
          <p:cNvSpPr txBox="1"/>
          <p:nvPr/>
        </p:nvSpPr>
        <p:spPr>
          <a:xfrm>
            <a:off x="5610893" y="2507649"/>
            <a:ext cx="1249027"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16.8%</a:t>
            </a:r>
          </a:p>
        </p:txBody>
      </p:sp>
      <p:sp>
        <p:nvSpPr>
          <p:cNvPr id="43" name="テキスト ボックス 42">
            <a:extLst>
              <a:ext uri="{FF2B5EF4-FFF2-40B4-BE49-F238E27FC236}">
                <a16:creationId xmlns:a16="http://schemas.microsoft.com/office/drawing/2014/main" id="{F2D407B3-F7AE-44F7-BA31-53EDD30BB7A8}"/>
              </a:ext>
            </a:extLst>
          </p:cNvPr>
          <p:cNvSpPr txBox="1"/>
          <p:nvPr/>
        </p:nvSpPr>
        <p:spPr>
          <a:xfrm>
            <a:off x="4572000" y="5365018"/>
            <a:ext cx="2025120"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県の</a:t>
            </a:r>
            <a:r>
              <a:rPr kumimoji="1" lang="ja-JP" altLang="en-US" sz="1600">
                <a:latin typeface="HGPｺﾞｼｯｸE" panose="020B0900000000000000" pitchFamily="50" charset="-128"/>
                <a:ea typeface="HGPｺﾞｼｯｸE" panose="020B0900000000000000" pitchFamily="50" charset="-128"/>
              </a:rPr>
              <a:t>借金を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a:latin typeface="HGPｺﾞｼｯｸE" panose="020B0900000000000000" pitchFamily="50" charset="-128"/>
                <a:ea typeface="HGPｺﾞｼｯｸE" panose="020B0900000000000000" pitchFamily="50" charset="-128"/>
              </a:rPr>
              <a:t>返したり</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a:t>
            </a:r>
            <a:r>
              <a:rPr kumimoji="1" lang="ja-JP" altLang="en-US" sz="1600">
                <a:latin typeface="HGPｺﾞｼｯｸE" panose="020B0900000000000000" pitchFamily="50" charset="-128"/>
                <a:ea typeface="HGPｺﾞｼｯｸE" panose="020B0900000000000000" pitchFamily="50" charset="-128"/>
              </a:rPr>
              <a:t>ため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11</a:t>
            </a:r>
            <a:r>
              <a:rPr lang="en-US" altLang="ja-JP" sz="1600" dirty="0">
                <a:latin typeface="HGPｺﾞｼｯｸE" panose="020B0900000000000000" pitchFamily="50" charset="-128"/>
                <a:ea typeface="HGPｺﾞｼｯｸE" panose="020B0900000000000000" pitchFamily="50" charset="-128"/>
              </a:rPr>
              <a:t>.8</a:t>
            </a:r>
            <a:r>
              <a:rPr kumimoji="1" lang="en-US" altLang="ja-JP" sz="1600" dirty="0">
                <a:latin typeface="HGPｺﾞｼｯｸE" panose="020B0900000000000000" pitchFamily="50" charset="-128"/>
                <a:ea typeface="HGPｺﾞｼｯｸE" panose="020B0900000000000000" pitchFamily="50" charset="-128"/>
              </a:rPr>
              <a:t>%</a:t>
            </a:r>
          </a:p>
        </p:txBody>
      </p:sp>
      <p:cxnSp>
        <p:nvCxnSpPr>
          <p:cNvPr id="44" name="直線コネクタ 43">
            <a:extLst>
              <a:ext uri="{FF2B5EF4-FFF2-40B4-BE49-F238E27FC236}">
                <a16:creationId xmlns:a16="http://schemas.microsoft.com/office/drawing/2014/main" id="{D84C9AD8-0E90-47C2-8458-C3DAA92C520C}"/>
              </a:ext>
            </a:extLst>
          </p:cNvPr>
          <p:cNvCxnSpPr>
            <a:cxnSpLocks/>
          </p:cNvCxnSpPr>
          <p:nvPr/>
        </p:nvCxnSpPr>
        <p:spPr bwMode="auto">
          <a:xfrm flipH="1" flipV="1">
            <a:off x="5110924" y="2657250"/>
            <a:ext cx="358589" cy="661693"/>
          </a:xfrm>
          <a:prstGeom prst="line">
            <a:avLst/>
          </a:prstGeom>
          <a:noFill/>
          <a:ln w="12700" cap="flat" cmpd="sng" algn="ctr">
            <a:solidFill>
              <a:schemeClr val="tx1"/>
            </a:solidFill>
            <a:prstDash val="solid"/>
            <a:round/>
            <a:headEnd type="oval" w="med" len="med"/>
            <a:tailEnd type="none" w="med" len="med"/>
          </a:ln>
          <a:effectLst/>
        </p:spPr>
      </p:cxnSp>
      <p:cxnSp>
        <p:nvCxnSpPr>
          <p:cNvPr id="45" name="直線コネクタ 44">
            <a:extLst>
              <a:ext uri="{FF2B5EF4-FFF2-40B4-BE49-F238E27FC236}">
                <a16:creationId xmlns:a16="http://schemas.microsoft.com/office/drawing/2014/main" id="{0E00544A-C239-41FD-9EFA-E5F9BDBD64B8}"/>
              </a:ext>
            </a:extLst>
          </p:cNvPr>
          <p:cNvCxnSpPr>
            <a:cxnSpLocks/>
          </p:cNvCxnSpPr>
          <p:nvPr/>
        </p:nvCxnSpPr>
        <p:spPr bwMode="auto">
          <a:xfrm flipH="1" flipV="1">
            <a:off x="1724009" y="2233440"/>
            <a:ext cx="134466" cy="300119"/>
          </a:xfrm>
          <a:prstGeom prst="line">
            <a:avLst/>
          </a:prstGeom>
          <a:noFill/>
          <a:ln w="12700" cap="flat" cmpd="sng" algn="ctr">
            <a:solidFill>
              <a:schemeClr val="tx1"/>
            </a:solidFill>
            <a:prstDash val="solid"/>
            <a:round/>
            <a:headEnd type="oval" w="med" len="med"/>
            <a:tailEnd type="none" w="med" len="med"/>
          </a:ln>
          <a:effectLst/>
        </p:spPr>
      </p:cxnSp>
      <p:pic>
        <p:nvPicPr>
          <p:cNvPr id="4" name="図 3">
            <a:extLst>
              <a:ext uri="{FF2B5EF4-FFF2-40B4-BE49-F238E27FC236}">
                <a16:creationId xmlns:a16="http://schemas.microsoft.com/office/drawing/2014/main" id="{6B229813-FED0-E358-208D-883EE861B9E0}"/>
              </a:ext>
            </a:extLst>
          </p:cNvPr>
          <p:cNvPicPr/>
          <p:nvPr/>
        </p:nvPicPr>
        <p:blipFill>
          <a:blip r:embed="rId5">
            <a:clrChange>
              <a:clrFrom>
                <a:srgbClr val="FFFFFF"/>
              </a:clrFrom>
              <a:clrTo>
                <a:srgbClr val="FFFFFF">
                  <a:alpha val="0"/>
                </a:srgbClr>
              </a:clrTo>
            </a:clrChange>
          </a:blip>
          <a:stretch>
            <a:fillRect/>
          </a:stretch>
        </p:blipFill>
        <p:spPr>
          <a:xfrm>
            <a:off x="2354646" y="5412408"/>
            <a:ext cx="1428750" cy="1302385"/>
          </a:xfrm>
          <a:prstGeom prst="rect">
            <a:avLst/>
          </a:prstGeom>
        </p:spPr>
      </p:pic>
      <p:sp>
        <p:nvSpPr>
          <p:cNvPr id="5" name="テキスト ボックス 4">
            <a:extLst>
              <a:ext uri="{FF2B5EF4-FFF2-40B4-BE49-F238E27FC236}">
                <a16:creationId xmlns:a16="http://schemas.microsoft.com/office/drawing/2014/main" id="{663F5217-BD39-4FC4-7EA0-40911A7B5AC3}"/>
              </a:ext>
            </a:extLst>
          </p:cNvPr>
          <p:cNvSpPr txBox="1"/>
          <p:nvPr/>
        </p:nvSpPr>
        <p:spPr>
          <a:xfrm>
            <a:off x="1729974" y="6299991"/>
            <a:ext cx="1428750" cy="369332"/>
          </a:xfrm>
          <a:prstGeom prst="rect">
            <a:avLst/>
          </a:prstGeom>
          <a:noFill/>
        </p:spPr>
        <p:txBody>
          <a:bodyPr wrap="square">
            <a:spAutoFit/>
          </a:bodyPr>
          <a:lstStyle/>
          <a:p>
            <a:r>
              <a:rPr lang="ja-JP" altLang="ja-JP" sz="9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9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9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9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9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900" dirty="0">
              <a:latin typeface="MS PGothic" panose="020B0600070205080204" pitchFamily="34" charset="-128"/>
              <a:ea typeface="MS PGothic" panose="020B0600070205080204" pitchFamily="34" charset="-128"/>
            </a:endParaRPr>
          </a:p>
        </p:txBody>
      </p:sp>
      <p:grpSp>
        <p:nvGrpSpPr>
          <p:cNvPr id="7" name="グループ化 6">
            <a:extLst>
              <a:ext uri="{FF2B5EF4-FFF2-40B4-BE49-F238E27FC236}">
                <a16:creationId xmlns:a16="http://schemas.microsoft.com/office/drawing/2014/main" id="{22B5A618-2433-D70F-A329-ECF6810E30D5}"/>
              </a:ext>
            </a:extLst>
          </p:cNvPr>
          <p:cNvGrpSpPr/>
          <p:nvPr/>
        </p:nvGrpSpPr>
        <p:grpSpPr>
          <a:xfrm>
            <a:off x="1432809" y="3140439"/>
            <a:ext cx="1299600" cy="1299600"/>
            <a:chOff x="1536533" y="3153139"/>
            <a:chExt cx="1299600" cy="1299600"/>
          </a:xfrm>
        </p:grpSpPr>
        <p:grpSp>
          <p:nvGrpSpPr>
            <p:cNvPr id="31" name="グループ化 30">
              <a:extLst>
                <a:ext uri="{FF2B5EF4-FFF2-40B4-BE49-F238E27FC236}">
                  <a16:creationId xmlns:a16="http://schemas.microsoft.com/office/drawing/2014/main" id="{C1B05B66-2FA9-46A7-AF2C-E624803B9F1F}"/>
                </a:ext>
              </a:extLst>
            </p:cNvPr>
            <p:cNvGrpSpPr/>
            <p:nvPr/>
          </p:nvGrpSpPr>
          <p:grpSpPr>
            <a:xfrm>
              <a:off x="1536533" y="3153139"/>
              <a:ext cx="1299600" cy="1299600"/>
              <a:chOff x="1700486" y="3976385"/>
              <a:chExt cx="1550907" cy="1489312"/>
            </a:xfrm>
          </p:grpSpPr>
          <p:sp>
            <p:nvSpPr>
              <p:cNvPr id="38" name="楕円 37">
                <a:extLst>
                  <a:ext uri="{FF2B5EF4-FFF2-40B4-BE49-F238E27FC236}">
                    <a16:creationId xmlns:a16="http://schemas.microsoft.com/office/drawing/2014/main" id="{AAC098DE-111B-4C05-A439-905FC7C7B961}"/>
                  </a:ext>
                </a:extLst>
              </p:cNvPr>
              <p:cNvSpPr/>
              <p:nvPr/>
            </p:nvSpPr>
            <p:spPr bwMode="auto">
              <a:xfrm>
                <a:off x="1700486" y="3976385"/>
                <a:ext cx="1550907" cy="148931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39" name="テキスト ボックス 38">
                <a:extLst>
                  <a:ext uri="{FF2B5EF4-FFF2-40B4-BE49-F238E27FC236}">
                    <a16:creationId xmlns:a16="http://schemas.microsoft.com/office/drawing/2014/main" id="{18CBA215-99C1-4D24-8F00-677D05AE97D9}"/>
                  </a:ext>
                </a:extLst>
              </p:cNvPr>
              <p:cNvSpPr txBox="1"/>
              <p:nvPr/>
            </p:nvSpPr>
            <p:spPr>
              <a:xfrm>
                <a:off x="1741410" y="4480038"/>
                <a:ext cx="1437031" cy="61664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endParaRPr lang="en-US" altLang="zh-TW" i="0" u="none" strike="noStrike" dirty="0">
                  <a:solidFill>
                    <a:srgbClr val="000000"/>
                  </a:solidFill>
                  <a:effectLst/>
                  <a:latin typeface="HGPｺﾞｼｯｸE" panose="020B0900000000000000" pitchFamily="50" charset="-128"/>
                  <a:ea typeface="HGPｺﾞｼｯｸE" panose="020B0900000000000000" pitchFamily="50" charset="-128"/>
                </a:endParaRPr>
              </a:p>
              <a:p>
                <a:pPr algn="ctr" rtl="0">
                  <a:lnSpc>
                    <a:spcPct val="8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2</a:t>
                </a:r>
                <a:r>
                  <a:rPr lang="zh-TW" altLang="en-US" sz="1300" dirty="0">
                    <a:solidFill>
                      <a:srgbClr val="000000"/>
                    </a:solidFill>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3,582</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sp>
          <p:nvSpPr>
            <p:cNvPr id="3" name="テキスト ボックス 2">
              <a:extLst>
                <a:ext uri="{FF2B5EF4-FFF2-40B4-BE49-F238E27FC236}">
                  <a16:creationId xmlns:a16="http://schemas.microsoft.com/office/drawing/2014/main" id="{8EF5EC75-185F-E0E6-32D8-22B5F61A71D7}"/>
                </a:ext>
              </a:extLst>
            </p:cNvPr>
            <p:cNvSpPr txBox="1"/>
            <p:nvPr/>
          </p:nvSpPr>
          <p:spPr>
            <a:xfrm>
              <a:off x="1590642" y="3447107"/>
              <a:ext cx="718534" cy="215444"/>
            </a:xfrm>
            <a:prstGeom prst="rect">
              <a:avLst/>
            </a:prstGeom>
            <a:noFill/>
          </p:spPr>
          <p:txBody>
            <a:bodyPr wrap="square" rtlCol="0">
              <a:spAutoFit/>
            </a:bodyPr>
            <a:lstStyle/>
            <a:p>
              <a:pPr algn="ctr"/>
              <a:r>
                <a:rPr kumimoji="1" lang="ja-JP" altLang="en-US" sz="800">
                  <a:latin typeface="HGPｺﾞｼｯｸE" panose="020B0900000000000000" pitchFamily="50" charset="-128"/>
                  <a:ea typeface="HGPｺﾞｼｯｸE" panose="020B0900000000000000" pitchFamily="50" charset="-128"/>
                </a:rPr>
                <a:t>さいにゅう</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15" name="グループ化 14">
            <a:extLst>
              <a:ext uri="{FF2B5EF4-FFF2-40B4-BE49-F238E27FC236}">
                <a16:creationId xmlns:a16="http://schemas.microsoft.com/office/drawing/2014/main" id="{90B481EC-8BF7-446B-33BC-AA546DF489AE}"/>
              </a:ext>
            </a:extLst>
          </p:cNvPr>
          <p:cNvGrpSpPr/>
          <p:nvPr/>
        </p:nvGrpSpPr>
        <p:grpSpPr>
          <a:xfrm>
            <a:off x="6113299" y="3140439"/>
            <a:ext cx="1299600" cy="1300682"/>
            <a:chOff x="6148440" y="3131843"/>
            <a:chExt cx="1299600" cy="1300682"/>
          </a:xfrm>
        </p:grpSpPr>
        <p:grpSp>
          <p:nvGrpSpPr>
            <p:cNvPr id="21" name="グループ化 20">
              <a:extLst>
                <a:ext uri="{FF2B5EF4-FFF2-40B4-BE49-F238E27FC236}">
                  <a16:creationId xmlns:a16="http://schemas.microsoft.com/office/drawing/2014/main" id="{4FBAE316-2D53-4BC0-A514-784239602378}"/>
                </a:ext>
              </a:extLst>
            </p:cNvPr>
            <p:cNvGrpSpPr/>
            <p:nvPr/>
          </p:nvGrpSpPr>
          <p:grpSpPr>
            <a:xfrm>
              <a:off x="6148440" y="3131843"/>
              <a:ext cx="1299600" cy="1300682"/>
              <a:chOff x="1974615" y="3951980"/>
              <a:chExt cx="1550904" cy="1490552"/>
            </a:xfrm>
          </p:grpSpPr>
          <p:sp>
            <p:nvSpPr>
              <p:cNvPr id="40" name="楕円 39">
                <a:extLst>
                  <a:ext uri="{FF2B5EF4-FFF2-40B4-BE49-F238E27FC236}">
                    <a16:creationId xmlns:a16="http://schemas.microsoft.com/office/drawing/2014/main" id="{342FB507-B270-48AB-9F7D-7E74841E04C8}"/>
                  </a:ext>
                </a:extLst>
              </p:cNvPr>
              <p:cNvSpPr/>
              <p:nvPr/>
            </p:nvSpPr>
            <p:spPr bwMode="auto">
              <a:xfrm>
                <a:off x="1974615" y="3951980"/>
                <a:ext cx="1550904"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charset="0"/>
                  <a:ea typeface="Osaka" charset="-128"/>
                </a:endParaRPr>
              </a:p>
            </p:txBody>
          </p:sp>
          <p:sp>
            <p:nvSpPr>
              <p:cNvPr id="41" name="テキスト ボックス 40">
                <a:extLst>
                  <a:ext uri="{FF2B5EF4-FFF2-40B4-BE49-F238E27FC236}">
                    <a16:creationId xmlns:a16="http://schemas.microsoft.com/office/drawing/2014/main" id="{A1EB61B8-F38E-49A1-9D6A-F9D0BE73A3EC}"/>
                  </a:ext>
                </a:extLst>
              </p:cNvPr>
              <p:cNvSpPr txBox="1"/>
              <p:nvPr/>
            </p:nvSpPr>
            <p:spPr>
              <a:xfrm>
                <a:off x="2024063" y="4422158"/>
                <a:ext cx="1437029"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a:t>
                </a:r>
                <a:r>
                  <a:rPr lang="ja-JP"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3,582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6" name="テキスト ボックス 5">
              <a:extLst>
                <a:ext uri="{FF2B5EF4-FFF2-40B4-BE49-F238E27FC236}">
                  <a16:creationId xmlns:a16="http://schemas.microsoft.com/office/drawing/2014/main" id="{727C0AF9-708C-6753-8092-885CDD02F1DB}"/>
                </a:ext>
              </a:extLst>
            </p:cNvPr>
            <p:cNvSpPr txBox="1"/>
            <p:nvPr/>
          </p:nvSpPr>
          <p:spPr>
            <a:xfrm>
              <a:off x="6225354" y="3392881"/>
              <a:ext cx="718534" cy="215444"/>
            </a:xfrm>
            <a:prstGeom prst="rect">
              <a:avLst/>
            </a:prstGeom>
            <a:noFill/>
          </p:spPr>
          <p:txBody>
            <a:bodyPr wrap="square" rtlCol="0">
              <a:spAutoFit/>
            </a:bodyPr>
            <a:lstStyle/>
            <a:p>
              <a:pPr algn="ctr"/>
              <a:r>
                <a:rPr kumimoji="1" lang="ja-JP" altLang="en-US" sz="800">
                  <a:latin typeface="HGPｺﾞｼｯｸE" panose="020B0900000000000000" pitchFamily="50" charset="-128"/>
                  <a:ea typeface="HGPｺﾞｼｯｸE" panose="020B0900000000000000" pitchFamily="50" charset="-128"/>
                </a:rPr>
                <a:t>さいしゅつ</a:t>
              </a:r>
              <a:endParaRPr kumimoji="1" lang="en-US" altLang="ja-JP"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70347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a:xfrm>
            <a:off x="8628484" y="6574636"/>
            <a:ext cx="419472" cy="189374"/>
          </a:xfrm>
        </p:spPr>
        <p:txBody>
          <a:bodyPr/>
          <a:lstStyle/>
          <a:p>
            <a:pPr>
              <a:defRPr/>
            </a:pPr>
            <a:r>
              <a:rPr lang="en-US" altLang="ja-JP" dirty="0"/>
              <a:t>13</a:t>
            </a: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6697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兵庫県では</a:t>
            </a:r>
            <a:r>
              <a:rPr lang="ja-JP" altLang="en-US" dirty="0">
                <a:solidFill>
                  <a:schemeClr val="bg1">
                    <a:lumMod val="95000"/>
                  </a:schemeClr>
                </a:solidFill>
                <a:latin typeface="HGPｺﾞｼｯｸE" panose="020B0900000000000000" pitchFamily="50" charset="-128"/>
                <a:ea typeface="HGPｺﾞｼｯｸE" panose="020B0900000000000000" pitchFamily="50" charset="-128"/>
              </a:rPr>
              <a:t>税金を</a:t>
            </a:r>
            <a:r>
              <a:rPr lang="ja-JP" altLang="en-US" dirty="0">
                <a:solidFill>
                  <a:srgbClr val="FFFFFF"/>
                </a:solidFill>
                <a:latin typeface="HGPｺﾞｼｯｸE" panose="020B0900000000000000" pitchFamily="50" charset="-128"/>
                <a:ea typeface="HGPｺﾞｼｯｸE" panose="020B0900000000000000" pitchFamily="50" charset="-128"/>
              </a:rPr>
              <a:t>どう使っているの？</a:t>
            </a:r>
          </a:p>
        </p:txBody>
      </p:sp>
      <p:pic>
        <p:nvPicPr>
          <p:cNvPr id="24" name="図 23" descr="挿絵 が含まれている画像&#10;&#10;自動的に生成された説明">
            <a:extLst>
              <a:ext uri="{FF2B5EF4-FFF2-40B4-BE49-F238E27FC236}">
                <a16:creationId xmlns:a16="http://schemas.microsoft.com/office/drawing/2014/main" id="{B01DE1BA-99C3-4D07-9C0A-AFE2A76B8E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65097" y="5035701"/>
            <a:ext cx="1564045" cy="1728309"/>
          </a:xfrm>
          <a:prstGeom prst="rect">
            <a:avLst/>
          </a:prstGeom>
        </p:spPr>
      </p:pic>
      <p:grpSp>
        <p:nvGrpSpPr>
          <p:cNvPr id="4" name="グループ化 3">
            <a:extLst>
              <a:ext uri="{FF2B5EF4-FFF2-40B4-BE49-F238E27FC236}">
                <a16:creationId xmlns:a16="http://schemas.microsoft.com/office/drawing/2014/main" id="{C9F664D0-EC00-2839-00CE-C6F6200D06B9}"/>
              </a:ext>
            </a:extLst>
          </p:cNvPr>
          <p:cNvGrpSpPr/>
          <p:nvPr/>
        </p:nvGrpSpPr>
        <p:grpSpPr>
          <a:xfrm>
            <a:off x="2169831" y="5275650"/>
            <a:ext cx="5850949" cy="1129074"/>
            <a:chOff x="2169831" y="5275650"/>
            <a:chExt cx="5850949" cy="1129074"/>
          </a:xfrm>
        </p:grpSpPr>
        <p:grpSp>
          <p:nvGrpSpPr>
            <p:cNvPr id="21" name="グループ化 20">
              <a:extLst>
                <a:ext uri="{FF2B5EF4-FFF2-40B4-BE49-F238E27FC236}">
                  <a16:creationId xmlns:a16="http://schemas.microsoft.com/office/drawing/2014/main" id="{8DDEA870-EDFB-9892-CFCF-03CACB6658AB}"/>
                </a:ext>
              </a:extLst>
            </p:cNvPr>
            <p:cNvGrpSpPr/>
            <p:nvPr/>
          </p:nvGrpSpPr>
          <p:grpSpPr>
            <a:xfrm>
              <a:off x="2169831" y="5275650"/>
              <a:ext cx="5850949" cy="1129074"/>
              <a:chOff x="3117723" y="5005912"/>
              <a:chExt cx="4154947" cy="1490558"/>
            </a:xfrm>
          </p:grpSpPr>
          <p:sp>
            <p:nvSpPr>
              <p:cNvPr id="22" name="角丸四角形 21">
                <a:extLst>
                  <a:ext uri="{FF2B5EF4-FFF2-40B4-BE49-F238E27FC236}">
                    <a16:creationId xmlns:a16="http://schemas.microsoft.com/office/drawing/2014/main" id="{795C0FB5-1676-8DB4-96DA-9CE33C53BFF6}"/>
                  </a:ext>
                </a:extLst>
              </p:cNvPr>
              <p:cNvSpPr/>
              <p:nvPr/>
            </p:nvSpPr>
            <p:spPr>
              <a:xfrm>
                <a:off x="3293883" y="5005912"/>
                <a:ext cx="3978787" cy="1490558"/>
              </a:xfrm>
              <a:prstGeom prst="roundRect">
                <a:avLst/>
              </a:prstGeom>
              <a:solidFill>
                <a:schemeClr val="accent5">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algn="ctr"/>
                <a:endParaRPr kumimoji="1" lang="ja-JP" altLang="en-US"/>
              </a:p>
            </p:txBody>
          </p:sp>
          <p:sp>
            <p:nvSpPr>
              <p:cNvPr id="23" name="三角形 22">
                <a:extLst>
                  <a:ext uri="{FF2B5EF4-FFF2-40B4-BE49-F238E27FC236}">
                    <a16:creationId xmlns:a16="http://schemas.microsoft.com/office/drawing/2014/main" id="{2AC4EB9B-7308-DC96-946E-947A6C5E6E26}"/>
                  </a:ext>
                </a:extLst>
              </p:cNvPr>
              <p:cNvSpPr/>
              <p:nvPr/>
            </p:nvSpPr>
            <p:spPr>
              <a:xfrm rot="16200000">
                <a:off x="2995809" y="5879993"/>
                <a:ext cx="441681" cy="197853"/>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Rectangle 26">
              <a:extLst>
                <a:ext uri="{FF2B5EF4-FFF2-40B4-BE49-F238E27FC236}">
                  <a16:creationId xmlns:a16="http://schemas.microsoft.com/office/drawing/2014/main" id="{DBBBB91E-FE3D-8ACD-6FD6-E09630CB94C3}"/>
                </a:ext>
              </a:extLst>
            </p:cNvPr>
            <p:cNvSpPr>
              <a:spLocks noChangeArrowheads="1"/>
            </p:cNvSpPr>
            <p:nvPr/>
          </p:nvSpPr>
          <p:spPr bwMode="white">
            <a:xfrm>
              <a:off x="2465165" y="5415892"/>
              <a:ext cx="5398399"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皆さんの住んでいる地域</a:t>
              </a:r>
              <a:r>
                <a:rPr lang="ja-JP" altLang="en-US" sz="1700">
                  <a:solidFill>
                    <a:srgbClr val="000000"/>
                  </a:solidFill>
                  <a:latin typeface="HGPｺﾞｼｯｸE" panose="020B0900000000000000" pitchFamily="50" charset="-128"/>
                  <a:ea typeface="HGPｺﾞｼｯｸE" panose="020B0900000000000000" pitchFamily="50" charset="-128"/>
                </a:rPr>
                <a:t>（市町村）で、どんな</a:t>
              </a:r>
              <a:r>
                <a:rPr lang="ja-JP" altLang="en-US" sz="1700" dirty="0">
                  <a:solidFill>
                    <a:srgbClr val="000000"/>
                  </a:solidFill>
                  <a:latin typeface="HGPｺﾞｼｯｸE" panose="020B0900000000000000" pitchFamily="50" charset="-128"/>
                  <a:ea typeface="HGPｺﾞｼｯｸE" panose="020B0900000000000000" pitchFamily="50" charset="-128"/>
                </a:rPr>
                <a:t>ところに税金が使われている</a:t>
              </a:r>
              <a:r>
                <a:rPr lang="ja-JP" altLang="en-US" sz="1700">
                  <a:solidFill>
                    <a:srgbClr val="000000"/>
                  </a:solidFill>
                  <a:latin typeface="HGPｺﾞｼｯｸE" panose="020B0900000000000000" pitchFamily="50" charset="-128"/>
                  <a:ea typeface="HGPｺﾞｼｯｸE" panose="020B0900000000000000" pitchFamily="50" charset="-128"/>
                </a:rPr>
                <a:t>か、調べて</a:t>
              </a:r>
              <a:r>
                <a:rPr lang="ja-JP" altLang="en-US" sz="1700" dirty="0">
                  <a:solidFill>
                    <a:srgbClr val="000000"/>
                  </a:solidFill>
                  <a:latin typeface="HGPｺﾞｼｯｸE" panose="020B0900000000000000" pitchFamily="50" charset="-128"/>
                  <a:ea typeface="HGPｺﾞｼｯｸE" panose="020B0900000000000000" pitchFamily="50" charset="-128"/>
                </a:rPr>
                <a:t>みると新しい発見があるかも。</a:t>
              </a:r>
            </a:p>
          </p:txBody>
        </p:sp>
        <p:sp>
          <p:nvSpPr>
            <p:cNvPr id="26" name="テキスト ボックス 25">
              <a:extLst>
                <a:ext uri="{FF2B5EF4-FFF2-40B4-BE49-F238E27FC236}">
                  <a16:creationId xmlns:a16="http://schemas.microsoft.com/office/drawing/2014/main" id="{C1AA029B-B05E-24F0-FB92-B52DF32C0635}"/>
                </a:ext>
              </a:extLst>
            </p:cNvPr>
            <p:cNvSpPr txBox="1"/>
            <p:nvPr/>
          </p:nvSpPr>
          <p:spPr>
            <a:xfrm>
              <a:off x="4359455" y="539591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ちいき</a:t>
              </a:r>
              <a:endParaRPr lang="zh-CN" altLang="en-US" sz="800" dirty="0">
                <a:latin typeface="HGPｺﾞｼｯｸE" panose="020B0900000000000000" pitchFamily="50" charset="-128"/>
                <a:ea typeface="HGPｺﾞｼｯｸE" panose="020B0900000000000000" pitchFamily="50" charset="-128"/>
              </a:endParaRPr>
            </a:p>
          </p:txBody>
        </p:sp>
      </p:grpSp>
      <p:sp>
        <p:nvSpPr>
          <p:cNvPr id="27" name="Rectangle 26">
            <a:extLst>
              <a:ext uri="{FF2B5EF4-FFF2-40B4-BE49-F238E27FC236}">
                <a16:creationId xmlns:a16="http://schemas.microsoft.com/office/drawing/2014/main" id="{2566207A-9060-A71D-5977-F8EE4E33BE09}"/>
              </a:ext>
            </a:extLst>
          </p:cNvPr>
          <p:cNvSpPr>
            <a:spLocks noChangeArrowheads="1"/>
          </p:cNvSpPr>
          <p:nvPr/>
        </p:nvSpPr>
        <p:spPr bwMode="white">
          <a:xfrm>
            <a:off x="169629" y="845312"/>
            <a:ext cx="695740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2000">
                <a:solidFill>
                  <a:srgbClr val="000000"/>
                </a:solidFill>
                <a:latin typeface="HGPｺﾞｼｯｸE" panose="020B0900000000000000" pitchFamily="50" charset="-128"/>
                <a:ea typeface="HGPｺﾞｼｯｸE" panose="020B0900000000000000" pitchFamily="50" charset="-128"/>
              </a:rPr>
              <a:t>兵庫県</a:t>
            </a:r>
            <a:r>
              <a:rPr lang="ja-JP" altLang="en-US" sz="2000" dirty="0">
                <a:solidFill>
                  <a:srgbClr val="000000"/>
                </a:solidFill>
                <a:latin typeface="HGPｺﾞｼｯｸE" panose="020B0900000000000000" pitchFamily="50" charset="-128"/>
                <a:ea typeface="HGPｺﾞｼｯｸE" panose="020B0900000000000000" pitchFamily="50" charset="-128"/>
              </a:rPr>
              <a:t>の税金は、こんなところにも使われています。</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p:txBody>
      </p:sp>
      <p:cxnSp>
        <p:nvCxnSpPr>
          <p:cNvPr id="28" name="直線コネクタ 27">
            <a:extLst>
              <a:ext uri="{FF2B5EF4-FFF2-40B4-BE49-F238E27FC236}">
                <a16:creationId xmlns:a16="http://schemas.microsoft.com/office/drawing/2014/main" id="{DECDE944-422B-1494-09F2-45FF96433710}"/>
              </a:ext>
            </a:extLst>
          </p:cNvPr>
          <p:cNvCxnSpPr>
            <a:cxnSpLocks/>
          </p:cNvCxnSpPr>
          <p:nvPr/>
        </p:nvCxnSpPr>
        <p:spPr>
          <a:xfrm>
            <a:off x="179388" y="1444442"/>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930FAFA4-33A1-7134-1980-2A892ABF4EA7}"/>
              </a:ext>
            </a:extLst>
          </p:cNvPr>
          <p:cNvPicPr/>
          <p:nvPr/>
        </p:nvPicPr>
        <p:blipFill>
          <a:blip r:embed="rId4">
            <a:clrChange>
              <a:clrFrom>
                <a:srgbClr val="FFFFFF"/>
              </a:clrFrom>
              <a:clrTo>
                <a:srgbClr val="FFFFFF">
                  <a:alpha val="0"/>
                </a:srgbClr>
              </a:clrTo>
            </a:clrChange>
          </a:blip>
          <a:stretch>
            <a:fillRect/>
          </a:stretch>
        </p:blipFill>
        <p:spPr>
          <a:xfrm>
            <a:off x="7733506" y="74877"/>
            <a:ext cx="1352550" cy="1341755"/>
          </a:xfrm>
          <a:prstGeom prst="rect">
            <a:avLst/>
          </a:prstGeom>
        </p:spPr>
      </p:pic>
      <p:sp>
        <p:nvSpPr>
          <p:cNvPr id="5" name="テキスト ボックス 4">
            <a:extLst>
              <a:ext uri="{FF2B5EF4-FFF2-40B4-BE49-F238E27FC236}">
                <a16:creationId xmlns:a16="http://schemas.microsoft.com/office/drawing/2014/main" id="{4D21C5F9-3CA8-1B5A-1E37-2C2396E5C7E3}"/>
              </a:ext>
            </a:extLst>
          </p:cNvPr>
          <p:cNvSpPr txBox="1"/>
          <p:nvPr/>
        </p:nvSpPr>
        <p:spPr>
          <a:xfrm>
            <a:off x="7390342" y="1070848"/>
            <a:ext cx="1019439" cy="369332"/>
          </a:xfrm>
          <a:prstGeom prst="rect">
            <a:avLst/>
          </a:prstGeom>
          <a:noFill/>
        </p:spPr>
        <p:txBody>
          <a:bodyPr wrap="square">
            <a:spAutoFit/>
          </a:bodyPr>
          <a:lstStyle/>
          <a:p>
            <a:r>
              <a:rPr lang="ja-JP" altLang="ja-JP" sz="9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9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9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9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9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900" dirty="0">
              <a:latin typeface="MS PGothic" panose="020B0600070205080204" pitchFamily="34" charset="-128"/>
              <a:ea typeface="MS PGothic" panose="020B0600070205080204" pitchFamily="34" charset="-128"/>
            </a:endParaRPr>
          </a:p>
        </p:txBody>
      </p:sp>
      <p:grpSp>
        <p:nvGrpSpPr>
          <p:cNvPr id="13" name="グループ化 12">
            <a:extLst>
              <a:ext uri="{FF2B5EF4-FFF2-40B4-BE49-F238E27FC236}">
                <a16:creationId xmlns:a16="http://schemas.microsoft.com/office/drawing/2014/main" id="{8118BA81-7500-60F2-037D-8CFBDB6EB41B}"/>
              </a:ext>
            </a:extLst>
          </p:cNvPr>
          <p:cNvGrpSpPr/>
          <p:nvPr/>
        </p:nvGrpSpPr>
        <p:grpSpPr>
          <a:xfrm>
            <a:off x="20265" y="1710995"/>
            <a:ext cx="2914031" cy="3369017"/>
            <a:chOff x="20265" y="1710995"/>
            <a:chExt cx="2914031" cy="3369017"/>
          </a:xfrm>
        </p:grpSpPr>
        <p:pic>
          <p:nvPicPr>
            <p:cNvPr id="6" name="図 5">
              <a:extLst>
                <a:ext uri="{FF2B5EF4-FFF2-40B4-BE49-F238E27FC236}">
                  <a16:creationId xmlns:a16="http://schemas.microsoft.com/office/drawing/2014/main" id="{C54F2334-7633-8371-86A2-292F3DE2A8E3}"/>
                </a:ext>
              </a:extLst>
            </p:cNvPr>
            <p:cNvPicPr>
              <a:picLocks noChangeAspect="1"/>
            </p:cNvPicPr>
            <p:nvPr/>
          </p:nvPicPr>
          <p:blipFill rotWithShape="1">
            <a:blip r:embed="rId5">
              <a:extLst>
                <a:ext uri="{28A0092B-C50C-407E-A947-70E740481C1C}">
                  <a14:useLocalDpi xmlns:a14="http://schemas.microsoft.com/office/drawing/2010/main" val="0"/>
                </a:ext>
              </a:extLst>
            </a:blip>
            <a:srcRect l="-4655" t="5018" r="4655" b="8353"/>
            <a:stretch/>
          </p:blipFill>
          <p:spPr>
            <a:xfrm>
              <a:off x="20265" y="1710995"/>
              <a:ext cx="2796671" cy="2018063"/>
            </a:xfrm>
            <a:prstGeom prst="rect">
              <a:avLst/>
            </a:prstGeom>
            <a:ln>
              <a:noFill/>
            </a:ln>
          </p:spPr>
        </p:pic>
        <p:sp>
          <p:nvSpPr>
            <p:cNvPr id="10" name="正方形/長方形 9">
              <a:extLst>
                <a:ext uri="{FF2B5EF4-FFF2-40B4-BE49-F238E27FC236}">
                  <a16:creationId xmlns:a16="http://schemas.microsoft.com/office/drawing/2014/main" id="{9B3ECCF8-386A-1445-D399-E6586FF935D8}"/>
                </a:ext>
              </a:extLst>
            </p:cNvPr>
            <p:cNvSpPr/>
            <p:nvPr/>
          </p:nvSpPr>
          <p:spPr>
            <a:xfrm>
              <a:off x="27781" y="3851278"/>
              <a:ext cx="2906515" cy="1228734"/>
            </a:xfrm>
            <a:prstGeom prst="rect">
              <a:avLst/>
            </a:prstGeom>
          </p:spPr>
          <p:txBody>
            <a:bodyPr wrap="square">
              <a:spAutoFit/>
            </a:bodyPr>
            <a:lstStyle/>
            <a:p>
              <a:pPr algn="ctr">
                <a:lnSpc>
                  <a:spcPts val="2320"/>
                </a:lnSpc>
              </a:pPr>
              <a:r>
                <a:rPr lang="ja-JP" altLang="ja-JP" sz="1600" b="1" kern="1200" dirty="0">
                  <a:effectLst/>
                  <a:latin typeface="+mn-ea"/>
                  <a:ea typeface="+mn-ea"/>
                  <a:cs typeface="メイリオ" panose="020B0604030504040204" pitchFamily="50" charset="-128"/>
                </a:rPr>
                <a:t>兵庫県立川西カリヨンの丘</a:t>
              </a:r>
              <a:endParaRPr lang="en-US" altLang="ja-JP" sz="1600" b="1" kern="1200" dirty="0">
                <a:effectLst/>
                <a:latin typeface="+mn-ea"/>
                <a:ea typeface="+mn-ea"/>
                <a:cs typeface="メイリオ" panose="020B0604030504040204" pitchFamily="50" charset="-128"/>
              </a:endParaRPr>
            </a:p>
            <a:p>
              <a:pPr algn="ctr">
                <a:lnSpc>
                  <a:spcPts val="2320"/>
                </a:lnSpc>
              </a:pPr>
              <a:r>
                <a:rPr lang="ja-JP" altLang="ja-JP" sz="1600" b="1" kern="1200" dirty="0">
                  <a:effectLst/>
                  <a:latin typeface="+mn-ea"/>
                  <a:ea typeface="+mn-ea"/>
                  <a:cs typeface="メイリオ" panose="020B0604030504040204" pitchFamily="50" charset="-128"/>
                </a:rPr>
                <a:t>特別支援学校</a:t>
              </a:r>
              <a:endParaRPr lang="en-US" altLang="ja-JP" sz="1600" b="1" kern="1200" dirty="0">
                <a:effectLst/>
                <a:latin typeface="+mn-ea"/>
                <a:ea typeface="+mn-ea"/>
                <a:cs typeface="メイリオ" panose="020B0604030504040204" pitchFamily="50" charset="-128"/>
              </a:endParaRPr>
            </a:p>
            <a:p>
              <a:pPr algn="ctr">
                <a:lnSpc>
                  <a:spcPts val="2320"/>
                </a:lnSpc>
              </a:pPr>
              <a:r>
                <a:rPr kumimoji="1" lang="ja-JP" altLang="ja-JP" sz="1400" kern="1200" dirty="0">
                  <a:effectLst/>
                  <a:latin typeface="+mn-ea"/>
                  <a:ea typeface="+mn-ea"/>
                  <a:cs typeface="メイリオ" panose="020B0604030504040204" pitchFamily="50" charset="-128"/>
                </a:rPr>
                <a:t>（</a:t>
              </a:r>
              <a:r>
                <a:rPr lang="ja-JP" altLang="ja-JP" sz="1400" kern="1200" dirty="0">
                  <a:effectLst/>
                  <a:latin typeface="+mn-ea"/>
                  <a:ea typeface="+mn-ea"/>
                  <a:cs typeface="メイリオ" panose="020B0604030504040204" pitchFamily="50" charset="-128"/>
                </a:rPr>
                <a:t>川西市</a:t>
              </a:r>
              <a:r>
                <a:rPr kumimoji="1" lang="ja-JP" altLang="ja-JP" sz="1400" kern="1200" dirty="0">
                  <a:effectLst/>
                  <a:latin typeface="+mn-ea"/>
                  <a:ea typeface="+mn-ea"/>
                  <a:cs typeface="メイリオ" panose="020B0604030504040204" pitchFamily="50" charset="-128"/>
                </a:rPr>
                <a:t>）</a:t>
              </a:r>
              <a:endParaRPr lang="ja-JP" altLang="ja-JP" sz="1400" b="1" dirty="0">
                <a:effectLst/>
                <a:latin typeface="+mn-ea"/>
                <a:ea typeface="+mn-ea"/>
                <a:cs typeface="ＭＳ Ｐゴシック" panose="020B0600070205080204" pitchFamily="50" charset="-128"/>
              </a:endParaRPr>
            </a:p>
            <a:p>
              <a:pPr algn="ctr">
                <a:lnSpc>
                  <a:spcPts val="2320"/>
                </a:lnSpc>
              </a:pPr>
              <a:r>
                <a:rPr lang="ja-JP" altLang="en-US" sz="1400" kern="1200" dirty="0">
                  <a:effectLst/>
                  <a:latin typeface="+mn-ea"/>
                  <a:cs typeface="メイリオ" panose="020B0604030504040204" pitchFamily="50" charset="-128"/>
                </a:rPr>
                <a:t>令和５</a:t>
              </a:r>
              <a:r>
                <a:rPr lang="ja-JP" altLang="ja-JP" sz="1400" kern="1200" dirty="0">
                  <a:effectLst/>
                  <a:latin typeface="+mn-ea"/>
                  <a:cs typeface="メイリオ" panose="020B0604030504040204" pitchFamily="50" charset="-128"/>
                </a:rPr>
                <a:t>年</a:t>
              </a:r>
              <a:r>
                <a:rPr lang="en-US" altLang="ja-JP" sz="1400" dirty="0">
                  <a:latin typeface="+mn-ea"/>
                  <a:cs typeface="メイリオ" panose="020B0604030504040204" pitchFamily="50" charset="-128"/>
                </a:rPr>
                <a:t>10</a:t>
              </a:r>
              <a:r>
                <a:rPr lang="ja-JP" altLang="ja-JP" sz="1400" kern="1200" dirty="0">
                  <a:effectLst/>
                  <a:latin typeface="+mn-ea"/>
                  <a:cs typeface="メイリオ" panose="020B0604030504040204" pitchFamily="50" charset="-128"/>
                </a:rPr>
                <a:t>月</a:t>
              </a:r>
              <a:r>
                <a:rPr lang="ja-JP" altLang="en-US" sz="1400" kern="1200" dirty="0">
                  <a:effectLst/>
                  <a:latin typeface="+mn-ea"/>
                  <a:cs typeface="メイリオ" panose="020B0604030504040204" pitchFamily="50" charset="-128"/>
                </a:rPr>
                <a:t>完成</a:t>
              </a:r>
              <a:endParaRPr lang="en-US" altLang="ja-JP" sz="1400" kern="1200" dirty="0">
                <a:effectLst/>
                <a:latin typeface="+mn-ea"/>
                <a:cs typeface="メイリオ" panose="020B0604030504040204" pitchFamily="50" charset="-128"/>
              </a:endParaRPr>
            </a:p>
          </p:txBody>
        </p:sp>
        <p:sp>
          <p:nvSpPr>
            <p:cNvPr id="7" name="テキスト ボックス 6">
              <a:extLst>
                <a:ext uri="{FF2B5EF4-FFF2-40B4-BE49-F238E27FC236}">
                  <a16:creationId xmlns:a16="http://schemas.microsoft.com/office/drawing/2014/main" id="{CDF5A0E9-5250-5AF6-234F-BB77CBE6AA6B}"/>
                </a:ext>
              </a:extLst>
            </p:cNvPr>
            <p:cNvSpPr txBox="1"/>
            <p:nvPr/>
          </p:nvSpPr>
          <p:spPr>
            <a:xfrm>
              <a:off x="1276123" y="4077642"/>
              <a:ext cx="678016" cy="265543"/>
            </a:xfrm>
            <a:prstGeom prst="rect">
              <a:avLst/>
            </a:prstGeom>
            <a:noFill/>
          </p:spPr>
          <p:txBody>
            <a:bodyPr wrap="none" rtlCol="0">
              <a:noAutofit/>
            </a:bodyPr>
            <a:lstStyle/>
            <a:p>
              <a:pPr algn="just"/>
              <a:r>
                <a:rPr lang="ja-JP" altLang="en-US" sz="700" dirty="0">
                  <a:latin typeface="HGPｺﾞｼｯｸE" panose="020B0900000000000000" pitchFamily="50" charset="-128"/>
                  <a:ea typeface="HGPｺﾞｼｯｸE" panose="020B0900000000000000" pitchFamily="50" charset="-128"/>
                </a:rPr>
                <a:t>しえん</a:t>
              </a:r>
              <a:endParaRPr lang="zh-CN" altLang="en-US" sz="700" dirty="0">
                <a:latin typeface="HGPｺﾞｼｯｸE" panose="020B0900000000000000" pitchFamily="50" charset="-128"/>
                <a:ea typeface="HGPｺﾞｼｯｸE" panose="020B0900000000000000" pitchFamily="50" charset="-128"/>
              </a:endParaRPr>
            </a:p>
          </p:txBody>
        </p:sp>
      </p:grpSp>
      <p:grpSp>
        <p:nvGrpSpPr>
          <p:cNvPr id="15" name="グループ化 14">
            <a:extLst>
              <a:ext uri="{FF2B5EF4-FFF2-40B4-BE49-F238E27FC236}">
                <a16:creationId xmlns:a16="http://schemas.microsoft.com/office/drawing/2014/main" id="{311A1C7C-B629-8F6D-ACF7-9D990D413D60}"/>
              </a:ext>
            </a:extLst>
          </p:cNvPr>
          <p:cNvGrpSpPr/>
          <p:nvPr/>
        </p:nvGrpSpPr>
        <p:grpSpPr>
          <a:xfrm>
            <a:off x="6013671" y="1688954"/>
            <a:ext cx="2971385" cy="3356154"/>
            <a:chOff x="6013671" y="1688954"/>
            <a:chExt cx="2971385" cy="3356154"/>
          </a:xfrm>
        </p:grpSpPr>
        <p:sp>
          <p:nvSpPr>
            <p:cNvPr id="12" name="正方形/長方形 11">
              <a:extLst>
                <a:ext uri="{FF2B5EF4-FFF2-40B4-BE49-F238E27FC236}">
                  <a16:creationId xmlns:a16="http://schemas.microsoft.com/office/drawing/2014/main" id="{649C30F5-B251-0EF3-DC4B-198F3FDE582E}"/>
                </a:ext>
              </a:extLst>
            </p:cNvPr>
            <p:cNvSpPr/>
            <p:nvPr/>
          </p:nvSpPr>
          <p:spPr>
            <a:xfrm>
              <a:off x="6013671" y="3816374"/>
              <a:ext cx="2971385" cy="1228734"/>
            </a:xfrm>
            <a:prstGeom prst="rect">
              <a:avLst/>
            </a:prstGeom>
          </p:spPr>
          <p:txBody>
            <a:bodyPr wrap="square">
              <a:spAutoFit/>
            </a:bodyPr>
            <a:lstStyle/>
            <a:p>
              <a:pPr algn="ctr">
                <a:lnSpc>
                  <a:spcPts val="2320"/>
                </a:lnSpc>
              </a:pPr>
              <a:r>
                <a:rPr lang="ja-JP" altLang="en-US" sz="1600" b="1" kern="1200" dirty="0">
                  <a:effectLst/>
                  <a:latin typeface="+mn-ea"/>
                  <a:ea typeface="+mn-ea"/>
                  <a:cs typeface="メイリオ" panose="020B0604030504040204" pitchFamily="50" charset="-128"/>
                </a:rPr>
                <a:t>兵庫県立はりま姫路</a:t>
              </a:r>
              <a:endParaRPr lang="en-US" altLang="ja-JP" sz="1600" b="1" kern="1200" dirty="0">
                <a:effectLst/>
                <a:latin typeface="+mn-ea"/>
                <a:ea typeface="+mn-ea"/>
                <a:cs typeface="メイリオ" panose="020B0604030504040204" pitchFamily="50" charset="-128"/>
              </a:endParaRPr>
            </a:p>
            <a:p>
              <a:pPr algn="ctr">
                <a:lnSpc>
                  <a:spcPts val="2320"/>
                </a:lnSpc>
              </a:pPr>
              <a:r>
                <a:rPr lang="ja-JP" altLang="en-US" sz="1600" b="1" kern="1200" dirty="0">
                  <a:effectLst/>
                  <a:latin typeface="+mn-ea"/>
                  <a:ea typeface="+mn-ea"/>
                  <a:cs typeface="メイリオ" panose="020B0604030504040204" pitchFamily="50" charset="-128"/>
                </a:rPr>
                <a:t>総合医療センター</a:t>
              </a:r>
              <a:endParaRPr lang="en-US" altLang="ja-JP" sz="1600" b="1" kern="1200" dirty="0">
                <a:effectLst/>
                <a:latin typeface="+mn-ea"/>
                <a:ea typeface="+mn-ea"/>
                <a:cs typeface="メイリオ" panose="020B0604030504040204" pitchFamily="50" charset="-128"/>
              </a:endParaRPr>
            </a:p>
            <a:p>
              <a:pPr algn="ctr">
                <a:lnSpc>
                  <a:spcPts val="2320"/>
                </a:lnSpc>
              </a:pPr>
              <a:r>
                <a:rPr kumimoji="1" lang="ja-JP" altLang="ja-JP" sz="1400" kern="1200" dirty="0">
                  <a:effectLst/>
                  <a:latin typeface="+mn-ea"/>
                  <a:ea typeface="+mn-ea"/>
                  <a:cs typeface="メイリオ" panose="020B0604030504040204" pitchFamily="50" charset="-128"/>
                </a:rPr>
                <a:t>（</a:t>
              </a:r>
              <a:r>
                <a:rPr kumimoji="1" lang="ja-JP" altLang="en-US" sz="1400" dirty="0">
                  <a:latin typeface="+mn-ea"/>
                  <a:cs typeface="メイリオ" panose="020B0604030504040204" pitchFamily="50" charset="-128"/>
                </a:rPr>
                <a:t>姫路市</a:t>
              </a:r>
              <a:r>
                <a:rPr kumimoji="1" lang="ja-JP" altLang="ja-JP" sz="1400" kern="1200" dirty="0">
                  <a:effectLst/>
                  <a:latin typeface="+mn-ea"/>
                  <a:ea typeface="+mn-ea"/>
                  <a:cs typeface="メイリオ" panose="020B0604030504040204" pitchFamily="50" charset="-128"/>
                </a:rPr>
                <a:t>）</a:t>
              </a:r>
              <a:endParaRPr lang="ja-JP" altLang="ja-JP" sz="1400" b="1" dirty="0">
                <a:effectLst/>
                <a:latin typeface="+mn-ea"/>
                <a:ea typeface="+mn-ea"/>
                <a:cs typeface="ＭＳ Ｐゴシック" panose="020B0600070205080204" pitchFamily="50" charset="-128"/>
              </a:endParaRPr>
            </a:p>
            <a:p>
              <a:pPr algn="ctr">
                <a:lnSpc>
                  <a:spcPts val="2320"/>
                </a:lnSpc>
              </a:pPr>
              <a:r>
                <a:rPr lang="ja-JP" altLang="en-US" sz="1400" kern="1200" dirty="0">
                  <a:effectLst/>
                  <a:latin typeface="+mn-ea"/>
                  <a:cs typeface="メイリオ" panose="020B0604030504040204" pitchFamily="50" charset="-128"/>
                </a:rPr>
                <a:t>令和３</a:t>
              </a:r>
              <a:r>
                <a:rPr lang="ja-JP" altLang="ja-JP" sz="1400" kern="1200" dirty="0">
                  <a:effectLst/>
                  <a:latin typeface="+mn-ea"/>
                  <a:cs typeface="メイリオ" panose="020B0604030504040204" pitchFamily="50" charset="-128"/>
                </a:rPr>
                <a:t>年</a:t>
              </a:r>
              <a:r>
                <a:rPr lang="en-US" altLang="ja-JP" sz="1400" kern="1200" dirty="0">
                  <a:effectLst/>
                  <a:latin typeface="+mn-ea"/>
                  <a:cs typeface="メイリオ" panose="020B0604030504040204" pitchFamily="50" charset="-128"/>
                </a:rPr>
                <a:t>11</a:t>
              </a:r>
              <a:r>
                <a:rPr lang="ja-JP" altLang="ja-JP" sz="1400" kern="1200" dirty="0">
                  <a:effectLst/>
                  <a:latin typeface="+mn-ea"/>
                  <a:cs typeface="メイリオ" panose="020B0604030504040204" pitchFamily="50" charset="-128"/>
                </a:rPr>
                <a:t>月</a:t>
              </a:r>
              <a:r>
                <a:rPr lang="ja-JP" altLang="en-US" sz="1400" kern="1200" dirty="0">
                  <a:effectLst/>
                  <a:latin typeface="+mn-ea"/>
                  <a:cs typeface="メイリオ" panose="020B0604030504040204" pitchFamily="50" charset="-128"/>
                </a:rPr>
                <a:t>完成</a:t>
              </a:r>
              <a:endParaRPr lang="en-US" altLang="ja-JP" sz="1400" kern="1200" dirty="0">
                <a:effectLst/>
                <a:latin typeface="+mn-ea"/>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48F770C0-CA3D-C119-D19E-7B0433D3F0C5}"/>
                </a:ext>
              </a:extLst>
            </p:cNvPr>
            <p:cNvSpPr txBox="1"/>
            <p:nvPr/>
          </p:nvSpPr>
          <p:spPr>
            <a:xfrm>
              <a:off x="6687494" y="4054756"/>
              <a:ext cx="745818" cy="265543"/>
            </a:xfrm>
            <a:prstGeom prst="rect">
              <a:avLst/>
            </a:prstGeom>
            <a:noFill/>
          </p:spPr>
          <p:txBody>
            <a:bodyPr wrap="none" rtlCol="0">
              <a:noAutofit/>
            </a:bodyPr>
            <a:lstStyle/>
            <a:p>
              <a:pPr algn="just"/>
              <a:r>
                <a:rPr lang="ja-JP" altLang="en-US" sz="700" dirty="0">
                  <a:latin typeface="HGPｺﾞｼｯｸE" panose="020B0900000000000000" pitchFamily="50" charset="-128"/>
                  <a:ea typeface="HGPｺﾞｼｯｸE" panose="020B0900000000000000" pitchFamily="50" charset="-128"/>
                </a:rPr>
                <a:t>そうごう　  いりょう</a:t>
              </a:r>
              <a:endParaRPr lang="zh-CN" altLang="en-US" sz="700" dirty="0">
                <a:latin typeface="HGPｺﾞｼｯｸE" panose="020B0900000000000000" pitchFamily="50" charset="-128"/>
                <a:ea typeface="HGPｺﾞｼｯｸE" panose="020B0900000000000000" pitchFamily="50" charset="-128"/>
              </a:endParaRPr>
            </a:p>
          </p:txBody>
        </p:sp>
        <p:pic>
          <p:nvPicPr>
            <p:cNvPr id="9" name="図 8" descr="はりま姫路病院">
              <a:extLst>
                <a:ext uri="{FF2B5EF4-FFF2-40B4-BE49-F238E27FC236}">
                  <a16:creationId xmlns:a16="http://schemas.microsoft.com/office/drawing/2014/main" id="{451B50AA-73E0-913C-63C2-5696C48A6AC4}"/>
                </a:ext>
              </a:extLst>
            </p:cNvPr>
            <p:cNvPicPr/>
            <p:nvPr/>
          </p:nvPicPr>
          <p:blipFill rotWithShape="1">
            <a:blip r:embed="rId6" cstate="print">
              <a:extLst>
                <a:ext uri="{28A0092B-C50C-407E-A947-70E740481C1C}">
                  <a14:useLocalDpi xmlns:a14="http://schemas.microsoft.com/office/drawing/2010/main" val="0"/>
                </a:ext>
              </a:extLst>
            </a:blip>
            <a:srcRect l="5898"/>
            <a:stretch/>
          </p:blipFill>
          <p:spPr bwMode="auto">
            <a:xfrm>
              <a:off x="6108814" y="1688954"/>
              <a:ext cx="2870162" cy="2109614"/>
            </a:xfrm>
            <a:prstGeom prst="rect">
              <a:avLst/>
            </a:prstGeom>
            <a:noFill/>
            <a:ln>
              <a:noFill/>
            </a:ln>
          </p:spPr>
        </p:pic>
      </p:grpSp>
      <p:grpSp>
        <p:nvGrpSpPr>
          <p:cNvPr id="14" name="グループ化 13">
            <a:extLst>
              <a:ext uri="{FF2B5EF4-FFF2-40B4-BE49-F238E27FC236}">
                <a16:creationId xmlns:a16="http://schemas.microsoft.com/office/drawing/2014/main" id="{3DC497E8-D8DC-E4D6-D56E-CE9C1F3584DC}"/>
              </a:ext>
            </a:extLst>
          </p:cNvPr>
          <p:cNvGrpSpPr/>
          <p:nvPr/>
        </p:nvGrpSpPr>
        <p:grpSpPr>
          <a:xfrm>
            <a:off x="3012719" y="1711017"/>
            <a:ext cx="2914522" cy="3076173"/>
            <a:chOff x="3012719" y="1711017"/>
            <a:chExt cx="2914522" cy="3076173"/>
          </a:xfrm>
        </p:grpSpPr>
        <p:sp>
          <p:nvSpPr>
            <p:cNvPr id="11" name="正方形/長方形 10">
              <a:extLst>
                <a:ext uri="{FF2B5EF4-FFF2-40B4-BE49-F238E27FC236}">
                  <a16:creationId xmlns:a16="http://schemas.microsoft.com/office/drawing/2014/main" id="{1441C751-2492-FB26-34CF-B9FA9D4C4E2B}"/>
                </a:ext>
              </a:extLst>
            </p:cNvPr>
            <p:cNvSpPr/>
            <p:nvPr/>
          </p:nvSpPr>
          <p:spPr>
            <a:xfrm>
              <a:off x="3020726" y="3853408"/>
              <a:ext cx="2906515" cy="933782"/>
            </a:xfrm>
            <a:prstGeom prst="rect">
              <a:avLst/>
            </a:prstGeom>
          </p:spPr>
          <p:txBody>
            <a:bodyPr wrap="square">
              <a:spAutoFit/>
            </a:bodyPr>
            <a:lstStyle/>
            <a:p>
              <a:pPr algn="ctr">
                <a:lnSpc>
                  <a:spcPts val="2320"/>
                </a:lnSpc>
              </a:pPr>
              <a:r>
                <a:rPr lang="ja-JP" altLang="en-US" sz="1600" b="1" kern="1200" dirty="0">
                  <a:effectLst/>
                  <a:latin typeface="+mn-ea"/>
                  <a:ea typeface="+mn-ea"/>
                  <a:cs typeface="メイリオ" panose="020B0604030504040204" pitchFamily="50" charset="-128"/>
                </a:rPr>
                <a:t>兵庫県立広域防災センター</a:t>
              </a:r>
              <a:endParaRPr lang="en-US" altLang="ja-JP" sz="1600" b="1" kern="1200" dirty="0">
                <a:effectLst/>
                <a:latin typeface="+mn-ea"/>
                <a:ea typeface="+mn-ea"/>
                <a:cs typeface="メイリオ" panose="020B0604030504040204" pitchFamily="50" charset="-128"/>
              </a:endParaRPr>
            </a:p>
            <a:p>
              <a:pPr algn="ctr">
                <a:lnSpc>
                  <a:spcPts val="2320"/>
                </a:lnSpc>
              </a:pPr>
              <a:r>
                <a:rPr kumimoji="1" lang="ja-JP" altLang="ja-JP" sz="1400" kern="1200" dirty="0">
                  <a:effectLst/>
                  <a:latin typeface="+mn-ea"/>
                  <a:ea typeface="+mn-ea"/>
                  <a:cs typeface="メイリオ" panose="020B0604030504040204" pitchFamily="50" charset="-128"/>
                </a:rPr>
                <a:t>（</a:t>
              </a:r>
              <a:r>
                <a:rPr kumimoji="1" lang="ja-JP" altLang="en-US" sz="1400" dirty="0">
                  <a:latin typeface="+mn-ea"/>
                  <a:cs typeface="メイリオ" panose="020B0604030504040204" pitchFamily="50" charset="-128"/>
                </a:rPr>
                <a:t>三木市</a:t>
              </a:r>
              <a:r>
                <a:rPr kumimoji="1" lang="ja-JP" altLang="ja-JP" sz="1400" kern="1200" dirty="0">
                  <a:effectLst/>
                  <a:latin typeface="+mn-ea"/>
                  <a:ea typeface="+mn-ea"/>
                  <a:cs typeface="メイリオ" panose="020B0604030504040204" pitchFamily="50" charset="-128"/>
                </a:rPr>
                <a:t>）</a:t>
              </a:r>
              <a:endParaRPr lang="ja-JP" altLang="ja-JP" sz="1400" b="1" dirty="0">
                <a:effectLst/>
                <a:latin typeface="+mn-ea"/>
                <a:ea typeface="+mn-ea"/>
                <a:cs typeface="ＭＳ Ｐゴシック" panose="020B0600070205080204" pitchFamily="50" charset="-128"/>
              </a:endParaRPr>
            </a:p>
            <a:p>
              <a:pPr algn="ctr">
                <a:lnSpc>
                  <a:spcPts val="2320"/>
                </a:lnSpc>
              </a:pPr>
              <a:r>
                <a:rPr lang="ja-JP" altLang="en-US" sz="1400" kern="1200" dirty="0">
                  <a:effectLst/>
                  <a:latin typeface="+mn-ea"/>
                  <a:cs typeface="メイリオ" panose="020B0604030504040204" pitchFamily="50" charset="-128"/>
                </a:rPr>
                <a:t>令和４</a:t>
              </a:r>
              <a:r>
                <a:rPr lang="ja-JP" altLang="ja-JP" sz="1400" kern="1200" dirty="0">
                  <a:effectLst/>
                  <a:latin typeface="+mn-ea"/>
                  <a:cs typeface="メイリオ" panose="020B0604030504040204" pitchFamily="50" charset="-128"/>
                </a:rPr>
                <a:t>年</a:t>
              </a:r>
              <a:r>
                <a:rPr lang="ja-JP" altLang="en-US" sz="1400" kern="1200" dirty="0">
                  <a:effectLst/>
                  <a:latin typeface="+mn-ea"/>
                  <a:cs typeface="メイリオ" panose="020B0604030504040204" pitchFamily="50" charset="-128"/>
                </a:rPr>
                <a:t>５</a:t>
              </a:r>
              <a:r>
                <a:rPr lang="ja-JP" altLang="ja-JP" sz="1400" kern="1200" dirty="0">
                  <a:effectLst/>
                  <a:latin typeface="+mn-ea"/>
                  <a:cs typeface="メイリオ" panose="020B0604030504040204" pitchFamily="50" charset="-128"/>
                </a:rPr>
                <a:t>月</a:t>
              </a:r>
              <a:r>
                <a:rPr lang="ja-JP" altLang="en-US" sz="1400" kern="1200" dirty="0">
                  <a:effectLst/>
                  <a:latin typeface="+mn-ea"/>
                  <a:cs typeface="メイリオ" panose="020B0604030504040204" pitchFamily="50" charset="-128"/>
                </a:rPr>
                <a:t>完成</a:t>
              </a:r>
              <a:endParaRPr lang="en-US" altLang="ja-JP" sz="1400" kern="1200" dirty="0">
                <a:effectLst/>
                <a:latin typeface="+mn-ea"/>
                <a:cs typeface="メイリオ" panose="020B0604030504040204" pitchFamily="50" charset="-128"/>
              </a:endParaRPr>
            </a:p>
          </p:txBody>
        </p:sp>
        <p:pic>
          <p:nvPicPr>
            <p:cNvPr id="8" name="図 7" descr="kouikibousai">
              <a:extLst>
                <a:ext uri="{FF2B5EF4-FFF2-40B4-BE49-F238E27FC236}">
                  <a16:creationId xmlns:a16="http://schemas.microsoft.com/office/drawing/2014/main" id="{F0099F4F-7293-A97D-0920-C2A9006782B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2719" y="1711017"/>
              <a:ext cx="2905697" cy="2013525"/>
            </a:xfrm>
            <a:prstGeom prst="rect">
              <a:avLst/>
            </a:prstGeom>
            <a:noFill/>
            <a:ln>
              <a:noFill/>
            </a:ln>
          </p:spPr>
        </p:pic>
        <p:sp>
          <p:nvSpPr>
            <p:cNvPr id="17" name="テキスト ボックス 16">
              <a:extLst>
                <a:ext uri="{FF2B5EF4-FFF2-40B4-BE49-F238E27FC236}">
                  <a16:creationId xmlns:a16="http://schemas.microsoft.com/office/drawing/2014/main" id="{BE6B01C4-BAA2-5983-2A89-5E56F5B7103E}"/>
                </a:ext>
              </a:extLst>
            </p:cNvPr>
            <p:cNvSpPr txBox="1"/>
            <p:nvPr/>
          </p:nvSpPr>
          <p:spPr>
            <a:xfrm>
              <a:off x="4098085" y="3781106"/>
              <a:ext cx="678016" cy="265543"/>
            </a:xfrm>
            <a:prstGeom prst="rect">
              <a:avLst/>
            </a:prstGeom>
            <a:noFill/>
          </p:spPr>
          <p:txBody>
            <a:bodyPr wrap="none" rtlCol="0">
              <a:noAutofit/>
            </a:bodyPr>
            <a:lstStyle/>
            <a:p>
              <a:pPr algn="just"/>
              <a:r>
                <a:rPr lang="ja-JP" altLang="en-US" sz="700" dirty="0">
                  <a:latin typeface="HGPｺﾞｼｯｸE" panose="020B0900000000000000" pitchFamily="50" charset="-128"/>
                  <a:ea typeface="HGPｺﾞｼｯｸE" panose="020B0900000000000000" pitchFamily="50" charset="-128"/>
                </a:rPr>
                <a:t>こういき　 ぼうさい</a:t>
              </a:r>
              <a:endParaRPr lang="zh-CN" altLang="en-US" sz="7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21800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E4EE9-8101-DCCE-2C2B-6514E114623F}"/>
            </a:ext>
          </a:extLst>
        </p:cNvPr>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2B8D2575-A6A1-56A1-F468-1699FD95C8D2}"/>
              </a:ext>
            </a:extLst>
          </p:cNvPr>
          <p:cNvSpPr txBox="1"/>
          <p:nvPr/>
        </p:nvSpPr>
        <p:spPr>
          <a:xfrm>
            <a:off x="795976" y="6490499"/>
            <a:ext cx="7832507" cy="261610"/>
          </a:xfrm>
          <a:prstGeom prst="rect">
            <a:avLst/>
          </a:prstGeom>
          <a:solidFill>
            <a:schemeClr val="accent5">
              <a:lumMod val="20000"/>
              <a:lumOff val="80000"/>
            </a:schemeClr>
          </a:solidFill>
        </p:spPr>
        <p:txBody>
          <a:bodyPr wrap="square" rtlCol="0">
            <a:spAutoFit/>
          </a:bodyPr>
          <a:lstStyle/>
          <a:p>
            <a:r>
              <a:rPr kumimoji="1" lang="ja-JP" altLang="en-US" sz="1100">
                <a:solidFill>
                  <a:schemeClr val="accent5">
                    <a:lumMod val="75000"/>
                  </a:schemeClr>
                </a:solidFill>
                <a:latin typeface="+mn-ea"/>
              </a:rPr>
              <a:t>　　こんな</a:t>
            </a:r>
            <a:r>
              <a:rPr kumimoji="1" lang="ja-JP" altLang="en-US" sz="1100" dirty="0">
                <a:solidFill>
                  <a:schemeClr val="accent5">
                    <a:lumMod val="75000"/>
                  </a:schemeClr>
                </a:solidFill>
                <a:latin typeface="+mn-ea"/>
              </a:rPr>
              <a:t>ことに使っています！　</a:t>
            </a:r>
            <a:r>
              <a:rPr kumimoji="1" lang="ja-JP" altLang="en-US" sz="1100">
                <a:solidFill>
                  <a:schemeClr val="accent5">
                    <a:lumMod val="75000"/>
                  </a:schemeClr>
                </a:solidFill>
                <a:latin typeface="+mn-ea"/>
              </a:rPr>
              <a:t>→　　</a:t>
            </a:r>
            <a:r>
              <a:rPr lang="en-US" altLang="ja-JP" sz="1100" u="sng" dirty="0">
                <a:hlinkClick r:id="rId3">
                  <a:extLst>
                    <a:ext uri="{A12FA001-AC4F-418D-AE19-62706E023703}">
                      <ahyp:hlinkClr xmlns:ahyp="http://schemas.microsoft.com/office/drawing/2018/hyperlinkcolor" val="tx"/>
                    </a:ext>
                  </a:extLst>
                </a:hlinkClick>
              </a:rPr>
              <a:t>https://web.pref.hyogo.lg.jp/nk21/af15_000000004.html</a:t>
            </a:r>
            <a:endParaRPr kumimoji="1" lang="en-US" altLang="ja-JP" sz="1100" dirty="0">
              <a:highlight>
                <a:srgbClr val="FFFF00"/>
              </a:highlight>
              <a:cs typeface="Arial" panose="020B0604020202020204" pitchFamily="34" charset="0"/>
            </a:endParaRPr>
          </a:p>
        </p:txBody>
      </p:sp>
      <p:sp>
        <p:nvSpPr>
          <p:cNvPr id="4" name="正方形/長方形 3">
            <a:extLst>
              <a:ext uri="{FF2B5EF4-FFF2-40B4-BE49-F238E27FC236}">
                <a16:creationId xmlns:a16="http://schemas.microsoft.com/office/drawing/2014/main" id="{4D50D595-DA40-0810-2441-F12D967AA512}"/>
              </a:ext>
            </a:extLst>
          </p:cNvPr>
          <p:cNvSpPr/>
          <p:nvPr/>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上の 2 つの角を丸める 12">
            <a:extLst>
              <a:ext uri="{FF2B5EF4-FFF2-40B4-BE49-F238E27FC236}">
                <a16:creationId xmlns:a16="http://schemas.microsoft.com/office/drawing/2014/main" id="{36905137-E0B3-189C-0B13-34521270E845}"/>
              </a:ext>
            </a:extLst>
          </p:cNvPr>
          <p:cNvSpPr/>
          <p:nvPr/>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7E03721C-2662-B4FD-AABA-D1AF3E5CEDEF}"/>
              </a:ext>
            </a:extLst>
          </p:cNvPr>
          <p:cNvPicPr>
            <a:picLocks noChangeAspect="1"/>
          </p:cNvPicPr>
          <p:nvPr/>
        </p:nvPicPr>
        <p:blipFill>
          <a:blip r:embed="rId4"/>
          <a:stretch>
            <a:fillRect/>
          </a:stretch>
        </p:blipFill>
        <p:spPr>
          <a:xfrm>
            <a:off x="1814020" y="785267"/>
            <a:ext cx="5781569" cy="5518771"/>
          </a:xfrm>
          <a:prstGeom prst="rect">
            <a:avLst/>
          </a:prstGeom>
        </p:spPr>
      </p:pic>
      <p:sp>
        <p:nvSpPr>
          <p:cNvPr id="16401" name="スライド番号プレースホルダー 16400">
            <a:extLst>
              <a:ext uri="{FF2B5EF4-FFF2-40B4-BE49-F238E27FC236}">
                <a16:creationId xmlns:a16="http://schemas.microsoft.com/office/drawing/2014/main" id="{77818F8E-C1B1-59C0-C68B-A78D423A3FF5}"/>
              </a:ext>
            </a:extLst>
          </p:cNvPr>
          <p:cNvSpPr>
            <a:spLocks noGrp="1"/>
          </p:cNvSpPr>
          <p:nvPr>
            <p:ph type="sldNum" sz="quarter" idx="4"/>
          </p:nvPr>
        </p:nvSpPr>
        <p:spPr/>
        <p:txBody>
          <a:bodyPr/>
          <a:lstStyle/>
          <a:p>
            <a:pPr>
              <a:defRPr/>
            </a:pPr>
            <a:r>
              <a:rPr lang="en-US" altLang="ja-JP" dirty="0"/>
              <a:t>14</a:t>
            </a:r>
          </a:p>
        </p:txBody>
      </p:sp>
      <p:sp>
        <p:nvSpPr>
          <p:cNvPr id="2" name="Text Box 12">
            <a:extLst>
              <a:ext uri="{FF2B5EF4-FFF2-40B4-BE49-F238E27FC236}">
                <a16:creationId xmlns:a16="http://schemas.microsoft.com/office/drawing/2014/main" id="{00D78136-5D41-A7A6-D47E-B76AD71178EE}"/>
              </a:ext>
            </a:extLst>
          </p:cNvPr>
          <p:cNvSpPr txBox="1">
            <a:spLocks noChangeArrowheads="1"/>
          </p:cNvSpPr>
          <p:nvPr/>
        </p:nvSpPr>
        <p:spPr bwMode="auto">
          <a:xfrm>
            <a:off x="795976" y="135053"/>
            <a:ext cx="4504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「県民</a:t>
            </a:r>
            <a:r>
              <a:rPr lang="ja-JP" altLang="en-US">
                <a:solidFill>
                  <a:srgbClr val="FFFFFF"/>
                </a:solidFill>
                <a:latin typeface="HGPｺﾞｼｯｸE" panose="020B0900000000000000" pitchFamily="50" charset="-128"/>
                <a:ea typeface="HGPｺﾞｼｯｸE" panose="020B0900000000000000" pitchFamily="50" charset="-128"/>
              </a:rPr>
              <a:t>緑税」</a:t>
            </a:r>
            <a:r>
              <a:rPr lang="ja-JP" altLang="en-US" dirty="0">
                <a:solidFill>
                  <a:srgbClr val="FFFFFF"/>
                </a:solidFill>
                <a:latin typeface="HGPｺﾞｼｯｸE" panose="020B0900000000000000" pitchFamily="50" charset="-128"/>
                <a:ea typeface="HGPｺﾞｼｯｸE" panose="020B0900000000000000" pitchFamily="50" charset="-128"/>
              </a:rPr>
              <a:t>ってなあに？</a:t>
            </a:r>
          </a:p>
        </p:txBody>
      </p:sp>
      <p:sp>
        <p:nvSpPr>
          <p:cNvPr id="3" name="テキスト ボックス 2">
            <a:extLst>
              <a:ext uri="{FF2B5EF4-FFF2-40B4-BE49-F238E27FC236}">
                <a16:creationId xmlns:a16="http://schemas.microsoft.com/office/drawing/2014/main" id="{2B933224-B17F-E44E-2FE3-6702A5CDAE53}"/>
              </a:ext>
            </a:extLst>
          </p:cNvPr>
          <p:cNvSpPr txBox="1"/>
          <p:nvPr/>
        </p:nvSpPr>
        <p:spPr>
          <a:xfrm>
            <a:off x="197999" y="806566"/>
            <a:ext cx="8785133" cy="690189"/>
          </a:xfrm>
          <a:prstGeom prst="rect">
            <a:avLst/>
          </a:prstGeom>
          <a:noFill/>
        </p:spPr>
        <p:txBody>
          <a:bodyPr wrap="square" rtlCol="0">
            <a:spAutoFit/>
          </a:bodyPr>
          <a:lstStyle/>
          <a:p>
            <a:pPr>
              <a:lnSpc>
                <a:spcPts val="2500"/>
              </a:lnSpc>
            </a:pPr>
            <a:r>
              <a:rPr kumimoji="1" lang="ja-JP" altLang="en-US" sz="1700" dirty="0">
                <a:latin typeface="HGPｺﾞｼｯｸE" panose="020B0900000000000000" pitchFamily="50" charset="-128"/>
                <a:ea typeface="HGPｺﾞｼｯｸE" panose="020B0900000000000000" pitchFamily="50" charset="-128"/>
              </a:rPr>
              <a:t>兵庫県では、みんなから集めた大切な税金（県民緑税）を災害に強い</a:t>
            </a:r>
            <a:r>
              <a:rPr kumimoji="1" lang="ja-JP" altLang="en-US" sz="1700">
                <a:latin typeface="HGPｺﾞｼｯｸE" panose="020B0900000000000000" pitchFamily="50" charset="-128"/>
                <a:ea typeface="HGPｺﾞｼｯｸE" panose="020B0900000000000000" pitchFamily="50" charset="-128"/>
              </a:rPr>
              <a:t>森づくりや</a:t>
            </a:r>
            <a:endParaRPr kumimoji="1" lang="en-US" altLang="ja-JP" sz="1700" dirty="0">
              <a:latin typeface="HGPｺﾞｼｯｸE" panose="020B0900000000000000" pitchFamily="50" charset="-128"/>
              <a:ea typeface="HGPｺﾞｼｯｸE" panose="020B0900000000000000" pitchFamily="50" charset="-128"/>
            </a:endParaRPr>
          </a:p>
          <a:p>
            <a:pPr>
              <a:lnSpc>
                <a:spcPts val="2500"/>
              </a:lnSpc>
            </a:pPr>
            <a:r>
              <a:rPr kumimoji="1" lang="ja-JP" altLang="en-US" sz="1700">
                <a:latin typeface="HGPｺﾞｼｯｸE" panose="020B0900000000000000" pitchFamily="50" charset="-128"/>
                <a:ea typeface="HGPｺﾞｼｯｸE" panose="020B0900000000000000" pitchFamily="50" charset="-128"/>
              </a:rPr>
              <a:t>まち</a:t>
            </a:r>
            <a:r>
              <a:rPr kumimoji="1" lang="ja-JP" altLang="en-US" sz="1700" dirty="0">
                <a:latin typeface="HGPｺﾞｼｯｸE" panose="020B0900000000000000" pitchFamily="50" charset="-128"/>
                <a:ea typeface="HGPｺﾞｼｯｸE" panose="020B0900000000000000" pitchFamily="50" charset="-128"/>
              </a:rPr>
              <a:t>を緑豊かにするために使っています。</a:t>
            </a:r>
          </a:p>
        </p:txBody>
      </p:sp>
      <p:pic>
        <p:nvPicPr>
          <p:cNvPr id="28" name="図 27">
            <a:hlinkClick r:id="rId3"/>
            <a:extLst>
              <a:ext uri="{FF2B5EF4-FFF2-40B4-BE49-F238E27FC236}">
                <a16:creationId xmlns:a16="http://schemas.microsoft.com/office/drawing/2014/main" id="{004D7660-90D5-8F1D-7A18-448B3EE42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6340" y="6116518"/>
            <a:ext cx="595603" cy="595603"/>
          </a:xfrm>
          <a:prstGeom prst="rect">
            <a:avLst/>
          </a:prstGeom>
          <a:ln>
            <a:solidFill>
              <a:schemeClr val="bg1">
                <a:lumMod val="85000"/>
              </a:schemeClr>
            </a:solidFill>
          </a:ln>
        </p:spPr>
      </p:pic>
      <p:grpSp>
        <p:nvGrpSpPr>
          <p:cNvPr id="46" name="グループ化 45">
            <a:extLst>
              <a:ext uri="{FF2B5EF4-FFF2-40B4-BE49-F238E27FC236}">
                <a16:creationId xmlns:a16="http://schemas.microsoft.com/office/drawing/2014/main" id="{CA65BC61-4D4E-4061-A3E5-C4BB57EECDC3}"/>
              </a:ext>
            </a:extLst>
          </p:cNvPr>
          <p:cNvGrpSpPr/>
          <p:nvPr/>
        </p:nvGrpSpPr>
        <p:grpSpPr>
          <a:xfrm>
            <a:off x="442752" y="1810258"/>
            <a:ext cx="2722182" cy="528860"/>
            <a:chOff x="442752" y="1810258"/>
            <a:chExt cx="2722182" cy="528860"/>
          </a:xfrm>
        </p:grpSpPr>
        <p:cxnSp>
          <p:nvCxnSpPr>
            <p:cNvPr id="40" name="直線コネクタ 39">
              <a:extLst>
                <a:ext uri="{FF2B5EF4-FFF2-40B4-BE49-F238E27FC236}">
                  <a16:creationId xmlns:a16="http://schemas.microsoft.com/office/drawing/2014/main" id="{DC2345E3-9CD3-F9F2-8C18-586BECB09358}"/>
                </a:ext>
              </a:extLst>
            </p:cNvPr>
            <p:cNvCxnSpPr>
              <a:cxnSpLocks/>
              <a:stCxn id="17" idx="3"/>
              <a:endCxn id="53" idx="2"/>
            </p:cNvCxnSpPr>
            <p:nvPr/>
          </p:nvCxnSpPr>
          <p:spPr>
            <a:xfrm>
              <a:off x="2353327" y="2074688"/>
              <a:ext cx="672982" cy="1434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BD5A7E37-51D9-E1FF-E560-F0697C2CFEC8}"/>
                </a:ext>
              </a:extLst>
            </p:cNvPr>
            <p:cNvSpPr/>
            <p:nvPr/>
          </p:nvSpPr>
          <p:spPr>
            <a:xfrm>
              <a:off x="3026309" y="2145284"/>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90D0CDC-FF1A-4DA4-ACED-06651E192405}"/>
                </a:ext>
              </a:extLst>
            </p:cNvPr>
            <p:cNvSpPr/>
            <p:nvPr/>
          </p:nvSpPr>
          <p:spPr bwMode="auto">
            <a:xfrm>
              <a:off x="442752" y="1810258"/>
              <a:ext cx="1910575" cy="528860"/>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72000" rIns="72000" bIns="45720" numCol="1" rtlCol="0" anchor="t" anchorCtr="0" compatLnSpc="1">
              <a:prstTxWarp prst="textNoShape">
                <a:avLst/>
              </a:prstTxWarp>
            </a:bodyPr>
            <a:lstStyle/>
            <a:p>
              <a:pPr defTabSz="914400" fontAlgn="base">
                <a:spcBef>
                  <a:spcPct val="0"/>
                </a:spcBef>
                <a:spcAft>
                  <a:spcPct val="0"/>
                </a:spcAft>
              </a:pPr>
              <a:r>
                <a:rPr kumimoji="1" lang="ja-JP" altLang="en-US" sz="1200" dirty="0">
                  <a:latin typeface="+mn-ea"/>
                </a:rPr>
                <a:t>いろんな種類の木が生えた強い森にしていくよ！</a:t>
              </a:r>
              <a:endParaRPr kumimoji="1" lang="en-US" altLang="ja-JP" sz="1200" dirty="0">
                <a:latin typeface="+mn-ea"/>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nvGrpSpPr>
          <p:cNvPr id="47" name="グループ化 46">
            <a:extLst>
              <a:ext uri="{FF2B5EF4-FFF2-40B4-BE49-F238E27FC236}">
                <a16:creationId xmlns:a16="http://schemas.microsoft.com/office/drawing/2014/main" id="{024C1385-BDD6-46CA-B6AE-EE27FEAFDEDC}"/>
              </a:ext>
            </a:extLst>
          </p:cNvPr>
          <p:cNvGrpSpPr/>
          <p:nvPr/>
        </p:nvGrpSpPr>
        <p:grpSpPr>
          <a:xfrm>
            <a:off x="280529" y="2422154"/>
            <a:ext cx="4079134" cy="1687709"/>
            <a:chOff x="280529" y="2422154"/>
            <a:chExt cx="4079134" cy="1687709"/>
          </a:xfrm>
        </p:grpSpPr>
        <p:sp>
          <p:nvSpPr>
            <p:cNvPr id="37" name="楕円 36">
              <a:extLst>
                <a:ext uri="{FF2B5EF4-FFF2-40B4-BE49-F238E27FC236}">
                  <a16:creationId xmlns:a16="http://schemas.microsoft.com/office/drawing/2014/main" id="{25B041AC-A2F7-70B0-4407-B2CA4D324AF4}"/>
                </a:ext>
              </a:extLst>
            </p:cNvPr>
            <p:cNvSpPr/>
            <p:nvPr/>
          </p:nvSpPr>
          <p:spPr>
            <a:xfrm>
              <a:off x="4221038" y="2968678"/>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389" name="直線コネクタ 16388">
              <a:extLst>
                <a:ext uri="{FF2B5EF4-FFF2-40B4-BE49-F238E27FC236}">
                  <a16:creationId xmlns:a16="http://schemas.microsoft.com/office/drawing/2014/main" id="{85331BFC-B0C3-5537-39FC-4737628A4BE5}"/>
                </a:ext>
              </a:extLst>
            </p:cNvPr>
            <p:cNvCxnSpPr>
              <a:cxnSpLocks/>
            </p:cNvCxnSpPr>
            <p:nvPr/>
          </p:nvCxnSpPr>
          <p:spPr>
            <a:xfrm flipV="1">
              <a:off x="2353327" y="3068720"/>
              <a:ext cx="1888012" cy="148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グループ化 19">
              <a:extLst>
                <a:ext uri="{FF2B5EF4-FFF2-40B4-BE49-F238E27FC236}">
                  <a16:creationId xmlns:a16="http://schemas.microsoft.com/office/drawing/2014/main" id="{4AA56967-933E-58F9-CB29-A5867B6B7E93}"/>
                </a:ext>
              </a:extLst>
            </p:cNvPr>
            <p:cNvGrpSpPr/>
            <p:nvPr/>
          </p:nvGrpSpPr>
          <p:grpSpPr>
            <a:xfrm>
              <a:off x="280529" y="2422154"/>
              <a:ext cx="2063181" cy="1687709"/>
              <a:chOff x="280529" y="2422154"/>
              <a:chExt cx="2063181" cy="1687709"/>
            </a:xfrm>
          </p:grpSpPr>
          <p:sp>
            <p:nvSpPr>
              <p:cNvPr id="21" name="正方形/長方形 20">
                <a:extLst>
                  <a:ext uri="{FF2B5EF4-FFF2-40B4-BE49-F238E27FC236}">
                    <a16:creationId xmlns:a16="http://schemas.microsoft.com/office/drawing/2014/main" id="{C4E8BCF3-3A69-1EF5-C134-624F78B268DA}"/>
                  </a:ext>
                </a:extLst>
              </p:cNvPr>
              <p:cNvSpPr/>
              <p:nvPr/>
            </p:nvSpPr>
            <p:spPr bwMode="auto">
              <a:xfrm>
                <a:off x="280529" y="2422154"/>
                <a:ext cx="2063181" cy="1687709"/>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72000" rIns="72000" bIns="45720" numCol="1" rtlCol="0" anchor="t" anchorCtr="0" compatLnSpc="1">
                <a:prstTxWarp prst="textNoShape">
                  <a:avLst/>
                </a:prstTxWarp>
              </a:bodyPr>
              <a:lstStyle/>
              <a:p>
                <a:r>
                  <a:rPr kumimoji="1" lang="ja-JP" altLang="en-US" sz="1200" dirty="0"/>
                  <a:t>たおれた木が大雨でみんなの</a:t>
                </a:r>
                <a:endParaRPr kumimoji="1" lang="en-US" altLang="ja-JP" sz="1200" dirty="0"/>
              </a:p>
              <a:p>
                <a:r>
                  <a:rPr kumimoji="1" lang="ja-JP" altLang="en-US" sz="1200" dirty="0"/>
                  <a:t>住んでいるところまで流れて</a:t>
                </a:r>
                <a:endParaRPr kumimoji="1" lang="en-US" altLang="ja-JP" sz="1200" dirty="0"/>
              </a:p>
              <a:p>
                <a:r>
                  <a:rPr kumimoji="1" lang="ja-JP" altLang="en-US" sz="1200" dirty="0"/>
                  <a:t>いかないようにするよ！</a:t>
                </a:r>
                <a:endParaRPr kumimoji="1" lang="en-US" altLang="ja-JP" sz="1200" dirty="0"/>
              </a:p>
            </p:txBody>
          </p:sp>
          <p:pic>
            <p:nvPicPr>
              <p:cNvPr id="22" name="図 21">
                <a:extLst>
                  <a:ext uri="{FF2B5EF4-FFF2-40B4-BE49-F238E27FC236}">
                    <a16:creationId xmlns:a16="http://schemas.microsoft.com/office/drawing/2014/main" id="{53957CC6-DE5C-FC7D-C014-CDD846B80970}"/>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51691" y="3088843"/>
                <a:ext cx="1330566" cy="969950"/>
              </a:xfrm>
              <a:prstGeom prst="rect">
                <a:avLst/>
              </a:prstGeom>
            </p:spPr>
          </p:pic>
        </p:grpSp>
      </p:grpSp>
      <p:grpSp>
        <p:nvGrpSpPr>
          <p:cNvPr id="49" name="グループ化 48">
            <a:extLst>
              <a:ext uri="{FF2B5EF4-FFF2-40B4-BE49-F238E27FC236}">
                <a16:creationId xmlns:a16="http://schemas.microsoft.com/office/drawing/2014/main" id="{D0EDE253-FC55-490C-819C-1DE4269D9B18}"/>
              </a:ext>
            </a:extLst>
          </p:cNvPr>
          <p:cNvGrpSpPr/>
          <p:nvPr/>
        </p:nvGrpSpPr>
        <p:grpSpPr>
          <a:xfrm>
            <a:off x="810964" y="4832546"/>
            <a:ext cx="2031414" cy="1479041"/>
            <a:chOff x="810964" y="4832546"/>
            <a:chExt cx="2031414" cy="1479041"/>
          </a:xfrm>
        </p:grpSpPr>
        <p:cxnSp>
          <p:nvCxnSpPr>
            <p:cNvPr id="6" name="直線コネクタ 5">
              <a:extLst>
                <a:ext uri="{FF2B5EF4-FFF2-40B4-BE49-F238E27FC236}">
                  <a16:creationId xmlns:a16="http://schemas.microsoft.com/office/drawing/2014/main" id="{0EEADC82-B7CA-DC6C-FE7C-DDF5A923D3A1}"/>
                </a:ext>
              </a:extLst>
            </p:cNvPr>
            <p:cNvCxnSpPr>
              <a:cxnSpLocks/>
              <a:stCxn id="33" idx="3"/>
              <a:endCxn id="16392" idx="3"/>
            </p:cNvCxnSpPr>
            <p:nvPr/>
          </p:nvCxnSpPr>
          <p:spPr>
            <a:xfrm flipV="1">
              <a:off x="2335154" y="5281559"/>
              <a:ext cx="388900" cy="2905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楕円 16391">
              <a:extLst>
                <a:ext uri="{FF2B5EF4-FFF2-40B4-BE49-F238E27FC236}">
                  <a16:creationId xmlns:a16="http://schemas.microsoft.com/office/drawing/2014/main" id="{EF2374FD-5F67-9165-738B-CC0DB57A139B}"/>
                </a:ext>
              </a:extLst>
            </p:cNvPr>
            <p:cNvSpPr/>
            <p:nvPr/>
          </p:nvSpPr>
          <p:spPr>
            <a:xfrm>
              <a:off x="2703753" y="5157133"/>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3D08DE3-F071-3079-38FF-2FC8A9F5C33B}"/>
                </a:ext>
              </a:extLst>
            </p:cNvPr>
            <p:cNvGrpSpPr/>
            <p:nvPr/>
          </p:nvGrpSpPr>
          <p:grpSpPr>
            <a:xfrm>
              <a:off x="810964" y="4832546"/>
              <a:ext cx="1524190" cy="1479041"/>
              <a:chOff x="810964" y="4832546"/>
              <a:chExt cx="1524190" cy="1479041"/>
            </a:xfrm>
          </p:grpSpPr>
          <p:sp>
            <p:nvSpPr>
              <p:cNvPr id="33" name="正方形/長方形 32">
                <a:extLst>
                  <a:ext uri="{FF2B5EF4-FFF2-40B4-BE49-F238E27FC236}">
                    <a16:creationId xmlns:a16="http://schemas.microsoft.com/office/drawing/2014/main" id="{A0521E7F-152F-FAC7-BC4B-A7E7D057A167}"/>
                  </a:ext>
                </a:extLst>
              </p:cNvPr>
              <p:cNvSpPr/>
              <p:nvPr/>
            </p:nvSpPr>
            <p:spPr bwMode="auto">
              <a:xfrm>
                <a:off x="810964" y="4832546"/>
                <a:ext cx="1524190" cy="1479041"/>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72000" rIns="72000" bIns="45720" numCol="1" rtlCol="0" anchor="t" anchorCtr="0" compatLnSpc="1">
                <a:prstTxWarp prst="textNoShape">
                  <a:avLst/>
                </a:prstTxWarp>
              </a:bodyPr>
              <a:lstStyle/>
              <a:p>
                <a:r>
                  <a:rPr kumimoji="1" lang="ja-JP" altLang="en-US" sz="1200" dirty="0"/>
                  <a:t>地域の人が協力して</a:t>
                </a:r>
                <a:endParaRPr kumimoji="1" lang="en-US" altLang="ja-JP" sz="1200" dirty="0"/>
              </a:p>
              <a:p>
                <a:r>
                  <a:rPr kumimoji="1" lang="ja-JP" altLang="en-US" sz="1200" dirty="0"/>
                  <a:t>森づくりをするよ！</a:t>
                </a:r>
                <a:endParaRPr kumimoji="1" lang="en-US" altLang="ja-JP" sz="1200" dirty="0"/>
              </a:p>
            </p:txBody>
          </p:sp>
          <p:pic>
            <p:nvPicPr>
              <p:cNvPr id="38" name="図 37">
                <a:extLst>
                  <a:ext uri="{FF2B5EF4-FFF2-40B4-BE49-F238E27FC236}">
                    <a16:creationId xmlns:a16="http://schemas.microsoft.com/office/drawing/2014/main" id="{32DCDFCC-54FA-C2D9-248B-69364D48EC1C}"/>
                  </a:ext>
                </a:extLst>
              </p:cNvPr>
              <p:cNvPicPr>
                <a:picLocks/>
              </p:cNvPicPr>
              <p:nvPr/>
            </p:nvPicPr>
            <p:blipFill rotWithShape="1">
              <a:blip r:embed="rId7" cstate="print">
                <a:extLst>
                  <a:ext uri="{28A0092B-C50C-407E-A947-70E740481C1C}">
                    <a14:useLocalDpi xmlns:a14="http://schemas.microsoft.com/office/drawing/2010/main" val="0"/>
                  </a:ext>
                </a:extLst>
              </a:blip>
              <a:srcRect l="11876" r="11225" b="12028"/>
              <a:stretch/>
            </p:blipFill>
            <p:spPr bwMode="auto">
              <a:xfrm>
                <a:off x="891168" y="5370635"/>
                <a:ext cx="1367014" cy="868072"/>
              </a:xfrm>
              <a:prstGeom prst="rect">
                <a:avLst/>
              </a:prstGeom>
              <a:ln>
                <a:noFill/>
              </a:ln>
              <a:extLst>
                <a:ext uri="{53640926-AAD7-44D8-BBD7-CCE9431645EC}">
                  <a14:shadowObscured xmlns:a14="http://schemas.microsoft.com/office/drawing/2010/main"/>
                </a:ext>
              </a:extLst>
            </p:spPr>
          </p:pic>
        </p:grpSp>
      </p:grpSp>
      <p:grpSp>
        <p:nvGrpSpPr>
          <p:cNvPr id="39" name="グループ化 38">
            <a:extLst>
              <a:ext uri="{FF2B5EF4-FFF2-40B4-BE49-F238E27FC236}">
                <a16:creationId xmlns:a16="http://schemas.microsoft.com/office/drawing/2014/main" id="{FC91BA08-BA83-C530-1AE5-E86A0A16E6AD}"/>
              </a:ext>
            </a:extLst>
          </p:cNvPr>
          <p:cNvGrpSpPr/>
          <p:nvPr/>
        </p:nvGrpSpPr>
        <p:grpSpPr>
          <a:xfrm>
            <a:off x="-82510" y="6007184"/>
            <a:ext cx="992790" cy="850816"/>
            <a:chOff x="-82512" y="5996309"/>
            <a:chExt cx="992790" cy="850816"/>
          </a:xfrm>
        </p:grpSpPr>
        <p:sp>
          <p:nvSpPr>
            <p:cNvPr id="41" name="フリーフォーム: 図形 23">
              <a:extLst>
                <a:ext uri="{FF2B5EF4-FFF2-40B4-BE49-F238E27FC236}">
                  <a16:creationId xmlns:a16="http://schemas.microsoft.com/office/drawing/2014/main" id="{7DB09DFA-C996-5880-D318-6B51353255A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フリーフォーム: 図形 24">
              <a:extLst>
                <a:ext uri="{FF2B5EF4-FFF2-40B4-BE49-F238E27FC236}">
                  <a16:creationId xmlns:a16="http://schemas.microsoft.com/office/drawing/2014/main" id="{EFD004CF-6BCC-B427-DC5C-69A0865788FA}"/>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4" name="テキスト ボックス 43">
              <a:extLst>
                <a:ext uri="{FF2B5EF4-FFF2-40B4-BE49-F238E27FC236}">
                  <a16:creationId xmlns:a16="http://schemas.microsoft.com/office/drawing/2014/main" id="{57E2B741-3406-4757-62D4-37C7226CF727}"/>
                </a:ext>
              </a:extLst>
            </p:cNvPr>
            <p:cNvSpPr txBox="1"/>
            <p:nvPr userDrawn="1"/>
          </p:nvSpPr>
          <p:spPr>
            <a:xfrm>
              <a:off x="-82512" y="6190839"/>
              <a:ext cx="992789" cy="584775"/>
            </a:xfrm>
            <a:prstGeom prst="rect">
              <a:avLst/>
            </a:prstGeom>
            <a:noFill/>
          </p:spPr>
          <p:txBody>
            <a:bodyPr wrap="square" rtlCol="0">
              <a:noAutofit/>
            </a:bodyPr>
            <a:lstStyle/>
            <a:p>
              <a:pPr algn="ctr"/>
              <a:r>
                <a:rPr kumimoji="1" lang="ja-JP" altLang="en-US" sz="1600" b="1" i="0" spc="50" baseline="0" dirty="0">
                  <a:solidFill>
                    <a:schemeClr val="accent5">
                      <a:lumMod val="75000"/>
                    </a:schemeClr>
                  </a:solidFill>
                </a:rPr>
                <a:t>もっと</a:t>
              </a:r>
              <a:endParaRPr kumimoji="1" lang="en-US" altLang="ja-JP" sz="1600" b="1" i="0" spc="50" baseline="0" dirty="0">
                <a:solidFill>
                  <a:schemeClr val="accent5">
                    <a:lumMod val="75000"/>
                  </a:schemeClr>
                </a:solidFill>
              </a:endParaRPr>
            </a:p>
            <a:p>
              <a:pPr algn="ctr"/>
              <a:r>
                <a:rPr kumimoji="1" lang="ja-JP" altLang="en-US" sz="1600" b="1" i="0" spc="50" baseline="0">
                  <a:solidFill>
                    <a:schemeClr val="accent5">
                      <a:lumMod val="75000"/>
                    </a:schemeClr>
                  </a:solidFill>
                </a:rPr>
                <a:t>知りたい</a:t>
              </a:r>
              <a:endParaRPr kumimoji="1" lang="ja-JP" altLang="en-US" sz="1600" b="1" i="0" spc="50" baseline="0" dirty="0">
                <a:solidFill>
                  <a:schemeClr val="accent5">
                    <a:lumMod val="75000"/>
                  </a:schemeClr>
                </a:solidFill>
              </a:endParaRPr>
            </a:p>
          </p:txBody>
        </p:sp>
      </p:grpSp>
      <p:grpSp>
        <p:nvGrpSpPr>
          <p:cNvPr id="59" name="グループ化 58">
            <a:extLst>
              <a:ext uri="{FF2B5EF4-FFF2-40B4-BE49-F238E27FC236}">
                <a16:creationId xmlns:a16="http://schemas.microsoft.com/office/drawing/2014/main" id="{A9B1E117-2476-45DD-8364-59A1EFAFB9C8}"/>
              </a:ext>
            </a:extLst>
          </p:cNvPr>
          <p:cNvGrpSpPr/>
          <p:nvPr/>
        </p:nvGrpSpPr>
        <p:grpSpPr>
          <a:xfrm>
            <a:off x="5964157" y="2247334"/>
            <a:ext cx="2705055" cy="1774945"/>
            <a:chOff x="5964157" y="2247334"/>
            <a:chExt cx="2705055" cy="1774945"/>
          </a:xfrm>
        </p:grpSpPr>
        <p:sp>
          <p:nvSpPr>
            <p:cNvPr id="56" name="楕円 55">
              <a:extLst>
                <a:ext uri="{FF2B5EF4-FFF2-40B4-BE49-F238E27FC236}">
                  <a16:creationId xmlns:a16="http://schemas.microsoft.com/office/drawing/2014/main" id="{BB050EEB-6D9D-A06A-1407-E96482EB76EF}"/>
                </a:ext>
              </a:extLst>
            </p:cNvPr>
            <p:cNvSpPr/>
            <p:nvPr/>
          </p:nvSpPr>
          <p:spPr>
            <a:xfrm>
              <a:off x="5964157" y="3876505"/>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384" name="直線コネクタ 16383">
              <a:extLst>
                <a:ext uri="{FF2B5EF4-FFF2-40B4-BE49-F238E27FC236}">
                  <a16:creationId xmlns:a16="http://schemas.microsoft.com/office/drawing/2014/main" id="{B1A4DE89-F671-CF44-DF7E-8EE73F32F0EB}"/>
                </a:ext>
              </a:extLst>
            </p:cNvPr>
            <p:cNvCxnSpPr>
              <a:cxnSpLocks/>
              <a:stCxn id="56" idx="7"/>
            </p:cNvCxnSpPr>
            <p:nvPr/>
          </p:nvCxnSpPr>
          <p:spPr>
            <a:xfrm flipV="1">
              <a:off x="6082481" y="2776195"/>
              <a:ext cx="881950" cy="1121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48B73096-7EBE-4A4E-D9B4-95D605077851}"/>
                </a:ext>
              </a:extLst>
            </p:cNvPr>
            <p:cNvSpPr/>
            <p:nvPr/>
          </p:nvSpPr>
          <p:spPr bwMode="auto">
            <a:xfrm>
              <a:off x="6784641" y="2247334"/>
              <a:ext cx="1884571" cy="528861"/>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72000" rIns="72000" bIns="45720" numCol="1" rtlCol="0" anchor="t" anchorCtr="0" compatLnSpc="1">
              <a:prstTxWarp prst="textNoShape">
                <a:avLst/>
              </a:prstTxWarp>
            </a:bodyPr>
            <a:lstStyle/>
            <a:p>
              <a:r>
                <a:rPr kumimoji="1" lang="ja-JP" altLang="en-US" sz="1200" dirty="0"/>
                <a:t>野生動物が田んぼや畑に出てきにくい森にするよ！</a:t>
              </a:r>
              <a:endParaRPr kumimoji="1" lang="en-US" altLang="ja-JP" sz="1200" dirty="0"/>
            </a:p>
          </p:txBody>
        </p:sp>
      </p:grpSp>
      <p:sp>
        <p:nvSpPr>
          <p:cNvPr id="5" name="テキスト ボックス 4">
            <a:extLst>
              <a:ext uri="{FF2B5EF4-FFF2-40B4-BE49-F238E27FC236}">
                <a16:creationId xmlns:a16="http://schemas.microsoft.com/office/drawing/2014/main" id="{991D54E1-CBEC-F9AC-6820-707F21A046AE}"/>
              </a:ext>
            </a:extLst>
          </p:cNvPr>
          <p:cNvSpPr txBox="1"/>
          <p:nvPr/>
        </p:nvSpPr>
        <p:spPr>
          <a:xfrm>
            <a:off x="1089794" y="42036"/>
            <a:ext cx="1777398" cy="261610"/>
          </a:xfrm>
          <a:prstGeom prst="rect">
            <a:avLst/>
          </a:prstGeom>
          <a:noFill/>
        </p:spPr>
        <p:txBody>
          <a:bodyPr wrap="square" rtlCol="0">
            <a:spAutoFit/>
          </a:bodyPr>
          <a:lstStyle/>
          <a:p>
            <a:r>
              <a:rPr kumimoji="1" lang="ja-JP" altLang="en-US" sz="1100">
                <a:solidFill>
                  <a:schemeClr val="bg1"/>
                </a:solidFill>
              </a:rPr>
              <a:t>けんみん　　みどり　ぜい</a:t>
            </a:r>
            <a:endParaRPr kumimoji="1" lang="ja-JP" altLang="en-US" sz="1100" dirty="0">
              <a:solidFill>
                <a:schemeClr val="bg1"/>
              </a:solidFill>
            </a:endParaRPr>
          </a:p>
        </p:txBody>
      </p:sp>
      <p:grpSp>
        <p:nvGrpSpPr>
          <p:cNvPr id="50" name="グループ化 49">
            <a:extLst>
              <a:ext uri="{FF2B5EF4-FFF2-40B4-BE49-F238E27FC236}">
                <a16:creationId xmlns:a16="http://schemas.microsoft.com/office/drawing/2014/main" id="{022C1D57-4A51-445C-A2DD-26FA939184B5}"/>
              </a:ext>
            </a:extLst>
          </p:cNvPr>
          <p:cNvGrpSpPr/>
          <p:nvPr/>
        </p:nvGrpSpPr>
        <p:grpSpPr>
          <a:xfrm>
            <a:off x="5715245" y="1505343"/>
            <a:ext cx="2405208" cy="1204398"/>
            <a:chOff x="5715245" y="1505343"/>
            <a:chExt cx="2405208" cy="1204398"/>
          </a:xfrm>
        </p:grpSpPr>
        <p:sp>
          <p:nvSpPr>
            <p:cNvPr id="54" name="楕円 53">
              <a:extLst>
                <a:ext uri="{FF2B5EF4-FFF2-40B4-BE49-F238E27FC236}">
                  <a16:creationId xmlns:a16="http://schemas.microsoft.com/office/drawing/2014/main" id="{3447DE95-F259-88C7-5574-D7F684773ED4}"/>
                </a:ext>
              </a:extLst>
            </p:cNvPr>
            <p:cNvSpPr/>
            <p:nvPr/>
          </p:nvSpPr>
          <p:spPr>
            <a:xfrm>
              <a:off x="5715245" y="2563967"/>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386" name="直線コネクタ 16385">
              <a:extLst>
                <a:ext uri="{FF2B5EF4-FFF2-40B4-BE49-F238E27FC236}">
                  <a16:creationId xmlns:a16="http://schemas.microsoft.com/office/drawing/2014/main" id="{E0DBA55D-C453-B5C5-0406-7D21555067F3}"/>
                </a:ext>
              </a:extLst>
            </p:cNvPr>
            <p:cNvCxnSpPr>
              <a:cxnSpLocks/>
              <a:stCxn id="54" idx="7"/>
            </p:cNvCxnSpPr>
            <p:nvPr/>
          </p:nvCxnSpPr>
          <p:spPr>
            <a:xfrm flipV="1">
              <a:off x="5833569" y="2074688"/>
              <a:ext cx="445311" cy="5106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CC8BB9D0-EB93-06D1-A75C-5B8CCE50C644}"/>
                </a:ext>
              </a:extLst>
            </p:cNvPr>
            <p:cNvGrpSpPr/>
            <p:nvPr/>
          </p:nvGrpSpPr>
          <p:grpSpPr>
            <a:xfrm>
              <a:off x="5981298" y="1505343"/>
              <a:ext cx="2139155" cy="558033"/>
              <a:chOff x="5981298" y="1505343"/>
              <a:chExt cx="2139155" cy="558033"/>
            </a:xfrm>
          </p:grpSpPr>
          <p:sp>
            <p:nvSpPr>
              <p:cNvPr id="51" name="正方形/長方形 50">
                <a:extLst>
                  <a:ext uri="{FF2B5EF4-FFF2-40B4-BE49-F238E27FC236}">
                    <a16:creationId xmlns:a16="http://schemas.microsoft.com/office/drawing/2014/main" id="{EAB402D5-8E3B-0C29-D3A1-0F26EEA9E6B6}"/>
                  </a:ext>
                </a:extLst>
              </p:cNvPr>
              <p:cNvSpPr/>
              <p:nvPr/>
            </p:nvSpPr>
            <p:spPr bwMode="auto">
              <a:xfrm>
                <a:off x="5981298" y="1534516"/>
                <a:ext cx="2139155" cy="528860"/>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72000" rIns="72000" bIns="45720" numCol="1" rtlCol="0" anchor="t" anchorCtr="0" compatLnSpc="1">
                <a:prstTxWarp prst="textNoShape">
                  <a:avLst/>
                </a:prstTxWarp>
              </a:bodyPr>
              <a:lstStyle/>
              <a:p>
                <a:r>
                  <a:rPr kumimoji="1" lang="ja-JP" altLang="en-US" sz="1200" dirty="0"/>
                  <a:t>きった木を山の斜面にならべて</a:t>
                </a:r>
                <a:endParaRPr kumimoji="1" lang="en-US" altLang="ja-JP" sz="1200" dirty="0"/>
              </a:p>
              <a:p>
                <a:r>
                  <a:rPr kumimoji="1" lang="ja-JP" altLang="en-US" sz="1200" dirty="0"/>
                  <a:t>土が流れにくい山にするよ！</a:t>
                </a:r>
                <a:endParaRPr kumimoji="1" lang="en-US" altLang="ja-JP" sz="1200" dirty="0"/>
              </a:p>
            </p:txBody>
          </p:sp>
          <p:sp>
            <p:nvSpPr>
              <p:cNvPr id="10" name="テキスト ボックス 9">
                <a:extLst>
                  <a:ext uri="{FF2B5EF4-FFF2-40B4-BE49-F238E27FC236}">
                    <a16:creationId xmlns:a16="http://schemas.microsoft.com/office/drawing/2014/main" id="{FCE2C82F-6225-88C5-23B9-7A1B9E18F0FE}"/>
                  </a:ext>
                </a:extLst>
              </p:cNvPr>
              <p:cNvSpPr txBox="1"/>
              <p:nvPr/>
            </p:nvSpPr>
            <p:spPr>
              <a:xfrm>
                <a:off x="6964431" y="1505343"/>
                <a:ext cx="585791" cy="184666"/>
              </a:xfrm>
              <a:prstGeom prst="rect">
                <a:avLst/>
              </a:prstGeom>
              <a:noFill/>
            </p:spPr>
            <p:txBody>
              <a:bodyPr wrap="square" rtlCol="0">
                <a:spAutoFit/>
              </a:bodyPr>
              <a:lstStyle/>
              <a:p>
                <a:r>
                  <a:rPr kumimoji="1" lang="ja-JP" altLang="en-US" sz="600"/>
                  <a:t>しゃめん</a:t>
                </a:r>
                <a:endParaRPr kumimoji="1" lang="ja-JP" altLang="en-US" sz="600" dirty="0"/>
              </a:p>
            </p:txBody>
          </p:sp>
        </p:grpSp>
      </p:grpSp>
      <p:grpSp>
        <p:nvGrpSpPr>
          <p:cNvPr id="16385" name="グループ化 16384">
            <a:extLst>
              <a:ext uri="{FF2B5EF4-FFF2-40B4-BE49-F238E27FC236}">
                <a16:creationId xmlns:a16="http://schemas.microsoft.com/office/drawing/2014/main" id="{2EBA5115-1189-490F-9928-AAC7B0A2385A}"/>
              </a:ext>
            </a:extLst>
          </p:cNvPr>
          <p:cNvGrpSpPr/>
          <p:nvPr/>
        </p:nvGrpSpPr>
        <p:grpSpPr>
          <a:xfrm>
            <a:off x="5086495" y="2898317"/>
            <a:ext cx="3826044" cy="2618092"/>
            <a:chOff x="5086495" y="2898317"/>
            <a:chExt cx="3826044" cy="2618092"/>
          </a:xfrm>
        </p:grpSpPr>
        <p:sp>
          <p:nvSpPr>
            <p:cNvPr id="58" name="楕円 57">
              <a:extLst>
                <a:ext uri="{FF2B5EF4-FFF2-40B4-BE49-F238E27FC236}">
                  <a16:creationId xmlns:a16="http://schemas.microsoft.com/office/drawing/2014/main" id="{5D1894A3-5DDB-30C2-EC96-966C850BAB0E}"/>
                </a:ext>
              </a:extLst>
            </p:cNvPr>
            <p:cNvSpPr/>
            <p:nvPr/>
          </p:nvSpPr>
          <p:spPr>
            <a:xfrm>
              <a:off x="5086495" y="5370635"/>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F873B2CF-324F-356A-E9F1-6C4FBF0D52B0}"/>
                </a:ext>
              </a:extLst>
            </p:cNvPr>
            <p:cNvCxnSpPr>
              <a:cxnSpLocks/>
            </p:cNvCxnSpPr>
            <p:nvPr/>
          </p:nvCxnSpPr>
          <p:spPr>
            <a:xfrm flipV="1">
              <a:off x="5156304" y="3876505"/>
              <a:ext cx="2250366" cy="15628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5B28D2FA-6AA3-6AF8-8F25-5963B9521A87}"/>
                </a:ext>
              </a:extLst>
            </p:cNvPr>
            <p:cNvGrpSpPr/>
            <p:nvPr/>
          </p:nvGrpSpPr>
          <p:grpSpPr>
            <a:xfrm>
              <a:off x="7406672" y="2898317"/>
              <a:ext cx="1505867" cy="1626409"/>
              <a:chOff x="7406672" y="2898317"/>
              <a:chExt cx="1505867" cy="1626409"/>
            </a:xfrm>
          </p:grpSpPr>
          <p:sp>
            <p:nvSpPr>
              <p:cNvPr id="60" name="正方形/長方形 59">
                <a:extLst>
                  <a:ext uri="{FF2B5EF4-FFF2-40B4-BE49-F238E27FC236}">
                    <a16:creationId xmlns:a16="http://schemas.microsoft.com/office/drawing/2014/main" id="{F99BAD51-67DE-E5B7-C1D9-A667A3FC301A}"/>
                  </a:ext>
                </a:extLst>
              </p:cNvPr>
              <p:cNvSpPr/>
              <p:nvPr/>
            </p:nvSpPr>
            <p:spPr bwMode="auto">
              <a:xfrm>
                <a:off x="7406672" y="2932098"/>
                <a:ext cx="1505867" cy="1592628"/>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72000" rIns="72000" bIns="45720" numCol="1" rtlCol="0" anchor="t" anchorCtr="0" compatLnSpc="1">
                <a:prstTxWarp prst="textNoShape">
                  <a:avLst/>
                </a:prstTxWarp>
              </a:bodyPr>
              <a:lstStyle/>
              <a:p>
                <a:r>
                  <a:rPr kumimoji="1" lang="ja-JP" altLang="en-US" sz="1200" dirty="0"/>
                  <a:t>六甲山をあかるく</a:t>
                </a:r>
                <a:endParaRPr kumimoji="1" lang="en-US" altLang="ja-JP" sz="1200" dirty="0"/>
              </a:p>
              <a:p>
                <a:r>
                  <a:rPr kumimoji="1" lang="ja-JP" altLang="en-US" sz="1200" dirty="0"/>
                  <a:t>元気な山にするよ！</a:t>
                </a:r>
                <a:endParaRPr kumimoji="1" lang="en-US" altLang="ja-JP" sz="1200" dirty="0"/>
              </a:p>
            </p:txBody>
          </p:sp>
          <p:pic>
            <p:nvPicPr>
              <p:cNvPr id="62" name="図 61">
                <a:extLst>
                  <a:ext uri="{FF2B5EF4-FFF2-40B4-BE49-F238E27FC236}">
                    <a16:creationId xmlns:a16="http://schemas.microsoft.com/office/drawing/2014/main" id="{0BFAF10A-FFC0-D122-2F83-EA377875E020}"/>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504900" y="3429958"/>
                <a:ext cx="1309409" cy="1008942"/>
              </a:xfrm>
              <a:prstGeom prst="rect">
                <a:avLst/>
              </a:prstGeom>
            </p:spPr>
          </p:pic>
          <p:sp>
            <p:nvSpPr>
              <p:cNvPr id="11" name="テキスト ボックス 10">
                <a:extLst>
                  <a:ext uri="{FF2B5EF4-FFF2-40B4-BE49-F238E27FC236}">
                    <a16:creationId xmlns:a16="http://schemas.microsoft.com/office/drawing/2014/main" id="{9DF4DCBC-4310-3617-3367-BE0C408BEBD7}"/>
                  </a:ext>
                </a:extLst>
              </p:cNvPr>
              <p:cNvSpPr txBox="1"/>
              <p:nvPr/>
            </p:nvSpPr>
            <p:spPr>
              <a:xfrm>
                <a:off x="7432602" y="2898317"/>
                <a:ext cx="685787" cy="184666"/>
              </a:xfrm>
              <a:prstGeom prst="rect">
                <a:avLst/>
              </a:prstGeom>
              <a:noFill/>
            </p:spPr>
            <p:txBody>
              <a:bodyPr wrap="square" rtlCol="0">
                <a:spAutoFit/>
              </a:bodyPr>
              <a:lstStyle/>
              <a:p>
                <a:r>
                  <a:rPr kumimoji="1" lang="ja-JP" altLang="en-US" sz="600"/>
                  <a:t>ろっこうさん</a:t>
                </a:r>
                <a:endParaRPr kumimoji="1" lang="ja-JP" altLang="en-US" sz="600" dirty="0"/>
              </a:p>
            </p:txBody>
          </p:sp>
        </p:grpSp>
      </p:grpSp>
      <p:grpSp>
        <p:nvGrpSpPr>
          <p:cNvPr id="16388" name="グループ化 16387">
            <a:extLst>
              <a:ext uri="{FF2B5EF4-FFF2-40B4-BE49-F238E27FC236}">
                <a16:creationId xmlns:a16="http://schemas.microsoft.com/office/drawing/2014/main" id="{8275478F-0A57-4400-BD7F-FCD55D471BEC}"/>
              </a:ext>
            </a:extLst>
          </p:cNvPr>
          <p:cNvGrpSpPr/>
          <p:nvPr/>
        </p:nvGrpSpPr>
        <p:grpSpPr>
          <a:xfrm>
            <a:off x="6449823" y="4626800"/>
            <a:ext cx="2453863" cy="1626041"/>
            <a:chOff x="6449823" y="4626800"/>
            <a:chExt cx="2453863" cy="1626041"/>
          </a:xfrm>
        </p:grpSpPr>
        <p:cxnSp>
          <p:nvCxnSpPr>
            <p:cNvPr id="31" name="直線コネクタ 30">
              <a:extLst>
                <a:ext uri="{FF2B5EF4-FFF2-40B4-BE49-F238E27FC236}">
                  <a16:creationId xmlns:a16="http://schemas.microsoft.com/office/drawing/2014/main" id="{D8C7C262-DDFA-7FEA-6B48-8FBDFDED6F20}"/>
                </a:ext>
              </a:extLst>
            </p:cNvPr>
            <p:cNvCxnSpPr>
              <a:cxnSpLocks/>
              <a:stCxn id="63" idx="1"/>
              <a:endCxn id="57" idx="6"/>
            </p:cNvCxnSpPr>
            <p:nvPr/>
          </p:nvCxnSpPr>
          <p:spPr>
            <a:xfrm flipH="1">
              <a:off x="6588448" y="5456528"/>
              <a:ext cx="818222" cy="3725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楕円 56">
              <a:extLst>
                <a:ext uri="{FF2B5EF4-FFF2-40B4-BE49-F238E27FC236}">
                  <a16:creationId xmlns:a16="http://schemas.microsoft.com/office/drawing/2014/main" id="{3B761395-B0D9-2B28-A040-7A4B9842C4A8}"/>
                </a:ext>
              </a:extLst>
            </p:cNvPr>
            <p:cNvSpPr/>
            <p:nvPr/>
          </p:nvSpPr>
          <p:spPr>
            <a:xfrm>
              <a:off x="6449823" y="5756200"/>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BC70AECB-108C-46C2-0940-5918E935223B}"/>
                </a:ext>
              </a:extLst>
            </p:cNvPr>
            <p:cNvGrpSpPr/>
            <p:nvPr/>
          </p:nvGrpSpPr>
          <p:grpSpPr>
            <a:xfrm>
              <a:off x="7406670" y="4626800"/>
              <a:ext cx="1497016" cy="1626041"/>
              <a:chOff x="7406670" y="4626800"/>
              <a:chExt cx="1497016" cy="1626041"/>
            </a:xfrm>
          </p:grpSpPr>
          <p:sp>
            <p:nvSpPr>
              <p:cNvPr id="63" name="正方形/長方形 62">
                <a:extLst>
                  <a:ext uri="{FF2B5EF4-FFF2-40B4-BE49-F238E27FC236}">
                    <a16:creationId xmlns:a16="http://schemas.microsoft.com/office/drawing/2014/main" id="{8C2E630C-1CB0-B3C2-82A7-06E91A909DD2}"/>
                  </a:ext>
                </a:extLst>
              </p:cNvPr>
              <p:cNvSpPr/>
              <p:nvPr/>
            </p:nvSpPr>
            <p:spPr bwMode="auto">
              <a:xfrm>
                <a:off x="7406670" y="4660214"/>
                <a:ext cx="1497016" cy="1592627"/>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72000" rIns="72000" bIns="45720" numCol="1" rtlCol="0" anchor="t" anchorCtr="0" compatLnSpc="1">
                <a:prstTxWarp prst="textNoShape">
                  <a:avLst/>
                </a:prstTxWarp>
              </a:bodyPr>
              <a:lstStyle/>
              <a:p>
                <a:r>
                  <a:rPr kumimoji="1" lang="ja-JP" altLang="en-US" sz="1200" dirty="0"/>
                  <a:t>まちを木や芝生で</a:t>
                </a:r>
                <a:endParaRPr kumimoji="1" lang="en-US" altLang="ja-JP" sz="1200" dirty="0"/>
              </a:p>
              <a:p>
                <a:r>
                  <a:rPr kumimoji="1" lang="ja-JP" altLang="en-US" sz="1200" dirty="0"/>
                  <a:t>緑にするよ！</a:t>
                </a:r>
              </a:p>
            </p:txBody>
          </p:sp>
          <p:pic>
            <p:nvPicPr>
              <p:cNvPr id="16387" name="図 16386">
                <a:extLst>
                  <a:ext uri="{FF2B5EF4-FFF2-40B4-BE49-F238E27FC236}">
                    <a16:creationId xmlns:a16="http://schemas.microsoft.com/office/drawing/2014/main" id="{1B64256F-A608-7CB0-1D62-618D0745649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7510059" y="5155335"/>
                <a:ext cx="1326604" cy="996198"/>
              </a:xfrm>
              <a:prstGeom prst="rect">
                <a:avLst/>
              </a:prstGeom>
            </p:spPr>
          </p:pic>
          <p:sp>
            <p:nvSpPr>
              <p:cNvPr id="12" name="テキスト ボックス 11">
                <a:extLst>
                  <a:ext uri="{FF2B5EF4-FFF2-40B4-BE49-F238E27FC236}">
                    <a16:creationId xmlns:a16="http://schemas.microsoft.com/office/drawing/2014/main" id="{34E6D238-73F0-F198-8D62-B42EEDDA8030}"/>
                  </a:ext>
                </a:extLst>
              </p:cNvPr>
              <p:cNvSpPr txBox="1"/>
              <p:nvPr/>
            </p:nvSpPr>
            <p:spPr>
              <a:xfrm>
                <a:off x="8147727" y="4626800"/>
                <a:ext cx="685787" cy="184666"/>
              </a:xfrm>
              <a:prstGeom prst="rect">
                <a:avLst/>
              </a:prstGeom>
              <a:noFill/>
            </p:spPr>
            <p:txBody>
              <a:bodyPr wrap="square" rtlCol="0">
                <a:spAutoFit/>
              </a:bodyPr>
              <a:lstStyle/>
              <a:p>
                <a:r>
                  <a:rPr kumimoji="1" lang="ja-JP" altLang="en-US" sz="600"/>
                  <a:t>しばふ</a:t>
                </a:r>
                <a:endParaRPr kumimoji="1" lang="ja-JP" altLang="en-US" sz="600" dirty="0"/>
              </a:p>
            </p:txBody>
          </p:sp>
        </p:grpSp>
      </p:grpSp>
      <p:grpSp>
        <p:nvGrpSpPr>
          <p:cNvPr id="48" name="グループ化 47">
            <a:extLst>
              <a:ext uri="{FF2B5EF4-FFF2-40B4-BE49-F238E27FC236}">
                <a16:creationId xmlns:a16="http://schemas.microsoft.com/office/drawing/2014/main" id="{CAF4704E-7898-4502-9F45-EACE2DB3FA18}"/>
              </a:ext>
            </a:extLst>
          </p:cNvPr>
          <p:cNvGrpSpPr/>
          <p:nvPr/>
        </p:nvGrpSpPr>
        <p:grpSpPr>
          <a:xfrm>
            <a:off x="426477" y="3640693"/>
            <a:ext cx="2942816" cy="1095291"/>
            <a:chOff x="426477" y="3640693"/>
            <a:chExt cx="2942816" cy="1095291"/>
          </a:xfrm>
        </p:grpSpPr>
        <p:cxnSp>
          <p:nvCxnSpPr>
            <p:cNvPr id="35" name="直線コネクタ 34">
              <a:extLst>
                <a:ext uri="{FF2B5EF4-FFF2-40B4-BE49-F238E27FC236}">
                  <a16:creationId xmlns:a16="http://schemas.microsoft.com/office/drawing/2014/main" id="{FBDB49B2-5F5F-41D0-4FA4-43DC0C3564AF}"/>
                </a:ext>
              </a:extLst>
            </p:cNvPr>
            <p:cNvCxnSpPr>
              <a:cxnSpLocks/>
              <a:stCxn id="30" idx="3"/>
              <a:endCxn id="55" idx="3"/>
            </p:cNvCxnSpPr>
            <p:nvPr/>
          </p:nvCxnSpPr>
          <p:spPr>
            <a:xfrm flipV="1">
              <a:off x="2356274" y="3765119"/>
              <a:ext cx="894695" cy="7064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EBDEE466-B2F7-F4D4-F037-57E37D09A239}"/>
                </a:ext>
              </a:extLst>
            </p:cNvPr>
            <p:cNvSpPr/>
            <p:nvPr/>
          </p:nvSpPr>
          <p:spPr>
            <a:xfrm>
              <a:off x="3230668" y="3640693"/>
              <a:ext cx="138625"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512CCEC1-0FB8-7A4F-D3A1-AAA73991DF76}"/>
                </a:ext>
              </a:extLst>
            </p:cNvPr>
            <p:cNvGrpSpPr/>
            <p:nvPr/>
          </p:nvGrpSpPr>
          <p:grpSpPr>
            <a:xfrm>
              <a:off x="426477" y="4207124"/>
              <a:ext cx="1929797" cy="528860"/>
              <a:chOff x="426477" y="4207124"/>
              <a:chExt cx="1929797" cy="528860"/>
            </a:xfrm>
          </p:grpSpPr>
          <p:sp>
            <p:nvSpPr>
              <p:cNvPr id="30" name="正方形/長方形 29">
                <a:extLst>
                  <a:ext uri="{FF2B5EF4-FFF2-40B4-BE49-F238E27FC236}">
                    <a16:creationId xmlns:a16="http://schemas.microsoft.com/office/drawing/2014/main" id="{D3CFAD9F-6D13-4E32-623A-9FDBA720241F}"/>
                  </a:ext>
                </a:extLst>
              </p:cNvPr>
              <p:cNvSpPr/>
              <p:nvPr/>
            </p:nvSpPr>
            <p:spPr bwMode="auto">
              <a:xfrm>
                <a:off x="426477" y="4207124"/>
                <a:ext cx="1929797" cy="528860"/>
              </a:xfrm>
              <a:prstGeom prst="rect">
                <a:avLst/>
              </a:prstGeom>
              <a:solidFill>
                <a:schemeClr val="bg1"/>
              </a:solidFill>
              <a:ln w="25400" cap="flat" cmpd="sng" algn="ctr">
                <a:solidFill>
                  <a:schemeClr val="accent5"/>
                </a:solidFill>
                <a:prstDash val="solid"/>
                <a:round/>
                <a:headEnd type="none" w="med" len="med"/>
                <a:tailEnd type="none" w="med" len="med"/>
              </a:ln>
              <a:effectLst/>
            </p:spPr>
            <p:txBody>
              <a:bodyPr vert="horz" wrap="square" lIns="72000" tIns="36000" rIns="72000" bIns="45720" numCol="1" rtlCol="0" anchor="ctr" anchorCtr="0" compatLnSpc="1">
                <a:prstTxWarp prst="textNoShape">
                  <a:avLst/>
                </a:prstTxWarp>
              </a:bodyPr>
              <a:lstStyle/>
              <a:p>
                <a:pPr>
                  <a:lnSpc>
                    <a:spcPts val="1840"/>
                  </a:lnSpc>
                </a:pPr>
                <a:r>
                  <a:rPr kumimoji="1" lang="ja-JP" altLang="en-US" sz="1200" dirty="0"/>
                  <a:t>家のうらのたおれてきそうな危険な木をきるよ！</a:t>
                </a:r>
                <a:endParaRPr kumimoji="1" lang="en-US" altLang="ja-JP" sz="1200" dirty="0"/>
              </a:p>
            </p:txBody>
          </p:sp>
          <p:sp>
            <p:nvSpPr>
              <p:cNvPr id="13" name="テキスト ボックス 12">
                <a:extLst>
                  <a:ext uri="{FF2B5EF4-FFF2-40B4-BE49-F238E27FC236}">
                    <a16:creationId xmlns:a16="http://schemas.microsoft.com/office/drawing/2014/main" id="{DAF55416-AF4A-EDF2-1515-A6EFA8C4E44F}"/>
                  </a:ext>
                </a:extLst>
              </p:cNvPr>
              <p:cNvSpPr txBox="1"/>
              <p:nvPr/>
            </p:nvSpPr>
            <p:spPr>
              <a:xfrm>
                <a:off x="453082" y="4413048"/>
                <a:ext cx="685787" cy="184666"/>
              </a:xfrm>
              <a:prstGeom prst="rect">
                <a:avLst/>
              </a:prstGeom>
              <a:noFill/>
            </p:spPr>
            <p:txBody>
              <a:bodyPr wrap="square" rtlCol="0">
                <a:spAutoFit/>
              </a:bodyPr>
              <a:lstStyle/>
              <a:p>
                <a:r>
                  <a:rPr kumimoji="1" lang="ja-JP" altLang="en-US" sz="600"/>
                  <a:t>きけん</a:t>
                </a:r>
                <a:endParaRPr kumimoji="1" lang="ja-JP" altLang="en-US" sz="600" dirty="0"/>
              </a:p>
            </p:txBody>
          </p:sp>
        </p:grpSp>
      </p:grpSp>
      <p:pic>
        <p:nvPicPr>
          <p:cNvPr id="14" name="図 13">
            <a:extLst>
              <a:ext uri="{FF2B5EF4-FFF2-40B4-BE49-F238E27FC236}">
                <a16:creationId xmlns:a16="http://schemas.microsoft.com/office/drawing/2014/main" id="{59EE4660-A102-7A2C-519B-C215C240763D}"/>
              </a:ext>
            </a:extLst>
          </p:cNvPr>
          <p:cNvPicPr/>
          <p:nvPr/>
        </p:nvPicPr>
        <p:blipFill>
          <a:blip r:embed="rId11">
            <a:clrChange>
              <a:clrFrom>
                <a:srgbClr val="FFFFFF"/>
              </a:clrFrom>
              <a:clrTo>
                <a:srgbClr val="FFFFFF">
                  <a:alpha val="0"/>
                </a:srgbClr>
              </a:clrTo>
            </a:clrChange>
          </a:blip>
          <a:stretch>
            <a:fillRect/>
          </a:stretch>
        </p:blipFill>
        <p:spPr>
          <a:xfrm>
            <a:off x="7899362" y="151765"/>
            <a:ext cx="1034789" cy="759360"/>
          </a:xfrm>
          <a:prstGeom prst="rect">
            <a:avLst/>
          </a:prstGeom>
        </p:spPr>
      </p:pic>
      <p:sp>
        <p:nvSpPr>
          <p:cNvPr id="15" name="テキスト ボックス 14">
            <a:extLst>
              <a:ext uri="{FF2B5EF4-FFF2-40B4-BE49-F238E27FC236}">
                <a16:creationId xmlns:a16="http://schemas.microsoft.com/office/drawing/2014/main" id="{9F2B1E19-DC16-B562-7162-EA94AEF47099}"/>
              </a:ext>
            </a:extLst>
          </p:cNvPr>
          <p:cNvSpPr txBox="1"/>
          <p:nvPr/>
        </p:nvSpPr>
        <p:spPr>
          <a:xfrm>
            <a:off x="7989294" y="900838"/>
            <a:ext cx="1058734" cy="369332"/>
          </a:xfrm>
          <a:prstGeom prst="rect">
            <a:avLst/>
          </a:prstGeom>
          <a:noFill/>
        </p:spPr>
        <p:txBody>
          <a:bodyPr wrap="square">
            <a:spAutoFit/>
          </a:bodyPr>
          <a:lstStyle/>
          <a:p>
            <a:r>
              <a:rPr lang="ja-JP" altLang="ja-JP" sz="9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9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9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9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9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9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3274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fade">
                                      <p:cBhvr>
                                        <p:cTn id="17" dur="500"/>
                                        <p:tgtEl>
                                          <p:spTgt spid="16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533D-FECA-8BE4-4E67-85DE44F02D3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C0F44B6-C5AE-E3AA-EE6B-9E98646406EA}"/>
              </a:ext>
            </a:extLst>
          </p:cNvPr>
          <p:cNvSpPr/>
          <p:nvPr/>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sp>
        <p:nvSpPr>
          <p:cNvPr id="21" name="正方形/長方形 20">
            <a:extLst>
              <a:ext uri="{FF2B5EF4-FFF2-40B4-BE49-F238E27FC236}">
                <a16:creationId xmlns:a16="http://schemas.microsoft.com/office/drawing/2014/main" id="{F59161D0-2E3F-265F-DBA5-52DE2AD73933}"/>
              </a:ext>
            </a:extLst>
          </p:cNvPr>
          <p:cNvSpPr/>
          <p:nvPr/>
        </p:nvSpPr>
        <p:spPr>
          <a:xfrm>
            <a:off x="0" y="6756345"/>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2" name="四角形: 上の 2 つの角を丸める 12">
            <a:extLst>
              <a:ext uri="{FF2B5EF4-FFF2-40B4-BE49-F238E27FC236}">
                <a16:creationId xmlns:a16="http://schemas.microsoft.com/office/drawing/2014/main" id="{5B3B0AAC-946E-EA54-0C74-112A7BFD340D}"/>
              </a:ext>
            </a:extLst>
          </p:cNvPr>
          <p:cNvSpPr/>
          <p:nvPr/>
        </p:nvSpPr>
        <p:spPr>
          <a:xfrm>
            <a:off x="8532440" y="6502242"/>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4" name="Rectangle 6">
            <a:extLst>
              <a:ext uri="{FF2B5EF4-FFF2-40B4-BE49-F238E27FC236}">
                <a16:creationId xmlns:a16="http://schemas.microsoft.com/office/drawing/2014/main" id="{022881A6-756E-E3F4-63EE-8F28325ACDA3}"/>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rPr>
              <a:t>15</a:t>
            </a:r>
          </a:p>
        </p:txBody>
      </p:sp>
      <p:grpSp>
        <p:nvGrpSpPr>
          <p:cNvPr id="27" name="グループ化 26">
            <a:extLst>
              <a:ext uri="{FF2B5EF4-FFF2-40B4-BE49-F238E27FC236}">
                <a16:creationId xmlns:a16="http://schemas.microsoft.com/office/drawing/2014/main" id="{C7B1DBC0-A85C-B399-9B68-C9BDF4F8C228}"/>
              </a:ext>
            </a:extLst>
          </p:cNvPr>
          <p:cNvGrpSpPr/>
          <p:nvPr/>
        </p:nvGrpSpPr>
        <p:grpSpPr>
          <a:xfrm>
            <a:off x="-61200" y="6021472"/>
            <a:ext cx="971480" cy="850816"/>
            <a:chOff x="-61202" y="5996309"/>
            <a:chExt cx="971480" cy="850816"/>
          </a:xfrm>
        </p:grpSpPr>
        <p:sp>
          <p:nvSpPr>
            <p:cNvPr id="28" name="フリーフォーム: 図形 3">
              <a:extLst>
                <a:ext uri="{FF2B5EF4-FFF2-40B4-BE49-F238E27FC236}">
                  <a16:creationId xmlns:a16="http://schemas.microsoft.com/office/drawing/2014/main" id="{96A27E5B-2ED1-571B-2106-B7CD850D5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9" name="フリーフォーム: 図形 5">
              <a:extLst>
                <a:ext uri="{FF2B5EF4-FFF2-40B4-BE49-F238E27FC236}">
                  <a16:creationId xmlns:a16="http://schemas.microsoft.com/office/drawing/2014/main" id="{4E08868C-78BD-01C5-3DA1-8D2334EE0689}"/>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1" name="テキスト ボックス 30">
              <a:extLst>
                <a:ext uri="{FF2B5EF4-FFF2-40B4-BE49-F238E27FC236}">
                  <a16:creationId xmlns:a16="http://schemas.microsoft.com/office/drawing/2014/main" id="{E4A9502E-7FE4-0FB6-75AC-5FC1A9DC5A31}"/>
                </a:ext>
              </a:extLst>
            </p:cNvPr>
            <p:cNvSpPr txBox="1"/>
            <p:nvPr userDrawn="1"/>
          </p:nvSpPr>
          <p:spPr>
            <a:xfrm>
              <a:off x="-61202" y="6190839"/>
              <a:ext cx="903942"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F54F05"/>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くわしく</a:t>
              </a:r>
            </a:p>
          </p:txBody>
        </p:sp>
      </p:grpSp>
      <p:sp>
        <p:nvSpPr>
          <p:cNvPr id="16" name="テキスト ボックス 15">
            <a:extLst>
              <a:ext uri="{FF2B5EF4-FFF2-40B4-BE49-F238E27FC236}">
                <a16:creationId xmlns:a16="http://schemas.microsoft.com/office/drawing/2014/main" id="{05F8B286-071D-B8E4-6F9C-BB65B4A45EC3}"/>
              </a:ext>
            </a:extLst>
          </p:cNvPr>
          <p:cNvSpPr txBox="1"/>
          <p:nvPr/>
        </p:nvSpPr>
        <p:spPr>
          <a:xfrm>
            <a:off x="878183" y="6520344"/>
            <a:ext cx="785322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EE7612"/>
                </a:solidFill>
                <a:effectLst/>
                <a:uLnTx/>
                <a:uFillTx/>
                <a:latin typeface="HGPｺﾞｼｯｸE"/>
                <a:ea typeface="HGPｺﾞｼｯｸE"/>
                <a:cs typeface="+mn-cs"/>
              </a:rPr>
              <a:t>ふりかえろう</a:t>
            </a:r>
            <a:r>
              <a:rPr kumimoji="1" lang="ja-JP" altLang="en-US" sz="1100" b="1" i="0" u="none" strike="noStrike" kern="1200" cap="none" spc="0" normalizeH="0" baseline="0" noProof="0" dirty="0">
                <a:ln>
                  <a:noFill/>
                </a:ln>
                <a:solidFill>
                  <a:srgbClr val="F25044"/>
                </a:solidFill>
                <a:effectLst/>
                <a:uLnTx/>
                <a:uFillTx/>
                <a:latin typeface="HGPｺﾞｼｯｸE"/>
                <a:ea typeface="HGPｺﾞｼｯｸE"/>
                <a:cs typeface="+mn-cs"/>
              </a:rPr>
              <a:t>  </a:t>
            </a:r>
            <a:r>
              <a:rPr kumimoji="1" lang="en-US" altLang="ja-JP" sz="1100" b="0" i="0" u="none" strike="noStrike" kern="1200" cap="none" spc="0" normalizeH="0" baseline="0" noProof="0" dirty="0">
                <a:ln>
                  <a:noFill/>
                </a:ln>
                <a:solidFill>
                  <a:srgbClr val="000000"/>
                </a:solidFill>
                <a:effectLst/>
                <a:uLnTx/>
                <a:uFillTx/>
                <a:latin typeface="Arial"/>
                <a:ea typeface="HGPｺﾞｼｯｸE"/>
                <a:cs typeface="+mn-cs"/>
                <a:hlinkClick r:id="rId2">
                  <a:extLst>
                    <a:ext uri="{A12FA001-AC4F-418D-AE19-62706E023703}">
                      <ahyp:hlinkClr xmlns:ahyp="http://schemas.microsoft.com/office/drawing/2018/hyperlinkcolor" val="tx"/>
                    </a:ext>
                  </a:extLst>
                </a:hlinkClick>
              </a:rPr>
              <a:t>https://www.nta.go.jp/publication/webtaxtv/201503/webtaxtv_wb.html</a:t>
            </a:r>
            <a:r>
              <a:rPr kumimoji="1" lang="ja-JP" altLang="en-US" sz="1100" b="0" i="0" u="none" strike="noStrike" kern="1200" cap="none" spc="0" normalizeH="0" baseline="0" noProof="0" dirty="0">
                <a:ln>
                  <a:noFill/>
                </a:ln>
                <a:solidFill>
                  <a:srgbClr val="000000"/>
                </a:solidFill>
                <a:effectLst/>
                <a:uLnTx/>
                <a:uFillTx/>
                <a:latin typeface="Arial"/>
                <a:ea typeface="HGPｺﾞｼｯｸE"/>
                <a:cs typeface="+mn-cs"/>
              </a:rPr>
              <a:t>　</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r>
              <a:rPr kumimoji="0" lang="en-US" altLang="ja-JP" sz="1100" b="0" i="0" u="none" strike="noStrike" kern="1200" cap="none" spc="0" normalizeH="0" baseline="0" noProof="0" dirty="0">
                <a:ln>
                  <a:noFill/>
                </a:ln>
                <a:solidFill>
                  <a:srgbClr val="000000"/>
                </a:solidFill>
                <a:effectLst/>
                <a:uLnTx/>
                <a:uFillTx/>
                <a:latin typeface="Arial"/>
                <a:ea typeface="HGPｺﾞｼｯｸE"/>
                <a:cs typeface="+mn-cs"/>
              </a:rPr>
              <a:t>Web-TAX-TV</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p>
        </p:txBody>
      </p:sp>
      <p:pic>
        <p:nvPicPr>
          <p:cNvPr id="18" name="図 17">
            <a:extLst>
              <a:ext uri="{FF2B5EF4-FFF2-40B4-BE49-F238E27FC236}">
                <a16:creationId xmlns:a16="http://schemas.microsoft.com/office/drawing/2014/main" id="{D15B586A-55D2-D88C-38C8-B6D611190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6986464" y="4079495"/>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3BD3291E-1254-C71A-E92B-32666B6FC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792" y="3982175"/>
            <a:ext cx="1096023" cy="2445469"/>
          </a:xfrm>
          <a:prstGeom prst="rect">
            <a:avLst/>
          </a:prstGeom>
        </p:spPr>
      </p:pic>
      <p:grpSp>
        <p:nvGrpSpPr>
          <p:cNvPr id="6" name="グループ化 5">
            <a:extLst>
              <a:ext uri="{FF2B5EF4-FFF2-40B4-BE49-F238E27FC236}">
                <a16:creationId xmlns:a16="http://schemas.microsoft.com/office/drawing/2014/main" id="{0EF18A4F-76A2-6A64-0955-9FE2BA5559FE}"/>
              </a:ext>
            </a:extLst>
          </p:cNvPr>
          <p:cNvGrpSpPr/>
          <p:nvPr/>
        </p:nvGrpSpPr>
        <p:grpSpPr>
          <a:xfrm>
            <a:off x="2276996" y="4036121"/>
            <a:ext cx="2730939" cy="1103939"/>
            <a:chOff x="2276996" y="4036121"/>
            <a:chExt cx="2730939" cy="1103939"/>
          </a:xfrm>
        </p:grpSpPr>
        <p:grpSp>
          <p:nvGrpSpPr>
            <p:cNvPr id="3" name="グループ化 2">
              <a:extLst>
                <a:ext uri="{FF2B5EF4-FFF2-40B4-BE49-F238E27FC236}">
                  <a16:creationId xmlns:a16="http://schemas.microsoft.com/office/drawing/2014/main" id="{326D360F-FC01-10CA-BB3D-743A5680B23A}"/>
                </a:ext>
              </a:extLst>
            </p:cNvPr>
            <p:cNvGrpSpPr/>
            <p:nvPr/>
          </p:nvGrpSpPr>
          <p:grpSpPr>
            <a:xfrm>
              <a:off x="2276996" y="4036121"/>
              <a:ext cx="2730939" cy="1103939"/>
              <a:chOff x="3038441" y="5005912"/>
              <a:chExt cx="4234229" cy="1490558"/>
            </a:xfrm>
          </p:grpSpPr>
          <p:sp>
            <p:nvSpPr>
              <p:cNvPr id="4" name="角丸四角形 3">
                <a:extLst>
                  <a:ext uri="{FF2B5EF4-FFF2-40B4-BE49-F238E27FC236}">
                    <a16:creationId xmlns:a16="http://schemas.microsoft.com/office/drawing/2014/main" id="{9EEDBB3B-48F4-C51E-7EF1-AAE8B94CF7DD}"/>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12" name="三角形 11">
                <a:extLst>
                  <a:ext uri="{FF2B5EF4-FFF2-40B4-BE49-F238E27FC236}">
                    <a16:creationId xmlns:a16="http://schemas.microsoft.com/office/drawing/2014/main" id="{2841752D-E9AC-85FB-9FFF-5CBFCEB2CE93}"/>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sp>
          <p:nvSpPr>
            <p:cNvPr id="13" name="Rectangle 26">
              <a:extLst>
                <a:ext uri="{FF2B5EF4-FFF2-40B4-BE49-F238E27FC236}">
                  <a16:creationId xmlns:a16="http://schemas.microsoft.com/office/drawing/2014/main" id="{99193568-5AE0-1800-E15B-AEA96FC95BAF}"/>
                </a:ext>
              </a:extLst>
            </p:cNvPr>
            <p:cNvSpPr>
              <a:spLocks noChangeArrowheads="1"/>
            </p:cNvSpPr>
            <p:nvPr/>
          </p:nvSpPr>
          <p:spPr bwMode="white">
            <a:xfrm>
              <a:off x="2699547" y="4167620"/>
              <a:ext cx="230838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税金がなぜ必要か</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もう一度考えてみよう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8" name="グループ化 7">
            <a:extLst>
              <a:ext uri="{FF2B5EF4-FFF2-40B4-BE49-F238E27FC236}">
                <a16:creationId xmlns:a16="http://schemas.microsoft.com/office/drawing/2014/main" id="{CE2F98F2-0BE6-1C89-62F6-0E3658F19648}"/>
              </a:ext>
            </a:extLst>
          </p:cNvPr>
          <p:cNvGrpSpPr/>
          <p:nvPr/>
        </p:nvGrpSpPr>
        <p:grpSpPr>
          <a:xfrm>
            <a:off x="312599" y="2570007"/>
            <a:ext cx="8523057" cy="1177571"/>
            <a:chOff x="312599" y="2570007"/>
            <a:chExt cx="8523057" cy="1177571"/>
          </a:xfrm>
        </p:grpSpPr>
        <p:sp>
          <p:nvSpPr>
            <p:cNvPr id="32" name="正方形/長方形 31">
              <a:extLst>
                <a:ext uri="{FF2B5EF4-FFF2-40B4-BE49-F238E27FC236}">
                  <a16:creationId xmlns:a16="http://schemas.microsoft.com/office/drawing/2014/main" id="{FFD5CB58-9E2D-0C51-77C1-DF1AB7060A03}"/>
                </a:ext>
              </a:extLst>
            </p:cNvPr>
            <p:cNvSpPr/>
            <p:nvPr/>
          </p:nvSpPr>
          <p:spPr bwMode="auto">
            <a:xfrm>
              <a:off x="312599" y="2570374"/>
              <a:ext cx="8523057" cy="1177204"/>
            </a:xfrm>
            <a:prstGeom prst="rect">
              <a:avLst/>
            </a:prstGeom>
            <a:noFill/>
            <a:ln w="22225">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3" name="正方形/長方形 32">
              <a:extLst>
                <a:ext uri="{FF2B5EF4-FFF2-40B4-BE49-F238E27FC236}">
                  <a16:creationId xmlns:a16="http://schemas.microsoft.com/office/drawing/2014/main" id="{C46ED951-BC33-4CB7-DAF6-3D818ADF3068}"/>
                </a:ext>
              </a:extLst>
            </p:cNvPr>
            <p:cNvSpPr/>
            <p:nvPr/>
          </p:nvSpPr>
          <p:spPr bwMode="auto">
            <a:xfrm>
              <a:off x="312599" y="2570007"/>
              <a:ext cx="8523057" cy="346596"/>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120" normalizeH="0" baseline="0" noProof="0">
                  <a:ln>
                    <a:noFill/>
                  </a:ln>
                  <a:solidFill>
                    <a:srgbClr val="FFFFFF"/>
                  </a:solidFill>
                  <a:effectLst/>
                  <a:uLnTx/>
                  <a:uFillTx/>
                  <a:latin typeface="HGPｺﾞｼｯｸE"/>
                  <a:ea typeface="HGPｺﾞｼｯｸE"/>
                  <a:cs typeface="+mn-cs"/>
                </a:rPr>
                <a:t>日本国憲法第３０条</a:t>
              </a:r>
              <a:endParaRPr kumimoji="0" lang="ja-JP" altLang="en-US" sz="1600" b="0" i="0" u="none" strike="noStrike" kern="1200" cap="none" spc="120" normalizeH="0" baseline="0" noProof="0" dirty="0">
                <a:ln>
                  <a:noFill/>
                </a:ln>
                <a:solidFill>
                  <a:srgbClr val="FFFFFF"/>
                </a:solidFill>
                <a:effectLst/>
                <a:uLnTx/>
                <a:uFillTx/>
                <a:latin typeface="HGPｺﾞｼｯｸE"/>
                <a:ea typeface="HGPｺﾞｼｯｸE"/>
                <a:cs typeface="+mn-cs"/>
              </a:endParaRPr>
            </a:p>
          </p:txBody>
        </p:sp>
        <p:sp>
          <p:nvSpPr>
            <p:cNvPr id="34" name="テキスト ボックス 33">
              <a:extLst>
                <a:ext uri="{FF2B5EF4-FFF2-40B4-BE49-F238E27FC236}">
                  <a16:creationId xmlns:a16="http://schemas.microsoft.com/office/drawing/2014/main" id="{1ABB31D6-182B-3B3D-5689-10C91D1F3DAE}"/>
                </a:ext>
              </a:extLst>
            </p:cNvPr>
            <p:cNvSpPr txBox="1"/>
            <p:nvPr/>
          </p:nvSpPr>
          <p:spPr>
            <a:xfrm>
              <a:off x="760920" y="2996436"/>
              <a:ext cx="7622162" cy="678519"/>
            </a:xfrm>
            <a:prstGeom prst="rect">
              <a:avLst/>
            </a:prstGeom>
            <a:noFill/>
          </p:spPr>
          <p:txBody>
            <a:bodyPr wrap="square" rtlCol="0">
              <a:spAutoFit/>
            </a:bodyPr>
            <a:lstStyle/>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30" normalizeH="0" baseline="0" noProof="0">
                  <a:ln>
                    <a:noFill/>
                  </a:ln>
                  <a:solidFill>
                    <a:srgbClr val="FB954A"/>
                  </a:solidFill>
                  <a:effectLst/>
                  <a:uLnTx/>
                  <a:uFillTx/>
                  <a:latin typeface="HGPｺﾞｼｯｸE"/>
                  <a:ea typeface="HGPｺﾞｼｯｸE"/>
                  <a:cs typeface="+mn-cs"/>
                </a:rPr>
                <a:t>国民は、法律の定めるところにより、納税の義務を負ふ。</a:t>
              </a:r>
              <a:endParaRPr kumimoji="0" lang="en-US" altLang="ja-JP" sz="1700" b="0" i="0" u="none" strike="noStrike" kern="1200" cap="none" spc="130" normalizeH="0" baseline="0" noProof="0" dirty="0">
                <a:ln>
                  <a:noFill/>
                </a:ln>
                <a:solidFill>
                  <a:srgbClr val="FB954A"/>
                </a:solidFill>
                <a:effectLst/>
                <a:uLnTx/>
                <a:uFillTx/>
                <a:latin typeface="HGPｺﾞｼｯｸE"/>
                <a:ea typeface="HGPｺﾞｼｯｸE"/>
                <a:cs typeface="+mn-cs"/>
              </a:endParaRPr>
            </a:p>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80" normalizeH="0" baseline="0" noProof="0">
                  <a:ln>
                    <a:noFill/>
                  </a:ln>
                  <a:solidFill>
                    <a:srgbClr val="FB954A"/>
                  </a:solidFill>
                  <a:effectLst/>
                  <a:uLnTx/>
                  <a:uFillTx/>
                  <a:latin typeface="HGPｺﾞｼｯｸE"/>
                  <a:ea typeface="HGPｺﾞｼｯｸE"/>
                  <a:cs typeface="+mn-cs"/>
                </a:rPr>
                <a:t>（納税の義務）</a:t>
              </a:r>
              <a:endParaRPr kumimoji="0" lang="ja-JP" altLang="en-US" sz="1700" b="0" i="0" u="none" strike="noStrike" kern="1200" cap="none" spc="180" normalizeH="0" baseline="0" noProof="0" dirty="0">
                <a:ln>
                  <a:noFill/>
                </a:ln>
                <a:solidFill>
                  <a:srgbClr val="FB954A"/>
                </a:solidFill>
                <a:effectLst/>
                <a:uLnTx/>
                <a:uFillTx/>
                <a:latin typeface="HGPｺﾞｼｯｸE"/>
                <a:ea typeface="HGPｺﾞｼｯｸE"/>
                <a:cs typeface="+mn-cs"/>
              </a:endParaRPr>
            </a:p>
          </p:txBody>
        </p:sp>
        <p:sp>
          <p:nvSpPr>
            <p:cNvPr id="26" name="テキスト ボックス 25">
              <a:extLst>
                <a:ext uri="{FF2B5EF4-FFF2-40B4-BE49-F238E27FC236}">
                  <a16:creationId xmlns:a16="http://schemas.microsoft.com/office/drawing/2014/main" id="{59F36FF2-889B-0759-4043-F0B8166C643E}"/>
                </a:ext>
              </a:extLst>
            </p:cNvPr>
            <p:cNvSpPr txBox="1"/>
            <p:nvPr/>
          </p:nvSpPr>
          <p:spPr>
            <a:xfrm>
              <a:off x="2733979" y="2921278"/>
              <a:ext cx="316530"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rPr>
                <a:t>ほうりつ</a:t>
              </a:r>
              <a:endParaRPr kumimoji="0" lang="zh-CN"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7" name="グループ化 6">
            <a:extLst>
              <a:ext uri="{FF2B5EF4-FFF2-40B4-BE49-F238E27FC236}">
                <a16:creationId xmlns:a16="http://schemas.microsoft.com/office/drawing/2014/main" id="{7C60443C-B788-7472-AAD7-6CA0BE0B5F7D}"/>
              </a:ext>
            </a:extLst>
          </p:cNvPr>
          <p:cNvGrpSpPr/>
          <p:nvPr/>
        </p:nvGrpSpPr>
        <p:grpSpPr>
          <a:xfrm>
            <a:off x="3009077" y="5251099"/>
            <a:ext cx="3901050" cy="1103939"/>
            <a:chOff x="3009077" y="5251099"/>
            <a:chExt cx="3901050" cy="1103939"/>
          </a:xfrm>
        </p:grpSpPr>
        <p:grpSp>
          <p:nvGrpSpPr>
            <p:cNvPr id="14" name="グループ化 13">
              <a:extLst>
                <a:ext uri="{FF2B5EF4-FFF2-40B4-BE49-F238E27FC236}">
                  <a16:creationId xmlns:a16="http://schemas.microsoft.com/office/drawing/2014/main" id="{26CA7663-A9B2-2B3A-10E5-BBC0A4A07D5E}"/>
                </a:ext>
              </a:extLst>
            </p:cNvPr>
            <p:cNvGrpSpPr/>
            <p:nvPr/>
          </p:nvGrpSpPr>
          <p:grpSpPr>
            <a:xfrm flipH="1">
              <a:off x="3009077" y="5251099"/>
              <a:ext cx="3901050" cy="1103939"/>
              <a:chOff x="3038441" y="5005912"/>
              <a:chExt cx="4234229" cy="1490558"/>
            </a:xfrm>
          </p:grpSpPr>
          <p:sp>
            <p:nvSpPr>
              <p:cNvPr id="15" name="角丸四角形 14">
                <a:extLst>
                  <a:ext uri="{FF2B5EF4-FFF2-40B4-BE49-F238E27FC236}">
                    <a16:creationId xmlns:a16="http://schemas.microsoft.com/office/drawing/2014/main" id="{00A73BC8-BF03-EA23-042B-043B4FF8E2A7}"/>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17" name="三角形 16">
                <a:extLst>
                  <a:ext uri="{FF2B5EF4-FFF2-40B4-BE49-F238E27FC236}">
                    <a16:creationId xmlns:a16="http://schemas.microsoft.com/office/drawing/2014/main" id="{1B2EE381-A762-280E-054E-51F7752CCD4D}"/>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grpSp>
          <p:nvGrpSpPr>
            <p:cNvPr id="2" name="グループ化 1">
              <a:extLst>
                <a:ext uri="{FF2B5EF4-FFF2-40B4-BE49-F238E27FC236}">
                  <a16:creationId xmlns:a16="http://schemas.microsoft.com/office/drawing/2014/main" id="{1412A539-E770-46F2-6C02-440114D72F25}"/>
                </a:ext>
              </a:extLst>
            </p:cNvPr>
            <p:cNvGrpSpPr/>
            <p:nvPr/>
          </p:nvGrpSpPr>
          <p:grpSpPr>
            <a:xfrm>
              <a:off x="3221665" y="5349366"/>
              <a:ext cx="3298657" cy="849096"/>
              <a:chOff x="3221665" y="5349366"/>
              <a:chExt cx="3298657" cy="849096"/>
            </a:xfrm>
          </p:grpSpPr>
          <p:sp>
            <p:nvSpPr>
              <p:cNvPr id="23" name="Rectangle 26">
                <a:extLst>
                  <a:ext uri="{FF2B5EF4-FFF2-40B4-BE49-F238E27FC236}">
                    <a16:creationId xmlns:a16="http://schemas.microsoft.com/office/drawing/2014/main" id="{0DFB3F1D-01E6-C206-C535-6CD4FB788496}"/>
                  </a:ext>
                </a:extLst>
              </p:cNvPr>
              <p:cNvSpPr>
                <a:spLocks noChangeArrowheads="1"/>
              </p:cNvSpPr>
              <p:nvPr/>
            </p:nvSpPr>
            <p:spPr bwMode="white">
              <a:xfrm>
                <a:off x="3221665" y="5382598"/>
                <a:ext cx="329865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誰がどのように税金の使いみちを</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決めているか調べてみよう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0" name="テキスト ボックス 29">
                <a:extLst>
                  <a:ext uri="{FF2B5EF4-FFF2-40B4-BE49-F238E27FC236}">
                    <a16:creationId xmlns:a16="http://schemas.microsoft.com/office/drawing/2014/main" id="{6EEA1ED5-95B6-4ACB-A352-EF0E8E116C4A}"/>
                  </a:ext>
                </a:extLst>
              </p:cNvPr>
              <p:cNvSpPr txBox="1"/>
              <p:nvPr/>
            </p:nvSpPr>
            <p:spPr>
              <a:xfrm>
                <a:off x="3249873" y="5349366"/>
                <a:ext cx="1429407" cy="215444"/>
              </a:xfrm>
              <a:prstGeom prst="rect">
                <a:avLst/>
              </a:prstGeom>
              <a:noFill/>
            </p:spPr>
            <p:txBody>
              <a:bodyPr wrap="square" rtlCol="0">
                <a:spAutoFit/>
              </a:bodyPr>
              <a:lstStyle/>
              <a:p>
                <a:r>
                  <a:rPr kumimoji="1" lang="ja-JP" altLang="en-US" sz="800" dirty="0">
                    <a:latin typeface="+mn-ea"/>
                  </a:rPr>
                  <a:t>だれ</a:t>
                </a:r>
              </a:p>
            </p:txBody>
          </p:sp>
        </p:grpSp>
      </p:grpSp>
      <p:sp>
        <p:nvSpPr>
          <p:cNvPr id="47" name="正方形/長方形 46">
            <a:extLst>
              <a:ext uri="{FF2B5EF4-FFF2-40B4-BE49-F238E27FC236}">
                <a16:creationId xmlns:a16="http://schemas.microsoft.com/office/drawing/2014/main" id="{F28CF4B6-D161-4BE2-AD7B-94C5864FCBB7}"/>
              </a:ext>
            </a:extLst>
          </p:cNvPr>
          <p:cNvSpPr/>
          <p:nvPr/>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48" name="グラフィックス 47">
            <a:extLst>
              <a:ext uri="{FF2B5EF4-FFF2-40B4-BE49-F238E27FC236}">
                <a16:creationId xmlns:a16="http://schemas.microsoft.com/office/drawing/2014/main" id="{4ACE6340-6873-4378-BBE1-992F699D3CF5}"/>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90603" y="26641"/>
            <a:ext cx="751397" cy="751397"/>
          </a:xfrm>
          <a:prstGeom prst="rect">
            <a:avLst/>
          </a:prstGeom>
        </p:spPr>
      </p:pic>
      <p:pic>
        <p:nvPicPr>
          <p:cNvPr id="49" name="図 48" descr="挿絵 が含まれている画像&#10;&#10;自動的に生成された説明">
            <a:extLst>
              <a:ext uri="{FF2B5EF4-FFF2-40B4-BE49-F238E27FC236}">
                <a16:creationId xmlns:a16="http://schemas.microsoft.com/office/drawing/2014/main" id="{AE1447AC-1D23-4B08-8D92-58A23419DE6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50" name="Text Box 12">
            <a:extLst>
              <a:ext uri="{FF2B5EF4-FFF2-40B4-BE49-F238E27FC236}">
                <a16:creationId xmlns:a16="http://schemas.microsoft.com/office/drawing/2014/main" id="{EE1452BB-0728-44CF-84A1-A87D1ACC9E75}"/>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grpSp>
        <p:nvGrpSpPr>
          <p:cNvPr id="5" name="グループ化 4">
            <a:extLst>
              <a:ext uri="{FF2B5EF4-FFF2-40B4-BE49-F238E27FC236}">
                <a16:creationId xmlns:a16="http://schemas.microsoft.com/office/drawing/2014/main" id="{04EF31BD-1129-4B76-C68B-5B6D638404E2}"/>
              </a:ext>
            </a:extLst>
          </p:cNvPr>
          <p:cNvGrpSpPr/>
          <p:nvPr/>
        </p:nvGrpSpPr>
        <p:grpSpPr>
          <a:xfrm>
            <a:off x="199285" y="820117"/>
            <a:ext cx="7530585" cy="1498164"/>
            <a:chOff x="199285" y="820117"/>
            <a:chExt cx="7530585" cy="1498164"/>
          </a:xfrm>
        </p:grpSpPr>
        <p:sp>
          <p:nvSpPr>
            <p:cNvPr id="51" name="Rectangle 26">
              <a:extLst>
                <a:ext uri="{FF2B5EF4-FFF2-40B4-BE49-F238E27FC236}">
                  <a16:creationId xmlns:a16="http://schemas.microsoft.com/office/drawing/2014/main" id="{0E2B595E-7AF1-4B9D-BC73-0F6C19455030}"/>
                </a:ext>
              </a:extLst>
            </p:cNvPr>
            <p:cNvSpPr>
              <a:spLocks noChangeArrowheads="1"/>
            </p:cNvSpPr>
            <p:nvPr/>
          </p:nvSpPr>
          <p:spPr bwMode="white">
            <a:xfrm>
              <a:off x="199285" y="881221"/>
              <a:ext cx="7530585" cy="143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0" defTabSz="914400" fontAlgn="base">
                <a:lnSpc>
                  <a:spcPct val="123000"/>
                </a:lnSpc>
                <a:spcBef>
                  <a:spcPct val="0"/>
                </a:spcBef>
                <a:spcAft>
                  <a:spcPct val="0"/>
                </a:spcAft>
                <a:buNone/>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納税は国民の義務</a:t>
              </a:r>
            </a:p>
            <a:p>
              <a:pPr lvl="0" defTabSz="914400">
                <a:lnSpc>
                  <a:spcPct val="140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税金は、社会の一員として暮らしていくために支払わなければならない会費の</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p:txBody>
        </p:sp>
        <p:sp>
          <p:nvSpPr>
            <p:cNvPr id="52" name="テキスト ボックス 51">
              <a:extLst>
                <a:ext uri="{FF2B5EF4-FFF2-40B4-BE49-F238E27FC236}">
                  <a16:creationId xmlns:a16="http://schemas.microsoft.com/office/drawing/2014/main" id="{49C60F1B-ED81-4E26-A7F9-9F9AF2489BF9}"/>
                </a:ext>
              </a:extLst>
            </p:cNvPr>
            <p:cNvSpPr txBox="1"/>
            <p:nvPr/>
          </p:nvSpPr>
          <p:spPr>
            <a:xfrm>
              <a:off x="269007" y="820117"/>
              <a:ext cx="560205" cy="265543"/>
            </a:xfrm>
            <a:prstGeom prst="rect">
              <a:avLst/>
            </a:prstGeom>
            <a:noFill/>
          </p:spPr>
          <p:txBody>
            <a:bodyPr wrap="none" rtlCol="0">
              <a:noAutofit/>
            </a:bodyPr>
            <a:lstStyle/>
            <a:p>
              <a:pPr algn="ctr"/>
              <a:r>
                <a:rPr lang="ja-JP" altLang="en-US" sz="800">
                  <a:solidFill>
                    <a:schemeClr val="accent6">
                      <a:lumMod val="75000"/>
                    </a:schemeClr>
                  </a:solidFill>
                  <a:latin typeface="HGPｺﾞｼｯｸE" panose="020B0900000000000000" pitchFamily="50" charset="-128"/>
                  <a:ea typeface="HGPｺﾞｼｯｸE" panose="020B0900000000000000" pitchFamily="50" charset="-128"/>
                </a:rPr>
                <a:t>のうぜい</a:t>
              </a:r>
              <a:endParaRPr lang="zh-CN" altLang="en-US" sz="800" dirty="0">
                <a:solidFill>
                  <a:schemeClr val="accent6">
                    <a:lumMod val="75000"/>
                  </a:schemeClr>
                </a:solidFill>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369340B3-4445-4A70-AC06-BD701AF95A06}"/>
                </a:ext>
              </a:extLst>
            </p:cNvPr>
            <p:cNvSpPr txBox="1"/>
            <p:nvPr/>
          </p:nvSpPr>
          <p:spPr>
            <a:xfrm>
              <a:off x="5143134" y="1880317"/>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けんぽう</a:t>
              </a:r>
              <a:endParaRPr lang="zh-CN" altLang="en-US" sz="8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F24F0AA-33F4-405D-B152-2B18741EA7D3}"/>
                </a:ext>
              </a:extLst>
            </p:cNvPr>
            <p:cNvSpPr txBox="1"/>
            <p:nvPr/>
          </p:nvSpPr>
          <p:spPr>
            <a:xfrm>
              <a:off x="2338177" y="1880317"/>
              <a:ext cx="316530"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おさ</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86709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089-D53C-1775-30B9-FBFAE96ED9ED}"/>
            </a:ext>
          </a:extLst>
        </p:cNvPr>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4533C7F-EBA5-5B9A-3CE6-804B3F739CC0}"/>
              </a:ext>
            </a:extLst>
          </p:cNvPr>
          <p:cNvCxnSpPr>
            <a:cxnSpLocks/>
          </p:cNvCxnSpPr>
          <p:nvPr/>
        </p:nvCxnSpPr>
        <p:spPr>
          <a:xfrm>
            <a:off x="358041" y="5594443"/>
            <a:ext cx="8427919" cy="0"/>
          </a:xfrm>
          <a:prstGeom prst="line">
            <a:avLst/>
          </a:prstGeom>
          <a:ln w="25400" cmpd="dbl">
            <a:solidFill>
              <a:srgbClr val="817DD5"/>
            </a:solidFill>
          </a:ln>
        </p:spPr>
        <p:style>
          <a:lnRef idx="2">
            <a:schemeClr val="accent1"/>
          </a:lnRef>
          <a:fillRef idx="0">
            <a:schemeClr val="accent1"/>
          </a:fillRef>
          <a:effectRef idx="1">
            <a:schemeClr val="accent1"/>
          </a:effectRef>
          <a:fontRef idx="minor">
            <a:schemeClr val="tx1"/>
          </a:fontRef>
        </p:style>
      </p:cxnSp>
      <p:sp>
        <p:nvSpPr>
          <p:cNvPr id="36" name="正方形/長方形 35">
            <a:extLst>
              <a:ext uri="{FF2B5EF4-FFF2-40B4-BE49-F238E27FC236}">
                <a16:creationId xmlns:a16="http://schemas.microsoft.com/office/drawing/2014/main" id="{284493FE-1BC5-E408-FCA8-5B81ECA3CC0F}"/>
              </a:ext>
            </a:extLst>
          </p:cNvPr>
          <p:cNvSpPr/>
          <p:nvPr/>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7" name="正方形/長方形 36">
            <a:extLst>
              <a:ext uri="{FF2B5EF4-FFF2-40B4-BE49-F238E27FC236}">
                <a16:creationId xmlns:a16="http://schemas.microsoft.com/office/drawing/2014/main" id="{D2C8DD33-B148-6D13-ECF2-2F31AC35B400}"/>
              </a:ext>
            </a:extLst>
          </p:cNvPr>
          <p:cNvSpPr/>
          <p:nvPr/>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8" name="グラフィックス 37">
            <a:extLst>
              <a:ext uri="{FF2B5EF4-FFF2-40B4-BE49-F238E27FC236}">
                <a16:creationId xmlns:a16="http://schemas.microsoft.com/office/drawing/2014/main" id="{2D2DCB49-65FD-0288-2D53-18CB55317FD0}"/>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90603" y="26641"/>
            <a:ext cx="751397" cy="751397"/>
          </a:xfrm>
          <a:prstGeom prst="rect">
            <a:avLst/>
          </a:prstGeom>
        </p:spPr>
      </p:pic>
      <p:sp>
        <p:nvSpPr>
          <p:cNvPr id="39" name="正方形/長方形 38">
            <a:extLst>
              <a:ext uri="{FF2B5EF4-FFF2-40B4-BE49-F238E27FC236}">
                <a16:creationId xmlns:a16="http://schemas.microsoft.com/office/drawing/2014/main" id="{6E161C41-8F52-0E85-B622-7CCC51739CCE}"/>
              </a:ext>
            </a:extLst>
          </p:cNvPr>
          <p:cNvSpPr/>
          <p:nvPr/>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上の 2 つの角を丸める 12">
            <a:extLst>
              <a:ext uri="{FF2B5EF4-FFF2-40B4-BE49-F238E27FC236}">
                <a16:creationId xmlns:a16="http://schemas.microsoft.com/office/drawing/2014/main" id="{493907BF-5F40-C807-6BF5-2C7190DCB5AC}"/>
              </a:ext>
            </a:extLst>
          </p:cNvPr>
          <p:cNvSpPr/>
          <p:nvPr/>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6">
            <a:extLst>
              <a:ext uri="{FF2B5EF4-FFF2-40B4-BE49-F238E27FC236}">
                <a16:creationId xmlns:a16="http://schemas.microsoft.com/office/drawing/2014/main" id="{3F7EAC0E-FFED-57DC-6688-AD4B6FB6EF4D}"/>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2C3962C-59A4-486A-8D44-A9781E017F69}" type="slidenum">
              <a:rPr lang="en-US" altLang="ja-JP" smtClean="0"/>
              <a:pPr>
                <a:defRPr/>
              </a:pPr>
              <a:t>16</a:t>
            </a:fld>
            <a:endParaRPr lang="en-US" altLang="ja-JP" dirty="0"/>
          </a:p>
        </p:txBody>
      </p:sp>
      <p:sp>
        <p:nvSpPr>
          <p:cNvPr id="42" name="四角形: 角を丸くする 14">
            <a:extLst>
              <a:ext uri="{FF2B5EF4-FFF2-40B4-BE49-F238E27FC236}">
                <a16:creationId xmlns:a16="http://schemas.microsoft.com/office/drawing/2014/main" id="{28C8C7A6-1052-45DD-8627-F7A2A1098956}"/>
              </a:ext>
            </a:extLst>
          </p:cNvPr>
          <p:cNvSpPr/>
          <p:nvPr/>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3" name="Text Box 12">
            <a:extLst>
              <a:ext uri="{FF2B5EF4-FFF2-40B4-BE49-F238E27FC236}">
                <a16:creationId xmlns:a16="http://schemas.microsoft.com/office/drawing/2014/main" id="{03C84505-208E-F5C8-E420-139241DAEA74}"/>
              </a:ext>
            </a:extLst>
          </p:cNvPr>
          <p:cNvSpPr txBox="1">
            <a:spLocks noChangeArrowheads="1"/>
          </p:cNvSpPr>
          <p:nvPr/>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44" name="グループ化 43">
            <a:extLst>
              <a:ext uri="{FF2B5EF4-FFF2-40B4-BE49-F238E27FC236}">
                <a16:creationId xmlns:a16="http://schemas.microsoft.com/office/drawing/2014/main" id="{E586D783-E852-4EF9-2FF8-876866ABA0A3}"/>
              </a:ext>
            </a:extLst>
          </p:cNvPr>
          <p:cNvGrpSpPr/>
          <p:nvPr/>
        </p:nvGrpSpPr>
        <p:grpSpPr>
          <a:xfrm>
            <a:off x="-61200" y="6007184"/>
            <a:ext cx="971480" cy="850816"/>
            <a:chOff x="-61202" y="5996309"/>
            <a:chExt cx="971480" cy="850816"/>
          </a:xfrm>
        </p:grpSpPr>
        <p:sp>
          <p:nvSpPr>
            <p:cNvPr id="45" name="フリーフォーム: 図形 3">
              <a:extLst>
                <a:ext uri="{FF2B5EF4-FFF2-40B4-BE49-F238E27FC236}">
                  <a16:creationId xmlns:a16="http://schemas.microsoft.com/office/drawing/2014/main" id="{5B14D567-8AD7-DF77-2A91-3B08F4A97EF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6" name="フリーフォーム: 図形 5">
              <a:extLst>
                <a:ext uri="{FF2B5EF4-FFF2-40B4-BE49-F238E27FC236}">
                  <a16:creationId xmlns:a16="http://schemas.microsoft.com/office/drawing/2014/main" id="{A52B780D-DEC1-2A91-775A-4EE970D49D7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7" name="テキスト ボックス 46">
              <a:extLst>
                <a:ext uri="{FF2B5EF4-FFF2-40B4-BE49-F238E27FC236}">
                  <a16:creationId xmlns:a16="http://schemas.microsoft.com/office/drawing/2014/main" id="{9CA9E2AB-3188-6AE9-9CB4-3118E1BBDE48}"/>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
        <p:nvSpPr>
          <p:cNvPr id="20" name="Text Box 12">
            <a:extLst>
              <a:ext uri="{FF2B5EF4-FFF2-40B4-BE49-F238E27FC236}">
                <a16:creationId xmlns:a16="http://schemas.microsoft.com/office/drawing/2014/main" id="{9FE91A30-F900-AEF3-DC42-A7E1B74974FE}"/>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66633628-3EE1-7EB8-856A-6D74DBAEC581}"/>
              </a:ext>
            </a:extLst>
          </p:cNvPr>
          <p:cNvSpPr txBox="1"/>
          <p:nvPr/>
        </p:nvSpPr>
        <p:spPr>
          <a:xfrm>
            <a:off x="886065" y="6478619"/>
            <a:ext cx="7853221" cy="261610"/>
          </a:xfrm>
          <a:prstGeom prst="rect">
            <a:avLst/>
          </a:prstGeom>
          <a:noFill/>
        </p:spPr>
        <p:txBody>
          <a:bodyPr wrap="square" rtlCol="0">
            <a:spAutoFit/>
          </a:bodyPr>
          <a:lstStyle/>
          <a:p>
            <a:r>
              <a:rPr lang="ja-JP" altLang="en-US" sz="1100">
                <a:solidFill>
                  <a:srgbClr val="5F5ACA"/>
                </a:solidFill>
                <a:latin typeface="+mn-ea"/>
                <a:ea typeface="+mn-ea"/>
              </a:rPr>
              <a:t>税の学習コーナー</a:t>
            </a:r>
            <a:r>
              <a:rPr kumimoji="1" lang="ja-JP" altLang="en-US" sz="1100">
                <a:solidFill>
                  <a:srgbClr val="5F5ACA"/>
                </a:solidFill>
                <a:latin typeface="+mn-ea"/>
                <a:ea typeface="+mn-ea"/>
              </a:rPr>
              <a:t>  </a:t>
            </a:r>
            <a:r>
              <a:rPr kumimoji="1" lang="en-US" altLang="ja-JP" sz="1100" dirty="0">
                <a:latin typeface="+mn-lt"/>
                <a:ea typeface="+mn-ea"/>
                <a:hlinkClick r:id="rId5">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sp>
        <p:nvSpPr>
          <p:cNvPr id="16" name="テキスト ボックス 15">
            <a:extLst>
              <a:ext uri="{FF2B5EF4-FFF2-40B4-BE49-F238E27FC236}">
                <a16:creationId xmlns:a16="http://schemas.microsoft.com/office/drawing/2014/main" id="{C231A0AC-5C4C-35B1-A180-351B07B5E10B}"/>
              </a:ext>
            </a:extLst>
          </p:cNvPr>
          <p:cNvSpPr txBox="1"/>
          <p:nvPr userDrawn="1"/>
        </p:nvSpPr>
        <p:spPr>
          <a:xfrm>
            <a:off x="358041" y="5627886"/>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rPr>
              <a:t>（編集・発行） </a:t>
            </a:r>
            <a:r>
              <a:rPr lang="ja-JP" altLang="en-US" sz="1400" spc="-10">
                <a:latin typeface="+mn-ea"/>
              </a:rPr>
              <a:t>兵庫県</a:t>
            </a:r>
            <a:r>
              <a:rPr lang="ja-JP" altLang="en-US" sz="1400" spc="-10">
                <a:solidFill>
                  <a:schemeClr val="tx1"/>
                </a:solidFill>
                <a:latin typeface="+mn-ea"/>
              </a:rPr>
              <a:t>租税教育推進連絡協議会</a:t>
            </a:r>
            <a:endParaRPr lang="en-US" altLang="ja-JP" sz="1400" spc="-10" dirty="0">
              <a:solidFill>
                <a:schemeClr val="tx1"/>
              </a:solidFill>
              <a:latin typeface="+mn-ea"/>
            </a:endParaRPr>
          </a:p>
        </p:txBody>
      </p:sp>
      <p:sp>
        <p:nvSpPr>
          <p:cNvPr id="17" name="テキスト ボックス 16">
            <a:extLst>
              <a:ext uri="{FF2B5EF4-FFF2-40B4-BE49-F238E27FC236}">
                <a16:creationId xmlns:a16="http://schemas.microsoft.com/office/drawing/2014/main" id="{0FFC42FD-D89C-98EA-46B3-5854786FBF5A}"/>
              </a:ext>
            </a:extLst>
          </p:cNvPr>
          <p:cNvSpPr txBox="1"/>
          <p:nvPr userDrawn="1"/>
        </p:nvSpPr>
        <p:spPr>
          <a:xfrm>
            <a:off x="1390707" y="5888088"/>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10" normalizeH="0" baseline="0" noProof="0" dirty="0">
                <a:ln>
                  <a:noFill/>
                </a:ln>
                <a:effectLst/>
                <a:uLnTx/>
                <a:uFillTx/>
                <a:latin typeface="+mn-ea"/>
              </a:rPr>
              <a:t>〒</a:t>
            </a:r>
            <a:r>
              <a:rPr kumimoji="0" lang="en-US" altLang="zh-CN" sz="1200" b="0" i="0" u="none" strike="noStrike" kern="0" cap="none" spc="-10" normalizeH="0" baseline="0" noProof="0" dirty="0">
                <a:ln>
                  <a:noFill/>
                </a:ln>
                <a:effectLst/>
                <a:uLnTx/>
                <a:uFillTx/>
                <a:latin typeface="+mn-ea"/>
              </a:rPr>
              <a:t>650</a:t>
            </a:r>
            <a:r>
              <a:rPr lang="en-US" altLang="zh-CN" sz="1200" kern="0" spc="-10" dirty="0">
                <a:latin typeface="+mn-ea"/>
              </a:rPr>
              <a:t>-</a:t>
            </a:r>
            <a:r>
              <a:rPr kumimoji="0" lang="en-US" altLang="ja-JP" sz="1200" b="0" i="0" u="none" strike="noStrike" kern="0" cap="none" spc="-10" normalizeH="0" baseline="0" noProof="0" dirty="0">
                <a:ln>
                  <a:noFill/>
                </a:ln>
                <a:effectLst/>
                <a:uLnTx/>
                <a:uFillTx/>
                <a:latin typeface="+mn-ea"/>
              </a:rPr>
              <a:t>8511</a:t>
            </a:r>
            <a:r>
              <a:rPr kumimoji="0" lang="zh-CN" altLang="en-US" sz="1200" b="0" i="0" u="none" strike="noStrike" kern="0" cap="none" spc="-10" normalizeH="0" baseline="0" noProof="0" dirty="0">
                <a:ln>
                  <a:noFill/>
                </a:ln>
                <a:effectLst/>
                <a:uLnTx/>
                <a:uFillTx/>
                <a:latin typeface="+mn-ea"/>
              </a:rPr>
              <a:t>　</a:t>
            </a:r>
            <a:r>
              <a:rPr kumimoji="0" lang="ja-JP" altLang="en-US" sz="1200" b="0" i="0" u="none" strike="noStrike" kern="0" cap="none" spc="-10" normalizeH="0" baseline="0" noProof="0">
                <a:ln>
                  <a:noFill/>
                </a:ln>
                <a:effectLst/>
                <a:uLnTx/>
                <a:uFillTx/>
                <a:latin typeface="+mn-ea"/>
              </a:rPr>
              <a:t>兵庫県神戸市中央区中山手通２丁目２番</a:t>
            </a:r>
            <a:r>
              <a:rPr kumimoji="0" lang="en-US" altLang="ja-JP" sz="1200" b="0" i="0" u="none" strike="noStrike" kern="0" cap="none" spc="-10" normalizeH="0" baseline="0" noProof="0" dirty="0">
                <a:ln>
                  <a:noFill/>
                </a:ln>
                <a:effectLst/>
                <a:uLnTx/>
                <a:uFillTx/>
                <a:latin typeface="+mn-ea"/>
              </a:rPr>
              <a:t>20</a:t>
            </a:r>
            <a:r>
              <a:rPr kumimoji="0" lang="ja-JP" altLang="en-US" sz="1200" b="0" i="0" u="none" strike="noStrike" kern="0" cap="none" spc="-10" normalizeH="0" baseline="0" noProof="0">
                <a:ln>
                  <a:noFill/>
                </a:ln>
                <a:effectLst/>
                <a:uLnTx/>
                <a:uFillTx/>
                <a:latin typeface="+mn-ea"/>
              </a:rPr>
              <a:t>号　神戸税務署内</a:t>
            </a:r>
            <a:endParaRPr kumimoji="0" lang="en-US" altLang="ja-JP" sz="1200" b="0" i="0" u="none" strike="noStrike" kern="0" cap="none" spc="-10" normalizeH="0" baseline="0" noProof="0" dirty="0">
              <a:ln>
                <a:noFill/>
              </a:ln>
              <a:effectLst/>
              <a:uLnTx/>
              <a:uFillTx/>
              <a:latin typeface="+mn-ea"/>
            </a:endParaRPr>
          </a:p>
        </p:txBody>
      </p:sp>
      <p:sp>
        <p:nvSpPr>
          <p:cNvPr id="19" name="テキスト ボックス 18">
            <a:extLst>
              <a:ext uri="{FF2B5EF4-FFF2-40B4-BE49-F238E27FC236}">
                <a16:creationId xmlns:a16="http://schemas.microsoft.com/office/drawing/2014/main" id="{6BE10BD4-6943-F0F5-0441-C651F9C12A37}"/>
              </a:ext>
            </a:extLst>
          </p:cNvPr>
          <p:cNvSpPr txBox="1"/>
          <p:nvPr userDrawn="1"/>
        </p:nvSpPr>
        <p:spPr>
          <a:xfrm>
            <a:off x="1416108" y="6097754"/>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a:latin typeface="+mn-ea"/>
              </a:rPr>
              <a:t>兵庫県</a:t>
            </a:r>
            <a:r>
              <a:rPr kumimoji="0" lang="ja-JP" altLang="en-US" sz="1000" b="0" i="0" u="none" strike="noStrike" kern="0" cap="none" spc="-10" normalizeH="0" baseline="0" noProof="0">
                <a:ln>
                  <a:noFill/>
                </a:ln>
                <a:effectLst/>
                <a:uLnTx/>
                <a:uFillTx/>
                <a:latin typeface="+mn-ea"/>
              </a:rPr>
              <a:t>租税教育推進連絡協議会は、兵庫県内</a:t>
            </a:r>
            <a:r>
              <a:rPr kumimoji="0" lang="ja-JP" altLang="en-US" sz="1000" b="0" i="0" u="none" strike="noStrike" kern="0" cap="none" spc="-10" normalizeH="0" baseline="0" noProof="0">
                <a:ln>
                  <a:noFill/>
                </a:ln>
                <a:solidFill>
                  <a:prstClr val="black"/>
                </a:solidFill>
                <a:effectLst/>
                <a:uLnTx/>
                <a:uFillTx/>
                <a:latin typeface="+mn-ea"/>
              </a:rPr>
              <a:t>の教育委員会や小学校・中学校・高等学校の教育関係者と、国・</a:t>
            </a:r>
            <a:r>
              <a:rPr lang="ja-JP" altLang="en-US" sz="1000" kern="0" spc="-10">
                <a:solidFill>
                  <a:prstClr val="black"/>
                </a:solidFill>
                <a:latin typeface="+mn-ea"/>
              </a:rPr>
              <a:t>県</a:t>
            </a:r>
            <a:r>
              <a:rPr kumimoji="0" lang="ja-JP" altLang="en-US" sz="1000" b="0" i="0" u="none" strike="noStrike" kern="0" cap="none" spc="-10" normalizeH="0" baseline="0" noProof="0">
                <a:ln>
                  <a:noFill/>
                </a:ln>
                <a:solidFill>
                  <a:prstClr val="black"/>
                </a:solidFill>
                <a:effectLst/>
                <a:uLnTx/>
                <a:uFillTx/>
                <a:latin typeface="+mn-ea"/>
              </a:rPr>
              <a:t>・市町の税務関係者が協力して、租税教育の推進を図るために設けられた組織です。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mn-ea"/>
            </a:endParaRPr>
          </a:p>
        </p:txBody>
      </p:sp>
      <p:graphicFrame>
        <p:nvGraphicFramePr>
          <p:cNvPr id="5" name="表 4">
            <a:extLst>
              <a:ext uri="{FF2B5EF4-FFF2-40B4-BE49-F238E27FC236}">
                <a16:creationId xmlns:a16="http://schemas.microsoft.com/office/drawing/2014/main" id="{27D59616-462B-7A88-832D-246E675DB429}"/>
              </a:ext>
            </a:extLst>
          </p:cNvPr>
          <p:cNvGraphicFramePr>
            <a:graphicFrameLocks noGrp="1"/>
          </p:cNvGraphicFramePr>
          <p:nvPr>
            <p:extLst>
              <p:ext uri="{D42A27DB-BD31-4B8C-83A1-F6EECF244321}">
                <p14:modId xmlns:p14="http://schemas.microsoft.com/office/powerpoint/2010/main" val="976974533"/>
              </p:ext>
            </p:extLst>
          </p:nvPr>
        </p:nvGraphicFramePr>
        <p:xfrm>
          <a:off x="6812782" y="834502"/>
          <a:ext cx="1913381" cy="4686240"/>
        </p:xfrm>
        <a:graphic>
          <a:graphicData uri="http://schemas.openxmlformats.org/drawingml/2006/table">
            <a:tbl>
              <a:tblPr>
                <a:tableStyleId>{5C22544A-7EE6-4342-B048-85BDC9FD1C3A}</a:tableStyleId>
              </a:tblPr>
              <a:tblGrid>
                <a:gridCol w="1913381">
                  <a:extLst>
                    <a:ext uri="{9D8B030D-6E8A-4147-A177-3AD203B41FA5}">
                      <a16:colId xmlns:a16="http://schemas.microsoft.com/office/drawing/2014/main" val="1765909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a:solidFill>
                            <a:schemeClr val="bg1"/>
                          </a:solidFill>
                          <a:latin typeface="+mn-ea"/>
                          <a:ea typeface="+mn-ea"/>
                        </a:rPr>
                        <a:t>税の学習コーナー</a:t>
                      </a:r>
                      <a:endParaRPr kumimoji="1" lang="ja-JP" altLang="en-US" sz="1100" b="0" u="none"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75108299"/>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786459"/>
                  </a:ext>
                </a:extLst>
              </a:tr>
              <a:tr h="24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n-ea"/>
                          <a:ea typeface="+mn-ea"/>
                          <a:cs typeface="+mn-cs"/>
                        </a:rPr>
                        <a:t>Web-TAX-TV</a:t>
                      </a:r>
                      <a:r>
                        <a:rPr kumimoji="1" lang="ja-JP" altLang="en-US" sz="1100" b="0" kern="1200">
                          <a:solidFill>
                            <a:schemeClr val="bg1"/>
                          </a:solidFill>
                          <a:latin typeface="+mn-ea"/>
                          <a:ea typeface="+mn-ea"/>
                          <a:cs typeface="+mn-cs"/>
                        </a:rPr>
                        <a:t>ビデオ（アニメ）</a:t>
                      </a:r>
                      <a:endParaRPr kumimoji="1" lang="en-US" altLang="ja-JP" sz="1100" b="0" kern="1200" dirty="0">
                        <a:solidFill>
                          <a:schemeClr val="bg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644083103"/>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771773"/>
                  </a:ext>
                </a:extLst>
              </a:tr>
              <a:tr h="360000">
                <a:tc>
                  <a:txBody>
                    <a:bodyPr/>
                    <a:lstStyle/>
                    <a:p>
                      <a:pPr algn="ctr"/>
                      <a:r>
                        <a:rPr kumimoji="1" lang="ja-JP" altLang="en-US" sz="1100" b="0">
                          <a:solidFill>
                            <a:schemeClr val="bg1"/>
                          </a:solidFill>
                          <a:latin typeface="+mn-ea"/>
                          <a:ea typeface="+mn-ea"/>
                        </a:rPr>
                        <a:t>財務省キッズコーナー</a:t>
                      </a:r>
                      <a:endParaRPr kumimoji="1" lang="en-US" altLang="ja-JP" sz="1100" b="0" dirty="0">
                        <a:solidFill>
                          <a:schemeClr val="bg1"/>
                        </a:solidFill>
                        <a:latin typeface="+mn-ea"/>
                        <a:ea typeface="+mn-ea"/>
                      </a:endParaRPr>
                    </a:p>
                    <a:p>
                      <a:pPr algn="ctr"/>
                      <a:r>
                        <a:rPr kumimoji="1" lang="ja-JP" altLang="en-US" sz="1100" b="0">
                          <a:solidFill>
                            <a:schemeClr val="bg1"/>
                          </a:solidFill>
                          <a:latin typeface="+mn-ea"/>
                          <a:ea typeface="+mn-ea"/>
                        </a:rPr>
                        <a:t>ファイナンスらんど</a:t>
                      </a:r>
                      <a:endParaRPr kumimoji="1" lang="ja-JP" altLang="en-US" sz="1100" dirty="0">
                        <a:solidFill>
                          <a:schemeClr val="bg1"/>
                        </a:solidFill>
                        <a:latin typeface="+mn-ea"/>
                        <a:ea typeface="+mn-ea"/>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058073814"/>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400787"/>
                  </a:ext>
                </a:extLst>
              </a:tr>
              <a:tr h="244800">
                <a:tc>
                  <a:txBody>
                    <a:bodyPr/>
                    <a:lstStyle/>
                    <a:p>
                      <a:pPr algn="ctr"/>
                      <a:r>
                        <a:rPr kumimoji="1" lang="ja-JP" altLang="en-US" sz="1100" b="0">
                          <a:solidFill>
                            <a:schemeClr val="bg1"/>
                          </a:solidFill>
                          <a:latin typeface="+mn-ea"/>
                          <a:ea typeface="+mn-ea"/>
                        </a:rPr>
                        <a:t>うんこ税金ドリル</a:t>
                      </a:r>
                      <a:endParaRPr kumimoji="1" lang="en-US" altLang="ja-JP" sz="1100" b="0"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0250651"/>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6669825"/>
                  </a:ext>
                </a:extLst>
              </a:tr>
            </a:tbl>
          </a:graphicData>
        </a:graphic>
      </p:graphicFrame>
      <p:pic>
        <p:nvPicPr>
          <p:cNvPr id="7" name="図 6">
            <a:hlinkClick r:id="rId5"/>
            <a:extLst>
              <a:ext uri="{FF2B5EF4-FFF2-40B4-BE49-F238E27FC236}">
                <a16:creationId xmlns:a16="http://schemas.microsoft.com/office/drawing/2014/main" id="{0F1FCA68-1ABA-9E38-F79F-A0B13AC4F57A}"/>
              </a:ext>
            </a:extLst>
          </p:cNvPr>
          <p:cNvPicPr>
            <a:picLocks noChangeAspect="1"/>
          </p:cNvPicPr>
          <p:nvPr/>
        </p:nvPicPr>
        <p:blipFill rotWithShape="1">
          <a:blip r:embed="rId6"/>
          <a:srcRect l="1" r="1884"/>
          <a:stretch/>
        </p:blipFill>
        <p:spPr>
          <a:xfrm>
            <a:off x="7402183" y="1145034"/>
            <a:ext cx="770217" cy="758351"/>
          </a:xfrm>
          <a:prstGeom prst="rect">
            <a:avLst/>
          </a:prstGeom>
        </p:spPr>
      </p:pic>
      <p:pic>
        <p:nvPicPr>
          <p:cNvPr id="8" name="図 7">
            <a:hlinkClick r:id="rId7"/>
            <a:extLst>
              <a:ext uri="{FF2B5EF4-FFF2-40B4-BE49-F238E27FC236}">
                <a16:creationId xmlns:a16="http://schemas.microsoft.com/office/drawing/2014/main" id="{20AB42B3-EFCE-BD98-E763-F5EAAE9CEF59}"/>
              </a:ext>
            </a:extLst>
          </p:cNvPr>
          <p:cNvPicPr>
            <a:picLocks noChangeAspect="1"/>
          </p:cNvPicPr>
          <p:nvPr/>
        </p:nvPicPr>
        <p:blipFill>
          <a:blip r:embed="rId8"/>
          <a:stretch>
            <a:fillRect/>
          </a:stretch>
        </p:blipFill>
        <p:spPr>
          <a:xfrm>
            <a:off x="7402183" y="3574330"/>
            <a:ext cx="770217" cy="767149"/>
          </a:xfrm>
          <a:prstGeom prst="rect">
            <a:avLst/>
          </a:prstGeom>
        </p:spPr>
      </p:pic>
      <p:pic>
        <p:nvPicPr>
          <p:cNvPr id="9" name="図 8">
            <a:hlinkClick r:id="rId9"/>
            <a:extLst>
              <a:ext uri="{FF2B5EF4-FFF2-40B4-BE49-F238E27FC236}">
                <a16:creationId xmlns:a16="http://schemas.microsoft.com/office/drawing/2014/main" id="{D8275154-6BDA-A25E-D15A-1D3645F5596D}"/>
              </a:ext>
            </a:extLst>
          </p:cNvPr>
          <p:cNvPicPr>
            <a:picLocks noChangeAspect="1"/>
          </p:cNvPicPr>
          <p:nvPr/>
        </p:nvPicPr>
        <p:blipFill rotWithShape="1">
          <a:blip r:embed="rId10"/>
          <a:srcRect l="1643" r="4504" b="3339"/>
          <a:stretch/>
        </p:blipFill>
        <p:spPr>
          <a:xfrm>
            <a:off x="7402182" y="4695440"/>
            <a:ext cx="770218" cy="755103"/>
          </a:xfrm>
          <a:prstGeom prst="rect">
            <a:avLst/>
          </a:prstGeom>
        </p:spPr>
      </p:pic>
      <p:pic>
        <p:nvPicPr>
          <p:cNvPr id="10" name="図 9">
            <a:hlinkClick r:id="rId11"/>
            <a:extLst>
              <a:ext uri="{FF2B5EF4-FFF2-40B4-BE49-F238E27FC236}">
                <a16:creationId xmlns:a16="http://schemas.microsoft.com/office/drawing/2014/main" id="{F2C50C15-FB9D-C408-8866-7A202D501DC4}"/>
              </a:ext>
            </a:extLst>
          </p:cNvPr>
          <p:cNvPicPr>
            <a:picLocks noChangeAspect="1"/>
          </p:cNvPicPr>
          <p:nvPr/>
        </p:nvPicPr>
        <p:blipFill rotWithShape="1">
          <a:blip r:embed="rId12"/>
          <a:srcRect l="1463" r="3860"/>
          <a:stretch/>
        </p:blipFill>
        <p:spPr>
          <a:xfrm>
            <a:off x="7400050" y="2245962"/>
            <a:ext cx="772350" cy="785562"/>
          </a:xfrm>
          <a:prstGeom prst="rect">
            <a:avLst/>
          </a:prstGeom>
        </p:spPr>
      </p:pic>
      <p:grpSp>
        <p:nvGrpSpPr>
          <p:cNvPr id="31" name="グループ化 30">
            <a:extLst>
              <a:ext uri="{FF2B5EF4-FFF2-40B4-BE49-F238E27FC236}">
                <a16:creationId xmlns:a16="http://schemas.microsoft.com/office/drawing/2014/main" id="{E6C98EE1-302D-6C49-1263-7414D836C143}"/>
              </a:ext>
            </a:extLst>
          </p:cNvPr>
          <p:cNvGrpSpPr/>
          <p:nvPr/>
        </p:nvGrpSpPr>
        <p:grpSpPr>
          <a:xfrm>
            <a:off x="388056" y="881221"/>
            <a:ext cx="5782874" cy="696666"/>
            <a:chOff x="199285" y="881221"/>
            <a:chExt cx="8776123" cy="696666"/>
          </a:xfrm>
        </p:grpSpPr>
        <p:sp>
          <p:nvSpPr>
            <p:cNvPr id="32" name="Rectangle 26">
              <a:extLst>
                <a:ext uri="{FF2B5EF4-FFF2-40B4-BE49-F238E27FC236}">
                  <a16:creationId xmlns:a16="http://schemas.microsoft.com/office/drawing/2014/main" id="{DC1FEB15-4E39-F504-D33B-118D1BFE1F34}"/>
                </a:ext>
              </a:extLst>
            </p:cNvPr>
            <p:cNvSpPr>
              <a:spLocks noChangeArrowheads="1"/>
            </p:cNvSpPr>
            <p:nvPr/>
          </p:nvSpPr>
          <p:spPr bwMode="white">
            <a:xfrm>
              <a:off x="199285" y="881221"/>
              <a:ext cx="8776123" cy="6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defTabSz="914400" fontAlgn="base">
                <a:lnSpc>
                  <a:spcPts val="2500"/>
                </a:lnSpc>
                <a:spcBef>
                  <a:spcPct val="0"/>
                </a:spcBef>
                <a:spcAft>
                  <a:spcPct val="0"/>
                </a:spcAft>
                <a:buNone/>
                <a:defRPr/>
              </a:pPr>
              <a:r>
                <a:rPr kumimoji="1" lang="ja-JP" altLang="en-US" sz="1700" i="0" u="none" strike="noStrike" kern="1200" cap="none" spc="0" normalizeH="0" baseline="0" noProof="0">
                  <a:ln>
                    <a:noFill/>
                  </a:ln>
                  <a:effectLst/>
                  <a:uLnTx/>
                  <a:uFillTx/>
                  <a:latin typeface="HGPｺﾞｼｯｸE" panose="020B0900000000000000" pitchFamily="50" charset="-128"/>
                  <a:ea typeface="HGPｺﾞｼｯｸE" panose="020B0900000000000000" pitchFamily="50" charset="-128"/>
                </a:rPr>
                <a:t>税金について、もっと詳しく知りたい人は、</a:t>
              </a:r>
              <a:endParaRPr kumimoji="1" lang="en-US" altLang="ja-JP" sz="17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defTabSz="914400" fontAlgn="base">
                <a:lnSpc>
                  <a:spcPts val="2500"/>
                </a:lnSpc>
                <a:spcBef>
                  <a:spcPct val="0"/>
                </a:spcBef>
                <a:spcAft>
                  <a:spcPct val="0"/>
                </a:spcAft>
                <a:buNone/>
                <a:defRPr/>
              </a:pPr>
              <a:r>
                <a:rPr lang="ja-JP" altLang="en-US" sz="1700">
                  <a:solidFill>
                    <a:schemeClr val="tx2"/>
                  </a:solidFill>
                  <a:latin typeface="HGPｺﾞｼｯｸE" panose="020B0900000000000000" pitchFamily="50" charset="-128"/>
                  <a:ea typeface="HGPｺﾞｼｯｸE" panose="020B0900000000000000" pitchFamily="50" charset="-128"/>
                </a:rPr>
                <a:t>国税庁ホームページ「税の学習コーナー」</a:t>
              </a:r>
              <a:r>
                <a:rPr lang="ja-JP" altLang="en-US" sz="1700">
                  <a:latin typeface="HGPｺﾞｼｯｸE" panose="020B0900000000000000" pitchFamily="50" charset="-128"/>
                  <a:ea typeface="HGPｺﾞｼｯｸE" panose="020B0900000000000000" pitchFamily="50" charset="-128"/>
                </a:rPr>
                <a:t>を見てね。</a:t>
              </a:r>
            </a:p>
          </p:txBody>
        </p:sp>
        <p:sp>
          <p:nvSpPr>
            <p:cNvPr id="56" name="テキスト ボックス 55">
              <a:extLst>
                <a:ext uri="{FF2B5EF4-FFF2-40B4-BE49-F238E27FC236}">
                  <a16:creationId xmlns:a16="http://schemas.microsoft.com/office/drawing/2014/main" id="{FBC37CA3-840F-8954-54D8-3A97D1BAC470}"/>
                </a:ext>
              </a:extLst>
            </p:cNvPr>
            <p:cNvSpPr txBox="1"/>
            <p:nvPr/>
          </p:nvSpPr>
          <p:spPr>
            <a:xfrm>
              <a:off x="300189" y="1139918"/>
              <a:ext cx="1065701" cy="265543"/>
            </a:xfrm>
            <a:prstGeom prst="rect">
              <a:avLst/>
            </a:prstGeom>
            <a:noFill/>
          </p:spPr>
          <p:txBody>
            <a:bodyPr wrap="none" rtlCol="0">
              <a:noAutofit/>
            </a:bodyPr>
            <a:lstStyle/>
            <a:p>
              <a:pPr algn="ctr"/>
              <a:r>
                <a:rPr lang="ja-JP" altLang="en-US" sz="800">
                  <a:solidFill>
                    <a:schemeClr val="tx2"/>
                  </a:solidFill>
                  <a:latin typeface="HGPｺﾞｼｯｸE" panose="020B0900000000000000" pitchFamily="50" charset="-128"/>
                  <a:ea typeface="HGPｺﾞｼｯｸE" panose="020B0900000000000000" pitchFamily="50" charset="-128"/>
                </a:rPr>
                <a:t>こくぜいちょう</a:t>
              </a:r>
              <a:endParaRPr lang="zh-CN" altLang="en-US" sz="800" dirty="0">
                <a:solidFill>
                  <a:schemeClr val="tx2"/>
                </a:solidFill>
                <a:latin typeface="HGPｺﾞｼｯｸE" panose="020B0900000000000000" pitchFamily="50" charset="-128"/>
                <a:ea typeface="HGPｺﾞｼｯｸE" panose="020B0900000000000000" pitchFamily="50" charset="-128"/>
              </a:endParaRPr>
            </a:p>
          </p:txBody>
        </p:sp>
      </p:grpSp>
      <p:grpSp>
        <p:nvGrpSpPr>
          <p:cNvPr id="70" name="グループ化 69">
            <a:extLst>
              <a:ext uri="{FF2B5EF4-FFF2-40B4-BE49-F238E27FC236}">
                <a16:creationId xmlns:a16="http://schemas.microsoft.com/office/drawing/2014/main" id="{6676977E-8405-059C-6752-A30768CA47C3}"/>
              </a:ext>
            </a:extLst>
          </p:cNvPr>
          <p:cNvGrpSpPr/>
          <p:nvPr/>
        </p:nvGrpSpPr>
        <p:grpSpPr>
          <a:xfrm>
            <a:off x="434835" y="1661631"/>
            <a:ext cx="5974247" cy="3632139"/>
            <a:chOff x="434835" y="1661631"/>
            <a:chExt cx="5974247" cy="3632139"/>
          </a:xfrm>
        </p:grpSpPr>
        <p:grpSp>
          <p:nvGrpSpPr>
            <p:cNvPr id="71" name="グループ化 70">
              <a:extLst>
                <a:ext uri="{FF2B5EF4-FFF2-40B4-BE49-F238E27FC236}">
                  <a16:creationId xmlns:a16="http://schemas.microsoft.com/office/drawing/2014/main" id="{A49F2761-CDA6-C2F0-AFCF-5D3FEEC10ADC}"/>
                </a:ext>
              </a:extLst>
            </p:cNvPr>
            <p:cNvGrpSpPr/>
            <p:nvPr/>
          </p:nvGrpSpPr>
          <p:grpSpPr>
            <a:xfrm>
              <a:off x="434835" y="1811377"/>
              <a:ext cx="1651121" cy="3472425"/>
              <a:chOff x="434835" y="1928340"/>
              <a:chExt cx="1651121" cy="3472425"/>
            </a:xfrm>
          </p:grpSpPr>
          <p:sp>
            <p:nvSpPr>
              <p:cNvPr id="73" name="フリーフォーム: 図形 7">
                <a:extLst>
                  <a:ext uri="{FF2B5EF4-FFF2-40B4-BE49-F238E27FC236}">
                    <a16:creationId xmlns:a16="http://schemas.microsoft.com/office/drawing/2014/main" id="{06A4C1CB-9C0C-A83E-26EB-F25BD189195C}"/>
                  </a:ext>
                </a:extLst>
              </p:cNvPr>
              <p:cNvSpPr/>
              <p:nvPr/>
            </p:nvSpPr>
            <p:spPr>
              <a:xfrm>
                <a:off x="1645862" y="1928340"/>
                <a:ext cx="440094" cy="3472425"/>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2979F1B5-F576-C8A9-3C4B-2AD306D6FB6A}"/>
                  </a:ext>
                </a:extLst>
              </p:cNvPr>
              <p:cNvGrpSpPr/>
              <p:nvPr/>
            </p:nvGrpSpPr>
            <p:grpSpPr>
              <a:xfrm>
                <a:off x="434835" y="4551310"/>
                <a:ext cx="1479485" cy="849455"/>
                <a:chOff x="127427" y="4832762"/>
                <a:chExt cx="1985942" cy="1110808"/>
              </a:xfrm>
            </p:grpSpPr>
            <p:pic>
              <p:nvPicPr>
                <p:cNvPr id="75" name="図 74">
                  <a:extLst>
                    <a:ext uri="{FF2B5EF4-FFF2-40B4-BE49-F238E27FC236}">
                      <a16:creationId xmlns:a16="http://schemas.microsoft.com/office/drawing/2014/main" id="{C3DF2428-1F8F-B5E5-A3D3-7CEF3FE5D73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76" name="図 75" descr="パソコンの画面&#10;&#10;自動的に生成された説明">
                  <a:extLst>
                    <a:ext uri="{FF2B5EF4-FFF2-40B4-BE49-F238E27FC236}">
                      <a16:creationId xmlns:a16="http://schemas.microsoft.com/office/drawing/2014/main" id="{4B2D0142-BC9B-FC1C-4BA6-F06644F9082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77" name="図 76">
                  <a:extLst>
                    <a:ext uri="{FF2B5EF4-FFF2-40B4-BE49-F238E27FC236}">
                      <a16:creationId xmlns:a16="http://schemas.microsoft.com/office/drawing/2014/main" id="{83D55E8D-3A0E-8A4F-9E8C-C9568BB78DCC}"/>
                    </a:ext>
                  </a:extLst>
                </p:cNvPr>
                <p:cNvPicPr>
                  <a:picLocks noChangeAspect="1"/>
                </p:cNvPicPr>
                <p:nvPr/>
              </p:nvPicPr>
              <p:blipFill rotWithShape="1">
                <a:blip r:embed="rId15"/>
                <a:srcRect l="1501" t="1897" r="1674" b="18851"/>
                <a:stretch/>
              </p:blipFill>
              <p:spPr>
                <a:xfrm>
                  <a:off x="978769" y="4869158"/>
                  <a:ext cx="1085082" cy="669551"/>
                </a:xfrm>
                <a:prstGeom prst="rect">
                  <a:avLst/>
                </a:prstGeom>
                <a:ln w="12700">
                  <a:solidFill>
                    <a:schemeClr val="tx1"/>
                  </a:solidFill>
                </a:ln>
              </p:spPr>
            </p:pic>
          </p:grpSp>
        </p:grpSp>
        <p:pic>
          <p:nvPicPr>
            <p:cNvPr id="72" name="図 71">
              <a:extLst>
                <a:ext uri="{FF2B5EF4-FFF2-40B4-BE49-F238E27FC236}">
                  <a16:creationId xmlns:a16="http://schemas.microsoft.com/office/drawing/2014/main" id="{6CF9884A-6B23-4049-714A-27A55859C4E3}"/>
                </a:ext>
              </a:extLst>
            </p:cNvPr>
            <p:cNvPicPr>
              <a:picLocks noChangeAspect="1"/>
            </p:cNvPicPr>
            <p:nvPr/>
          </p:nvPicPr>
          <p:blipFill>
            <a:blip r:embed="rId16"/>
            <a:stretch>
              <a:fillRect/>
            </a:stretch>
          </p:blipFill>
          <p:spPr>
            <a:xfrm>
              <a:off x="2019860" y="1661631"/>
              <a:ext cx="4389222" cy="3632139"/>
            </a:xfrm>
            <a:prstGeom prst="rect">
              <a:avLst/>
            </a:prstGeom>
            <a:ln w="12700">
              <a:solidFill>
                <a:schemeClr val="tx2">
                  <a:lumMod val="75000"/>
                </a:schemeClr>
              </a:solidFill>
            </a:ln>
          </p:spPr>
        </p:pic>
      </p:grpSp>
    </p:spTree>
    <p:extLst>
      <p:ext uri="{BB962C8B-B14F-4D97-AF65-F5344CB8AC3E}">
        <p14:creationId xmlns:p14="http://schemas.microsoft.com/office/powerpoint/2010/main" val="23594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r>
              <a:rPr lang="en-US" altLang="ja-JP" dirty="0"/>
              <a:t>2</a:t>
            </a: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en-US" altLang="ja-JP" dirty="0"/>
              <a:t>3</a:t>
            </a: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507092"/>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56995" y="6007184"/>
            <a:ext cx="967275" cy="850816"/>
            <a:chOff x="-56997" y="5996309"/>
            <a:chExt cx="967275"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56997" y="6190839"/>
              <a:ext cx="900124"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4</a:t>
            </a: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5</a:t>
            </a: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r>
              <a:rPr lang="en-US" altLang="ja-JP" dirty="0"/>
              <a:t>6</a:t>
            </a:r>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838962" y="873444"/>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7</a:t>
            </a: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
        <p:nvSpPr>
          <p:cNvPr id="47" name="四角形: 角を丸くする 5">
            <a:extLst>
              <a:ext uri="{FF2B5EF4-FFF2-40B4-BE49-F238E27FC236}">
                <a16:creationId xmlns:a16="http://schemas.microsoft.com/office/drawing/2014/main" id="{70D3ED49-AE71-8165-B546-ED304D2A8A07}"/>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8" name="四角形: 角を丸くする 6">
            <a:extLst>
              <a:ext uri="{FF2B5EF4-FFF2-40B4-BE49-F238E27FC236}">
                <a16:creationId xmlns:a16="http://schemas.microsoft.com/office/drawing/2014/main" id="{42FD7281-F3E4-798C-0378-2A0FC5608C6E}"/>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49" name="グループ化 48">
            <a:extLst>
              <a:ext uri="{FF2B5EF4-FFF2-40B4-BE49-F238E27FC236}">
                <a16:creationId xmlns:a16="http://schemas.microsoft.com/office/drawing/2014/main" id="{C62069A8-FBE4-6973-EA3A-E71B57542D97}"/>
              </a:ext>
            </a:extLst>
          </p:cNvPr>
          <p:cNvGrpSpPr/>
          <p:nvPr/>
        </p:nvGrpSpPr>
        <p:grpSpPr>
          <a:xfrm>
            <a:off x="6000291" y="2699863"/>
            <a:ext cx="2281056" cy="576361"/>
            <a:chOff x="6299670" y="2684109"/>
            <a:chExt cx="2281056" cy="576361"/>
          </a:xfrm>
        </p:grpSpPr>
        <p:sp>
          <p:nvSpPr>
            <p:cNvPr id="50" name="Rectangle 56">
              <a:extLst>
                <a:ext uri="{FF2B5EF4-FFF2-40B4-BE49-F238E27FC236}">
                  <a16:creationId xmlns:a16="http://schemas.microsoft.com/office/drawing/2014/main" id="{EB4885EF-89E8-91A1-6EC5-93B0C60CD3B2}"/>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51" name="Text Box 23">
              <a:extLst>
                <a:ext uri="{FF2B5EF4-FFF2-40B4-BE49-F238E27FC236}">
                  <a16:creationId xmlns:a16="http://schemas.microsoft.com/office/drawing/2014/main" id="{59482084-DBBF-A541-FC4C-0F1F896E9001}"/>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52" name="Text Box 23">
              <a:extLst>
                <a:ext uri="{FF2B5EF4-FFF2-40B4-BE49-F238E27FC236}">
                  <a16:creationId xmlns:a16="http://schemas.microsoft.com/office/drawing/2014/main" id="{7EE08C63-EDD8-E40F-B859-1AF69CA8015E}"/>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53" name="グループ化 52">
            <a:extLst>
              <a:ext uri="{FF2B5EF4-FFF2-40B4-BE49-F238E27FC236}">
                <a16:creationId xmlns:a16="http://schemas.microsoft.com/office/drawing/2014/main" id="{2485ACA1-B111-5E79-2766-08621A31EF12}"/>
              </a:ext>
            </a:extLst>
          </p:cNvPr>
          <p:cNvGrpSpPr/>
          <p:nvPr/>
        </p:nvGrpSpPr>
        <p:grpSpPr>
          <a:xfrm>
            <a:off x="646720" y="2744173"/>
            <a:ext cx="4501344" cy="458601"/>
            <a:chOff x="840424" y="2728419"/>
            <a:chExt cx="4501344" cy="458601"/>
          </a:xfrm>
        </p:grpSpPr>
        <p:sp>
          <p:nvSpPr>
            <p:cNvPr id="54" name="Rectangle 45">
              <a:extLst>
                <a:ext uri="{FF2B5EF4-FFF2-40B4-BE49-F238E27FC236}">
                  <a16:creationId xmlns:a16="http://schemas.microsoft.com/office/drawing/2014/main" id="{B861FB51-0A20-76BA-0CC1-4448E933633D}"/>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55" name="Text Box 22">
              <a:extLst>
                <a:ext uri="{FF2B5EF4-FFF2-40B4-BE49-F238E27FC236}">
                  <a16:creationId xmlns:a16="http://schemas.microsoft.com/office/drawing/2014/main" id="{C2626B6B-482E-547B-E61B-085BAF34A560}"/>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56" name="Rectangle 45">
              <a:extLst>
                <a:ext uri="{FF2B5EF4-FFF2-40B4-BE49-F238E27FC236}">
                  <a16:creationId xmlns:a16="http://schemas.microsoft.com/office/drawing/2014/main" id="{283650C6-BB22-9490-6813-4F8C895ECF9E}"/>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57" name="グループ化 56">
            <a:extLst>
              <a:ext uri="{FF2B5EF4-FFF2-40B4-BE49-F238E27FC236}">
                <a16:creationId xmlns:a16="http://schemas.microsoft.com/office/drawing/2014/main" id="{C2F899CF-4BE2-DE6A-7E02-17A50086FB92}"/>
              </a:ext>
            </a:extLst>
          </p:cNvPr>
          <p:cNvGrpSpPr/>
          <p:nvPr/>
        </p:nvGrpSpPr>
        <p:grpSpPr>
          <a:xfrm>
            <a:off x="2001234" y="3394577"/>
            <a:ext cx="1503915" cy="2546462"/>
            <a:chOff x="322297" y="3394577"/>
            <a:chExt cx="1503915" cy="2546462"/>
          </a:xfrm>
        </p:grpSpPr>
        <p:sp>
          <p:nvSpPr>
            <p:cNvPr id="58" name="正方形/長方形 57">
              <a:extLst>
                <a:ext uri="{FF2B5EF4-FFF2-40B4-BE49-F238E27FC236}">
                  <a16:creationId xmlns:a16="http://schemas.microsoft.com/office/drawing/2014/main" id="{0D37F91F-C95D-CA60-8715-5C87BE3D60E5}"/>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（令和５年度）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6,002</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kumimoji="1" lang="ja-JP" altLang="en-US" sz="1300" b="0" i="0" u="none" strike="noStrike" kern="1200" cap="none" spc="0" normalizeH="0" baseline="30000" noProof="0" dirty="0">
                  <a:ln>
                    <a:noFill/>
                  </a:ln>
                  <a:solidFill>
                    <a:srgbClr val="000000"/>
                  </a:solidFill>
                  <a:effectLst/>
                  <a:uLnTx/>
                  <a:uFillTx/>
                  <a:latin typeface="+mn-ea"/>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20,900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59" name="Picture 35">
              <a:extLst>
                <a:ext uri="{FF2B5EF4-FFF2-40B4-BE49-F238E27FC236}">
                  <a16:creationId xmlns:a16="http://schemas.microsoft.com/office/drawing/2014/main" id="{4427F55A-C98A-878B-DBC8-791664E7B67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グループ化 59">
            <a:extLst>
              <a:ext uri="{FF2B5EF4-FFF2-40B4-BE49-F238E27FC236}">
                <a16:creationId xmlns:a16="http://schemas.microsoft.com/office/drawing/2014/main" id="{15C6D4E4-F420-E183-CC66-6ABEE1D3F414}"/>
              </a:ext>
            </a:extLst>
          </p:cNvPr>
          <p:cNvGrpSpPr/>
          <p:nvPr/>
        </p:nvGrpSpPr>
        <p:grpSpPr>
          <a:xfrm>
            <a:off x="3680092" y="3419240"/>
            <a:ext cx="1600789" cy="2607077"/>
            <a:chOff x="3680092" y="3419240"/>
            <a:chExt cx="1600789" cy="2607077"/>
          </a:xfrm>
        </p:grpSpPr>
        <p:sp>
          <p:nvSpPr>
            <p:cNvPr id="61" name="正方形/長方形 60">
              <a:extLst>
                <a:ext uri="{FF2B5EF4-FFF2-40B4-BE49-F238E27FC236}">
                  <a16:creationId xmlns:a16="http://schemas.microsoft.com/office/drawing/2014/main" id="{63481592-F6B3-D96C-4409-3FE08E5A470F}"/>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国民医療費の</a:t>
              </a:r>
              <a:endParaRPr kumimoji="1" lang="en-US" altLang="ja-JP"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zh-TW" sz="1300" b="0" i="0" u="none" strike="noStrike" kern="1200" cap="none" spc="0" normalizeH="0" baseline="0" noProof="0" dirty="0">
                  <a:ln>
                    <a:noFill/>
                  </a:ln>
                  <a:solidFill>
                    <a:srgbClr val="000000"/>
                  </a:solidFill>
                  <a:effectLst/>
                  <a:uLnTx/>
                  <a:uFillTx/>
                  <a:latin typeface="+mn-ea"/>
                </a:rPr>
                <a:t>1</a:t>
              </a:r>
              <a:r>
                <a:rPr kumimoji="1" lang="en-US" altLang="ja-JP" sz="1300" b="0" i="0" u="none" strike="noStrike" kern="1200" cap="none" spc="0" normalizeH="0" baseline="0" noProof="0" dirty="0">
                  <a:ln>
                    <a:noFill/>
                  </a:ln>
                  <a:solidFill>
                    <a:srgbClr val="000000"/>
                  </a:solidFill>
                  <a:effectLst/>
                  <a:uLnTx/>
                  <a:uFillTx/>
                  <a:latin typeface="+mn-ea"/>
                </a:rPr>
                <a:t>7</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6,837</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141,500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62" name="Picture 36">
              <a:extLst>
                <a:ext uri="{FF2B5EF4-FFF2-40B4-BE49-F238E27FC236}">
                  <a16:creationId xmlns:a16="http://schemas.microsoft.com/office/drawing/2014/main" id="{9B8A762C-4136-A899-3252-02B3E3188E8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a:extLst>
                <a:ext uri="{FF2B5EF4-FFF2-40B4-BE49-F238E27FC236}">
                  <a16:creationId xmlns:a16="http://schemas.microsoft.com/office/drawing/2014/main" id="{5D0172FE-7FA9-9847-1ECA-C66EC79F582B}"/>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64" name="正方形/長方形 63">
              <a:extLst>
                <a:ext uri="{FF2B5EF4-FFF2-40B4-BE49-F238E27FC236}">
                  <a16:creationId xmlns:a16="http://schemas.microsoft.com/office/drawing/2014/main" id="{C564212F-82DD-0ED4-526C-1154FFEB0F57}"/>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endParaRPr>
            </a:p>
          </p:txBody>
        </p:sp>
      </p:grpSp>
      <p:grpSp>
        <p:nvGrpSpPr>
          <p:cNvPr id="65" name="グループ化 64">
            <a:extLst>
              <a:ext uri="{FF2B5EF4-FFF2-40B4-BE49-F238E27FC236}">
                <a16:creationId xmlns:a16="http://schemas.microsoft.com/office/drawing/2014/main" id="{BF7806FD-46C1-230C-2237-D436CCF954FC}"/>
              </a:ext>
            </a:extLst>
          </p:cNvPr>
          <p:cNvGrpSpPr/>
          <p:nvPr/>
        </p:nvGrpSpPr>
        <p:grpSpPr>
          <a:xfrm>
            <a:off x="322297" y="3498585"/>
            <a:ext cx="1523311" cy="2442454"/>
            <a:chOff x="1991496" y="3498585"/>
            <a:chExt cx="1523311" cy="2442454"/>
          </a:xfrm>
        </p:grpSpPr>
        <p:sp>
          <p:nvSpPr>
            <p:cNvPr id="66" name="正方形/長方形 65">
              <a:extLst>
                <a:ext uri="{FF2B5EF4-FFF2-40B4-BE49-F238E27FC236}">
                  <a16:creationId xmlns:a16="http://schemas.microsoft.com/office/drawing/2014/main" id="{5AC55B21-8A95-E8C6-EBD4-C8CE41259F08}"/>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dirty="0">
                  <a:solidFill>
                    <a:srgbClr val="000000"/>
                  </a:solidFill>
                  <a:latin typeface="+mn-ea"/>
                </a:rPr>
                <a:t>4</a:t>
              </a:r>
              <a:r>
                <a:rPr kumimoji="1" lang="en-US" altLang="zh-TW" sz="1300" b="0" i="0" u="none" strike="noStrike" kern="1200" cap="none" spc="0" normalizeH="0" baseline="0" noProof="0" dirty="0">
                  <a:ln>
                    <a:noFill/>
                  </a:ln>
                  <a:solidFill>
                    <a:srgbClr val="000000"/>
                  </a:solidFill>
                  <a:effectLst/>
                  <a:uLnTx/>
                  <a:uFillTx/>
                  <a:latin typeface="+mn-ea"/>
                  <a:cs typeface="+mn-cs"/>
                </a:rPr>
                <a:t>,456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43,800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67" name="Picture 50">
              <a:extLst>
                <a:ext uri="{FF2B5EF4-FFF2-40B4-BE49-F238E27FC236}">
                  <a16:creationId xmlns:a16="http://schemas.microsoft.com/office/drawing/2014/main" id="{4E0ED7E0-04B0-F571-E0EE-DFB6222C4A0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グループ化 67">
            <a:extLst>
              <a:ext uri="{FF2B5EF4-FFF2-40B4-BE49-F238E27FC236}">
                <a16:creationId xmlns:a16="http://schemas.microsoft.com/office/drawing/2014/main" id="{8452E14A-7A30-7D1F-BC62-E59A41B88381}"/>
              </a:ext>
            </a:extLst>
          </p:cNvPr>
          <p:cNvGrpSpPr/>
          <p:nvPr/>
        </p:nvGrpSpPr>
        <p:grpSpPr>
          <a:xfrm>
            <a:off x="5481816" y="3385141"/>
            <a:ext cx="1579136" cy="2107196"/>
            <a:chOff x="5481816" y="3385141"/>
            <a:chExt cx="1579136" cy="2107196"/>
          </a:xfrm>
        </p:grpSpPr>
        <p:sp>
          <p:nvSpPr>
            <p:cNvPr id="69" name="正方形/長方形 68">
              <a:extLst>
                <a:ext uri="{FF2B5EF4-FFF2-40B4-BE49-F238E27FC236}">
                  <a16:creationId xmlns:a16="http://schemas.microsoft.com/office/drawing/2014/main" id="{79C63BAB-A059-DA2E-D832-B98925B5889B}"/>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rPr>
                <a:t>道路整備事業費</a:t>
              </a:r>
              <a:endParaRPr kumimoji="1" lang="en-US" altLang="zh-TW"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rPr>
                <a:t>（令和</a:t>
              </a:r>
              <a:r>
                <a:rPr kumimoji="1" lang="ja-JP" altLang="en-US" sz="1200" b="0" i="0" u="none" strike="noStrike" kern="1200" cap="none" spc="0" normalizeH="0" baseline="0" noProof="0" dirty="0">
                  <a:ln>
                    <a:noFill/>
                  </a:ln>
                  <a:solidFill>
                    <a:srgbClr val="F46C62"/>
                  </a:solidFill>
                  <a:effectLst/>
                  <a:uLnTx/>
                  <a:uFillTx/>
                  <a:latin typeface="+mn-ea"/>
                </a:rPr>
                <a:t>７</a:t>
              </a:r>
              <a:r>
                <a:rPr kumimoji="1" lang="zh-TW" altLang="en-US" sz="1200" b="0" i="0" u="none" strike="noStrike" kern="1200" cap="none" spc="0" normalizeH="0" baseline="0" noProof="0" dirty="0">
                  <a:ln>
                    <a:noFill/>
                  </a:ln>
                  <a:solidFill>
                    <a:srgbClr val="F46C62"/>
                  </a:solidFill>
                  <a:effectLst/>
                  <a:uLnTx/>
                  <a:uFillTx/>
                  <a:latin typeface="+mn-ea"/>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zh-TW" sz="1300" b="0" i="0" u="none" strike="noStrike" kern="1200" cap="none" spc="0" normalizeH="0" baseline="0" noProof="0" dirty="0">
                  <a:ln>
                    <a:noFill/>
                  </a:ln>
                  <a:solidFill>
                    <a:srgbClr val="000000"/>
                  </a:solidFill>
                  <a:effectLst/>
                  <a:uLnTx/>
                  <a:uFillTx/>
                  <a:latin typeface="+mn-ea"/>
                </a:rPr>
                <a:t>6,7</a:t>
              </a:r>
              <a:r>
                <a:rPr kumimoji="1" lang="en-US" altLang="ja-JP" sz="1300" b="0" i="0" u="none" strike="noStrike" kern="1200" cap="none" spc="0" normalizeH="0" baseline="0" noProof="0" dirty="0">
                  <a:ln>
                    <a:noFill/>
                  </a:ln>
                  <a:solidFill>
                    <a:srgbClr val="000000"/>
                  </a:solidFill>
                  <a:effectLst/>
                  <a:uLnTx/>
                  <a:uFillTx/>
                  <a:latin typeface="+mn-ea"/>
                </a:rPr>
                <a:t>2</a:t>
              </a:r>
              <a:r>
                <a:rPr kumimoji="1" lang="en-US" altLang="zh-TW"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endParaRPr>
            </a:p>
          </p:txBody>
        </p:sp>
        <p:pic>
          <p:nvPicPr>
            <p:cNvPr id="70" name="Picture 51">
              <a:extLst>
                <a:ext uri="{FF2B5EF4-FFF2-40B4-BE49-F238E27FC236}">
                  <a16:creationId xmlns:a16="http://schemas.microsoft.com/office/drawing/2014/main" id="{A401EB4D-3AAB-B8D1-057F-15A3EB959AD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グループ化 70">
            <a:extLst>
              <a:ext uri="{FF2B5EF4-FFF2-40B4-BE49-F238E27FC236}">
                <a16:creationId xmlns:a16="http://schemas.microsoft.com/office/drawing/2014/main" id="{6A1DF210-477F-0804-BE8D-28AED3BBF2C5}"/>
              </a:ext>
            </a:extLst>
          </p:cNvPr>
          <p:cNvGrpSpPr/>
          <p:nvPr/>
        </p:nvGrpSpPr>
        <p:grpSpPr>
          <a:xfrm>
            <a:off x="7245552" y="3502941"/>
            <a:ext cx="1549281" cy="2438098"/>
            <a:chOff x="7245552" y="3502941"/>
            <a:chExt cx="1549281" cy="2438098"/>
          </a:xfrm>
        </p:grpSpPr>
        <p:sp>
          <p:nvSpPr>
            <p:cNvPr id="72" name="正方形/長方形 71">
              <a:extLst>
                <a:ext uri="{FF2B5EF4-FFF2-40B4-BE49-F238E27FC236}">
                  <a16:creationId xmlns:a16="http://schemas.microsoft.com/office/drawing/2014/main" id="{6D875D53-F8E3-C023-3852-0BC63F66A5DD}"/>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a:t>
              </a:r>
              <a:r>
                <a:rPr kumimoji="1" lang="en-US" altLang="ja-JP" sz="1300" b="0" i="0" u="none" strike="noStrike" kern="1200" cap="none" spc="0" normalizeH="0" baseline="0" noProof="0" dirty="0">
                  <a:ln>
                    <a:noFill/>
                  </a:ln>
                  <a:solidFill>
                    <a:srgbClr val="000000"/>
                  </a:solidFill>
                  <a:effectLst/>
                  <a:uLnTx/>
                  <a:uFillTx/>
                  <a:latin typeface="+mn-ea"/>
                  <a:cs typeface="+mn-cs"/>
                </a:rPr>
                <a:t>36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73" name="Picture 34">
              <a:extLst>
                <a:ext uri="{FF2B5EF4-FFF2-40B4-BE49-F238E27FC236}">
                  <a16:creationId xmlns:a16="http://schemas.microsoft.com/office/drawing/2014/main" id="{C8AF02F9-54CC-3479-8A8C-D115DCB241E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4" name="直線コネクタ 73">
            <a:extLst>
              <a:ext uri="{FF2B5EF4-FFF2-40B4-BE49-F238E27FC236}">
                <a16:creationId xmlns:a16="http://schemas.microsoft.com/office/drawing/2014/main" id="{4F47E091-86B9-4CAF-3569-6F6AA144DFAF}"/>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5" name="直線コネクタ 74">
            <a:extLst>
              <a:ext uri="{FF2B5EF4-FFF2-40B4-BE49-F238E27FC236}">
                <a16:creationId xmlns:a16="http://schemas.microsoft.com/office/drawing/2014/main" id="{87C97338-2C40-74DB-D0FB-69DEC5649366}"/>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C18D1E33-F386-8F53-473B-C66A6C2E0934}"/>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sp>
        <p:nvSpPr>
          <p:cNvPr id="77" name="角丸四角形 15">
            <a:extLst>
              <a:ext uri="{FF2B5EF4-FFF2-40B4-BE49-F238E27FC236}">
                <a16:creationId xmlns:a16="http://schemas.microsoft.com/office/drawing/2014/main" id="{8AA20C5B-6F9F-E13A-8A12-9B8E32740E77}"/>
              </a:ext>
            </a:extLst>
          </p:cNvPr>
          <p:cNvSpPr/>
          <p:nvPr/>
        </p:nvSpPr>
        <p:spPr>
          <a:xfrm>
            <a:off x="162607" y="6459730"/>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78" name="角丸四角形 40">
            <a:extLst>
              <a:ext uri="{FF2B5EF4-FFF2-40B4-BE49-F238E27FC236}">
                <a16:creationId xmlns:a16="http://schemas.microsoft.com/office/drawing/2014/main" id="{4C668A28-4585-F0DD-36F2-6C5CD1B6779C}"/>
              </a:ext>
            </a:extLst>
          </p:cNvPr>
          <p:cNvSpPr/>
          <p:nvPr/>
        </p:nvSpPr>
        <p:spPr>
          <a:xfrm>
            <a:off x="5366399" y="6459730"/>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　　　</a:t>
            </a:r>
          </a:p>
        </p:txBody>
      </p:sp>
      <p:sp>
        <p:nvSpPr>
          <p:cNvPr id="79" name="四角形: 角を丸くする 38">
            <a:extLst>
              <a:ext uri="{FF2B5EF4-FFF2-40B4-BE49-F238E27FC236}">
                <a16:creationId xmlns:a16="http://schemas.microsoft.com/office/drawing/2014/main" id="{B5597CA3-FB1F-7E6E-247E-E7B3A26FD817}"/>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80" name="正方形/長方形 79">
            <a:extLst>
              <a:ext uri="{FF2B5EF4-FFF2-40B4-BE49-F238E27FC236}">
                <a16:creationId xmlns:a16="http://schemas.microsoft.com/office/drawing/2014/main" id="{0FAD4BBC-BE48-93C5-FD16-C36BADDFF43C}"/>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81" name="正方形/長方形 80">
            <a:extLst>
              <a:ext uri="{FF2B5EF4-FFF2-40B4-BE49-F238E27FC236}">
                <a16:creationId xmlns:a16="http://schemas.microsoft.com/office/drawing/2014/main" id="{3910EE3A-0DBB-820C-88F7-106ED48C440B}"/>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82" name="Text Box 23">
            <a:extLst>
              <a:ext uri="{FF2B5EF4-FFF2-40B4-BE49-F238E27FC236}">
                <a16:creationId xmlns:a16="http://schemas.microsoft.com/office/drawing/2014/main" id="{E74EBD14-4C77-BC6E-3480-7711749E9056}"/>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45" grpId="0"/>
      <p:bldP spid="47" grpId="0" animBg="1"/>
      <p:bldP spid="48" grpId="0" animBg="1"/>
      <p:bldP spid="77" grpId="0"/>
      <p:bldP spid="78" grpId="0"/>
      <p:bldP spid="79" grpId="0" animBg="1"/>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520344"/>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1,127,000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1,086,000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941,000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（令和４年度）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en-US" altLang="ja-JP" dirty="0"/>
              <a:t>8</a:t>
            </a: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9518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en-US" altLang="ja-JP" dirty="0"/>
              <a:t>9</a:t>
            </a: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520344"/>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endParaRPr kumimoji="1" lang="ja-JP" altLang="en-US" sz="1100" dirty="0">
              <a:latin typeface="+mn-ea"/>
              <a:ea typeface="+mn-ea"/>
            </a:endParaRP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217FA-0208-4749-87E3-82E57DC6E338}">
  <ds:schemaRefs>
    <ds:schemaRef ds:uri="http://schemas.microsoft.com/office/infopath/2007/PartnerControls"/>
    <ds:schemaRef ds:uri="http://purl.org/dc/dcmitype/"/>
    <ds:schemaRef ds:uri="http://www.w3.org/XML/1998/namespace"/>
    <ds:schemaRef ds:uri="8fe4d1f7-9dac-473b-bde5-951e1cbc35f9"/>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1B50B90-19ED-4848-B69C-8DC88C798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2110</Words>
  <Application>Microsoft Macintosh PowerPoint</Application>
  <PresentationFormat>画面に合わせる (4:3)</PresentationFormat>
  <Paragraphs>434</Paragraphs>
  <Slides>16</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HGPｺﾞｼｯｸE</vt:lpstr>
      <vt:lpstr>Arial</vt:lpstr>
      <vt:lpstr>HGP創英角ｺﾞｼｯｸUB</vt:lpstr>
      <vt:lpstr>ＭＳ Ｐゴシック</vt:lpstr>
      <vt:lpstr>BIZ UDPゴシック</vt:lpstr>
      <vt:lpstr>HGPｺﾞｼｯｸM</vt:lpstr>
      <vt:lpstr>Times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2025-05-29T07:39:07Z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