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1"/>
  </p:notesMasterIdLst>
  <p:handoutMasterIdLst>
    <p:handoutMasterId r:id="rId22"/>
  </p:handoutMasterIdLst>
  <p:sldIdLst>
    <p:sldId id="360" r:id="rId5"/>
    <p:sldId id="258" r:id="rId6"/>
    <p:sldId id="354" r:id="rId7"/>
    <p:sldId id="350" r:id="rId8"/>
    <p:sldId id="353" r:id="rId9"/>
    <p:sldId id="344" r:id="rId10"/>
    <p:sldId id="355" r:id="rId11"/>
    <p:sldId id="292" r:id="rId12"/>
    <p:sldId id="341" r:id="rId13"/>
    <p:sldId id="352" r:id="rId14"/>
    <p:sldId id="368" r:id="rId15"/>
    <p:sldId id="367" r:id="rId16"/>
    <p:sldId id="356" r:id="rId17"/>
    <p:sldId id="357" r:id="rId18"/>
    <p:sldId id="366" r:id="rId19"/>
    <p:sldId id="364" r:id="rId20"/>
  </p:sldIdLst>
  <p:sldSz cx="9144000" cy="6858000" type="screen4x3"/>
  <p:notesSz cx="6735763" cy="9866313"/>
  <p:embeddedFontLst>
    <p:embeddedFont>
      <p:font typeface="HGPｺﾞｼｯｸM" panose="020B0600000000000000" pitchFamily="34" charset="-128"/>
      <p:regular r:id="rId23"/>
    </p:embeddedFont>
    <p:embeddedFont>
      <p:font typeface="BIZ UDPゴシック" panose="020B0400000000000000" pitchFamily="34" charset="-128"/>
      <p:regular r:id="rId24"/>
      <p:bold r:id="rId25"/>
    </p:embeddedFont>
    <p:embeddedFont>
      <p:font typeface="HGPｺﾞｼｯｸE" panose="020B0900000000000000" pitchFamily="34" charset="-128"/>
      <p:regular r:id="rId26"/>
    </p:embeddedFont>
    <p:embeddedFont>
      <p:font typeface="HGP創英角ｺﾞｼｯｸUB" panose="020B0900000000000000" pitchFamily="34" charset="-128"/>
      <p:regular r:id="rId27"/>
    </p:embeddedFont>
    <p:embeddedFont>
      <p:font typeface="Times" panose="02020603050405020304" pitchFamily="18"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京都府（表紙）" id="{E6585469-230B-4BAD-9C77-3F77597F0653}">
          <p14:sldIdLst>
            <p14:sldId id="360"/>
          </p14:sldIdLst>
        </p14:section>
        <p14:section name="共通" id="{49E164B7-26AB-8F4C-8B30-EF4F64FAB2DF}">
          <p14:sldIdLst>
            <p14:sldId id="258"/>
            <p14:sldId id="354"/>
            <p14:sldId id="350"/>
            <p14:sldId id="353"/>
            <p14:sldId id="344"/>
            <p14:sldId id="355"/>
            <p14:sldId id="292"/>
            <p14:sldId id="341"/>
            <p14:sldId id="352"/>
            <p14:sldId id="368"/>
          </p14:sldIdLst>
        </p14:section>
        <p14:section name="京都府独自ページ" id="{991A028B-E7D0-40C4-A750-EE916B0F4B47}">
          <p14:sldIdLst>
            <p14:sldId id="367"/>
            <p14:sldId id="356"/>
            <p14:sldId id="357"/>
            <p14:sldId id="366"/>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764"/>
    <a:srgbClr val="F36C62"/>
    <a:srgbClr val="AEAEAE"/>
    <a:srgbClr val="FFABAB"/>
    <a:srgbClr val="A79CDA"/>
    <a:srgbClr val="817DD5"/>
    <a:srgbClr val="92D150"/>
    <a:srgbClr val="5FC164"/>
    <a:srgbClr val="6AE2FE"/>
    <a:srgbClr val="EFC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3935" autoAdjust="0"/>
  </p:normalViewPr>
  <p:slideViewPr>
    <p:cSldViewPr snapToGrid="0">
      <p:cViewPr varScale="1">
        <p:scale>
          <a:sx n="158" d="100"/>
          <a:sy n="158" d="100"/>
        </p:scale>
        <p:origin x="145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EFC82E"/>
              </a:solidFill>
              <a:ln w="19050">
                <a:noFill/>
              </a:ln>
              <a:effectLst/>
            </c:spPr>
            <c:extLst>
              <c:ext xmlns:c16="http://schemas.microsoft.com/office/drawing/2014/chart" uri="{C3380CC4-5D6E-409C-BE32-E72D297353CC}">
                <c16:uniqueId val="{00000001-2156-B649-B82F-2C7B8A103B24}"/>
              </c:ext>
            </c:extLst>
          </c:dPt>
          <c:dPt>
            <c:idx val="1"/>
            <c:bubble3D val="0"/>
            <c:spPr>
              <a:solidFill>
                <a:srgbClr val="6AE2FE"/>
              </a:solidFill>
              <a:ln w="19050">
                <a:noFill/>
              </a:ln>
              <a:effectLst/>
            </c:spPr>
            <c:extLst>
              <c:ext xmlns:c16="http://schemas.microsoft.com/office/drawing/2014/chart" uri="{C3380CC4-5D6E-409C-BE32-E72D297353CC}">
                <c16:uniqueId val="{00000003-2156-B649-B82F-2C7B8A103B24}"/>
              </c:ext>
            </c:extLst>
          </c:dPt>
          <c:dPt>
            <c:idx val="2"/>
            <c:bubble3D val="0"/>
            <c:spPr>
              <a:solidFill>
                <a:srgbClr val="92D150"/>
              </a:solidFill>
              <a:ln w="19050">
                <a:noFill/>
              </a:ln>
              <a:effectLst/>
            </c:spPr>
            <c:extLst>
              <c:ext xmlns:c16="http://schemas.microsoft.com/office/drawing/2014/chart" uri="{C3380CC4-5D6E-409C-BE32-E72D297353CC}">
                <c16:uniqueId val="{00000005-2156-B649-B82F-2C7B8A103B24}"/>
              </c:ext>
            </c:extLst>
          </c:dPt>
          <c:dPt>
            <c:idx val="3"/>
            <c:bubble3D val="0"/>
            <c:spPr>
              <a:solidFill>
                <a:srgbClr val="A79CDA"/>
              </a:solidFill>
              <a:ln w="19050">
                <a:noFill/>
              </a:ln>
              <a:effectLst/>
            </c:spPr>
            <c:extLst>
              <c:ext xmlns:c16="http://schemas.microsoft.com/office/drawing/2014/chart" uri="{C3380CC4-5D6E-409C-BE32-E72D297353CC}">
                <c16:uniqueId val="{00000007-2156-B649-B82F-2C7B8A103B24}"/>
              </c:ext>
            </c:extLst>
          </c:dPt>
          <c:dPt>
            <c:idx val="4"/>
            <c:bubble3D val="0"/>
            <c:spPr>
              <a:solidFill>
                <a:srgbClr val="FFABAB"/>
              </a:solidFill>
              <a:ln w="19050">
                <a:noFill/>
              </a:ln>
              <a:effectLst/>
            </c:spPr>
            <c:extLst>
              <c:ext xmlns:c16="http://schemas.microsoft.com/office/drawing/2014/chart" uri="{C3380CC4-5D6E-409C-BE32-E72D297353CC}">
                <c16:uniqueId val="{00000009-2156-B649-B82F-2C7B8A103B24}"/>
              </c:ext>
            </c:extLst>
          </c:dPt>
          <c:dPt>
            <c:idx val="5"/>
            <c:bubble3D val="0"/>
            <c:spPr>
              <a:solidFill>
                <a:srgbClr val="AEAEAE"/>
              </a:solidFill>
              <a:ln w="19050">
                <a:noFill/>
              </a:ln>
              <a:effectLst/>
            </c:spPr>
            <c:extLst>
              <c:ext xmlns:c16="http://schemas.microsoft.com/office/drawing/2014/chart" uri="{C3380CC4-5D6E-409C-BE32-E72D297353CC}">
                <c16:uniqueId val="{0000000B-2156-B649-B82F-2C7B8A103B24}"/>
              </c:ext>
            </c:extLst>
          </c:dPt>
          <c:dPt>
            <c:idx val="6"/>
            <c:bubble3D val="0"/>
            <c:spPr>
              <a:solidFill>
                <a:srgbClr val="F36C62"/>
              </a:solidFill>
              <a:ln w="19050">
                <a:noFill/>
              </a:ln>
              <a:effectLst/>
            </c:spPr>
            <c:extLst>
              <c:ext xmlns:c16="http://schemas.microsoft.com/office/drawing/2014/chart" uri="{C3380CC4-5D6E-409C-BE32-E72D297353CC}">
                <c16:uniqueId val="{0000000D-2156-B649-B82F-2C7B8A103B24}"/>
              </c:ext>
            </c:extLst>
          </c:dPt>
          <c:dPt>
            <c:idx val="7"/>
            <c:bubble3D val="0"/>
            <c:spPr>
              <a:solidFill>
                <a:srgbClr val="C38764"/>
              </a:solidFill>
              <a:ln w="19050">
                <a:noFill/>
              </a:ln>
              <a:effectLst/>
            </c:spPr>
            <c:extLst>
              <c:ext xmlns:c16="http://schemas.microsoft.com/office/drawing/2014/chart" uri="{C3380CC4-5D6E-409C-BE32-E72D297353CC}">
                <c16:uniqueId val="{0000000F-2156-B649-B82F-2C7B8A103B2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2156-B649-B82F-2C7B8A103B2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2156-B649-B82F-2C7B8A103B2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2156-B649-B82F-2C7B8A103B24}"/>
              </c:ext>
            </c:extLst>
          </c:dPt>
          <c:val>
            <c:numRef>
              <c:f>小学校!$G$42:$G$52</c:f>
              <c:numCache>
                <c:formatCode>General</c:formatCode>
                <c:ptCount val="11"/>
                <c:pt idx="0">
                  <c:v>18.100000000000001</c:v>
                </c:pt>
                <c:pt idx="1">
                  <c:v>17.899999999999999</c:v>
                </c:pt>
                <c:pt idx="2">
                  <c:v>15.6</c:v>
                </c:pt>
                <c:pt idx="3">
                  <c:v>11.9</c:v>
                </c:pt>
                <c:pt idx="4">
                  <c:v>8.1999999999999993</c:v>
                </c:pt>
                <c:pt idx="5">
                  <c:v>6.6</c:v>
                </c:pt>
                <c:pt idx="6">
                  <c:v>1.9</c:v>
                </c:pt>
                <c:pt idx="7">
                  <c:v>19.8</c:v>
                </c:pt>
              </c:numCache>
            </c:numRef>
          </c:val>
          <c:extLst>
            <c:ext xmlns:c16="http://schemas.microsoft.com/office/drawing/2014/chart" uri="{C3380CC4-5D6E-409C-BE32-E72D297353CC}">
              <c16:uniqueId val="{00000016-2156-B649-B82F-2C7B8A103B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FF9966"/>
              </a:solidFill>
              <a:ln w="19050">
                <a:noFill/>
              </a:ln>
              <a:effectLst/>
            </c:spPr>
            <c:extLst>
              <c:ext xmlns:c16="http://schemas.microsoft.com/office/drawing/2014/chart" uri="{C3380CC4-5D6E-409C-BE32-E72D297353CC}">
                <c16:uniqueId val="{00000001-A3B8-754B-8FC6-E119D3261A33}"/>
              </c:ext>
            </c:extLst>
          </c:dPt>
          <c:dPt>
            <c:idx val="1"/>
            <c:bubble3D val="0"/>
            <c:spPr>
              <a:solidFill>
                <a:srgbClr val="92D150"/>
              </a:solidFill>
              <a:ln w="19050">
                <a:noFill/>
              </a:ln>
              <a:effectLst/>
            </c:spPr>
            <c:extLst>
              <c:ext xmlns:c16="http://schemas.microsoft.com/office/drawing/2014/chart" uri="{C3380CC4-5D6E-409C-BE32-E72D297353CC}">
                <c16:uniqueId val="{00000003-A3B8-754B-8FC6-E119D3261A33}"/>
              </c:ext>
            </c:extLst>
          </c:dPt>
          <c:dPt>
            <c:idx val="2"/>
            <c:bubble3D val="0"/>
            <c:spPr>
              <a:solidFill>
                <a:srgbClr val="AEAEAE"/>
              </a:solidFill>
              <a:ln w="19050">
                <a:noFill/>
              </a:ln>
              <a:effectLst/>
            </c:spPr>
            <c:extLst>
              <c:ext xmlns:c16="http://schemas.microsoft.com/office/drawing/2014/chart" uri="{C3380CC4-5D6E-409C-BE32-E72D297353CC}">
                <c16:uniqueId val="{00000005-A3B8-754B-8FC6-E119D3261A33}"/>
              </c:ext>
            </c:extLst>
          </c:dPt>
          <c:dPt>
            <c:idx val="3"/>
            <c:bubble3D val="0"/>
            <c:spPr>
              <a:solidFill>
                <a:schemeClr val="accent4"/>
              </a:solidFill>
              <a:ln w="19050">
                <a:noFill/>
              </a:ln>
              <a:effectLst/>
            </c:spPr>
            <c:extLst>
              <c:ext xmlns:c16="http://schemas.microsoft.com/office/drawing/2014/chart" uri="{C3380CC4-5D6E-409C-BE32-E72D297353CC}">
                <c16:uniqueId val="{00000007-A3B8-754B-8FC6-E119D3261A33}"/>
              </c:ext>
            </c:extLst>
          </c:dPt>
          <c:val>
            <c:numRef>
              <c:f>小学校!$B$42:$B$45</c:f>
              <c:numCache>
                <c:formatCode>General</c:formatCode>
                <c:ptCount val="4"/>
                <c:pt idx="0">
                  <c:v>68.099999999999994</c:v>
                </c:pt>
                <c:pt idx="1">
                  <c:v>25.4</c:v>
                </c:pt>
                <c:pt idx="2">
                  <c:v>6.5</c:v>
                </c:pt>
              </c:numCache>
            </c:numRef>
          </c:val>
          <c:extLst>
            <c:ext xmlns:c16="http://schemas.microsoft.com/office/drawing/2014/chart" uri="{C3380CC4-5D6E-409C-BE32-E72D297353CC}">
              <c16:uniqueId val="{00000008-A3B8-754B-8FC6-E119D3261A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2025/5/29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20533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256170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33742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a:defRPr/>
            </a:pPr>
            <a:fld id="{9568161C-ABBB-4AD2-A587-D7C64F4E4BF3}" type="slidenum">
              <a:rPr lang="ja-JP" altLang="en-US" smtClean="0"/>
              <a:pPr>
                <a:defRPr/>
              </a:pPr>
              <a:t>16</a:t>
            </a:fld>
            <a:endParaRPr lang="ja-JP" altLang="en-US"/>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77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50503" y="6007184"/>
            <a:ext cx="960783" cy="850816"/>
            <a:chOff x="-50505" y="5996309"/>
            <a:chExt cx="960783"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50505" y="6190839"/>
              <a:ext cx="882564"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0"/>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0.png"/><Relationship Id="rId2" Type="http://schemas.openxmlformats.org/officeDocument/2006/relationships/hyperlink" Target="https://www.nta.go.jp/publication/webtaxtv/201503/webtaxtv_wb.html" TargetMode="Externa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www.nta.go.jp/taxes/kids/video/index.htm" TargetMode="External"/><Relationship Id="rId1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hyperlink" Target="https://www.nta.go.jp/taxes/kids/index.htm" TargetMode="External"/><Relationship Id="rId12" Type="http://schemas.openxmlformats.org/officeDocument/2006/relationships/image" Target="../media/image55.png"/><Relationship Id="rId17" Type="http://schemas.openxmlformats.org/officeDocument/2006/relationships/image" Target="../media/image59.png"/><Relationship Id="rId2" Type="http://schemas.openxmlformats.org/officeDocument/2006/relationships/notesSlide" Target="../notesSlides/notesSlide9.xml"/><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hyperlink" Target="https://www.mof.go.jp/tax_policy/publication/brochure/zeikin_drill/index.html" TargetMode="External"/><Relationship Id="rId5" Type="http://schemas.openxmlformats.org/officeDocument/2006/relationships/hyperlink" Target="https://www.kyoto-sosuiren.com/index.html" TargetMode="External"/><Relationship Id="rId15" Type="http://schemas.openxmlformats.org/officeDocument/2006/relationships/image" Target="../media/image57.png"/><Relationship Id="rId10" Type="http://schemas.openxmlformats.org/officeDocument/2006/relationships/image" Target="../media/image54.png"/><Relationship Id="rId4" Type="http://schemas.openxmlformats.org/officeDocument/2006/relationships/image" Target="../media/image2.svg"/><Relationship Id="rId9" Type="http://schemas.openxmlformats.org/officeDocument/2006/relationships/hyperlink" Target="https://www.mof.go.jp/kids/2018/" TargetMode="External"/><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solidFill>
            <a:srgbClr val="FFFFCC"/>
          </a:solidFill>
        </p:spPr>
        <p:txBody>
          <a:bodyPr wrap="square" rtlCol="0">
            <a:spAutoFit/>
          </a:bodyPr>
          <a:lstStyle/>
          <a:p>
            <a:pPr algn="ctr"/>
            <a:r>
              <a:rPr kumimoji="1" lang="ja-JP" altLang="en-US" dirty="0">
                <a:solidFill>
                  <a:srgbClr val="E37F2D"/>
                </a:solidFill>
                <a:latin typeface="BIZ UDPゴシック" panose="020B0400000000000000" pitchFamily="50" charset="-128"/>
                <a:ea typeface="BIZ UDPゴシック" panose="020B0400000000000000" pitchFamily="50" charset="-128"/>
              </a:rPr>
              <a:t>－　令和７年度 </a:t>
            </a:r>
            <a:r>
              <a:rPr kumimoji="1" lang="ja-JP" altLang="en-US">
                <a:solidFill>
                  <a:srgbClr val="E37F2D"/>
                </a:solidFill>
                <a:latin typeface="BIZ UDPゴシック" panose="020B0400000000000000" pitchFamily="50" charset="-128"/>
                <a:ea typeface="BIZ UDPゴシック" panose="020B0400000000000000" pitchFamily="50" charset="-128"/>
              </a:rPr>
              <a:t>・ 京都府版　</a:t>
            </a:r>
            <a:r>
              <a:rPr kumimoji="1" lang="ja-JP" altLang="en-US" dirty="0">
                <a:solidFill>
                  <a:srgbClr val="E37F2D"/>
                </a:solidFill>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231891" y="6323856"/>
            <a:ext cx="2680222"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lang="ja-JP" altLang="en-US" sz="1400" spc="-10">
                <a:solidFill>
                  <a:srgbClr val="E37F2D"/>
                </a:solidFill>
                <a:latin typeface="BIZ UDPゴシック" panose="020B0400000000000000" pitchFamily="50" charset="-128"/>
                <a:ea typeface="BIZ UDPゴシック" panose="020B0400000000000000" pitchFamily="50" charset="-128"/>
              </a:rPr>
              <a:t>京都府租税</a:t>
            </a:r>
            <a:r>
              <a:rPr lang="ja-JP" altLang="en-US" sz="1400" spc="-10" dirty="0">
                <a:solidFill>
                  <a:srgbClr val="E37F2D"/>
                </a:solidFill>
                <a:latin typeface="BIZ UDPゴシック" panose="020B0400000000000000" pitchFamily="50" charset="-128"/>
                <a:ea typeface="BIZ UDPゴシック" panose="020B0400000000000000" pitchFamily="50" charset="-128"/>
              </a:rPr>
              <a:t>教育推進連絡協議会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AB59B2B-3B87-46BE-94BE-75E35B923529}"/>
              </a:ext>
            </a:extLst>
          </p:cNvPr>
          <p:cNvSpPr txBox="1"/>
          <p:nvPr/>
        </p:nvSpPr>
        <p:spPr>
          <a:xfrm>
            <a:off x="10654301" y="2897312"/>
            <a:ext cx="184731" cy="369332"/>
          </a:xfrm>
          <a:prstGeom prst="rect">
            <a:avLst/>
          </a:prstGeom>
          <a:noFill/>
        </p:spPr>
        <p:txBody>
          <a:bodyPr wrap="none" rtlCol="0">
            <a:spAutoFit/>
          </a:bodyPr>
          <a:lstStyle/>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224233"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88874" y="3131843"/>
            <a:ext cx="1348446" cy="1300682"/>
            <a:chOff x="1903533" y="3951980"/>
            <a:chExt cx="1609197"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903533" y="4348234"/>
              <a:ext cx="1609197"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982105"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0" y="3131843"/>
            <a:ext cx="1348446" cy="1300682"/>
            <a:chOff x="1903534" y="3951980"/>
            <a:chExt cx="1609195"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4" y="4348234"/>
              <a:ext cx="1609195"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498401" y="2031223"/>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E99C09D5-8547-1949-933D-63174A72EBEA}"/>
              </a:ext>
            </a:extLst>
          </p:cNvPr>
          <p:cNvGraphicFramePr>
            <a:graphicFrameLocks/>
          </p:cNvGraphicFramePr>
          <p:nvPr/>
        </p:nvGraphicFramePr>
        <p:xfrm>
          <a:off x="5007625" y="1953724"/>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a:extLst>
              <a:ext uri="{FF2B5EF4-FFF2-40B4-BE49-F238E27FC236}">
                <a16:creationId xmlns:a16="http://schemas.microsoft.com/office/drawing/2014/main" id="{4F2E72DA-DF7B-8743-BB82-0DB6BD749DF1}"/>
              </a:ext>
            </a:extLst>
          </p:cNvPr>
          <p:cNvGraphicFramePr>
            <a:graphicFrameLocks/>
          </p:cNvGraphicFramePr>
          <p:nvPr/>
        </p:nvGraphicFramePr>
        <p:xfrm>
          <a:off x="276822" y="1899117"/>
          <a:ext cx="360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7" name="テキスト ボックス 16">
            <a:extLst>
              <a:ext uri="{FF2B5EF4-FFF2-40B4-BE49-F238E27FC236}">
                <a16:creationId xmlns:a16="http://schemas.microsoft.com/office/drawing/2014/main" id="{782B4109-B4EB-4B91-A95C-D8EEB4F583E4}"/>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京都府の予算</a:t>
            </a:r>
            <a:r>
              <a:rPr lang="zh-CN" altLang="en-US" sz="2000" dirty="0">
                <a:latin typeface="HGPｺﾞｼｯｸE" panose="020B0900000000000000" pitchFamily="50" charset="-128"/>
                <a:ea typeface="HGPｺﾞｼｯｸE" panose="020B0900000000000000" pitchFamily="50" charset="-128"/>
              </a:rPr>
              <a:t>（令和</a:t>
            </a:r>
            <a:r>
              <a:rPr lang="en-US" altLang="ja-JP" sz="2000" dirty="0">
                <a:latin typeface="HGPｺﾞｼｯｸE" panose="020B0900000000000000" pitchFamily="50" charset="-128"/>
                <a:ea typeface="HGPｺﾞｼｯｸE" panose="020B0900000000000000" pitchFamily="50" charset="-128"/>
              </a:rPr>
              <a:t>7</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41FEF7DE-EB3F-4078-8A12-2C98BC6F502F}"/>
              </a:ext>
            </a:extLst>
          </p:cNvPr>
          <p:cNvSpPr txBox="1"/>
          <p:nvPr/>
        </p:nvSpPr>
        <p:spPr>
          <a:xfrm>
            <a:off x="2449812" y="3604056"/>
            <a:ext cx="1394768" cy="584775"/>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税金など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68.1%</a:t>
            </a:r>
          </a:p>
        </p:txBody>
      </p:sp>
      <p:sp>
        <p:nvSpPr>
          <p:cNvPr id="23" name="テキスト ボックス 22">
            <a:extLst>
              <a:ext uri="{FF2B5EF4-FFF2-40B4-BE49-F238E27FC236}">
                <a16:creationId xmlns:a16="http://schemas.microsoft.com/office/drawing/2014/main" id="{76C9EDE9-AF32-4BCA-BE61-0D5A14631030}"/>
              </a:ext>
            </a:extLst>
          </p:cNvPr>
          <p:cNvSpPr txBox="1"/>
          <p:nvPr/>
        </p:nvSpPr>
        <p:spPr>
          <a:xfrm>
            <a:off x="310286" y="2970128"/>
            <a:ext cx="1516237" cy="830997"/>
          </a:xfrm>
          <a:prstGeom prst="rect">
            <a:avLst/>
          </a:prstGeom>
          <a:noFill/>
          <a:ln>
            <a:noFill/>
          </a:ln>
        </p:spPr>
        <p:txBody>
          <a:bodyPr wrap="square" rtlCol="0">
            <a:spAutoFit/>
          </a:bodyPr>
          <a:lstStyle/>
          <a:p>
            <a:pPr algn="ctr"/>
            <a:r>
              <a:rPr lang="ja-JP" altLang="en-US" sz="1600">
                <a:ln w="5080">
                  <a:noFill/>
                </a:ln>
                <a:latin typeface="HGPｺﾞｼｯｸE" panose="020B0900000000000000" pitchFamily="50" charset="-128"/>
                <a:ea typeface="HGPｺﾞｼｯｸE" panose="020B0900000000000000" pitchFamily="50" charset="-128"/>
              </a:rPr>
              <a:t>国から入る</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a:ln w="5080">
                  <a:noFill/>
                </a:ln>
                <a:latin typeface="HGPｺﾞｼｯｸE" panose="020B0900000000000000" pitchFamily="50" charset="-128"/>
                <a:ea typeface="HGPｺﾞｼｯｸE" panose="020B0900000000000000" pitchFamily="50" charset="-128"/>
              </a:rPr>
              <a:t>お金</a:t>
            </a:r>
            <a:r>
              <a:rPr kumimoji="1" lang="ja-JP" altLang="en-US" sz="1600">
                <a:ln w="5080">
                  <a:noFill/>
                </a:ln>
                <a:latin typeface="HGPｺﾞｼｯｸE" panose="020B0900000000000000" pitchFamily="50" charset="-128"/>
                <a:ea typeface="HGPｺﾞｼｯｸE" panose="020B0900000000000000" pitchFamily="50" charset="-128"/>
              </a:rPr>
              <a:t> </a:t>
            </a:r>
            <a:endParaRPr kumimoji="1" lang="en-US" altLang="ja-JP" sz="1600" dirty="0">
              <a:ln w="5080">
                <a:noFill/>
              </a:ln>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25.4%</a:t>
            </a:r>
          </a:p>
        </p:txBody>
      </p:sp>
      <p:sp>
        <p:nvSpPr>
          <p:cNvPr id="24" name="テキスト ボックス 23">
            <a:extLst>
              <a:ext uri="{FF2B5EF4-FFF2-40B4-BE49-F238E27FC236}">
                <a16:creationId xmlns:a16="http://schemas.microsoft.com/office/drawing/2014/main" id="{EC0008CE-4BDE-489B-90B1-8D9E8129CB18}"/>
              </a:ext>
            </a:extLst>
          </p:cNvPr>
          <p:cNvSpPr txBox="1"/>
          <p:nvPr/>
        </p:nvSpPr>
        <p:spPr>
          <a:xfrm>
            <a:off x="712392" y="1500295"/>
            <a:ext cx="1641815" cy="584775"/>
          </a:xfrm>
          <a:prstGeom prst="rect">
            <a:avLst/>
          </a:prstGeom>
          <a:noFill/>
        </p:spPr>
        <p:txBody>
          <a:bodyPr wrap="square" rtlCol="0">
            <a:spAutoFit/>
          </a:bodyPr>
          <a:lstStyle/>
          <a:p>
            <a:pPr algn="ctr"/>
            <a:r>
              <a:rPr lang="ja-JP" altLang="en-US" sz="1600">
                <a:latin typeface="HGPｺﾞｼｯｸE" panose="020B0900000000000000" pitchFamily="50" charset="-128"/>
                <a:ea typeface="HGPｺﾞｼｯｸE" panose="020B0900000000000000" pitchFamily="50" charset="-128"/>
              </a:rPr>
              <a:t>府の借金</a:t>
            </a:r>
            <a:r>
              <a:rPr kumimoji="1" lang="ja-JP" altLang="en-US" sz="160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6.5%</a:t>
            </a:r>
          </a:p>
        </p:txBody>
      </p:sp>
      <p:sp>
        <p:nvSpPr>
          <p:cNvPr id="25" name="テキスト ボックス 24">
            <a:extLst>
              <a:ext uri="{FF2B5EF4-FFF2-40B4-BE49-F238E27FC236}">
                <a16:creationId xmlns:a16="http://schemas.microsoft.com/office/drawing/2014/main" id="{63E27417-6A69-401A-8393-CBCE09A56325}"/>
              </a:ext>
            </a:extLst>
          </p:cNvPr>
          <p:cNvSpPr txBox="1"/>
          <p:nvPr/>
        </p:nvSpPr>
        <p:spPr>
          <a:xfrm>
            <a:off x="6832358" y="2015206"/>
            <a:ext cx="2158799"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体の不自由な人や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お年よりが安心して</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くらせるようにするため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18</a:t>
            </a:r>
            <a:r>
              <a:rPr lang="en-US" altLang="ja-JP" sz="1600" dirty="0">
                <a:latin typeface="HGPｺﾞｼｯｸE" panose="020B0900000000000000" pitchFamily="50" charset="-128"/>
                <a:ea typeface="HGPｺﾞｼｯｸE" panose="020B0900000000000000" pitchFamily="50" charset="-128"/>
              </a:rPr>
              <a:t>.1</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7" name="テキスト ボックス 26">
            <a:extLst>
              <a:ext uri="{FF2B5EF4-FFF2-40B4-BE49-F238E27FC236}">
                <a16:creationId xmlns:a16="http://schemas.microsoft.com/office/drawing/2014/main" id="{36C1D088-1C74-4DD7-BC85-2531C0876618}"/>
              </a:ext>
            </a:extLst>
          </p:cNvPr>
          <p:cNvSpPr txBox="1"/>
          <p:nvPr/>
        </p:nvSpPr>
        <p:spPr>
          <a:xfrm>
            <a:off x="6975044" y="5327364"/>
            <a:ext cx="2081970"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商業や工業など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の産業をさかん</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にするため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15.6%</a:t>
            </a:r>
          </a:p>
          <a:p>
            <a:pPr algn="ctr"/>
            <a:endParaRPr kumimoji="1" lang="en-US" altLang="ja-JP" sz="1600" dirty="0">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1EB8913B-C812-43C8-99D3-2066507341D1}"/>
              </a:ext>
            </a:extLst>
          </p:cNvPr>
          <p:cNvSpPr txBox="1"/>
          <p:nvPr/>
        </p:nvSpPr>
        <p:spPr>
          <a:xfrm>
            <a:off x="3889879" y="2196079"/>
            <a:ext cx="1809283" cy="830997"/>
          </a:xfrm>
          <a:prstGeom prst="rect">
            <a:avLst/>
          </a:prstGeom>
          <a:noFill/>
        </p:spPr>
        <p:txBody>
          <a:bodyPr wrap="square" rtlCol="0">
            <a:spAutoFit/>
          </a:bodyPr>
          <a:lstStyle/>
          <a:p>
            <a:pPr algn="ctr"/>
            <a:r>
              <a:rPr lang="ja-JP" altLang="en-US" sz="1600">
                <a:latin typeface="HGPｺﾞｼｯｸE" panose="020B0900000000000000" pitchFamily="50" charset="-128"/>
                <a:ea typeface="HGPｺﾞｼｯｸE" panose="020B0900000000000000" pitchFamily="50" charset="-128"/>
              </a:rPr>
              <a:t>農・林・水産業を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a:latin typeface="HGPｺﾞｼｯｸE" panose="020B0900000000000000" pitchFamily="50" charset="-128"/>
                <a:ea typeface="HGPｺﾞｼｯｸE" panose="020B0900000000000000" pitchFamily="50" charset="-128"/>
              </a:rPr>
              <a:t>さかんにするため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1.9</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9" name="テキスト ボックス 28">
            <a:extLst>
              <a:ext uri="{FF2B5EF4-FFF2-40B4-BE49-F238E27FC236}">
                <a16:creationId xmlns:a16="http://schemas.microsoft.com/office/drawing/2014/main" id="{A40CBDB3-0133-4867-BBAA-A900697871CC}"/>
              </a:ext>
            </a:extLst>
          </p:cNvPr>
          <p:cNvSpPr txBox="1"/>
          <p:nvPr/>
        </p:nvSpPr>
        <p:spPr>
          <a:xfrm>
            <a:off x="3786465" y="4586280"/>
            <a:ext cx="1718188" cy="1077218"/>
          </a:xfrm>
          <a:prstGeom prst="rect">
            <a:avLst/>
          </a:prstGeom>
          <a:noFill/>
        </p:spPr>
        <p:txBody>
          <a:bodyPr wrap="square" rtlCol="0">
            <a:spAutoFit/>
          </a:bodyPr>
          <a:lstStyle/>
          <a:p>
            <a:pPr algn="ctr"/>
            <a:r>
              <a:rPr lang="ja-JP" altLang="en-US" sz="1600">
                <a:latin typeface="HGPｺﾞｼｯｸE" panose="020B0900000000000000" pitchFamily="50" charset="-128"/>
                <a:ea typeface="HGPｺﾞｼｯｸE" panose="020B0900000000000000" pitchFamily="50" charset="-128"/>
              </a:rPr>
              <a:t>犯罪をふせいだり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a:latin typeface="HGPｺﾞｼｯｸE" panose="020B0900000000000000" pitchFamily="50" charset="-128"/>
                <a:ea typeface="HGPｺﾞｼｯｸE" panose="020B0900000000000000" pitchFamily="50" charset="-128"/>
              </a:rPr>
              <a:t>くらしの安全を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a:latin typeface="HGPｺﾞｼｯｸE" panose="020B0900000000000000" pitchFamily="50" charset="-128"/>
                <a:ea typeface="HGPｺﾞｼｯｸE" panose="020B0900000000000000" pitchFamily="50" charset="-128"/>
              </a:rPr>
              <a:t>守るため</a:t>
            </a:r>
            <a:r>
              <a:rPr kumimoji="1" lang="ja-JP" altLang="en-US" sz="160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8.2%</a:t>
            </a:r>
          </a:p>
        </p:txBody>
      </p:sp>
      <p:sp>
        <p:nvSpPr>
          <p:cNvPr id="30" name="テキスト ボックス 29">
            <a:extLst>
              <a:ext uri="{FF2B5EF4-FFF2-40B4-BE49-F238E27FC236}">
                <a16:creationId xmlns:a16="http://schemas.microsoft.com/office/drawing/2014/main" id="{AD7D3E14-D8B3-4ED4-B490-D31BD1E07422}"/>
              </a:ext>
            </a:extLst>
          </p:cNvPr>
          <p:cNvSpPr txBox="1"/>
          <p:nvPr/>
        </p:nvSpPr>
        <p:spPr>
          <a:xfrm>
            <a:off x="3833650" y="3249806"/>
            <a:ext cx="1476700" cy="1077218"/>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道路・橋・住宅</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をつくったり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6.6%</a:t>
            </a:r>
          </a:p>
        </p:txBody>
      </p:sp>
      <p:cxnSp>
        <p:nvCxnSpPr>
          <p:cNvPr id="32" name="直線コネクタ 31">
            <a:extLst>
              <a:ext uri="{FF2B5EF4-FFF2-40B4-BE49-F238E27FC236}">
                <a16:creationId xmlns:a16="http://schemas.microsoft.com/office/drawing/2014/main" id="{9EE2C2C8-061D-4F1F-86A8-5435CF403F65}"/>
              </a:ext>
            </a:extLst>
          </p:cNvPr>
          <p:cNvCxnSpPr>
            <a:cxnSpLocks/>
          </p:cNvCxnSpPr>
          <p:nvPr/>
        </p:nvCxnSpPr>
        <p:spPr bwMode="auto">
          <a:xfrm flipH="1">
            <a:off x="5903042" y="4828776"/>
            <a:ext cx="401126" cy="722390"/>
          </a:xfrm>
          <a:prstGeom prst="line">
            <a:avLst/>
          </a:prstGeom>
          <a:noFill/>
          <a:ln w="12700" cap="flat" cmpd="sng" algn="ctr">
            <a:solidFill>
              <a:schemeClr val="tx1"/>
            </a:solidFill>
            <a:prstDash val="solid"/>
            <a:round/>
            <a:headEnd type="oval" w="med" len="med"/>
            <a:tailEnd type="none" w="med" len="med"/>
          </a:ln>
          <a:effectLst/>
        </p:spPr>
      </p:cxnSp>
      <p:cxnSp>
        <p:nvCxnSpPr>
          <p:cNvPr id="33" name="直線コネクタ 32">
            <a:extLst>
              <a:ext uri="{FF2B5EF4-FFF2-40B4-BE49-F238E27FC236}">
                <a16:creationId xmlns:a16="http://schemas.microsoft.com/office/drawing/2014/main" id="{64A084A8-7862-4B78-AB19-35F2CC63288E}"/>
              </a:ext>
            </a:extLst>
          </p:cNvPr>
          <p:cNvCxnSpPr>
            <a:cxnSpLocks/>
          </p:cNvCxnSpPr>
          <p:nvPr/>
        </p:nvCxnSpPr>
        <p:spPr bwMode="auto">
          <a:xfrm flipH="1">
            <a:off x="5097982" y="3699117"/>
            <a:ext cx="450795" cy="240582"/>
          </a:xfrm>
          <a:prstGeom prst="line">
            <a:avLst/>
          </a:prstGeom>
          <a:noFill/>
          <a:ln w="12700" cap="flat" cmpd="sng" algn="ctr">
            <a:solidFill>
              <a:schemeClr val="tx1"/>
            </a:solidFill>
            <a:prstDash val="solid"/>
            <a:round/>
            <a:headEnd type="oval" w="med" len="med"/>
            <a:tailEnd type="none" w="med" len="med"/>
          </a:ln>
          <a:effectLst/>
        </p:spPr>
      </p:cxnSp>
      <p:cxnSp>
        <p:nvCxnSpPr>
          <p:cNvPr id="35" name="直線コネクタ 34">
            <a:extLst>
              <a:ext uri="{FF2B5EF4-FFF2-40B4-BE49-F238E27FC236}">
                <a16:creationId xmlns:a16="http://schemas.microsoft.com/office/drawing/2014/main" id="{B539ACFF-CDCE-4C07-859E-CBEF0EABFDD3}"/>
              </a:ext>
            </a:extLst>
          </p:cNvPr>
          <p:cNvCxnSpPr>
            <a:cxnSpLocks/>
            <a:endCxn id="27" idx="0"/>
          </p:cNvCxnSpPr>
          <p:nvPr/>
        </p:nvCxnSpPr>
        <p:spPr bwMode="auto">
          <a:xfrm>
            <a:off x="7676707" y="4853470"/>
            <a:ext cx="339322" cy="473894"/>
          </a:xfrm>
          <a:prstGeom prst="line">
            <a:avLst/>
          </a:prstGeom>
          <a:noFill/>
          <a:ln w="12700" cap="flat" cmpd="sng" algn="ctr">
            <a:solidFill>
              <a:schemeClr val="tx1"/>
            </a:solidFill>
            <a:prstDash val="solid"/>
            <a:round/>
            <a:headEnd type="oval" w="med" len="med"/>
            <a:tailEnd type="none" w="med" len="med"/>
          </a:ln>
          <a:effectLst/>
        </p:spPr>
      </p:cxnSp>
      <p:cxnSp>
        <p:nvCxnSpPr>
          <p:cNvPr id="37" name="直線コネクタ 36">
            <a:extLst>
              <a:ext uri="{FF2B5EF4-FFF2-40B4-BE49-F238E27FC236}">
                <a16:creationId xmlns:a16="http://schemas.microsoft.com/office/drawing/2014/main" id="{C5AF825A-BFD0-4892-90B5-4FEE05872375}"/>
              </a:ext>
            </a:extLst>
          </p:cNvPr>
          <p:cNvCxnSpPr>
            <a:cxnSpLocks/>
          </p:cNvCxnSpPr>
          <p:nvPr/>
        </p:nvCxnSpPr>
        <p:spPr bwMode="auto">
          <a:xfrm flipH="1">
            <a:off x="4904621" y="4320237"/>
            <a:ext cx="641218" cy="326838"/>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2DFB3F9C-3B0E-43E7-9701-5B97E2273BCE}"/>
              </a:ext>
            </a:extLst>
          </p:cNvPr>
          <p:cNvSpPr txBox="1"/>
          <p:nvPr/>
        </p:nvSpPr>
        <p:spPr>
          <a:xfrm>
            <a:off x="5548777" y="2373764"/>
            <a:ext cx="1249027" cy="584775"/>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その他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19</a:t>
            </a:r>
            <a:r>
              <a:rPr lang="en-US" altLang="ja-JP" sz="1600" dirty="0">
                <a:latin typeface="HGPｺﾞｼｯｸE" panose="020B0900000000000000" pitchFamily="50" charset="-128"/>
                <a:ea typeface="HGPｺﾞｼｯｸE" panose="020B0900000000000000" pitchFamily="50" charset="-128"/>
              </a:rPr>
              <a:t>. 8</a:t>
            </a:r>
            <a:r>
              <a:rPr kumimoji="1" lang="en-US" altLang="ja-JP" sz="1600" dirty="0">
                <a:latin typeface="HGPｺﾞｼｯｸE" panose="020B0900000000000000" pitchFamily="50" charset="-128"/>
                <a:ea typeface="HGPｺﾞｼｯｸE" panose="020B0900000000000000" pitchFamily="50" charset="-128"/>
              </a:rPr>
              <a:t>%</a:t>
            </a:r>
          </a:p>
        </p:txBody>
      </p:sp>
      <p:sp>
        <p:nvSpPr>
          <p:cNvPr id="43" name="テキスト ボックス 42">
            <a:extLst>
              <a:ext uri="{FF2B5EF4-FFF2-40B4-BE49-F238E27FC236}">
                <a16:creationId xmlns:a16="http://schemas.microsoft.com/office/drawing/2014/main" id="{F2D407B3-F7AE-44F7-BA31-53EDD30BB7A8}"/>
              </a:ext>
            </a:extLst>
          </p:cNvPr>
          <p:cNvSpPr txBox="1"/>
          <p:nvPr/>
        </p:nvSpPr>
        <p:spPr>
          <a:xfrm>
            <a:off x="4904621" y="5551166"/>
            <a:ext cx="2025120" cy="830997"/>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府の借金を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返したりするため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11</a:t>
            </a:r>
            <a:r>
              <a:rPr lang="en-US" altLang="ja-JP" sz="1600" dirty="0">
                <a:latin typeface="HGPｺﾞｼｯｸE" panose="020B0900000000000000" pitchFamily="50" charset="-128"/>
                <a:ea typeface="HGPｺﾞｼｯｸE" panose="020B0900000000000000" pitchFamily="50" charset="-128"/>
              </a:rPr>
              <a:t>.9</a:t>
            </a:r>
            <a:r>
              <a:rPr kumimoji="1" lang="en-US" altLang="ja-JP" sz="1600" dirty="0">
                <a:latin typeface="HGPｺﾞｼｯｸE" panose="020B0900000000000000" pitchFamily="50" charset="-128"/>
                <a:ea typeface="HGPｺﾞｼｯｸE" panose="020B0900000000000000" pitchFamily="50" charset="-128"/>
              </a:rPr>
              <a:t>%</a:t>
            </a:r>
          </a:p>
        </p:txBody>
      </p:sp>
      <p:cxnSp>
        <p:nvCxnSpPr>
          <p:cNvPr id="44" name="直線コネクタ 43">
            <a:extLst>
              <a:ext uri="{FF2B5EF4-FFF2-40B4-BE49-F238E27FC236}">
                <a16:creationId xmlns:a16="http://schemas.microsoft.com/office/drawing/2014/main" id="{D84C9AD8-0E90-47C2-8458-C3DAA92C520C}"/>
              </a:ext>
            </a:extLst>
          </p:cNvPr>
          <p:cNvCxnSpPr>
            <a:cxnSpLocks/>
          </p:cNvCxnSpPr>
          <p:nvPr/>
        </p:nvCxnSpPr>
        <p:spPr bwMode="auto">
          <a:xfrm flipH="1" flipV="1">
            <a:off x="5137467" y="2871433"/>
            <a:ext cx="249002" cy="514193"/>
          </a:xfrm>
          <a:prstGeom prst="line">
            <a:avLst/>
          </a:prstGeom>
          <a:noFill/>
          <a:ln w="12700" cap="flat" cmpd="sng" algn="ctr">
            <a:solidFill>
              <a:schemeClr val="tx1"/>
            </a:solidFill>
            <a:prstDash val="solid"/>
            <a:round/>
            <a:headEnd type="oval" w="med" len="med"/>
            <a:tailEnd type="none" w="med" len="med"/>
          </a:ln>
          <a:effectLst/>
        </p:spPr>
      </p:cxnSp>
      <p:cxnSp>
        <p:nvCxnSpPr>
          <p:cNvPr id="45" name="直線コネクタ 44">
            <a:extLst>
              <a:ext uri="{FF2B5EF4-FFF2-40B4-BE49-F238E27FC236}">
                <a16:creationId xmlns:a16="http://schemas.microsoft.com/office/drawing/2014/main" id="{0E00544A-C239-41FD-9EFA-E5F9BDBD64B8}"/>
              </a:ext>
            </a:extLst>
          </p:cNvPr>
          <p:cNvCxnSpPr>
            <a:cxnSpLocks/>
          </p:cNvCxnSpPr>
          <p:nvPr/>
        </p:nvCxnSpPr>
        <p:spPr bwMode="auto">
          <a:xfrm flipV="1">
            <a:off x="1872308" y="1886087"/>
            <a:ext cx="0" cy="756815"/>
          </a:xfrm>
          <a:prstGeom prst="line">
            <a:avLst/>
          </a:prstGeom>
          <a:noFill/>
          <a:ln w="12700" cap="flat" cmpd="sng" algn="ctr">
            <a:solidFill>
              <a:schemeClr val="tx1"/>
            </a:solidFill>
            <a:prstDash val="solid"/>
            <a:round/>
            <a:headEnd type="oval" w="med" len="med"/>
            <a:tailEnd type="none" w="med" len="med"/>
          </a:ln>
          <a:effectLst/>
        </p:spPr>
      </p:cxnSp>
      <p:sp>
        <p:nvSpPr>
          <p:cNvPr id="6" name="テキスト ボックス 5">
            <a:extLst>
              <a:ext uri="{FF2B5EF4-FFF2-40B4-BE49-F238E27FC236}">
                <a16:creationId xmlns:a16="http://schemas.microsoft.com/office/drawing/2014/main" id="{D6698A4F-EA60-0BBC-FBF9-DFFB7845DF48}"/>
              </a:ext>
            </a:extLst>
          </p:cNvPr>
          <p:cNvSpPr txBox="1"/>
          <p:nvPr/>
        </p:nvSpPr>
        <p:spPr>
          <a:xfrm>
            <a:off x="7318344" y="3434338"/>
            <a:ext cx="1825656" cy="1077218"/>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みんなが勉強</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しやすいように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17.9%</a:t>
            </a:r>
          </a:p>
        </p:txBody>
      </p:sp>
      <p:grpSp>
        <p:nvGrpSpPr>
          <p:cNvPr id="3" name="グループ化 2">
            <a:extLst>
              <a:ext uri="{FF2B5EF4-FFF2-40B4-BE49-F238E27FC236}">
                <a16:creationId xmlns:a16="http://schemas.microsoft.com/office/drawing/2014/main" id="{154013F1-5269-E4D7-3D30-792676FF1614}"/>
              </a:ext>
            </a:extLst>
          </p:cNvPr>
          <p:cNvGrpSpPr/>
          <p:nvPr/>
        </p:nvGrpSpPr>
        <p:grpSpPr>
          <a:xfrm>
            <a:off x="1422744" y="3049316"/>
            <a:ext cx="1299600" cy="1299600"/>
            <a:chOff x="1648016" y="3042261"/>
            <a:chExt cx="1299600" cy="1299600"/>
          </a:xfrm>
        </p:grpSpPr>
        <p:grpSp>
          <p:nvGrpSpPr>
            <p:cNvPr id="31" name="グループ化 30">
              <a:extLst>
                <a:ext uri="{FF2B5EF4-FFF2-40B4-BE49-F238E27FC236}">
                  <a16:creationId xmlns:a16="http://schemas.microsoft.com/office/drawing/2014/main" id="{C1B05B66-2FA9-46A7-AF2C-E624803B9F1F}"/>
                </a:ext>
              </a:extLst>
            </p:cNvPr>
            <p:cNvGrpSpPr/>
            <p:nvPr/>
          </p:nvGrpSpPr>
          <p:grpSpPr>
            <a:xfrm>
              <a:off x="1648016" y="3042261"/>
              <a:ext cx="1299600" cy="1299600"/>
              <a:chOff x="1718911" y="3849321"/>
              <a:chExt cx="1550907" cy="1489312"/>
            </a:xfrm>
          </p:grpSpPr>
          <p:sp>
            <p:nvSpPr>
              <p:cNvPr id="38" name="楕円 37">
                <a:extLst>
                  <a:ext uri="{FF2B5EF4-FFF2-40B4-BE49-F238E27FC236}">
                    <a16:creationId xmlns:a16="http://schemas.microsoft.com/office/drawing/2014/main" id="{AAC098DE-111B-4C05-A439-905FC7C7B961}"/>
                  </a:ext>
                </a:extLst>
              </p:cNvPr>
              <p:cNvSpPr/>
              <p:nvPr/>
            </p:nvSpPr>
            <p:spPr bwMode="auto">
              <a:xfrm>
                <a:off x="1718911" y="3849321"/>
                <a:ext cx="1550907" cy="148931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39" name="テキスト ボックス 38">
                <a:extLst>
                  <a:ext uri="{FF2B5EF4-FFF2-40B4-BE49-F238E27FC236}">
                    <a16:creationId xmlns:a16="http://schemas.microsoft.com/office/drawing/2014/main" id="{18CBA215-99C1-4D24-8F00-677D05AE97D9}"/>
                  </a:ext>
                </a:extLst>
              </p:cNvPr>
              <p:cNvSpPr txBox="1"/>
              <p:nvPr/>
            </p:nvSpPr>
            <p:spPr>
              <a:xfrm>
                <a:off x="1848693" y="4348234"/>
                <a:ext cx="1322252" cy="61664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endParaRPr lang="en-US" altLang="zh-TW" dirty="0">
                  <a:solidFill>
                    <a:srgbClr val="000000"/>
                  </a:solidFill>
                  <a:latin typeface="HGPｺﾞｼｯｸE" panose="020B0900000000000000" pitchFamily="50" charset="-128"/>
                  <a:ea typeface="HGPｺﾞｼｯｸE" panose="020B0900000000000000" pitchFamily="50" charset="-128"/>
                </a:endParaRPr>
              </a:p>
              <a:p>
                <a:pPr algn="ctr">
                  <a:lnSpc>
                    <a:spcPct val="80000"/>
                  </a:lnSpc>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10,299</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sp>
          <p:nvSpPr>
            <p:cNvPr id="7" name="テキスト ボックス 6">
              <a:extLst>
                <a:ext uri="{FF2B5EF4-FFF2-40B4-BE49-F238E27FC236}">
                  <a16:creationId xmlns:a16="http://schemas.microsoft.com/office/drawing/2014/main" id="{ED5A2AD7-F9F0-97D1-475F-088A19F7ED39}"/>
                </a:ext>
              </a:extLst>
            </p:cNvPr>
            <p:cNvSpPr txBox="1"/>
            <p:nvPr/>
          </p:nvSpPr>
          <p:spPr>
            <a:xfrm>
              <a:off x="1789145" y="3293631"/>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11" name="グループ化 10">
            <a:extLst>
              <a:ext uri="{FF2B5EF4-FFF2-40B4-BE49-F238E27FC236}">
                <a16:creationId xmlns:a16="http://schemas.microsoft.com/office/drawing/2014/main" id="{E82D6F0D-46FF-5A3C-E674-4E93C4ACA823}"/>
              </a:ext>
            </a:extLst>
          </p:cNvPr>
          <p:cNvGrpSpPr/>
          <p:nvPr/>
        </p:nvGrpSpPr>
        <p:grpSpPr>
          <a:xfrm>
            <a:off x="6147139" y="3103924"/>
            <a:ext cx="1299600" cy="1299600"/>
            <a:chOff x="6175501" y="3042261"/>
            <a:chExt cx="1299600" cy="1299600"/>
          </a:xfrm>
        </p:grpSpPr>
        <p:grpSp>
          <p:nvGrpSpPr>
            <p:cNvPr id="21" name="グループ化 20">
              <a:extLst>
                <a:ext uri="{FF2B5EF4-FFF2-40B4-BE49-F238E27FC236}">
                  <a16:creationId xmlns:a16="http://schemas.microsoft.com/office/drawing/2014/main" id="{4FBAE316-2D53-4BC0-A514-784239602378}"/>
                </a:ext>
              </a:extLst>
            </p:cNvPr>
            <p:cNvGrpSpPr/>
            <p:nvPr/>
          </p:nvGrpSpPr>
          <p:grpSpPr>
            <a:xfrm>
              <a:off x="6175501" y="3042261"/>
              <a:ext cx="1299600" cy="1299600"/>
              <a:chOff x="1892294" y="3849321"/>
              <a:chExt cx="1550904" cy="1489312"/>
            </a:xfrm>
          </p:grpSpPr>
          <p:sp>
            <p:nvSpPr>
              <p:cNvPr id="40" name="楕円 39">
                <a:extLst>
                  <a:ext uri="{FF2B5EF4-FFF2-40B4-BE49-F238E27FC236}">
                    <a16:creationId xmlns:a16="http://schemas.microsoft.com/office/drawing/2014/main" id="{342FB507-B270-48AB-9F7D-7E74841E04C8}"/>
                  </a:ext>
                </a:extLst>
              </p:cNvPr>
              <p:cNvSpPr/>
              <p:nvPr/>
            </p:nvSpPr>
            <p:spPr bwMode="auto">
              <a:xfrm>
                <a:off x="1892294" y="3849321"/>
                <a:ext cx="1550904" cy="148931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charset="0"/>
                  <a:ea typeface="Osaka" charset="-128"/>
                </a:endParaRPr>
              </a:p>
            </p:txBody>
          </p:sp>
          <p:sp>
            <p:nvSpPr>
              <p:cNvPr id="41" name="テキスト ボックス 40">
                <a:extLst>
                  <a:ext uri="{FF2B5EF4-FFF2-40B4-BE49-F238E27FC236}">
                    <a16:creationId xmlns:a16="http://schemas.microsoft.com/office/drawing/2014/main" id="{A1EB61B8-F38E-49A1-9D6A-F9D0BE73A3EC}"/>
                  </a:ext>
                </a:extLst>
              </p:cNvPr>
              <p:cNvSpPr txBox="1"/>
              <p:nvPr/>
            </p:nvSpPr>
            <p:spPr>
              <a:xfrm>
                <a:off x="2001653" y="4348234"/>
                <a:ext cx="1349031"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10,299</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sp>
          <p:nvSpPr>
            <p:cNvPr id="8" name="テキスト ボックス 7">
              <a:extLst>
                <a:ext uri="{FF2B5EF4-FFF2-40B4-BE49-F238E27FC236}">
                  <a16:creationId xmlns:a16="http://schemas.microsoft.com/office/drawing/2014/main" id="{F2238F69-4F37-EE86-03A2-4C6D3834DEB6}"/>
                </a:ext>
              </a:extLst>
            </p:cNvPr>
            <p:cNvSpPr txBox="1"/>
            <p:nvPr/>
          </p:nvSpPr>
          <p:spPr>
            <a:xfrm>
              <a:off x="6289104" y="3304863"/>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96211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AsOne/>
      </p:bldGraphic>
      <p:bldP spid="17" grpId="0"/>
      <p:bldP spid="22" grpId="0"/>
      <p:bldP spid="23" grpId="0"/>
      <p:bldP spid="24" grpId="0"/>
      <p:bldP spid="25" grpId="0"/>
      <p:bldP spid="27" grpId="0"/>
      <p:bldP spid="28" grpId="0"/>
      <p:bldP spid="29" grpId="0"/>
      <p:bldP spid="30" grpId="0"/>
      <p:bldP spid="42" grpId="0"/>
      <p:bldP spid="4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6697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京都府では税金をどう使っているの？</a:t>
            </a:r>
          </a:p>
        </p:txBody>
      </p:sp>
      <p:pic>
        <p:nvPicPr>
          <p:cNvPr id="26" name="図 25" descr="挿絵 が含まれている画像&#10;&#10;自動的に生成された説明">
            <a:extLst>
              <a:ext uri="{FF2B5EF4-FFF2-40B4-BE49-F238E27FC236}">
                <a16:creationId xmlns:a16="http://schemas.microsoft.com/office/drawing/2014/main" id="{AC9CC62F-EF54-1940-55BA-357BD18612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164967" y="4823752"/>
            <a:ext cx="1719398" cy="1899978"/>
          </a:xfrm>
          <a:prstGeom prst="rect">
            <a:avLst/>
          </a:prstGeom>
        </p:spPr>
      </p:pic>
      <p:sp>
        <p:nvSpPr>
          <p:cNvPr id="28" name="Rectangle 26">
            <a:extLst>
              <a:ext uri="{FF2B5EF4-FFF2-40B4-BE49-F238E27FC236}">
                <a16:creationId xmlns:a16="http://schemas.microsoft.com/office/drawing/2014/main" id="{3959682D-5BA7-2001-672D-DAA388DACB4B}"/>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2000">
                <a:solidFill>
                  <a:srgbClr val="000000"/>
                </a:solidFill>
                <a:latin typeface="HGPｺﾞｼｯｸE" panose="020B0900000000000000" pitchFamily="50" charset="-128"/>
                <a:ea typeface="HGPｺﾞｼｯｸE" panose="020B0900000000000000" pitchFamily="50" charset="-128"/>
              </a:rPr>
              <a:t>京都府の</a:t>
            </a:r>
            <a:r>
              <a:rPr lang="ja-JP" altLang="en-US" sz="2000" dirty="0">
                <a:solidFill>
                  <a:srgbClr val="000000"/>
                </a:solidFill>
                <a:latin typeface="HGPｺﾞｼｯｸE" panose="020B0900000000000000" pitchFamily="50" charset="-128"/>
                <a:ea typeface="HGPｺﾞｼｯｸE" panose="020B0900000000000000" pitchFamily="50" charset="-128"/>
              </a:rPr>
              <a:t>税金は、こんなところにも使われています。</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p:txBody>
      </p:sp>
      <p:cxnSp>
        <p:nvCxnSpPr>
          <p:cNvPr id="29" name="直線コネクタ 28">
            <a:extLst>
              <a:ext uri="{FF2B5EF4-FFF2-40B4-BE49-F238E27FC236}">
                <a16:creationId xmlns:a16="http://schemas.microsoft.com/office/drawing/2014/main" id="{F7D1FFA3-E086-0F3E-4270-4573AF610B4C}"/>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7536EE31-2F04-2F13-4C60-4FA1D56504F0}"/>
              </a:ext>
            </a:extLst>
          </p:cNvPr>
          <p:cNvGrpSpPr/>
          <p:nvPr/>
        </p:nvGrpSpPr>
        <p:grpSpPr>
          <a:xfrm>
            <a:off x="0" y="1614240"/>
            <a:ext cx="3978786" cy="3032659"/>
            <a:chOff x="0" y="1614240"/>
            <a:chExt cx="3978786" cy="3032659"/>
          </a:xfrm>
        </p:grpSpPr>
        <p:pic>
          <p:nvPicPr>
            <p:cNvPr id="33" name="図 32">
              <a:extLst>
                <a:ext uri="{FF2B5EF4-FFF2-40B4-BE49-F238E27FC236}">
                  <a16:creationId xmlns:a16="http://schemas.microsoft.com/office/drawing/2014/main" id="{A9279AA2-3C0D-435D-89A8-2028C0F6E1B5}"/>
                </a:ext>
              </a:extLst>
            </p:cNvPr>
            <p:cNvPicPr>
              <a:picLocks noChangeAspect="1"/>
            </p:cNvPicPr>
            <p:nvPr/>
          </p:nvPicPr>
          <p:blipFill rotWithShape="1">
            <a:blip r:embed="rId4"/>
            <a:srcRect l="53776" t="42633" r="21915" b="26618"/>
            <a:stretch/>
          </p:blipFill>
          <p:spPr>
            <a:xfrm>
              <a:off x="193580" y="1614240"/>
              <a:ext cx="3435933" cy="2340661"/>
            </a:xfrm>
            <a:prstGeom prst="rect">
              <a:avLst/>
            </a:prstGeom>
          </p:spPr>
        </p:pic>
        <p:sp>
          <p:nvSpPr>
            <p:cNvPr id="3" name="正方形/長方形 2">
              <a:extLst>
                <a:ext uri="{FF2B5EF4-FFF2-40B4-BE49-F238E27FC236}">
                  <a16:creationId xmlns:a16="http://schemas.microsoft.com/office/drawing/2014/main" id="{2C472F0F-29D7-73BE-00C6-9CB62364ED01}"/>
                </a:ext>
              </a:extLst>
            </p:cNvPr>
            <p:cNvSpPr/>
            <p:nvPr/>
          </p:nvSpPr>
          <p:spPr>
            <a:xfrm>
              <a:off x="0" y="4062124"/>
              <a:ext cx="3978786" cy="584775"/>
            </a:xfrm>
            <a:prstGeom prst="rect">
              <a:avLst/>
            </a:prstGeom>
          </p:spPr>
          <p:txBody>
            <a:bodyPr wrap="square">
              <a:spAutoFit/>
            </a:bodyPr>
            <a:lstStyle/>
            <a:p>
              <a:pPr algn="ctr" eaLnBrk="1" hangingPunct="1">
                <a:spcBef>
                  <a:spcPct val="0"/>
                </a:spcBef>
                <a:buFontTx/>
                <a:buNone/>
              </a:pPr>
              <a:r>
                <a:rPr lang="ja-JP" altLang="en-US" sz="1600" b="1">
                  <a:latin typeface="+mn-ea"/>
                  <a:ea typeface="+mn-ea"/>
                  <a:cs typeface="メイリオ" panose="020B0604030504040204" pitchFamily="50" charset="-128"/>
                </a:rPr>
                <a:t>サンガスタジアム</a:t>
              </a:r>
              <a:r>
                <a:rPr lang="en-US" altLang="ja-JP" sz="1600" b="1" dirty="0">
                  <a:latin typeface="+mn-ea"/>
                  <a:ea typeface="+mn-ea"/>
                  <a:cs typeface="メイリオ" panose="020B0604030504040204" pitchFamily="50" charset="-128"/>
                </a:rPr>
                <a:t> by KYOCERA</a:t>
              </a:r>
              <a:r>
                <a:rPr lang="ja-JP" altLang="en-US" sz="1600" b="1">
                  <a:latin typeface="+mn-ea"/>
                  <a:ea typeface="+mn-ea"/>
                  <a:cs typeface="メイリオ" panose="020B0604030504040204" pitchFamily="50" charset="-128"/>
                </a:rPr>
                <a:t>（亀岡市）（京都府立京都スタジアム）</a:t>
              </a:r>
              <a:endParaRPr lang="ja-JP" altLang="en-US" sz="1600" b="1" dirty="0">
                <a:latin typeface="+mn-ea"/>
                <a:ea typeface="+mn-ea"/>
                <a:cs typeface="メイリオ" panose="020B0604030504040204" pitchFamily="50" charset="-128"/>
              </a:endParaRPr>
            </a:p>
          </p:txBody>
        </p:sp>
        <p:sp>
          <p:nvSpPr>
            <p:cNvPr id="5" name="テキスト ボックス 4">
              <a:extLst>
                <a:ext uri="{FF2B5EF4-FFF2-40B4-BE49-F238E27FC236}">
                  <a16:creationId xmlns:a16="http://schemas.microsoft.com/office/drawing/2014/main" id="{ACB23B7C-90F7-5FC6-136F-DF9AB7E1779A}"/>
                </a:ext>
              </a:extLst>
            </p:cNvPr>
            <p:cNvSpPr txBox="1"/>
            <p:nvPr/>
          </p:nvSpPr>
          <p:spPr>
            <a:xfrm>
              <a:off x="3033399" y="3975952"/>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かめおか</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35D18C8E-77AB-A2A8-C6E2-BD486E0FCA2F}"/>
              </a:ext>
            </a:extLst>
          </p:cNvPr>
          <p:cNvGrpSpPr/>
          <p:nvPr/>
        </p:nvGrpSpPr>
        <p:grpSpPr>
          <a:xfrm>
            <a:off x="3038441" y="5005912"/>
            <a:ext cx="4234229" cy="1490558"/>
            <a:chOff x="3038441" y="5005912"/>
            <a:chExt cx="4234229" cy="1490558"/>
          </a:xfrm>
        </p:grpSpPr>
        <p:grpSp>
          <p:nvGrpSpPr>
            <p:cNvPr id="23" name="グループ化 22">
              <a:extLst>
                <a:ext uri="{FF2B5EF4-FFF2-40B4-BE49-F238E27FC236}">
                  <a16:creationId xmlns:a16="http://schemas.microsoft.com/office/drawing/2014/main" id="{65734B53-E963-7157-CBA2-E677A9236442}"/>
                </a:ext>
              </a:extLst>
            </p:cNvPr>
            <p:cNvGrpSpPr/>
            <p:nvPr/>
          </p:nvGrpSpPr>
          <p:grpSpPr>
            <a:xfrm>
              <a:off x="3038441" y="5005912"/>
              <a:ext cx="4234229" cy="1490558"/>
              <a:chOff x="3038441" y="5005912"/>
              <a:chExt cx="4234229" cy="1490558"/>
            </a:xfrm>
          </p:grpSpPr>
          <p:sp>
            <p:nvSpPr>
              <p:cNvPr id="24" name="角丸四角形 23">
                <a:extLst>
                  <a:ext uri="{FF2B5EF4-FFF2-40B4-BE49-F238E27FC236}">
                    <a16:creationId xmlns:a16="http://schemas.microsoft.com/office/drawing/2014/main" id="{72FA9823-EBB9-2A47-5C7A-29BF2BED3FD4}"/>
                  </a:ext>
                </a:extLst>
              </p:cNvPr>
              <p:cNvSpPr/>
              <p:nvPr/>
            </p:nvSpPr>
            <p:spPr>
              <a:xfrm>
                <a:off x="3293883" y="5005912"/>
                <a:ext cx="3978787" cy="1490558"/>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algn="ctr"/>
                <a:endParaRPr kumimoji="1" lang="ja-JP" altLang="en-US"/>
              </a:p>
            </p:txBody>
          </p:sp>
          <p:sp>
            <p:nvSpPr>
              <p:cNvPr id="25" name="三角形 24">
                <a:extLst>
                  <a:ext uri="{FF2B5EF4-FFF2-40B4-BE49-F238E27FC236}">
                    <a16:creationId xmlns:a16="http://schemas.microsoft.com/office/drawing/2014/main" id="{B2BCEE96-DC60-B9AD-5D07-B3ACFF238F32}"/>
                  </a:ext>
                </a:extLst>
              </p:cNvPr>
              <p:cNvSpPr/>
              <p:nvPr/>
            </p:nvSpPr>
            <p:spPr>
              <a:xfrm rot="16200000">
                <a:off x="2987722" y="5801012"/>
                <a:ext cx="441680" cy="340242"/>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Rectangle 26">
              <a:extLst>
                <a:ext uri="{FF2B5EF4-FFF2-40B4-BE49-F238E27FC236}">
                  <a16:creationId xmlns:a16="http://schemas.microsoft.com/office/drawing/2014/main" id="{D0803158-5F4D-C539-8926-7107CF26BE95}"/>
                </a:ext>
              </a:extLst>
            </p:cNvPr>
            <p:cNvSpPr>
              <a:spLocks noChangeArrowheads="1"/>
            </p:cNvSpPr>
            <p:nvPr/>
          </p:nvSpPr>
          <p:spPr bwMode="white">
            <a:xfrm>
              <a:off x="3463482" y="5146154"/>
              <a:ext cx="3644565" cy="12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皆さんの住んでいる地域</a:t>
              </a:r>
              <a:r>
                <a:rPr lang="ja-JP" altLang="en-US" sz="1700">
                  <a:solidFill>
                    <a:srgbClr val="000000"/>
                  </a:solidFill>
                  <a:latin typeface="HGPｺﾞｼｯｸE" panose="020B0900000000000000" pitchFamily="50" charset="-128"/>
                  <a:ea typeface="HGPｺﾞｼｯｸE" panose="020B0900000000000000" pitchFamily="50" charset="-128"/>
                </a:rPr>
                <a:t>（市町村）で、</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どんな</a:t>
              </a:r>
              <a:r>
                <a:rPr lang="ja-JP" altLang="en-US" sz="1700" dirty="0">
                  <a:solidFill>
                    <a:srgbClr val="000000"/>
                  </a:solidFill>
                  <a:latin typeface="HGPｺﾞｼｯｸE" panose="020B0900000000000000" pitchFamily="50" charset="-128"/>
                  <a:ea typeface="HGPｺﾞｼｯｸE" panose="020B0900000000000000" pitchFamily="50" charset="-128"/>
                </a:rPr>
                <a:t>ところに税金が使われている</a:t>
              </a:r>
              <a:r>
                <a:rPr lang="ja-JP" altLang="en-US" sz="1700">
                  <a:solidFill>
                    <a:srgbClr val="000000"/>
                  </a:solidFill>
                  <a:latin typeface="HGPｺﾞｼｯｸE" panose="020B0900000000000000" pitchFamily="50" charset="-128"/>
                  <a:ea typeface="HGPｺﾞｼｯｸE" panose="020B0900000000000000" pitchFamily="50" charset="-128"/>
                </a:rPr>
                <a:t>か、</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調べて</a:t>
              </a:r>
              <a:r>
                <a:rPr lang="ja-JP" altLang="en-US" sz="1700" dirty="0">
                  <a:solidFill>
                    <a:srgbClr val="000000"/>
                  </a:solidFill>
                  <a:latin typeface="HGPｺﾞｼｯｸE" panose="020B0900000000000000" pitchFamily="50" charset="-128"/>
                  <a:ea typeface="HGPｺﾞｼｯｸE" panose="020B0900000000000000" pitchFamily="50" charset="-128"/>
                </a:rPr>
                <a:t>みると新しい発見があるかも。</a:t>
              </a:r>
            </a:p>
          </p:txBody>
        </p:sp>
        <p:sp>
          <p:nvSpPr>
            <p:cNvPr id="6" name="テキスト ボックス 5">
              <a:extLst>
                <a:ext uri="{FF2B5EF4-FFF2-40B4-BE49-F238E27FC236}">
                  <a16:creationId xmlns:a16="http://schemas.microsoft.com/office/drawing/2014/main" id="{56EB54E8-309A-12B5-3D14-04FB73F263A6}"/>
                </a:ext>
              </a:extLst>
            </p:cNvPr>
            <p:cNvSpPr txBox="1"/>
            <p:nvPr/>
          </p:nvSpPr>
          <p:spPr>
            <a:xfrm>
              <a:off x="5352981" y="5127736"/>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ちいき</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9" name="グループ化 8">
            <a:extLst>
              <a:ext uri="{FF2B5EF4-FFF2-40B4-BE49-F238E27FC236}">
                <a16:creationId xmlns:a16="http://schemas.microsoft.com/office/drawing/2014/main" id="{349E0E42-570C-EF9F-60A7-FA921B074212}"/>
              </a:ext>
            </a:extLst>
          </p:cNvPr>
          <p:cNvGrpSpPr/>
          <p:nvPr/>
        </p:nvGrpSpPr>
        <p:grpSpPr>
          <a:xfrm>
            <a:off x="3665422" y="1546013"/>
            <a:ext cx="5425836" cy="3100886"/>
            <a:chOff x="3665422" y="1546013"/>
            <a:chExt cx="5425836" cy="3100886"/>
          </a:xfrm>
        </p:grpSpPr>
        <p:pic>
          <p:nvPicPr>
            <p:cNvPr id="32" name="図 31">
              <a:extLst>
                <a:ext uri="{FF2B5EF4-FFF2-40B4-BE49-F238E27FC236}">
                  <a16:creationId xmlns:a16="http://schemas.microsoft.com/office/drawing/2014/main" id="{8BC2C931-4236-4BF8-9F25-DB573E40FBA8}"/>
                </a:ext>
              </a:extLst>
            </p:cNvPr>
            <p:cNvPicPr>
              <a:picLocks noChangeAspect="1"/>
            </p:cNvPicPr>
            <p:nvPr/>
          </p:nvPicPr>
          <p:blipFill rotWithShape="1">
            <a:blip r:embed="rId4"/>
            <a:srcRect l="16482" t="42090" r="46421" b="26618"/>
            <a:stretch/>
          </p:blipFill>
          <p:spPr>
            <a:xfrm>
              <a:off x="3665422" y="1546013"/>
              <a:ext cx="5425836" cy="2464751"/>
            </a:xfrm>
            <a:prstGeom prst="rect">
              <a:avLst/>
            </a:prstGeom>
          </p:spPr>
        </p:pic>
        <p:sp>
          <p:nvSpPr>
            <p:cNvPr id="4" name="正方形/長方形 3">
              <a:extLst>
                <a:ext uri="{FF2B5EF4-FFF2-40B4-BE49-F238E27FC236}">
                  <a16:creationId xmlns:a16="http://schemas.microsoft.com/office/drawing/2014/main" id="{D56F7204-0E1C-51E8-F15F-24B109D3B1D7}"/>
                </a:ext>
              </a:extLst>
            </p:cNvPr>
            <p:cNvSpPr/>
            <p:nvPr/>
          </p:nvSpPr>
          <p:spPr>
            <a:xfrm>
              <a:off x="5129943" y="4062124"/>
              <a:ext cx="2384892" cy="584775"/>
            </a:xfrm>
            <a:prstGeom prst="rect">
              <a:avLst/>
            </a:prstGeom>
          </p:spPr>
          <p:txBody>
            <a:bodyPr wrap="square">
              <a:spAutoFit/>
            </a:bodyPr>
            <a:lstStyle/>
            <a:p>
              <a:pPr algn="ctr" eaLnBrk="1" hangingPunct="1">
                <a:spcBef>
                  <a:spcPct val="0"/>
                </a:spcBef>
                <a:buFontTx/>
                <a:buNone/>
              </a:pPr>
              <a:r>
                <a:rPr lang="ja-JP" altLang="en-US" sz="1600" b="1">
                  <a:latin typeface="+mn-ea"/>
                  <a:ea typeface="+mn-ea"/>
                  <a:cs typeface="メイリオ" panose="020B0604030504040204" pitchFamily="50" charset="-128"/>
                </a:rPr>
                <a:t>京都府立京都学・歴彩館</a:t>
              </a:r>
              <a:endParaRPr lang="en-US" altLang="ja-JP" sz="1600" b="1" dirty="0">
                <a:latin typeface="+mn-ea"/>
                <a:ea typeface="+mn-ea"/>
                <a:cs typeface="メイリオ" panose="020B0604030504040204" pitchFamily="50" charset="-128"/>
              </a:endParaRPr>
            </a:p>
            <a:p>
              <a:pPr algn="ctr" eaLnBrk="1" hangingPunct="1">
                <a:spcBef>
                  <a:spcPct val="0"/>
                </a:spcBef>
                <a:buFontTx/>
                <a:buNone/>
              </a:pPr>
              <a:r>
                <a:rPr lang="ja-JP" altLang="en-US" sz="1600" b="1">
                  <a:latin typeface="+mn-ea"/>
                  <a:ea typeface="+mn-ea"/>
                  <a:cs typeface="メイリオ" panose="020B0604030504040204" pitchFamily="50" charset="-128"/>
                </a:rPr>
                <a:t>（京都市左京区）</a:t>
              </a:r>
              <a:endParaRPr lang="zh-TW" altLang="en-US" sz="1600" b="1" dirty="0">
                <a:latin typeface="+mn-ea"/>
              </a:endParaRPr>
            </a:p>
          </p:txBody>
        </p:sp>
        <p:sp>
          <p:nvSpPr>
            <p:cNvPr id="7" name="テキスト ボックス 6">
              <a:extLst>
                <a:ext uri="{FF2B5EF4-FFF2-40B4-BE49-F238E27FC236}">
                  <a16:creationId xmlns:a16="http://schemas.microsoft.com/office/drawing/2014/main" id="{AABD3995-68AA-74C8-0BBC-AE4E369D1285}"/>
                </a:ext>
              </a:extLst>
            </p:cNvPr>
            <p:cNvSpPr txBox="1"/>
            <p:nvPr/>
          </p:nvSpPr>
          <p:spPr>
            <a:xfrm>
              <a:off x="6728583" y="3975952"/>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れきさい</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5839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14</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5309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京都府の取組みを知ってる？</a:t>
            </a:r>
          </a:p>
        </p:txBody>
      </p:sp>
      <p:grpSp>
        <p:nvGrpSpPr>
          <p:cNvPr id="5" name="グループ化 4">
            <a:extLst>
              <a:ext uri="{FF2B5EF4-FFF2-40B4-BE49-F238E27FC236}">
                <a16:creationId xmlns:a16="http://schemas.microsoft.com/office/drawing/2014/main" id="{A60D3F02-4541-D82B-5FA2-8BAD2D2FAA73}"/>
              </a:ext>
            </a:extLst>
          </p:cNvPr>
          <p:cNvGrpSpPr/>
          <p:nvPr/>
        </p:nvGrpSpPr>
        <p:grpSpPr>
          <a:xfrm>
            <a:off x="190488" y="848820"/>
            <a:ext cx="8763024" cy="1434978"/>
            <a:chOff x="190488" y="848820"/>
            <a:chExt cx="8763024" cy="1434978"/>
          </a:xfrm>
        </p:grpSpPr>
        <p:sp>
          <p:nvSpPr>
            <p:cNvPr id="14" name="テキスト ボックス 13">
              <a:extLst>
                <a:ext uri="{FF2B5EF4-FFF2-40B4-BE49-F238E27FC236}">
                  <a16:creationId xmlns:a16="http://schemas.microsoft.com/office/drawing/2014/main" id="{CBC13A5D-CD3E-4F2C-9926-202666A51DCC}"/>
                </a:ext>
              </a:extLst>
            </p:cNvPr>
            <p:cNvSpPr txBox="1"/>
            <p:nvPr/>
          </p:nvSpPr>
          <p:spPr>
            <a:xfrm>
              <a:off x="190488" y="952408"/>
              <a:ext cx="8763024" cy="1331390"/>
            </a:xfrm>
            <a:prstGeom prst="rect">
              <a:avLst/>
            </a:prstGeom>
            <a:noFill/>
          </p:spPr>
          <p:txBody>
            <a:bodyPr wrap="square" rtlCol="0">
              <a:spAutoFit/>
            </a:bodyPr>
            <a:lstStyle/>
            <a:p>
              <a:pPr>
                <a:lnSpc>
                  <a:spcPts val="2500"/>
                </a:lnSpc>
              </a:pPr>
              <a:r>
                <a:rPr kumimoji="1" lang="ja-JP" altLang="en-US" sz="2000" dirty="0">
                  <a:solidFill>
                    <a:schemeClr val="accent5">
                      <a:lumMod val="75000"/>
                    </a:schemeClr>
                  </a:solidFill>
                  <a:latin typeface="HGPｺﾞｼｯｸE" panose="020B0900000000000000" pitchFamily="50" charset="-128"/>
                  <a:ea typeface="HGPｺﾞｼｯｸE" panose="020B0900000000000000" pitchFamily="50" charset="-128"/>
                </a:rPr>
                <a:t>京都府の取組み「豊かな森を育てる府民税」</a:t>
              </a:r>
            </a:p>
            <a:p>
              <a:pPr algn="just">
                <a:lnSpc>
                  <a:spcPts val="2500"/>
                </a:lnSpc>
              </a:pPr>
              <a:r>
                <a:rPr kumimoji="1" lang="ja-JP" altLang="en-US" sz="1700">
                  <a:latin typeface="HGPｺﾞｼｯｸE" panose="020B0900000000000000" pitchFamily="50" charset="-128"/>
                  <a:ea typeface="HGPｺﾞｼｯｸE" panose="020B0900000000000000" pitchFamily="50" charset="-128"/>
                </a:rPr>
                <a:t>「</a:t>
              </a:r>
              <a:r>
                <a:rPr kumimoji="1" lang="ja-JP" altLang="en-US" sz="1700" dirty="0">
                  <a:latin typeface="HGPｺﾞｼｯｸE" panose="020B0900000000000000" pitchFamily="50" charset="-128"/>
                  <a:ea typeface="HGPｺﾞｼｯｸE" panose="020B0900000000000000" pitchFamily="50" charset="-128"/>
                </a:rPr>
                <a:t>豊かな森を育てる府民税」を使って、森林の整備をしたり、森林の資源を利用</a:t>
              </a:r>
              <a:r>
                <a:rPr kumimoji="1" lang="ja-JP" altLang="en-US" sz="1700">
                  <a:latin typeface="HGPｺﾞｼｯｸE" panose="020B0900000000000000" pitchFamily="50" charset="-128"/>
                  <a:ea typeface="HGPｺﾞｼｯｸE" panose="020B0900000000000000" pitchFamily="50" charset="-128"/>
                </a:rPr>
                <a:t>したり、</a:t>
              </a:r>
              <a:br>
                <a:rPr kumimoji="1" lang="en-US" altLang="ja-JP" sz="1700" dirty="0">
                  <a:latin typeface="HGPｺﾞｼｯｸE" panose="020B0900000000000000" pitchFamily="50" charset="-128"/>
                  <a:ea typeface="HGPｺﾞｼｯｸE" panose="020B0900000000000000" pitchFamily="50" charset="-128"/>
                </a:rPr>
              </a:br>
              <a:r>
                <a:rPr kumimoji="1" lang="ja-JP" altLang="en-US" sz="1700">
                  <a:latin typeface="HGPｺﾞｼｯｸE" panose="020B0900000000000000" pitchFamily="50" charset="-128"/>
                  <a:ea typeface="HGPｺﾞｼｯｸE" panose="020B0900000000000000" pitchFamily="50" charset="-128"/>
                </a:rPr>
                <a:t>森林</a:t>
              </a:r>
              <a:r>
                <a:rPr kumimoji="1" lang="ja-JP" altLang="en-US" sz="1700" dirty="0">
                  <a:latin typeface="HGPｺﾞｼｯｸE" panose="020B0900000000000000" pitchFamily="50" charset="-128"/>
                  <a:ea typeface="HGPｺﾞｼｯｸE" panose="020B0900000000000000" pitchFamily="50" charset="-128"/>
                </a:rPr>
                <a:t>のさまざま重要性を府民に理解してもらうために、府内の各地で豊かな森を育てるため</a:t>
              </a:r>
              <a:r>
                <a:rPr kumimoji="1" lang="ja-JP" altLang="en-US" sz="1700">
                  <a:latin typeface="HGPｺﾞｼｯｸE" panose="020B0900000000000000" pitchFamily="50" charset="-128"/>
                  <a:ea typeface="HGPｺﾞｼｯｸE" panose="020B0900000000000000" pitchFamily="50" charset="-128"/>
                </a:rPr>
                <a:t>の取組みが</a:t>
              </a:r>
              <a:r>
                <a:rPr kumimoji="1" lang="ja-JP" altLang="en-US" sz="1700" dirty="0">
                  <a:latin typeface="HGPｺﾞｼｯｸE" panose="020B0900000000000000" pitchFamily="50" charset="-128"/>
                  <a:ea typeface="HGPｺﾞｼｯｸE" panose="020B0900000000000000" pitchFamily="50" charset="-128"/>
                </a:rPr>
                <a:t>進んでいます。</a:t>
              </a:r>
            </a:p>
          </p:txBody>
        </p:sp>
        <p:sp>
          <p:nvSpPr>
            <p:cNvPr id="3" name="テキスト ボックス 2">
              <a:extLst>
                <a:ext uri="{FF2B5EF4-FFF2-40B4-BE49-F238E27FC236}">
                  <a16:creationId xmlns:a16="http://schemas.microsoft.com/office/drawing/2014/main" id="{172ED4B1-10BC-283F-F0FD-D5422D28ECA4}"/>
                </a:ext>
              </a:extLst>
            </p:cNvPr>
            <p:cNvSpPr txBox="1"/>
            <p:nvPr/>
          </p:nvSpPr>
          <p:spPr>
            <a:xfrm>
              <a:off x="4215344" y="848820"/>
              <a:ext cx="560205" cy="265543"/>
            </a:xfrm>
            <a:prstGeom prst="rect">
              <a:avLst/>
            </a:prstGeom>
            <a:noFill/>
          </p:spPr>
          <p:txBody>
            <a:bodyPr wrap="none" rtlCol="0">
              <a:noAutofit/>
            </a:bodyPr>
            <a:lstStyle/>
            <a:p>
              <a:pPr algn="ctr"/>
              <a:r>
                <a:rPr lang="zh-CN" altLang="en-US" sz="800" dirty="0">
                  <a:solidFill>
                    <a:schemeClr val="accent5">
                      <a:lumMod val="75000"/>
                    </a:schemeClr>
                  </a:solidFill>
                  <a:latin typeface="+mn-ea"/>
                </a:rPr>
                <a:t>ふ</a:t>
              </a:r>
              <a:r>
                <a:rPr lang="ja-JP" altLang="en-US" sz="800">
                  <a:solidFill>
                    <a:schemeClr val="accent5">
                      <a:lumMod val="75000"/>
                    </a:schemeClr>
                  </a:solidFill>
                  <a:latin typeface="+mn-ea"/>
                </a:rPr>
                <a:t>みんぜい</a:t>
              </a:r>
              <a:endParaRPr lang="zh-CN" altLang="en-US" sz="800" dirty="0">
                <a:solidFill>
                  <a:schemeClr val="accent5">
                    <a:lumMod val="75000"/>
                  </a:schemeClr>
                </a:solidFill>
                <a:latin typeface="+mn-ea"/>
              </a:endParaRPr>
            </a:p>
          </p:txBody>
        </p:sp>
      </p:grpSp>
      <p:grpSp>
        <p:nvGrpSpPr>
          <p:cNvPr id="10" name="グループ化 9">
            <a:extLst>
              <a:ext uri="{FF2B5EF4-FFF2-40B4-BE49-F238E27FC236}">
                <a16:creationId xmlns:a16="http://schemas.microsoft.com/office/drawing/2014/main" id="{358257F0-9807-C53D-E0FE-AEF8A2F8CD30}"/>
              </a:ext>
            </a:extLst>
          </p:cNvPr>
          <p:cNvGrpSpPr/>
          <p:nvPr/>
        </p:nvGrpSpPr>
        <p:grpSpPr>
          <a:xfrm>
            <a:off x="211312" y="2679236"/>
            <a:ext cx="8836644" cy="3671610"/>
            <a:chOff x="211312" y="2679236"/>
            <a:chExt cx="8836644" cy="3671610"/>
          </a:xfrm>
        </p:grpSpPr>
        <p:pic>
          <p:nvPicPr>
            <p:cNvPr id="13" name="図 12">
              <a:extLst>
                <a:ext uri="{FF2B5EF4-FFF2-40B4-BE49-F238E27FC236}">
                  <a16:creationId xmlns:a16="http://schemas.microsoft.com/office/drawing/2014/main" id="{F25883FA-823C-45E5-8750-CF03B32BE37E}"/>
                </a:ext>
              </a:extLst>
            </p:cNvPr>
            <p:cNvPicPr>
              <a:picLocks noChangeAspect="1"/>
            </p:cNvPicPr>
            <p:nvPr/>
          </p:nvPicPr>
          <p:blipFill>
            <a:blip r:embed="rId3"/>
            <a:stretch>
              <a:fillRect/>
            </a:stretch>
          </p:blipFill>
          <p:spPr>
            <a:xfrm>
              <a:off x="211312" y="2679236"/>
              <a:ext cx="8836644" cy="3633075"/>
            </a:xfrm>
            <a:prstGeom prst="rect">
              <a:avLst/>
            </a:prstGeom>
          </p:spPr>
        </p:pic>
        <p:sp>
          <p:nvSpPr>
            <p:cNvPr id="4" name="テキスト ボックス 3">
              <a:extLst>
                <a:ext uri="{FF2B5EF4-FFF2-40B4-BE49-F238E27FC236}">
                  <a16:creationId xmlns:a16="http://schemas.microsoft.com/office/drawing/2014/main" id="{5792C231-7557-EB44-ADE0-F0464682CF6D}"/>
                </a:ext>
              </a:extLst>
            </p:cNvPr>
            <p:cNvSpPr txBox="1"/>
            <p:nvPr/>
          </p:nvSpPr>
          <p:spPr>
            <a:xfrm>
              <a:off x="4477309" y="2751417"/>
              <a:ext cx="455790" cy="265543"/>
            </a:xfrm>
            <a:prstGeom prst="rect">
              <a:avLst/>
            </a:prstGeom>
            <a:noFill/>
          </p:spPr>
          <p:txBody>
            <a:bodyPr wrap="none" rtlCol="0">
              <a:noAutofit/>
            </a:bodyPr>
            <a:lstStyle/>
            <a:p>
              <a:pPr algn="just"/>
              <a:r>
                <a:rPr lang="ja-JP" altLang="en-US" sz="500">
                  <a:latin typeface="HGPｺﾞｼｯｸE" panose="020B0900000000000000" pitchFamily="50" charset="-128"/>
                  <a:ea typeface="HGPｺﾞｼｯｸE" panose="020B0900000000000000" pitchFamily="50" charset="-128"/>
                </a:rPr>
                <a:t>じゅんかん</a:t>
              </a:r>
              <a:endParaRPr lang="zh-CN" altLang="en-US" sz="500" dirty="0">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809D07EB-66D6-2FD2-5472-A1CE234ECC33}"/>
                </a:ext>
              </a:extLst>
            </p:cNvPr>
            <p:cNvSpPr txBox="1"/>
            <p:nvPr/>
          </p:nvSpPr>
          <p:spPr>
            <a:xfrm>
              <a:off x="582479" y="3243653"/>
              <a:ext cx="560205" cy="265543"/>
            </a:xfrm>
            <a:prstGeom prst="rect">
              <a:avLst/>
            </a:prstGeom>
            <a:noFill/>
          </p:spPr>
          <p:txBody>
            <a:bodyPr wrap="none" rtlCol="0">
              <a:noAutofit/>
            </a:bodyPr>
            <a:lstStyle/>
            <a:p>
              <a:pPr algn="ctr"/>
              <a:r>
                <a:rPr lang="ja-JP" altLang="en-US" sz="500" dirty="0">
                  <a:solidFill>
                    <a:schemeClr val="bg1">
                      <a:lumMod val="50000"/>
                    </a:schemeClr>
                  </a:solidFill>
                  <a:latin typeface="HGPｺﾞｼｯｸE" panose="020B0900000000000000" pitchFamily="50" charset="-128"/>
                  <a:ea typeface="HGPｺﾞｼｯｸE" panose="020B0900000000000000" pitchFamily="50" charset="-128"/>
                </a:rPr>
                <a:t>りゅうぼくさいがい</a:t>
              </a:r>
              <a:endParaRPr lang="zh-CN" altLang="en-US" sz="500" dirty="0">
                <a:solidFill>
                  <a:schemeClr val="bg1">
                    <a:lumMod val="50000"/>
                  </a:schemeClr>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29384AB0-9F3F-F2A5-643C-E51AC9BA25A6}"/>
                </a:ext>
              </a:extLst>
            </p:cNvPr>
            <p:cNvSpPr txBox="1"/>
            <p:nvPr/>
          </p:nvSpPr>
          <p:spPr>
            <a:xfrm>
              <a:off x="1951104" y="6059885"/>
              <a:ext cx="560205" cy="265543"/>
            </a:xfrm>
            <a:prstGeom prst="rect">
              <a:avLst/>
            </a:prstGeom>
            <a:noFill/>
          </p:spPr>
          <p:txBody>
            <a:bodyPr wrap="none" rtlCol="0">
              <a:noAutofit/>
            </a:bodyPr>
            <a:lstStyle/>
            <a:p>
              <a:pPr algn="ctr"/>
              <a:r>
                <a:rPr lang="ja-JP" altLang="en-US" sz="500" dirty="0">
                  <a:solidFill>
                    <a:schemeClr val="bg1">
                      <a:lumMod val="50000"/>
                    </a:schemeClr>
                  </a:solidFill>
                  <a:latin typeface="HGPｺﾞｼｯｸE" panose="020B0900000000000000" pitchFamily="50" charset="-128"/>
                  <a:ea typeface="HGPｺﾞｼｯｸE" panose="020B0900000000000000" pitchFamily="50" charset="-128"/>
                </a:rPr>
                <a:t>さいしゅえん</a:t>
              </a:r>
              <a:endParaRPr lang="zh-CN" altLang="en-US" sz="500" dirty="0">
                <a:solidFill>
                  <a:schemeClr val="bg1">
                    <a:lumMod val="50000"/>
                  </a:schemeClr>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53D8CAE3-79C0-6CDB-1CBD-DB38D11EA763}"/>
                </a:ext>
              </a:extLst>
            </p:cNvPr>
            <p:cNvSpPr txBox="1"/>
            <p:nvPr/>
          </p:nvSpPr>
          <p:spPr>
            <a:xfrm>
              <a:off x="7768400" y="6085303"/>
              <a:ext cx="560205" cy="265543"/>
            </a:xfrm>
            <a:prstGeom prst="rect">
              <a:avLst/>
            </a:prstGeom>
            <a:noFill/>
          </p:spPr>
          <p:txBody>
            <a:bodyPr wrap="none" rtlCol="0">
              <a:noAutofit/>
            </a:bodyPr>
            <a:lstStyle/>
            <a:p>
              <a:pPr algn="ctr"/>
              <a:r>
                <a:rPr lang="ja-JP" altLang="en-US" sz="500" dirty="0">
                  <a:solidFill>
                    <a:schemeClr val="bg1">
                      <a:lumMod val="50000"/>
                    </a:schemeClr>
                  </a:solidFill>
                  <a:latin typeface="HGPｺﾞｼｯｸE" panose="020B0900000000000000" pitchFamily="50" charset="-128"/>
                  <a:ea typeface="HGPｺﾞｼｯｸE" panose="020B0900000000000000" pitchFamily="50" charset="-128"/>
                </a:rPr>
                <a:t>かんばつ</a:t>
              </a:r>
              <a:endParaRPr lang="zh-CN" altLang="en-US" sz="500" dirty="0">
                <a:solidFill>
                  <a:schemeClr val="bg1">
                    <a:lumMod val="50000"/>
                  </a:schemeClr>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AB148D97-A88B-0D98-C365-78235B1F0B41}"/>
                </a:ext>
              </a:extLst>
            </p:cNvPr>
            <p:cNvSpPr txBox="1"/>
            <p:nvPr/>
          </p:nvSpPr>
          <p:spPr>
            <a:xfrm>
              <a:off x="7117455" y="6073002"/>
              <a:ext cx="560205" cy="265543"/>
            </a:xfrm>
            <a:prstGeom prst="rect">
              <a:avLst/>
            </a:prstGeom>
            <a:noFill/>
          </p:spPr>
          <p:txBody>
            <a:bodyPr wrap="none" rtlCol="0">
              <a:noAutofit/>
            </a:bodyPr>
            <a:lstStyle/>
            <a:p>
              <a:pPr algn="ctr"/>
              <a:r>
                <a:rPr lang="ja-JP" altLang="en-US" sz="500" dirty="0">
                  <a:solidFill>
                    <a:schemeClr val="bg1">
                      <a:lumMod val="50000"/>
                    </a:schemeClr>
                  </a:solidFill>
                  <a:latin typeface="HGPｺﾞｼｯｸE" panose="020B0900000000000000" pitchFamily="50" charset="-128"/>
                  <a:ea typeface="HGPｺﾞｼｯｸE" panose="020B0900000000000000" pitchFamily="50" charset="-128"/>
                </a:rPr>
                <a:t>もくいく</a:t>
              </a:r>
              <a:endParaRPr lang="zh-CN" altLang="en-US" sz="500" dirty="0">
                <a:solidFill>
                  <a:schemeClr val="bg1">
                    <a:lumMod val="50000"/>
                  </a:schemeClr>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23840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533D-FECA-8BE4-4E67-85DE44F02D3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C0F44B6-C5AE-E3AA-EE6B-9E98646406EA}"/>
              </a:ext>
            </a:extLst>
          </p:cNvPr>
          <p:cNvSpPr/>
          <p:nvPr/>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21" name="正方形/長方形 20">
            <a:extLst>
              <a:ext uri="{FF2B5EF4-FFF2-40B4-BE49-F238E27FC236}">
                <a16:creationId xmlns:a16="http://schemas.microsoft.com/office/drawing/2014/main" id="{F59161D0-2E3F-265F-DBA5-52DE2AD73933}"/>
              </a:ext>
            </a:extLst>
          </p:cNvPr>
          <p:cNvSpPr/>
          <p:nvPr/>
        </p:nvSpPr>
        <p:spPr>
          <a:xfrm>
            <a:off x="0" y="6756345"/>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2" name="四角形: 上の 2 つの角を丸める 12">
            <a:extLst>
              <a:ext uri="{FF2B5EF4-FFF2-40B4-BE49-F238E27FC236}">
                <a16:creationId xmlns:a16="http://schemas.microsoft.com/office/drawing/2014/main" id="{5B3B0AAC-946E-EA54-0C74-112A7BFD340D}"/>
              </a:ext>
            </a:extLst>
          </p:cNvPr>
          <p:cNvSpPr/>
          <p:nvPr/>
        </p:nvSpPr>
        <p:spPr>
          <a:xfrm>
            <a:off x="8532440" y="6502242"/>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4" name="Rectangle 6">
            <a:extLst>
              <a:ext uri="{FF2B5EF4-FFF2-40B4-BE49-F238E27FC236}">
                <a16:creationId xmlns:a16="http://schemas.microsoft.com/office/drawing/2014/main" id="{022881A6-756E-E3F4-63EE-8F28325ACDA3}"/>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grpSp>
        <p:nvGrpSpPr>
          <p:cNvPr id="27" name="グループ化 26">
            <a:extLst>
              <a:ext uri="{FF2B5EF4-FFF2-40B4-BE49-F238E27FC236}">
                <a16:creationId xmlns:a16="http://schemas.microsoft.com/office/drawing/2014/main" id="{C7B1DBC0-A85C-B399-9B68-C9BDF4F8C228}"/>
              </a:ext>
            </a:extLst>
          </p:cNvPr>
          <p:cNvGrpSpPr/>
          <p:nvPr/>
        </p:nvGrpSpPr>
        <p:grpSpPr>
          <a:xfrm>
            <a:off x="-61200" y="6021472"/>
            <a:ext cx="971480" cy="850816"/>
            <a:chOff x="-61202" y="5996309"/>
            <a:chExt cx="971480" cy="850816"/>
          </a:xfrm>
        </p:grpSpPr>
        <p:sp>
          <p:nvSpPr>
            <p:cNvPr id="28" name="フリーフォーム: 図形 3">
              <a:extLst>
                <a:ext uri="{FF2B5EF4-FFF2-40B4-BE49-F238E27FC236}">
                  <a16:creationId xmlns:a16="http://schemas.microsoft.com/office/drawing/2014/main" id="{96A27E5B-2ED1-571B-2106-B7CD850D5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9" name="フリーフォーム: 図形 5">
              <a:extLst>
                <a:ext uri="{FF2B5EF4-FFF2-40B4-BE49-F238E27FC236}">
                  <a16:creationId xmlns:a16="http://schemas.microsoft.com/office/drawing/2014/main" id="{4E08868C-78BD-01C5-3DA1-8D2334EE0689}"/>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1" name="テキスト ボックス 30">
              <a:extLst>
                <a:ext uri="{FF2B5EF4-FFF2-40B4-BE49-F238E27FC236}">
                  <a16:creationId xmlns:a16="http://schemas.microsoft.com/office/drawing/2014/main" id="{E4A9502E-7FE4-0FB6-75AC-5FC1A9DC5A31}"/>
                </a:ext>
              </a:extLst>
            </p:cNvPr>
            <p:cNvSpPr txBox="1"/>
            <p:nvPr userDrawn="1"/>
          </p:nvSpPr>
          <p:spPr>
            <a:xfrm>
              <a:off x="-61202" y="6190839"/>
              <a:ext cx="903942"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F54F0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くわしく</a:t>
              </a:r>
            </a:p>
          </p:txBody>
        </p:sp>
      </p:grpSp>
      <p:sp>
        <p:nvSpPr>
          <p:cNvPr id="16" name="テキスト ボックス 15">
            <a:extLst>
              <a:ext uri="{FF2B5EF4-FFF2-40B4-BE49-F238E27FC236}">
                <a16:creationId xmlns:a16="http://schemas.microsoft.com/office/drawing/2014/main" id="{05F8B286-071D-B8E4-6F9C-BB65B4A45EC3}"/>
              </a:ext>
            </a:extLst>
          </p:cNvPr>
          <p:cNvSpPr txBox="1"/>
          <p:nvPr/>
        </p:nvSpPr>
        <p:spPr>
          <a:xfrm>
            <a:off x="878183" y="6520344"/>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EE7612"/>
                </a:solidFill>
                <a:effectLst/>
                <a:uLnTx/>
                <a:uFillTx/>
                <a:latin typeface="HGPｺﾞｼｯｸE"/>
                <a:ea typeface="HGPｺﾞｼｯｸE"/>
                <a:cs typeface="+mn-cs"/>
              </a:rPr>
              <a:t>ふりかえろう</a:t>
            </a:r>
            <a:r>
              <a:rPr kumimoji="1" lang="ja-JP" altLang="en-US" sz="1100" b="1"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srgbClr val="000000"/>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https://www.nta.go.jp/publication/webtaxtv/201503/webtaxtv_wb.html</a:t>
            </a:r>
            <a:r>
              <a:rPr kumimoji="1" lang="ja-JP" altLang="en-US" sz="1100" b="0" i="0" u="none" strike="noStrike" kern="1200" cap="none" spc="0" normalizeH="0" baseline="0" noProof="0" dirty="0">
                <a:ln>
                  <a:noFill/>
                </a:ln>
                <a:solidFill>
                  <a:srgbClr val="000000"/>
                </a:solidFill>
                <a:effectLst/>
                <a:uLnTx/>
                <a:uFillTx/>
                <a:latin typeface="Arial"/>
                <a:ea typeface="HGPｺﾞｼｯｸE"/>
                <a:cs typeface="+mn-cs"/>
              </a:rPr>
              <a:t>　</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r>
              <a:rPr kumimoji="0" lang="en-US" altLang="ja-JP" sz="1100" b="0" i="0" u="none" strike="noStrike" kern="1200" cap="none" spc="0" normalizeH="0" baseline="0" noProof="0" dirty="0">
                <a:ln>
                  <a:noFill/>
                </a:ln>
                <a:solidFill>
                  <a:srgbClr val="000000"/>
                </a:solidFill>
                <a:effectLst/>
                <a:uLnTx/>
                <a:uFillTx/>
                <a:latin typeface="Arial"/>
                <a:ea typeface="HGPｺﾞｼｯｸE"/>
                <a:cs typeface="+mn-cs"/>
              </a:rPr>
              <a:t>Web-TAX-TV</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p>
        </p:txBody>
      </p:sp>
      <p:pic>
        <p:nvPicPr>
          <p:cNvPr id="18" name="図 17">
            <a:extLst>
              <a:ext uri="{FF2B5EF4-FFF2-40B4-BE49-F238E27FC236}">
                <a16:creationId xmlns:a16="http://schemas.microsoft.com/office/drawing/2014/main" id="{D15B586A-55D2-D88C-38C8-B6D611190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6986464" y="4079495"/>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3BD3291E-1254-C71A-E92B-32666B6FC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792" y="3982175"/>
            <a:ext cx="1096023" cy="2445469"/>
          </a:xfrm>
          <a:prstGeom prst="rect">
            <a:avLst/>
          </a:prstGeom>
        </p:spPr>
      </p:pic>
      <p:grpSp>
        <p:nvGrpSpPr>
          <p:cNvPr id="6" name="グループ化 5">
            <a:extLst>
              <a:ext uri="{FF2B5EF4-FFF2-40B4-BE49-F238E27FC236}">
                <a16:creationId xmlns:a16="http://schemas.microsoft.com/office/drawing/2014/main" id="{0EF18A4F-76A2-6A64-0955-9FE2BA5559FE}"/>
              </a:ext>
            </a:extLst>
          </p:cNvPr>
          <p:cNvGrpSpPr/>
          <p:nvPr/>
        </p:nvGrpSpPr>
        <p:grpSpPr>
          <a:xfrm>
            <a:off x="2276996" y="4036121"/>
            <a:ext cx="2730939" cy="1103939"/>
            <a:chOff x="2276996" y="4036121"/>
            <a:chExt cx="2730939" cy="1103939"/>
          </a:xfrm>
        </p:grpSpPr>
        <p:grpSp>
          <p:nvGrpSpPr>
            <p:cNvPr id="3" name="グループ化 2">
              <a:extLst>
                <a:ext uri="{FF2B5EF4-FFF2-40B4-BE49-F238E27FC236}">
                  <a16:creationId xmlns:a16="http://schemas.microsoft.com/office/drawing/2014/main" id="{326D360F-FC01-10CA-BB3D-743A5680B23A}"/>
                </a:ext>
              </a:extLst>
            </p:cNvPr>
            <p:cNvGrpSpPr/>
            <p:nvPr/>
          </p:nvGrpSpPr>
          <p:grpSpPr>
            <a:xfrm>
              <a:off x="2276996" y="4036121"/>
              <a:ext cx="2730939" cy="1103939"/>
              <a:chOff x="3038441" y="5005912"/>
              <a:chExt cx="4234229" cy="1490558"/>
            </a:xfrm>
          </p:grpSpPr>
          <p:sp>
            <p:nvSpPr>
              <p:cNvPr id="4" name="角丸四角形 3">
                <a:extLst>
                  <a:ext uri="{FF2B5EF4-FFF2-40B4-BE49-F238E27FC236}">
                    <a16:creationId xmlns:a16="http://schemas.microsoft.com/office/drawing/2014/main" id="{9EEDBB3B-48F4-C51E-7EF1-AAE8B94CF7DD}"/>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12" name="三角形 11">
                <a:extLst>
                  <a:ext uri="{FF2B5EF4-FFF2-40B4-BE49-F238E27FC236}">
                    <a16:creationId xmlns:a16="http://schemas.microsoft.com/office/drawing/2014/main" id="{2841752D-E9AC-85FB-9FFF-5CBFCEB2CE93}"/>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sp>
          <p:nvSpPr>
            <p:cNvPr id="13" name="Rectangle 26">
              <a:extLst>
                <a:ext uri="{FF2B5EF4-FFF2-40B4-BE49-F238E27FC236}">
                  <a16:creationId xmlns:a16="http://schemas.microsoft.com/office/drawing/2014/main" id="{99193568-5AE0-1800-E15B-AEA96FC95BAF}"/>
                </a:ext>
              </a:extLst>
            </p:cNvPr>
            <p:cNvSpPr>
              <a:spLocks noChangeArrowheads="1"/>
            </p:cNvSpPr>
            <p:nvPr/>
          </p:nvSpPr>
          <p:spPr bwMode="white">
            <a:xfrm>
              <a:off x="2699547" y="4167620"/>
              <a:ext cx="230838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税金がなぜ必要か</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もう一度考えてみよう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8" name="グループ化 7">
            <a:extLst>
              <a:ext uri="{FF2B5EF4-FFF2-40B4-BE49-F238E27FC236}">
                <a16:creationId xmlns:a16="http://schemas.microsoft.com/office/drawing/2014/main" id="{CE2F98F2-0BE6-1C89-62F6-0E3658F19648}"/>
              </a:ext>
            </a:extLst>
          </p:cNvPr>
          <p:cNvGrpSpPr/>
          <p:nvPr/>
        </p:nvGrpSpPr>
        <p:grpSpPr>
          <a:xfrm>
            <a:off x="312599" y="2570007"/>
            <a:ext cx="8523057" cy="1177571"/>
            <a:chOff x="312599" y="2570007"/>
            <a:chExt cx="8523057" cy="1177571"/>
          </a:xfrm>
        </p:grpSpPr>
        <p:sp>
          <p:nvSpPr>
            <p:cNvPr id="32" name="正方形/長方形 31">
              <a:extLst>
                <a:ext uri="{FF2B5EF4-FFF2-40B4-BE49-F238E27FC236}">
                  <a16:creationId xmlns:a16="http://schemas.microsoft.com/office/drawing/2014/main" id="{FFD5CB58-9E2D-0C51-77C1-DF1AB7060A03}"/>
                </a:ext>
              </a:extLst>
            </p:cNvPr>
            <p:cNvSpPr/>
            <p:nvPr/>
          </p:nvSpPr>
          <p:spPr bwMode="auto">
            <a:xfrm>
              <a:off x="312599" y="2570374"/>
              <a:ext cx="8523057" cy="1177204"/>
            </a:xfrm>
            <a:prstGeom prst="rect">
              <a:avLst/>
            </a:prstGeom>
            <a:noFill/>
            <a:ln w="22225">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3" name="正方形/長方形 32">
              <a:extLst>
                <a:ext uri="{FF2B5EF4-FFF2-40B4-BE49-F238E27FC236}">
                  <a16:creationId xmlns:a16="http://schemas.microsoft.com/office/drawing/2014/main" id="{C46ED951-BC33-4CB7-DAF6-3D818ADF3068}"/>
                </a:ext>
              </a:extLst>
            </p:cNvPr>
            <p:cNvSpPr/>
            <p:nvPr/>
          </p:nvSpPr>
          <p:spPr bwMode="auto">
            <a:xfrm>
              <a:off x="312599" y="2570007"/>
              <a:ext cx="8523057" cy="346596"/>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120" normalizeH="0" baseline="0" noProof="0">
                  <a:ln>
                    <a:noFill/>
                  </a:ln>
                  <a:solidFill>
                    <a:srgbClr val="FFFFFF"/>
                  </a:solidFill>
                  <a:effectLst/>
                  <a:uLnTx/>
                  <a:uFillTx/>
                  <a:latin typeface="HGPｺﾞｼｯｸE"/>
                  <a:ea typeface="HGPｺﾞｼｯｸE"/>
                  <a:cs typeface="+mn-cs"/>
                </a:rPr>
                <a:t>日本国憲法第３０条</a:t>
              </a:r>
              <a:endParaRPr kumimoji="0" lang="ja-JP" altLang="en-US" sz="16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34" name="テキスト ボックス 33">
              <a:extLst>
                <a:ext uri="{FF2B5EF4-FFF2-40B4-BE49-F238E27FC236}">
                  <a16:creationId xmlns:a16="http://schemas.microsoft.com/office/drawing/2014/main" id="{1ABB31D6-182B-3B3D-5689-10C91D1F3DAE}"/>
                </a:ext>
              </a:extLst>
            </p:cNvPr>
            <p:cNvSpPr txBox="1"/>
            <p:nvPr/>
          </p:nvSpPr>
          <p:spPr>
            <a:xfrm>
              <a:off x="760920" y="2996436"/>
              <a:ext cx="7622162" cy="678519"/>
            </a:xfrm>
            <a:prstGeom prst="rect">
              <a:avLst/>
            </a:prstGeom>
            <a:noFill/>
          </p:spPr>
          <p:txBody>
            <a:bodyPr wrap="square" rtlCol="0">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30" normalizeH="0" baseline="0" noProof="0">
                  <a:ln>
                    <a:noFill/>
                  </a:ln>
                  <a:solidFill>
                    <a:srgbClr val="FB954A"/>
                  </a:solidFill>
                  <a:effectLst/>
                  <a:uLnTx/>
                  <a:uFillTx/>
                  <a:latin typeface="HGPｺﾞｼｯｸE"/>
                  <a:ea typeface="HGPｺﾞｼｯｸE"/>
                  <a:cs typeface="+mn-cs"/>
                </a:rPr>
                <a:t>国民は、法律の定めるところにより、納税の義務を負ふ。</a:t>
              </a:r>
              <a:endParaRPr kumimoji="0" lang="en-US" altLang="ja-JP" sz="1700" b="0" i="0" u="none" strike="noStrike" kern="1200" cap="none" spc="130" normalizeH="0" baseline="0" noProof="0" dirty="0">
                <a:ln>
                  <a:noFill/>
                </a:ln>
                <a:solidFill>
                  <a:srgbClr val="FB954A"/>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80" normalizeH="0" baseline="0" noProof="0">
                  <a:ln>
                    <a:noFill/>
                  </a:ln>
                  <a:solidFill>
                    <a:srgbClr val="FB954A"/>
                  </a:solidFill>
                  <a:effectLst/>
                  <a:uLnTx/>
                  <a:uFillTx/>
                  <a:latin typeface="HGPｺﾞｼｯｸE"/>
                  <a:ea typeface="HGPｺﾞｼｯｸE"/>
                  <a:cs typeface="+mn-cs"/>
                </a:rPr>
                <a:t>（納税の義務）</a:t>
              </a:r>
              <a:endParaRPr kumimoji="0" lang="ja-JP" altLang="en-US" sz="1700" b="0" i="0" u="none" strike="noStrike" kern="1200" cap="none" spc="180" normalizeH="0" baseline="0" noProof="0" dirty="0">
                <a:ln>
                  <a:noFill/>
                </a:ln>
                <a:solidFill>
                  <a:srgbClr val="FB954A"/>
                </a:solidFill>
                <a:effectLst/>
                <a:uLnTx/>
                <a:uFillTx/>
                <a:latin typeface="HGPｺﾞｼｯｸE"/>
                <a:ea typeface="HGPｺﾞｼｯｸE"/>
                <a:cs typeface="+mn-cs"/>
              </a:endParaRPr>
            </a:p>
          </p:txBody>
        </p:sp>
        <p:sp>
          <p:nvSpPr>
            <p:cNvPr id="26" name="テキスト ボックス 25">
              <a:extLst>
                <a:ext uri="{FF2B5EF4-FFF2-40B4-BE49-F238E27FC236}">
                  <a16:creationId xmlns:a16="http://schemas.microsoft.com/office/drawing/2014/main" id="{59F36FF2-889B-0759-4043-F0B8166C643E}"/>
                </a:ext>
              </a:extLst>
            </p:cNvPr>
            <p:cNvSpPr txBox="1"/>
            <p:nvPr/>
          </p:nvSpPr>
          <p:spPr>
            <a:xfrm>
              <a:off x="2733979" y="2921278"/>
              <a:ext cx="316530"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rPr>
                <a:t>ほうりつ</a:t>
              </a:r>
              <a:endParaRPr kumimoji="0" lang="zh-CN"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 name="グループ化 6">
            <a:extLst>
              <a:ext uri="{FF2B5EF4-FFF2-40B4-BE49-F238E27FC236}">
                <a16:creationId xmlns:a16="http://schemas.microsoft.com/office/drawing/2014/main" id="{7C60443C-B788-7472-AAD7-6CA0BE0B5F7D}"/>
              </a:ext>
            </a:extLst>
          </p:cNvPr>
          <p:cNvGrpSpPr/>
          <p:nvPr/>
        </p:nvGrpSpPr>
        <p:grpSpPr>
          <a:xfrm>
            <a:off x="3009077" y="5251099"/>
            <a:ext cx="3901050" cy="1103939"/>
            <a:chOff x="3009077" y="5251099"/>
            <a:chExt cx="3901050" cy="1103939"/>
          </a:xfrm>
        </p:grpSpPr>
        <p:grpSp>
          <p:nvGrpSpPr>
            <p:cNvPr id="14" name="グループ化 13">
              <a:extLst>
                <a:ext uri="{FF2B5EF4-FFF2-40B4-BE49-F238E27FC236}">
                  <a16:creationId xmlns:a16="http://schemas.microsoft.com/office/drawing/2014/main" id="{26CA7663-A9B2-2B3A-10E5-BBC0A4A07D5E}"/>
                </a:ext>
              </a:extLst>
            </p:cNvPr>
            <p:cNvGrpSpPr/>
            <p:nvPr/>
          </p:nvGrpSpPr>
          <p:grpSpPr>
            <a:xfrm flipH="1">
              <a:off x="3009077" y="5251099"/>
              <a:ext cx="3901050" cy="1103939"/>
              <a:chOff x="3038441" y="5005912"/>
              <a:chExt cx="4234229" cy="1490558"/>
            </a:xfrm>
          </p:grpSpPr>
          <p:sp>
            <p:nvSpPr>
              <p:cNvPr id="15" name="角丸四角形 14">
                <a:extLst>
                  <a:ext uri="{FF2B5EF4-FFF2-40B4-BE49-F238E27FC236}">
                    <a16:creationId xmlns:a16="http://schemas.microsoft.com/office/drawing/2014/main" id="{00A73BC8-BF03-EA23-042B-043B4FF8E2A7}"/>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17" name="三角形 16">
                <a:extLst>
                  <a:ext uri="{FF2B5EF4-FFF2-40B4-BE49-F238E27FC236}">
                    <a16:creationId xmlns:a16="http://schemas.microsoft.com/office/drawing/2014/main" id="{1B2EE381-A762-280E-054E-51F7752CCD4D}"/>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grpSp>
          <p:nvGrpSpPr>
            <p:cNvPr id="2" name="グループ化 1">
              <a:extLst>
                <a:ext uri="{FF2B5EF4-FFF2-40B4-BE49-F238E27FC236}">
                  <a16:creationId xmlns:a16="http://schemas.microsoft.com/office/drawing/2014/main" id="{1412A539-E770-46F2-6C02-440114D72F25}"/>
                </a:ext>
              </a:extLst>
            </p:cNvPr>
            <p:cNvGrpSpPr/>
            <p:nvPr/>
          </p:nvGrpSpPr>
          <p:grpSpPr>
            <a:xfrm>
              <a:off x="3221665" y="5349366"/>
              <a:ext cx="3298657" cy="849096"/>
              <a:chOff x="3221665" y="5349366"/>
              <a:chExt cx="3298657" cy="849096"/>
            </a:xfrm>
          </p:grpSpPr>
          <p:sp>
            <p:nvSpPr>
              <p:cNvPr id="23" name="Rectangle 26">
                <a:extLst>
                  <a:ext uri="{FF2B5EF4-FFF2-40B4-BE49-F238E27FC236}">
                    <a16:creationId xmlns:a16="http://schemas.microsoft.com/office/drawing/2014/main" id="{0DFB3F1D-01E6-C206-C535-6CD4FB788496}"/>
                  </a:ext>
                </a:extLst>
              </p:cNvPr>
              <p:cNvSpPr>
                <a:spLocks noChangeArrowheads="1"/>
              </p:cNvSpPr>
              <p:nvPr/>
            </p:nvSpPr>
            <p:spPr bwMode="white">
              <a:xfrm>
                <a:off x="3221665" y="5382598"/>
                <a:ext cx="329865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誰がどのように税金の使いみちを</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決めているか調べてみよう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0" name="テキスト ボックス 29">
                <a:extLst>
                  <a:ext uri="{FF2B5EF4-FFF2-40B4-BE49-F238E27FC236}">
                    <a16:creationId xmlns:a16="http://schemas.microsoft.com/office/drawing/2014/main" id="{6EEA1ED5-95B6-4ACB-A352-EF0E8E116C4A}"/>
                  </a:ext>
                </a:extLst>
              </p:cNvPr>
              <p:cNvSpPr txBox="1"/>
              <p:nvPr/>
            </p:nvSpPr>
            <p:spPr>
              <a:xfrm>
                <a:off x="3249873" y="5349366"/>
                <a:ext cx="1429407" cy="215444"/>
              </a:xfrm>
              <a:prstGeom prst="rect">
                <a:avLst/>
              </a:prstGeom>
              <a:noFill/>
            </p:spPr>
            <p:txBody>
              <a:bodyPr wrap="square" rtlCol="0">
                <a:spAutoFit/>
              </a:bodyPr>
              <a:lstStyle/>
              <a:p>
                <a:r>
                  <a:rPr kumimoji="1" lang="ja-JP" altLang="en-US" sz="800" dirty="0">
                    <a:latin typeface="+mn-ea"/>
                  </a:rPr>
                  <a:t>だれ</a:t>
                </a:r>
              </a:p>
            </p:txBody>
          </p:sp>
        </p:grpSp>
      </p:grpSp>
      <p:sp>
        <p:nvSpPr>
          <p:cNvPr id="47" name="正方形/長方形 46">
            <a:extLst>
              <a:ext uri="{FF2B5EF4-FFF2-40B4-BE49-F238E27FC236}">
                <a16:creationId xmlns:a16="http://schemas.microsoft.com/office/drawing/2014/main" id="{F28CF4B6-D161-4BE2-AD7B-94C5864FCBB7}"/>
              </a:ext>
            </a:extLst>
          </p:cNvPr>
          <p:cNvSpPr/>
          <p:nvPr/>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48" name="グラフィックス 47">
            <a:extLst>
              <a:ext uri="{FF2B5EF4-FFF2-40B4-BE49-F238E27FC236}">
                <a16:creationId xmlns:a16="http://schemas.microsoft.com/office/drawing/2014/main" id="{4ACE6340-6873-4378-BBE1-992F699D3CF5}"/>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90603" y="26641"/>
            <a:ext cx="751397" cy="751397"/>
          </a:xfrm>
          <a:prstGeom prst="rect">
            <a:avLst/>
          </a:prstGeom>
        </p:spPr>
      </p:pic>
      <p:pic>
        <p:nvPicPr>
          <p:cNvPr id="49" name="図 48" descr="挿絵 が含まれている画像&#10;&#10;自動的に生成された説明">
            <a:extLst>
              <a:ext uri="{FF2B5EF4-FFF2-40B4-BE49-F238E27FC236}">
                <a16:creationId xmlns:a16="http://schemas.microsoft.com/office/drawing/2014/main" id="{AE1447AC-1D23-4B08-8D92-58A23419DE6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50" name="Text Box 12">
            <a:extLst>
              <a:ext uri="{FF2B5EF4-FFF2-40B4-BE49-F238E27FC236}">
                <a16:creationId xmlns:a16="http://schemas.microsoft.com/office/drawing/2014/main" id="{EE1452BB-0728-44CF-84A1-A87D1ACC9E75}"/>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grpSp>
        <p:nvGrpSpPr>
          <p:cNvPr id="5" name="グループ化 4">
            <a:extLst>
              <a:ext uri="{FF2B5EF4-FFF2-40B4-BE49-F238E27FC236}">
                <a16:creationId xmlns:a16="http://schemas.microsoft.com/office/drawing/2014/main" id="{04EF31BD-1129-4B76-C68B-5B6D638404E2}"/>
              </a:ext>
            </a:extLst>
          </p:cNvPr>
          <p:cNvGrpSpPr/>
          <p:nvPr/>
        </p:nvGrpSpPr>
        <p:grpSpPr>
          <a:xfrm>
            <a:off x="199285" y="820117"/>
            <a:ext cx="7530585" cy="1498164"/>
            <a:chOff x="199285" y="820117"/>
            <a:chExt cx="7530585" cy="1498164"/>
          </a:xfrm>
        </p:grpSpPr>
        <p:sp>
          <p:nvSpPr>
            <p:cNvPr id="51" name="Rectangle 26">
              <a:extLst>
                <a:ext uri="{FF2B5EF4-FFF2-40B4-BE49-F238E27FC236}">
                  <a16:creationId xmlns:a16="http://schemas.microsoft.com/office/drawing/2014/main" id="{0E2B595E-7AF1-4B9D-BC73-0F6C19455030}"/>
                </a:ext>
              </a:extLst>
            </p:cNvPr>
            <p:cNvSpPr>
              <a:spLocks noChangeArrowheads="1"/>
            </p:cNvSpPr>
            <p:nvPr/>
          </p:nvSpPr>
          <p:spPr bwMode="white">
            <a:xfrm>
              <a:off x="199285" y="881221"/>
              <a:ext cx="7530585" cy="143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0" defTabSz="914400" fontAlgn="base">
                <a:lnSpc>
                  <a:spcPct val="123000"/>
                </a:lnSpc>
                <a:spcBef>
                  <a:spcPct val="0"/>
                </a:spcBef>
                <a:spcAft>
                  <a:spcPct val="0"/>
                </a:spcAft>
                <a:buNone/>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納税は国民の義務</a:t>
              </a:r>
            </a:p>
            <a:p>
              <a:pPr lvl="0" defTabSz="914400">
                <a:lnSpc>
                  <a:spcPct val="140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税金は、社会の一員として暮らしていくために支払わなければならない会費の</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p:txBody>
        </p:sp>
        <p:sp>
          <p:nvSpPr>
            <p:cNvPr id="52" name="テキスト ボックス 51">
              <a:extLst>
                <a:ext uri="{FF2B5EF4-FFF2-40B4-BE49-F238E27FC236}">
                  <a16:creationId xmlns:a16="http://schemas.microsoft.com/office/drawing/2014/main" id="{49C60F1B-ED81-4E26-A7F9-9F9AF2489BF9}"/>
                </a:ext>
              </a:extLst>
            </p:cNvPr>
            <p:cNvSpPr txBox="1"/>
            <p:nvPr/>
          </p:nvSpPr>
          <p:spPr>
            <a:xfrm>
              <a:off x="269007" y="820117"/>
              <a:ext cx="560205" cy="265543"/>
            </a:xfrm>
            <a:prstGeom prst="rect">
              <a:avLst/>
            </a:prstGeom>
            <a:noFill/>
          </p:spPr>
          <p:txBody>
            <a:bodyPr wrap="none" rtlCol="0">
              <a:noAutofit/>
            </a:bodyPr>
            <a:lstStyle/>
            <a:p>
              <a:pPr algn="ctr"/>
              <a:r>
                <a:rPr lang="ja-JP" altLang="en-US" sz="800">
                  <a:solidFill>
                    <a:schemeClr val="accent6">
                      <a:lumMod val="75000"/>
                    </a:schemeClr>
                  </a:solidFill>
                  <a:latin typeface="HGPｺﾞｼｯｸE" panose="020B0900000000000000" pitchFamily="50" charset="-128"/>
                  <a:ea typeface="HGPｺﾞｼｯｸE" panose="020B0900000000000000" pitchFamily="50" charset="-128"/>
                </a:rPr>
                <a:t>のうぜい</a:t>
              </a:r>
              <a:endParaRPr lang="zh-CN" altLang="en-US" sz="800" dirty="0">
                <a:solidFill>
                  <a:schemeClr val="accent6">
                    <a:lumMod val="7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369340B3-4445-4A70-AC06-BD701AF95A06}"/>
                </a:ext>
              </a:extLst>
            </p:cNvPr>
            <p:cNvSpPr txBox="1"/>
            <p:nvPr/>
          </p:nvSpPr>
          <p:spPr>
            <a:xfrm>
              <a:off x="5143134" y="1880317"/>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けんぽう</a:t>
              </a:r>
              <a:endParaRPr lang="zh-CN" altLang="en-US" sz="8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F24F0AA-33F4-405D-B152-2B18741EA7D3}"/>
                </a:ext>
              </a:extLst>
            </p:cNvPr>
            <p:cNvSpPr txBox="1"/>
            <p:nvPr/>
          </p:nvSpPr>
          <p:spPr>
            <a:xfrm>
              <a:off x="2338177" y="1880317"/>
              <a:ext cx="316530"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おさ</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0177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54244"/>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500141"/>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2C3962C-59A4-486A-8D44-A9781E017F69}" type="slidenum">
              <a:rPr lang="en-US" altLang="ja-JP" smtClean="0"/>
              <a:pPr>
                <a:defRPr/>
              </a:pPr>
              <a:t>16</a:t>
            </a:fld>
            <a:endParaRPr lang="en-US" altLang="ja-JP" dirty="0"/>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44" name="グループ化 43">
            <a:extLst>
              <a:ext uri="{FF2B5EF4-FFF2-40B4-BE49-F238E27FC236}">
                <a16:creationId xmlns:a16="http://schemas.microsoft.com/office/drawing/2014/main" id="{E586D783-E852-4EF9-2FF8-876866ABA0A3}"/>
              </a:ext>
            </a:extLst>
          </p:cNvPr>
          <p:cNvGrpSpPr/>
          <p:nvPr/>
        </p:nvGrpSpPr>
        <p:grpSpPr>
          <a:xfrm>
            <a:off x="-61200" y="6021472"/>
            <a:ext cx="971480" cy="850816"/>
            <a:chOff x="-61202" y="5996309"/>
            <a:chExt cx="971480" cy="850816"/>
          </a:xfrm>
        </p:grpSpPr>
        <p:sp>
          <p:nvSpPr>
            <p:cNvPr id="45" name="フリーフォーム: 図形 3">
              <a:extLst>
                <a:ext uri="{FF2B5EF4-FFF2-40B4-BE49-F238E27FC236}">
                  <a16:creationId xmlns:a16="http://schemas.microsoft.com/office/drawing/2014/main" id="{5B14D567-8AD7-DF77-2A91-3B08F4A97EF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 name="フリーフォーム: 図形 5">
              <a:extLst>
                <a:ext uri="{FF2B5EF4-FFF2-40B4-BE49-F238E27FC236}">
                  <a16:creationId xmlns:a16="http://schemas.microsoft.com/office/drawing/2014/main" id="{A52B780D-DEC1-2A91-775A-4EE970D49D7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7" name="テキスト ボックス 46">
              <a:extLst>
                <a:ext uri="{FF2B5EF4-FFF2-40B4-BE49-F238E27FC236}">
                  <a16:creationId xmlns:a16="http://schemas.microsoft.com/office/drawing/2014/main" id="{9CA9E2AB-3188-6AE9-9CB4-3118E1BBDE48}"/>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489770"/>
            <a:ext cx="7853221" cy="261610"/>
          </a:xfrm>
          <a:prstGeom prst="rect">
            <a:avLst/>
          </a:prstGeom>
          <a:noFill/>
        </p:spPr>
        <p:txBody>
          <a:bodyPr wrap="square" rtlCol="0">
            <a:spAutoFit/>
          </a:bodyPr>
          <a:lstStyle/>
          <a:p>
            <a:r>
              <a:rPr kumimoji="1" lang="zh-TW" altLang="en-US" sz="1100" dirty="0">
                <a:solidFill>
                  <a:srgbClr val="5F5ACA"/>
                </a:solidFill>
              </a:rPr>
              <a:t>京都府租税教育推進連絡協議会</a:t>
            </a:r>
            <a:r>
              <a:rPr kumimoji="1" lang="ja-JP" altLang="en-US" sz="1100">
                <a:solidFill>
                  <a:srgbClr val="5F5ACA"/>
                </a:solidFill>
              </a:rPr>
              <a:t>ホームページ　</a:t>
            </a:r>
            <a:r>
              <a:rPr kumimoji="1" lang="en-US" altLang="ja-JP" sz="1100" dirty="0">
                <a:hlinkClick r:id="rId5">
                  <a:extLst>
                    <a:ext uri="{A12FA001-AC4F-418D-AE19-62706E023703}">
                      <ahyp:hlinkClr xmlns:ahyp="http://schemas.microsoft.com/office/drawing/2018/hyperlinkcolor" val="tx"/>
                    </a:ext>
                  </a:extLst>
                </a:hlinkClick>
              </a:rPr>
              <a:t>https://www.kyoto-sosuiren.com/index.html</a:t>
            </a:r>
            <a:endParaRPr kumimoji="1" lang="ja-JP" altLang="en-US" sz="1100" dirty="0">
              <a:latin typeface="+mn-ea"/>
            </a:endParaRPr>
          </a:p>
        </p:txBody>
      </p: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587313"/>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a:t>
            </a:r>
            <a:r>
              <a:rPr lang="ja-JP" altLang="en-US" sz="1400" spc="-10">
                <a:latin typeface="+mn-ea"/>
              </a:rPr>
              <a:t>京都府</a:t>
            </a:r>
            <a:r>
              <a:rPr lang="ja-JP" altLang="en-US" sz="1400" spc="-10">
                <a:solidFill>
                  <a:schemeClr val="tx1"/>
                </a:solidFill>
                <a:latin typeface="+mn-ea"/>
              </a:rPr>
              <a:t>租税教育推進連絡協議会</a:t>
            </a:r>
            <a:endParaRPr lang="en-US" altLang="ja-JP" sz="1400" spc="-10" dirty="0">
              <a:solidFill>
                <a:schemeClr val="tx1"/>
              </a:solidFill>
              <a:latin typeface="+mn-ea"/>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399011" y="5844751"/>
            <a:ext cx="5399483" cy="257369"/>
          </a:xfrm>
          <a:prstGeom prst="rect">
            <a:avLst/>
          </a:prstGeom>
          <a:noFill/>
        </p:spPr>
        <p:txBody>
          <a:bodyPr vert="horz" wrap="square" tIns="36000" bIns="36000" rtlCol="0">
            <a:spAutoFit/>
          </a:bodyPr>
          <a:lstStyle/>
          <a:p>
            <a:pPr algn="l"/>
            <a:r>
              <a:rPr lang="zh-CN" altLang="en-US" sz="1200" spc="-10" dirty="0">
                <a:solidFill>
                  <a:schemeClr val="tx1"/>
                </a:solidFill>
                <a:latin typeface="+mn-ea"/>
              </a:rPr>
              <a:t>〒</a:t>
            </a:r>
            <a:r>
              <a:rPr lang="en-US" altLang="zh-CN" sz="1200" spc="-10" dirty="0">
                <a:solidFill>
                  <a:schemeClr val="tx1"/>
                </a:solidFill>
                <a:latin typeface="+mn-ea"/>
              </a:rPr>
              <a:t>602-8555</a:t>
            </a:r>
            <a:r>
              <a:rPr lang="zh-CN" altLang="en-US" sz="1200" spc="-10" dirty="0">
                <a:solidFill>
                  <a:schemeClr val="tx1"/>
                </a:solidFill>
                <a:latin typeface="+mn-ea"/>
              </a:rPr>
              <a:t>　京都市上京区一条通西洞院東入元真如堂町</a:t>
            </a:r>
            <a:r>
              <a:rPr lang="en-US" altLang="zh-CN" sz="1200" spc="-10" dirty="0">
                <a:solidFill>
                  <a:schemeClr val="tx1"/>
                </a:solidFill>
                <a:latin typeface="+mn-ea"/>
              </a:rPr>
              <a:t>358</a:t>
            </a:r>
            <a:r>
              <a:rPr lang="ja-JP" altLang="en-US" sz="1200" spc="-10">
                <a:solidFill>
                  <a:schemeClr val="tx1"/>
                </a:solidFill>
                <a:latin typeface="+mn-ea"/>
              </a:rPr>
              <a:t>　上京税務署内</a:t>
            </a:r>
            <a:endParaRPr lang="en-US" altLang="ja-JP" sz="1200" spc="-10" dirty="0">
              <a:solidFill>
                <a:schemeClr val="tx1"/>
              </a:solidFill>
              <a:latin typeface="+mn-ea"/>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418754" y="6066400"/>
            <a:ext cx="5940669" cy="380480"/>
          </a:xfrm>
          <a:prstGeom prst="rect">
            <a:avLst/>
          </a:prstGeom>
          <a:noFill/>
        </p:spPr>
        <p:txBody>
          <a:bodyPr vert="horz" wrap="square" tIns="36000" bIns="36000" rtlCol="0">
            <a:spAutoFit/>
          </a:bodyPr>
          <a:lstStyle/>
          <a:p>
            <a:pPr algn="l"/>
            <a:r>
              <a:rPr lang="ja-JP" altLang="en-US" sz="1000" spc="-10">
                <a:latin typeface="+mn-ea"/>
              </a:rPr>
              <a:t>京都</a:t>
            </a:r>
            <a:r>
              <a:rPr lang="ja-JP" altLang="en-US" sz="1000" spc="-10">
                <a:solidFill>
                  <a:schemeClr val="tx1"/>
                </a:solidFill>
                <a:latin typeface="+mn-ea"/>
              </a:rPr>
              <a:t>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ndParaRPr>
          </a:p>
        </p:txBody>
      </p:sp>
      <p:pic>
        <p:nvPicPr>
          <p:cNvPr id="3" name="図 2">
            <a:hlinkClick r:id="rId5"/>
            <a:extLst>
              <a:ext uri="{FF2B5EF4-FFF2-40B4-BE49-F238E27FC236}">
                <a16:creationId xmlns:a16="http://schemas.microsoft.com/office/drawing/2014/main" id="{7989779F-2935-F649-DAB8-DB33DA1CD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9541" y="5583970"/>
            <a:ext cx="819861" cy="819861"/>
          </a:xfrm>
          <a:prstGeom prst="rect">
            <a:avLst/>
          </a:prstGeom>
        </p:spPr>
      </p:pic>
      <p:cxnSp>
        <p:nvCxnSpPr>
          <p:cNvPr id="27" name="直線コネクタ 26">
            <a:extLst>
              <a:ext uri="{FF2B5EF4-FFF2-40B4-BE49-F238E27FC236}">
                <a16:creationId xmlns:a16="http://schemas.microsoft.com/office/drawing/2014/main" id="{D1A80EE5-3430-C507-161A-D3435999ED96}"/>
              </a:ext>
            </a:extLst>
          </p:cNvPr>
          <p:cNvCxnSpPr>
            <a:cxnSpLocks/>
          </p:cNvCxnSpPr>
          <p:nvPr/>
        </p:nvCxnSpPr>
        <p:spPr>
          <a:xfrm>
            <a:off x="358041" y="5511154"/>
            <a:ext cx="6374355"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51" name="テキスト ボックス 50">
            <a:extLst>
              <a:ext uri="{FF2B5EF4-FFF2-40B4-BE49-F238E27FC236}">
                <a16:creationId xmlns:a16="http://schemas.microsoft.com/office/drawing/2014/main" id="{4C4840A1-A95E-BCCF-9269-96FD644226DC}"/>
              </a:ext>
            </a:extLst>
          </p:cNvPr>
          <p:cNvSpPr txBox="1"/>
          <p:nvPr/>
        </p:nvSpPr>
        <p:spPr>
          <a:xfrm>
            <a:off x="1433042" y="5503070"/>
            <a:ext cx="613559"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きょうとふ</a:t>
            </a:r>
            <a:endParaRPr lang="zh-CN" altLang="en-US" sz="7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ED2E1C4F-AA73-2520-DC8C-30D3F8C0A7C7}"/>
              </a:ext>
            </a:extLst>
          </p:cNvPr>
          <p:cNvSpPr txBox="1"/>
          <p:nvPr/>
        </p:nvSpPr>
        <p:spPr>
          <a:xfrm>
            <a:off x="197126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そぜい</a:t>
            </a:r>
            <a:endParaRPr lang="zh-CN" altLang="en-US" sz="700" dirty="0">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4C10305B-1B04-58AA-FCCB-0FC86FE7BB14}"/>
              </a:ext>
            </a:extLst>
          </p:cNvPr>
          <p:cNvSpPr txBox="1"/>
          <p:nvPr/>
        </p:nvSpPr>
        <p:spPr>
          <a:xfrm>
            <a:off x="2310744"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きょういく</a:t>
            </a:r>
            <a:endParaRPr lang="zh-CN" altLang="en-US" sz="7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2DFF874D-CAD6-A2A6-FF13-3197C82AFE20}"/>
              </a:ext>
            </a:extLst>
          </p:cNvPr>
          <p:cNvSpPr txBox="1"/>
          <p:nvPr/>
        </p:nvSpPr>
        <p:spPr>
          <a:xfrm>
            <a:off x="2677602"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すいしん</a:t>
            </a:r>
            <a:endParaRPr lang="zh-CN" altLang="en-US" sz="7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3E91D66E-CE99-81EB-7AEA-9B8E70AA9526}"/>
              </a:ext>
            </a:extLst>
          </p:cNvPr>
          <p:cNvSpPr txBox="1"/>
          <p:nvPr/>
        </p:nvSpPr>
        <p:spPr>
          <a:xfrm>
            <a:off x="3022554"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れんらく</a:t>
            </a:r>
            <a:endParaRPr lang="zh-CN" altLang="en-US" sz="700" dirty="0">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3C09B873-050D-D562-A553-6B209CE8ACB8}"/>
              </a:ext>
            </a:extLst>
          </p:cNvPr>
          <p:cNvSpPr txBox="1"/>
          <p:nvPr/>
        </p:nvSpPr>
        <p:spPr>
          <a:xfrm>
            <a:off x="3471542"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きょうぎかい</a:t>
            </a:r>
            <a:endParaRPr lang="zh-CN" altLang="en-US" sz="700" dirty="0">
              <a:latin typeface="HGPｺﾞｼｯｸE" panose="020B0900000000000000" pitchFamily="50" charset="-128"/>
              <a:ea typeface="HGPｺﾞｼｯｸE" panose="020B0900000000000000" pitchFamily="50" charset="-128"/>
            </a:endParaRPr>
          </a:p>
        </p:txBody>
      </p:sp>
      <p:graphicFrame>
        <p:nvGraphicFramePr>
          <p:cNvPr id="2" name="表 1">
            <a:extLst>
              <a:ext uri="{FF2B5EF4-FFF2-40B4-BE49-F238E27FC236}">
                <a16:creationId xmlns:a16="http://schemas.microsoft.com/office/drawing/2014/main" id="{4D465AD4-1455-363B-E587-CB4ECC1761B9}"/>
              </a:ext>
            </a:extLst>
          </p:cNvPr>
          <p:cNvGraphicFramePr>
            <a:graphicFrameLocks noGrp="1"/>
          </p:cNvGraphicFramePr>
          <p:nvPr>
            <p:extLst>
              <p:ext uri="{D42A27DB-BD31-4B8C-83A1-F6EECF244321}">
                <p14:modId xmlns:p14="http://schemas.microsoft.com/office/powerpoint/2010/main" val="436105663"/>
              </p:ext>
            </p:extLst>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5" name="図 4">
            <a:hlinkClick r:id="rId7"/>
            <a:extLst>
              <a:ext uri="{FF2B5EF4-FFF2-40B4-BE49-F238E27FC236}">
                <a16:creationId xmlns:a16="http://schemas.microsoft.com/office/drawing/2014/main" id="{A3CE0B6B-E6C5-4FD8-DF29-E2C68FF09AF8}"/>
              </a:ext>
            </a:extLst>
          </p:cNvPr>
          <p:cNvPicPr>
            <a:picLocks noChangeAspect="1"/>
          </p:cNvPicPr>
          <p:nvPr/>
        </p:nvPicPr>
        <p:blipFill rotWithShape="1">
          <a:blip r:embed="rId8"/>
          <a:srcRect l="1" r="1884"/>
          <a:stretch/>
        </p:blipFill>
        <p:spPr>
          <a:xfrm>
            <a:off x="7402183" y="1145034"/>
            <a:ext cx="770217" cy="758351"/>
          </a:xfrm>
          <a:prstGeom prst="rect">
            <a:avLst/>
          </a:prstGeom>
        </p:spPr>
      </p:pic>
      <p:pic>
        <p:nvPicPr>
          <p:cNvPr id="7" name="図 6">
            <a:hlinkClick r:id="rId9"/>
            <a:extLst>
              <a:ext uri="{FF2B5EF4-FFF2-40B4-BE49-F238E27FC236}">
                <a16:creationId xmlns:a16="http://schemas.microsoft.com/office/drawing/2014/main" id="{7C13E9CC-B22C-0CDB-2AFC-C985624A12CC}"/>
              </a:ext>
            </a:extLst>
          </p:cNvPr>
          <p:cNvPicPr>
            <a:picLocks noChangeAspect="1"/>
          </p:cNvPicPr>
          <p:nvPr/>
        </p:nvPicPr>
        <p:blipFill>
          <a:blip r:embed="rId10"/>
          <a:stretch>
            <a:fillRect/>
          </a:stretch>
        </p:blipFill>
        <p:spPr>
          <a:xfrm>
            <a:off x="7402183" y="3574330"/>
            <a:ext cx="770217" cy="767149"/>
          </a:xfrm>
          <a:prstGeom prst="rect">
            <a:avLst/>
          </a:prstGeom>
        </p:spPr>
      </p:pic>
      <p:pic>
        <p:nvPicPr>
          <p:cNvPr id="8" name="図 7">
            <a:hlinkClick r:id="rId11"/>
            <a:extLst>
              <a:ext uri="{FF2B5EF4-FFF2-40B4-BE49-F238E27FC236}">
                <a16:creationId xmlns:a16="http://schemas.microsoft.com/office/drawing/2014/main" id="{9FBE6B14-F674-261D-F262-CF09EB84044A}"/>
              </a:ext>
            </a:extLst>
          </p:cNvPr>
          <p:cNvPicPr>
            <a:picLocks noChangeAspect="1"/>
          </p:cNvPicPr>
          <p:nvPr/>
        </p:nvPicPr>
        <p:blipFill rotWithShape="1">
          <a:blip r:embed="rId12"/>
          <a:srcRect l="1643" r="4504" b="3339"/>
          <a:stretch/>
        </p:blipFill>
        <p:spPr>
          <a:xfrm>
            <a:off x="7402182" y="4695440"/>
            <a:ext cx="770218" cy="755103"/>
          </a:xfrm>
          <a:prstGeom prst="rect">
            <a:avLst/>
          </a:prstGeom>
        </p:spPr>
      </p:pic>
      <p:pic>
        <p:nvPicPr>
          <p:cNvPr id="9" name="図 8">
            <a:hlinkClick r:id="rId13"/>
            <a:extLst>
              <a:ext uri="{FF2B5EF4-FFF2-40B4-BE49-F238E27FC236}">
                <a16:creationId xmlns:a16="http://schemas.microsoft.com/office/drawing/2014/main" id="{409A360A-2779-63F7-F6AB-D2717FF41F96}"/>
              </a:ext>
            </a:extLst>
          </p:cNvPr>
          <p:cNvPicPr>
            <a:picLocks noChangeAspect="1"/>
          </p:cNvPicPr>
          <p:nvPr/>
        </p:nvPicPr>
        <p:blipFill rotWithShape="1">
          <a:blip r:embed="rId14"/>
          <a:srcRect l="1463" r="3860"/>
          <a:stretch/>
        </p:blipFill>
        <p:spPr>
          <a:xfrm>
            <a:off x="7400050" y="2245962"/>
            <a:ext cx="772350" cy="785562"/>
          </a:xfrm>
          <a:prstGeom prst="rect">
            <a:avLst/>
          </a:prstGeom>
        </p:spPr>
      </p:pic>
      <p:grpSp>
        <p:nvGrpSpPr>
          <p:cNvPr id="30" name="グループ化 29">
            <a:extLst>
              <a:ext uri="{FF2B5EF4-FFF2-40B4-BE49-F238E27FC236}">
                <a16:creationId xmlns:a16="http://schemas.microsoft.com/office/drawing/2014/main" id="{D1379FA3-7173-FB48-FF77-E2C1A7C8BD3F}"/>
              </a:ext>
            </a:extLst>
          </p:cNvPr>
          <p:cNvGrpSpPr/>
          <p:nvPr/>
        </p:nvGrpSpPr>
        <p:grpSpPr>
          <a:xfrm>
            <a:off x="388056" y="881221"/>
            <a:ext cx="5782874" cy="696666"/>
            <a:chOff x="199285" y="881221"/>
            <a:chExt cx="8776123" cy="696666"/>
          </a:xfrm>
        </p:grpSpPr>
        <p:sp>
          <p:nvSpPr>
            <p:cNvPr id="31" name="Rectangle 26">
              <a:extLst>
                <a:ext uri="{FF2B5EF4-FFF2-40B4-BE49-F238E27FC236}">
                  <a16:creationId xmlns:a16="http://schemas.microsoft.com/office/drawing/2014/main" id="{BA9D884A-1F6D-86ED-B703-CBE3D071CCB2}"/>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defTabSz="914400" fontAlgn="base">
                <a:lnSpc>
                  <a:spcPts val="2500"/>
                </a:lnSpc>
                <a:spcBef>
                  <a:spcPct val="0"/>
                </a:spcBef>
                <a:spcAft>
                  <a:spcPct val="0"/>
                </a:spcAft>
                <a:buNone/>
                <a:defRPr/>
              </a:pPr>
              <a:r>
                <a:rPr kumimoji="1" lang="ja-JP" altLang="en-US" sz="1700" i="0" u="none" strike="noStrike" kern="1200" cap="none" spc="0" normalizeH="0" baseline="0" noProof="0">
                  <a:ln>
                    <a:noFill/>
                  </a:ln>
                  <a:effectLst/>
                  <a:uLnTx/>
                  <a:uFillTx/>
                  <a:latin typeface="HGPｺﾞｼｯｸE" panose="020B0900000000000000" pitchFamily="50" charset="-128"/>
                  <a:ea typeface="HGPｺﾞｼｯｸE" panose="020B0900000000000000" pitchFamily="50" charset="-128"/>
                </a:rPr>
                <a:t>税金について、もっと詳しく知りたい人は、</a:t>
              </a:r>
              <a:endParaRPr kumimoji="1" lang="en-US" altLang="ja-JP" sz="17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defTabSz="914400" fontAlgn="base">
                <a:lnSpc>
                  <a:spcPts val="2500"/>
                </a:lnSpc>
                <a:spcBef>
                  <a:spcPct val="0"/>
                </a:spcBef>
                <a:spcAft>
                  <a:spcPct val="0"/>
                </a:spcAft>
                <a:buNone/>
                <a:defRPr/>
              </a:pPr>
              <a:r>
                <a:rPr lang="ja-JP" altLang="en-US" sz="1700">
                  <a:solidFill>
                    <a:schemeClr val="tx2"/>
                  </a:solidFill>
                  <a:latin typeface="HGPｺﾞｼｯｸE" panose="020B0900000000000000" pitchFamily="50" charset="-128"/>
                  <a:ea typeface="HGPｺﾞｼｯｸE" panose="020B0900000000000000" pitchFamily="50" charset="-128"/>
                </a:rPr>
                <a:t>国税庁ホームページ「税の学習コーナー」</a:t>
              </a:r>
              <a:r>
                <a:rPr lang="ja-JP" altLang="en-US" sz="1700">
                  <a:latin typeface="HGPｺﾞｼｯｸE" panose="020B0900000000000000" pitchFamily="50" charset="-128"/>
                  <a:ea typeface="HGPｺﾞｼｯｸE" panose="020B0900000000000000" pitchFamily="50" charset="-128"/>
                </a:rPr>
                <a:t>を見てね。</a:t>
              </a:r>
            </a:p>
          </p:txBody>
        </p:sp>
        <p:sp>
          <p:nvSpPr>
            <p:cNvPr id="32" name="テキスト ボックス 31">
              <a:extLst>
                <a:ext uri="{FF2B5EF4-FFF2-40B4-BE49-F238E27FC236}">
                  <a16:creationId xmlns:a16="http://schemas.microsoft.com/office/drawing/2014/main" id="{0C2BCD05-CB05-A0BE-6E91-C8B502D00D36}"/>
                </a:ext>
              </a:extLst>
            </p:cNvPr>
            <p:cNvSpPr txBox="1"/>
            <p:nvPr/>
          </p:nvSpPr>
          <p:spPr>
            <a:xfrm>
              <a:off x="300191" y="1139918"/>
              <a:ext cx="1062148" cy="263259"/>
            </a:xfrm>
            <a:prstGeom prst="rect">
              <a:avLst/>
            </a:prstGeom>
            <a:noFill/>
          </p:spPr>
          <p:txBody>
            <a:bodyPr wrap="none" rtlCol="0">
              <a:noAutofit/>
            </a:bodyPr>
            <a:lstStyle/>
            <a:p>
              <a:pPr algn="ctr"/>
              <a:r>
                <a:rPr lang="ja-JP" altLang="en-US" sz="800">
                  <a:solidFill>
                    <a:schemeClr val="tx2"/>
                  </a:solidFill>
                  <a:latin typeface="HGPｺﾞｼｯｸE" panose="020B0900000000000000" pitchFamily="50" charset="-128"/>
                  <a:ea typeface="HGPｺﾞｼｯｸE" panose="020B0900000000000000" pitchFamily="50" charset="-128"/>
                </a:rPr>
                <a:t>こくぜいちょう</a:t>
              </a:r>
              <a:endParaRPr lang="zh-CN" altLang="en-US" sz="800" dirty="0">
                <a:solidFill>
                  <a:schemeClr val="tx2"/>
                </a:solidFill>
                <a:latin typeface="HGPｺﾞｼｯｸE" panose="020B0900000000000000" pitchFamily="50" charset="-128"/>
                <a:ea typeface="HGPｺﾞｼｯｸE" panose="020B0900000000000000" pitchFamily="50" charset="-128"/>
              </a:endParaRPr>
            </a:p>
          </p:txBody>
        </p:sp>
      </p:grpSp>
      <p:grpSp>
        <p:nvGrpSpPr>
          <p:cNvPr id="12" name="グループ化 11">
            <a:extLst>
              <a:ext uri="{FF2B5EF4-FFF2-40B4-BE49-F238E27FC236}">
                <a16:creationId xmlns:a16="http://schemas.microsoft.com/office/drawing/2014/main" id="{A77BA77C-1A11-E67C-62D8-6551A6A3EF4F}"/>
              </a:ext>
            </a:extLst>
          </p:cNvPr>
          <p:cNvGrpSpPr/>
          <p:nvPr/>
        </p:nvGrpSpPr>
        <p:grpSpPr>
          <a:xfrm>
            <a:off x="434835" y="1661631"/>
            <a:ext cx="5974247" cy="3632139"/>
            <a:chOff x="434835" y="1661631"/>
            <a:chExt cx="5974247" cy="3632139"/>
          </a:xfrm>
        </p:grpSpPr>
        <p:grpSp>
          <p:nvGrpSpPr>
            <p:cNvPr id="14" name="グループ化 13">
              <a:extLst>
                <a:ext uri="{FF2B5EF4-FFF2-40B4-BE49-F238E27FC236}">
                  <a16:creationId xmlns:a16="http://schemas.microsoft.com/office/drawing/2014/main" id="{A07BD08F-DA83-06E5-87C5-71A7469D7ADA}"/>
                </a:ext>
              </a:extLst>
            </p:cNvPr>
            <p:cNvGrpSpPr/>
            <p:nvPr/>
          </p:nvGrpSpPr>
          <p:grpSpPr>
            <a:xfrm>
              <a:off x="434835" y="1811377"/>
              <a:ext cx="1651121" cy="3472425"/>
              <a:chOff x="434835" y="1928340"/>
              <a:chExt cx="1651121" cy="3472425"/>
            </a:xfrm>
          </p:grpSpPr>
          <p:sp>
            <p:nvSpPr>
              <p:cNvPr id="22" name="フリーフォーム: 図形 7">
                <a:extLst>
                  <a:ext uri="{FF2B5EF4-FFF2-40B4-BE49-F238E27FC236}">
                    <a16:creationId xmlns:a16="http://schemas.microsoft.com/office/drawing/2014/main" id="{41E33ED3-C134-D6F4-36D1-D204CF12DFF7}"/>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F2561274-1025-B539-8E18-EC6353E3C190}"/>
                  </a:ext>
                </a:extLst>
              </p:cNvPr>
              <p:cNvGrpSpPr/>
              <p:nvPr/>
            </p:nvGrpSpPr>
            <p:grpSpPr>
              <a:xfrm>
                <a:off x="434835" y="4551310"/>
                <a:ext cx="1479485" cy="849455"/>
                <a:chOff x="127427" y="4832762"/>
                <a:chExt cx="1985942" cy="1110808"/>
              </a:xfrm>
            </p:grpSpPr>
            <p:pic>
              <p:nvPicPr>
                <p:cNvPr id="24" name="図 23">
                  <a:extLst>
                    <a:ext uri="{FF2B5EF4-FFF2-40B4-BE49-F238E27FC236}">
                      <a16:creationId xmlns:a16="http://schemas.microsoft.com/office/drawing/2014/main" id="{F8B82CD7-C5B3-0E16-E19D-2F1A85558A1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26" name="図 25" descr="パソコンの画面&#10;&#10;自動的に生成された説明">
                  <a:extLst>
                    <a:ext uri="{FF2B5EF4-FFF2-40B4-BE49-F238E27FC236}">
                      <a16:creationId xmlns:a16="http://schemas.microsoft.com/office/drawing/2014/main" id="{306E651E-4C8C-F930-5A87-D579D888AC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28" name="図 27">
                  <a:extLst>
                    <a:ext uri="{FF2B5EF4-FFF2-40B4-BE49-F238E27FC236}">
                      <a16:creationId xmlns:a16="http://schemas.microsoft.com/office/drawing/2014/main" id="{9393965F-1847-85CF-5B06-6A5CE7A36BBF}"/>
                    </a:ext>
                  </a:extLst>
                </p:cNvPr>
                <p:cNvPicPr>
                  <a:picLocks noChangeAspect="1"/>
                </p:cNvPicPr>
                <p:nvPr/>
              </p:nvPicPr>
              <p:blipFill rotWithShape="1">
                <a:blip r:embed="rId17"/>
                <a:srcRect l="1501" t="1897" r="1674" b="18851"/>
                <a:stretch/>
              </p:blipFill>
              <p:spPr>
                <a:xfrm>
                  <a:off x="978769" y="4869158"/>
                  <a:ext cx="1085082" cy="669551"/>
                </a:xfrm>
                <a:prstGeom prst="rect">
                  <a:avLst/>
                </a:prstGeom>
                <a:ln w="12700">
                  <a:solidFill>
                    <a:schemeClr val="tx1"/>
                  </a:solidFill>
                </a:ln>
              </p:spPr>
            </p:pic>
          </p:grpSp>
        </p:grpSp>
        <p:pic>
          <p:nvPicPr>
            <p:cNvPr id="21" name="図 20">
              <a:extLst>
                <a:ext uri="{FF2B5EF4-FFF2-40B4-BE49-F238E27FC236}">
                  <a16:creationId xmlns:a16="http://schemas.microsoft.com/office/drawing/2014/main" id="{7B4FAA95-119D-DF2F-36C3-FB8951F156B8}"/>
                </a:ext>
              </a:extLst>
            </p:cNvPr>
            <p:cNvPicPr>
              <a:picLocks noChangeAspect="1"/>
            </p:cNvPicPr>
            <p:nvPr/>
          </p:nvPicPr>
          <p:blipFill>
            <a:blip r:embed="rId18"/>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r>
              <a:rPr lang="en-US" altLang="ja-JP" dirty="0"/>
              <a:t>6</a:t>
            </a:r>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838962" y="873444"/>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7</a:t>
            </a: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
        <p:nvSpPr>
          <p:cNvPr id="47" name="四角形: 角を丸くする 5">
            <a:extLst>
              <a:ext uri="{FF2B5EF4-FFF2-40B4-BE49-F238E27FC236}">
                <a16:creationId xmlns:a16="http://schemas.microsoft.com/office/drawing/2014/main" id="{70D3ED49-AE71-8165-B546-ED304D2A8A07}"/>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8" name="四角形: 角を丸くする 6">
            <a:extLst>
              <a:ext uri="{FF2B5EF4-FFF2-40B4-BE49-F238E27FC236}">
                <a16:creationId xmlns:a16="http://schemas.microsoft.com/office/drawing/2014/main" id="{42FD7281-F3E4-798C-0378-2A0FC5608C6E}"/>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49" name="グループ化 48">
            <a:extLst>
              <a:ext uri="{FF2B5EF4-FFF2-40B4-BE49-F238E27FC236}">
                <a16:creationId xmlns:a16="http://schemas.microsoft.com/office/drawing/2014/main" id="{C62069A8-FBE4-6973-EA3A-E71B57542D97}"/>
              </a:ext>
            </a:extLst>
          </p:cNvPr>
          <p:cNvGrpSpPr/>
          <p:nvPr/>
        </p:nvGrpSpPr>
        <p:grpSpPr>
          <a:xfrm>
            <a:off x="6000291" y="2699863"/>
            <a:ext cx="2281056" cy="576361"/>
            <a:chOff x="6299670" y="2684109"/>
            <a:chExt cx="2281056" cy="576361"/>
          </a:xfrm>
        </p:grpSpPr>
        <p:sp>
          <p:nvSpPr>
            <p:cNvPr id="50" name="Rectangle 56">
              <a:extLst>
                <a:ext uri="{FF2B5EF4-FFF2-40B4-BE49-F238E27FC236}">
                  <a16:creationId xmlns:a16="http://schemas.microsoft.com/office/drawing/2014/main" id="{EB4885EF-89E8-91A1-6EC5-93B0C60CD3B2}"/>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51" name="Text Box 23">
              <a:extLst>
                <a:ext uri="{FF2B5EF4-FFF2-40B4-BE49-F238E27FC236}">
                  <a16:creationId xmlns:a16="http://schemas.microsoft.com/office/drawing/2014/main" id="{59482084-DBBF-A541-FC4C-0F1F896E9001}"/>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52" name="Text Box 23">
              <a:extLst>
                <a:ext uri="{FF2B5EF4-FFF2-40B4-BE49-F238E27FC236}">
                  <a16:creationId xmlns:a16="http://schemas.microsoft.com/office/drawing/2014/main" id="{7EE08C63-EDD8-E40F-B859-1AF69CA8015E}"/>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53" name="グループ化 52">
            <a:extLst>
              <a:ext uri="{FF2B5EF4-FFF2-40B4-BE49-F238E27FC236}">
                <a16:creationId xmlns:a16="http://schemas.microsoft.com/office/drawing/2014/main" id="{2485ACA1-B111-5E79-2766-08621A31EF12}"/>
              </a:ext>
            </a:extLst>
          </p:cNvPr>
          <p:cNvGrpSpPr/>
          <p:nvPr/>
        </p:nvGrpSpPr>
        <p:grpSpPr>
          <a:xfrm>
            <a:off x="646720" y="2744173"/>
            <a:ext cx="4501344" cy="458601"/>
            <a:chOff x="840424" y="2728419"/>
            <a:chExt cx="4501344" cy="458601"/>
          </a:xfrm>
        </p:grpSpPr>
        <p:sp>
          <p:nvSpPr>
            <p:cNvPr id="54" name="Rectangle 45">
              <a:extLst>
                <a:ext uri="{FF2B5EF4-FFF2-40B4-BE49-F238E27FC236}">
                  <a16:creationId xmlns:a16="http://schemas.microsoft.com/office/drawing/2014/main" id="{B861FB51-0A20-76BA-0CC1-4448E933633D}"/>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55" name="Text Box 22">
              <a:extLst>
                <a:ext uri="{FF2B5EF4-FFF2-40B4-BE49-F238E27FC236}">
                  <a16:creationId xmlns:a16="http://schemas.microsoft.com/office/drawing/2014/main" id="{C2626B6B-482E-547B-E61B-085BAF34A560}"/>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56" name="Rectangle 45">
              <a:extLst>
                <a:ext uri="{FF2B5EF4-FFF2-40B4-BE49-F238E27FC236}">
                  <a16:creationId xmlns:a16="http://schemas.microsoft.com/office/drawing/2014/main" id="{283650C6-BB22-9490-6813-4F8C895ECF9E}"/>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57" name="グループ化 56">
            <a:extLst>
              <a:ext uri="{FF2B5EF4-FFF2-40B4-BE49-F238E27FC236}">
                <a16:creationId xmlns:a16="http://schemas.microsoft.com/office/drawing/2014/main" id="{C2F899CF-4BE2-DE6A-7E02-17A50086FB92}"/>
              </a:ext>
            </a:extLst>
          </p:cNvPr>
          <p:cNvGrpSpPr/>
          <p:nvPr/>
        </p:nvGrpSpPr>
        <p:grpSpPr>
          <a:xfrm>
            <a:off x="2001234" y="3394577"/>
            <a:ext cx="1503915" cy="2546462"/>
            <a:chOff x="322297" y="3394577"/>
            <a:chExt cx="1503915" cy="2546462"/>
          </a:xfrm>
        </p:grpSpPr>
        <p:sp>
          <p:nvSpPr>
            <p:cNvPr id="58" name="正方形/長方形 57">
              <a:extLst>
                <a:ext uri="{FF2B5EF4-FFF2-40B4-BE49-F238E27FC236}">
                  <a16:creationId xmlns:a16="http://schemas.microsoft.com/office/drawing/2014/main" id="{0D37F91F-C95D-CA60-8715-5C87BE3D60E5}"/>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（令和５年度）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6,002</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kumimoji="1" lang="ja-JP" altLang="en-US" sz="1300" b="0" i="0" u="none" strike="noStrike" kern="1200" cap="none" spc="0" normalizeH="0" baseline="30000" noProof="0" dirty="0">
                  <a:ln>
                    <a:noFill/>
                  </a:ln>
                  <a:solidFill>
                    <a:srgbClr val="000000"/>
                  </a:solidFill>
                  <a:effectLst/>
                  <a:uLnTx/>
                  <a:uFillTx/>
                  <a:latin typeface="+mn-ea"/>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20,900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59" name="Picture 35">
              <a:extLst>
                <a:ext uri="{FF2B5EF4-FFF2-40B4-BE49-F238E27FC236}">
                  <a16:creationId xmlns:a16="http://schemas.microsoft.com/office/drawing/2014/main" id="{4427F55A-C98A-878B-DBC8-791664E7B67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グループ化 59">
            <a:extLst>
              <a:ext uri="{FF2B5EF4-FFF2-40B4-BE49-F238E27FC236}">
                <a16:creationId xmlns:a16="http://schemas.microsoft.com/office/drawing/2014/main" id="{15C6D4E4-F420-E183-CC66-6ABEE1D3F414}"/>
              </a:ext>
            </a:extLst>
          </p:cNvPr>
          <p:cNvGrpSpPr/>
          <p:nvPr/>
        </p:nvGrpSpPr>
        <p:grpSpPr>
          <a:xfrm>
            <a:off x="3680092" y="3419240"/>
            <a:ext cx="1600789" cy="2607077"/>
            <a:chOff x="3680092" y="3419240"/>
            <a:chExt cx="1600789" cy="2607077"/>
          </a:xfrm>
        </p:grpSpPr>
        <p:sp>
          <p:nvSpPr>
            <p:cNvPr id="61" name="正方形/長方形 60">
              <a:extLst>
                <a:ext uri="{FF2B5EF4-FFF2-40B4-BE49-F238E27FC236}">
                  <a16:creationId xmlns:a16="http://schemas.microsoft.com/office/drawing/2014/main" id="{63481592-F6B3-D96C-4409-3FE08E5A470F}"/>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国民医療費の</a:t>
              </a:r>
              <a:endParaRPr kumimoji="1" lang="en-US" altLang="ja-JP"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zh-TW" sz="1300" b="0" i="0" u="none" strike="noStrike" kern="1200" cap="none" spc="0" normalizeH="0" baseline="0" noProof="0" dirty="0">
                  <a:ln>
                    <a:noFill/>
                  </a:ln>
                  <a:solidFill>
                    <a:srgbClr val="000000"/>
                  </a:solidFill>
                  <a:effectLst/>
                  <a:uLnTx/>
                  <a:uFillTx/>
                  <a:latin typeface="+mn-ea"/>
                </a:rPr>
                <a:t>1</a:t>
              </a:r>
              <a:r>
                <a:rPr kumimoji="1" lang="en-US" altLang="ja-JP" sz="1300" b="0" i="0" u="none" strike="noStrike" kern="1200" cap="none" spc="0" normalizeH="0" baseline="0" noProof="0" dirty="0">
                  <a:ln>
                    <a:noFill/>
                  </a:ln>
                  <a:solidFill>
                    <a:srgbClr val="000000"/>
                  </a:solidFill>
                  <a:effectLst/>
                  <a:uLnTx/>
                  <a:uFillTx/>
                  <a:latin typeface="+mn-ea"/>
                </a:rPr>
                <a:t>7</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6,837</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141,500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62" name="Picture 36">
              <a:extLst>
                <a:ext uri="{FF2B5EF4-FFF2-40B4-BE49-F238E27FC236}">
                  <a16:creationId xmlns:a16="http://schemas.microsoft.com/office/drawing/2014/main" id="{9B8A762C-4136-A899-3252-02B3E3188E8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5D0172FE-7FA9-9847-1ECA-C66EC79F582B}"/>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64" name="正方形/長方形 63">
              <a:extLst>
                <a:ext uri="{FF2B5EF4-FFF2-40B4-BE49-F238E27FC236}">
                  <a16:creationId xmlns:a16="http://schemas.microsoft.com/office/drawing/2014/main" id="{C564212F-82DD-0ED4-526C-1154FFEB0F57}"/>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endParaRPr>
            </a:p>
          </p:txBody>
        </p:sp>
      </p:grpSp>
      <p:grpSp>
        <p:nvGrpSpPr>
          <p:cNvPr id="65" name="グループ化 64">
            <a:extLst>
              <a:ext uri="{FF2B5EF4-FFF2-40B4-BE49-F238E27FC236}">
                <a16:creationId xmlns:a16="http://schemas.microsoft.com/office/drawing/2014/main" id="{BF7806FD-46C1-230C-2237-D436CCF954FC}"/>
              </a:ext>
            </a:extLst>
          </p:cNvPr>
          <p:cNvGrpSpPr/>
          <p:nvPr/>
        </p:nvGrpSpPr>
        <p:grpSpPr>
          <a:xfrm>
            <a:off x="322297" y="3498585"/>
            <a:ext cx="1523311" cy="2442454"/>
            <a:chOff x="1991496" y="3498585"/>
            <a:chExt cx="1523311" cy="2442454"/>
          </a:xfrm>
        </p:grpSpPr>
        <p:sp>
          <p:nvSpPr>
            <p:cNvPr id="66" name="正方形/長方形 65">
              <a:extLst>
                <a:ext uri="{FF2B5EF4-FFF2-40B4-BE49-F238E27FC236}">
                  <a16:creationId xmlns:a16="http://schemas.microsoft.com/office/drawing/2014/main" id="{5AC55B21-8A95-E8C6-EBD4-C8CE41259F08}"/>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dirty="0">
                  <a:solidFill>
                    <a:srgbClr val="000000"/>
                  </a:solidFill>
                  <a:latin typeface="+mn-ea"/>
                </a:rPr>
                <a:t>4</a:t>
              </a:r>
              <a:r>
                <a:rPr kumimoji="1" lang="en-US" altLang="zh-TW" sz="1300" b="0" i="0" u="none" strike="noStrike" kern="1200" cap="none" spc="0" normalizeH="0" baseline="0" noProof="0" dirty="0">
                  <a:ln>
                    <a:noFill/>
                  </a:ln>
                  <a:solidFill>
                    <a:srgbClr val="000000"/>
                  </a:solidFill>
                  <a:effectLst/>
                  <a:uLnTx/>
                  <a:uFillTx/>
                  <a:latin typeface="+mn-ea"/>
                  <a:cs typeface="+mn-cs"/>
                </a:rPr>
                <a:t>,456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43,800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67" name="Picture 50">
              <a:extLst>
                <a:ext uri="{FF2B5EF4-FFF2-40B4-BE49-F238E27FC236}">
                  <a16:creationId xmlns:a16="http://schemas.microsoft.com/office/drawing/2014/main" id="{4E0ED7E0-04B0-F571-E0EE-DFB6222C4A0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グループ化 67">
            <a:extLst>
              <a:ext uri="{FF2B5EF4-FFF2-40B4-BE49-F238E27FC236}">
                <a16:creationId xmlns:a16="http://schemas.microsoft.com/office/drawing/2014/main" id="{8452E14A-7A30-7D1F-BC62-E59A41B88381}"/>
              </a:ext>
            </a:extLst>
          </p:cNvPr>
          <p:cNvGrpSpPr/>
          <p:nvPr/>
        </p:nvGrpSpPr>
        <p:grpSpPr>
          <a:xfrm>
            <a:off x="5481816" y="3385141"/>
            <a:ext cx="1579136" cy="2107196"/>
            <a:chOff x="5481816" y="3385141"/>
            <a:chExt cx="1579136" cy="2107196"/>
          </a:xfrm>
        </p:grpSpPr>
        <p:sp>
          <p:nvSpPr>
            <p:cNvPr id="69" name="正方形/長方形 68">
              <a:extLst>
                <a:ext uri="{FF2B5EF4-FFF2-40B4-BE49-F238E27FC236}">
                  <a16:creationId xmlns:a16="http://schemas.microsoft.com/office/drawing/2014/main" id="{79C63BAB-A059-DA2E-D832-B98925B5889B}"/>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rPr>
                <a:t>道路整備事業費</a:t>
              </a:r>
              <a:endParaRPr kumimoji="1" lang="en-US" altLang="zh-TW"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rPr>
                <a:t>（令和</a:t>
              </a:r>
              <a:r>
                <a:rPr kumimoji="1" lang="ja-JP" altLang="en-US" sz="1200" b="0" i="0" u="none" strike="noStrike" kern="1200" cap="none" spc="0" normalizeH="0" baseline="0" noProof="0" dirty="0">
                  <a:ln>
                    <a:noFill/>
                  </a:ln>
                  <a:solidFill>
                    <a:srgbClr val="F46C62"/>
                  </a:solidFill>
                  <a:effectLst/>
                  <a:uLnTx/>
                  <a:uFillTx/>
                  <a:latin typeface="+mn-ea"/>
                </a:rPr>
                <a:t>７</a:t>
              </a:r>
              <a:r>
                <a:rPr kumimoji="1" lang="zh-TW" altLang="en-US" sz="1200" b="0" i="0" u="none" strike="noStrike" kern="1200" cap="none" spc="0" normalizeH="0" baseline="0" noProof="0" dirty="0">
                  <a:ln>
                    <a:noFill/>
                  </a:ln>
                  <a:solidFill>
                    <a:srgbClr val="F46C62"/>
                  </a:solidFill>
                  <a:effectLst/>
                  <a:uLnTx/>
                  <a:uFillTx/>
                  <a:latin typeface="+mn-ea"/>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zh-TW" sz="1300" b="0" i="0" u="none" strike="noStrike" kern="1200" cap="none" spc="0" normalizeH="0" baseline="0" noProof="0" dirty="0">
                  <a:ln>
                    <a:noFill/>
                  </a:ln>
                  <a:solidFill>
                    <a:srgbClr val="000000"/>
                  </a:solidFill>
                  <a:effectLst/>
                  <a:uLnTx/>
                  <a:uFillTx/>
                  <a:latin typeface="+mn-ea"/>
                </a:rPr>
                <a:t>6,7</a:t>
              </a:r>
              <a:r>
                <a:rPr kumimoji="1" lang="en-US" altLang="ja-JP" sz="1300" b="0" i="0" u="none" strike="noStrike" kern="1200" cap="none" spc="0" normalizeH="0" baseline="0" noProof="0" dirty="0">
                  <a:ln>
                    <a:noFill/>
                  </a:ln>
                  <a:solidFill>
                    <a:srgbClr val="000000"/>
                  </a:solidFill>
                  <a:effectLst/>
                  <a:uLnTx/>
                  <a:uFillTx/>
                  <a:latin typeface="+mn-ea"/>
                </a:rPr>
                <a:t>2</a:t>
              </a:r>
              <a:r>
                <a:rPr kumimoji="1" lang="en-US" altLang="zh-TW"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endParaRPr>
            </a:p>
          </p:txBody>
        </p:sp>
        <p:pic>
          <p:nvPicPr>
            <p:cNvPr id="70" name="Picture 51">
              <a:extLst>
                <a:ext uri="{FF2B5EF4-FFF2-40B4-BE49-F238E27FC236}">
                  <a16:creationId xmlns:a16="http://schemas.microsoft.com/office/drawing/2014/main" id="{A401EB4D-3AAB-B8D1-057F-15A3EB959AD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グループ化 70">
            <a:extLst>
              <a:ext uri="{FF2B5EF4-FFF2-40B4-BE49-F238E27FC236}">
                <a16:creationId xmlns:a16="http://schemas.microsoft.com/office/drawing/2014/main" id="{6A1DF210-477F-0804-BE8D-28AED3BBF2C5}"/>
              </a:ext>
            </a:extLst>
          </p:cNvPr>
          <p:cNvGrpSpPr/>
          <p:nvPr/>
        </p:nvGrpSpPr>
        <p:grpSpPr>
          <a:xfrm>
            <a:off x="7245552" y="3502941"/>
            <a:ext cx="1549281" cy="2438098"/>
            <a:chOff x="7245552" y="3502941"/>
            <a:chExt cx="1549281" cy="2438098"/>
          </a:xfrm>
        </p:grpSpPr>
        <p:sp>
          <p:nvSpPr>
            <p:cNvPr id="72" name="正方形/長方形 71">
              <a:extLst>
                <a:ext uri="{FF2B5EF4-FFF2-40B4-BE49-F238E27FC236}">
                  <a16:creationId xmlns:a16="http://schemas.microsoft.com/office/drawing/2014/main" id="{6D875D53-F8E3-C023-3852-0BC63F66A5DD}"/>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a:t>
              </a:r>
              <a:r>
                <a:rPr kumimoji="1" lang="en-US" altLang="ja-JP" sz="1300" b="0" i="0" u="none" strike="noStrike" kern="1200" cap="none" spc="0" normalizeH="0" baseline="0" noProof="0" dirty="0">
                  <a:ln>
                    <a:noFill/>
                  </a:ln>
                  <a:solidFill>
                    <a:srgbClr val="000000"/>
                  </a:solidFill>
                  <a:effectLst/>
                  <a:uLnTx/>
                  <a:uFillTx/>
                  <a:latin typeface="+mn-ea"/>
                  <a:cs typeface="+mn-cs"/>
                </a:rPr>
                <a:t>36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73" name="Picture 34">
              <a:extLst>
                <a:ext uri="{FF2B5EF4-FFF2-40B4-BE49-F238E27FC236}">
                  <a16:creationId xmlns:a16="http://schemas.microsoft.com/office/drawing/2014/main" id="{C8AF02F9-54CC-3479-8A8C-D115DCB241E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4" name="直線コネクタ 73">
            <a:extLst>
              <a:ext uri="{FF2B5EF4-FFF2-40B4-BE49-F238E27FC236}">
                <a16:creationId xmlns:a16="http://schemas.microsoft.com/office/drawing/2014/main" id="{4F47E091-86B9-4CAF-3569-6F6AA144DFAF}"/>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5" name="直線コネクタ 74">
            <a:extLst>
              <a:ext uri="{FF2B5EF4-FFF2-40B4-BE49-F238E27FC236}">
                <a16:creationId xmlns:a16="http://schemas.microsoft.com/office/drawing/2014/main" id="{87C97338-2C40-74DB-D0FB-69DEC5649366}"/>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C18D1E33-F386-8F53-473B-C66A6C2E0934}"/>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sp>
        <p:nvSpPr>
          <p:cNvPr id="77" name="角丸四角形 15">
            <a:extLst>
              <a:ext uri="{FF2B5EF4-FFF2-40B4-BE49-F238E27FC236}">
                <a16:creationId xmlns:a16="http://schemas.microsoft.com/office/drawing/2014/main" id="{8AA20C5B-6F9F-E13A-8A12-9B8E32740E77}"/>
              </a:ext>
            </a:extLst>
          </p:cNvPr>
          <p:cNvSpPr/>
          <p:nvPr/>
        </p:nvSpPr>
        <p:spPr>
          <a:xfrm>
            <a:off x="162607" y="6459730"/>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78" name="角丸四角形 40">
            <a:extLst>
              <a:ext uri="{FF2B5EF4-FFF2-40B4-BE49-F238E27FC236}">
                <a16:creationId xmlns:a16="http://schemas.microsoft.com/office/drawing/2014/main" id="{4C668A28-4585-F0DD-36F2-6C5CD1B6779C}"/>
              </a:ext>
            </a:extLst>
          </p:cNvPr>
          <p:cNvSpPr/>
          <p:nvPr/>
        </p:nvSpPr>
        <p:spPr>
          <a:xfrm>
            <a:off x="5366399" y="6459730"/>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sp>
        <p:nvSpPr>
          <p:cNvPr id="79" name="四角形: 角を丸くする 38">
            <a:extLst>
              <a:ext uri="{FF2B5EF4-FFF2-40B4-BE49-F238E27FC236}">
                <a16:creationId xmlns:a16="http://schemas.microsoft.com/office/drawing/2014/main" id="{B5597CA3-FB1F-7E6E-247E-E7B3A26FD817}"/>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80" name="正方形/長方形 79">
            <a:extLst>
              <a:ext uri="{FF2B5EF4-FFF2-40B4-BE49-F238E27FC236}">
                <a16:creationId xmlns:a16="http://schemas.microsoft.com/office/drawing/2014/main" id="{0FAD4BBC-BE48-93C5-FD16-C36BADDFF43C}"/>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81" name="正方形/長方形 80">
            <a:extLst>
              <a:ext uri="{FF2B5EF4-FFF2-40B4-BE49-F238E27FC236}">
                <a16:creationId xmlns:a16="http://schemas.microsoft.com/office/drawing/2014/main" id="{3910EE3A-0DBB-820C-88F7-106ED48C440B}"/>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82" name="Text Box 23">
            <a:extLst>
              <a:ext uri="{FF2B5EF4-FFF2-40B4-BE49-F238E27FC236}">
                <a16:creationId xmlns:a16="http://schemas.microsoft.com/office/drawing/2014/main" id="{E74EBD14-4C77-BC6E-3480-7711749E9056}"/>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5" grpId="0"/>
      <p:bldP spid="47" grpId="0" animBg="1"/>
      <p:bldP spid="48" grpId="0" animBg="1"/>
      <p:bldP spid="77" grpId="0"/>
      <p:bldP spid="78" grpId="0"/>
      <p:bldP spid="79" grpId="0" animBg="1"/>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1,127,000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1,086,000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941,000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（令和４年度）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2.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7217FA-0208-4749-87E3-82E57DC6E338}">
  <ds:schemaRefs>
    <ds:schemaRef ds:uri="http://purl.org/dc/dcmitype/"/>
    <ds:schemaRef ds:uri="8fe4d1f7-9dac-473b-bde5-951e1cbc35f9"/>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1972</Words>
  <Application>Microsoft Macintosh PowerPoint</Application>
  <PresentationFormat>画面に合わせる (4:3)</PresentationFormat>
  <Paragraphs>413</Paragraphs>
  <Slides>16</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HGPｺﾞｼｯｸE</vt:lpstr>
      <vt:lpstr>Arial</vt:lpstr>
      <vt:lpstr>HGP創英角ｺﾞｼｯｸUB</vt:lpstr>
      <vt:lpstr>BIZ UDPゴシック</vt:lpstr>
      <vt:lpstr>HGPｺﾞｼｯｸM</vt:lpstr>
      <vt:lpstr>Times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2025-05-29T05:34:00Z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