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1"/>
  </p:notesMasterIdLst>
  <p:handoutMasterIdLst>
    <p:handoutMasterId r:id="rId22"/>
  </p:handoutMasterIdLst>
  <p:sldIdLst>
    <p:sldId id="366" r:id="rId5"/>
    <p:sldId id="258" r:id="rId6"/>
    <p:sldId id="354" r:id="rId7"/>
    <p:sldId id="350" r:id="rId8"/>
    <p:sldId id="353" r:id="rId9"/>
    <p:sldId id="344" r:id="rId10"/>
    <p:sldId id="355" r:id="rId11"/>
    <p:sldId id="292" r:id="rId12"/>
    <p:sldId id="341" r:id="rId13"/>
    <p:sldId id="352" r:id="rId14"/>
    <p:sldId id="367" r:id="rId15"/>
    <p:sldId id="369" r:id="rId16"/>
    <p:sldId id="358" r:id="rId17"/>
    <p:sldId id="370" r:id="rId18"/>
    <p:sldId id="368" r:id="rId19"/>
    <p:sldId id="364" r:id="rId20"/>
  </p:sldIdLst>
  <p:sldSz cx="9144000" cy="6858000" type="screen4x3"/>
  <p:notesSz cx="6797675" cy="9926638"/>
  <p:embeddedFontLst>
    <p:embeddedFont>
      <p:font typeface="HGPｺﾞｼｯｸM" panose="020B0600000000000000" pitchFamily="34" charset="-128"/>
      <p:regular r:id="rId23"/>
    </p:embeddedFont>
    <p:embeddedFont>
      <p:font typeface="BIZ UDPゴシック" panose="020B0400000000000000" pitchFamily="34" charset="-128"/>
      <p:regular r:id="rId24"/>
      <p:bold r:id="rId25"/>
    </p:embeddedFont>
    <p:embeddedFont>
      <p:font typeface="HGPｺﾞｼｯｸE" panose="020B0900000000000000" pitchFamily="34" charset="-128"/>
      <p:regular r:id="rId26"/>
    </p:embeddedFont>
    <p:embeddedFont>
      <p:font typeface="HGP創英角ｺﾞｼｯｸUB" panose="020B0900000000000000" pitchFamily="34" charset="-128"/>
      <p:regular r:id="rId27"/>
    </p:embeddedFont>
    <p:embeddedFont>
      <p:font typeface="HGS創英角ｺﾞｼｯｸUB" panose="020B0900000000000000" pitchFamily="34" charset="-128"/>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47CD541F-8A85-2C42-953A-0DB798DCACCD}">
          <p14:sldIdLst>
            <p14:sldId id="366"/>
          </p14:sldIdLst>
        </p14:section>
        <p14:section name="共通" id="{A107F953-6DEC-4BA4-BD25-39E110DED85E}">
          <p14:sldIdLst>
            <p14:sldId id="258"/>
            <p14:sldId id="354"/>
            <p14:sldId id="350"/>
            <p14:sldId id="353"/>
            <p14:sldId id="344"/>
            <p14:sldId id="355"/>
            <p14:sldId id="292"/>
            <p14:sldId id="341"/>
            <p14:sldId id="352"/>
            <p14:sldId id="367"/>
          </p14:sldIdLst>
        </p14:section>
        <p14:section name="滋賀県独自ページ" id="{E6585469-230B-4BAD-9C77-3F77597F0653}">
          <p14:sldIdLst>
            <p14:sldId id="369"/>
            <p14:sldId id="358"/>
            <p14:sldId id="370"/>
          </p14:sldIdLst>
        </p14:section>
        <p14:section name="まとめ" id="{012C41BF-0645-A64E-A3C1-32FF9A42289B}">
          <p14:sldIdLst>
            <p14:sldId id="368"/>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F893"/>
    <a:srgbClr val="CCF4AE"/>
    <a:srgbClr val="F36C62"/>
    <a:srgbClr val="2BB08E"/>
    <a:srgbClr val="EB75B0"/>
    <a:srgbClr val="DC6F53"/>
    <a:srgbClr val="FFABAB"/>
    <a:srgbClr val="B0A6E9"/>
    <a:srgbClr val="A79CD9"/>
    <a:srgbClr val="C38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64" autoAdjust="0"/>
    <p:restoredTop sz="94110" autoAdjust="0"/>
  </p:normalViewPr>
  <p:slideViewPr>
    <p:cSldViewPr snapToGrid="0">
      <p:cViewPr varScale="1">
        <p:scale>
          <a:sx n="115" d="100"/>
          <a:sy n="115" d="100"/>
        </p:scale>
        <p:origin x="118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EFC82E"/>
              </a:solidFill>
              <a:ln w="19050">
                <a:noFill/>
              </a:ln>
              <a:effectLst/>
            </c:spPr>
            <c:extLst>
              <c:ext xmlns:c16="http://schemas.microsoft.com/office/drawing/2014/chart" uri="{C3380CC4-5D6E-409C-BE32-E72D297353CC}">
                <c16:uniqueId val="{00000001-EB65-CF48-8E9C-D46093B32771}"/>
              </c:ext>
            </c:extLst>
          </c:dPt>
          <c:dPt>
            <c:idx val="1"/>
            <c:bubble3D val="0"/>
            <c:spPr>
              <a:solidFill>
                <a:srgbClr val="6AE2FE"/>
              </a:solidFill>
              <a:ln w="19050">
                <a:noFill/>
              </a:ln>
              <a:effectLst/>
            </c:spPr>
            <c:extLst>
              <c:ext xmlns:c16="http://schemas.microsoft.com/office/drawing/2014/chart" uri="{C3380CC4-5D6E-409C-BE32-E72D297353CC}">
                <c16:uniqueId val="{00000003-EB65-CF48-8E9C-D46093B32771}"/>
              </c:ext>
            </c:extLst>
          </c:dPt>
          <c:dPt>
            <c:idx val="2"/>
            <c:bubble3D val="0"/>
            <c:spPr>
              <a:solidFill>
                <a:srgbClr val="99D90E"/>
              </a:solidFill>
              <a:ln w="19050">
                <a:noFill/>
              </a:ln>
              <a:effectLst/>
            </c:spPr>
            <c:extLst>
              <c:ext xmlns:c16="http://schemas.microsoft.com/office/drawing/2014/chart" uri="{C3380CC4-5D6E-409C-BE32-E72D297353CC}">
                <c16:uniqueId val="{00000005-EB65-CF48-8E9C-D46093B32771}"/>
              </c:ext>
            </c:extLst>
          </c:dPt>
          <c:dPt>
            <c:idx val="3"/>
            <c:bubble3D val="0"/>
            <c:spPr>
              <a:solidFill>
                <a:srgbClr val="A79CD9"/>
              </a:solidFill>
              <a:ln w="19050">
                <a:noFill/>
              </a:ln>
              <a:effectLst/>
            </c:spPr>
            <c:extLst>
              <c:ext xmlns:c16="http://schemas.microsoft.com/office/drawing/2014/chart" uri="{C3380CC4-5D6E-409C-BE32-E72D297353CC}">
                <c16:uniqueId val="{00000007-EB65-CF48-8E9C-D46093B32771}"/>
              </c:ext>
            </c:extLst>
          </c:dPt>
          <c:dPt>
            <c:idx val="4"/>
            <c:bubble3D val="0"/>
            <c:spPr>
              <a:solidFill>
                <a:srgbClr val="FFABAB"/>
              </a:solidFill>
              <a:ln w="19050">
                <a:noFill/>
              </a:ln>
              <a:effectLst/>
            </c:spPr>
            <c:extLst>
              <c:ext xmlns:c16="http://schemas.microsoft.com/office/drawing/2014/chart" uri="{C3380CC4-5D6E-409C-BE32-E72D297353CC}">
                <c16:uniqueId val="{00000009-EB65-CF48-8E9C-D46093B32771}"/>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EB65-CF48-8E9C-D46093B32771}"/>
              </c:ext>
            </c:extLst>
          </c:dPt>
          <c:dPt>
            <c:idx val="6"/>
            <c:bubble3D val="0"/>
            <c:spPr>
              <a:solidFill>
                <a:srgbClr val="F36C62"/>
              </a:solidFill>
              <a:ln w="19050">
                <a:noFill/>
              </a:ln>
              <a:effectLst/>
            </c:spPr>
            <c:extLst>
              <c:ext xmlns:c16="http://schemas.microsoft.com/office/drawing/2014/chart" uri="{C3380CC4-5D6E-409C-BE32-E72D297353CC}">
                <c16:uniqueId val="{0000000D-EB65-CF48-8E9C-D46093B32771}"/>
              </c:ext>
            </c:extLst>
          </c:dPt>
          <c:dPt>
            <c:idx val="7"/>
            <c:bubble3D val="0"/>
            <c:spPr>
              <a:solidFill>
                <a:srgbClr val="B8F893"/>
              </a:solidFill>
              <a:ln w="19050">
                <a:noFill/>
              </a:ln>
              <a:effectLst/>
            </c:spPr>
            <c:extLst>
              <c:ext xmlns:c16="http://schemas.microsoft.com/office/drawing/2014/chart" uri="{C3380CC4-5D6E-409C-BE32-E72D297353CC}">
                <c16:uniqueId val="{0000000F-EB65-CF48-8E9C-D46093B32771}"/>
              </c:ext>
            </c:extLst>
          </c:dPt>
          <c:dPt>
            <c:idx val="8"/>
            <c:bubble3D val="0"/>
            <c:spPr>
              <a:solidFill>
                <a:srgbClr val="EB75B0"/>
              </a:solidFill>
              <a:ln w="19050">
                <a:noFill/>
              </a:ln>
              <a:effectLst/>
            </c:spPr>
            <c:extLst>
              <c:ext xmlns:c16="http://schemas.microsoft.com/office/drawing/2014/chart" uri="{C3380CC4-5D6E-409C-BE32-E72D297353CC}">
                <c16:uniqueId val="{00000011-EB65-CF48-8E9C-D46093B32771}"/>
              </c:ext>
            </c:extLst>
          </c:dPt>
          <c:dPt>
            <c:idx val="9"/>
            <c:bubble3D val="0"/>
            <c:spPr>
              <a:solidFill>
                <a:srgbClr val="2BB08E"/>
              </a:solidFill>
              <a:ln w="19050">
                <a:noFill/>
              </a:ln>
              <a:effectLst/>
            </c:spPr>
            <c:extLst>
              <c:ext xmlns:c16="http://schemas.microsoft.com/office/drawing/2014/chart" uri="{C3380CC4-5D6E-409C-BE32-E72D297353CC}">
                <c16:uniqueId val="{00000013-EB65-CF48-8E9C-D46093B32771}"/>
              </c:ext>
            </c:extLst>
          </c:dPt>
          <c:dPt>
            <c:idx val="10"/>
            <c:bubble3D val="0"/>
            <c:spPr>
              <a:solidFill>
                <a:srgbClr val="C38764"/>
              </a:solidFill>
              <a:ln w="19050">
                <a:noFill/>
              </a:ln>
              <a:effectLst/>
            </c:spPr>
            <c:extLst>
              <c:ext xmlns:c16="http://schemas.microsoft.com/office/drawing/2014/chart" uri="{C3380CC4-5D6E-409C-BE32-E72D297353CC}">
                <c16:uniqueId val="{00000015-EB65-CF48-8E9C-D46093B32771}"/>
              </c:ext>
            </c:extLst>
          </c:dPt>
          <c:val>
            <c:numRef>
              <c:f>小学校!$G$25:$G$35</c:f>
              <c:numCache>
                <c:formatCode>General</c:formatCode>
                <c:ptCount val="11"/>
                <c:pt idx="0">
                  <c:v>22</c:v>
                </c:pt>
                <c:pt idx="1">
                  <c:v>14.5</c:v>
                </c:pt>
                <c:pt idx="2">
                  <c:v>11.2</c:v>
                </c:pt>
                <c:pt idx="3">
                  <c:v>10.1</c:v>
                </c:pt>
                <c:pt idx="4">
                  <c:v>5.7</c:v>
                </c:pt>
                <c:pt idx="5">
                  <c:v>5.4</c:v>
                </c:pt>
                <c:pt idx="6">
                  <c:v>4.9000000000000004</c:v>
                </c:pt>
                <c:pt idx="7">
                  <c:v>3.5</c:v>
                </c:pt>
                <c:pt idx="8">
                  <c:v>3.5</c:v>
                </c:pt>
                <c:pt idx="9">
                  <c:v>2.7</c:v>
                </c:pt>
                <c:pt idx="10">
                  <c:v>16.5</c:v>
                </c:pt>
              </c:numCache>
            </c:numRef>
          </c:val>
          <c:extLst>
            <c:ext xmlns:c16="http://schemas.microsoft.com/office/drawing/2014/chart" uri="{C3380CC4-5D6E-409C-BE32-E72D297353CC}">
              <c16:uniqueId val="{00000016-EB65-CF48-8E9C-D46093B327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FF9966"/>
              </a:solidFill>
              <a:ln w="19050">
                <a:noFill/>
              </a:ln>
              <a:effectLst/>
            </c:spPr>
            <c:extLst>
              <c:ext xmlns:c16="http://schemas.microsoft.com/office/drawing/2014/chart" uri="{C3380CC4-5D6E-409C-BE32-E72D297353CC}">
                <c16:uniqueId val="{00000001-3798-8D46-BA97-877F20247ACA}"/>
              </c:ext>
            </c:extLst>
          </c:dPt>
          <c:dPt>
            <c:idx val="1"/>
            <c:bubble3D val="0"/>
            <c:spPr>
              <a:solidFill>
                <a:schemeClr val="accent2"/>
              </a:solidFill>
              <a:ln w="19050">
                <a:noFill/>
              </a:ln>
              <a:effectLst/>
            </c:spPr>
            <c:extLst>
              <c:ext xmlns:c16="http://schemas.microsoft.com/office/drawing/2014/chart" uri="{C3380CC4-5D6E-409C-BE32-E72D297353CC}">
                <c16:uniqueId val="{00000003-3798-8D46-BA97-877F20247ACA}"/>
              </c:ext>
            </c:extLst>
          </c:dPt>
          <c:dPt>
            <c:idx val="2"/>
            <c:bubble3D val="0"/>
            <c:spPr>
              <a:solidFill>
                <a:srgbClr val="92D050"/>
              </a:solidFill>
              <a:ln w="19050">
                <a:noFill/>
              </a:ln>
              <a:effectLst/>
            </c:spPr>
            <c:extLst>
              <c:ext xmlns:c16="http://schemas.microsoft.com/office/drawing/2014/chart" uri="{C3380CC4-5D6E-409C-BE32-E72D297353CC}">
                <c16:uniqueId val="{00000005-3798-8D46-BA97-877F20247ACA}"/>
              </c:ext>
            </c:extLst>
          </c:dPt>
          <c:dPt>
            <c:idx val="3"/>
            <c:bubble3D val="0"/>
            <c:spPr>
              <a:solidFill>
                <a:schemeClr val="bg2">
                  <a:lumMod val="90000"/>
                </a:schemeClr>
              </a:solidFill>
              <a:ln w="19050">
                <a:noFill/>
              </a:ln>
              <a:effectLst/>
            </c:spPr>
            <c:extLst>
              <c:ext xmlns:c16="http://schemas.microsoft.com/office/drawing/2014/chart" uri="{C3380CC4-5D6E-409C-BE32-E72D297353CC}">
                <c16:uniqueId val="{00000007-3798-8D46-BA97-877F20247ACA}"/>
              </c:ext>
            </c:extLst>
          </c:dPt>
          <c:val>
            <c:numRef>
              <c:f>小学校!$B$25:$B$28</c:f>
              <c:numCache>
                <c:formatCode>General</c:formatCode>
                <c:ptCount val="4"/>
                <c:pt idx="0">
                  <c:v>41.4</c:v>
                </c:pt>
                <c:pt idx="1">
                  <c:v>12.3</c:v>
                </c:pt>
                <c:pt idx="2">
                  <c:v>36.6</c:v>
                </c:pt>
                <c:pt idx="3">
                  <c:v>9.6999999999999993</c:v>
                </c:pt>
              </c:numCache>
            </c:numRef>
          </c:val>
          <c:extLst>
            <c:ext xmlns:c16="http://schemas.microsoft.com/office/drawing/2014/chart" uri="{C3380CC4-5D6E-409C-BE32-E72D297353CC}">
              <c16:uniqueId val="{00000008-3798-8D46-BA97-877F20247A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2485A8FA-5CC2-40B4-90FF-50E52AF9D939}" type="datetimeFigureOut">
              <a:rPr kumimoji="1" lang="ja-JP" altLang="en-US" smtClean="0"/>
              <a:t>2025/6/5</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8C1590E8-BF0F-4D58-AE9F-87B6FEB1C323}"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313645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357368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248423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a:defRPr/>
            </a:pPr>
            <a:fld id="{9568161C-ABBB-4AD2-A587-D7C64F4E4BF3}" type="slidenum">
              <a:rPr lang="ja-JP" altLang="en-US" smtClean="0"/>
              <a:pPr>
                <a:defRPr/>
              </a:pPr>
              <a:t>16</a:t>
            </a:fld>
            <a:endParaRPr lang="ja-JP" altLang="en-US"/>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77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60442" y="6007184"/>
            <a:ext cx="970722" cy="850816"/>
            <a:chOff x="-60444" y="5996309"/>
            <a:chExt cx="970722"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60444" y="6190839"/>
              <a:ext cx="903942"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56540"/>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502437"/>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emf"/></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0.png"/><Relationship Id="rId2" Type="http://schemas.openxmlformats.org/officeDocument/2006/relationships/hyperlink" Target="https://www.nta.go.jp/publication/webtaxtv/201503/webtaxtv_wb.html" TargetMode="Externa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hyperlink" Target="https://www.nta.go.jp/taxes/kids/index.htm" TargetMode="External"/><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1.png"/><Relationship Id="rId7" Type="http://schemas.openxmlformats.org/officeDocument/2006/relationships/image" Target="../media/image54.emf"/><Relationship Id="rId12" Type="http://schemas.openxmlformats.org/officeDocument/2006/relationships/hyperlink" Target="https://www.mof.go.jp/tax_policy/publication/brochure/zeikin_drill/index.html" TargetMode="External"/><Relationship Id="rId17" Type="http://schemas.openxmlformats.org/officeDocument/2006/relationships/image" Target="../media/image60.png"/><Relationship Id="rId2" Type="http://schemas.openxmlformats.org/officeDocument/2006/relationships/notesSlide" Target="../notesSlides/notesSlide9.xml"/><Relationship Id="rId16"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hyperlink" Target="https://www.shiga-sozeikyoiku.com/" TargetMode="External"/><Relationship Id="rId11" Type="http://schemas.openxmlformats.org/officeDocument/2006/relationships/image" Target="../media/image56.png"/><Relationship Id="rId5" Type="http://schemas.openxmlformats.org/officeDocument/2006/relationships/hyperlink" Target="https://wakayama-sozeikyoiku.jp/" TargetMode="External"/><Relationship Id="rId15" Type="http://schemas.openxmlformats.org/officeDocument/2006/relationships/image" Target="../media/image58.png"/><Relationship Id="rId10" Type="http://schemas.openxmlformats.org/officeDocument/2006/relationships/hyperlink" Target="https://www.mof.go.jp/kids/2018/" TargetMode="External"/><Relationship Id="rId19" Type="http://schemas.openxmlformats.org/officeDocument/2006/relationships/image" Target="../media/image62.png"/><Relationship Id="rId4" Type="http://schemas.openxmlformats.org/officeDocument/2006/relationships/image" Target="../media/image2.svg"/><Relationship Id="rId9" Type="http://schemas.openxmlformats.org/officeDocument/2006/relationships/image" Target="../media/image55.png"/><Relationship Id="rId14" Type="http://schemas.openxmlformats.org/officeDocument/2006/relationships/hyperlink" Target="https://www.nta.go.jp/taxes/kids/video/inde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solidFill>
            <a:srgbClr val="FFFFCC"/>
          </a:solidFill>
        </p:spPr>
        <p:txBody>
          <a:bodyPr wrap="square" rtlCol="0">
            <a:spAutoFit/>
          </a:bodyPr>
          <a:lstStyle/>
          <a:p>
            <a:pPr algn="ctr"/>
            <a:r>
              <a:rPr kumimoji="1" lang="ja-JP" altLang="en-US" dirty="0">
                <a:solidFill>
                  <a:srgbClr val="E37F2D"/>
                </a:solidFill>
                <a:latin typeface="BIZ UDPゴシック" panose="020B0400000000000000" pitchFamily="50" charset="-128"/>
                <a:ea typeface="BIZ UDPゴシック" panose="020B0400000000000000" pitchFamily="50" charset="-128"/>
              </a:rPr>
              <a:t>－　令和７年度 </a:t>
            </a:r>
            <a:r>
              <a:rPr kumimoji="1" lang="ja-JP" altLang="en-US">
                <a:solidFill>
                  <a:srgbClr val="E37F2D"/>
                </a:solidFill>
                <a:latin typeface="BIZ UDPゴシック" panose="020B0400000000000000" pitchFamily="50" charset="-128"/>
                <a:ea typeface="BIZ UDPゴシック" panose="020B0400000000000000" pitchFamily="50" charset="-128"/>
              </a:rPr>
              <a:t>・ 滋賀県版　</a:t>
            </a:r>
            <a:r>
              <a:rPr kumimoji="1" lang="ja-JP" altLang="en-US" dirty="0">
                <a:solidFill>
                  <a:srgbClr val="E37F2D"/>
                </a:solidFill>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231890" y="6323856"/>
            <a:ext cx="2680221"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lang="ja-JP" altLang="en-US" sz="1400" spc="-10">
                <a:solidFill>
                  <a:srgbClr val="E37F2D"/>
                </a:solidFill>
                <a:latin typeface="BIZ UDPゴシック" panose="020B0400000000000000" pitchFamily="50" charset="-128"/>
                <a:ea typeface="BIZ UDPゴシック" panose="020B0400000000000000" pitchFamily="50" charset="-128"/>
              </a:rPr>
              <a:t>滋賀県</a:t>
            </a:r>
            <a:r>
              <a:rPr lang="ja-JP" altLang="en-US" sz="1400" spc="-10" dirty="0">
                <a:solidFill>
                  <a:srgbClr val="E37F2D"/>
                </a:solidFill>
                <a:latin typeface="BIZ UDPゴシック" panose="020B0400000000000000" pitchFamily="50" charset="-128"/>
                <a:ea typeface="BIZ UDPゴシック" panose="020B0400000000000000" pitchFamily="50" charset="-128"/>
              </a:rPr>
              <a:t>租税教育推進連絡協議会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AB59B2B-3B87-46BE-94BE-75E35B923529}"/>
              </a:ext>
            </a:extLst>
          </p:cNvPr>
          <p:cNvSpPr txBox="1"/>
          <p:nvPr/>
        </p:nvSpPr>
        <p:spPr>
          <a:xfrm>
            <a:off x="10654301" y="2897312"/>
            <a:ext cx="184731" cy="369332"/>
          </a:xfrm>
          <a:prstGeom prst="rect">
            <a:avLst/>
          </a:prstGeom>
          <a:noFill/>
        </p:spPr>
        <p:txBody>
          <a:bodyPr wrap="none" rtlCol="0">
            <a:spAutoFit/>
          </a:bodyPr>
          <a:lstStyle/>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224233"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88874" y="3131843"/>
            <a:ext cx="1348446" cy="1300682"/>
            <a:chOff x="1903533" y="3951980"/>
            <a:chExt cx="1609197"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903533" y="4348234"/>
              <a:ext cx="1609197"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982105"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0" y="3131843"/>
            <a:ext cx="1348446" cy="1300682"/>
            <a:chOff x="1903534" y="3951980"/>
            <a:chExt cx="1609195"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4" y="4348234"/>
              <a:ext cx="1609195"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504441" y="2011305"/>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a:extLst>
              <a:ext uri="{FF2B5EF4-FFF2-40B4-BE49-F238E27FC236}">
                <a16:creationId xmlns:a16="http://schemas.microsoft.com/office/drawing/2014/main" id="{0FCCA071-3CA0-D941-BEAD-C2160F31AC95}"/>
              </a:ext>
            </a:extLst>
          </p:cNvPr>
          <p:cNvGraphicFramePr>
            <a:graphicFrameLocks/>
          </p:cNvGraphicFramePr>
          <p:nvPr/>
        </p:nvGraphicFramePr>
        <p:xfrm>
          <a:off x="4867197" y="2176983"/>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8F769248-4920-2D4D-AB08-F0F1161C1C73}"/>
              </a:ext>
            </a:extLst>
          </p:cNvPr>
          <p:cNvGraphicFramePr>
            <a:graphicFrameLocks/>
          </p:cNvGraphicFramePr>
          <p:nvPr/>
        </p:nvGraphicFramePr>
        <p:xfrm>
          <a:off x="252610" y="2163925"/>
          <a:ext cx="3600000"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9" name="テキスト ボックス 18">
            <a:extLst>
              <a:ext uri="{FF2B5EF4-FFF2-40B4-BE49-F238E27FC236}">
                <a16:creationId xmlns:a16="http://schemas.microsoft.com/office/drawing/2014/main" id="{3655A085-AF0F-498D-B605-09F5BB48F1F3}"/>
              </a:ext>
            </a:extLst>
          </p:cNvPr>
          <p:cNvSpPr txBox="1"/>
          <p:nvPr/>
        </p:nvSpPr>
        <p:spPr>
          <a:xfrm>
            <a:off x="139768" y="942237"/>
            <a:ext cx="4802918"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滋賀県の予算</a:t>
            </a:r>
            <a:r>
              <a:rPr lang="zh-CN" altLang="en-US" sz="2000" dirty="0">
                <a:latin typeface="HGPｺﾞｼｯｸE" panose="020B0900000000000000" pitchFamily="50" charset="-128"/>
                <a:ea typeface="HGPｺﾞｼｯｸE" panose="020B0900000000000000" pitchFamily="50" charset="-128"/>
              </a:rPr>
              <a:t>（令和</a:t>
            </a:r>
            <a:r>
              <a:rPr lang="en-US" altLang="zh-CN" sz="2000" dirty="0">
                <a:latin typeface="HGPｺﾞｼｯｸE" panose="020B0900000000000000" pitchFamily="50" charset="-128"/>
                <a:ea typeface="HGPｺﾞｼｯｸE" panose="020B0900000000000000" pitchFamily="50" charset="-128"/>
              </a:rPr>
              <a:t>7</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5D04B8B0-9B07-90C6-D648-5F04889FA54B}"/>
              </a:ext>
            </a:extLst>
          </p:cNvPr>
          <p:cNvSpPr txBox="1"/>
          <p:nvPr/>
        </p:nvSpPr>
        <p:spPr>
          <a:xfrm>
            <a:off x="469799" y="1885716"/>
            <a:ext cx="1641815" cy="338554"/>
          </a:xfrm>
          <a:prstGeom prst="rect">
            <a:avLst/>
          </a:prstGeom>
          <a:noFill/>
        </p:spPr>
        <p:txBody>
          <a:bodyPr wrap="square" rtlCol="0">
            <a:spAutoFit/>
          </a:bodyPr>
          <a:lstStyle/>
          <a:p>
            <a:pPr algn="ctr"/>
            <a:r>
              <a:rPr kumimoji="1" lang="ja-JP" altLang="en-US" sz="1600">
                <a:latin typeface="HGPｺﾞｼｯｸE" panose="020B0900000000000000" pitchFamily="50" charset="-128"/>
                <a:ea typeface="HGPｺﾞｼｯｸE" panose="020B0900000000000000" pitchFamily="50" charset="-128"/>
              </a:rPr>
              <a:t>県の借金 </a:t>
            </a:r>
            <a:r>
              <a:rPr kumimoji="1" lang="en-US" altLang="ja-JP" sz="1600" dirty="0">
                <a:latin typeface="HGPｺﾞｼｯｸE" panose="020B0900000000000000" pitchFamily="50" charset="-128"/>
                <a:ea typeface="HGPｺﾞｼｯｸE" panose="020B0900000000000000" pitchFamily="50" charset="-128"/>
              </a:rPr>
              <a:t>9.7%</a:t>
            </a:r>
          </a:p>
        </p:txBody>
      </p:sp>
      <p:cxnSp>
        <p:nvCxnSpPr>
          <p:cNvPr id="4" name="直線コネクタ 3">
            <a:extLst>
              <a:ext uri="{FF2B5EF4-FFF2-40B4-BE49-F238E27FC236}">
                <a16:creationId xmlns:a16="http://schemas.microsoft.com/office/drawing/2014/main" id="{E9CCA677-AEB1-92A3-6F78-7BF9349E3798}"/>
              </a:ext>
            </a:extLst>
          </p:cNvPr>
          <p:cNvCxnSpPr>
            <a:cxnSpLocks/>
          </p:cNvCxnSpPr>
          <p:nvPr/>
        </p:nvCxnSpPr>
        <p:spPr bwMode="auto">
          <a:xfrm flipH="1" flipV="1">
            <a:off x="1290706" y="2267217"/>
            <a:ext cx="174803" cy="377312"/>
          </a:xfrm>
          <a:prstGeom prst="line">
            <a:avLst/>
          </a:prstGeom>
          <a:noFill/>
          <a:ln w="12700" cap="flat" cmpd="sng" algn="ctr">
            <a:solidFill>
              <a:schemeClr val="tx1"/>
            </a:solidFill>
            <a:prstDash val="solid"/>
            <a:round/>
            <a:headEnd type="oval" w="med" len="med"/>
            <a:tailEnd type="none" w="med" len="med"/>
          </a:ln>
          <a:effectLst/>
        </p:spPr>
      </p:cxnSp>
      <p:sp>
        <p:nvSpPr>
          <p:cNvPr id="9" name="テキスト ボックス 8">
            <a:extLst>
              <a:ext uri="{FF2B5EF4-FFF2-40B4-BE49-F238E27FC236}">
                <a16:creationId xmlns:a16="http://schemas.microsoft.com/office/drawing/2014/main" id="{6C490B7E-3856-82DE-E291-93A3715E9172}"/>
              </a:ext>
            </a:extLst>
          </p:cNvPr>
          <p:cNvSpPr txBox="1"/>
          <p:nvPr/>
        </p:nvSpPr>
        <p:spPr>
          <a:xfrm>
            <a:off x="6968509" y="2641885"/>
            <a:ext cx="1724220" cy="738664"/>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みんなが勉強しやすいようにするため</a:t>
            </a:r>
          </a:p>
          <a:p>
            <a:pPr algn="ctr"/>
            <a:r>
              <a:rPr kumimoji="1" lang="en-US" altLang="ja-JP" sz="1400" dirty="0">
                <a:latin typeface="HGPｺﾞｼｯｸE" panose="020B0900000000000000" pitchFamily="50" charset="-128"/>
                <a:ea typeface="HGPｺﾞｼｯｸE" panose="020B0900000000000000" pitchFamily="50" charset="-128"/>
              </a:rPr>
              <a:t>22.0</a:t>
            </a:r>
            <a:r>
              <a:rPr kumimoji="1" lang="ja-JP" altLang="en-US" sz="1400">
                <a:latin typeface="HGPｺﾞｼｯｸE" panose="020B0900000000000000" pitchFamily="50" charset="-128"/>
                <a:ea typeface="HGPｺﾞｼｯｸE" panose="020B0900000000000000" pitchFamily="50" charset="-128"/>
              </a:rPr>
              <a:t>％</a:t>
            </a:r>
          </a:p>
        </p:txBody>
      </p:sp>
      <p:sp>
        <p:nvSpPr>
          <p:cNvPr id="12" name="テキスト ボックス 11">
            <a:extLst>
              <a:ext uri="{FF2B5EF4-FFF2-40B4-BE49-F238E27FC236}">
                <a16:creationId xmlns:a16="http://schemas.microsoft.com/office/drawing/2014/main" id="{5BAFF4BE-99B3-DF2A-6836-1728C88A98A1}"/>
              </a:ext>
            </a:extLst>
          </p:cNvPr>
          <p:cNvSpPr txBox="1"/>
          <p:nvPr/>
        </p:nvSpPr>
        <p:spPr>
          <a:xfrm>
            <a:off x="7262488" y="3888612"/>
            <a:ext cx="1971632" cy="95410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体の不自由な人や</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お年よりが安心して</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くらせるようにするため </a:t>
            </a:r>
            <a:r>
              <a:rPr kumimoji="1" lang="en-US" altLang="ja-JP" sz="1400" dirty="0">
                <a:latin typeface="HGPｺﾞｼｯｸE" panose="020B0900000000000000" pitchFamily="50" charset="-128"/>
                <a:ea typeface="HGPｺﾞｼｯｸE" panose="020B0900000000000000" pitchFamily="50" charset="-128"/>
              </a:rPr>
              <a:t>14.5%</a:t>
            </a:r>
          </a:p>
        </p:txBody>
      </p:sp>
      <p:sp>
        <p:nvSpPr>
          <p:cNvPr id="13" name="テキスト ボックス 12">
            <a:extLst>
              <a:ext uri="{FF2B5EF4-FFF2-40B4-BE49-F238E27FC236}">
                <a16:creationId xmlns:a16="http://schemas.microsoft.com/office/drawing/2014/main" id="{A86DDEC7-EA79-AC2C-160A-F1D0C6C9C21B}"/>
              </a:ext>
            </a:extLst>
          </p:cNvPr>
          <p:cNvSpPr txBox="1"/>
          <p:nvPr/>
        </p:nvSpPr>
        <p:spPr>
          <a:xfrm>
            <a:off x="7619138" y="5394593"/>
            <a:ext cx="1486211" cy="95410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県の借金を返したりするため</a:t>
            </a:r>
          </a:p>
          <a:p>
            <a:pPr algn="ctr"/>
            <a:r>
              <a:rPr kumimoji="1" lang="en-US" altLang="ja-JP" sz="1400" dirty="0">
                <a:latin typeface="HGPｺﾞｼｯｸE" panose="020B0900000000000000" pitchFamily="50" charset="-128"/>
                <a:ea typeface="HGPｺﾞｼｯｸE" panose="020B0900000000000000" pitchFamily="50" charset="-128"/>
              </a:rPr>
              <a:t>11.2</a:t>
            </a:r>
            <a:r>
              <a:rPr kumimoji="1" lang="ja-JP" altLang="en-US" sz="1400">
                <a:latin typeface="HGPｺﾞｼｯｸE" panose="020B0900000000000000" pitchFamily="50" charset="-128"/>
                <a:ea typeface="HGPｺﾞｼｯｸE" panose="020B0900000000000000" pitchFamily="50" charset="-128"/>
              </a:rPr>
              <a:t>％</a:t>
            </a:r>
          </a:p>
          <a:p>
            <a:pPr algn="ctr"/>
            <a:endParaRPr kumimoji="1" lang="ja-JP" altLang="en-US" sz="1400">
              <a:latin typeface="HGPｺﾞｼｯｸE" panose="020B0900000000000000" pitchFamily="50" charset="-128"/>
              <a:ea typeface="HGPｺﾞｼｯｸE" panose="020B0900000000000000" pitchFamily="50" charset="-128"/>
            </a:endParaRPr>
          </a:p>
        </p:txBody>
      </p:sp>
      <p:sp>
        <p:nvSpPr>
          <p:cNvPr id="14" name="テキスト ボックス 13">
            <a:extLst>
              <a:ext uri="{FF2B5EF4-FFF2-40B4-BE49-F238E27FC236}">
                <a16:creationId xmlns:a16="http://schemas.microsoft.com/office/drawing/2014/main" id="{58EB83E6-6ED7-7867-9E69-8265DC637466}"/>
              </a:ext>
            </a:extLst>
          </p:cNvPr>
          <p:cNvSpPr txBox="1"/>
          <p:nvPr/>
        </p:nvSpPr>
        <p:spPr>
          <a:xfrm>
            <a:off x="6162934" y="5925602"/>
            <a:ext cx="1670000" cy="738664"/>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道路・橋・住宅を</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つくったりするため</a:t>
            </a:r>
          </a:p>
          <a:p>
            <a:pPr algn="ctr"/>
            <a:r>
              <a:rPr kumimoji="1" lang="en-US" altLang="ja-JP" sz="1400" dirty="0">
                <a:latin typeface="HGPｺﾞｼｯｸE" panose="020B0900000000000000" pitchFamily="50" charset="-128"/>
                <a:ea typeface="HGPｺﾞｼｯｸE" panose="020B0900000000000000" pitchFamily="50" charset="-128"/>
              </a:rPr>
              <a:t>10.1</a:t>
            </a:r>
            <a:r>
              <a:rPr kumimoji="1" lang="ja-JP" altLang="en-US" sz="1400">
                <a:latin typeface="HGPｺﾞｼｯｸE" panose="020B0900000000000000" pitchFamily="50" charset="-128"/>
                <a:ea typeface="HGPｺﾞｼｯｸE" panose="020B0900000000000000" pitchFamily="50" charset="-128"/>
              </a:rPr>
              <a:t>％</a:t>
            </a:r>
          </a:p>
        </p:txBody>
      </p:sp>
      <p:sp>
        <p:nvSpPr>
          <p:cNvPr id="15" name="テキスト ボックス 14">
            <a:extLst>
              <a:ext uri="{FF2B5EF4-FFF2-40B4-BE49-F238E27FC236}">
                <a16:creationId xmlns:a16="http://schemas.microsoft.com/office/drawing/2014/main" id="{602789ED-63AC-72DA-62A7-84A9C325AD4C}"/>
              </a:ext>
            </a:extLst>
          </p:cNvPr>
          <p:cNvSpPr txBox="1"/>
          <p:nvPr/>
        </p:nvSpPr>
        <p:spPr>
          <a:xfrm>
            <a:off x="4682616" y="5771745"/>
            <a:ext cx="1750973" cy="95410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商工業や観光などの産業をさかんに</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するため</a:t>
            </a:r>
          </a:p>
          <a:p>
            <a:pPr algn="ctr"/>
            <a:r>
              <a:rPr kumimoji="1" lang="en-US" altLang="ja-JP" sz="1400" dirty="0">
                <a:latin typeface="HGPｺﾞｼｯｸE" panose="020B0900000000000000" pitchFamily="50" charset="-128"/>
                <a:ea typeface="HGPｺﾞｼｯｸE" panose="020B0900000000000000" pitchFamily="50" charset="-128"/>
              </a:rPr>
              <a:t>5.7</a:t>
            </a:r>
            <a:r>
              <a:rPr kumimoji="1" lang="ja-JP" altLang="en-US" sz="1400">
                <a:latin typeface="HGPｺﾞｼｯｸE" panose="020B0900000000000000" pitchFamily="50" charset="-128"/>
                <a:ea typeface="HGPｺﾞｼｯｸE" panose="020B0900000000000000" pitchFamily="50" charset="-128"/>
              </a:rPr>
              <a:t>％</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56B5AD3C-55F5-3B64-19CC-9A3FD7C02446}"/>
              </a:ext>
            </a:extLst>
          </p:cNvPr>
          <p:cNvSpPr txBox="1"/>
          <p:nvPr/>
        </p:nvSpPr>
        <p:spPr>
          <a:xfrm>
            <a:off x="3693264" y="4315341"/>
            <a:ext cx="1616900" cy="738664"/>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子どもや若い人をサポートするため</a:t>
            </a:r>
          </a:p>
          <a:p>
            <a:pPr algn="ctr"/>
            <a:r>
              <a:rPr kumimoji="1" lang="en-US" altLang="ja-JP" sz="1400" dirty="0">
                <a:latin typeface="HGPｺﾞｼｯｸE" panose="020B0900000000000000" pitchFamily="50" charset="-128"/>
                <a:ea typeface="HGPｺﾞｼｯｸE" panose="020B0900000000000000" pitchFamily="50" charset="-128"/>
              </a:rPr>
              <a:t>4.9</a:t>
            </a:r>
            <a:r>
              <a:rPr kumimoji="1" lang="ja-JP" altLang="en-US" sz="1400">
                <a:latin typeface="HGPｺﾞｼｯｸE" panose="020B0900000000000000" pitchFamily="50" charset="-128"/>
                <a:ea typeface="HGPｺﾞｼｯｸE" panose="020B0900000000000000" pitchFamily="50" charset="-128"/>
              </a:rPr>
              <a:t>％</a:t>
            </a:r>
          </a:p>
        </p:txBody>
      </p:sp>
      <p:sp>
        <p:nvSpPr>
          <p:cNvPr id="17" name="テキスト ボックス 16">
            <a:extLst>
              <a:ext uri="{FF2B5EF4-FFF2-40B4-BE49-F238E27FC236}">
                <a16:creationId xmlns:a16="http://schemas.microsoft.com/office/drawing/2014/main" id="{D06C9201-17BF-D1E9-1023-CB5F5F62E8B1}"/>
              </a:ext>
            </a:extLst>
          </p:cNvPr>
          <p:cNvSpPr txBox="1"/>
          <p:nvPr/>
        </p:nvSpPr>
        <p:spPr>
          <a:xfrm>
            <a:off x="3712402" y="3478311"/>
            <a:ext cx="1566019" cy="95410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農・水産業を</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さかんにするため</a:t>
            </a:r>
          </a:p>
          <a:p>
            <a:pPr algn="ctr"/>
            <a:r>
              <a:rPr kumimoji="1" lang="en-US" altLang="ja-JP" sz="1400" dirty="0">
                <a:latin typeface="HGPｺﾞｼｯｸE" panose="020B0900000000000000" pitchFamily="50" charset="-128"/>
                <a:ea typeface="HGPｺﾞｼｯｸE" panose="020B0900000000000000" pitchFamily="50" charset="-128"/>
              </a:rPr>
              <a:t>3.5</a:t>
            </a:r>
            <a:r>
              <a:rPr kumimoji="1" lang="ja-JP" altLang="en-US" sz="1400">
                <a:latin typeface="HGPｺﾞｼｯｸE" panose="020B0900000000000000" pitchFamily="50" charset="-128"/>
                <a:ea typeface="HGPｺﾞｼｯｸE" panose="020B0900000000000000" pitchFamily="50" charset="-128"/>
              </a:rPr>
              <a:t>％</a:t>
            </a:r>
          </a:p>
          <a:p>
            <a:pPr algn="ctr"/>
            <a:endParaRPr kumimoji="1" lang="ja-JP" altLang="en-US" sz="1400">
              <a:latin typeface="HGPｺﾞｼｯｸE" panose="020B0900000000000000" pitchFamily="50" charset="-128"/>
              <a:ea typeface="HGPｺﾞｼｯｸE" panose="020B0900000000000000" pitchFamily="50" charset="-128"/>
            </a:endParaRPr>
          </a:p>
        </p:txBody>
      </p:sp>
      <p:sp>
        <p:nvSpPr>
          <p:cNvPr id="20" name="テキスト ボックス 19">
            <a:extLst>
              <a:ext uri="{FF2B5EF4-FFF2-40B4-BE49-F238E27FC236}">
                <a16:creationId xmlns:a16="http://schemas.microsoft.com/office/drawing/2014/main" id="{799C84AF-1FF9-565A-4EDA-BEB927999C9D}"/>
              </a:ext>
            </a:extLst>
          </p:cNvPr>
          <p:cNvSpPr txBox="1"/>
          <p:nvPr/>
        </p:nvSpPr>
        <p:spPr>
          <a:xfrm>
            <a:off x="5314464" y="1770889"/>
            <a:ext cx="1429314" cy="30777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その他</a:t>
            </a:r>
            <a:r>
              <a:rPr kumimoji="1" lang="en-US" altLang="ja-JP" sz="1400" dirty="0">
                <a:latin typeface="HGPｺﾞｼｯｸE" panose="020B0900000000000000" pitchFamily="50" charset="-128"/>
                <a:ea typeface="HGPｺﾞｼｯｸE" panose="020B0900000000000000" pitchFamily="50" charset="-128"/>
              </a:rPr>
              <a:t> 16.5%</a:t>
            </a:r>
          </a:p>
        </p:txBody>
      </p:sp>
      <p:cxnSp>
        <p:nvCxnSpPr>
          <p:cNvPr id="21" name="直線コネクタ 20">
            <a:extLst>
              <a:ext uri="{FF2B5EF4-FFF2-40B4-BE49-F238E27FC236}">
                <a16:creationId xmlns:a16="http://schemas.microsoft.com/office/drawing/2014/main" id="{AAF10FB6-24BE-A96B-405D-49E4D76583C5}"/>
              </a:ext>
            </a:extLst>
          </p:cNvPr>
          <p:cNvCxnSpPr>
            <a:cxnSpLocks/>
            <a:endCxn id="20" idx="2"/>
          </p:cNvCxnSpPr>
          <p:nvPr/>
        </p:nvCxnSpPr>
        <p:spPr bwMode="auto">
          <a:xfrm flipH="1" flipV="1">
            <a:off x="6029121" y="2078666"/>
            <a:ext cx="63336" cy="565863"/>
          </a:xfrm>
          <a:prstGeom prst="line">
            <a:avLst/>
          </a:prstGeom>
          <a:noFill/>
          <a:ln w="12700" cap="flat" cmpd="sng" algn="ctr">
            <a:solidFill>
              <a:schemeClr val="tx1"/>
            </a:solidFill>
            <a:prstDash val="solid"/>
            <a:round/>
            <a:headEnd type="oval" w="med" len="med"/>
            <a:tailEnd type="none" w="med" len="med"/>
          </a:ln>
          <a:effectLst/>
        </p:spPr>
      </p:cxnSp>
      <p:cxnSp>
        <p:nvCxnSpPr>
          <p:cNvPr id="42" name="直線コネクタ 41">
            <a:extLst>
              <a:ext uri="{FF2B5EF4-FFF2-40B4-BE49-F238E27FC236}">
                <a16:creationId xmlns:a16="http://schemas.microsoft.com/office/drawing/2014/main" id="{B7A14AEC-650B-2D19-62E3-6FC91DE3F4EB}"/>
              </a:ext>
            </a:extLst>
          </p:cNvPr>
          <p:cNvCxnSpPr>
            <a:cxnSpLocks/>
          </p:cNvCxnSpPr>
          <p:nvPr/>
        </p:nvCxnSpPr>
        <p:spPr bwMode="auto">
          <a:xfrm flipH="1">
            <a:off x="4900515" y="4224105"/>
            <a:ext cx="761367" cy="111504"/>
          </a:xfrm>
          <a:prstGeom prst="line">
            <a:avLst/>
          </a:prstGeom>
          <a:noFill/>
          <a:ln w="12700" cap="flat" cmpd="sng" algn="ctr">
            <a:solidFill>
              <a:schemeClr val="tx1"/>
            </a:solidFill>
            <a:prstDash val="solid"/>
            <a:round/>
            <a:headEnd type="oval" w="med" len="med"/>
            <a:tailEnd type="none" w="med" len="med"/>
          </a:ln>
          <a:effectLst/>
        </p:spPr>
      </p:cxnSp>
      <p:cxnSp>
        <p:nvCxnSpPr>
          <p:cNvPr id="47" name="直線コネクタ 46">
            <a:extLst>
              <a:ext uri="{FF2B5EF4-FFF2-40B4-BE49-F238E27FC236}">
                <a16:creationId xmlns:a16="http://schemas.microsoft.com/office/drawing/2014/main" id="{7E790B39-9C99-5DF8-D3D6-0CCC03AF6E8B}"/>
              </a:ext>
            </a:extLst>
          </p:cNvPr>
          <p:cNvCxnSpPr>
            <a:cxnSpLocks/>
          </p:cNvCxnSpPr>
          <p:nvPr/>
        </p:nvCxnSpPr>
        <p:spPr bwMode="auto">
          <a:xfrm flipH="1">
            <a:off x="4861718" y="3961648"/>
            <a:ext cx="721216" cy="28364"/>
          </a:xfrm>
          <a:prstGeom prst="line">
            <a:avLst/>
          </a:prstGeom>
          <a:noFill/>
          <a:ln w="12700" cap="flat" cmpd="sng" algn="ctr">
            <a:solidFill>
              <a:schemeClr val="tx1"/>
            </a:solidFill>
            <a:prstDash val="solid"/>
            <a:round/>
            <a:headEnd type="oval" w="med" len="med"/>
            <a:tailEnd type="none" w="med" len="med"/>
          </a:ln>
          <a:effectLst/>
        </p:spPr>
      </p:cxnSp>
      <p:cxnSp>
        <p:nvCxnSpPr>
          <p:cNvPr id="62" name="直線コネクタ 61">
            <a:extLst>
              <a:ext uri="{FF2B5EF4-FFF2-40B4-BE49-F238E27FC236}">
                <a16:creationId xmlns:a16="http://schemas.microsoft.com/office/drawing/2014/main" id="{F542E23F-4D22-5E2B-8E27-DCBA20508F2C}"/>
              </a:ext>
            </a:extLst>
          </p:cNvPr>
          <p:cNvCxnSpPr>
            <a:cxnSpLocks/>
          </p:cNvCxnSpPr>
          <p:nvPr/>
        </p:nvCxnSpPr>
        <p:spPr bwMode="auto">
          <a:xfrm flipH="1">
            <a:off x="5622856" y="5054005"/>
            <a:ext cx="238428" cy="682382"/>
          </a:xfrm>
          <a:prstGeom prst="line">
            <a:avLst/>
          </a:prstGeom>
          <a:noFill/>
          <a:ln w="12700" cap="flat" cmpd="sng" algn="ctr">
            <a:solidFill>
              <a:schemeClr val="tx1"/>
            </a:solidFill>
            <a:prstDash val="solid"/>
            <a:round/>
            <a:headEnd type="oval" w="med" len="med"/>
            <a:tailEnd type="none" w="med" len="med"/>
          </a:ln>
          <a:effectLst/>
        </p:spPr>
      </p:cxnSp>
      <p:cxnSp>
        <p:nvCxnSpPr>
          <p:cNvPr id="16384" name="直線コネクタ 16383">
            <a:extLst>
              <a:ext uri="{FF2B5EF4-FFF2-40B4-BE49-F238E27FC236}">
                <a16:creationId xmlns:a16="http://schemas.microsoft.com/office/drawing/2014/main" id="{139036B7-A7AF-587D-E031-249C5B487713}"/>
              </a:ext>
            </a:extLst>
          </p:cNvPr>
          <p:cNvCxnSpPr>
            <a:cxnSpLocks/>
          </p:cNvCxnSpPr>
          <p:nvPr/>
        </p:nvCxnSpPr>
        <p:spPr bwMode="auto">
          <a:xfrm>
            <a:off x="6659121" y="5233090"/>
            <a:ext cx="180622" cy="681623"/>
          </a:xfrm>
          <a:prstGeom prst="line">
            <a:avLst/>
          </a:prstGeom>
          <a:noFill/>
          <a:ln w="12700" cap="flat" cmpd="sng" algn="ctr">
            <a:solidFill>
              <a:schemeClr val="tx1"/>
            </a:solidFill>
            <a:prstDash val="solid"/>
            <a:round/>
            <a:headEnd type="oval" w="med" len="med"/>
            <a:tailEnd type="none" w="med" len="med"/>
          </a:ln>
          <a:effectLst/>
        </p:spPr>
      </p:cxnSp>
      <p:cxnSp>
        <p:nvCxnSpPr>
          <p:cNvPr id="16386" name="直線コネクタ 16385">
            <a:extLst>
              <a:ext uri="{FF2B5EF4-FFF2-40B4-BE49-F238E27FC236}">
                <a16:creationId xmlns:a16="http://schemas.microsoft.com/office/drawing/2014/main" id="{DA104B36-0C55-DF3F-0B46-3C96E8A03348}"/>
              </a:ext>
            </a:extLst>
          </p:cNvPr>
          <p:cNvCxnSpPr>
            <a:cxnSpLocks/>
          </p:cNvCxnSpPr>
          <p:nvPr/>
        </p:nvCxnSpPr>
        <p:spPr bwMode="auto">
          <a:xfrm>
            <a:off x="7331724" y="5168446"/>
            <a:ext cx="337636" cy="445597"/>
          </a:xfrm>
          <a:prstGeom prst="line">
            <a:avLst/>
          </a:prstGeom>
          <a:noFill/>
          <a:ln w="12700" cap="flat" cmpd="sng" algn="ctr">
            <a:solidFill>
              <a:schemeClr val="tx1"/>
            </a:solidFill>
            <a:prstDash val="solid"/>
            <a:round/>
            <a:headEnd type="oval" w="med" len="med"/>
            <a:tailEnd type="none" w="med" len="med"/>
          </a:ln>
          <a:effectLst/>
        </p:spPr>
      </p:cxnSp>
      <p:sp>
        <p:nvSpPr>
          <p:cNvPr id="16388" name="テキスト ボックス 16387">
            <a:extLst>
              <a:ext uri="{FF2B5EF4-FFF2-40B4-BE49-F238E27FC236}">
                <a16:creationId xmlns:a16="http://schemas.microsoft.com/office/drawing/2014/main" id="{92763951-799D-39FF-043F-BEA792402945}"/>
              </a:ext>
            </a:extLst>
          </p:cNvPr>
          <p:cNvSpPr txBox="1"/>
          <p:nvPr/>
        </p:nvSpPr>
        <p:spPr>
          <a:xfrm>
            <a:off x="345543" y="829273"/>
            <a:ext cx="678016" cy="265543"/>
          </a:xfrm>
          <a:prstGeom prst="rect">
            <a:avLst/>
          </a:prstGeom>
          <a:noFill/>
        </p:spPr>
        <p:txBody>
          <a:bodyPr wrap="none" rtlCol="0">
            <a:noAutofit/>
          </a:bodyPr>
          <a:lstStyle/>
          <a:p>
            <a:pPr algn="just"/>
            <a:r>
              <a:rPr lang="ja-JP" altLang="en-US" sz="1050">
                <a:latin typeface="HGPｺﾞｼｯｸE" panose="020B0900000000000000" pitchFamily="50" charset="-128"/>
                <a:ea typeface="HGPｺﾞｼｯｸE" panose="020B0900000000000000" pitchFamily="50" charset="-128"/>
              </a:rPr>
              <a:t>し　が</a:t>
            </a:r>
            <a:endParaRPr lang="zh-CN" altLang="en-US" sz="1050" dirty="0">
              <a:latin typeface="HGPｺﾞｼｯｸE" panose="020B0900000000000000" pitchFamily="50" charset="-128"/>
              <a:ea typeface="HGPｺﾞｼｯｸE" panose="020B0900000000000000" pitchFamily="50" charset="-128"/>
            </a:endParaRPr>
          </a:p>
        </p:txBody>
      </p:sp>
      <p:grpSp>
        <p:nvGrpSpPr>
          <p:cNvPr id="44" name="グループ化 43">
            <a:extLst>
              <a:ext uri="{FF2B5EF4-FFF2-40B4-BE49-F238E27FC236}">
                <a16:creationId xmlns:a16="http://schemas.microsoft.com/office/drawing/2014/main" id="{BF574023-87CB-0355-713D-2202050BAF7F}"/>
              </a:ext>
            </a:extLst>
          </p:cNvPr>
          <p:cNvGrpSpPr/>
          <p:nvPr/>
        </p:nvGrpSpPr>
        <p:grpSpPr>
          <a:xfrm>
            <a:off x="4247328" y="1748999"/>
            <a:ext cx="1298649" cy="1660144"/>
            <a:chOff x="3948255" y="2177190"/>
            <a:chExt cx="1298649" cy="1660144"/>
          </a:xfrm>
        </p:grpSpPr>
        <p:sp>
          <p:nvSpPr>
            <p:cNvPr id="18" name="テキスト ボックス 17">
              <a:extLst>
                <a:ext uri="{FF2B5EF4-FFF2-40B4-BE49-F238E27FC236}">
                  <a16:creationId xmlns:a16="http://schemas.microsoft.com/office/drawing/2014/main" id="{2FAF4F50-2E0D-2E39-2894-5507BFD132AC}"/>
                </a:ext>
              </a:extLst>
            </p:cNvPr>
            <p:cNvSpPr txBox="1"/>
            <p:nvPr/>
          </p:nvSpPr>
          <p:spPr>
            <a:xfrm>
              <a:off x="3948255" y="2271685"/>
              <a:ext cx="1175986" cy="738664"/>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琵琶湖を</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まもるため</a:t>
              </a:r>
              <a:r>
                <a:rPr kumimoji="1" lang="en-US" altLang="ja-JP" sz="1400" dirty="0">
                  <a:latin typeface="HGPｺﾞｼｯｸE" panose="020B0900000000000000" pitchFamily="50" charset="-128"/>
                  <a:ea typeface="HGPｺﾞｼｯｸE" panose="020B0900000000000000" pitchFamily="50" charset="-128"/>
                </a:rPr>
                <a:t> </a:t>
              </a:r>
            </a:p>
            <a:p>
              <a:pPr algn="ctr"/>
              <a:r>
                <a:rPr kumimoji="1" lang="en-US" altLang="ja-JP" sz="1400" dirty="0">
                  <a:latin typeface="HGPｺﾞｼｯｸE" panose="020B0900000000000000" pitchFamily="50" charset="-128"/>
                  <a:ea typeface="HGPｺﾞｼｯｸE" panose="020B0900000000000000" pitchFamily="50" charset="-128"/>
                </a:rPr>
                <a:t>2.7%</a:t>
              </a:r>
            </a:p>
          </p:txBody>
        </p:sp>
        <p:grpSp>
          <p:nvGrpSpPr>
            <p:cNvPr id="32" name="グループ化 31">
              <a:extLst>
                <a:ext uri="{FF2B5EF4-FFF2-40B4-BE49-F238E27FC236}">
                  <a16:creationId xmlns:a16="http://schemas.microsoft.com/office/drawing/2014/main" id="{0FE06BBC-A19E-788F-8C7D-3D7850AB00B1}"/>
                </a:ext>
              </a:extLst>
            </p:cNvPr>
            <p:cNvGrpSpPr/>
            <p:nvPr/>
          </p:nvGrpSpPr>
          <p:grpSpPr>
            <a:xfrm>
              <a:off x="5004595" y="2666913"/>
              <a:ext cx="242309" cy="1170421"/>
              <a:chOff x="5886929" y="1217818"/>
              <a:chExt cx="242309" cy="1170421"/>
            </a:xfrm>
          </p:grpSpPr>
          <p:cxnSp>
            <p:nvCxnSpPr>
              <p:cNvPr id="23" name="直線コネクタ 22">
                <a:extLst>
                  <a:ext uri="{FF2B5EF4-FFF2-40B4-BE49-F238E27FC236}">
                    <a16:creationId xmlns:a16="http://schemas.microsoft.com/office/drawing/2014/main" id="{9E416D20-0B36-F1D2-9E9B-5EADBB4CE31C}"/>
                  </a:ext>
                </a:extLst>
              </p:cNvPr>
              <p:cNvCxnSpPr>
                <a:cxnSpLocks/>
              </p:cNvCxnSpPr>
              <p:nvPr/>
            </p:nvCxnSpPr>
            <p:spPr bwMode="auto">
              <a:xfrm flipV="1">
                <a:off x="6129238" y="1332817"/>
                <a:ext cx="0" cy="1055422"/>
              </a:xfrm>
              <a:prstGeom prst="line">
                <a:avLst/>
              </a:prstGeom>
              <a:noFill/>
              <a:ln w="12700" cap="flat" cmpd="sng" algn="ctr">
                <a:solidFill>
                  <a:schemeClr val="tx1"/>
                </a:solidFill>
                <a:prstDash val="solid"/>
                <a:round/>
                <a:headEnd type="oval" w="med" len="med"/>
                <a:tailEnd type="none" w="med" len="med"/>
              </a:ln>
              <a:effectLst/>
            </p:spPr>
          </p:cxnSp>
          <p:cxnSp>
            <p:nvCxnSpPr>
              <p:cNvPr id="27" name="直線コネクタ 26">
                <a:extLst>
                  <a:ext uri="{FF2B5EF4-FFF2-40B4-BE49-F238E27FC236}">
                    <a16:creationId xmlns:a16="http://schemas.microsoft.com/office/drawing/2014/main" id="{898DAC4D-0E80-72B1-371F-A57794ED9E6B}"/>
                  </a:ext>
                </a:extLst>
              </p:cNvPr>
              <p:cNvCxnSpPr>
                <a:cxnSpLocks/>
              </p:cNvCxnSpPr>
              <p:nvPr/>
            </p:nvCxnSpPr>
            <p:spPr bwMode="auto">
              <a:xfrm flipH="1" flipV="1">
                <a:off x="5886929" y="1217818"/>
                <a:ext cx="242309" cy="114999"/>
              </a:xfrm>
              <a:prstGeom prst="line">
                <a:avLst/>
              </a:prstGeom>
              <a:noFill/>
              <a:ln w="12700" cap="flat" cmpd="sng" algn="ctr">
                <a:solidFill>
                  <a:schemeClr val="tx1"/>
                </a:solidFill>
                <a:prstDash val="solid"/>
                <a:round/>
                <a:headEnd type="none" w="med" len="med"/>
                <a:tailEnd type="none" w="med" len="med"/>
              </a:ln>
              <a:effectLst/>
            </p:spPr>
          </p:cxnSp>
        </p:grpSp>
        <p:sp>
          <p:nvSpPr>
            <p:cNvPr id="16391" name="テキスト ボックス 16390">
              <a:extLst>
                <a:ext uri="{FF2B5EF4-FFF2-40B4-BE49-F238E27FC236}">
                  <a16:creationId xmlns:a16="http://schemas.microsoft.com/office/drawing/2014/main" id="{28ED2C70-1D64-ED15-2FE5-61314980F6EB}"/>
                </a:ext>
              </a:extLst>
            </p:cNvPr>
            <p:cNvSpPr txBox="1"/>
            <p:nvPr/>
          </p:nvSpPr>
          <p:spPr>
            <a:xfrm>
              <a:off x="4169583" y="2177190"/>
              <a:ext cx="38491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びわ</a:t>
              </a:r>
              <a:endParaRPr lang="zh-CN" altLang="en-US" sz="800" dirty="0">
                <a:latin typeface="HGPｺﾞｼｯｸE" panose="020B0900000000000000" pitchFamily="50" charset="-128"/>
                <a:ea typeface="HGPｺﾞｼｯｸE" panose="020B0900000000000000" pitchFamily="50" charset="-128"/>
              </a:endParaRPr>
            </a:p>
          </p:txBody>
        </p:sp>
      </p:grpSp>
      <p:sp>
        <p:nvSpPr>
          <p:cNvPr id="24" name="楕円 16465">
            <a:extLst>
              <a:ext uri="{FF2B5EF4-FFF2-40B4-BE49-F238E27FC236}">
                <a16:creationId xmlns:a16="http://schemas.microsoft.com/office/drawing/2014/main" id="{AA8D8A34-6FE0-0C66-F34D-EA4DC906FE14}"/>
              </a:ext>
            </a:extLst>
          </p:cNvPr>
          <p:cNvSpPr/>
          <p:nvPr/>
        </p:nvSpPr>
        <p:spPr bwMode="auto">
          <a:xfrm>
            <a:off x="1439058" y="3266973"/>
            <a:ext cx="1260000" cy="1260000"/>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テキスト ボックス 3">
            <a:extLst>
              <a:ext uri="{FF2B5EF4-FFF2-40B4-BE49-F238E27FC236}">
                <a16:creationId xmlns:a16="http://schemas.microsoft.com/office/drawing/2014/main" id="{CF493DC8-7C75-F4F5-75B5-4856861BC1BE}"/>
              </a:ext>
            </a:extLst>
          </p:cNvPr>
          <p:cNvSpPr txBox="1"/>
          <p:nvPr/>
        </p:nvSpPr>
        <p:spPr>
          <a:xfrm>
            <a:off x="1365531" y="3659427"/>
            <a:ext cx="1385064"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a:latin typeface="HGS創英角ｺﾞｼｯｸUB" panose="020B0900000000000000" pitchFamily="50" charset="-128"/>
                <a:ea typeface="HGS創英角ｺﾞｼｯｸUB" panose="020B0900000000000000" pitchFamily="50" charset="-128"/>
              </a:rPr>
              <a:t>歳入総額</a:t>
            </a:r>
          </a:p>
          <a:p>
            <a:pPr algn="ctr"/>
            <a:r>
              <a:rPr kumimoji="1" lang="en-US" altLang="ja-JP" sz="1600" dirty="0">
                <a:latin typeface="HGS創英角ｺﾞｼｯｸUB" panose="020B0900000000000000" pitchFamily="50" charset="-128"/>
                <a:ea typeface="HGS創英角ｺﾞｼｯｸUB" panose="020B0900000000000000" pitchFamily="50" charset="-128"/>
              </a:rPr>
              <a:t>6,462</a:t>
            </a:r>
            <a:r>
              <a:rPr kumimoji="1" lang="ja-JP" altLang="en-US" sz="1600">
                <a:latin typeface="HGS創英角ｺﾞｼｯｸUB" panose="020B0900000000000000" pitchFamily="50" charset="-128"/>
                <a:ea typeface="HGS創英角ｺﾞｼｯｸUB" panose="020B0900000000000000" pitchFamily="50" charset="-128"/>
              </a:rPr>
              <a:t>億円</a:t>
            </a:r>
          </a:p>
          <a:p>
            <a:pPr algn="ctr"/>
            <a:endParaRPr kumimoji="1" lang="ja-JP" altLang="en-US" sz="1600" dirty="0">
              <a:latin typeface="HGS創英角ｺﾞｼｯｸUB" panose="020B0900000000000000" pitchFamily="50" charset="-128"/>
              <a:ea typeface="HGS創英角ｺﾞｼｯｸUB" panose="020B0900000000000000" pitchFamily="50" charset="-128"/>
            </a:endParaRPr>
          </a:p>
        </p:txBody>
      </p:sp>
      <p:sp>
        <p:nvSpPr>
          <p:cNvPr id="16389" name="テキスト ボックス 16388">
            <a:extLst>
              <a:ext uri="{FF2B5EF4-FFF2-40B4-BE49-F238E27FC236}">
                <a16:creationId xmlns:a16="http://schemas.microsoft.com/office/drawing/2014/main" id="{83EF1A39-5022-3967-6B09-32C979DAC2D0}"/>
              </a:ext>
            </a:extLst>
          </p:cNvPr>
          <p:cNvSpPr txBox="1"/>
          <p:nvPr/>
        </p:nvSpPr>
        <p:spPr>
          <a:xfrm>
            <a:off x="1535448" y="3537561"/>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5E5FFB7D-8D35-CD8C-F9CC-629B0D67FEFF}"/>
              </a:ext>
            </a:extLst>
          </p:cNvPr>
          <p:cNvSpPr txBox="1"/>
          <p:nvPr/>
        </p:nvSpPr>
        <p:spPr>
          <a:xfrm>
            <a:off x="32607" y="3628168"/>
            <a:ext cx="1429314" cy="738664"/>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国から入るお金</a:t>
            </a:r>
          </a:p>
          <a:p>
            <a:pPr algn="ctr"/>
            <a:r>
              <a:rPr kumimoji="1" lang="en-US" altLang="ja-JP" sz="1400" dirty="0">
                <a:latin typeface="HGPｺﾞｼｯｸE" panose="020B0900000000000000" pitchFamily="50" charset="-128"/>
                <a:ea typeface="HGPｺﾞｼｯｸE" panose="020B0900000000000000" pitchFamily="50" charset="-128"/>
              </a:rPr>
              <a:t>36.6</a:t>
            </a:r>
            <a:r>
              <a:rPr kumimoji="1" lang="ja-JP" altLang="en-US" sz="1400">
                <a:latin typeface="HGPｺﾞｼｯｸE" panose="020B0900000000000000" pitchFamily="50" charset="-128"/>
                <a:ea typeface="HGPｺﾞｼｯｸE" panose="020B0900000000000000" pitchFamily="50" charset="-128"/>
              </a:rPr>
              <a:t>％</a:t>
            </a:r>
          </a:p>
          <a:p>
            <a:pPr algn="ctr"/>
            <a:endParaRPr kumimoji="1" lang="ja-JP" altLang="en-US" sz="1400">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36F6C111-20EB-20EE-D435-C8582976A97B}"/>
              </a:ext>
            </a:extLst>
          </p:cNvPr>
          <p:cNvSpPr txBox="1"/>
          <p:nvPr/>
        </p:nvSpPr>
        <p:spPr>
          <a:xfrm>
            <a:off x="2277945" y="3345311"/>
            <a:ext cx="1429314" cy="738664"/>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税金</a:t>
            </a:r>
          </a:p>
          <a:p>
            <a:pPr algn="ctr"/>
            <a:r>
              <a:rPr kumimoji="1" lang="en-US" altLang="ja-JP" sz="1400" dirty="0">
                <a:latin typeface="HGPｺﾞｼｯｸE" panose="020B0900000000000000" pitchFamily="50" charset="-128"/>
                <a:ea typeface="HGPｺﾞｼｯｸE" panose="020B0900000000000000" pitchFamily="50" charset="-128"/>
              </a:rPr>
              <a:t>41.4%</a:t>
            </a:r>
          </a:p>
          <a:p>
            <a:pPr algn="ctr"/>
            <a:endParaRPr kumimoji="1" lang="en-US" altLang="ja-JP" sz="1400" dirty="0">
              <a:latin typeface="HGPｺﾞｼｯｸE" panose="020B0900000000000000" pitchFamily="50" charset="-128"/>
              <a:ea typeface="HGPｺﾞｼｯｸE" panose="020B0900000000000000" pitchFamily="50" charset="-128"/>
            </a:endParaRPr>
          </a:p>
        </p:txBody>
      </p:sp>
      <p:sp>
        <p:nvSpPr>
          <p:cNvPr id="29" name="テキスト ボックス 28">
            <a:extLst>
              <a:ext uri="{FF2B5EF4-FFF2-40B4-BE49-F238E27FC236}">
                <a16:creationId xmlns:a16="http://schemas.microsoft.com/office/drawing/2014/main" id="{3FF620E5-1393-6C85-29E8-E8EA379BBC6C}"/>
              </a:ext>
            </a:extLst>
          </p:cNvPr>
          <p:cNvSpPr txBox="1"/>
          <p:nvPr/>
        </p:nvSpPr>
        <p:spPr>
          <a:xfrm>
            <a:off x="1536023" y="4866846"/>
            <a:ext cx="1429314" cy="738664"/>
          </a:xfrm>
          <a:prstGeom prst="rect">
            <a:avLst/>
          </a:prstGeom>
          <a:noFill/>
        </p:spPr>
        <p:txBody>
          <a:bodyPr wrap="square" rtlCol="0">
            <a:spAutoFit/>
          </a:bodyPr>
          <a:lstStyle/>
          <a:p>
            <a:pPr algn="ctr"/>
            <a:r>
              <a:rPr kumimoji="1" lang="ja-JP" altLang="en-US" sz="1400" dirty="0">
                <a:latin typeface="HGPｺﾞｼｯｸE" panose="020B0900000000000000" pitchFamily="50" charset="-128"/>
                <a:ea typeface="HGPｺﾞｼｯｸE" panose="020B0900000000000000" pitchFamily="50" charset="-128"/>
              </a:rPr>
              <a:t>税金以外</a:t>
            </a:r>
          </a:p>
          <a:p>
            <a:pPr algn="ctr"/>
            <a:r>
              <a:rPr kumimoji="1" lang="en-US" altLang="ja-JP" sz="1400" dirty="0">
                <a:latin typeface="HGPｺﾞｼｯｸE" panose="020B0900000000000000" pitchFamily="50" charset="-128"/>
                <a:ea typeface="HGPｺﾞｼｯｸE" panose="020B0900000000000000" pitchFamily="50" charset="-128"/>
              </a:rPr>
              <a:t>12.3</a:t>
            </a:r>
            <a:r>
              <a:rPr kumimoji="1" lang="ja-JP" altLang="en-US" sz="1400" dirty="0">
                <a:latin typeface="HGPｺﾞｼｯｸE" panose="020B0900000000000000" pitchFamily="50" charset="-128"/>
                <a:ea typeface="HGPｺﾞｼｯｸE" panose="020B0900000000000000" pitchFamily="50" charset="-128"/>
              </a:rPr>
              <a:t>％</a:t>
            </a:r>
          </a:p>
          <a:p>
            <a:pPr algn="ctr"/>
            <a:endParaRPr kumimoji="1" lang="ja-JP" altLang="en-US" sz="1400" dirty="0">
              <a:latin typeface="HGPｺﾞｼｯｸE" panose="020B0900000000000000" pitchFamily="50" charset="-128"/>
              <a:ea typeface="HGPｺﾞｼｯｸE" panose="020B0900000000000000" pitchFamily="50" charset="-128"/>
            </a:endParaRPr>
          </a:p>
        </p:txBody>
      </p:sp>
      <p:sp>
        <p:nvSpPr>
          <p:cNvPr id="31" name="楕円 16465">
            <a:extLst>
              <a:ext uri="{FF2B5EF4-FFF2-40B4-BE49-F238E27FC236}">
                <a16:creationId xmlns:a16="http://schemas.microsoft.com/office/drawing/2014/main" id="{3E53E857-C263-2A0C-7BBD-6BF5695FD300}"/>
              </a:ext>
            </a:extLst>
          </p:cNvPr>
          <p:cNvSpPr/>
          <p:nvPr/>
        </p:nvSpPr>
        <p:spPr bwMode="auto">
          <a:xfrm>
            <a:off x="6029121" y="3301686"/>
            <a:ext cx="1260000" cy="1260000"/>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3" name="テキスト ボックス 2">
            <a:extLst>
              <a:ext uri="{FF2B5EF4-FFF2-40B4-BE49-F238E27FC236}">
                <a16:creationId xmlns:a16="http://schemas.microsoft.com/office/drawing/2014/main" id="{522E0EA9-2D43-59D4-6433-53B060264B23}"/>
              </a:ext>
            </a:extLst>
          </p:cNvPr>
          <p:cNvSpPr txBox="1"/>
          <p:nvPr/>
        </p:nvSpPr>
        <p:spPr>
          <a:xfrm>
            <a:off x="6061233" y="3680442"/>
            <a:ext cx="1195776" cy="4873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0" dirty="0">
                <a:latin typeface="HGS創英角ｺﾞｼｯｸUB" panose="020B0900000000000000" pitchFamily="50" charset="-128"/>
                <a:ea typeface="HGS創英角ｺﾞｼｯｸUB" panose="020B0900000000000000" pitchFamily="50" charset="-128"/>
              </a:rPr>
              <a:t>歳出総額</a:t>
            </a:r>
          </a:p>
          <a:p>
            <a:pPr algn="ctr"/>
            <a:r>
              <a:rPr kumimoji="1" lang="en-US" altLang="ja-JP" sz="1600" b="0" dirty="0">
                <a:latin typeface="HGS創英角ｺﾞｼｯｸUB" panose="020B0900000000000000" pitchFamily="50" charset="-128"/>
                <a:ea typeface="HGS創英角ｺﾞｼｯｸUB" panose="020B0900000000000000" pitchFamily="50" charset="-128"/>
              </a:rPr>
              <a:t>6,462</a:t>
            </a:r>
            <a:r>
              <a:rPr kumimoji="1" lang="ja-JP" altLang="en-US" sz="1600" b="0" dirty="0">
                <a:latin typeface="HGS創英角ｺﾞｼｯｸUB" panose="020B0900000000000000" pitchFamily="50" charset="-128"/>
                <a:ea typeface="HGS創英角ｺﾞｼｯｸUB" panose="020B0900000000000000" pitchFamily="50" charset="-128"/>
              </a:rPr>
              <a:t>億円</a:t>
            </a:r>
            <a:endParaRPr kumimoji="1" lang="en-US" altLang="ja-JP" sz="1600" b="0" dirty="0">
              <a:latin typeface="HGS創英角ｺﾞｼｯｸUB" panose="020B0900000000000000" pitchFamily="50" charset="-128"/>
              <a:ea typeface="HGS創英角ｺﾞｼｯｸUB" panose="020B0900000000000000" pitchFamily="50" charset="-128"/>
            </a:endParaRPr>
          </a:p>
        </p:txBody>
      </p:sp>
      <p:sp>
        <p:nvSpPr>
          <p:cNvPr id="34" name="テキスト ボックス 33">
            <a:extLst>
              <a:ext uri="{FF2B5EF4-FFF2-40B4-BE49-F238E27FC236}">
                <a16:creationId xmlns:a16="http://schemas.microsoft.com/office/drawing/2014/main" id="{D8C16257-3822-EE75-887C-D8F5D8B5A9CF}"/>
              </a:ext>
            </a:extLst>
          </p:cNvPr>
          <p:cNvSpPr txBox="1"/>
          <p:nvPr/>
        </p:nvSpPr>
        <p:spPr>
          <a:xfrm>
            <a:off x="3391411" y="5127079"/>
            <a:ext cx="2045388" cy="95410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犯罪をふせいだり</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くらしの安全を守るため</a:t>
            </a:r>
          </a:p>
          <a:p>
            <a:pPr algn="ctr"/>
            <a:r>
              <a:rPr kumimoji="1" lang="en-US" altLang="ja-JP" sz="1400" dirty="0">
                <a:latin typeface="HGPｺﾞｼｯｸE" panose="020B0900000000000000" pitchFamily="50" charset="-128"/>
                <a:ea typeface="HGPｺﾞｼｯｸE" panose="020B0900000000000000" pitchFamily="50" charset="-128"/>
              </a:rPr>
              <a:t>5.4</a:t>
            </a:r>
            <a:r>
              <a:rPr kumimoji="1" lang="ja-JP" altLang="en-US" sz="1400">
                <a:latin typeface="HGPｺﾞｼｯｸE" panose="020B0900000000000000" pitchFamily="50" charset="-128"/>
                <a:ea typeface="HGPｺﾞｼｯｸE" panose="020B0900000000000000" pitchFamily="50" charset="-128"/>
              </a:rPr>
              <a:t>％</a:t>
            </a:r>
          </a:p>
          <a:p>
            <a:pPr algn="ctr"/>
            <a:endParaRPr kumimoji="1" lang="ja-JP" altLang="en-US" sz="1400">
              <a:latin typeface="HGPｺﾞｼｯｸE" panose="020B0900000000000000" pitchFamily="50" charset="-128"/>
              <a:ea typeface="HGPｺﾞｼｯｸE" panose="020B0900000000000000" pitchFamily="50" charset="-128"/>
            </a:endParaRPr>
          </a:p>
        </p:txBody>
      </p:sp>
      <p:cxnSp>
        <p:nvCxnSpPr>
          <p:cNvPr id="35" name="直線コネクタ 34">
            <a:extLst>
              <a:ext uri="{FF2B5EF4-FFF2-40B4-BE49-F238E27FC236}">
                <a16:creationId xmlns:a16="http://schemas.microsoft.com/office/drawing/2014/main" id="{96903885-F8FE-A640-BB38-31BB18A58C21}"/>
              </a:ext>
            </a:extLst>
          </p:cNvPr>
          <p:cNvCxnSpPr>
            <a:cxnSpLocks/>
          </p:cNvCxnSpPr>
          <p:nvPr/>
        </p:nvCxnSpPr>
        <p:spPr bwMode="auto">
          <a:xfrm flipH="1">
            <a:off x="5085977" y="4650464"/>
            <a:ext cx="536879" cy="494777"/>
          </a:xfrm>
          <a:prstGeom prst="line">
            <a:avLst/>
          </a:prstGeom>
          <a:noFill/>
          <a:ln w="12700" cap="flat" cmpd="sng" algn="ctr">
            <a:solidFill>
              <a:schemeClr val="tx1"/>
            </a:solidFill>
            <a:prstDash val="solid"/>
            <a:round/>
            <a:headEnd type="oval" w="med" len="med"/>
            <a:tailEnd type="none" w="med" len="med"/>
          </a:ln>
          <a:effectLst/>
        </p:spPr>
      </p:cxnSp>
      <p:cxnSp>
        <p:nvCxnSpPr>
          <p:cNvPr id="53" name="直線コネクタ 52">
            <a:extLst>
              <a:ext uri="{FF2B5EF4-FFF2-40B4-BE49-F238E27FC236}">
                <a16:creationId xmlns:a16="http://schemas.microsoft.com/office/drawing/2014/main" id="{B6616D3A-DE77-2C98-0980-AC760B26EC73}"/>
              </a:ext>
            </a:extLst>
          </p:cNvPr>
          <p:cNvCxnSpPr>
            <a:cxnSpLocks/>
          </p:cNvCxnSpPr>
          <p:nvPr/>
        </p:nvCxnSpPr>
        <p:spPr bwMode="auto">
          <a:xfrm flipH="1" flipV="1">
            <a:off x="4836057" y="3204075"/>
            <a:ext cx="395862" cy="429174"/>
          </a:xfrm>
          <a:prstGeom prst="line">
            <a:avLst/>
          </a:prstGeom>
          <a:noFill/>
          <a:ln w="12700" cap="flat" cmpd="sng" algn="ctr">
            <a:solidFill>
              <a:schemeClr val="tx1"/>
            </a:solidFill>
            <a:prstDash val="solid"/>
            <a:round/>
            <a:headEnd type="oval" w="med" len="med"/>
            <a:tailEnd type="none" w="med" len="med"/>
          </a:ln>
          <a:effectLst/>
        </p:spPr>
      </p:cxnSp>
      <p:sp>
        <p:nvSpPr>
          <p:cNvPr id="57" name="テキスト ボックス 56">
            <a:extLst>
              <a:ext uri="{FF2B5EF4-FFF2-40B4-BE49-F238E27FC236}">
                <a16:creationId xmlns:a16="http://schemas.microsoft.com/office/drawing/2014/main" id="{C3B7B23B-7479-44EF-3CDC-CD09C720BC8A}"/>
              </a:ext>
            </a:extLst>
          </p:cNvPr>
          <p:cNvSpPr txBox="1"/>
          <p:nvPr/>
        </p:nvSpPr>
        <p:spPr>
          <a:xfrm>
            <a:off x="3669790" y="2612903"/>
            <a:ext cx="1706513" cy="954107"/>
          </a:xfrm>
          <a:prstGeom prst="rect">
            <a:avLst/>
          </a:prstGeom>
          <a:noFill/>
        </p:spPr>
        <p:txBody>
          <a:bodyPr wrap="square" rtlCol="0">
            <a:spAutoFit/>
          </a:bodyPr>
          <a:lstStyle/>
          <a:p>
            <a:pPr algn="ctr"/>
            <a:r>
              <a:rPr kumimoji="1" lang="ja-JP" altLang="en-US" sz="1400">
                <a:latin typeface="HGPｺﾞｼｯｸE" panose="020B0900000000000000" pitchFamily="50" charset="-128"/>
                <a:ea typeface="HGPｺﾞｼｯｸE" panose="020B0900000000000000" pitchFamily="50" charset="-128"/>
              </a:rPr>
              <a:t>文化やスポーツを</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ja-JP" altLang="en-US" sz="1400">
                <a:latin typeface="HGPｺﾞｼｯｸE" panose="020B0900000000000000" pitchFamily="50" charset="-128"/>
                <a:ea typeface="HGPｺﾞｼｯｸE" panose="020B0900000000000000" pitchFamily="50" charset="-128"/>
              </a:rPr>
              <a:t>さかんにするため</a:t>
            </a:r>
          </a:p>
          <a:p>
            <a:pPr algn="ctr"/>
            <a:r>
              <a:rPr kumimoji="1" lang="en-US" altLang="ja-JP" sz="1400" dirty="0">
                <a:latin typeface="HGPｺﾞｼｯｸE" panose="020B0900000000000000" pitchFamily="50" charset="-128"/>
                <a:ea typeface="HGPｺﾞｼｯｸE" panose="020B0900000000000000" pitchFamily="50" charset="-128"/>
              </a:rPr>
              <a:t>3.5</a:t>
            </a:r>
            <a:r>
              <a:rPr kumimoji="1" lang="ja-JP" altLang="en-US" sz="1400">
                <a:latin typeface="HGPｺﾞｼｯｸE" panose="020B0900000000000000" pitchFamily="50" charset="-128"/>
                <a:ea typeface="HGPｺﾞｼｯｸE" panose="020B0900000000000000" pitchFamily="50" charset="-128"/>
              </a:rPr>
              <a:t>％</a:t>
            </a:r>
          </a:p>
          <a:p>
            <a:pPr algn="ctr"/>
            <a:endParaRPr kumimoji="1" lang="ja-JP" altLang="en-US" sz="1400">
              <a:latin typeface="HGPｺﾞｼｯｸE" panose="020B0900000000000000" pitchFamily="50" charset="-128"/>
              <a:ea typeface="HGPｺﾞｼｯｸE" panose="020B0900000000000000" pitchFamily="50" charset="-128"/>
            </a:endParaRPr>
          </a:p>
        </p:txBody>
      </p:sp>
      <p:sp>
        <p:nvSpPr>
          <p:cNvPr id="16390" name="テキスト ボックス 16389">
            <a:extLst>
              <a:ext uri="{FF2B5EF4-FFF2-40B4-BE49-F238E27FC236}">
                <a16:creationId xmlns:a16="http://schemas.microsoft.com/office/drawing/2014/main" id="{B26942E1-68D0-4A2E-434E-C15EA9326EA3}"/>
              </a:ext>
            </a:extLst>
          </p:cNvPr>
          <p:cNvSpPr txBox="1"/>
          <p:nvPr/>
        </p:nvSpPr>
        <p:spPr>
          <a:xfrm>
            <a:off x="6162934" y="353756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7889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500"/>
                                        <p:tgtEl>
                                          <p:spTgt spid="163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389"/>
                                        </p:tgtEl>
                                        <p:attrNameLst>
                                          <p:attrName>style.visibility</p:attrName>
                                        </p:attrNameLst>
                                      </p:cBhvr>
                                      <p:to>
                                        <p:strVal val="visible"/>
                                      </p:to>
                                    </p:set>
                                    <p:animEffect transition="in" filter="fade">
                                      <p:cBhvr>
                                        <p:cTn id="30" dur="500"/>
                                        <p:tgtEl>
                                          <p:spTgt spid="1638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par>
                                <p:cTn id="78" presetID="10" presetClass="entr" presetSubtype="0" fill="hold" nodeType="withEffect">
                                  <p:stCondLst>
                                    <p:cond delay="0"/>
                                  </p:stCondLst>
                                  <p:childTnLst>
                                    <p:set>
                                      <p:cBhvr>
                                        <p:cTn id="79" dur="1" fill="hold">
                                          <p:stCondLst>
                                            <p:cond delay="0"/>
                                          </p:stCondLst>
                                        </p:cTn>
                                        <p:tgtEl>
                                          <p:spTgt spid="16384"/>
                                        </p:tgtEl>
                                        <p:attrNameLst>
                                          <p:attrName>style.visibility</p:attrName>
                                        </p:attrNameLst>
                                      </p:cBhvr>
                                      <p:to>
                                        <p:strVal val="visible"/>
                                      </p:to>
                                    </p:set>
                                    <p:animEffect transition="in" filter="fade">
                                      <p:cBhvr>
                                        <p:cTn id="80" dur="500"/>
                                        <p:tgtEl>
                                          <p:spTgt spid="16384"/>
                                        </p:tgtEl>
                                      </p:cBhvr>
                                    </p:animEffect>
                                  </p:childTnLst>
                                </p:cTn>
                              </p:par>
                              <p:par>
                                <p:cTn id="81" presetID="10" presetClass="entr" presetSubtype="0" fill="hold" nodeType="withEffect">
                                  <p:stCondLst>
                                    <p:cond delay="0"/>
                                  </p:stCondLst>
                                  <p:childTnLst>
                                    <p:set>
                                      <p:cBhvr>
                                        <p:cTn id="82" dur="1" fill="hold">
                                          <p:stCondLst>
                                            <p:cond delay="0"/>
                                          </p:stCondLst>
                                        </p:cTn>
                                        <p:tgtEl>
                                          <p:spTgt spid="16386"/>
                                        </p:tgtEl>
                                        <p:attrNameLst>
                                          <p:attrName>style.visibility</p:attrName>
                                        </p:attrNameLst>
                                      </p:cBhvr>
                                      <p:to>
                                        <p:strVal val="visible"/>
                                      </p:to>
                                    </p:set>
                                    <p:animEffect transition="in" filter="fade">
                                      <p:cBhvr>
                                        <p:cTn id="83" dur="500"/>
                                        <p:tgtEl>
                                          <p:spTgt spid="16386"/>
                                        </p:tgtEl>
                                      </p:cBhvr>
                                    </p:animEffect>
                                  </p:childTnLst>
                                </p:cTn>
                              </p:par>
                              <p:par>
                                <p:cTn id="84" presetID="10"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500"/>
                                        <p:tgtEl>
                                          <p:spTgt spid="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390"/>
                                        </p:tgtEl>
                                        <p:attrNameLst>
                                          <p:attrName>style.visibility</p:attrName>
                                        </p:attrNameLst>
                                      </p:cBhvr>
                                      <p:to>
                                        <p:strVal val="visible"/>
                                      </p:to>
                                    </p:set>
                                    <p:animEffect transition="in" filter="fade">
                                      <p:cBhvr>
                                        <p:cTn id="104" dur="500"/>
                                        <p:tgtEl>
                                          <p:spTgt spid="1639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Graphic spid="22" grpId="0">
        <p:bldAsOne/>
      </p:bldGraphic>
      <p:bldP spid="19" grpId="0"/>
      <p:bldP spid="3" grpId="0"/>
      <p:bldP spid="9" grpId="0"/>
      <p:bldP spid="12" grpId="0"/>
      <p:bldP spid="13" grpId="0"/>
      <p:bldP spid="14" grpId="0"/>
      <p:bldP spid="15" grpId="0"/>
      <p:bldP spid="16" grpId="0"/>
      <p:bldP spid="17" grpId="0"/>
      <p:bldP spid="20" grpId="0"/>
      <p:bldP spid="16388" grpId="0"/>
      <p:bldP spid="24" grpId="0" animBg="1"/>
      <p:bldP spid="25" grpId="0"/>
      <p:bldP spid="16389" grpId="0"/>
      <p:bldP spid="26" grpId="0"/>
      <p:bldP spid="28" grpId="0"/>
      <p:bldP spid="29" grpId="0"/>
      <p:bldP spid="31" grpId="0" animBg="1"/>
      <p:bldP spid="33" grpId="0"/>
      <p:bldP spid="34" grpId="0"/>
      <p:bldP spid="57" grpId="0"/>
      <p:bldP spid="163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123913"/>
            <a:ext cx="6287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滋賀県では税をどう使っているの？</a:t>
            </a:r>
          </a:p>
        </p:txBody>
      </p:sp>
      <p:sp>
        <p:nvSpPr>
          <p:cNvPr id="10" name="Rectangle 26">
            <a:extLst>
              <a:ext uri="{FF2B5EF4-FFF2-40B4-BE49-F238E27FC236}">
                <a16:creationId xmlns:a16="http://schemas.microsoft.com/office/drawing/2014/main" id="{8D21DEFB-9B7F-4002-9D8B-CC01795F8DFE}"/>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2000" dirty="0">
                <a:solidFill>
                  <a:srgbClr val="000000"/>
                </a:solidFill>
                <a:latin typeface="HGPｺﾞｼｯｸE" panose="020B0900000000000000" pitchFamily="50" charset="-128"/>
                <a:ea typeface="HGPｺﾞｼｯｸE" panose="020B0900000000000000" pitchFamily="50" charset="-128"/>
              </a:rPr>
              <a:t>滋賀県の税金は、こんなところにも使われています。</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p:txBody>
      </p:sp>
      <p:pic>
        <p:nvPicPr>
          <p:cNvPr id="11" name="図 10" descr="挿絵 が含まれている画像&#10;&#10;自動的に生成された説明">
            <a:extLst>
              <a:ext uri="{FF2B5EF4-FFF2-40B4-BE49-F238E27FC236}">
                <a16:creationId xmlns:a16="http://schemas.microsoft.com/office/drawing/2014/main" id="{2ECE48F6-85B0-4700-91B4-B7A89DD79F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1164967" y="4823752"/>
            <a:ext cx="1719398" cy="1899978"/>
          </a:xfrm>
          <a:prstGeom prst="rect">
            <a:avLst/>
          </a:prstGeom>
        </p:spPr>
      </p:pic>
      <p:pic>
        <p:nvPicPr>
          <p:cNvPr id="14" name="図 13">
            <a:extLst>
              <a:ext uri="{FF2B5EF4-FFF2-40B4-BE49-F238E27FC236}">
                <a16:creationId xmlns:a16="http://schemas.microsoft.com/office/drawing/2014/main" id="{F3C71F9B-0A6A-4B46-994D-C2BC83496426}"/>
              </a:ext>
            </a:extLst>
          </p:cNvPr>
          <p:cNvPicPr>
            <a:picLocks noChangeAspect="1"/>
          </p:cNvPicPr>
          <p:nvPr/>
        </p:nvPicPr>
        <p:blipFill>
          <a:blip r:embed="rId4"/>
          <a:stretch>
            <a:fillRect/>
          </a:stretch>
        </p:blipFill>
        <p:spPr>
          <a:xfrm>
            <a:off x="661605" y="1633313"/>
            <a:ext cx="1996150" cy="2048868"/>
          </a:xfrm>
          <a:prstGeom prst="rect">
            <a:avLst/>
          </a:prstGeom>
        </p:spPr>
      </p:pic>
      <p:sp>
        <p:nvSpPr>
          <p:cNvPr id="15" name="正方形/長方形 14">
            <a:extLst>
              <a:ext uri="{FF2B5EF4-FFF2-40B4-BE49-F238E27FC236}">
                <a16:creationId xmlns:a16="http://schemas.microsoft.com/office/drawing/2014/main" id="{6783B4EF-753F-4B2E-ACB8-2F6367C04A35}"/>
              </a:ext>
            </a:extLst>
          </p:cNvPr>
          <p:cNvSpPr/>
          <p:nvPr/>
        </p:nvSpPr>
        <p:spPr>
          <a:xfrm>
            <a:off x="573179" y="3786108"/>
            <a:ext cx="2173001" cy="933717"/>
          </a:xfrm>
          <a:prstGeom prst="rect">
            <a:avLst/>
          </a:prstGeom>
        </p:spPr>
        <p:txBody>
          <a:bodyPr wrap="square">
            <a:spAutoFit/>
          </a:bodyPr>
          <a:lstStyle/>
          <a:p>
            <a:pPr algn="ctr">
              <a:lnSpc>
                <a:spcPts val="2320"/>
              </a:lnSpc>
            </a:pPr>
            <a:r>
              <a:rPr lang="ja-JP" altLang="en-US" sz="1600" b="1" dirty="0">
                <a:latin typeface="+mn-ea"/>
              </a:rPr>
              <a:t>学習船「うみの</a:t>
            </a:r>
            <a:r>
              <a:rPr lang="ja-JP" altLang="en-US" sz="1600" b="1">
                <a:latin typeface="+mn-ea"/>
              </a:rPr>
              <a:t>こ</a:t>
            </a:r>
            <a:r>
              <a:rPr lang="ja-JP" altLang="en-US" sz="1400">
                <a:latin typeface="+mn-ea"/>
              </a:rPr>
              <a:t>」 </a:t>
            </a:r>
            <a:endParaRPr lang="ja-JP" altLang="en-US" sz="1400" dirty="0">
              <a:latin typeface="+mn-ea"/>
            </a:endParaRPr>
          </a:p>
          <a:p>
            <a:pPr algn="ctr">
              <a:lnSpc>
                <a:spcPts val="2320"/>
              </a:lnSpc>
            </a:pPr>
            <a:r>
              <a:rPr lang="ja-JP" altLang="en-US" sz="1400" dirty="0">
                <a:latin typeface="+mn-ea"/>
              </a:rPr>
              <a:t>総工費：</a:t>
            </a:r>
            <a:r>
              <a:rPr lang="ja-JP" altLang="en-US" sz="1400">
                <a:latin typeface="+mn-ea"/>
              </a:rPr>
              <a:t>約</a:t>
            </a:r>
            <a:r>
              <a:rPr lang="en-US" altLang="ja-JP" sz="1400" dirty="0">
                <a:latin typeface="+mn-ea"/>
              </a:rPr>
              <a:t>31</a:t>
            </a:r>
            <a:r>
              <a:rPr lang="ja-JP" altLang="en-US" sz="1400">
                <a:latin typeface="+mn-ea"/>
              </a:rPr>
              <a:t>億</a:t>
            </a:r>
            <a:r>
              <a:rPr lang="ja-JP" altLang="en-US" sz="1400" dirty="0">
                <a:latin typeface="+mn-ea"/>
              </a:rPr>
              <a:t>円</a:t>
            </a:r>
          </a:p>
          <a:p>
            <a:pPr algn="ctr">
              <a:lnSpc>
                <a:spcPts val="2320"/>
              </a:lnSpc>
            </a:pPr>
            <a:r>
              <a:rPr lang="ja-JP" altLang="en-US" sz="1400">
                <a:latin typeface="+mn-ea"/>
              </a:rPr>
              <a:t>平成</a:t>
            </a:r>
            <a:r>
              <a:rPr lang="en-US" altLang="ja-JP" sz="1400" dirty="0">
                <a:latin typeface="+mn-ea"/>
              </a:rPr>
              <a:t>30</a:t>
            </a:r>
            <a:r>
              <a:rPr lang="ja-JP" altLang="en-US" sz="1400">
                <a:latin typeface="+mn-ea"/>
              </a:rPr>
              <a:t>年</a:t>
            </a:r>
            <a:r>
              <a:rPr lang="en-US" altLang="ja-JP" sz="1400" dirty="0">
                <a:latin typeface="+mn-ea"/>
              </a:rPr>
              <a:t>5</a:t>
            </a:r>
            <a:r>
              <a:rPr lang="ja-JP" altLang="en-US" sz="1400">
                <a:latin typeface="+mn-ea"/>
              </a:rPr>
              <a:t>月</a:t>
            </a:r>
            <a:r>
              <a:rPr lang="ja-JP" altLang="en-US" sz="1400" dirty="0">
                <a:latin typeface="+mn-ea"/>
              </a:rPr>
              <a:t>完成</a:t>
            </a:r>
          </a:p>
        </p:txBody>
      </p:sp>
      <p:pic>
        <p:nvPicPr>
          <p:cNvPr id="16" name="図 15">
            <a:extLst>
              <a:ext uri="{FF2B5EF4-FFF2-40B4-BE49-F238E27FC236}">
                <a16:creationId xmlns:a16="http://schemas.microsoft.com/office/drawing/2014/main" id="{C983E166-B885-4534-9F16-4326F1668C3D}"/>
              </a:ext>
            </a:extLst>
          </p:cNvPr>
          <p:cNvPicPr>
            <a:picLocks noChangeAspect="1"/>
          </p:cNvPicPr>
          <p:nvPr/>
        </p:nvPicPr>
        <p:blipFill>
          <a:blip r:embed="rId5"/>
          <a:stretch>
            <a:fillRect/>
          </a:stretch>
        </p:blipFill>
        <p:spPr>
          <a:xfrm>
            <a:off x="3277712" y="1631103"/>
            <a:ext cx="1961163" cy="2039760"/>
          </a:xfrm>
          <a:prstGeom prst="rect">
            <a:avLst/>
          </a:prstGeom>
        </p:spPr>
      </p:pic>
      <p:pic>
        <p:nvPicPr>
          <p:cNvPr id="3" name="図 2">
            <a:extLst>
              <a:ext uri="{FF2B5EF4-FFF2-40B4-BE49-F238E27FC236}">
                <a16:creationId xmlns:a16="http://schemas.microsoft.com/office/drawing/2014/main" id="{40485E1A-95A8-41E8-A158-889CF75651CF}"/>
              </a:ext>
            </a:extLst>
          </p:cNvPr>
          <p:cNvPicPr>
            <a:picLocks noChangeAspect="1"/>
          </p:cNvPicPr>
          <p:nvPr/>
        </p:nvPicPr>
        <p:blipFill>
          <a:blip r:embed="rId6"/>
          <a:stretch>
            <a:fillRect/>
          </a:stretch>
        </p:blipFill>
        <p:spPr>
          <a:xfrm>
            <a:off x="5832750" y="1629345"/>
            <a:ext cx="2660602" cy="2052837"/>
          </a:xfrm>
          <a:prstGeom prst="rect">
            <a:avLst/>
          </a:prstGeom>
        </p:spPr>
      </p:pic>
      <p:cxnSp>
        <p:nvCxnSpPr>
          <p:cNvPr id="4" name="直線コネクタ 3">
            <a:extLst>
              <a:ext uri="{FF2B5EF4-FFF2-40B4-BE49-F238E27FC236}">
                <a16:creationId xmlns:a16="http://schemas.microsoft.com/office/drawing/2014/main" id="{72A3EC94-B9AA-3FA7-EB57-4F00A4502953}"/>
              </a:ext>
            </a:extLst>
          </p:cNvPr>
          <p:cNvCxnSpPr>
            <a:cxnSpLocks/>
          </p:cNvCxnSpPr>
          <p:nvPr/>
        </p:nvCxnSpPr>
        <p:spPr>
          <a:xfrm>
            <a:off x="179388" y="1443600"/>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4EC8561-2563-DA22-7B42-BC5E43283448}"/>
              </a:ext>
            </a:extLst>
          </p:cNvPr>
          <p:cNvSpPr txBox="1"/>
          <p:nvPr/>
        </p:nvSpPr>
        <p:spPr>
          <a:xfrm>
            <a:off x="1097592" y="56191"/>
            <a:ext cx="461701" cy="265543"/>
          </a:xfrm>
          <a:prstGeom prst="rect">
            <a:avLst/>
          </a:prstGeom>
          <a:noFill/>
        </p:spPr>
        <p:txBody>
          <a:bodyPr wrap="none" rtlCol="0">
            <a:noAutofit/>
          </a:bodyPr>
          <a:lstStyle/>
          <a:p>
            <a:pPr algn="just"/>
            <a:r>
              <a:rPr lang="ja-JP" altLang="en-US" sz="900">
                <a:solidFill>
                  <a:schemeClr val="bg1"/>
                </a:solidFill>
                <a:latin typeface="HGPｺﾞｼｯｸE" panose="020B0900000000000000" pitchFamily="50" charset="-128"/>
                <a:ea typeface="HGPｺﾞｼｯｸE" panose="020B0900000000000000" pitchFamily="50" charset="-128"/>
              </a:rPr>
              <a:t>し　が</a:t>
            </a:r>
            <a:endParaRPr lang="zh-CN" altLang="en-US" sz="900" dirty="0">
              <a:solidFill>
                <a:schemeClr val="bg1"/>
              </a:solidFill>
              <a:latin typeface="HGPｺﾞｼｯｸE" panose="020B0900000000000000" pitchFamily="50" charset="-128"/>
              <a:ea typeface="HGPｺﾞｼｯｸE" panose="020B0900000000000000" pitchFamily="50" charset="-128"/>
            </a:endParaRPr>
          </a:p>
        </p:txBody>
      </p:sp>
      <p:grpSp>
        <p:nvGrpSpPr>
          <p:cNvPr id="24" name="グループ化 23">
            <a:extLst>
              <a:ext uri="{FF2B5EF4-FFF2-40B4-BE49-F238E27FC236}">
                <a16:creationId xmlns:a16="http://schemas.microsoft.com/office/drawing/2014/main" id="{3F4222A7-CB74-3113-4E58-AF020867B392}"/>
              </a:ext>
            </a:extLst>
          </p:cNvPr>
          <p:cNvGrpSpPr/>
          <p:nvPr/>
        </p:nvGrpSpPr>
        <p:grpSpPr>
          <a:xfrm>
            <a:off x="3038441" y="5005912"/>
            <a:ext cx="4234229" cy="1490558"/>
            <a:chOff x="3038441" y="5005912"/>
            <a:chExt cx="4234229" cy="1490558"/>
          </a:xfrm>
        </p:grpSpPr>
        <p:grpSp>
          <p:nvGrpSpPr>
            <p:cNvPr id="21" name="グループ化 20">
              <a:extLst>
                <a:ext uri="{FF2B5EF4-FFF2-40B4-BE49-F238E27FC236}">
                  <a16:creationId xmlns:a16="http://schemas.microsoft.com/office/drawing/2014/main" id="{07689833-4ECA-A9B9-A87F-9565A066309C}"/>
                </a:ext>
              </a:extLst>
            </p:cNvPr>
            <p:cNvGrpSpPr/>
            <p:nvPr/>
          </p:nvGrpSpPr>
          <p:grpSpPr>
            <a:xfrm>
              <a:off x="3038441" y="5005912"/>
              <a:ext cx="4234229" cy="1490558"/>
              <a:chOff x="3038441" y="5005912"/>
              <a:chExt cx="4234229" cy="1490558"/>
            </a:xfrm>
          </p:grpSpPr>
          <p:sp>
            <p:nvSpPr>
              <p:cNvPr id="5" name="角丸四角形 4">
                <a:extLst>
                  <a:ext uri="{FF2B5EF4-FFF2-40B4-BE49-F238E27FC236}">
                    <a16:creationId xmlns:a16="http://schemas.microsoft.com/office/drawing/2014/main" id="{A303929C-E0C0-F9E5-C707-A0DB751E23EA}"/>
                  </a:ext>
                </a:extLst>
              </p:cNvPr>
              <p:cNvSpPr/>
              <p:nvPr/>
            </p:nvSpPr>
            <p:spPr>
              <a:xfrm>
                <a:off x="3293883" y="5005912"/>
                <a:ext cx="3978787" cy="1490558"/>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algn="ctr"/>
                <a:endParaRPr kumimoji="1" lang="ja-JP" altLang="en-US"/>
              </a:p>
            </p:txBody>
          </p:sp>
          <p:sp>
            <p:nvSpPr>
              <p:cNvPr id="6" name="三角形 5">
                <a:extLst>
                  <a:ext uri="{FF2B5EF4-FFF2-40B4-BE49-F238E27FC236}">
                    <a16:creationId xmlns:a16="http://schemas.microsoft.com/office/drawing/2014/main" id="{FCCF6FB2-6184-435B-89B0-EE6F34A066F4}"/>
                  </a:ext>
                </a:extLst>
              </p:cNvPr>
              <p:cNvSpPr/>
              <p:nvPr/>
            </p:nvSpPr>
            <p:spPr>
              <a:xfrm rot="16200000">
                <a:off x="2987722" y="5801012"/>
                <a:ext cx="441680" cy="340242"/>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439791CC-CAC4-4E4B-301E-A1E056D4596F}"/>
                </a:ext>
              </a:extLst>
            </p:cNvPr>
            <p:cNvGrpSpPr/>
            <p:nvPr/>
          </p:nvGrpSpPr>
          <p:grpSpPr>
            <a:xfrm>
              <a:off x="3463482" y="5127736"/>
              <a:ext cx="3644565" cy="1226697"/>
              <a:chOff x="3463482" y="5127736"/>
              <a:chExt cx="3644565" cy="1226697"/>
            </a:xfrm>
          </p:grpSpPr>
          <p:sp>
            <p:nvSpPr>
              <p:cNvPr id="12" name="Rectangle 26">
                <a:extLst>
                  <a:ext uri="{FF2B5EF4-FFF2-40B4-BE49-F238E27FC236}">
                    <a16:creationId xmlns:a16="http://schemas.microsoft.com/office/drawing/2014/main" id="{23D6DAF0-A33E-405B-8A7E-D15CD1EEDD9E}"/>
                  </a:ext>
                </a:extLst>
              </p:cNvPr>
              <p:cNvSpPr>
                <a:spLocks noChangeArrowheads="1"/>
              </p:cNvSpPr>
              <p:nvPr/>
            </p:nvSpPr>
            <p:spPr bwMode="white">
              <a:xfrm>
                <a:off x="3463482" y="5146154"/>
                <a:ext cx="3644565" cy="12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皆さんの住んでいる地域（市町）</a:t>
                </a:r>
                <a:r>
                  <a:rPr lang="ja-JP" altLang="en-US" sz="1700">
                    <a:solidFill>
                      <a:srgbClr val="000000"/>
                    </a:solidFill>
                    <a:latin typeface="HGPｺﾞｼｯｸE" panose="020B0900000000000000" pitchFamily="50" charset="-128"/>
                    <a:ea typeface="HGPｺﾞｼｯｸE" panose="020B0900000000000000" pitchFamily="50" charset="-128"/>
                  </a:rPr>
                  <a:t>で、</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どんな</a:t>
                </a:r>
                <a:r>
                  <a:rPr lang="ja-JP" altLang="en-US" sz="1700" dirty="0">
                    <a:solidFill>
                      <a:srgbClr val="000000"/>
                    </a:solidFill>
                    <a:latin typeface="HGPｺﾞｼｯｸE" panose="020B0900000000000000" pitchFamily="50" charset="-128"/>
                    <a:ea typeface="HGPｺﾞｼｯｸE" panose="020B0900000000000000" pitchFamily="50" charset="-128"/>
                  </a:rPr>
                  <a:t>ところに税金が使われている</a:t>
                </a:r>
                <a:r>
                  <a:rPr lang="ja-JP" altLang="en-US" sz="1700">
                    <a:solidFill>
                      <a:srgbClr val="000000"/>
                    </a:solidFill>
                    <a:latin typeface="HGPｺﾞｼｯｸE" panose="020B0900000000000000" pitchFamily="50" charset="-128"/>
                    <a:ea typeface="HGPｺﾞｼｯｸE" panose="020B0900000000000000" pitchFamily="50" charset="-128"/>
                  </a:rPr>
                  <a:t>か、</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調べて</a:t>
                </a:r>
                <a:r>
                  <a:rPr lang="ja-JP" altLang="en-US" sz="1700" dirty="0">
                    <a:solidFill>
                      <a:srgbClr val="000000"/>
                    </a:solidFill>
                    <a:latin typeface="HGPｺﾞｼｯｸE" panose="020B0900000000000000" pitchFamily="50" charset="-128"/>
                    <a:ea typeface="HGPｺﾞｼｯｸE" panose="020B0900000000000000" pitchFamily="50" charset="-128"/>
                  </a:rPr>
                  <a:t>みると新しい発見があるかも。</a:t>
                </a:r>
              </a:p>
            </p:txBody>
          </p:sp>
          <p:sp>
            <p:nvSpPr>
              <p:cNvPr id="13" name="テキスト ボックス 12">
                <a:extLst>
                  <a:ext uri="{FF2B5EF4-FFF2-40B4-BE49-F238E27FC236}">
                    <a16:creationId xmlns:a16="http://schemas.microsoft.com/office/drawing/2014/main" id="{98656829-D4BD-21D1-3D9D-91B9927B6CBD}"/>
                  </a:ext>
                </a:extLst>
              </p:cNvPr>
              <p:cNvSpPr txBox="1"/>
              <p:nvPr/>
            </p:nvSpPr>
            <p:spPr>
              <a:xfrm>
                <a:off x="5352981" y="5127736"/>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ちいき</a:t>
                </a:r>
                <a:endParaRPr lang="zh-CN" altLang="en-US" sz="800" dirty="0">
                  <a:latin typeface="HGPｺﾞｼｯｸE" panose="020B0900000000000000" pitchFamily="50" charset="-128"/>
                  <a:ea typeface="HGPｺﾞｼｯｸE" panose="020B0900000000000000" pitchFamily="50" charset="-128"/>
                </a:endParaRPr>
              </a:p>
            </p:txBody>
          </p:sp>
        </p:grpSp>
      </p:grpSp>
      <p:grpSp>
        <p:nvGrpSpPr>
          <p:cNvPr id="23" name="グループ化 22">
            <a:extLst>
              <a:ext uri="{FF2B5EF4-FFF2-40B4-BE49-F238E27FC236}">
                <a16:creationId xmlns:a16="http://schemas.microsoft.com/office/drawing/2014/main" id="{8C01FAA1-D790-86D0-F3AD-02312B788089}"/>
              </a:ext>
            </a:extLst>
          </p:cNvPr>
          <p:cNvGrpSpPr/>
          <p:nvPr/>
        </p:nvGrpSpPr>
        <p:grpSpPr>
          <a:xfrm>
            <a:off x="3065847" y="3712227"/>
            <a:ext cx="2384892" cy="1007598"/>
            <a:chOff x="3065847" y="3712227"/>
            <a:chExt cx="2384892" cy="1007598"/>
          </a:xfrm>
        </p:grpSpPr>
        <p:sp>
          <p:nvSpPr>
            <p:cNvPr id="17" name="正方形/長方形 16">
              <a:extLst>
                <a:ext uri="{FF2B5EF4-FFF2-40B4-BE49-F238E27FC236}">
                  <a16:creationId xmlns:a16="http://schemas.microsoft.com/office/drawing/2014/main" id="{89A96709-5009-4E12-B3D2-5B8B03D3C541}"/>
                </a:ext>
              </a:extLst>
            </p:cNvPr>
            <p:cNvSpPr/>
            <p:nvPr/>
          </p:nvSpPr>
          <p:spPr>
            <a:xfrm>
              <a:off x="3065847" y="3786108"/>
              <a:ext cx="2384892" cy="933717"/>
            </a:xfrm>
            <a:prstGeom prst="rect">
              <a:avLst/>
            </a:prstGeom>
          </p:spPr>
          <p:txBody>
            <a:bodyPr wrap="square">
              <a:spAutoFit/>
            </a:bodyPr>
            <a:lstStyle/>
            <a:p>
              <a:pPr algn="ctr">
                <a:lnSpc>
                  <a:spcPts val="2320"/>
                </a:lnSpc>
              </a:pPr>
              <a:r>
                <a:rPr lang="zh-TW" altLang="en-US" sz="1600" b="1" dirty="0">
                  <a:latin typeface="+mn-ea"/>
                </a:rPr>
                <a:t>滋賀県警察本部（大津市）　</a:t>
              </a:r>
            </a:p>
            <a:p>
              <a:pPr algn="ctr">
                <a:lnSpc>
                  <a:spcPts val="2320"/>
                </a:lnSpc>
              </a:pPr>
              <a:r>
                <a:rPr lang="zh-TW" altLang="en-US" sz="1400" dirty="0">
                  <a:latin typeface="+mn-ea"/>
                </a:rPr>
                <a:t>総工費：約</a:t>
              </a:r>
              <a:r>
                <a:rPr lang="en-US" altLang="zh-TW" sz="1400" dirty="0">
                  <a:latin typeface="+mn-ea"/>
                </a:rPr>
                <a:t>186</a:t>
              </a:r>
              <a:r>
                <a:rPr lang="zh-TW" altLang="en-US" sz="1400" dirty="0">
                  <a:latin typeface="+mn-ea"/>
                </a:rPr>
                <a:t>億円　</a:t>
              </a:r>
            </a:p>
            <a:p>
              <a:pPr algn="ctr">
                <a:lnSpc>
                  <a:spcPts val="2320"/>
                </a:lnSpc>
              </a:pPr>
              <a:r>
                <a:rPr lang="zh-TW" altLang="en-US" sz="1400" dirty="0">
                  <a:latin typeface="+mn-ea"/>
                </a:rPr>
                <a:t>平成</a:t>
              </a:r>
              <a:r>
                <a:rPr lang="en-US" altLang="zh-TW" sz="1400" dirty="0">
                  <a:latin typeface="+mn-ea"/>
                </a:rPr>
                <a:t>21</a:t>
              </a:r>
              <a:r>
                <a:rPr lang="zh-TW" altLang="en-US" sz="1400" dirty="0">
                  <a:latin typeface="+mn-ea"/>
                </a:rPr>
                <a:t>年</a:t>
              </a:r>
              <a:r>
                <a:rPr lang="en-US" altLang="zh-TW" sz="1400" dirty="0">
                  <a:latin typeface="+mn-ea"/>
                </a:rPr>
                <a:t>1</a:t>
              </a:r>
              <a:r>
                <a:rPr lang="zh-TW" altLang="en-US" sz="1400" dirty="0">
                  <a:latin typeface="+mn-ea"/>
                </a:rPr>
                <a:t>月完成</a:t>
              </a:r>
              <a:endParaRPr lang="ja-JP" altLang="en-US" sz="1400" dirty="0">
                <a:latin typeface="+mn-ea"/>
              </a:endParaRPr>
            </a:p>
          </p:txBody>
        </p:sp>
        <p:sp>
          <p:nvSpPr>
            <p:cNvPr id="9" name="テキスト ボックス 8">
              <a:extLst>
                <a:ext uri="{FF2B5EF4-FFF2-40B4-BE49-F238E27FC236}">
                  <a16:creationId xmlns:a16="http://schemas.microsoft.com/office/drawing/2014/main" id="{63C41101-AA53-2383-B0CE-3560BA271849}"/>
                </a:ext>
              </a:extLst>
            </p:cNvPr>
            <p:cNvSpPr txBox="1"/>
            <p:nvPr/>
          </p:nvSpPr>
          <p:spPr>
            <a:xfrm>
              <a:off x="3674911" y="3712228"/>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けいさつ</a:t>
              </a:r>
              <a:endParaRPr lang="zh-CN" altLang="en-US" sz="800" dirty="0">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1E0ACA63-BAC8-11DF-E4A3-E729F5797507}"/>
                </a:ext>
              </a:extLst>
            </p:cNvPr>
            <p:cNvSpPr txBox="1"/>
            <p:nvPr/>
          </p:nvSpPr>
          <p:spPr>
            <a:xfrm>
              <a:off x="4603642" y="3712227"/>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おおつ</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5D45B100-A430-B0BF-C3A4-66351BFB6027}"/>
              </a:ext>
            </a:extLst>
          </p:cNvPr>
          <p:cNvGrpSpPr/>
          <p:nvPr/>
        </p:nvGrpSpPr>
        <p:grpSpPr>
          <a:xfrm>
            <a:off x="5838664" y="3712226"/>
            <a:ext cx="2660602" cy="1007599"/>
            <a:chOff x="5838664" y="3712226"/>
            <a:chExt cx="2660602" cy="1007599"/>
          </a:xfrm>
        </p:grpSpPr>
        <p:sp>
          <p:nvSpPr>
            <p:cNvPr id="18" name="正方形/長方形 17">
              <a:extLst>
                <a:ext uri="{FF2B5EF4-FFF2-40B4-BE49-F238E27FC236}">
                  <a16:creationId xmlns:a16="http://schemas.microsoft.com/office/drawing/2014/main" id="{2706522C-DC97-4825-B109-009881B7D1D6}"/>
                </a:ext>
              </a:extLst>
            </p:cNvPr>
            <p:cNvSpPr/>
            <p:nvPr/>
          </p:nvSpPr>
          <p:spPr>
            <a:xfrm>
              <a:off x="5838664" y="3786108"/>
              <a:ext cx="2660602" cy="933717"/>
            </a:xfrm>
            <a:prstGeom prst="rect">
              <a:avLst/>
            </a:prstGeom>
          </p:spPr>
          <p:txBody>
            <a:bodyPr wrap="square">
              <a:spAutoFit/>
            </a:bodyPr>
            <a:lstStyle/>
            <a:p>
              <a:pPr algn="ctr">
                <a:lnSpc>
                  <a:spcPts val="2320"/>
                </a:lnSpc>
              </a:pPr>
              <a:r>
                <a:rPr lang="ja-JP" altLang="en-US" sz="1600" b="1" dirty="0">
                  <a:latin typeface="+mn-ea"/>
                </a:rPr>
                <a:t>滋賀県立</a:t>
              </a:r>
              <a:r>
                <a:rPr lang="ja-JP" altLang="en-US" sz="1600" b="1">
                  <a:latin typeface="+mn-ea"/>
                </a:rPr>
                <a:t>総合病院</a:t>
              </a:r>
              <a:r>
                <a:rPr lang="zh-TW" altLang="en-US" sz="1600" b="1" dirty="0">
                  <a:latin typeface="+mn-ea"/>
                </a:rPr>
                <a:t>（</a:t>
              </a:r>
              <a:r>
                <a:rPr lang="ja-JP" altLang="en-US" sz="1600" b="1" dirty="0">
                  <a:latin typeface="+mn-ea"/>
                </a:rPr>
                <a:t>守山</a:t>
              </a:r>
              <a:r>
                <a:rPr lang="zh-TW" altLang="en-US" sz="1600" b="1" dirty="0">
                  <a:latin typeface="+mn-ea"/>
                </a:rPr>
                <a:t>市）</a:t>
              </a:r>
              <a:r>
                <a:rPr lang="zh-TW" altLang="en-US" sz="1600" dirty="0">
                  <a:latin typeface="+mn-ea"/>
                </a:rPr>
                <a:t>　</a:t>
              </a:r>
            </a:p>
            <a:p>
              <a:pPr algn="ctr">
                <a:lnSpc>
                  <a:spcPts val="2320"/>
                </a:lnSpc>
              </a:pPr>
              <a:r>
                <a:rPr lang="zh-TW" altLang="en-US" sz="1400" dirty="0">
                  <a:latin typeface="+mn-ea"/>
                </a:rPr>
                <a:t>総工費：約</a:t>
              </a:r>
              <a:r>
                <a:rPr lang="en-US" altLang="zh-TW" sz="1400" dirty="0">
                  <a:latin typeface="+mn-ea"/>
                </a:rPr>
                <a:t>171</a:t>
              </a:r>
              <a:r>
                <a:rPr lang="zh-TW" altLang="en-US" sz="1400" dirty="0">
                  <a:latin typeface="+mn-ea"/>
                </a:rPr>
                <a:t>億円　</a:t>
              </a:r>
            </a:p>
            <a:p>
              <a:pPr algn="ctr">
                <a:lnSpc>
                  <a:spcPts val="2320"/>
                </a:lnSpc>
              </a:pPr>
              <a:r>
                <a:rPr lang="zh-TW" altLang="en-US" sz="1400" dirty="0">
                  <a:latin typeface="+mn-ea"/>
                </a:rPr>
                <a:t>平成</a:t>
              </a:r>
              <a:r>
                <a:rPr lang="en-US" altLang="zh-TW" sz="1400" dirty="0">
                  <a:latin typeface="+mn-ea"/>
                </a:rPr>
                <a:t>15</a:t>
              </a:r>
              <a:r>
                <a:rPr lang="zh-TW" altLang="en-US" sz="1400" dirty="0">
                  <a:latin typeface="+mn-ea"/>
                </a:rPr>
                <a:t>年</a:t>
              </a:r>
              <a:r>
                <a:rPr lang="en-US" altLang="zh-TW" sz="1400" dirty="0">
                  <a:latin typeface="+mn-ea"/>
                </a:rPr>
                <a:t>1</a:t>
              </a:r>
              <a:r>
                <a:rPr lang="zh-TW" altLang="en-US" sz="1400" dirty="0">
                  <a:latin typeface="+mn-ea"/>
                </a:rPr>
                <a:t>月完成</a:t>
              </a:r>
              <a:endParaRPr lang="ja-JP" altLang="en-US" sz="1400" dirty="0">
                <a:latin typeface="+mn-ea"/>
              </a:endParaRPr>
            </a:p>
          </p:txBody>
        </p:sp>
        <p:sp>
          <p:nvSpPr>
            <p:cNvPr id="20" name="テキスト ボックス 19">
              <a:extLst>
                <a:ext uri="{FF2B5EF4-FFF2-40B4-BE49-F238E27FC236}">
                  <a16:creationId xmlns:a16="http://schemas.microsoft.com/office/drawing/2014/main" id="{CC8E7A8C-DEC6-8185-0D01-5F5C48A1215E}"/>
                </a:ext>
              </a:extLst>
            </p:cNvPr>
            <p:cNvSpPr txBox="1"/>
            <p:nvPr/>
          </p:nvSpPr>
          <p:spPr>
            <a:xfrm>
              <a:off x="7611979" y="3712226"/>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もりやま</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380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32D6997-7119-44F0-97BF-B920A5D8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40" y="974057"/>
            <a:ext cx="8230348" cy="5497249"/>
          </a:xfrm>
          <a:prstGeom prst="rect">
            <a:avLst/>
          </a:prstGeom>
        </p:spPr>
      </p:pic>
      <p:sp>
        <p:nvSpPr>
          <p:cNvPr id="3" name="正方形/長方形 2">
            <a:extLst>
              <a:ext uri="{FF2B5EF4-FFF2-40B4-BE49-F238E27FC236}">
                <a16:creationId xmlns:a16="http://schemas.microsoft.com/office/drawing/2014/main" id="{0353B2BB-A311-DFF6-9456-149C9921C42E}"/>
              </a:ext>
            </a:extLst>
          </p:cNvPr>
          <p:cNvSpPr/>
          <p:nvPr/>
        </p:nvSpPr>
        <p:spPr>
          <a:xfrm>
            <a:off x="557985" y="1120074"/>
            <a:ext cx="7989457" cy="1515681"/>
          </a:xfrm>
          <a:prstGeom prst="rect">
            <a:avLst/>
          </a:prstGeom>
          <a:solidFill>
            <a:schemeClr val="bg1">
              <a:alpha val="750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14</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123913"/>
            <a:ext cx="52982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滋賀県の取組みを知ってる？</a:t>
            </a:r>
          </a:p>
        </p:txBody>
      </p:sp>
      <p:sp>
        <p:nvSpPr>
          <p:cNvPr id="13" name="テキスト ボックス 12">
            <a:extLst>
              <a:ext uri="{FF2B5EF4-FFF2-40B4-BE49-F238E27FC236}">
                <a16:creationId xmlns:a16="http://schemas.microsoft.com/office/drawing/2014/main" id="{49895825-C296-406B-BC1C-24F92C538A96}"/>
              </a:ext>
            </a:extLst>
          </p:cNvPr>
          <p:cNvSpPr txBox="1"/>
          <p:nvPr/>
        </p:nvSpPr>
        <p:spPr>
          <a:xfrm>
            <a:off x="637894" y="1113459"/>
            <a:ext cx="7774536" cy="1511952"/>
          </a:xfrm>
          <a:prstGeom prst="rect">
            <a:avLst/>
          </a:prstGeom>
          <a:noFill/>
        </p:spPr>
        <p:txBody>
          <a:bodyPr wrap="square" rtlCol="0">
            <a:spAutoFit/>
          </a:bodyPr>
          <a:lstStyle/>
          <a:p>
            <a:pPr>
              <a:lnSpc>
                <a:spcPct val="150000"/>
              </a:lnSpc>
            </a:pPr>
            <a:r>
              <a:rPr lang="ja-JP" altLang="en-US" sz="1600" dirty="0">
                <a:latin typeface="+mn-ea"/>
              </a:rPr>
              <a:t>　滋賀県では、「</a:t>
            </a:r>
            <a:r>
              <a:rPr lang="ja-JP" altLang="en-US" sz="1600" b="1" dirty="0">
                <a:solidFill>
                  <a:schemeClr val="accent5">
                    <a:lumMod val="75000"/>
                  </a:schemeClr>
                </a:solidFill>
                <a:latin typeface="+mn-ea"/>
              </a:rPr>
              <a:t>琵琶湖森林づくり県民税</a:t>
            </a:r>
            <a:r>
              <a:rPr lang="ja-JP" altLang="en-US" sz="1600" dirty="0">
                <a:latin typeface="+mn-ea"/>
              </a:rPr>
              <a:t>」を使い、びわ湖の水をはぐくむ森林について、県民のためになるよう、「かんきょうを大切にした森林づくり」と、「多くの県民が森林に対する理解と関心を深め、県と県民がいっしょに取り組む森林づくり」を進めるため、「</a:t>
            </a:r>
            <a:r>
              <a:rPr lang="ja-JP" altLang="en-US" sz="1600" b="1" dirty="0">
                <a:solidFill>
                  <a:schemeClr val="accent5">
                    <a:lumMod val="75000"/>
                  </a:schemeClr>
                </a:solidFill>
                <a:latin typeface="+mn-ea"/>
              </a:rPr>
              <a:t>琵琶湖森林づくり事業</a:t>
            </a:r>
            <a:r>
              <a:rPr lang="ja-JP" altLang="en-US" sz="1600" dirty="0">
                <a:latin typeface="+mn-ea"/>
              </a:rPr>
              <a:t>」を行っています。</a:t>
            </a:r>
          </a:p>
        </p:txBody>
      </p:sp>
      <p:sp>
        <p:nvSpPr>
          <p:cNvPr id="16" name="テキスト ボックス 15">
            <a:extLst>
              <a:ext uri="{FF2B5EF4-FFF2-40B4-BE49-F238E27FC236}">
                <a16:creationId xmlns:a16="http://schemas.microsoft.com/office/drawing/2014/main" id="{86D570E9-F3A1-4F70-945B-3CC20865917B}"/>
              </a:ext>
            </a:extLst>
          </p:cNvPr>
          <p:cNvSpPr txBox="1"/>
          <p:nvPr/>
        </p:nvSpPr>
        <p:spPr>
          <a:xfrm>
            <a:off x="6980949" y="2737032"/>
            <a:ext cx="1431481" cy="614336"/>
          </a:xfrm>
          <a:prstGeom prst="snip1Rect">
            <a:avLst/>
          </a:prstGeom>
          <a:solidFill>
            <a:schemeClr val="bg1"/>
          </a:solidFill>
          <a:ln w="25400">
            <a:solidFill>
              <a:schemeClr val="accent5"/>
            </a:solidFill>
          </a:ln>
        </p:spPr>
        <p:txBody>
          <a:bodyPr wrap="square" tIns="36000" bIns="36000" rtlCol="0" anchor="ctr" anchorCtr="1">
            <a:spAutoFit/>
          </a:bodyPr>
          <a:lstStyle/>
          <a:p>
            <a:pPr algn="ctr"/>
            <a:r>
              <a:rPr kumimoji="1" lang="ja-JP" altLang="en-US" sz="1600" dirty="0">
                <a:latin typeface="+mn-ea"/>
              </a:rPr>
              <a:t>健康な森林をつくる</a:t>
            </a:r>
          </a:p>
        </p:txBody>
      </p:sp>
      <p:sp>
        <p:nvSpPr>
          <p:cNvPr id="23" name="テキスト ボックス 22">
            <a:extLst>
              <a:ext uri="{FF2B5EF4-FFF2-40B4-BE49-F238E27FC236}">
                <a16:creationId xmlns:a16="http://schemas.microsoft.com/office/drawing/2014/main" id="{6F0B5553-74CC-4F03-B61F-D26938A189A6}"/>
              </a:ext>
            </a:extLst>
          </p:cNvPr>
          <p:cNvSpPr txBox="1"/>
          <p:nvPr/>
        </p:nvSpPr>
        <p:spPr>
          <a:xfrm>
            <a:off x="4340617" y="2978648"/>
            <a:ext cx="1576433" cy="614336"/>
          </a:xfrm>
          <a:prstGeom prst="snip1Rect">
            <a:avLst/>
          </a:prstGeom>
          <a:solidFill>
            <a:schemeClr val="bg1"/>
          </a:solidFill>
          <a:ln w="25400">
            <a:solidFill>
              <a:schemeClr val="accent5"/>
            </a:solidFill>
          </a:ln>
        </p:spPr>
        <p:txBody>
          <a:bodyPr wrap="square" tIns="36000" bIns="36000" rtlCol="0">
            <a:spAutoFit/>
          </a:bodyPr>
          <a:lstStyle/>
          <a:p>
            <a:pPr algn="ctr"/>
            <a:r>
              <a:rPr kumimoji="1" lang="ja-JP" altLang="en-US" sz="1600" dirty="0">
                <a:latin typeface="+mn-ea"/>
              </a:rPr>
              <a:t>森林かんきょう学習</a:t>
            </a:r>
          </a:p>
        </p:txBody>
      </p:sp>
      <p:sp>
        <p:nvSpPr>
          <p:cNvPr id="24" name="テキスト ボックス 23">
            <a:extLst>
              <a:ext uri="{FF2B5EF4-FFF2-40B4-BE49-F238E27FC236}">
                <a16:creationId xmlns:a16="http://schemas.microsoft.com/office/drawing/2014/main" id="{3868A675-8D95-405F-9313-4069BC9C20C9}"/>
              </a:ext>
            </a:extLst>
          </p:cNvPr>
          <p:cNvSpPr txBox="1"/>
          <p:nvPr/>
        </p:nvSpPr>
        <p:spPr>
          <a:xfrm>
            <a:off x="6449297" y="5600441"/>
            <a:ext cx="1247392" cy="425715"/>
          </a:xfrm>
          <a:prstGeom prst="snip1Rect">
            <a:avLst/>
          </a:prstGeom>
          <a:solidFill>
            <a:schemeClr val="bg1"/>
          </a:solidFill>
          <a:ln w="25400">
            <a:solidFill>
              <a:schemeClr val="accent5"/>
            </a:solidFill>
          </a:ln>
        </p:spPr>
        <p:txBody>
          <a:bodyPr wrap="square" tIns="36000" bIns="108000" rtlCol="0">
            <a:spAutoFit/>
          </a:bodyPr>
          <a:lstStyle/>
          <a:p>
            <a:pPr algn="ctr"/>
            <a:r>
              <a:rPr kumimoji="1" lang="ja-JP" altLang="en-US" sz="1600" dirty="0">
                <a:latin typeface="+mn-ea"/>
              </a:rPr>
              <a:t>里山の整備</a:t>
            </a:r>
          </a:p>
        </p:txBody>
      </p:sp>
      <p:sp>
        <p:nvSpPr>
          <p:cNvPr id="25" name="テキスト ボックス 24">
            <a:extLst>
              <a:ext uri="{FF2B5EF4-FFF2-40B4-BE49-F238E27FC236}">
                <a16:creationId xmlns:a16="http://schemas.microsoft.com/office/drawing/2014/main" id="{318A640E-3FC0-4EE6-B861-C7D6142F4409}"/>
              </a:ext>
            </a:extLst>
          </p:cNvPr>
          <p:cNvSpPr txBox="1"/>
          <p:nvPr/>
        </p:nvSpPr>
        <p:spPr>
          <a:xfrm>
            <a:off x="3704875" y="5600441"/>
            <a:ext cx="1247392" cy="614336"/>
          </a:xfrm>
          <a:prstGeom prst="snip1Rect">
            <a:avLst/>
          </a:prstGeom>
          <a:solidFill>
            <a:schemeClr val="bg1"/>
          </a:solidFill>
          <a:ln w="25400">
            <a:solidFill>
              <a:schemeClr val="accent5"/>
            </a:solidFill>
          </a:ln>
        </p:spPr>
        <p:txBody>
          <a:bodyPr wrap="square" tIns="36000" bIns="36000" rtlCol="0">
            <a:spAutoFit/>
          </a:bodyPr>
          <a:lstStyle/>
          <a:p>
            <a:pPr algn="ctr"/>
            <a:r>
              <a:rPr lang="ja-JP" altLang="en-US" sz="1600">
                <a:latin typeface="+mn-ea"/>
              </a:rPr>
              <a:t>木の良さを</a:t>
            </a:r>
            <a:r>
              <a:rPr lang="ja-JP" altLang="en-US" sz="1600" dirty="0">
                <a:latin typeface="+mn-ea"/>
              </a:rPr>
              <a:t>いかす</a:t>
            </a:r>
            <a:endParaRPr kumimoji="1" lang="ja-JP" altLang="en-US" sz="1600" dirty="0">
              <a:latin typeface="+mn-ea"/>
            </a:endParaRPr>
          </a:p>
        </p:txBody>
      </p:sp>
      <p:sp>
        <p:nvSpPr>
          <p:cNvPr id="26" name="テキスト ボックス 25">
            <a:extLst>
              <a:ext uri="{FF2B5EF4-FFF2-40B4-BE49-F238E27FC236}">
                <a16:creationId xmlns:a16="http://schemas.microsoft.com/office/drawing/2014/main" id="{9DA08062-C7FD-4CED-8B3A-4F14EF3310BD}"/>
              </a:ext>
            </a:extLst>
          </p:cNvPr>
          <p:cNvSpPr txBox="1"/>
          <p:nvPr/>
        </p:nvSpPr>
        <p:spPr>
          <a:xfrm>
            <a:off x="750504" y="4791351"/>
            <a:ext cx="2097985" cy="584775"/>
          </a:xfrm>
          <a:prstGeom prst="snip1Rect">
            <a:avLst/>
          </a:prstGeom>
          <a:solidFill>
            <a:schemeClr val="bg1"/>
          </a:solidFill>
          <a:ln w="25400">
            <a:solidFill>
              <a:schemeClr val="accent5"/>
            </a:solidFill>
          </a:ln>
        </p:spPr>
        <p:txBody>
          <a:bodyPr wrap="square" lIns="144000" tIns="144000" rIns="144000" bIns="216000" rtlCol="0" anchor="ctr" anchorCtr="1">
            <a:noAutofit/>
          </a:bodyPr>
          <a:lstStyle/>
          <a:p>
            <a:pPr algn="ctr"/>
            <a:r>
              <a:rPr kumimoji="1" lang="ja-JP" altLang="en-US" sz="1600" dirty="0">
                <a:latin typeface="+mn-ea"/>
              </a:rPr>
              <a:t>かんばつ材の利用</a:t>
            </a:r>
            <a:endParaRPr kumimoji="1" lang="en-US" altLang="ja-JP" sz="1600" dirty="0">
              <a:latin typeface="+mn-ea"/>
            </a:endParaRPr>
          </a:p>
          <a:p>
            <a:pPr algn="ctr"/>
            <a:r>
              <a:rPr lang="ja-JP" altLang="en-US" sz="1600">
                <a:latin typeface="+mn-ea"/>
              </a:rPr>
              <a:t>次世代</a:t>
            </a:r>
            <a:r>
              <a:rPr lang="ja-JP" altLang="en-US" sz="1600" dirty="0">
                <a:latin typeface="+mn-ea"/>
              </a:rPr>
              <a:t>の森林づくり</a:t>
            </a:r>
            <a:endParaRPr kumimoji="1" lang="ja-JP" altLang="en-US" sz="1600" dirty="0">
              <a:latin typeface="+mn-ea"/>
            </a:endParaRPr>
          </a:p>
        </p:txBody>
      </p:sp>
      <p:sp>
        <p:nvSpPr>
          <p:cNvPr id="4" name="テキスト ボックス 3">
            <a:extLst>
              <a:ext uri="{FF2B5EF4-FFF2-40B4-BE49-F238E27FC236}">
                <a16:creationId xmlns:a16="http://schemas.microsoft.com/office/drawing/2014/main" id="{D56CBE77-635C-7298-5D84-45FC9CFCBA2B}"/>
              </a:ext>
            </a:extLst>
          </p:cNvPr>
          <p:cNvSpPr txBox="1"/>
          <p:nvPr/>
        </p:nvSpPr>
        <p:spPr>
          <a:xfrm>
            <a:off x="1097592" y="56191"/>
            <a:ext cx="461701" cy="265543"/>
          </a:xfrm>
          <a:prstGeom prst="rect">
            <a:avLst/>
          </a:prstGeom>
          <a:noFill/>
        </p:spPr>
        <p:txBody>
          <a:bodyPr wrap="none" rtlCol="0">
            <a:noAutofit/>
          </a:bodyPr>
          <a:lstStyle/>
          <a:p>
            <a:pPr algn="just"/>
            <a:r>
              <a:rPr lang="ja-JP" altLang="en-US" sz="900">
                <a:solidFill>
                  <a:schemeClr val="bg1"/>
                </a:solidFill>
                <a:latin typeface="HGPｺﾞｼｯｸE" panose="020B0900000000000000" pitchFamily="50" charset="-128"/>
                <a:ea typeface="HGPｺﾞｼｯｸE" panose="020B0900000000000000" pitchFamily="50" charset="-128"/>
              </a:rPr>
              <a:t>し　が</a:t>
            </a:r>
            <a:endParaRPr lang="zh-CN" altLang="en-US" sz="900" dirty="0">
              <a:solidFill>
                <a:schemeClr val="bg1"/>
              </a:solidFill>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8E5F1900-8AB9-7ED0-9EB0-C03F4F05ECBE}"/>
              </a:ext>
            </a:extLst>
          </p:cNvPr>
          <p:cNvSpPr txBox="1"/>
          <p:nvPr/>
        </p:nvSpPr>
        <p:spPr>
          <a:xfrm>
            <a:off x="2029327" y="1093490"/>
            <a:ext cx="560205" cy="265543"/>
          </a:xfrm>
          <a:prstGeom prst="rect">
            <a:avLst/>
          </a:prstGeom>
          <a:noFill/>
        </p:spPr>
        <p:txBody>
          <a:bodyPr wrap="none" rtlCol="0">
            <a:noAutofit/>
          </a:bodyPr>
          <a:lstStyle/>
          <a:p>
            <a:pPr algn="ctr"/>
            <a:r>
              <a:rPr lang="ja-JP" altLang="en-US" sz="800">
                <a:solidFill>
                  <a:schemeClr val="accent5">
                    <a:lumMod val="75000"/>
                  </a:schemeClr>
                </a:solidFill>
                <a:latin typeface="HGPｺﾞｼｯｸE" panose="020B0900000000000000" pitchFamily="50" charset="-128"/>
                <a:ea typeface="HGPｺﾞｼｯｸE" panose="020B0900000000000000" pitchFamily="50" charset="-128"/>
              </a:rPr>
              <a:t>びわ</a:t>
            </a:r>
            <a:endParaRPr lang="zh-CN" altLang="en-US" sz="800" dirty="0">
              <a:solidFill>
                <a:schemeClr val="accent5">
                  <a:lumMod val="75000"/>
                </a:schemeClr>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B041317B-E61B-AC0E-00F8-5E50C8C117AE}"/>
              </a:ext>
            </a:extLst>
          </p:cNvPr>
          <p:cNvSpPr txBox="1"/>
          <p:nvPr/>
        </p:nvSpPr>
        <p:spPr>
          <a:xfrm>
            <a:off x="3537323" y="1087717"/>
            <a:ext cx="784419" cy="265543"/>
          </a:xfrm>
          <a:prstGeom prst="rect">
            <a:avLst/>
          </a:prstGeom>
          <a:noFill/>
        </p:spPr>
        <p:txBody>
          <a:bodyPr wrap="none" rtlCol="0">
            <a:noAutofit/>
          </a:bodyPr>
          <a:lstStyle/>
          <a:p>
            <a:pPr algn="ctr"/>
            <a:r>
              <a:rPr lang="ja-JP" altLang="en-US" sz="800">
                <a:solidFill>
                  <a:schemeClr val="accent5">
                    <a:lumMod val="75000"/>
                  </a:schemeClr>
                </a:solidFill>
                <a:latin typeface="HGPｺﾞｼｯｸE" panose="020B0900000000000000" pitchFamily="50" charset="-128"/>
                <a:ea typeface="HGPｺﾞｼｯｸE" panose="020B0900000000000000" pitchFamily="50" charset="-128"/>
              </a:rPr>
              <a:t>けんみんぜい</a:t>
            </a:r>
            <a:endParaRPr lang="zh-CN" altLang="en-US" sz="800" dirty="0">
              <a:solidFill>
                <a:schemeClr val="accent5">
                  <a:lumMod val="75000"/>
                </a:schemeClr>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2F0AFFE4-65AC-6DC7-E2D1-ADA28F009C22}"/>
              </a:ext>
            </a:extLst>
          </p:cNvPr>
          <p:cNvSpPr txBox="1"/>
          <p:nvPr/>
        </p:nvSpPr>
        <p:spPr>
          <a:xfrm>
            <a:off x="2029327" y="2978648"/>
            <a:ext cx="1247392" cy="584775"/>
          </a:xfrm>
          <a:prstGeom prst="snip1Rect">
            <a:avLst/>
          </a:prstGeom>
          <a:solidFill>
            <a:schemeClr val="bg1"/>
          </a:solidFill>
          <a:ln w="25400">
            <a:solidFill>
              <a:schemeClr val="accent5"/>
            </a:solidFill>
          </a:ln>
        </p:spPr>
        <p:txBody>
          <a:bodyPr wrap="square" lIns="144000" tIns="144000" rIns="144000" bIns="216000" rtlCol="0" anchor="ctr" anchorCtr="1">
            <a:noAutofit/>
          </a:bodyPr>
          <a:lstStyle/>
          <a:p>
            <a:pPr algn="ctr"/>
            <a:r>
              <a:rPr kumimoji="1" lang="ja-JP" altLang="en-US" sz="1600" dirty="0">
                <a:latin typeface="+mn-ea"/>
              </a:rPr>
              <a:t>みんなで森づくり</a:t>
            </a:r>
          </a:p>
        </p:txBody>
      </p:sp>
    </p:spTree>
    <p:extLst>
      <p:ext uri="{BB962C8B-B14F-4D97-AF65-F5344CB8AC3E}">
        <p14:creationId xmlns:p14="http://schemas.microsoft.com/office/powerpoint/2010/main" val="28121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3" grpId="0" animBg="1"/>
      <p:bldP spid="24" grpId="0" animBg="1"/>
      <p:bldP spid="25" grpId="0" animBg="1"/>
      <p:bldP spid="26" grpId="0" animBg="1"/>
      <p:bldP spid="5"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533D-FECA-8BE4-4E67-85DE44F02D3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C0F44B6-C5AE-E3AA-EE6B-9E98646406EA}"/>
              </a:ext>
            </a:extLst>
          </p:cNvPr>
          <p:cNvSpPr/>
          <p:nvPr/>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21" name="正方形/長方形 20">
            <a:extLst>
              <a:ext uri="{FF2B5EF4-FFF2-40B4-BE49-F238E27FC236}">
                <a16:creationId xmlns:a16="http://schemas.microsoft.com/office/drawing/2014/main" id="{F59161D0-2E3F-265F-DBA5-52DE2AD73933}"/>
              </a:ext>
            </a:extLst>
          </p:cNvPr>
          <p:cNvSpPr/>
          <p:nvPr/>
        </p:nvSpPr>
        <p:spPr>
          <a:xfrm>
            <a:off x="0" y="6756345"/>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2" name="四角形: 上の 2 つの角を丸める 12">
            <a:extLst>
              <a:ext uri="{FF2B5EF4-FFF2-40B4-BE49-F238E27FC236}">
                <a16:creationId xmlns:a16="http://schemas.microsoft.com/office/drawing/2014/main" id="{5B3B0AAC-946E-EA54-0C74-112A7BFD340D}"/>
              </a:ext>
            </a:extLst>
          </p:cNvPr>
          <p:cNvSpPr/>
          <p:nvPr/>
        </p:nvSpPr>
        <p:spPr>
          <a:xfrm>
            <a:off x="8532440" y="6502242"/>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4" name="Rectangle 6">
            <a:extLst>
              <a:ext uri="{FF2B5EF4-FFF2-40B4-BE49-F238E27FC236}">
                <a16:creationId xmlns:a16="http://schemas.microsoft.com/office/drawing/2014/main" id="{022881A6-756E-E3F4-63EE-8F28325ACDA3}"/>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grpSp>
        <p:nvGrpSpPr>
          <p:cNvPr id="27" name="グループ化 26">
            <a:extLst>
              <a:ext uri="{FF2B5EF4-FFF2-40B4-BE49-F238E27FC236}">
                <a16:creationId xmlns:a16="http://schemas.microsoft.com/office/drawing/2014/main" id="{C7B1DBC0-A85C-B399-9B68-C9BDF4F8C228}"/>
              </a:ext>
            </a:extLst>
          </p:cNvPr>
          <p:cNvGrpSpPr/>
          <p:nvPr/>
        </p:nvGrpSpPr>
        <p:grpSpPr>
          <a:xfrm>
            <a:off x="-61200" y="6021472"/>
            <a:ext cx="971480" cy="850816"/>
            <a:chOff x="-61202" y="5996309"/>
            <a:chExt cx="971480" cy="850816"/>
          </a:xfrm>
        </p:grpSpPr>
        <p:sp>
          <p:nvSpPr>
            <p:cNvPr id="28" name="フリーフォーム: 図形 3">
              <a:extLst>
                <a:ext uri="{FF2B5EF4-FFF2-40B4-BE49-F238E27FC236}">
                  <a16:creationId xmlns:a16="http://schemas.microsoft.com/office/drawing/2014/main" id="{96A27E5B-2ED1-571B-2106-B7CD850D5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9" name="フリーフォーム: 図形 5">
              <a:extLst>
                <a:ext uri="{FF2B5EF4-FFF2-40B4-BE49-F238E27FC236}">
                  <a16:creationId xmlns:a16="http://schemas.microsoft.com/office/drawing/2014/main" id="{4E08868C-78BD-01C5-3DA1-8D2334EE0689}"/>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1" name="テキスト ボックス 30">
              <a:extLst>
                <a:ext uri="{FF2B5EF4-FFF2-40B4-BE49-F238E27FC236}">
                  <a16:creationId xmlns:a16="http://schemas.microsoft.com/office/drawing/2014/main" id="{E4A9502E-7FE4-0FB6-75AC-5FC1A9DC5A31}"/>
                </a:ext>
              </a:extLst>
            </p:cNvPr>
            <p:cNvSpPr txBox="1"/>
            <p:nvPr userDrawn="1"/>
          </p:nvSpPr>
          <p:spPr>
            <a:xfrm>
              <a:off x="-61202" y="6190839"/>
              <a:ext cx="903942"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F54F0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くわしく</a:t>
              </a:r>
            </a:p>
          </p:txBody>
        </p:sp>
      </p:grpSp>
      <p:sp>
        <p:nvSpPr>
          <p:cNvPr id="16" name="テキスト ボックス 15">
            <a:extLst>
              <a:ext uri="{FF2B5EF4-FFF2-40B4-BE49-F238E27FC236}">
                <a16:creationId xmlns:a16="http://schemas.microsoft.com/office/drawing/2014/main" id="{05F8B286-071D-B8E4-6F9C-BB65B4A45EC3}"/>
              </a:ext>
            </a:extLst>
          </p:cNvPr>
          <p:cNvSpPr txBox="1"/>
          <p:nvPr/>
        </p:nvSpPr>
        <p:spPr>
          <a:xfrm>
            <a:off x="878183" y="6520344"/>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EE7612"/>
                </a:solidFill>
                <a:effectLst/>
                <a:uLnTx/>
                <a:uFillTx/>
                <a:latin typeface="HGPｺﾞｼｯｸE"/>
                <a:ea typeface="HGPｺﾞｼｯｸE"/>
                <a:cs typeface="+mn-cs"/>
              </a:rPr>
              <a:t>ふりかえろう</a:t>
            </a:r>
            <a:r>
              <a:rPr kumimoji="1" lang="ja-JP" altLang="en-US" sz="1100" b="1"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srgbClr val="000000"/>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https://www.nta.go.jp/publication/webtaxtv/201503/webtaxtv_wb.html</a:t>
            </a:r>
            <a:r>
              <a:rPr kumimoji="1" lang="ja-JP" altLang="en-US" sz="1100" b="0" i="0" u="none" strike="noStrike" kern="1200" cap="none" spc="0" normalizeH="0" baseline="0" noProof="0" dirty="0">
                <a:ln>
                  <a:noFill/>
                </a:ln>
                <a:solidFill>
                  <a:srgbClr val="000000"/>
                </a:solidFill>
                <a:effectLst/>
                <a:uLnTx/>
                <a:uFillTx/>
                <a:latin typeface="Arial"/>
                <a:ea typeface="HGPｺﾞｼｯｸE"/>
                <a:cs typeface="+mn-cs"/>
              </a:rPr>
              <a:t>　</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r>
              <a:rPr kumimoji="0" lang="en-US" altLang="ja-JP" sz="1100" b="0" i="0" u="none" strike="noStrike" kern="1200" cap="none" spc="0" normalizeH="0" baseline="0" noProof="0" dirty="0">
                <a:ln>
                  <a:noFill/>
                </a:ln>
                <a:solidFill>
                  <a:srgbClr val="000000"/>
                </a:solidFill>
                <a:effectLst/>
                <a:uLnTx/>
                <a:uFillTx/>
                <a:latin typeface="Arial"/>
                <a:ea typeface="HGPｺﾞｼｯｸE"/>
                <a:cs typeface="+mn-cs"/>
              </a:rPr>
              <a:t>Web-TAX-TV</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p>
        </p:txBody>
      </p:sp>
      <p:pic>
        <p:nvPicPr>
          <p:cNvPr id="18" name="図 17">
            <a:extLst>
              <a:ext uri="{FF2B5EF4-FFF2-40B4-BE49-F238E27FC236}">
                <a16:creationId xmlns:a16="http://schemas.microsoft.com/office/drawing/2014/main" id="{D15B586A-55D2-D88C-38C8-B6D611190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6986464" y="4079495"/>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3BD3291E-1254-C71A-E92B-32666B6FC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792" y="3982175"/>
            <a:ext cx="1096023" cy="2445469"/>
          </a:xfrm>
          <a:prstGeom prst="rect">
            <a:avLst/>
          </a:prstGeom>
        </p:spPr>
      </p:pic>
      <p:grpSp>
        <p:nvGrpSpPr>
          <p:cNvPr id="6" name="グループ化 5">
            <a:extLst>
              <a:ext uri="{FF2B5EF4-FFF2-40B4-BE49-F238E27FC236}">
                <a16:creationId xmlns:a16="http://schemas.microsoft.com/office/drawing/2014/main" id="{0EF18A4F-76A2-6A64-0955-9FE2BA5559FE}"/>
              </a:ext>
            </a:extLst>
          </p:cNvPr>
          <p:cNvGrpSpPr/>
          <p:nvPr/>
        </p:nvGrpSpPr>
        <p:grpSpPr>
          <a:xfrm>
            <a:off x="2276996" y="4036121"/>
            <a:ext cx="2730939" cy="1103939"/>
            <a:chOff x="2276996" y="4036121"/>
            <a:chExt cx="2730939" cy="1103939"/>
          </a:xfrm>
        </p:grpSpPr>
        <p:grpSp>
          <p:nvGrpSpPr>
            <p:cNvPr id="3" name="グループ化 2">
              <a:extLst>
                <a:ext uri="{FF2B5EF4-FFF2-40B4-BE49-F238E27FC236}">
                  <a16:creationId xmlns:a16="http://schemas.microsoft.com/office/drawing/2014/main" id="{326D360F-FC01-10CA-BB3D-743A5680B23A}"/>
                </a:ext>
              </a:extLst>
            </p:cNvPr>
            <p:cNvGrpSpPr/>
            <p:nvPr/>
          </p:nvGrpSpPr>
          <p:grpSpPr>
            <a:xfrm>
              <a:off x="2276996" y="4036121"/>
              <a:ext cx="2730939" cy="1103939"/>
              <a:chOff x="3038441" y="5005912"/>
              <a:chExt cx="4234229" cy="1490558"/>
            </a:xfrm>
          </p:grpSpPr>
          <p:sp>
            <p:nvSpPr>
              <p:cNvPr id="4" name="角丸四角形 3">
                <a:extLst>
                  <a:ext uri="{FF2B5EF4-FFF2-40B4-BE49-F238E27FC236}">
                    <a16:creationId xmlns:a16="http://schemas.microsoft.com/office/drawing/2014/main" id="{9EEDBB3B-48F4-C51E-7EF1-AAE8B94CF7DD}"/>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12" name="三角形 11">
                <a:extLst>
                  <a:ext uri="{FF2B5EF4-FFF2-40B4-BE49-F238E27FC236}">
                    <a16:creationId xmlns:a16="http://schemas.microsoft.com/office/drawing/2014/main" id="{2841752D-E9AC-85FB-9FFF-5CBFCEB2CE93}"/>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sp>
          <p:nvSpPr>
            <p:cNvPr id="13" name="Rectangle 26">
              <a:extLst>
                <a:ext uri="{FF2B5EF4-FFF2-40B4-BE49-F238E27FC236}">
                  <a16:creationId xmlns:a16="http://schemas.microsoft.com/office/drawing/2014/main" id="{99193568-5AE0-1800-E15B-AEA96FC95BAF}"/>
                </a:ext>
              </a:extLst>
            </p:cNvPr>
            <p:cNvSpPr>
              <a:spLocks noChangeArrowheads="1"/>
            </p:cNvSpPr>
            <p:nvPr/>
          </p:nvSpPr>
          <p:spPr bwMode="white">
            <a:xfrm>
              <a:off x="2699547" y="4167620"/>
              <a:ext cx="230838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税金がなぜ必要か</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もう一度考えてみよう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8" name="グループ化 7">
            <a:extLst>
              <a:ext uri="{FF2B5EF4-FFF2-40B4-BE49-F238E27FC236}">
                <a16:creationId xmlns:a16="http://schemas.microsoft.com/office/drawing/2014/main" id="{CE2F98F2-0BE6-1C89-62F6-0E3658F19648}"/>
              </a:ext>
            </a:extLst>
          </p:cNvPr>
          <p:cNvGrpSpPr/>
          <p:nvPr/>
        </p:nvGrpSpPr>
        <p:grpSpPr>
          <a:xfrm>
            <a:off x="312599" y="2570007"/>
            <a:ext cx="8523057" cy="1177571"/>
            <a:chOff x="312599" y="2570007"/>
            <a:chExt cx="8523057" cy="1177571"/>
          </a:xfrm>
        </p:grpSpPr>
        <p:sp>
          <p:nvSpPr>
            <p:cNvPr id="32" name="正方形/長方形 31">
              <a:extLst>
                <a:ext uri="{FF2B5EF4-FFF2-40B4-BE49-F238E27FC236}">
                  <a16:creationId xmlns:a16="http://schemas.microsoft.com/office/drawing/2014/main" id="{FFD5CB58-9E2D-0C51-77C1-DF1AB7060A03}"/>
                </a:ext>
              </a:extLst>
            </p:cNvPr>
            <p:cNvSpPr/>
            <p:nvPr/>
          </p:nvSpPr>
          <p:spPr bwMode="auto">
            <a:xfrm>
              <a:off x="312599" y="2570374"/>
              <a:ext cx="8523057" cy="1177204"/>
            </a:xfrm>
            <a:prstGeom prst="rect">
              <a:avLst/>
            </a:prstGeom>
            <a:noFill/>
            <a:ln w="22225">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3" name="正方形/長方形 32">
              <a:extLst>
                <a:ext uri="{FF2B5EF4-FFF2-40B4-BE49-F238E27FC236}">
                  <a16:creationId xmlns:a16="http://schemas.microsoft.com/office/drawing/2014/main" id="{C46ED951-BC33-4CB7-DAF6-3D818ADF3068}"/>
                </a:ext>
              </a:extLst>
            </p:cNvPr>
            <p:cNvSpPr/>
            <p:nvPr/>
          </p:nvSpPr>
          <p:spPr bwMode="auto">
            <a:xfrm>
              <a:off x="312599" y="2570007"/>
              <a:ext cx="8523057" cy="346596"/>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120" normalizeH="0" baseline="0" noProof="0">
                  <a:ln>
                    <a:noFill/>
                  </a:ln>
                  <a:solidFill>
                    <a:srgbClr val="FFFFFF"/>
                  </a:solidFill>
                  <a:effectLst/>
                  <a:uLnTx/>
                  <a:uFillTx/>
                  <a:latin typeface="HGPｺﾞｼｯｸE"/>
                  <a:ea typeface="HGPｺﾞｼｯｸE"/>
                  <a:cs typeface="+mn-cs"/>
                </a:rPr>
                <a:t>日本国憲法第３０条</a:t>
              </a:r>
              <a:endParaRPr kumimoji="0" lang="ja-JP" altLang="en-US" sz="16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34" name="テキスト ボックス 33">
              <a:extLst>
                <a:ext uri="{FF2B5EF4-FFF2-40B4-BE49-F238E27FC236}">
                  <a16:creationId xmlns:a16="http://schemas.microsoft.com/office/drawing/2014/main" id="{1ABB31D6-182B-3B3D-5689-10C91D1F3DAE}"/>
                </a:ext>
              </a:extLst>
            </p:cNvPr>
            <p:cNvSpPr txBox="1"/>
            <p:nvPr/>
          </p:nvSpPr>
          <p:spPr>
            <a:xfrm>
              <a:off x="760920" y="2996436"/>
              <a:ext cx="7622162" cy="678519"/>
            </a:xfrm>
            <a:prstGeom prst="rect">
              <a:avLst/>
            </a:prstGeom>
            <a:noFill/>
          </p:spPr>
          <p:txBody>
            <a:bodyPr wrap="square" rtlCol="0">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30" normalizeH="0" baseline="0" noProof="0">
                  <a:ln>
                    <a:noFill/>
                  </a:ln>
                  <a:solidFill>
                    <a:srgbClr val="FB954A"/>
                  </a:solidFill>
                  <a:effectLst/>
                  <a:uLnTx/>
                  <a:uFillTx/>
                  <a:latin typeface="HGPｺﾞｼｯｸE"/>
                  <a:ea typeface="HGPｺﾞｼｯｸE"/>
                  <a:cs typeface="+mn-cs"/>
                </a:rPr>
                <a:t>国民は、法律の定めるところにより、納税の義務を負ふ。</a:t>
              </a:r>
              <a:endParaRPr kumimoji="0" lang="en-US" altLang="ja-JP" sz="1700" b="0" i="0" u="none" strike="noStrike" kern="1200" cap="none" spc="130" normalizeH="0" baseline="0" noProof="0" dirty="0">
                <a:ln>
                  <a:noFill/>
                </a:ln>
                <a:solidFill>
                  <a:srgbClr val="FB954A"/>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80" normalizeH="0" baseline="0" noProof="0">
                  <a:ln>
                    <a:noFill/>
                  </a:ln>
                  <a:solidFill>
                    <a:srgbClr val="FB954A"/>
                  </a:solidFill>
                  <a:effectLst/>
                  <a:uLnTx/>
                  <a:uFillTx/>
                  <a:latin typeface="HGPｺﾞｼｯｸE"/>
                  <a:ea typeface="HGPｺﾞｼｯｸE"/>
                  <a:cs typeface="+mn-cs"/>
                </a:rPr>
                <a:t>（納税の義務）</a:t>
              </a:r>
              <a:endParaRPr kumimoji="0" lang="ja-JP" altLang="en-US" sz="1700" b="0" i="0" u="none" strike="noStrike" kern="1200" cap="none" spc="180" normalizeH="0" baseline="0" noProof="0" dirty="0">
                <a:ln>
                  <a:noFill/>
                </a:ln>
                <a:solidFill>
                  <a:srgbClr val="FB954A"/>
                </a:solidFill>
                <a:effectLst/>
                <a:uLnTx/>
                <a:uFillTx/>
                <a:latin typeface="HGPｺﾞｼｯｸE"/>
                <a:ea typeface="HGPｺﾞｼｯｸE"/>
                <a:cs typeface="+mn-cs"/>
              </a:endParaRPr>
            </a:p>
          </p:txBody>
        </p:sp>
        <p:sp>
          <p:nvSpPr>
            <p:cNvPr id="26" name="テキスト ボックス 25">
              <a:extLst>
                <a:ext uri="{FF2B5EF4-FFF2-40B4-BE49-F238E27FC236}">
                  <a16:creationId xmlns:a16="http://schemas.microsoft.com/office/drawing/2014/main" id="{59F36FF2-889B-0759-4043-F0B8166C643E}"/>
                </a:ext>
              </a:extLst>
            </p:cNvPr>
            <p:cNvSpPr txBox="1"/>
            <p:nvPr/>
          </p:nvSpPr>
          <p:spPr>
            <a:xfrm>
              <a:off x="2733979" y="2921278"/>
              <a:ext cx="316530"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rPr>
                <a:t>ほうりつ</a:t>
              </a:r>
              <a:endParaRPr kumimoji="0" lang="zh-CN"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 name="グループ化 6">
            <a:extLst>
              <a:ext uri="{FF2B5EF4-FFF2-40B4-BE49-F238E27FC236}">
                <a16:creationId xmlns:a16="http://schemas.microsoft.com/office/drawing/2014/main" id="{7C60443C-B788-7472-AAD7-6CA0BE0B5F7D}"/>
              </a:ext>
            </a:extLst>
          </p:cNvPr>
          <p:cNvGrpSpPr/>
          <p:nvPr/>
        </p:nvGrpSpPr>
        <p:grpSpPr>
          <a:xfrm>
            <a:off x="3009077" y="5251099"/>
            <a:ext cx="3901050" cy="1103939"/>
            <a:chOff x="3009077" y="5251099"/>
            <a:chExt cx="3901050" cy="1103939"/>
          </a:xfrm>
        </p:grpSpPr>
        <p:grpSp>
          <p:nvGrpSpPr>
            <p:cNvPr id="14" name="グループ化 13">
              <a:extLst>
                <a:ext uri="{FF2B5EF4-FFF2-40B4-BE49-F238E27FC236}">
                  <a16:creationId xmlns:a16="http://schemas.microsoft.com/office/drawing/2014/main" id="{26CA7663-A9B2-2B3A-10E5-BBC0A4A07D5E}"/>
                </a:ext>
              </a:extLst>
            </p:cNvPr>
            <p:cNvGrpSpPr/>
            <p:nvPr/>
          </p:nvGrpSpPr>
          <p:grpSpPr>
            <a:xfrm flipH="1">
              <a:off x="3009077" y="5251099"/>
              <a:ext cx="3901050" cy="1103939"/>
              <a:chOff x="3038441" y="5005912"/>
              <a:chExt cx="4234229" cy="1490558"/>
            </a:xfrm>
          </p:grpSpPr>
          <p:sp>
            <p:nvSpPr>
              <p:cNvPr id="15" name="角丸四角形 14">
                <a:extLst>
                  <a:ext uri="{FF2B5EF4-FFF2-40B4-BE49-F238E27FC236}">
                    <a16:creationId xmlns:a16="http://schemas.microsoft.com/office/drawing/2014/main" id="{00A73BC8-BF03-EA23-042B-043B4FF8E2A7}"/>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17" name="三角形 16">
                <a:extLst>
                  <a:ext uri="{FF2B5EF4-FFF2-40B4-BE49-F238E27FC236}">
                    <a16:creationId xmlns:a16="http://schemas.microsoft.com/office/drawing/2014/main" id="{1B2EE381-A762-280E-054E-51F7752CCD4D}"/>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grpSp>
          <p:nvGrpSpPr>
            <p:cNvPr id="2" name="グループ化 1">
              <a:extLst>
                <a:ext uri="{FF2B5EF4-FFF2-40B4-BE49-F238E27FC236}">
                  <a16:creationId xmlns:a16="http://schemas.microsoft.com/office/drawing/2014/main" id="{1412A539-E770-46F2-6C02-440114D72F25}"/>
                </a:ext>
              </a:extLst>
            </p:cNvPr>
            <p:cNvGrpSpPr/>
            <p:nvPr/>
          </p:nvGrpSpPr>
          <p:grpSpPr>
            <a:xfrm>
              <a:off x="3221665" y="5349366"/>
              <a:ext cx="3298657" cy="849096"/>
              <a:chOff x="3221665" y="5349366"/>
              <a:chExt cx="3298657" cy="849096"/>
            </a:xfrm>
          </p:grpSpPr>
          <p:sp>
            <p:nvSpPr>
              <p:cNvPr id="23" name="Rectangle 26">
                <a:extLst>
                  <a:ext uri="{FF2B5EF4-FFF2-40B4-BE49-F238E27FC236}">
                    <a16:creationId xmlns:a16="http://schemas.microsoft.com/office/drawing/2014/main" id="{0DFB3F1D-01E6-C206-C535-6CD4FB788496}"/>
                  </a:ext>
                </a:extLst>
              </p:cNvPr>
              <p:cNvSpPr>
                <a:spLocks noChangeArrowheads="1"/>
              </p:cNvSpPr>
              <p:nvPr/>
            </p:nvSpPr>
            <p:spPr bwMode="white">
              <a:xfrm>
                <a:off x="3221665" y="5382598"/>
                <a:ext cx="329865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誰がどのように税金の使いみちを</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決めているか調べてみよう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0" name="テキスト ボックス 29">
                <a:extLst>
                  <a:ext uri="{FF2B5EF4-FFF2-40B4-BE49-F238E27FC236}">
                    <a16:creationId xmlns:a16="http://schemas.microsoft.com/office/drawing/2014/main" id="{6EEA1ED5-95B6-4ACB-A352-EF0E8E116C4A}"/>
                  </a:ext>
                </a:extLst>
              </p:cNvPr>
              <p:cNvSpPr txBox="1"/>
              <p:nvPr/>
            </p:nvSpPr>
            <p:spPr>
              <a:xfrm>
                <a:off x="3249873" y="5349366"/>
                <a:ext cx="1429407" cy="215444"/>
              </a:xfrm>
              <a:prstGeom prst="rect">
                <a:avLst/>
              </a:prstGeom>
              <a:noFill/>
            </p:spPr>
            <p:txBody>
              <a:bodyPr wrap="square" rtlCol="0">
                <a:spAutoFit/>
              </a:bodyPr>
              <a:lstStyle/>
              <a:p>
                <a:r>
                  <a:rPr kumimoji="1" lang="ja-JP" altLang="en-US" sz="800" dirty="0">
                    <a:latin typeface="+mn-ea"/>
                  </a:rPr>
                  <a:t>だれ</a:t>
                </a:r>
              </a:p>
            </p:txBody>
          </p:sp>
        </p:grpSp>
      </p:grpSp>
      <p:sp>
        <p:nvSpPr>
          <p:cNvPr id="47" name="正方形/長方形 46">
            <a:extLst>
              <a:ext uri="{FF2B5EF4-FFF2-40B4-BE49-F238E27FC236}">
                <a16:creationId xmlns:a16="http://schemas.microsoft.com/office/drawing/2014/main" id="{F28CF4B6-D161-4BE2-AD7B-94C5864FCBB7}"/>
              </a:ext>
            </a:extLst>
          </p:cNvPr>
          <p:cNvSpPr/>
          <p:nvPr/>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48" name="グラフィックス 47">
            <a:extLst>
              <a:ext uri="{FF2B5EF4-FFF2-40B4-BE49-F238E27FC236}">
                <a16:creationId xmlns:a16="http://schemas.microsoft.com/office/drawing/2014/main" id="{4ACE6340-6873-4378-BBE1-992F699D3CF5}"/>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90603" y="26641"/>
            <a:ext cx="751397" cy="751397"/>
          </a:xfrm>
          <a:prstGeom prst="rect">
            <a:avLst/>
          </a:prstGeom>
        </p:spPr>
      </p:pic>
      <p:pic>
        <p:nvPicPr>
          <p:cNvPr id="49" name="図 48" descr="挿絵 が含まれている画像&#10;&#10;自動的に生成された説明">
            <a:extLst>
              <a:ext uri="{FF2B5EF4-FFF2-40B4-BE49-F238E27FC236}">
                <a16:creationId xmlns:a16="http://schemas.microsoft.com/office/drawing/2014/main" id="{AE1447AC-1D23-4B08-8D92-58A23419DE6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50" name="Text Box 12">
            <a:extLst>
              <a:ext uri="{FF2B5EF4-FFF2-40B4-BE49-F238E27FC236}">
                <a16:creationId xmlns:a16="http://schemas.microsoft.com/office/drawing/2014/main" id="{EE1452BB-0728-44CF-84A1-A87D1ACC9E75}"/>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grpSp>
        <p:nvGrpSpPr>
          <p:cNvPr id="5" name="グループ化 4">
            <a:extLst>
              <a:ext uri="{FF2B5EF4-FFF2-40B4-BE49-F238E27FC236}">
                <a16:creationId xmlns:a16="http://schemas.microsoft.com/office/drawing/2014/main" id="{04EF31BD-1129-4B76-C68B-5B6D638404E2}"/>
              </a:ext>
            </a:extLst>
          </p:cNvPr>
          <p:cNvGrpSpPr/>
          <p:nvPr/>
        </p:nvGrpSpPr>
        <p:grpSpPr>
          <a:xfrm>
            <a:off x="199285" y="820117"/>
            <a:ext cx="7530585" cy="1498164"/>
            <a:chOff x="199285" y="820117"/>
            <a:chExt cx="7530585" cy="1498164"/>
          </a:xfrm>
        </p:grpSpPr>
        <p:sp>
          <p:nvSpPr>
            <p:cNvPr id="51" name="Rectangle 26">
              <a:extLst>
                <a:ext uri="{FF2B5EF4-FFF2-40B4-BE49-F238E27FC236}">
                  <a16:creationId xmlns:a16="http://schemas.microsoft.com/office/drawing/2014/main" id="{0E2B595E-7AF1-4B9D-BC73-0F6C19455030}"/>
                </a:ext>
              </a:extLst>
            </p:cNvPr>
            <p:cNvSpPr>
              <a:spLocks noChangeArrowheads="1"/>
            </p:cNvSpPr>
            <p:nvPr/>
          </p:nvSpPr>
          <p:spPr bwMode="white">
            <a:xfrm>
              <a:off x="199285" y="881221"/>
              <a:ext cx="7530585" cy="143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0" defTabSz="914400" fontAlgn="base">
                <a:lnSpc>
                  <a:spcPct val="123000"/>
                </a:lnSpc>
                <a:spcBef>
                  <a:spcPct val="0"/>
                </a:spcBef>
                <a:spcAft>
                  <a:spcPct val="0"/>
                </a:spcAft>
                <a:buNone/>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納税は国民の義務</a:t>
              </a:r>
            </a:p>
            <a:p>
              <a:pPr lvl="0" defTabSz="914400">
                <a:lnSpc>
                  <a:spcPct val="140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税金は、社会の一員として暮らしていくために支払わなければならない会費の</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p:txBody>
        </p:sp>
        <p:sp>
          <p:nvSpPr>
            <p:cNvPr id="52" name="テキスト ボックス 51">
              <a:extLst>
                <a:ext uri="{FF2B5EF4-FFF2-40B4-BE49-F238E27FC236}">
                  <a16:creationId xmlns:a16="http://schemas.microsoft.com/office/drawing/2014/main" id="{49C60F1B-ED81-4E26-A7F9-9F9AF2489BF9}"/>
                </a:ext>
              </a:extLst>
            </p:cNvPr>
            <p:cNvSpPr txBox="1"/>
            <p:nvPr/>
          </p:nvSpPr>
          <p:spPr>
            <a:xfrm>
              <a:off x="269007" y="820117"/>
              <a:ext cx="560205" cy="265543"/>
            </a:xfrm>
            <a:prstGeom prst="rect">
              <a:avLst/>
            </a:prstGeom>
            <a:noFill/>
          </p:spPr>
          <p:txBody>
            <a:bodyPr wrap="none" rtlCol="0">
              <a:noAutofit/>
            </a:bodyPr>
            <a:lstStyle/>
            <a:p>
              <a:pPr algn="ctr"/>
              <a:r>
                <a:rPr lang="ja-JP" altLang="en-US" sz="800">
                  <a:solidFill>
                    <a:schemeClr val="accent6">
                      <a:lumMod val="75000"/>
                    </a:schemeClr>
                  </a:solidFill>
                  <a:latin typeface="HGPｺﾞｼｯｸE" panose="020B0900000000000000" pitchFamily="50" charset="-128"/>
                  <a:ea typeface="HGPｺﾞｼｯｸE" panose="020B0900000000000000" pitchFamily="50" charset="-128"/>
                </a:rPr>
                <a:t>のうぜい</a:t>
              </a:r>
              <a:endParaRPr lang="zh-CN" altLang="en-US" sz="800" dirty="0">
                <a:solidFill>
                  <a:schemeClr val="accent6">
                    <a:lumMod val="7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369340B3-4445-4A70-AC06-BD701AF95A06}"/>
                </a:ext>
              </a:extLst>
            </p:cNvPr>
            <p:cNvSpPr txBox="1"/>
            <p:nvPr/>
          </p:nvSpPr>
          <p:spPr>
            <a:xfrm>
              <a:off x="5143134" y="1880317"/>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けんぽう</a:t>
              </a:r>
              <a:endParaRPr lang="zh-CN" altLang="en-US" sz="8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F24F0AA-33F4-405D-B152-2B18741EA7D3}"/>
                </a:ext>
              </a:extLst>
            </p:cNvPr>
            <p:cNvSpPr txBox="1"/>
            <p:nvPr/>
          </p:nvSpPr>
          <p:spPr>
            <a:xfrm>
              <a:off x="2338177" y="1880317"/>
              <a:ext cx="316530"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おさ</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37886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56345"/>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502242"/>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2C3962C-59A4-486A-8D44-A9781E017F69}" type="slidenum">
              <a:rPr lang="en-US" altLang="ja-JP" smtClean="0"/>
              <a:pPr>
                <a:defRPr/>
              </a:pPr>
              <a:t>16</a:t>
            </a:fld>
            <a:endParaRPr lang="en-US" altLang="ja-JP" dirty="0"/>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44" name="グループ化 43">
            <a:extLst>
              <a:ext uri="{FF2B5EF4-FFF2-40B4-BE49-F238E27FC236}">
                <a16:creationId xmlns:a16="http://schemas.microsoft.com/office/drawing/2014/main" id="{E586D783-E852-4EF9-2FF8-876866ABA0A3}"/>
              </a:ext>
            </a:extLst>
          </p:cNvPr>
          <p:cNvGrpSpPr/>
          <p:nvPr/>
        </p:nvGrpSpPr>
        <p:grpSpPr>
          <a:xfrm>
            <a:off x="-61200" y="6020436"/>
            <a:ext cx="971480" cy="850816"/>
            <a:chOff x="-61202" y="5996309"/>
            <a:chExt cx="971480" cy="850816"/>
          </a:xfrm>
        </p:grpSpPr>
        <p:sp>
          <p:nvSpPr>
            <p:cNvPr id="45" name="フリーフォーム: 図形 3">
              <a:extLst>
                <a:ext uri="{FF2B5EF4-FFF2-40B4-BE49-F238E27FC236}">
                  <a16:creationId xmlns:a16="http://schemas.microsoft.com/office/drawing/2014/main" id="{5B14D567-8AD7-DF77-2A91-3B08F4A97EF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 name="フリーフォーム: 図形 5">
              <a:extLst>
                <a:ext uri="{FF2B5EF4-FFF2-40B4-BE49-F238E27FC236}">
                  <a16:creationId xmlns:a16="http://schemas.microsoft.com/office/drawing/2014/main" id="{A52B780D-DEC1-2A91-775A-4EE970D49D7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7" name="テキスト ボックス 46">
              <a:extLst>
                <a:ext uri="{FF2B5EF4-FFF2-40B4-BE49-F238E27FC236}">
                  <a16:creationId xmlns:a16="http://schemas.microsoft.com/office/drawing/2014/main" id="{9CA9E2AB-3188-6AE9-9CB4-3118E1BBDE48}"/>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518375"/>
            <a:ext cx="7853221" cy="261610"/>
          </a:xfrm>
          <a:prstGeom prst="rect">
            <a:avLst/>
          </a:prstGeom>
          <a:noFill/>
        </p:spPr>
        <p:txBody>
          <a:bodyPr wrap="square" rtlCol="0">
            <a:spAutoFit/>
          </a:bodyPr>
          <a:lstStyle/>
          <a:p>
            <a:r>
              <a:rPr kumimoji="1" lang="ja-JP" altLang="en-US" sz="1100">
                <a:solidFill>
                  <a:srgbClr val="5F5ACA"/>
                </a:solidFill>
              </a:rPr>
              <a:t>滋賀県</a:t>
            </a:r>
            <a:r>
              <a:rPr kumimoji="1" lang="zh-TW" altLang="en-US" sz="1100" dirty="0">
                <a:solidFill>
                  <a:srgbClr val="5F5ACA"/>
                </a:solidFill>
              </a:rPr>
              <a:t>租税教育推進連絡協議会</a:t>
            </a:r>
            <a:r>
              <a:rPr kumimoji="1" lang="ja-JP" altLang="en-US" sz="1100">
                <a:solidFill>
                  <a:srgbClr val="5F5ACA"/>
                </a:solidFill>
              </a:rPr>
              <a:t>ホームページ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https://www.shiga-sozeikyoiku.com/ </a:t>
            </a:r>
            <a:endParaRPr kumimoji="1" lang="ja-JP" altLang="en-US" sz="1100" dirty="0">
              <a:latin typeface="+mn-ea"/>
            </a:endParaRPr>
          </a:p>
        </p:txBody>
      </p:sp>
      <p:cxnSp>
        <p:nvCxnSpPr>
          <p:cNvPr id="18" name="直線コネクタ 17">
            <a:extLst>
              <a:ext uri="{FF2B5EF4-FFF2-40B4-BE49-F238E27FC236}">
                <a16:creationId xmlns:a16="http://schemas.microsoft.com/office/drawing/2014/main" id="{2FD16114-621B-EB1F-29A1-CE02D83F1970}"/>
              </a:ext>
            </a:extLst>
          </p:cNvPr>
          <p:cNvCxnSpPr>
            <a:cxnSpLocks/>
          </p:cNvCxnSpPr>
          <p:nvPr userDrawn="1"/>
        </p:nvCxnSpPr>
        <p:spPr>
          <a:xfrm>
            <a:off x="358041" y="5511154"/>
            <a:ext cx="6374355"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584929"/>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rPr>
              <a:t>（編集・発行</a:t>
            </a:r>
            <a:r>
              <a:rPr lang="ja-JP" altLang="en-US" sz="1400" spc="-10">
                <a:solidFill>
                  <a:schemeClr val="tx1"/>
                </a:solidFill>
                <a:latin typeface="+mn-ea"/>
              </a:rPr>
              <a:t>） </a:t>
            </a:r>
            <a:r>
              <a:rPr lang="ja-JP" altLang="en-US" sz="1400" spc="-10">
                <a:latin typeface="+mn-ea"/>
              </a:rPr>
              <a:t>滋賀</a:t>
            </a:r>
            <a:r>
              <a:rPr lang="ja-JP" altLang="en-US" sz="1400" spc="-10">
                <a:solidFill>
                  <a:schemeClr val="tx1"/>
                </a:solidFill>
                <a:latin typeface="+mn-ea"/>
              </a:rPr>
              <a:t>県</a:t>
            </a:r>
            <a:r>
              <a:rPr lang="ja-JP" altLang="en-US" sz="1400" spc="-10" dirty="0">
                <a:solidFill>
                  <a:schemeClr val="tx1"/>
                </a:solidFill>
                <a:latin typeface="+mn-ea"/>
              </a:rPr>
              <a:t>租税教育推進連絡協議会</a:t>
            </a:r>
            <a:endParaRPr lang="en-US" altLang="ja-JP" sz="1400" spc="-10" dirty="0">
              <a:solidFill>
                <a:schemeClr val="tx1"/>
              </a:solidFill>
              <a:latin typeface="+mn-ea"/>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194198" y="5842368"/>
            <a:ext cx="6433775" cy="257369"/>
          </a:xfrm>
          <a:prstGeom prst="rect">
            <a:avLst/>
          </a:prstGeom>
          <a:noFill/>
        </p:spPr>
        <p:txBody>
          <a:bodyPr vert="horz" wrap="square" tIns="36000" bIns="36000" rtlCol="0">
            <a:spAutoFit/>
          </a:bodyPr>
          <a:lstStyle/>
          <a:p>
            <a:r>
              <a:rPr lang="ja-JP" altLang="en-US" sz="1200" spc="-10">
                <a:solidFill>
                  <a:schemeClr val="tx1"/>
                </a:solidFill>
                <a:latin typeface="+mn-ea"/>
              </a:rPr>
              <a:t>〒</a:t>
            </a:r>
            <a:r>
              <a:rPr lang="en-US" altLang="ja-JP" sz="1200" spc="-10" dirty="0">
                <a:solidFill>
                  <a:schemeClr val="tx1"/>
                </a:solidFill>
                <a:latin typeface="+mn-ea"/>
              </a:rPr>
              <a:t>520‒8510 </a:t>
            </a:r>
            <a:r>
              <a:rPr lang="ja-JP" altLang="en-US" sz="1200" spc="-10">
                <a:solidFill>
                  <a:schemeClr val="tx1"/>
                </a:solidFill>
                <a:latin typeface="+mn-ea"/>
              </a:rPr>
              <a:t>大津市京町</a:t>
            </a:r>
            <a:r>
              <a:rPr lang="en-US" altLang="ja-JP" sz="1200" spc="-10" dirty="0">
                <a:solidFill>
                  <a:schemeClr val="tx1"/>
                </a:solidFill>
                <a:latin typeface="+mn-ea"/>
              </a:rPr>
              <a:t>3‒1‒1</a:t>
            </a:r>
            <a:r>
              <a:rPr lang="ja-JP" altLang="en-US" sz="1200" spc="-10">
                <a:solidFill>
                  <a:schemeClr val="tx1"/>
                </a:solidFill>
                <a:latin typeface="+mn-ea"/>
              </a:rPr>
              <a:t>　大津びわ湖合同庁舎　大津税務署内 </a:t>
            </a:r>
            <a:endParaRPr lang="en-US" altLang="ja-JP" sz="1200" spc="-10" dirty="0">
              <a:solidFill>
                <a:schemeClr val="tx1"/>
              </a:solidFill>
              <a:latin typeface="+mn-ea"/>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222773" y="6052112"/>
            <a:ext cx="5940669" cy="380480"/>
          </a:xfrm>
          <a:prstGeom prst="rect">
            <a:avLst/>
          </a:prstGeom>
          <a:noFill/>
        </p:spPr>
        <p:txBody>
          <a:bodyPr vert="horz" wrap="square" tIns="36000" bIns="36000" rtlCol="0">
            <a:spAutoFit/>
          </a:bodyPr>
          <a:lstStyle/>
          <a:p>
            <a:pPr algn="l"/>
            <a:r>
              <a:rPr lang="ja-JP" altLang="en-US" sz="1000" spc="-10">
                <a:latin typeface="+mn-ea"/>
              </a:rPr>
              <a:t>滋賀県</a:t>
            </a:r>
            <a:r>
              <a:rPr lang="ja-JP" altLang="en-US" sz="1000" spc="-10" dirty="0">
                <a:solidFill>
                  <a:schemeClr val="tx1"/>
                </a:solidFill>
                <a:latin typeface="+mn-ea"/>
              </a:rPr>
              <a:t>租税教育推進連絡協議会</a:t>
            </a:r>
            <a:r>
              <a:rPr lang="ja-JP" altLang="en-US" sz="1000" spc="-10">
                <a:solidFill>
                  <a:schemeClr val="tx1"/>
                </a:solidFill>
                <a:latin typeface="+mn-ea"/>
              </a:rPr>
              <a:t>は、</a:t>
            </a:r>
            <a:r>
              <a:rPr lang="ja-JP" altLang="en-US" sz="1000" spc="-10">
                <a:latin typeface="+mn-ea"/>
              </a:rPr>
              <a:t>滋賀</a:t>
            </a:r>
            <a:r>
              <a:rPr lang="ja-JP" altLang="en-US" sz="1000" spc="-10">
                <a:solidFill>
                  <a:schemeClr val="tx1"/>
                </a:solidFill>
                <a:latin typeface="+mn-ea"/>
              </a:rPr>
              <a:t>県内</a:t>
            </a:r>
            <a:r>
              <a:rPr lang="ja-JP" altLang="en-US" sz="1000" spc="-10" dirty="0">
                <a:solidFill>
                  <a:schemeClr val="tx1"/>
                </a:solidFill>
                <a:latin typeface="+mn-ea"/>
              </a:rPr>
              <a:t>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mn-ea"/>
            </a:endParaRPr>
          </a:p>
        </p:txBody>
      </p:sp>
      <p:pic>
        <p:nvPicPr>
          <p:cNvPr id="21" name="図 20">
            <a:hlinkClick r:id="rId6"/>
            <a:extLst>
              <a:ext uri="{FF2B5EF4-FFF2-40B4-BE49-F238E27FC236}">
                <a16:creationId xmlns:a16="http://schemas.microsoft.com/office/drawing/2014/main" id="{A020DCFA-3360-92BC-55AF-1B4572F84C6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3140" y="5590341"/>
            <a:ext cx="812973" cy="822390"/>
          </a:xfrm>
          <a:prstGeom prst="rect">
            <a:avLst/>
          </a:prstGeom>
          <a:noFill/>
          <a:ln w="12700">
            <a:noFill/>
          </a:ln>
        </p:spPr>
      </p:pic>
      <p:grpSp>
        <p:nvGrpSpPr>
          <p:cNvPr id="54" name="グループ化 53">
            <a:extLst>
              <a:ext uri="{FF2B5EF4-FFF2-40B4-BE49-F238E27FC236}">
                <a16:creationId xmlns:a16="http://schemas.microsoft.com/office/drawing/2014/main" id="{880491C3-0B14-026D-4477-64B4B5C7FC64}"/>
              </a:ext>
            </a:extLst>
          </p:cNvPr>
          <p:cNvGrpSpPr/>
          <p:nvPr/>
        </p:nvGrpSpPr>
        <p:grpSpPr>
          <a:xfrm>
            <a:off x="199285" y="881221"/>
            <a:ext cx="8776123" cy="696666"/>
            <a:chOff x="199285" y="881221"/>
            <a:chExt cx="8776123" cy="696666"/>
          </a:xfrm>
        </p:grpSpPr>
        <p:sp>
          <p:nvSpPr>
            <p:cNvPr id="10" name="Rectangle 26">
              <a:extLst>
                <a:ext uri="{FF2B5EF4-FFF2-40B4-BE49-F238E27FC236}">
                  <a16:creationId xmlns:a16="http://schemas.microsoft.com/office/drawing/2014/main" id="{6E6AB073-5945-CBE3-4BC6-17ABA708FAC0}"/>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defTabSz="914400" fontAlgn="base">
                <a:lnSpc>
                  <a:spcPts val="2500"/>
                </a:lnSpc>
                <a:spcBef>
                  <a:spcPct val="0"/>
                </a:spcBef>
                <a:spcAft>
                  <a:spcPct val="0"/>
                </a:spcAft>
                <a:buNone/>
                <a:defRPr/>
              </a:pPr>
              <a:r>
                <a:rPr kumimoji="1" lang="ja-JP" altLang="en-US" sz="1700" i="0" u="none" strike="noStrike" kern="1200" cap="none" spc="0" normalizeH="0" baseline="0" noProof="0">
                  <a:ln>
                    <a:noFill/>
                  </a:ln>
                  <a:effectLst/>
                  <a:uLnTx/>
                  <a:uFillTx/>
                  <a:latin typeface="HGPｺﾞｼｯｸE" panose="020B0900000000000000" pitchFamily="50" charset="-128"/>
                  <a:ea typeface="HGPｺﾞｼｯｸE" panose="020B0900000000000000" pitchFamily="50" charset="-128"/>
                </a:rPr>
                <a:t>税金について、もっと詳しく知りたい人は、</a:t>
              </a:r>
              <a:endParaRPr kumimoji="1" lang="en-US" altLang="ja-JP" sz="17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defTabSz="914400" fontAlgn="base">
                <a:lnSpc>
                  <a:spcPts val="2500"/>
                </a:lnSpc>
                <a:spcBef>
                  <a:spcPct val="0"/>
                </a:spcBef>
                <a:spcAft>
                  <a:spcPct val="0"/>
                </a:spcAft>
                <a:buNone/>
                <a:defRPr/>
              </a:pPr>
              <a:r>
                <a:rPr lang="ja-JP" altLang="en-US" sz="1700">
                  <a:solidFill>
                    <a:schemeClr val="tx2"/>
                  </a:solidFill>
                  <a:latin typeface="HGPｺﾞｼｯｸE" panose="020B0900000000000000" pitchFamily="50" charset="-128"/>
                  <a:ea typeface="HGPｺﾞｼｯｸE" panose="020B0900000000000000" pitchFamily="50" charset="-128"/>
                </a:rPr>
                <a:t>国税庁ホームページ「税の学習コーナー」</a:t>
              </a:r>
              <a:r>
                <a:rPr lang="ja-JP" altLang="en-US" sz="1700">
                  <a:latin typeface="HGPｺﾞｼｯｸE" panose="020B0900000000000000" pitchFamily="50" charset="-128"/>
                  <a:ea typeface="HGPｺﾞｼｯｸE" panose="020B0900000000000000" pitchFamily="50" charset="-128"/>
                </a:rPr>
                <a:t>を見てね。</a:t>
              </a:r>
            </a:p>
          </p:txBody>
        </p:sp>
        <p:sp>
          <p:nvSpPr>
            <p:cNvPr id="3" name="テキスト ボックス 2">
              <a:extLst>
                <a:ext uri="{FF2B5EF4-FFF2-40B4-BE49-F238E27FC236}">
                  <a16:creationId xmlns:a16="http://schemas.microsoft.com/office/drawing/2014/main" id="{31E8E31E-E890-B9C7-308C-422573D0812B}"/>
                </a:ext>
              </a:extLst>
            </p:cNvPr>
            <p:cNvSpPr txBox="1"/>
            <p:nvPr/>
          </p:nvSpPr>
          <p:spPr>
            <a:xfrm>
              <a:off x="300191" y="1139918"/>
              <a:ext cx="613559" cy="265543"/>
            </a:xfrm>
            <a:prstGeom prst="rect">
              <a:avLst/>
            </a:prstGeom>
            <a:noFill/>
          </p:spPr>
          <p:txBody>
            <a:bodyPr wrap="none" rtlCol="0">
              <a:noAutofit/>
            </a:bodyPr>
            <a:lstStyle/>
            <a:p>
              <a:pPr algn="ctr"/>
              <a:r>
                <a:rPr lang="ja-JP" altLang="en-US" sz="800">
                  <a:solidFill>
                    <a:schemeClr val="tx2"/>
                  </a:solidFill>
                  <a:latin typeface="HGPｺﾞｼｯｸE" panose="020B0900000000000000" pitchFamily="50" charset="-128"/>
                  <a:ea typeface="HGPｺﾞｼｯｸE" panose="020B0900000000000000" pitchFamily="50" charset="-128"/>
                </a:rPr>
                <a:t>こくぜいちょう</a:t>
              </a:r>
              <a:endParaRPr lang="zh-CN" altLang="en-US" sz="800" dirty="0">
                <a:solidFill>
                  <a:schemeClr val="tx2"/>
                </a:solidFill>
                <a:latin typeface="HGPｺﾞｼｯｸE" panose="020B0900000000000000" pitchFamily="50" charset="-128"/>
                <a:ea typeface="HGPｺﾞｼｯｸE" panose="020B0900000000000000" pitchFamily="50" charset="-128"/>
              </a:endParaRPr>
            </a:p>
          </p:txBody>
        </p:sp>
      </p:grpSp>
      <p:sp>
        <p:nvSpPr>
          <p:cNvPr id="22" name="テキスト ボックス 21">
            <a:extLst>
              <a:ext uri="{FF2B5EF4-FFF2-40B4-BE49-F238E27FC236}">
                <a16:creationId xmlns:a16="http://schemas.microsoft.com/office/drawing/2014/main" id="{7A229331-C8EB-DE17-F236-E4E49CC4D291}"/>
              </a:ext>
            </a:extLst>
          </p:cNvPr>
          <p:cNvSpPr txBox="1"/>
          <p:nvPr/>
        </p:nvSpPr>
        <p:spPr>
          <a:xfrm>
            <a:off x="1433042" y="5503070"/>
            <a:ext cx="613559"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しがけん</a:t>
            </a:r>
            <a:endParaRPr lang="zh-CN" altLang="en-US" sz="700" dirty="0">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F2066959-F866-782A-B0D6-5FB0CE54A45E}"/>
              </a:ext>
            </a:extLst>
          </p:cNvPr>
          <p:cNvSpPr txBox="1"/>
          <p:nvPr/>
        </p:nvSpPr>
        <p:spPr>
          <a:xfrm>
            <a:off x="197126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そぜい</a:t>
            </a:r>
            <a:endParaRPr lang="zh-CN" altLang="en-US" sz="7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EBEFA532-4EC5-A6F9-648F-74823485C06E}"/>
              </a:ext>
            </a:extLst>
          </p:cNvPr>
          <p:cNvSpPr txBox="1"/>
          <p:nvPr/>
        </p:nvSpPr>
        <p:spPr>
          <a:xfrm>
            <a:off x="2310744"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きょういく</a:t>
            </a:r>
            <a:endParaRPr lang="zh-CN" altLang="en-US" sz="7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8D028C08-59EA-0A4A-CF00-DA3BC535F332}"/>
              </a:ext>
            </a:extLst>
          </p:cNvPr>
          <p:cNvSpPr txBox="1"/>
          <p:nvPr/>
        </p:nvSpPr>
        <p:spPr>
          <a:xfrm>
            <a:off x="2677602"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すいしん</a:t>
            </a:r>
            <a:endParaRPr lang="zh-CN" altLang="en-US" sz="700" dirty="0">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67C34A9B-68FD-59F9-2A12-94D93E807225}"/>
              </a:ext>
            </a:extLst>
          </p:cNvPr>
          <p:cNvSpPr txBox="1"/>
          <p:nvPr/>
        </p:nvSpPr>
        <p:spPr>
          <a:xfrm>
            <a:off x="3022554"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れんらく</a:t>
            </a:r>
            <a:endParaRPr lang="zh-CN" altLang="en-US" sz="700" dirty="0">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B283D63E-6282-37F1-21A3-1EE970D4CB18}"/>
              </a:ext>
            </a:extLst>
          </p:cNvPr>
          <p:cNvSpPr txBox="1"/>
          <p:nvPr/>
        </p:nvSpPr>
        <p:spPr>
          <a:xfrm>
            <a:off x="3471542"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きょうぎかい</a:t>
            </a:r>
            <a:endParaRPr lang="zh-CN" altLang="en-US" sz="700" dirty="0">
              <a:latin typeface="HGPｺﾞｼｯｸE" panose="020B0900000000000000" pitchFamily="50" charset="-128"/>
              <a:ea typeface="HGPｺﾞｼｯｸE" panose="020B0900000000000000" pitchFamily="50" charset="-128"/>
            </a:endParaRPr>
          </a:p>
        </p:txBody>
      </p:sp>
      <p:graphicFrame>
        <p:nvGraphicFramePr>
          <p:cNvPr id="4" name="表 3">
            <a:extLst>
              <a:ext uri="{FF2B5EF4-FFF2-40B4-BE49-F238E27FC236}">
                <a16:creationId xmlns:a16="http://schemas.microsoft.com/office/drawing/2014/main" id="{5D490F95-2F68-9A96-F911-41F3DD9A9986}"/>
              </a:ext>
            </a:extLst>
          </p:cNvPr>
          <p:cNvGraphicFramePr>
            <a:graphicFrameLocks noGrp="1"/>
          </p:cNvGraphicFramePr>
          <p:nvPr>
            <p:extLst>
              <p:ext uri="{D42A27DB-BD31-4B8C-83A1-F6EECF244321}">
                <p14:modId xmlns:p14="http://schemas.microsoft.com/office/powerpoint/2010/main" val="161111825"/>
              </p:ext>
            </p:extLst>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7" name="図 6">
            <a:hlinkClick r:id="rId8"/>
            <a:extLst>
              <a:ext uri="{FF2B5EF4-FFF2-40B4-BE49-F238E27FC236}">
                <a16:creationId xmlns:a16="http://schemas.microsoft.com/office/drawing/2014/main" id="{8CFD8B12-1A25-DDC1-BFF5-2B2C6269656B}"/>
              </a:ext>
            </a:extLst>
          </p:cNvPr>
          <p:cNvPicPr>
            <a:picLocks noChangeAspect="1"/>
          </p:cNvPicPr>
          <p:nvPr/>
        </p:nvPicPr>
        <p:blipFill rotWithShape="1">
          <a:blip r:embed="rId9"/>
          <a:srcRect l="1" r="1884"/>
          <a:stretch/>
        </p:blipFill>
        <p:spPr>
          <a:xfrm>
            <a:off x="7402183" y="1145034"/>
            <a:ext cx="770217" cy="758351"/>
          </a:xfrm>
          <a:prstGeom prst="rect">
            <a:avLst/>
          </a:prstGeom>
        </p:spPr>
      </p:pic>
      <p:pic>
        <p:nvPicPr>
          <p:cNvPr id="12" name="図 11">
            <a:hlinkClick r:id="rId10"/>
            <a:extLst>
              <a:ext uri="{FF2B5EF4-FFF2-40B4-BE49-F238E27FC236}">
                <a16:creationId xmlns:a16="http://schemas.microsoft.com/office/drawing/2014/main" id="{1998A52D-9662-1893-0120-7EA565BFB540}"/>
              </a:ext>
            </a:extLst>
          </p:cNvPr>
          <p:cNvPicPr>
            <a:picLocks noChangeAspect="1"/>
          </p:cNvPicPr>
          <p:nvPr/>
        </p:nvPicPr>
        <p:blipFill>
          <a:blip r:embed="rId11"/>
          <a:stretch>
            <a:fillRect/>
          </a:stretch>
        </p:blipFill>
        <p:spPr>
          <a:xfrm>
            <a:off x="7402183" y="3574330"/>
            <a:ext cx="770217" cy="767149"/>
          </a:xfrm>
          <a:prstGeom prst="rect">
            <a:avLst/>
          </a:prstGeom>
        </p:spPr>
      </p:pic>
      <p:pic>
        <p:nvPicPr>
          <p:cNvPr id="23" name="図 22">
            <a:hlinkClick r:id="rId12"/>
            <a:extLst>
              <a:ext uri="{FF2B5EF4-FFF2-40B4-BE49-F238E27FC236}">
                <a16:creationId xmlns:a16="http://schemas.microsoft.com/office/drawing/2014/main" id="{4388BFF8-F4F5-455D-E7E6-D9569995C519}"/>
              </a:ext>
            </a:extLst>
          </p:cNvPr>
          <p:cNvPicPr>
            <a:picLocks noChangeAspect="1"/>
          </p:cNvPicPr>
          <p:nvPr/>
        </p:nvPicPr>
        <p:blipFill rotWithShape="1">
          <a:blip r:embed="rId13"/>
          <a:srcRect l="1643" r="4504" b="3339"/>
          <a:stretch/>
        </p:blipFill>
        <p:spPr>
          <a:xfrm>
            <a:off x="7402182" y="4695440"/>
            <a:ext cx="770218" cy="755103"/>
          </a:xfrm>
          <a:prstGeom prst="rect">
            <a:avLst/>
          </a:prstGeom>
        </p:spPr>
      </p:pic>
      <p:pic>
        <p:nvPicPr>
          <p:cNvPr id="34" name="図 33">
            <a:hlinkClick r:id="rId14"/>
            <a:extLst>
              <a:ext uri="{FF2B5EF4-FFF2-40B4-BE49-F238E27FC236}">
                <a16:creationId xmlns:a16="http://schemas.microsoft.com/office/drawing/2014/main" id="{13BDE0F3-1B03-4C53-7850-2DEA25B5DB97}"/>
              </a:ext>
            </a:extLst>
          </p:cNvPr>
          <p:cNvPicPr>
            <a:picLocks noChangeAspect="1"/>
          </p:cNvPicPr>
          <p:nvPr/>
        </p:nvPicPr>
        <p:blipFill rotWithShape="1">
          <a:blip r:embed="rId15"/>
          <a:srcRect l="1463" r="3860"/>
          <a:stretch/>
        </p:blipFill>
        <p:spPr>
          <a:xfrm>
            <a:off x="7400050" y="2245962"/>
            <a:ext cx="772350" cy="785562"/>
          </a:xfrm>
          <a:prstGeom prst="rect">
            <a:avLst/>
          </a:prstGeom>
        </p:spPr>
      </p:pic>
      <p:grpSp>
        <p:nvGrpSpPr>
          <p:cNvPr id="25" name="グループ化 24">
            <a:extLst>
              <a:ext uri="{FF2B5EF4-FFF2-40B4-BE49-F238E27FC236}">
                <a16:creationId xmlns:a16="http://schemas.microsoft.com/office/drawing/2014/main" id="{359A7AC3-D167-A438-3EF4-3052207D245C}"/>
              </a:ext>
            </a:extLst>
          </p:cNvPr>
          <p:cNvGrpSpPr/>
          <p:nvPr/>
        </p:nvGrpSpPr>
        <p:grpSpPr>
          <a:xfrm>
            <a:off x="434835" y="1661631"/>
            <a:ext cx="5974247" cy="3632139"/>
            <a:chOff x="434835" y="1661631"/>
            <a:chExt cx="5974247" cy="3632139"/>
          </a:xfrm>
        </p:grpSpPr>
        <p:grpSp>
          <p:nvGrpSpPr>
            <p:cNvPr id="35" name="グループ化 34">
              <a:extLst>
                <a:ext uri="{FF2B5EF4-FFF2-40B4-BE49-F238E27FC236}">
                  <a16:creationId xmlns:a16="http://schemas.microsoft.com/office/drawing/2014/main" id="{CA1892C6-51F1-7C1B-835D-E7BA25EBDF22}"/>
                </a:ext>
              </a:extLst>
            </p:cNvPr>
            <p:cNvGrpSpPr/>
            <p:nvPr/>
          </p:nvGrpSpPr>
          <p:grpSpPr>
            <a:xfrm>
              <a:off x="434835" y="1811377"/>
              <a:ext cx="1651121" cy="3472425"/>
              <a:chOff x="434835" y="1928340"/>
              <a:chExt cx="1651121" cy="3472425"/>
            </a:xfrm>
          </p:grpSpPr>
          <p:sp>
            <p:nvSpPr>
              <p:cNvPr id="48" name="フリーフォーム: 図形 7">
                <a:extLst>
                  <a:ext uri="{FF2B5EF4-FFF2-40B4-BE49-F238E27FC236}">
                    <a16:creationId xmlns:a16="http://schemas.microsoft.com/office/drawing/2014/main" id="{E1B61AD7-F8D5-40CC-C049-567F012AD995}"/>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3BB77791-0B7D-814E-763C-452E59EFD745}"/>
                  </a:ext>
                </a:extLst>
              </p:cNvPr>
              <p:cNvGrpSpPr/>
              <p:nvPr/>
            </p:nvGrpSpPr>
            <p:grpSpPr>
              <a:xfrm>
                <a:off x="434835" y="4551310"/>
                <a:ext cx="1479485" cy="849455"/>
                <a:chOff x="127427" y="4832762"/>
                <a:chExt cx="1985942" cy="1110808"/>
              </a:xfrm>
            </p:grpSpPr>
            <p:pic>
              <p:nvPicPr>
                <p:cNvPr id="51" name="図 50">
                  <a:extLst>
                    <a:ext uri="{FF2B5EF4-FFF2-40B4-BE49-F238E27FC236}">
                      <a16:creationId xmlns:a16="http://schemas.microsoft.com/office/drawing/2014/main" id="{615B9544-CABE-9A6A-2C83-96D924C6FCD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52" name="図 51" descr="パソコンの画面&#10;&#10;自動的に生成された説明">
                  <a:extLst>
                    <a:ext uri="{FF2B5EF4-FFF2-40B4-BE49-F238E27FC236}">
                      <a16:creationId xmlns:a16="http://schemas.microsoft.com/office/drawing/2014/main" id="{6F4E6F4B-2615-F784-6C31-E88A2BBDD0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53" name="図 52">
                  <a:extLst>
                    <a:ext uri="{FF2B5EF4-FFF2-40B4-BE49-F238E27FC236}">
                      <a16:creationId xmlns:a16="http://schemas.microsoft.com/office/drawing/2014/main" id="{7CC6ED24-29FE-CE88-149C-A5AD785B69AF}"/>
                    </a:ext>
                  </a:extLst>
                </p:cNvPr>
                <p:cNvPicPr>
                  <a:picLocks noChangeAspect="1"/>
                </p:cNvPicPr>
                <p:nvPr/>
              </p:nvPicPr>
              <p:blipFill rotWithShape="1">
                <a:blip r:embed="rId18"/>
                <a:srcRect l="1501" t="1897" r="1674" b="18851"/>
                <a:stretch/>
              </p:blipFill>
              <p:spPr>
                <a:xfrm>
                  <a:off x="978769" y="4869158"/>
                  <a:ext cx="1085082" cy="669551"/>
                </a:xfrm>
                <a:prstGeom prst="rect">
                  <a:avLst/>
                </a:prstGeom>
                <a:ln w="12700">
                  <a:solidFill>
                    <a:schemeClr val="tx1"/>
                  </a:solidFill>
                </a:ln>
              </p:spPr>
            </p:pic>
          </p:grpSp>
        </p:grpSp>
        <p:pic>
          <p:nvPicPr>
            <p:cNvPr id="15" name="図 14">
              <a:extLst>
                <a:ext uri="{FF2B5EF4-FFF2-40B4-BE49-F238E27FC236}">
                  <a16:creationId xmlns:a16="http://schemas.microsoft.com/office/drawing/2014/main" id="{9C144298-8277-11B7-9A44-14E3C20984E2}"/>
                </a:ext>
              </a:extLst>
            </p:cNvPr>
            <p:cNvPicPr>
              <a:picLocks noChangeAspect="1"/>
            </p:cNvPicPr>
            <p:nvPr/>
          </p:nvPicPr>
          <p:blipFill>
            <a:blip r:embed="rId19"/>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r>
              <a:rPr lang="en-US" altLang="ja-JP" dirty="0"/>
              <a:t>6</a:t>
            </a:r>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838962" y="873444"/>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7</a:t>
            </a: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
        <p:nvSpPr>
          <p:cNvPr id="47" name="四角形: 角を丸くする 5">
            <a:extLst>
              <a:ext uri="{FF2B5EF4-FFF2-40B4-BE49-F238E27FC236}">
                <a16:creationId xmlns:a16="http://schemas.microsoft.com/office/drawing/2014/main" id="{70D3ED49-AE71-8165-B546-ED304D2A8A07}"/>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8" name="四角形: 角を丸くする 6">
            <a:extLst>
              <a:ext uri="{FF2B5EF4-FFF2-40B4-BE49-F238E27FC236}">
                <a16:creationId xmlns:a16="http://schemas.microsoft.com/office/drawing/2014/main" id="{42FD7281-F3E4-798C-0378-2A0FC5608C6E}"/>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49" name="グループ化 48">
            <a:extLst>
              <a:ext uri="{FF2B5EF4-FFF2-40B4-BE49-F238E27FC236}">
                <a16:creationId xmlns:a16="http://schemas.microsoft.com/office/drawing/2014/main" id="{C62069A8-FBE4-6973-EA3A-E71B57542D97}"/>
              </a:ext>
            </a:extLst>
          </p:cNvPr>
          <p:cNvGrpSpPr/>
          <p:nvPr/>
        </p:nvGrpSpPr>
        <p:grpSpPr>
          <a:xfrm>
            <a:off x="6000291" y="2699863"/>
            <a:ext cx="2281056" cy="576361"/>
            <a:chOff x="6299670" y="2684109"/>
            <a:chExt cx="2281056" cy="576361"/>
          </a:xfrm>
        </p:grpSpPr>
        <p:sp>
          <p:nvSpPr>
            <p:cNvPr id="50" name="Rectangle 56">
              <a:extLst>
                <a:ext uri="{FF2B5EF4-FFF2-40B4-BE49-F238E27FC236}">
                  <a16:creationId xmlns:a16="http://schemas.microsoft.com/office/drawing/2014/main" id="{EB4885EF-89E8-91A1-6EC5-93B0C60CD3B2}"/>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51" name="Text Box 23">
              <a:extLst>
                <a:ext uri="{FF2B5EF4-FFF2-40B4-BE49-F238E27FC236}">
                  <a16:creationId xmlns:a16="http://schemas.microsoft.com/office/drawing/2014/main" id="{59482084-DBBF-A541-FC4C-0F1F896E9001}"/>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52" name="Text Box 23">
              <a:extLst>
                <a:ext uri="{FF2B5EF4-FFF2-40B4-BE49-F238E27FC236}">
                  <a16:creationId xmlns:a16="http://schemas.microsoft.com/office/drawing/2014/main" id="{7EE08C63-EDD8-E40F-B859-1AF69CA8015E}"/>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53" name="グループ化 52">
            <a:extLst>
              <a:ext uri="{FF2B5EF4-FFF2-40B4-BE49-F238E27FC236}">
                <a16:creationId xmlns:a16="http://schemas.microsoft.com/office/drawing/2014/main" id="{2485ACA1-B111-5E79-2766-08621A31EF12}"/>
              </a:ext>
            </a:extLst>
          </p:cNvPr>
          <p:cNvGrpSpPr/>
          <p:nvPr/>
        </p:nvGrpSpPr>
        <p:grpSpPr>
          <a:xfrm>
            <a:off x="646720" y="2744173"/>
            <a:ext cx="4501344" cy="458601"/>
            <a:chOff x="840424" y="2728419"/>
            <a:chExt cx="4501344" cy="458601"/>
          </a:xfrm>
        </p:grpSpPr>
        <p:sp>
          <p:nvSpPr>
            <p:cNvPr id="54" name="Rectangle 45">
              <a:extLst>
                <a:ext uri="{FF2B5EF4-FFF2-40B4-BE49-F238E27FC236}">
                  <a16:creationId xmlns:a16="http://schemas.microsoft.com/office/drawing/2014/main" id="{B861FB51-0A20-76BA-0CC1-4448E933633D}"/>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55" name="Text Box 22">
              <a:extLst>
                <a:ext uri="{FF2B5EF4-FFF2-40B4-BE49-F238E27FC236}">
                  <a16:creationId xmlns:a16="http://schemas.microsoft.com/office/drawing/2014/main" id="{C2626B6B-482E-547B-E61B-085BAF34A560}"/>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56" name="Rectangle 45">
              <a:extLst>
                <a:ext uri="{FF2B5EF4-FFF2-40B4-BE49-F238E27FC236}">
                  <a16:creationId xmlns:a16="http://schemas.microsoft.com/office/drawing/2014/main" id="{283650C6-BB22-9490-6813-4F8C895ECF9E}"/>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57" name="グループ化 56">
            <a:extLst>
              <a:ext uri="{FF2B5EF4-FFF2-40B4-BE49-F238E27FC236}">
                <a16:creationId xmlns:a16="http://schemas.microsoft.com/office/drawing/2014/main" id="{C2F899CF-4BE2-DE6A-7E02-17A50086FB92}"/>
              </a:ext>
            </a:extLst>
          </p:cNvPr>
          <p:cNvGrpSpPr/>
          <p:nvPr/>
        </p:nvGrpSpPr>
        <p:grpSpPr>
          <a:xfrm>
            <a:off x="2001234" y="3394577"/>
            <a:ext cx="1503915" cy="2546462"/>
            <a:chOff x="322297" y="3394577"/>
            <a:chExt cx="1503915" cy="2546462"/>
          </a:xfrm>
        </p:grpSpPr>
        <p:sp>
          <p:nvSpPr>
            <p:cNvPr id="58" name="正方形/長方形 57">
              <a:extLst>
                <a:ext uri="{FF2B5EF4-FFF2-40B4-BE49-F238E27FC236}">
                  <a16:creationId xmlns:a16="http://schemas.microsoft.com/office/drawing/2014/main" id="{0D37F91F-C95D-CA60-8715-5C87BE3D60E5}"/>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（令和５年度）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6,002</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kumimoji="1" lang="ja-JP" altLang="en-US" sz="1300" b="0" i="0" u="none" strike="noStrike" kern="1200" cap="none" spc="0" normalizeH="0" baseline="30000" noProof="0" dirty="0">
                  <a:ln>
                    <a:noFill/>
                  </a:ln>
                  <a:solidFill>
                    <a:srgbClr val="000000"/>
                  </a:solidFill>
                  <a:effectLst/>
                  <a:uLnTx/>
                  <a:uFillTx/>
                  <a:latin typeface="+mn-ea"/>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20,900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59" name="Picture 35">
              <a:extLst>
                <a:ext uri="{FF2B5EF4-FFF2-40B4-BE49-F238E27FC236}">
                  <a16:creationId xmlns:a16="http://schemas.microsoft.com/office/drawing/2014/main" id="{4427F55A-C98A-878B-DBC8-791664E7B67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グループ化 59">
            <a:extLst>
              <a:ext uri="{FF2B5EF4-FFF2-40B4-BE49-F238E27FC236}">
                <a16:creationId xmlns:a16="http://schemas.microsoft.com/office/drawing/2014/main" id="{15C6D4E4-F420-E183-CC66-6ABEE1D3F414}"/>
              </a:ext>
            </a:extLst>
          </p:cNvPr>
          <p:cNvGrpSpPr/>
          <p:nvPr/>
        </p:nvGrpSpPr>
        <p:grpSpPr>
          <a:xfrm>
            <a:off x="3680092" y="3419240"/>
            <a:ext cx="1600789" cy="2607077"/>
            <a:chOff x="3680092" y="3419240"/>
            <a:chExt cx="1600789" cy="2607077"/>
          </a:xfrm>
        </p:grpSpPr>
        <p:sp>
          <p:nvSpPr>
            <p:cNvPr id="61" name="正方形/長方形 60">
              <a:extLst>
                <a:ext uri="{FF2B5EF4-FFF2-40B4-BE49-F238E27FC236}">
                  <a16:creationId xmlns:a16="http://schemas.microsoft.com/office/drawing/2014/main" id="{63481592-F6B3-D96C-4409-3FE08E5A470F}"/>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国民医療費の</a:t>
              </a:r>
              <a:endParaRPr kumimoji="1" lang="en-US" altLang="ja-JP"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zh-TW" sz="1300" b="0" i="0" u="none" strike="noStrike" kern="1200" cap="none" spc="0" normalizeH="0" baseline="0" noProof="0" dirty="0">
                  <a:ln>
                    <a:noFill/>
                  </a:ln>
                  <a:solidFill>
                    <a:srgbClr val="000000"/>
                  </a:solidFill>
                  <a:effectLst/>
                  <a:uLnTx/>
                  <a:uFillTx/>
                  <a:latin typeface="+mn-ea"/>
                </a:rPr>
                <a:t>1</a:t>
              </a:r>
              <a:r>
                <a:rPr kumimoji="1" lang="en-US" altLang="ja-JP" sz="1300" b="0" i="0" u="none" strike="noStrike" kern="1200" cap="none" spc="0" normalizeH="0" baseline="0" noProof="0" dirty="0">
                  <a:ln>
                    <a:noFill/>
                  </a:ln>
                  <a:solidFill>
                    <a:srgbClr val="000000"/>
                  </a:solidFill>
                  <a:effectLst/>
                  <a:uLnTx/>
                  <a:uFillTx/>
                  <a:latin typeface="+mn-ea"/>
                </a:rPr>
                <a:t>7</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6,837</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141,500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62" name="Picture 36">
              <a:extLst>
                <a:ext uri="{FF2B5EF4-FFF2-40B4-BE49-F238E27FC236}">
                  <a16:creationId xmlns:a16="http://schemas.microsoft.com/office/drawing/2014/main" id="{9B8A762C-4136-A899-3252-02B3E3188E8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5D0172FE-7FA9-9847-1ECA-C66EC79F582B}"/>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64" name="正方形/長方形 63">
              <a:extLst>
                <a:ext uri="{FF2B5EF4-FFF2-40B4-BE49-F238E27FC236}">
                  <a16:creationId xmlns:a16="http://schemas.microsoft.com/office/drawing/2014/main" id="{C564212F-82DD-0ED4-526C-1154FFEB0F57}"/>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endParaRPr>
            </a:p>
          </p:txBody>
        </p:sp>
      </p:grpSp>
      <p:grpSp>
        <p:nvGrpSpPr>
          <p:cNvPr id="65" name="グループ化 64">
            <a:extLst>
              <a:ext uri="{FF2B5EF4-FFF2-40B4-BE49-F238E27FC236}">
                <a16:creationId xmlns:a16="http://schemas.microsoft.com/office/drawing/2014/main" id="{BF7806FD-46C1-230C-2237-D436CCF954FC}"/>
              </a:ext>
            </a:extLst>
          </p:cNvPr>
          <p:cNvGrpSpPr/>
          <p:nvPr/>
        </p:nvGrpSpPr>
        <p:grpSpPr>
          <a:xfrm>
            <a:off x="322297" y="3498585"/>
            <a:ext cx="1523311" cy="2442454"/>
            <a:chOff x="1991496" y="3498585"/>
            <a:chExt cx="1523311" cy="2442454"/>
          </a:xfrm>
        </p:grpSpPr>
        <p:sp>
          <p:nvSpPr>
            <p:cNvPr id="66" name="正方形/長方形 65">
              <a:extLst>
                <a:ext uri="{FF2B5EF4-FFF2-40B4-BE49-F238E27FC236}">
                  <a16:creationId xmlns:a16="http://schemas.microsoft.com/office/drawing/2014/main" id="{5AC55B21-8A95-E8C6-EBD4-C8CE41259F08}"/>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dirty="0">
                  <a:solidFill>
                    <a:srgbClr val="000000"/>
                  </a:solidFill>
                  <a:latin typeface="+mn-ea"/>
                </a:rPr>
                <a:t>4</a:t>
              </a:r>
              <a:r>
                <a:rPr kumimoji="1" lang="en-US" altLang="zh-TW" sz="1300" b="0" i="0" u="none" strike="noStrike" kern="1200" cap="none" spc="0" normalizeH="0" baseline="0" noProof="0" dirty="0">
                  <a:ln>
                    <a:noFill/>
                  </a:ln>
                  <a:solidFill>
                    <a:srgbClr val="000000"/>
                  </a:solidFill>
                  <a:effectLst/>
                  <a:uLnTx/>
                  <a:uFillTx/>
                  <a:latin typeface="+mn-ea"/>
                  <a:cs typeface="+mn-cs"/>
                </a:rPr>
                <a:t>,456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43,800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67" name="Picture 50">
              <a:extLst>
                <a:ext uri="{FF2B5EF4-FFF2-40B4-BE49-F238E27FC236}">
                  <a16:creationId xmlns:a16="http://schemas.microsoft.com/office/drawing/2014/main" id="{4E0ED7E0-04B0-F571-E0EE-DFB6222C4A0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グループ化 67">
            <a:extLst>
              <a:ext uri="{FF2B5EF4-FFF2-40B4-BE49-F238E27FC236}">
                <a16:creationId xmlns:a16="http://schemas.microsoft.com/office/drawing/2014/main" id="{8452E14A-7A30-7D1F-BC62-E59A41B88381}"/>
              </a:ext>
            </a:extLst>
          </p:cNvPr>
          <p:cNvGrpSpPr/>
          <p:nvPr/>
        </p:nvGrpSpPr>
        <p:grpSpPr>
          <a:xfrm>
            <a:off x="5481816" y="3385141"/>
            <a:ext cx="1579136" cy="2107196"/>
            <a:chOff x="5481816" y="3385141"/>
            <a:chExt cx="1579136" cy="2107196"/>
          </a:xfrm>
        </p:grpSpPr>
        <p:sp>
          <p:nvSpPr>
            <p:cNvPr id="69" name="正方形/長方形 68">
              <a:extLst>
                <a:ext uri="{FF2B5EF4-FFF2-40B4-BE49-F238E27FC236}">
                  <a16:creationId xmlns:a16="http://schemas.microsoft.com/office/drawing/2014/main" id="{79C63BAB-A059-DA2E-D832-B98925B5889B}"/>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rPr>
                <a:t>道路整備事業費</a:t>
              </a:r>
              <a:endParaRPr kumimoji="1" lang="en-US" altLang="zh-TW"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rPr>
                <a:t>（令和</a:t>
              </a:r>
              <a:r>
                <a:rPr kumimoji="1" lang="ja-JP" altLang="en-US" sz="1200" b="0" i="0" u="none" strike="noStrike" kern="1200" cap="none" spc="0" normalizeH="0" baseline="0" noProof="0" dirty="0">
                  <a:ln>
                    <a:noFill/>
                  </a:ln>
                  <a:solidFill>
                    <a:srgbClr val="F46C62"/>
                  </a:solidFill>
                  <a:effectLst/>
                  <a:uLnTx/>
                  <a:uFillTx/>
                  <a:latin typeface="+mn-ea"/>
                </a:rPr>
                <a:t>７</a:t>
              </a:r>
              <a:r>
                <a:rPr kumimoji="1" lang="zh-TW" altLang="en-US" sz="1200" b="0" i="0" u="none" strike="noStrike" kern="1200" cap="none" spc="0" normalizeH="0" baseline="0" noProof="0" dirty="0">
                  <a:ln>
                    <a:noFill/>
                  </a:ln>
                  <a:solidFill>
                    <a:srgbClr val="F46C62"/>
                  </a:solidFill>
                  <a:effectLst/>
                  <a:uLnTx/>
                  <a:uFillTx/>
                  <a:latin typeface="+mn-ea"/>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zh-TW" sz="1300" b="0" i="0" u="none" strike="noStrike" kern="1200" cap="none" spc="0" normalizeH="0" baseline="0" noProof="0" dirty="0">
                  <a:ln>
                    <a:noFill/>
                  </a:ln>
                  <a:solidFill>
                    <a:srgbClr val="000000"/>
                  </a:solidFill>
                  <a:effectLst/>
                  <a:uLnTx/>
                  <a:uFillTx/>
                  <a:latin typeface="+mn-ea"/>
                </a:rPr>
                <a:t>6,7</a:t>
              </a:r>
              <a:r>
                <a:rPr kumimoji="1" lang="en-US" altLang="ja-JP" sz="1300" b="0" i="0" u="none" strike="noStrike" kern="1200" cap="none" spc="0" normalizeH="0" baseline="0" noProof="0" dirty="0">
                  <a:ln>
                    <a:noFill/>
                  </a:ln>
                  <a:solidFill>
                    <a:srgbClr val="000000"/>
                  </a:solidFill>
                  <a:effectLst/>
                  <a:uLnTx/>
                  <a:uFillTx/>
                  <a:latin typeface="+mn-ea"/>
                </a:rPr>
                <a:t>2</a:t>
              </a:r>
              <a:r>
                <a:rPr kumimoji="1" lang="en-US" altLang="zh-TW"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endParaRPr>
            </a:p>
          </p:txBody>
        </p:sp>
        <p:pic>
          <p:nvPicPr>
            <p:cNvPr id="70" name="Picture 51">
              <a:extLst>
                <a:ext uri="{FF2B5EF4-FFF2-40B4-BE49-F238E27FC236}">
                  <a16:creationId xmlns:a16="http://schemas.microsoft.com/office/drawing/2014/main" id="{A401EB4D-3AAB-B8D1-057F-15A3EB959AD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グループ化 70">
            <a:extLst>
              <a:ext uri="{FF2B5EF4-FFF2-40B4-BE49-F238E27FC236}">
                <a16:creationId xmlns:a16="http://schemas.microsoft.com/office/drawing/2014/main" id="{6A1DF210-477F-0804-BE8D-28AED3BBF2C5}"/>
              </a:ext>
            </a:extLst>
          </p:cNvPr>
          <p:cNvGrpSpPr/>
          <p:nvPr/>
        </p:nvGrpSpPr>
        <p:grpSpPr>
          <a:xfrm>
            <a:off x="7245552" y="3502941"/>
            <a:ext cx="1549281" cy="2438098"/>
            <a:chOff x="7245552" y="3502941"/>
            <a:chExt cx="1549281" cy="2438098"/>
          </a:xfrm>
        </p:grpSpPr>
        <p:sp>
          <p:nvSpPr>
            <p:cNvPr id="72" name="正方形/長方形 71">
              <a:extLst>
                <a:ext uri="{FF2B5EF4-FFF2-40B4-BE49-F238E27FC236}">
                  <a16:creationId xmlns:a16="http://schemas.microsoft.com/office/drawing/2014/main" id="{6D875D53-F8E3-C023-3852-0BC63F66A5DD}"/>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a:t>
              </a:r>
              <a:r>
                <a:rPr kumimoji="1" lang="en-US" altLang="ja-JP" sz="1300" b="0" i="0" u="none" strike="noStrike" kern="1200" cap="none" spc="0" normalizeH="0" baseline="0" noProof="0" dirty="0">
                  <a:ln>
                    <a:noFill/>
                  </a:ln>
                  <a:solidFill>
                    <a:srgbClr val="000000"/>
                  </a:solidFill>
                  <a:effectLst/>
                  <a:uLnTx/>
                  <a:uFillTx/>
                  <a:latin typeface="+mn-ea"/>
                  <a:cs typeface="+mn-cs"/>
                </a:rPr>
                <a:t>36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73" name="Picture 34">
              <a:extLst>
                <a:ext uri="{FF2B5EF4-FFF2-40B4-BE49-F238E27FC236}">
                  <a16:creationId xmlns:a16="http://schemas.microsoft.com/office/drawing/2014/main" id="{C8AF02F9-54CC-3479-8A8C-D115DCB241E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4" name="直線コネクタ 73">
            <a:extLst>
              <a:ext uri="{FF2B5EF4-FFF2-40B4-BE49-F238E27FC236}">
                <a16:creationId xmlns:a16="http://schemas.microsoft.com/office/drawing/2014/main" id="{4F47E091-86B9-4CAF-3569-6F6AA144DFAF}"/>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5" name="直線コネクタ 74">
            <a:extLst>
              <a:ext uri="{FF2B5EF4-FFF2-40B4-BE49-F238E27FC236}">
                <a16:creationId xmlns:a16="http://schemas.microsoft.com/office/drawing/2014/main" id="{87C97338-2C40-74DB-D0FB-69DEC5649366}"/>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C18D1E33-F386-8F53-473B-C66A6C2E0934}"/>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sp>
        <p:nvSpPr>
          <p:cNvPr id="77" name="角丸四角形 15">
            <a:extLst>
              <a:ext uri="{FF2B5EF4-FFF2-40B4-BE49-F238E27FC236}">
                <a16:creationId xmlns:a16="http://schemas.microsoft.com/office/drawing/2014/main" id="{8AA20C5B-6F9F-E13A-8A12-9B8E32740E77}"/>
              </a:ext>
            </a:extLst>
          </p:cNvPr>
          <p:cNvSpPr/>
          <p:nvPr/>
        </p:nvSpPr>
        <p:spPr>
          <a:xfrm>
            <a:off x="162607" y="6459730"/>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78" name="角丸四角形 40">
            <a:extLst>
              <a:ext uri="{FF2B5EF4-FFF2-40B4-BE49-F238E27FC236}">
                <a16:creationId xmlns:a16="http://schemas.microsoft.com/office/drawing/2014/main" id="{4C668A28-4585-F0DD-36F2-6C5CD1B6779C}"/>
              </a:ext>
            </a:extLst>
          </p:cNvPr>
          <p:cNvSpPr/>
          <p:nvPr/>
        </p:nvSpPr>
        <p:spPr>
          <a:xfrm>
            <a:off x="5366399" y="6459730"/>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sp>
        <p:nvSpPr>
          <p:cNvPr id="79" name="四角形: 角を丸くする 38">
            <a:extLst>
              <a:ext uri="{FF2B5EF4-FFF2-40B4-BE49-F238E27FC236}">
                <a16:creationId xmlns:a16="http://schemas.microsoft.com/office/drawing/2014/main" id="{B5597CA3-FB1F-7E6E-247E-E7B3A26FD817}"/>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80" name="正方形/長方形 79">
            <a:extLst>
              <a:ext uri="{FF2B5EF4-FFF2-40B4-BE49-F238E27FC236}">
                <a16:creationId xmlns:a16="http://schemas.microsoft.com/office/drawing/2014/main" id="{0FAD4BBC-BE48-93C5-FD16-C36BADDFF43C}"/>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81" name="正方形/長方形 80">
            <a:extLst>
              <a:ext uri="{FF2B5EF4-FFF2-40B4-BE49-F238E27FC236}">
                <a16:creationId xmlns:a16="http://schemas.microsoft.com/office/drawing/2014/main" id="{3910EE3A-0DBB-820C-88F7-106ED48C440B}"/>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82" name="Text Box 23">
            <a:extLst>
              <a:ext uri="{FF2B5EF4-FFF2-40B4-BE49-F238E27FC236}">
                <a16:creationId xmlns:a16="http://schemas.microsoft.com/office/drawing/2014/main" id="{E74EBD14-4C77-BC6E-3480-7711749E9056}"/>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5" grpId="0"/>
      <p:bldP spid="47" grpId="0" animBg="1"/>
      <p:bldP spid="48" grpId="0" animBg="1"/>
      <p:bldP spid="77" grpId="0"/>
      <p:bldP spid="78" grpId="0"/>
      <p:bldP spid="79" grpId="0" animBg="1"/>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1,127,000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1,086,000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941,000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（令和４年度）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217FA-0208-4749-87E3-82E57DC6E338}">
  <ds:schemaRefs>
    <ds:schemaRef ds:uri="http://purl.org/dc/dcmitype/"/>
    <ds:schemaRef ds:uri="8fe4d1f7-9dac-473b-bde5-951e1cbc35f9"/>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3.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2068</Words>
  <Application>Microsoft Macintosh PowerPoint</Application>
  <PresentationFormat>画面に合わせる (4:3)</PresentationFormat>
  <Paragraphs>426</Paragraphs>
  <Slides>16</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BIZ UDPゴシック</vt:lpstr>
      <vt:lpstr>HGPｺﾞｼｯｸM</vt:lpstr>
      <vt:lpstr>HGPｺﾞｼｯｸE</vt:lpstr>
      <vt:lpstr>HGS創英角ｺﾞｼｯｸUB</vt:lpstr>
      <vt:lpstr>Arial</vt:lpstr>
      <vt:lpstr>HGP創英角ｺﾞｼｯｸUB</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2025-06-05T04:03:24Z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