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7" r:id="rId4"/>
    <p:sldMasterId id="2147483688" r:id="rId5"/>
    <p:sldMasterId id="214748368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y="6858000" cx="9144000"/>
  <p:notesSz cx="6858000" cy="9144000"/>
  <p:embeddedFontLst>
    <p:embeddedFont>
      <p:font typeface="Noto Sans"/>
      <p:regular r:id="rId25"/>
      <p:bold r:id="rId26"/>
      <p:italic r:id="rId27"/>
      <p:boldItalic r:id="rId28"/>
    </p:embeddedFont>
    <p:embeddedFont>
      <p:font typeface="Noto Sans SemiBold"/>
      <p:regular r:id="rId29"/>
      <p:bold r:id="rId30"/>
      <p:italic r:id="rId31"/>
      <p:boldItalic r:id="rId32"/>
    </p:embeddedFont>
    <p:embeddedFont>
      <p:font typeface="Noto Sans JP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NotoSans-bold.fntdata"/><Relationship Id="rId25" Type="http://schemas.openxmlformats.org/officeDocument/2006/relationships/font" Target="fonts/NotoSans-regular.fntdata"/><Relationship Id="rId28" Type="http://schemas.openxmlformats.org/officeDocument/2006/relationships/font" Target="fonts/NotoSans-boldItalic.fntdata"/><Relationship Id="rId27" Type="http://schemas.openxmlformats.org/officeDocument/2006/relationships/font" Target="fonts/NotoSans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NotoSansSemiBold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NotoSansSemiBold-italic.fntdata"/><Relationship Id="rId30" Type="http://schemas.openxmlformats.org/officeDocument/2006/relationships/font" Target="fonts/NotoSansSemiBold-bold.fntdata"/><Relationship Id="rId11" Type="http://schemas.openxmlformats.org/officeDocument/2006/relationships/slide" Target="slides/slide4.xml"/><Relationship Id="rId33" Type="http://schemas.openxmlformats.org/officeDocument/2006/relationships/font" Target="fonts/NotoSansJP-regular.fntdata"/><Relationship Id="rId10" Type="http://schemas.openxmlformats.org/officeDocument/2006/relationships/slide" Target="slides/slide3.xml"/><Relationship Id="rId32" Type="http://schemas.openxmlformats.org/officeDocument/2006/relationships/font" Target="fonts/NotoSansSemiBold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34" Type="http://schemas.openxmlformats.org/officeDocument/2006/relationships/font" Target="fonts/NotoSansJP-bold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7" name="Google Shape;30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9" name="Google Shape;669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5" name="Google Shape;72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6" name="Google Shape;72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3" name="Google Shape;753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4" name="Google Shape;754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4" name="Google Shape;814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4:notes"/>
          <p:cNvSpPr/>
          <p:nvPr>
            <p:ph idx="2" type="sldImg"/>
          </p:nvPr>
        </p:nvSpPr>
        <p:spPr>
          <a:xfrm>
            <a:off x="1177168" y="1143550"/>
            <a:ext cx="4503666" cy="30855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7" name="Google Shape;867;p14:notes"/>
          <p:cNvSpPr txBox="1"/>
          <p:nvPr>
            <p:ph idx="12" type="sldNum"/>
          </p:nvPr>
        </p:nvSpPr>
        <p:spPr>
          <a:xfrm>
            <a:off x="3884613" y="8685225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14:notes"/>
          <p:cNvSpPr txBox="1"/>
          <p:nvPr>
            <p:ph idx="1" type="body"/>
          </p:nvPr>
        </p:nvSpPr>
        <p:spPr>
          <a:xfrm>
            <a:off x="685801" y="4400555"/>
            <a:ext cx="5486400" cy="3600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8" name="Google Shape;918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4" name="Google Shape;944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0" name="Google Shape;960;p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2" name="Google Shape;312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6" name="Google Shape;386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6" name="Google Shape;476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6" name="Google Shape;576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2" name="Google Shape;622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9" name="Google Shape;64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タイトル スライド">
  <p:cSld name="1_タイトル スライド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タイトル スライド">
  <p:cSld name="7_タイトル スライド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0" name="Google Shape;90;p11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1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1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95" name="Google Shape;95;p11"/>
          <p:cNvSpPr/>
          <p:nvPr/>
        </p:nvSpPr>
        <p:spPr>
          <a:xfrm>
            <a:off x="2041126" y="103328"/>
            <a:ext cx="6131274" cy="584775"/>
          </a:xfrm>
          <a:prstGeom prst="roundRect">
            <a:avLst>
              <a:gd fmla="val 1293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1"/>
          <p:cNvSpPr txBox="1"/>
          <p:nvPr/>
        </p:nvSpPr>
        <p:spPr>
          <a:xfrm>
            <a:off x="843129" y="130873"/>
            <a:ext cx="100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検索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" name="Google Shape;97;p11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98" name="Google Shape;98;p11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1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1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544EC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タイトル スライド 1">
  <p:cSld name="7_タイトル スライド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/>
          <p:nvPr/>
        </p:nvSpPr>
        <p:spPr>
          <a:xfrm>
            <a:off x="0" y="6489828"/>
            <a:ext cx="9144000" cy="26160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03" name="Google Shape;103;p12"/>
          <p:cNvSpPr/>
          <p:nvPr/>
        </p:nvSpPr>
        <p:spPr>
          <a:xfrm>
            <a:off x="0" y="2564"/>
            <a:ext cx="9144000" cy="786300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4" y="26641"/>
            <a:ext cx="751396" cy="75139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2"/>
          <p:cNvSpPr/>
          <p:nvPr/>
        </p:nvSpPr>
        <p:spPr>
          <a:xfrm>
            <a:off x="0" y="6743093"/>
            <a:ext cx="9144000" cy="114900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2"/>
          <p:cNvSpPr/>
          <p:nvPr/>
        </p:nvSpPr>
        <p:spPr>
          <a:xfrm>
            <a:off x="8532440" y="6488990"/>
            <a:ext cx="611700" cy="254100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2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08" name="Google Shape;108;p12"/>
          <p:cNvSpPr/>
          <p:nvPr/>
        </p:nvSpPr>
        <p:spPr>
          <a:xfrm>
            <a:off x="2041125" y="103325"/>
            <a:ext cx="6882300" cy="584700"/>
          </a:xfrm>
          <a:prstGeom prst="roundRect">
            <a:avLst>
              <a:gd fmla="val 1293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2"/>
          <p:cNvSpPr txBox="1"/>
          <p:nvPr/>
        </p:nvSpPr>
        <p:spPr>
          <a:xfrm>
            <a:off x="843129" y="130873"/>
            <a:ext cx="100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検索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" name="Google Shape;110;p12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111" name="Google Shape;111;p12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2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2"/>
            <p:cNvSpPr txBox="1"/>
            <p:nvPr/>
          </p:nvSpPr>
          <p:spPr>
            <a:xfrm>
              <a:off x="-61944" y="6235709"/>
              <a:ext cx="9039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544EC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タイトル スライド 1 1">
  <p:cSld name="3_タイトル スライド_1_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115" name="Google Shape;11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8632"/>
            <a:ext cx="9144002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3"/>
          <p:cNvSpPr/>
          <p:nvPr/>
        </p:nvSpPr>
        <p:spPr>
          <a:xfrm>
            <a:off x="0" y="2564"/>
            <a:ext cx="9144000" cy="786300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4" y="26641"/>
            <a:ext cx="751396" cy="75139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3"/>
          <p:cNvSpPr/>
          <p:nvPr/>
        </p:nvSpPr>
        <p:spPr>
          <a:xfrm>
            <a:off x="0" y="6743093"/>
            <a:ext cx="9144000" cy="114900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3"/>
          <p:cNvSpPr/>
          <p:nvPr/>
        </p:nvSpPr>
        <p:spPr>
          <a:xfrm>
            <a:off x="8532440" y="6488990"/>
            <a:ext cx="611700" cy="254100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3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タイトル スライド">
  <p:cSld name="10_タイトル スライド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/>
          <p:nvPr/>
        </p:nvSpPr>
        <p:spPr>
          <a:xfrm>
            <a:off x="0" y="6318585"/>
            <a:ext cx="9144000" cy="432853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23" name="Google Shape;123;p14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4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4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4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タイトル スライド">
  <p:cSld name="15_タイトル スライド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130" name="Google Shape;13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3407"/>
            <a:ext cx="9144000" cy="653968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6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タイトル スライド">
  <p:cSld name="5_タイトル スライド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7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タイトル スライド">
  <p:cSld name="14_タイトル スライド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143" name="Google Shape;14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3407"/>
            <a:ext cx="9144000" cy="642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/>
          <p:nvPr/>
        </p:nvSpPr>
        <p:spPr>
          <a:xfrm>
            <a:off x="0" y="6488990"/>
            <a:ext cx="9144000" cy="262448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150" name="Google Shape;150;p18"/>
          <p:cNvGrpSpPr/>
          <p:nvPr/>
        </p:nvGrpSpPr>
        <p:grpSpPr>
          <a:xfrm>
            <a:off x="-40564" y="6007185"/>
            <a:ext cx="950844" cy="850815"/>
            <a:chOff x="-40566" y="5996310"/>
            <a:chExt cx="950844" cy="850815"/>
          </a:xfrm>
        </p:grpSpPr>
        <p:sp>
          <p:nvSpPr>
            <p:cNvPr id="151" name="Google Shape;151;p18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8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8"/>
            <p:cNvSpPr txBox="1"/>
            <p:nvPr/>
          </p:nvSpPr>
          <p:spPr>
            <a:xfrm>
              <a:off x="-40566" y="6190839"/>
              <a:ext cx="86337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60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60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タイトル スライド">
  <p:cSld name="9_タイトル スライド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9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9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61" name="Google Shape;161;p19"/>
          <p:cNvSpPr txBox="1"/>
          <p:nvPr/>
        </p:nvSpPr>
        <p:spPr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ja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検索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2" name="Google Shape;162;p19"/>
          <p:cNvGrpSpPr/>
          <p:nvPr/>
        </p:nvGrpSpPr>
        <p:grpSpPr>
          <a:xfrm>
            <a:off x="-40564" y="6007185"/>
            <a:ext cx="950844" cy="850815"/>
            <a:chOff x="-40566" y="5996310"/>
            <a:chExt cx="950844" cy="850815"/>
          </a:xfrm>
        </p:grpSpPr>
        <p:sp>
          <p:nvSpPr>
            <p:cNvPr id="163" name="Google Shape;163;p19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9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9"/>
            <p:cNvSpPr txBox="1"/>
            <p:nvPr/>
          </p:nvSpPr>
          <p:spPr>
            <a:xfrm>
              <a:off x="-40566" y="6190839"/>
              <a:ext cx="863378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817DD5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600" u="none" cap="none" strike="noStrike">
                <a:solidFill>
                  <a:srgbClr val="817DD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817DD5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 スライド">
  <p:cSld name="タイトル スライド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タイトル スライド">
  <p:cSld name="16_タイトル スライド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/>
          <p:nvPr/>
        </p:nvSpPr>
        <p:spPr>
          <a:xfrm>
            <a:off x="201069" y="4978405"/>
            <a:ext cx="8785226" cy="1474931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1"/>
          <p:cNvSpPr/>
          <p:nvPr/>
        </p:nvSpPr>
        <p:spPr>
          <a:xfrm>
            <a:off x="201070" y="2915520"/>
            <a:ext cx="4658812" cy="461257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1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1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1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75" name="Google Shape;175;p21"/>
          <p:cNvSpPr txBox="1"/>
          <p:nvPr>
            <p:ph idx="1" type="body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6" name="Google Shape;176;p21"/>
          <p:cNvSpPr txBox="1"/>
          <p:nvPr/>
        </p:nvSpPr>
        <p:spPr>
          <a:xfrm>
            <a:off x="160379" y="960972"/>
            <a:ext cx="33297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ja" sz="2000" u="none" cap="none" strike="noStrike">
                <a:solidFill>
                  <a:srgbClr val="416AED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b="0" i="0" lang="j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知っている税金を書いてみよう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1"/>
          <p:cNvSpPr/>
          <p:nvPr/>
        </p:nvSpPr>
        <p:spPr>
          <a:xfrm>
            <a:off x="201069" y="1402016"/>
            <a:ext cx="8785226" cy="900000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1"/>
          <p:cNvSpPr txBox="1"/>
          <p:nvPr>
            <p:ph idx="2" type="body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21"/>
          <p:cNvSpPr txBox="1"/>
          <p:nvPr/>
        </p:nvSpPr>
        <p:spPr>
          <a:xfrm>
            <a:off x="160379" y="2474476"/>
            <a:ext cx="7075917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ja" sz="2000" u="none" cap="none" strike="noStrike">
                <a:solidFill>
                  <a:srgbClr val="416AED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0" i="0" lang="j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税金の種類は何種類あるでしょう？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 txBox="1"/>
          <p:nvPr/>
        </p:nvSpPr>
        <p:spPr>
          <a:xfrm>
            <a:off x="4290494" y="2984566"/>
            <a:ext cx="56938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ja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種類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 txBox="1"/>
          <p:nvPr>
            <p:ph idx="3" type="body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p21"/>
          <p:cNvSpPr txBox="1"/>
          <p:nvPr/>
        </p:nvSpPr>
        <p:spPr>
          <a:xfrm>
            <a:off x="105589" y="3559562"/>
            <a:ext cx="7829387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ja" sz="2000" u="none" cap="none" strike="noStrike">
                <a:solidFill>
                  <a:srgbClr val="416AED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b="0" i="0" lang="j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税金は必要だと思いますか？必要ないと思いますか？その理由も考えてみよう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09193" y="4340964"/>
            <a:ext cx="2346583" cy="456188"/>
          </a:xfrm>
          <a:prstGeom prst="rect">
            <a:avLst/>
          </a:prstGeom>
          <a:noFill/>
          <a:ln cap="flat" cmpd="thickThin" w="22225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" name="Google Shape;184;p21"/>
          <p:cNvGrpSpPr/>
          <p:nvPr/>
        </p:nvGrpSpPr>
        <p:grpSpPr>
          <a:xfrm>
            <a:off x="386175" y="4401979"/>
            <a:ext cx="2007692" cy="323165"/>
            <a:chOff x="386175" y="4203694"/>
            <a:chExt cx="2007692" cy="323165"/>
          </a:xfrm>
        </p:grpSpPr>
        <p:sp>
          <p:nvSpPr>
            <p:cNvPr id="185" name="Google Shape;185;p21"/>
            <p:cNvSpPr txBox="1"/>
            <p:nvPr/>
          </p:nvSpPr>
          <p:spPr>
            <a:xfrm>
              <a:off x="386175" y="4203694"/>
              <a:ext cx="7473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ja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1"/>
            <p:cNvSpPr txBox="1"/>
            <p:nvPr/>
          </p:nvSpPr>
          <p:spPr>
            <a:xfrm>
              <a:off x="1467010" y="4203694"/>
              <a:ext cx="926857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ja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必要ない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7" name="Google Shape;187;p21"/>
          <p:cNvCxnSpPr/>
          <p:nvPr/>
        </p:nvCxnSpPr>
        <p:spPr>
          <a:xfrm>
            <a:off x="1310476" y="4340964"/>
            <a:ext cx="1" cy="456188"/>
          </a:xfrm>
          <a:prstGeom prst="straightConnector1">
            <a:avLst/>
          </a:prstGeom>
          <a:noFill/>
          <a:ln cap="flat" cmpd="sng" w="15875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8" name="Google Shape;188;p21"/>
          <p:cNvSpPr txBox="1"/>
          <p:nvPr/>
        </p:nvSpPr>
        <p:spPr>
          <a:xfrm>
            <a:off x="337646" y="2984566"/>
            <a:ext cx="377026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ja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約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タイトル スライド">
  <p:cSld name="16_タイトル スライド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/>
          <p:nvPr/>
        </p:nvSpPr>
        <p:spPr>
          <a:xfrm>
            <a:off x="201069" y="4978405"/>
            <a:ext cx="8785226" cy="1474931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3"/>
          <p:cNvSpPr/>
          <p:nvPr/>
        </p:nvSpPr>
        <p:spPr>
          <a:xfrm>
            <a:off x="201070" y="2915520"/>
            <a:ext cx="4658812" cy="461257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"/>
          <p:cNvSpPr txBox="1"/>
          <p:nvPr/>
        </p:nvSpPr>
        <p:spPr>
          <a:xfrm>
            <a:off x="160379" y="960972"/>
            <a:ext cx="368722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416AED"/>
                </a:solidFill>
                <a:latin typeface="Noto Sans JP"/>
                <a:ea typeface="Noto Sans JP"/>
                <a:cs typeface="Noto Sans JP"/>
                <a:sym typeface="Noto Sans JP"/>
              </a:rPr>
              <a:t>1. </a:t>
            </a: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知っている税金を書いてみよう</a:t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201069" y="1402016"/>
            <a:ext cx="8785200" cy="900000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/>
          <p:nvPr>
            <p:ph idx="2" type="body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3"/>
          <p:cNvSpPr txBox="1"/>
          <p:nvPr/>
        </p:nvSpPr>
        <p:spPr>
          <a:xfrm>
            <a:off x="160379" y="2474476"/>
            <a:ext cx="7075917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416AED"/>
                </a:solidFill>
                <a:latin typeface="Noto Sans JP"/>
                <a:ea typeface="Noto Sans JP"/>
                <a:cs typeface="Noto Sans JP"/>
                <a:sym typeface="Noto Sans JP"/>
              </a:rPr>
              <a:t>2. </a:t>
            </a: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税金の種類は何種類あるでしょう？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0" name="Google Shape;20;p3"/>
          <p:cNvSpPr txBox="1"/>
          <p:nvPr/>
        </p:nvSpPr>
        <p:spPr>
          <a:xfrm>
            <a:off x="4290494" y="2984566"/>
            <a:ext cx="56938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ja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種類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 txBox="1"/>
          <p:nvPr>
            <p:ph idx="3" type="body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3"/>
          <p:cNvSpPr txBox="1"/>
          <p:nvPr/>
        </p:nvSpPr>
        <p:spPr>
          <a:xfrm>
            <a:off x="105600" y="3559550"/>
            <a:ext cx="887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416AED"/>
                </a:solidFill>
                <a:latin typeface="Noto Sans JP"/>
                <a:ea typeface="Noto Sans JP"/>
                <a:cs typeface="Noto Sans JP"/>
                <a:sym typeface="Noto Sans JP"/>
              </a:rPr>
              <a:t>3. </a:t>
            </a: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税金は必要だと思いますか？必要ないと思いますか？その理由も考えてみよう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09193" y="4340964"/>
            <a:ext cx="2346583" cy="456188"/>
          </a:xfrm>
          <a:prstGeom prst="rect">
            <a:avLst/>
          </a:prstGeom>
          <a:noFill/>
          <a:ln cap="flat" cmpd="thickThin" w="22225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24;p3"/>
          <p:cNvGrpSpPr/>
          <p:nvPr/>
        </p:nvGrpSpPr>
        <p:grpSpPr>
          <a:xfrm>
            <a:off x="386175" y="4401979"/>
            <a:ext cx="2034942" cy="323165"/>
            <a:chOff x="386175" y="4203694"/>
            <a:chExt cx="2034942" cy="323165"/>
          </a:xfrm>
        </p:grpSpPr>
        <p:sp>
          <p:nvSpPr>
            <p:cNvPr id="25" name="Google Shape;25;p3"/>
            <p:cNvSpPr txBox="1"/>
            <p:nvPr/>
          </p:nvSpPr>
          <p:spPr>
            <a:xfrm>
              <a:off x="386175" y="4203694"/>
              <a:ext cx="761747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必要だ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 txBox="1"/>
            <p:nvPr/>
          </p:nvSpPr>
          <p:spPr>
            <a:xfrm>
              <a:off x="1467010" y="4203694"/>
              <a:ext cx="954107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必要ない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7" name="Google Shape;27;p3"/>
          <p:cNvCxnSpPr/>
          <p:nvPr/>
        </p:nvCxnSpPr>
        <p:spPr>
          <a:xfrm>
            <a:off x="1310476" y="4340964"/>
            <a:ext cx="1" cy="456188"/>
          </a:xfrm>
          <a:prstGeom prst="straightConnector1">
            <a:avLst/>
          </a:prstGeom>
          <a:noFill/>
          <a:ln cap="flat" cmpd="sng" w="15875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" name="Google Shape;28;p3"/>
          <p:cNvSpPr txBox="1"/>
          <p:nvPr/>
        </p:nvSpPr>
        <p:spPr>
          <a:xfrm>
            <a:off x="337646" y="2984566"/>
            <a:ext cx="377026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ja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約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タイトル スライド">
  <p:cSld name="2_タイトル スライド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2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2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タイトル スライド">
  <p:cSld name="3_タイトル スライド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3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3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3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202" name="Google Shape;202;p23"/>
          <p:cNvGrpSpPr/>
          <p:nvPr/>
        </p:nvGrpSpPr>
        <p:grpSpPr>
          <a:xfrm>
            <a:off x="-40564" y="6007185"/>
            <a:ext cx="950844" cy="850815"/>
            <a:chOff x="-40566" y="5996310"/>
            <a:chExt cx="950844" cy="850815"/>
          </a:xfrm>
        </p:grpSpPr>
        <p:sp>
          <p:nvSpPr>
            <p:cNvPr id="203" name="Google Shape;203;p23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 txBox="1"/>
            <p:nvPr/>
          </p:nvSpPr>
          <p:spPr>
            <a:xfrm>
              <a:off x="-40566" y="6190839"/>
              <a:ext cx="8825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46C62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600" u="none" cap="none" strike="noStrike">
                <a:solidFill>
                  <a:srgbClr val="F46C6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46C62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タイトル スライド">
  <p:cSld name="10_タイトル スライド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>
            <a:off x="0" y="6318585"/>
            <a:ext cx="9144000" cy="432853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4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4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タイトル スライド">
  <p:cSld name="13_タイトル スライド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214" name="Google Shape;214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3407"/>
            <a:ext cx="9144000" cy="642937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5"/>
          <p:cNvSpPr/>
          <p:nvPr/>
        </p:nvSpPr>
        <p:spPr>
          <a:xfrm>
            <a:off x="0" y="6488990"/>
            <a:ext cx="9144000" cy="262448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5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5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5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5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タイトル スライド">
  <p:cSld name="8_タイトル スライド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6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タイトル スライド">
  <p:cSld name="12_タイトル スライド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タイトル スライド">
  <p:cSld name="6_タイトル スライド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ED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8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8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8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241" name="Google Shape;241;p28"/>
          <p:cNvGrpSpPr/>
          <p:nvPr/>
        </p:nvGrpSpPr>
        <p:grpSpPr>
          <a:xfrm>
            <a:off x="-40564" y="6007185"/>
            <a:ext cx="950844" cy="850815"/>
            <a:chOff x="-40566" y="5996310"/>
            <a:chExt cx="950844" cy="850815"/>
          </a:xfrm>
        </p:grpSpPr>
        <p:sp>
          <p:nvSpPr>
            <p:cNvPr id="242" name="Google Shape;242;p28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8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B96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8"/>
            <p:cNvSpPr txBox="1"/>
            <p:nvPr/>
          </p:nvSpPr>
          <p:spPr>
            <a:xfrm>
              <a:off x="-40566" y="619083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54F05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600" u="none" cap="none" strike="noStrike">
                <a:solidFill>
                  <a:srgbClr val="F54F0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54F05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タイトル スライド">
  <p:cSld name="7_タイトル スライド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9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9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9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9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9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252" name="Google Shape;252;p29"/>
          <p:cNvSpPr/>
          <p:nvPr/>
        </p:nvSpPr>
        <p:spPr>
          <a:xfrm>
            <a:off x="2041126" y="103328"/>
            <a:ext cx="6131274" cy="584775"/>
          </a:xfrm>
          <a:prstGeom prst="roundRect">
            <a:avLst>
              <a:gd fmla="val 1293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9"/>
          <p:cNvSpPr txBox="1"/>
          <p:nvPr/>
        </p:nvSpPr>
        <p:spPr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ja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検索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29"/>
          <p:cNvGrpSpPr/>
          <p:nvPr/>
        </p:nvGrpSpPr>
        <p:grpSpPr>
          <a:xfrm>
            <a:off x="-40564" y="6007185"/>
            <a:ext cx="950844" cy="850815"/>
            <a:chOff x="-40566" y="5996310"/>
            <a:chExt cx="950844" cy="850815"/>
          </a:xfrm>
        </p:grpSpPr>
        <p:sp>
          <p:nvSpPr>
            <p:cNvPr id="255" name="Google Shape;255;p29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9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9"/>
            <p:cNvSpPr txBox="1"/>
            <p:nvPr/>
          </p:nvSpPr>
          <p:spPr>
            <a:xfrm>
              <a:off x="-40566" y="619083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817DD5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600" u="none" cap="none" strike="noStrike">
                <a:solidFill>
                  <a:srgbClr val="817DD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817DD5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タイトル スライド">
  <p:cSld name="1_タイトル スライド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5" name="Google Shape;265;p3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6" name="Google Shape;266;p3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タイトル スライド">
  <p:cSld name="12_タイトル スライド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9" name="Google Shape;269;p3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2" name="Google Shape;272;p3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3" name="Google Shape;273;p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3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7" name="Google Shape;277;p3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8" name="Google Shape;278;p3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1" name="Google Shape;281;p3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4" name="Google Shape;284;p3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5" name="Google Shape;285;p3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8" name="Google Shape;288;p3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92" name="Google Shape;292;p3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93" name="Google Shape;293;p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4" name="Google Shape;294;p3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97" name="Google Shape;297;p4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0" name="Google Shape;300;p4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1" name="Google Shape;301;p4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タイトル スライド">
  <p:cSld name="8_タイトル スライド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タイトル スライド">
  <p:cSld name="2_タイトル スライド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タイトル スライド">
  <p:cSld name="3_タイトル スライド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0" name="Google Shape;50;p7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55" name="Google Shape;55;p7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56" name="Google Shape;56;p7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7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タイトル スライド">
  <p:cSld name="5_タイトル スライド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8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タイトル スライド 1">
  <p:cSld name="3_タイトル スライド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66" name="Google Shape;66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3407"/>
            <a:ext cx="9144002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/>
          <p:nvPr/>
        </p:nvSpPr>
        <p:spPr>
          <a:xfrm>
            <a:off x="0" y="6489828"/>
            <a:ext cx="9144000" cy="261600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8" name="Google Shape;68;p9"/>
          <p:cNvSpPr/>
          <p:nvPr/>
        </p:nvSpPr>
        <p:spPr>
          <a:xfrm>
            <a:off x="0" y="2564"/>
            <a:ext cx="9144000" cy="786300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4" y="26641"/>
            <a:ext cx="751396" cy="75139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/>
          <p:nvPr/>
        </p:nvSpPr>
        <p:spPr>
          <a:xfrm>
            <a:off x="0" y="6743093"/>
            <a:ext cx="9144000" cy="114900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9"/>
          <p:cNvSpPr/>
          <p:nvPr/>
        </p:nvSpPr>
        <p:spPr>
          <a:xfrm>
            <a:off x="8532440" y="6488990"/>
            <a:ext cx="611700" cy="254100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9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73" name="Google Shape;73;p9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74" name="Google Shape;74;p9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9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9"/>
            <p:cNvSpPr txBox="1"/>
            <p:nvPr/>
          </p:nvSpPr>
          <p:spPr>
            <a:xfrm>
              <a:off x="-61944" y="6235709"/>
              <a:ext cx="9039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タイトル スライド">
  <p:cSld name="6_タイトル スライド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ED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9" name="Google Shape;79;p10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0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0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84" name="Google Shape;84;p10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85" name="Google Shape;85;p10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0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B96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0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54F05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F54F0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54F05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p3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p3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Relationship Id="rId4" Type="http://schemas.openxmlformats.org/officeDocument/2006/relationships/image" Target="../media/image58.png"/><Relationship Id="rId5" Type="http://schemas.openxmlformats.org/officeDocument/2006/relationships/image" Target="../media/image42.png"/><Relationship Id="rId6" Type="http://schemas.openxmlformats.org/officeDocument/2006/relationships/image" Target="../media/image59.png"/><Relationship Id="rId7" Type="http://schemas.openxmlformats.org/officeDocument/2006/relationships/image" Target="../media/image6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png"/><Relationship Id="rId4" Type="http://schemas.openxmlformats.org/officeDocument/2006/relationships/image" Target="../media/image6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8.png"/><Relationship Id="rId4" Type="http://schemas.openxmlformats.org/officeDocument/2006/relationships/image" Target="../media/image64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5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77.png"/><Relationship Id="rId10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pref.mie.lg.jp/s_kencho/KENCHO/index5.htm" TargetMode="External"/><Relationship Id="rId4" Type="http://schemas.openxmlformats.org/officeDocument/2006/relationships/image" Target="../media/image72.png"/><Relationship Id="rId9" Type="http://schemas.openxmlformats.org/officeDocument/2006/relationships/image" Target="../media/image78.png"/><Relationship Id="rId5" Type="http://schemas.openxmlformats.org/officeDocument/2006/relationships/image" Target="../media/image67.png"/><Relationship Id="rId6" Type="http://schemas.openxmlformats.org/officeDocument/2006/relationships/image" Target="../media/image82.png"/><Relationship Id="rId7" Type="http://schemas.openxmlformats.org/officeDocument/2006/relationships/image" Target="../media/image70.png"/><Relationship Id="rId8" Type="http://schemas.openxmlformats.org/officeDocument/2006/relationships/image" Target="../media/image75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9.png"/><Relationship Id="rId4" Type="http://schemas.openxmlformats.org/officeDocument/2006/relationships/image" Target="../media/image71.png"/><Relationship Id="rId9" Type="http://schemas.openxmlformats.org/officeDocument/2006/relationships/image" Target="../media/image85.png"/><Relationship Id="rId5" Type="http://schemas.openxmlformats.org/officeDocument/2006/relationships/image" Target="../media/image81.png"/><Relationship Id="rId6" Type="http://schemas.openxmlformats.org/officeDocument/2006/relationships/image" Target="../media/image69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hyperlink" Target="https://www.nta.go.jp/publication/webtaxtv/201503/webtaxtv_wb.html" TargetMode="External"/><Relationship Id="rId5" Type="http://schemas.openxmlformats.org/officeDocument/2006/relationships/image" Target="../media/image91.png"/><Relationship Id="rId6" Type="http://schemas.openxmlformats.org/officeDocument/2006/relationships/image" Target="../media/image8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4.png"/><Relationship Id="rId4" Type="http://schemas.openxmlformats.org/officeDocument/2006/relationships/hyperlink" Target="https://www.nta.go.jp/taxes/kids/index.htm" TargetMode="External"/><Relationship Id="rId5" Type="http://schemas.openxmlformats.org/officeDocument/2006/relationships/hyperlink" Target="https://www.nta.go.jp/taxes/kids/index.htm" TargetMode="External"/><Relationship Id="rId6" Type="http://schemas.openxmlformats.org/officeDocument/2006/relationships/image" Target="../media/image80.png"/><Relationship Id="rId7" Type="http://schemas.openxmlformats.org/officeDocument/2006/relationships/image" Target="../media/image92.png"/><Relationship Id="rId8" Type="http://schemas.openxmlformats.org/officeDocument/2006/relationships/image" Target="../media/image8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pref.mie.lg.jp/KIDS/" TargetMode="External"/><Relationship Id="rId4" Type="http://schemas.openxmlformats.org/officeDocument/2006/relationships/image" Target="../media/image79.png"/><Relationship Id="rId5" Type="http://schemas.openxmlformats.org/officeDocument/2006/relationships/image" Target="../media/image93.png"/><Relationship Id="rId6" Type="http://schemas.openxmlformats.org/officeDocument/2006/relationships/image" Target="../media/image90.png"/><Relationship Id="rId7" Type="http://schemas.openxmlformats.org/officeDocument/2006/relationships/image" Target="../media/image9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mof.go.jp/kids/2018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26.png"/><Relationship Id="rId6" Type="http://schemas.openxmlformats.org/officeDocument/2006/relationships/image" Target="../media/image15.png"/><Relationship Id="rId7" Type="http://schemas.openxmlformats.org/officeDocument/2006/relationships/image" Target="../media/image19.png"/><Relationship Id="rId8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32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25.png"/><Relationship Id="rId8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57.png"/><Relationship Id="rId9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43.png"/><Relationship Id="rId7" Type="http://schemas.openxmlformats.org/officeDocument/2006/relationships/image" Target="../media/image40.png"/><Relationship Id="rId8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Relationship Id="rId4" Type="http://schemas.openxmlformats.org/officeDocument/2006/relationships/image" Target="../media/image48.png"/><Relationship Id="rId5" Type="http://schemas.openxmlformats.org/officeDocument/2006/relationships/image" Target="../media/image46.png"/><Relationship Id="rId6" Type="http://schemas.openxmlformats.org/officeDocument/2006/relationships/image" Target="../media/image38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nta.go.jp/taxes/kids/video/index.htm#anime" TargetMode="External"/><Relationship Id="rId4" Type="http://schemas.openxmlformats.org/officeDocument/2006/relationships/image" Target="../media/image47.png"/><Relationship Id="rId5" Type="http://schemas.openxmlformats.org/officeDocument/2006/relationships/image" Target="../media/image39.png"/><Relationship Id="rId6" Type="http://schemas.openxmlformats.org/officeDocument/2006/relationships/image" Target="../media/image54.png"/><Relationship Id="rId7" Type="http://schemas.openxmlformats.org/officeDocument/2006/relationships/image" Target="../media/image4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png"/><Relationship Id="rId4" Type="http://schemas.openxmlformats.org/officeDocument/2006/relationships/hyperlink" Target="https://www.mof.go.jp/tax_policy/publication/brochure/zeikin_drill/index.html" TargetMode="External"/><Relationship Id="rId5" Type="http://schemas.openxmlformats.org/officeDocument/2006/relationships/image" Target="../media/image44.png"/><Relationship Id="rId6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 txBox="1"/>
          <p:nvPr/>
        </p:nvSpPr>
        <p:spPr>
          <a:xfrm>
            <a:off x="3787170" y="5414843"/>
            <a:ext cx="156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E37F2D"/>
                </a:solidFill>
                <a:latin typeface="Noto Sans JP"/>
                <a:ea typeface="Noto Sans JP"/>
                <a:cs typeface="Noto Sans JP"/>
                <a:sym typeface="Noto Sans JP"/>
              </a:rPr>
              <a:t>令和7年度版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52"/>
          <p:cNvSpPr/>
          <p:nvPr/>
        </p:nvSpPr>
        <p:spPr>
          <a:xfrm>
            <a:off x="6265192" y="1398637"/>
            <a:ext cx="2697447" cy="4009516"/>
          </a:xfrm>
          <a:prstGeom prst="rect">
            <a:avLst/>
          </a:prstGeom>
          <a:solidFill>
            <a:srgbClr val="D3F1F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72" name="Google Shape;672;p52"/>
          <p:cNvSpPr/>
          <p:nvPr/>
        </p:nvSpPr>
        <p:spPr>
          <a:xfrm>
            <a:off x="6267166" y="1398637"/>
            <a:ext cx="2697447" cy="359818"/>
          </a:xfrm>
          <a:prstGeom prst="rect">
            <a:avLst/>
          </a:prstGeom>
          <a:solidFill>
            <a:srgbClr val="36BFD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都道府県・市区町村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52"/>
          <p:cNvSpPr/>
          <p:nvPr/>
        </p:nvSpPr>
        <p:spPr>
          <a:xfrm>
            <a:off x="274551" y="1398637"/>
            <a:ext cx="2697447" cy="4009516"/>
          </a:xfrm>
          <a:prstGeom prst="rect">
            <a:avLst/>
          </a:prstGeom>
          <a:solidFill>
            <a:srgbClr val="EBFAE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74" name="Google Shape;674;p52"/>
          <p:cNvSpPr/>
          <p:nvPr/>
        </p:nvSpPr>
        <p:spPr>
          <a:xfrm>
            <a:off x="274551" y="1398637"/>
            <a:ext cx="2697447" cy="3598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国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52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676" name="Google Shape;676;p52"/>
          <p:cNvSpPr txBox="1"/>
          <p:nvPr/>
        </p:nvSpPr>
        <p:spPr>
          <a:xfrm>
            <a:off x="839740" y="130873"/>
            <a:ext cx="757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税金の使いみちはどうやって決めるの？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7" name="Google Shape;677;p52"/>
          <p:cNvGrpSpPr/>
          <p:nvPr/>
        </p:nvGrpSpPr>
        <p:grpSpPr>
          <a:xfrm>
            <a:off x="3389448" y="4667928"/>
            <a:ext cx="2454312" cy="1649842"/>
            <a:chOff x="3366125" y="4623324"/>
            <a:chExt cx="2454312" cy="1649842"/>
          </a:xfrm>
        </p:grpSpPr>
        <p:pic>
          <p:nvPicPr>
            <p:cNvPr id="678" name="Google Shape;678;p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12776" y="4623324"/>
              <a:ext cx="1761010" cy="1343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9" name="Google Shape;679;p52"/>
            <p:cNvSpPr/>
            <p:nvPr/>
          </p:nvSpPr>
          <p:spPr>
            <a:xfrm>
              <a:off x="3366125" y="6011216"/>
              <a:ext cx="2454312" cy="261950"/>
            </a:xfrm>
            <a:prstGeom prst="roundRect">
              <a:avLst>
                <a:gd fmla="val 50000" name="adj"/>
              </a:avLst>
            </a:prstGeom>
            <a:solidFill>
              <a:srgbClr val="F0A620"/>
            </a:solidFill>
            <a:ln>
              <a:noFill/>
            </a:ln>
          </p:spPr>
          <p:txBody>
            <a:bodyPr anchorCtr="0" anchor="ctr" bIns="720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　民</a:t>
              </a:r>
              <a:endParaRPr b="1" i="0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pic>
        <p:nvPicPr>
          <p:cNvPr id="680" name="Google Shape;68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7468" y="4220291"/>
            <a:ext cx="1572895" cy="1179773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2"/>
          <p:cNvSpPr/>
          <p:nvPr/>
        </p:nvSpPr>
        <p:spPr>
          <a:xfrm>
            <a:off x="6596044" y="3959290"/>
            <a:ext cx="2035742" cy="217276"/>
          </a:xfrm>
          <a:prstGeom prst="roundRect">
            <a:avLst>
              <a:gd fmla="val 50000" name="adj"/>
            </a:avLst>
          </a:prstGeom>
          <a:solidFill>
            <a:srgbClr val="36BFD2"/>
          </a:solidFill>
          <a:ln>
            <a:noFill/>
          </a:ln>
        </p:spPr>
        <p:txBody>
          <a:bodyPr anchorCtr="0" anchor="ctr" bIns="72000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Noto Sans JP"/>
              <a:buNone/>
            </a:pPr>
            <a:r>
              <a:rPr b="1" i="0" lang="ja" sz="115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都道府県・市区町村の議会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3634" y="4277205"/>
            <a:ext cx="1579281" cy="1046564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2"/>
          <p:cNvSpPr/>
          <p:nvPr/>
        </p:nvSpPr>
        <p:spPr>
          <a:xfrm>
            <a:off x="605403" y="3959290"/>
            <a:ext cx="2035742" cy="217276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JP"/>
              <a:buNone/>
            </a:pPr>
            <a:r>
              <a:rPr b="1" i="0" lang="ja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国会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52"/>
          <p:cNvSpPr/>
          <p:nvPr/>
        </p:nvSpPr>
        <p:spPr>
          <a:xfrm>
            <a:off x="604474" y="1970636"/>
            <a:ext cx="2037600" cy="216000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72000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内　閣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建物, 障子, ウィンドウ, 時計 が含まれている画像&#10;&#10;自動的に生成された説明" id="685" name="Google Shape;685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7692" y="2367034"/>
            <a:ext cx="1351165" cy="987761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2"/>
          <p:cNvSpPr/>
          <p:nvPr/>
        </p:nvSpPr>
        <p:spPr>
          <a:xfrm flipH="1">
            <a:off x="2959741" y="3617016"/>
            <a:ext cx="1419873" cy="1006936"/>
          </a:xfrm>
          <a:prstGeom prst="bentArrow">
            <a:avLst>
              <a:gd fmla="val 20562" name="adj1"/>
              <a:gd fmla="val 20248" name="adj2"/>
              <a:gd fmla="val 21991" name="adj3"/>
              <a:gd fmla="val 13849" name="adj4"/>
            </a:avLst>
          </a:prstGeom>
          <a:solidFill>
            <a:srgbClr val="F0A620"/>
          </a:soli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87" name="Google Shape;687;p52"/>
          <p:cNvSpPr/>
          <p:nvPr/>
        </p:nvSpPr>
        <p:spPr>
          <a:xfrm>
            <a:off x="4683641" y="1379865"/>
            <a:ext cx="1546369" cy="3244088"/>
          </a:xfrm>
          <a:prstGeom prst="bentArrow">
            <a:avLst>
              <a:gd fmla="val 14214" name="adj1"/>
              <a:gd fmla="val 14885" name="adj2"/>
              <a:gd fmla="val 12859" name="adj3"/>
              <a:gd fmla="val 19948" name="adj4"/>
            </a:avLst>
          </a:prstGeom>
          <a:solidFill>
            <a:srgbClr val="69CFD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88" name="Google Shape;688;p52"/>
          <p:cNvSpPr/>
          <p:nvPr/>
        </p:nvSpPr>
        <p:spPr>
          <a:xfrm>
            <a:off x="6596044" y="1969360"/>
            <a:ext cx="2035800" cy="217200"/>
          </a:xfrm>
          <a:prstGeom prst="roundRect">
            <a:avLst>
              <a:gd fmla="val 50000" name="adj"/>
            </a:avLst>
          </a:prstGeom>
          <a:solidFill>
            <a:srgbClr val="36BFD2"/>
          </a:solidFill>
          <a:ln>
            <a:noFill/>
          </a:ln>
        </p:spPr>
        <p:txBody>
          <a:bodyPr anchorCtr="0" anchor="ctr" bIns="72000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1" i="0" lang="ja" sz="115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都道府県知事・市区町村長</a:t>
            </a:r>
            <a:endParaRPr b="1" i="0" sz="115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89" name="Google Shape;689;p52"/>
          <p:cNvSpPr/>
          <p:nvPr/>
        </p:nvSpPr>
        <p:spPr>
          <a:xfrm flipH="1">
            <a:off x="2982887" y="1379864"/>
            <a:ext cx="1714149" cy="3244088"/>
          </a:xfrm>
          <a:prstGeom prst="bentArrow">
            <a:avLst>
              <a:gd fmla="val 14214" name="adj1"/>
              <a:gd fmla="val 12891" name="adj2"/>
              <a:gd fmla="val 14145" name="adj3"/>
              <a:gd fmla="val 19259" name="adj4"/>
            </a:avLst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pic>
        <p:nvPicPr>
          <p:cNvPr id="690" name="Google Shape;690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92285" y="2405857"/>
            <a:ext cx="1643261" cy="910114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2"/>
          <p:cNvSpPr/>
          <p:nvPr/>
        </p:nvSpPr>
        <p:spPr>
          <a:xfrm rot="10800000">
            <a:off x="1057314" y="5416942"/>
            <a:ext cx="1131921" cy="254096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78B832"/>
              </a:gs>
              <a:gs pos="100000">
                <a:srgbClr val="B8E08C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692" name="Google Shape;692;p52"/>
          <p:cNvGrpSpPr/>
          <p:nvPr/>
        </p:nvGrpSpPr>
        <p:grpSpPr>
          <a:xfrm>
            <a:off x="1057314" y="3430579"/>
            <a:ext cx="1131921" cy="455443"/>
            <a:chOff x="1057313" y="3173604"/>
            <a:chExt cx="1131921" cy="455443"/>
          </a:xfrm>
        </p:grpSpPr>
        <p:sp>
          <p:nvSpPr>
            <p:cNvPr id="693" name="Google Shape;693;p52"/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78B832"/>
                </a:gs>
                <a:gs pos="100000">
                  <a:srgbClr val="B8E08C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720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694" name="Google Shape;694;p52"/>
            <p:cNvSpPr txBox="1"/>
            <p:nvPr/>
          </p:nvSpPr>
          <p:spPr>
            <a:xfrm>
              <a:off x="1071681" y="3173604"/>
              <a:ext cx="11079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rgbClr val="6BA42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予算案の提出</a:t>
              </a:r>
              <a:endParaRPr b="1" i="0" sz="1200" u="none" cap="none" strike="noStrike">
                <a:solidFill>
                  <a:srgbClr val="6BA42C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695" name="Google Shape;695;p52"/>
          <p:cNvSpPr/>
          <p:nvPr/>
        </p:nvSpPr>
        <p:spPr>
          <a:xfrm rot="10800000">
            <a:off x="7047953" y="5416942"/>
            <a:ext cx="1131921" cy="254096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2BA3D9"/>
              </a:gs>
              <a:gs pos="100000">
                <a:srgbClr val="A0D6EE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96" name="Google Shape;696;p52"/>
          <p:cNvSpPr/>
          <p:nvPr/>
        </p:nvSpPr>
        <p:spPr>
          <a:xfrm>
            <a:off x="4993016" y="2196923"/>
            <a:ext cx="1270202" cy="2445537"/>
          </a:xfrm>
          <a:prstGeom prst="bentArrow">
            <a:avLst>
              <a:gd fmla="val 17111" name="adj1"/>
              <a:gd fmla="val 15139" name="adj2"/>
              <a:gd fmla="val 15139" name="adj3"/>
              <a:gd fmla="val 23375" name="adj4"/>
            </a:avLst>
          </a:prstGeom>
          <a:solidFill>
            <a:srgbClr val="F0A620"/>
          </a:soli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97" name="Google Shape;697;p52"/>
          <p:cNvSpPr/>
          <p:nvPr/>
        </p:nvSpPr>
        <p:spPr>
          <a:xfrm>
            <a:off x="5004567" y="3661465"/>
            <a:ext cx="1258651" cy="527794"/>
          </a:xfrm>
          <a:prstGeom prst="bentArrow">
            <a:avLst>
              <a:gd fmla="val 38976" name="adj1"/>
              <a:gd fmla="val 31876" name="adj2"/>
              <a:gd fmla="val 28637" name="adj3"/>
              <a:gd fmla="val 43750" name="adj4"/>
            </a:avLst>
          </a:prstGeom>
          <a:solidFill>
            <a:srgbClr val="F0A620"/>
          </a:soli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698" name="Google Shape;698;p52"/>
          <p:cNvGrpSpPr/>
          <p:nvPr/>
        </p:nvGrpSpPr>
        <p:grpSpPr>
          <a:xfrm>
            <a:off x="274551" y="5671510"/>
            <a:ext cx="2844518" cy="637215"/>
            <a:chOff x="274551" y="5671510"/>
            <a:chExt cx="2844518" cy="637215"/>
          </a:xfrm>
        </p:grpSpPr>
        <p:sp>
          <p:nvSpPr>
            <p:cNvPr id="699" name="Google Shape;699;p52"/>
            <p:cNvSpPr/>
            <p:nvPr/>
          </p:nvSpPr>
          <p:spPr>
            <a:xfrm>
              <a:off x="274551" y="5671510"/>
              <a:ext cx="2697447" cy="637215"/>
            </a:xfrm>
            <a:prstGeom prst="rect">
              <a:avLst/>
            </a:prstGeom>
            <a:solidFill>
              <a:srgbClr val="EBF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00" name="Google Shape;700;p52"/>
            <p:cNvSpPr/>
            <p:nvPr/>
          </p:nvSpPr>
          <p:spPr>
            <a:xfrm>
              <a:off x="274551" y="5682870"/>
              <a:ext cx="2697447" cy="26195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議決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52"/>
            <p:cNvSpPr txBox="1"/>
            <p:nvPr/>
          </p:nvSpPr>
          <p:spPr>
            <a:xfrm>
              <a:off x="318269" y="5981062"/>
              <a:ext cx="2800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国会の話し合いで予算が決まります。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702" name="Google Shape;702;p52"/>
          <p:cNvGrpSpPr/>
          <p:nvPr/>
        </p:nvGrpSpPr>
        <p:grpSpPr>
          <a:xfrm>
            <a:off x="6263218" y="5671510"/>
            <a:ext cx="2844518" cy="637215"/>
            <a:chOff x="6263218" y="5671510"/>
            <a:chExt cx="2844518" cy="637215"/>
          </a:xfrm>
        </p:grpSpPr>
        <p:sp>
          <p:nvSpPr>
            <p:cNvPr id="703" name="Google Shape;703;p52"/>
            <p:cNvSpPr/>
            <p:nvPr/>
          </p:nvSpPr>
          <p:spPr>
            <a:xfrm>
              <a:off x="6263218" y="5671510"/>
              <a:ext cx="2697447" cy="637215"/>
            </a:xfrm>
            <a:prstGeom prst="rect">
              <a:avLst/>
            </a:prstGeom>
            <a:solidFill>
              <a:srgbClr val="D3F1F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04" name="Google Shape;704;p52"/>
            <p:cNvSpPr/>
            <p:nvPr/>
          </p:nvSpPr>
          <p:spPr>
            <a:xfrm>
              <a:off x="6263218" y="5682870"/>
              <a:ext cx="2697447" cy="261950"/>
            </a:xfrm>
            <a:prstGeom prst="rect">
              <a:avLst/>
            </a:prstGeom>
            <a:solidFill>
              <a:srgbClr val="36BFD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議決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52"/>
            <p:cNvSpPr txBox="1"/>
            <p:nvPr/>
          </p:nvSpPr>
          <p:spPr>
            <a:xfrm>
              <a:off x="6306936" y="5981062"/>
              <a:ext cx="2800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議会の話し合いで予算が決まります。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706" name="Google Shape;706;p52"/>
          <p:cNvGrpSpPr/>
          <p:nvPr/>
        </p:nvGrpSpPr>
        <p:grpSpPr>
          <a:xfrm>
            <a:off x="2928279" y="3454930"/>
            <a:ext cx="1338900" cy="994313"/>
            <a:chOff x="2928279" y="3454930"/>
            <a:chExt cx="1338900" cy="994313"/>
          </a:xfrm>
        </p:grpSpPr>
        <p:sp>
          <p:nvSpPr>
            <p:cNvPr id="707" name="Google Shape;707;p52"/>
            <p:cNvSpPr txBox="1"/>
            <p:nvPr/>
          </p:nvSpPr>
          <p:spPr>
            <a:xfrm>
              <a:off x="3440617" y="3454930"/>
              <a:ext cx="54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DB92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選挙</a:t>
              </a:r>
              <a:endParaRPr b="1" i="0" sz="1400" u="none" cap="none" strike="noStrike">
                <a:solidFill>
                  <a:srgbClr val="DB920F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08" name="Google Shape;708;p52"/>
            <p:cNvSpPr txBox="1"/>
            <p:nvPr/>
          </p:nvSpPr>
          <p:spPr>
            <a:xfrm>
              <a:off x="2928279" y="4033743"/>
              <a:ext cx="1338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国民の代表である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国会議員を選びます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709" name="Google Shape;709;p52"/>
          <p:cNvGrpSpPr/>
          <p:nvPr/>
        </p:nvGrpSpPr>
        <p:grpSpPr>
          <a:xfrm>
            <a:off x="5139695" y="3442573"/>
            <a:ext cx="1219200" cy="1244692"/>
            <a:chOff x="5139695" y="3405502"/>
            <a:chExt cx="1219200" cy="1244692"/>
          </a:xfrm>
        </p:grpSpPr>
        <p:sp>
          <p:nvSpPr>
            <p:cNvPr id="710" name="Google Shape;710;p52"/>
            <p:cNvSpPr txBox="1"/>
            <p:nvPr/>
          </p:nvSpPr>
          <p:spPr>
            <a:xfrm>
              <a:off x="5477379" y="3405502"/>
              <a:ext cx="54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DB92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選挙</a:t>
              </a:r>
              <a:endParaRPr b="1" i="0" sz="1400" u="none" cap="none" strike="noStrike">
                <a:solidFill>
                  <a:srgbClr val="DB920F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11" name="Google Shape;711;p52"/>
            <p:cNvSpPr txBox="1"/>
            <p:nvPr/>
          </p:nvSpPr>
          <p:spPr>
            <a:xfrm>
              <a:off x="5139695" y="3895994"/>
              <a:ext cx="1219200" cy="7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住民の代表である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都道府県・市区町村議会議員を選びます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712" name="Google Shape;712;p52"/>
          <p:cNvGrpSpPr/>
          <p:nvPr/>
        </p:nvGrpSpPr>
        <p:grpSpPr>
          <a:xfrm>
            <a:off x="5145238" y="2518334"/>
            <a:ext cx="1208100" cy="1006643"/>
            <a:chOff x="5189574" y="2180717"/>
            <a:chExt cx="1208100" cy="1006643"/>
          </a:xfrm>
        </p:grpSpPr>
        <p:sp>
          <p:nvSpPr>
            <p:cNvPr id="713" name="Google Shape;713;p52"/>
            <p:cNvSpPr txBox="1"/>
            <p:nvPr/>
          </p:nvSpPr>
          <p:spPr>
            <a:xfrm>
              <a:off x="5426090" y="2180717"/>
              <a:ext cx="54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DB92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選挙</a:t>
              </a:r>
              <a:endParaRPr b="1" i="0" sz="1400" u="none" cap="none" strike="noStrike">
                <a:solidFill>
                  <a:srgbClr val="DB920F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14" name="Google Shape;714;p52"/>
            <p:cNvSpPr txBox="1"/>
            <p:nvPr/>
          </p:nvSpPr>
          <p:spPr>
            <a:xfrm>
              <a:off x="5189574" y="2433160"/>
              <a:ext cx="1208100" cy="7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住民の代表である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都道府県知事・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市区町村長を選びます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715" name="Google Shape;715;p52"/>
          <p:cNvSpPr txBox="1"/>
          <p:nvPr/>
        </p:nvSpPr>
        <p:spPr>
          <a:xfrm>
            <a:off x="3299404" y="1712804"/>
            <a:ext cx="79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6BA42C"/>
                </a:solidFill>
                <a:latin typeface="Noto Sans JP"/>
                <a:ea typeface="Noto Sans JP"/>
                <a:cs typeface="Noto Sans JP"/>
                <a:sym typeface="Noto Sans JP"/>
              </a:rPr>
              <a:t>税金</a:t>
            </a:r>
            <a:endParaRPr b="1" i="0" sz="1400" u="none" cap="none" strike="noStrike">
              <a:solidFill>
                <a:srgbClr val="6BA42C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rgbClr val="6BA42C"/>
                </a:solidFill>
                <a:latin typeface="Noto Sans JP"/>
                <a:ea typeface="Noto Sans JP"/>
                <a:cs typeface="Noto Sans JP"/>
                <a:sym typeface="Noto Sans JP"/>
              </a:rPr>
              <a:t>（国税）</a:t>
            </a:r>
            <a:endParaRPr b="1" i="0" sz="1200" u="none" cap="none" strike="noStrike">
              <a:solidFill>
                <a:srgbClr val="6BA42C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16" name="Google Shape;716;p52"/>
          <p:cNvSpPr txBox="1"/>
          <p:nvPr/>
        </p:nvSpPr>
        <p:spPr>
          <a:xfrm>
            <a:off x="4863521" y="1712804"/>
            <a:ext cx="11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1F7EA9"/>
                </a:solidFill>
                <a:latin typeface="Noto Sans JP"/>
                <a:ea typeface="Noto Sans JP"/>
                <a:cs typeface="Noto Sans JP"/>
                <a:sym typeface="Noto Sans JP"/>
              </a:rPr>
              <a:t>税金</a:t>
            </a:r>
            <a:endParaRPr b="1" i="0" sz="1400" u="none" cap="none" strike="noStrike">
              <a:solidFill>
                <a:srgbClr val="1F7EA9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rgbClr val="1F7EA9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200" u="none" cap="none" strike="noStrike">
              <a:solidFill>
                <a:srgbClr val="1F7EA9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717" name="Google Shape;717;p52"/>
          <p:cNvGrpSpPr/>
          <p:nvPr/>
        </p:nvGrpSpPr>
        <p:grpSpPr>
          <a:xfrm>
            <a:off x="7043247" y="3430579"/>
            <a:ext cx="1131921" cy="455443"/>
            <a:chOff x="1057313" y="3173604"/>
            <a:chExt cx="1131921" cy="455443"/>
          </a:xfrm>
        </p:grpSpPr>
        <p:sp>
          <p:nvSpPr>
            <p:cNvPr id="718" name="Google Shape;718;p52"/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2BA3D9"/>
                </a:gs>
                <a:gs pos="100000">
                  <a:srgbClr val="A0D6EE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720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19" name="Google Shape;719;p52"/>
            <p:cNvSpPr txBox="1"/>
            <p:nvPr/>
          </p:nvSpPr>
          <p:spPr>
            <a:xfrm>
              <a:off x="1071681" y="3173604"/>
              <a:ext cx="11079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rgbClr val="29A8B9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予算案の提出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0" name="Google Shape;720;p52"/>
          <p:cNvGrpSpPr/>
          <p:nvPr/>
        </p:nvGrpSpPr>
        <p:grpSpPr>
          <a:xfrm>
            <a:off x="107504" y="884884"/>
            <a:ext cx="9036600" cy="351071"/>
            <a:chOff x="107504" y="884884"/>
            <a:chExt cx="9036600" cy="351071"/>
          </a:xfrm>
        </p:grpSpPr>
        <p:sp>
          <p:nvSpPr>
            <p:cNvPr id="721" name="Google Shape;721;p52"/>
            <p:cNvSpPr txBox="1"/>
            <p:nvPr/>
          </p:nvSpPr>
          <p:spPr>
            <a:xfrm>
              <a:off x="107504" y="928155"/>
              <a:ext cx="9036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国の税金に関する法律</a:t>
              </a:r>
              <a:r>
                <a:rPr b="1" i="0" lang="ja" sz="11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（税負担の方法）</a:t>
              </a: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と税金の使い道</a:t>
              </a:r>
              <a:r>
                <a:rPr b="1" i="0" lang="ja" sz="11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（予算）</a:t>
              </a: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は、国民の代表者である国会議員が決めています。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52"/>
            <p:cNvSpPr txBox="1"/>
            <p:nvPr/>
          </p:nvSpPr>
          <p:spPr>
            <a:xfrm>
              <a:off x="2229701" y="884884"/>
              <a:ext cx="415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ja" sz="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ふたん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3659" y="2142283"/>
            <a:ext cx="4480425" cy="330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671" y="2123001"/>
            <a:ext cx="4156279" cy="3301876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53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731" name="Google Shape;731;p53"/>
          <p:cNvSpPr txBox="1"/>
          <p:nvPr/>
        </p:nvSpPr>
        <p:spPr>
          <a:xfrm>
            <a:off x="139768" y="942237"/>
            <a:ext cx="44422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ja" sz="2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国の予算</a:t>
            </a:r>
            <a:r>
              <a:rPr b="1" i="0" lang="ja" sz="2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（令和６年度当初予算）</a:t>
            </a:r>
            <a:endParaRPr b="1" i="0" sz="3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32" name="Google Shape;732;p53"/>
          <p:cNvSpPr txBox="1"/>
          <p:nvPr/>
        </p:nvSpPr>
        <p:spPr>
          <a:xfrm>
            <a:off x="5990401" y="3477550"/>
            <a:ext cx="15456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歳出総額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112兆5,717億円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53"/>
          <p:cNvSpPr txBox="1"/>
          <p:nvPr/>
        </p:nvSpPr>
        <p:spPr>
          <a:xfrm>
            <a:off x="1525578" y="4657648"/>
            <a:ext cx="173492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税金など 61.8%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53"/>
          <p:cNvSpPr txBox="1"/>
          <p:nvPr/>
        </p:nvSpPr>
        <p:spPr>
          <a:xfrm>
            <a:off x="39688" y="3360891"/>
            <a:ext cx="1651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国の借金など 31.5%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53"/>
          <p:cNvSpPr txBox="1"/>
          <p:nvPr/>
        </p:nvSpPr>
        <p:spPr>
          <a:xfrm>
            <a:off x="1714546" y="1794398"/>
            <a:ext cx="1641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そのほか 6.7%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53"/>
          <p:cNvSpPr txBox="1"/>
          <p:nvPr/>
        </p:nvSpPr>
        <p:spPr>
          <a:xfrm>
            <a:off x="6593048" y="1509086"/>
            <a:ext cx="22659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わたしたちの健康や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生活を守るために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33.5%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7" name="Google Shape;737;p53"/>
          <p:cNvCxnSpPr/>
          <p:nvPr/>
        </p:nvCxnSpPr>
        <p:spPr>
          <a:xfrm flipH="1" rot="10800000">
            <a:off x="7535954" y="2300785"/>
            <a:ext cx="141971" cy="36106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738" name="Google Shape;738;p53"/>
          <p:cNvSpPr txBox="1"/>
          <p:nvPr/>
        </p:nvSpPr>
        <p:spPr>
          <a:xfrm>
            <a:off x="7618422" y="4671635"/>
            <a:ext cx="14973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道路や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住宅などの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整備のために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5.4%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53"/>
          <p:cNvSpPr txBox="1"/>
          <p:nvPr/>
        </p:nvSpPr>
        <p:spPr>
          <a:xfrm>
            <a:off x="5619722" y="5440682"/>
            <a:ext cx="21063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教育や科学技術を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さかんにするために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4.9%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53"/>
          <p:cNvSpPr txBox="1"/>
          <p:nvPr/>
        </p:nvSpPr>
        <p:spPr>
          <a:xfrm>
            <a:off x="3857063" y="4019279"/>
            <a:ext cx="1623900" cy="13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都道府県や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市区町村の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財政をおぎなう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ために 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15.8%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53"/>
          <p:cNvSpPr txBox="1"/>
          <p:nvPr/>
        </p:nvSpPr>
        <p:spPr>
          <a:xfrm>
            <a:off x="3666113" y="1879674"/>
            <a:ext cx="26865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国の借金を返したり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利子を払ったりするために 24.0%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2" name="Google Shape;742;p53"/>
          <p:cNvCxnSpPr/>
          <p:nvPr/>
        </p:nvCxnSpPr>
        <p:spPr>
          <a:xfrm flipH="1" rot="10800000">
            <a:off x="1958502" y="2087255"/>
            <a:ext cx="141971" cy="36106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743" name="Google Shape;743;p53"/>
          <p:cNvSpPr txBox="1"/>
          <p:nvPr/>
        </p:nvSpPr>
        <p:spPr>
          <a:xfrm>
            <a:off x="5892535" y="4602120"/>
            <a:ext cx="132499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そのほか16.4%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53"/>
          <p:cNvSpPr txBox="1"/>
          <p:nvPr/>
        </p:nvSpPr>
        <p:spPr>
          <a:xfrm>
            <a:off x="1632325" y="3477550"/>
            <a:ext cx="14973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歳入総額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112兆5,717億円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5" name="Google Shape;745;p53"/>
          <p:cNvCxnSpPr/>
          <p:nvPr/>
        </p:nvCxnSpPr>
        <p:spPr>
          <a:xfrm rot="10800000">
            <a:off x="5729051" y="2554315"/>
            <a:ext cx="145553" cy="295003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746" name="Google Shape;746;p53"/>
          <p:cNvCxnSpPr/>
          <p:nvPr/>
        </p:nvCxnSpPr>
        <p:spPr>
          <a:xfrm flipH="1">
            <a:off x="5258122" y="4320702"/>
            <a:ext cx="231618" cy="208376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747" name="Google Shape;747;p53"/>
          <p:cNvCxnSpPr/>
          <p:nvPr/>
        </p:nvCxnSpPr>
        <p:spPr>
          <a:xfrm flipH="1">
            <a:off x="7062097" y="4946465"/>
            <a:ext cx="490009" cy="515913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748" name="Google Shape;748;p53"/>
          <p:cNvCxnSpPr/>
          <p:nvPr/>
        </p:nvCxnSpPr>
        <p:spPr>
          <a:xfrm>
            <a:off x="7923021" y="4517917"/>
            <a:ext cx="321386" cy="214639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749" name="Google Shape;749;p53"/>
          <p:cNvSpPr txBox="1"/>
          <p:nvPr/>
        </p:nvSpPr>
        <p:spPr>
          <a:xfrm>
            <a:off x="4311255" y="2134136"/>
            <a:ext cx="6168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ja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はら</a:t>
            </a:r>
            <a:endParaRPr b="1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53"/>
          <p:cNvSpPr txBox="1"/>
          <p:nvPr/>
        </p:nvSpPr>
        <p:spPr>
          <a:xfrm>
            <a:off x="839740" y="130873"/>
            <a:ext cx="757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税金の使いみちはどうやって決めるの？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4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757" name="Google Shape;757;p54"/>
          <p:cNvSpPr txBox="1"/>
          <p:nvPr/>
        </p:nvSpPr>
        <p:spPr>
          <a:xfrm>
            <a:off x="839740" y="130873"/>
            <a:ext cx="757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税金の使いみちはどうやって決めるの？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54"/>
          <p:cNvSpPr txBox="1"/>
          <p:nvPr/>
        </p:nvSpPr>
        <p:spPr>
          <a:xfrm>
            <a:off x="128475" y="947175"/>
            <a:ext cx="488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ja" sz="2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三重県の予算</a:t>
            </a:r>
            <a:r>
              <a:rPr b="1" i="0" lang="ja" sz="15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（令和６年度当初予算）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54"/>
          <p:cNvSpPr/>
          <p:nvPr/>
        </p:nvSpPr>
        <p:spPr>
          <a:xfrm>
            <a:off x="237126" y="6457850"/>
            <a:ext cx="4119300" cy="136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※各グラフの割合は端数処理のため、合計が100％にならない場合があります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Google Shape;76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8824" y="885721"/>
            <a:ext cx="469900" cy="82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1" name="Google Shape;761;p54"/>
          <p:cNvGrpSpPr/>
          <p:nvPr/>
        </p:nvGrpSpPr>
        <p:grpSpPr>
          <a:xfrm>
            <a:off x="3698276" y="1431226"/>
            <a:ext cx="6120000" cy="4140000"/>
            <a:chOff x="8128568" y="-2574104"/>
            <a:chExt cx="6120000" cy="4140000"/>
          </a:xfrm>
        </p:grpSpPr>
        <p:pic>
          <p:nvPicPr>
            <p:cNvPr id="762" name="Google Shape;762;p5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128568" y="-2574104"/>
              <a:ext cx="6120000" cy="41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3" name="Google Shape;763;p54"/>
            <p:cNvSpPr/>
            <p:nvPr/>
          </p:nvSpPr>
          <p:spPr>
            <a:xfrm>
              <a:off x="10536033" y="-1089226"/>
              <a:ext cx="1582200" cy="1582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4" name="Google Shape;764;p54"/>
          <p:cNvSpPr txBox="1"/>
          <p:nvPr/>
        </p:nvSpPr>
        <p:spPr>
          <a:xfrm>
            <a:off x="5108900" y="4122300"/>
            <a:ext cx="85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役所の仕事の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ために5.4%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65" name="Google Shape;765;p54"/>
          <p:cNvSpPr txBox="1"/>
          <p:nvPr/>
        </p:nvSpPr>
        <p:spPr>
          <a:xfrm>
            <a:off x="6301150" y="3433750"/>
            <a:ext cx="115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ja" sz="1700" u="none" cap="none" strike="noStrike">
                <a:solidFill>
                  <a:srgbClr val="FF0000"/>
                </a:solidFill>
                <a:latin typeface="Noto Sans"/>
                <a:ea typeface="Noto Sans"/>
                <a:cs typeface="Noto Sans"/>
                <a:sym typeface="Noto Sans"/>
              </a:rPr>
              <a:t>歳出</a:t>
            </a:r>
            <a:r>
              <a:rPr b="1" i="0" lang="ja" sz="17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総額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66" name="Google Shape;766;p54"/>
          <p:cNvSpPr txBox="1"/>
          <p:nvPr/>
        </p:nvSpPr>
        <p:spPr>
          <a:xfrm>
            <a:off x="6491871" y="3725096"/>
            <a:ext cx="8265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8,051億円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67" name="Google Shape;767;p54"/>
          <p:cNvSpPr txBox="1"/>
          <p:nvPr/>
        </p:nvSpPr>
        <p:spPr>
          <a:xfrm>
            <a:off x="7111485" y="2570155"/>
            <a:ext cx="106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教育のために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20.8%</a:t>
            </a:r>
            <a:endParaRPr b="1" i="0" sz="11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68" name="Google Shape;768;p54"/>
          <p:cNvSpPr txBox="1"/>
          <p:nvPr/>
        </p:nvSpPr>
        <p:spPr>
          <a:xfrm>
            <a:off x="7774784" y="3825124"/>
            <a:ext cx="106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福祉のために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15.5%</a:t>
            </a:r>
            <a:endParaRPr b="1" i="0" sz="11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69" name="Google Shape;769;p54"/>
          <p:cNvSpPr txBox="1"/>
          <p:nvPr/>
        </p:nvSpPr>
        <p:spPr>
          <a:xfrm>
            <a:off x="6960887" y="4710846"/>
            <a:ext cx="1367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県の借金を返したり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利子を払ったり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するために13.8%</a:t>
            </a:r>
            <a:endParaRPr b="1" i="0" sz="11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0" name="Google Shape;770;p54"/>
          <p:cNvSpPr txBox="1"/>
          <p:nvPr/>
        </p:nvSpPr>
        <p:spPr>
          <a:xfrm>
            <a:off x="5955769" y="4723969"/>
            <a:ext cx="87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道路や河川の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整備のために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10.6%</a:t>
            </a:r>
            <a:endParaRPr b="1" i="0" sz="11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1" name="Google Shape;771;p54"/>
          <p:cNvSpPr txBox="1"/>
          <p:nvPr/>
        </p:nvSpPr>
        <p:spPr>
          <a:xfrm>
            <a:off x="5503455" y="5480364"/>
            <a:ext cx="85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警察の運営の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ために </a:t>
            </a:r>
            <a:r>
              <a:rPr b="1" i="0" lang="ja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5.7%</a:t>
            </a:r>
            <a:endParaRPr b="1" i="0" sz="11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2" name="Google Shape;772;p54"/>
          <p:cNvSpPr txBox="1"/>
          <p:nvPr/>
        </p:nvSpPr>
        <p:spPr>
          <a:xfrm>
            <a:off x="4953235" y="3612740"/>
            <a:ext cx="89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農業や漁業の</a:t>
            </a:r>
            <a:endParaRPr b="1" i="0" sz="14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ために 4.4%</a:t>
            </a:r>
            <a:endParaRPr b="1" i="0" sz="11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3" name="Google Shape;773;p54"/>
          <p:cNvSpPr txBox="1"/>
          <p:nvPr/>
        </p:nvSpPr>
        <p:spPr>
          <a:xfrm>
            <a:off x="5506572" y="2576627"/>
            <a:ext cx="106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そのほか</a:t>
            </a:r>
            <a:endParaRPr b="1" i="0" sz="13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23.6%</a:t>
            </a:r>
            <a:endParaRPr b="1" i="0" sz="11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774" name="Google Shape;774;p54"/>
          <p:cNvGrpSpPr/>
          <p:nvPr/>
        </p:nvGrpSpPr>
        <p:grpSpPr>
          <a:xfrm>
            <a:off x="-963026" y="1431257"/>
            <a:ext cx="6211001" cy="4520443"/>
            <a:chOff x="-963026" y="1431257"/>
            <a:chExt cx="6211001" cy="4520443"/>
          </a:xfrm>
        </p:grpSpPr>
        <p:grpSp>
          <p:nvGrpSpPr>
            <p:cNvPr id="775" name="Google Shape;775;p54"/>
            <p:cNvGrpSpPr/>
            <p:nvPr/>
          </p:nvGrpSpPr>
          <p:grpSpPr>
            <a:xfrm>
              <a:off x="-963026" y="1431257"/>
              <a:ext cx="6120000" cy="4140000"/>
              <a:chOff x="3540263" y="1433372"/>
              <a:chExt cx="6120000" cy="4140000"/>
            </a:xfrm>
          </p:grpSpPr>
          <p:pic>
            <p:nvPicPr>
              <p:cNvPr id="776" name="Google Shape;776;p5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3540263" y="1433372"/>
                <a:ext cx="6120000" cy="41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7" name="Google Shape;777;p54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4334399" y="2020734"/>
                <a:ext cx="4871700" cy="327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8" name="Google Shape;778;p5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299391" y="2718201"/>
                <a:ext cx="2849400" cy="2054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79" name="Google Shape;779;p54"/>
              <p:cNvSpPr/>
              <p:nvPr/>
            </p:nvSpPr>
            <p:spPr>
              <a:xfrm>
                <a:off x="6060669" y="3099654"/>
                <a:ext cx="1314000" cy="1314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0" name="Google Shape;780;p54"/>
            <p:cNvSpPr txBox="1"/>
            <p:nvPr/>
          </p:nvSpPr>
          <p:spPr>
            <a:xfrm>
              <a:off x="4002675" y="4527700"/>
              <a:ext cx="11280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軽油引取税2.6%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1" name="Google Shape;781;p54"/>
            <p:cNvSpPr txBox="1"/>
            <p:nvPr/>
          </p:nvSpPr>
          <p:spPr>
            <a:xfrm>
              <a:off x="4002675" y="4781700"/>
              <a:ext cx="12453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不動産取得税0.5%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2" name="Google Shape;782;p54"/>
            <p:cNvSpPr txBox="1"/>
            <p:nvPr/>
          </p:nvSpPr>
          <p:spPr>
            <a:xfrm>
              <a:off x="4002676" y="5032525"/>
              <a:ext cx="11544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県たばこ税0.3%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3" name="Google Shape;783;p54"/>
            <p:cNvSpPr txBox="1"/>
            <p:nvPr/>
          </p:nvSpPr>
          <p:spPr>
            <a:xfrm>
              <a:off x="4002675" y="5283350"/>
              <a:ext cx="12453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ゴルフ場利用税0.2%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4" name="Google Shape;784;p54"/>
            <p:cNvSpPr txBox="1"/>
            <p:nvPr/>
          </p:nvSpPr>
          <p:spPr>
            <a:xfrm>
              <a:off x="4002675" y="5534175"/>
              <a:ext cx="12453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そのほかの県税0.1%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5" name="Google Shape;785;p54"/>
            <p:cNvSpPr/>
            <p:nvPr/>
          </p:nvSpPr>
          <p:spPr>
            <a:xfrm>
              <a:off x="3717925" y="4718073"/>
              <a:ext cx="238125" cy="143637"/>
            </a:xfrm>
            <a:custGeom>
              <a:rect b="b" l="l" r="r" t="t"/>
              <a:pathLst>
                <a:path extrusionOk="0" h="152400" w="238125">
                  <a:moveTo>
                    <a:pt x="0" y="0"/>
                  </a:moveTo>
                  <a:lnTo>
                    <a:pt x="190500" y="0"/>
                  </a:lnTo>
                  <a:lnTo>
                    <a:pt x="190500" y="152400"/>
                  </a:lnTo>
                  <a:lnTo>
                    <a:pt x="238125" y="152400"/>
                  </a:lnTo>
                </a:path>
              </a:pathLst>
            </a:custGeom>
            <a:noFill/>
            <a:ln cap="flat" cmpd="sng" w="1270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54"/>
            <p:cNvSpPr/>
            <p:nvPr/>
          </p:nvSpPr>
          <p:spPr>
            <a:xfrm>
              <a:off x="3695700" y="4763127"/>
              <a:ext cx="260350" cy="324207"/>
            </a:xfrm>
            <a:custGeom>
              <a:rect b="b" l="l" r="r" t="t"/>
              <a:pathLst>
                <a:path extrusionOk="0" h="333375" w="260350">
                  <a:moveTo>
                    <a:pt x="260350" y="330200"/>
                  </a:moveTo>
                  <a:lnTo>
                    <a:pt x="142875" y="333375"/>
                  </a:lnTo>
                  <a:lnTo>
                    <a:pt x="142875" y="0"/>
                  </a:lnTo>
                  <a:lnTo>
                    <a:pt x="0" y="0"/>
                  </a:lnTo>
                </a:path>
              </a:pathLst>
            </a:custGeom>
            <a:noFill/>
            <a:ln cap="flat" cmpd="sng" w="1270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54"/>
            <p:cNvSpPr/>
            <p:nvPr/>
          </p:nvSpPr>
          <p:spPr>
            <a:xfrm>
              <a:off x="3676650" y="4784725"/>
              <a:ext cx="279400" cy="581025"/>
            </a:xfrm>
            <a:custGeom>
              <a:rect b="b" l="l" r="r" t="t"/>
              <a:pathLst>
                <a:path extrusionOk="0" h="581025" w="279400">
                  <a:moveTo>
                    <a:pt x="279400" y="581025"/>
                  </a:moveTo>
                  <a:lnTo>
                    <a:pt x="95250" y="581025"/>
                  </a:lnTo>
                  <a:lnTo>
                    <a:pt x="95250" y="0"/>
                  </a:lnTo>
                  <a:lnTo>
                    <a:pt x="0" y="0"/>
                  </a:lnTo>
                </a:path>
              </a:pathLst>
            </a:custGeom>
            <a:noFill/>
            <a:ln cap="flat" cmpd="sng" w="1270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54"/>
            <p:cNvSpPr/>
            <p:nvPr/>
          </p:nvSpPr>
          <p:spPr>
            <a:xfrm>
              <a:off x="3660775" y="4816475"/>
              <a:ext cx="298450" cy="787400"/>
            </a:xfrm>
            <a:custGeom>
              <a:rect b="b" l="l" r="r" t="t"/>
              <a:pathLst>
                <a:path extrusionOk="0" h="787400" w="298450">
                  <a:moveTo>
                    <a:pt x="0" y="0"/>
                  </a:moveTo>
                  <a:lnTo>
                    <a:pt x="0" y="787400"/>
                  </a:lnTo>
                  <a:lnTo>
                    <a:pt x="298450" y="787400"/>
                  </a:lnTo>
                </a:path>
              </a:pathLst>
            </a:custGeom>
            <a:noFill/>
            <a:ln cap="flat" cmpd="sng" w="1270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89" name="Google Shape;789;p54"/>
            <p:cNvCxnSpPr/>
            <p:nvPr/>
          </p:nvCxnSpPr>
          <p:spPr>
            <a:xfrm>
              <a:off x="3711575" y="4578350"/>
              <a:ext cx="187200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med" w="med" type="oval"/>
              <a:tailEnd len="sm" w="sm" type="none"/>
            </a:ln>
          </p:spPr>
        </p:cxnSp>
        <p:sp>
          <p:nvSpPr>
            <p:cNvPr id="790" name="Google Shape;790;p54"/>
            <p:cNvSpPr/>
            <p:nvPr/>
          </p:nvSpPr>
          <p:spPr>
            <a:xfrm>
              <a:off x="1316736" y="1786128"/>
              <a:ext cx="871728" cy="170688"/>
            </a:xfrm>
            <a:custGeom>
              <a:rect b="b" l="l" r="r" t="t"/>
              <a:pathLst>
                <a:path extrusionOk="0" h="170688" w="871728">
                  <a:moveTo>
                    <a:pt x="0" y="0"/>
                  </a:moveTo>
                  <a:lnTo>
                    <a:pt x="871728" y="0"/>
                  </a:lnTo>
                  <a:lnTo>
                    <a:pt x="871728" y="170688"/>
                  </a:lnTo>
                </a:path>
              </a:pathLst>
            </a:custGeom>
            <a:noFill/>
            <a:ln cap="flat" cmpd="sng" w="12700">
              <a:solidFill>
                <a:srgbClr val="082836"/>
              </a:solidFill>
              <a:prstDash val="solid"/>
              <a:miter lim="800000"/>
              <a:headEnd len="sm" w="sm" type="none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91" name="Google Shape;791;p54"/>
            <p:cNvCxnSpPr/>
            <p:nvPr/>
          </p:nvCxnSpPr>
          <p:spPr>
            <a:xfrm>
              <a:off x="1249680" y="1984672"/>
              <a:ext cx="688800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792" name="Google Shape;792;p54"/>
            <p:cNvSpPr txBox="1"/>
            <p:nvPr/>
          </p:nvSpPr>
          <p:spPr>
            <a:xfrm>
              <a:off x="463623" y="1711350"/>
              <a:ext cx="9000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そのほか0.7%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3" name="Google Shape;793;p54"/>
            <p:cNvSpPr txBox="1"/>
            <p:nvPr/>
          </p:nvSpPr>
          <p:spPr>
            <a:xfrm>
              <a:off x="324851" y="1924700"/>
              <a:ext cx="9918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地方譲与税4.4%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4" name="Google Shape;794;p54"/>
            <p:cNvSpPr txBox="1"/>
            <p:nvPr/>
          </p:nvSpPr>
          <p:spPr>
            <a:xfrm>
              <a:off x="3076234" y="1914609"/>
              <a:ext cx="15648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8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内 みえ森と緑の県民税 0.1%</a:t>
              </a:r>
              <a:endParaRPr b="1" i="0" sz="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5" name="Google Shape;795;p54"/>
            <p:cNvSpPr txBox="1"/>
            <p:nvPr/>
          </p:nvSpPr>
          <p:spPr>
            <a:xfrm>
              <a:off x="2320177" y="5643900"/>
              <a:ext cx="386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諸収入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2.1%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6" name="Google Shape;796;p54"/>
            <p:cNvSpPr txBox="1"/>
            <p:nvPr/>
          </p:nvSpPr>
          <p:spPr>
            <a:xfrm>
              <a:off x="1361412" y="5643900"/>
              <a:ext cx="825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そのほか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1.5%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7" name="Google Shape;797;p54"/>
            <p:cNvSpPr txBox="1"/>
            <p:nvPr/>
          </p:nvSpPr>
          <p:spPr>
            <a:xfrm>
              <a:off x="1895119" y="4948956"/>
              <a:ext cx="502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繰入金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4.9%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8" name="Google Shape;798;p54"/>
            <p:cNvSpPr txBox="1"/>
            <p:nvPr/>
          </p:nvSpPr>
          <p:spPr>
            <a:xfrm>
              <a:off x="3373894" y="3986635"/>
              <a:ext cx="573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自動車税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3.7%</a:t>
              </a:r>
              <a:endParaRPr b="1" i="0" sz="10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9" name="Google Shape;799;p54"/>
            <p:cNvSpPr txBox="1"/>
            <p:nvPr/>
          </p:nvSpPr>
          <p:spPr>
            <a:xfrm>
              <a:off x="640291" y="4283879"/>
              <a:ext cx="9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地方交付税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20.0%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00" name="Google Shape;800;p54"/>
            <p:cNvSpPr txBox="1"/>
            <p:nvPr/>
          </p:nvSpPr>
          <p:spPr>
            <a:xfrm>
              <a:off x="724662" y="3125639"/>
              <a:ext cx="440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県債</a:t>
              </a:r>
              <a:endParaRPr b="1" i="0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9.6%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01" name="Google Shape;801;p54"/>
            <p:cNvSpPr txBox="1"/>
            <p:nvPr/>
          </p:nvSpPr>
          <p:spPr>
            <a:xfrm>
              <a:off x="887092" y="2442887"/>
              <a:ext cx="945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国庫支出金</a:t>
              </a:r>
              <a:endParaRPr b="1" i="0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10.3%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02" name="Google Shape;802;p54"/>
            <p:cNvSpPr txBox="1"/>
            <p:nvPr/>
          </p:nvSpPr>
          <p:spPr>
            <a:xfrm>
              <a:off x="2173348" y="2138087"/>
              <a:ext cx="945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県民税</a:t>
              </a:r>
              <a:endParaRPr b="1" i="0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 9.4%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03" name="Google Shape;803;p54"/>
            <p:cNvSpPr txBox="1"/>
            <p:nvPr/>
          </p:nvSpPr>
          <p:spPr>
            <a:xfrm>
              <a:off x="3388109" y="3418247"/>
              <a:ext cx="594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事業税 </a:t>
              </a:r>
              <a:endParaRPr b="1" i="0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8.8%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04" name="Google Shape;804;p54"/>
            <p:cNvSpPr txBox="1"/>
            <p:nvPr/>
          </p:nvSpPr>
          <p:spPr>
            <a:xfrm>
              <a:off x="2842677" y="2662343"/>
              <a:ext cx="92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地方消費税</a:t>
              </a:r>
              <a:endParaRPr b="1" i="0" sz="13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9.8% </a:t>
              </a:r>
              <a:endPara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05" name="Google Shape;805;p54"/>
            <p:cNvSpPr txBox="1"/>
            <p:nvPr/>
          </p:nvSpPr>
          <p:spPr>
            <a:xfrm>
              <a:off x="2519589" y="4631351"/>
              <a:ext cx="9279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地方消費税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清算金 </a:t>
              </a:r>
              <a:endParaRPr b="1" i="0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11.3%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06" name="Google Shape;806;p54"/>
            <p:cNvSpPr txBox="1"/>
            <p:nvPr/>
          </p:nvSpPr>
          <p:spPr>
            <a:xfrm>
              <a:off x="1577190" y="3433750"/>
              <a:ext cx="12453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i="0" lang="ja" sz="1700" u="none" cap="none" strike="noStrike">
                  <a:solidFill>
                    <a:srgbClr val="FF0000"/>
                  </a:solidFill>
                  <a:latin typeface="Noto Sans"/>
                  <a:ea typeface="Noto Sans"/>
                  <a:cs typeface="Noto Sans"/>
                  <a:sym typeface="Noto Sans"/>
                </a:rPr>
                <a:t>歳入</a:t>
              </a:r>
              <a:r>
                <a:rPr b="1" i="0" lang="ja" sz="17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総額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07" name="Google Shape;807;p54"/>
            <p:cNvSpPr txBox="1"/>
            <p:nvPr/>
          </p:nvSpPr>
          <p:spPr>
            <a:xfrm>
              <a:off x="1811166" y="3725096"/>
              <a:ext cx="8265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8,051億円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cxnSp>
          <p:nvCxnSpPr>
            <p:cNvPr id="808" name="Google Shape;808;p54"/>
            <p:cNvCxnSpPr/>
            <p:nvPr/>
          </p:nvCxnSpPr>
          <p:spPr>
            <a:xfrm>
              <a:off x="3102598" y="2065893"/>
              <a:ext cx="0" cy="1533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</p:grpSp>
      <p:cxnSp>
        <p:nvCxnSpPr>
          <p:cNvPr id="809" name="Google Shape;809;p54"/>
          <p:cNvCxnSpPr/>
          <p:nvPr/>
        </p:nvCxnSpPr>
        <p:spPr>
          <a:xfrm>
            <a:off x="5608110" y="4781697"/>
            <a:ext cx="0" cy="6555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</p:cxnSp>
      <p:cxnSp>
        <p:nvCxnSpPr>
          <p:cNvPr id="810" name="Google Shape;810;p54"/>
          <p:cNvCxnSpPr/>
          <p:nvPr/>
        </p:nvCxnSpPr>
        <p:spPr>
          <a:xfrm>
            <a:off x="2481106" y="5399975"/>
            <a:ext cx="0" cy="2112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</p:cxnSp>
      <p:cxnSp>
        <p:nvCxnSpPr>
          <p:cNvPr id="811" name="Google Shape;811;p54"/>
          <p:cNvCxnSpPr/>
          <p:nvPr/>
        </p:nvCxnSpPr>
        <p:spPr>
          <a:xfrm>
            <a:off x="1752600" y="5283347"/>
            <a:ext cx="2100" cy="3279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5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818" name="Google Shape;818;p55"/>
          <p:cNvSpPr txBox="1"/>
          <p:nvPr/>
        </p:nvSpPr>
        <p:spPr>
          <a:xfrm>
            <a:off x="878182" y="6493840"/>
            <a:ext cx="81699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ja" sz="105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関係機関・施設案内　</a:t>
            </a:r>
            <a:r>
              <a:rPr b="0" i="0" lang="ja" sz="105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https://www.pref.mie.lg.jp/s_kencho/KENCHO/index5.htm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55"/>
          <p:cNvSpPr txBox="1"/>
          <p:nvPr/>
        </p:nvSpPr>
        <p:spPr>
          <a:xfrm>
            <a:off x="3259756" y="1047624"/>
            <a:ext cx="2733000" cy="6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ja" sz="1900" u="none" cap="none" strike="noStrike">
                <a:solidFill>
                  <a:srgbClr val="5C4900"/>
                </a:solidFill>
                <a:latin typeface="Noto Sans"/>
                <a:ea typeface="Noto Sans"/>
                <a:cs typeface="Noto Sans"/>
                <a:sym typeface="Noto Sans"/>
              </a:rPr>
              <a:t>身近なまちの施設に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ja" sz="1900" u="none" cap="none" strike="noStrike">
                <a:solidFill>
                  <a:srgbClr val="5C4900"/>
                </a:solidFill>
                <a:latin typeface="Noto Sans"/>
                <a:ea typeface="Noto Sans"/>
                <a:cs typeface="Noto Sans"/>
                <a:sym typeface="Noto Sans"/>
              </a:rPr>
              <a:t>税金が使われています。</a:t>
            </a:r>
            <a:endParaRPr b="1" i="0" sz="1900" u="none" cap="none" strike="noStrike">
              <a:solidFill>
                <a:srgbClr val="5C49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20" name="Google Shape;820;p55"/>
          <p:cNvSpPr/>
          <p:nvPr/>
        </p:nvSpPr>
        <p:spPr>
          <a:xfrm>
            <a:off x="7585900" y="888875"/>
            <a:ext cx="1501800" cy="136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※〇〇市は所在地を表します。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55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絵と文字の加工写真&#10;&#10;AI によって生成されたコンテンツは間違っている可能性があります。" id="822" name="Google Shape;822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7857" y="1748956"/>
            <a:ext cx="2221987" cy="384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91372" y="2159097"/>
            <a:ext cx="343465" cy="44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4583" y="3863751"/>
            <a:ext cx="343465" cy="44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9453" y="2950420"/>
            <a:ext cx="343465" cy="445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6" name="Google Shape;826;p55"/>
          <p:cNvGrpSpPr/>
          <p:nvPr/>
        </p:nvGrpSpPr>
        <p:grpSpPr>
          <a:xfrm>
            <a:off x="1378039" y="4308983"/>
            <a:ext cx="6387900" cy="2042747"/>
            <a:chOff x="1378039" y="4308983"/>
            <a:chExt cx="6387900" cy="2042747"/>
          </a:xfrm>
        </p:grpSpPr>
        <p:pic>
          <p:nvPicPr>
            <p:cNvPr descr="挿絵 が含まれている画像&#10;&#10;AI によって生成されたコンテンツは間違っている可能性があります。" id="827" name="Google Shape;827;p55"/>
            <p:cNvPicPr preferRelativeResize="0"/>
            <p:nvPr/>
          </p:nvPicPr>
          <p:blipFill rotWithShape="1">
            <a:blip r:embed="rId6">
              <a:alphaModFix/>
            </a:blip>
            <a:srcRect b="16100" l="0" r="-5374" t="0"/>
            <a:stretch/>
          </p:blipFill>
          <p:spPr>
            <a:xfrm rot="249839">
              <a:off x="5501115" y="4603201"/>
              <a:ext cx="799370" cy="1272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人形, 挿絵 が含まれている画像&#10;&#10;AI によって生成されたコンテンツは間違っている可能性があります。" id="828" name="Google Shape;828;p55"/>
            <p:cNvPicPr preferRelativeResize="0"/>
            <p:nvPr/>
          </p:nvPicPr>
          <p:blipFill rotWithShape="1">
            <a:blip r:embed="rId7">
              <a:alphaModFix/>
            </a:blip>
            <a:srcRect b="20685" l="0" r="0" t="0"/>
            <a:stretch/>
          </p:blipFill>
          <p:spPr>
            <a:xfrm rot="212761">
              <a:off x="4923761" y="4331984"/>
              <a:ext cx="793387" cy="16031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9" name="Google Shape;829;p55"/>
            <p:cNvSpPr/>
            <p:nvPr/>
          </p:nvSpPr>
          <p:spPr>
            <a:xfrm>
              <a:off x="1378039" y="5702830"/>
              <a:ext cx="6387900" cy="648900"/>
            </a:xfrm>
            <a:prstGeom prst="roundRect">
              <a:avLst>
                <a:gd fmla="val 6743" name="adj"/>
              </a:avLst>
            </a:prstGeom>
            <a:solidFill>
              <a:schemeClr val="lt1"/>
            </a:solidFill>
            <a:ln cap="rnd" cmpd="sng" w="22225">
              <a:solidFill>
                <a:srgbClr val="FF8082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55"/>
            <p:cNvSpPr txBox="1"/>
            <p:nvPr/>
          </p:nvSpPr>
          <p:spPr>
            <a:xfrm>
              <a:off x="1466572" y="5881084"/>
              <a:ext cx="25692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ほかにはどんなものがあるかな？</a:t>
              </a:r>
              <a:endParaRPr b="1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pic>
        <p:nvPicPr>
          <p:cNvPr id="831" name="Google Shape;831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1185" y="3115433"/>
            <a:ext cx="343465" cy="445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2" name="Google Shape;832;p55"/>
          <p:cNvGrpSpPr/>
          <p:nvPr/>
        </p:nvGrpSpPr>
        <p:grpSpPr>
          <a:xfrm>
            <a:off x="4982198" y="3315768"/>
            <a:ext cx="3687026" cy="2230470"/>
            <a:chOff x="4982198" y="3315768"/>
            <a:chExt cx="3687026" cy="2230470"/>
          </a:xfrm>
        </p:grpSpPr>
        <p:grpSp>
          <p:nvGrpSpPr>
            <p:cNvPr id="833" name="Google Shape;833;p55"/>
            <p:cNvGrpSpPr/>
            <p:nvPr/>
          </p:nvGrpSpPr>
          <p:grpSpPr>
            <a:xfrm>
              <a:off x="6360424" y="3374549"/>
              <a:ext cx="2308800" cy="2171689"/>
              <a:chOff x="552052" y="1004837"/>
              <a:chExt cx="2308800" cy="2171689"/>
            </a:xfrm>
          </p:grpSpPr>
          <p:sp>
            <p:nvSpPr>
              <p:cNvPr id="834" name="Google Shape;834;p55"/>
              <p:cNvSpPr/>
              <p:nvPr/>
            </p:nvSpPr>
            <p:spPr>
              <a:xfrm>
                <a:off x="638531" y="1025940"/>
                <a:ext cx="2138400" cy="2098500"/>
              </a:xfrm>
              <a:prstGeom prst="ellipse">
                <a:avLst/>
              </a:prstGeom>
              <a:blipFill rotWithShape="1">
                <a:blip r:embed="rId8">
                  <a:alphaModFix/>
                </a:blip>
                <a:tile algn="tl" flip="none" tx="-234950" sx="99995" ty="6350" sy="99995"/>
              </a:blip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35" name="Google Shape;835;p55"/>
              <p:cNvGrpSpPr/>
              <p:nvPr/>
            </p:nvGrpSpPr>
            <p:grpSpPr>
              <a:xfrm>
                <a:off x="560666" y="1004837"/>
                <a:ext cx="753000" cy="642300"/>
                <a:chOff x="560666" y="3374550"/>
                <a:chExt cx="753000" cy="642300"/>
              </a:xfrm>
            </p:grpSpPr>
            <p:sp>
              <p:nvSpPr>
                <p:cNvPr id="836" name="Google Shape;836;p55"/>
                <p:cNvSpPr/>
                <p:nvPr/>
              </p:nvSpPr>
              <p:spPr>
                <a:xfrm>
                  <a:off x="610111" y="3374550"/>
                  <a:ext cx="654000" cy="642300"/>
                </a:xfrm>
                <a:prstGeom prst="ellipse">
                  <a:avLst/>
                </a:prstGeom>
                <a:solidFill>
                  <a:srgbClr val="5C4900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t/>
                  </a:r>
                  <a:endParaRPr b="0" i="0" sz="10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837;p55"/>
                <p:cNvSpPr txBox="1"/>
                <p:nvPr/>
              </p:nvSpPr>
              <p:spPr>
                <a:xfrm>
                  <a:off x="560666" y="3577710"/>
                  <a:ext cx="75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i="0" lang="ja" sz="10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松阪市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838" name="Google Shape;838;p55"/>
              <p:cNvSpPr/>
              <p:nvPr/>
            </p:nvSpPr>
            <p:spPr>
              <a:xfrm>
                <a:off x="552052" y="2841726"/>
                <a:ext cx="2308800" cy="3348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180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ja" sz="15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三重県立みえこどもの城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sp>
          <p:nvSpPr>
            <p:cNvPr id="839" name="Google Shape;839;p55"/>
            <p:cNvSpPr/>
            <p:nvPr/>
          </p:nvSpPr>
          <p:spPr>
            <a:xfrm>
              <a:off x="4982198" y="3315768"/>
              <a:ext cx="1452785" cy="1247686"/>
            </a:xfrm>
            <a:custGeom>
              <a:rect b="b" l="l" r="r" t="t"/>
              <a:pathLst>
                <a:path extrusionOk="0" h="1247686" w="1452785">
                  <a:moveTo>
                    <a:pt x="0" y="0"/>
                  </a:moveTo>
                  <a:lnTo>
                    <a:pt x="854580" y="0"/>
                  </a:lnTo>
                  <a:lnTo>
                    <a:pt x="1452785" y="1247686"/>
                  </a:lnTo>
                </a:path>
              </a:pathLst>
            </a:custGeom>
            <a:noFill/>
            <a:ln cap="flat" cmpd="sng" w="19050">
              <a:solidFill>
                <a:srgbClr val="5C480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0" name="Google Shape;840;p55"/>
          <p:cNvGrpSpPr/>
          <p:nvPr/>
        </p:nvGrpSpPr>
        <p:grpSpPr>
          <a:xfrm>
            <a:off x="560666" y="1030475"/>
            <a:ext cx="3994335" cy="2171689"/>
            <a:chOff x="560666" y="1030475"/>
            <a:chExt cx="3994335" cy="2171689"/>
          </a:xfrm>
        </p:grpSpPr>
        <p:grpSp>
          <p:nvGrpSpPr>
            <p:cNvPr id="841" name="Google Shape;841;p55"/>
            <p:cNvGrpSpPr/>
            <p:nvPr/>
          </p:nvGrpSpPr>
          <p:grpSpPr>
            <a:xfrm>
              <a:off x="560666" y="1030475"/>
              <a:ext cx="2308801" cy="2171689"/>
              <a:chOff x="560666" y="1004837"/>
              <a:chExt cx="2308801" cy="2171689"/>
            </a:xfrm>
          </p:grpSpPr>
          <p:sp>
            <p:nvSpPr>
              <p:cNvPr id="842" name="Google Shape;842;p55"/>
              <p:cNvSpPr/>
              <p:nvPr/>
            </p:nvSpPr>
            <p:spPr>
              <a:xfrm>
                <a:off x="638531" y="1025940"/>
                <a:ext cx="2138400" cy="2098500"/>
              </a:xfrm>
              <a:prstGeom prst="ellipse">
                <a:avLst/>
              </a:prstGeom>
              <a:blipFill rotWithShape="1">
                <a:blip r:embed="rId9">
                  <a:alphaModFix/>
                </a:blip>
                <a:tile algn="tl" flip="none" tx="-190500" sx="89992" ty="-31750" sy="89992"/>
              </a:blip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43" name="Google Shape;843;p55"/>
              <p:cNvGrpSpPr/>
              <p:nvPr/>
            </p:nvGrpSpPr>
            <p:grpSpPr>
              <a:xfrm>
                <a:off x="560666" y="1004837"/>
                <a:ext cx="753000" cy="642300"/>
                <a:chOff x="560666" y="3374550"/>
                <a:chExt cx="753000" cy="642300"/>
              </a:xfrm>
            </p:grpSpPr>
            <p:sp>
              <p:nvSpPr>
                <p:cNvPr id="844" name="Google Shape;844;p55"/>
                <p:cNvSpPr/>
                <p:nvPr/>
              </p:nvSpPr>
              <p:spPr>
                <a:xfrm>
                  <a:off x="610111" y="3374550"/>
                  <a:ext cx="654000" cy="642300"/>
                </a:xfrm>
                <a:prstGeom prst="ellipse">
                  <a:avLst/>
                </a:prstGeom>
                <a:solidFill>
                  <a:srgbClr val="5C4900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t/>
                  </a:r>
                  <a:endParaRPr b="0" i="0" sz="10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845;p55"/>
                <p:cNvSpPr txBox="1"/>
                <p:nvPr/>
              </p:nvSpPr>
              <p:spPr>
                <a:xfrm>
                  <a:off x="560666" y="3577710"/>
                  <a:ext cx="75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i="0" lang="ja" sz="10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津市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846" name="Google Shape;846;p55"/>
              <p:cNvSpPr/>
              <p:nvPr/>
            </p:nvSpPr>
            <p:spPr>
              <a:xfrm>
                <a:off x="560667" y="2841726"/>
                <a:ext cx="2308800" cy="3348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180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ja" sz="14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津市西部クリーンセンター</a:t>
                </a:r>
                <a:endParaRPr b="1" i="0" sz="13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cxnSp>
          <p:nvCxnSpPr>
            <p:cNvPr id="847" name="Google Shape;847;p55"/>
            <p:cNvCxnSpPr/>
            <p:nvPr/>
          </p:nvCxnSpPr>
          <p:spPr>
            <a:xfrm>
              <a:off x="2683001" y="2460223"/>
              <a:ext cx="1872000" cy="573600"/>
            </a:xfrm>
            <a:prstGeom prst="straightConnector1">
              <a:avLst/>
            </a:prstGeom>
            <a:noFill/>
            <a:ln cap="flat" cmpd="sng" w="19050">
              <a:solidFill>
                <a:srgbClr val="5C48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848" name="Google Shape;848;p55"/>
          <p:cNvGrpSpPr/>
          <p:nvPr/>
        </p:nvGrpSpPr>
        <p:grpSpPr>
          <a:xfrm>
            <a:off x="558697" y="3374549"/>
            <a:ext cx="3942442" cy="2171689"/>
            <a:chOff x="558697" y="3374549"/>
            <a:chExt cx="3942442" cy="2171689"/>
          </a:xfrm>
        </p:grpSpPr>
        <p:grpSp>
          <p:nvGrpSpPr>
            <p:cNvPr id="849" name="Google Shape;849;p55"/>
            <p:cNvGrpSpPr/>
            <p:nvPr/>
          </p:nvGrpSpPr>
          <p:grpSpPr>
            <a:xfrm>
              <a:off x="558697" y="3374549"/>
              <a:ext cx="2310600" cy="2171689"/>
              <a:chOff x="558697" y="1004837"/>
              <a:chExt cx="2310600" cy="2171689"/>
            </a:xfrm>
          </p:grpSpPr>
          <p:sp>
            <p:nvSpPr>
              <p:cNvPr id="850" name="Google Shape;850;p55"/>
              <p:cNvSpPr/>
              <p:nvPr/>
            </p:nvSpPr>
            <p:spPr>
              <a:xfrm>
                <a:off x="638531" y="1025940"/>
                <a:ext cx="2138400" cy="2098500"/>
              </a:xfrm>
              <a:prstGeom prst="ellipse">
                <a:avLst/>
              </a:prstGeom>
              <a:blipFill rotWithShape="1">
                <a:blip r:embed="rId10">
                  <a:alphaModFix/>
                </a:blip>
                <a:tile algn="tl" flip="none" tx="-425450" sx="99995" ty="-25400" sy="99995"/>
              </a:blip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51" name="Google Shape;851;p55"/>
              <p:cNvGrpSpPr/>
              <p:nvPr/>
            </p:nvGrpSpPr>
            <p:grpSpPr>
              <a:xfrm>
                <a:off x="560666" y="1004837"/>
                <a:ext cx="753000" cy="642300"/>
                <a:chOff x="560666" y="3374550"/>
                <a:chExt cx="753000" cy="642300"/>
              </a:xfrm>
            </p:grpSpPr>
            <p:sp>
              <p:nvSpPr>
                <p:cNvPr id="852" name="Google Shape;852;p55"/>
                <p:cNvSpPr/>
                <p:nvPr/>
              </p:nvSpPr>
              <p:spPr>
                <a:xfrm>
                  <a:off x="610111" y="3374550"/>
                  <a:ext cx="654000" cy="642300"/>
                </a:xfrm>
                <a:prstGeom prst="ellipse">
                  <a:avLst/>
                </a:prstGeom>
                <a:solidFill>
                  <a:srgbClr val="5C4900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t/>
                  </a:r>
                  <a:endParaRPr b="0" i="0" sz="10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" name="Google Shape;853;p55"/>
                <p:cNvSpPr txBox="1"/>
                <p:nvPr/>
              </p:nvSpPr>
              <p:spPr>
                <a:xfrm>
                  <a:off x="560666" y="3577710"/>
                  <a:ext cx="75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i="0" lang="ja" sz="10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紀北町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854" name="Google Shape;854;p55"/>
              <p:cNvSpPr/>
              <p:nvPr/>
            </p:nvSpPr>
            <p:spPr>
              <a:xfrm>
                <a:off x="558697" y="2841726"/>
                <a:ext cx="2310600" cy="3348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180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ja" sz="15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国土交通省紀勢自動車道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cxnSp>
          <p:nvCxnSpPr>
            <p:cNvPr id="855" name="Google Shape;855;p55"/>
            <p:cNvCxnSpPr/>
            <p:nvPr/>
          </p:nvCxnSpPr>
          <p:spPr>
            <a:xfrm>
              <a:off x="2651039" y="4103901"/>
              <a:ext cx="1850100" cy="0"/>
            </a:xfrm>
            <a:prstGeom prst="straightConnector1">
              <a:avLst/>
            </a:prstGeom>
            <a:noFill/>
            <a:ln cap="flat" cmpd="sng" w="19050">
              <a:solidFill>
                <a:srgbClr val="5C48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856" name="Google Shape;856;p55"/>
          <p:cNvGrpSpPr/>
          <p:nvPr/>
        </p:nvGrpSpPr>
        <p:grpSpPr>
          <a:xfrm>
            <a:off x="5234837" y="1030475"/>
            <a:ext cx="3434387" cy="2178049"/>
            <a:chOff x="5234837" y="1030475"/>
            <a:chExt cx="3434387" cy="2178049"/>
          </a:xfrm>
        </p:grpSpPr>
        <p:cxnSp>
          <p:nvCxnSpPr>
            <p:cNvPr id="857" name="Google Shape;857;p55"/>
            <p:cNvCxnSpPr>
              <a:stCxn id="823" idx="3"/>
            </p:cNvCxnSpPr>
            <p:nvPr/>
          </p:nvCxnSpPr>
          <p:spPr>
            <a:xfrm>
              <a:off x="5234837" y="2381713"/>
              <a:ext cx="1311300" cy="2700"/>
            </a:xfrm>
            <a:prstGeom prst="straightConnector1">
              <a:avLst/>
            </a:prstGeom>
            <a:noFill/>
            <a:ln cap="flat" cmpd="sng" w="19050">
              <a:solidFill>
                <a:srgbClr val="5C48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grpSp>
          <p:nvGrpSpPr>
            <p:cNvPr id="858" name="Google Shape;858;p55"/>
            <p:cNvGrpSpPr/>
            <p:nvPr/>
          </p:nvGrpSpPr>
          <p:grpSpPr>
            <a:xfrm>
              <a:off x="6360424" y="1030475"/>
              <a:ext cx="2308800" cy="2178049"/>
              <a:chOff x="6360424" y="1004837"/>
              <a:chExt cx="2308800" cy="2178049"/>
            </a:xfrm>
          </p:grpSpPr>
          <p:sp>
            <p:nvSpPr>
              <p:cNvPr id="859" name="Google Shape;859;p55"/>
              <p:cNvSpPr/>
              <p:nvPr/>
            </p:nvSpPr>
            <p:spPr>
              <a:xfrm>
                <a:off x="6444934" y="1084386"/>
                <a:ext cx="2138400" cy="2098500"/>
              </a:xfrm>
              <a:prstGeom prst="ellipse">
                <a:avLst/>
              </a:prstGeom>
              <a:blipFill rotWithShape="1">
                <a:blip r:embed="rId11">
                  <a:alphaModFix/>
                </a:blip>
                <a:tile algn="tl" flip="none" tx="-247650" sx="99995" ty="-19050" sy="99995"/>
              </a:blip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55"/>
              <p:cNvSpPr/>
              <p:nvPr/>
            </p:nvSpPr>
            <p:spPr>
              <a:xfrm>
                <a:off x="6360424" y="2841726"/>
                <a:ext cx="2308800" cy="3348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180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1" i="0" lang="ja" sz="15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四日市市立博物館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grpSp>
            <p:nvGrpSpPr>
              <p:cNvPr id="861" name="Google Shape;861;p55"/>
              <p:cNvGrpSpPr/>
              <p:nvPr/>
            </p:nvGrpSpPr>
            <p:grpSpPr>
              <a:xfrm>
                <a:off x="6362599" y="1004837"/>
                <a:ext cx="753000" cy="642300"/>
                <a:chOff x="560666" y="3374550"/>
                <a:chExt cx="753000" cy="642300"/>
              </a:xfrm>
            </p:grpSpPr>
            <p:sp>
              <p:nvSpPr>
                <p:cNvPr id="862" name="Google Shape;862;p55"/>
                <p:cNvSpPr/>
                <p:nvPr/>
              </p:nvSpPr>
              <p:spPr>
                <a:xfrm>
                  <a:off x="610111" y="3374550"/>
                  <a:ext cx="654000" cy="642300"/>
                </a:xfrm>
                <a:prstGeom prst="ellipse">
                  <a:avLst/>
                </a:prstGeom>
                <a:solidFill>
                  <a:srgbClr val="5C4900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t/>
                  </a:r>
                  <a:endParaRPr b="0" i="0" sz="10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55"/>
                <p:cNvSpPr txBox="1"/>
                <p:nvPr/>
              </p:nvSpPr>
              <p:spPr>
                <a:xfrm>
                  <a:off x="560666" y="3577710"/>
                  <a:ext cx="75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i="0" lang="ja" sz="10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四日市市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</p:grpSp>
      </p:grpSp>
      <p:sp>
        <p:nvSpPr>
          <p:cNvPr id="864" name="Google Shape;864;p55"/>
          <p:cNvSpPr txBox="1"/>
          <p:nvPr/>
        </p:nvSpPr>
        <p:spPr>
          <a:xfrm>
            <a:off x="839740" y="130873"/>
            <a:ext cx="757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税金の使いみち（三重県内の公共施設）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" name="Google Shape;870;p56"/>
          <p:cNvGrpSpPr/>
          <p:nvPr/>
        </p:nvGrpSpPr>
        <p:grpSpPr>
          <a:xfrm>
            <a:off x="518140" y="1498832"/>
            <a:ext cx="3917960" cy="1884684"/>
            <a:chOff x="518140" y="1498832"/>
            <a:chExt cx="3917960" cy="1884684"/>
          </a:xfrm>
        </p:grpSpPr>
        <p:grpSp>
          <p:nvGrpSpPr>
            <p:cNvPr id="871" name="Google Shape;871;p56"/>
            <p:cNvGrpSpPr/>
            <p:nvPr/>
          </p:nvGrpSpPr>
          <p:grpSpPr>
            <a:xfrm>
              <a:off x="518140" y="1498832"/>
              <a:ext cx="3917950" cy="1884684"/>
              <a:chOff x="536575" y="1519342"/>
              <a:chExt cx="3917950" cy="1884684"/>
            </a:xfrm>
          </p:grpSpPr>
          <p:sp>
            <p:nvSpPr>
              <p:cNvPr id="872" name="Google Shape;872;p56"/>
              <p:cNvSpPr/>
              <p:nvPr/>
            </p:nvSpPr>
            <p:spPr>
              <a:xfrm>
                <a:off x="536575" y="1519342"/>
                <a:ext cx="3917950" cy="1884258"/>
              </a:xfrm>
              <a:prstGeom prst="roundRect">
                <a:avLst>
                  <a:gd fmla="val 6615" name="adj"/>
                </a:avLst>
              </a:prstGeom>
              <a:solidFill>
                <a:schemeClr val="lt1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56"/>
              <p:cNvSpPr/>
              <p:nvPr/>
            </p:nvSpPr>
            <p:spPr>
              <a:xfrm rot="5400000">
                <a:off x="2359207" y="1316026"/>
                <a:ext cx="1872000" cy="2304000"/>
              </a:xfrm>
              <a:prstGeom prst="round2SameRect">
                <a:avLst>
                  <a:gd fmla="val 7357" name="adj1"/>
                  <a:gd fmla="val 0" name="adj2"/>
                </a:avLst>
              </a:prstGeom>
              <a:blipFill rotWithShape="0">
                <a:blip r:embed="rId3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74" name="Google Shape;874;p56"/>
              <p:cNvGrpSpPr/>
              <p:nvPr/>
            </p:nvGrpSpPr>
            <p:grpSpPr>
              <a:xfrm>
                <a:off x="1063369" y="1704666"/>
                <a:ext cx="567086" cy="567086"/>
                <a:chOff x="1063369" y="1704666"/>
                <a:chExt cx="567086" cy="567086"/>
              </a:xfrm>
            </p:grpSpPr>
            <p:sp>
              <p:nvSpPr>
                <p:cNvPr id="875" name="Google Shape;875;p56"/>
                <p:cNvSpPr/>
                <p:nvPr/>
              </p:nvSpPr>
              <p:spPr>
                <a:xfrm>
                  <a:off x="1063369" y="1704666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876" name="Google Shape;876;p5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1213987" y="1840600"/>
                  <a:ext cx="267489" cy="3039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877" name="Google Shape;877;p56"/>
              <p:cNvSpPr txBox="1"/>
              <p:nvPr/>
            </p:nvSpPr>
            <p:spPr>
              <a:xfrm>
                <a:off x="627233" y="2375110"/>
                <a:ext cx="1452000" cy="40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ja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住民の安全を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  <a:p>
                <a:pPr indent="0" lvl="0" marL="0" marR="0" rtl="0" algn="ctr">
                  <a:lnSpc>
                    <a:spcPct val="8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ja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守るために</a:t>
                </a:r>
                <a:endParaRPr b="1" i="0" sz="1400" u="none" cap="none" strike="noStrike">
                  <a:solidFill>
                    <a:srgbClr val="5C49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sp>
            <p:nvSpPr>
              <p:cNvPr id="878" name="Google Shape;878;p56"/>
              <p:cNvSpPr/>
              <p:nvPr/>
            </p:nvSpPr>
            <p:spPr>
              <a:xfrm>
                <a:off x="837440" y="2887351"/>
                <a:ext cx="1044575" cy="230821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>
                <a:noFill/>
              </a:ln>
            </p:spPr>
            <p:txBody>
              <a:bodyPr anchorCtr="0" anchor="ctr" bIns="108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ja" sz="9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交番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sp>
          <p:nvSpPr>
            <p:cNvPr id="879" name="Google Shape;879;p56"/>
            <p:cNvSpPr txBox="1"/>
            <p:nvPr/>
          </p:nvSpPr>
          <p:spPr>
            <a:xfrm>
              <a:off x="3252600" y="3198300"/>
              <a:ext cx="1183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ja" sz="6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写真提供：三重県警察本部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880" name="Google Shape;880;p56"/>
          <p:cNvGrpSpPr/>
          <p:nvPr/>
        </p:nvGrpSpPr>
        <p:grpSpPr>
          <a:xfrm>
            <a:off x="4661968" y="1498832"/>
            <a:ext cx="3917950" cy="1884684"/>
            <a:chOff x="4661968" y="1498832"/>
            <a:chExt cx="3917950" cy="1884684"/>
          </a:xfrm>
        </p:grpSpPr>
        <p:grpSp>
          <p:nvGrpSpPr>
            <p:cNvPr id="881" name="Google Shape;881;p56"/>
            <p:cNvGrpSpPr/>
            <p:nvPr/>
          </p:nvGrpSpPr>
          <p:grpSpPr>
            <a:xfrm>
              <a:off x="4661968" y="1498832"/>
              <a:ext cx="3917950" cy="1884684"/>
              <a:chOff x="518140" y="1498832"/>
              <a:chExt cx="3917950" cy="1884684"/>
            </a:xfrm>
          </p:grpSpPr>
          <p:grpSp>
            <p:nvGrpSpPr>
              <p:cNvPr id="882" name="Google Shape;882;p56"/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883" name="Google Shape;883;p56"/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fmla="val 6615" name="adj"/>
                  </a:avLst>
                </a:prstGeom>
                <a:solidFill>
                  <a:schemeClr val="lt1"/>
                </a:solidFill>
                <a:ln cap="flat" cmpd="sng" w="1905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56"/>
                <p:cNvSpPr/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fmla="val 7357" name="adj1"/>
                    <a:gd fmla="val 0" name="adj2"/>
                  </a:avLst>
                </a:prstGeom>
                <a:blipFill rotWithShape="0">
                  <a:blip r:embed="rId5">
                    <a:alphaModFix/>
                  </a:blip>
                  <a:stretch>
                    <a:fillRect b="-282" l="0" r="0" t="0"/>
                  </a:stretch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56"/>
                <p:cNvSpPr/>
                <p:nvPr/>
              </p:nvSpPr>
              <p:spPr>
                <a:xfrm>
                  <a:off x="1063369" y="1704666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56"/>
                <p:cNvSpPr txBox="1"/>
                <p:nvPr/>
              </p:nvSpPr>
              <p:spPr>
                <a:xfrm>
                  <a:off x="582157" y="2375110"/>
                  <a:ext cx="1542300" cy="408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火災から住民を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守るために</a:t>
                  </a:r>
                  <a:endParaRPr b="1" i="0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87" name="Google Shape;887;p56"/>
                <p:cNvSpPr/>
                <p:nvPr/>
              </p:nvSpPr>
              <p:spPr>
                <a:xfrm>
                  <a:off x="837440" y="2887351"/>
                  <a:ext cx="1044575" cy="230821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txBody>
                <a:bodyPr anchorCtr="0" anchor="ctr" bIns="1080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消火活動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888" name="Google Shape;888;p56"/>
              <p:cNvSpPr txBox="1"/>
              <p:nvPr/>
            </p:nvSpPr>
            <p:spPr>
              <a:xfrm>
                <a:off x="3343747" y="3198300"/>
                <a:ext cx="10923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ja" sz="6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写真提供：津市消防本部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pic>
          <p:nvPicPr>
            <p:cNvPr id="889" name="Google Shape;889;p5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338284" y="1799856"/>
              <a:ext cx="254000" cy="317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0" name="Google Shape;890;p5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1" name="Google Shape;891;p56"/>
          <p:cNvGrpSpPr/>
          <p:nvPr/>
        </p:nvGrpSpPr>
        <p:grpSpPr>
          <a:xfrm>
            <a:off x="1378039" y="5702830"/>
            <a:ext cx="6387921" cy="648896"/>
            <a:chOff x="1378039" y="5702830"/>
            <a:chExt cx="6387921" cy="648896"/>
          </a:xfrm>
        </p:grpSpPr>
        <p:sp>
          <p:nvSpPr>
            <p:cNvPr id="892" name="Google Shape;892;p56"/>
            <p:cNvSpPr/>
            <p:nvPr/>
          </p:nvSpPr>
          <p:spPr>
            <a:xfrm>
              <a:off x="1378039" y="5702830"/>
              <a:ext cx="6387921" cy="648896"/>
            </a:xfrm>
            <a:prstGeom prst="roundRect">
              <a:avLst>
                <a:gd fmla="val 6743" name="adj"/>
              </a:avLst>
            </a:prstGeom>
            <a:solidFill>
              <a:schemeClr val="lt1"/>
            </a:solidFill>
            <a:ln cap="rnd" cmpd="sng" w="22225">
              <a:solidFill>
                <a:srgbClr val="FF8082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56"/>
            <p:cNvSpPr txBox="1"/>
            <p:nvPr/>
          </p:nvSpPr>
          <p:spPr>
            <a:xfrm>
              <a:off x="1466572" y="5881084"/>
              <a:ext cx="2569068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ほかにはどんなものがあるかな？</a:t>
              </a:r>
              <a:endParaRPr b="1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894" name="Google Shape;894;p56"/>
          <p:cNvGrpSpPr/>
          <p:nvPr/>
        </p:nvGrpSpPr>
        <p:grpSpPr>
          <a:xfrm>
            <a:off x="518140" y="3632432"/>
            <a:ext cx="3917950" cy="1884684"/>
            <a:chOff x="518140" y="3632432"/>
            <a:chExt cx="3917950" cy="1884684"/>
          </a:xfrm>
        </p:grpSpPr>
        <p:grpSp>
          <p:nvGrpSpPr>
            <p:cNvPr id="895" name="Google Shape;895;p56"/>
            <p:cNvGrpSpPr/>
            <p:nvPr/>
          </p:nvGrpSpPr>
          <p:grpSpPr>
            <a:xfrm>
              <a:off x="518140" y="3632432"/>
              <a:ext cx="3917950" cy="1884684"/>
              <a:chOff x="518140" y="1498832"/>
              <a:chExt cx="3917950" cy="1884684"/>
            </a:xfrm>
          </p:grpSpPr>
          <p:grpSp>
            <p:nvGrpSpPr>
              <p:cNvPr id="896" name="Google Shape;896;p56"/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897" name="Google Shape;897;p56"/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fmla="val 6615" name="adj"/>
                  </a:avLst>
                </a:prstGeom>
                <a:solidFill>
                  <a:schemeClr val="lt1"/>
                </a:solidFill>
                <a:ln cap="flat" cmpd="sng" w="1905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56"/>
                <p:cNvSpPr/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fmla="val 7357" name="adj1"/>
                    <a:gd fmla="val 0" name="adj2"/>
                  </a:avLst>
                </a:prstGeom>
                <a:blipFill rotWithShape="0">
                  <a:blip r:embed="rId7">
                    <a:alphaModFix/>
                  </a:blip>
                  <a:stretch>
                    <a:fillRect b="-282" l="0" r="0" t="0"/>
                  </a:stretch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56"/>
                <p:cNvSpPr/>
                <p:nvPr/>
              </p:nvSpPr>
              <p:spPr>
                <a:xfrm>
                  <a:off x="1063369" y="1658445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56"/>
                <p:cNvSpPr txBox="1"/>
                <p:nvPr/>
              </p:nvSpPr>
              <p:spPr>
                <a:xfrm>
                  <a:off x="816569" y="2292640"/>
                  <a:ext cx="1073400" cy="64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良い環境で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教育を受ける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ために</a:t>
                  </a:r>
                  <a:endParaRPr b="1" i="0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901" name="Google Shape;901;p56"/>
                <p:cNvSpPr/>
                <p:nvPr/>
              </p:nvSpPr>
              <p:spPr>
                <a:xfrm>
                  <a:off x="837440" y="3005337"/>
                  <a:ext cx="1044575" cy="230821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txBody>
                <a:bodyPr anchorCtr="0" anchor="ctr" bIns="1080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学校の建設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902" name="Google Shape;902;p56"/>
              <p:cNvSpPr txBox="1"/>
              <p:nvPr/>
            </p:nvSpPr>
            <p:spPr>
              <a:xfrm>
                <a:off x="3214674" y="3176750"/>
                <a:ext cx="12201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ja" sz="6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写真提供：鳥羽市教育委員会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pic>
          <p:nvPicPr>
            <p:cNvPr id="903" name="Google Shape;903;p5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165628" y="3931733"/>
              <a:ext cx="330200" cy="228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4" name="Google Shape;904;p56"/>
          <p:cNvGrpSpPr/>
          <p:nvPr/>
        </p:nvGrpSpPr>
        <p:grpSpPr>
          <a:xfrm>
            <a:off x="4661968" y="3632432"/>
            <a:ext cx="3918132" cy="1884684"/>
            <a:chOff x="4661968" y="3632432"/>
            <a:chExt cx="3918132" cy="1884684"/>
          </a:xfrm>
        </p:grpSpPr>
        <p:grpSp>
          <p:nvGrpSpPr>
            <p:cNvPr id="905" name="Google Shape;905;p56"/>
            <p:cNvGrpSpPr/>
            <p:nvPr/>
          </p:nvGrpSpPr>
          <p:grpSpPr>
            <a:xfrm>
              <a:off x="4661968" y="3632432"/>
              <a:ext cx="3918132" cy="1884684"/>
              <a:chOff x="518140" y="1498832"/>
              <a:chExt cx="3918132" cy="1884684"/>
            </a:xfrm>
          </p:grpSpPr>
          <p:grpSp>
            <p:nvGrpSpPr>
              <p:cNvPr id="906" name="Google Shape;906;p56"/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907" name="Google Shape;907;p56"/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fmla="val 6615" name="adj"/>
                  </a:avLst>
                </a:prstGeom>
                <a:solidFill>
                  <a:schemeClr val="lt1"/>
                </a:solidFill>
                <a:ln cap="flat" cmpd="sng" w="1905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56"/>
                <p:cNvSpPr/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fmla="val 7357" name="adj1"/>
                    <a:gd fmla="val 0" name="adj2"/>
                  </a:avLst>
                </a:prstGeom>
                <a:blipFill rotWithShape="0">
                  <a:blip r:embed="rId9">
                    <a:alphaModFix/>
                  </a:blip>
                  <a:stretch>
                    <a:fillRect b="0" l="0" r="0" t="0"/>
                  </a:stretch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56"/>
                <p:cNvSpPr/>
                <p:nvPr/>
              </p:nvSpPr>
              <p:spPr>
                <a:xfrm>
                  <a:off x="1056112" y="1660239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56"/>
                <p:cNvSpPr txBox="1"/>
                <p:nvPr/>
              </p:nvSpPr>
              <p:spPr>
                <a:xfrm>
                  <a:off x="799398" y="2334320"/>
                  <a:ext cx="1137900" cy="408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福祉・医療の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ために</a:t>
                  </a:r>
                  <a:endParaRPr b="1" i="0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911" name="Google Shape;911;p56"/>
                <p:cNvSpPr/>
                <p:nvPr/>
              </p:nvSpPr>
              <p:spPr>
                <a:xfrm>
                  <a:off x="837440" y="2850181"/>
                  <a:ext cx="1044575" cy="230821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txBody>
                <a:bodyPr anchorCtr="0" anchor="ctr" bIns="1080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病院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912" name="Google Shape;912;p56"/>
              <p:cNvSpPr txBox="1"/>
              <p:nvPr/>
            </p:nvSpPr>
            <p:spPr>
              <a:xfrm>
                <a:off x="3256372" y="3176750"/>
                <a:ext cx="11799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ja" sz="6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写真提供：尾鷲総合病院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pic>
          <p:nvPicPr>
            <p:cNvPr id="913" name="Google Shape;913;p5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306121" y="3882290"/>
              <a:ext cx="317500" cy="317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4" name="Google Shape;914;p56"/>
          <p:cNvSpPr txBox="1"/>
          <p:nvPr/>
        </p:nvSpPr>
        <p:spPr>
          <a:xfrm>
            <a:off x="1409400" y="1002550"/>
            <a:ext cx="632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5C4900"/>
                </a:solidFill>
                <a:latin typeface="Noto Sans"/>
                <a:ea typeface="Noto Sans"/>
                <a:cs typeface="Noto Sans"/>
                <a:sym typeface="Noto Sans"/>
              </a:rPr>
              <a:t>日々の暮らしを守るサービスにも使われています。</a:t>
            </a:r>
            <a:endParaRPr b="1" i="0" sz="2000" u="none" cap="none" strike="noStrike">
              <a:solidFill>
                <a:srgbClr val="5C49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15" name="Google Shape;915;p56"/>
          <p:cNvSpPr txBox="1"/>
          <p:nvPr/>
        </p:nvSpPr>
        <p:spPr>
          <a:xfrm>
            <a:off x="839750" y="130875"/>
            <a:ext cx="8529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税金の使いみち（三重県内の公共サービス）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挿絵 が含まれている画像&#10;&#10;自動的に生成された説明" id="920" name="Google Shape;92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6040" y="479362"/>
            <a:ext cx="1833650" cy="1899978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5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922" name="Google Shape;922;p57"/>
          <p:cNvSpPr txBox="1"/>
          <p:nvPr/>
        </p:nvSpPr>
        <p:spPr>
          <a:xfrm>
            <a:off x="843129" y="130873"/>
            <a:ext cx="34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税金は大切なもの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57"/>
          <p:cNvSpPr/>
          <p:nvPr/>
        </p:nvSpPr>
        <p:spPr>
          <a:xfrm>
            <a:off x="188500" y="957025"/>
            <a:ext cx="9001200" cy="20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EE7612"/>
              </a:buClr>
              <a:buSzPts val="3000"/>
              <a:buFont typeface="Noto Sans JP"/>
              <a:buNone/>
            </a:pPr>
            <a:r>
              <a:rPr b="1" i="0" lang="ja" sz="3000" u="none" cap="none" strike="noStrike">
                <a:solidFill>
                  <a:srgbClr val="EE7612"/>
                </a:solidFill>
                <a:latin typeface="Noto Sans JP"/>
                <a:ea typeface="Noto Sans JP"/>
                <a:cs typeface="Noto Sans JP"/>
                <a:sym typeface="Noto Sans JP"/>
              </a:rPr>
              <a:t>納税は国民の義務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税金がないと、わたしたちの生活は成り立たなくなります。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税金は、社会の一員として暮らしていくために支払わなければならない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会費のようなものです。税金を納めることは、国民の義務として憲法に定められています。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24" name="Google Shape;924;p57"/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EE7612"/>
                </a:solidFill>
                <a:latin typeface="Noto Sans JP"/>
                <a:ea typeface="Noto Sans JP"/>
                <a:cs typeface="Noto Sans JP"/>
                <a:sym typeface="Noto Sans JP"/>
              </a:rPr>
              <a:t>ふりかえろう</a:t>
            </a:r>
            <a:r>
              <a:rPr b="1" i="0" lang="ja" sz="11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b="1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https://www.nta.go.jp/publication/webtaxtv/201503/webtaxtv_wb.html</a:t>
            </a:r>
            <a:r>
              <a:rPr b="0" i="0" lang="ja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（Web-TAX-TV）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5" name="Google Shape;925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986464" y="4005064"/>
            <a:ext cx="829622" cy="23079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人形, おもちゃ, 挿絵 が含まれている画像&#10;&#10;自動的に生成された説明" id="926" name="Google Shape;926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54118" y="3982175"/>
            <a:ext cx="1096023" cy="2445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7" name="Google Shape;927;p57"/>
          <p:cNvGrpSpPr/>
          <p:nvPr/>
        </p:nvGrpSpPr>
        <p:grpSpPr>
          <a:xfrm>
            <a:off x="2469517" y="4220682"/>
            <a:ext cx="2002369" cy="966077"/>
            <a:chOff x="2393317" y="4144482"/>
            <a:chExt cx="2002369" cy="966077"/>
          </a:xfrm>
        </p:grpSpPr>
        <p:sp>
          <p:nvSpPr>
            <p:cNvPr id="928" name="Google Shape;928;p57"/>
            <p:cNvSpPr/>
            <p:nvPr/>
          </p:nvSpPr>
          <p:spPr>
            <a:xfrm>
              <a:off x="2393317" y="4144482"/>
              <a:ext cx="2002369" cy="966077"/>
            </a:xfrm>
            <a:prstGeom prst="wedgeEllipseCallout">
              <a:avLst>
                <a:gd fmla="val -46982" name="adj1"/>
                <a:gd fmla="val 48074" name="adj2"/>
              </a:avLst>
            </a:prstGeom>
            <a:solidFill>
              <a:schemeClr val="lt1"/>
            </a:solidFill>
            <a:ln cap="flat" cmpd="sng" w="19050">
              <a:solidFill>
                <a:srgbClr val="FB964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57"/>
            <p:cNvSpPr txBox="1"/>
            <p:nvPr/>
          </p:nvSpPr>
          <p:spPr>
            <a:xfrm>
              <a:off x="2699037" y="4267938"/>
              <a:ext cx="1590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税金がなぜ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必要かもう一度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考えてみよう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0" name="Google Shape;930;p57"/>
          <p:cNvGrpSpPr/>
          <p:nvPr/>
        </p:nvGrpSpPr>
        <p:grpSpPr>
          <a:xfrm>
            <a:off x="4694176" y="4024479"/>
            <a:ext cx="2132708" cy="1325425"/>
            <a:chOff x="4617976" y="3948279"/>
            <a:chExt cx="2132708" cy="1325425"/>
          </a:xfrm>
        </p:grpSpPr>
        <p:sp>
          <p:nvSpPr>
            <p:cNvPr id="931" name="Google Shape;931;p57"/>
            <p:cNvSpPr/>
            <p:nvPr/>
          </p:nvSpPr>
          <p:spPr>
            <a:xfrm>
              <a:off x="4617976" y="3948279"/>
              <a:ext cx="2132708" cy="1325425"/>
            </a:xfrm>
            <a:prstGeom prst="wedgeEllipseCallout">
              <a:avLst>
                <a:gd fmla="val 52207" name="adj1"/>
                <a:gd fmla="val 35937" name="adj2"/>
              </a:avLst>
            </a:prstGeom>
            <a:solidFill>
              <a:schemeClr val="lt1"/>
            </a:solidFill>
            <a:ln cap="flat" cmpd="sng" w="19050">
              <a:solidFill>
                <a:srgbClr val="FB964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57"/>
            <p:cNvSpPr txBox="1"/>
            <p:nvPr/>
          </p:nvSpPr>
          <p:spPr>
            <a:xfrm>
              <a:off x="4937109" y="4125256"/>
              <a:ext cx="16827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誰がどのように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税金の使いみちを決めているか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調べてみよう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3" name="Google Shape;933;p57"/>
          <p:cNvSpPr txBox="1"/>
          <p:nvPr/>
        </p:nvSpPr>
        <p:spPr>
          <a:xfrm>
            <a:off x="198896" y="817361"/>
            <a:ext cx="904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rgbClr val="EE7612"/>
                </a:solidFill>
                <a:latin typeface="Noto Sans JP"/>
                <a:ea typeface="Noto Sans JP"/>
                <a:cs typeface="Noto Sans JP"/>
                <a:sym typeface="Noto Sans JP"/>
              </a:rPr>
              <a:t>のうぜい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57"/>
          <p:cNvSpPr txBox="1"/>
          <p:nvPr/>
        </p:nvSpPr>
        <p:spPr>
          <a:xfrm>
            <a:off x="3142473" y="2229198"/>
            <a:ext cx="504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5" name="Google Shape;935;p57"/>
          <p:cNvGrpSpPr/>
          <p:nvPr/>
        </p:nvGrpSpPr>
        <p:grpSpPr>
          <a:xfrm>
            <a:off x="179388" y="2874684"/>
            <a:ext cx="8776200" cy="992100"/>
            <a:chOff x="179388" y="2874684"/>
            <a:chExt cx="8776200" cy="992100"/>
          </a:xfrm>
        </p:grpSpPr>
        <p:grpSp>
          <p:nvGrpSpPr>
            <p:cNvPr id="936" name="Google Shape;936;p57"/>
            <p:cNvGrpSpPr/>
            <p:nvPr/>
          </p:nvGrpSpPr>
          <p:grpSpPr>
            <a:xfrm>
              <a:off x="179388" y="2874684"/>
              <a:ext cx="8776200" cy="992100"/>
              <a:chOff x="179388" y="2615771"/>
              <a:chExt cx="8776200" cy="992100"/>
            </a:xfrm>
          </p:grpSpPr>
          <p:sp>
            <p:nvSpPr>
              <p:cNvPr id="937" name="Google Shape;937;p57"/>
              <p:cNvSpPr/>
              <p:nvPr/>
            </p:nvSpPr>
            <p:spPr>
              <a:xfrm>
                <a:off x="179388" y="2615771"/>
                <a:ext cx="8776200" cy="9921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B964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938" name="Google Shape;938;p57"/>
              <p:cNvSpPr/>
              <p:nvPr/>
            </p:nvSpPr>
            <p:spPr>
              <a:xfrm>
                <a:off x="179389" y="2615771"/>
                <a:ext cx="2019600" cy="992100"/>
              </a:xfrm>
              <a:prstGeom prst="rect">
                <a:avLst/>
              </a:prstGeom>
              <a:solidFill>
                <a:srgbClr val="FB964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ja" sz="20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日本国憲法</a:t>
                </a:r>
                <a:endParaRPr b="1" i="0" sz="2000" u="none" cap="none" strike="noStrike">
                  <a:solidFill>
                    <a:srgbClr val="FFFFFF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ja" sz="18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第</a:t>
                </a:r>
                <a:r>
                  <a:rPr b="1" i="0" lang="ja" sz="20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30</a:t>
                </a:r>
                <a:r>
                  <a:rPr b="1" i="0" lang="ja" sz="18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条</a:t>
                </a:r>
                <a:endParaRPr b="1" i="0" sz="2000" u="none" cap="none" strike="noStrike">
                  <a:solidFill>
                    <a:srgbClr val="FFFFFF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939" name="Google Shape;939;p57"/>
              <p:cNvSpPr/>
              <p:nvPr/>
            </p:nvSpPr>
            <p:spPr>
              <a:xfrm>
                <a:off x="2282025" y="2737100"/>
                <a:ext cx="6640800" cy="83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1" i="0" lang="ja" sz="1900" u="none" cap="none" strike="noStrike">
                    <a:solidFill>
                      <a:srgbClr val="EE7612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国民は、法律の定めるところにより、納税の義務を負ふ。</a:t>
                </a:r>
                <a:r>
                  <a:rPr b="1" i="0" lang="ja" sz="1800" u="none" cap="none" strike="noStrike">
                    <a:solidFill>
                      <a:srgbClr val="EE7612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（納税の義務）</a:t>
                </a:r>
                <a:endParaRPr b="0" i="0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0" name="Google Shape;940;p57"/>
            <p:cNvSpPr txBox="1"/>
            <p:nvPr/>
          </p:nvSpPr>
          <p:spPr>
            <a:xfrm>
              <a:off x="4880056" y="3306424"/>
              <a:ext cx="7803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ja" sz="700" u="none" cap="none" strike="noStrike">
                  <a:solidFill>
                    <a:srgbClr val="EE761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のうぜい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57"/>
            <p:cNvSpPr txBox="1"/>
            <p:nvPr/>
          </p:nvSpPr>
          <p:spPr>
            <a:xfrm>
              <a:off x="6413577" y="2910368"/>
              <a:ext cx="7803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ja" sz="700" u="none" cap="none" strike="noStrike">
                  <a:solidFill>
                    <a:srgbClr val="EE761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のうぜい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58"/>
          <p:cNvSpPr/>
          <p:nvPr/>
        </p:nvSpPr>
        <p:spPr>
          <a:xfrm>
            <a:off x="1997371" y="1552505"/>
            <a:ext cx="590747" cy="4540791"/>
          </a:xfrm>
          <a:custGeom>
            <a:rect b="b" l="l" r="r" t="t"/>
            <a:pathLst>
              <a:path extrusionOk="0" h="4720281" w="630194">
                <a:moveTo>
                  <a:pt x="630194" y="0"/>
                </a:moveTo>
                <a:lnTo>
                  <a:pt x="12356" y="3447535"/>
                </a:lnTo>
                <a:lnTo>
                  <a:pt x="0" y="4213654"/>
                </a:lnTo>
                <a:lnTo>
                  <a:pt x="580767" y="4720281"/>
                </a:lnTo>
                <a:lnTo>
                  <a:pt x="630194" y="0"/>
                </a:lnTo>
                <a:close/>
              </a:path>
            </a:pathLst>
          </a:custGeom>
          <a:solidFill>
            <a:srgbClr val="CAF2E3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8" name="Google Shape;94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8334" y="112671"/>
            <a:ext cx="606279" cy="602069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5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950" name="Google Shape;950;p58"/>
          <p:cNvSpPr txBox="1"/>
          <p:nvPr/>
        </p:nvSpPr>
        <p:spPr>
          <a:xfrm>
            <a:off x="-25" y="914425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6560CC"/>
              </a:buClr>
              <a:buSzPts val="1200"/>
              <a:buFont typeface="Noto Sans JP"/>
              <a:buNone/>
            </a:pPr>
            <a:r>
              <a:rPr b="1" i="0" lang="ja" sz="1300" u="none" cap="none" strike="noStrike">
                <a:solidFill>
                  <a:srgbClr val="6560CC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税金について、もっと詳しく知りたい人は、</a:t>
            </a:r>
            <a:r>
              <a:rPr b="1" i="0" lang="ja" sz="1800" u="sng" cap="none" strike="noStrike">
                <a:solidFill>
                  <a:srgbClr val="FF0000"/>
                </a:solidFill>
                <a:latin typeface="Noto Sans JP"/>
                <a:ea typeface="Noto Sans JP"/>
                <a:cs typeface="Noto Sans JP"/>
                <a:sym typeface="Noto Sans JP"/>
              </a:rPr>
              <a:t>国税庁ホームページの「税の学習コーナー」</a:t>
            </a:r>
            <a:r>
              <a:rPr b="1" i="0" lang="ja" sz="1300" u="none" cap="none" strike="noStrike">
                <a:solidFill>
                  <a:srgbClr val="6560CC"/>
                </a:solidFill>
                <a:latin typeface="Noto Sans JP"/>
                <a:ea typeface="Noto Sans JP"/>
                <a:cs typeface="Noto Sans JP"/>
                <a:sym typeface="Noto Sans JP"/>
              </a:rPr>
              <a:t>を見てね。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58"/>
          <p:cNvSpPr txBox="1"/>
          <p:nvPr/>
        </p:nvSpPr>
        <p:spPr>
          <a:xfrm>
            <a:off x="2123728" y="130873"/>
            <a:ext cx="34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税の学習コーナー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58"/>
          <p:cNvSpPr txBox="1"/>
          <p:nvPr/>
        </p:nvSpPr>
        <p:spPr>
          <a:xfrm>
            <a:off x="878183" y="6493840"/>
            <a:ext cx="7853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5F5ACA"/>
                </a:solidFill>
                <a:latin typeface="Noto Sans JP"/>
                <a:ea typeface="Noto Sans JP"/>
                <a:cs typeface="Noto Sans JP"/>
                <a:sym typeface="Noto Sans JP"/>
              </a:rPr>
              <a:t>税の学習コーナー</a:t>
            </a:r>
            <a:r>
              <a:rPr b="1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b="0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https://www.nta.go.jp/taxes/kids/index.h</a:t>
            </a:r>
            <a:r>
              <a:rPr b="0" i="0" lang="ja" sz="1100" u="sng" cap="none" strike="noStrike">
                <a:solidFill>
                  <a:schemeClr val="hlink"/>
                </a:solidFill>
                <a:latin typeface="Noto Sans JP"/>
                <a:ea typeface="Noto Sans JP"/>
                <a:cs typeface="Noto Sans JP"/>
                <a:sym typeface="Noto Sans JP"/>
                <a:hlinkClick r:id="rId5"/>
              </a:rPr>
              <a:t>tml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3" name="Google Shape;953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88118" y="1469374"/>
            <a:ext cx="6253372" cy="471425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954" name="Google Shape;954;p58"/>
          <p:cNvGrpSpPr/>
          <p:nvPr/>
        </p:nvGrpSpPr>
        <p:grpSpPr>
          <a:xfrm>
            <a:off x="127427" y="4832762"/>
            <a:ext cx="1985942" cy="1110808"/>
            <a:chOff x="127427" y="4832762"/>
            <a:chExt cx="1985942" cy="1110808"/>
          </a:xfrm>
        </p:grpSpPr>
        <p:pic>
          <p:nvPicPr>
            <p:cNvPr id="955" name="Google Shape;955;p5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27427" y="4852542"/>
              <a:ext cx="1852285" cy="1091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パソコンの画面&#10;&#10;自動的に生成された説明" id="956" name="Google Shape;956;p5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31180" y="4832762"/>
              <a:ext cx="1182189" cy="9239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7" name="Google Shape;957;p58"/>
            <p:cNvPicPr preferRelativeResize="0"/>
            <p:nvPr/>
          </p:nvPicPr>
          <p:blipFill rotWithShape="1">
            <a:blip r:embed="rId6">
              <a:alphaModFix/>
            </a:blip>
            <a:srcRect b="18851" l="1501" r="1674" t="1897"/>
            <a:stretch/>
          </p:blipFill>
          <p:spPr>
            <a:xfrm>
              <a:off x="978769" y="4869160"/>
              <a:ext cx="1085083" cy="669551"/>
            </a:xfrm>
            <a:prstGeom prst="rect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59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964" name="Google Shape;964;p59"/>
          <p:cNvSpPr txBox="1"/>
          <p:nvPr/>
        </p:nvSpPr>
        <p:spPr>
          <a:xfrm>
            <a:off x="2123725" y="163400"/>
            <a:ext cx="671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None/>
            </a:pPr>
            <a:r>
              <a:rPr b="1" i="0" lang="ja" sz="2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三重県キッズサイト</a:t>
            </a:r>
            <a:endParaRPr b="1" i="0" sz="24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65" name="Google Shape;965;p59"/>
          <p:cNvSpPr txBox="1"/>
          <p:nvPr/>
        </p:nvSpPr>
        <p:spPr>
          <a:xfrm>
            <a:off x="878183" y="6493840"/>
            <a:ext cx="7853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5F5ACA"/>
                </a:solidFill>
                <a:latin typeface="Noto Sans JP"/>
                <a:ea typeface="Noto Sans JP"/>
                <a:cs typeface="Noto Sans JP"/>
                <a:sym typeface="Noto Sans JP"/>
              </a:rPr>
              <a:t>三重県キッズサイト</a:t>
            </a:r>
            <a:r>
              <a:rPr b="1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b="0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https://www.pref.mie.lg.jp/KIDS/</a:t>
            </a:r>
            <a:endParaRPr b="0" i="0" sz="11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6" name="Google Shape;966;p59"/>
          <p:cNvGrpSpPr/>
          <p:nvPr/>
        </p:nvGrpSpPr>
        <p:grpSpPr>
          <a:xfrm>
            <a:off x="344993" y="1288225"/>
            <a:ext cx="8483463" cy="5102749"/>
            <a:chOff x="344993" y="1288225"/>
            <a:chExt cx="8483463" cy="5102749"/>
          </a:xfrm>
        </p:grpSpPr>
        <p:sp>
          <p:nvSpPr>
            <p:cNvPr id="967" name="Google Shape;967;p59"/>
            <p:cNvSpPr txBox="1"/>
            <p:nvPr/>
          </p:nvSpPr>
          <p:spPr>
            <a:xfrm>
              <a:off x="4782378" y="1586400"/>
              <a:ext cx="3924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b="1" i="0" lang="ja" sz="26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「三重県キッズサイト」</a:t>
              </a:r>
              <a:endParaRPr b="1" i="0" sz="26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grpSp>
          <p:nvGrpSpPr>
            <p:cNvPr id="968" name="Google Shape;968;p59"/>
            <p:cNvGrpSpPr/>
            <p:nvPr/>
          </p:nvGrpSpPr>
          <p:grpSpPr>
            <a:xfrm>
              <a:off x="4815260" y="3606800"/>
              <a:ext cx="3924600" cy="2233500"/>
              <a:chOff x="4806714" y="3606800"/>
              <a:chExt cx="3924600" cy="2233500"/>
            </a:xfrm>
          </p:grpSpPr>
          <p:sp>
            <p:nvSpPr>
              <p:cNvPr id="969" name="Google Shape;969;p59"/>
              <p:cNvSpPr/>
              <p:nvPr/>
            </p:nvSpPr>
            <p:spPr>
              <a:xfrm>
                <a:off x="4806714" y="3606800"/>
                <a:ext cx="3924600" cy="2233500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70" name="Google Shape;970;p59"/>
              <p:cNvGrpSpPr/>
              <p:nvPr/>
            </p:nvGrpSpPr>
            <p:grpSpPr>
              <a:xfrm>
                <a:off x="5007429" y="4127500"/>
                <a:ext cx="870900" cy="228600"/>
                <a:chOff x="5007429" y="4127500"/>
                <a:chExt cx="870900" cy="228600"/>
              </a:xfrm>
            </p:grpSpPr>
            <p:sp>
              <p:nvSpPr>
                <p:cNvPr id="971" name="Google Shape;971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2" name="Google Shape;972;p59"/>
                <p:cNvSpPr txBox="1"/>
                <p:nvPr/>
              </p:nvSpPr>
              <p:spPr>
                <a:xfrm>
                  <a:off x="5109028" y="4172500"/>
                  <a:ext cx="700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伊藤 陽平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73" name="Google Shape;973;p59"/>
              <p:cNvGrpSpPr/>
              <p:nvPr/>
            </p:nvGrpSpPr>
            <p:grpSpPr>
              <a:xfrm>
                <a:off x="5934529" y="412750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974" name="Google Shape;974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5" name="Google Shape;975;p59"/>
                <p:cNvSpPr txBox="1"/>
                <p:nvPr/>
              </p:nvSpPr>
              <p:spPr>
                <a:xfrm>
                  <a:off x="6081468" y="4172500"/>
                  <a:ext cx="23643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桑名市立明正中学校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976" name="Google Shape;976;p59"/>
              <p:cNvSpPr/>
              <p:nvPr/>
            </p:nvSpPr>
            <p:spPr>
              <a:xfrm>
                <a:off x="5007429" y="3766457"/>
                <a:ext cx="2525400" cy="260100"/>
              </a:xfrm>
              <a:prstGeom prst="roundRect">
                <a:avLst>
                  <a:gd fmla="val 5000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108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ja" sz="900" u="none" cap="none" strike="noStrike">
                    <a:solidFill>
                      <a:srgbClr val="FFFFFF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編集に協力していただいた先生（敬称略）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sp>
            <p:nvSpPr>
              <p:cNvPr id="977" name="Google Shape;977;p59"/>
              <p:cNvSpPr txBox="1"/>
              <p:nvPr/>
            </p:nvSpPr>
            <p:spPr>
              <a:xfrm>
                <a:off x="7512331" y="3856425"/>
                <a:ext cx="10389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ja" sz="6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（令和７年３月現在）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grpSp>
            <p:nvGrpSpPr>
              <p:cNvPr id="978" name="Google Shape;978;p59"/>
              <p:cNvGrpSpPr/>
              <p:nvPr/>
            </p:nvGrpSpPr>
            <p:grpSpPr>
              <a:xfrm>
                <a:off x="5007429" y="4381500"/>
                <a:ext cx="870900" cy="228600"/>
                <a:chOff x="5007429" y="4127500"/>
                <a:chExt cx="870900" cy="228600"/>
              </a:xfrm>
            </p:grpSpPr>
            <p:sp>
              <p:nvSpPr>
                <p:cNvPr id="979" name="Google Shape;979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59"/>
                <p:cNvSpPr txBox="1"/>
                <p:nvPr/>
              </p:nvSpPr>
              <p:spPr>
                <a:xfrm>
                  <a:off x="5109027" y="4172500"/>
                  <a:ext cx="700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西 彩加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81" name="Google Shape;981;p59"/>
              <p:cNvGrpSpPr/>
              <p:nvPr/>
            </p:nvGrpSpPr>
            <p:grpSpPr>
              <a:xfrm>
                <a:off x="5934529" y="438150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982" name="Google Shape;982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59"/>
                <p:cNvSpPr txBox="1"/>
                <p:nvPr/>
              </p:nvSpPr>
              <p:spPr>
                <a:xfrm>
                  <a:off x="6081465" y="4172500"/>
                  <a:ext cx="23643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津市立片田小学校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84" name="Google Shape;984;p59"/>
              <p:cNvGrpSpPr/>
              <p:nvPr/>
            </p:nvGrpSpPr>
            <p:grpSpPr>
              <a:xfrm>
                <a:off x="5007429" y="4635500"/>
                <a:ext cx="870900" cy="228600"/>
                <a:chOff x="5007429" y="4127500"/>
                <a:chExt cx="870900" cy="228600"/>
              </a:xfrm>
            </p:grpSpPr>
            <p:sp>
              <p:nvSpPr>
                <p:cNvPr id="985" name="Google Shape;985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59"/>
                <p:cNvSpPr txBox="1"/>
                <p:nvPr/>
              </p:nvSpPr>
              <p:spPr>
                <a:xfrm>
                  <a:off x="5109028" y="4172500"/>
                  <a:ext cx="700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樋口 大祐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87" name="Google Shape;987;p59"/>
              <p:cNvGrpSpPr/>
              <p:nvPr/>
            </p:nvGrpSpPr>
            <p:grpSpPr>
              <a:xfrm>
                <a:off x="5934529" y="463550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988" name="Google Shape;988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59"/>
                <p:cNvSpPr txBox="1"/>
                <p:nvPr/>
              </p:nvSpPr>
              <p:spPr>
                <a:xfrm>
                  <a:off x="6081470" y="4172500"/>
                  <a:ext cx="23643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四日市市立橋北中学校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90" name="Google Shape;990;p59"/>
              <p:cNvGrpSpPr/>
              <p:nvPr/>
            </p:nvGrpSpPr>
            <p:grpSpPr>
              <a:xfrm>
                <a:off x="5007429" y="4883150"/>
                <a:ext cx="870900" cy="228600"/>
                <a:chOff x="5007429" y="4127500"/>
                <a:chExt cx="870900" cy="228600"/>
              </a:xfrm>
            </p:grpSpPr>
            <p:sp>
              <p:nvSpPr>
                <p:cNvPr id="991" name="Google Shape;991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59"/>
                <p:cNvSpPr txBox="1"/>
                <p:nvPr/>
              </p:nvSpPr>
              <p:spPr>
                <a:xfrm>
                  <a:off x="5109028" y="4172500"/>
                  <a:ext cx="700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平岡 祐一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93" name="Google Shape;993;p59"/>
              <p:cNvGrpSpPr/>
              <p:nvPr/>
            </p:nvGrpSpPr>
            <p:grpSpPr>
              <a:xfrm>
                <a:off x="5934529" y="488315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994" name="Google Shape;994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59"/>
                <p:cNvSpPr txBox="1"/>
                <p:nvPr/>
              </p:nvSpPr>
              <p:spPr>
                <a:xfrm>
                  <a:off x="6081470" y="4172500"/>
                  <a:ext cx="23643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伊賀市立成和東小学校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96" name="Google Shape;996;p59"/>
              <p:cNvGrpSpPr/>
              <p:nvPr/>
            </p:nvGrpSpPr>
            <p:grpSpPr>
              <a:xfrm>
                <a:off x="5007429" y="5133975"/>
                <a:ext cx="870900" cy="228600"/>
                <a:chOff x="5007429" y="4127500"/>
                <a:chExt cx="870900" cy="228600"/>
              </a:xfrm>
            </p:grpSpPr>
            <p:sp>
              <p:nvSpPr>
                <p:cNvPr id="997" name="Google Shape;997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59"/>
                <p:cNvSpPr txBox="1"/>
                <p:nvPr/>
              </p:nvSpPr>
              <p:spPr>
                <a:xfrm>
                  <a:off x="5109028" y="4172500"/>
                  <a:ext cx="700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藤本 一輝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99" name="Google Shape;999;p59"/>
              <p:cNvGrpSpPr/>
              <p:nvPr/>
            </p:nvGrpSpPr>
            <p:grpSpPr>
              <a:xfrm>
                <a:off x="5934529" y="5133975"/>
                <a:ext cx="2609400" cy="228600"/>
                <a:chOff x="5934529" y="4127500"/>
                <a:chExt cx="2609400" cy="228600"/>
              </a:xfrm>
            </p:grpSpPr>
            <p:sp>
              <p:nvSpPr>
                <p:cNvPr id="1000" name="Google Shape;1000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59"/>
                <p:cNvSpPr txBox="1"/>
                <p:nvPr/>
              </p:nvSpPr>
              <p:spPr>
                <a:xfrm>
                  <a:off x="6081467" y="4172500"/>
                  <a:ext cx="23643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津市立久居東中学校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1002" name="Google Shape;1002;p59"/>
              <p:cNvGrpSpPr/>
              <p:nvPr/>
            </p:nvGrpSpPr>
            <p:grpSpPr>
              <a:xfrm>
                <a:off x="5007429" y="5387975"/>
                <a:ext cx="870900" cy="228600"/>
                <a:chOff x="5007429" y="4127500"/>
                <a:chExt cx="870900" cy="228600"/>
              </a:xfrm>
            </p:grpSpPr>
            <p:sp>
              <p:nvSpPr>
                <p:cNvPr id="1003" name="Google Shape;1003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59"/>
                <p:cNvSpPr txBox="1"/>
                <p:nvPr/>
              </p:nvSpPr>
              <p:spPr>
                <a:xfrm>
                  <a:off x="5109028" y="4172500"/>
                  <a:ext cx="7008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三浦 樹里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1005" name="Google Shape;1005;p59"/>
              <p:cNvGrpSpPr/>
              <p:nvPr/>
            </p:nvGrpSpPr>
            <p:grpSpPr>
              <a:xfrm>
                <a:off x="5934529" y="5387975"/>
                <a:ext cx="2609400" cy="228600"/>
                <a:chOff x="5934529" y="4127500"/>
                <a:chExt cx="2609400" cy="228600"/>
              </a:xfrm>
            </p:grpSpPr>
            <p:sp>
              <p:nvSpPr>
                <p:cNvPr id="1006" name="Google Shape;1006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59"/>
                <p:cNvSpPr txBox="1"/>
                <p:nvPr/>
              </p:nvSpPr>
              <p:spPr>
                <a:xfrm>
                  <a:off x="6081471" y="4172500"/>
                  <a:ext cx="23643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四日市市立三重北小学校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</p:grpSp>
        <p:sp>
          <p:nvSpPr>
            <p:cNvPr id="1008" name="Google Shape;1008;p59"/>
            <p:cNvSpPr txBox="1"/>
            <p:nvPr/>
          </p:nvSpPr>
          <p:spPr>
            <a:xfrm>
              <a:off x="4782378" y="1288225"/>
              <a:ext cx="37773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17CD7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rgbClr val="817CD7"/>
                  </a:solidFill>
                  <a:latin typeface="Noto Sans"/>
                  <a:ea typeface="Noto Sans"/>
                  <a:cs typeface="Noto Sans"/>
                  <a:sym typeface="Noto Sans"/>
                </a:rPr>
                <a:t>キッズ向けに三重県を紹介するWebサイト</a:t>
              </a:r>
              <a:endParaRPr b="1" i="0" sz="1200" u="none" cap="none" strike="noStrike">
                <a:solidFill>
                  <a:srgbClr val="817CD7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009" name="Google Shape;1009;p59"/>
            <p:cNvSpPr txBox="1"/>
            <p:nvPr/>
          </p:nvSpPr>
          <p:spPr>
            <a:xfrm>
              <a:off x="3517902" y="5901125"/>
              <a:ext cx="9849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ja" sz="6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（令和７年３月現在）</a:t>
              </a:r>
              <a:endParaRPr b="0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grpSp>
          <p:nvGrpSpPr>
            <p:cNvPr id="1010" name="Google Shape;1010;p59"/>
            <p:cNvGrpSpPr/>
            <p:nvPr/>
          </p:nvGrpSpPr>
          <p:grpSpPr>
            <a:xfrm>
              <a:off x="4841876" y="2136148"/>
              <a:ext cx="562618" cy="200100"/>
              <a:chOff x="4841876" y="2136148"/>
              <a:chExt cx="562618" cy="200100"/>
            </a:xfrm>
          </p:grpSpPr>
          <p:sp>
            <p:nvSpPr>
              <p:cNvPr id="1011" name="Google Shape;1011;p59"/>
              <p:cNvSpPr/>
              <p:nvPr/>
            </p:nvSpPr>
            <p:spPr>
              <a:xfrm>
                <a:off x="4841876" y="2158149"/>
                <a:ext cx="558900" cy="156300"/>
              </a:xfrm>
              <a:prstGeom prst="rect">
                <a:avLst/>
              </a:prstGeom>
              <a:noFill/>
              <a:ln cap="flat" cmpd="sng" w="9525">
                <a:solidFill>
                  <a:srgbClr val="08283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59"/>
              <p:cNvSpPr txBox="1"/>
              <p:nvPr/>
            </p:nvSpPr>
            <p:spPr>
              <a:xfrm>
                <a:off x="4852494" y="2136148"/>
                <a:ext cx="5520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b="1" i="0" lang="ja" sz="7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主な内容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sp>
          <p:nvSpPr>
            <p:cNvPr id="1013" name="Google Shape;1013;p59"/>
            <p:cNvSpPr/>
            <p:nvPr/>
          </p:nvSpPr>
          <p:spPr>
            <a:xfrm>
              <a:off x="5400674" y="2165875"/>
              <a:ext cx="2244600" cy="104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ja" sz="1000" u="none" cap="none" strike="noStrike">
                  <a:solidFill>
                    <a:schemeClr val="dk1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・おしらせけいじばん</a:t>
              </a:r>
              <a:endParaRPr b="0" i="0" sz="1400" u="none" cap="none" strike="noStrike">
                <a:solidFill>
                  <a:srgbClr val="000000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ja" sz="1000" u="none" cap="none" strike="noStrike">
                  <a:solidFill>
                    <a:schemeClr val="dk1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・県の仕事</a:t>
              </a:r>
              <a:endParaRPr b="0" i="0" sz="1400" u="none" cap="none" strike="noStrike">
                <a:solidFill>
                  <a:srgbClr val="000000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ja" sz="1000" u="none" cap="none" strike="noStrike">
                  <a:solidFill>
                    <a:schemeClr val="dk1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・勉強しよう</a:t>
              </a:r>
              <a:endParaRPr b="0" i="0" sz="1400" u="none" cap="none" strike="noStrike">
                <a:solidFill>
                  <a:srgbClr val="000000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ja" sz="1000" u="none" cap="none" strike="noStrike">
                  <a:solidFill>
                    <a:schemeClr val="dk1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・県庁探検</a:t>
              </a:r>
              <a:endParaRPr b="0" i="0" sz="1400" u="none" cap="none" strike="noStrike">
                <a:solidFill>
                  <a:srgbClr val="000000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ja" sz="1000" u="none" cap="none" strike="noStrike">
                  <a:solidFill>
                    <a:schemeClr val="dk1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・どこでもリンク</a:t>
              </a:r>
              <a:endParaRPr b="0" i="0" sz="1000" u="none" cap="none" strike="noStrike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  <p:sp>
          <p:nvSpPr>
            <p:cNvPr id="1014" name="Google Shape;1014;p59"/>
            <p:cNvSpPr/>
            <p:nvPr/>
          </p:nvSpPr>
          <p:spPr>
            <a:xfrm>
              <a:off x="7216776" y="6044158"/>
              <a:ext cx="1411800" cy="27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ja" sz="7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編集／三重県租税教育推進協議会</a:t>
              </a:r>
              <a:endParaRPr b="0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ja" sz="7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発行／名古屋国税局・三重県</a:t>
              </a:r>
              <a:endParaRPr b="0" i="0" sz="7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pic>
          <p:nvPicPr>
            <p:cNvPr descr="ロゴ&#10;&#10;AI によって生成されたコンテンツは間違っている可能性があります。" id="1015" name="Google Shape;1015;p59"/>
            <p:cNvPicPr preferRelativeResize="0"/>
            <p:nvPr/>
          </p:nvPicPr>
          <p:blipFill rotWithShape="1">
            <a:blip r:embed="rId4">
              <a:alphaModFix/>
            </a:blip>
            <a:srcRect b="25867" l="8928" r="7779" t="22518"/>
            <a:stretch/>
          </p:blipFill>
          <p:spPr>
            <a:xfrm>
              <a:off x="6081488" y="6011079"/>
              <a:ext cx="611412" cy="379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6" name="Google Shape;1016;p59"/>
            <p:cNvSpPr/>
            <p:nvPr/>
          </p:nvSpPr>
          <p:spPr>
            <a:xfrm rot="-5400000">
              <a:off x="4579916" y="1743306"/>
              <a:ext cx="100800" cy="86400"/>
            </a:xfrm>
            <a:prstGeom prst="triangle">
              <a:avLst>
                <a:gd fmla="val 47295" name="adj"/>
              </a:avLst>
            </a:prstGeom>
            <a:solidFill>
              <a:srgbClr val="817CD7"/>
            </a:solidFill>
            <a:ln cap="rnd" cmpd="sng" w="34925">
              <a:solidFill>
                <a:srgbClr val="817C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グラフィカル ユーザー インターフェイス, テキスト, アプリケーション&#10;&#10;AI によって生成されたコンテンツは間違っている可能性があります。" id="1017" name="Google Shape;1017;p59"/>
            <p:cNvPicPr preferRelativeResize="0"/>
            <p:nvPr/>
          </p:nvPicPr>
          <p:blipFill rotWithShape="1">
            <a:blip r:embed="rId5">
              <a:alphaModFix/>
            </a:blip>
            <a:srcRect b="46455" l="0" r="-1470" t="0"/>
            <a:stretch/>
          </p:blipFill>
          <p:spPr>
            <a:xfrm>
              <a:off x="344993" y="1315605"/>
              <a:ext cx="4116728" cy="4576960"/>
            </a:xfrm>
            <a:prstGeom prst="rect">
              <a:avLst/>
            </a:prstGeom>
            <a:noFill/>
            <a:ln>
              <a:noFill/>
            </a:ln>
            <a:effectLst>
              <a:outerShdw blurRad="165100" sx="102000" rotWithShape="0" algn="ctr" dir="5400000" dist="50800" sy="102000">
                <a:srgbClr val="817CD7">
                  <a:alpha val="23529"/>
                </a:srgbClr>
              </a:outerShdw>
            </a:effectLst>
          </p:spPr>
        </p:pic>
        <p:pic>
          <p:nvPicPr>
            <p:cNvPr descr="QR コード&#10;&#10;AI によって生成されたコンテンツは間違っている可能性があります。" id="1018" name="Google Shape;1018;p5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957745" y="2082697"/>
              <a:ext cx="870711" cy="8707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アイコン&#10;&#10;AI によって生成されたコンテンツは間違っている可能性があります。" id="1019" name="Google Shape;1019;p5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730584" y="6065637"/>
              <a:ext cx="415255" cy="2790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4"/>
          <p:cNvSpPr txBox="1"/>
          <p:nvPr/>
        </p:nvSpPr>
        <p:spPr>
          <a:xfrm>
            <a:off x="843129" y="130873"/>
            <a:ext cx="6750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ワーク：税金について考えてみよう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4"/>
          <p:cNvSpPr txBox="1"/>
          <p:nvPr>
            <p:ph idx="1" type="body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/>
          </a:p>
        </p:txBody>
      </p:sp>
      <p:sp>
        <p:nvSpPr>
          <p:cNvPr id="316" name="Google Shape;316;p44"/>
          <p:cNvSpPr txBox="1"/>
          <p:nvPr>
            <p:ph idx="2" type="body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1080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/>
          </a:p>
        </p:txBody>
      </p:sp>
      <p:sp>
        <p:nvSpPr>
          <p:cNvPr id="317" name="Google Shape;317;p44"/>
          <p:cNvSpPr txBox="1"/>
          <p:nvPr>
            <p:ph idx="3" type="body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/>
          </a:p>
        </p:txBody>
      </p:sp>
      <p:sp>
        <p:nvSpPr>
          <p:cNvPr id="318" name="Google Shape;318;p44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319" name="Google Shape;319;p44"/>
          <p:cNvSpPr/>
          <p:nvPr/>
        </p:nvSpPr>
        <p:spPr>
          <a:xfrm>
            <a:off x="2699792" y="4391803"/>
            <a:ext cx="864096" cy="347226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5"/>
          <p:cNvSpPr/>
          <p:nvPr/>
        </p:nvSpPr>
        <p:spPr>
          <a:xfrm>
            <a:off x="179388" y="2005750"/>
            <a:ext cx="8785225" cy="4330969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5"/>
          <p:cNvSpPr/>
          <p:nvPr/>
        </p:nvSpPr>
        <p:spPr>
          <a:xfrm>
            <a:off x="5768392" y="4767312"/>
            <a:ext cx="2998375" cy="1070733"/>
          </a:xfrm>
          <a:prstGeom prst="rect">
            <a:avLst/>
          </a:prstGeom>
          <a:solidFill>
            <a:srgbClr val="F0FB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5"/>
          <p:cNvSpPr txBox="1"/>
          <p:nvPr/>
        </p:nvSpPr>
        <p:spPr>
          <a:xfrm>
            <a:off x="5881623" y="4876952"/>
            <a:ext cx="2885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国税は、「国に納める税金」、</a:t>
            </a:r>
            <a:endParaRPr b="1" i="0" sz="1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地方税は「都道府県や市区町村に</a:t>
            </a:r>
            <a:endParaRPr b="1" i="0" sz="1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納める税金」です。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5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329" name="Google Shape;329;p45"/>
          <p:cNvSpPr txBox="1"/>
          <p:nvPr/>
        </p:nvSpPr>
        <p:spPr>
          <a:xfrm>
            <a:off x="843129" y="130873"/>
            <a:ext cx="551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生活の中で関わりのある税金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5"/>
          <p:cNvSpPr txBox="1"/>
          <p:nvPr/>
        </p:nvSpPr>
        <p:spPr>
          <a:xfrm>
            <a:off x="208906" y="990010"/>
            <a:ext cx="832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次のようなときには、どんな税金がかかるでしょうか？？</a:t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cxnSp>
        <p:nvCxnSpPr>
          <p:cNvPr id="331" name="Google Shape;331;p45"/>
          <p:cNvCxnSpPr/>
          <p:nvPr/>
        </p:nvCxnSpPr>
        <p:spPr>
          <a:xfrm>
            <a:off x="179388" y="1484784"/>
            <a:ext cx="8785225" cy="0"/>
          </a:xfrm>
          <a:prstGeom prst="straightConnector1">
            <a:avLst/>
          </a:prstGeom>
          <a:noFill/>
          <a:ln cap="flat" cmpd="sng" w="19050">
            <a:solidFill>
              <a:srgbClr val="26C1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2" name="Google Shape;332;p45"/>
          <p:cNvSpPr txBox="1"/>
          <p:nvPr/>
        </p:nvSpPr>
        <p:spPr>
          <a:xfrm>
            <a:off x="555956" y="1532880"/>
            <a:ext cx="4393517" cy="4058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0DABDD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税金の種類は約</a:t>
            </a:r>
            <a:r>
              <a:rPr b="1" i="0" lang="ja" sz="1800" u="none" cap="none" strike="noStrike">
                <a:solidFill>
                  <a:srgbClr val="0DABDD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r>
              <a:rPr b="1" i="0" lang="ja" sz="1800" u="none" cap="none" strike="noStrike">
                <a:solidFill>
                  <a:srgbClr val="0DABDD"/>
                </a:solidFill>
                <a:latin typeface="Noto Sans JP"/>
                <a:ea typeface="Noto Sans JP"/>
                <a:cs typeface="Noto Sans JP"/>
                <a:sym typeface="Noto Sans JP"/>
              </a:rPr>
              <a:t>種類あります。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45"/>
          <p:cNvSpPr txBox="1"/>
          <p:nvPr/>
        </p:nvSpPr>
        <p:spPr>
          <a:xfrm>
            <a:off x="878183" y="6493840"/>
            <a:ext cx="765302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0D85AF"/>
                </a:solidFill>
                <a:latin typeface="Noto Sans JP"/>
                <a:ea typeface="Noto Sans JP"/>
                <a:cs typeface="Noto Sans JP"/>
                <a:sym typeface="Noto Sans JP"/>
              </a:rPr>
              <a:t>詳しく学ぼう：財務省キッズコーナーファイナンスらんど　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https://www.mof.go.jp/kids/2018</a:t>
            </a:r>
            <a:r>
              <a:rPr b="0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（財務省HP）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45"/>
          <p:cNvSpPr/>
          <p:nvPr/>
        </p:nvSpPr>
        <p:spPr>
          <a:xfrm>
            <a:off x="698758" y="4671683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アイコン&#10;&#10;自動的に生成された説明" id="335" name="Google Shape;33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9560" y="4611508"/>
            <a:ext cx="1354704" cy="1263217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5"/>
          <p:cNvSpPr/>
          <p:nvPr/>
        </p:nvSpPr>
        <p:spPr>
          <a:xfrm>
            <a:off x="767100" y="5754105"/>
            <a:ext cx="1607965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自動車税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4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37" name="Google Shape;337;p45"/>
          <p:cNvSpPr/>
          <p:nvPr/>
        </p:nvSpPr>
        <p:spPr>
          <a:xfrm>
            <a:off x="3613532" y="4671683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部屋 が含まれている画像&#10;&#10;自動的に生成された説明" id="338" name="Google Shape;338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36451" y="4608319"/>
            <a:ext cx="1630470" cy="1313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45"/>
          <p:cNvGrpSpPr/>
          <p:nvPr/>
        </p:nvGrpSpPr>
        <p:grpSpPr>
          <a:xfrm>
            <a:off x="3681875" y="5740015"/>
            <a:ext cx="1539622" cy="399290"/>
            <a:chOff x="5081943" y="5919421"/>
            <a:chExt cx="1539622" cy="399290"/>
          </a:xfrm>
        </p:grpSpPr>
        <p:sp>
          <p:nvSpPr>
            <p:cNvPr id="340" name="Google Shape;340;p45"/>
            <p:cNvSpPr/>
            <p:nvPr/>
          </p:nvSpPr>
          <p:spPr>
            <a:xfrm>
              <a:off x="5081943" y="5933973"/>
              <a:ext cx="1539622" cy="384738"/>
            </a:xfrm>
            <a:prstGeom prst="rect">
              <a:avLst/>
            </a:prstGeom>
            <a:solidFill>
              <a:schemeClr val="lt1"/>
            </a:solidFill>
            <a:ln cap="flat" cmpd="sng" w="15875">
              <a:solidFill>
                <a:srgbClr val="0C5B9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1" anchor="b" bIns="45700" lIns="144000" spcFirstLastPara="1" rIns="36000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E22626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入湯税</a:t>
              </a:r>
              <a:r>
                <a:rPr b="1" i="0" lang="ja" sz="1100" u="none" cap="none" strike="noStrike">
                  <a:solidFill>
                    <a:srgbClr val="E22626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（地方税）</a:t>
              </a:r>
              <a:endParaRPr b="1" i="0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341" name="Google Shape;341;p45"/>
            <p:cNvSpPr txBox="1"/>
            <p:nvPr/>
          </p:nvSpPr>
          <p:spPr>
            <a:xfrm>
              <a:off x="5176324" y="5919421"/>
              <a:ext cx="8914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ja" sz="700" u="none" cap="none" strike="noStrike">
                  <a:solidFill>
                    <a:srgbClr val="C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にゅうとうぜい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2" name="Google Shape;342;p45"/>
          <p:cNvSpPr txBox="1"/>
          <p:nvPr/>
        </p:nvSpPr>
        <p:spPr>
          <a:xfrm>
            <a:off x="278831" y="3934731"/>
            <a:ext cx="27602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ja" sz="9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※住民税とは、都道府県税と市（区）町村民税を</a:t>
            </a:r>
            <a:endParaRPr b="1" i="0" sz="9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87313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ja" sz="9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合わせた呼び方です。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45"/>
          <p:cNvSpPr/>
          <p:nvPr/>
        </p:nvSpPr>
        <p:spPr>
          <a:xfrm>
            <a:off x="698758" y="2411715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4167" y="2294339"/>
            <a:ext cx="1245490" cy="134676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5"/>
          <p:cNvSpPr/>
          <p:nvPr/>
        </p:nvSpPr>
        <p:spPr>
          <a:xfrm>
            <a:off x="3613532" y="2411715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図形&#10;&#10;自動的に生成された説明" id="346" name="Google Shape;346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67695" y="2503689"/>
            <a:ext cx="1567982" cy="107838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5"/>
          <p:cNvSpPr/>
          <p:nvPr/>
        </p:nvSpPr>
        <p:spPr>
          <a:xfrm>
            <a:off x="6683784" y="2411715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おもちゃ, 挿絵 が含まれている画像&#10;&#10;自動的に生成された説明" id="348" name="Google Shape;348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10785" y="2366882"/>
            <a:ext cx="1822307" cy="134676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5"/>
          <p:cNvSpPr/>
          <p:nvPr/>
        </p:nvSpPr>
        <p:spPr>
          <a:xfrm>
            <a:off x="270057" y="3553398"/>
            <a:ext cx="2682900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所得税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（国税）</a:t>
            </a:r>
            <a:r>
              <a:rPr b="1" i="0" lang="ja" sz="12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・</a:t>
            </a: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住民税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2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50" name="Google Shape;350;p45"/>
          <p:cNvSpPr/>
          <p:nvPr/>
        </p:nvSpPr>
        <p:spPr>
          <a:xfrm>
            <a:off x="3613531" y="3553398"/>
            <a:ext cx="1821300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12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固定資産税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4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51" name="Google Shape;351;p45"/>
          <p:cNvSpPr txBox="1"/>
          <p:nvPr/>
        </p:nvSpPr>
        <p:spPr>
          <a:xfrm>
            <a:off x="3715742" y="3528393"/>
            <a:ext cx="1005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ja" sz="700" u="none" cap="none" strike="noStrike">
                <a:solidFill>
                  <a:srgbClr val="C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こていしさんぜい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5"/>
          <p:cNvSpPr/>
          <p:nvPr/>
        </p:nvSpPr>
        <p:spPr>
          <a:xfrm>
            <a:off x="5866176" y="3553398"/>
            <a:ext cx="2998500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消費税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（国税）</a:t>
            </a: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・地方消費税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4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53" name="Google Shape;353;p45"/>
          <p:cNvSpPr txBox="1"/>
          <p:nvPr/>
        </p:nvSpPr>
        <p:spPr>
          <a:xfrm>
            <a:off x="7139674" y="4805948"/>
            <a:ext cx="34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ja" sz="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5"/>
          <p:cNvSpPr/>
          <p:nvPr/>
        </p:nvSpPr>
        <p:spPr>
          <a:xfrm rot="5400000">
            <a:off x="232847" y="1623934"/>
            <a:ext cx="295230" cy="203260"/>
          </a:xfrm>
          <a:prstGeom prst="triangle">
            <a:avLst>
              <a:gd fmla="val 50000" name="adj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5"/>
          <p:cNvSpPr txBox="1"/>
          <p:nvPr/>
        </p:nvSpPr>
        <p:spPr>
          <a:xfrm>
            <a:off x="5902465" y="5359771"/>
            <a:ext cx="34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ja" sz="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5"/>
          <p:cNvSpPr/>
          <p:nvPr/>
        </p:nvSpPr>
        <p:spPr>
          <a:xfrm>
            <a:off x="555960" y="1586150"/>
            <a:ext cx="3600300" cy="2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5"/>
          <p:cNvSpPr/>
          <p:nvPr/>
        </p:nvSpPr>
        <p:spPr>
          <a:xfrm>
            <a:off x="246703" y="1531047"/>
            <a:ext cx="235389" cy="3533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5"/>
          <p:cNvSpPr txBox="1"/>
          <p:nvPr/>
        </p:nvSpPr>
        <p:spPr>
          <a:xfrm>
            <a:off x="482102" y="2101275"/>
            <a:ext cx="2108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給料をもらったら!?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5"/>
          <p:cNvSpPr txBox="1"/>
          <p:nvPr/>
        </p:nvSpPr>
        <p:spPr>
          <a:xfrm>
            <a:off x="3461101" y="2101275"/>
            <a:ext cx="2108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家を持っていると!?</a:t>
            </a:r>
            <a:endParaRPr b="1" i="0" sz="1400" u="none" cap="none" strike="noStrike">
              <a:solidFill>
                <a:srgbClr val="0C5B9C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60" name="Google Shape;360;p45"/>
          <p:cNvSpPr txBox="1"/>
          <p:nvPr/>
        </p:nvSpPr>
        <p:spPr>
          <a:xfrm>
            <a:off x="6022686" y="2101275"/>
            <a:ext cx="2998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お店でお買い物をしたときは!?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5"/>
          <p:cNvSpPr txBox="1"/>
          <p:nvPr/>
        </p:nvSpPr>
        <p:spPr>
          <a:xfrm>
            <a:off x="520502" y="4375600"/>
            <a:ext cx="203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車を持っていると!?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5"/>
          <p:cNvSpPr txBox="1"/>
          <p:nvPr/>
        </p:nvSpPr>
        <p:spPr>
          <a:xfrm>
            <a:off x="3347251" y="4375600"/>
            <a:ext cx="233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温泉に入ったときは!?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45"/>
          <p:cNvGrpSpPr/>
          <p:nvPr/>
        </p:nvGrpSpPr>
        <p:grpSpPr>
          <a:xfrm>
            <a:off x="179388" y="2005750"/>
            <a:ext cx="8841798" cy="4331100"/>
            <a:chOff x="-9116737" y="-4631538"/>
            <a:chExt cx="8841798" cy="4331100"/>
          </a:xfrm>
        </p:grpSpPr>
        <p:sp>
          <p:nvSpPr>
            <p:cNvPr id="364" name="Google Shape;364;p45"/>
            <p:cNvSpPr/>
            <p:nvPr/>
          </p:nvSpPr>
          <p:spPr>
            <a:xfrm>
              <a:off x="-9116737" y="-4631538"/>
              <a:ext cx="8785200" cy="4331100"/>
            </a:xfrm>
            <a:prstGeom prst="rect">
              <a:avLst/>
            </a:prstGeom>
            <a:solidFill>
              <a:srgbClr val="CCF1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5"/>
            <p:cNvSpPr/>
            <p:nvPr/>
          </p:nvSpPr>
          <p:spPr>
            <a:xfrm>
              <a:off x="-8597367" y="-1965605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アイコン&#10;&#10;自動的に生成された説明" id="366" name="Google Shape;366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8436565" y="-2025780"/>
              <a:ext cx="1354704" cy="12632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45"/>
            <p:cNvSpPr txBox="1"/>
            <p:nvPr/>
          </p:nvSpPr>
          <p:spPr>
            <a:xfrm>
              <a:off x="-8775623" y="-2261688"/>
              <a:ext cx="2031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車を持っていると!?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5"/>
            <p:cNvSpPr txBox="1"/>
            <p:nvPr/>
          </p:nvSpPr>
          <p:spPr>
            <a:xfrm>
              <a:off x="-5948874" y="-2261688"/>
              <a:ext cx="2335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温泉に入ったときは!?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5"/>
            <p:cNvSpPr/>
            <p:nvPr/>
          </p:nvSpPr>
          <p:spPr>
            <a:xfrm>
              <a:off x="-5682593" y="-1965605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部屋 が含まれている画像&#10;&#10;自動的に生成された説明" id="370" name="Google Shape;370;p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5659674" y="-2028969"/>
              <a:ext cx="1630470" cy="1313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45"/>
            <p:cNvSpPr/>
            <p:nvPr/>
          </p:nvSpPr>
          <p:spPr>
            <a:xfrm>
              <a:off x="-8597367" y="-4225573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2" name="Google Shape;372;p4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8381958" y="-4342949"/>
              <a:ext cx="1245490" cy="134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45"/>
            <p:cNvSpPr/>
            <p:nvPr/>
          </p:nvSpPr>
          <p:spPr>
            <a:xfrm>
              <a:off x="-5682593" y="-4225573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図形&#10;&#10;自動的に生成された説明" id="374" name="Google Shape;374;p4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5628430" y="-4133599"/>
              <a:ext cx="1567982" cy="10783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5" name="Google Shape;375;p45"/>
            <p:cNvSpPr/>
            <p:nvPr/>
          </p:nvSpPr>
          <p:spPr>
            <a:xfrm>
              <a:off x="-2612341" y="-4225573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おもちゃ, 挿絵 が含まれている画像&#10;&#10;自動的に生成された説明" id="376" name="Google Shape;376;p4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2685340" y="-4270406"/>
              <a:ext cx="1822307" cy="134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7" name="Google Shape;377;p45"/>
            <p:cNvSpPr txBox="1"/>
            <p:nvPr/>
          </p:nvSpPr>
          <p:spPr>
            <a:xfrm>
              <a:off x="-8814023" y="-4536013"/>
              <a:ext cx="2108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給料をもらったら!?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5"/>
            <p:cNvSpPr txBox="1"/>
            <p:nvPr/>
          </p:nvSpPr>
          <p:spPr>
            <a:xfrm>
              <a:off x="-5835024" y="-4536013"/>
              <a:ext cx="2108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家を持っていると!?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5"/>
            <p:cNvSpPr txBox="1"/>
            <p:nvPr/>
          </p:nvSpPr>
          <p:spPr>
            <a:xfrm>
              <a:off x="-3273439" y="-4536013"/>
              <a:ext cx="2998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お店でお買い物をしたときは!?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45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381" name="Google Shape;381;p45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5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5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134CBD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134CB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134CBD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pic>
        <p:nvPicPr>
          <p:cNvPr id="389" name="Google Shape;38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063" y="5060512"/>
            <a:ext cx="1226130" cy="1509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46"/>
          <p:cNvGrpSpPr/>
          <p:nvPr/>
        </p:nvGrpSpPr>
        <p:grpSpPr>
          <a:xfrm>
            <a:off x="257224" y="1348777"/>
            <a:ext cx="2181719" cy="2733681"/>
            <a:chOff x="250825" y="1066179"/>
            <a:chExt cx="2181719" cy="2733681"/>
          </a:xfrm>
        </p:grpSpPr>
        <p:sp>
          <p:nvSpPr>
            <p:cNvPr id="391" name="Google Shape;391;p46"/>
            <p:cNvSpPr/>
            <p:nvPr/>
          </p:nvSpPr>
          <p:spPr>
            <a:xfrm>
              <a:off x="250825" y="1066179"/>
              <a:ext cx="2181719" cy="2733681"/>
            </a:xfrm>
            <a:prstGeom prst="rect">
              <a:avLst/>
            </a:prstGeom>
            <a:solidFill>
              <a:srgbClr val="F0FB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6"/>
            <p:cNvSpPr/>
            <p:nvPr/>
          </p:nvSpPr>
          <p:spPr>
            <a:xfrm>
              <a:off x="250825" y="1066181"/>
              <a:ext cx="2181719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消費者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3" name="Google Shape;393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0204" y="1515341"/>
              <a:ext cx="1102780" cy="13105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46"/>
            <p:cNvSpPr/>
            <p:nvPr/>
          </p:nvSpPr>
          <p:spPr>
            <a:xfrm>
              <a:off x="1479539" y="2425820"/>
              <a:ext cx="879319" cy="400109"/>
            </a:xfrm>
            <a:prstGeom prst="roundRect">
              <a:avLst>
                <a:gd fmla="val 9091" name="adj"/>
              </a:avLst>
            </a:prstGeom>
            <a:solidFill>
              <a:srgbClr val="A4E6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ゲーム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1,100円</a:t>
              </a:r>
              <a:endParaRPr b="1" i="0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grpSp>
          <p:nvGrpSpPr>
            <p:cNvPr id="395" name="Google Shape;395;p46"/>
            <p:cNvGrpSpPr/>
            <p:nvPr/>
          </p:nvGrpSpPr>
          <p:grpSpPr>
            <a:xfrm>
              <a:off x="299451" y="2939302"/>
              <a:ext cx="2128200" cy="778800"/>
              <a:chOff x="299451" y="2939302"/>
              <a:chExt cx="2128200" cy="778800"/>
            </a:xfrm>
          </p:grpSpPr>
          <p:sp>
            <p:nvSpPr>
              <p:cNvPr id="396" name="Google Shape;396;p46"/>
              <p:cNvSpPr txBox="1"/>
              <p:nvPr/>
            </p:nvSpPr>
            <p:spPr>
              <a:xfrm>
                <a:off x="299451" y="2939302"/>
                <a:ext cx="2128200" cy="77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品物の金額1,000円と一緒に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消費税100円を支払う。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(消費税を負担する)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397" name="Google Shape;397;p46"/>
              <p:cNvSpPr txBox="1"/>
              <p:nvPr/>
            </p:nvSpPr>
            <p:spPr>
              <a:xfrm>
                <a:off x="970514" y="3387778"/>
                <a:ext cx="3771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ふたん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8" name="Google Shape;398;p46"/>
          <p:cNvSpPr/>
          <p:nvPr/>
        </p:nvSpPr>
        <p:spPr>
          <a:xfrm rot="10800000">
            <a:off x="5856607" y="2113397"/>
            <a:ext cx="337228" cy="413277"/>
          </a:xfrm>
          <a:prstGeom prst="upArrow">
            <a:avLst>
              <a:gd fmla="val 50000" name="adj1"/>
              <a:gd fmla="val 48772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p46"/>
          <p:cNvGrpSpPr/>
          <p:nvPr/>
        </p:nvGrpSpPr>
        <p:grpSpPr>
          <a:xfrm>
            <a:off x="5292013" y="2116353"/>
            <a:ext cx="525600" cy="373627"/>
            <a:chOff x="5191456" y="2072885"/>
            <a:chExt cx="525600" cy="373627"/>
          </a:xfrm>
        </p:grpSpPr>
        <p:pic>
          <p:nvPicPr>
            <p:cNvPr id="400" name="Google Shape;400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58839" y="2072885"/>
              <a:ext cx="373627" cy="373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46"/>
            <p:cNvSpPr txBox="1"/>
            <p:nvPr/>
          </p:nvSpPr>
          <p:spPr>
            <a:xfrm>
              <a:off x="5191456" y="2121232"/>
              <a:ext cx="525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100</a:t>
              </a:r>
              <a:endPara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2" name="Google Shape;402;p46"/>
          <p:cNvSpPr/>
          <p:nvPr/>
        </p:nvSpPr>
        <p:spPr>
          <a:xfrm>
            <a:off x="2577029" y="1356115"/>
            <a:ext cx="525600" cy="321222"/>
          </a:xfrm>
          <a:prstGeom prst="rightArrow">
            <a:avLst>
              <a:gd fmla="val 50000" name="adj1"/>
              <a:gd fmla="val 55337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46"/>
          <p:cNvSpPr/>
          <p:nvPr/>
        </p:nvSpPr>
        <p:spPr>
          <a:xfrm rot="10800000">
            <a:off x="5856022" y="3575549"/>
            <a:ext cx="338400" cy="414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4" name="Google Shape;404;p46"/>
          <p:cNvGrpSpPr/>
          <p:nvPr/>
        </p:nvGrpSpPr>
        <p:grpSpPr>
          <a:xfrm>
            <a:off x="3188676" y="4035242"/>
            <a:ext cx="5775937" cy="900000"/>
            <a:chOff x="3188676" y="3909698"/>
            <a:chExt cx="5775937" cy="900000"/>
          </a:xfrm>
        </p:grpSpPr>
        <p:sp>
          <p:nvSpPr>
            <p:cNvPr id="405" name="Google Shape;405;p46"/>
            <p:cNvSpPr/>
            <p:nvPr/>
          </p:nvSpPr>
          <p:spPr>
            <a:xfrm>
              <a:off x="3188676" y="3909698"/>
              <a:ext cx="5775937" cy="90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6"/>
            <p:cNvSpPr/>
            <p:nvPr/>
          </p:nvSpPr>
          <p:spPr>
            <a:xfrm>
              <a:off x="3188676" y="3909698"/>
              <a:ext cx="1262017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72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日本銀行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6"/>
            <p:cNvSpPr txBox="1"/>
            <p:nvPr/>
          </p:nvSpPr>
          <p:spPr>
            <a:xfrm>
              <a:off x="3204878" y="4386091"/>
              <a:ext cx="40062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預けられた消費税を国のお金 </a:t>
              </a:r>
              <a:r>
                <a:rPr b="1" i="0" lang="ja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(国庫金)</a:t>
              </a: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 として保管する。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408" name="Google Shape;408;p46"/>
            <p:cNvSpPr/>
            <p:nvPr/>
          </p:nvSpPr>
          <p:spPr>
            <a:xfrm>
              <a:off x="3415696" y="3913546"/>
              <a:ext cx="437094" cy="841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Noto Sans JP"/>
                <a:buNone/>
              </a:pPr>
              <a:r>
                <a:rPr b="0" i="0" lang="ja" sz="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にっぽん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46"/>
          <p:cNvSpPr/>
          <p:nvPr/>
        </p:nvSpPr>
        <p:spPr>
          <a:xfrm rot="10800000">
            <a:off x="4510224" y="5007376"/>
            <a:ext cx="338400" cy="429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0" name="Google Shape;410;p46"/>
          <p:cNvGrpSpPr/>
          <p:nvPr/>
        </p:nvGrpSpPr>
        <p:grpSpPr>
          <a:xfrm>
            <a:off x="3623299" y="4977530"/>
            <a:ext cx="785487" cy="472437"/>
            <a:chOff x="3544755" y="4870455"/>
            <a:chExt cx="863837" cy="519561"/>
          </a:xfrm>
        </p:grpSpPr>
        <p:sp>
          <p:nvSpPr>
            <p:cNvPr id="411" name="Google Shape;411;p46"/>
            <p:cNvSpPr/>
            <p:nvPr/>
          </p:nvSpPr>
          <p:spPr>
            <a:xfrm>
              <a:off x="3544755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2" name="Google Shape;412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638286" y="4943421"/>
              <a:ext cx="373627" cy="373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773244" y="4943421"/>
              <a:ext cx="373627" cy="373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4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941433" y="4944063"/>
              <a:ext cx="373627" cy="3723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5" name="Google Shape;415;p46"/>
            <p:cNvSpPr txBox="1"/>
            <p:nvPr/>
          </p:nvSpPr>
          <p:spPr>
            <a:xfrm>
              <a:off x="3545032" y="4958734"/>
              <a:ext cx="837771" cy="355417"/>
            </a:xfrm>
            <a:prstGeom prst="rect">
              <a:avLst/>
            </a:prstGeom>
            <a:noFill/>
            <a:ln>
              <a:noFill/>
            </a:ln>
            <a:effectLst>
              <a:outerShdw blurRad="71438" rotWithShape="0" algn="bl" dir="5400000" dist="19050">
                <a:srgbClr val="000000"/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78円</a:t>
              </a:r>
              <a:endParaRPr b="1" i="0" sz="15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416" name="Google Shape;416;p46"/>
          <p:cNvSpPr/>
          <p:nvPr/>
        </p:nvSpPr>
        <p:spPr>
          <a:xfrm rot="10800000">
            <a:off x="7714144" y="5004152"/>
            <a:ext cx="338400" cy="429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7" name="Google Shape;417;p46"/>
          <p:cNvGrpSpPr/>
          <p:nvPr/>
        </p:nvGrpSpPr>
        <p:grpSpPr>
          <a:xfrm>
            <a:off x="6820277" y="4977317"/>
            <a:ext cx="785453" cy="472414"/>
            <a:chOff x="6741856" y="4870455"/>
            <a:chExt cx="863837" cy="519561"/>
          </a:xfrm>
        </p:grpSpPr>
        <p:sp>
          <p:nvSpPr>
            <p:cNvPr id="418" name="Google Shape;418;p46"/>
            <p:cNvSpPr/>
            <p:nvPr/>
          </p:nvSpPr>
          <p:spPr>
            <a:xfrm>
              <a:off x="6741856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9" name="Google Shape;419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842206" y="4943421"/>
              <a:ext cx="373627" cy="373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4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77164" y="4944064"/>
              <a:ext cx="373627" cy="372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4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145353" y="4944064"/>
              <a:ext cx="373627" cy="3723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46"/>
            <p:cNvSpPr txBox="1"/>
            <p:nvPr/>
          </p:nvSpPr>
          <p:spPr>
            <a:xfrm>
              <a:off x="6747809" y="4956568"/>
              <a:ext cx="837769" cy="355417"/>
            </a:xfrm>
            <a:prstGeom prst="rect">
              <a:avLst/>
            </a:prstGeom>
            <a:noFill/>
            <a:ln>
              <a:noFill/>
            </a:ln>
            <a:effectLst>
              <a:outerShdw blurRad="71438" rotWithShape="0" algn="bl" dir="5400000" dist="19050">
                <a:srgbClr val="000000"/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22円</a:t>
              </a:r>
              <a:endParaRPr b="1" i="0" sz="15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423" name="Google Shape;423;p46"/>
          <p:cNvGrpSpPr/>
          <p:nvPr/>
        </p:nvGrpSpPr>
        <p:grpSpPr>
          <a:xfrm>
            <a:off x="3188676" y="5493830"/>
            <a:ext cx="2823484" cy="815490"/>
            <a:chOff x="3188676" y="5493830"/>
            <a:chExt cx="2823484" cy="815490"/>
          </a:xfrm>
        </p:grpSpPr>
        <p:sp>
          <p:nvSpPr>
            <p:cNvPr id="424" name="Google Shape;424;p46"/>
            <p:cNvSpPr/>
            <p:nvPr/>
          </p:nvSpPr>
          <p:spPr>
            <a:xfrm>
              <a:off x="3188676" y="5494198"/>
              <a:ext cx="2823484" cy="815122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6"/>
            <p:cNvSpPr/>
            <p:nvPr/>
          </p:nvSpPr>
          <p:spPr>
            <a:xfrm>
              <a:off x="3188676" y="5493830"/>
              <a:ext cx="2823484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国（国税）</a:t>
              </a:r>
              <a:endParaRPr b="1" i="0" sz="16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426" name="Google Shape;426;p46"/>
            <p:cNvSpPr txBox="1"/>
            <p:nvPr/>
          </p:nvSpPr>
          <p:spPr>
            <a:xfrm>
              <a:off x="4243590" y="5920259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７.８％</a:t>
              </a:r>
              <a:endParaRPr b="1" i="0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427" name="Google Shape;427;p46"/>
          <p:cNvGrpSpPr/>
          <p:nvPr/>
        </p:nvGrpSpPr>
        <p:grpSpPr>
          <a:xfrm>
            <a:off x="6213137" y="5493830"/>
            <a:ext cx="2751476" cy="815490"/>
            <a:chOff x="6213137" y="5493830"/>
            <a:chExt cx="2751476" cy="815490"/>
          </a:xfrm>
        </p:grpSpPr>
        <p:sp>
          <p:nvSpPr>
            <p:cNvPr id="428" name="Google Shape;428;p46"/>
            <p:cNvSpPr/>
            <p:nvPr/>
          </p:nvSpPr>
          <p:spPr>
            <a:xfrm>
              <a:off x="6213137" y="5494198"/>
              <a:ext cx="2751476" cy="815122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6"/>
            <p:cNvSpPr/>
            <p:nvPr/>
          </p:nvSpPr>
          <p:spPr>
            <a:xfrm>
              <a:off x="6221609" y="5493830"/>
              <a:ext cx="2743004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地方（地方税）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6"/>
            <p:cNvSpPr txBox="1"/>
            <p:nvPr/>
          </p:nvSpPr>
          <p:spPr>
            <a:xfrm>
              <a:off x="7107639" y="5920259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２.２％</a:t>
              </a:r>
              <a:endParaRPr b="1" i="0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431" name="Google Shape;431;p46"/>
          <p:cNvGrpSpPr/>
          <p:nvPr/>
        </p:nvGrpSpPr>
        <p:grpSpPr>
          <a:xfrm>
            <a:off x="806814" y="4287053"/>
            <a:ext cx="2193892" cy="942758"/>
            <a:chOff x="806814" y="4287053"/>
            <a:chExt cx="2193892" cy="942758"/>
          </a:xfrm>
        </p:grpSpPr>
        <p:sp>
          <p:nvSpPr>
            <p:cNvPr id="432" name="Google Shape;432;p46"/>
            <p:cNvSpPr/>
            <p:nvPr/>
          </p:nvSpPr>
          <p:spPr>
            <a:xfrm>
              <a:off x="806814" y="4287053"/>
              <a:ext cx="2181719" cy="942758"/>
            </a:xfrm>
            <a:prstGeom prst="wedgeEllipseCallout">
              <a:avLst>
                <a:gd fmla="val -32959" name="adj1"/>
                <a:gd fmla="val 56807" name="adj2"/>
              </a:avLst>
            </a:prstGeom>
            <a:solidFill>
              <a:schemeClr val="lt1"/>
            </a:solidFill>
            <a:ln cap="flat" cmpd="sng" w="19050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3" name="Google Shape;433;p46"/>
            <p:cNvGrpSpPr/>
            <p:nvPr/>
          </p:nvGrpSpPr>
          <p:grpSpPr>
            <a:xfrm>
              <a:off x="982205" y="4504712"/>
              <a:ext cx="2018501" cy="495007"/>
              <a:chOff x="982205" y="4504712"/>
              <a:chExt cx="2018501" cy="495007"/>
            </a:xfrm>
          </p:grpSpPr>
          <p:sp>
            <p:nvSpPr>
              <p:cNvPr id="434" name="Google Shape;434;p46"/>
              <p:cNvSpPr txBox="1"/>
              <p:nvPr/>
            </p:nvSpPr>
            <p:spPr>
              <a:xfrm>
                <a:off x="982205" y="4504712"/>
                <a:ext cx="2018501" cy="4950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お店は、 消費税を預かって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まとめて納めているんだね。</a:t>
                </a:r>
                <a:endParaRPr b="1" i="0" sz="105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435" name="Google Shape;435;p46"/>
              <p:cNvSpPr txBox="1"/>
              <p:nvPr/>
            </p:nvSpPr>
            <p:spPr>
              <a:xfrm>
                <a:off x="1546336" y="4667576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おさ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36" name="Google Shape;436;p46"/>
          <p:cNvGrpSpPr/>
          <p:nvPr/>
        </p:nvGrpSpPr>
        <p:grpSpPr>
          <a:xfrm>
            <a:off x="3184575" y="2526672"/>
            <a:ext cx="5780038" cy="952069"/>
            <a:chOff x="3184575" y="2473830"/>
            <a:chExt cx="5780038" cy="952069"/>
          </a:xfrm>
        </p:grpSpPr>
        <p:sp>
          <p:nvSpPr>
            <p:cNvPr id="437" name="Google Shape;437;p46"/>
            <p:cNvSpPr/>
            <p:nvPr/>
          </p:nvSpPr>
          <p:spPr>
            <a:xfrm>
              <a:off x="3188676" y="2525899"/>
              <a:ext cx="5775937" cy="90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6"/>
            <p:cNvSpPr/>
            <p:nvPr/>
          </p:nvSpPr>
          <p:spPr>
            <a:xfrm>
              <a:off x="3188676" y="2525899"/>
              <a:ext cx="1262017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108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税務署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9" name="Google Shape;439;p46"/>
            <p:cNvGrpSpPr/>
            <p:nvPr/>
          </p:nvGrpSpPr>
          <p:grpSpPr>
            <a:xfrm>
              <a:off x="3204878" y="2931501"/>
              <a:ext cx="2954655" cy="341333"/>
              <a:chOff x="3204878" y="2931501"/>
              <a:chExt cx="2954655" cy="341333"/>
            </a:xfrm>
          </p:grpSpPr>
          <p:sp>
            <p:nvSpPr>
              <p:cNvPr id="440" name="Google Shape;440;p46"/>
              <p:cNvSpPr txBox="1"/>
              <p:nvPr/>
            </p:nvSpPr>
            <p:spPr>
              <a:xfrm>
                <a:off x="3204878" y="2995835"/>
                <a:ext cx="295465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納められた消費税を日本銀行に預ける。</a:t>
                </a:r>
                <a:endParaRPr b="1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46"/>
              <p:cNvSpPr txBox="1"/>
              <p:nvPr/>
            </p:nvSpPr>
            <p:spPr>
              <a:xfrm>
                <a:off x="3228224" y="2931501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おさ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2" name="Google Shape;442;p46"/>
            <p:cNvSpPr/>
            <p:nvPr/>
          </p:nvSpPr>
          <p:spPr>
            <a:xfrm>
              <a:off x="3184575" y="2473830"/>
              <a:ext cx="1262100" cy="19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Noto Sans JP"/>
                <a:buNone/>
              </a:pPr>
              <a:r>
                <a:rPr b="0" i="0" lang="ja" sz="7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ぜいむしょ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3" name="Google Shape;443;p46"/>
          <p:cNvSpPr/>
          <p:nvPr/>
        </p:nvSpPr>
        <p:spPr>
          <a:xfrm>
            <a:off x="3102975" y="6432900"/>
            <a:ext cx="5519400" cy="1323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※消費税は国税（消費税）と地方税（地方消費税）に分かれていて10%のうち7.8%が国税、2.2％が地方税です。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4" name="Google Shape;444;p46"/>
          <p:cNvGrpSpPr/>
          <p:nvPr/>
        </p:nvGrpSpPr>
        <p:grpSpPr>
          <a:xfrm>
            <a:off x="3165967" y="1057517"/>
            <a:ext cx="5727300" cy="976800"/>
            <a:chOff x="3165967" y="1057518"/>
            <a:chExt cx="5727300" cy="976800"/>
          </a:xfrm>
        </p:grpSpPr>
        <p:grpSp>
          <p:nvGrpSpPr>
            <p:cNvPr id="445" name="Google Shape;445;p46"/>
            <p:cNvGrpSpPr/>
            <p:nvPr/>
          </p:nvGrpSpPr>
          <p:grpSpPr>
            <a:xfrm>
              <a:off x="5390701" y="1116218"/>
              <a:ext cx="1660010" cy="846613"/>
              <a:chOff x="5418411" y="1116218"/>
              <a:chExt cx="1660010" cy="846613"/>
            </a:xfrm>
          </p:grpSpPr>
          <p:sp>
            <p:nvSpPr>
              <p:cNvPr id="446" name="Google Shape;446;p46"/>
              <p:cNvSpPr/>
              <p:nvPr/>
            </p:nvSpPr>
            <p:spPr>
              <a:xfrm>
                <a:off x="5438621" y="1144731"/>
                <a:ext cx="1639800" cy="818100"/>
              </a:xfrm>
              <a:prstGeom prst="rect">
                <a:avLst/>
              </a:prstGeom>
              <a:solidFill>
                <a:srgbClr val="DFF7F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46"/>
              <p:cNvSpPr txBox="1"/>
              <p:nvPr/>
            </p:nvSpPr>
            <p:spPr>
              <a:xfrm>
                <a:off x="5418411" y="1116218"/>
                <a:ext cx="9540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rgbClr val="0C98C4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お店の売上</a:t>
                </a:r>
                <a:endParaRPr b="1" i="0" sz="11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grpSp>
            <p:nvGrpSpPr>
              <p:cNvPr id="448" name="Google Shape;448;p46"/>
              <p:cNvGrpSpPr/>
              <p:nvPr/>
            </p:nvGrpSpPr>
            <p:grpSpPr>
              <a:xfrm>
                <a:off x="5823859" y="1423088"/>
                <a:ext cx="842083" cy="405120"/>
                <a:chOff x="2052501" y="2236872"/>
                <a:chExt cx="1017499" cy="489512"/>
              </a:xfrm>
            </p:grpSpPr>
            <p:pic>
              <p:nvPicPr>
                <p:cNvPr descr="図形&#10;&#10;自動的に生成された説明" id="449" name="Google Shape;449;p46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>
                  <a:off x="2078852" y="2236872"/>
                  <a:ext cx="991148" cy="4895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50" name="Google Shape;450;p46"/>
                <p:cNvSpPr txBox="1"/>
                <p:nvPr/>
              </p:nvSpPr>
              <p:spPr>
                <a:xfrm>
                  <a:off x="2052501" y="2267729"/>
                  <a:ext cx="991200" cy="42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700" u="none" cap="none" strike="noStrike">
                      <a:solidFill>
                        <a:srgbClr val="FFFFFF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1000</a:t>
                  </a:r>
                  <a:endParaRPr b="1" i="0" sz="16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</p:grpSp>
        <p:grpSp>
          <p:nvGrpSpPr>
            <p:cNvPr id="451" name="Google Shape;451;p46"/>
            <p:cNvGrpSpPr/>
            <p:nvPr/>
          </p:nvGrpSpPr>
          <p:grpSpPr>
            <a:xfrm>
              <a:off x="3165967" y="1057518"/>
              <a:ext cx="5727300" cy="976800"/>
              <a:chOff x="3165967" y="1057519"/>
              <a:chExt cx="5727300" cy="976800"/>
            </a:xfrm>
          </p:grpSpPr>
          <p:sp>
            <p:nvSpPr>
              <p:cNvPr id="452" name="Google Shape;452;p46"/>
              <p:cNvSpPr/>
              <p:nvPr/>
            </p:nvSpPr>
            <p:spPr>
              <a:xfrm>
                <a:off x="3165967" y="1057519"/>
                <a:ext cx="5727300" cy="976800"/>
              </a:xfrm>
              <a:prstGeom prst="rect">
                <a:avLst/>
              </a:prstGeom>
              <a:noFill/>
              <a:ln cap="flat" cmpd="sng" w="22225">
                <a:solidFill>
                  <a:srgbClr val="26C1F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46"/>
              <p:cNvSpPr/>
              <p:nvPr/>
            </p:nvSpPr>
            <p:spPr>
              <a:xfrm>
                <a:off x="3165967" y="1066181"/>
                <a:ext cx="1262100" cy="346500"/>
              </a:xfrm>
              <a:prstGeom prst="rect">
                <a:avLst/>
              </a:prstGeom>
              <a:solidFill>
                <a:srgbClr val="26C1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360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Noto Sans JP"/>
                  <a:buNone/>
                </a:pPr>
                <a:r>
                  <a:rPr b="1" i="0" lang="ja" sz="1600" u="none" cap="none" strike="noStrike">
                    <a:solidFill>
                      <a:schemeClr val="lt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お店</a:t>
                </a:r>
                <a:endParaRPr b="1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54" name="Google Shape;454;p46"/>
              <p:cNvGrpSpPr/>
              <p:nvPr/>
            </p:nvGrpSpPr>
            <p:grpSpPr>
              <a:xfrm>
                <a:off x="3204878" y="1444057"/>
                <a:ext cx="2339100" cy="525900"/>
                <a:chOff x="3204878" y="1444057"/>
                <a:chExt cx="2339100" cy="525900"/>
              </a:xfrm>
            </p:grpSpPr>
            <p:sp>
              <p:nvSpPr>
                <p:cNvPr id="455" name="Google Shape;455;p46"/>
                <p:cNvSpPr txBox="1"/>
                <p:nvPr/>
              </p:nvSpPr>
              <p:spPr>
                <a:xfrm>
                  <a:off x="3204878" y="1444057"/>
                  <a:ext cx="2339100" cy="525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ja" sz="1200" u="none" cap="none" strike="noStrike">
                      <a:solidFill>
                        <a:schemeClr val="dk1"/>
                      </a:solidFill>
                      <a:latin typeface="Noto Sans JP"/>
                      <a:ea typeface="Noto Sans JP"/>
                      <a:cs typeface="Noto Sans JP"/>
                      <a:sym typeface="Noto Sans JP"/>
                    </a:rPr>
                    <a:t>消費者から預かった</a:t>
                  </a:r>
                  <a:endParaRPr b="1" i="0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ja" sz="1200" u="none" cap="none" strike="noStrike">
                      <a:solidFill>
                        <a:schemeClr val="dk1"/>
                      </a:solidFill>
                      <a:latin typeface="Noto Sans JP"/>
                      <a:ea typeface="Noto Sans JP"/>
                      <a:cs typeface="Noto Sans JP"/>
                      <a:sym typeface="Noto Sans JP"/>
                    </a:rPr>
                    <a:t>消費税の額を計算して納める。</a:t>
                  </a:r>
                  <a:endParaRPr b="1" i="0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endParaRPr>
                </a:p>
              </p:txBody>
            </p:sp>
            <p:sp>
              <p:nvSpPr>
                <p:cNvPr id="456" name="Google Shape;456;p46"/>
                <p:cNvSpPr txBox="1"/>
                <p:nvPr/>
              </p:nvSpPr>
              <p:spPr>
                <a:xfrm>
                  <a:off x="4739928" y="1632893"/>
                  <a:ext cx="312900" cy="16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  <a:buFont typeface="Arial"/>
                    <a:buNone/>
                  </a:pPr>
                  <a:r>
                    <a:rPr b="0" i="0" lang="ja" sz="500" u="none" cap="none" strike="noStrike">
                      <a:solidFill>
                        <a:schemeClr val="dk1"/>
                      </a:solidFill>
                      <a:latin typeface="Noto Sans JP"/>
                      <a:ea typeface="Noto Sans JP"/>
                      <a:cs typeface="Noto Sans JP"/>
                      <a:sym typeface="Noto Sans JP"/>
                    </a:rPr>
                    <a:t>おさ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457" name="Google Shape;457;p4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5283" y="1029349"/>
            <a:ext cx="1654831" cy="106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85826" y="2317838"/>
            <a:ext cx="1473744" cy="143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034127" y="3990638"/>
            <a:ext cx="1977142" cy="956682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6"/>
          <p:cNvSpPr txBox="1"/>
          <p:nvPr/>
        </p:nvSpPr>
        <p:spPr>
          <a:xfrm>
            <a:off x="194203" y="957280"/>
            <a:ext cx="24929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消費税についての説明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46"/>
          <p:cNvSpPr txBox="1"/>
          <p:nvPr/>
        </p:nvSpPr>
        <p:spPr>
          <a:xfrm>
            <a:off x="4608673" y="2983202"/>
            <a:ext cx="4410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にっぽん</a:t>
            </a:r>
            <a:endParaRPr b="0" i="0" sz="5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62" name="Google Shape;462;p46"/>
          <p:cNvSpPr txBox="1"/>
          <p:nvPr/>
        </p:nvSpPr>
        <p:spPr>
          <a:xfrm>
            <a:off x="1394062" y="3419789"/>
            <a:ext cx="3771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しはら</a:t>
            </a:r>
            <a:endParaRPr b="0" i="0" sz="5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63" name="Google Shape;463;p46"/>
          <p:cNvSpPr txBox="1"/>
          <p:nvPr/>
        </p:nvSpPr>
        <p:spPr>
          <a:xfrm>
            <a:off x="843129" y="130873"/>
            <a:ext cx="551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生活の中で関わりのある税金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4" name="Google Shape;464;p46"/>
          <p:cNvGrpSpPr/>
          <p:nvPr/>
        </p:nvGrpSpPr>
        <p:grpSpPr>
          <a:xfrm>
            <a:off x="5292013" y="3570191"/>
            <a:ext cx="525600" cy="373627"/>
            <a:chOff x="5191456" y="2072885"/>
            <a:chExt cx="525600" cy="373627"/>
          </a:xfrm>
        </p:grpSpPr>
        <p:pic>
          <p:nvPicPr>
            <p:cNvPr id="465" name="Google Shape;465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58839" y="2072885"/>
              <a:ext cx="373627" cy="373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46"/>
            <p:cNvSpPr txBox="1"/>
            <p:nvPr/>
          </p:nvSpPr>
          <p:spPr>
            <a:xfrm>
              <a:off x="5191456" y="2121232"/>
              <a:ext cx="525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100</a:t>
              </a:r>
              <a:endPara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" name="Google Shape;467;p46"/>
          <p:cNvGrpSpPr/>
          <p:nvPr/>
        </p:nvGrpSpPr>
        <p:grpSpPr>
          <a:xfrm>
            <a:off x="1590233" y="1850978"/>
            <a:ext cx="1096978" cy="694229"/>
            <a:chOff x="1590233" y="1850978"/>
            <a:chExt cx="1096978" cy="694229"/>
          </a:xfrm>
        </p:grpSpPr>
        <p:grpSp>
          <p:nvGrpSpPr>
            <p:cNvPr id="468" name="Google Shape;468;p46"/>
            <p:cNvGrpSpPr/>
            <p:nvPr/>
          </p:nvGrpSpPr>
          <p:grpSpPr>
            <a:xfrm>
              <a:off x="1590233" y="2099918"/>
              <a:ext cx="525584" cy="445289"/>
              <a:chOff x="5225093" y="3468591"/>
              <a:chExt cx="441000" cy="373627"/>
            </a:xfrm>
          </p:grpSpPr>
          <p:pic>
            <p:nvPicPr>
              <p:cNvPr id="469" name="Google Shape;469;p4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258839" y="3468591"/>
                <a:ext cx="373627" cy="3736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0" name="Google Shape;470;p46"/>
              <p:cNvSpPr txBox="1"/>
              <p:nvPr/>
            </p:nvSpPr>
            <p:spPr>
              <a:xfrm>
                <a:off x="5225093" y="3553339"/>
                <a:ext cx="441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ja" sz="1200" u="none" cap="none" strike="noStrike">
                    <a:solidFill>
                      <a:srgbClr val="FFFFFF"/>
                    </a:solidFill>
                    <a:latin typeface="Noto Sans SemiBold"/>
                    <a:ea typeface="Noto Sans SemiBold"/>
                    <a:cs typeface="Noto Sans SemiBold"/>
                    <a:sym typeface="Noto Sans SemiBold"/>
                  </a:rPr>
                  <a:t>100</a:t>
                </a:r>
                <a:endParaRPr b="0" i="0" sz="1800" u="none" cap="none" strike="noStrike">
                  <a:solidFill>
                    <a:srgbClr val="000000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endParaRPr>
              </a:p>
            </p:txBody>
          </p:sp>
        </p:grpSp>
        <p:grpSp>
          <p:nvGrpSpPr>
            <p:cNvPr id="471" name="Google Shape;471;p46"/>
            <p:cNvGrpSpPr/>
            <p:nvPr/>
          </p:nvGrpSpPr>
          <p:grpSpPr>
            <a:xfrm>
              <a:off x="1826224" y="1850978"/>
              <a:ext cx="860987" cy="405120"/>
              <a:chOff x="2029659" y="2236872"/>
              <a:chExt cx="1040341" cy="489512"/>
            </a:xfrm>
          </p:grpSpPr>
          <p:pic>
            <p:nvPicPr>
              <p:cNvPr descr="図形&#10;&#10;自動的に生成された説明" id="472" name="Google Shape;472;p46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2078852" y="2236872"/>
                <a:ext cx="991148" cy="4895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3" name="Google Shape;473;p46"/>
              <p:cNvSpPr txBox="1"/>
              <p:nvPr/>
            </p:nvSpPr>
            <p:spPr>
              <a:xfrm>
                <a:off x="2029659" y="2267726"/>
                <a:ext cx="991200" cy="42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ja" sz="1700" u="none" cap="none" strike="noStrike">
                    <a:solidFill>
                      <a:srgbClr val="FFFFFF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1000</a:t>
                </a:r>
                <a:endParaRPr b="1" i="0" sz="16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47"/>
          <p:cNvGrpSpPr/>
          <p:nvPr/>
        </p:nvGrpSpPr>
        <p:grpSpPr>
          <a:xfrm>
            <a:off x="2607097" y="4684587"/>
            <a:ext cx="5596546" cy="456339"/>
            <a:chOff x="1960849" y="4684587"/>
            <a:chExt cx="6419910" cy="456339"/>
          </a:xfrm>
        </p:grpSpPr>
        <p:sp>
          <p:nvSpPr>
            <p:cNvPr id="479" name="Google Shape;479;p47"/>
            <p:cNvSpPr/>
            <p:nvPr/>
          </p:nvSpPr>
          <p:spPr>
            <a:xfrm>
              <a:off x="6893059" y="4708926"/>
              <a:ext cx="14877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B7FD3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8B7FD3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住民税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7"/>
            <p:cNvSpPr/>
            <p:nvPr/>
          </p:nvSpPr>
          <p:spPr>
            <a:xfrm>
              <a:off x="1960849" y="4708926"/>
              <a:ext cx="14877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B7FD3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8B7FD3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所得税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7"/>
            <p:cNvSpPr/>
            <p:nvPr/>
          </p:nvSpPr>
          <p:spPr>
            <a:xfrm flipH="1">
              <a:off x="3190525" y="4684587"/>
              <a:ext cx="3966890" cy="455133"/>
            </a:xfrm>
            <a:custGeom>
              <a:rect b="b" l="l" r="r" t="t"/>
              <a:pathLst>
                <a:path extrusionOk="0" h="455133" w="3966890">
                  <a:moveTo>
                    <a:pt x="1721319" y="0"/>
                  </a:moveTo>
                  <a:lnTo>
                    <a:pt x="1552935" y="0"/>
                  </a:lnTo>
                  <a:lnTo>
                    <a:pt x="1552935" y="140272"/>
                  </a:lnTo>
                  <a:lnTo>
                    <a:pt x="72144" y="140272"/>
                  </a:lnTo>
                  <a:lnTo>
                    <a:pt x="72144" y="256410"/>
                  </a:lnTo>
                  <a:lnTo>
                    <a:pt x="73214" y="256410"/>
                  </a:lnTo>
                  <a:lnTo>
                    <a:pt x="73214" y="305943"/>
                  </a:lnTo>
                  <a:lnTo>
                    <a:pt x="0" y="305943"/>
                  </a:lnTo>
                  <a:lnTo>
                    <a:pt x="146427" y="454962"/>
                  </a:lnTo>
                  <a:lnTo>
                    <a:pt x="292855" y="305943"/>
                  </a:lnTo>
                  <a:lnTo>
                    <a:pt x="219641" y="305943"/>
                  </a:lnTo>
                  <a:lnTo>
                    <a:pt x="219641" y="256410"/>
                  </a:lnTo>
                  <a:lnTo>
                    <a:pt x="1552935" y="256410"/>
                  </a:lnTo>
                  <a:lnTo>
                    <a:pt x="1721319" y="256410"/>
                  </a:lnTo>
                  <a:lnTo>
                    <a:pt x="1809514" y="256410"/>
                  </a:lnTo>
                  <a:lnTo>
                    <a:pt x="1809514" y="256581"/>
                  </a:lnTo>
                  <a:lnTo>
                    <a:pt x="3747249" y="256581"/>
                  </a:lnTo>
                  <a:lnTo>
                    <a:pt x="3747249" y="306114"/>
                  </a:lnTo>
                  <a:lnTo>
                    <a:pt x="3674035" y="306114"/>
                  </a:lnTo>
                  <a:lnTo>
                    <a:pt x="3820463" y="455133"/>
                  </a:lnTo>
                  <a:lnTo>
                    <a:pt x="3966890" y="306114"/>
                  </a:lnTo>
                  <a:lnTo>
                    <a:pt x="3893676" y="306114"/>
                  </a:lnTo>
                  <a:lnTo>
                    <a:pt x="3893676" y="256581"/>
                  </a:lnTo>
                  <a:lnTo>
                    <a:pt x="3894746" y="256581"/>
                  </a:lnTo>
                  <a:lnTo>
                    <a:pt x="3894746" y="140443"/>
                  </a:lnTo>
                  <a:lnTo>
                    <a:pt x="1809514" y="140443"/>
                  </a:lnTo>
                  <a:lnTo>
                    <a:pt x="1809514" y="140272"/>
                  </a:lnTo>
                  <a:lnTo>
                    <a:pt x="1721319" y="140272"/>
                  </a:lnTo>
                  <a:close/>
                </a:path>
              </a:pathLst>
            </a:custGeom>
            <a:solidFill>
              <a:srgbClr val="8B7FD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47"/>
          <p:cNvGrpSpPr/>
          <p:nvPr/>
        </p:nvGrpSpPr>
        <p:grpSpPr>
          <a:xfrm>
            <a:off x="1355298" y="2583642"/>
            <a:ext cx="6302975" cy="643350"/>
            <a:chOff x="1355298" y="2304827"/>
            <a:chExt cx="6302975" cy="643350"/>
          </a:xfrm>
        </p:grpSpPr>
        <p:sp>
          <p:nvSpPr>
            <p:cNvPr id="483" name="Google Shape;483;p47"/>
            <p:cNvSpPr/>
            <p:nvPr/>
          </p:nvSpPr>
          <p:spPr>
            <a:xfrm>
              <a:off x="7367407" y="2304827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7ADE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7"/>
            <p:cNvSpPr/>
            <p:nvPr/>
          </p:nvSpPr>
          <p:spPr>
            <a:xfrm>
              <a:off x="4352148" y="2304827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7ADE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7"/>
            <p:cNvSpPr/>
            <p:nvPr/>
          </p:nvSpPr>
          <p:spPr>
            <a:xfrm>
              <a:off x="1355298" y="2304827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7ADE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6" name="Google Shape;486;p4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487" name="Google Shape;487;p47"/>
          <p:cNvGrpSpPr/>
          <p:nvPr/>
        </p:nvGrpSpPr>
        <p:grpSpPr>
          <a:xfrm>
            <a:off x="259302" y="1344996"/>
            <a:ext cx="2686425" cy="1447719"/>
            <a:chOff x="259302" y="1066181"/>
            <a:chExt cx="2686425" cy="1447719"/>
          </a:xfrm>
        </p:grpSpPr>
        <p:sp>
          <p:nvSpPr>
            <p:cNvPr id="488" name="Google Shape;488;p47"/>
            <p:cNvSpPr/>
            <p:nvPr/>
          </p:nvSpPr>
          <p:spPr>
            <a:xfrm>
              <a:off x="259302" y="107390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9" name="Google Shape;489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03781" y="1530517"/>
              <a:ext cx="1541946" cy="976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0" name="Google Shape;490;p47"/>
            <p:cNvSpPr/>
            <p:nvPr/>
          </p:nvSpPr>
          <p:spPr>
            <a:xfrm>
              <a:off x="25930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Noto Sans JP"/>
                <a:buNone/>
              </a:pPr>
              <a:r>
                <a:rPr b="0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商品を買った場合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7"/>
            <p:cNvSpPr txBox="1"/>
            <p:nvPr/>
          </p:nvSpPr>
          <p:spPr>
            <a:xfrm>
              <a:off x="259803" y="1466301"/>
              <a:ext cx="2031300" cy="9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お店で商品を買いました。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代金 1,000円と、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税金100円を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支払いました。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492" name="Google Shape;492;p47"/>
          <p:cNvGrpSpPr/>
          <p:nvPr/>
        </p:nvGrpSpPr>
        <p:grpSpPr>
          <a:xfrm>
            <a:off x="3276624" y="1344996"/>
            <a:ext cx="2743685" cy="1447719"/>
            <a:chOff x="3276624" y="1066181"/>
            <a:chExt cx="2743685" cy="1447719"/>
          </a:xfrm>
        </p:grpSpPr>
        <p:sp>
          <p:nvSpPr>
            <p:cNvPr id="493" name="Google Shape;493;p47"/>
            <p:cNvSpPr/>
            <p:nvPr/>
          </p:nvSpPr>
          <p:spPr>
            <a:xfrm>
              <a:off x="3276625" y="107390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グラフィカル ユーザー インターフェイス&#10;&#10;自動的に生成された説明" id="494" name="Google Shape;494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58020" y="1431433"/>
              <a:ext cx="1462289" cy="1072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5" name="Google Shape;495;p47"/>
            <p:cNvSpPr/>
            <p:nvPr/>
          </p:nvSpPr>
          <p:spPr>
            <a:xfrm>
              <a:off x="3276625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自分で商売をしている場合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6" name="Google Shape;496;p47"/>
            <p:cNvGrpSpPr/>
            <p:nvPr/>
          </p:nvGrpSpPr>
          <p:grpSpPr>
            <a:xfrm>
              <a:off x="3276624" y="1390839"/>
              <a:ext cx="1628100" cy="1075500"/>
              <a:chOff x="3218596" y="1366729"/>
              <a:chExt cx="1628100" cy="1075500"/>
            </a:xfrm>
          </p:grpSpPr>
          <p:sp>
            <p:nvSpPr>
              <p:cNvPr id="497" name="Google Shape;497;p47"/>
              <p:cNvSpPr txBox="1"/>
              <p:nvPr/>
            </p:nvSpPr>
            <p:spPr>
              <a:xfrm>
                <a:off x="3218596" y="1366729"/>
                <a:ext cx="1628100" cy="107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YouTuberや大工さん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など自分で商売を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している方は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確定申告で税金を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納めています。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498" name="Google Shape;498;p47"/>
              <p:cNvSpPr txBox="1"/>
              <p:nvPr/>
            </p:nvSpPr>
            <p:spPr>
              <a:xfrm>
                <a:off x="3261810" y="1869761"/>
                <a:ext cx="6975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かくていしんこく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47"/>
              <p:cNvSpPr txBox="1"/>
              <p:nvPr/>
            </p:nvSpPr>
            <p:spPr>
              <a:xfrm>
                <a:off x="3231473" y="2105785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おさ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00" name="Google Shape;500;p47"/>
          <p:cNvGrpSpPr/>
          <p:nvPr/>
        </p:nvGrpSpPr>
        <p:grpSpPr>
          <a:xfrm>
            <a:off x="6177892" y="1344996"/>
            <a:ext cx="2592001" cy="1447719"/>
            <a:chOff x="6177892" y="1066181"/>
            <a:chExt cx="2592001" cy="1447719"/>
          </a:xfrm>
        </p:grpSpPr>
        <p:sp>
          <p:nvSpPr>
            <p:cNvPr id="501" name="Google Shape;501;p47"/>
            <p:cNvSpPr/>
            <p:nvPr/>
          </p:nvSpPr>
          <p:spPr>
            <a:xfrm>
              <a:off x="6177892" y="107390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男性の顔の絵&#10;&#10;低い精度で自動的に生成された説明" id="502" name="Google Shape;502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926504" y="1421043"/>
              <a:ext cx="843389" cy="1092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47"/>
            <p:cNvSpPr/>
            <p:nvPr/>
          </p:nvSpPr>
          <p:spPr>
            <a:xfrm>
              <a:off x="617789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会社などに勤めている場合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7"/>
            <p:cNvSpPr txBox="1"/>
            <p:nvPr/>
          </p:nvSpPr>
          <p:spPr>
            <a:xfrm>
              <a:off x="6180616" y="1466301"/>
              <a:ext cx="2031300" cy="94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会社員は、毎月会社から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はらわれる給料の中から、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税金</a:t>
              </a:r>
              <a:r>
                <a:rPr b="1" i="0" lang="ja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(所得税・住民税)</a:t>
              </a: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が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差し引かれています。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505" name="Google Shape;505;p47"/>
          <p:cNvGrpSpPr/>
          <p:nvPr/>
        </p:nvGrpSpPr>
        <p:grpSpPr>
          <a:xfrm>
            <a:off x="3276000" y="3227568"/>
            <a:ext cx="5702792" cy="1485714"/>
            <a:chOff x="3276000" y="2948753"/>
            <a:chExt cx="5702792" cy="1485714"/>
          </a:xfrm>
        </p:grpSpPr>
        <p:sp>
          <p:nvSpPr>
            <p:cNvPr id="506" name="Google Shape;506;p47"/>
            <p:cNvSpPr/>
            <p:nvPr/>
          </p:nvSpPr>
          <p:spPr>
            <a:xfrm>
              <a:off x="3276000" y="2971610"/>
              <a:ext cx="554415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C3A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白いバックグラウンドの前にあるキーボード&#10;&#10;低い精度で自動的に生成された説明" id="507" name="Google Shape;507;p4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728270" y="3611151"/>
              <a:ext cx="1250522" cy="8233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47"/>
            <p:cNvSpPr/>
            <p:nvPr/>
          </p:nvSpPr>
          <p:spPr>
            <a:xfrm>
              <a:off x="6157530" y="3058461"/>
              <a:ext cx="945835" cy="259745"/>
            </a:xfrm>
            <a:prstGeom prst="roundRect">
              <a:avLst>
                <a:gd fmla="val 50000" name="adj"/>
              </a:avLst>
            </a:prstGeom>
            <a:solidFill>
              <a:srgbClr val="EE828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0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会社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時計 が含まれている画像&#10;&#10;自動的に生成された説明" id="509" name="Google Shape;509;p4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828181" y="2948753"/>
              <a:ext cx="1088211" cy="14570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0" name="Google Shape;510;p47"/>
            <p:cNvSpPr/>
            <p:nvPr/>
          </p:nvSpPr>
          <p:spPr>
            <a:xfrm>
              <a:off x="3362469" y="3058461"/>
              <a:ext cx="1152128" cy="259745"/>
            </a:xfrm>
            <a:prstGeom prst="roundRect">
              <a:avLst>
                <a:gd fmla="val 50000" name="adj"/>
              </a:avLst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0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個人事業主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1" name="Google Shape;511;p47"/>
            <p:cNvGrpSpPr/>
            <p:nvPr/>
          </p:nvGrpSpPr>
          <p:grpSpPr>
            <a:xfrm>
              <a:off x="3277622" y="3353854"/>
              <a:ext cx="1723500" cy="997500"/>
              <a:chOff x="3277622" y="3353854"/>
              <a:chExt cx="1723500" cy="997500"/>
            </a:xfrm>
          </p:grpSpPr>
          <p:sp>
            <p:nvSpPr>
              <p:cNvPr id="512" name="Google Shape;512;p47"/>
              <p:cNvSpPr txBox="1"/>
              <p:nvPr/>
            </p:nvSpPr>
            <p:spPr>
              <a:xfrm>
                <a:off x="3277622" y="3353854"/>
                <a:ext cx="1723500" cy="9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自分で税金を計算して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税務署に申告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(申し出ること）</a:t>
                </a: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し、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納めます </a:t>
                </a: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(確定申告)</a:t>
                </a: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。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513" name="Google Shape;513;p47"/>
              <p:cNvSpPr txBox="1"/>
              <p:nvPr/>
            </p:nvSpPr>
            <p:spPr>
              <a:xfrm>
                <a:off x="3354936" y="3532414"/>
                <a:ext cx="5052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ぜいむしょ</a:t>
                </a:r>
                <a:endParaRPr b="0" i="0" sz="5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514" name="Google Shape;514;p47"/>
              <p:cNvSpPr txBox="1"/>
              <p:nvPr/>
            </p:nvSpPr>
            <p:spPr>
              <a:xfrm>
                <a:off x="3909559" y="3532414"/>
                <a:ext cx="4410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しんこく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47"/>
              <p:cNvSpPr txBox="1"/>
              <p:nvPr/>
            </p:nvSpPr>
            <p:spPr>
              <a:xfrm>
                <a:off x="3999116" y="4018055"/>
                <a:ext cx="6975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かくていしんこく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47"/>
              <p:cNvSpPr txBox="1"/>
              <p:nvPr/>
            </p:nvSpPr>
            <p:spPr>
              <a:xfrm>
                <a:off x="3339518" y="3773528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もう</a:t>
                </a:r>
                <a:endParaRPr b="0" i="0" sz="5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</p:grpSp>
        <p:grpSp>
          <p:nvGrpSpPr>
            <p:cNvPr id="517" name="Google Shape;517;p47"/>
            <p:cNvGrpSpPr/>
            <p:nvPr/>
          </p:nvGrpSpPr>
          <p:grpSpPr>
            <a:xfrm>
              <a:off x="6081549" y="3353854"/>
              <a:ext cx="2031300" cy="1015800"/>
              <a:chOff x="6081549" y="3353854"/>
              <a:chExt cx="2031300" cy="1015800"/>
            </a:xfrm>
          </p:grpSpPr>
          <p:sp>
            <p:nvSpPr>
              <p:cNvPr id="518" name="Google Shape;518;p47"/>
              <p:cNvSpPr txBox="1"/>
              <p:nvPr/>
            </p:nvSpPr>
            <p:spPr>
              <a:xfrm>
                <a:off x="6081549" y="3353854"/>
                <a:ext cx="2031300" cy="101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会社は、社員から預かった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税金をまとめて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納めます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（源泉徴収）。</a:t>
                </a:r>
                <a:endParaRPr b="1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47"/>
              <p:cNvSpPr txBox="1"/>
              <p:nvPr/>
            </p:nvSpPr>
            <p:spPr>
              <a:xfrm>
                <a:off x="6213078" y="4001040"/>
                <a:ext cx="825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げんせんちょうしゅう</a:t>
                </a:r>
                <a:endParaRPr b="0" i="0" sz="5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</p:grpSp>
      </p:grpSp>
      <p:grpSp>
        <p:nvGrpSpPr>
          <p:cNvPr id="520" name="Google Shape;520;p47"/>
          <p:cNvGrpSpPr/>
          <p:nvPr/>
        </p:nvGrpSpPr>
        <p:grpSpPr>
          <a:xfrm>
            <a:off x="4843424" y="5148135"/>
            <a:ext cx="3623692" cy="1448586"/>
            <a:chOff x="5004792" y="4869320"/>
            <a:chExt cx="3623692" cy="1448586"/>
          </a:xfrm>
        </p:grpSpPr>
        <p:sp>
          <p:nvSpPr>
            <p:cNvPr id="521" name="Google Shape;521;p47"/>
            <p:cNvSpPr/>
            <p:nvPr/>
          </p:nvSpPr>
          <p:spPr>
            <a:xfrm>
              <a:off x="5039206" y="4869320"/>
              <a:ext cx="2592000" cy="144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2" name="Google Shape;522;p4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660232" y="5227798"/>
              <a:ext cx="1968252" cy="1090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3" name="Google Shape;523;p47"/>
            <p:cNvSpPr/>
            <p:nvPr/>
          </p:nvSpPr>
          <p:spPr>
            <a:xfrm>
              <a:off x="5091569" y="4948063"/>
              <a:ext cx="1487626" cy="818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都道府県</a:t>
              </a:r>
              <a:endParaRPr b="1" i="0" sz="1600" u="none" cap="none" strike="noStrike">
                <a:solidFill>
                  <a:srgbClr val="0C98C4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市区町村</a:t>
              </a:r>
              <a:endParaRPr b="1" i="0" sz="1600" u="none" cap="none" strike="noStrike">
                <a:solidFill>
                  <a:srgbClr val="0C98C4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id="524" name="Google Shape;524;p4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rot="-5400000">
              <a:off x="5726826" y="5116107"/>
              <a:ext cx="217112" cy="11840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47"/>
            <p:cNvSpPr/>
            <p:nvPr/>
          </p:nvSpPr>
          <p:spPr>
            <a:xfrm>
              <a:off x="5004792" y="5885018"/>
              <a:ext cx="1689854" cy="288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400"/>
                <a:buFont typeface="Noto Sans JP"/>
                <a:buNone/>
              </a:pPr>
              <a:r>
                <a:rPr b="1" i="0" lang="ja" sz="14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（地方公共団体）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6" name="Google Shape;526;p47"/>
          <p:cNvGrpSpPr/>
          <p:nvPr/>
        </p:nvGrpSpPr>
        <p:grpSpPr>
          <a:xfrm>
            <a:off x="435617" y="4479401"/>
            <a:ext cx="1487700" cy="660868"/>
            <a:chOff x="435617" y="4200586"/>
            <a:chExt cx="1487700" cy="660868"/>
          </a:xfrm>
        </p:grpSpPr>
        <p:sp>
          <p:nvSpPr>
            <p:cNvPr id="527" name="Google Shape;527;p47"/>
            <p:cNvSpPr/>
            <p:nvPr/>
          </p:nvSpPr>
          <p:spPr>
            <a:xfrm>
              <a:off x="1612045" y="4200586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B0F27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47"/>
            <p:cNvSpPr/>
            <p:nvPr/>
          </p:nvSpPr>
          <p:spPr>
            <a:xfrm>
              <a:off x="435617" y="4429454"/>
              <a:ext cx="14877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9B10F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39B1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消費税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9" name="Google Shape;529;p47"/>
          <p:cNvGrpSpPr/>
          <p:nvPr/>
        </p:nvGrpSpPr>
        <p:grpSpPr>
          <a:xfrm>
            <a:off x="1356504" y="5148135"/>
            <a:ext cx="2823251" cy="1443355"/>
            <a:chOff x="1428224" y="4869320"/>
            <a:chExt cx="2823251" cy="1443355"/>
          </a:xfrm>
        </p:grpSpPr>
        <p:sp>
          <p:nvSpPr>
            <p:cNvPr id="530" name="Google Shape;530;p47"/>
            <p:cNvSpPr/>
            <p:nvPr/>
          </p:nvSpPr>
          <p:spPr>
            <a:xfrm>
              <a:off x="1512794" y="4869320"/>
              <a:ext cx="2592000" cy="144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7"/>
            <p:cNvSpPr/>
            <p:nvPr/>
          </p:nvSpPr>
          <p:spPr>
            <a:xfrm>
              <a:off x="1428224" y="5327483"/>
              <a:ext cx="1487626" cy="576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2000"/>
                <a:buFont typeface="Noto Sans JP"/>
                <a:buNone/>
              </a:pPr>
              <a:r>
                <a:rPr b="1" i="0" lang="ja" sz="20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税務署</a:t>
              </a:r>
              <a:endParaRPr b="1" i="0" sz="2000" u="none" cap="none" strike="noStrike">
                <a:solidFill>
                  <a:srgbClr val="0C98C4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（国）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ダイアグラム&#10;&#10;自動的に生成された説明" id="532" name="Google Shape;532;p4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15850" y="5013176"/>
              <a:ext cx="1335625" cy="1299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3" name="Google Shape;533;p47"/>
            <p:cNvSpPr/>
            <p:nvPr/>
          </p:nvSpPr>
          <p:spPr>
            <a:xfrm>
              <a:off x="1428224" y="5212950"/>
              <a:ext cx="1487626" cy="1288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ぜいむしょ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47"/>
          <p:cNvGrpSpPr/>
          <p:nvPr/>
        </p:nvGrpSpPr>
        <p:grpSpPr>
          <a:xfrm>
            <a:off x="259302" y="3250425"/>
            <a:ext cx="2647910" cy="1452863"/>
            <a:chOff x="259302" y="2971610"/>
            <a:chExt cx="2647910" cy="1452863"/>
          </a:xfrm>
        </p:grpSpPr>
        <p:sp>
          <p:nvSpPr>
            <p:cNvPr id="535" name="Google Shape;535;p47"/>
            <p:cNvSpPr/>
            <p:nvPr/>
          </p:nvSpPr>
          <p:spPr>
            <a:xfrm>
              <a:off x="259302" y="297161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39B10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7"/>
            <p:cNvSpPr/>
            <p:nvPr/>
          </p:nvSpPr>
          <p:spPr>
            <a:xfrm>
              <a:off x="311150" y="3045761"/>
              <a:ext cx="945835" cy="259745"/>
            </a:xfrm>
            <a:prstGeom prst="roundRect">
              <a:avLst>
                <a:gd fmla="val 50000" name="adj"/>
              </a:avLst>
            </a:prstGeom>
            <a:solidFill>
              <a:srgbClr val="44D01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0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7"/>
            <p:cNvSpPr txBox="1"/>
            <p:nvPr/>
          </p:nvSpPr>
          <p:spPr>
            <a:xfrm>
              <a:off x="259803" y="3353854"/>
              <a:ext cx="1569600" cy="72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お店は、預かった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消費税を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まとめて納めます。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descr="図形, カレンダー&#10;&#10;自動的に生成された説明" id="538" name="Google Shape;538;p4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680492" y="3631706"/>
              <a:ext cx="1226720" cy="7927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9" name="Google Shape;539;p47"/>
          <p:cNvSpPr txBox="1"/>
          <p:nvPr/>
        </p:nvSpPr>
        <p:spPr>
          <a:xfrm>
            <a:off x="3297789" y="4283119"/>
            <a:ext cx="312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47"/>
          <p:cNvSpPr txBox="1"/>
          <p:nvPr/>
        </p:nvSpPr>
        <p:spPr>
          <a:xfrm>
            <a:off x="6101559" y="4047970"/>
            <a:ext cx="312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47"/>
          <p:cNvSpPr txBox="1"/>
          <p:nvPr/>
        </p:nvSpPr>
        <p:spPr>
          <a:xfrm>
            <a:off x="882975" y="4009910"/>
            <a:ext cx="312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47"/>
          <p:cNvSpPr txBox="1"/>
          <p:nvPr/>
        </p:nvSpPr>
        <p:spPr>
          <a:xfrm>
            <a:off x="194203" y="957280"/>
            <a:ext cx="22621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税金の流れと納め方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47"/>
          <p:cNvSpPr txBox="1"/>
          <p:nvPr/>
        </p:nvSpPr>
        <p:spPr>
          <a:xfrm>
            <a:off x="1580299" y="854860"/>
            <a:ext cx="38985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7"/>
          <p:cNvSpPr txBox="1"/>
          <p:nvPr/>
        </p:nvSpPr>
        <p:spPr>
          <a:xfrm>
            <a:off x="299816" y="2373308"/>
            <a:ext cx="3771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しはら</a:t>
            </a:r>
            <a:endParaRPr b="0" i="0" sz="5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45" name="Google Shape;545;p47"/>
          <p:cNvSpPr txBox="1"/>
          <p:nvPr/>
        </p:nvSpPr>
        <p:spPr>
          <a:xfrm>
            <a:off x="843129" y="130873"/>
            <a:ext cx="551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生活の中で関わりのある税金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pic>
        <p:nvPicPr>
          <p:cNvPr id="552" name="Google Shape;55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7" y="1593863"/>
            <a:ext cx="8785222" cy="463059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48"/>
          <p:cNvSpPr txBox="1"/>
          <p:nvPr/>
        </p:nvSpPr>
        <p:spPr>
          <a:xfrm>
            <a:off x="107504" y="1037916"/>
            <a:ext cx="9036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b="1" i="0" lang="ja" sz="165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次の街の絵の中で、税金を使ってつくられたり、運営されたりしている施設はどれでしょう？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48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48"/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交番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48"/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市役所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48"/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公園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48"/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小学校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48"/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信号機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48"/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市民病院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48"/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ごみ処理場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48"/>
          <p:cNvSpPr/>
          <p:nvPr/>
        </p:nvSpPr>
        <p:spPr>
          <a:xfrm>
            <a:off x="2482746" y="1880571"/>
            <a:ext cx="7599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会社</a:t>
            </a:r>
            <a:endParaRPr b="1" i="0" sz="20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63" name="Google Shape;563;p48"/>
          <p:cNvSpPr/>
          <p:nvPr/>
        </p:nvSpPr>
        <p:spPr>
          <a:xfrm>
            <a:off x="5643721" y="3667595"/>
            <a:ext cx="7644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銀行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48"/>
          <p:cNvSpPr/>
          <p:nvPr/>
        </p:nvSpPr>
        <p:spPr>
          <a:xfrm>
            <a:off x="6942749" y="2323405"/>
            <a:ext cx="14760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ごみ処理場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48"/>
          <p:cNvSpPr/>
          <p:nvPr/>
        </p:nvSpPr>
        <p:spPr>
          <a:xfrm>
            <a:off x="4131938" y="5666185"/>
            <a:ext cx="7644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公園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48"/>
          <p:cNvSpPr/>
          <p:nvPr/>
        </p:nvSpPr>
        <p:spPr>
          <a:xfrm>
            <a:off x="871265" y="2383741"/>
            <a:ext cx="13989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市民病院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48"/>
          <p:cNvSpPr/>
          <p:nvPr/>
        </p:nvSpPr>
        <p:spPr>
          <a:xfrm>
            <a:off x="4055896" y="2747341"/>
            <a:ext cx="9837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小学校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48"/>
          <p:cNvSpPr/>
          <p:nvPr/>
        </p:nvSpPr>
        <p:spPr>
          <a:xfrm>
            <a:off x="2595494" y="3797899"/>
            <a:ext cx="9837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信号機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48"/>
          <p:cNvSpPr/>
          <p:nvPr/>
        </p:nvSpPr>
        <p:spPr>
          <a:xfrm>
            <a:off x="6578937" y="4518620"/>
            <a:ext cx="9837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市役所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48"/>
          <p:cNvSpPr/>
          <p:nvPr/>
        </p:nvSpPr>
        <p:spPr>
          <a:xfrm>
            <a:off x="7581918" y="5745989"/>
            <a:ext cx="7644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交番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48"/>
          <p:cNvSpPr/>
          <p:nvPr/>
        </p:nvSpPr>
        <p:spPr>
          <a:xfrm>
            <a:off x="548933" y="5719104"/>
            <a:ext cx="12240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コンビニ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48"/>
          <p:cNvSpPr/>
          <p:nvPr/>
        </p:nvSpPr>
        <p:spPr>
          <a:xfrm>
            <a:off x="309963" y="3672832"/>
            <a:ext cx="14631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レストラン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48"/>
          <p:cNvSpPr txBox="1"/>
          <p:nvPr/>
        </p:nvSpPr>
        <p:spPr>
          <a:xfrm>
            <a:off x="6851705" y="922423"/>
            <a:ext cx="492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しせつ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挿絵 が含まれている画像&#10;&#10;自動的に生成された説明" id="578" name="Google Shape;57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0043" y="478166"/>
            <a:ext cx="1833650" cy="1899978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9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b="0" i="0" lang="ja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49"/>
          <p:cNvSpPr/>
          <p:nvPr/>
        </p:nvSpPr>
        <p:spPr>
          <a:xfrm>
            <a:off x="326210" y="1105052"/>
            <a:ext cx="8493939" cy="1136017"/>
          </a:xfrm>
          <a:prstGeom prst="roundRect">
            <a:avLst>
              <a:gd fmla="val 2377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81" name="Google Shape;581;p49"/>
          <p:cNvSpPr/>
          <p:nvPr/>
        </p:nvSpPr>
        <p:spPr>
          <a:xfrm>
            <a:off x="199285" y="957421"/>
            <a:ext cx="8776200" cy="12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25044"/>
              </a:buClr>
              <a:buSzPts val="2000"/>
              <a:buFont typeface="Noto Sans JP"/>
              <a:buNone/>
            </a:pPr>
            <a:r>
              <a:rPr b="1" i="0" lang="ja" sz="20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皆さんは「税金」にどのようなイメージを持っていますか？</a:t>
            </a:r>
            <a:endParaRPr b="1" i="0" sz="2000" u="none" cap="none" strike="noStrike">
              <a:solidFill>
                <a:srgbClr val="F25044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わたしたちの身の回りには、国や地方公共団体による「公共サービス」や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「公共施設」があります。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49"/>
          <p:cNvSpPr/>
          <p:nvPr/>
        </p:nvSpPr>
        <p:spPr>
          <a:xfrm>
            <a:off x="5457554" y="2613228"/>
            <a:ext cx="3507057" cy="3713140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250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83" name="Google Shape;583;p49"/>
          <p:cNvSpPr/>
          <p:nvPr/>
        </p:nvSpPr>
        <p:spPr>
          <a:xfrm>
            <a:off x="188491" y="2613228"/>
            <a:ext cx="5171477" cy="3704763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250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584" name="Google Shape;584;p49"/>
          <p:cNvGrpSpPr/>
          <p:nvPr/>
        </p:nvGrpSpPr>
        <p:grpSpPr>
          <a:xfrm>
            <a:off x="5902924" y="2714318"/>
            <a:ext cx="2601323" cy="616830"/>
            <a:chOff x="6299670" y="2698564"/>
            <a:chExt cx="2601323" cy="616830"/>
          </a:xfrm>
        </p:grpSpPr>
        <p:sp>
          <p:nvSpPr>
            <p:cNvPr id="585" name="Google Shape;585;p49"/>
            <p:cNvSpPr/>
            <p:nvPr/>
          </p:nvSpPr>
          <p:spPr>
            <a:xfrm>
              <a:off x="7563893" y="2765494"/>
              <a:ext cx="1337100" cy="54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JP"/>
                <a:buNone/>
              </a:pP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道路、学校、公園 など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49"/>
            <p:cNvSpPr txBox="1"/>
            <p:nvPr/>
          </p:nvSpPr>
          <p:spPr>
            <a:xfrm>
              <a:off x="6299670" y="2838943"/>
              <a:ext cx="1210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5044"/>
                </a:buClr>
                <a:buSzPts val="2000"/>
                <a:buFont typeface="Noto Sans JP"/>
                <a:buNone/>
              </a:pPr>
              <a:r>
                <a:rPr b="1" i="0" lang="ja" sz="2000" u="none" cap="none" strike="noStrike">
                  <a:solidFill>
                    <a:srgbClr val="F2504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公共施設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49"/>
            <p:cNvSpPr txBox="1"/>
            <p:nvPr/>
          </p:nvSpPr>
          <p:spPr>
            <a:xfrm>
              <a:off x="6397219" y="2698564"/>
              <a:ext cx="10053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5044"/>
                </a:buClr>
                <a:buSzPts val="800"/>
                <a:buFont typeface="Noto Sans JP"/>
                <a:buNone/>
              </a:pPr>
              <a:r>
                <a:rPr b="1" i="0" lang="ja" sz="800" u="none" cap="none" strike="noStrike">
                  <a:solidFill>
                    <a:srgbClr val="F2504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こうきょうしせつ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49"/>
          <p:cNvGrpSpPr/>
          <p:nvPr/>
        </p:nvGrpSpPr>
        <p:grpSpPr>
          <a:xfrm>
            <a:off x="574585" y="2775393"/>
            <a:ext cx="4573412" cy="479504"/>
            <a:chOff x="768289" y="2759639"/>
            <a:chExt cx="4573412" cy="479504"/>
          </a:xfrm>
        </p:grpSpPr>
        <p:sp>
          <p:nvSpPr>
            <p:cNvPr id="589" name="Google Shape;589;p49"/>
            <p:cNvSpPr/>
            <p:nvPr/>
          </p:nvSpPr>
          <p:spPr>
            <a:xfrm>
              <a:off x="2435601" y="2883988"/>
              <a:ext cx="29061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JP"/>
                <a:buNone/>
              </a:pP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警察、消防、ごみ収集、福祉 など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49"/>
            <p:cNvSpPr txBox="1"/>
            <p:nvPr/>
          </p:nvSpPr>
          <p:spPr>
            <a:xfrm>
              <a:off x="768289" y="2838943"/>
              <a:ext cx="1723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5044"/>
                </a:buClr>
                <a:buSzPts val="2000"/>
                <a:buFont typeface="Noto Sans JP"/>
                <a:buNone/>
              </a:pPr>
              <a:r>
                <a:rPr b="1" i="0" lang="ja" sz="2000" u="none" cap="none" strike="noStrike">
                  <a:solidFill>
                    <a:srgbClr val="F2504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公共サービス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49"/>
            <p:cNvSpPr/>
            <p:nvPr/>
          </p:nvSpPr>
          <p:spPr>
            <a:xfrm>
              <a:off x="4415108" y="2759639"/>
              <a:ext cx="697500" cy="21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ふくし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2" name="Google Shape;592;p49"/>
          <p:cNvGrpSpPr/>
          <p:nvPr/>
        </p:nvGrpSpPr>
        <p:grpSpPr>
          <a:xfrm>
            <a:off x="1988877" y="3394577"/>
            <a:ext cx="1592470" cy="2546462"/>
            <a:chOff x="309940" y="3394577"/>
            <a:chExt cx="1592470" cy="2546462"/>
          </a:xfrm>
        </p:grpSpPr>
        <p:sp>
          <p:nvSpPr>
            <p:cNvPr id="593" name="Google Shape;593;p49"/>
            <p:cNvSpPr/>
            <p:nvPr/>
          </p:nvSpPr>
          <p:spPr>
            <a:xfrm>
              <a:off x="309940" y="4452611"/>
              <a:ext cx="1592470" cy="14884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ごみ処理費用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（令和４年度）</a:t>
              </a:r>
              <a:endParaRPr b="1" i="0" sz="12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約2兆4,726億円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※２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国民１人当たり</a:t>
              </a:r>
              <a:endParaRPr b="1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約19,800円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4" name="Google Shape;594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1129" y="3394577"/>
              <a:ext cx="1386251" cy="9718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5" name="Google Shape;595;p49"/>
          <p:cNvGrpSpPr/>
          <p:nvPr/>
        </p:nvGrpSpPr>
        <p:grpSpPr>
          <a:xfrm>
            <a:off x="3680092" y="3419240"/>
            <a:ext cx="1661801" cy="2607077"/>
            <a:chOff x="3680092" y="3419240"/>
            <a:chExt cx="1661801" cy="2607077"/>
          </a:xfrm>
        </p:grpSpPr>
        <p:sp>
          <p:nvSpPr>
            <p:cNvPr id="596" name="Google Shape;596;p49"/>
            <p:cNvSpPr/>
            <p:nvPr/>
          </p:nvSpPr>
          <p:spPr>
            <a:xfrm>
              <a:off x="3680092" y="4452611"/>
              <a:ext cx="1661801" cy="1573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国民医療費の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公費負担額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（令和３年度）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約17兆1,025億円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※3</a:t>
              </a:r>
              <a:endParaRPr b="1" baseline="30000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国民１人当たり</a:t>
              </a:r>
              <a:endParaRPr b="1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約136,300円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7" name="Google Shape;597;p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973291" y="3419240"/>
              <a:ext cx="1014391" cy="1014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8" name="Google Shape;598;p49"/>
            <p:cNvSpPr/>
            <p:nvPr/>
          </p:nvSpPr>
          <p:spPr>
            <a:xfrm>
              <a:off x="4202440" y="4353783"/>
              <a:ext cx="647238" cy="250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いりょう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9"/>
            <p:cNvSpPr/>
            <p:nvPr/>
          </p:nvSpPr>
          <p:spPr>
            <a:xfrm>
              <a:off x="4323466" y="4632317"/>
              <a:ext cx="562800" cy="2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ふたん</a:t>
              </a:r>
              <a:endParaRPr b="0" i="0" sz="8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600" name="Google Shape;600;p49"/>
          <p:cNvGrpSpPr/>
          <p:nvPr/>
        </p:nvGrpSpPr>
        <p:grpSpPr>
          <a:xfrm>
            <a:off x="281000" y="3498585"/>
            <a:ext cx="1592400" cy="2442315"/>
            <a:chOff x="1974913" y="3498585"/>
            <a:chExt cx="1592400" cy="2442315"/>
          </a:xfrm>
        </p:grpSpPr>
        <p:sp>
          <p:nvSpPr>
            <p:cNvPr id="601" name="Google Shape;601;p49"/>
            <p:cNvSpPr/>
            <p:nvPr/>
          </p:nvSpPr>
          <p:spPr>
            <a:xfrm>
              <a:off x="1974913" y="4452600"/>
              <a:ext cx="1592400" cy="14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警察費・消防費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（令和４年度）</a:t>
              </a:r>
              <a:endParaRPr b="1" i="0" sz="12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約5兆3,177億円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※１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国民１人当たり</a:t>
              </a:r>
              <a:endParaRPr b="1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約42,560円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2" name="Google Shape;602;p4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88452" y="3498585"/>
              <a:ext cx="1329398" cy="8167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3" name="Google Shape;603;p49"/>
          <p:cNvGrpSpPr/>
          <p:nvPr/>
        </p:nvGrpSpPr>
        <p:grpSpPr>
          <a:xfrm>
            <a:off x="5481816" y="3385141"/>
            <a:ext cx="1579136" cy="2107196"/>
            <a:chOff x="5481816" y="3385141"/>
            <a:chExt cx="1579136" cy="2107196"/>
          </a:xfrm>
        </p:grpSpPr>
        <p:sp>
          <p:nvSpPr>
            <p:cNvPr id="604" name="Google Shape;604;p49"/>
            <p:cNvSpPr/>
            <p:nvPr/>
          </p:nvSpPr>
          <p:spPr>
            <a:xfrm>
              <a:off x="5481816" y="4452611"/>
              <a:ext cx="1579136" cy="10397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道路整備事業費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（令和６年度）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約1兆6,715億円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※4</a:t>
              </a:r>
              <a:endParaRPr b="1" baseline="30000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id="605" name="Google Shape;605;p4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540272" y="3385141"/>
              <a:ext cx="1462225" cy="9906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6" name="Google Shape;606;p49"/>
          <p:cNvGrpSpPr/>
          <p:nvPr/>
        </p:nvGrpSpPr>
        <p:grpSpPr>
          <a:xfrm>
            <a:off x="7245552" y="3502941"/>
            <a:ext cx="1549281" cy="2438098"/>
            <a:chOff x="7245552" y="3502941"/>
            <a:chExt cx="1549281" cy="2438098"/>
          </a:xfrm>
        </p:grpSpPr>
        <p:sp>
          <p:nvSpPr>
            <p:cNvPr id="607" name="Google Shape;607;p49"/>
            <p:cNvSpPr/>
            <p:nvPr/>
          </p:nvSpPr>
          <p:spPr>
            <a:xfrm>
              <a:off x="7245552" y="4452611"/>
              <a:ext cx="1549281" cy="14884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校舎・体育館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などの建設費用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（令和６年度）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約732億円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※5</a:t>
              </a:r>
              <a:endParaRPr b="1" baseline="30000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id="608" name="Google Shape;608;p4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438783" y="3502941"/>
              <a:ext cx="1162819" cy="7170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09" name="Google Shape;609;p49"/>
          <p:cNvCxnSpPr/>
          <p:nvPr/>
        </p:nvCxnSpPr>
        <p:spPr>
          <a:xfrm>
            <a:off x="1908854" y="3490182"/>
            <a:ext cx="0" cy="2497947"/>
          </a:xfrm>
          <a:prstGeom prst="straightConnector1">
            <a:avLst/>
          </a:prstGeom>
          <a:noFill/>
          <a:ln cap="flat" cmpd="sng" w="9525">
            <a:solidFill>
              <a:srgbClr val="F46C6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0" name="Google Shape;610;p49"/>
          <p:cNvCxnSpPr/>
          <p:nvPr/>
        </p:nvCxnSpPr>
        <p:spPr>
          <a:xfrm>
            <a:off x="3597449" y="3490182"/>
            <a:ext cx="0" cy="2497947"/>
          </a:xfrm>
          <a:prstGeom prst="straightConnector1">
            <a:avLst/>
          </a:prstGeom>
          <a:noFill/>
          <a:ln cap="flat" cmpd="sng" w="9525">
            <a:solidFill>
              <a:srgbClr val="F46C6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1" name="Google Shape;611;p49"/>
          <p:cNvCxnSpPr/>
          <p:nvPr/>
        </p:nvCxnSpPr>
        <p:spPr>
          <a:xfrm>
            <a:off x="7153252" y="3490182"/>
            <a:ext cx="0" cy="2497947"/>
          </a:xfrm>
          <a:prstGeom prst="straightConnector1">
            <a:avLst/>
          </a:prstGeom>
          <a:noFill/>
          <a:ln cap="flat" cmpd="sng" w="9525">
            <a:solidFill>
              <a:srgbClr val="F46C6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2" name="Google Shape;612;p49"/>
          <p:cNvSpPr/>
          <p:nvPr/>
        </p:nvSpPr>
        <p:spPr>
          <a:xfrm>
            <a:off x="178275" y="2127850"/>
            <a:ext cx="8796000" cy="524700"/>
          </a:xfrm>
          <a:prstGeom prst="roundRect">
            <a:avLst>
              <a:gd fmla="val 0" name="adj"/>
            </a:avLst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2"/>
              <a:buFont typeface="Arial"/>
              <a:buNone/>
            </a:pPr>
            <a:r>
              <a:t/>
            </a:r>
            <a:endParaRPr b="0" i="0" sz="205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49"/>
          <p:cNvSpPr/>
          <p:nvPr/>
        </p:nvSpPr>
        <p:spPr>
          <a:xfrm>
            <a:off x="2588829" y="2169641"/>
            <a:ext cx="3975447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ja" sz="28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「税金」</a:t>
            </a:r>
            <a:r>
              <a:rPr b="1" i="0" lang="ja" sz="18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により賄われています。</a:t>
            </a:r>
            <a:endParaRPr b="1" i="0" sz="24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14" name="Google Shape;614;p49"/>
          <p:cNvSpPr/>
          <p:nvPr/>
        </p:nvSpPr>
        <p:spPr>
          <a:xfrm>
            <a:off x="441569" y="1639263"/>
            <a:ext cx="1128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JP"/>
              <a:buNone/>
            </a:pPr>
            <a:r>
              <a:rPr b="0" i="0" lang="ja" sz="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こうきょうしせつ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49"/>
          <p:cNvSpPr/>
          <p:nvPr/>
        </p:nvSpPr>
        <p:spPr>
          <a:xfrm>
            <a:off x="4684178" y="2162656"/>
            <a:ext cx="307777" cy="12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まかな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49"/>
          <p:cNvSpPr txBox="1"/>
          <p:nvPr/>
        </p:nvSpPr>
        <p:spPr>
          <a:xfrm>
            <a:off x="609065" y="2723166"/>
            <a:ext cx="697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5044"/>
              </a:buClr>
              <a:buSzPts val="800"/>
              <a:buFont typeface="Noto Sans JP"/>
              <a:buNone/>
            </a:pPr>
            <a:r>
              <a:rPr b="1" i="0" lang="ja" sz="8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こうきょう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49"/>
          <p:cNvSpPr/>
          <p:nvPr/>
        </p:nvSpPr>
        <p:spPr>
          <a:xfrm>
            <a:off x="5582156" y="1283410"/>
            <a:ext cx="8865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JP"/>
              <a:buNone/>
            </a:pPr>
            <a:r>
              <a:rPr b="0" i="0" lang="ja" sz="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こうきょう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49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49"/>
          <p:cNvSpPr/>
          <p:nvPr/>
        </p:nvSpPr>
        <p:spPr>
          <a:xfrm>
            <a:off x="162600" y="6429375"/>
            <a:ext cx="8493900" cy="3120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75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※1・2　出所：総務省「令和6年版地方財政白書」　※3　出所：厚生労働省「令和3（2021）年度国民医療費の概況」　※4・5　出所：財務省｢令和6年度予算及び財政投融資計画の説明」　</a:t>
            </a:r>
            <a:endParaRPr b="0" i="0" sz="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0"/>
          <p:cNvSpPr txBox="1"/>
          <p:nvPr/>
        </p:nvSpPr>
        <p:spPr>
          <a:xfrm>
            <a:off x="878182" y="6493840"/>
            <a:ext cx="7233802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動画で学ぼう：「税の学習コーナー」　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https://www.nta.go.jp/taxes/kids/video/index.htm#anime</a:t>
            </a:r>
            <a:r>
              <a:rPr b="0" i="0" lang="ja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25" name="Google Shape;625;p50"/>
          <p:cNvSpPr/>
          <p:nvPr/>
        </p:nvSpPr>
        <p:spPr>
          <a:xfrm>
            <a:off x="5288351" y="5968900"/>
            <a:ext cx="3759600" cy="348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5"/>
              <a:buFont typeface="Arial"/>
              <a:buNone/>
            </a:pPr>
            <a:r>
              <a:rPr b="0" i="0" lang="ja" sz="85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※出所：文部科学省「令和４年度地方教育費調査（令和３会計年度）」　　　</a:t>
            </a:r>
            <a:endParaRPr b="0" i="0" sz="855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50"/>
          <p:cNvSpPr/>
          <p:nvPr/>
        </p:nvSpPr>
        <p:spPr>
          <a:xfrm>
            <a:off x="342377" y="2117575"/>
            <a:ext cx="8477773" cy="3814148"/>
          </a:xfrm>
          <a:prstGeom prst="rect">
            <a:avLst/>
          </a:prstGeom>
          <a:noFill/>
          <a:ln cap="flat" cmpd="sng" w="19050">
            <a:solidFill>
              <a:srgbClr val="F250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27" name="Google Shape;627;p50"/>
          <p:cNvSpPr txBox="1"/>
          <p:nvPr/>
        </p:nvSpPr>
        <p:spPr>
          <a:xfrm>
            <a:off x="455552" y="2228471"/>
            <a:ext cx="148598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（全国平均）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8" name="Google Shape;628;p50"/>
          <p:cNvGrpSpPr/>
          <p:nvPr/>
        </p:nvGrpSpPr>
        <p:grpSpPr>
          <a:xfrm>
            <a:off x="6384206" y="1981173"/>
            <a:ext cx="2247847" cy="3831213"/>
            <a:chOff x="6384206" y="1981173"/>
            <a:chExt cx="2247847" cy="3831213"/>
          </a:xfrm>
        </p:grpSpPr>
        <p:pic>
          <p:nvPicPr>
            <p:cNvPr id="629" name="Google Shape;629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04275" y="1981173"/>
              <a:ext cx="1207709" cy="29066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0" name="Google Shape;630;p50"/>
            <p:cNvSpPr/>
            <p:nvPr/>
          </p:nvSpPr>
          <p:spPr>
            <a:xfrm>
              <a:off x="6384206" y="4902755"/>
              <a:ext cx="2247847" cy="348032"/>
            </a:xfrm>
            <a:prstGeom prst="roundRect">
              <a:avLst>
                <a:gd fmla="val 5296" name="adj"/>
              </a:avLst>
            </a:prstGeom>
            <a:noFill/>
            <a:ln cap="flat" cmpd="sng" w="19050">
              <a:solidFill>
                <a:srgbClr val="F250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高校生</a:t>
              </a:r>
              <a:r>
                <a:rPr b="1" i="0" lang="ja" sz="16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（全日制）</a:t>
              </a:r>
              <a:endParaRPr b="1" i="0" sz="1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631" name="Google Shape;631;p50"/>
            <p:cNvSpPr txBox="1"/>
            <p:nvPr/>
          </p:nvSpPr>
          <p:spPr>
            <a:xfrm>
              <a:off x="6424882" y="5403700"/>
              <a:ext cx="2166495" cy="4086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</a:t>
              </a:r>
              <a:r>
                <a:rPr b="1" i="0" lang="ja" sz="2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1,129,000</a:t>
              </a: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円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632" name="Google Shape;632;p50"/>
          <p:cNvGrpSpPr/>
          <p:nvPr/>
        </p:nvGrpSpPr>
        <p:grpSpPr>
          <a:xfrm>
            <a:off x="3458596" y="2343882"/>
            <a:ext cx="2247847" cy="3468504"/>
            <a:chOff x="3458596" y="2343882"/>
            <a:chExt cx="2247847" cy="3468504"/>
          </a:xfrm>
        </p:grpSpPr>
        <p:pic>
          <p:nvPicPr>
            <p:cNvPr id="633" name="Google Shape;633;p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067178" y="2343882"/>
              <a:ext cx="1030683" cy="2584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4" name="Google Shape;634;p50"/>
            <p:cNvSpPr/>
            <p:nvPr/>
          </p:nvSpPr>
          <p:spPr>
            <a:xfrm>
              <a:off x="3458596" y="4902171"/>
              <a:ext cx="2247847" cy="349200"/>
            </a:xfrm>
            <a:prstGeom prst="roundRect">
              <a:avLst>
                <a:gd fmla="val 8320" name="adj"/>
              </a:avLst>
            </a:prstGeom>
            <a:noFill/>
            <a:ln cap="flat" cmpd="sng" w="19050">
              <a:solidFill>
                <a:srgbClr val="F250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中学生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50"/>
            <p:cNvSpPr txBox="1"/>
            <p:nvPr/>
          </p:nvSpPr>
          <p:spPr>
            <a:xfrm>
              <a:off x="3499272" y="5403701"/>
              <a:ext cx="2166495" cy="408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</a:t>
              </a:r>
              <a:r>
                <a:rPr b="1" i="0" lang="ja" sz="2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1,067,000</a:t>
              </a: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円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636" name="Google Shape;636;p50"/>
          <p:cNvGrpSpPr/>
          <p:nvPr/>
        </p:nvGrpSpPr>
        <p:grpSpPr>
          <a:xfrm>
            <a:off x="532986" y="2841735"/>
            <a:ext cx="2247847" cy="2970652"/>
            <a:chOff x="532986" y="2841735"/>
            <a:chExt cx="2247847" cy="2970652"/>
          </a:xfrm>
        </p:grpSpPr>
        <p:pic>
          <p:nvPicPr>
            <p:cNvPr id="637" name="Google Shape;637;p5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77546" y="2841735"/>
              <a:ext cx="1158726" cy="19957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8" name="Google Shape;638;p50"/>
            <p:cNvSpPr/>
            <p:nvPr/>
          </p:nvSpPr>
          <p:spPr>
            <a:xfrm>
              <a:off x="532986" y="4902171"/>
              <a:ext cx="2247847" cy="349200"/>
            </a:xfrm>
            <a:prstGeom prst="roundRect">
              <a:avLst>
                <a:gd fmla="val 7312" name="adj"/>
              </a:avLst>
            </a:prstGeom>
            <a:noFill/>
            <a:ln cap="flat" cmpd="sng" w="19050">
              <a:solidFill>
                <a:srgbClr val="F250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小学生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50"/>
            <p:cNvSpPr txBox="1"/>
            <p:nvPr/>
          </p:nvSpPr>
          <p:spPr>
            <a:xfrm>
              <a:off x="573662" y="5403700"/>
              <a:ext cx="2166495" cy="4086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</a:t>
              </a:r>
              <a:r>
                <a:rPr b="1" i="0" lang="ja" sz="2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921,000</a:t>
              </a: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円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640" name="Google Shape;640;p50"/>
          <p:cNvSpPr/>
          <p:nvPr/>
        </p:nvSpPr>
        <p:spPr>
          <a:xfrm>
            <a:off x="188500" y="957025"/>
            <a:ext cx="91440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25044"/>
              </a:buClr>
              <a:buSzPts val="2000"/>
              <a:buFont typeface="Noto Sans JP"/>
              <a:buNone/>
            </a:pPr>
            <a:r>
              <a:rPr b="1" i="0" lang="ja" sz="20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公立学校の児童・生徒一人当たりの公費負担額 </a:t>
            </a:r>
            <a:r>
              <a:rPr b="1" i="0" lang="ja" sz="16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（令和３年度）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普段通っている学校で使う用品や施設のほか、教科書の無償配付などにも、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税金が使われています。皆さんのためにどのぐらい使われているか、確認してみましょう。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13091">
            <a:off x="7270195" y="438692"/>
            <a:ext cx="1996787" cy="1195299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50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643" name="Google Shape;643;p50"/>
          <p:cNvSpPr/>
          <p:nvPr/>
        </p:nvSpPr>
        <p:spPr>
          <a:xfrm>
            <a:off x="4854256" y="850759"/>
            <a:ext cx="5679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F46C62"/>
              </a:buClr>
              <a:buSzPts val="800"/>
              <a:buFont typeface="Noto Sans JP"/>
              <a:buNone/>
            </a:pPr>
            <a:r>
              <a:rPr b="1" i="0" lang="ja" sz="8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rPr>
              <a:t>ふたん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50"/>
          <p:cNvSpPr txBox="1"/>
          <p:nvPr/>
        </p:nvSpPr>
        <p:spPr>
          <a:xfrm>
            <a:off x="3499272" y="1284607"/>
            <a:ext cx="492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しせつ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50"/>
          <p:cNvSpPr/>
          <p:nvPr/>
        </p:nvSpPr>
        <p:spPr>
          <a:xfrm>
            <a:off x="5628788" y="1278918"/>
            <a:ext cx="10026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JP"/>
              <a:buNone/>
            </a:pPr>
            <a:r>
              <a:rPr b="1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むしょう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50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51"/>
          <p:cNvSpPr txBox="1"/>
          <p:nvPr/>
        </p:nvSpPr>
        <p:spPr>
          <a:xfrm>
            <a:off x="192486" y="973146"/>
            <a:ext cx="86916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ja" sz="17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税金は、みんなの安全を守る警察・消防や、道路・水道の整備といった「みんなのために役立つ活動」や、年金・医療・福祉・教育など「社会での助け合いのための活動」に使われています。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ja" sz="17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そのために必要なたくさんのお金を、</a:t>
            </a:r>
            <a:r>
              <a:rPr b="1" i="0" lang="ja" sz="17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みんなで出し合って</a:t>
            </a:r>
            <a:r>
              <a:rPr b="1" i="0" lang="ja" sz="17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負担するのが「税金」です。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51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654" name="Google Shape;654;p51"/>
          <p:cNvGrpSpPr/>
          <p:nvPr/>
        </p:nvGrpSpPr>
        <p:grpSpPr>
          <a:xfrm>
            <a:off x="2148507" y="1645081"/>
            <a:ext cx="1853715" cy="219635"/>
            <a:chOff x="-399677" y="1613827"/>
            <a:chExt cx="1853715" cy="219635"/>
          </a:xfrm>
        </p:grpSpPr>
        <p:sp>
          <p:nvSpPr>
            <p:cNvPr id="655" name="Google Shape;655;p51"/>
            <p:cNvSpPr txBox="1"/>
            <p:nvPr/>
          </p:nvSpPr>
          <p:spPr>
            <a:xfrm>
              <a:off x="-399677" y="1618061"/>
              <a:ext cx="6168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ねんきん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51"/>
            <p:cNvSpPr txBox="1"/>
            <p:nvPr/>
          </p:nvSpPr>
          <p:spPr>
            <a:xfrm>
              <a:off x="240544" y="1613827"/>
              <a:ext cx="6039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いりょう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51"/>
            <p:cNvSpPr txBox="1"/>
            <p:nvPr/>
          </p:nvSpPr>
          <p:spPr>
            <a:xfrm>
              <a:off x="928438" y="1618062"/>
              <a:ext cx="5256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ふくし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8" name="Google Shape;658;p51"/>
          <p:cNvGrpSpPr/>
          <p:nvPr/>
        </p:nvGrpSpPr>
        <p:grpSpPr>
          <a:xfrm>
            <a:off x="1434700" y="3176525"/>
            <a:ext cx="6274500" cy="1782900"/>
            <a:chOff x="1434700" y="3176525"/>
            <a:chExt cx="6274500" cy="1782900"/>
          </a:xfrm>
        </p:grpSpPr>
        <p:sp>
          <p:nvSpPr>
            <p:cNvPr id="659" name="Google Shape;659;p51"/>
            <p:cNvSpPr/>
            <p:nvPr/>
          </p:nvSpPr>
          <p:spPr>
            <a:xfrm>
              <a:off x="1434700" y="3176525"/>
              <a:ext cx="6274500" cy="1782900"/>
            </a:xfrm>
            <a:prstGeom prst="roundRect">
              <a:avLst>
                <a:gd fmla="val 0" name="adj"/>
              </a:avLst>
            </a:prstGeom>
            <a:solidFill>
              <a:srgbClr val="FCDA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660" name="Google Shape;660;p51"/>
            <p:cNvSpPr txBox="1"/>
            <p:nvPr/>
          </p:nvSpPr>
          <p:spPr>
            <a:xfrm>
              <a:off x="1863554" y="3668655"/>
              <a:ext cx="5416800" cy="83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ja" sz="2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税金は、みんなで社会を支えるための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ja" sz="2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「会費」のようなもの</a:t>
              </a:r>
              <a:endPara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61" name="Google Shape;66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25" y="3844196"/>
            <a:ext cx="2142219" cy="2551704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51"/>
          <p:cNvSpPr txBox="1"/>
          <p:nvPr/>
        </p:nvSpPr>
        <p:spPr>
          <a:xfrm>
            <a:off x="878182" y="6493840"/>
            <a:ext cx="81699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ja" sz="105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ゲームで学ぼう：うんこ税金ドリル　</a:t>
            </a:r>
            <a:r>
              <a:rPr b="0" i="0" lang="ja" sz="105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https://www.mof.go.jp/tax_policy/publication/brochure/zeikin_drill/index.html</a:t>
            </a:r>
            <a:r>
              <a:rPr b="0" i="0" lang="ja" sz="105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（財務省HP）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3" name="Google Shape;663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1506" y="3555125"/>
            <a:ext cx="1100044" cy="2196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31928" y="3679762"/>
            <a:ext cx="1010044" cy="2619818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51"/>
          <p:cNvSpPr txBox="1"/>
          <p:nvPr/>
        </p:nvSpPr>
        <p:spPr>
          <a:xfrm>
            <a:off x="5858584" y="2358261"/>
            <a:ext cx="504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ふたん</a:t>
            </a:r>
            <a:endParaRPr b="1" i="0" sz="1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66" name="Google Shape;666;p51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テーマ">
  <a:themeElements>
    <a:clrScheme name="Office テーマ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テーマ">
  <a:themeElements>
    <a:clrScheme name="Office テーマ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