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  <p:sldMasterId id="214748368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9144000"/>
  <p:notesSz cx="6858000" cy="9144000"/>
  <p:embeddedFontLst>
    <p:embeddedFont>
      <p:font typeface="Noto Sans"/>
      <p:regular r:id="rId25"/>
      <p:bold r:id="rId26"/>
      <p:italic r:id="rId27"/>
      <p:boldItalic r:id="rId28"/>
    </p:embeddedFont>
    <p:embeddedFont>
      <p:font typeface="Noto Sans SemiBold"/>
      <p:regular r:id="rId29"/>
      <p:bold r:id="rId30"/>
      <p:italic r:id="rId31"/>
      <p:boldItalic r:id="rId32"/>
    </p:embeddedFont>
    <p:embeddedFont>
      <p:font typeface="Noto Sans JP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NotoSans-bold.fntdata"/><Relationship Id="rId25" Type="http://schemas.openxmlformats.org/officeDocument/2006/relationships/font" Target="fonts/NotoSans-regular.fntdata"/><Relationship Id="rId28" Type="http://schemas.openxmlformats.org/officeDocument/2006/relationships/font" Target="fonts/NotoSans-boldItalic.fntdata"/><Relationship Id="rId27" Type="http://schemas.openxmlformats.org/officeDocument/2006/relationships/font" Target="fonts/Noto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NotoSansSemiBold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NotoSansSemiBold-italic.fntdata"/><Relationship Id="rId30" Type="http://schemas.openxmlformats.org/officeDocument/2006/relationships/font" Target="fonts/NotoSansSemiBold-bold.fntdata"/><Relationship Id="rId11" Type="http://schemas.openxmlformats.org/officeDocument/2006/relationships/slide" Target="slides/slide4.xml"/><Relationship Id="rId33" Type="http://schemas.openxmlformats.org/officeDocument/2006/relationships/font" Target="fonts/NotoSansJP-regular.fntdata"/><Relationship Id="rId10" Type="http://schemas.openxmlformats.org/officeDocument/2006/relationships/slide" Target="slides/slide3.xml"/><Relationship Id="rId32" Type="http://schemas.openxmlformats.org/officeDocument/2006/relationships/font" Target="fonts/NotoSansSemiBold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font" Target="fonts/NotoSansJP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9" name="Google Shape;66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6" name="Google Shape;72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4" name="Google Shape;75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5" name="Google Shape;805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4:notes"/>
          <p:cNvSpPr/>
          <p:nvPr>
            <p:ph idx="2" type="sldImg"/>
          </p:nvPr>
        </p:nvSpPr>
        <p:spPr>
          <a:xfrm>
            <a:off x="1177168" y="1143550"/>
            <a:ext cx="4503666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p14:notes"/>
          <p:cNvSpPr txBox="1"/>
          <p:nvPr>
            <p:ph idx="12" type="sldNum"/>
          </p:nvPr>
        </p:nvSpPr>
        <p:spPr>
          <a:xfrm>
            <a:off x="3884613" y="86852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4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0" name="Google Shape;91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6" name="Google Shape;93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2" name="Google Shape;952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2" name="Google Shape;62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1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98" name="Google Shape;98;p11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1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 1">
  <p:cSld name="7_タイトル スライド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2041125" y="103325"/>
            <a:ext cx="6882300" cy="584700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12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111" name="Google Shape;111;p12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2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 1">
  <p:cSld name="3_タイトル スライド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15" name="Google Shape;1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8632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タイトル スライド">
  <p:cSld name="15_タイトル スライド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30" name="Google Shape;13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53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タイトル スライド">
  <p:cSld name="14_タイトル スライド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43" name="Google Shape;14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150" name="Google Shape;150;p1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51" name="Google Shape;151;p1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タイトル スライド">
  <p:cSld name="9_タイトル スライド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" name="Google Shape;162;p1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63" name="Google Shape;163;p1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9"/>
            <p:cNvSpPr txBox="1"/>
            <p:nvPr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>
  <p:cSld name="タイトル スライド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1"/>
          <p:cNvSpPr txBox="1"/>
          <p:nvPr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知っている税金を書いてみよう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1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1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税金の種類は何種類あるでしょう？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1"/>
          <p:cNvSpPr txBox="1"/>
          <p:nvPr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税金は必要だと思いますか？必要ないと思いますか？その理由も考えてみよう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p21"/>
          <p:cNvGrpSpPr/>
          <p:nvPr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185" name="Google Shape;185;p21"/>
            <p:cNvSpPr txBox="1"/>
            <p:nvPr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 txBox="1"/>
            <p:nvPr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21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p21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/>
        </p:nvSpPr>
        <p:spPr>
          <a:xfrm>
            <a:off x="160379" y="960972"/>
            <a:ext cx="36872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1.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知っている税金を書いてみよう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201069" y="1402016"/>
            <a:ext cx="8785200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2.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税金の種類は何種類あるでしょう？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105600" y="3559550"/>
            <a:ext cx="88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3.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税金は必要だと思いますか？必要ないと思いますか？その理由も考えてみよう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3"/>
          <p:cNvGrpSpPr/>
          <p:nvPr/>
        </p:nvGrpSpPr>
        <p:grpSpPr>
          <a:xfrm>
            <a:off x="386175" y="4401979"/>
            <a:ext cx="2034942" cy="323165"/>
            <a:chOff x="386175" y="4203694"/>
            <a:chExt cx="2034942" cy="323165"/>
          </a:xfrm>
        </p:grpSpPr>
        <p:sp>
          <p:nvSpPr>
            <p:cNvPr id="25" name="Google Shape;25;p3"/>
            <p:cNvSpPr txBox="1"/>
            <p:nvPr/>
          </p:nvSpPr>
          <p:spPr>
            <a:xfrm>
              <a:off x="386175" y="4203694"/>
              <a:ext cx="76174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 txBox="1"/>
            <p:nvPr/>
          </p:nvSpPr>
          <p:spPr>
            <a:xfrm>
              <a:off x="1467010" y="4203694"/>
              <a:ext cx="95410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7" name="Google Shape;27;p3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03" name="Google Shape;203;p23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46C6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タイトル スライド">
  <p:cSld name="13_タイトル スライド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214" name="Google Shape;21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42" name="Google Shape;242;p2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2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55" name="Google Shape;255;p2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5" name="Google Shape;265;p3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9" name="Google Shape;269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7" name="Google Shape;277;p3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4" name="Google Shape;284;p3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8" name="Google Shape;288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2" name="Google Shape;292;p3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3" name="Google Shape;293;p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1" name="Google Shape;301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56" name="Google Shape;56;p7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">
  <p:cSld name="3_タイトル スライド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73" name="Google Shape;73;p9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74" name="Google Shape;74;p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85" name="Google Shape;85;p10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52.png"/><Relationship Id="rId7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74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0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hyperlink" Target="https://www.pref.shizuoka.jp/kensei/shisetsu/index.html" TargetMode="External"/><Relationship Id="rId5" Type="http://schemas.openxmlformats.org/officeDocument/2006/relationships/image" Target="../media/image66.png"/><Relationship Id="rId6" Type="http://schemas.openxmlformats.org/officeDocument/2006/relationships/image" Target="../media/image65.png"/><Relationship Id="rId7" Type="http://schemas.openxmlformats.org/officeDocument/2006/relationships/image" Target="../media/image96.png"/><Relationship Id="rId8" Type="http://schemas.openxmlformats.org/officeDocument/2006/relationships/image" Target="../media/image73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Relationship Id="rId5" Type="http://schemas.openxmlformats.org/officeDocument/2006/relationships/image" Target="../media/image80.png"/><Relationship Id="rId6" Type="http://schemas.openxmlformats.org/officeDocument/2006/relationships/image" Target="../media/image84.png"/><Relationship Id="rId7" Type="http://schemas.openxmlformats.org/officeDocument/2006/relationships/image" Target="../media/image76.png"/><Relationship Id="rId8" Type="http://schemas.openxmlformats.org/officeDocument/2006/relationships/image" Target="../media/image9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hyperlink" Target="https://www.nta.go.jp/publication/webtaxtv/201503/webtaxtv_wb.html" TargetMode="External"/><Relationship Id="rId5" Type="http://schemas.openxmlformats.org/officeDocument/2006/relationships/image" Target="../media/image79.png"/><Relationship Id="rId6" Type="http://schemas.openxmlformats.org/officeDocument/2006/relationships/image" Target="../media/image9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4.png"/><Relationship Id="rId4" Type="http://schemas.openxmlformats.org/officeDocument/2006/relationships/hyperlink" Target="https://www.nta.go.jp/taxes/kids/index.htm" TargetMode="External"/><Relationship Id="rId5" Type="http://schemas.openxmlformats.org/officeDocument/2006/relationships/hyperlink" Target="https://www.nta.go.jp/taxes/kids/index.htm" TargetMode="External"/><Relationship Id="rId6" Type="http://schemas.openxmlformats.org/officeDocument/2006/relationships/image" Target="../media/image77.png"/><Relationship Id="rId7" Type="http://schemas.openxmlformats.org/officeDocument/2006/relationships/image" Target="../media/image88.png"/><Relationship Id="rId8" Type="http://schemas.openxmlformats.org/officeDocument/2006/relationships/image" Target="../media/image9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pref.shizuoka.jp/kensei/information/stepkids/index.html" TargetMode="External"/><Relationship Id="rId4" Type="http://schemas.openxmlformats.org/officeDocument/2006/relationships/image" Target="../media/image86.png"/><Relationship Id="rId5" Type="http://schemas.openxmlformats.org/officeDocument/2006/relationships/image" Target="../media/image90.png"/><Relationship Id="rId6" Type="http://schemas.openxmlformats.org/officeDocument/2006/relationships/image" Target="../media/image83.png"/><Relationship Id="rId7" Type="http://schemas.openxmlformats.org/officeDocument/2006/relationships/image" Target="../media/image89.jpg"/><Relationship Id="rId8" Type="http://schemas.openxmlformats.org/officeDocument/2006/relationships/image" Target="../media/image8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mof.go.jp/kids/2018" TargetMode="External"/><Relationship Id="rId4" Type="http://schemas.openxmlformats.org/officeDocument/2006/relationships/image" Target="../media/image36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Relationship Id="rId5" Type="http://schemas.openxmlformats.org/officeDocument/2006/relationships/image" Target="../media/image31.png"/><Relationship Id="rId6" Type="http://schemas.openxmlformats.org/officeDocument/2006/relationships/image" Target="../media/image46.png"/><Relationship Id="rId7" Type="http://schemas.openxmlformats.org/officeDocument/2006/relationships/image" Target="../media/image30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5" Type="http://schemas.openxmlformats.org/officeDocument/2006/relationships/image" Target="../media/image53.png"/><Relationship Id="rId6" Type="http://schemas.openxmlformats.org/officeDocument/2006/relationships/image" Target="../media/image32.png"/><Relationship Id="rId7" Type="http://schemas.openxmlformats.org/officeDocument/2006/relationships/image" Target="../media/image51.png"/><Relationship Id="rId8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ta.go.jp/taxes/kids/video/index.htm#anime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hyperlink" Target="https://www.mof.go.jp/tax_policy/publication/brochure/zeikin_drill/index.html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/>
        </p:nvSpPr>
        <p:spPr>
          <a:xfrm>
            <a:off x="3787170" y="5414843"/>
            <a:ext cx="15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E37F2D"/>
                </a:solidFill>
                <a:latin typeface="Noto Sans JP"/>
                <a:ea typeface="Noto Sans JP"/>
                <a:cs typeface="Noto Sans JP"/>
                <a:sym typeface="Noto Sans JP"/>
              </a:rPr>
              <a:t>令和7年度版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2"/>
          <p:cNvSpPr/>
          <p:nvPr/>
        </p:nvSpPr>
        <p:spPr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2" name="Google Shape;672;p52"/>
          <p:cNvSpPr/>
          <p:nvPr/>
        </p:nvSpPr>
        <p:spPr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2"/>
          <p:cNvSpPr/>
          <p:nvPr/>
        </p:nvSpPr>
        <p:spPr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4" name="Google Shape;674;p52"/>
          <p:cNvSpPr/>
          <p:nvPr/>
        </p:nvSpPr>
        <p:spPr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76" name="Google Shape;676;p52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7" name="Google Shape;677;p52"/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678" name="Google Shape;678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p52"/>
            <p:cNvSpPr/>
            <p:nvPr/>
          </p:nvSpPr>
          <p:spPr>
            <a:xfrm>
              <a:off x="3366125" y="6011216"/>
              <a:ext cx="2454312" cy="261950"/>
            </a:xfrm>
            <a:prstGeom prst="roundRect">
              <a:avLst>
                <a:gd fmla="val 50000" name="adj"/>
              </a:avLst>
            </a:prstGeom>
            <a:solidFill>
              <a:srgbClr val="F0A620"/>
            </a:soli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　民</a:t>
              </a:r>
              <a:endParaRPr b="1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pic>
        <p:nvPicPr>
          <p:cNvPr id="680" name="Google Shape;68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/>
          <p:nvPr/>
        </p:nvSpPr>
        <p:spPr>
          <a:xfrm>
            <a:off x="6596044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Noto Sans JP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都道府県・市区町村の議会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2"/>
          <p:cNvSpPr/>
          <p:nvPr/>
        </p:nvSpPr>
        <p:spPr>
          <a:xfrm>
            <a:off x="605403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JP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52"/>
          <p:cNvSpPr/>
          <p:nvPr/>
        </p:nvSpPr>
        <p:spPr>
          <a:xfrm>
            <a:off x="604474" y="1970636"/>
            <a:ext cx="2037600" cy="216000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内　閣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建物, 障子, ウィンドウ, 時計 が含まれている画像&#10;&#10;自動的に生成された説明" id="685" name="Google Shape;68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7692" y="2367034"/>
            <a:ext cx="1351165" cy="98776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fmla="val 20562" name="adj1"/>
              <a:gd fmla="val 20248" name="adj2"/>
              <a:gd fmla="val 21991" name="adj3"/>
              <a:gd fmla="val 13849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7" name="Google Shape;687;p52"/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fmla="val 14214" name="adj1"/>
              <a:gd fmla="val 14885" name="adj2"/>
              <a:gd fmla="val 12859" name="adj3"/>
              <a:gd fmla="val 19948" name="adj4"/>
            </a:avLst>
          </a:prstGeom>
          <a:solidFill>
            <a:srgbClr val="69CF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8" name="Google Shape;688;p52"/>
          <p:cNvSpPr/>
          <p:nvPr/>
        </p:nvSpPr>
        <p:spPr>
          <a:xfrm>
            <a:off x="6596044" y="1969360"/>
            <a:ext cx="2035800" cy="217200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都道府県知事・市区町村長</a:t>
            </a:r>
            <a:endParaRPr b="1" i="0" sz="115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9" name="Google Shape;689;p52"/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fmla="val 14214" name="adj1"/>
              <a:gd fmla="val 12891" name="adj2"/>
              <a:gd fmla="val 14145" name="adj3"/>
              <a:gd fmla="val 19259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690" name="Google Shape;690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2" name="Google Shape;692;p52"/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693" name="Google Shape;693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94" name="Google Shape;694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6BA42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95" name="Google Shape;695;p52"/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6" name="Google Shape;696;p52"/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fmla="val 17111" name="adj1"/>
              <a:gd fmla="val 15139" name="adj2"/>
              <a:gd fmla="val 15139" name="adj3"/>
              <a:gd fmla="val 23375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7" name="Google Shape;697;p52"/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fmla="val 38976" name="adj1"/>
              <a:gd fmla="val 31876" name="adj2"/>
              <a:gd fmla="val 28637" name="adj3"/>
              <a:gd fmla="val 43750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8" name="Google Shape;698;p52"/>
          <p:cNvGrpSpPr/>
          <p:nvPr/>
        </p:nvGrpSpPr>
        <p:grpSpPr>
          <a:xfrm>
            <a:off x="274551" y="5671510"/>
            <a:ext cx="2844518" cy="637215"/>
            <a:chOff x="274551" y="5671510"/>
            <a:chExt cx="2844518" cy="637215"/>
          </a:xfrm>
        </p:grpSpPr>
        <p:sp>
          <p:nvSpPr>
            <p:cNvPr id="699" name="Google Shape;699;p52"/>
            <p:cNvSpPr/>
            <p:nvPr/>
          </p:nvSpPr>
          <p:spPr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52"/>
            <p:cNvSpPr txBox="1"/>
            <p:nvPr/>
          </p:nvSpPr>
          <p:spPr>
            <a:xfrm>
              <a:off x="318269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2" name="Google Shape;702;p52"/>
          <p:cNvGrpSpPr/>
          <p:nvPr/>
        </p:nvGrpSpPr>
        <p:grpSpPr>
          <a:xfrm>
            <a:off x="6263218" y="5671510"/>
            <a:ext cx="2844518" cy="637215"/>
            <a:chOff x="6263218" y="5671510"/>
            <a:chExt cx="2844518" cy="637215"/>
          </a:xfrm>
        </p:grpSpPr>
        <p:sp>
          <p:nvSpPr>
            <p:cNvPr id="703" name="Google Shape;703;p52"/>
            <p:cNvSpPr/>
            <p:nvPr/>
          </p:nvSpPr>
          <p:spPr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4" name="Google Shape;704;p52"/>
            <p:cNvSpPr/>
            <p:nvPr/>
          </p:nvSpPr>
          <p:spPr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52"/>
            <p:cNvSpPr txBox="1"/>
            <p:nvPr/>
          </p:nvSpPr>
          <p:spPr>
            <a:xfrm>
              <a:off x="6306936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6" name="Google Shape;706;p52"/>
          <p:cNvGrpSpPr/>
          <p:nvPr/>
        </p:nvGrpSpPr>
        <p:grpSpPr>
          <a:xfrm>
            <a:off x="2928279" y="3454930"/>
            <a:ext cx="1338900" cy="994313"/>
            <a:chOff x="2928279" y="3454930"/>
            <a:chExt cx="1338900" cy="994313"/>
          </a:xfrm>
        </p:grpSpPr>
        <p:sp>
          <p:nvSpPr>
            <p:cNvPr id="707" name="Google Shape;707;p52"/>
            <p:cNvSpPr txBox="1"/>
            <p:nvPr/>
          </p:nvSpPr>
          <p:spPr>
            <a:xfrm>
              <a:off x="3440617" y="3454930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8" name="Google Shape;708;p52"/>
            <p:cNvSpPr txBox="1"/>
            <p:nvPr/>
          </p:nvSpPr>
          <p:spPr>
            <a:xfrm>
              <a:off x="2928279" y="4033743"/>
              <a:ext cx="133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9" name="Google Shape;709;p52"/>
          <p:cNvGrpSpPr/>
          <p:nvPr/>
        </p:nvGrpSpPr>
        <p:grpSpPr>
          <a:xfrm>
            <a:off x="5139695" y="3442573"/>
            <a:ext cx="1219200" cy="1244692"/>
            <a:chOff x="5139695" y="3405502"/>
            <a:chExt cx="1219200" cy="1244692"/>
          </a:xfrm>
        </p:grpSpPr>
        <p:sp>
          <p:nvSpPr>
            <p:cNvPr id="710" name="Google Shape;710;p52"/>
            <p:cNvSpPr txBox="1"/>
            <p:nvPr/>
          </p:nvSpPr>
          <p:spPr>
            <a:xfrm>
              <a:off x="5477379" y="3405502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1" name="Google Shape;711;p52"/>
            <p:cNvSpPr txBox="1"/>
            <p:nvPr/>
          </p:nvSpPr>
          <p:spPr>
            <a:xfrm>
              <a:off x="5139695" y="3895994"/>
              <a:ext cx="12192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都道府県・市区町村議会議員を選びます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12" name="Google Shape;712;p52"/>
          <p:cNvGrpSpPr/>
          <p:nvPr/>
        </p:nvGrpSpPr>
        <p:grpSpPr>
          <a:xfrm>
            <a:off x="5145238" y="2518334"/>
            <a:ext cx="1208100" cy="1006643"/>
            <a:chOff x="5189574" y="2180717"/>
            <a:chExt cx="1208100" cy="1006643"/>
          </a:xfrm>
        </p:grpSpPr>
        <p:sp>
          <p:nvSpPr>
            <p:cNvPr id="713" name="Google Shape;713;p52"/>
            <p:cNvSpPr txBox="1"/>
            <p:nvPr/>
          </p:nvSpPr>
          <p:spPr>
            <a:xfrm>
              <a:off x="5426090" y="2180717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4" name="Google Shape;714;p52"/>
            <p:cNvSpPr txBox="1"/>
            <p:nvPr/>
          </p:nvSpPr>
          <p:spPr>
            <a:xfrm>
              <a:off x="5189574" y="2433160"/>
              <a:ext cx="12081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都道府県知事・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市区町村長を選びます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715" name="Google Shape;715;p52"/>
          <p:cNvSpPr txBox="1"/>
          <p:nvPr/>
        </p:nvSpPr>
        <p:spPr>
          <a:xfrm>
            <a:off x="3299404" y="1712804"/>
            <a:ext cx="79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endParaRPr b="1" i="0" sz="12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16" name="Google Shape;716;p52"/>
          <p:cNvSpPr txBox="1"/>
          <p:nvPr/>
        </p:nvSpPr>
        <p:spPr>
          <a:xfrm>
            <a:off x="4863521" y="1712804"/>
            <a:ext cx="11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717" name="Google Shape;717;p52"/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718" name="Google Shape;718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9" name="Google Shape;719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29A8B9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52"/>
          <p:cNvGrpSpPr/>
          <p:nvPr/>
        </p:nvGrpSpPr>
        <p:grpSpPr>
          <a:xfrm>
            <a:off x="107504" y="884884"/>
            <a:ext cx="9036600" cy="351071"/>
            <a:chOff x="107504" y="884884"/>
            <a:chExt cx="9036600" cy="351071"/>
          </a:xfrm>
        </p:grpSpPr>
        <p:sp>
          <p:nvSpPr>
            <p:cNvPr id="721" name="Google Shape;721;p52"/>
            <p:cNvSpPr txBox="1"/>
            <p:nvPr/>
          </p:nvSpPr>
          <p:spPr>
            <a:xfrm>
              <a:off x="107504" y="928155"/>
              <a:ext cx="903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国の税金に関する法律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（税負担の方法）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と税金の使い道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（予算）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は、国民の代表者である国会議員が決めています。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 txBox="1"/>
            <p:nvPr/>
          </p:nvSpPr>
          <p:spPr>
            <a:xfrm>
              <a:off x="2229701" y="884884"/>
              <a:ext cx="41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659" y="2142283"/>
            <a:ext cx="4480425" cy="3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671" y="2123001"/>
            <a:ext cx="4156279" cy="33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31" name="Google Shape;731;p53"/>
          <p:cNvSpPr txBox="1"/>
          <p:nvPr/>
        </p:nvSpPr>
        <p:spPr>
          <a:xfrm>
            <a:off x="139768" y="942237"/>
            <a:ext cx="44422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国の予算</a:t>
            </a:r>
            <a:r>
              <a:rPr b="1" i="0" lang="ja" sz="2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（令和６年度当初予算）</a:t>
            </a:r>
            <a:endParaRPr b="1" i="0" sz="3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32" name="Google Shape;732;p53"/>
          <p:cNvSpPr txBox="1"/>
          <p:nvPr/>
        </p:nvSpPr>
        <p:spPr>
          <a:xfrm>
            <a:off x="5990401" y="3477550"/>
            <a:ext cx="1545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歳出総額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3"/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税金など 61.8%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39688" y="3360891"/>
            <a:ext cx="1651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国の借金など 31.5%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1714546" y="1794398"/>
            <a:ext cx="164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 6.7%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3"/>
          <p:cNvSpPr txBox="1"/>
          <p:nvPr/>
        </p:nvSpPr>
        <p:spPr>
          <a:xfrm>
            <a:off x="6593048" y="1509086"/>
            <a:ext cx="22659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わたしたちの健康や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生活を守るために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33.5%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p53"/>
          <p:cNvCxnSpPr/>
          <p:nvPr/>
        </p:nvCxnSpPr>
        <p:spPr>
          <a:xfrm flipH="1" rot="10800000">
            <a:off x="7535954" y="230078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38" name="Google Shape;738;p53"/>
          <p:cNvSpPr txBox="1"/>
          <p:nvPr/>
        </p:nvSpPr>
        <p:spPr>
          <a:xfrm>
            <a:off x="7618422" y="4671635"/>
            <a:ext cx="1497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道路や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住宅などの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整備のために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5.4%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3"/>
          <p:cNvSpPr txBox="1"/>
          <p:nvPr/>
        </p:nvSpPr>
        <p:spPr>
          <a:xfrm>
            <a:off x="5619722" y="5440682"/>
            <a:ext cx="2106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教育や科学技術を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さかんにするために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4.9%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3"/>
          <p:cNvSpPr txBox="1"/>
          <p:nvPr/>
        </p:nvSpPr>
        <p:spPr>
          <a:xfrm>
            <a:off x="3857063" y="4019279"/>
            <a:ext cx="16239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市区町村の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財政をおぎなう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ために 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15.8%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3"/>
          <p:cNvSpPr txBox="1"/>
          <p:nvPr/>
        </p:nvSpPr>
        <p:spPr>
          <a:xfrm>
            <a:off x="3666113" y="1879674"/>
            <a:ext cx="2686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国の借金を返したり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利子を払ったりするために 24.0%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p53"/>
          <p:cNvCxnSpPr/>
          <p:nvPr/>
        </p:nvCxnSpPr>
        <p:spPr>
          <a:xfrm flipH="1" rot="10800000">
            <a:off x="1958502" y="208725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3" name="Google Shape;743;p53"/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そのほか16.4%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3"/>
          <p:cNvSpPr txBox="1"/>
          <p:nvPr/>
        </p:nvSpPr>
        <p:spPr>
          <a:xfrm>
            <a:off x="1632325" y="3477550"/>
            <a:ext cx="1497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歳入総額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Google Shape;745;p53"/>
          <p:cNvCxnSpPr/>
          <p:nvPr/>
        </p:nvCxnSpPr>
        <p:spPr>
          <a:xfrm rot="10800000">
            <a:off x="5729051" y="2554315"/>
            <a:ext cx="145553" cy="29500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6" name="Google Shape;746;p53"/>
          <p:cNvCxnSpPr/>
          <p:nvPr/>
        </p:nvCxnSpPr>
        <p:spPr>
          <a:xfrm flipH="1">
            <a:off x="5258122" y="4320702"/>
            <a:ext cx="231618" cy="208376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7" name="Google Shape;747;p53"/>
          <p:cNvCxnSpPr/>
          <p:nvPr/>
        </p:nvCxnSpPr>
        <p:spPr>
          <a:xfrm flipH="1">
            <a:off x="7062097" y="4946465"/>
            <a:ext cx="490009" cy="51591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8" name="Google Shape;748;p53"/>
          <p:cNvCxnSpPr/>
          <p:nvPr/>
        </p:nvCxnSpPr>
        <p:spPr>
          <a:xfrm>
            <a:off x="7923021" y="4517917"/>
            <a:ext cx="321386" cy="214639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9" name="Google Shape;749;p53"/>
          <p:cNvSpPr txBox="1"/>
          <p:nvPr/>
        </p:nvSpPr>
        <p:spPr>
          <a:xfrm>
            <a:off x="4311255" y="2134136"/>
            <a:ext cx="616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はら</a:t>
            </a:r>
            <a:endParaRPr b="1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3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4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57" name="Google Shape;757;p54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4"/>
          <p:cNvSpPr txBox="1"/>
          <p:nvPr/>
        </p:nvSpPr>
        <p:spPr>
          <a:xfrm>
            <a:off x="128475" y="947175"/>
            <a:ext cx="488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静岡県の予算</a:t>
            </a:r>
            <a:r>
              <a:rPr b="1" i="0" lang="ja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（令和６年度当初予算）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237126" y="6457850"/>
            <a:ext cx="41193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※各グラフの割合は端数処理のため、合計が100％にならない場合があります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54" title="名称未設定-1-0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500" y="2426450"/>
            <a:ext cx="2108925" cy="12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4" title="250331_NTA-27.png"/>
          <p:cNvPicPr preferRelativeResize="0"/>
          <p:nvPr/>
        </p:nvPicPr>
        <p:blipFill rotWithShape="1">
          <a:blip r:embed="rId4">
            <a:alphaModFix/>
          </a:blip>
          <a:srcRect b="0" l="268" r="257" t="0"/>
          <a:stretch/>
        </p:blipFill>
        <p:spPr>
          <a:xfrm>
            <a:off x="1315650" y="2640000"/>
            <a:ext cx="1847349" cy="11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301" y="899642"/>
            <a:ext cx="876300" cy="62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54"/>
          <p:cNvGrpSpPr/>
          <p:nvPr/>
        </p:nvGrpSpPr>
        <p:grpSpPr>
          <a:xfrm>
            <a:off x="3747541" y="1349356"/>
            <a:ext cx="6120000" cy="4140000"/>
            <a:chOff x="8128568" y="-2574104"/>
            <a:chExt cx="6120000" cy="4140000"/>
          </a:xfrm>
        </p:grpSpPr>
        <p:pic>
          <p:nvPicPr>
            <p:cNvPr id="764" name="Google Shape;764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28568" y="-2574104"/>
              <a:ext cx="6120000" cy="41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54"/>
            <p:cNvSpPr/>
            <p:nvPr/>
          </p:nvSpPr>
          <p:spPr>
            <a:xfrm>
              <a:off x="10536033" y="-1089226"/>
              <a:ext cx="1582200" cy="158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54"/>
          <p:cNvSpPr txBox="1"/>
          <p:nvPr/>
        </p:nvSpPr>
        <p:spPr>
          <a:xfrm>
            <a:off x="6890608" y="2480724"/>
            <a:ext cx="150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福祉のために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20. 0%</a:t>
            </a:r>
            <a:endParaRPr b="1" i="0" sz="12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7" name="Google Shape;767;p54"/>
          <p:cNvSpPr txBox="1"/>
          <p:nvPr/>
        </p:nvSpPr>
        <p:spPr>
          <a:xfrm>
            <a:off x="5252853" y="3692279"/>
            <a:ext cx="77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ja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警察の運営の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ja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ために 6.3%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8" name="Google Shape;768;p54"/>
          <p:cNvSpPr txBox="1"/>
          <p:nvPr/>
        </p:nvSpPr>
        <p:spPr>
          <a:xfrm>
            <a:off x="5049850" y="4218458"/>
            <a:ext cx="104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ja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商工業をさかんに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ja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するために6.5%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9" name="Google Shape;769;p54"/>
          <p:cNvSpPr txBox="1"/>
          <p:nvPr/>
        </p:nvSpPr>
        <p:spPr>
          <a:xfrm>
            <a:off x="5615659" y="2494509"/>
            <a:ext cx="80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そのほか</a:t>
            </a:r>
            <a:endParaRPr b="1" i="0" sz="13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24.6%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0" name="Google Shape;770;p54"/>
          <p:cNvSpPr txBox="1"/>
          <p:nvPr/>
        </p:nvSpPr>
        <p:spPr>
          <a:xfrm>
            <a:off x="6240235" y="3348750"/>
            <a:ext cx="1367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歳出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総額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1" name="Google Shape;771;p54"/>
          <p:cNvSpPr txBox="1"/>
          <p:nvPr/>
        </p:nvSpPr>
        <p:spPr>
          <a:xfrm>
            <a:off x="6368166" y="3655303"/>
            <a:ext cx="1111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1兆3,160億円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2" name="Google Shape;772;p54"/>
          <p:cNvSpPr txBox="1"/>
          <p:nvPr/>
        </p:nvSpPr>
        <p:spPr>
          <a:xfrm>
            <a:off x="7792274" y="3729036"/>
            <a:ext cx="10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教育のために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19.1%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3" name="Google Shape;773;p54"/>
          <p:cNvSpPr txBox="1"/>
          <p:nvPr/>
        </p:nvSpPr>
        <p:spPr>
          <a:xfrm>
            <a:off x="6803101" y="4652918"/>
            <a:ext cx="136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県の借金を返したり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利子を払ったり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するために14.3%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4" name="Google Shape;774;p54"/>
          <p:cNvSpPr txBox="1"/>
          <p:nvPr/>
        </p:nvSpPr>
        <p:spPr>
          <a:xfrm>
            <a:off x="5811467" y="4645216"/>
            <a:ext cx="87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道路や住宅の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整備のために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9.2%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775" name="Google Shape;775;p54"/>
          <p:cNvGrpSpPr/>
          <p:nvPr/>
        </p:nvGrpSpPr>
        <p:grpSpPr>
          <a:xfrm>
            <a:off x="-927166" y="1345437"/>
            <a:ext cx="6120000" cy="4591294"/>
            <a:chOff x="-927166" y="1345437"/>
            <a:chExt cx="6120000" cy="4591294"/>
          </a:xfrm>
        </p:grpSpPr>
        <p:grpSp>
          <p:nvGrpSpPr>
            <p:cNvPr id="776" name="Google Shape;776;p54"/>
            <p:cNvGrpSpPr/>
            <p:nvPr/>
          </p:nvGrpSpPr>
          <p:grpSpPr>
            <a:xfrm>
              <a:off x="-927166" y="1345437"/>
              <a:ext cx="6120000" cy="4140000"/>
              <a:chOff x="3540263" y="1433372"/>
              <a:chExt cx="6120000" cy="4140000"/>
            </a:xfrm>
          </p:grpSpPr>
          <p:pic>
            <p:nvPicPr>
              <p:cNvPr id="777" name="Google Shape;777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540263" y="1433372"/>
                <a:ext cx="6120000" cy="41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8" name="Google Shape;778;p5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339451" y="2010630"/>
                <a:ext cx="4871700" cy="32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9" name="Google Shape;779;p5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304443" y="2718201"/>
                <a:ext cx="2849400" cy="2054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0" name="Google Shape;780;p54"/>
              <p:cNvSpPr/>
              <p:nvPr/>
            </p:nvSpPr>
            <p:spPr>
              <a:xfrm>
                <a:off x="6070773" y="3099654"/>
                <a:ext cx="1314000" cy="131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1" name="Google Shape;781;p54"/>
            <p:cNvSpPr txBox="1"/>
            <p:nvPr/>
          </p:nvSpPr>
          <p:spPr>
            <a:xfrm>
              <a:off x="3429307" y="3487845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7.7%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2" name="Google Shape;782;p54"/>
            <p:cNvSpPr txBox="1"/>
            <p:nvPr/>
          </p:nvSpPr>
          <p:spPr>
            <a:xfrm>
              <a:off x="1641272" y="3348750"/>
              <a:ext cx="12180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ja" sz="1700" u="none" cap="none" strike="noStrike">
                  <a:solidFill>
                    <a:srgbClr val="FF0000"/>
                  </a:solidFill>
                  <a:latin typeface="Noto Sans"/>
                  <a:ea typeface="Noto Sans"/>
                  <a:cs typeface="Noto Sans"/>
                  <a:sym typeface="Noto Sans"/>
                </a:rPr>
                <a:t>歳入</a:t>
              </a:r>
              <a:r>
                <a:rPr b="1" i="0" lang="ja" sz="1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総額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3" name="Google Shape;783;p54"/>
            <p:cNvSpPr txBox="1"/>
            <p:nvPr/>
          </p:nvSpPr>
          <p:spPr>
            <a:xfrm>
              <a:off x="1729314" y="3655303"/>
              <a:ext cx="11112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1兆3,160億円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4" name="Google Shape;784;p54"/>
            <p:cNvSpPr txBox="1"/>
            <p:nvPr/>
          </p:nvSpPr>
          <p:spPr>
            <a:xfrm>
              <a:off x="3019814" y="2668861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事業税</a:t>
              </a:r>
              <a:endParaRPr b="1" i="0" sz="13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11.3%</a:t>
              </a:r>
              <a:endPara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5" name="Google Shape;785;p54"/>
            <p:cNvSpPr txBox="1"/>
            <p:nvPr/>
          </p:nvSpPr>
          <p:spPr>
            <a:xfrm>
              <a:off x="2252514" y="2084440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県民税 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10.2%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6" name="Google Shape;786;p54"/>
            <p:cNvSpPr txBox="1"/>
            <p:nvPr/>
          </p:nvSpPr>
          <p:spPr>
            <a:xfrm>
              <a:off x="4109356" y="4179182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自動車税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4.3%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7" name="Google Shape;787;p54"/>
            <p:cNvSpPr txBox="1"/>
            <p:nvPr/>
          </p:nvSpPr>
          <p:spPr>
            <a:xfrm>
              <a:off x="3827085" y="4612529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軽油引取税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2.8%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8" name="Google Shape;788;p54"/>
            <p:cNvSpPr txBox="1"/>
            <p:nvPr/>
          </p:nvSpPr>
          <p:spPr>
            <a:xfrm>
              <a:off x="3827085" y="5133340"/>
              <a:ext cx="673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1.4%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9" name="Google Shape;789;p54"/>
            <p:cNvSpPr txBox="1"/>
            <p:nvPr/>
          </p:nvSpPr>
          <p:spPr>
            <a:xfrm>
              <a:off x="2256490" y="4605004"/>
              <a:ext cx="900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清算金 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14.0%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0" name="Google Shape;790;p54"/>
            <p:cNvSpPr txBox="1"/>
            <p:nvPr/>
          </p:nvSpPr>
          <p:spPr>
            <a:xfrm>
              <a:off x="1927173" y="5567431"/>
              <a:ext cx="80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諸収入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2.4%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1" name="Google Shape;791;p54"/>
            <p:cNvSpPr txBox="1"/>
            <p:nvPr/>
          </p:nvSpPr>
          <p:spPr>
            <a:xfrm>
              <a:off x="439166" y="5157858"/>
              <a:ext cx="13404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（繰入金•寄附金・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使用料及び手数料等）7.8%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2" name="Google Shape;792;p54"/>
            <p:cNvSpPr txBox="1"/>
            <p:nvPr/>
          </p:nvSpPr>
          <p:spPr>
            <a:xfrm>
              <a:off x="558887" y="3933118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地方交付税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14.2%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3" name="Google Shape;793;p54"/>
            <p:cNvSpPr txBox="1"/>
            <p:nvPr/>
          </p:nvSpPr>
          <p:spPr>
            <a:xfrm>
              <a:off x="558887" y="3014743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国庫支出金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9.8%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4" name="Google Shape;794;p54"/>
            <p:cNvSpPr txBox="1"/>
            <p:nvPr/>
          </p:nvSpPr>
          <p:spPr>
            <a:xfrm>
              <a:off x="960426" y="2322978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県債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7.8%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5" name="Google Shape;795;p54"/>
            <p:cNvSpPr txBox="1"/>
            <p:nvPr/>
          </p:nvSpPr>
          <p:spPr>
            <a:xfrm>
              <a:off x="224674" y="1774525"/>
              <a:ext cx="150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地方譲与税・そのほか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6.3%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6" name="Google Shape;796;p54"/>
            <p:cNvSpPr/>
            <p:nvPr/>
          </p:nvSpPr>
          <p:spPr>
            <a:xfrm>
              <a:off x="1630017" y="1852654"/>
              <a:ext cx="326003" cy="226612"/>
            </a:xfrm>
            <a:custGeom>
              <a:rect b="b" l="l" r="r" t="t"/>
              <a:pathLst>
                <a:path extrusionOk="0" h="226612" w="326003">
                  <a:moveTo>
                    <a:pt x="0" y="0"/>
                  </a:moveTo>
                  <a:lnTo>
                    <a:pt x="326003" y="0"/>
                  </a:lnTo>
                  <a:lnTo>
                    <a:pt x="326003" y="226612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7" name="Google Shape;797;p54"/>
            <p:cNvCxnSpPr/>
            <p:nvPr/>
          </p:nvCxnSpPr>
          <p:spPr>
            <a:xfrm flipH="1">
              <a:off x="1057179" y="4968337"/>
              <a:ext cx="187200" cy="2061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798" name="Google Shape;798;p54"/>
            <p:cNvCxnSpPr/>
            <p:nvPr/>
          </p:nvCxnSpPr>
          <p:spPr>
            <a:xfrm>
              <a:off x="3787295" y="4298474"/>
              <a:ext cx="2838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799" name="Google Shape;799;p54"/>
            <p:cNvCxnSpPr/>
            <p:nvPr/>
          </p:nvCxnSpPr>
          <p:spPr>
            <a:xfrm>
              <a:off x="3680720" y="4612529"/>
              <a:ext cx="116100" cy="834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800" name="Google Shape;800;p54"/>
            <p:cNvCxnSpPr/>
            <p:nvPr/>
          </p:nvCxnSpPr>
          <p:spPr>
            <a:xfrm>
              <a:off x="3534355" y="4815288"/>
              <a:ext cx="292800" cy="2808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</p:grpSp>
      <p:cxnSp>
        <p:nvCxnSpPr>
          <p:cNvPr id="801" name="Google Shape;801;p54"/>
          <p:cNvCxnSpPr/>
          <p:nvPr/>
        </p:nvCxnSpPr>
        <p:spPr>
          <a:xfrm>
            <a:off x="1990395" y="5380974"/>
            <a:ext cx="0" cy="165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  <p:pic>
        <p:nvPicPr>
          <p:cNvPr id="802" name="Google Shape;802;p54" title="250331_NTA-09.png"/>
          <p:cNvPicPr preferRelativeResize="0"/>
          <p:nvPr/>
        </p:nvPicPr>
        <p:blipFill rotWithShape="1">
          <a:blip r:embed="rId10">
            <a:alphaModFix/>
          </a:blip>
          <a:srcRect b="0" l="227" r="227" t="0"/>
          <a:stretch/>
        </p:blipFill>
        <p:spPr>
          <a:xfrm>
            <a:off x="1365000" y="2640000"/>
            <a:ext cx="1798000" cy="107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木, 花 が含まれている画像&#10;&#10;AI によって生成されたコンテンツは間違っている可能性があります。" id="808" name="Google Shape;8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5732" y="1849384"/>
            <a:ext cx="3865986" cy="275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7256" y="3985886"/>
            <a:ext cx="311872" cy="4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0870" y="3867645"/>
            <a:ext cx="311872" cy="4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6346" y="3694224"/>
            <a:ext cx="311872" cy="4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2180" y="2937479"/>
            <a:ext cx="311872" cy="4042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55"/>
          <p:cNvGrpSpPr/>
          <p:nvPr/>
        </p:nvGrpSpPr>
        <p:grpSpPr>
          <a:xfrm>
            <a:off x="560666" y="3374549"/>
            <a:ext cx="2737884" cy="2171689"/>
            <a:chOff x="560666" y="3374549"/>
            <a:chExt cx="2737884" cy="2171689"/>
          </a:xfrm>
        </p:grpSpPr>
        <p:cxnSp>
          <p:nvCxnSpPr>
            <p:cNvPr id="814" name="Google Shape;814;p55"/>
            <p:cNvCxnSpPr/>
            <p:nvPr/>
          </p:nvCxnSpPr>
          <p:spPr>
            <a:xfrm>
              <a:off x="2640650" y="4141232"/>
              <a:ext cx="657900" cy="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815" name="Google Shape;815;p55"/>
            <p:cNvGrpSpPr/>
            <p:nvPr/>
          </p:nvGrpSpPr>
          <p:grpSpPr>
            <a:xfrm>
              <a:off x="560666" y="3374549"/>
              <a:ext cx="2216265" cy="2171689"/>
              <a:chOff x="560666" y="1004837"/>
              <a:chExt cx="2216265" cy="2171689"/>
            </a:xfrm>
          </p:grpSpPr>
          <p:sp>
            <p:nvSpPr>
              <p:cNvPr id="816" name="Google Shape;816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5">
                  <a:alphaModFix/>
                </a:blip>
                <a:tile algn="tl" flip="none" tx="-273050" sx="99995" ty="-1270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17" name="Google Shape;817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18" name="Google Shape;818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浜松市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20" name="Google Shape;820;p55"/>
              <p:cNvSpPr/>
              <p:nvPr/>
            </p:nvSpPr>
            <p:spPr>
              <a:xfrm>
                <a:off x="659204" y="2841726"/>
                <a:ext cx="21177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浜松西警察署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  <p:grpSp>
        <p:nvGrpSpPr>
          <p:cNvPr id="821" name="Google Shape;821;p55"/>
          <p:cNvGrpSpPr/>
          <p:nvPr/>
        </p:nvGrpSpPr>
        <p:grpSpPr>
          <a:xfrm>
            <a:off x="560666" y="1025940"/>
            <a:ext cx="3421674" cy="2990583"/>
            <a:chOff x="560666" y="1025940"/>
            <a:chExt cx="3421674" cy="2990583"/>
          </a:xfrm>
        </p:grpSpPr>
        <p:grpSp>
          <p:nvGrpSpPr>
            <p:cNvPr id="822" name="Google Shape;822;p55"/>
            <p:cNvGrpSpPr/>
            <p:nvPr/>
          </p:nvGrpSpPr>
          <p:grpSpPr>
            <a:xfrm>
              <a:off x="560666" y="1025940"/>
              <a:ext cx="2216265" cy="2150780"/>
              <a:chOff x="560666" y="1025940"/>
              <a:chExt cx="2216265" cy="2150780"/>
            </a:xfrm>
          </p:grpSpPr>
          <p:sp>
            <p:nvSpPr>
              <p:cNvPr id="823" name="Google Shape;823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6">
                  <a:alphaModFix/>
                </a:blip>
                <a:tile algn="tl" flip="none" tx="-215900" sx="99995" ty="317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4" name="Google Shape;824;p55"/>
              <p:cNvGrpSpPr/>
              <p:nvPr/>
            </p:nvGrpSpPr>
            <p:grpSpPr>
              <a:xfrm>
                <a:off x="560666" y="1041908"/>
                <a:ext cx="753000" cy="642300"/>
                <a:chOff x="560666" y="3411621"/>
                <a:chExt cx="753000" cy="642300"/>
              </a:xfrm>
            </p:grpSpPr>
            <p:sp>
              <p:nvSpPr>
                <p:cNvPr id="825" name="Google Shape;825;p55"/>
                <p:cNvSpPr/>
                <p:nvPr/>
              </p:nvSpPr>
              <p:spPr>
                <a:xfrm>
                  <a:off x="610111" y="3411621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55"/>
                <p:cNvSpPr txBox="1"/>
                <p:nvPr/>
              </p:nvSpPr>
              <p:spPr>
                <a:xfrm>
                  <a:off x="560666" y="3614781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袋井市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27" name="Google Shape;827;p55"/>
              <p:cNvSpPr/>
              <p:nvPr/>
            </p:nvSpPr>
            <p:spPr>
              <a:xfrm>
                <a:off x="659204" y="2618420"/>
                <a:ext cx="2117700" cy="5583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ja" sz="13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津波一時避難施設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ja" sz="13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「湊命山」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28" name="Google Shape;828;p55"/>
            <p:cNvSpPr/>
            <p:nvPr/>
          </p:nvSpPr>
          <p:spPr>
            <a:xfrm>
              <a:off x="2700471" y="2435551"/>
              <a:ext cx="1281869" cy="1580972"/>
            </a:xfrm>
            <a:custGeom>
              <a:rect b="b" l="l" r="r" t="t"/>
              <a:pathLst>
                <a:path extrusionOk="0" h="1580972" w="1281869">
                  <a:moveTo>
                    <a:pt x="0" y="0"/>
                  </a:moveTo>
                  <a:lnTo>
                    <a:pt x="1281869" y="17092"/>
                  </a:lnTo>
                  <a:cubicBezTo>
                    <a:pt x="1279020" y="538385"/>
                    <a:pt x="1276172" y="1059679"/>
                    <a:pt x="1273323" y="1580972"/>
                  </a:cubicBezTo>
                </a:path>
              </a:pathLst>
            </a:cu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9" name="Google Shape;829;p55"/>
          <p:cNvGrpSpPr/>
          <p:nvPr/>
        </p:nvGrpSpPr>
        <p:grpSpPr>
          <a:xfrm>
            <a:off x="5990601" y="1041908"/>
            <a:ext cx="2592733" cy="2181916"/>
            <a:chOff x="5990601" y="1041908"/>
            <a:chExt cx="2592733" cy="2181916"/>
          </a:xfrm>
        </p:grpSpPr>
        <p:cxnSp>
          <p:nvCxnSpPr>
            <p:cNvPr id="830" name="Google Shape;830;p55"/>
            <p:cNvCxnSpPr/>
            <p:nvPr/>
          </p:nvCxnSpPr>
          <p:spPr>
            <a:xfrm flipH="1" rot="10800000">
              <a:off x="5990601" y="2221950"/>
              <a:ext cx="675000" cy="76560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831" name="Google Shape;831;p55"/>
            <p:cNvGrpSpPr/>
            <p:nvPr/>
          </p:nvGrpSpPr>
          <p:grpSpPr>
            <a:xfrm>
              <a:off x="6362599" y="1041908"/>
              <a:ext cx="2220735" cy="2181916"/>
              <a:chOff x="6362599" y="1041908"/>
              <a:chExt cx="2220735" cy="2181916"/>
            </a:xfrm>
          </p:grpSpPr>
          <p:sp>
            <p:nvSpPr>
              <p:cNvPr id="832" name="Google Shape;832;p55"/>
              <p:cNvSpPr/>
              <p:nvPr/>
            </p:nvSpPr>
            <p:spPr>
              <a:xfrm>
                <a:off x="6444934" y="1084386"/>
                <a:ext cx="2138400" cy="2098500"/>
              </a:xfrm>
              <a:prstGeom prst="ellipse">
                <a:avLst/>
              </a:prstGeom>
              <a:blipFill rotWithShape="1">
                <a:blip r:embed="rId7">
                  <a:alphaModFix/>
                </a:blip>
                <a:tile algn="tl" flip="none" tx="-203200" sx="99995" ty="-317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55"/>
              <p:cNvSpPr/>
              <p:nvPr/>
            </p:nvSpPr>
            <p:spPr>
              <a:xfrm>
                <a:off x="6465607" y="2889024"/>
                <a:ext cx="21177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沼津北消防署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834" name="Google Shape;834;p55"/>
              <p:cNvGrpSpPr/>
              <p:nvPr/>
            </p:nvGrpSpPr>
            <p:grpSpPr>
              <a:xfrm>
                <a:off x="6362599" y="1041908"/>
                <a:ext cx="753000" cy="642300"/>
                <a:chOff x="560666" y="3411621"/>
                <a:chExt cx="753000" cy="642300"/>
              </a:xfrm>
            </p:grpSpPr>
            <p:sp>
              <p:nvSpPr>
                <p:cNvPr id="835" name="Google Shape;835;p55"/>
                <p:cNvSpPr/>
                <p:nvPr/>
              </p:nvSpPr>
              <p:spPr>
                <a:xfrm>
                  <a:off x="610111" y="3411621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55"/>
                <p:cNvSpPr txBox="1"/>
                <p:nvPr/>
              </p:nvSpPr>
              <p:spPr>
                <a:xfrm>
                  <a:off x="560666" y="3614781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沼津市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</p:grpSp>
      <p:grpSp>
        <p:nvGrpSpPr>
          <p:cNvPr id="837" name="Google Shape;837;p55"/>
          <p:cNvGrpSpPr/>
          <p:nvPr/>
        </p:nvGrpSpPr>
        <p:grpSpPr>
          <a:xfrm>
            <a:off x="4657458" y="3374549"/>
            <a:ext cx="3927845" cy="2171899"/>
            <a:chOff x="4657458" y="3374549"/>
            <a:chExt cx="3927845" cy="2171899"/>
          </a:xfrm>
        </p:grpSpPr>
        <p:cxnSp>
          <p:nvCxnSpPr>
            <p:cNvPr id="838" name="Google Shape;838;p55"/>
            <p:cNvCxnSpPr/>
            <p:nvPr/>
          </p:nvCxnSpPr>
          <p:spPr>
            <a:xfrm>
              <a:off x="4657458" y="3825037"/>
              <a:ext cx="2281800" cy="74220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839" name="Google Shape;839;p55"/>
            <p:cNvGrpSpPr/>
            <p:nvPr/>
          </p:nvGrpSpPr>
          <p:grpSpPr>
            <a:xfrm>
              <a:off x="6369038" y="3374549"/>
              <a:ext cx="2216265" cy="2171899"/>
              <a:chOff x="560666" y="1004837"/>
              <a:chExt cx="2216265" cy="2171899"/>
            </a:xfrm>
          </p:grpSpPr>
          <p:sp>
            <p:nvSpPr>
              <p:cNvPr id="840" name="Google Shape;840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8">
                  <a:alphaModFix/>
                </a:blip>
                <a:tile algn="tl" flip="none" tx="-234950" sx="99995" ty="-190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1" name="Google Shape;841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42" name="Google Shape;842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静岡市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44" name="Google Shape;844;p55"/>
              <p:cNvSpPr/>
              <p:nvPr/>
            </p:nvSpPr>
            <p:spPr>
              <a:xfrm>
                <a:off x="636563" y="2627736"/>
                <a:ext cx="2138400" cy="5490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ja" sz="13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静岡県草薙総合運動場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ja" sz="13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硬式野球場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  <p:sp>
        <p:nvSpPr>
          <p:cNvPr id="845" name="Google Shape;845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46" name="Google Shape;846;p55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施設・県の機関案内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https://www.pref.shizuoka.jp/kensei/shisetsu/index.html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55"/>
          <p:cNvSpPr txBox="1"/>
          <p:nvPr/>
        </p:nvSpPr>
        <p:spPr>
          <a:xfrm>
            <a:off x="3259756" y="1047624"/>
            <a:ext cx="27330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身近なまちの施設に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税金が使われています。</a:t>
            </a:r>
            <a:endParaRPr b="1" i="0" sz="19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48" name="Google Shape;848;p55"/>
          <p:cNvSpPr/>
          <p:nvPr/>
        </p:nvSpPr>
        <p:spPr>
          <a:xfrm>
            <a:off x="7585900" y="888875"/>
            <a:ext cx="15018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※〇〇市は所在地を表します。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0" name="Google Shape;850;p55"/>
          <p:cNvGrpSpPr/>
          <p:nvPr/>
        </p:nvGrpSpPr>
        <p:grpSpPr>
          <a:xfrm>
            <a:off x="1378039" y="4351713"/>
            <a:ext cx="6387900" cy="2000017"/>
            <a:chOff x="1378039" y="4351713"/>
            <a:chExt cx="6387900" cy="2000017"/>
          </a:xfrm>
        </p:grpSpPr>
        <p:pic>
          <p:nvPicPr>
            <p:cNvPr descr="挿絵 が含まれている画像&#10;&#10;AI によって生成されたコンテンツは間違っている可能性があります。" id="851" name="Google Shape;851;p55"/>
            <p:cNvPicPr preferRelativeResize="0"/>
            <p:nvPr/>
          </p:nvPicPr>
          <p:blipFill rotWithShape="1">
            <a:blip r:embed="rId10">
              <a:alphaModFix/>
            </a:blip>
            <a:srcRect b="16100" l="0" r="-5374" t="0"/>
            <a:stretch/>
          </p:blipFill>
          <p:spPr>
            <a:xfrm rot="249839">
              <a:off x="5449839" y="4628839"/>
              <a:ext cx="799370" cy="127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人形, 挿絵 が含まれている画像&#10;&#10;AI によって生成されたコンテンツは間違っている可能性があります。" id="852" name="Google Shape;852;p55"/>
            <p:cNvPicPr preferRelativeResize="0"/>
            <p:nvPr/>
          </p:nvPicPr>
          <p:blipFill rotWithShape="1">
            <a:blip r:embed="rId11">
              <a:alphaModFix/>
            </a:blip>
            <a:srcRect b="20685" l="0" r="0" t="0"/>
            <a:stretch/>
          </p:blipFill>
          <p:spPr>
            <a:xfrm rot="212761">
              <a:off x="4881031" y="4374714"/>
              <a:ext cx="793387" cy="1603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55"/>
            <p:cNvSpPr/>
            <p:nvPr/>
          </p:nvSpPr>
          <p:spPr>
            <a:xfrm>
              <a:off x="1378039" y="5702830"/>
              <a:ext cx="6387900" cy="648900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5"/>
            <p:cNvSpPr txBox="1"/>
            <p:nvPr/>
          </p:nvSpPr>
          <p:spPr>
            <a:xfrm>
              <a:off x="1466572" y="5881084"/>
              <a:ext cx="2569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855" name="Google Shape;855;p55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税金の使いみち（静岡県内の公共施設）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6"/>
          <p:cNvSpPr/>
          <p:nvPr/>
        </p:nvSpPr>
        <p:spPr>
          <a:xfrm>
            <a:off x="395552" y="3599092"/>
            <a:ext cx="8638620" cy="3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2" name="Google Shape;862;p56"/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863" name="Google Shape;863;p56"/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864" name="Google Shape;864;p56"/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fmla="val 6615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6"/>
              <p:cNvSpPr/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fmla="val 7357" name="adj1"/>
                  <a:gd fmla="val 0" name="adj2"/>
                </a:avLst>
              </a:prstGeom>
              <a:blipFill rotWithShape="0">
                <a:blip r:embed="rId3">
                  <a:alphaModFix/>
                </a:blip>
                <a:stretch>
                  <a:fillRect b="-282" l="0" r="0" t="0"/>
                </a:stretch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6" name="Google Shape;866;p56"/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867" name="Google Shape;867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68" name="Google Shape;868;p5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69" name="Google Shape;869;p56"/>
              <p:cNvSpPr txBox="1"/>
              <p:nvPr/>
            </p:nvSpPr>
            <p:spPr>
              <a:xfrm>
                <a:off x="801341" y="2404765"/>
                <a:ext cx="1103700" cy="40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住民の安全を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  <a:p>
                <a:pPr indent="0" lvl="0" marL="0" marR="0" rtl="0" algn="ctr">
                  <a:lnSpc>
                    <a:spcPct val="8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守るために</a:t>
                </a:r>
                <a:endParaRPr b="1" i="0" sz="1400" u="none" cap="none" strike="noStrike">
                  <a:solidFill>
                    <a:srgbClr val="5C49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870" name="Google Shape;870;p56"/>
              <p:cNvSpPr/>
              <p:nvPr/>
            </p:nvSpPr>
            <p:spPr>
              <a:xfrm>
                <a:off x="837440" y="2905651"/>
                <a:ext cx="1044600" cy="2307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交通安全教育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71" name="Google Shape;871;p56"/>
            <p:cNvSpPr txBox="1"/>
            <p:nvPr/>
          </p:nvSpPr>
          <p:spPr>
            <a:xfrm>
              <a:off x="3300262" y="3198529"/>
              <a:ext cx="1107997" cy="184666"/>
            </a:xfrm>
            <a:prstGeom prst="rect">
              <a:avLst/>
            </a:prstGeom>
            <a:noFill/>
            <a:ln>
              <a:noFill/>
            </a:ln>
            <a:effectLst>
              <a:outerShdw blurRad="101008" sx="1000" rotWithShape="0" algn="ctr" sy="1000">
                <a:schemeClr val="dk1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写真提供：静岡県警察本部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872" name="Google Shape;872;p56"/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873" name="Google Shape;873;p56"/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874" name="Google Shape;874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75" name="Google Shape;875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5">
                    <a:alphaModFix/>
                  </a:blip>
                  <a:stretch>
                    <a:fillRect b="-282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56"/>
                <p:cNvSpPr txBox="1"/>
                <p:nvPr/>
              </p:nvSpPr>
              <p:spPr>
                <a:xfrm>
                  <a:off x="727122" y="2404765"/>
                  <a:ext cx="12522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火災から住民を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79" name="Google Shape;879;p56"/>
                <p:cNvSpPr/>
                <p:nvPr/>
              </p:nvSpPr>
              <p:spPr>
                <a:xfrm>
                  <a:off x="837440" y="2905676"/>
                  <a:ext cx="1044600" cy="23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消防隊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80" name="Google Shape;880;p56"/>
              <p:cNvSpPr txBox="1"/>
              <p:nvPr/>
            </p:nvSpPr>
            <p:spPr>
              <a:xfrm>
                <a:off x="3435854" y="3198529"/>
                <a:ext cx="954000" cy="184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写真提供：静岡市役所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881" name="Google Shape;881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2" name="Google Shape;882;p56"/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883" name="Google Shape;883;p56"/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884" name="Google Shape;884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85" name="Google Shape;885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7">
                    <a:alphaModFix/>
                  </a:blip>
                  <a:stretch>
                    <a:fillRect b="-282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56"/>
                <p:cNvSpPr/>
                <p:nvPr/>
              </p:nvSpPr>
              <p:spPr>
                <a:xfrm>
                  <a:off x="1063369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56"/>
                <p:cNvSpPr txBox="1"/>
                <p:nvPr/>
              </p:nvSpPr>
              <p:spPr>
                <a:xfrm>
                  <a:off x="705334" y="2390260"/>
                  <a:ext cx="12960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環境を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89" name="Google Shape;889;p56"/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ごみの処理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90" name="Google Shape;890;p56"/>
              <p:cNvSpPr txBox="1"/>
              <p:nvPr/>
            </p:nvSpPr>
            <p:spPr>
              <a:xfrm>
                <a:off x="3383187" y="3176750"/>
                <a:ext cx="1044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写真提供：静岡市役所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891" name="Google Shape;891;p5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2" name="Google Shape;892;p56"/>
          <p:cNvGrpSpPr/>
          <p:nvPr/>
        </p:nvGrpSpPr>
        <p:grpSpPr>
          <a:xfrm>
            <a:off x="4661968" y="3632432"/>
            <a:ext cx="3917957" cy="1884684"/>
            <a:chOff x="4661968" y="3632432"/>
            <a:chExt cx="3917957" cy="1884684"/>
          </a:xfrm>
        </p:grpSpPr>
        <p:grpSp>
          <p:nvGrpSpPr>
            <p:cNvPr id="893" name="Google Shape;893;p56"/>
            <p:cNvGrpSpPr/>
            <p:nvPr/>
          </p:nvGrpSpPr>
          <p:grpSpPr>
            <a:xfrm>
              <a:off x="4661968" y="3632432"/>
              <a:ext cx="3917957" cy="1884684"/>
              <a:chOff x="518140" y="1498832"/>
              <a:chExt cx="3917957" cy="1884684"/>
            </a:xfrm>
          </p:grpSpPr>
          <p:grpSp>
            <p:nvGrpSpPr>
              <p:cNvPr id="894" name="Google Shape;894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95" name="Google Shape;895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896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9">
                    <a:alphaModFix/>
                  </a:blip>
                  <a:stretch>
                    <a:fillRect b="0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897;p56"/>
                <p:cNvSpPr/>
                <p:nvPr/>
              </p:nvSpPr>
              <p:spPr>
                <a:xfrm>
                  <a:off x="1056112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56"/>
                <p:cNvSpPr txBox="1"/>
                <p:nvPr/>
              </p:nvSpPr>
              <p:spPr>
                <a:xfrm>
                  <a:off x="709126" y="2390251"/>
                  <a:ext cx="12738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子ども・子育て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のために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99" name="Google Shape;899;p56"/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遊具の設置・管理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00" name="Google Shape;900;p56"/>
              <p:cNvSpPr txBox="1"/>
              <p:nvPr/>
            </p:nvSpPr>
            <p:spPr>
              <a:xfrm>
                <a:off x="3437697" y="3176750"/>
                <a:ext cx="9984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写真提供：沼津市役所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901" name="Google Shape;901;p5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2" name="Google Shape;902;p5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3" name="Google Shape;903;p56"/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904" name="Google Shape;904;p56"/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56"/>
            <p:cNvSpPr txBox="1"/>
            <p:nvPr/>
          </p:nvSpPr>
          <p:spPr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906" name="Google Shape;906;p56"/>
          <p:cNvSpPr txBox="1"/>
          <p:nvPr/>
        </p:nvSpPr>
        <p:spPr>
          <a:xfrm>
            <a:off x="1409400" y="1002550"/>
            <a:ext cx="63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日々の暮らしを守るサービスにも使われています。</a:t>
            </a:r>
            <a:endParaRPr b="1" i="0" sz="20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7" name="Google Shape;907;p56"/>
          <p:cNvSpPr txBox="1"/>
          <p:nvPr/>
        </p:nvSpPr>
        <p:spPr>
          <a:xfrm>
            <a:off x="839751" y="130875"/>
            <a:ext cx="8578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税金の使いみち（静岡県内の公共サービス）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912" name="Google Shape;91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040" y="479362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5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14" name="Google Shape;914;p57"/>
          <p:cNvSpPr txBox="1"/>
          <p:nvPr/>
        </p:nvSpPr>
        <p:spPr>
          <a:xfrm>
            <a:off x="843129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税金は大切なもの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57"/>
          <p:cNvSpPr/>
          <p:nvPr/>
        </p:nvSpPr>
        <p:spPr>
          <a:xfrm>
            <a:off x="188500" y="957025"/>
            <a:ext cx="9001200" cy="20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E7612"/>
              </a:buClr>
              <a:buSzPts val="3000"/>
              <a:buFont typeface="Noto Sans JP"/>
              <a:buNone/>
            </a:pPr>
            <a:r>
              <a:rPr b="1" i="0" lang="ja" sz="30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納税は国民の義務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税金がないと、わたしたちの生活は成り立たなくなります。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税金は、社会の一員として暮らしていくために支払わなければならない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会費のようなものです。税金を納めることは、国民の義務として憲法に定められています。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16" name="Google Shape;916;p57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ふりかえろう</a:t>
            </a: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https://www.nta.go.jp/publication/webtaxtv/201503/webtaxtv_wb.html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（Web-TAX-TV）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Google Shape;917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形, おもちゃ, 挿絵 が含まれている画像&#10;&#10;自動的に生成された説明" id="918" name="Google Shape;918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4118" y="3982175"/>
            <a:ext cx="1096023" cy="2445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9" name="Google Shape;919;p57"/>
          <p:cNvGrpSpPr/>
          <p:nvPr/>
        </p:nvGrpSpPr>
        <p:grpSpPr>
          <a:xfrm>
            <a:off x="2469517" y="4220682"/>
            <a:ext cx="2002369" cy="966077"/>
            <a:chOff x="2393317" y="4144482"/>
            <a:chExt cx="2002369" cy="966077"/>
          </a:xfrm>
        </p:grpSpPr>
        <p:sp>
          <p:nvSpPr>
            <p:cNvPr id="920" name="Google Shape;920;p57"/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fmla="val -46982" name="adj1"/>
                <a:gd fmla="val 48074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57"/>
            <p:cNvSpPr txBox="1"/>
            <p:nvPr/>
          </p:nvSpPr>
          <p:spPr>
            <a:xfrm>
              <a:off x="2699037" y="4267938"/>
              <a:ext cx="159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税金がなぜ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必要かもう一度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考えてみよう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57"/>
          <p:cNvGrpSpPr/>
          <p:nvPr/>
        </p:nvGrpSpPr>
        <p:grpSpPr>
          <a:xfrm>
            <a:off x="4694176" y="4024479"/>
            <a:ext cx="2132708" cy="1325425"/>
            <a:chOff x="4617976" y="3948279"/>
            <a:chExt cx="2132708" cy="1325425"/>
          </a:xfrm>
        </p:grpSpPr>
        <p:sp>
          <p:nvSpPr>
            <p:cNvPr id="923" name="Google Shape;923;p57"/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fmla="val 52207" name="adj1"/>
                <a:gd fmla="val 35937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57"/>
            <p:cNvSpPr txBox="1"/>
            <p:nvPr/>
          </p:nvSpPr>
          <p:spPr>
            <a:xfrm>
              <a:off x="4937109" y="4125256"/>
              <a:ext cx="1682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誰がどのように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税金の使いみちを決めているか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調べてみよう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5" name="Google Shape;925;p57"/>
          <p:cNvSpPr txBox="1"/>
          <p:nvPr/>
        </p:nvSpPr>
        <p:spPr>
          <a:xfrm>
            <a:off x="198896" y="817361"/>
            <a:ext cx="904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のうぜい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57"/>
          <p:cNvSpPr txBox="1"/>
          <p:nvPr/>
        </p:nvSpPr>
        <p:spPr>
          <a:xfrm>
            <a:off x="3142473" y="2229198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7" name="Google Shape;927;p57"/>
          <p:cNvGrpSpPr/>
          <p:nvPr/>
        </p:nvGrpSpPr>
        <p:grpSpPr>
          <a:xfrm>
            <a:off x="179388" y="2874684"/>
            <a:ext cx="8776200" cy="992100"/>
            <a:chOff x="179388" y="2874684"/>
            <a:chExt cx="8776200" cy="992100"/>
          </a:xfrm>
        </p:grpSpPr>
        <p:grpSp>
          <p:nvGrpSpPr>
            <p:cNvPr id="928" name="Google Shape;928;p57"/>
            <p:cNvGrpSpPr/>
            <p:nvPr/>
          </p:nvGrpSpPr>
          <p:grpSpPr>
            <a:xfrm>
              <a:off x="179388" y="2874684"/>
              <a:ext cx="8776200" cy="992100"/>
              <a:chOff x="179388" y="2615771"/>
              <a:chExt cx="8776200" cy="992100"/>
            </a:xfrm>
          </p:grpSpPr>
          <p:sp>
            <p:nvSpPr>
              <p:cNvPr id="929" name="Google Shape;929;p57"/>
              <p:cNvSpPr/>
              <p:nvPr/>
            </p:nvSpPr>
            <p:spPr>
              <a:xfrm>
                <a:off x="179388" y="2615771"/>
                <a:ext cx="8776200" cy="992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B964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30" name="Google Shape;930;p57"/>
              <p:cNvSpPr/>
              <p:nvPr/>
            </p:nvSpPr>
            <p:spPr>
              <a:xfrm>
                <a:off x="179389" y="2615771"/>
                <a:ext cx="2019600" cy="992100"/>
              </a:xfrm>
              <a:prstGeom prst="rect">
                <a:avLst/>
              </a:prstGeom>
              <a:solidFill>
                <a:srgbClr val="FB96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日本国憲法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第</a:t>
                </a: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30</a:t>
                </a: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条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31" name="Google Shape;931;p57"/>
              <p:cNvSpPr/>
              <p:nvPr/>
            </p:nvSpPr>
            <p:spPr>
              <a:xfrm>
                <a:off x="2282025" y="2737100"/>
                <a:ext cx="6640800" cy="83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ja" sz="19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国民は、法律の定めるところにより、納税の義務を負ふ。</a:t>
                </a:r>
                <a:r>
                  <a:rPr b="1" i="0" lang="ja" sz="18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（納税の義務）</a:t>
                </a:r>
                <a:endParaRPr b="0" i="0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2" name="Google Shape;932;p57"/>
            <p:cNvSpPr txBox="1"/>
            <p:nvPr/>
          </p:nvSpPr>
          <p:spPr>
            <a:xfrm>
              <a:off x="4880056" y="3306424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57"/>
            <p:cNvSpPr txBox="1"/>
            <p:nvPr/>
          </p:nvSpPr>
          <p:spPr>
            <a:xfrm>
              <a:off x="6413577" y="2910368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58"/>
          <p:cNvSpPr/>
          <p:nvPr/>
        </p:nvSpPr>
        <p:spPr>
          <a:xfrm>
            <a:off x="1997371" y="1552505"/>
            <a:ext cx="590747" cy="4540791"/>
          </a:xfrm>
          <a:custGeom>
            <a:rect b="b" l="l" r="r" t="t"/>
            <a:pathLst>
              <a:path extrusionOk="0" h="4720281" w="630194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0" name="Google Shape;94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334" y="112671"/>
            <a:ext cx="606279" cy="602069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5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42" name="Google Shape;942;p58"/>
          <p:cNvSpPr txBox="1"/>
          <p:nvPr/>
        </p:nvSpPr>
        <p:spPr>
          <a:xfrm>
            <a:off x="-25" y="91442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560CC"/>
              </a:buClr>
              <a:buSzPts val="1200"/>
              <a:buFont typeface="Noto Sans JP"/>
              <a:buNone/>
            </a:pP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税金について、もっと詳しく知りたい人は、</a:t>
            </a:r>
            <a:r>
              <a:rPr b="1" i="0" lang="ja" sz="1800" u="sng" cap="none" strike="noStrike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国税庁ホームページの「税の学習コーナー」</a:t>
            </a: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を見てね。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58"/>
          <p:cNvSpPr txBox="1"/>
          <p:nvPr/>
        </p:nvSpPr>
        <p:spPr>
          <a:xfrm>
            <a:off x="2123728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58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https://www.nta.go.jp/taxes/kids/index.h</a:t>
            </a:r>
            <a:r>
              <a:rPr b="0" i="0" lang="ja" sz="1100" u="sng" cap="none" strike="noStrike">
                <a:solidFill>
                  <a:schemeClr val="hlink"/>
                </a:solidFill>
                <a:latin typeface="Noto Sans JP"/>
                <a:ea typeface="Noto Sans JP"/>
                <a:cs typeface="Noto Sans JP"/>
                <a:sym typeface="Noto Sans JP"/>
                <a:hlinkClick r:id="rId5"/>
              </a:rPr>
              <a:t>tml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5" name="Google Shape;945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8118" y="1469374"/>
            <a:ext cx="6253372" cy="471425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46" name="Google Shape;946;p58"/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947" name="Google Shape;947;p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パソコンの画面&#10;&#10;自動的に生成された説明" id="948" name="Google Shape;948;p5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" name="Google Shape;949;p58"/>
            <p:cNvPicPr preferRelativeResize="0"/>
            <p:nvPr/>
          </p:nvPicPr>
          <p:blipFill rotWithShape="1">
            <a:blip r:embed="rId6">
              <a:alphaModFix/>
            </a:blip>
            <a:srcRect b="18851" l="1501" r="1674" t="1897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6" name="Google Shape;956;p59"/>
          <p:cNvSpPr txBox="1"/>
          <p:nvPr/>
        </p:nvSpPr>
        <p:spPr>
          <a:xfrm>
            <a:off x="2123725" y="16340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None/>
            </a:pPr>
            <a:r>
              <a:rPr b="1" i="0" lang="ja" sz="2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ステップしずおかキッズ</a:t>
            </a:r>
            <a:endParaRPr b="1" i="0" sz="32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57" name="Google Shape;957;p59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ステップしずおかキッズ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https://www.pref.shizuoka.jp/kensei/information/stepkids/index.html</a:t>
            </a:r>
            <a:endParaRPr b="0" i="0" sz="11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8" name="Google Shape;958;p59"/>
          <p:cNvGrpSpPr/>
          <p:nvPr/>
        </p:nvGrpSpPr>
        <p:grpSpPr>
          <a:xfrm>
            <a:off x="310791" y="1288525"/>
            <a:ext cx="8833334" cy="5102765"/>
            <a:chOff x="313139" y="1288209"/>
            <a:chExt cx="8833334" cy="5102765"/>
          </a:xfrm>
        </p:grpSpPr>
        <p:sp>
          <p:nvSpPr>
            <p:cNvPr id="959" name="Google Shape;959;p59"/>
            <p:cNvSpPr txBox="1"/>
            <p:nvPr/>
          </p:nvSpPr>
          <p:spPr>
            <a:xfrm>
              <a:off x="4782373" y="1586409"/>
              <a:ext cx="436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1" i="0" lang="ja" sz="2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「ステップしずおかキッズ」</a:t>
              </a:r>
              <a:endParaRPr b="1" i="0" sz="2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960" name="Google Shape;960;p59"/>
            <p:cNvGrpSpPr/>
            <p:nvPr/>
          </p:nvGrpSpPr>
          <p:grpSpPr>
            <a:xfrm>
              <a:off x="4808007" y="3615346"/>
              <a:ext cx="3923400" cy="2213400"/>
              <a:chOff x="4782369" y="3606800"/>
              <a:chExt cx="3923400" cy="2213400"/>
            </a:xfrm>
          </p:grpSpPr>
          <p:sp>
            <p:nvSpPr>
              <p:cNvPr id="961" name="Google Shape;961;p59"/>
              <p:cNvSpPr/>
              <p:nvPr/>
            </p:nvSpPr>
            <p:spPr>
              <a:xfrm>
                <a:off x="4782369" y="3606800"/>
                <a:ext cx="3923400" cy="2213400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2" name="Google Shape;962;p59"/>
              <p:cNvGrpSpPr/>
              <p:nvPr/>
            </p:nvGrpSpPr>
            <p:grpSpPr>
              <a:xfrm>
                <a:off x="5007429" y="4127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63" name="Google Shape;963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59"/>
                <p:cNvSpPr txBox="1"/>
                <p:nvPr/>
              </p:nvSpPr>
              <p:spPr>
                <a:xfrm>
                  <a:off x="5109037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井口 卓也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65" name="Google Shape;965;p59"/>
              <p:cNvGrpSpPr/>
              <p:nvPr/>
            </p:nvGrpSpPr>
            <p:grpSpPr>
              <a:xfrm>
                <a:off x="5934529" y="4127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66" name="Google Shape;966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59"/>
                <p:cNvSpPr txBox="1"/>
                <p:nvPr/>
              </p:nvSpPr>
              <p:spPr>
                <a:xfrm>
                  <a:off x="6081482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静岡市立清水興津小学校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68" name="Google Shape;968;p59"/>
              <p:cNvSpPr/>
              <p:nvPr/>
            </p:nvSpPr>
            <p:spPr>
              <a:xfrm>
                <a:off x="5007429" y="3766457"/>
                <a:ext cx="2525400" cy="260100"/>
              </a:xfrm>
              <a:prstGeom prst="roundRect">
                <a:avLst>
                  <a:gd fmla="val 500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編集に協力していただいた先生（敬称略）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969" name="Google Shape;969;p59"/>
              <p:cNvSpPr txBox="1"/>
              <p:nvPr/>
            </p:nvSpPr>
            <p:spPr>
              <a:xfrm>
                <a:off x="7512307" y="3856413"/>
                <a:ext cx="10269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（令和７年３月現在）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970" name="Google Shape;970;p59"/>
              <p:cNvGrpSpPr/>
              <p:nvPr/>
            </p:nvGrpSpPr>
            <p:grpSpPr>
              <a:xfrm>
                <a:off x="5007429" y="4381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71" name="Google Shape;971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59"/>
                <p:cNvSpPr txBox="1"/>
                <p:nvPr/>
              </p:nvSpPr>
              <p:spPr>
                <a:xfrm>
                  <a:off x="5109038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木内 敦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73" name="Google Shape;973;p59"/>
              <p:cNvGrpSpPr/>
              <p:nvPr/>
            </p:nvGrpSpPr>
            <p:grpSpPr>
              <a:xfrm>
                <a:off x="5934529" y="4381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74" name="Google Shape;974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59"/>
                <p:cNvSpPr txBox="1"/>
                <p:nvPr/>
              </p:nvSpPr>
              <p:spPr>
                <a:xfrm>
                  <a:off x="6081482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静岡市立長田東小学校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76" name="Google Shape;976;p59"/>
              <p:cNvGrpSpPr/>
              <p:nvPr/>
            </p:nvGrpSpPr>
            <p:grpSpPr>
              <a:xfrm>
                <a:off x="5007429" y="4635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77" name="Google Shape;977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59"/>
                <p:cNvSpPr txBox="1"/>
                <p:nvPr/>
              </p:nvSpPr>
              <p:spPr>
                <a:xfrm>
                  <a:off x="5109037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杉山 勇人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79" name="Google Shape;979;p59"/>
              <p:cNvGrpSpPr/>
              <p:nvPr/>
            </p:nvGrpSpPr>
            <p:grpSpPr>
              <a:xfrm>
                <a:off x="5934529" y="4635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80" name="Google Shape;980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59"/>
                <p:cNvSpPr txBox="1"/>
                <p:nvPr/>
              </p:nvSpPr>
              <p:spPr>
                <a:xfrm>
                  <a:off x="6081483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富士宮市立富士宮第四中学校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2" name="Google Shape;982;p59"/>
              <p:cNvGrpSpPr/>
              <p:nvPr/>
            </p:nvGrpSpPr>
            <p:grpSpPr>
              <a:xfrm>
                <a:off x="5007429" y="4883150"/>
                <a:ext cx="870900" cy="228600"/>
                <a:chOff x="5007429" y="4127500"/>
                <a:chExt cx="870900" cy="228600"/>
              </a:xfrm>
            </p:grpSpPr>
            <p:sp>
              <p:nvSpPr>
                <p:cNvPr id="983" name="Google Shape;983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59"/>
                <p:cNvSpPr txBox="1"/>
                <p:nvPr/>
              </p:nvSpPr>
              <p:spPr>
                <a:xfrm>
                  <a:off x="5109036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深田 剛矢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5" name="Google Shape;985;p59"/>
              <p:cNvGrpSpPr/>
              <p:nvPr/>
            </p:nvGrpSpPr>
            <p:grpSpPr>
              <a:xfrm>
                <a:off x="5934529" y="488315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86" name="Google Shape;986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59"/>
                <p:cNvSpPr txBox="1"/>
                <p:nvPr/>
              </p:nvSpPr>
              <p:spPr>
                <a:xfrm>
                  <a:off x="6081481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掛川市立千浜小学校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8" name="Google Shape;988;p59"/>
              <p:cNvGrpSpPr/>
              <p:nvPr/>
            </p:nvGrpSpPr>
            <p:grpSpPr>
              <a:xfrm>
                <a:off x="5007429" y="5133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989" name="Google Shape;989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59"/>
                <p:cNvSpPr txBox="1"/>
                <p:nvPr/>
              </p:nvSpPr>
              <p:spPr>
                <a:xfrm>
                  <a:off x="5109037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美松 光輝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1" name="Google Shape;991;p59"/>
              <p:cNvGrpSpPr/>
              <p:nvPr/>
            </p:nvGrpSpPr>
            <p:grpSpPr>
              <a:xfrm>
                <a:off x="5934529" y="5133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92" name="Google Shape;992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59"/>
                <p:cNvSpPr txBox="1"/>
                <p:nvPr/>
              </p:nvSpPr>
              <p:spPr>
                <a:xfrm>
                  <a:off x="6081481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静岡市立蒲原中学校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4" name="Google Shape;994;p59"/>
              <p:cNvGrpSpPr/>
              <p:nvPr/>
            </p:nvGrpSpPr>
            <p:grpSpPr>
              <a:xfrm>
                <a:off x="5007429" y="5387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995" name="Google Shape;995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59"/>
                <p:cNvSpPr txBox="1"/>
                <p:nvPr/>
              </p:nvSpPr>
              <p:spPr>
                <a:xfrm>
                  <a:off x="5109037" y="4172500"/>
                  <a:ext cx="698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横山 慎吾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7" name="Google Shape;997;p59"/>
              <p:cNvGrpSpPr/>
              <p:nvPr/>
            </p:nvGrpSpPr>
            <p:grpSpPr>
              <a:xfrm>
                <a:off x="5934529" y="5387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98" name="Google Shape;998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59"/>
                <p:cNvSpPr txBox="1"/>
                <p:nvPr/>
              </p:nvSpPr>
              <p:spPr>
                <a:xfrm>
                  <a:off x="6081482" y="4172500"/>
                  <a:ext cx="2354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掛川市立原野谷中学校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sp>
          <p:nvSpPr>
            <p:cNvPr id="1000" name="Google Shape;1000;p59"/>
            <p:cNvSpPr txBox="1"/>
            <p:nvPr/>
          </p:nvSpPr>
          <p:spPr>
            <a:xfrm>
              <a:off x="4782374" y="1288209"/>
              <a:ext cx="40581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7CD7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817CD7"/>
                  </a:solidFill>
                  <a:latin typeface="Noto Sans"/>
                  <a:ea typeface="Noto Sans"/>
                  <a:cs typeface="Noto Sans"/>
                  <a:sym typeface="Noto Sans"/>
                </a:rPr>
                <a:t>子ども向けに静岡県や県庁を紹介しているWebサイト</a:t>
              </a:r>
              <a:endParaRPr b="1" i="0" sz="1200" u="none" cap="none" strike="noStrike">
                <a:solidFill>
                  <a:srgbClr val="817CD7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01" name="Google Shape;1001;p59"/>
            <p:cNvSpPr txBox="1"/>
            <p:nvPr/>
          </p:nvSpPr>
          <p:spPr>
            <a:xfrm>
              <a:off x="3545648" y="5901134"/>
              <a:ext cx="957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（令和７年３月現在）</a:t>
              </a:r>
              <a:endParaRPr b="0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1002" name="Google Shape;1002;p59"/>
            <p:cNvGrpSpPr/>
            <p:nvPr/>
          </p:nvGrpSpPr>
          <p:grpSpPr>
            <a:xfrm>
              <a:off x="4841876" y="2093886"/>
              <a:ext cx="563218" cy="200100"/>
              <a:chOff x="4841876" y="2093886"/>
              <a:chExt cx="563218" cy="200100"/>
            </a:xfrm>
          </p:grpSpPr>
          <p:sp>
            <p:nvSpPr>
              <p:cNvPr id="1003" name="Google Shape;1003;p59"/>
              <p:cNvSpPr/>
              <p:nvPr/>
            </p:nvSpPr>
            <p:spPr>
              <a:xfrm>
                <a:off x="4841876" y="2115699"/>
                <a:ext cx="558900" cy="156300"/>
              </a:xfrm>
              <a:prstGeom prst="rect">
                <a:avLst/>
              </a:prstGeom>
              <a:noFill/>
              <a:ln cap="flat" cmpd="sng" w="9525">
                <a:solidFill>
                  <a:srgbClr val="08283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9"/>
              <p:cNvSpPr txBox="1"/>
              <p:nvPr/>
            </p:nvSpPr>
            <p:spPr>
              <a:xfrm>
                <a:off x="4853094" y="2093886"/>
                <a:ext cx="552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ja" sz="7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主な内容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1005" name="Google Shape;1005;p59"/>
            <p:cNvSpPr/>
            <p:nvPr/>
          </p:nvSpPr>
          <p:spPr>
            <a:xfrm>
              <a:off x="5400671" y="2119859"/>
              <a:ext cx="2007300" cy="12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・県庁の建物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・県の仕事としくみ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・県の目標と予算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・県議会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・県の施設（おもしろスポット）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・県の歴史と昔話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06" name="Google Shape;1006;p59"/>
            <p:cNvSpPr/>
            <p:nvPr/>
          </p:nvSpPr>
          <p:spPr>
            <a:xfrm>
              <a:off x="7216776" y="6044158"/>
              <a:ext cx="1411800" cy="2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編集／静岡県租税教育推進協議会</a:t>
              </a:r>
              <a:endParaRPr b="0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発行／名古屋国税局・静岡県</a:t>
              </a:r>
              <a:endParaRPr b="0" i="0" sz="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descr="ロゴ&#10;&#10;AI によって生成されたコンテンツは間違っている可能性があります。" id="1007" name="Google Shape;1007;p59"/>
            <p:cNvPicPr preferRelativeResize="0"/>
            <p:nvPr/>
          </p:nvPicPr>
          <p:blipFill rotWithShape="1">
            <a:blip r:embed="rId4">
              <a:alphaModFix/>
            </a:blip>
            <a:srcRect b="25867" l="8928" r="7779" t="22518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8" name="Google Shape;1008;p59"/>
            <p:cNvSpPr/>
            <p:nvPr/>
          </p:nvSpPr>
          <p:spPr>
            <a:xfrm rot="-5400000">
              <a:off x="4579916" y="1743306"/>
              <a:ext cx="100800" cy="86400"/>
            </a:xfrm>
            <a:prstGeom prst="triangle">
              <a:avLst>
                <a:gd fmla="val 47295" name="adj"/>
              </a:avLst>
            </a:prstGeom>
            <a:solidFill>
              <a:srgbClr val="817CD7"/>
            </a:solidFill>
            <a:ln cap="rnd" cmpd="sng" w="34925">
              <a:solidFill>
                <a:srgbClr val="817C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59"/>
            <p:cNvSpPr/>
            <p:nvPr/>
          </p:nvSpPr>
          <p:spPr>
            <a:xfrm>
              <a:off x="6613473" y="2119859"/>
              <a:ext cx="14118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・県のすがた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・静岡県おくにじまん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・しずおかクイズ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descr="モニター画面に映るウェブサイトのスクリーンショット&#10;&#10;AI によって生成されたコンテンツは間違っている可能性があります。" id="1010" name="Google Shape;1010;p59"/>
            <p:cNvPicPr preferRelativeResize="0"/>
            <p:nvPr/>
          </p:nvPicPr>
          <p:blipFill rotWithShape="1">
            <a:blip r:embed="rId5">
              <a:alphaModFix/>
            </a:blip>
            <a:srcRect b="37174" l="0" r="-259" t="0"/>
            <a:stretch/>
          </p:blipFill>
          <p:spPr>
            <a:xfrm>
              <a:off x="313139" y="1315605"/>
              <a:ext cx="4088940" cy="4526679"/>
            </a:xfrm>
            <a:prstGeom prst="rect">
              <a:avLst/>
            </a:prstGeom>
            <a:noFill/>
            <a:ln>
              <a:noFill/>
            </a:ln>
            <a:effectLst>
              <a:outerShdw blurRad="165100" sx="102000" rotWithShape="0" algn="ctr" sy="102000">
                <a:srgbClr val="817CD7">
                  <a:alpha val="23529"/>
                </a:srgbClr>
              </a:outerShdw>
            </a:effectLst>
          </p:spPr>
        </p:pic>
        <p:pic>
          <p:nvPicPr>
            <p:cNvPr descr="QR コード&#10;&#10;AI によって生成されたコンテンツは間違っている可能性があります。" id="1011" name="Google Shape;1011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027093" y="2060606"/>
              <a:ext cx="889675" cy="8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挿絵, 抽象 が含まれている画像&#10;&#10;AI によって生成されたコンテンツは間違っている可能性があります。" id="1012" name="Google Shape;1012;p5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42936" y="2857543"/>
              <a:ext cx="530187" cy="65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3" name="Google Shape;1013;p59"/>
            <p:cNvSpPr txBox="1"/>
            <p:nvPr/>
          </p:nvSpPr>
          <p:spPr>
            <a:xfrm>
              <a:off x="7969222" y="3261621"/>
              <a:ext cx="10269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ふじっぴー</a:t>
              </a:r>
              <a:endParaRPr b="1" i="0" sz="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14" name="Google Shape;1014;p59"/>
            <p:cNvSpPr txBox="1"/>
            <p:nvPr/>
          </p:nvSpPr>
          <p:spPr>
            <a:xfrm>
              <a:off x="7969223" y="3037034"/>
              <a:ext cx="1026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静岡県の</a:t>
              </a:r>
              <a:endParaRPr b="1" i="0" sz="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イメージキャラクター</a:t>
              </a:r>
              <a:endParaRPr b="1" i="0" sz="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id="1015" name="Google Shape;1015;p59"/>
            <p:cNvPicPr preferRelativeResize="0"/>
            <p:nvPr/>
          </p:nvPicPr>
          <p:blipFill rotWithShape="1">
            <a:blip r:embed="rId8">
              <a:alphaModFix/>
            </a:blip>
            <a:srcRect b="16864" l="22167" r="23124" t="20325"/>
            <a:stretch/>
          </p:blipFill>
          <p:spPr>
            <a:xfrm>
              <a:off x="6668844" y="6055307"/>
              <a:ext cx="404806" cy="31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/>
        </p:nvSpPr>
        <p:spPr>
          <a:xfrm>
            <a:off x="843129" y="130873"/>
            <a:ext cx="6750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ワーク：税金について考えてみよう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6" name="Google Shape;316;p44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108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7" name="Google Shape;317;p44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8" name="Google Shape;318;p4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19" name="Google Shape;319;p44"/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/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5"/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 txBox="1"/>
          <p:nvPr/>
        </p:nvSpPr>
        <p:spPr>
          <a:xfrm>
            <a:off x="5881623" y="4876952"/>
            <a:ext cx="2885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国税は、「国に納める税金」、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地方税は「都道府県や市区町村に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納める税金」です。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208906" y="990010"/>
            <a:ext cx="832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次のようなときには、どんな税金がかかるでしょうか？？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331" name="Google Shape;331;p45"/>
          <p:cNvCxnSpPr/>
          <p:nvPr/>
        </p:nvCxnSpPr>
        <p:spPr>
          <a:xfrm>
            <a:off x="179388" y="1484784"/>
            <a:ext cx="8785225" cy="0"/>
          </a:xfrm>
          <a:prstGeom prst="straightConnector1">
            <a:avLst/>
          </a:prstGeom>
          <a:noFill/>
          <a:ln cap="flat" cmpd="sng" w="19050">
            <a:solidFill>
              <a:srgbClr val="26C1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2" name="Google Shape;332;p45"/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税金の種類は約</a:t>
            </a:r>
            <a:r>
              <a:rPr b="1" i="0" lang="ja" sz="1800" u="none" cap="none" strike="noStrike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種類あります。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878183" y="6493840"/>
            <a:ext cx="765302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0D85AF"/>
                </a:solidFill>
                <a:latin typeface="Noto Sans JP"/>
                <a:ea typeface="Noto Sans JP"/>
                <a:cs typeface="Noto Sans JP"/>
                <a:sym typeface="Noto Sans JP"/>
              </a:rPr>
              <a:t>詳しく学ぼう：財務省キッズコーナーファイナンスらんど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https://www.mof.go.jp/kids/2018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アイコン&#10;&#10;自動的に生成された説明" id="335" name="Google Shape;33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60" y="4611508"/>
            <a:ext cx="1354704" cy="12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5"/>
          <p:cNvSpPr/>
          <p:nvPr/>
        </p:nvSpPr>
        <p:spPr>
          <a:xfrm>
            <a:off x="767100" y="5754105"/>
            <a:ext cx="1607965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自動車税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部屋 が含まれている画像&#10;&#10;自動的に生成された説明" id="338" name="Google Shape;33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6451" y="4608319"/>
            <a:ext cx="1630470" cy="1313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5"/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40" name="Google Shape;340;p45"/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0C5B9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1" anchor="b" bIns="45700" lIns="144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入湯税</a:t>
              </a:r>
              <a:r>
                <a:rPr b="1" i="0" lang="ja" sz="11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（地方税）</a:t>
              </a:r>
              <a:endParaRPr b="1" i="0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341" name="Google Shape;341;p45"/>
            <p:cNvSpPr txBox="1"/>
            <p:nvPr/>
          </p:nvSpPr>
          <p:spPr>
            <a:xfrm>
              <a:off x="5176324" y="5919421"/>
              <a:ext cx="8914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C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にゅうとうぜい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45"/>
          <p:cNvSpPr txBox="1"/>
          <p:nvPr/>
        </p:nvSpPr>
        <p:spPr>
          <a:xfrm>
            <a:off x="278831" y="3934731"/>
            <a:ext cx="2760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※住民税とは、都道府県税と市（区）町村民税を</a:t>
            </a:r>
            <a:endParaRPr b="1" i="0" sz="9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8731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合わせた呼び方です。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図形&#10;&#10;自動的に生成された説明" id="346" name="Google Shape;34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7695" y="2503689"/>
            <a:ext cx="1567982" cy="10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おもちゃ, 挿絵 が含まれている画像&#10;&#10;自動的に生成された説明" id="348" name="Google Shape;34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785" y="2366882"/>
            <a:ext cx="1822307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5"/>
          <p:cNvSpPr/>
          <p:nvPr/>
        </p:nvSpPr>
        <p:spPr>
          <a:xfrm>
            <a:off x="270057" y="3553398"/>
            <a:ext cx="26829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所得税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2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住民税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3613531" y="3553398"/>
            <a:ext cx="18213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12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固定資産税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1" name="Google Shape;351;p45"/>
          <p:cNvSpPr txBox="1"/>
          <p:nvPr/>
        </p:nvSpPr>
        <p:spPr>
          <a:xfrm>
            <a:off x="3715742" y="3528393"/>
            <a:ext cx="1005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rgbClr val="C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こていしさんぜい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5866176" y="3553398"/>
            <a:ext cx="29985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・地方消費税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7139674" y="4805948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>
              <a:gd fmla="val 50000" name="adj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5902465" y="5359771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555960" y="1586150"/>
            <a:ext cx="3600300" cy="2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5"/>
          <p:cNvSpPr txBox="1"/>
          <p:nvPr/>
        </p:nvSpPr>
        <p:spPr>
          <a:xfrm>
            <a:off x="482102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給料をもらったら!?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 txBox="1"/>
          <p:nvPr/>
        </p:nvSpPr>
        <p:spPr>
          <a:xfrm>
            <a:off x="3461101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家を持っていると!?</a:t>
            </a:r>
            <a:endParaRPr b="1" i="0" sz="1400" u="none" cap="none" strike="noStrike">
              <a:solidFill>
                <a:srgbClr val="0C5B9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6022686" y="2101275"/>
            <a:ext cx="29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お店でお買い物をしたときは!?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5"/>
          <p:cNvSpPr txBox="1"/>
          <p:nvPr/>
        </p:nvSpPr>
        <p:spPr>
          <a:xfrm>
            <a:off x="520502" y="4375600"/>
            <a:ext cx="203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車を持っていると!?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5"/>
          <p:cNvSpPr txBox="1"/>
          <p:nvPr/>
        </p:nvSpPr>
        <p:spPr>
          <a:xfrm>
            <a:off x="3347251" y="4375600"/>
            <a:ext cx="23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温泉に入ったときは!?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45"/>
          <p:cNvGrpSpPr/>
          <p:nvPr/>
        </p:nvGrpSpPr>
        <p:grpSpPr>
          <a:xfrm>
            <a:off x="179388" y="2005750"/>
            <a:ext cx="8841798" cy="4331100"/>
            <a:chOff x="-9116737" y="-4631538"/>
            <a:chExt cx="8841798" cy="4331100"/>
          </a:xfrm>
        </p:grpSpPr>
        <p:sp>
          <p:nvSpPr>
            <p:cNvPr id="364" name="Google Shape;364;p45"/>
            <p:cNvSpPr/>
            <p:nvPr/>
          </p:nvSpPr>
          <p:spPr>
            <a:xfrm>
              <a:off x="-9116737" y="-4631538"/>
              <a:ext cx="8785200" cy="4331100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5"/>
            <p:cNvSpPr/>
            <p:nvPr/>
          </p:nvSpPr>
          <p:spPr>
            <a:xfrm>
              <a:off x="-8597367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アイコン&#10;&#10;自動的に生成された説明" id="366" name="Google Shape;366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436565" y="-2025780"/>
              <a:ext cx="1354704" cy="126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45"/>
            <p:cNvSpPr txBox="1"/>
            <p:nvPr/>
          </p:nvSpPr>
          <p:spPr>
            <a:xfrm>
              <a:off x="-8775623" y="-2261688"/>
              <a:ext cx="2031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車を持っていると!?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5"/>
            <p:cNvSpPr txBox="1"/>
            <p:nvPr/>
          </p:nvSpPr>
          <p:spPr>
            <a:xfrm>
              <a:off x="-5948874" y="-2261688"/>
              <a:ext cx="2335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温泉に入ったときは!?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5"/>
            <p:cNvSpPr/>
            <p:nvPr/>
          </p:nvSpPr>
          <p:spPr>
            <a:xfrm>
              <a:off x="-5682593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部屋 が含まれている画像&#10;&#10;自動的に生成された説明" id="370" name="Google Shape;370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659674" y="-2028969"/>
              <a:ext cx="1630470" cy="1313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5"/>
            <p:cNvSpPr/>
            <p:nvPr/>
          </p:nvSpPr>
          <p:spPr>
            <a:xfrm>
              <a:off x="-8597367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8381958" y="-4342949"/>
              <a:ext cx="1245490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5"/>
            <p:cNvSpPr/>
            <p:nvPr/>
          </p:nvSpPr>
          <p:spPr>
            <a:xfrm>
              <a:off x="-5682593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図形&#10;&#10;自動的に生成された説明" id="374" name="Google Shape;374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5628430" y="-4133599"/>
              <a:ext cx="1567982" cy="107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45"/>
            <p:cNvSpPr/>
            <p:nvPr/>
          </p:nvSpPr>
          <p:spPr>
            <a:xfrm>
              <a:off x="-2612341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おもちゃ, 挿絵 が含まれている画像&#10;&#10;自動的に生成された説明" id="376" name="Google Shape;376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685340" y="-4270406"/>
              <a:ext cx="1822307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45"/>
            <p:cNvSpPr txBox="1"/>
            <p:nvPr/>
          </p:nvSpPr>
          <p:spPr>
            <a:xfrm>
              <a:off x="-8814023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給料をもらったら!?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5"/>
            <p:cNvSpPr txBox="1"/>
            <p:nvPr/>
          </p:nvSpPr>
          <p:spPr>
            <a:xfrm>
              <a:off x="-5835024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家を持っていると!?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5"/>
            <p:cNvSpPr txBox="1"/>
            <p:nvPr/>
          </p:nvSpPr>
          <p:spPr>
            <a:xfrm>
              <a:off x="-3273439" y="-4536013"/>
              <a:ext cx="299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お店でお買い物をしたときは!?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45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381" name="Google Shape;381;p45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5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5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46"/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391" name="Google Shape;391;p46"/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消費者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3" name="Google Shape;393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46"/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fmla="val 9091" name="adj"/>
              </a:avLst>
            </a:prstGeom>
            <a:solidFill>
              <a:srgbClr val="A4E6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ゲーム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1,100円</a:t>
              </a:r>
              <a:endParaRPr b="1" i="0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grpSp>
          <p:nvGrpSpPr>
            <p:cNvPr id="395" name="Google Shape;395;p46"/>
            <p:cNvGrpSpPr/>
            <p:nvPr/>
          </p:nvGrpSpPr>
          <p:grpSpPr>
            <a:xfrm>
              <a:off x="299451" y="2939302"/>
              <a:ext cx="2128200" cy="778800"/>
              <a:chOff x="299451" y="2939302"/>
              <a:chExt cx="2128200" cy="778800"/>
            </a:xfrm>
          </p:grpSpPr>
          <p:sp>
            <p:nvSpPr>
              <p:cNvPr id="396" name="Google Shape;396;p46"/>
              <p:cNvSpPr txBox="1"/>
              <p:nvPr/>
            </p:nvSpPr>
            <p:spPr>
              <a:xfrm>
                <a:off x="299451" y="2939302"/>
                <a:ext cx="2128200" cy="77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品物の金額1,000円と一緒に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消費税100円を支払う。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(消費税を負担する)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97" name="Google Shape;397;p46"/>
              <p:cNvSpPr txBox="1"/>
              <p:nvPr/>
            </p:nvSpPr>
            <p:spPr>
              <a:xfrm>
                <a:off x="970514" y="3387778"/>
                <a:ext cx="377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ふたん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8" name="Google Shape;398;p46"/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fmla="val 50000" name="adj1"/>
              <a:gd fmla="val 48772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46"/>
          <p:cNvGrpSpPr/>
          <p:nvPr/>
        </p:nvGrpSpPr>
        <p:grpSpPr>
          <a:xfrm>
            <a:off x="5292013" y="2116353"/>
            <a:ext cx="525600" cy="373627"/>
            <a:chOff x="5191456" y="2072885"/>
            <a:chExt cx="525600" cy="373627"/>
          </a:xfrm>
        </p:grpSpPr>
        <p:pic>
          <p:nvPicPr>
            <p:cNvPr id="400" name="Google Shape;400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p46"/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fmla="val 50000" name="adj1"/>
              <a:gd fmla="val 55337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6"/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46"/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405" name="Google Shape;405;p46"/>
            <p:cNvSpPr/>
            <p:nvPr/>
          </p:nvSpPr>
          <p:spPr>
            <a:xfrm>
              <a:off x="3188676" y="3909698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日本銀行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6"/>
            <p:cNvSpPr txBox="1"/>
            <p:nvPr/>
          </p:nvSpPr>
          <p:spPr>
            <a:xfrm>
              <a:off x="3204878" y="4386091"/>
              <a:ext cx="40062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預けられた消費税を国のお金 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(国庫金)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 として保管する。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08" name="Google Shape;408;p46"/>
            <p:cNvSpPr/>
            <p:nvPr/>
          </p:nvSpPr>
          <p:spPr>
            <a:xfrm>
              <a:off x="3415696" y="3913546"/>
              <a:ext cx="437094" cy="84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Noto Sans JP"/>
                <a:buNone/>
              </a:pPr>
              <a:r>
                <a:rPr b="0" i="0" lang="ja" sz="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にっぽん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6"/>
          <p:cNvSpPr/>
          <p:nvPr/>
        </p:nvSpPr>
        <p:spPr>
          <a:xfrm rot="10800000">
            <a:off x="4510224" y="5007376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46"/>
          <p:cNvGrpSpPr/>
          <p:nvPr/>
        </p:nvGrpSpPr>
        <p:grpSpPr>
          <a:xfrm>
            <a:off x="3623299" y="4977530"/>
            <a:ext cx="785487" cy="472437"/>
            <a:chOff x="3544755" y="4870455"/>
            <a:chExt cx="863837" cy="519561"/>
          </a:xfrm>
        </p:grpSpPr>
        <p:sp>
          <p:nvSpPr>
            <p:cNvPr id="411" name="Google Shape;411;p46"/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2" name="Google Shape;412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46"/>
            <p:cNvSpPr txBox="1"/>
            <p:nvPr/>
          </p:nvSpPr>
          <p:spPr>
            <a:xfrm>
              <a:off x="3545032" y="4958734"/>
              <a:ext cx="837771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78円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416" name="Google Shape;416;p46"/>
          <p:cNvSpPr/>
          <p:nvPr/>
        </p:nvSpPr>
        <p:spPr>
          <a:xfrm rot="10800000">
            <a:off x="7714144" y="5004152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" name="Google Shape;417;p46"/>
          <p:cNvGrpSpPr/>
          <p:nvPr/>
        </p:nvGrpSpPr>
        <p:grpSpPr>
          <a:xfrm>
            <a:off x="6820277" y="4977317"/>
            <a:ext cx="785453" cy="472414"/>
            <a:chOff x="6741856" y="4870455"/>
            <a:chExt cx="863837" cy="519561"/>
          </a:xfrm>
        </p:grpSpPr>
        <p:sp>
          <p:nvSpPr>
            <p:cNvPr id="418" name="Google Shape;418;p46"/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6"/>
            <p:cNvSpPr txBox="1"/>
            <p:nvPr/>
          </p:nvSpPr>
          <p:spPr>
            <a:xfrm>
              <a:off x="6747809" y="4956568"/>
              <a:ext cx="837769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22円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3" name="Google Shape;423;p46"/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424" name="Google Shape;424;p46"/>
            <p:cNvSpPr/>
            <p:nvPr/>
          </p:nvSpPr>
          <p:spPr>
            <a:xfrm>
              <a:off x="3188676" y="5494198"/>
              <a:ext cx="2823484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6"/>
            <p:cNvSpPr/>
            <p:nvPr/>
          </p:nvSpPr>
          <p:spPr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国（国税）</a:t>
              </a:r>
              <a:endParaRPr b="1" i="0" sz="16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26" name="Google Shape;426;p46"/>
            <p:cNvSpPr txBox="1"/>
            <p:nvPr/>
          </p:nvSpPr>
          <p:spPr>
            <a:xfrm>
              <a:off x="4243590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７.８％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7" name="Google Shape;427;p46"/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428" name="Google Shape;428;p46"/>
            <p:cNvSpPr/>
            <p:nvPr/>
          </p:nvSpPr>
          <p:spPr>
            <a:xfrm>
              <a:off x="6213137" y="5494198"/>
              <a:ext cx="2751476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6"/>
            <p:cNvSpPr/>
            <p:nvPr/>
          </p:nvSpPr>
          <p:spPr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地方（地方税）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6"/>
            <p:cNvSpPr txBox="1"/>
            <p:nvPr/>
          </p:nvSpPr>
          <p:spPr>
            <a:xfrm>
              <a:off x="7107639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２.２％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31" name="Google Shape;431;p46"/>
          <p:cNvGrpSpPr/>
          <p:nvPr/>
        </p:nvGrpSpPr>
        <p:grpSpPr>
          <a:xfrm>
            <a:off x="806814" y="4287053"/>
            <a:ext cx="2193892" cy="942758"/>
            <a:chOff x="806814" y="4287053"/>
            <a:chExt cx="2193892" cy="942758"/>
          </a:xfrm>
        </p:grpSpPr>
        <p:sp>
          <p:nvSpPr>
            <p:cNvPr id="432" name="Google Shape;432;p46"/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fmla="val -32959" name="adj1"/>
                <a:gd fmla="val 56807" name="adj2"/>
              </a:avLst>
            </a:prstGeom>
            <a:solidFill>
              <a:schemeClr val="lt1"/>
            </a:solidFill>
            <a:ln cap="flat" cmpd="sng" w="19050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3" name="Google Shape;433;p46"/>
            <p:cNvGrpSpPr/>
            <p:nvPr/>
          </p:nvGrpSpPr>
          <p:grpSpPr>
            <a:xfrm>
              <a:off x="982205" y="4504712"/>
              <a:ext cx="2018501" cy="495007"/>
              <a:chOff x="982205" y="4504712"/>
              <a:chExt cx="2018501" cy="495007"/>
            </a:xfrm>
          </p:grpSpPr>
          <p:sp>
            <p:nvSpPr>
              <p:cNvPr id="434" name="Google Shape;434;p46"/>
              <p:cNvSpPr txBox="1"/>
              <p:nvPr/>
            </p:nvSpPr>
            <p:spPr>
              <a:xfrm>
                <a:off x="982205" y="4504712"/>
                <a:ext cx="2018501" cy="49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お店は、 消費税を預かって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まとめて納めているんだね。</a:t>
                </a:r>
                <a:endParaRPr b="1" i="0" sz="105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35" name="Google Shape;435;p46"/>
              <p:cNvSpPr txBox="1"/>
              <p:nvPr/>
            </p:nvSpPr>
            <p:spPr>
              <a:xfrm>
                <a:off x="1546336" y="4667576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6" name="Google Shape;436;p46"/>
          <p:cNvGrpSpPr/>
          <p:nvPr/>
        </p:nvGrpSpPr>
        <p:grpSpPr>
          <a:xfrm>
            <a:off x="3184575" y="2526672"/>
            <a:ext cx="5780038" cy="952069"/>
            <a:chOff x="3184575" y="2473830"/>
            <a:chExt cx="5780038" cy="952069"/>
          </a:xfrm>
        </p:grpSpPr>
        <p:sp>
          <p:nvSpPr>
            <p:cNvPr id="437" name="Google Shape;437;p46"/>
            <p:cNvSpPr/>
            <p:nvPr/>
          </p:nvSpPr>
          <p:spPr>
            <a:xfrm>
              <a:off x="3188676" y="2525899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1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9" name="Google Shape;439;p46"/>
            <p:cNvGrpSpPr/>
            <p:nvPr/>
          </p:nvGrpSpPr>
          <p:grpSpPr>
            <a:xfrm>
              <a:off x="3204878" y="2931501"/>
              <a:ext cx="2954655" cy="341333"/>
              <a:chOff x="3204878" y="2931501"/>
              <a:chExt cx="2954655" cy="341333"/>
            </a:xfrm>
          </p:grpSpPr>
          <p:sp>
            <p:nvSpPr>
              <p:cNvPr id="440" name="Google Shape;440;p46"/>
              <p:cNvSpPr txBox="1"/>
              <p:nvPr/>
            </p:nvSpPr>
            <p:spPr>
              <a:xfrm>
                <a:off x="3204878" y="2995835"/>
                <a:ext cx="295465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納められた消費税を日本銀行に預ける。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6"/>
              <p:cNvSpPr txBox="1"/>
              <p:nvPr/>
            </p:nvSpPr>
            <p:spPr>
              <a:xfrm>
                <a:off x="3228224" y="2931501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" name="Google Shape;442;p46"/>
            <p:cNvSpPr/>
            <p:nvPr/>
          </p:nvSpPr>
          <p:spPr>
            <a:xfrm>
              <a:off x="3184575" y="2473830"/>
              <a:ext cx="1262100" cy="1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Noto Sans JP"/>
                <a:buNone/>
              </a:pPr>
              <a:r>
                <a:rPr b="0" i="0" lang="ja" sz="7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46"/>
          <p:cNvSpPr/>
          <p:nvPr/>
        </p:nvSpPr>
        <p:spPr>
          <a:xfrm>
            <a:off x="3102975" y="6432900"/>
            <a:ext cx="5519400" cy="13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※消費税は国税（消費税）と地方税（地方消費税）に分かれていて10%のうち7.8%が国税、2.2％が地方税です。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46"/>
          <p:cNvGrpSpPr/>
          <p:nvPr/>
        </p:nvGrpSpPr>
        <p:grpSpPr>
          <a:xfrm>
            <a:off x="3165967" y="1057517"/>
            <a:ext cx="5727300" cy="976800"/>
            <a:chOff x="3165967" y="1057518"/>
            <a:chExt cx="5727300" cy="976800"/>
          </a:xfrm>
        </p:grpSpPr>
        <p:grpSp>
          <p:nvGrpSpPr>
            <p:cNvPr id="445" name="Google Shape;445;p46"/>
            <p:cNvGrpSpPr/>
            <p:nvPr/>
          </p:nvGrpSpPr>
          <p:grpSpPr>
            <a:xfrm>
              <a:off x="5390701" y="1116218"/>
              <a:ext cx="1660010" cy="846613"/>
              <a:chOff x="5418411" y="1116218"/>
              <a:chExt cx="1660010" cy="846613"/>
            </a:xfrm>
          </p:grpSpPr>
          <p:sp>
            <p:nvSpPr>
              <p:cNvPr id="446" name="Google Shape;446;p46"/>
              <p:cNvSpPr/>
              <p:nvPr/>
            </p:nvSpPr>
            <p:spPr>
              <a:xfrm>
                <a:off x="5438621" y="1144731"/>
                <a:ext cx="1639800" cy="818100"/>
              </a:xfrm>
              <a:prstGeom prst="rect">
                <a:avLst/>
              </a:prstGeom>
              <a:solidFill>
                <a:srgbClr val="DFF7F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6"/>
              <p:cNvSpPr txBox="1"/>
              <p:nvPr/>
            </p:nvSpPr>
            <p:spPr>
              <a:xfrm>
                <a:off x="5418411" y="1116218"/>
                <a:ext cx="9540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rgbClr val="0C98C4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お店の売上</a:t>
                </a:r>
                <a:endParaRPr b="1" i="0" sz="11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grpSp>
            <p:nvGrpSpPr>
              <p:cNvPr id="448" name="Google Shape;448;p46"/>
              <p:cNvGrpSpPr/>
              <p:nvPr/>
            </p:nvGrpSpPr>
            <p:grpSpPr>
              <a:xfrm>
                <a:off x="5823859" y="1423088"/>
                <a:ext cx="842083" cy="405120"/>
                <a:chOff x="2052501" y="2236872"/>
                <a:chExt cx="1017499" cy="489512"/>
              </a:xfrm>
            </p:grpSpPr>
            <p:pic>
              <p:nvPicPr>
                <p:cNvPr descr="図形&#10;&#10;自動的に生成された説明" id="449" name="Google Shape;449;p4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50" name="Google Shape;450;p46"/>
                <p:cNvSpPr txBox="1"/>
                <p:nvPr/>
              </p:nvSpPr>
              <p:spPr>
                <a:xfrm>
                  <a:off x="2052501" y="2267729"/>
                  <a:ext cx="991200" cy="42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700" u="none" cap="none" strike="noStrike">
                      <a:solidFill>
                        <a:srgbClr val="FFFFFF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1000</a:t>
                  </a:r>
                  <a:endParaRPr b="1" i="0" sz="16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grpSp>
          <p:nvGrpSpPr>
            <p:cNvPr id="451" name="Google Shape;451;p46"/>
            <p:cNvGrpSpPr/>
            <p:nvPr/>
          </p:nvGrpSpPr>
          <p:grpSpPr>
            <a:xfrm>
              <a:off x="3165967" y="1057518"/>
              <a:ext cx="5727300" cy="976800"/>
              <a:chOff x="3165967" y="1057519"/>
              <a:chExt cx="5727300" cy="976800"/>
            </a:xfrm>
          </p:grpSpPr>
          <p:sp>
            <p:nvSpPr>
              <p:cNvPr id="452" name="Google Shape;452;p46"/>
              <p:cNvSpPr/>
              <p:nvPr/>
            </p:nvSpPr>
            <p:spPr>
              <a:xfrm>
                <a:off x="3165967" y="1057519"/>
                <a:ext cx="5727300" cy="976800"/>
              </a:xfrm>
              <a:prstGeom prst="rect">
                <a:avLst/>
              </a:prstGeom>
              <a:noFill/>
              <a:ln cap="flat" cmpd="sng" w="22225">
                <a:solidFill>
                  <a:srgbClr val="26C1F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6"/>
              <p:cNvSpPr/>
              <p:nvPr/>
            </p:nvSpPr>
            <p:spPr>
              <a:xfrm>
                <a:off x="3165967" y="1066181"/>
                <a:ext cx="1262100" cy="346500"/>
              </a:xfrm>
              <a:prstGeom prst="rect">
                <a:avLst/>
              </a:prstGeom>
              <a:solidFill>
                <a:srgbClr val="26C1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36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Noto Sans JP"/>
                  <a:buNone/>
                </a:pPr>
                <a:r>
                  <a:rPr b="1" i="0" lang="ja" sz="1600" u="none" cap="none" strike="noStrike">
                    <a:solidFill>
                      <a:schemeClr val="lt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4" name="Google Shape;454;p46"/>
              <p:cNvGrpSpPr/>
              <p:nvPr/>
            </p:nvGrpSpPr>
            <p:grpSpPr>
              <a:xfrm>
                <a:off x="3204878" y="1444057"/>
                <a:ext cx="2339100" cy="525900"/>
                <a:chOff x="3204878" y="1444057"/>
                <a:chExt cx="2339100" cy="525900"/>
              </a:xfrm>
            </p:grpSpPr>
            <p:sp>
              <p:nvSpPr>
                <p:cNvPr id="455" name="Google Shape;455;p46"/>
                <p:cNvSpPr txBox="1"/>
                <p:nvPr/>
              </p:nvSpPr>
              <p:spPr>
                <a:xfrm>
                  <a:off x="3204878" y="1444057"/>
                  <a:ext cx="2339100" cy="525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消費者から預かった</a:t>
                  </a:r>
                  <a:endParaRPr b="1" i="0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消費税の額を計算して納める。</a:t>
                  </a:r>
                  <a:endParaRPr b="1" i="0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</p:txBody>
            </p:sp>
            <p:sp>
              <p:nvSpPr>
                <p:cNvPr id="456" name="Google Shape;456;p46"/>
                <p:cNvSpPr txBox="1"/>
                <p:nvPr/>
              </p:nvSpPr>
              <p:spPr>
                <a:xfrm>
                  <a:off x="4739928" y="1632893"/>
                  <a:ext cx="3129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b="0" i="0" lang="ja" sz="5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おさ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457" name="Google Shape;457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6"/>
          <p:cNvSpPr txBox="1"/>
          <p:nvPr/>
        </p:nvSpPr>
        <p:spPr>
          <a:xfrm>
            <a:off x="194203" y="957280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消費税についての説明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6"/>
          <p:cNvSpPr txBox="1"/>
          <p:nvPr/>
        </p:nvSpPr>
        <p:spPr>
          <a:xfrm>
            <a:off x="4608673" y="2983202"/>
            <a:ext cx="441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にっぽん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1394062" y="3419789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46"/>
          <p:cNvGrpSpPr/>
          <p:nvPr/>
        </p:nvGrpSpPr>
        <p:grpSpPr>
          <a:xfrm>
            <a:off x="5292013" y="3570191"/>
            <a:ext cx="525600" cy="373627"/>
            <a:chOff x="5191456" y="2072885"/>
            <a:chExt cx="525600" cy="373627"/>
          </a:xfrm>
        </p:grpSpPr>
        <p:pic>
          <p:nvPicPr>
            <p:cNvPr id="465" name="Google Shape;465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46"/>
          <p:cNvGrpSpPr/>
          <p:nvPr/>
        </p:nvGrpSpPr>
        <p:grpSpPr>
          <a:xfrm>
            <a:off x="1590233" y="1850978"/>
            <a:ext cx="1096978" cy="694229"/>
            <a:chOff x="1590233" y="1850978"/>
            <a:chExt cx="1096978" cy="694229"/>
          </a:xfrm>
        </p:grpSpPr>
        <p:grpSp>
          <p:nvGrpSpPr>
            <p:cNvPr id="468" name="Google Shape;468;p46"/>
            <p:cNvGrpSpPr/>
            <p:nvPr/>
          </p:nvGrpSpPr>
          <p:grpSpPr>
            <a:xfrm>
              <a:off x="1590233" y="2099918"/>
              <a:ext cx="525584" cy="445289"/>
              <a:chOff x="5225093" y="3468591"/>
              <a:chExt cx="441000" cy="373627"/>
            </a:xfrm>
          </p:grpSpPr>
          <p:pic>
            <p:nvPicPr>
              <p:cNvPr id="469" name="Google Shape;469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58839" y="3468591"/>
                <a:ext cx="373627" cy="3736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0" name="Google Shape;470;p46"/>
              <p:cNvSpPr txBox="1"/>
              <p:nvPr/>
            </p:nvSpPr>
            <p:spPr>
              <a:xfrm>
                <a:off x="5225093" y="3553339"/>
                <a:ext cx="441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ja" sz="1200" u="none" cap="none" strike="noStrike">
                    <a:solidFill>
                      <a:srgbClr val="FFFFFF"/>
                    </a:solidFill>
                    <a:latin typeface="Noto Sans SemiBold"/>
                    <a:ea typeface="Noto Sans SemiBold"/>
                    <a:cs typeface="Noto Sans SemiBold"/>
                    <a:sym typeface="Noto Sans SemiBold"/>
                  </a:rPr>
                  <a:t>100</a:t>
                </a:r>
                <a:endParaRPr b="0" i="0" sz="1800" u="none" cap="none" strike="noStrike">
                  <a:solidFill>
                    <a:srgbClr val="000000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endParaRPr>
              </a:p>
            </p:txBody>
          </p:sp>
        </p:grpSp>
        <p:grpSp>
          <p:nvGrpSpPr>
            <p:cNvPr id="471" name="Google Shape;471;p46"/>
            <p:cNvGrpSpPr/>
            <p:nvPr/>
          </p:nvGrpSpPr>
          <p:grpSpPr>
            <a:xfrm>
              <a:off x="1826224" y="1850978"/>
              <a:ext cx="860987" cy="405120"/>
              <a:chOff x="2029659" y="2236872"/>
              <a:chExt cx="1040341" cy="489512"/>
            </a:xfrm>
          </p:grpSpPr>
          <p:pic>
            <p:nvPicPr>
              <p:cNvPr descr="図形&#10;&#10;自動的に生成された説明" id="472" name="Google Shape;472;p4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3" name="Google Shape;473;p46"/>
              <p:cNvSpPr txBox="1"/>
              <p:nvPr/>
            </p:nvSpPr>
            <p:spPr>
              <a:xfrm>
                <a:off x="2029659" y="2267726"/>
                <a:ext cx="991200" cy="42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7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1000</a:t>
                </a:r>
                <a:endParaRPr b="1" i="0" sz="16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47"/>
          <p:cNvGrpSpPr/>
          <p:nvPr/>
        </p:nvGrpSpPr>
        <p:grpSpPr>
          <a:xfrm>
            <a:off x="2607097" y="4684587"/>
            <a:ext cx="5596546" cy="456339"/>
            <a:chOff x="1960849" y="4684587"/>
            <a:chExt cx="6419910" cy="456339"/>
          </a:xfrm>
        </p:grpSpPr>
        <p:sp>
          <p:nvSpPr>
            <p:cNvPr id="479" name="Google Shape;479;p47"/>
            <p:cNvSpPr/>
            <p:nvPr/>
          </p:nvSpPr>
          <p:spPr>
            <a:xfrm>
              <a:off x="689305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7"/>
            <p:cNvSpPr/>
            <p:nvPr/>
          </p:nvSpPr>
          <p:spPr>
            <a:xfrm>
              <a:off x="196084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所得税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7"/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rect b="b" l="l" r="r" t="t"/>
              <a:pathLst>
                <a:path extrusionOk="0" h="455133" w="3966890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47"/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483" name="Google Shape;483;p47"/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7"/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4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487" name="Google Shape;487;p47"/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488" name="Google Shape;488;p47"/>
            <p:cNvSpPr/>
            <p:nvPr/>
          </p:nvSpPr>
          <p:spPr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9" name="Google Shape;489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47"/>
            <p:cNvSpPr/>
            <p:nvPr/>
          </p:nvSpPr>
          <p:spPr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Noto Sans JP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商品を買った場合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7"/>
            <p:cNvSpPr txBox="1"/>
            <p:nvPr/>
          </p:nvSpPr>
          <p:spPr>
            <a:xfrm>
              <a:off x="259803" y="1466301"/>
              <a:ext cx="20313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お店で商品を買いました。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代金 1,000円と、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税金100円を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支払いました。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92" name="Google Shape;492;p47"/>
          <p:cNvGrpSpPr/>
          <p:nvPr/>
        </p:nvGrpSpPr>
        <p:grpSpPr>
          <a:xfrm>
            <a:off x="3276624" y="1344996"/>
            <a:ext cx="2743685" cy="1447719"/>
            <a:chOff x="3276624" y="1066181"/>
            <a:chExt cx="2743685" cy="1447719"/>
          </a:xfrm>
        </p:grpSpPr>
        <p:sp>
          <p:nvSpPr>
            <p:cNvPr id="493" name="Google Shape;493;p47"/>
            <p:cNvSpPr/>
            <p:nvPr/>
          </p:nvSpPr>
          <p:spPr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グラフィカル ユーザー インターフェイス&#10;&#10;自動的に生成された説明" id="494" name="Google Shape;49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47"/>
            <p:cNvSpPr/>
            <p:nvPr/>
          </p:nvSpPr>
          <p:spPr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自分で商売をしている場合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6" name="Google Shape;496;p47"/>
            <p:cNvGrpSpPr/>
            <p:nvPr/>
          </p:nvGrpSpPr>
          <p:grpSpPr>
            <a:xfrm>
              <a:off x="3276624" y="1390839"/>
              <a:ext cx="1628100" cy="1075500"/>
              <a:chOff x="3218596" y="1366729"/>
              <a:chExt cx="1628100" cy="1075500"/>
            </a:xfrm>
          </p:grpSpPr>
          <p:sp>
            <p:nvSpPr>
              <p:cNvPr id="497" name="Google Shape;497;p47"/>
              <p:cNvSpPr txBox="1"/>
              <p:nvPr/>
            </p:nvSpPr>
            <p:spPr>
              <a:xfrm>
                <a:off x="3218596" y="1366729"/>
                <a:ext cx="1628100" cy="10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YouTuberや大工さん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など自分で商売を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している方は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確定申告で税金を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納めています。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98" name="Google Shape;498;p47"/>
              <p:cNvSpPr txBox="1"/>
              <p:nvPr/>
            </p:nvSpPr>
            <p:spPr>
              <a:xfrm>
                <a:off x="3261810" y="1869761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7"/>
              <p:cNvSpPr txBox="1"/>
              <p:nvPr/>
            </p:nvSpPr>
            <p:spPr>
              <a:xfrm>
                <a:off x="3231473" y="2105785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0" name="Google Shape;500;p47"/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501" name="Google Shape;501;p47"/>
            <p:cNvSpPr/>
            <p:nvPr/>
          </p:nvSpPr>
          <p:spPr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男性の顔の絵&#10;&#10;低い精度で自動的に生成された説明" id="502" name="Google Shape;502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47"/>
            <p:cNvSpPr/>
            <p:nvPr/>
          </p:nvSpPr>
          <p:spPr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会社などに勤めている場合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7"/>
            <p:cNvSpPr txBox="1"/>
            <p:nvPr/>
          </p:nvSpPr>
          <p:spPr>
            <a:xfrm>
              <a:off x="6180616" y="1466301"/>
              <a:ext cx="2031300" cy="94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会社員は、毎月会社から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はらわれる給料の中から、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(所得税・住民税)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が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差し引かれています。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05" name="Google Shape;505;p47"/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506" name="Google Shape;506;p47"/>
            <p:cNvSpPr/>
            <p:nvPr/>
          </p:nvSpPr>
          <p:spPr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C3A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白いバックグラウンドの前にあるキーボード&#10;&#10;低い精度で自動的に生成された説明" id="507" name="Google Shape;507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8270" y="3611151"/>
              <a:ext cx="1250522" cy="823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7"/>
            <p:cNvSpPr/>
            <p:nvPr/>
          </p:nvSpPr>
          <p:spPr>
            <a:xfrm>
              <a:off x="6157530" y="30584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EE828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時計 が含まれている画像&#10;&#10;自動的に生成された説明" id="509" name="Google Shape;509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47"/>
            <p:cNvSpPr/>
            <p:nvPr/>
          </p:nvSpPr>
          <p:spPr>
            <a:xfrm>
              <a:off x="3362469" y="3058461"/>
              <a:ext cx="1152128" cy="259745"/>
            </a:xfrm>
            <a:prstGeom prst="roundRect">
              <a:avLst>
                <a:gd fmla="val 50000" name="adj"/>
              </a:avLst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個人事業主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47"/>
            <p:cNvGrpSpPr/>
            <p:nvPr/>
          </p:nvGrpSpPr>
          <p:grpSpPr>
            <a:xfrm>
              <a:off x="3277622" y="3353854"/>
              <a:ext cx="1723500" cy="997500"/>
              <a:chOff x="3277622" y="3353854"/>
              <a:chExt cx="1723500" cy="997500"/>
            </a:xfrm>
          </p:grpSpPr>
          <p:sp>
            <p:nvSpPr>
              <p:cNvPr id="512" name="Google Shape;512;p47"/>
              <p:cNvSpPr txBox="1"/>
              <p:nvPr/>
            </p:nvSpPr>
            <p:spPr>
              <a:xfrm>
                <a:off x="3277622" y="3353854"/>
                <a:ext cx="1723500" cy="9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自分で税金を計算して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税務署に申告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(申し出ること）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し、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 </a:t>
                </a: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(確定申告)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3" name="Google Shape;513;p47"/>
              <p:cNvSpPr txBox="1"/>
              <p:nvPr/>
            </p:nvSpPr>
            <p:spPr>
              <a:xfrm>
                <a:off x="3354936" y="3532414"/>
                <a:ext cx="5052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ぜいむしょ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4" name="Google Shape;514;p47"/>
              <p:cNvSpPr txBox="1"/>
              <p:nvPr/>
            </p:nvSpPr>
            <p:spPr>
              <a:xfrm>
                <a:off x="3909559" y="3532414"/>
                <a:ext cx="441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7"/>
              <p:cNvSpPr txBox="1"/>
              <p:nvPr/>
            </p:nvSpPr>
            <p:spPr>
              <a:xfrm>
                <a:off x="3999116" y="4018055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7"/>
              <p:cNvSpPr txBox="1"/>
              <p:nvPr/>
            </p:nvSpPr>
            <p:spPr>
              <a:xfrm>
                <a:off x="3339518" y="3773528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もう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  <p:grpSp>
          <p:nvGrpSpPr>
            <p:cNvPr id="517" name="Google Shape;517;p47"/>
            <p:cNvGrpSpPr/>
            <p:nvPr/>
          </p:nvGrpSpPr>
          <p:grpSpPr>
            <a:xfrm>
              <a:off x="6081549" y="3353854"/>
              <a:ext cx="2031300" cy="1015800"/>
              <a:chOff x="6081549" y="3353854"/>
              <a:chExt cx="2031300" cy="1015800"/>
            </a:xfrm>
          </p:grpSpPr>
          <p:sp>
            <p:nvSpPr>
              <p:cNvPr id="518" name="Google Shape;518;p47"/>
              <p:cNvSpPr txBox="1"/>
              <p:nvPr/>
            </p:nvSpPr>
            <p:spPr>
              <a:xfrm>
                <a:off x="6081549" y="3353854"/>
                <a:ext cx="20313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会社は、社員から預かった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税金をまとめて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（源泉徴収）。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7"/>
              <p:cNvSpPr txBox="1"/>
              <p:nvPr/>
            </p:nvSpPr>
            <p:spPr>
              <a:xfrm>
                <a:off x="6213078" y="4001040"/>
                <a:ext cx="825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げんせんちょうしゅう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</p:grpSp>
      <p:grpSp>
        <p:nvGrpSpPr>
          <p:cNvPr id="520" name="Google Shape;520;p47"/>
          <p:cNvGrpSpPr/>
          <p:nvPr/>
        </p:nvGrpSpPr>
        <p:grpSpPr>
          <a:xfrm>
            <a:off x="4843424" y="5148135"/>
            <a:ext cx="3623692" cy="1448586"/>
            <a:chOff x="5004792" y="4869320"/>
            <a:chExt cx="3623692" cy="1448586"/>
          </a:xfrm>
        </p:grpSpPr>
        <p:sp>
          <p:nvSpPr>
            <p:cNvPr id="521" name="Google Shape;521;p47"/>
            <p:cNvSpPr/>
            <p:nvPr/>
          </p:nvSpPr>
          <p:spPr>
            <a:xfrm>
              <a:off x="5039206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47"/>
            <p:cNvSpPr/>
            <p:nvPr/>
          </p:nvSpPr>
          <p:spPr>
            <a:xfrm>
              <a:off x="5091569" y="4948063"/>
              <a:ext cx="1487626" cy="81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524" name="Google Shape;524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5400000">
              <a:off x="5726826" y="5116107"/>
              <a:ext cx="217112" cy="1184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47"/>
            <p:cNvSpPr/>
            <p:nvPr/>
          </p:nvSpPr>
          <p:spPr>
            <a:xfrm>
              <a:off x="5004792" y="5885018"/>
              <a:ext cx="1689854" cy="28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（地方公共団体）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47"/>
          <p:cNvGrpSpPr/>
          <p:nvPr/>
        </p:nvGrpSpPr>
        <p:grpSpPr>
          <a:xfrm>
            <a:off x="435617" y="4479401"/>
            <a:ext cx="1487700" cy="660868"/>
            <a:chOff x="435617" y="4200586"/>
            <a:chExt cx="1487700" cy="660868"/>
          </a:xfrm>
        </p:grpSpPr>
        <p:sp>
          <p:nvSpPr>
            <p:cNvPr id="527" name="Google Shape;527;p47"/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B0F2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435617" y="4429454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B10F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39B1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47"/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530" name="Google Shape;530;p47"/>
            <p:cNvSpPr/>
            <p:nvPr/>
          </p:nvSpPr>
          <p:spPr>
            <a:xfrm>
              <a:off x="1512794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1428224" y="5327483"/>
              <a:ext cx="1487626" cy="57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20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（国）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ダイアグラム&#10;&#10;自動的に生成された説明" id="532" name="Google Shape;532;p4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47"/>
            <p:cNvSpPr/>
            <p:nvPr/>
          </p:nvSpPr>
          <p:spPr>
            <a:xfrm>
              <a:off x="1428224" y="5212950"/>
              <a:ext cx="1487626" cy="128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47"/>
          <p:cNvGrpSpPr/>
          <p:nvPr/>
        </p:nvGrpSpPr>
        <p:grpSpPr>
          <a:xfrm>
            <a:off x="259302" y="3250425"/>
            <a:ext cx="2647910" cy="1452863"/>
            <a:chOff x="259302" y="2971610"/>
            <a:chExt cx="2647910" cy="1452863"/>
          </a:xfrm>
        </p:grpSpPr>
        <p:sp>
          <p:nvSpPr>
            <p:cNvPr id="535" name="Google Shape;535;p47"/>
            <p:cNvSpPr/>
            <p:nvPr/>
          </p:nvSpPr>
          <p:spPr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39B10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311150" y="30457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44D01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7"/>
            <p:cNvSpPr txBox="1"/>
            <p:nvPr/>
          </p:nvSpPr>
          <p:spPr>
            <a:xfrm>
              <a:off x="259803" y="3353854"/>
              <a:ext cx="15696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お店は、預かった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まとめて納めます。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descr="図形, カレンダー&#10;&#10;自動的に生成された説明" id="538" name="Google Shape;538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80492" y="3631706"/>
              <a:ext cx="1226720" cy="792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p47"/>
          <p:cNvSpPr txBox="1"/>
          <p:nvPr/>
        </p:nvSpPr>
        <p:spPr>
          <a:xfrm>
            <a:off x="3297789" y="4283119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7"/>
          <p:cNvSpPr txBox="1"/>
          <p:nvPr/>
        </p:nvSpPr>
        <p:spPr>
          <a:xfrm>
            <a:off x="6101559" y="404797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7"/>
          <p:cNvSpPr txBox="1"/>
          <p:nvPr/>
        </p:nvSpPr>
        <p:spPr>
          <a:xfrm>
            <a:off x="882975" y="400991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7"/>
          <p:cNvSpPr txBox="1"/>
          <p:nvPr/>
        </p:nvSpPr>
        <p:spPr>
          <a:xfrm>
            <a:off x="194203" y="957280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税金の流れと納め方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7"/>
          <p:cNvSpPr txBox="1"/>
          <p:nvPr/>
        </p:nvSpPr>
        <p:spPr>
          <a:xfrm>
            <a:off x="1580299" y="854860"/>
            <a:ext cx="3898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7"/>
          <p:cNvSpPr txBox="1"/>
          <p:nvPr/>
        </p:nvSpPr>
        <p:spPr>
          <a:xfrm>
            <a:off x="299816" y="2373308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5" name="Google Shape;545;p47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552" name="Google Shape;55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593863"/>
            <a:ext cx="8785222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8"/>
          <p:cNvSpPr txBox="1"/>
          <p:nvPr/>
        </p:nvSpPr>
        <p:spPr>
          <a:xfrm>
            <a:off x="107504" y="1037916"/>
            <a:ext cx="9036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ja" sz="16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次の街の絵の中で、税金を使ってつくられたり、運営されたりしている施設はどれでしょう？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8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8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8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8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8"/>
          <p:cNvSpPr/>
          <p:nvPr/>
        </p:nvSpPr>
        <p:spPr>
          <a:xfrm>
            <a:off x="2482746" y="1880571"/>
            <a:ext cx="759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会社</a:t>
            </a:r>
            <a:endParaRPr b="1" i="0" sz="20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3" name="Google Shape;563;p48"/>
          <p:cNvSpPr/>
          <p:nvPr/>
        </p:nvSpPr>
        <p:spPr>
          <a:xfrm>
            <a:off x="5643721" y="366759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銀行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8"/>
          <p:cNvSpPr/>
          <p:nvPr/>
        </p:nvSpPr>
        <p:spPr>
          <a:xfrm>
            <a:off x="6942749" y="2323405"/>
            <a:ext cx="1476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8"/>
          <p:cNvSpPr/>
          <p:nvPr/>
        </p:nvSpPr>
        <p:spPr>
          <a:xfrm>
            <a:off x="4131938" y="566618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8"/>
          <p:cNvSpPr/>
          <p:nvPr/>
        </p:nvSpPr>
        <p:spPr>
          <a:xfrm>
            <a:off x="871265" y="2383741"/>
            <a:ext cx="1398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8"/>
          <p:cNvSpPr/>
          <p:nvPr/>
        </p:nvSpPr>
        <p:spPr>
          <a:xfrm>
            <a:off x="4055896" y="2747341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8"/>
          <p:cNvSpPr/>
          <p:nvPr/>
        </p:nvSpPr>
        <p:spPr>
          <a:xfrm>
            <a:off x="2595494" y="3797899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8"/>
          <p:cNvSpPr/>
          <p:nvPr/>
        </p:nvSpPr>
        <p:spPr>
          <a:xfrm>
            <a:off x="6578937" y="4518620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8"/>
          <p:cNvSpPr/>
          <p:nvPr/>
        </p:nvSpPr>
        <p:spPr>
          <a:xfrm>
            <a:off x="7581918" y="5745989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8"/>
          <p:cNvSpPr/>
          <p:nvPr/>
        </p:nvSpPr>
        <p:spPr>
          <a:xfrm>
            <a:off x="548933" y="5719104"/>
            <a:ext cx="1224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コンビニ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8"/>
          <p:cNvSpPr/>
          <p:nvPr/>
        </p:nvSpPr>
        <p:spPr>
          <a:xfrm>
            <a:off x="309963" y="3672832"/>
            <a:ext cx="14631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レストラン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8"/>
          <p:cNvSpPr txBox="1"/>
          <p:nvPr/>
        </p:nvSpPr>
        <p:spPr>
          <a:xfrm>
            <a:off x="6851705" y="922423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578" name="Google Shape;57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043" y="478166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b="0" i="0" lang="ja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9"/>
          <p:cNvSpPr/>
          <p:nvPr/>
        </p:nvSpPr>
        <p:spPr>
          <a:xfrm>
            <a:off x="326210" y="1105052"/>
            <a:ext cx="8493939" cy="1136017"/>
          </a:xfrm>
          <a:prstGeom prst="roundRect">
            <a:avLst>
              <a:gd fmla="val 237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1" name="Google Shape;581;p49"/>
          <p:cNvSpPr/>
          <p:nvPr/>
        </p:nvSpPr>
        <p:spPr>
          <a:xfrm>
            <a:off x="199285" y="957421"/>
            <a:ext cx="87762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皆さんは「税金」にどのようなイメージを持っていますか？</a:t>
            </a:r>
            <a:endParaRPr b="1" i="0" sz="2000" u="none" cap="none" strike="noStrike">
              <a:solidFill>
                <a:srgbClr val="F25044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わたしたちの身の回りには、国や地方公共団体による「公共サービス」や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「公共施設」があります。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9"/>
          <p:cNvSpPr/>
          <p:nvPr/>
        </p:nvSpPr>
        <p:spPr>
          <a:xfrm>
            <a:off x="5457554" y="2613228"/>
            <a:ext cx="3507057" cy="371314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3" name="Google Shape;583;p49"/>
          <p:cNvSpPr/>
          <p:nvPr/>
        </p:nvSpPr>
        <p:spPr>
          <a:xfrm>
            <a:off x="188491" y="2613228"/>
            <a:ext cx="5171477" cy="3704763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84" name="Google Shape;584;p49"/>
          <p:cNvGrpSpPr/>
          <p:nvPr/>
        </p:nvGrpSpPr>
        <p:grpSpPr>
          <a:xfrm>
            <a:off x="5902924" y="2714318"/>
            <a:ext cx="2601323" cy="616830"/>
            <a:chOff x="6299670" y="2698564"/>
            <a:chExt cx="2601323" cy="616830"/>
          </a:xfrm>
        </p:grpSpPr>
        <p:sp>
          <p:nvSpPr>
            <p:cNvPr id="585" name="Google Shape;585;p49"/>
            <p:cNvSpPr/>
            <p:nvPr/>
          </p:nvSpPr>
          <p:spPr>
            <a:xfrm>
              <a:off x="7563893" y="2765494"/>
              <a:ext cx="13371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道路、学校、公園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9"/>
            <p:cNvSpPr txBox="1"/>
            <p:nvPr/>
          </p:nvSpPr>
          <p:spPr>
            <a:xfrm>
              <a:off x="6299670" y="2838943"/>
              <a:ext cx="121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公共施設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9"/>
            <p:cNvSpPr txBox="1"/>
            <p:nvPr/>
          </p:nvSpPr>
          <p:spPr>
            <a:xfrm>
              <a:off x="6397219" y="2698564"/>
              <a:ext cx="100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800"/>
                <a:buFont typeface="Noto Sans JP"/>
                <a:buNone/>
              </a:pPr>
              <a:r>
                <a:rPr b="1" i="0" lang="ja" sz="8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こうきょうしせつ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49"/>
          <p:cNvGrpSpPr/>
          <p:nvPr/>
        </p:nvGrpSpPr>
        <p:grpSpPr>
          <a:xfrm>
            <a:off x="574585" y="2775393"/>
            <a:ext cx="4573412" cy="479504"/>
            <a:chOff x="768289" y="2759639"/>
            <a:chExt cx="4573412" cy="479504"/>
          </a:xfrm>
        </p:grpSpPr>
        <p:sp>
          <p:nvSpPr>
            <p:cNvPr id="589" name="Google Shape;589;p49"/>
            <p:cNvSpPr/>
            <p:nvPr/>
          </p:nvSpPr>
          <p:spPr>
            <a:xfrm>
              <a:off x="2435601" y="2883988"/>
              <a:ext cx="29061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警察、消防、ごみ収集、福祉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9"/>
            <p:cNvSpPr txBox="1"/>
            <p:nvPr/>
          </p:nvSpPr>
          <p:spPr>
            <a:xfrm>
              <a:off x="768289" y="2838943"/>
              <a:ext cx="1723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公共サービス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9"/>
            <p:cNvSpPr/>
            <p:nvPr/>
          </p:nvSpPr>
          <p:spPr>
            <a:xfrm>
              <a:off x="4415108" y="2759639"/>
              <a:ext cx="697500" cy="2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ふくし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49"/>
          <p:cNvGrpSpPr/>
          <p:nvPr/>
        </p:nvGrpSpPr>
        <p:grpSpPr>
          <a:xfrm>
            <a:off x="1988877" y="3394577"/>
            <a:ext cx="1592470" cy="2546462"/>
            <a:chOff x="309940" y="3394577"/>
            <a:chExt cx="1592470" cy="2546462"/>
          </a:xfrm>
        </p:grpSpPr>
        <p:sp>
          <p:nvSpPr>
            <p:cNvPr id="593" name="Google Shape;593;p49"/>
            <p:cNvSpPr/>
            <p:nvPr/>
          </p:nvSpPr>
          <p:spPr>
            <a:xfrm>
              <a:off x="309940" y="4452611"/>
              <a:ext cx="1592470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ごみ処理費用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約2兆4,726億円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※２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約19,800円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5" name="Google Shape;595;p49"/>
          <p:cNvGrpSpPr/>
          <p:nvPr/>
        </p:nvGrpSpPr>
        <p:grpSpPr>
          <a:xfrm>
            <a:off x="3680092" y="3419240"/>
            <a:ext cx="1661801" cy="2607077"/>
            <a:chOff x="3680092" y="3419240"/>
            <a:chExt cx="1661801" cy="2607077"/>
          </a:xfrm>
        </p:grpSpPr>
        <p:sp>
          <p:nvSpPr>
            <p:cNvPr id="596" name="Google Shape;596;p49"/>
            <p:cNvSpPr/>
            <p:nvPr/>
          </p:nvSpPr>
          <p:spPr>
            <a:xfrm>
              <a:off x="3680092" y="4452611"/>
              <a:ext cx="1661801" cy="1573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国民医療費の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公費負担額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（令和３年度）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約17兆1,025億円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※3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約136,300円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p49"/>
            <p:cNvSpPr/>
            <p:nvPr/>
          </p:nvSpPr>
          <p:spPr>
            <a:xfrm>
              <a:off x="4202440" y="4353783"/>
              <a:ext cx="647238" cy="250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いりょう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9"/>
            <p:cNvSpPr/>
            <p:nvPr/>
          </p:nvSpPr>
          <p:spPr>
            <a:xfrm>
              <a:off x="4323466" y="4632317"/>
              <a:ext cx="5628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00" name="Google Shape;600;p49"/>
          <p:cNvGrpSpPr/>
          <p:nvPr/>
        </p:nvGrpSpPr>
        <p:grpSpPr>
          <a:xfrm>
            <a:off x="281000" y="3498585"/>
            <a:ext cx="1592400" cy="2442315"/>
            <a:chOff x="1974913" y="3498585"/>
            <a:chExt cx="1592400" cy="2442315"/>
          </a:xfrm>
        </p:grpSpPr>
        <p:sp>
          <p:nvSpPr>
            <p:cNvPr id="601" name="Google Shape;601;p49"/>
            <p:cNvSpPr/>
            <p:nvPr/>
          </p:nvSpPr>
          <p:spPr>
            <a:xfrm>
              <a:off x="1974913" y="4452600"/>
              <a:ext cx="15924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警察費・消防費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約5兆3,177億円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※１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約42,560円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Google Shape;602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3" name="Google Shape;603;p49"/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604" name="Google Shape;604;p49"/>
            <p:cNvSpPr/>
            <p:nvPr/>
          </p:nvSpPr>
          <p:spPr>
            <a:xfrm>
              <a:off x="5481816" y="4452611"/>
              <a:ext cx="1579136" cy="1039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道路整備事業費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約1兆6,715億円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※4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5" name="Google Shape;605;p4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6" name="Google Shape;606;p49"/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607" name="Google Shape;607;p49"/>
            <p:cNvSpPr/>
            <p:nvPr/>
          </p:nvSpPr>
          <p:spPr>
            <a:xfrm>
              <a:off x="7245552" y="4452611"/>
              <a:ext cx="1549281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校舎・体育館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などの建設費用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約732億円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※5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8" name="Google Shape;608;p4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09" name="Google Shape;609;p49"/>
          <p:cNvCxnSpPr/>
          <p:nvPr/>
        </p:nvCxnSpPr>
        <p:spPr>
          <a:xfrm>
            <a:off x="1908854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p49"/>
          <p:cNvCxnSpPr/>
          <p:nvPr/>
        </p:nvCxnSpPr>
        <p:spPr>
          <a:xfrm>
            <a:off x="3597449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1" name="Google Shape;611;p49"/>
          <p:cNvCxnSpPr/>
          <p:nvPr/>
        </p:nvCxnSpPr>
        <p:spPr>
          <a:xfrm>
            <a:off x="7153252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2" name="Google Shape;612;p49"/>
          <p:cNvSpPr/>
          <p:nvPr/>
        </p:nvSpPr>
        <p:spPr>
          <a:xfrm>
            <a:off x="178275" y="2127850"/>
            <a:ext cx="8796000" cy="524700"/>
          </a:xfrm>
          <a:prstGeom prst="roundRect">
            <a:avLst>
              <a:gd fmla="val 0" name="adj"/>
            </a:avLst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2"/>
              <a:buFont typeface="Arial"/>
              <a:buNone/>
            </a:pPr>
            <a:r>
              <a:t/>
            </a:r>
            <a:endParaRPr b="0" i="0" sz="205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9"/>
          <p:cNvSpPr/>
          <p:nvPr/>
        </p:nvSpPr>
        <p:spPr>
          <a:xfrm>
            <a:off x="2588829" y="2169641"/>
            <a:ext cx="397544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「税金」</a:t>
            </a:r>
            <a:r>
              <a:rPr b="1" i="0" lang="ja" sz="1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により賄われています。</a:t>
            </a:r>
            <a:endParaRPr b="1" i="0" sz="24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14" name="Google Shape;614;p49"/>
          <p:cNvSpPr/>
          <p:nvPr/>
        </p:nvSpPr>
        <p:spPr>
          <a:xfrm>
            <a:off x="441569" y="1639263"/>
            <a:ext cx="1128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こうきょうしせつ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9"/>
          <p:cNvSpPr/>
          <p:nvPr/>
        </p:nvSpPr>
        <p:spPr>
          <a:xfrm>
            <a:off x="4684178" y="2162656"/>
            <a:ext cx="307777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まかな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9"/>
          <p:cNvSpPr txBox="1"/>
          <p:nvPr/>
        </p:nvSpPr>
        <p:spPr>
          <a:xfrm>
            <a:off x="609065" y="2723166"/>
            <a:ext cx="6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9"/>
          <p:cNvSpPr/>
          <p:nvPr/>
        </p:nvSpPr>
        <p:spPr>
          <a:xfrm>
            <a:off x="5582156" y="1283410"/>
            <a:ext cx="8865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9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9"/>
          <p:cNvSpPr/>
          <p:nvPr/>
        </p:nvSpPr>
        <p:spPr>
          <a:xfrm>
            <a:off x="162600" y="6429375"/>
            <a:ext cx="8493900" cy="312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75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※1・2　出所：総務省「令和6年版地方財政白書」　※3　出所：厚生労働省「令和3（2021）年度国民医療費の概況」　※4・5　出所：財務省｢令和6年度予算及び財政投融資計画の説明」　</a:t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0"/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動画で学ぼう：「税の学習コーナー」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https://www.nta.go.jp/taxes/kids/video/index.htm#anime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5" name="Google Shape;625;p50"/>
          <p:cNvSpPr/>
          <p:nvPr/>
        </p:nvSpPr>
        <p:spPr>
          <a:xfrm>
            <a:off x="5288351" y="5968900"/>
            <a:ext cx="3759600" cy="34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5"/>
              <a:buFont typeface="Arial"/>
              <a:buNone/>
            </a:pPr>
            <a:r>
              <a:rPr b="0" i="0" lang="ja" sz="8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※出所：文部科学省「令和４年度地方教育費調査（令和３会計年度）」　　　</a:t>
            </a:r>
            <a:endParaRPr b="0" i="0" sz="85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50"/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7" name="Google Shape;627;p50"/>
          <p:cNvSpPr txBox="1"/>
          <p:nvPr/>
        </p:nvSpPr>
        <p:spPr>
          <a:xfrm>
            <a:off x="455552" y="2228471"/>
            <a:ext cx="148598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（全国平均）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8" name="Google Shape;628;p50"/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629" name="Google Shape;62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50"/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fmla="val 5296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高校生</a:t>
              </a:r>
              <a:r>
                <a:rPr b="1" i="0" lang="ja" sz="16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（全日制）</a:t>
              </a:r>
              <a:endParaRPr b="1" i="0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31" name="Google Shape;631;p50"/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1,129,000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2" name="Google Shape;632;p50"/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633" name="Google Shape;633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50"/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fmla="val 8320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中学生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0"/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1,067,000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6" name="Google Shape;636;p50"/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637" name="Google Shape;637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50"/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fmla="val 7312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小学生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0"/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921,000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40" name="Google Shape;640;p50"/>
          <p:cNvSpPr/>
          <p:nvPr/>
        </p:nvSpPr>
        <p:spPr>
          <a:xfrm>
            <a:off x="188500" y="957025"/>
            <a:ext cx="91440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公立学校の児童・生徒一人当たりの公費負担額 </a:t>
            </a:r>
            <a:r>
              <a:rPr b="1" i="0" lang="ja" sz="16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（令和３年度）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普段通っている学校で使う用品や施設のほか、教科書の無償配付などにも、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税金が使われています。皆さんのためにどのぐらい使われているか、確認してみましょう。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13091">
            <a:off x="7270195" y="438692"/>
            <a:ext cx="1996787" cy="11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43" name="Google Shape;643;p50"/>
          <p:cNvSpPr/>
          <p:nvPr/>
        </p:nvSpPr>
        <p:spPr>
          <a:xfrm>
            <a:off x="4854256" y="850759"/>
            <a:ext cx="5679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46C62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50"/>
          <p:cNvSpPr txBox="1"/>
          <p:nvPr/>
        </p:nvSpPr>
        <p:spPr>
          <a:xfrm>
            <a:off x="3499272" y="1284607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0"/>
          <p:cNvSpPr/>
          <p:nvPr/>
        </p:nvSpPr>
        <p:spPr>
          <a:xfrm>
            <a:off x="5628788" y="1278918"/>
            <a:ext cx="1002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むしょう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50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1"/>
          <p:cNvSpPr txBox="1"/>
          <p:nvPr/>
        </p:nvSpPr>
        <p:spPr>
          <a:xfrm>
            <a:off x="192486" y="973146"/>
            <a:ext cx="8691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そのために必要なたくさんのお金を、</a:t>
            </a:r>
            <a:r>
              <a:rPr b="1" i="0" lang="ja" sz="17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みんなで出し合って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負担するのが「税金」です。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654" name="Google Shape;654;p51"/>
          <p:cNvGrpSpPr/>
          <p:nvPr/>
        </p:nvGrpSpPr>
        <p:grpSpPr>
          <a:xfrm>
            <a:off x="2148507" y="1645081"/>
            <a:ext cx="1853715" cy="219635"/>
            <a:chOff x="-399677" y="1613827"/>
            <a:chExt cx="1853715" cy="219635"/>
          </a:xfrm>
        </p:grpSpPr>
        <p:sp>
          <p:nvSpPr>
            <p:cNvPr id="655" name="Google Shape;655;p51"/>
            <p:cNvSpPr txBox="1"/>
            <p:nvPr/>
          </p:nvSpPr>
          <p:spPr>
            <a:xfrm>
              <a:off x="-399677" y="1618061"/>
              <a:ext cx="616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ねんきん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1"/>
            <p:cNvSpPr txBox="1"/>
            <p:nvPr/>
          </p:nvSpPr>
          <p:spPr>
            <a:xfrm>
              <a:off x="240544" y="1613827"/>
              <a:ext cx="603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いりょう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1"/>
            <p:cNvSpPr txBox="1"/>
            <p:nvPr/>
          </p:nvSpPr>
          <p:spPr>
            <a:xfrm>
              <a:off x="928438" y="1618062"/>
              <a:ext cx="525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ふくし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51"/>
          <p:cNvGrpSpPr/>
          <p:nvPr/>
        </p:nvGrpSpPr>
        <p:grpSpPr>
          <a:xfrm>
            <a:off x="1434700" y="3176525"/>
            <a:ext cx="6274500" cy="1782900"/>
            <a:chOff x="1434700" y="3176525"/>
            <a:chExt cx="6274500" cy="1782900"/>
          </a:xfrm>
        </p:grpSpPr>
        <p:sp>
          <p:nvSpPr>
            <p:cNvPr id="659" name="Google Shape;659;p51"/>
            <p:cNvSpPr/>
            <p:nvPr/>
          </p:nvSpPr>
          <p:spPr>
            <a:xfrm>
              <a:off x="1434700" y="3176525"/>
              <a:ext cx="6274500" cy="1782900"/>
            </a:xfrm>
            <a:prstGeom prst="roundRect">
              <a:avLst>
                <a:gd fmla="val 0" name="adj"/>
              </a:avLst>
            </a:prstGeom>
            <a:solidFill>
              <a:srgbClr val="FCDA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60" name="Google Shape;660;p51"/>
            <p:cNvSpPr txBox="1"/>
            <p:nvPr/>
          </p:nvSpPr>
          <p:spPr>
            <a:xfrm>
              <a:off x="1863554" y="3668655"/>
              <a:ext cx="54168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税金は、みんなで社会を支えるための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「会費」のようなもの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1" name="Google Shape;6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25" y="3844196"/>
            <a:ext cx="2142219" cy="255170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1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ゲームで学ぼう：うんこ税金ドリル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https://www.mof.go.jp/tax_policy/publication/brochure/zeikin_drill/index.html</a:t>
            </a:r>
            <a:r>
              <a:rPr b="0" i="0" lang="ja" sz="105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506" y="3555125"/>
            <a:ext cx="1100044" cy="219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928" y="3679762"/>
            <a:ext cx="1010044" cy="26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1"/>
          <p:cNvSpPr txBox="1"/>
          <p:nvPr/>
        </p:nvSpPr>
        <p:spPr>
          <a:xfrm>
            <a:off x="5858584" y="2358261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66" name="Google Shape;666;p51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