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7" r:id="rId4"/>
    <p:sldMasterId id="2147483688" r:id="rId5"/>
    <p:sldMasterId id="2147483689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</p:sldIdLst>
  <p:sldSz cy="6858000" cx="9144000"/>
  <p:notesSz cx="6858000" cy="9144000"/>
  <p:embeddedFontLst>
    <p:embeddedFont>
      <p:font typeface="Noto Sans"/>
      <p:regular r:id="rId25"/>
      <p:bold r:id="rId26"/>
      <p:italic r:id="rId27"/>
      <p:boldItalic r:id="rId28"/>
    </p:embeddedFont>
    <p:embeddedFont>
      <p:font typeface="Noto Sans SemiBold"/>
      <p:regular r:id="rId29"/>
      <p:bold r:id="rId30"/>
      <p:italic r:id="rId31"/>
      <p:boldItalic r:id="rId32"/>
    </p:embeddedFont>
    <p:embeddedFont>
      <p:font typeface="Noto Sans JP"/>
      <p:regular r:id="rId33"/>
      <p:bold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4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26" Type="http://schemas.openxmlformats.org/officeDocument/2006/relationships/font" Target="fonts/NotoSans-bold.fntdata"/><Relationship Id="rId25" Type="http://schemas.openxmlformats.org/officeDocument/2006/relationships/font" Target="fonts/NotoSans-regular.fntdata"/><Relationship Id="rId28" Type="http://schemas.openxmlformats.org/officeDocument/2006/relationships/font" Target="fonts/NotoSans-boldItalic.fntdata"/><Relationship Id="rId27" Type="http://schemas.openxmlformats.org/officeDocument/2006/relationships/font" Target="fonts/NotoSans-italic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font" Target="fonts/NotoSansSemiBold-regular.fntdata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font" Target="fonts/NotoSansSemiBold-italic.fntdata"/><Relationship Id="rId30" Type="http://schemas.openxmlformats.org/officeDocument/2006/relationships/font" Target="fonts/NotoSansSemiBold-bold.fntdata"/><Relationship Id="rId11" Type="http://schemas.openxmlformats.org/officeDocument/2006/relationships/slide" Target="slides/slide4.xml"/><Relationship Id="rId33" Type="http://schemas.openxmlformats.org/officeDocument/2006/relationships/font" Target="fonts/NotoSansJP-regular.fntdata"/><Relationship Id="rId10" Type="http://schemas.openxmlformats.org/officeDocument/2006/relationships/slide" Target="slides/slide3.xml"/><Relationship Id="rId32" Type="http://schemas.openxmlformats.org/officeDocument/2006/relationships/font" Target="fonts/NotoSansSemiBold-boldItalic.fntdata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34" Type="http://schemas.openxmlformats.org/officeDocument/2006/relationships/font" Target="fonts/NotoSansJP-bold.fntdata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6" name="Google Shape;30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7" name="Google Shape;307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ja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69" name="Google Shape;669;p1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1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5" name="Google Shape;725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26" name="Google Shape;726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ja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1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3" name="Google Shape;753;p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54" name="Google Shape;754;p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ja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1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6" name="Google Shape;816;p1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ja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7" name="Google Shape;817;p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14:notes"/>
          <p:cNvSpPr/>
          <p:nvPr>
            <p:ph idx="2" type="sldImg"/>
          </p:nvPr>
        </p:nvSpPr>
        <p:spPr>
          <a:xfrm>
            <a:off x="1177168" y="1143550"/>
            <a:ext cx="4503666" cy="30855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1" name="Google Shape;871;p14:notes"/>
          <p:cNvSpPr txBox="1"/>
          <p:nvPr>
            <p:ph idx="12" type="sldNum"/>
          </p:nvPr>
        </p:nvSpPr>
        <p:spPr>
          <a:xfrm>
            <a:off x="3884613" y="8685225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ja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2" name="Google Shape;872;p14:notes"/>
          <p:cNvSpPr txBox="1"/>
          <p:nvPr>
            <p:ph idx="1" type="body"/>
          </p:nvPr>
        </p:nvSpPr>
        <p:spPr>
          <a:xfrm>
            <a:off x="685801" y="4400555"/>
            <a:ext cx="5486400" cy="36004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23" name="Google Shape;923;p1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7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1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49" name="Google Shape;949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ja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0" name="Google Shape;950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3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1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5" name="Google Shape;965;p1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ja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6" name="Google Shape;966;p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12" name="Google Shape;312;p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2" name="Google Shape;322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ja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86" name="Google Shape;386;p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76" name="Google Shape;476;p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8" name="Google Shape;548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ja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76" name="Google Shape;576;p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22" name="Google Shape;622;p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9" name="Google Shape;649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ja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7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7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7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タイトル スライド">
  <p:cSld name="1_タイトル スライド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タイトル スライド">
  <p:cSld name="7_タイトル スライド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1"/>
          <p:cNvSpPr/>
          <p:nvPr/>
        </p:nvSpPr>
        <p:spPr>
          <a:xfrm>
            <a:off x="0" y="6489828"/>
            <a:ext cx="9144000" cy="261610"/>
          </a:xfrm>
          <a:prstGeom prst="rect">
            <a:avLst/>
          </a:prstGeom>
          <a:solidFill>
            <a:srgbClr val="E5E5F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90" name="Google Shape;90;p11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817D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" name="Google Shape;91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1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817D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1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817D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1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95" name="Google Shape;95;p11"/>
          <p:cNvSpPr/>
          <p:nvPr/>
        </p:nvSpPr>
        <p:spPr>
          <a:xfrm>
            <a:off x="2041126" y="103328"/>
            <a:ext cx="6131274" cy="584775"/>
          </a:xfrm>
          <a:prstGeom prst="roundRect">
            <a:avLst>
              <a:gd fmla="val 12936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11"/>
          <p:cNvSpPr txBox="1"/>
          <p:nvPr/>
        </p:nvSpPr>
        <p:spPr>
          <a:xfrm>
            <a:off x="843129" y="130873"/>
            <a:ext cx="1005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JP"/>
              <a:buNone/>
            </a:pPr>
            <a:r>
              <a:rPr b="1" i="0" lang="ja" sz="3200" u="none" cap="none" strike="noStrike">
                <a:solidFill>
                  <a:srgbClr val="FFFFFF"/>
                </a:solidFill>
                <a:latin typeface="Noto Sans JP"/>
                <a:ea typeface="Noto Sans JP"/>
                <a:cs typeface="Noto Sans JP"/>
                <a:sym typeface="Noto Sans JP"/>
              </a:rPr>
              <a:t>検索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7" name="Google Shape;97;p11"/>
          <p:cNvGrpSpPr/>
          <p:nvPr/>
        </p:nvGrpSpPr>
        <p:grpSpPr>
          <a:xfrm>
            <a:off x="-61942" y="6007185"/>
            <a:ext cx="972222" cy="850815"/>
            <a:chOff x="-61944" y="5996310"/>
            <a:chExt cx="972222" cy="850815"/>
          </a:xfrm>
        </p:grpSpPr>
        <p:sp>
          <p:nvSpPr>
            <p:cNvPr id="98" name="Google Shape;98;p11"/>
            <p:cNvSpPr/>
            <p:nvPr/>
          </p:nvSpPr>
          <p:spPr>
            <a:xfrm rot="5400000">
              <a:off x="29731" y="6013480"/>
              <a:ext cx="803912" cy="863377"/>
            </a:xfrm>
            <a:custGeom>
              <a:rect b="b" l="l" r="r" t="t"/>
              <a:pathLst>
                <a:path extrusionOk="0" h="863377" w="803912">
                  <a:moveTo>
                    <a:pt x="0" y="529098"/>
                  </a:moveTo>
                  <a:cubicBezTo>
                    <a:pt x="0" y="236885"/>
                    <a:pt x="236885" y="0"/>
                    <a:pt x="529098" y="0"/>
                  </a:cubicBezTo>
                  <a:cubicBezTo>
                    <a:pt x="602151" y="0"/>
                    <a:pt x="671747" y="14806"/>
                    <a:pt x="735047" y="41580"/>
                  </a:cubicBezTo>
                  <a:lnTo>
                    <a:pt x="803912" y="78958"/>
                  </a:lnTo>
                  <a:lnTo>
                    <a:pt x="803912" y="863377"/>
                  </a:lnTo>
                  <a:lnTo>
                    <a:pt x="122089" y="863377"/>
                  </a:lnTo>
                  <a:lnTo>
                    <a:pt x="90362" y="824922"/>
                  </a:lnTo>
                  <a:cubicBezTo>
                    <a:pt x="33312" y="740478"/>
                    <a:pt x="0" y="638678"/>
                    <a:pt x="0" y="529098"/>
                  </a:cubicBezTo>
                  <a:close/>
                </a:path>
              </a:pathLst>
            </a:custGeom>
            <a:solidFill>
              <a:srgbClr val="FFDE6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11"/>
            <p:cNvSpPr/>
            <p:nvPr/>
          </p:nvSpPr>
          <p:spPr>
            <a:xfrm rot="5400000">
              <a:off x="29731" y="5966578"/>
              <a:ext cx="850815" cy="910278"/>
            </a:xfrm>
            <a:custGeom>
              <a:rect b="b" l="l" r="r" t="t"/>
              <a:pathLst>
                <a:path extrusionOk="0" h="910278" w="850815">
                  <a:moveTo>
                    <a:pt x="0" y="576000"/>
                  </a:moveTo>
                  <a:cubicBezTo>
                    <a:pt x="0" y="257884"/>
                    <a:pt x="257884" y="0"/>
                    <a:pt x="576000" y="0"/>
                  </a:cubicBezTo>
                  <a:cubicBezTo>
                    <a:pt x="655529" y="0"/>
                    <a:pt x="731294" y="16118"/>
                    <a:pt x="800205" y="45266"/>
                  </a:cubicBezTo>
                  <a:lnTo>
                    <a:pt x="850815" y="72735"/>
                  </a:lnTo>
                  <a:lnTo>
                    <a:pt x="850815" y="125859"/>
                  </a:lnTo>
                  <a:lnTo>
                    <a:pt x="781950" y="88481"/>
                  </a:lnTo>
                  <a:cubicBezTo>
                    <a:pt x="718650" y="61707"/>
                    <a:pt x="649054" y="46901"/>
                    <a:pt x="576001" y="46901"/>
                  </a:cubicBezTo>
                  <a:cubicBezTo>
                    <a:pt x="283788" y="46901"/>
                    <a:pt x="46903" y="283786"/>
                    <a:pt x="46903" y="575999"/>
                  </a:cubicBezTo>
                  <a:cubicBezTo>
                    <a:pt x="46903" y="685579"/>
                    <a:pt x="80215" y="787379"/>
                    <a:pt x="137265" y="871823"/>
                  </a:cubicBezTo>
                  <a:lnTo>
                    <a:pt x="168992" y="910278"/>
                  </a:lnTo>
                  <a:lnTo>
                    <a:pt x="108463" y="910278"/>
                  </a:lnTo>
                  <a:lnTo>
                    <a:pt x="98372" y="898047"/>
                  </a:lnTo>
                  <a:cubicBezTo>
                    <a:pt x="36265" y="806117"/>
                    <a:pt x="0" y="695294"/>
                    <a:pt x="0" y="576000"/>
                  </a:cubicBezTo>
                  <a:close/>
                </a:path>
              </a:pathLst>
            </a:custGeom>
            <a:solidFill>
              <a:srgbClr val="817DD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11"/>
            <p:cNvSpPr txBox="1"/>
            <p:nvPr/>
          </p:nvSpPr>
          <p:spPr>
            <a:xfrm>
              <a:off x="-61944" y="6235709"/>
              <a:ext cx="903942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rPr b="1" i="0" lang="ja" sz="1350" u="none" cap="none" strike="noStrike">
                  <a:solidFill>
                    <a:srgbClr val="544EC6"/>
                  </a:solidFill>
                  <a:latin typeface="Arial"/>
                  <a:ea typeface="Arial"/>
                  <a:cs typeface="Arial"/>
                  <a:sym typeface="Arial"/>
                </a:rPr>
                <a:t>もっと</a:t>
              </a:r>
              <a:endParaRPr b="1" i="0" sz="1350" u="none" cap="none" strike="noStrike">
                <a:solidFill>
                  <a:srgbClr val="544EC6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rPr b="1" i="0" lang="ja" sz="1350" u="none" cap="none" strike="noStrike">
                  <a:solidFill>
                    <a:srgbClr val="544EC6"/>
                  </a:solidFill>
                  <a:latin typeface="Arial"/>
                  <a:ea typeface="Arial"/>
                  <a:cs typeface="Arial"/>
                  <a:sym typeface="Arial"/>
                </a:rPr>
                <a:t>くわしく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タイトル スライド 1">
  <p:cSld name="7_タイトル スライド_1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2"/>
          <p:cNvSpPr/>
          <p:nvPr/>
        </p:nvSpPr>
        <p:spPr>
          <a:xfrm>
            <a:off x="0" y="6489828"/>
            <a:ext cx="9144000" cy="261600"/>
          </a:xfrm>
          <a:prstGeom prst="rect">
            <a:avLst/>
          </a:prstGeom>
          <a:solidFill>
            <a:srgbClr val="E5E5F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103" name="Google Shape;103;p12"/>
          <p:cNvSpPr/>
          <p:nvPr/>
        </p:nvSpPr>
        <p:spPr>
          <a:xfrm>
            <a:off x="0" y="2564"/>
            <a:ext cx="9144000" cy="786300"/>
          </a:xfrm>
          <a:prstGeom prst="rect">
            <a:avLst/>
          </a:prstGeom>
          <a:solidFill>
            <a:srgbClr val="817D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4" name="Google Shape;104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90604" y="26641"/>
            <a:ext cx="751396" cy="751396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2"/>
          <p:cNvSpPr/>
          <p:nvPr/>
        </p:nvSpPr>
        <p:spPr>
          <a:xfrm>
            <a:off x="0" y="6743093"/>
            <a:ext cx="9144000" cy="114900"/>
          </a:xfrm>
          <a:prstGeom prst="rect">
            <a:avLst/>
          </a:prstGeom>
          <a:solidFill>
            <a:srgbClr val="817D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12"/>
          <p:cNvSpPr/>
          <p:nvPr/>
        </p:nvSpPr>
        <p:spPr>
          <a:xfrm>
            <a:off x="8532440" y="6488990"/>
            <a:ext cx="611700" cy="254100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817D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2"/>
          <p:cNvSpPr txBox="1"/>
          <p:nvPr>
            <p:ph idx="12" type="sldNum"/>
          </p:nvPr>
        </p:nvSpPr>
        <p:spPr>
          <a:xfrm>
            <a:off x="8628484" y="6574636"/>
            <a:ext cx="419400" cy="1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108" name="Google Shape;108;p12"/>
          <p:cNvSpPr/>
          <p:nvPr/>
        </p:nvSpPr>
        <p:spPr>
          <a:xfrm>
            <a:off x="2041125" y="103325"/>
            <a:ext cx="6882300" cy="584700"/>
          </a:xfrm>
          <a:prstGeom prst="roundRect">
            <a:avLst>
              <a:gd fmla="val 12936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12"/>
          <p:cNvSpPr txBox="1"/>
          <p:nvPr/>
        </p:nvSpPr>
        <p:spPr>
          <a:xfrm>
            <a:off x="843129" y="130873"/>
            <a:ext cx="1005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JP"/>
              <a:buNone/>
            </a:pPr>
            <a:r>
              <a:rPr b="1" i="0" lang="ja" sz="3200" u="none" cap="none" strike="noStrike">
                <a:solidFill>
                  <a:srgbClr val="FFFFFF"/>
                </a:solidFill>
                <a:latin typeface="Noto Sans JP"/>
                <a:ea typeface="Noto Sans JP"/>
                <a:cs typeface="Noto Sans JP"/>
                <a:sym typeface="Noto Sans JP"/>
              </a:rPr>
              <a:t>検索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0" name="Google Shape;110;p12"/>
          <p:cNvGrpSpPr/>
          <p:nvPr/>
        </p:nvGrpSpPr>
        <p:grpSpPr>
          <a:xfrm>
            <a:off x="-61942" y="6007185"/>
            <a:ext cx="972222" cy="850815"/>
            <a:chOff x="-61944" y="5996310"/>
            <a:chExt cx="972222" cy="850815"/>
          </a:xfrm>
        </p:grpSpPr>
        <p:sp>
          <p:nvSpPr>
            <p:cNvPr id="111" name="Google Shape;111;p12"/>
            <p:cNvSpPr/>
            <p:nvPr/>
          </p:nvSpPr>
          <p:spPr>
            <a:xfrm rot="5400000">
              <a:off x="29731" y="6013480"/>
              <a:ext cx="803912" cy="863377"/>
            </a:xfrm>
            <a:custGeom>
              <a:rect b="b" l="l" r="r" t="t"/>
              <a:pathLst>
                <a:path extrusionOk="0" h="863377" w="803912">
                  <a:moveTo>
                    <a:pt x="0" y="529098"/>
                  </a:moveTo>
                  <a:cubicBezTo>
                    <a:pt x="0" y="236885"/>
                    <a:pt x="236885" y="0"/>
                    <a:pt x="529098" y="0"/>
                  </a:cubicBezTo>
                  <a:cubicBezTo>
                    <a:pt x="602151" y="0"/>
                    <a:pt x="671747" y="14806"/>
                    <a:pt x="735047" y="41580"/>
                  </a:cubicBezTo>
                  <a:lnTo>
                    <a:pt x="803912" y="78958"/>
                  </a:lnTo>
                  <a:lnTo>
                    <a:pt x="803912" y="863377"/>
                  </a:lnTo>
                  <a:lnTo>
                    <a:pt x="122089" y="863377"/>
                  </a:lnTo>
                  <a:lnTo>
                    <a:pt x="90362" y="824922"/>
                  </a:lnTo>
                  <a:cubicBezTo>
                    <a:pt x="33312" y="740478"/>
                    <a:pt x="0" y="638678"/>
                    <a:pt x="0" y="529098"/>
                  </a:cubicBezTo>
                  <a:close/>
                </a:path>
              </a:pathLst>
            </a:custGeom>
            <a:solidFill>
              <a:srgbClr val="FFDE6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12"/>
            <p:cNvSpPr/>
            <p:nvPr/>
          </p:nvSpPr>
          <p:spPr>
            <a:xfrm rot="5400000">
              <a:off x="29731" y="5966578"/>
              <a:ext cx="850815" cy="910278"/>
            </a:xfrm>
            <a:custGeom>
              <a:rect b="b" l="l" r="r" t="t"/>
              <a:pathLst>
                <a:path extrusionOk="0" h="910278" w="850815">
                  <a:moveTo>
                    <a:pt x="0" y="576000"/>
                  </a:moveTo>
                  <a:cubicBezTo>
                    <a:pt x="0" y="257884"/>
                    <a:pt x="257884" y="0"/>
                    <a:pt x="576000" y="0"/>
                  </a:cubicBezTo>
                  <a:cubicBezTo>
                    <a:pt x="655529" y="0"/>
                    <a:pt x="731294" y="16118"/>
                    <a:pt x="800205" y="45266"/>
                  </a:cubicBezTo>
                  <a:lnTo>
                    <a:pt x="850815" y="72735"/>
                  </a:lnTo>
                  <a:lnTo>
                    <a:pt x="850815" y="125859"/>
                  </a:lnTo>
                  <a:lnTo>
                    <a:pt x="781950" y="88481"/>
                  </a:lnTo>
                  <a:cubicBezTo>
                    <a:pt x="718650" y="61707"/>
                    <a:pt x="649054" y="46901"/>
                    <a:pt x="576001" y="46901"/>
                  </a:cubicBezTo>
                  <a:cubicBezTo>
                    <a:pt x="283788" y="46901"/>
                    <a:pt x="46903" y="283786"/>
                    <a:pt x="46903" y="575999"/>
                  </a:cubicBezTo>
                  <a:cubicBezTo>
                    <a:pt x="46903" y="685579"/>
                    <a:pt x="80215" y="787379"/>
                    <a:pt x="137265" y="871823"/>
                  </a:cubicBezTo>
                  <a:lnTo>
                    <a:pt x="168992" y="910278"/>
                  </a:lnTo>
                  <a:lnTo>
                    <a:pt x="108463" y="910278"/>
                  </a:lnTo>
                  <a:lnTo>
                    <a:pt x="98372" y="898047"/>
                  </a:lnTo>
                  <a:cubicBezTo>
                    <a:pt x="36265" y="806117"/>
                    <a:pt x="0" y="695294"/>
                    <a:pt x="0" y="576000"/>
                  </a:cubicBezTo>
                  <a:close/>
                </a:path>
              </a:pathLst>
            </a:custGeom>
            <a:solidFill>
              <a:srgbClr val="817DD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12"/>
            <p:cNvSpPr txBox="1"/>
            <p:nvPr/>
          </p:nvSpPr>
          <p:spPr>
            <a:xfrm>
              <a:off x="-61944" y="6235709"/>
              <a:ext cx="903900" cy="58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rPr b="1" i="0" lang="ja" sz="1350" u="none" cap="none" strike="noStrike">
                  <a:solidFill>
                    <a:srgbClr val="544EC6"/>
                  </a:solidFill>
                  <a:latin typeface="Arial"/>
                  <a:ea typeface="Arial"/>
                  <a:cs typeface="Arial"/>
                  <a:sym typeface="Arial"/>
                </a:rPr>
                <a:t>もっと</a:t>
              </a:r>
              <a:endParaRPr b="1" i="0" sz="1350" u="none" cap="none" strike="noStrike">
                <a:solidFill>
                  <a:srgbClr val="544EC6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rPr b="1" i="0" lang="ja" sz="1350" u="none" cap="none" strike="noStrike">
                  <a:solidFill>
                    <a:srgbClr val="544EC6"/>
                  </a:solidFill>
                  <a:latin typeface="Arial"/>
                  <a:ea typeface="Arial"/>
                  <a:cs typeface="Arial"/>
                  <a:sym typeface="Arial"/>
                </a:rPr>
                <a:t>くわしく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タイトル スライド 1 1">
  <p:cSld name="3_タイトル スライド_1_1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背景パターン&#10;&#10;AI によって生成されたコンテンツは間違っている可能性があります。" id="115" name="Google Shape;115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28632"/>
            <a:ext cx="9144002" cy="6429375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3"/>
          <p:cNvSpPr/>
          <p:nvPr/>
        </p:nvSpPr>
        <p:spPr>
          <a:xfrm>
            <a:off x="0" y="2564"/>
            <a:ext cx="9144000" cy="786300"/>
          </a:xfrm>
          <a:prstGeom prst="rect">
            <a:avLst/>
          </a:prstGeom>
          <a:solidFill>
            <a:srgbClr val="F46C6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" name="Google Shape;11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90604" y="26641"/>
            <a:ext cx="751396" cy="751396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3"/>
          <p:cNvSpPr/>
          <p:nvPr/>
        </p:nvSpPr>
        <p:spPr>
          <a:xfrm>
            <a:off x="0" y="6743093"/>
            <a:ext cx="9144000" cy="114900"/>
          </a:xfrm>
          <a:prstGeom prst="rect">
            <a:avLst/>
          </a:prstGeom>
          <a:solidFill>
            <a:srgbClr val="F35B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3"/>
          <p:cNvSpPr/>
          <p:nvPr/>
        </p:nvSpPr>
        <p:spPr>
          <a:xfrm>
            <a:off x="8532440" y="6488990"/>
            <a:ext cx="611700" cy="254100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F35B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13"/>
          <p:cNvSpPr txBox="1"/>
          <p:nvPr>
            <p:ph idx="12" type="sldNum"/>
          </p:nvPr>
        </p:nvSpPr>
        <p:spPr>
          <a:xfrm>
            <a:off x="8628484" y="6574636"/>
            <a:ext cx="419400" cy="1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タイトル スライド">
  <p:cSld name="10_タイトル スライド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4"/>
          <p:cNvSpPr/>
          <p:nvPr/>
        </p:nvSpPr>
        <p:spPr>
          <a:xfrm>
            <a:off x="0" y="6318585"/>
            <a:ext cx="9144000" cy="432853"/>
          </a:xfrm>
          <a:prstGeom prst="rect">
            <a:avLst/>
          </a:prstGeom>
          <a:solidFill>
            <a:srgbClr val="FCDA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123" name="Google Shape;123;p14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F46C6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4" name="Google Shape;124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4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F35B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14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F35B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14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5_タイトル スライド">
  <p:cSld name="15_タイトル スライド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背景パターン&#10;&#10;AI によって生成されたコンテンツは間違っている可能性があります。" id="130" name="Google Shape;130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203407"/>
            <a:ext cx="9144000" cy="6539686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6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F46C6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2" name="Google Shape;132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6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F35B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6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F35B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6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タイトル スライド">
  <p:cSld name="5_タイトル スライド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7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8" name="Google Shape;138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7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17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92D0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17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タイトル スライド">
  <p:cSld name="14_タイトル スライド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背景パターン&#10;&#10;AI によって生成されたコンテンツは間違っている可能性があります。" id="143" name="Google Shape;143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203407"/>
            <a:ext cx="9144000" cy="6429374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8"/>
          <p:cNvSpPr/>
          <p:nvPr/>
        </p:nvSpPr>
        <p:spPr>
          <a:xfrm>
            <a:off x="0" y="6488990"/>
            <a:ext cx="9144000" cy="262448"/>
          </a:xfrm>
          <a:prstGeom prst="rect">
            <a:avLst/>
          </a:prstGeom>
          <a:solidFill>
            <a:srgbClr val="FCDA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18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F46C6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6" name="Google Shape;14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8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F35B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18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F35B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18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grpSp>
        <p:nvGrpSpPr>
          <p:cNvPr id="150" name="Google Shape;150;p18"/>
          <p:cNvGrpSpPr/>
          <p:nvPr/>
        </p:nvGrpSpPr>
        <p:grpSpPr>
          <a:xfrm>
            <a:off x="-40564" y="6007185"/>
            <a:ext cx="950844" cy="850815"/>
            <a:chOff x="-40566" y="5996310"/>
            <a:chExt cx="950844" cy="850815"/>
          </a:xfrm>
        </p:grpSpPr>
        <p:sp>
          <p:nvSpPr>
            <p:cNvPr id="151" name="Google Shape;151;p18"/>
            <p:cNvSpPr/>
            <p:nvPr/>
          </p:nvSpPr>
          <p:spPr>
            <a:xfrm rot="5400000">
              <a:off x="29731" y="6013480"/>
              <a:ext cx="803912" cy="863377"/>
            </a:xfrm>
            <a:custGeom>
              <a:rect b="b" l="l" r="r" t="t"/>
              <a:pathLst>
                <a:path extrusionOk="0" h="863377" w="803912">
                  <a:moveTo>
                    <a:pt x="0" y="529098"/>
                  </a:moveTo>
                  <a:cubicBezTo>
                    <a:pt x="0" y="236885"/>
                    <a:pt x="236885" y="0"/>
                    <a:pt x="529098" y="0"/>
                  </a:cubicBezTo>
                  <a:cubicBezTo>
                    <a:pt x="602151" y="0"/>
                    <a:pt x="671747" y="14806"/>
                    <a:pt x="735047" y="41580"/>
                  </a:cubicBezTo>
                  <a:lnTo>
                    <a:pt x="803912" y="78958"/>
                  </a:lnTo>
                  <a:lnTo>
                    <a:pt x="803912" y="863377"/>
                  </a:lnTo>
                  <a:lnTo>
                    <a:pt x="122089" y="863377"/>
                  </a:lnTo>
                  <a:lnTo>
                    <a:pt x="90362" y="824922"/>
                  </a:lnTo>
                  <a:cubicBezTo>
                    <a:pt x="33312" y="740478"/>
                    <a:pt x="0" y="638678"/>
                    <a:pt x="0" y="529098"/>
                  </a:cubicBezTo>
                  <a:close/>
                </a:path>
              </a:pathLst>
            </a:custGeom>
            <a:solidFill>
              <a:srgbClr val="FFDE6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18"/>
            <p:cNvSpPr/>
            <p:nvPr/>
          </p:nvSpPr>
          <p:spPr>
            <a:xfrm rot="5400000">
              <a:off x="29731" y="5966578"/>
              <a:ext cx="850815" cy="910278"/>
            </a:xfrm>
            <a:custGeom>
              <a:rect b="b" l="l" r="r" t="t"/>
              <a:pathLst>
                <a:path extrusionOk="0" h="910278" w="850815">
                  <a:moveTo>
                    <a:pt x="0" y="576000"/>
                  </a:moveTo>
                  <a:cubicBezTo>
                    <a:pt x="0" y="257884"/>
                    <a:pt x="257884" y="0"/>
                    <a:pt x="576000" y="0"/>
                  </a:cubicBezTo>
                  <a:cubicBezTo>
                    <a:pt x="655529" y="0"/>
                    <a:pt x="731294" y="16118"/>
                    <a:pt x="800205" y="45266"/>
                  </a:cubicBezTo>
                  <a:lnTo>
                    <a:pt x="850815" y="72735"/>
                  </a:lnTo>
                  <a:lnTo>
                    <a:pt x="850815" y="125859"/>
                  </a:lnTo>
                  <a:lnTo>
                    <a:pt x="781950" y="88481"/>
                  </a:lnTo>
                  <a:cubicBezTo>
                    <a:pt x="718650" y="61707"/>
                    <a:pt x="649054" y="46901"/>
                    <a:pt x="576001" y="46901"/>
                  </a:cubicBezTo>
                  <a:cubicBezTo>
                    <a:pt x="283788" y="46901"/>
                    <a:pt x="46903" y="283786"/>
                    <a:pt x="46903" y="575999"/>
                  </a:cubicBezTo>
                  <a:cubicBezTo>
                    <a:pt x="46903" y="685579"/>
                    <a:pt x="80215" y="787379"/>
                    <a:pt x="137265" y="871823"/>
                  </a:cubicBezTo>
                  <a:lnTo>
                    <a:pt x="168992" y="910278"/>
                  </a:lnTo>
                  <a:lnTo>
                    <a:pt x="108463" y="910278"/>
                  </a:lnTo>
                  <a:lnTo>
                    <a:pt x="98372" y="898047"/>
                  </a:lnTo>
                  <a:cubicBezTo>
                    <a:pt x="36265" y="806117"/>
                    <a:pt x="0" y="695294"/>
                    <a:pt x="0" y="576000"/>
                  </a:cubicBezTo>
                  <a:close/>
                </a:path>
              </a:pathLst>
            </a:custGeom>
            <a:solidFill>
              <a:srgbClr val="F35B4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18"/>
            <p:cNvSpPr txBox="1"/>
            <p:nvPr/>
          </p:nvSpPr>
          <p:spPr>
            <a:xfrm>
              <a:off x="-40566" y="6190839"/>
              <a:ext cx="863379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ja" sz="1600" u="none" cap="none" strike="noStrike">
                  <a:solidFill>
                    <a:srgbClr val="F35B4E"/>
                  </a:solidFill>
                  <a:latin typeface="Arial"/>
                  <a:ea typeface="Arial"/>
                  <a:cs typeface="Arial"/>
                  <a:sym typeface="Arial"/>
                </a:rPr>
                <a:t>もっと</a:t>
              </a:r>
              <a:endParaRPr b="1" i="0" sz="1600" u="none" cap="none" strike="noStrike">
                <a:solidFill>
                  <a:srgbClr val="F35B4E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ja" sz="1600" u="none" cap="none" strike="noStrike">
                  <a:solidFill>
                    <a:srgbClr val="F35B4E"/>
                  </a:solidFill>
                  <a:latin typeface="Arial"/>
                  <a:ea typeface="Arial"/>
                  <a:cs typeface="Arial"/>
                  <a:sym typeface="Arial"/>
                </a:rPr>
                <a:t>くわしく</a:t>
              </a:r>
              <a:endParaRPr b="1" i="0" sz="1600" u="none" cap="none" strike="noStrike">
                <a:solidFill>
                  <a:srgbClr val="F35B4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タイトル スライド">
  <p:cSld name="9_タイトル スライド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9"/>
          <p:cNvSpPr/>
          <p:nvPr/>
        </p:nvSpPr>
        <p:spPr>
          <a:xfrm>
            <a:off x="0" y="6489828"/>
            <a:ext cx="9144000" cy="261610"/>
          </a:xfrm>
          <a:prstGeom prst="rect">
            <a:avLst/>
          </a:prstGeom>
          <a:solidFill>
            <a:srgbClr val="E5E5F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19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817D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7" name="Google Shape;157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9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817D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19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817D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19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161" name="Google Shape;161;p19"/>
          <p:cNvSpPr txBox="1"/>
          <p:nvPr/>
        </p:nvSpPr>
        <p:spPr>
          <a:xfrm>
            <a:off x="843129" y="75788"/>
            <a:ext cx="1005403" cy="5847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b="0" i="0" lang="ja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検索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2" name="Google Shape;162;p19"/>
          <p:cNvGrpSpPr/>
          <p:nvPr/>
        </p:nvGrpSpPr>
        <p:grpSpPr>
          <a:xfrm>
            <a:off x="-40564" y="6007185"/>
            <a:ext cx="950844" cy="850815"/>
            <a:chOff x="-40566" y="5996310"/>
            <a:chExt cx="950844" cy="850815"/>
          </a:xfrm>
        </p:grpSpPr>
        <p:sp>
          <p:nvSpPr>
            <p:cNvPr id="163" name="Google Shape;163;p19"/>
            <p:cNvSpPr/>
            <p:nvPr/>
          </p:nvSpPr>
          <p:spPr>
            <a:xfrm rot="5400000">
              <a:off x="29731" y="6013480"/>
              <a:ext cx="803912" cy="863377"/>
            </a:xfrm>
            <a:custGeom>
              <a:rect b="b" l="l" r="r" t="t"/>
              <a:pathLst>
                <a:path extrusionOk="0" h="863377" w="803912">
                  <a:moveTo>
                    <a:pt x="0" y="529098"/>
                  </a:moveTo>
                  <a:cubicBezTo>
                    <a:pt x="0" y="236885"/>
                    <a:pt x="236885" y="0"/>
                    <a:pt x="529098" y="0"/>
                  </a:cubicBezTo>
                  <a:cubicBezTo>
                    <a:pt x="602151" y="0"/>
                    <a:pt x="671747" y="14806"/>
                    <a:pt x="735047" y="41580"/>
                  </a:cubicBezTo>
                  <a:lnTo>
                    <a:pt x="803912" y="78958"/>
                  </a:lnTo>
                  <a:lnTo>
                    <a:pt x="803912" y="863377"/>
                  </a:lnTo>
                  <a:lnTo>
                    <a:pt x="122089" y="863377"/>
                  </a:lnTo>
                  <a:lnTo>
                    <a:pt x="90362" y="824922"/>
                  </a:lnTo>
                  <a:cubicBezTo>
                    <a:pt x="33312" y="740478"/>
                    <a:pt x="0" y="638678"/>
                    <a:pt x="0" y="529098"/>
                  </a:cubicBezTo>
                  <a:close/>
                </a:path>
              </a:pathLst>
            </a:custGeom>
            <a:solidFill>
              <a:srgbClr val="FFDE6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19"/>
            <p:cNvSpPr/>
            <p:nvPr/>
          </p:nvSpPr>
          <p:spPr>
            <a:xfrm rot="5400000">
              <a:off x="29731" y="5966578"/>
              <a:ext cx="850815" cy="910278"/>
            </a:xfrm>
            <a:custGeom>
              <a:rect b="b" l="l" r="r" t="t"/>
              <a:pathLst>
                <a:path extrusionOk="0" h="910278" w="850815">
                  <a:moveTo>
                    <a:pt x="0" y="576000"/>
                  </a:moveTo>
                  <a:cubicBezTo>
                    <a:pt x="0" y="257884"/>
                    <a:pt x="257884" y="0"/>
                    <a:pt x="576000" y="0"/>
                  </a:cubicBezTo>
                  <a:cubicBezTo>
                    <a:pt x="655529" y="0"/>
                    <a:pt x="731294" y="16118"/>
                    <a:pt x="800205" y="45266"/>
                  </a:cubicBezTo>
                  <a:lnTo>
                    <a:pt x="850815" y="72735"/>
                  </a:lnTo>
                  <a:lnTo>
                    <a:pt x="850815" y="125859"/>
                  </a:lnTo>
                  <a:lnTo>
                    <a:pt x="781950" y="88481"/>
                  </a:lnTo>
                  <a:cubicBezTo>
                    <a:pt x="718650" y="61707"/>
                    <a:pt x="649054" y="46901"/>
                    <a:pt x="576001" y="46901"/>
                  </a:cubicBezTo>
                  <a:cubicBezTo>
                    <a:pt x="283788" y="46901"/>
                    <a:pt x="46903" y="283786"/>
                    <a:pt x="46903" y="575999"/>
                  </a:cubicBezTo>
                  <a:cubicBezTo>
                    <a:pt x="46903" y="685579"/>
                    <a:pt x="80215" y="787379"/>
                    <a:pt x="137265" y="871823"/>
                  </a:cubicBezTo>
                  <a:lnTo>
                    <a:pt x="168992" y="910278"/>
                  </a:lnTo>
                  <a:lnTo>
                    <a:pt x="108463" y="910278"/>
                  </a:lnTo>
                  <a:lnTo>
                    <a:pt x="98372" y="898047"/>
                  </a:lnTo>
                  <a:cubicBezTo>
                    <a:pt x="36265" y="806117"/>
                    <a:pt x="0" y="695294"/>
                    <a:pt x="0" y="576000"/>
                  </a:cubicBezTo>
                  <a:close/>
                </a:path>
              </a:pathLst>
            </a:custGeom>
            <a:solidFill>
              <a:srgbClr val="817DD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19"/>
            <p:cNvSpPr txBox="1"/>
            <p:nvPr/>
          </p:nvSpPr>
          <p:spPr>
            <a:xfrm>
              <a:off x="-40566" y="6190839"/>
              <a:ext cx="863378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ja" sz="1600" u="none" cap="none" strike="noStrike">
                  <a:solidFill>
                    <a:srgbClr val="817DD5"/>
                  </a:solidFill>
                  <a:latin typeface="Arial"/>
                  <a:ea typeface="Arial"/>
                  <a:cs typeface="Arial"/>
                  <a:sym typeface="Arial"/>
                </a:rPr>
                <a:t>もっと</a:t>
              </a:r>
              <a:endParaRPr b="1" i="0" sz="1600" u="none" cap="none" strike="noStrike">
                <a:solidFill>
                  <a:srgbClr val="817DD5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ja" sz="1600" u="none" cap="none" strike="noStrike">
                  <a:solidFill>
                    <a:srgbClr val="817DD5"/>
                  </a:solidFill>
                  <a:latin typeface="Arial"/>
                  <a:ea typeface="Arial"/>
                  <a:cs typeface="Arial"/>
                  <a:sym typeface="Arial"/>
                </a:rPr>
                <a:t>くわしく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タイトル スライド">
  <p:cSld name="タイトル スライド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6_タイトル スライド">
  <p:cSld name="16_タイトル スライド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1"/>
          <p:cNvSpPr/>
          <p:nvPr/>
        </p:nvSpPr>
        <p:spPr>
          <a:xfrm>
            <a:off x="201069" y="4978405"/>
            <a:ext cx="8785226" cy="1474931"/>
          </a:xfrm>
          <a:prstGeom prst="rect">
            <a:avLst/>
          </a:prstGeom>
          <a:noFill/>
          <a:ln cap="flat" cmpd="sng" w="12700">
            <a:solidFill>
              <a:srgbClr val="416AE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C98C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21"/>
          <p:cNvSpPr/>
          <p:nvPr/>
        </p:nvSpPr>
        <p:spPr>
          <a:xfrm>
            <a:off x="201070" y="2915520"/>
            <a:ext cx="4658812" cy="461257"/>
          </a:xfrm>
          <a:prstGeom prst="rect">
            <a:avLst/>
          </a:prstGeom>
          <a:noFill/>
          <a:ln cap="flat" cmpd="sng" w="12700">
            <a:solidFill>
              <a:srgbClr val="416AE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C98C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21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416A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1" name="Google Shape;171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1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416A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21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416A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21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175" name="Google Shape;175;p21"/>
          <p:cNvSpPr txBox="1"/>
          <p:nvPr>
            <p:ph idx="1" type="body"/>
          </p:nvPr>
        </p:nvSpPr>
        <p:spPr>
          <a:xfrm>
            <a:off x="205833" y="1459311"/>
            <a:ext cx="8775699" cy="7863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6" name="Google Shape;176;p21"/>
          <p:cNvSpPr txBox="1"/>
          <p:nvPr/>
        </p:nvSpPr>
        <p:spPr>
          <a:xfrm>
            <a:off x="160379" y="960972"/>
            <a:ext cx="3329758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ja" sz="2000" u="none" cap="none" strike="noStrike">
                <a:solidFill>
                  <a:srgbClr val="416AED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b="0" i="0" lang="ja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知っている税金を書いてみよう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21"/>
          <p:cNvSpPr/>
          <p:nvPr/>
        </p:nvSpPr>
        <p:spPr>
          <a:xfrm>
            <a:off x="201069" y="1402016"/>
            <a:ext cx="8785226" cy="900000"/>
          </a:xfrm>
          <a:prstGeom prst="rect">
            <a:avLst/>
          </a:prstGeom>
          <a:noFill/>
          <a:ln cap="flat" cmpd="sng" w="12700">
            <a:solidFill>
              <a:srgbClr val="416AE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C98C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21"/>
          <p:cNvSpPr txBox="1"/>
          <p:nvPr>
            <p:ph idx="2" type="body"/>
          </p:nvPr>
        </p:nvSpPr>
        <p:spPr>
          <a:xfrm>
            <a:off x="714672" y="2972535"/>
            <a:ext cx="3569296" cy="3472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9" name="Google Shape;179;p21"/>
          <p:cNvSpPr txBox="1"/>
          <p:nvPr/>
        </p:nvSpPr>
        <p:spPr>
          <a:xfrm>
            <a:off x="160379" y="2474476"/>
            <a:ext cx="7075917" cy="6771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ja" sz="2000" u="none" cap="none" strike="noStrike">
                <a:solidFill>
                  <a:srgbClr val="416AED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b="0" i="0" lang="ja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税金の種類は何種類あるでしょう？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21"/>
          <p:cNvSpPr txBox="1"/>
          <p:nvPr/>
        </p:nvSpPr>
        <p:spPr>
          <a:xfrm>
            <a:off x="4290494" y="2984566"/>
            <a:ext cx="569387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ja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種類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21"/>
          <p:cNvSpPr txBox="1"/>
          <p:nvPr>
            <p:ph idx="3" type="body"/>
          </p:nvPr>
        </p:nvSpPr>
        <p:spPr>
          <a:xfrm>
            <a:off x="205833" y="5013176"/>
            <a:ext cx="8775699" cy="13965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2" name="Google Shape;182;p21"/>
          <p:cNvSpPr txBox="1"/>
          <p:nvPr/>
        </p:nvSpPr>
        <p:spPr>
          <a:xfrm>
            <a:off x="105589" y="3559562"/>
            <a:ext cx="7829387" cy="6771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ja" sz="2000" u="none" cap="none" strike="noStrike">
                <a:solidFill>
                  <a:srgbClr val="416AED"/>
                </a:solidFill>
                <a:latin typeface="Arial"/>
                <a:ea typeface="Arial"/>
                <a:cs typeface="Arial"/>
                <a:sym typeface="Arial"/>
              </a:rPr>
              <a:t>3. </a:t>
            </a:r>
            <a:r>
              <a:rPr b="0" i="0" lang="ja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税金は必要だと思いますか？必要ないと思いますか？その理由も考えてみよう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21"/>
          <p:cNvSpPr/>
          <p:nvPr/>
        </p:nvSpPr>
        <p:spPr>
          <a:xfrm>
            <a:off x="209193" y="4340964"/>
            <a:ext cx="2346583" cy="456188"/>
          </a:xfrm>
          <a:prstGeom prst="rect">
            <a:avLst/>
          </a:prstGeom>
          <a:noFill/>
          <a:ln cap="flat" cmpd="thickThin" w="22225">
            <a:solidFill>
              <a:srgbClr val="416AE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C98C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4" name="Google Shape;184;p21"/>
          <p:cNvGrpSpPr/>
          <p:nvPr/>
        </p:nvGrpSpPr>
        <p:grpSpPr>
          <a:xfrm>
            <a:off x="386175" y="4401979"/>
            <a:ext cx="2007692" cy="323165"/>
            <a:chOff x="386175" y="4203694"/>
            <a:chExt cx="2007692" cy="323165"/>
          </a:xfrm>
        </p:grpSpPr>
        <p:sp>
          <p:nvSpPr>
            <p:cNvPr id="185" name="Google Shape;185;p21"/>
            <p:cNvSpPr txBox="1"/>
            <p:nvPr/>
          </p:nvSpPr>
          <p:spPr>
            <a:xfrm>
              <a:off x="386175" y="4203694"/>
              <a:ext cx="747320" cy="3231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ja" sz="15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必要だ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1"/>
            <p:cNvSpPr txBox="1"/>
            <p:nvPr/>
          </p:nvSpPr>
          <p:spPr>
            <a:xfrm>
              <a:off x="1467010" y="4203694"/>
              <a:ext cx="926857" cy="3231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ja" sz="15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必要ない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87" name="Google Shape;187;p21"/>
          <p:cNvCxnSpPr/>
          <p:nvPr/>
        </p:nvCxnSpPr>
        <p:spPr>
          <a:xfrm>
            <a:off x="1310476" y="4340964"/>
            <a:ext cx="1" cy="456188"/>
          </a:xfrm>
          <a:prstGeom prst="straightConnector1">
            <a:avLst/>
          </a:prstGeom>
          <a:noFill/>
          <a:ln cap="flat" cmpd="sng" w="15875">
            <a:solidFill>
              <a:srgbClr val="416AED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88" name="Google Shape;188;p21"/>
          <p:cNvSpPr txBox="1"/>
          <p:nvPr/>
        </p:nvSpPr>
        <p:spPr>
          <a:xfrm>
            <a:off x="337646" y="2984566"/>
            <a:ext cx="377026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ja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約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6_タイトル スライド">
  <p:cSld name="16_タイトル スライド"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3"/>
          <p:cNvSpPr/>
          <p:nvPr/>
        </p:nvSpPr>
        <p:spPr>
          <a:xfrm>
            <a:off x="201069" y="4978405"/>
            <a:ext cx="8785226" cy="1474931"/>
          </a:xfrm>
          <a:prstGeom prst="rect">
            <a:avLst/>
          </a:prstGeom>
          <a:noFill/>
          <a:ln cap="flat" cmpd="sng" w="12700">
            <a:solidFill>
              <a:srgbClr val="416AE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C98C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9;p3"/>
          <p:cNvSpPr/>
          <p:nvPr/>
        </p:nvSpPr>
        <p:spPr>
          <a:xfrm>
            <a:off x="201070" y="2915520"/>
            <a:ext cx="4658812" cy="461257"/>
          </a:xfrm>
          <a:prstGeom prst="rect">
            <a:avLst/>
          </a:prstGeom>
          <a:noFill/>
          <a:ln cap="flat" cmpd="sng" w="12700">
            <a:solidFill>
              <a:srgbClr val="416AE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C98C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3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416A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oogle Shape;11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3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416A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3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416A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3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15" name="Google Shape;15;p3"/>
          <p:cNvSpPr txBox="1"/>
          <p:nvPr>
            <p:ph idx="1" type="body"/>
          </p:nvPr>
        </p:nvSpPr>
        <p:spPr>
          <a:xfrm>
            <a:off x="205833" y="1459311"/>
            <a:ext cx="8775699" cy="7863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" name="Google Shape;16;p3"/>
          <p:cNvSpPr txBox="1"/>
          <p:nvPr/>
        </p:nvSpPr>
        <p:spPr>
          <a:xfrm>
            <a:off x="160379" y="960972"/>
            <a:ext cx="3687228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rgbClr val="416AED"/>
                </a:solidFill>
                <a:latin typeface="Noto Sans JP"/>
                <a:ea typeface="Noto Sans JP"/>
                <a:cs typeface="Noto Sans JP"/>
                <a:sym typeface="Noto Sans JP"/>
              </a:rPr>
              <a:t>1. </a:t>
            </a:r>
            <a:r>
              <a:rPr b="1" i="0" lang="ja" sz="18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知っている税金を書いてみよう</a:t>
            </a:r>
            <a:endParaRPr b="1" i="0" sz="18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17" name="Google Shape;17;p3"/>
          <p:cNvSpPr/>
          <p:nvPr/>
        </p:nvSpPr>
        <p:spPr>
          <a:xfrm>
            <a:off x="201069" y="1402016"/>
            <a:ext cx="8785200" cy="900000"/>
          </a:xfrm>
          <a:prstGeom prst="rect">
            <a:avLst/>
          </a:prstGeom>
          <a:noFill/>
          <a:ln cap="flat" cmpd="sng" w="12700">
            <a:solidFill>
              <a:srgbClr val="416AE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0C98C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3"/>
          <p:cNvSpPr txBox="1"/>
          <p:nvPr>
            <p:ph idx="2" type="body"/>
          </p:nvPr>
        </p:nvSpPr>
        <p:spPr>
          <a:xfrm>
            <a:off x="714672" y="2972535"/>
            <a:ext cx="3569296" cy="3472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" name="Google Shape;19;p3"/>
          <p:cNvSpPr txBox="1"/>
          <p:nvPr/>
        </p:nvSpPr>
        <p:spPr>
          <a:xfrm>
            <a:off x="160379" y="2474476"/>
            <a:ext cx="7075917" cy="6771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rgbClr val="416AED"/>
                </a:solidFill>
                <a:latin typeface="Noto Sans JP"/>
                <a:ea typeface="Noto Sans JP"/>
                <a:cs typeface="Noto Sans JP"/>
                <a:sym typeface="Noto Sans JP"/>
              </a:rPr>
              <a:t>2. </a:t>
            </a:r>
            <a:r>
              <a:rPr b="1" i="0" lang="ja" sz="18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税金の種類は何種類あるでしょう？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20" name="Google Shape;20;p3"/>
          <p:cNvSpPr txBox="1"/>
          <p:nvPr/>
        </p:nvSpPr>
        <p:spPr>
          <a:xfrm>
            <a:off x="4290494" y="2984566"/>
            <a:ext cx="569387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ja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種類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3"/>
          <p:cNvSpPr txBox="1"/>
          <p:nvPr>
            <p:ph idx="3" type="body"/>
          </p:nvPr>
        </p:nvSpPr>
        <p:spPr>
          <a:xfrm>
            <a:off x="205833" y="5013176"/>
            <a:ext cx="8775699" cy="13965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" name="Google Shape;22;p3"/>
          <p:cNvSpPr txBox="1"/>
          <p:nvPr/>
        </p:nvSpPr>
        <p:spPr>
          <a:xfrm>
            <a:off x="105600" y="3559550"/>
            <a:ext cx="88758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rgbClr val="416AED"/>
                </a:solidFill>
                <a:latin typeface="Noto Sans JP"/>
                <a:ea typeface="Noto Sans JP"/>
                <a:cs typeface="Noto Sans JP"/>
                <a:sym typeface="Noto Sans JP"/>
              </a:rPr>
              <a:t>3. </a:t>
            </a:r>
            <a:r>
              <a:rPr b="1" i="0" lang="ja" sz="18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税金は必要だと思いますか？必要ないと思いますか？その理由も考えてみよう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23" name="Google Shape;23;p3"/>
          <p:cNvSpPr/>
          <p:nvPr/>
        </p:nvSpPr>
        <p:spPr>
          <a:xfrm>
            <a:off x="209193" y="4340964"/>
            <a:ext cx="2346583" cy="456188"/>
          </a:xfrm>
          <a:prstGeom prst="rect">
            <a:avLst/>
          </a:prstGeom>
          <a:noFill/>
          <a:ln cap="flat" cmpd="thickThin" w="22225">
            <a:solidFill>
              <a:srgbClr val="416AE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C98C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" name="Google Shape;24;p3"/>
          <p:cNvGrpSpPr/>
          <p:nvPr/>
        </p:nvGrpSpPr>
        <p:grpSpPr>
          <a:xfrm>
            <a:off x="386175" y="4401979"/>
            <a:ext cx="2034942" cy="323165"/>
            <a:chOff x="386175" y="4203694"/>
            <a:chExt cx="2034942" cy="323165"/>
          </a:xfrm>
        </p:grpSpPr>
        <p:sp>
          <p:nvSpPr>
            <p:cNvPr id="25" name="Google Shape;25;p3"/>
            <p:cNvSpPr txBox="1"/>
            <p:nvPr/>
          </p:nvSpPr>
          <p:spPr>
            <a:xfrm>
              <a:off x="386175" y="4203694"/>
              <a:ext cx="761747" cy="3231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ja" sz="15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必要だ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3"/>
            <p:cNvSpPr txBox="1"/>
            <p:nvPr/>
          </p:nvSpPr>
          <p:spPr>
            <a:xfrm>
              <a:off x="1467010" y="4203694"/>
              <a:ext cx="954107" cy="3231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ja" sz="15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必要ない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27" name="Google Shape;27;p3"/>
          <p:cNvCxnSpPr/>
          <p:nvPr/>
        </p:nvCxnSpPr>
        <p:spPr>
          <a:xfrm>
            <a:off x="1310476" y="4340964"/>
            <a:ext cx="1" cy="456188"/>
          </a:xfrm>
          <a:prstGeom prst="straightConnector1">
            <a:avLst/>
          </a:prstGeom>
          <a:noFill/>
          <a:ln cap="flat" cmpd="sng" w="15875">
            <a:solidFill>
              <a:srgbClr val="416AED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8" name="Google Shape;28;p3"/>
          <p:cNvSpPr txBox="1"/>
          <p:nvPr/>
        </p:nvSpPr>
        <p:spPr>
          <a:xfrm>
            <a:off x="337646" y="2984566"/>
            <a:ext cx="377026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ja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約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タイトル スライド">
  <p:cSld name="2_タイトル スライド"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2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F46C6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1" name="Google Shape;191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2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F35B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22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F35B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22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タイトル スライド">
  <p:cSld name="3_タイトル スライド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3"/>
          <p:cNvSpPr/>
          <p:nvPr/>
        </p:nvSpPr>
        <p:spPr>
          <a:xfrm>
            <a:off x="0" y="6489828"/>
            <a:ext cx="9144000" cy="261610"/>
          </a:xfrm>
          <a:prstGeom prst="rect">
            <a:avLst/>
          </a:prstGeom>
          <a:solidFill>
            <a:srgbClr val="FCDA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23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F46C6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8" name="Google Shape;198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3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F35B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23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F35B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23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grpSp>
        <p:nvGrpSpPr>
          <p:cNvPr id="202" name="Google Shape;202;p23"/>
          <p:cNvGrpSpPr/>
          <p:nvPr/>
        </p:nvGrpSpPr>
        <p:grpSpPr>
          <a:xfrm>
            <a:off x="-40564" y="6007185"/>
            <a:ext cx="950844" cy="850815"/>
            <a:chOff x="-40566" y="5996310"/>
            <a:chExt cx="950844" cy="850815"/>
          </a:xfrm>
        </p:grpSpPr>
        <p:sp>
          <p:nvSpPr>
            <p:cNvPr id="203" name="Google Shape;203;p23"/>
            <p:cNvSpPr/>
            <p:nvPr/>
          </p:nvSpPr>
          <p:spPr>
            <a:xfrm rot="5400000">
              <a:off x="29731" y="6013480"/>
              <a:ext cx="803912" cy="863377"/>
            </a:xfrm>
            <a:custGeom>
              <a:rect b="b" l="l" r="r" t="t"/>
              <a:pathLst>
                <a:path extrusionOk="0" h="863377" w="803912">
                  <a:moveTo>
                    <a:pt x="0" y="529098"/>
                  </a:moveTo>
                  <a:cubicBezTo>
                    <a:pt x="0" y="236885"/>
                    <a:pt x="236885" y="0"/>
                    <a:pt x="529098" y="0"/>
                  </a:cubicBezTo>
                  <a:cubicBezTo>
                    <a:pt x="602151" y="0"/>
                    <a:pt x="671747" y="14806"/>
                    <a:pt x="735047" y="41580"/>
                  </a:cubicBezTo>
                  <a:lnTo>
                    <a:pt x="803912" y="78958"/>
                  </a:lnTo>
                  <a:lnTo>
                    <a:pt x="803912" y="863377"/>
                  </a:lnTo>
                  <a:lnTo>
                    <a:pt x="122089" y="863377"/>
                  </a:lnTo>
                  <a:lnTo>
                    <a:pt x="90362" y="824922"/>
                  </a:lnTo>
                  <a:cubicBezTo>
                    <a:pt x="33312" y="740478"/>
                    <a:pt x="0" y="638678"/>
                    <a:pt x="0" y="529098"/>
                  </a:cubicBezTo>
                  <a:close/>
                </a:path>
              </a:pathLst>
            </a:custGeom>
            <a:solidFill>
              <a:srgbClr val="FFDE6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3"/>
            <p:cNvSpPr/>
            <p:nvPr/>
          </p:nvSpPr>
          <p:spPr>
            <a:xfrm rot="5400000">
              <a:off x="29731" y="5966578"/>
              <a:ext cx="850815" cy="910278"/>
            </a:xfrm>
            <a:custGeom>
              <a:rect b="b" l="l" r="r" t="t"/>
              <a:pathLst>
                <a:path extrusionOk="0" h="910278" w="850815">
                  <a:moveTo>
                    <a:pt x="0" y="576000"/>
                  </a:moveTo>
                  <a:cubicBezTo>
                    <a:pt x="0" y="257884"/>
                    <a:pt x="257884" y="0"/>
                    <a:pt x="576000" y="0"/>
                  </a:cubicBezTo>
                  <a:cubicBezTo>
                    <a:pt x="655529" y="0"/>
                    <a:pt x="731294" y="16118"/>
                    <a:pt x="800205" y="45266"/>
                  </a:cubicBezTo>
                  <a:lnTo>
                    <a:pt x="850815" y="72735"/>
                  </a:lnTo>
                  <a:lnTo>
                    <a:pt x="850815" y="125859"/>
                  </a:lnTo>
                  <a:lnTo>
                    <a:pt x="781950" y="88481"/>
                  </a:lnTo>
                  <a:cubicBezTo>
                    <a:pt x="718650" y="61707"/>
                    <a:pt x="649054" y="46901"/>
                    <a:pt x="576001" y="46901"/>
                  </a:cubicBezTo>
                  <a:cubicBezTo>
                    <a:pt x="283788" y="46901"/>
                    <a:pt x="46903" y="283786"/>
                    <a:pt x="46903" y="575999"/>
                  </a:cubicBezTo>
                  <a:cubicBezTo>
                    <a:pt x="46903" y="685579"/>
                    <a:pt x="80215" y="787379"/>
                    <a:pt x="137265" y="871823"/>
                  </a:cubicBezTo>
                  <a:lnTo>
                    <a:pt x="168992" y="910278"/>
                  </a:lnTo>
                  <a:lnTo>
                    <a:pt x="108463" y="910278"/>
                  </a:lnTo>
                  <a:lnTo>
                    <a:pt x="98372" y="898047"/>
                  </a:lnTo>
                  <a:cubicBezTo>
                    <a:pt x="36265" y="806117"/>
                    <a:pt x="0" y="695294"/>
                    <a:pt x="0" y="576000"/>
                  </a:cubicBezTo>
                  <a:close/>
                </a:path>
              </a:pathLst>
            </a:custGeom>
            <a:solidFill>
              <a:srgbClr val="F35B4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3"/>
            <p:cNvSpPr txBox="1"/>
            <p:nvPr/>
          </p:nvSpPr>
          <p:spPr>
            <a:xfrm>
              <a:off x="-40566" y="6190839"/>
              <a:ext cx="882564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ja" sz="1600" u="none" cap="none" strike="noStrike">
                  <a:solidFill>
                    <a:srgbClr val="F46C62"/>
                  </a:solidFill>
                  <a:latin typeface="Arial"/>
                  <a:ea typeface="Arial"/>
                  <a:cs typeface="Arial"/>
                  <a:sym typeface="Arial"/>
                </a:rPr>
                <a:t>もっと</a:t>
              </a:r>
              <a:endParaRPr b="1" i="0" sz="1600" u="none" cap="none" strike="noStrike">
                <a:solidFill>
                  <a:srgbClr val="F46C62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ja" sz="1600" u="none" cap="none" strike="noStrike">
                  <a:solidFill>
                    <a:srgbClr val="F46C62"/>
                  </a:solidFill>
                  <a:latin typeface="Arial"/>
                  <a:ea typeface="Arial"/>
                  <a:cs typeface="Arial"/>
                  <a:sym typeface="Arial"/>
                </a:rPr>
                <a:t>くわしく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タイトル スライド">
  <p:cSld name="10_タイトル スライド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4"/>
          <p:cNvSpPr/>
          <p:nvPr/>
        </p:nvSpPr>
        <p:spPr>
          <a:xfrm>
            <a:off x="0" y="6318585"/>
            <a:ext cx="9144000" cy="432853"/>
          </a:xfrm>
          <a:prstGeom prst="rect">
            <a:avLst/>
          </a:prstGeom>
          <a:solidFill>
            <a:srgbClr val="FCDA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24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F46C6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" name="Google Shape;209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4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F35B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24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F35B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24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3_タイトル スライド">
  <p:cSld name="13_タイトル スライド"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背景パターン&#10;&#10;AI によって生成されたコンテンツは間違っている可能性があります。" id="214" name="Google Shape;214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203407"/>
            <a:ext cx="9144000" cy="6429374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5"/>
          <p:cNvSpPr/>
          <p:nvPr/>
        </p:nvSpPr>
        <p:spPr>
          <a:xfrm>
            <a:off x="0" y="6488990"/>
            <a:ext cx="9144000" cy="262448"/>
          </a:xfrm>
          <a:prstGeom prst="rect">
            <a:avLst/>
          </a:prstGeom>
          <a:solidFill>
            <a:srgbClr val="FCDA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25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F46C6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7" name="Google Shape;217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5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F35B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25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F35B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25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タイトル スライド">
  <p:cSld name="8_タイトル スライド"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6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26C1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3" name="Google Shape;223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6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26C1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26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26C1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26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_タイトル スライド">
  <p:cSld name="12_タイトル スライド"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7"/>
          <p:cNvSpPr/>
          <p:nvPr/>
        </p:nvSpPr>
        <p:spPr>
          <a:xfrm>
            <a:off x="0" y="6489828"/>
            <a:ext cx="9144000" cy="261610"/>
          </a:xfrm>
          <a:prstGeom prst="rect">
            <a:avLst/>
          </a:prstGeom>
          <a:solidFill>
            <a:srgbClr val="CCF1FC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27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26C1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0" name="Google Shape;230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7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26C1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27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26C1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27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タイトル スライド">
  <p:cSld name="6_タイトル スライド"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8"/>
          <p:cNvSpPr/>
          <p:nvPr/>
        </p:nvSpPr>
        <p:spPr>
          <a:xfrm>
            <a:off x="0" y="6489828"/>
            <a:ext cx="9144000" cy="261610"/>
          </a:xfrm>
          <a:prstGeom prst="rect">
            <a:avLst/>
          </a:prstGeom>
          <a:solidFill>
            <a:srgbClr val="FCED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28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FB96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7" name="Google Shape;237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8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FB96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28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FB96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28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grpSp>
        <p:nvGrpSpPr>
          <p:cNvPr id="241" name="Google Shape;241;p28"/>
          <p:cNvGrpSpPr/>
          <p:nvPr/>
        </p:nvGrpSpPr>
        <p:grpSpPr>
          <a:xfrm>
            <a:off x="-40564" y="6007185"/>
            <a:ext cx="950844" cy="850815"/>
            <a:chOff x="-40566" y="5996310"/>
            <a:chExt cx="950844" cy="850815"/>
          </a:xfrm>
        </p:grpSpPr>
        <p:sp>
          <p:nvSpPr>
            <p:cNvPr id="242" name="Google Shape;242;p28"/>
            <p:cNvSpPr/>
            <p:nvPr/>
          </p:nvSpPr>
          <p:spPr>
            <a:xfrm rot="5400000">
              <a:off x="29731" y="6013480"/>
              <a:ext cx="803912" cy="863377"/>
            </a:xfrm>
            <a:custGeom>
              <a:rect b="b" l="l" r="r" t="t"/>
              <a:pathLst>
                <a:path extrusionOk="0" h="863377" w="803912">
                  <a:moveTo>
                    <a:pt x="0" y="529098"/>
                  </a:moveTo>
                  <a:cubicBezTo>
                    <a:pt x="0" y="236885"/>
                    <a:pt x="236885" y="0"/>
                    <a:pt x="529098" y="0"/>
                  </a:cubicBezTo>
                  <a:cubicBezTo>
                    <a:pt x="602151" y="0"/>
                    <a:pt x="671747" y="14806"/>
                    <a:pt x="735047" y="41580"/>
                  </a:cubicBezTo>
                  <a:lnTo>
                    <a:pt x="803912" y="78958"/>
                  </a:lnTo>
                  <a:lnTo>
                    <a:pt x="803912" y="863377"/>
                  </a:lnTo>
                  <a:lnTo>
                    <a:pt x="122089" y="863377"/>
                  </a:lnTo>
                  <a:lnTo>
                    <a:pt x="90362" y="824922"/>
                  </a:lnTo>
                  <a:cubicBezTo>
                    <a:pt x="33312" y="740478"/>
                    <a:pt x="0" y="638678"/>
                    <a:pt x="0" y="529098"/>
                  </a:cubicBezTo>
                  <a:close/>
                </a:path>
              </a:pathLst>
            </a:custGeom>
            <a:solidFill>
              <a:srgbClr val="FFDE6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28"/>
            <p:cNvSpPr/>
            <p:nvPr/>
          </p:nvSpPr>
          <p:spPr>
            <a:xfrm rot="5400000">
              <a:off x="29731" y="5966578"/>
              <a:ext cx="850815" cy="910278"/>
            </a:xfrm>
            <a:custGeom>
              <a:rect b="b" l="l" r="r" t="t"/>
              <a:pathLst>
                <a:path extrusionOk="0" h="910278" w="850815">
                  <a:moveTo>
                    <a:pt x="0" y="576000"/>
                  </a:moveTo>
                  <a:cubicBezTo>
                    <a:pt x="0" y="257884"/>
                    <a:pt x="257884" y="0"/>
                    <a:pt x="576000" y="0"/>
                  </a:cubicBezTo>
                  <a:cubicBezTo>
                    <a:pt x="655529" y="0"/>
                    <a:pt x="731294" y="16118"/>
                    <a:pt x="800205" y="45266"/>
                  </a:cubicBezTo>
                  <a:lnTo>
                    <a:pt x="850815" y="72735"/>
                  </a:lnTo>
                  <a:lnTo>
                    <a:pt x="850815" y="125859"/>
                  </a:lnTo>
                  <a:lnTo>
                    <a:pt x="781950" y="88481"/>
                  </a:lnTo>
                  <a:cubicBezTo>
                    <a:pt x="718650" y="61707"/>
                    <a:pt x="649054" y="46901"/>
                    <a:pt x="576001" y="46901"/>
                  </a:cubicBezTo>
                  <a:cubicBezTo>
                    <a:pt x="283788" y="46901"/>
                    <a:pt x="46903" y="283786"/>
                    <a:pt x="46903" y="575999"/>
                  </a:cubicBezTo>
                  <a:cubicBezTo>
                    <a:pt x="46903" y="685579"/>
                    <a:pt x="80215" y="787379"/>
                    <a:pt x="137265" y="871823"/>
                  </a:cubicBezTo>
                  <a:lnTo>
                    <a:pt x="168992" y="910278"/>
                  </a:lnTo>
                  <a:lnTo>
                    <a:pt x="108463" y="910278"/>
                  </a:lnTo>
                  <a:lnTo>
                    <a:pt x="98372" y="898047"/>
                  </a:lnTo>
                  <a:cubicBezTo>
                    <a:pt x="36265" y="806117"/>
                    <a:pt x="0" y="695294"/>
                    <a:pt x="0" y="576000"/>
                  </a:cubicBezTo>
                  <a:close/>
                </a:path>
              </a:pathLst>
            </a:custGeom>
            <a:solidFill>
              <a:srgbClr val="FB964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28"/>
            <p:cNvSpPr txBox="1"/>
            <p:nvPr/>
          </p:nvSpPr>
          <p:spPr>
            <a:xfrm>
              <a:off x="-40566" y="6190839"/>
              <a:ext cx="903942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ja" sz="1600" u="none" cap="none" strike="noStrike">
                  <a:solidFill>
                    <a:srgbClr val="F54F05"/>
                  </a:solidFill>
                  <a:latin typeface="Arial"/>
                  <a:ea typeface="Arial"/>
                  <a:cs typeface="Arial"/>
                  <a:sym typeface="Arial"/>
                </a:rPr>
                <a:t>もっと</a:t>
              </a:r>
              <a:endParaRPr b="1" i="0" sz="1600" u="none" cap="none" strike="noStrike">
                <a:solidFill>
                  <a:srgbClr val="F54F05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ja" sz="1600" u="none" cap="none" strike="noStrike">
                  <a:solidFill>
                    <a:srgbClr val="F54F05"/>
                  </a:solidFill>
                  <a:latin typeface="Arial"/>
                  <a:ea typeface="Arial"/>
                  <a:cs typeface="Arial"/>
                  <a:sym typeface="Arial"/>
                </a:rPr>
                <a:t>くわしく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タイトル スライド">
  <p:cSld name="7_タイトル スライド"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9"/>
          <p:cNvSpPr/>
          <p:nvPr/>
        </p:nvSpPr>
        <p:spPr>
          <a:xfrm>
            <a:off x="0" y="6489828"/>
            <a:ext cx="9144000" cy="261610"/>
          </a:xfrm>
          <a:prstGeom prst="rect">
            <a:avLst/>
          </a:prstGeom>
          <a:solidFill>
            <a:srgbClr val="E5E5F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29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817D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8" name="Google Shape;248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9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817D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29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817D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29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252" name="Google Shape;252;p29"/>
          <p:cNvSpPr/>
          <p:nvPr/>
        </p:nvSpPr>
        <p:spPr>
          <a:xfrm>
            <a:off x="2041126" y="103328"/>
            <a:ext cx="6131274" cy="584775"/>
          </a:xfrm>
          <a:prstGeom prst="roundRect">
            <a:avLst>
              <a:gd fmla="val 12936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29"/>
          <p:cNvSpPr txBox="1"/>
          <p:nvPr/>
        </p:nvSpPr>
        <p:spPr>
          <a:xfrm>
            <a:off x="843129" y="75788"/>
            <a:ext cx="1005403" cy="5847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b="0" i="0" lang="ja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検索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4" name="Google Shape;254;p29"/>
          <p:cNvGrpSpPr/>
          <p:nvPr/>
        </p:nvGrpSpPr>
        <p:grpSpPr>
          <a:xfrm>
            <a:off x="-40564" y="6007185"/>
            <a:ext cx="950844" cy="850815"/>
            <a:chOff x="-40566" y="5996310"/>
            <a:chExt cx="950844" cy="850815"/>
          </a:xfrm>
        </p:grpSpPr>
        <p:sp>
          <p:nvSpPr>
            <p:cNvPr id="255" name="Google Shape;255;p29"/>
            <p:cNvSpPr/>
            <p:nvPr/>
          </p:nvSpPr>
          <p:spPr>
            <a:xfrm rot="5400000">
              <a:off x="29731" y="6013480"/>
              <a:ext cx="803912" cy="863377"/>
            </a:xfrm>
            <a:custGeom>
              <a:rect b="b" l="l" r="r" t="t"/>
              <a:pathLst>
                <a:path extrusionOk="0" h="863377" w="803912">
                  <a:moveTo>
                    <a:pt x="0" y="529098"/>
                  </a:moveTo>
                  <a:cubicBezTo>
                    <a:pt x="0" y="236885"/>
                    <a:pt x="236885" y="0"/>
                    <a:pt x="529098" y="0"/>
                  </a:cubicBezTo>
                  <a:cubicBezTo>
                    <a:pt x="602151" y="0"/>
                    <a:pt x="671747" y="14806"/>
                    <a:pt x="735047" y="41580"/>
                  </a:cubicBezTo>
                  <a:lnTo>
                    <a:pt x="803912" y="78958"/>
                  </a:lnTo>
                  <a:lnTo>
                    <a:pt x="803912" y="863377"/>
                  </a:lnTo>
                  <a:lnTo>
                    <a:pt x="122089" y="863377"/>
                  </a:lnTo>
                  <a:lnTo>
                    <a:pt x="90362" y="824922"/>
                  </a:lnTo>
                  <a:cubicBezTo>
                    <a:pt x="33312" y="740478"/>
                    <a:pt x="0" y="638678"/>
                    <a:pt x="0" y="529098"/>
                  </a:cubicBezTo>
                  <a:close/>
                </a:path>
              </a:pathLst>
            </a:custGeom>
            <a:solidFill>
              <a:srgbClr val="FFDE6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29"/>
            <p:cNvSpPr/>
            <p:nvPr/>
          </p:nvSpPr>
          <p:spPr>
            <a:xfrm rot="5400000">
              <a:off x="29731" y="5966578"/>
              <a:ext cx="850815" cy="910278"/>
            </a:xfrm>
            <a:custGeom>
              <a:rect b="b" l="l" r="r" t="t"/>
              <a:pathLst>
                <a:path extrusionOk="0" h="910278" w="850815">
                  <a:moveTo>
                    <a:pt x="0" y="576000"/>
                  </a:moveTo>
                  <a:cubicBezTo>
                    <a:pt x="0" y="257884"/>
                    <a:pt x="257884" y="0"/>
                    <a:pt x="576000" y="0"/>
                  </a:cubicBezTo>
                  <a:cubicBezTo>
                    <a:pt x="655529" y="0"/>
                    <a:pt x="731294" y="16118"/>
                    <a:pt x="800205" y="45266"/>
                  </a:cubicBezTo>
                  <a:lnTo>
                    <a:pt x="850815" y="72735"/>
                  </a:lnTo>
                  <a:lnTo>
                    <a:pt x="850815" y="125859"/>
                  </a:lnTo>
                  <a:lnTo>
                    <a:pt x="781950" y="88481"/>
                  </a:lnTo>
                  <a:cubicBezTo>
                    <a:pt x="718650" y="61707"/>
                    <a:pt x="649054" y="46901"/>
                    <a:pt x="576001" y="46901"/>
                  </a:cubicBezTo>
                  <a:cubicBezTo>
                    <a:pt x="283788" y="46901"/>
                    <a:pt x="46903" y="283786"/>
                    <a:pt x="46903" y="575999"/>
                  </a:cubicBezTo>
                  <a:cubicBezTo>
                    <a:pt x="46903" y="685579"/>
                    <a:pt x="80215" y="787379"/>
                    <a:pt x="137265" y="871823"/>
                  </a:cubicBezTo>
                  <a:lnTo>
                    <a:pt x="168992" y="910278"/>
                  </a:lnTo>
                  <a:lnTo>
                    <a:pt x="108463" y="910278"/>
                  </a:lnTo>
                  <a:lnTo>
                    <a:pt x="98372" y="898047"/>
                  </a:lnTo>
                  <a:cubicBezTo>
                    <a:pt x="36265" y="806117"/>
                    <a:pt x="0" y="695294"/>
                    <a:pt x="0" y="576000"/>
                  </a:cubicBezTo>
                  <a:close/>
                </a:path>
              </a:pathLst>
            </a:custGeom>
            <a:solidFill>
              <a:srgbClr val="817DD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29"/>
            <p:cNvSpPr txBox="1"/>
            <p:nvPr/>
          </p:nvSpPr>
          <p:spPr>
            <a:xfrm>
              <a:off x="-40566" y="6190839"/>
              <a:ext cx="903942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ja" sz="1600" u="none" cap="none" strike="noStrike">
                  <a:solidFill>
                    <a:srgbClr val="817DD5"/>
                  </a:solidFill>
                  <a:latin typeface="Arial"/>
                  <a:ea typeface="Arial"/>
                  <a:cs typeface="Arial"/>
                  <a:sym typeface="Arial"/>
                </a:rPr>
                <a:t>もっと</a:t>
              </a:r>
              <a:endParaRPr b="1" i="0" sz="1600" u="none" cap="none" strike="noStrike">
                <a:solidFill>
                  <a:srgbClr val="817DD5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ja" sz="1600" u="none" cap="none" strike="noStrike">
                  <a:solidFill>
                    <a:srgbClr val="817DD5"/>
                  </a:solidFill>
                  <a:latin typeface="Arial"/>
                  <a:ea typeface="Arial"/>
                  <a:cs typeface="Arial"/>
                  <a:sym typeface="Arial"/>
                </a:rPr>
                <a:t>くわしく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タイトル スライド">
  <p:cSld name="1_タイトル スライド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2"/>
          <p:cNvSpPr txBox="1"/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65" name="Google Shape;265;p32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66" name="Google Shape;266;p3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_タイトル スライド">
  <p:cSld name="12_タイトル スライド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/>
          <p:nvPr/>
        </p:nvSpPr>
        <p:spPr>
          <a:xfrm>
            <a:off x="0" y="6489828"/>
            <a:ext cx="9144000" cy="261610"/>
          </a:xfrm>
          <a:prstGeom prst="rect">
            <a:avLst/>
          </a:prstGeom>
          <a:solidFill>
            <a:srgbClr val="CCF1FC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31" name="Google Shape;31;p4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26C1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" name="Google Shape;32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4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26C1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4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26C1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4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3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69" name="Google Shape;269;p3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4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2" name="Google Shape;272;p34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73" name="Google Shape;273;p3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5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6" name="Google Shape;276;p35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7" name="Google Shape;277;p35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8" name="Google Shape;278;p3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6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1" name="Google Shape;281;p3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7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84" name="Google Shape;284;p37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5" name="Google Shape;285;p3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8"/>
          <p:cNvSpPr txBox="1"/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88" name="Google Shape;288;p3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39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292" name="Google Shape;292;p39"/>
          <p:cNvSpPr txBox="1"/>
          <p:nvPr>
            <p:ph idx="1" type="subTitle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93" name="Google Shape;293;p39"/>
          <p:cNvSpPr txBox="1"/>
          <p:nvPr>
            <p:ph idx="2" type="body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4" name="Google Shape;294;p3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0"/>
          <p:cNvSpPr txBox="1"/>
          <p:nvPr>
            <p:ph idx="1" type="body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297" name="Google Shape;297;p4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1"/>
          <p:cNvSpPr txBox="1"/>
          <p:nvPr>
            <p:ph hasCustomPrompt="1"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00" name="Google Shape;300;p41"/>
          <p:cNvSpPr txBox="1"/>
          <p:nvPr>
            <p:ph idx="1" type="body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01" name="Google Shape;301;p4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タイトル スライド">
  <p:cSld name="8_タイトル スライド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26C1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" name="Google Shape;38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5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26C1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5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26C1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5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タイトル スライド">
  <p:cSld name="2_タイトル スライド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F46C6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6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F35B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6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F35B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6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タイトル スライド">
  <p:cSld name="3_タイトル スライド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/>
          <p:nvPr/>
        </p:nvSpPr>
        <p:spPr>
          <a:xfrm>
            <a:off x="0" y="6489828"/>
            <a:ext cx="9144000" cy="261610"/>
          </a:xfrm>
          <a:prstGeom prst="rect">
            <a:avLst/>
          </a:prstGeom>
          <a:solidFill>
            <a:srgbClr val="FCDA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50" name="Google Shape;50;p7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F46C6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" name="Google Shape;51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7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F35B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7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F35B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7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grpSp>
        <p:nvGrpSpPr>
          <p:cNvPr id="55" name="Google Shape;55;p7"/>
          <p:cNvGrpSpPr/>
          <p:nvPr/>
        </p:nvGrpSpPr>
        <p:grpSpPr>
          <a:xfrm>
            <a:off x="-61942" y="6007185"/>
            <a:ext cx="972222" cy="850815"/>
            <a:chOff x="-61944" y="5996310"/>
            <a:chExt cx="972222" cy="850815"/>
          </a:xfrm>
        </p:grpSpPr>
        <p:sp>
          <p:nvSpPr>
            <p:cNvPr id="56" name="Google Shape;56;p7"/>
            <p:cNvSpPr/>
            <p:nvPr/>
          </p:nvSpPr>
          <p:spPr>
            <a:xfrm rot="5400000">
              <a:off x="29731" y="6013480"/>
              <a:ext cx="803912" cy="863377"/>
            </a:xfrm>
            <a:custGeom>
              <a:rect b="b" l="l" r="r" t="t"/>
              <a:pathLst>
                <a:path extrusionOk="0" h="863377" w="803912">
                  <a:moveTo>
                    <a:pt x="0" y="529098"/>
                  </a:moveTo>
                  <a:cubicBezTo>
                    <a:pt x="0" y="236885"/>
                    <a:pt x="236885" y="0"/>
                    <a:pt x="529098" y="0"/>
                  </a:cubicBezTo>
                  <a:cubicBezTo>
                    <a:pt x="602151" y="0"/>
                    <a:pt x="671747" y="14806"/>
                    <a:pt x="735047" y="41580"/>
                  </a:cubicBezTo>
                  <a:lnTo>
                    <a:pt x="803912" y="78958"/>
                  </a:lnTo>
                  <a:lnTo>
                    <a:pt x="803912" y="863377"/>
                  </a:lnTo>
                  <a:lnTo>
                    <a:pt x="122089" y="863377"/>
                  </a:lnTo>
                  <a:lnTo>
                    <a:pt x="90362" y="824922"/>
                  </a:lnTo>
                  <a:cubicBezTo>
                    <a:pt x="33312" y="740478"/>
                    <a:pt x="0" y="638678"/>
                    <a:pt x="0" y="529098"/>
                  </a:cubicBezTo>
                  <a:close/>
                </a:path>
              </a:pathLst>
            </a:custGeom>
            <a:solidFill>
              <a:srgbClr val="FFDE6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7"/>
            <p:cNvSpPr/>
            <p:nvPr/>
          </p:nvSpPr>
          <p:spPr>
            <a:xfrm rot="5400000">
              <a:off x="29731" y="5966578"/>
              <a:ext cx="850815" cy="910278"/>
            </a:xfrm>
            <a:custGeom>
              <a:rect b="b" l="l" r="r" t="t"/>
              <a:pathLst>
                <a:path extrusionOk="0" h="910278" w="850815">
                  <a:moveTo>
                    <a:pt x="0" y="576000"/>
                  </a:moveTo>
                  <a:cubicBezTo>
                    <a:pt x="0" y="257884"/>
                    <a:pt x="257884" y="0"/>
                    <a:pt x="576000" y="0"/>
                  </a:cubicBezTo>
                  <a:cubicBezTo>
                    <a:pt x="655529" y="0"/>
                    <a:pt x="731294" y="16118"/>
                    <a:pt x="800205" y="45266"/>
                  </a:cubicBezTo>
                  <a:lnTo>
                    <a:pt x="850815" y="72735"/>
                  </a:lnTo>
                  <a:lnTo>
                    <a:pt x="850815" y="125859"/>
                  </a:lnTo>
                  <a:lnTo>
                    <a:pt x="781950" y="88481"/>
                  </a:lnTo>
                  <a:cubicBezTo>
                    <a:pt x="718650" y="61707"/>
                    <a:pt x="649054" y="46901"/>
                    <a:pt x="576001" y="46901"/>
                  </a:cubicBezTo>
                  <a:cubicBezTo>
                    <a:pt x="283788" y="46901"/>
                    <a:pt x="46903" y="283786"/>
                    <a:pt x="46903" y="575999"/>
                  </a:cubicBezTo>
                  <a:cubicBezTo>
                    <a:pt x="46903" y="685579"/>
                    <a:pt x="80215" y="787379"/>
                    <a:pt x="137265" y="871823"/>
                  </a:cubicBezTo>
                  <a:lnTo>
                    <a:pt x="168992" y="910278"/>
                  </a:lnTo>
                  <a:lnTo>
                    <a:pt x="108463" y="910278"/>
                  </a:lnTo>
                  <a:lnTo>
                    <a:pt x="98372" y="898047"/>
                  </a:lnTo>
                  <a:cubicBezTo>
                    <a:pt x="36265" y="806117"/>
                    <a:pt x="0" y="695294"/>
                    <a:pt x="0" y="576000"/>
                  </a:cubicBezTo>
                  <a:close/>
                </a:path>
              </a:pathLst>
            </a:custGeom>
            <a:solidFill>
              <a:srgbClr val="F35B4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7"/>
            <p:cNvSpPr txBox="1"/>
            <p:nvPr/>
          </p:nvSpPr>
          <p:spPr>
            <a:xfrm>
              <a:off x="-61944" y="6235709"/>
              <a:ext cx="903942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rPr b="1" i="0" lang="ja" sz="1350" u="none" cap="none" strike="noStrike">
                  <a:solidFill>
                    <a:srgbClr val="F35B4E"/>
                  </a:solidFill>
                  <a:latin typeface="Arial"/>
                  <a:ea typeface="Arial"/>
                  <a:cs typeface="Arial"/>
                  <a:sym typeface="Arial"/>
                </a:rPr>
                <a:t>もっと</a:t>
              </a:r>
              <a:endParaRPr b="1" i="0" sz="1350" u="none" cap="none" strike="noStrike">
                <a:solidFill>
                  <a:srgbClr val="F35B4E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rPr b="1" i="0" lang="ja" sz="1350" u="none" cap="none" strike="noStrike">
                  <a:solidFill>
                    <a:srgbClr val="F35B4E"/>
                  </a:solidFill>
                  <a:latin typeface="Arial"/>
                  <a:ea typeface="Arial"/>
                  <a:cs typeface="Arial"/>
                  <a:sym typeface="Arial"/>
                </a:rPr>
                <a:t>くわしく</a:t>
              </a:r>
              <a:endParaRPr b="1" i="0" sz="1400" u="none" cap="none" strike="noStrike">
                <a:solidFill>
                  <a:srgbClr val="F35B4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タイトル スライド">
  <p:cSld name="5_タイトル スライド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" name="Google Shape;61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8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8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92D0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8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タイトル スライド 1">
  <p:cSld name="3_タイトル スライド_1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背景パターン&#10;&#10;AI によって生成されたコンテンツは間違っている可能性があります。" id="66" name="Google Shape;66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203407"/>
            <a:ext cx="9144002" cy="642937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9"/>
          <p:cNvSpPr/>
          <p:nvPr/>
        </p:nvSpPr>
        <p:spPr>
          <a:xfrm>
            <a:off x="0" y="6489828"/>
            <a:ext cx="9144000" cy="261600"/>
          </a:xfrm>
          <a:prstGeom prst="rect">
            <a:avLst/>
          </a:prstGeom>
          <a:solidFill>
            <a:srgbClr val="FCDA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68" name="Google Shape;68;p9"/>
          <p:cNvSpPr/>
          <p:nvPr/>
        </p:nvSpPr>
        <p:spPr>
          <a:xfrm>
            <a:off x="0" y="2564"/>
            <a:ext cx="9144000" cy="786300"/>
          </a:xfrm>
          <a:prstGeom prst="rect">
            <a:avLst/>
          </a:prstGeom>
          <a:solidFill>
            <a:srgbClr val="F46C6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" name="Google Shape;69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90604" y="26641"/>
            <a:ext cx="751396" cy="751396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9"/>
          <p:cNvSpPr/>
          <p:nvPr/>
        </p:nvSpPr>
        <p:spPr>
          <a:xfrm>
            <a:off x="0" y="6743093"/>
            <a:ext cx="9144000" cy="114900"/>
          </a:xfrm>
          <a:prstGeom prst="rect">
            <a:avLst/>
          </a:prstGeom>
          <a:solidFill>
            <a:srgbClr val="F35B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9"/>
          <p:cNvSpPr/>
          <p:nvPr/>
        </p:nvSpPr>
        <p:spPr>
          <a:xfrm>
            <a:off x="8532440" y="6488990"/>
            <a:ext cx="611700" cy="254100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F35B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9"/>
          <p:cNvSpPr txBox="1"/>
          <p:nvPr>
            <p:ph idx="12" type="sldNum"/>
          </p:nvPr>
        </p:nvSpPr>
        <p:spPr>
          <a:xfrm>
            <a:off x="8628484" y="6574636"/>
            <a:ext cx="419400" cy="1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grpSp>
        <p:nvGrpSpPr>
          <p:cNvPr id="73" name="Google Shape;73;p9"/>
          <p:cNvGrpSpPr/>
          <p:nvPr/>
        </p:nvGrpSpPr>
        <p:grpSpPr>
          <a:xfrm>
            <a:off x="-61942" y="6007185"/>
            <a:ext cx="972222" cy="850815"/>
            <a:chOff x="-61944" y="5996310"/>
            <a:chExt cx="972222" cy="850815"/>
          </a:xfrm>
        </p:grpSpPr>
        <p:sp>
          <p:nvSpPr>
            <p:cNvPr id="74" name="Google Shape;74;p9"/>
            <p:cNvSpPr/>
            <p:nvPr/>
          </p:nvSpPr>
          <p:spPr>
            <a:xfrm rot="5400000">
              <a:off x="29731" y="6013480"/>
              <a:ext cx="803912" cy="863377"/>
            </a:xfrm>
            <a:custGeom>
              <a:rect b="b" l="l" r="r" t="t"/>
              <a:pathLst>
                <a:path extrusionOk="0" h="863377" w="803912">
                  <a:moveTo>
                    <a:pt x="0" y="529098"/>
                  </a:moveTo>
                  <a:cubicBezTo>
                    <a:pt x="0" y="236885"/>
                    <a:pt x="236885" y="0"/>
                    <a:pt x="529098" y="0"/>
                  </a:cubicBezTo>
                  <a:cubicBezTo>
                    <a:pt x="602151" y="0"/>
                    <a:pt x="671747" y="14806"/>
                    <a:pt x="735047" y="41580"/>
                  </a:cubicBezTo>
                  <a:lnTo>
                    <a:pt x="803912" y="78958"/>
                  </a:lnTo>
                  <a:lnTo>
                    <a:pt x="803912" y="863377"/>
                  </a:lnTo>
                  <a:lnTo>
                    <a:pt x="122089" y="863377"/>
                  </a:lnTo>
                  <a:lnTo>
                    <a:pt x="90362" y="824922"/>
                  </a:lnTo>
                  <a:cubicBezTo>
                    <a:pt x="33312" y="740478"/>
                    <a:pt x="0" y="638678"/>
                    <a:pt x="0" y="529098"/>
                  </a:cubicBezTo>
                  <a:close/>
                </a:path>
              </a:pathLst>
            </a:custGeom>
            <a:solidFill>
              <a:srgbClr val="FFDE6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9"/>
            <p:cNvSpPr/>
            <p:nvPr/>
          </p:nvSpPr>
          <p:spPr>
            <a:xfrm rot="5400000">
              <a:off x="29731" y="5966578"/>
              <a:ext cx="850815" cy="910278"/>
            </a:xfrm>
            <a:custGeom>
              <a:rect b="b" l="l" r="r" t="t"/>
              <a:pathLst>
                <a:path extrusionOk="0" h="910278" w="850815">
                  <a:moveTo>
                    <a:pt x="0" y="576000"/>
                  </a:moveTo>
                  <a:cubicBezTo>
                    <a:pt x="0" y="257884"/>
                    <a:pt x="257884" y="0"/>
                    <a:pt x="576000" y="0"/>
                  </a:cubicBezTo>
                  <a:cubicBezTo>
                    <a:pt x="655529" y="0"/>
                    <a:pt x="731294" y="16118"/>
                    <a:pt x="800205" y="45266"/>
                  </a:cubicBezTo>
                  <a:lnTo>
                    <a:pt x="850815" y="72735"/>
                  </a:lnTo>
                  <a:lnTo>
                    <a:pt x="850815" y="125859"/>
                  </a:lnTo>
                  <a:lnTo>
                    <a:pt x="781950" y="88481"/>
                  </a:lnTo>
                  <a:cubicBezTo>
                    <a:pt x="718650" y="61707"/>
                    <a:pt x="649054" y="46901"/>
                    <a:pt x="576001" y="46901"/>
                  </a:cubicBezTo>
                  <a:cubicBezTo>
                    <a:pt x="283788" y="46901"/>
                    <a:pt x="46903" y="283786"/>
                    <a:pt x="46903" y="575999"/>
                  </a:cubicBezTo>
                  <a:cubicBezTo>
                    <a:pt x="46903" y="685579"/>
                    <a:pt x="80215" y="787379"/>
                    <a:pt x="137265" y="871823"/>
                  </a:cubicBezTo>
                  <a:lnTo>
                    <a:pt x="168992" y="910278"/>
                  </a:lnTo>
                  <a:lnTo>
                    <a:pt x="108463" y="910278"/>
                  </a:lnTo>
                  <a:lnTo>
                    <a:pt x="98372" y="898047"/>
                  </a:lnTo>
                  <a:cubicBezTo>
                    <a:pt x="36265" y="806117"/>
                    <a:pt x="0" y="695294"/>
                    <a:pt x="0" y="576000"/>
                  </a:cubicBezTo>
                  <a:close/>
                </a:path>
              </a:pathLst>
            </a:custGeom>
            <a:solidFill>
              <a:srgbClr val="F35B4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9"/>
            <p:cNvSpPr txBox="1"/>
            <p:nvPr/>
          </p:nvSpPr>
          <p:spPr>
            <a:xfrm>
              <a:off x="-61944" y="6235709"/>
              <a:ext cx="903900" cy="58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rPr b="1" i="0" lang="ja" sz="1350" u="none" cap="none" strike="noStrike">
                  <a:solidFill>
                    <a:srgbClr val="F35B4E"/>
                  </a:solidFill>
                  <a:latin typeface="Arial"/>
                  <a:ea typeface="Arial"/>
                  <a:cs typeface="Arial"/>
                  <a:sym typeface="Arial"/>
                </a:rPr>
                <a:t>もっと</a:t>
              </a:r>
              <a:endParaRPr b="1" i="0" sz="1350" u="none" cap="none" strike="noStrike">
                <a:solidFill>
                  <a:srgbClr val="F35B4E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rPr b="1" i="0" lang="ja" sz="1350" u="none" cap="none" strike="noStrike">
                  <a:solidFill>
                    <a:srgbClr val="F35B4E"/>
                  </a:solidFill>
                  <a:latin typeface="Arial"/>
                  <a:ea typeface="Arial"/>
                  <a:cs typeface="Arial"/>
                  <a:sym typeface="Arial"/>
                </a:rPr>
                <a:t>くわしく</a:t>
              </a:r>
              <a:endParaRPr b="1" i="0" sz="1400" u="none" cap="none" strike="noStrike">
                <a:solidFill>
                  <a:srgbClr val="F35B4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タイトル スライド">
  <p:cSld name="6_タイトル スライド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0"/>
          <p:cNvSpPr/>
          <p:nvPr/>
        </p:nvSpPr>
        <p:spPr>
          <a:xfrm>
            <a:off x="0" y="6489828"/>
            <a:ext cx="9144000" cy="261610"/>
          </a:xfrm>
          <a:prstGeom prst="rect">
            <a:avLst/>
          </a:prstGeom>
          <a:solidFill>
            <a:srgbClr val="FCED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79" name="Google Shape;79;p10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FB96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" name="Google Shape;80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0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FB96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0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fmla="val 21588" name="adj1"/>
              <a:gd fmla="val 0" name="adj2"/>
            </a:avLst>
          </a:prstGeom>
          <a:solidFill>
            <a:srgbClr val="FB96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10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grpSp>
        <p:nvGrpSpPr>
          <p:cNvPr id="84" name="Google Shape;84;p10"/>
          <p:cNvGrpSpPr/>
          <p:nvPr/>
        </p:nvGrpSpPr>
        <p:grpSpPr>
          <a:xfrm>
            <a:off x="-61942" y="6007185"/>
            <a:ext cx="972222" cy="850815"/>
            <a:chOff x="-61944" y="5996310"/>
            <a:chExt cx="972222" cy="850815"/>
          </a:xfrm>
        </p:grpSpPr>
        <p:sp>
          <p:nvSpPr>
            <p:cNvPr id="85" name="Google Shape;85;p10"/>
            <p:cNvSpPr/>
            <p:nvPr/>
          </p:nvSpPr>
          <p:spPr>
            <a:xfrm rot="5400000">
              <a:off x="29731" y="6013480"/>
              <a:ext cx="803912" cy="863377"/>
            </a:xfrm>
            <a:custGeom>
              <a:rect b="b" l="l" r="r" t="t"/>
              <a:pathLst>
                <a:path extrusionOk="0" h="863377" w="803912">
                  <a:moveTo>
                    <a:pt x="0" y="529098"/>
                  </a:moveTo>
                  <a:cubicBezTo>
                    <a:pt x="0" y="236885"/>
                    <a:pt x="236885" y="0"/>
                    <a:pt x="529098" y="0"/>
                  </a:cubicBezTo>
                  <a:cubicBezTo>
                    <a:pt x="602151" y="0"/>
                    <a:pt x="671747" y="14806"/>
                    <a:pt x="735047" y="41580"/>
                  </a:cubicBezTo>
                  <a:lnTo>
                    <a:pt x="803912" y="78958"/>
                  </a:lnTo>
                  <a:lnTo>
                    <a:pt x="803912" y="863377"/>
                  </a:lnTo>
                  <a:lnTo>
                    <a:pt x="122089" y="863377"/>
                  </a:lnTo>
                  <a:lnTo>
                    <a:pt x="90362" y="824922"/>
                  </a:lnTo>
                  <a:cubicBezTo>
                    <a:pt x="33312" y="740478"/>
                    <a:pt x="0" y="638678"/>
                    <a:pt x="0" y="529098"/>
                  </a:cubicBezTo>
                  <a:close/>
                </a:path>
              </a:pathLst>
            </a:custGeom>
            <a:solidFill>
              <a:srgbClr val="FFDE6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10"/>
            <p:cNvSpPr/>
            <p:nvPr/>
          </p:nvSpPr>
          <p:spPr>
            <a:xfrm rot="5400000">
              <a:off x="29731" y="5966578"/>
              <a:ext cx="850815" cy="910278"/>
            </a:xfrm>
            <a:custGeom>
              <a:rect b="b" l="l" r="r" t="t"/>
              <a:pathLst>
                <a:path extrusionOk="0" h="910278" w="850815">
                  <a:moveTo>
                    <a:pt x="0" y="576000"/>
                  </a:moveTo>
                  <a:cubicBezTo>
                    <a:pt x="0" y="257884"/>
                    <a:pt x="257884" y="0"/>
                    <a:pt x="576000" y="0"/>
                  </a:cubicBezTo>
                  <a:cubicBezTo>
                    <a:pt x="655529" y="0"/>
                    <a:pt x="731294" y="16118"/>
                    <a:pt x="800205" y="45266"/>
                  </a:cubicBezTo>
                  <a:lnTo>
                    <a:pt x="850815" y="72735"/>
                  </a:lnTo>
                  <a:lnTo>
                    <a:pt x="850815" y="125859"/>
                  </a:lnTo>
                  <a:lnTo>
                    <a:pt x="781950" y="88481"/>
                  </a:lnTo>
                  <a:cubicBezTo>
                    <a:pt x="718650" y="61707"/>
                    <a:pt x="649054" y="46901"/>
                    <a:pt x="576001" y="46901"/>
                  </a:cubicBezTo>
                  <a:cubicBezTo>
                    <a:pt x="283788" y="46901"/>
                    <a:pt x="46903" y="283786"/>
                    <a:pt x="46903" y="575999"/>
                  </a:cubicBezTo>
                  <a:cubicBezTo>
                    <a:pt x="46903" y="685579"/>
                    <a:pt x="80215" y="787379"/>
                    <a:pt x="137265" y="871823"/>
                  </a:cubicBezTo>
                  <a:lnTo>
                    <a:pt x="168992" y="910278"/>
                  </a:lnTo>
                  <a:lnTo>
                    <a:pt x="108463" y="910278"/>
                  </a:lnTo>
                  <a:lnTo>
                    <a:pt x="98372" y="898047"/>
                  </a:lnTo>
                  <a:cubicBezTo>
                    <a:pt x="36265" y="806117"/>
                    <a:pt x="0" y="695294"/>
                    <a:pt x="0" y="576000"/>
                  </a:cubicBezTo>
                  <a:close/>
                </a:path>
              </a:pathLst>
            </a:custGeom>
            <a:solidFill>
              <a:srgbClr val="FB964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10"/>
            <p:cNvSpPr txBox="1"/>
            <p:nvPr/>
          </p:nvSpPr>
          <p:spPr>
            <a:xfrm>
              <a:off x="-61944" y="6235709"/>
              <a:ext cx="903942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rPr b="1" i="0" lang="ja" sz="1350" u="none" cap="none" strike="noStrike">
                  <a:solidFill>
                    <a:srgbClr val="F54F05"/>
                  </a:solidFill>
                  <a:latin typeface="Arial"/>
                  <a:ea typeface="Arial"/>
                  <a:cs typeface="Arial"/>
                  <a:sym typeface="Arial"/>
                </a:rPr>
                <a:t>もっと</a:t>
              </a:r>
              <a:endParaRPr b="1" i="0" sz="1350" u="none" cap="none" strike="noStrike">
                <a:solidFill>
                  <a:srgbClr val="F54F05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rPr b="1" i="0" lang="ja" sz="1350" u="none" cap="none" strike="noStrike">
                  <a:solidFill>
                    <a:srgbClr val="F54F05"/>
                  </a:solidFill>
                  <a:latin typeface="Arial"/>
                  <a:ea typeface="Arial"/>
                  <a:cs typeface="Arial"/>
                  <a:sym typeface="Arial"/>
                </a:rPr>
                <a:t>くわしく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27.xml"/><Relationship Id="rId1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9.xml"/><Relationship Id="rId2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1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1" name="Google Shape;261;p31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2" name="Google Shape;262;p3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6.png"/><Relationship Id="rId4" Type="http://schemas.openxmlformats.org/officeDocument/2006/relationships/image" Target="../media/image72.png"/><Relationship Id="rId5" Type="http://schemas.openxmlformats.org/officeDocument/2006/relationships/image" Target="../media/image54.png"/><Relationship Id="rId6" Type="http://schemas.openxmlformats.org/officeDocument/2006/relationships/image" Target="../media/image50.png"/><Relationship Id="rId7" Type="http://schemas.openxmlformats.org/officeDocument/2006/relationships/image" Target="../media/image5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7.png"/><Relationship Id="rId4" Type="http://schemas.openxmlformats.org/officeDocument/2006/relationships/image" Target="../media/image6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7.png"/><Relationship Id="rId4" Type="http://schemas.openxmlformats.org/officeDocument/2006/relationships/image" Target="../media/image94.png"/><Relationship Id="rId9" Type="http://schemas.openxmlformats.org/officeDocument/2006/relationships/image" Target="../media/image63.png"/><Relationship Id="rId5" Type="http://schemas.openxmlformats.org/officeDocument/2006/relationships/image" Target="../media/image92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8" Type="http://schemas.openxmlformats.org/officeDocument/2006/relationships/image" Target="../media/image62.png"/></Relationships>
</file>

<file path=ppt/slides/_rels/slide13.xml.rels><?xml version="1.0" encoding="UTF-8" standalone="yes"?><Relationships xmlns="http://schemas.openxmlformats.org/package/2006/relationships"><Relationship Id="rId11" Type="http://schemas.openxmlformats.org/officeDocument/2006/relationships/image" Target="../media/image68.png"/><Relationship Id="rId10" Type="http://schemas.openxmlformats.org/officeDocument/2006/relationships/image" Target="../media/image69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7.png"/><Relationship Id="rId4" Type="http://schemas.openxmlformats.org/officeDocument/2006/relationships/image" Target="../media/image96.png"/><Relationship Id="rId9" Type="http://schemas.openxmlformats.org/officeDocument/2006/relationships/hyperlink" Target="https://www.pref.gifu.lg.jp/site/ken-shisetsu/" TargetMode="External"/><Relationship Id="rId5" Type="http://schemas.openxmlformats.org/officeDocument/2006/relationships/image" Target="../media/image93.png"/><Relationship Id="rId6" Type="http://schemas.openxmlformats.org/officeDocument/2006/relationships/image" Target="../media/image95.png"/><Relationship Id="rId7" Type="http://schemas.openxmlformats.org/officeDocument/2006/relationships/image" Target="../media/image65.png"/><Relationship Id="rId8" Type="http://schemas.openxmlformats.org/officeDocument/2006/relationships/image" Target="../media/image90.png"/></Relationships>
</file>

<file path=ppt/slides/_rels/slide14.xml.rels><?xml version="1.0" encoding="UTF-8" standalone="yes"?><Relationships xmlns="http://schemas.openxmlformats.org/package/2006/relationships"><Relationship Id="rId10" Type="http://schemas.openxmlformats.org/officeDocument/2006/relationships/image" Target="../media/image85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9.png"/><Relationship Id="rId4" Type="http://schemas.openxmlformats.org/officeDocument/2006/relationships/image" Target="../media/image91.png"/><Relationship Id="rId9" Type="http://schemas.openxmlformats.org/officeDocument/2006/relationships/image" Target="../media/image98.png"/><Relationship Id="rId5" Type="http://schemas.openxmlformats.org/officeDocument/2006/relationships/image" Target="../media/image97.png"/><Relationship Id="rId6" Type="http://schemas.openxmlformats.org/officeDocument/2006/relationships/image" Target="../media/image70.png"/><Relationship Id="rId7" Type="http://schemas.openxmlformats.org/officeDocument/2006/relationships/image" Target="../media/image84.png"/><Relationship Id="rId8" Type="http://schemas.openxmlformats.org/officeDocument/2006/relationships/image" Target="../media/image8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9.png"/><Relationship Id="rId4" Type="http://schemas.openxmlformats.org/officeDocument/2006/relationships/hyperlink" Target="https://www.nta.go.jp/publication/webtaxtv/201503/webtaxtv_wb.html" TargetMode="External"/><Relationship Id="rId5" Type="http://schemas.openxmlformats.org/officeDocument/2006/relationships/image" Target="../media/image78.png"/><Relationship Id="rId6" Type="http://schemas.openxmlformats.org/officeDocument/2006/relationships/image" Target="../media/image7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4.png"/><Relationship Id="rId4" Type="http://schemas.openxmlformats.org/officeDocument/2006/relationships/hyperlink" Target="https://www.nta.go.jp/taxes/kids/index.htm" TargetMode="External"/><Relationship Id="rId5" Type="http://schemas.openxmlformats.org/officeDocument/2006/relationships/hyperlink" Target="https://www.nta.go.jp/taxes/kids/index.htm" TargetMode="External"/><Relationship Id="rId6" Type="http://schemas.openxmlformats.org/officeDocument/2006/relationships/image" Target="../media/image77.png"/><Relationship Id="rId7" Type="http://schemas.openxmlformats.org/officeDocument/2006/relationships/image" Target="../media/image76.png"/><Relationship Id="rId8" Type="http://schemas.openxmlformats.org/officeDocument/2006/relationships/image" Target="../media/image7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www.pref.gifu.lg.jp" TargetMode="External"/><Relationship Id="rId4" Type="http://schemas.openxmlformats.org/officeDocument/2006/relationships/image" Target="../media/image89.png"/><Relationship Id="rId9" Type="http://schemas.openxmlformats.org/officeDocument/2006/relationships/image" Target="../media/image86.png"/><Relationship Id="rId5" Type="http://schemas.openxmlformats.org/officeDocument/2006/relationships/image" Target="../media/image80.png"/><Relationship Id="rId6" Type="http://schemas.openxmlformats.org/officeDocument/2006/relationships/image" Target="../media/image81.png"/><Relationship Id="rId7" Type="http://schemas.openxmlformats.org/officeDocument/2006/relationships/image" Target="../media/image83.png"/><Relationship Id="rId8" Type="http://schemas.openxmlformats.org/officeDocument/2006/relationships/image" Target="../media/image8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www.mof.go.jp/kids/2018" TargetMode="External"/><Relationship Id="rId4" Type="http://schemas.openxmlformats.org/officeDocument/2006/relationships/image" Target="../media/image12.png"/><Relationship Id="rId5" Type="http://schemas.openxmlformats.org/officeDocument/2006/relationships/image" Target="../media/image16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59.png"/><Relationship Id="rId10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29.png"/><Relationship Id="rId5" Type="http://schemas.openxmlformats.org/officeDocument/2006/relationships/image" Target="../media/image15.png"/><Relationship Id="rId6" Type="http://schemas.openxmlformats.org/officeDocument/2006/relationships/image" Target="../media/image22.png"/><Relationship Id="rId7" Type="http://schemas.openxmlformats.org/officeDocument/2006/relationships/image" Target="../media/image14.png"/><Relationship Id="rId8" Type="http://schemas.openxmlformats.org/officeDocument/2006/relationships/image" Target="../media/image27.pn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34.png"/><Relationship Id="rId10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8.png"/><Relationship Id="rId4" Type="http://schemas.openxmlformats.org/officeDocument/2006/relationships/image" Target="../media/image32.png"/><Relationship Id="rId9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1.png"/><Relationship Id="rId7" Type="http://schemas.openxmlformats.org/officeDocument/2006/relationships/image" Target="../media/image33.png"/><Relationship Id="rId8" Type="http://schemas.openxmlformats.org/officeDocument/2006/relationships/image" Target="../media/image3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7.png"/><Relationship Id="rId7" Type="http://schemas.openxmlformats.org/officeDocument/2006/relationships/image" Target="../media/image44.png"/><Relationship Id="rId8" Type="http://schemas.openxmlformats.org/officeDocument/2006/relationships/image" Target="../media/image4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www.nta.go.jp/taxes/kids/video/index.htm#anime" TargetMode="External"/><Relationship Id="rId4" Type="http://schemas.openxmlformats.org/officeDocument/2006/relationships/image" Target="../media/image46.png"/><Relationship Id="rId5" Type="http://schemas.openxmlformats.org/officeDocument/2006/relationships/image" Target="../media/image45.png"/><Relationship Id="rId6" Type="http://schemas.openxmlformats.org/officeDocument/2006/relationships/image" Target="../media/image49.png"/><Relationship Id="rId7" Type="http://schemas.openxmlformats.org/officeDocument/2006/relationships/image" Target="../media/image5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5.png"/><Relationship Id="rId4" Type="http://schemas.openxmlformats.org/officeDocument/2006/relationships/hyperlink" Target="https://www.mof.go.jp/tax_policy/publication/brochure/zeikin_drill/index.html" TargetMode="External"/><Relationship Id="rId5" Type="http://schemas.openxmlformats.org/officeDocument/2006/relationships/image" Target="../media/image51.png"/><Relationship Id="rId6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3"/>
          <p:cNvSpPr txBox="1"/>
          <p:nvPr/>
        </p:nvSpPr>
        <p:spPr>
          <a:xfrm>
            <a:off x="3787170" y="5414843"/>
            <a:ext cx="1569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ja" sz="1800" u="none" cap="none" strike="noStrike">
                <a:solidFill>
                  <a:srgbClr val="E37F2D"/>
                </a:solidFill>
                <a:latin typeface="Noto Sans JP"/>
                <a:ea typeface="Noto Sans JP"/>
                <a:cs typeface="Noto Sans JP"/>
                <a:sym typeface="Noto Sans JP"/>
              </a:rPr>
              <a:t>令和7年度版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52"/>
          <p:cNvSpPr/>
          <p:nvPr/>
        </p:nvSpPr>
        <p:spPr>
          <a:xfrm>
            <a:off x="6265192" y="1398637"/>
            <a:ext cx="2697447" cy="4009516"/>
          </a:xfrm>
          <a:prstGeom prst="rect">
            <a:avLst/>
          </a:prstGeom>
          <a:solidFill>
            <a:srgbClr val="D3F1F5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672" name="Google Shape;672;p52"/>
          <p:cNvSpPr/>
          <p:nvPr/>
        </p:nvSpPr>
        <p:spPr>
          <a:xfrm>
            <a:off x="6267166" y="1398637"/>
            <a:ext cx="2697447" cy="359818"/>
          </a:xfrm>
          <a:prstGeom prst="rect">
            <a:avLst/>
          </a:prstGeom>
          <a:solidFill>
            <a:srgbClr val="36BFD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rPr>
              <a:t>都道府県・市区町村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p52"/>
          <p:cNvSpPr/>
          <p:nvPr/>
        </p:nvSpPr>
        <p:spPr>
          <a:xfrm>
            <a:off x="274551" y="1398637"/>
            <a:ext cx="2697447" cy="4009516"/>
          </a:xfrm>
          <a:prstGeom prst="rect">
            <a:avLst/>
          </a:prstGeom>
          <a:solidFill>
            <a:srgbClr val="EBFAE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674" name="Google Shape;674;p52"/>
          <p:cNvSpPr/>
          <p:nvPr/>
        </p:nvSpPr>
        <p:spPr>
          <a:xfrm>
            <a:off x="274551" y="1398637"/>
            <a:ext cx="2697447" cy="35981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rPr>
              <a:t>国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5" name="Google Shape;675;p52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676" name="Google Shape;676;p52"/>
          <p:cNvSpPr txBox="1"/>
          <p:nvPr/>
        </p:nvSpPr>
        <p:spPr>
          <a:xfrm>
            <a:off x="839740" y="130873"/>
            <a:ext cx="7571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JP"/>
              <a:buNone/>
            </a:pPr>
            <a:r>
              <a:rPr b="1" i="0" lang="ja" sz="3200" u="none" cap="none" strike="noStrike">
                <a:solidFill>
                  <a:srgbClr val="FFFFFF"/>
                </a:solidFill>
                <a:latin typeface="Noto Sans JP"/>
                <a:ea typeface="Noto Sans JP"/>
                <a:cs typeface="Noto Sans JP"/>
                <a:sym typeface="Noto Sans JP"/>
              </a:rPr>
              <a:t>税金の使いみちはどうやって決めるの？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7" name="Google Shape;677;p52"/>
          <p:cNvGrpSpPr/>
          <p:nvPr/>
        </p:nvGrpSpPr>
        <p:grpSpPr>
          <a:xfrm>
            <a:off x="3389448" y="4667928"/>
            <a:ext cx="2454312" cy="1649842"/>
            <a:chOff x="3366125" y="4623324"/>
            <a:chExt cx="2454312" cy="1649842"/>
          </a:xfrm>
        </p:grpSpPr>
        <p:pic>
          <p:nvPicPr>
            <p:cNvPr id="678" name="Google Shape;678;p5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712776" y="4623324"/>
              <a:ext cx="1761010" cy="13439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79" name="Google Shape;679;p52"/>
            <p:cNvSpPr/>
            <p:nvPr/>
          </p:nvSpPr>
          <p:spPr>
            <a:xfrm>
              <a:off x="3366125" y="6011216"/>
              <a:ext cx="2454312" cy="261950"/>
            </a:xfrm>
            <a:prstGeom prst="roundRect">
              <a:avLst>
                <a:gd fmla="val 50000" name="adj"/>
              </a:avLst>
            </a:prstGeom>
            <a:solidFill>
              <a:srgbClr val="F0A620"/>
            </a:solidFill>
            <a:ln>
              <a:noFill/>
            </a:ln>
          </p:spPr>
          <p:txBody>
            <a:bodyPr anchorCtr="0" anchor="ctr" bIns="720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Noto Sans JP"/>
                <a:buNone/>
              </a:pPr>
              <a:r>
                <a:rPr b="1" i="0" lang="ja" sz="1200" u="none" cap="none" strike="noStrike">
                  <a:solidFill>
                    <a:schemeClr val="lt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国　民</a:t>
              </a:r>
              <a:endParaRPr b="1" i="0" sz="120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</p:grpSp>
      <p:pic>
        <p:nvPicPr>
          <p:cNvPr id="680" name="Google Shape;680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27468" y="4220291"/>
            <a:ext cx="1572895" cy="1179773"/>
          </a:xfrm>
          <a:prstGeom prst="rect">
            <a:avLst/>
          </a:prstGeom>
          <a:noFill/>
          <a:ln>
            <a:noFill/>
          </a:ln>
        </p:spPr>
      </p:pic>
      <p:sp>
        <p:nvSpPr>
          <p:cNvPr id="681" name="Google Shape;681;p52"/>
          <p:cNvSpPr/>
          <p:nvPr/>
        </p:nvSpPr>
        <p:spPr>
          <a:xfrm>
            <a:off x="6596044" y="3959290"/>
            <a:ext cx="2035742" cy="217276"/>
          </a:xfrm>
          <a:prstGeom prst="roundRect">
            <a:avLst>
              <a:gd fmla="val 50000" name="adj"/>
            </a:avLst>
          </a:prstGeom>
          <a:solidFill>
            <a:srgbClr val="36BFD2"/>
          </a:solidFill>
          <a:ln>
            <a:noFill/>
          </a:ln>
        </p:spPr>
        <p:txBody>
          <a:bodyPr anchorCtr="0" anchor="ctr" bIns="72000" lIns="91425" spcFirstLastPara="1" rIns="91425" wrap="square" tIns="90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50"/>
              <a:buFont typeface="Noto Sans JP"/>
              <a:buNone/>
            </a:pPr>
            <a:r>
              <a:rPr b="1" i="0" lang="ja" sz="115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rPr>
              <a:t>都道府県・市区町村の議会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2" name="Google Shape;682;p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3634" y="4277205"/>
            <a:ext cx="1579281" cy="1046564"/>
          </a:xfrm>
          <a:prstGeom prst="rect">
            <a:avLst/>
          </a:prstGeom>
          <a:noFill/>
          <a:ln>
            <a:noFill/>
          </a:ln>
        </p:spPr>
      </p:pic>
      <p:sp>
        <p:nvSpPr>
          <p:cNvPr id="683" name="Google Shape;683;p52"/>
          <p:cNvSpPr/>
          <p:nvPr/>
        </p:nvSpPr>
        <p:spPr>
          <a:xfrm>
            <a:off x="605403" y="3959290"/>
            <a:ext cx="2035742" cy="217276"/>
          </a:xfrm>
          <a:prstGeom prst="roundRect">
            <a:avLst>
              <a:gd fmla="val 50000" name="adj"/>
            </a:avLst>
          </a:prstGeom>
          <a:solidFill>
            <a:srgbClr val="92D050"/>
          </a:solidFill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JP"/>
              <a:buNone/>
            </a:pPr>
            <a:r>
              <a:rPr b="1" i="0" lang="ja" sz="120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rPr>
              <a:t>国会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52"/>
          <p:cNvSpPr/>
          <p:nvPr/>
        </p:nvSpPr>
        <p:spPr>
          <a:xfrm>
            <a:off x="604474" y="1970636"/>
            <a:ext cx="2037600" cy="216000"/>
          </a:xfrm>
          <a:prstGeom prst="roundRect">
            <a:avLst>
              <a:gd fmla="val 50000" name="adj"/>
            </a:avLst>
          </a:prstGeom>
          <a:solidFill>
            <a:srgbClr val="92D050"/>
          </a:solidFill>
          <a:ln>
            <a:noFill/>
          </a:ln>
        </p:spPr>
        <p:txBody>
          <a:bodyPr anchorCtr="0" anchor="ctr" bIns="72000" lIns="91425" spcFirstLastPara="1" rIns="91425" wrap="square" tIns="90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ja" sz="120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rPr>
              <a:t>内　閣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建物, 障子, ウィンドウ, 時計 が含まれている画像&#10;&#10;自動的に生成された説明" id="685" name="Google Shape;685;p5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47692" y="2367034"/>
            <a:ext cx="1351165" cy="987761"/>
          </a:xfrm>
          <a:prstGeom prst="rect">
            <a:avLst/>
          </a:prstGeom>
          <a:noFill/>
          <a:ln>
            <a:noFill/>
          </a:ln>
        </p:spPr>
      </p:pic>
      <p:sp>
        <p:nvSpPr>
          <p:cNvPr id="686" name="Google Shape;686;p52"/>
          <p:cNvSpPr/>
          <p:nvPr/>
        </p:nvSpPr>
        <p:spPr>
          <a:xfrm flipH="1">
            <a:off x="2959741" y="3617016"/>
            <a:ext cx="1419873" cy="1006936"/>
          </a:xfrm>
          <a:prstGeom prst="bentArrow">
            <a:avLst>
              <a:gd fmla="val 20562" name="adj1"/>
              <a:gd fmla="val 20248" name="adj2"/>
              <a:gd fmla="val 21991" name="adj3"/>
              <a:gd fmla="val 13849" name="adj4"/>
            </a:avLst>
          </a:prstGeom>
          <a:solidFill>
            <a:srgbClr val="F0A620"/>
          </a:solidFill>
          <a:ln>
            <a:noFill/>
          </a:ln>
        </p:spPr>
        <p:txBody>
          <a:bodyPr anchorCtr="0" anchor="ctr" bIns="720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687" name="Google Shape;687;p52"/>
          <p:cNvSpPr/>
          <p:nvPr/>
        </p:nvSpPr>
        <p:spPr>
          <a:xfrm>
            <a:off x="4683641" y="1379865"/>
            <a:ext cx="1546369" cy="3244088"/>
          </a:xfrm>
          <a:prstGeom prst="bentArrow">
            <a:avLst>
              <a:gd fmla="val 14214" name="adj1"/>
              <a:gd fmla="val 14885" name="adj2"/>
              <a:gd fmla="val 12859" name="adj3"/>
              <a:gd fmla="val 19948" name="adj4"/>
            </a:avLst>
          </a:prstGeom>
          <a:solidFill>
            <a:srgbClr val="69CFD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688" name="Google Shape;688;p52"/>
          <p:cNvSpPr/>
          <p:nvPr/>
        </p:nvSpPr>
        <p:spPr>
          <a:xfrm>
            <a:off x="6596044" y="1969360"/>
            <a:ext cx="2035800" cy="217200"/>
          </a:xfrm>
          <a:prstGeom prst="roundRect">
            <a:avLst>
              <a:gd fmla="val 50000" name="adj"/>
            </a:avLst>
          </a:prstGeom>
          <a:solidFill>
            <a:srgbClr val="36BFD2"/>
          </a:solidFill>
          <a:ln>
            <a:noFill/>
          </a:ln>
        </p:spPr>
        <p:txBody>
          <a:bodyPr anchorCtr="0" anchor="ctr" bIns="72000" lIns="91425" spcFirstLastPara="1" rIns="91425" wrap="square" tIns="90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b="1" i="0" lang="ja" sz="115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rPr>
              <a:t>都道府県知事・市区町村長</a:t>
            </a:r>
            <a:endParaRPr b="1" i="0" sz="1150" u="none" cap="none" strike="noStrike">
              <a:solidFill>
                <a:schemeClr val="lt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689" name="Google Shape;689;p52"/>
          <p:cNvSpPr/>
          <p:nvPr/>
        </p:nvSpPr>
        <p:spPr>
          <a:xfrm flipH="1">
            <a:off x="2982887" y="1379864"/>
            <a:ext cx="1714149" cy="3244088"/>
          </a:xfrm>
          <a:prstGeom prst="bentArrow">
            <a:avLst>
              <a:gd fmla="val 14214" name="adj1"/>
              <a:gd fmla="val 12891" name="adj2"/>
              <a:gd fmla="val 14145" name="adj3"/>
              <a:gd fmla="val 19259" name="adj4"/>
            </a:avLst>
          </a:prstGeom>
          <a:solidFill>
            <a:srgbClr val="92D05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pic>
        <p:nvPicPr>
          <p:cNvPr id="690" name="Google Shape;690;p5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792285" y="2405857"/>
            <a:ext cx="1643261" cy="910114"/>
          </a:xfrm>
          <a:prstGeom prst="rect">
            <a:avLst/>
          </a:prstGeom>
          <a:noFill/>
          <a:ln>
            <a:noFill/>
          </a:ln>
        </p:spPr>
      </p:pic>
      <p:sp>
        <p:nvSpPr>
          <p:cNvPr id="691" name="Google Shape;691;p52"/>
          <p:cNvSpPr/>
          <p:nvPr/>
        </p:nvSpPr>
        <p:spPr>
          <a:xfrm rot="10800000">
            <a:off x="1057314" y="5416942"/>
            <a:ext cx="1131921" cy="254096"/>
          </a:xfrm>
          <a:prstGeom prst="triangle">
            <a:avLst>
              <a:gd fmla="val 50000" name="adj"/>
            </a:avLst>
          </a:prstGeom>
          <a:gradFill>
            <a:gsLst>
              <a:gs pos="0">
                <a:srgbClr val="78B832"/>
              </a:gs>
              <a:gs pos="100000">
                <a:srgbClr val="B8E08C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ctr" bIns="720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grpSp>
        <p:nvGrpSpPr>
          <p:cNvPr id="692" name="Google Shape;692;p52"/>
          <p:cNvGrpSpPr/>
          <p:nvPr/>
        </p:nvGrpSpPr>
        <p:grpSpPr>
          <a:xfrm>
            <a:off x="1057314" y="3430579"/>
            <a:ext cx="1131921" cy="455443"/>
            <a:chOff x="1057313" y="3173604"/>
            <a:chExt cx="1131921" cy="455443"/>
          </a:xfrm>
        </p:grpSpPr>
        <p:sp>
          <p:nvSpPr>
            <p:cNvPr id="693" name="Google Shape;693;p52"/>
            <p:cNvSpPr/>
            <p:nvPr/>
          </p:nvSpPr>
          <p:spPr>
            <a:xfrm rot="10800000">
              <a:off x="1057313" y="3382470"/>
              <a:ext cx="1131921" cy="246577"/>
            </a:xfrm>
            <a:prstGeom prst="triangle">
              <a:avLst>
                <a:gd fmla="val 50000" name="adj"/>
              </a:avLst>
            </a:prstGeom>
            <a:gradFill>
              <a:gsLst>
                <a:gs pos="0">
                  <a:srgbClr val="78B832"/>
                </a:gs>
                <a:gs pos="100000">
                  <a:srgbClr val="B8E08C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720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  <p:sp>
          <p:nvSpPr>
            <p:cNvPr id="694" name="Google Shape;694;p52"/>
            <p:cNvSpPr txBox="1"/>
            <p:nvPr/>
          </p:nvSpPr>
          <p:spPr>
            <a:xfrm>
              <a:off x="1071681" y="3173604"/>
              <a:ext cx="11079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ja" sz="1200" u="none" cap="none" strike="noStrike">
                  <a:solidFill>
                    <a:srgbClr val="6BA42C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予算案の提出</a:t>
              </a:r>
              <a:endParaRPr b="1" i="0" sz="1200" u="none" cap="none" strike="noStrike">
                <a:solidFill>
                  <a:srgbClr val="6BA42C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</p:grpSp>
      <p:sp>
        <p:nvSpPr>
          <p:cNvPr id="695" name="Google Shape;695;p52"/>
          <p:cNvSpPr/>
          <p:nvPr/>
        </p:nvSpPr>
        <p:spPr>
          <a:xfrm rot="10800000">
            <a:off x="7047953" y="5416942"/>
            <a:ext cx="1131921" cy="254096"/>
          </a:xfrm>
          <a:prstGeom prst="triangle">
            <a:avLst>
              <a:gd fmla="val 50000" name="adj"/>
            </a:avLst>
          </a:prstGeom>
          <a:gradFill>
            <a:gsLst>
              <a:gs pos="0">
                <a:srgbClr val="2BA3D9"/>
              </a:gs>
              <a:gs pos="100000">
                <a:srgbClr val="A0D6EE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ctr" bIns="720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696" name="Google Shape;696;p52"/>
          <p:cNvSpPr/>
          <p:nvPr/>
        </p:nvSpPr>
        <p:spPr>
          <a:xfrm>
            <a:off x="4993016" y="2196923"/>
            <a:ext cx="1270202" cy="2445537"/>
          </a:xfrm>
          <a:prstGeom prst="bentArrow">
            <a:avLst>
              <a:gd fmla="val 17111" name="adj1"/>
              <a:gd fmla="val 15139" name="adj2"/>
              <a:gd fmla="val 15139" name="adj3"/>
              <a:gd fmla="val 23375" name="adj4"/>
            </a:avLst>
          </a:prstGeom>
          <a:solidFill>
            <a:srgbClr val="F0A620"/>
          </a:solidFill>
          <a:ln>
            <a:noFill/>
          </a:ln>
        </p:spPr>
        <p:txBody>
          <a:bodyPr anchorCtr="0" anchor="ctr" bIns="720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697" name="Google Shape;697;p52"/>
          <p:cNvSpPr/>
          <p:nvPr/>
        </p:nvSpPr>
        <p:spPr>
          <a:xfrm>
            <a:off x="5004567" y="3661465"/>
            <a:ext cx="1258651" cy="527794"/>
          </a:xfrm>
          <a:prstGeom prst="bentArrow">
            <a:avLst>
              <a:gd fmla="val 38976" name="adj1"/>
              <a:gd fmla="val 31876" name="adj2"/>
              <a:gd fmla="val 28637" name="adj3"/>
              <a:gd fmla="val 43750" name="adj4"/>
            </a:avLst>
          </a:prstGeom>
          <a:solidFill>
            <a:srgbClr val="F0A620"/>
          </a:solidFill>
          <a:ln>
            <a:noFill/>
          </a:ln>
        </p:spPr>
        <p:txBody>
          <a:bodyPr anchorCtr="0" anchor="ctr" bIns="720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grpSp>
        <p:nvGrpSpPr>
          <p:cNvPr id="698" name="Google Shape;698;p52"/>
          <p:cNvGrpSpPr/>
          <p:nvPr/>
        </p:nvGrpSpPr>
        <p:grpSpPr>
          <a:xfrm>
            <a:off x="274551" y="5671510"/>
            <a:ext cx="2844518" cy="637215"/>
            <a:chOff x="274551" y="5671510"/>
            <a:chExt cx="2844518" cy="637215"/>
          </a:xfrm>
        </p:grpSpPr>
        <p:sp>
          <p:nvSpPr>
            <p:cNvPr id="699" name="Google Shape;699;p52"/>
            <p:cNvSpPr/>
            <p:nvPr/>
          </p:nvSpPr>
          <p:spPr>
            <a:xfrm>
              <a:off x="274551" y="5671510"/>
              <a:ext cx="2697447" cy="637215"/>
            </a:xfrm>
            <a:prstGeom prst="rect">
              <a:avLst/>
            </a:prstGeom>
            <a:solidFill>
              <a:srgbClr val="EBF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  <p:sp>
          <p:nvSpPr>
            <p:cNvPr id="700" name="Google Shape;700;p52"/>
            <p:cNvSpPr/>
            <p:nvPr/>
          </p:nvSpPr>
          <p:spPr>
            <a:xfrm>
              <a:off x="274551" y="5682870"/>
              <a:ext cx="2697447" cy="26195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chemeClr val="lt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議決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52"/>
            <p:cNvSpPr txBox="1"/>
            <p:nvPr/>
          </p:nvSpPr>
          <p:spPr>
            <a:xfrm>
              <a:off x="318269" y="5981062"/>
              <a:ext cx="28008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ja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国会の話し合いで予算が決まります。</a:t>
              </a:r>
              <a:endParaRPr b="1" i="0" sz="12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</p:grpSp>
      <p:grpSp>
        <p:nvGrpSpPr>
          <p:cNvPr id="702" name="Google Shape;702;p52"/>
          <p:cNvGrpSpPr/>
          <p:nvPr/>
        </p:nvGrpSpPr>
        <p:grpSpPr>
          <a:xfrm>
            <a:off x="6263218" y="5671510"/>
            <a:ext cx="2844518" cy="637215"/>
            <a:chOff x="6263218" y="5671510"/>
            <a:chExt cx="2844518" cy="637215"/>
          </a:xfrm>
        </p:grpSpPr>
        <p:sp>
          <p:nvSpPr>
            <p:cNvPr id="703" name="Google Shape;703;p52"/>
            <p:cNvSpPr/>
            <p:nvPr/>
          </p:nvSpPr>
          <p:spPr>
            <a:xfrm>
              <a:off x="6263218" y="5671510"/>
              <a:ext cx="2697447" cy="637215"/>
            </a:xfrm>
            <a:prstGeom prst="rect">
              <a:avLst/>
            </a:prstGeom>
            <a:solidFill>
              <a:srgbClr val="D3F1F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  <p:sp>
          <p:nvSpPr>
            <p:cNvPr id="704" name="Google Shape;704;p52"/>
            <p:cNvSpPr/>
            <p:nvPr/>
          </p:nvSpPr>
          <p:spPr>
            <a:xfrm>
              <a:off x="6263218" y="5682870"/>
              <a:ext cx="2697447" cy="261950"/>
            </a:xfrm>
            <a:prstGeom prst="rect">
              <a:avLst/>
            </a:prstGeom>
            <a:solidFill>
              <a:srgbClr val="36BFD2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chemeClr val="lt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議決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52"/>
            <p:cNvSpPr txBox="1"/>
            <p:nvPr/>
          </p:nvSpPr>
          <p:spPr>
            <a:xfrm>
              <a:off x="6306936" y="5981062"/>
              <a:ext cx="28008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ja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議会の話し合いで予算が決まります。</a:t>
              </a:r>
              <a:endParaRPr b="1" i="0" sz="12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</p:grpSp>
      <p:grpSp>
        <p:nvGrpSpPr>
          <p:cNvPr id="706" name="Google Shape;706;p52"/>
          <p:cNvGrpSpPr/>
          <p:nvPr/>
        </p:nvGrpSpPr>
        <p:grpSpPr>
          <a:xfrm>
            <a:off x="2928279" y="3454930"/>
            <a:ext cx="1338900" cy="994313"/>
            <a:chOff x="2928279" y="3454930"/>
            <a:chExt cx="1338900" cy="994313"/>
          </a:xfrm>
        </p:grpSpPr>
        <p:sp>
          <p:nvSpPr>
            <p:cNvPr id="707" name="Google Shape;707;p52"/>
            <p:cNvSpPr txBox="1"/>
            <p:nvPr/>
          </p:nvSpPr>
          <p:spPr>
            <a:xfrm>
              <a:off x="3440617" y="3454930"/>
              <a:ext cx="5436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rgbClr val="DB920F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選挙</a:t>
              </a:r>
              <a:endParaRPr b="1" i="0" sz="1400" u="none" cap="none" strike="noStrike">
                <a:solidFill>
                  <a:srgbClr val="DB920F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  <p:sp>
          <p:nvSpPr>
            <p:cNvPr id="708" name="Google Shape;708;p52"/>
            <p:cNvSpPr txBox="1"/>
            <p:nvPr/>
          </p:nvSpPr>
          <p:spPr>
            <a:xfrm>
              <a:off x="2928279" y="4033743"/>
              <a:ext cx="13389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ja" sz="10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国民の代表である</a:t>
              </a:r>
              <a:endParaRPr b="1" i="0" sz="10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ja" sz="10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国会議員を選びます</a:t>
              </a:r>
              <a:endParaRPr b="1" i="0" sz="10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</p:grpSp>
      <p:grpSp>
        <p:nvGrpSpPr>
          <p:cNvPr id="709" name="Google Shape;709;p52"/>
          <p:cNvGrpSpPr/>
          <p:nvPr/>
        </p:nvGrpSpPr>
        <p:grpSpPr>
          <a:xfrm>
            <a:off x="5139695" y="3442573"/>
            <a:ext cx="1219200" cy="1244692"/>
            <a:chOff x="5139695" y="3405502"/>
            <a:chExt cx="1219200" cy="1244692"/>
          </a:xfrm>
        </p:grpSpPr>
        <p:sp>
          <p:nvSpPr>
            <p:cNvPr id="710" name="Google Shape;710;p52"/>
            <p:cNvSpPr txBox="1"/>
            <p:nvPr/>
          </p:nvSpPr>
          <p:spPr>
            <a:xfrm>
              <a:off x="5477379" y="3405502"/>
              <a:ext cx="5436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rgbClr val="DB920F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選挙</a:t>
              </a:r>
              <a:endParaRPr b="1" i="0" sz="1400" u="none" cap="none" strike="noStrike">
                <a:solidFill>
                  <a:srgbClr val="DB920F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  <p:sp>
          <p:nvSpPr>
            <p:cNvPr id="711" name="Google Shape;711;p52"/>
            <p:cNvSpPr txBox="1"/>
            <p:nvPr/>
          </p:nvSpPr>
          <p:spPr>
            <a:xfrm>
              <a:off x="5139695" y="3895994"/>
              <a:ext cx="1219200" cy="75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ja" sz="10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住民の代表である</a:t>
              </a:r>
              <a:endParaRPr b="1" i="0" sz="10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ja" sz="10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都道府県・市区町村議会議員を選びます</a:t>
              </a:r>
              <a:endParaRPr b="1" i="0" sz="10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</p:grpSp>
      <p:grpSp>
        <p:nvGrpSpPr>
          <p:cNvPr id="712" name="Google Shape;712;p52"/>
          <p:cNvGrpSpPr/>
          <p:nvPr/>
        </p:nvGrpSpPr>
        <p:grpSpPr>
          <a:xfrm>
            <a:off x="5145238" y="2518334"/>
            <a:ext cx="1208100" cy="1006643"/>
            <a:chOff x="5189574" y="2180717"/>
            <a:chExt cx="1208100" cy="1006643"/>
          </a:xfrm>
        </p:grpSpPr>
        <p:sp>
          <p:nvSpPr>
            <p:cNvPr id="713" name="Google Shape;713;p52"/>
            <p:cNvSpPr txBox="1"/>
            <p:nvPr/>
          </p:nvSpPr>
          <p:spPr>
            <a:xfrm>
              <a:off x="5426090" y="2180717"/>
              <a:ext cx="5436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rgbClr val="DB920F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選挙</a:t>
              </a:r>
              <a:endParaRPr b="1" i="0" sz="1400" u="none" cap="none" strike="noStrike">
                <a:solidFill>
                  <a:srgbClr val="DB920F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  <p:sp>
          <p:nvSpPr>
            <p:cNvPr id="714" name="Google Shape;714;p52"/>
            <p:cNvSpPr txBox="1"/>
            <p:nvPr/>
          </p:nvSpPr>
          <p:spPr>
            <a:xfrm>
              <a:off x="5189574" y="2433160"/>
              <a:ext cx="1208100" cy="75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ja" sz="10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住民の代表である</a:t>
              </a:r>
              <a:endParaRPr b="1" i="0" sz="10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ja" sz="10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都道府県知事・</a:t>
              </a:r>
              <a:endParaRPr b="1" i="0" sz="10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ja" sz="10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市区町村長を選びます</a:t>
              </a:r>
              <a:endParaRPr b="1" i="0" sz="10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</p:grpSp>
      <p:sp>
        <p:nvSpPr>
          <p:cNvPr id="715" name="Google Shape;715;p52"/>
          <p:cNvSpPr txBox="1"/>
          <p:nvPr/>
        </p:nvSpPr>
        <p:spPr>
          <a:xfrm>
            <a:off x="3299404" y="1712804"/>
            <a:ext cx="795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ja" sz="1400" u="none" cap="none" strike="noStrike">
                <a:solidFill>
                  <a:srgbClr val="6BA42C"/>
                </a:solidFill>
                <a:latin typeface="Noto Sans JP"/>
                <a:ea typeface="Noto Sans JP"/>
                <a:cs typeface="Noto Sans JP"/>
                <a:sym typeface="Noto Sans JP"/>
              </a:rPr>
              <a:t>税金</a:t>
            </a:r>
            <a:endParaRPr b="1" i="0" sz="1400" u="none" cap="none" strike="noStrike">
              <a:solidFill>
                <a:srgbClr val="6BA42C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ja" sz="1200" u="none" cap="none" strike="noStrike">
                <a:solidFill>
                  <a:srgbClr val="6BA42C"/>
                </a:solidFill>
                <a:latin typeface="Noto Sans JP"/>
                <a:ea typeface="Noto Sans JP"/>
                <a:cs typeface="Noto Sans JP"/>
                <a:sym typeface="Noto Sans JP"/>
              </a:rPr>
              <a:t>（国税）</a:t>
            </a:r>
            <a:endParaRPr b="1" i="0" sz="1200" u="none" cap="none" strike="noStrike">
              <a:solidFill>
                <a:srgbClr val="6BA42C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716" name="Google Shape;716;p52"/>
          <p:cNvSpPr txBox="1"/>
          <p:nvPr/>
        </p:nvSpPr>
        <p:spPr>
          <a:xfrm>
            <a:off x="4863521" y="1712804"/>
            <a:ext cx="1101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ja" sz="1400" u="none" cap="none" strike="noStrike">
                <a:solidFill>
                  <a:srgbClr val="1F7EA9"/>
                </a:solidFill>
                <a:latin typeface="Noto Sans JP"/>
                <a:ea typeface="Noto Sans JP"/>
                <a:cs typeface="Noto Sans JP"/>
                <a:sym typeface="Noto Sans JP"/>
              </a:rPr>
              <a:t>税金</a:t>
            </a:r>
            <a:endParaRPr b="1" i="0" sz="1400" u="none" cap="none" strike="noStrike">
              <a:solidFill>
                <a:srgbClr val="1F7EA9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ja" sz="1200" u="none" cap="none" strike="noStrike">
                <a:solidFill>
                  <a:srgbClr val="1F7EA9"/>
                </a:solidFill>
                <a:latin typeface="Noto Sans JP"/>
                <a:ea typeface="Noto Sans JP"/>
                <a:cs typeface="Noto Sans JP"/>
                <a:sym typeface="Noto Sans JP"/>
              </a:rPr>
              <a:t>（地方税）</a:t>
            </a:r>
            <a:endParaRPr b="1" i="0" sz="1200" u="none" cap="none" strike="noStrike">
              <a:solidFill>
                <a:srgbClr val="1F7EA9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grpSp>
        <p:nvGrpSpPr>
          <p:cNvPr id="717" name="Google Shape;717;p52"/>
          <p:cNvGrpSpPr/>
          <p:nvPr/>
        </p:nvGrpSpPr>
        <p:grpSpPr>
          <a:xfrm>
            <a:off x="7043247" y="3430579"/>
            <a:ext cx="1131921" cy="455443"/>
            <a:chOff x="1057313" y="3173604"/>
            <a:chExt cx="1131921" cy="455443"/>
          </a:xfrm>
        </p:grpSpPr>
        <p:sp>
          <p:nvSpPr>
            <p:cNvPr id="718" name="Google Shape;718;p52"/>
            <p:cNvSpPr/>
            <p:nvPr/>
          </p:nvSpPr>
          <p:spPr>
            <a:xfrm rot="10800000">
              <a:off x="1057313" y="3382470"/>
              <a:ext cx="1131921" cy="246577"/>
            </a:xfrm>
            <a:prstGeom prst="triangle">
              <a:avLst>
                <a:gd fmla="val 50000" name="adj"/>
              </a:avLst>
            </a:prstGeom>
            <a:gradFill>
              <a:gsLst>
                <a:gs pos="0">
                  <a:srgbClr val="2BA3D9"/>
                </a:gs>
                <a:gs pos="100000">
                  <a:srgbClr val="A0D6EE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720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  <p:sp>
          <p:nvSpPr>
            <p:cNvPr id="719" name="Google Shape;719;p52"/>
            <p:cNvSpPr txBox="1"/>
            <p:nvPr/>
          </p:nvSpPr>
          <p:spPr>
            <a:xfrm>
              <a:off x="1071681" y="3173604"/>
              <a:ext cx="11079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ja" sz="1200" u="none" cap="none" strike="noStrike">
                  <a:solidFill>
                    <a:srgbClr val="29A8B9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予算案の提出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20" name="Google Shape;720;p52"/>
          <p:cNvGrpSpPr/>
          <p:nvPr/>
        </p:nvGrpSpPr>
        <p:grpSpPr>
          <a:xfrm>
            <a:off x="107504" y="884884"/>
            <a:ext cx="9036600" cy="351071"/>
            <a:chOff x="107504" y="884884"/>
            <a:chExt cx="9036600" cy="351071"/>
          </a:xfrm>
        </p:grpSpPr>
        <p:sp>
          <p:nvSpPr>
            <p:cNvPr id="721" name="Google Shape;721;p52"/>
            <p:cNvSpPr txBox="1"/>
            <p:nvPr/>
          </p:nvSpPr>
          <p:spPr>
            <a:xfrm>
              <a:off x="107504" y="928155"/>
              <a:ext cx="90366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国の税金に関する法律</a:t>
              </a:r>
              <a:r>
                <a:rPr b="1" i="0" lang="ja" sz="11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（税負担の方法）</a:t>
              </a:r>
              <a:r>
                <a:rPr b="1" i="0" lang="ja" sz="14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と税金の使い道</a:t>
              </a:r>
              <a:r>
                <a:rPr b="1" i="0" lang="ja" sz="11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（予算）</a:t>
              </a:r>
              <a:r>
                <a:rPr b="1" i="0" lang="ja" sz="14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は、国民の代表者である国会議員が決めています。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52"/>
            <p:cNvSpPr txBox="1"/>
            <p:nvPr/>
          </p:nvSpPr>
          <p:spPr>
            <a:xfrm>
              <a:off x="2229701" y="884884"/>
              <a:ext cx="4155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ja" sz="6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ふたん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8" name="Google Shape;728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33659" y="2142283"/>
            <a:ext cx="4480425" cy="330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9" name="Google Shape;729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4671" y="2123001"/>
            <a:ext cx="4156279" cy="3301876"/>
          </a:xfrm>
          <a:prstGeom prst="rect">
            <a:avLst/>
          </a:prstGeom>
          <a:noFill/>
          <a:ln>
            <a:noFill/>
          </a:ln>
        </p:spPr>
      </p:pic>
      <p:sp>
        <p:nvSpPr>
          <p:cNvPr id="730" name="Google Shape;730;p53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731" name="Google Shape;731;p53"/>
          <p:cNvSpPr txBox="1"/>
          <p:nvPr/>
        </p:nvSpPr>
        <p:spPr>
          <a:xfrm>
            <a:off x="139768" y="942237"/>
            <a:ext cx="444224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ja" sz="28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国の予算</a:t>
            </a:r>
            <a:r>
              <a:rPr b="1" i="0" lang="ja" sz="20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（令和６年度当初予算）</a:t>
            </a:r>
            <a:endParaRPr b="1" i="0" sz="36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732" name="Google Shape;732;p53"/>
          <p:cNvSpPr txBox="1"/>
          <p:nvPr/>
        </p:nvSpPr>
        <p:spPr>
          <a:xfrm>
            <a:off x="5990401" y="3477550"/>
            <a:ext cx="1545600" cy="5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ja" sz="18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歳出総額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ja" sz="13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112兆5,717億円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53"/>
          <p:cNvSpPr txBox="1"/>
          <p:nvPr/>
        </p:nvSpPr>
        <p:spPr>
          <a:xfrm>
            <a:off x="1525578" y="4657648"/>
            <a:ext cx="1734926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税金など 61.8%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4" name="Google Shape;734;p53"/>
          <p:cNvSpPr txBox="1"/>
          <p:nvPr/>
        </p:nvSpPr>
        <p:spPr>
          <a:xfrm>
            <a:off x="39688" y="3360891"/>
            <a:ext cx="16518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国の借金など 31.5%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5" name="Google Shape;735;p53"/>
          <p:cNvSpPr txBox="1"/>
          <p:nvPr/>
        </p:nvSpPr>
        <p:spPr>
          <a:xfrm>
            <a:off x="1714546" y="1794398"/>
            <a:ext cx="1641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そのほか 6.7%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6" name="Google Shape;736;p53"/>
          <p:cNvSpPr txBox="1"/>
          <p:nvPr/>
        </p:nvSpPr>
        <p:spPr>
          <a:xfrm>
            <a:off x="6593048" y="1509086"/>
            <a:ext cx="2265900" cy="8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わたしたちの健康や</a:t>
            </a:r>
            <a:endParaRPr b="1" i="0" sz="16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生活を守るために</a:t>
            </a:r>
            <a:endParaRPr b="1" i="0" sz="16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33.5%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37" name="Google Shape;737;p53"/>
          <p:cNvCxnSpPr/>
          <p:nvPr/>
        </p:nvCxnSpPr>
        <p:spPr>
          <a:xfrm flipH="1" rot="10800000">
            <a:off x="7535954" y="2300785"/>
            <a:ext cx="141971" cy="36106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med" w="med" type="oval"/>
            <a:tailEnd len="sm" w="sm" type="none"/>
          </a:ln>
        </p:spPr>
      </p:cxnSp>
      <p:sp>
        <p:nvSpPr>
          <p:cNvPr id="738" name="Google Shape;738;p53"/>
          <p:cNvSpPr txBox="1"/>
          <p:nvPr/>
        </p:nvSpPr>
        <p:spPr>
          <a:xfrm>
            <a:off x="7618422" y="4671635"/>
            <a:ext cx="1497300" cy="11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道路や</a:t>
            </a:r>
            <a:endParaRPr b="1" i="0" sz="16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住宅などの</a:t>
            </a:r>
            <a:endParaRPr b="1" i="0" sz="16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整備のために</a:t>
            </a:r>
            <a:endParaRPr b="1" i="0" sz="16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5.4%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9" name="Google Shape;739;p53"/>
          <p:cNvSpPr txBox="1"/>
          <p:nvPr/>
        </p:nvSpPr>
        <p:spPr>
          <a:xfrm>
            <a:off x="5619722" y="5440682"/>
            <a:ext cx="2106300" cy="8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教育や科学技術を</a:t>
            </a:r>
            <a:endParaRPr b="1" i="0" sz="16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さかんにするために</a:t>
            </a:r>
            <a:endParaRPr b="1" i="0" sz="16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4.9%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0" name="Google Shape;740;p53"/>
          <p:cNvSpPr txBox="1"/>
          <p:nvPr/>
        </p:nvSpPr>
        <p:spPr>
          <a:xfrm>
            <a:off x="3857063" y="4019279"/>
            <a:ext cx="1623900" cy="13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都道府県や</a:t>
            </a:r>
            <a:endParaRPr b="1" i="0" sz="16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市区町村の</a:t>
            </a:r>
            <a:endParaRPr b="1" i="0" sz="16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財政をおぎなう</a:t>
            </a:r>
            <a:endParaRPr b="1" i="0" sz="16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ために </a:t>
            </a:r>
            <a:endParaRPr b="1" i="0" sz="16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15.8%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1" name="Google Shape;741;p53"/>
          <p:cNvSpPr txBox="1"/>
          <p:nvPr/>
        </p:nvSpPr>
        <p:spPr>
          <a:xfrm>
            <a:off x="3666113" y="1879674"/>
            <a:ext cx="2686500" cy="9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国の借金を返したり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利子を払ったりするために 24.0%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42" name="Google Shape;742;p53"/>
          <p:cNvCxnSpPr/>
          <p:nvPr/>
        </p:nvCxnSpPr>
        <p:spPr>
          <a:xfrm flipH="1" rot="10800000">
            <a:off x="1958502" y="2087255"/>
            <a:ext cx="141971" cy="36106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med" w="med" type="oval"/>
            <a:tailEnd len="sm" w="sm" type="none"/>
          </a:ln>
        </p:spPr>
      </p:cxnSp>
      <p:sp>
        <p:nvSpPr>
          <p:cNvPr id="743" name="Google Shape;743;p53"/>
          <p:cNvSpPr txBox="1"/>
          <p:nvPr/>
        </p:nvSpPr>
        <p:spPr>
          <a:xfrm>
            <a:off x="5892535" y="4602120"/>
            <a:ext cx="1324996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そのほか16.4%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4" name="Google Shape;744;p53"/>
          <p:cNvSpPr txBox="1"/>
          <p:nvPr/>
        </p:nvSpPr>
        <p:spPr>
          <a:xfrm>
            <a:off x="1632325" y="3477550"/>
            <a:ext cx="1497300" cy="5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ja" sz="18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歳入総額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ja" sz="13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112兆5,717億円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45" name="Google Shape;745;p53"/>
          <p:cNvCxnSpPr/>
          <p:nvPr/>
        </p:nvCxnSpPr>
        <p:spPr>
          <a:xfrm rot="10800000">
            <a:off x="5729051" y="2554315"/>
            <a:ext cx="145553" cy="295003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med" w="med" type="oval"/>
            <a:tailEnd len="sm" w="sm" type="none"/>
          </a:ln>
        </p:spPr>
      </p:cxnSp>
      <p:cxnSp>
        <p:nvCxnSpPr>
          <p:cNvPr id="746" name="Google Shape;746;p53"/>
          <p:cNvCxnSpPr/>
          <p:nvPr/>
        </p:nvCxnSpPr>
        <p:spPr>
          <a:xfrm flipH="1">
            <a:off x="5258122" y="4320702"/>
            <a:ext cx="231618" cy="208376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med" w="med" type="oval"/>
            <a:tailEnd len="sm" w="sm" type="none"/>
          </a:ln>
        </p:spPr>
      </p:cxnSp>
      <p:cxnSp>
        <p:nvCxnSpPr>
          <p:cNvPr id="747" name="Google Shape;747;p53"/>
          <p:cNvCxnSpPr/>
          <p:nvPr/>
        </p:nvCxnSpPr>
        <p:spPr>
          <a:xfrm flipH="1">
            <a:off x="7062097" y="4946465"/>
            <a:ext cx="490009" cy="515913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med" w="med" type="oval"/>
            <a:tailEnd len="sm" w="sm" type="none"/>
          </a:ln>
        </p:spPr>
      </p:cxnSp>
      <p:cxnSp>
        <p:nvCxnSpPr>
          <p:cNvPr id="748" name="Google Shape;748;p53"/>
          <p:cNvCxnSpPr/>
          <p:nvPr/>
        </p:nvCxnSpPr>
        <p:spPr>
          <a:xfrm>
            <a:off x="7923021" y="4517917"/>
            <a:ext cx="321386" cy="214639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med" w="med" type="oval"/>
            <a:tailEnd len="sm" w="sm" type="none"/>
          </a:ln>
        </p:spPr>
      </p:cxnSp>
      <p:sp>
        <p:nvSpPr>
          <p:cNvPr id="749" name="Google Shape;749;p53"/>
          <p:cNvSpPr txBox="1"/>
          <p:nvPr/>
        </p:nvSpPr>
        <p:spPr>
          <a:xfrm>
            <a:off x="4311255" y="2134136"/>
            <a:ext cx="6168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ja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はら</a:t>
            </a:r>
            <a:endParaRPr b="1" i="0" sz="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53"/>
          <p:cNvSpPr txBox="1"/>
          <p:nvPr/>
        </p:nvSpPr>
        <p:spPr>
          <a:xfrm>
            <a:off x="839740" y="130873"/>
            <a:ext cx="7571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JP"/>
              <a:buNone/>
            </a:pPr>
            <a:r>
              <a:rPr b="1" i="0" lang="ja" sz="3200" u="none" cap="none" strike="noStrike">
                <a:solidFill>
                  <a:srgbClr val="FFFFFF"/>
                </a:solidFill>
                <a:latin typeface="Noto Sans JP"/>
                <a:ea typeface="Noto Sans JP"/>
                <a:cs typeface="Noto Sans JP"/>
                <a:sym typeface="Noto Sans JP"/>
              </a:rPr>
              <a:t>税金の使いみちはどうやって決めるの？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54"/>
          <p:cNvSpPr txBox="1"/>
          <p:nvPr>
            <p:ph idx="12" type="sldNum"/>
          </p:nvPr>
        </p:nvSpPr>
        <p:spPr>
          <a:xfrm>
            <a:off x="8628484" y="6574636"/>
            <a:ext cx="419400" cy="1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757" name="Google Shape;757;p54"/>
          <p:cNvSpPr txBox="1"/>
          <p:nvPr/>
        </p:nvSpPr>
        <p:spPr>
          <a:xfrm>
            <a:off x="839740" y="130873"/>
            <a:ext cx="7571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JP"/>
              <a:buNone/>
            </a:pPr>
            <a:r>
              <a:rPr b="1" i="0" lang="ja" sz="3200" u="none" cap="none" strike="noStrike">
                <a:solidFill>
                  <a:srgbClr val="FFFFFF"/>
                </a:solidFill>
                <a:latin typeface="Noto Sans JP"/>
                <a:ea typeface="Noto Sans JP"/>
                <a:cs typeface="Noto Sans JP"/>
                <a:sym typeface="Noto Sans JP"/>
              </a:rPr>
              <a:t>税金の使いみちはどうやって決めるの？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54"/>
          <p:cNvSpPr txBox="1"/>
          <p:nvPr/>
        </p:nvSpPr>
        <p:spPr>
          <a:xfrm>
            <a:off x="128475" y="947175"/>
            <a:ext cx="4881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ja" sz="28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岐阜県の予算</a:t>
            </a:r>
            <a:r>
              <a:rPr b="1" i="0" lang="ja" sz="15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（令和６年度当初予算）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54"/>
          <p:cNvSpPr/>
          <p:nvPr/>
        </p:nvSpPr>
        <p:spPr>
          <a:xfrm>
            <a:off x="237126" y="6457850"/>
            <a:ext cx="4119300" cy="136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ja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※各グラフの割合は端数処理のため、合計が100％にならない場合があります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0" name="Google Shape;760;p54" title="名称未設定-1-01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57500" y="2426450"/>
            <a:ext cx="2108925" cy="1258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84504" y="962260"/>
            <a:ext cx="524849" cy="6181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2" name="Google Shape;762;p54"/>
          <p:cNvGrpSpPr/>
          <p:nvPr/>
        </p:nvGrpSpPr>
        <p:grpSpPr>
          <a:xfrm>
            <a:off x="3677901" y="1378177"/>
            <a:ext cx="6120000" cy="4740298"/>
            <a:chOff x="3677901" y="1378177"/>
            <a:chExt cx="6120000" cy="4740298"/>
          </a:xfrm>
        </p:grpSpPr>
        <p:grpSp>
          <p:nvGrpSpPr>
            <p:cNvPr id="763" name="Google Shape;763;p54"/>
            <p:cNvGrpSpPr/>
            <p:nvPr/>
          </p:nvGrpSpPr>
          <p:grpSpPr>
            <a:xfrm>
              <a:off x="3677901" y="1378177"/>
              <a:ext cx="6120000" cy="4140000"/>
              <a:chOff x="8128568" y="-2574104"/>
              <a:chExt cx="6120000" cy="4140000"/>
            </a:xfrm>
          </p:grpSpPr>
          <p:pic>
            <p:nvPicPr>
              <p:cNvPr id="764" name="Google Shape;764;p54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8128568" y="-2574104"/>
                <a:ext cx="6120000" cy="41400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65" name="Google Shape;765;p54"/>
              <p:cNvSpPr/>
              <p:nvPr/>
            </p:nvSpPr>
            <p:spPr>
              <a:xfrm>
                <a:off x="10536033" y="-1089226"/>
                <a:ext cx="1582200" cy="15822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66" name="Google Shape;766;p54"/>
            <p:cNvSpPr txBox="1"/>
            <p:nvPr/>
          </p:nvSpPr>
          <p:spPr>
            <a:xfrm>
              <a:off x="5589450" y="5523000"/>
              <a:ext cx="1508700" cy="56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ja" sz="13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商工業をさかんに</a:t>
              </a:r>
              <a:endParaRPr b="1" i="0" sz="14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ja" sz="13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するために</a:t>
              </a:r>
              <a:endParaRPr b="1" i="0" sz="14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ja" sz="11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6.4%</a:t>
              </a:r>
              <a:endParaRPr b="1" i="0" sz="11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767" name="Google Shape;767;p54"/>
            <p:cNvSpPr txBox="1"/>
            <p:nvPr/>
          </p:nvSpPr>
          <p:spPr>
            <a:xfrm>
              <a:off x="7501599" y="5518175"/>
              <a:ext cx="1508700" cy="60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ja" sz="13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県の借金を返したり</a:t>
              </a:r>
              <a:endParaRPr b="1" i="0" sz="14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ja" sz="13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利子を払ったり</a:t>
              </a:r>
              <a:endParaRPr b="1" i="0" sz="13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ja" sz="13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するために</a:t>
              </a:r>
              <a:r>
                <a:rPr b="1" i="0" lang="ja" sz="11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12.7%</a:t>
              </a:r>
              <a:endParaRPr b="1" i="0" sz="11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768" name="Google Shape;768;p54"/>
            <p:cNvSpPr txBox="1"/>
            <p:nvPr/>
          </p:nvSpPr>
          <p:spPr>
            <a:xfrm>
              <a:off x="6167393" y="4695399"/>
              <a:ext cx="1026000" cy="56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ja" sz="13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道路や住宅の</a:t>
              </a:r>
              <a:endParaRPr b="1" i="0" sz="14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ja" sz="13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整備のために</a:t>
              </a:r>
              <a:endParaRPr b="1" i="0" sz="13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ja" sz="11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9.5%</a:t>
              </a:r>
              <a:endParaRPr b="1" i="0" sz="14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769" name="Google Shape;769;p54"/>
            <p:cNvSpPr txBox="1"/>
            <p:nvPr/>
          </p:nvSpPr>
          <p:spPr>
            <a:xfrm>
              <a:off x="6826399" y="2430335"/>
              <a:ext cx="15087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0" i="0" lang="ja" sz="1300" u="none" cap="none" strike="noStrike">
                  <a:solidFill>
                    <a:schemeClr val="dk1"/>
                  </a:solidFill>
                  <a:latin typeface="Noto Sans SemiBold"/>
                  <a:ea typeface="Noto Sans SemiBold"/>
                  <a:cs typeface="Noto Sans SemiBold"/>
                  <a:sym typeface="Noto Sans SemiBold"/>
                </a:rPr>
                <a:t>教育のために</a:t>
              </a:r>
              <a:endParaRPr b="0" i="0" sz="1400" u="none" cap="none" strike="noStrike">
                <a:solidFill>
                  <a:srgbClr val="000000"/>
                </a:solidFill>
                <a:latin typeface="Noto Sans SemiBold"/>
                <a:ea typeface="Noto Sans SemiBold"/>
                <a:cs typeface="Noto Sans SemiBold"/>
                <a:sym typeface="Noto Sans SemiBold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ja" sz="1200" u="none" cap="none" strike="noStrike">
                  <a:solidFill>
                    <a:schemeClr val="dk1"/>
                  </a:solidFill>
                  <a:latin typeface="Noto Sans SemiBold"/>
                  <a:ea typeface="Noto Sans SemiBold"/>
                  <a:cs typeface="Noto Sans SemiBold"/>
                  <a:sym typeface="Noto Sans SemiBold"/>
                </a:rPr>
                <a:t>21.6%</a:t>
              </a:r>
              <a:endParaRPr b="0" i="0" sz="1200" u="none" cap="none" strike="noStrike">
                <a:solidFill>
                  <a:schemeClr val="dk1"/>
                </a:solidFill>
                <a:latin typeface="Noto Sans SemiBold"/>
                <a:ea typeface="Noto Sans SemiBold"/>
                <a:cs typeface="Noto Sans SemiBold"/>
                <a:sym typeface="Noto Sans SemiBold"/>
              </a:endParaRPr>
            </a:p>
          </p:txBody>
        </p:sp>
        <p:sp>
          <p:nvSpPr>
            <p:cNvPr id="770" name="Google Shape;770;p54"/>
            <p:cNvSpPr txBox="1"/>
            <p:nvPr/>
          </p:nvSpPr>
          <p:spPr>
            <a:xfrm>
              <a:off x="7611213" y="3739371"/>
              <a:ext cx="10857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ja" sz="1300" u="none" cap="none" strike="noStrike">
                  <a:solidFill>
                    <a:schemeClr val="lt1"/>
                  </a:solidFill>
                  <a:latin typeface="Noto Sans"/>
                  <a:ea typeface="Noto Sans"/>
                  <a:cs typeface="Noto Sans"/>
                  <a:sym typeface="Noto Sans"/>
                </a:rPr>
                <a:t>福祉のために</a:t>
              </a:r>
              <a:endParaRPr b="1" i="0" sz="14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ja" sz="1100" u="none" cap="none" strike="noStrike">
                  <a:solidFill>
                    <a:schemeClr val="lt1"/>
                  </a:solidFill>
                  <a:latin typeface="Noto Sans"/>
                  <a:ea typeface="Noto Sans"/>
                  <a:cs typeface="Noto Sans"/>
                  <a:sym typeface="Noto Sans"/>
                </a:rPr>
                <a:t>13.9%</a:t>
              </a:r>
              <a:endParaRPr b="1" i="0" sz="11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771" name="Google Shape;771;p54"/>
            <p:cNvSpPr txBox="1"/>
            <p:nvPr/>
          </p:nvSpPr>
          <p:spPr>
            <a:xfrm>
              <a:off x="5350029" y="4137241"/>
              <a:ext cx="7701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ja" sz="10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役所の仕事の</a:t>
              </a:r>
              <a:endParaRPr b="1" i="0" sz="14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ja" sz="10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ために</a:t>
              </a:r>
              <a:r>
                <a:rPr b="1" i="0" lang="ja" sz="11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6.0%</a:t>
              </a:r>
              <a:endParaRPr b="1" i="0" sz="14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772" name="Google Shape;772;p54"/>
            <p:cNvSpPr txBox="1"/>
            <p:nvPr/>
          </p:nvSpPr>
          <p:spPr>
            <a:xfrm>
              <a:off x="5190639" y="3659069"/>
              <a:ext cx="770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ja" sz="10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警察の運営の</a:t>
              </a:r>
              <a:endParaRPr b="1" i="0" sz="14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ja" sz="10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ために 5.8%</a:t>
              </a:r>
              <a:endParaRPr b="1" i="0" sz="11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773" name="Google Shape;773;p54"/>
            <p:cNvSpPr txBox="1"/>
            <p:nvPr/>
          </p:nvSpPr>
          <p:spPr>
            <a:xfrm>
              <a:off x="5190639" y="3248008"/>
              <a:ext cx="770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ja" sz="10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農業や漁業の</a:t>
              </a:r>
              <a:endParaRPr b="1" i="0" sz="14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ja" sz="10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ために 5.3%</a:t>
              </a:r>
              <a:endParaRPr b="1" i="0" sz="11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774" name="Google Shape;774;p54"/>
            <p:cNvSpPr txBox="1"/>
            <p:nvPr/>
          </p:nvSpPr>
          <p:spPr>
            <a:xfrm>
              <a:off x="4737634" y="2627223"/>
              <a:ext cx="9498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ja" sz="10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街を清潔に</a:t>
              </a:r>
              <a:endParaRPr b="1" i="0" sz="14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ja" sz="10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保つために 3.7%</a:t>
              </a:r>
              <a:endParaRPr b="1" i="0" sz="11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775" name="Google Shape;775;p54"/>
            <p:cNvSpPr txBox="1"/>
            <p:nvPr/>
          </p:nvSpPr>
          <p:spPr>
            <a:xfrm>
              <a:off x="5853141" y="2421946"/>
              <a:ext cx="807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0" i="0" lang="ja" sz="1300" u="none" cap="none" strike="noStrike">
                  <a:solidFill>
                    <a:schemeClr val="dk1"/>
                  </a:solidFill>
                  <a:latin typeface="Noto Sans SemiBold"/>
                  <a:ea typeface="Noto Sans SemiBold"/>
                  <a:cs typeface="Noto Sans SemiBold"/>
                  <a:sym typeface="Noto Sans SemiBold"/>
                </a:rPr>
                <a:t>そのほか</a:t>
              </a:r>
              <a:endParaRPr b="0" i="0" sz="1300" u="none" cap="none" strike="noStrike">
                <a:solidFill>
                  <a:schemeClr val="dk1"/>
                </a:solidFill>
                <a:latin typeface="Noto Sans SemiBold"/>
                <a:ea typeface="Noto Sans SemiBold"/>
                <a:cs typeface="Noto Sans SemiBold"/>
                <a:sym typeface="Noto Sans SemiBold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ja" sz="1100" u="none" cap="none" strike="noStrike">
                  <a:solidFill>
                    <a:schemeClr val="dk1"/>
                  </a:solidFill>
                  <a:latin typeface="Noto Sans SemiBold"/>
                  <a:ea typeface="Noto Sans SemiBold"/>
                  <a:cs typeface="Noto Sans SemiBold"/>
                  <a:sym typeface="Noto Sans SemiBold"/>
                </a:rPr>
                <a:t>15.1%</a:t>
              </a:r>
              <a:endParaRPr b="0" i="0" sz="1100" u="none" cap="none" strike="noStrike">
                <a:solidFill>
                  <a:schemeClr val="dk1"/>
                </a:solidFill>
                <a:latin typeface="Noto Sans SemiBold"/>
                <a:ea typeface="Noto Sans SemiBold"/>
                <a:cs typeface="Noto Sans SemiBold"/>
                <a:sym typeface="Noto Sans SemiBold"/>
              </a:endParaRPr>
            </a:p>
          </p:txBody>
        </p:sp>
        <p:sp>
          <p:nvSpPr>
            <p:cNvPr id="776" name="Google Shape;776;p54"/>
            <p:cNvSpPr txBox="1"/>
            <p:nvPr/>
          </p:nvSpPr>
          <p:spPr>
            <a:xfrm>
              <a:off x="6197099" y="3400650"/>
              <a:ext cx="1304400" cy="26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b="1" i="0" lang="ja" sz="1700" u="none" cap="none" strike="noStrike">
                  <a:solidFill>
                    <a:srgbClr val="FF0000"/>
                  </a:solidFill>
                  <a:latin typeface="Noto Sans"/>
                  <a:ea typeface="Noto Sans"/>
                  <a:cs typeface="Noto Sans"/>
                  <a:sym typeface="Noto Sans"/>
                </a:rPr>
                <a:t>歳出</a:t>
              </a:r>
              <a:r>
                <a:rPr b="1" i="0" lang="ja" sz="17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総額</a:t>
              </a:r>
              <a:endParaRPr b="1" i="0" sz="14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777" name="Google Shape;777;p54"/>
            <p:cNvSpPr txBox="1"/>
            <p:nvPr/>
          </p:nvSpPr>
          <p:spPr>
            <a:xfrm>
              <a:off x="6485747" y="3701592"/>
              <a:ext cx="826500" cy="20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ja" sz="13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8,861億円</a:t>
              </a:r>
              <a:endParaRPr b="1" i="0" sz="14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cxnSp>
          <p:nvCxnSpPr>
            <p:cNvPr id="778" name="Google Shape;778;p54"/>
            <p:cNvCxnSpPr/>
            <p:nvPr/>
          </p:nvCxnSpPr>
          <p:spPr>
            <a:xfrm>
              <a:off x="7667538" y="4986442"/>
              <a:ext cx="0" cy="466500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med" w="med" type="oval"/>
              <a:tailEnd len="sm" w="sm" type="none"/>
            </a:ln>
          </p:spPr>
        </p:cxnSp>
        <p:cxnSp>
          <p:nvCxnSpPr>
            <p:cNvPr id="779" name="Google Shape;779;p54"/>
            <p:cNvCxnSpPr/>
            <p:nvPr/>
          </p:nvCxnSpPr>
          <p:spPr>
            <a:xfrm>
              <a:off x="5696125" y="4986442"/>
              <a:ext cx="0" cy="466500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med" w="med" type="oval"/>
              <a:tailEnd len="sm" w="sm" type="none"/>
            </a:ln>
          </p:spPr>
        </p:cxnSp>
      </p:grpSp>
      <p:grpSp>
        <p:nvGrpSpPr>
          <p:cNvPr id="780" name="Google Shape;780;p54"/>
          <p:cNvGrpSpPr/>
          <p:nvPr/>
        </p:nvGrpSpPr>
        <p:grpSpPr>
          <a:xfrm>
            <a:off x="-964800" y="1355725"/>
            <a:ext cx="6514377" cy="4412193"/>
            <a:chOff x="-964800" y="1355725"/>
            <a:chExt cx="6514377" cy="4412193"/>
          </a:xfrm>
        </p:grpSpPr>
        <p:grpSp>
          <p:nvGrpSpPr>
            <p:cNvPr id="781" name="Google Shape;781;p54"/>
            <p:cNvGrpSpPr/>
            <p:nvPr/>
          </p:nvGrpSpPr>
          <p:grpSpPr>
            <a:xfrm>
              <a:off x="-964800" y="1355725"/>
              <a:ext cx="6120000" cy="4140000"/>
              <a:chOff x="3477947" y="1433372"/>
              <a:chExt cx="6120000" cy="4140000"/>
            </a:xfrm>
          </p:grpSpPr>
          <p:pic>
            <p:nvPicPr>
              <p:cNvPr id="782" name="Google Shape;782;p54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3477947" y="1433372"/>
                <a:ext cx="6120000" cy="414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83" name="Google Shape;783;p54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4272083" y="2020734"/>
                <a:ext cx="4871700" cy="32706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84" name="Google Shape;784;p54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0" t="0"/>
              <a:stretch/>
            </p:blipFill>
            <p:spPr>
              <a:xfrm>
                <a:off x="5237075" y="2718201"/>
                <a:ext cx="2849400" cy="20547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85" name="Google Shape;785;p54"/>
              <p:cNvSpPr/>
              <p:nvPr/>
            </p:nvSpPr>
            <p:spPr>
              <a:xfrm>
                <a:off x="6014369" y="3099654"/>
                <a:ext cx="1314000" cy="1314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86" name="Google Shape;786;p54"/>
            <p:cNvSpPr txBox="1"/>
            <p:nvPr/>
          </p:nvSpPr>
          <p:spPr>
            <a:xfrm flipH="1">
              <a:off x="1686834" y="3390550"/>
              <a:ext cx="1059900" cy="26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b="1" i="0" lang="ja" sz="1700" u="none" cap="none" strike="noStrike">
                  <a:solidFill>
                    <a:srgbClr val="FF0000"/>
                  </a:solidFill>
                  <a:latin typeface="Noto Sans"/>
                  <a:ea typeface="Noto Sans"/>
                  <a:cs typeface="Noto Sans"/>
                  <a:sym typeface="Noto Sans"/>
                </a:rPr>
                <a:t>歳入</a:t>
              </a:r>
              <a:r>
                <a:rPr b="1" i="0" lang="ja" sz="17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総額</a:t>
              </a:r>
              <a:endParaRPr b="1" i="0" sz="14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787" name="Google Shape;787;p54"/>
            <p:cNvSpPr txBox="1"/>
            <p:nvPr/>
          </p:nvSpPr>
          <p:spPr>
            <a:xfrm>
              <a:off x="1818085" y="3691482"/>
              <a:ext cx="826500" cy="20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ja" sz="13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8,861億円</a:t>
              </a:r>
              <a:endParaRPr b="1" i="0" sz="14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788" name="Google Shape;788;p54"/>
            <p:cNvSpPr txBox="1"/>
            <p:nvPr/>
          </p:nvSpPr>
          <p:spPr>
            <a:xfrm>
              <a:off x="2212319" y="2086386"/>
              <a:ext cx="807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ja" sz="13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県民税</a:t>
              </a:r>
              <a:endParaRPr b="1" i="0" sz="13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ja" sz="11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9.0%</a:t>
              </a:r>
              <a:endParaRPr b="1" i="0" sz="11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789" name="Google Shape;789;p54"/>
            <p:cNvSpPr txBox="1"/>
            <p:nvPr/>
          </p:nvSpPr>
          <p:spPr>
            <a:xfrm>
              <a:off x="3252554" y="2925285"/>
              <a:ext cx="900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ja" sz="13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地方消費税</a:t>
              </a:r>
              <a:endParaRPr b="1" i="0" sz="14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ja" sz="11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6.5%</a:t>
              </a:r>
              <a:endParaRPr b="1" i="0" sz="11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790" name="Google Shape;790;p54"/>
            <p:cNvSpPr txBox="1"/>
            <p:nvPr/>
          </p:nvSpPr>
          <p:spPr>
            <a:xfrm>
              <a:off x="2841493" y="2413557"/>
              <a:ext cx="900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ja" sz="1300" u="none" cap="none" strike="noStrike">
                  <a:solidFill>
                    <a:schemeClr val="lt1"/>
                  </a:solidFill>
                  <a:latin typeface="Noto Sans"/>
                  <a:ea typeface="Noto Sans"/>
                  <a:cs typeface="Noto Sans"/>
                  <a:sym typeface="Noto Sans"/>
                </a:rPr>
                <a:t>事業税 </a:t>
              </a:r>
              <a:endParaRPr b="1" i="0" sz="13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ja" sz="1100" u="none" cap="none" strike="noStrike">
                  <a:solidFill>
                    <a:schemeClr val="lt1"/>
                  </a:solidFill>
                  <a:latin typeface="Noto Sans"/>
                  <a:ea typeface="Noto Sans"/>
                  <a:cs typeface="Noto Sans"/>
                  <a:sym typeface="Noto Sans"/>
                </a:rPr>
                <a:t>6.7%</a:t>
              </a:r>
              <a:endParaRPr b="1" i="0" sz="11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791" name="Google Shape;791;p54"/>
            <p:cNvSpPr txBox="1"/>
            <p:nvPr/>
          </p:nvSpPr>
          <p:spPr>
            <a:xfrm>
              <a:off x="4178323" y="3296100"/>
              <a:ext cx="7017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ja" sz="13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自動車税</a:t>
              </a:r>
              <a:endParaRPr b="1" i="0" sz="14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ja" sz="11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3.8%</a:t>
              </a:r>
              <a:endParaRPr b="1" i="0" sz="11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792" name="Google Shape;792;p54"/>
            <p:cNvSpPr txBox="1"/>
            <p:nvPr/>
          </p:nvSpPr>
          <p:spPr>
            <a:xfrm>
              <a:off x="2967328" y="4158467"/>
              <a:ext cx="900000" cy="56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ja" sz="13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地方消費税</a:t>
              </a:r>
              <a:endParaRPr b="1" i="0" sz="14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ja" sz="13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清算金</a:t>
              </a:r>
              <a:endParaRPr b="1" i="0" sz="13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ja" sz="11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11.1%</a:t>
              </a:r>
              <a:endParaRPr b="1" i="0" sz="11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793" name="Google Shape;793;p54"/>
            <p:cNvSpPr txBox="1"/>
            <p:nvPr/>
          </p:nvSpPr>
          <p:spPr>
            <a:xfrm>
              <a:off x="2354932" y="4653418"/>
              <a:ext cx="900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ja" sz="13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諸収入</a:t>
              </a:r>
              <a:endParaRPr b="1" i="0" sz="14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ja" sz="11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5.7%</a:t>
              </a:r>
              <a:endParaRPr b="1" i="0" sz="11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794" name="Google Shape;794;p54"/>
            <p:cNvSpPr txBox="1"/>
            <p:nvPr/>
          </p:nvSpPr>
          <p:spPr>
            <a:xfrm>
              <a:off x="2024219" y="4846364"/>
              <a:ext cx="631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ja" sz="13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繰入金</a:t>
              </a:r>
              <a:endParaRPr b="1" i="0" sz="14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ja" sz="11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5.8%</a:t>
              </a:r>
              <a:endParaRPr b="1" i="0" sz="11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795" name="Google Shape;795;p54"/>
            <p:cNvSpPr txBox="1"/>
            <p:nvPr/>
          </p:nvSpPr>
          <p:spPr>
            <a:xfrm>
              <a:off x="643578" y="4166855"/>
              <a:ext cx="8403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ja" sz="13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地方交付税</a:t>
              </a:r>
              <a:r>
                <a:rPr b="1" i="0" lang="ja" sz="11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22.0%</a:t>
              </a:r>
              <a:endParaRPr b="1" i="0" sz="11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796" name="Google Shape;796;p54"/>
            <p:cNvSpPr txBox="1"/>
            <p:nvPr/>
          </p:nvSpPr>
          <p:spPr>
            <a:xfrm>
              <a:off x="551299" y="2975618"/>
              <a:ext cx="8403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ja" sz="13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国庫支出金</a:t>
              </a:r>
              <a:r>
                <a:rPr b="1" i="0" lang="ja" sz="11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11.0%</a:t>
              </a:r>
              <a:endParaRPr b="1" i="0" sz="11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797" name="Google Shape;797;p54"/>
            <p:cNvSpPr txBox="1"/>
            <p:nvPr/>
          </p:nvSpPr>
          <p:spPr>
            <a:xfrm>
              <a:off x="1021740" y="2262267"/>
              <a:ext cx="8403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ja" sz="13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県債</a:t>
              </a:r>
              <a:endParaRPr b="1" i="0" sz="13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ja" sz="11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7.6%</a:t>
              </a:r>
              <a:endParaRPr b="1" i="0" sz="11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798" name="Google Shape;798;p54"/>
            <p:cNvSpPr txBox="1"/>
            <p:nvPr/>
          </p:nvSpPr>
          <p:spPr>
            <a:xfrm>
              <a:off x="1474088" y="5567818"/>
              <a:ext cx="1009200" cy="20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ja" sz="13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そのほか</a:t>
              </a:r>
              <a:r>
                <a:rPr b="1" i="0" lang="ja" sz="11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2.5%</a:t>
              </a:r>
              <a:endParaRPr b="1" i="0" sz="11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799" name="Google Shape;799;p54"/>
            <p:cNvSpPr/>
            <p:nvPr/>
          </p:nvSpPr>
          <p:spPr>
            <a:xfrm>
              <a:off x="3950275" y="3810000"/>
              <a:ext cx="387032" cy="1057275"/>
            </a:xfrm>
            <a:custGeom>
              <a:rect b="b" l="l" r="r" t="t"/>
              <a:pathLst>
                <a:path extrusionOk="0" h="1057275" w="365125">
                  <a:moveTo>
                    <a:pt x="0" y="0"/>
                  </a:moveTo>
                  <a:lnTo>
                    <a:pt x="311150" y="0"/>
                  </a:lnTo>
                  <a:lnTo>
                    <a:pt x="311150" y="1057275"/>
                  </a:lnTo>
                  <a:lnTo>
                    <a:pt x="352425" y="1057275"/>
                  </a:lnTo>
                  <a:lnTo>
                    <a:pt x="365125" y="1057275"/>
                  </a:lnTo>
                </a:path>
              </a:pathLst>
            </a:custGeom>
            <a:noFill/>
            <a:ln cap="flat" cmpd="sng" w="12700">
              <a:solidFill>
                <a:srgbClr val="08283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54"/>
            <p:cNvSpPr txBox="1"/>
            <p:nvPr/>
          </p:nvSpPr>
          <p:spPr>
            <a:xfrm>
              <a:off x="4368178" y="4775975"/>
              <a:ext cx="1124100" cy="15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ja" sz="10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軽油引取税1.9%</a:t>
              </a:r>
              <a:endParaRPr b="1" i="0" sz="10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801" name="Google Shape;801;p54"/>
            <p:cNvSpPr txBox="1"/>
            <p:nvPr/>
          </p:nvSpPr>
          <p:spPr>
            <a:xfrm>
              <a:off x="4368177" y="5004575"/>
              <a:ext cx="1181400" cy="15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ja" sz="10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不動産取得税0.6%</a:t>
              </a:r>
              <a:endParaRPr b="1" i="0" sz="10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802" name="Google Shape;802;p54"/>
            <p:cNvSpPr txBox="1"/>
            <p:nvPr/>
          </p:nvSpPr>
          <p:spPr>
            <a:xfrm>
              <a:off x="4368178" y="5214125"/>
              <a:ext cx="1124100" cy="15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ja" sz="10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県たばこ税0.2%</a:t>
              </a:r>
              <a:endParaRPr b="1" i="0" sz="10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803" name="Google Shape;803;p54"/>
            <p:cNvSpPr txBox="1"/>
            <p:nvPr/>
          </p:nvSpPr>
          <p:spPr>
            <a:xfrm>
              <a:off x="4368178" y="5417325"/>
              <a:ext cx="968700" cy="15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ja" sz="10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そのほか0.2%</a:t>
              </a:r>
              <a:endParaRPr b="1" i="0" sz="10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804" name="Google Shape;804;p54"/>
            <p:cNvSpPr/>
            <p:nvPr/>
          </p:nvSpPr>
          <p:spPr>
            <a:xfrm>
              <a:off x="3946827" y="3968750"/>
              <a:ext cx="386715" cy="1095375"/>
            </a:xfrm>
            <a:custGeom>
              <a:rect b="b" l="l" r="r" t="t"/>
              <a:pathLst>
                <a:path extrusionOk="0" h="1095375" w="333375">
                  <a:moveTo>
                    <a:pt x="0" y="0"/>
                  </a:moveTo>
                  <a:lnTo>
                    <a:pt x="254000" y="0"/>
                  </a:lnTo>
                  <a:lnTo>
                    <a:pt x="254000" y="1095375"/>
                  </a:lnTo>
                  <a:lnTo>
                    <a:pt x="333375" y="1095375"/>
                  </a:lnTo>
                </a:path>
              </a:pathLst>
            </a:custGeom>
            <a:noFill/>
            <a:ln cap="flat" cmpd="sng" w="12700">
              <a:solidFill>
                <a:srgbClr val="08283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54"/>
            <p:cNvSpPr/>
            <p:nvPr/>
          </p:nvSpPr>
          <p:spPr>
            <a:xfrm>
              <a:off x="3946826" y="4014801"/>
              <a:ext cx="372047" cy="1273175"/>
            </a:xfrm>
            <a:custGeom>
              <a:rect b="b" l="l" r="r" t="t"/>
              <a:pathLst>
                <a:path extrusionOk="0" h="1273175" w="342900">
                  <a:moveTo>
                    <a:pt x="0" y="0"/>
                  </a:moveTo>
                  <a:lnTo>
                    <a:pt x="168275" y="0"/>
                  </a:lnTo>
                  <a:lnTo>
                    <a:pt x="168275" y="1273175"/>
                  </a:lnTo>
                  <a:lnTo>
                    <a:pt x="215900" y="1273175"/>
                  </a:lnTo>
                  <a:lnTo>
                    <a:pt x="342900" y="1273175"/>
                  </a:lnTo>
                </a:path>
              </a:pathLst>
            </a:custGeom>
            <a:noFill/>
            <a:ln cap="flat" cmpd="sng" w="12700">
              <a:solidFill>
                <a:srgbClr val="08283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54"/>
            <p:cNvSpPr/>
            <p:nvPr/>
          </p:nvSpPr>
          <p:spPr>
            <a:xfrm>
              <a:off x="3946826" y="4057650"/>
              <a:ext cx="378904" cy="1444625"/>
            </a:xfrm>
            <a:custGeom>
              <a:rect b="b" l="l" r="r" t="t"/>
              <a:pathLst>
                <a:path extrusionOk="0" h="1444625" w="330200">
                  <a:moveTo>
                    <a:pt x="0" y="0"/>
                  </a:moveTo>
                  <a:lnTo>
                    <a:pt x="76200" y="0"/>
                  </a:lnTo>
                  <a:lnTo>
                    <a:pt x="76200" y="1444625"/>
                  </a:lnTo>
                  <a:lnTo>
                    <a:pt x="212725" y="1444625"/>
                  </a:lnTo>
                  <a:lnTo>
                    <a:pt x="330200" y="1444625"/>
                  </a:lnTo>
                </a:path>
              </a:pathLst>
            </a:custGeom>
            <a:noFill/>
            <a:ln cap="flat" cmpd="sng" w="12700">
              <a:solidFill>
                <a:srgbClr val="08283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54"/>
            <p:cNvSpPr txBox="1"/>
            <p:nvPr/>
          </p:nvSpPr>
          <p:spPr>
            <a:xfrm>
              <a:off x="602803" y="1625275"/>
              <a:ext cx="968700" cy="15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ja" sz="10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そのほか0.8%</a:t>
              </a:r>
              <a:endParaRPr b="1" i="0" sz="10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808" name="Google Shape;808;p54"/>
            <p:cNvSpPr txBox="1"/>
            <p:nvPr/>
          </p:nvSpPr>
          <p:spPr>
            <a:xfrm>
              <a:off x="492322" y="1797125"/>
              <a:ext cx="1124100" cy="15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ja" sz="10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地方譲与税4.6%</a:t>
              </a:r>
              <a:endParaRPr b="1" i="0" sz="10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809" name="Google Shape;809;p54"/>
            <p:cNvSpPr/>
            <p:nvPr/>
          </p:nvSpPr>
          <p:spPr>
            <a:xfrm>
              <a:off x="1482725" y="1720850"/>
              <a:ext cx="701675" cy="161925"/>
            </a:xfrm>
            <a:custGeom>
              <a:rect b="b" l="l" r="r" t="t"/>
              <a:pathLst>
                <a:path extrusionOk="0" h="161925" w="701675">
                  <a:moveTo>
                    <a:pt x="0" y="0"/>
                  </a:moveTo>
                  <a:lnTo>
                    <a:pt x="701675" y="0"/>
                  </a:lnTo>
                  <a:lnTo>
                    <a:pt x="701675" y="161925"/>
                  </a:lnTo>
                </a:path>
              </a:pathLst>
            </a:custGeom>
            <a:noFill/>
            <a:ln cap="flat" cmpd="sng" w="12700">
              <a:solidFill>
                <a:srgbClr val="082836"/>
              </a:solidFill>
              <a:prstDash val="solid"/>
              <a:miter lim="800000"/>
              <a:headEnd len="sm" w="sm" type="none"/>
              <a:tailEnd len="med" w="med" type="oval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10" name="Google Shape;810;p54"/>
            <p:cNvCxnSpPr/>
            <p:nvPr/>
          </p:nvCxnSpPr>
          <p:spPr>
            <a:xfrm>
              <a:off x="1480105" y="1874076"/>
              <a:ext cx="380700" cy="0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cxnSp>
          <p:nvCxnSpPr>
            <p:cNvPr id="811" name="Google Shape;811;p54"/>
            <p:cNvCxnSpPr/>
            <p:nvPr/>
          </p:nvCxnSpPr>
          <p:spPr>
            <a:xfrm flipH="1">
              <a:off x="1908207" y="5368018"/>
              <a:ext cx="42300" cy="155100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med" w="med" type="oval"/>
              <a:tailEnd len="sm" w="sm" type="none"/>
            </a:ln>
          </p:spPr>
        </p:cxnSp>
        <p:cxnSp>
          <p:nvCxnSpPr>
            <p:cNvPr id="812" name="Google Shape;812;p54"/>
            <p:cNvCxnSpPr/>
            <p:nvPr/>
          </p:nvCxnSpPr>
          <p:spPr>
            <a:xfrm>
              <a:off x="3943350" y="3406998"/>
              <a:ext cx="216000" cy="0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med" w="med" type="oval"/>
              <a:tailEnd len="sm" w="sm" type="none"/>
            </a:ln>
          </p:spPr>
        </p:cxnSp>
      </p:grpSp>
      <p:pic>
        <p:nvPicPr>
          <p:cNvPr id="813" name="Google Shape;813;p54" title="250331_NTA-27.png"/>
          <p:cNvPicPr preferRelativeResize="0"/>
          <p:nvPr/>
        </p:nvPicPr>
        <p:blipFill rotWithShape="1">
          <a:blip r:embed="rId9">
            <a:alphaModFix/>
          </a:blip>
          <a:srcRect b="0" l="268" r="257" t="0"/>
          <a:stretch/>
        </p:blipFill>
        <p:spPr>
          <a:xfrm>
            <a:off x="1315650" y="2640000"/>
            <a:ext cx="1847349" cy="1102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木 が含まれている画像&#10;&#10;AI によって生成されたコンテンツは間違っている可能性があります。" id="819" name="Google Shape;819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94933" y="1875357"/>
            <a:ext cx="2981508" cy="35276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20" name="Google Shape;820;p55"/>
          <p:cNvGrpSpPr/>
          <p:nvPr/>
        </p:nvGrpSpPr>
        <p:grpSpPr>
          <a:xfrm>
            <a:off x="576432" y="1036369"/>
            <a:ext cx="3585664" cy="3157259"/>
            <a:chOff x="576432" y="1036369"/>
            <a:chExt cx="3585664" cy="3157259"/>
          </a:xfrm>
        </p:grpSpPr>
        <p:grpSp>
          <p:nvGrpSpPr>
            <p:cNvPr id="821" name="Google Shape;821;p55"/>
            <p:cNvGrpSpPr/>
            <p:nvPr/>
          </p:nvGrpSpPr>
          <p:grpSpPr>
            <a:xfrm>
              <a:off x="576432" y="1036369"/>
              <a:ext cx="2216265" cy="2171689"/>
              <a:chOff x="560666" y="1004837"/>
              <a:chExt cx="2216265" cy="2171689"/>
            </a:xfrm>
          </p:grpSpPr>
          <p:sp>
            <p:nvSpPr>
              <p:cNvPr id="822" name="Google Shape;822;p55"/>
              <p:cNvSpPr/>
              <p:nvPr/>
            </p:nvSpPr>
            <p:spPr>
              <a:xfrm>
                <a:off x="638531" y="1025940"/>
                <a:ext cx="2138400" cy="2098500"/>
              </a:xfrm>
              <a:prstGeom prst="ellipse">
                <a:avLst/>
              </a:prstGeom>
              <a:blipFill rotWithShape="1">
                <a:blip r:embed="rId4">
                  <a:alphaModFix/>
                </a:blip>
                <a:tile algn="tl" flip="none" tx="-234950" sx="99995" ty="6350" sy="99995"/>
              </a:blipFill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823" name="Google Shape;823;p55"/>
              <p:cNvGrpSpPr/>
              <p:nvPr/>
            </p:nvGrpSpPr>
            <p:grpSpPr>
              <a:xfrm>
                <a:off x="560666" y="1004837"/>
                <a:ext cx="753000" cy="642300"/>
                <a:chOff x="560666" y="3374550"/>
                <a:chExt cx="753000" cy="642300"/>
              </a:xfrm>
            </p:grpSpPr>
            <p:sp>
              <p:nvSpPr>
                <p:cNvPr id="824" name="Google Shape;824;p55"/>
                <p:cNvSpPr/>
                <p:nvPr/>
              </p:nvSpPr>
              <p:spPr>
                <a:xfrm>
                  <a:off x="610111" y="3374550"/>
                  <a:ext cx="654000" cy="642300"/>
                </a:xfrm>
                <a:prstGeom prst="ellipse">
                  <a:avLst/>
                </a:prstGeom>
                <a:solidFill>
                  <a:srgbClr val="5C4900"/>
                </a:solidFill>
                <a:ln cap="flat" cmpd="sng" w="25400">
                  <a:solidFill>
                    <a:schemeClr val="lt1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t/>
                  </a:r>
                  <a:endParaRPr b="0" i="0" sz="10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5" name="Google Shape;825;p55"/>
                <p:cNvSpPr txBox="1"/>
                <p:nvPr/>
              </p:nvSpPr>
              <p:spPr>
                <a:xfrm>
                  <a:off x="560666" y="3577710"/>
                  <a:ext cx="753000" cy="246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rPr b="1" i="0" lang="ja" sz="1000" u="none" cap="none" strike="noStrike">
                      <a:solidFill>
                        <a:schemeClr val="lt1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関市</a:t>
                  </a:r>
                  <a:endParaRPr b="1" i="0" sz="1400" u="none" cap="none" strike="noStrike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</p:grpSp>
          <p:sp>
            <p:nvSpPr>
              <p:cNvPr id="826" name="Google Shape;826;p55"/>
              <p:cNvSpPr/>
              <p:nvPr/>
            </p:nvSpPr>
            <p:spPr>
              <a:xfrm>
                <a:off x="738155" y="2841726"/>
                <a:ext cx="1938300" cy="334800"/>
              </a:xfrm>
              <a:prstGeom prst="roundRect">
                <a:avLst>
                  <a:gd fmla="val 50000" name="adj"/>
                </a:avLst>
              </a:prstGeom>
              <a:solidFill>
                <a:srgbClr val="F56C62"/>
              </a:solidFill>
              <a:ln cap="flat" cmpd="sng" w="254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1800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1" i="0" lang="ja" sz="1400" u="none" cap="none" strike="noStrike">
                    <a:solidFill>
                      <a:schemeClr val="lt1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岐阜県百年公園</a:t>
                </a:r>
                <a:endParaRPr b="1" i="0" sz="1300" u="none" cap="none" strike="noStrik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endParaRPr>
              </a:p>
            </p:txBody>
          </p:sp>
        </p:grpSp>
        <p:sp>
          <p:nvSpPr>
            <p:cNvPr id="827" name="Google Shape;827;p55"/>
            <p:cNvSpPr/>
            <p:nvPr/>
          </p:nvSpPr>
          <p:spPr>
            <a:xfrm>
              <a:off x="2719551" y="2459421"/>
              <a:ext cx="1442545" cy="1734207"/>
            </a:xfrm>
            <a:custGeom>
              <a:rect b="b" l="l" r="r" t="t"/>
              <a:pathLst>
                <a:path extrusionOk="0" h="1734207" w="1442545">
                  <a:moveTo>
                    <a:pt x="0" y="0"/>
                  </a:moveTo>
                  <a:lnTo>
                    <a:pt x="1016876" y="0"/>
                  </a:lnTo>
                  <a:lnTo>
                    <a:pt x="1442545" y="1734207"/>
                  </a:lnTo>
                </a:path>
              </a:pathLst>
            </a:custGeom>
            <a:noFill/>
            <a:ln cap="flat" cmpd="sng" w="15875">
              <a:solidFill>
                <a:srgbClr val="5C4800"/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28" name="Google Shape;828;p55"/>
          <p:cNvGrpSpPr/>
          <p:nvPr/>
        </p:nvGrpSpPr>
        <p:grpSpPr>
          <a:xfrm>
            <a:off x="4926827" y="1036369"/>
            <a:ext cx="3672273" cy="2178049"/>
            <a:chOff x="4926827" y="1036369"/>
            <a:chExt cx="3672273" cy="2178049"/>
          </a:xfrm>
        </p:grpSpPr>
        <p:grpSp>
          <p:nvGrpSpPr>
            <p:cNvPr id="829" name="Google Shape;829;p55"/>
            <p:cNvGrpSpPr/>
            <p:nvPr/>
          </p:nvGrpSpPr>
          <p:grpSpPr>
            <a:xfrm>
              <a:off x="6378365" y="1036369"/>
              <a:ext cx="2220735" cy="2178049"/>
              <a:chOff x="6362599" y="1004837"/>
              <a:chExt cx="2220735" cy="2178049"/>
            </a:xfrm>
          </p:grpSpPr>
          <p:sp>
            <p:nvSpPr>
              <p:cNvPr id="830" name="Google Shape;830;p55"/>
              <p:cNvSpPr/>
              <p:nvPr/>
            </p:nvSpPr>
            <p:spPr>
              <a:xfrm>
                <a:off x="6444934" y="1084386"/>
                <a:ext cx="2138400" cy="2098500"/>
              </a:xfrm>
              <a:prstGeom prst="ellipse">
                <a:avLst/>
              </a:prstGeom>
              <a:blipFill rotWithShape="1">
                <a:blip r:embed="rId5">
                  <a:alphaModFix/>
                </a:blip>
                <a:tile algn="tl" flip="none" tx="-349250" sx="99995" ty="-57150" sy="99995"/>
              </a:blipFill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55"/>
              <p:cNvSpPr/>
              <p:nvPr/>
            </p:nvSpPr>
            <p:spPr>
              <a:xfrm>
                <a:off x="6546527" y="2841726"/>
                <a:ext cx="1938300" cy="334800"/>
              </a:xfrm>
              <a:prstGeom prst="roundRect">
                <a:avLst>
                  <a:gd fmla="val 50000" name="adj"/>
                </a:avLst>
              </a:prstGeom>
              <a:solidFill>
                <a:srgbClr val="F56C62"/>
              </a:solidFill>
              <a:ln cap="flat" cmpd="sng" w="254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1800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1" i="0" lang="ja" sz="1400" u="none" cap="none" strike="noStrike">
                    <a:solidFill>
                      <a:schemeClr val="lt1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高山市役所</a:t>
                </a:r>
                <a:endParaRPr b="1" i="0" sz="1400" u="none" cap="none" strike="noStrik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endParaRPr>
              </a:p>
            </p:txBody>
          </p:sp>
          <p:grpSp>
            <p:nvGrpSpPr>
              <p:cNvPr id="832" name="Google Shape;832;p55"/>
              <p:cNvGrpSpPr/>
              <p:nvPr/>
            </p:nvGrpSpPr>
            <p:grpSpPr>
              <a:xfrm>
                <a:off x="6362599" y="1004837"/>
                <a:ext cx="753000" cy="642300"/>
                <a:chOff x="560666" y="3374550"/>
                <a:chExt cx="753000" cy="642300"/>
              </a:xfrm>
            </p:grpSpPr>
            <p:sp>
              <p:nvSpPr>
                <p:cNvPr id="833" name="Google Shape;833;p55"/>
                <p:cNvSpPr/>
                <p:nvPr/>
              </p:nvSpPr>
              <p:spPr>
                <a:xfrm>
                  <a:off x="610111" y="3374550"/>
                  <a:ext cx="654000" cy="642300"/>
                </a:xfrm>
                <a:prstGeom prst="ellipse">
                  <a:avLst/>
                </a:prstGeom>
                <a:solidFill>
                  <a:srgbClr val="5C4900"/>
                </a:solidFill>
                <a:ln cap="flat" cmpd="sng" w="25400">
                  <a:solidFill>
                    <a:schemeClr val="lt1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t/>
                  </a:r>
                  <a:endParaRPr b="0" i="0" sz="10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4" name="Google Shape;834;p55"/>
                <p:cNvSpPr txBox="1"/>
                <p:nvPr/>
              </p:nvSpPr>
              <p:spPr>
                <a:xfrm>
                  <a:off x="560666" y="3577710"/>
                  <a:ext cx="753000" cy="246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rPr b="0" i="0" lang="ja" sz="1000" u="none" cap="none" strike="noStrike">
                      <a:solidFill>
                        <a:schemeClr val="lt1"/>
                      </a:solidFill>
                      <a:latin typeface="Noto Sans SemiBold"/>
                      <a:ea typeface="Noto Sans SemiBold"/>
                      <a:cs typeface="Noto Sans SemiBold"/>
                      <a:sym typeface="Noto Sans SemiBold"/>
                    </a:rPr>
                    <a:t>高山市</a:t>
                  </a:r>
                  <a:endParaRPr b="0" i="0" sz="1400" u="none" cap="none" strike="noStrike">
                    <a:solidFill>
                      <a:srgbClr val="000000"/>
                    </a:solidFill>
                    <a:latin typeface="Noto Sans SemiBold"/>
                    <a:ea typeface="Noto Sans SemiBold"/>
                    <a:cs typeface="Noto Sans SemiBold"/>
                    <a:sym typeface="Noto Sans SemiBold"/>
                  </a:endParaRPr>
                </a:p>
              </p:txBody>
            </p:sp>
          </p:grpSp>
        </p:grpSp>
        <p:cxnSp>
          <p:nvCxnSpPr>
            <p:cNvPr id="835" name="Google Shape;835;p55"/>
            <p:cNvCxnSpPr/>
            <p:nvPr/>
          </p:nvCxnSpPr>
          <p:spPr>
            <a:xfrm flipH="1">
              <a:off x="4926827" y="2364827"/>
              <a:ext cx="1619700" cy="141900"/>
            </a:xfrm>
            <a:prstGeom prst="straightConnector1">
              <a:avLst/>
            </a:prstGeom>
            <a:noFill/>
            <a:ln cap="flat" cmpd="sng" w="15875">
              <a:solidFill>
                <a:srgbClr val="5C480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836" name="Google Shape;836;p55"/>
          <p:cNvGrpSpPr/>
          <p:nvPr/>
        </p:nvGrpSpPr>
        <p:grpSpPr>
          <a:xfrm>
            <a:off x="4977848" y="3374549"/>
            <a:ext cx="3607455" cy="2146051"/>
            <a:chOff x="4977848" y="3374549"/>
            <a:chExt cx="3607455" cy="2146051"/>
          </a:xfrm>
        </p:grpSpPr>
        <p:grpSp>
          <p:nvGrpSpPr>
            <p:cNvPr id="837" name="Google Shape;837;p55"/>
            <p:cNvGrpSpPr/>
            <p:nvPr/>
          </p:nvGrpSpPr>
          <p:grpSpPr>
            <a:xfrm>
              <a:off x="6369038" y="3374549"/>
              <a:ext cx="2216265" cy="2146051"/>
              <a:chOff x="560666" y="1004837"/>
              <a:chExt cx="2216265" cy="2146051"/>
            </a:xfrm>
          </p:grpSpPr>
          <p:sp>
            <p:nvSpPr>
              <p:cNvPr id="838" name="Google Shape;838;p55"/>
              <p:cNvSpPr/>
              <p:nvPr/>
            </p:nvSpPr>
            <p:spPr>
              <a:xfrm>
                <a:off x="638531" y="1025940"/>
                <a:ext cx="2138400" cy="2098500"/>
              </a:xfrm>
              <a:prstGeom prst="ellipse">
                <a:avLst/>
              </a:prstGeom>
              <a:blipFill rotWithShape="1">
                <a:blip r:embed="rId6">
                  <a:alphaModFix/>
                </a:blip>
                <a:tile algn="tl" flip="none" tx="-171450" sx="99995" ty="-266700" sy="99995"/>
              </a:blipFill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839" name="Google Shape;839;p55"/>
              <p:cNvGrpSpPr/>
              <p:nvPr/>
            </p:nvGrpSpPr>
            <p:grpSpPr>
              <a:xfrm>
                <a:off x="560666" y="1004837"/>
                <a:ext cx="753000" cy="642300"/>
                <a:chOff x="560666" y="3374550"/>
                <a:chExt cx="753000" cy="642300"/>
              </a:xfrm>
            </p:grpSpPr>
            <p:sp>
              <p:nvSpPr>
                <p:cNvPr id="840" name="Google Shape;840;p55"/>
                <p:cNvSpPr/>
                <p:nvPr/>
              </p:nvSpPr>
              <p:spPr>
                <a:xfrm>
                  <a:off x="610111" y="3374550"/>
                  <a:ext cx="654000" cy="642300"/>
                </a:xfrm>
                <a:prstGeom prst="ellipse">
                  <a:avLst/>
                </a:prstGeom>
                <a:solidFill>
                  <a:srgbClr val="5C4900"/>
                </a:solidFill>
                <a:ln cap="flat" cmpd="sng" w="25400">
                  <a:solidFill>
                    <a:schemeClr val="lt1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t/>
                  </a:r>
                  <a:endParaRPr b="0" i="0" sz="10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1" name="Google Shape;841;p55"/>
                <p:cNvSpPr txBox="1"/>
                <p:nvPr/>
              </p:nvSpPr>
              <p:spPr>
                <a:xfrm>
                  <a:off x="560666" y="3577710"/>
                  <a:ext cx="753000" cy="246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rPr b="1" i="0" lang="ja" sz="1000" u="none" cap="none" strike="noStrike">
                      <a:solidFill>
                        <a:schemeClr val="lt1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土岐市</a:t>
                  </a:r>
                  <a:endParaRPr b="1" i="0" sz="1400" u="none" cap="none" strike="noStrike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</p:grpSp>
          <p:sp>
            <p:nvSpPr>
              <p:cNvPr id="842" name="Google Shape;842;p55"/>
              <p:cNvSpPr/>
              <p:nvPr/>
            </p:nvSpPr>
            <p:spPr>
              <a:xfrm>
                <a:off x="738155" y="2816088"/>
                <a:ext cx="1938300" cy="334800"/>
              </a:xfrm>
              <a:prstGeom prst="roundRect">
                <a:avLst>
                  <a:gd fmla="val 50000" name="adj"/>
                </a:avLst>
              </a:prstGeom>
              <a:solidFill>
                <a:srgbClr val="F56C62"/>
              </a:solidFill>
              <a:ln cap="flat" cmpd="sng" w="254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1800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Arial"/>
                  <a:buNone/>
                </a:pPr>
                <a:r>
                  <a:rPr b="1" i="0" lang="ja" sz="1300" u="none" cap="none" strike="noStrike">
                    <a:solidFill>
                      <a:schemeClr val="lt1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土岐市立濃南小中学校</a:t>
                </a:r>
                <a:endParaRPr b="1" i="0" sz="1400" u="none" cap="none" strike="noStrik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endParaRPr>
              </a:p>
            </p:txBody>
          </p:sp>
        </p:grpSp>
        <p:cxnSp>
          <p:nvCxnSpPr>
            <p:cNvPr id="843" name="Google Shape;843;p55"/>
            <p:cNvCxnSpPr/>
            <p:nvPr/>
          </p:nvCxnSpPr>
          <p:spPr>
            <a:xfrm flipH="1">
              <a:off x="4977848" y="4493172"/>
              <a:ext cx="1513500" cy="290700"/>
            </a:xfrm>
            <a:prstGeom prst="straightConnector1">
              <a:avLst/>
            </a:prstGeom>
            <a:noFill/>
            <a:ln cap="flat" cmpd="sng" w="15875">
              <a:solidFill>
                <a:srgbClr val="5C480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</p:grpSp>
      <p:pic>
        <p:nvPicPr>
          <p:cNvPr id="844" name="Google Shape;844;p5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806218" y="2312996"/>
            <a:ext cx="343465" cy="445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45" name="Google Shape;845;p5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994318" y="4133392"/>
            <a:ext cx="343465" cy="445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46" name="Google Shape;846;p5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806218" y="4567976"/>
            <a:ext cx="343465" cy="445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47" name="Google Shape;847;p5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718421" y="4212219"/>
            <a:ext cx="343465" cy="4452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48" name="Google Shape;848;p55"/>
          <p:cNvGrpSpPr/>
          <p:nvPr/>
        </p:nvGrpSpPr>
        <p:grpSpPr>
          <a:xfrm>
            <a:off x="567035" y="3379932"/>
            <a:ext cx="3165347" cy="2173433"/>
            <a:chOff x="567035" y="3379932"/>
            <a:chExt cx="3165347" cy="2173433"/>
          </a:xfrm>
        </p:grpSpPr>
        <p:cxnSp>
          <p:nvCxnSpPr>
            <p:cNvPr id="849" name="Google Shape;849;p55"/>
            <p:cNvCxnSpPr/>
            <p:nvPr/>
          </p:nvCxnSpPr>
          <p:spPr>
            <a:xfrm rot="10800000">
              <a:off x="2270482" y="4046813"/>
              <a:ext cx="1461900" cy="336000"/>
            </a:xfrm>
            <a:prstGeom prst="straightConnector1">
              <a:avLst/>
            </a:prstGeom>
            <a:noFill/>
            <a:ln cap="flat" cmpd="sng" w="15875">
              <a:solidFill>
                <a:srgbClr val="5C480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grpSp>
          <p:nvGrpSpPr>
            <p:cNvPr id="850" name="Google Shape;850;p55"/>
            <p:cNvGrpSpPr/>
            <p:nvPr/>
          </p:nvGrpSpPr>
          <p:grpSpPr>
            <a:xfrm>
              <a:off x="567035" y="3379932"/>
              <a:ext cx="2216265" cy="2173433"/>
              <a:chOff x="567035" y="3379932"/>
              <a:chExt cx="2216265" cy="2173433"/>
            </a:xfrm>
          </p:grpSpPr>
          <p:grpSp>
            <p:nvGrpSpPr>
              <p:cNvPr id="851" name="Google Shape;851;p55"/>
              <p:cNvGrpSpPr/>
              <p:nvPr/>
            </p:nvGrpSpPr>
            <p:grpSpPr>
              <a:xfrm>
                <a:off x="567035" y="3379932"/>
                <a:ext cx="2216265" cy="2173433"/>
                <a:chOff x="560666" y="1004837"/>
                <a:chExt cx="2216265" cy="2173433"/>
              </a:xfrm>
            </p:grpSpPr>
            <p:sp>
              <p:nvSpPr>
                <p:cNvPr id="852" name="Google Shape;852;p55"/>
                <p:cNvSpPr/>
                <p:nvPr/>
              </p:nvSpPr>
              <p:spPr>
                <a:xfrm>
                  <a:off x="638531" y="1025940"/>
                  <a:ext cx="2138400" cy="2098500"/>
                </a:xfrm>
                <a:prstGeom prst="ellipse">
                  <a:avLst/>
                </a:prstGeom>
                <a:blipFill rotWithShape="1">
                  <a:blip r:embed="rId8">
                    <a:alphaModFix/>
                  </a:blip>
                  <a:tile algn="tl" flip="none" tx="-222250" sx="99995" ty="-171450" sy="99995"/>
                </a:blipFill>
                <a:ln cap="flat" cmpd="sng" w="19050">
                  <a:solidFill>
                    <a:schemeClr val="lt1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853" name="Google Shape;853;p55"/>
                <p:cNvGrpSpPr/>
                <p:nvPr/>
              </p:nvGrpSpPr>
              <p:grpSpPr>
                <a:xfrm>
                  <a:off x="560666" y="1004837"/>
                  <a:ext cx="753000" cy="642300"/>
                  <a:chOff x="560666" y="3374550"/>
                  <a:chExt cx="753000" cy="642300"/>
                </a:xfrm>
              </p:grpSpPr>
              <p:sp>
                <p:nvSpPr>
                  <p:cNvPr id="854" name="Google Shape;854;p55"/>
                  <p:cNvSpPr/>
                  <p:nvPr/>
                </p:nvSpPr>
                <p:spPr>
                  <a:xfrm>
                    <a:off x="610111" y="3374550"/>
                    <a:ext cx="654000" cy="642300"/>
                  </a:xfrm>
                  <a:prstGeom prst="ellipse">
                    <a:avLst/>
                  </a:prstGeom>
                  <a:solidFill>
                    <a:srgbClr val="5C4900"/>
                  </a:solidFill>
                  <a:ln cap="flat" cmpd="sng" w="25400">
                    <a:solidFill>
                      <a:schemeClr val="lt1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00"/>
                      <a:buFont typeface="Arial"/>
                      <a:buNone/>
                    </a:pPr>
                    <a:r>
                      <a:t/>
                    </a:r>
                    <a:endParaRPr b="0" i="0" sz="1000" u="none" cap="none" strike="noStrik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55" name="Google Shape;855;p55"/>
                  <p:cNvSpPr txBox="1"/>
                  <p:nvPr/>
                </p:nvSpPr>
                <p:spPr>
                  <a:xfrm>
                    <a:off x="560666" y="3577710"/>
                    <a:ext cx="753000" cy="2463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00"/>
                      <a:buFont typeface="Arial"/>
                      <a:buNone/>
                    </a:pPr>
                    <a:r>
                      <a:rPr b="1" i="0" lang="ja" sz="1000" u="none" cap="none" strike="noStrike">
                        <a:solidFill>
                          <a:schemeClr val="lt1"/>
                        </a:solidFill>
                        <a:latin typeface="Noto Sans"/>
                        <a:ea typeface="Noto Sans"/>
                        <a:cs typeface="Noto Sans"/>
                        <a:sym typeface="Noto Sans"/>
                      </a:rPr>
                      <a:t>岐阜市</a:t>
                    </a:r>
                    <a:endParaRPr b="1" i="0" sz="1400" u="none" cap="none" strike="noStrike">
                      <a:solidFill>
                        <a:srgbClr val="000000"/>
                      </a:solidFill>
                      <a:latin typeface="Noto Sans"/>
                      <a:ea typeface="Noto Sans"/>
                      <a:cs typeface="Noto Sans"/>
                      <a:sym typeface="Noto Sans"/>
                    </a:endParaRPr>
                  </a:p>
                </p:txBody>
              </p:sp>
            </p:grpSp>
            <p:sp>
              <p:nvSpPr>
                <p:cNvPr id="856" name="Google Shape;856;p55"/>
                <p:cNvSpPr/>
                <p:nvPr/>
              </p:nvSpPr>
              <p:spPr>
                <a:xfrm>
                  <a:off x="738596" y="2687170"/>
                  <a:ext cx="1938300" cy="491100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F56C62"/>
                </a:solidFill>
                <a:ln cap="flat" cmpd="sng" w="25400">
                  <a:solidFill>
                    <a:schemeClr val="lt1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360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300"/>
                    <a:buFont typeface="Arial"/>
                    <a:buNone/>
                  </a:pPr>
                  <a:r>
                    <a:rPr b="1" i="0" lang="ja" sz="1300" u="none" cap="none" strike="noStrike">
                      <a:solidFill>
                        <a:schemeClr val="lt1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ぎふメディアコスモス</a:t>
                  </a:r>
                  <a:endParaRPr b="1" i="0" sz="1300" u="none" cap="none" strike="noStrike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</p:grpSp>
          <p:sp>
            <p:nvSpPr>
              <p:cNvPr id="857" name="Google Shape;857;p55"/>
              <p:cNvSpPr txBox="1"/>
              <p:nvPr/>
            </p:nvSpPr>
            <p:spPr>
              <a:xfrm>
                <a:off x="1242428" y="5067250"/>
                <a:ext cx="955500" cy="20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00"/>
                  <a:buFont typeface="Arial"/>
                  <a:buNone/>
                </a:pPr>
                <a:r>
                  <a:rPr b="1" i="0" lang="ja" sz="700" u="none" cap="none" strike="noStrike">
                    <a:solidFill>
                      <a:schemeClr val="lt1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みんなの森</a:t>
                </a:r>
                <a:endParaRPr b="1" i="0" sz="1400" u="none" cap="none" strike="noStrik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endParaRPr>
              </a:p>
            </p:txBody>
          </p:sp>
        </p:grpSp>
      </p:grpSp>
      <p:sp>
        <p:nvSpPr>
          <p:cNvPr id="858" name="Google Shape;858;p55"/>
          <p:cNvSpPr txBox="1"/>
          <p:nvPr>
            <p:ph idx="12" type="sldNum"/>
          </p:nvPr>
        </p:nvSpPr>
        <p:spPr>
          <a:xfrm>
            <a:off x="8628484" y="6574636"/>
            <a:ext cx="419400" cy="1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859" name="Google Shape;859;p55"/>
          <p:cNvSpPr txBox="1"/>
          <p:nvPr/>
        </p:nvSpPr>
        <p:spPr>
          <a:xfrm>
            <a:off x="878182" y="6493840"/>
            <a:ext cx="81699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1" i="0" lang="ja" sz="1050" u="none" cap="none" strike="noStrike">
                <a:solidFill>
                  <a:srgbClr val="F25044"/>
                </a:solidFill>
                <a:latin typeface="Noto Sans JP"/>
                <a:ea typeface="Noto Sans JP"/>
                <a:cs typeface="Noto Sans JP"/>
                <a:sym typeface="Noto Sans JP"/>
              </a:rPr>
              <a:t>県の施設案内　</a:t>
            </a:r>
            <a:r>
              <a:rPr b="0" i="0" lang="ja" sz="105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9"/>
              </a:rPr>
              <a:t>https://www.pref.gifu.lg.jp/site/ken-shisetsu/</a:t>
            </a:r>
            <a:endParaRPr b="0" i="0" sz="10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0" name="Google Shape;860;p55"/>
          <p:cNvSpPr txBox="1"/>
          <p:nvPr/>
        </p:nvSpPr>
        <p:spPr>
          <a:xfrm>
            <a:off x="3259756" y="1047624"/>
            <a:ext cx="2733000" cy="64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ja" sz="1900" u="none" cap="none" strike="noStrike">
                <a:solidFill>
                  <a:srgbClr val="5C4900"/>
                </a:solidFill>
                <a:latin typeface="Noto Sans"/>
                <a:ea typeface="Noto Sans"/>
                <a:cs typeface="Noto Sans"/>
                <a:sym typeface="Noto Sans"/>
              </a:rPr>
              <a:t>身近なまちの施設に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ja" sz="1900" u="none" cap="none" strike="noStrike">
                <a:solidFill>
                  <a:srgbClr val="5C4900"/>
                </a:solidFill>
                <a:latin typeface="Noto Sans"/>
                <a:ea typeface="Noto Sans"/>
                <a:cs typeface="Noto Sans"/>
                <a:sym typeface="Noto Sans"/>
              </a:rPr>
              <a:t>税金が使われています。</a:t>
            </a:r>
            <a:endParaRPr b="1" i="0" sz="1900" u="none" cap="none" strike="noStrike">
              <a:solidFill>
                <a:srgbClr val="5C4900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861" name="Google Shape;861;p55"/>
          <p:cNvSpPr/>
          <p:nvPr/>
        </p:nvSpPr>
        <p:spPr>
          <a:xfrm>
            <a:off x="7585900" y="888875"/>
            <a:ext cx="1501800" cy="136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ja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※〇〇市は所在地を表します。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2" name="Google Shape;862;p55"/>
          <p:cNvSpPr txBox="1"/>
          <p:nvPr>
            <p:ph idx="12" type="sldNum"/>
          </p:nvPr>
        </p:nvSpPr>
        <p:spPr>
          <a:xfrm>
            <a:off x="8628484" y="6574636"/>
            <a:ext cx="419400" cy="1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ja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63" name="Google Shape;863;p55"/>
          <p:cNvGrpSpPr/>
          <p:nvPr/>
        </p:nvGrpSpPr>
        <p:grpSpPr>
          <a:xfrm>
            <a:off x="1378039" y="4692792"/>
            <a:ext cx="6387900" cy="1658938"/>
            <a:chOff x="1378039" y="4692792"/>
            <a:chExt cx="6387900" cy="1658938"/>
          </a:xfrm>
        </p:grpSpPr>
        <p:pic>
          <p:nvPicPr>
            <p:cNvPr descr="人形, 挿絵 が含まれている画像&#10;&#10;AI によって生成されたコンテンツは間違っている可能性があります。" id="864" name="Google Shape;864;p55"/>
            <p:cNvPicPr preferRelativeResize="0"/>
            <p:nvPr/>
          </p:nvPicPr>
          <p:blipFill rotWithShape="1">
            <a:blip r:embed="rId10">
              <a:alphaModFix/>
            </a:blip>
            <a:srcRect b="20685" l="0" r="0" t="0"/>
            <a:stretch/>
          </p:blipFill>
          <p:spPr>
            <a:xfrm rot="212759">
              <a:off x="5213729" y="4711209"/>
              <a:ext cx="635284" cy="12836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挿絵 が含まれている画像&#10;&#10;AI によって生成されたコンテンツは間違っている可能性があります。" id="865" name="Google Shape;865;p55"/>
            <p:cNvPicPr preferRelativeResize="0"/>
            <p:nvPr/>
          </p:nvPicPr>
          <p:blipFill rotWithShape="1">
            <a:blip r:embed="rId11">
              <a:alphaModFix/>
            </a:blip>
            <a:srcRect b="16100" l="0" r="-5374" t="0"/>
            <a:stretch/>
          </p:blipFill>
          <p:spPr>
            <a:xfrm rot="249842">
              <a:off x="5684957" y="4956849"/>
              <a:ext cx="620730" cy="9884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66" name="Google Shape;866;p55"/>
            <p:cNvSpPr/>
            <p:nvPr/>
          </p:nvSpPr>
          <p:spPr>
            <a:xfrm>
              <a:off x="1378039" y="5702830"/>
              <a:ext cx="6387900" cy="648900"/>
            </a:xfrm>
            <a:prstGeom prst="roundRect">
              <a:avLst>
                <a:gd fmla="val 6743" name="adj"/>
              </a:avLst>
            </a:prstGeom>
            <a:solidFill>
              <a:schemeClr val="lt1"/>
            </a:solidFill>
            <a:ln cap="rnd" cmpd="sng" w="22225">
              <a:solidFill>
                <a:srgbClr val="FF8082"/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55"/>
            <p:cNvSpPr txBox="1"/>
            <p:nvPr/>
          </p:nvSpPr>
          <p:spPr>
            <a:xfrm>
              <a:off x="1466572" y="5881084"/>
              <a:ext cx="25692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b="1" i="0" lang="ja" sz="1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ほかにはどんなものがあるかな？</a:t>
              </a:r>
              <a:endParaRPr b="1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68" name="Google Shape;868;p55"/>
          <p:cNvSpPr txBox="1"/>
          <p:nvPr/>
        </p:nvSpPr>
        <p:spPr>
          <a:xfrm>
            <a:off x="839740" y="130873"/>
            <a:ext cx="7571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JP"/>
              <a:buNone/>
            </a:pPr>
            <a:r>
              <a:rPr b="1" i="0" lang="ja" sz="3200" u="none" cap="none" strike="noStrike">
                <a:solidFill>
                  <a:srgbClr val="FFFFFF"/>
                </a:solidFill>
                <a:latin typeface="Noto Sans JP"/>
                <a:ea typeface="Noto Sans JP"/>
                <a:cs typeface="Noto Sans JP"/>
                <a:sym typeface="Noto Sans JP"/>
              </a:rPr>
              <a:t>税金の使いみち（岐阜県内の公共施設）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3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56"/>
          <p:cNvSpPr txBox="1"/>
          <p:nvPr/>
        </p:nvSpPr>
        <p:spPr>
          <a:xfrm>
            <a:off x="1409400" y="1002550"/>
            <a:ext cx="632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rgbClr val="5C4900"/>
                </a:solidFill>
                <a:latin typeface="Noto Sans"/>
                <a:ea typeface="Noto Sans"/>
                <a:cs typeface="Noto Sans"/>
                <a:sym typeface="Noto Sans"/>
              </a:rPr>
              <a:t>日々の暮らしを守るサービスにも使われています。</a:t>
            </a:r>
            <a:endParaRPr b="1" i="0" sz="2000" u="none" cap="none" strike="noStrike">
              <a:solidFill>
                <a:srgbClr val="5C4900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875" name="Google Shape;875;p56"/>
          <p:cNvSpPr/>
          <p:nvPr/>
        </p:nvSpPr>
        <p:spPr>
          <a:xfrm>
            <a:off x="395552" y="3599092"/>
            <a:ext cx="8638620" cy="3488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697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76" name="Google Shape;876;p56"/>
          <p:cNvGrpSpPr/>
          <p:nvPr/>
        </p:nvGrpSpPr>
        <p:grpSpPr>
          <a:xfrm>
            <a:off x="518140" y="1498832"/>
            <a:ext cx="3917950" cy="1884684"/>
            <a:chOff x="518140" y="1498832"/>
            <a:chExt cx="3917950" cy="1884684"/>
          </a:xfrm>
        </p:grpSpPr>
        <p:grpSp>
          <p:nvGrpSpPr>
            <p:cNvPr id="877" name="Google Shape;877;p56"/>
            <p:cNvGrpSpPr/>
            <p:nvPr/>
          </p:nvGrpSpPr>
          <p:grpSpPr>
            <a:xfrm>
              <a:off x="518140" y="1498832"/>
              <a:ext cx="3917950" cy="1884684"/>
              <a:chOff x="536575" y="1519342"/>
              <a:chExt cx="3917950" cy="1884684"/>
            </a:xfrm>
          </p:grpSpPr>
          <p:sp>
            <p:nvSpPr>
              <p:cNvPr id="878" name="Google Shape;878;p56"/>
              <p:cNvSpPr/>
              <p:nvPr/>
            </p:nvSpPr>
            <p:spPr>
              <a:xfrm>
                <a:off x="536575" y="1519342"/>
                <a:ext cx="3917950" cy="1884258"/>
              </a:xfrm>
              <a:prstGeom prst="roundRect">
                <a:avLst>
                  <a:gd fmla="val 6615" name="adj"/>
                </a:avLst>
              </a:prstGeom>
              <a:solidFill>
                <a:schemeClr val="lt1"/>
              </a:solidFill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56"/>
              <p:cNvSpPr/>
              <p:nvPr/>
            </p:nvSpPr>
            <p:spPr>
              <a:xfrm rot="5400000">
                <a:off x="2359207" y="1316026"/>
                <a:ext cx="1872000" cy="2304000"/>
              </a:xfrm>
              <a:prstGeom prst="round2SameRect">
                <a:avLst>
                  <a:gd fmla="val 7357" name="adj1"/>
                  <a:gd fmla="val 0" name="adj2"/>
                </a:avLst>
              </a:prstGeom>
              <a:blipFill rotWithShape="0">
                <a:blip r:embed="rId3">
                  <a:alphaModFix/>
                </a:blip>
                <a:stretch>
                  <a:fillRect b="-1996" l="-15994" r="-10996" t="-998"/>
                </a:stretch>
              </a:blip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880" name="Google Shape;880;p56"/>
              <p:cNvGrpSpPr/>
              <p:nvPr/>
            </p:nvGrpSpPr>
            <p:grpSpPr>
              <a:xfrm>
                <a:off x="1063369" y="1704666"/>
                <a:ext cx="567086" cy="567086"/>
                <a:chOff x="1063369" y="1704666"/>
                <a:chExt cx="567086" cy="567086"/>
              </a:xfrm>
            </p:grpSpPr>
            <p:sp>
              <p:nvSpPr>
                <p:cNvPr id="881" name="Google Shape;881;p56"/>
                <p:cNvSpPr/>
                <p:nvPr/>
              </p:nvSpPr>
              <p:spPr>
                <a:xfrm>
                  <a:off x="1063369" y="1704666"/>
                  <a:ext cx="567086" cy="567086"/>
                </a:xfrm>
                <a:prstGeom prst="ellipse">
                  <a:avLst/>
                </a:prstGeom>
                <a:solidFill>
                  <a:srgbClr val="EAE3BE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pic>
              <p:nvPicPr>
                <p:cNvPr id="882" name="Google Shape;882;p56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0" l="0" r="0" t="0"/>
                <a:stretch/>
              </p:blipFill>
              <p:spPr>
                <a:xfrm>
                  <a:off x="1213987" y="1840600"/>
                  <a:ext cx="267489" cy="30396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883" name="Google Shape;883;p56"/>
              <p:cNvSpPr txBox="1"/>
              <p:nvPr/>
            </p:nvSpPr>
            <p:spPr>
              <a:xfrm>
                <a:off x="618237" y="2404760"/>
                <a:ext cx="1470000" cy="408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ctr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1" i="0" lang="ja" sz="1400" u="none" cap="none" strike="noStrike">
                    <a:solidFill>
                      <a:srgbClr val="5C49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住民の安全を</a:t>
                </a:r>
                <a:endParaRPr b="1" i="0" sz="1400" u="none" cap="none" strike="noStrik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endParaRPr>
              </a:p>
              <a:p>
                <a:pPr indent="0" lvl="0" marL="0" marR="0" rtl="0" algn="ctr">
                  <a:lnSpc>
                    <a:spcPct val="8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1" i="0" lang="ja" sz="1400" u="none" cap="none" strike="noStrike">
                    <a:solidFill>
                      <a:srgbClr val="5C4900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守るために</a:t>
                </a:r>
                <a:endParaRPr b="1" i="0" sz="1400" u="none" cap="none" strike="noStrike">
                  <a:solidFill>
                    <a:srgbClr val="5C4900"/>
                  </a:solidFill>
                  <a:latin typeface="Noto Sans"/>
                  <a:ea typeface="Noto Sans"/>
                  <a:cs typeface="Noto Sans"/>
                  <a:sym typeface="Noto Sans"/>
                </a:endParaRPr>
              </a:p>
            </p:txBody>
          </p:sp>
          <p:sp>
            <p:nvSpPr>
              <p:cNvPr id="884" name="Google Shape;884;p56"/>
              <p:cNvSpPr/>
              <p:nvPr/>
            </p:nvSpPr>
            <p:spPr>
              <a:xfrm>
                <a:off x="837440" y="2928915"/>
                <a:ext cx="1044575" cy="230821"/>
              </a:xfrm>
              <a:prstGeom prst="roundRect">
                <a:avLst>
                  <a:gd fmla="val 50000" name="adj"/>
                </a:avLst>
              </a:prstGeom>
              <a:solidFill>
                <a:srgbClr val="F56C62"/>
              </a:solidFill>
              <a:ln>
                <a:noFill/>
              </a:ln>
            </p:spPr>
            <p:txBody>
              <a:bodyPr anchorCtr="0" anchor="ctr" bIns="1080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b="1" i="0" lang="ja" sz="900" u="none" cap="none" strike="noStrike">
                    <a:solidFill>
                      <a:schemeClr val="lt1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交番</a:t>
                </a:r>
                <a:endParaRPr b="1" i="0" sz="1400" u="none" cap="none" strike="noStrik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endParaRPr>
              </a:p>
            </p:txBody>
          </p:sp>
        </p:grpSp>
        <p:sp>
          <p:nvSpPr>
            <p:cNvPr id="885" name="Google Shape;885;p56"/>
            <p:cNvSpPr txBox="1"/>
            <p:nvPr/>
          </p:nvSpPr>
          <p:spPr>
            <a:xfrm>
              <a:off x="3325025" y="3198525"/>
              <a:ext cx="1103700" cy="184800"/>
            </a:xfrm>
            <a:prstGeom prst="rect">
              <a:avLst/>
            </a:prstGeom>
            <a:noFill/>
            <a:ln>
              <a:noFill/>
            </a:ln>
            <a:effectLst>
              <a:outerShdw blurRad="55975" rotWithShape="0" algn="tl">
                <a:srgbClr val="000000"/>
              </a:outerShdw>
            </a:effectLst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ja" sz="6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写真提供：</a:t>
              </a:r>
              <a:r>
                <a:rPr b="1" i="0" lang="ja" sz="600" u="none" cap="none" strike="noStrike">
                  <a:solidFill>
                    <a:schemeClr val="lt1"/>
                  </a:solidFill>
                  <a:latin typeface="Noto Sans"/>
                  <a:ea typeface="Noto Sans"/>
                  <a:cs typeface="Noto Sans"/>
                  <a:sym typeface="Noto Sans"/>
                </a:rPr>
                <a:t>岐阜中警察署</a:t>
              </a:r>
              <a:endParaRPr b="1" i="0" sz="14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</p:grpSp>
      <p:grpSp>
        <p:nvGrpSpPr>
          <p:cNvPr id="886" name="Google Shape;886;p56"/>
          <p:cNvGrpSpPr/>
          <p:nvPr/>
        </p:nvGrpSpPr>
        <p:grpSpPr>
          <a:xfrm>
            <a:off x="4661968" y="1498832"/>
            <a:ext cx="3917950" cy="1884684"/>
            <a:chOff x="4661968" y="1498832"/>
            <a:chExt cx="3917950" cy="1884684"/>
          </a:xfrm>
        </p:grpSpPr>
        <p:grpSp>
          <p:nvGrpSpPr>
            <p:cNvPr id="887" name="Google Shape;887;p56"/>
            <p:cNvGrpSpPr/>
            <p:nvPr/>
          </p:nvGrpSpPr>
          <p:grpSpPr>
            <a:xfrm>
              <a:off x="4661968" y="1498832"/>
              <a:ext cx="3917950" cy="1884684"/>
              <a:chOff x="518140" y="1498832"/>
              <a:chExt cx="3917950" cy="1884684"/>
            </a:xfrm>
          </p:grpSpPr>
          <p:grpSp>
            <p:nvGrpSpPr>
              <p:cNvPr id="888" name="Google Shape;888;p56"/>
              <p:cNvGrpSpPr/>
              <p:nvPr/>
            </p:nvGrpSpPr>
            <p:grpSpPr>
              <a:xfrm>
                <a:off x="518140" y="1498832"/>
                <a:ext cx="3917950" cy="1884684"/>
                <a:chOff x="536575" y="1519342"/>
                <a:chExt cx="3917950" cy="1884684"/>
              </a:xfrm>
            </p:grpSpPr>
            <p:sp>
              <p:nvSpPr>
                <p:cNvPr id="889" name="Google Shape;889;p56"/>
                <p:cNvSpPr/>
                <p:nvPr/>
              </p:nvSpPr>
              <p:spPr>
                <a:xfrm>
                  <a:off x="536575" y="1519342"/>
                  <a:ext cx="3917950" cy="1884258"/>
                </a:xfrm>
                <a:prstGeom prst="roundRect">
                  <a:avLst>
                    <a:gd fmla="val 6615" name="adj"/>
                  </a:avLst>
                </a:prstGeom>
                <a:solidFill>
                  <a:schemeClr val="lt1"/>
                </a:solidFill>
                <a:ln cap="flat" cmpd="sng" w="19050">
                  <a:solidFill>
                    <a:schemeClr val="lt1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0" name="Google Shape;890;p56"/>
                <p:cNvSpPr/>
                <p:nvPr/>
              </p:nvSpPr>
              <p:spPr>
                <a:xfrm rot="5400000">
                  <a:off x="2359207" y="1316026"/>
                  <a:ext cx="1872000" cy="2304000"/>
                </a:xfrm>
                <a:prstGeom prst="round2SameRect">
                  <a:avLst>
                    <a:gd fmla="val 7357" name="adj1"/>
                    <a:gd fmla="val 0" name="adj2"/>
                  </a:avLst>
                </a:prstGeom>
                <a:blipFill rotWithShape="0">
                  <a:blip r:embed="rId5">
                    <a:alphaModFix/>
                  </a:blip>
                  <a:stretch>
                    <a:fillRect b="-281" l="-3996" r="-6995" t="-998"/>
                  </a:stretch>
                </a:blip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1" name="Google Shape;891;p56"/>
                <p:cNvSpPr/>
                <p:nvPr/>
              </p:nvSpPr>
              <p:spPr>
                <a:xfrm>
                  <a:off x="1063369" y="1704666"/>
                  <a:ext cx="567086" cy="567086"/>
                </a:xfrm>
                <a:prstGeom prst="ellipse">
                  <a:avLst/>
                </a:prstGeom>
                <a:solidFill>
                  <a:srgbClr val="EAE3BE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2" name="Google Shape;892;p56"/>
                <p:cNvSpPr txBox="1"/>
                <p:nvPr/>
              </p:nvSpPr>
              <p:spPr>
                <a:xfrm>
                  <a:off x="631432" y="2404760"/>
                  <a:ext cx="1443600" cy="408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marR="0" rtl="0" algn="ctr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rPr b="1" i="0" lang="ja" sz="1400" u="none" cap="none" strike="noStrike">
                      <a:solidFill>
                        <a:srgbClr val="5C4900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火災から住民を</a:t>
                  </a:r>
                  <a:endParaRPr b="1" i="0" sz="1400" u="none" cap="none" strike="noStrike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  <a:p>
                  <a:pPr indent="0" lvl="0" marL="0" marR="0" rtl="0" algn="ctr">
                    <a:lnSpc>
                      <a:spcPct val="80000"/>
                    </a:lnSpc>
                    <a:spcBef>
                      <a:spcPts val="50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rPr b="1" i="0" lang="ja" sz="1400" u="none" cap="none" strike="noStrike">
                      <a:solidFill>
                        <a:srgbClr val="5C4900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守るために</a:t>
                  </a:r>
                  <a:endParaRPr b="1" i="0" sz="1400" u="none" cap="none" strike="noStrike">
                    <a:solidFill>
                      <a:srgbClr val="5C4900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  <p:sp>
              <p:nvSpPr>
                <p:cNvPr id="893" name="Google Shape;893;p56"/>
                <p:cNvSpPr/>
                <p:nvPr/>
              </p:nvSpPr>
              <p:spPr>
                <a:xfrm>
                  <a:off x="837440" y="2928915"/>
                  <a:ext cx="1044575" cy="230821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F56C62"/>
                </a:solidFill>
                <a:ln>
                  <a:noFill/>
                </a:ln>
              </p:spPr>
              <p:txBody>
                <a:bodyPr anchorCtr="0" anchor="ctr" bIns="1080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rPr b="1" i="0" lang="ja" sz="900" u="none" cap="none" strike="noStrike">
                      <a:solidFill>
                        <a:schemeClr val="lt1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消火活動</a:t>
                  </a:r>
                  <a:endParaRPr b="1" i="0" sz="1400" u="none" cap="none" strike="noStrike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</p:grpSp>
          <p:sp>
            <p:nvSpPr>
              <p:cNvPr id="894" name="Google Shape;894;p56"/>
              <p:cNvSpPr txBox="1"/>
              <p:nvPr/>
            </p:nvSpPr>
            <p:spPr>
              <a:xfrm>
                <a:off x="3384172" y="3198525"/>
                <a:ext cx="1044600" cy="1848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ctr" dir="5400000" dist="12700">
                  <a:schemeClr val="dk1">
                    <a:alpha val="29803"/>
                  </a:schemeClr>
                </a:outerShdw>
              </a:effectLst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00"/>
                  <a:buFont typeface="Arial"/>
                  <a:buNone/>
                </a:pPr>
                <a:r>
                  <a:rPr b="1" i="0" lang="ja" sz="600" u="none" cap="none" strike="noStrike">
                    <a:solidFill>
                      <a:schemeClr val="lt1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写真提供：中濃消防組合</a:t>
                </a:r>
                <a:endParaRPr b="1" i="0" sz="1400" u="none" cap="none" strike="noStrik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endParaRPr>
              </a:p>
            </p:txBody>
          </p:sp>
        </p:grpSp>
        <p:pic>
          <p:nvPicPr>
            <p:cNvPr id="895" name="Google Shape;895;p5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338284" y="1799856"/>
              <a:ext cx="254000" cy="3175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96" name="Google Shape;896;p56"/>
          <p:cNvGrpSpPr/>
          <p:nvPr/>
        </p:nvGrpSpPr>
        <p:grpSpPr>
          <a:xfrm>
            <a:off x="518140" y="3632432"/>
            <a:ext cx="3930160" cy="1884684"/>
            <a:chOff x="518140" y="3632432"/>
            <a:chExt cx="3930160" cy="1884684"/>
          </a:xfrm>
        </p:grpSpPr>
        <p:grpSp>
          <p:nvGrpSpPr>
            <p:cNvPr id="897" name="Google Shape;897;p56"/>
            <p:cNvGrpSpPr/>
            <p:nvPr/>
          </p:nvGrpSpPr>
          <p:grpSpPr>
            <a:xfrm>
              <a:off x="518140" y="3632432"/>
              <a:ext cx="3930160" cy="1884684"/>
              <a:chOff x="518140" y="1498832"/>
              <a:chExt cx="3930160" cy="1884684"/>
            </a:xfrm>
          </p:grpSpPr>
          <p:grpSp>
            <p:nvGrpSpPr>
              <p:cNvPr id="898" name="Google Shape;898;p56"/>
              <p:cNvGrpSpPr/>
              <p:nvPr/>
            </p:nvGrpSpPr>
            <p:grpSpPr>
              <a:xfrm>
                <a:off x="518140" y="1498832"/>
                <a:ext cx="3917950" cy="1884684"/>
                <a:chOff x="536575" y="1519342"/>
                <a:chExt cx="3917950" cy="1884684"/>
              </a:xfrm>
            </p:grpSpPr>
            <p:sp>
              <p:nvSpPr>
                <p:cNvPr id="899" name="Google Shape;899;p56"/>
                <p:cNvSpPr/>
                <p:nvPr/>
              </p:nvSpPr>
              <p:spPr>
                <a:xfrm>
                  <a:off x="536575" y="1519342"/>
                  <a:ext cx="3917950" cy="1884258"/>
                </a:xfrm>
                <a:prstGeom prst="roundRect">
                  <a:avLst>
                    <a:gd fmla="val 6615" name="adj"/>
                  </a:avLst>
                </a:prstGeom>
                <a:solidFill>
                  <a:schemeClr val="lt1"/>
                </a:solidFill>
                <a:ln cap="flat" cmpd="sng" w="19050">
                  <a:solidFill>
                    <a:schemeClr val="lt1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0" name="Google Shape;900;p56"/>
                <p:cNvSpPr/>
                <p:nvPr/>
              </p:nvSpPr>
              <p:spPr>
                <a:xfrm rot="5400000">
                  <a:off x="2359207" y="1316026"/>
                  <a:ext cx="1872000" cy="2304000"/>
                </a:xfrm>
                <a:prstGeom prst="round2SameRect">
                  <a:avLst>
                    <a:gd fmla="val 7357" name="adj1"/>
                    <a:gd fmla="val 0" name="adj2"/>
                  </a:avLst>
                </a:prstGeom>
                <a:blipFill rotWithShape="0">
                  <a:blip r:embed="rId7">
                    <a:alphaModFix/>
                  </a:blip>
                  <a:tile algn="tl" flip="none" tx="-527059" sx="98000" ty="19050" sy="98000"/>
                </a:blip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1" name="Google Shape;901;p56"/>
                <p:cNvSpPr/>
                <p:nvPr/>
              </p:nvSpPr>
              <p:spPr>
                <a:xfrm>
                  <a:off x="1063369" y="1697409"/>
                  <a:ext cx="567086" cy="567086"/>
                </a:xfrm>
                <a:prstGeom prst="ellipse">
                  <a:avLst/>
                </a:prstGeom>
                <a:solidFill>
                  <a:srgbClr val="EAE3BE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2" name="Google Shape;902;p56"/>
                <p:cNvSpPr txBox="1"/>
                <p:nvPr/>
              </p:nvSpPr>
              <p:spPr>
                <a:xfrm>
                  <a:off x="636558" y="2390260"/>
                  <a:ext cx="1433400" cy="408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marR="0" rtl="0" algn="ctr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rPr b="1" i="0" lang="ja" sz="1400" u="none" cap="none" strike="noStrike">
                      <a:solidFill>
                        <a:srgbClr val="5C4900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環境を</a:t>
                  </a:r>
                  <a:endParaRPr b="1" i="0" sz="1400" u="none" cap="none" strike="noStrike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  <a:p>
                  <a:pPr indent="0" lvl="0" marL="0" marR="0" rtl="0" algn="ctr">
                    <a:lnSpc>
                      <a:spcPct val="80000"/>
                    </a:lnSpc>
                    <a:spcBef>
                      <a:spcPts val="50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rPr b="1" i="0" lang="ja" sz="1400" u="none" cap="none" strike="noStrike">
                      <a:solidFill>
                        <a:srgbClr val="5C4900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守るために</a:t>
                  </a:r>
                  <a:endParaRPr b="1" i="0" sz="1400" u="none" cap="none" strike="noStrike">
                    <a:solidFill>
                      <a:srgbClr val="5C4900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  <p:sp>
              <p:nvSpPr>
                <p:cNvPr id="903" name="Google Shape;903;p56"/>
                <p:cNvSpPr/>
                <p:nvPr/>
              </p:nvSpPr>
              <p:spPr>
                <a:xfrm>
                  <a:off x="837440" y="2887351"/>
                  <a:ext cx="1044575" cy="230821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F56C62"/>
                </a:solidFill>
                <a:ln>
                  <a:noFill/>
                </a:ln>
              </p:spPr>
              <p:txBody>
                <a:bodyPr anchorCtr="0" anchor="ctr" bIns="1080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rPr b="1" i="0" lang="ja" sz="900" u="none" cap="none" strike="noStrike">
                      <a:solidFill>
                        <a:schemeClr val="lt1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ごみの処理</a:t>
                  </a:r>
                  <a:endParaRPr b="1" i="0" sz="1400" u="none" cap="none" strike="noStrike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</p:grpSp>
          <p:sp>
            <p:nvSpPr>
              <p:cNvPr id="904" name="Google Shape;904;p56"/>
              <p:cNvSpPr txBox="1"/>
              <p:nvPr/>
            </p:nvSpPr>
            <p:spPr>
              <a:xfrm>
                <a:off x="3403700" y="3176750"/>
                <a:ext cx="1044600" cy="18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00"/>
                  <a:buFont typeface="Arial"/>
                  <a:buNone/>
                </a:pPr>
                <a:r>
                  <a:rPr b="1" i="0" lang="ja" sz="600" u="none" cap="none" strike="noStrike">
                    <a:solidFill>
                      <a:schemeClr val="lt1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写真提供：岐阜市役所</a:t>
                </a:r>
                <a:endParaRPr b="1" i="0" sz="1400" u="none" cap="none" strike="noStrik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endParaRPr>
              </a:p>
            </p:txBody>
          </p:sp>
        </p:grpSp>
        <p:pic>
          <p:nvPicPr>
            <p:cNvPr id="905" name="Google Shape;905;p56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1202620" y="3968731"/>
              <a:ext cx="266700" cy="2667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06" name="Google Shape;906;p56"/>
          <p:cNvGrpSpPr/>
          <p:nvPr/>
        </p:nvGrpSpPr>
        <p:grpSpPr>
          <a:xfrm>
            <a:off x="4661968" y="3632432"/>
            <a:ext cx="3917950" cy="1884684"/>
            <a:chOff x="4661968" y="3632432"/>
            <a:chExt cx="3917950" cy="1884684"/>
          </a:xfrm>
        </p:grpSpPr>
        <p:grpSp>
          <p:nvGrpSpPr>
            <p:cNvPr id="907" name="Google Shape;907;p56"/>
            <p:cNvGrpSpPr/>
            <p:nvPr/>
          </p:nvGrpSpPr>
          <p:grpSpPr>
            <a:xfrm>
              <a:off x="4661968" y="3632432"/>
              <a:ext cx="3917950" cy="1884684"/>
              <a:chOff x="518140" y="1498832"/>
              <a:chExt cx="3917950" cy="1884684"/>
            </a:xfrm>
          </p:grpSpPr>
          <p:grpSp>
            <p:nvGrpSpPr>
              <p:cNvPr id="908" name="Google Shape;908;p56"/>
              <p:cNvGrpSpPr/>
              <p:nvPr/>
            </p:nvGrpSpPr>
            <p:grpSpPr>
              <a:xfrm>
                <a:off x="518140" y="1498832"/>
                <a:ext cx="3917950" cy="1884684"/>
                <a:chOff x="536575" y="1519342"/>
                <a:chExt cx="3917950" cy="1884684"/>
              </a:xfrm>
            </p:grpSpPr>
            <p:sp>
              <p:nvSpPr>
                <p:cNvPr id="909" name="Google Shape;909;p56"/>
                <p:cNvSpPr/>
                <p:nvPr/>
              </p:nvSpPr>
              <p:spPr>
                <a:xfrm>
                  <a:off x="536575" y="1519342"/>
                  <a:ext cx="3917950" cy="1884258"/>
                </a:xfrm>
                <a:prstGeom prst="roundRect">
                  <a:avLst>
                    <a:gd fmla="val 6615" name="adj"/>
                  </a:avLst>
                </a:prstGeom>
                <a:solidFill>
                  <a:schemeClr val="lt1"/>
                </a:solidFill>
                <a:ln cap="flat" cmpd="sng" w="19050">
                  <a:solidFill>
                    <a:schemeClr val="lt1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0" name="Google Shape;910;p56"/>
                <p:cNvSpPr/>
                <p:nvPr/>
              </p:nvSpPr>
              <p:spPr>
                <a:xfrm rot="5400000">
                  <a:off x="2359207" y="1316026"/>
                  <a:ext cx="1872000" cy="2304000"/>
                </a:xfrm>
                <a:prstGeom prst="round2SameRect">
                  <a:avLst>
                    <a:gd fmla="val 7357" name="adj1"/>
                    <a:gd fmla="val 0" name="adj2"/>
                  </a:avLst>
                </a:prstGeom>
                <a:blipFill rotWithShape="0">
                  <a:blip r:embed="rId9">
                    <a:alphaModFix/>
                  </a:blip>
                  <a:stretch>
                    <a:fillRect b="-1998" l="-17996" r="-6995" t="-1998"/>
                  </a:stretch>
                </a:blip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1" name="Google Shape;911;p56"/>
                <p:cNvSpPr/>
                <p:nvPr/>
              </p:nvSpPr>
              <p:spPr>
                <a:xfrm>
                  <a:off x="1056112" y="1697409"/>
                  <a:ext cx="567086" cy="567086"/>
                </a:xfrm>
                <a:prstGeom prst="ellipse">
                  <a:avLst/>
                </a:prstGeom>
                <a:solidFill>
                  <a:srgbClr val="EAE3BE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2" name="Google Shape;912;p56"/>
                <p:cNvSpPr txBox="1"/>
                <p:nvPr/>
              </p:nvSpPr>
              <p:spPr>
                <a:xfrm>
                  <a:off x="609633" y="2390260"/>
                  <a:ext cx="1472700" cy="408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marR="0" rtl="0" algn="ctr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rPr b="1" i="0" lang="ja" sz="1400" u="none" cap="none" strike="noStrike">
                      <a:solidFill>
                        <a:srgbClr val="5C4900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子ども・子育て</a:t>
                  </a:r>
                  <a:endParaRPr b="1" i="0" sz="1400" u="none" cap="none" strike="noStrike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  <a:p>
                  <a:pPr indent="0" lvl="0" marL="0" marR="0" rtl="0" algn="ctr">
                    <a:lnSpc>
                      <a:spcPct val="80000"/>
                    </a:lnSpc>
                    <a:spcBef>
                      <a:spcPts val="50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rPr b="1" i="0" lang="ja" sz="1400" u="none" cap="none" strike="noStrike">
                      <a:solidFill>
                        <a:srgbClr val="5C4900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のために</a:t>
                  </a:r>
                  <a:endParaRPr b="1" i="0" sz="1400" u="none" cap="none" strike="noStrike">
                    <a:solidFill>
                      <a:srgbClr val="5C4900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  <p:sp>
              <p:nvSpPr>
                <p:cNvPr id="913" name="Google Shape;913;p56"/>
                <p:cNvSpPr/>
                <p:nvPr/>
              </p:nvSpPr>
              <p:spPr>
                <a:xfrm>
                  <a:off x="806267" y="2887351"/>
                  <a:ext cx="1044575" cy="230821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F56C62"/>
                </a:solidFill>
                <a:ln>
                  <a:noFill/>
                </a:ln>
              </p:spPr>
              <p:txBody>
                <a:bodyPr anchorCtr="0" anchor="ctr" bIns="1080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rPr b="1" i="0" lang="ja" sz="900" u="none" cap="none" strike="noStrike">
                      <a:solidFill>
                        <a:schemeClr val="lt1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子育て支援</a:t>
                  </a:r>
                  <a:endParaRPr b="1" i="0" sz="1400" u="none" cap="none" strike="noStrike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</p:grpSp>
          <p:sp>
            <p:nvSpPr>
              <p:cNvPr id="914" name="Google Shape;914;p56"/>
              <p:cNvSpPr txBox="1"/>
              <p:nvPr/>
            </p:nvSpPr>
            <p:spPr>
              <a:xfrm>
                <a:off x="3421546" y="3176750"/>
                <a:ext cx="1007100" cy="1848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ctr">
                  <a:schemeClr val="dk1">
                    <a:alpha val="59215"/>
                  </a:schemeClr>
                </a:outerShdw>
              </a:effectLst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00"/>
                  <a:buFont typeface="Arial"/>
                  <a:buNone/>
                </a:pPr>
                <a:r>
                  <a:rPr b="1" i="0" lang="ja" sz="600" u="none" cap="none" strike="noStrike">
                    <a:solidFill>
                      <a:schemeClr val="lt1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写真提供：大垣市役所</a:t>
                </a:r>
                <a:endParaRPr b="1" i="0" sz="1400" u="none" cap="none" strike="noStrik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endParaRPr>
              </a:p>
            </p:txBody>
          </p:sp>
        </p:grpSp>
        <p:pic>
          <p:nvPicPr>
            <p:cNvPr id="915" name="Google Shape;915;p56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5375241" y="3897363"/>
              <a:ext cx="165100" cy="355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16" name="Google Shape;916;p56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ja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17" name="Google Shape;917;p56"/>
          <p:cNvGrpSpPr/>
          <p:nvPr/>
        </p:nvGrpSpPr>
        <p:grpSpPr>
          <a:xfrm>
            <a:off x="1378039" y="5702830"/>
            <a:ext cx="6387921" cy="648896"/>
            <a:chOff x="1378039" y="5702830"/>
            <a:chExt cx="6387921" cy="648896"/>
          </a:xfrm>
        </p:grpSpPr>
        <p:sp>
          <p:nvSpPr>
            <p:cNvPr id="918" name="Google Shape;918;p56"/>
            <p:cNvSpPr/>
            <p:nvPr/>
          </p:nvSpPr>
          <p:spPr>
            <a:xfrm>
              <a:off x="1378039" y="5702830"/>
              <a:ext cx="6387921" cy="648896"/>
            </a:xfrm>
            <a:prstGeom prst="roundRect">
              <a:avLst>
                <a:gd fmla="val 6743" name="adj"/>
              </a:avLst>
            </a:prstGeom>
            <a:solidFill>
              <a:schemeClr val="lt1"/>
            </a:solidFill>
            <a:ln cap="rnd" cmpd="sng" w="22225">
              <a:solidFill>
                <a:srgbClr val="FF8082"/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56"/>
            <p:cNvSpPr txBox="1"/>
            <p:nvPr/>
          </p:nvSpPr>
          <p:spPr>
            <a:xfrm>
              <a:off x="1466572" y="5881084"/>
              <a:ext cx="2569068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b="1" i="0" lang="ja" sz="12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ほかにはどんなものがあるかな？</a:t>
              </a:r>
              <a:endParaRPr b="1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</p:grpSp>
      <p:sp>
        <p:nvSpPr>
          <p:cNvPr id="920" name="Google Shape;920;p56"/>
          <p:cNvSpPr txBox="1"/>
          <p:nvPr/>
        </p:nvSpPr>
        <p:spPr>
          <a:xfrm>
            <a:off x="839751" y="130875"/>
            <a:ext cx="8586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JP"/>
              <a:buNone/>
            </a:pPr>
            <a:r>
              <a:rPr b="1" i="0" lang="ja" sz="3200" u="none" cap="none" strike="noStrike">
                <a:solidFill>
                  <a:srgbClr val="FFFFFF"/>
                </a:solidFill>
                <a:latin typeface="Noto Sans JP"/>
                <a:ea typeface="Noto Sans JP"/>
                <a:cs typeface="Noto Sans JP"/>
                <a:sym typeface="Noto Sans JP"/>
              </a:rPr>
              <a:t>税金の使いみち（岐阜県内の公共サービス）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4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挿絵 が含まれている画像&#10;&#10;自動的に生成された説明" id="925" name="Google Shape;925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56040" y="479362"/>
            <a:ext cx="1833650" cy="1899978"/>
          </a:xfrm>
          <a:prstGeom prst="rect">
            <a:avLst/>
          </a:prstGeom>
          <a:noFill/>
          <a:ln>
            <a:noFill/>
          </a:ln>
        </p:spPr>
      </p:pic>
      <p:sp>
        <p:nvSpPr>
          <p:cNvPr id="926" name="Google Shape;926;p57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927" name="Google Shape;927;p57"/>
          <p:cNvSpPr txBox="1"/>
          <p:nvPr/>
        </p:nvSpPr>
        <p:spPr>
          <a:xfrm>
            <a:off x="843129" y="130873"/>
            <a:ext cx="3467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JP"/>
              <a:buNone/>
            </a:pPr>
            <a:r>
              <a:rPr b="1" i="0" lang="ja" sz="3200" u="none" cap="none" strike="noStrike">
                <a:solidFill>
                  <a:srgbClr val="FFFFFF"/>
                </a:solidFill>
                <a:latin typeface="Noto Sans JP"/>
                <a:ea typeface="Noto Sans JP"/>
                <a:cs typeface="Noto Sans JP"/>
                <a:sym typeface="Noto Sans JP"/>
              </a:rPr>
              <a:t>税金は大切なもの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8" name="Google Shape;928;p57"/>
          <p:cNvSpPr/>
          <p:nvPr/>
        </p:nvSpPr>
        <p:spPr>
          <a:xfrm>
            <a:off x="188500" y="957025"/>
            <a:ext cx="9001200" cy="20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Clr>
                <a:srgbClr val="EE7612"/>
              </a:buClr>
              <a:buSzPts val="3000"/>
              <a:buFont typeface="Noto Sans JP"/>
              <a:buNone/>
            </a:pPr>
            <a:r>
              <a:rPr b="1" i="0" lang="ja" sz="3000" u="none" cap="none" strike="noStrike">
                <a:solidFill>
                  <a:srgbClr val="EE7612"/>
                </a:solidFill>
                <a:latin typeface="Noto Sans JP"/>
                <a:ea typeface="Noto Sans JP"/>
                <a:cs typeface="Noto Sans JP"/>
                <a:sym typeface="Noto Sans JP"/>
              </a:rPr>
              <a:t>納税は国民の義務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Noto Sans JP"/>
              <a:buNone/>
            </a:pPr>
            <a:r>
              <a:rPr b="1" i="0" lang="ja" sz="17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税金がないと、わたしたちの生活は成り立たなくなります。</a:t>
            </a:r>
            <a:endParaRPr b="1" i="0" sz="1700" u="none" cap="none" strike="noStrike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Noto Sans JP"/>
              <a:buNone/>
            </a:pPr>
            <a:r>
              <a:rPr b="1" i="0" lang="ja" sz="17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税金は、社会の一員として暮らしていくために支払わなければならない</a:t>
            </a:r>
            <a:endParaRPr b="1" i="0" sz="1700" u="none" cap="none" strike="noStrike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Noto Sans JP"/>
              <a:buNone/>
            </a:pPr>
            <a:r>
              <a:rPr b="1" i="0" lang="ja" sz="17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会費のようなものです。税金を納めることは、国民の義務として憲法に定められています。</a:t>
            </a:r>
            <a:endParaRPr b="1" i="0" sz="1700" u="none" cap="none" strike="noStrike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929" name="Google Shape;929;p57"/>
          <p:cNvSpPr txBox="1"/>
          <p:nvPr/>
        </p:nvSpPr>
        <p:spPr>
          <a:xfrm>
            <a:off x="878183" y="6493840"/>
            <a:ext cx="7853221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ja" sz="1100" u="none" cap="none" strike="noStrike">
                <a:solidFill>
                  <a:srgbClr val="EE7612"/>
                </a:solidFill>
                <a:latin typeface="Noto Sans JP"/>
                <a:ea typeface="Noto Sans JP"/>
                <a:cs typeface="Noto Sans JP"/>
                <a:sym typeface="Noto Sans JP"/>
              </a:rPr>
              <a:t>ふりかえろう</a:t>
            </a:r>
            <a:r>
              <a:rPr b="1" i="0" lang="ja" sz="1100" u="none" cap="none" strike="noStrike">
                <a:solidFill>
                  <a:srgbClr val="F25044"/>
                </a:solidFill>
                <a:latin typeface="Noto Sans JP"/>
                <a:ea typeface="Noto Sans JP"/>
                <a:cs typeface="Noto Sans JP"/>
                <a:sym typeface="Noto Sans JP"/>
              </a:rPr>
              <a:t>　</a:t>
            </a:r>
            <a:r>
              <a:rPr b="1" i="0" lang="ja" sz="11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 </a:t>
            </a:r>
            <a:r>
              <a:rPr b="0" i="0" lang="ja" sz="11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https://www.nta.go.jp/publication/webtaxtv/201503/webtaxtv_wb.html</a:t>
            </a:r>
            <a:r>
              <a:rPr b="0" i="0" lang="ja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（Web-TAX-TV）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0" name="Google Shape;930;p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6986464" y="4005064"/>
            <a:ext cx="829622" cy="23079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人形, おもちゃ, 挿絵 が含まれている画像&#10;&#10;自動的に生成された説明" id="931" name="Google Shape;931;p5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54118" y="3982175"/>
            <a:ext cx="1096023" cy="24454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32" name="Google Shape;932;p57"/>
          <p:cNvGrpSpPr/>
          <p:nvPr/>
        </p:nvGrpSpPr>
        <p:grpSpPr>
          <a:xfrm>
            <a:off x="2469517" y="4220682"/>
            <a:ext cx="2002369" cy="966077"/>
            <a:chOff x="2393317" y="4144482"/>
            <a:chExt cx="2002369" cy="966077"/>
          </a:xfrm>
        </p:grpSpPr>
        <p:sp>
          <p:nvSpPr>
            <p:cNvPr id="933" name="Google Shape;933;p57"/>
            <p:cNvSpPr/>
            <p:nvPr/>
          </p:nvSpPr>
          <p:spPr>
            <a:xfrm>
              <a:off x="2393317" y="4144482"/>
              <a:ext cx="2002369" cy="966077"/>
            </a:xfrm>
            <a:prstGeom prst="wedgeEllipseCallout">
              <a:avLst>
                <a:gd fmla="val -46982" name="adj1"/>
                <a:gd fmla="val 48074" name="adj2"/>
              </a:avLst>
            </a:prstGeom>
            <a:solidFill>
              <a:schemeClr val="lt1"/>
            </a:solidFill>
            <a:ln cap="flat" cmpd="sng" w="19050">
              <a:solidFill>
                <a:srgbClr val="FB964B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57"/>
            <p:cNvSpPr txBox="1"/>
            <p:nvPr/>
          </p:nvSpPr>
          <p:spPr>
            <a:xfrm>
              <a:off x="2699037" y="4267938"/>
              <a:ext cx="15909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税金がなぜ</a:t>
              </a:r>
              <a:endParaRPr b="1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必要かもう一度</a:t>
              </a:r>
              <a:endParaRPr b="1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考えてみよう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35" name="Google Shape;935;p57"/>
          <p:cNvGrpSpPr/>
          <p:nvPr/>
        </p:nvGrpSpPr>
        <p:grpSpPr>
          <a:xfrm>
            <a:off x="4694176" y="4024479"/>
            <a:ext cx="2132708" cy="1325425"/>
            <a:chOff x="4617976" y="3948279"/>
            <a:chExt cx="2132708" cy="1325425"/>
          </a:xfrm>
        </p:grpSpPr>
        <p:sp>
          <p:nvSpPr>
            <p:cNvPr id="936" name="Google Shape;936;p57"/>
            <p:cNvSpPr/>
            <p:nvPr/>
          </p:nvSpPr>
          <p:spPr>
            <a:xfrm>
              <a:off x="4617976" y="3948279"/>
              <a:ext cx="2132708" cy="1325425"/>
            </a:xfrm>
            <a:prstGeom prst="wedgeEllipseCallout">
              <a:avLst>
                <a:gd fmla="val 52207" name="adj1"/>
                <a:gd fmla="val 35937" name="adj2"/>
              </a:avLst>
            </a:prstGeom>
            <a:solidFill>
              <a:schemeClr val="lt1"/>
            </a:solidFill>
            <a:ln cap="flat" cmpd="sng" w="19050">
              <a:solidFill>
                <a:srgbClr val="FB964B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57"/>
            <p:cNvSpPr txBox="1"/>
            <p:nvPr/>
          </p:nvSpPr>
          <p:spPr>
            <a:xfrm>
              <a:off x="4937109" y="4125256"/>
              <a:ext cx="1682700" cy="954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誰がどのように</a:t>
              </a:r>
              <a:endParaRPr b="1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税金の使いみちを決めているか</a:t>
              </a:r>
              <a:endParaRPr b="1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調べてみよう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38" name="Google Shape;938;p57"/>
          <p:cNvSpPr txBox="1"/>
          <p:nvPr/>
        </p:nvSpPr>
        <p:spPr>
          <a:xfrm>
            <a:off x="198896" y="817361"/>
            <a:ext cx="904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ja" sz="1200" u="none" cap="none" strike="noStrike">
                <a:solidFill>
                  <a:srgbClr val="EE7612"/>
                </a:solidFill>
                <a:latin typeface="Noto Sans JP"/>
                <a:ea typeface="Noto Sans JP"/>
                <a:cs typeface="Noto Sans JP"/>
                <a:sym typeface="Noto Sans JP"/>
              </a:rPr>
              <a:t>のうぜい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9" name="Google Shape;939;p57"/>
          <p:cNvSpPr txBox="1"/>
          <p:nvPr/>
        </p:nvSpPr>
        <p:spPr>
          <a:xfrm>
            <a:off x="3142473" y="2229198"/>
            <a:ext cx="5040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ja" sz="8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おさ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40" name="Google Shape;940;p57"/>
          <p:cNvGrpSpPr/>
          <p:nvPr/>
        </p:nvGrpSpPr>
        <p:grpSpPr>
          <a:xfrm>
            <a:off x="179388" y="2874684"/>
            <a:ext cx="8776200" cy="992100"/>
            <a:chOff x="179388" y="2874684"/>
            <a:chExt cx="8776200" cy="992100"/>
          </a:xfrm>
        </p:grpSpPr>
        <p:grpSp>
          <p:nvGrpSpPr>
            <p:cNvPr id="941" name="Google Shape;941;p57"/>
            <p:cNvGrpSpPr/>
            <p:nvPr/>
          </p:nvGrpSpPr>
          <p:grpSpPr>
            <a:xfrm>
              <a:off x="179388" y="2874684"/>
              <a:ext cx="8776200" cy="992100"/>
              <a:chOff x="179388" y="2615771"/>
              <a:chExt cx="8776200" cy="992100"/>
            </a:xfrm>
          </p:grpSpPr>
          <p:sp>
            <p:nvSpPr>
              <p:cNvPr id="942" name="Google Shape;942;p57"/>
              <p:cNvSpPr/>
              <p:nvPr/>
            </p:nvSpPr>
            <p:spPr>
              <a:xfrm>
                <a:off x="179388" y="2615771"/>
                <a:ext cx="8776200" cy="992100"/>
              </a:xfrm>
              <a:prstGeom prst="rect">
                <a:avLst/>
              </a:prstGeom>
              <a:solidFill>
                <a:srgbClr val="FFFFFF"/>
              </a:solidFill>
              <a:ln cap="flat" cmpd="sng" w="9525">
                <a:solidFill>
                  <a:srgbClr val="FB964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t/>
                </a:r>
                <a:endParaRPr b="0" i="0" sz="24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</p:txBody>
          </p:sp>
          <p:sp>
            <p:nvSpPr>
              <p:cNvPr id="943" name="Google Shape;943;p57"/>
              <p:cNvSpPr/>
              <p:nvPr/>
            </p:nvSpPr>
            <p:spPr>
              <a:xfrm>
                <a:off x="179389" y="2615771"/>
                <a:ext cx="2019600" cy="992100"/>
              </a:xfrm>
              <a:prstGeom prst="rect">
                <a:avLst/>
              </a:prstGeom>
              <a:solidFill>
                <a:srgbClr val="FB964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b="1" i="0" lang="ja" sz="2000" u="none" cap="none" strike="noStrike">
                    <a:solidFill>
                      <a:srgbClr val="FFFFFF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日本国憲法</a:t>
                </a:r>
                <a:endParaRPr b="1" i="0" sz="2000" u="none" cap="none" strike="noStrike">
                  <a:solidFill>
                    <a:srgbClr val="FFFFFF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b="1" i="0" lang="ja" sz="1800" u="none" cap="none" strike="noStrike">
                    <a:solidFill>
                      <a:srgbClr val="FFFFFF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第</a:t>
                </a:r>
                <a:r>
                  <a:rPr b="1" i="0" lang="ja" sz="2000" u="none" cap="none" strike="noStrike">
                    <a:solidFill>
                      <a:srgbClr val="FFFFFF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30</a:t>
                </a:r>
                <a:r>
                  <a:rPr b="1" i="0" lang="ja" sz="1800" u="none" cap="none" strike="noStrike">
                    <a:solidFill>
                      <a:srgbClr val="FFFFFF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条</a:t>
                </a:r>
                <a:endParaRPr b="1" i="0" sz="2000" u="none" cap="none" strike="noStrike">
                  <a:solidFill>
                    <a:srgbClr val="FFFFFF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</p:txBody>
          </p:sp>
          <p:sp>
            <p:nvSpPr>
              <p:cNvPr id="944" name="Google Shape;944;p57"/>
              <p:cNvSpPr/>
              <p:nvPr/>
            </p:nvSpPr>
            <p:spPr>
              <a:xfrm>
                <a:off x="2282025" y="2737100"/>
                <a:ext cx="6640800" cy="835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100"/>
                  <a:buFont typeface="Arial"/>
                  <a:buNone/>
                </a:pPr>
                <a:r>
                  <a:rPr b="1" i="0" lang="ja" sz="1900" u="none" cap="none" strike="noStrike">
                    <a:solidFill>
                      <a:srgbClr val="EE7612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国民は、法律の定めるところにより、納税の義務を負ふ。</a:t>
                </a:r>
                <a:r>
                  <a:rPr b="1" i="0" lang="ja" sz="1800" u="none" cap="none" strike="noStrike">
                    <a:solidFill>
                      <a:srgbClr val="EE7612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（納税の義務）</a:t>
                </a:r>
                <a:endParaRPr b="0" i="0" sz="13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45" name="Google Shape;945;p57"/>
            <p:cNvSpPr txBox="1"/>
            <p:nvPr/>
          </p:nvSpPr>
          <p:spPr>
            <a:xfrm>
              <a:off x="4880056" y="3306424"/>
              <a:ext cx="780300" cy="20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ja" sz="700" u="none" cap="none" strike="noStrike">
                  <a:solidFill>
                    <a:srgbClr val="EE7612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のうぜい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57"/>
            <p:cNvSpPr txBox="1"/>
            <p:nvPr/>
          </p:nvSpPr>
          <p:spPr>
            <a:xfrm>
              <a:off x="6413577" y="2910368"/>
              <a:ext cx="780300" cy="20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ja" sz="700" u="none" cap="none" strike="noStrike">
                  <a:solidFill>
                    <a:srgbClr val="EE7612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のうぜい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0"/>
                                        <p:tgtEl>
                                          <p:spTgt spid="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9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58"/>
          <p:cNvSpPr/>
          <p:nvPr/>
        </p:nvSpPr>
        <p:spPr>
          <a:xfrm>
            <a:off x="1997371" y="1552505"/>
            <a:ext cx="590747" cy="4540791"/>
          </a:xfrm>
          <a:custGeom>
            <a:rect b="b" l="l" r="r" t="t"/>
            <a:pathLst>
              <a:path extrusionOk="0" h="4720281" w="630194">
                <a:moveTo>
                  <a:pt x="630194" y="0"/>
                </a:moveTo>
                <a:lnTo>
                  <a:pt x="12356" y="3447535"/>
                </a:lnTo>
                <a:lnTo>
                  <a:pt x="0" y="4213654"/>
                </a:lnTo>
                <a:lnTo>
                  <a:pt x="580767" y="4720281"/>
                </a:lnTo>
                <a:lnTo>
                  <a:pt x="630194" y="0"/>
                </a:lnTo>
                <a:close/>
              </a:path>
            </a:pathLst>
          </a:custGeom>
          <a:solidFill>
            <a:srgbClr val="CAF2E3">
              <a:alpha val="6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53" name="Google Shape;953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58334" y="112671"/>
            <a:ext cx="606279" cy="602069"/>
          </a:xfrm>
          <a:prstGeom prst="rect">
            <a:avLst/>
          </a:prstGeom>
          <a:noFill/>
          <a:ln>
            <a:noFill/>
          </a:ln>
        </p:spPr>
      </p:pic>
      <p:sp>
        <p:nvSpPr>
          <p:cNvPr id="954" name="Google Shape;954;p58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955" name="Google Shape;955;p58"/>
          <p:cNvSpPr txBox="1"/>
          <p:nvPr/>
        </p:nvSpPr>
        <p:spPr>
          <a:xfrm>
            <a:off x="-25" y="914425"/>
            <a:ext cx="9144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6560CC"/>
              </a:buClr>
              <a:buSzPts val="1200"/>
              <a:buFont typeface="Noto Sans JP"/>
              <a:buNone/>
            </a:pPr>
            <a:r>
              <a:rPr b="1" i="0" lang="ja" sz="1300" u="none" cap="none" strike="noStrike">
                <a:solidFill>
                  <a:srgbClr val="6560CC"/>
                </a:solidFill>
                <a:latin typeface="Noto Sans JP"/>
                <a:ea typeface="Noto Sans JP"/>
                <a:cs typeface="Noto Sans JP"/>
                <a:sym typeface="Noto Sans JP"/>
              </a:rPr>
              <a:t>税金について、もっと詳しく知りたい人は、</a:t>
            </a:r>
            <a:r>
              <a:rPr b="1" i="0" lang="ja" sz="1800" u="sng" cap="none" strike="noStrike">
                <a:solidFill>
                  <a:srgbClr val="FF0000"/>
                </a:solidFill>
                <a:latin typeface="Noto Sans JP"/>
                <a:ea typeface="Noto Sans JP"/>
                <a:cs typeface="Noto Sans JP"/>
                <a:sym typeface="Noto Sans JP"/>
              </a:rPr>
              <a:t>国税庁ホームページの「税の学習コーナー」</a:t>
            </a:r>
            <a:r>
              <a:rPr b="1" i="0" lang="ja" sz="1300" u="none" cap="none" strike="noStrike">
                <a:solidFill>
                  <a:srgbClr val="6560CC"/>
                </a:solidFill>
                <a:latin typeface="Noto Sans JP"/>
                <a:ea typeface="Noto Sans JP"/>
                <a:cs typeface="Noto Sans JP"/>
                <a:sym typeface="Noto Sans JP"/>
              </a:rPr>
              <a:t>を見てね。</a:t>
            </a:r>
            <a:endParaRPr b="1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6" name="Google Shape;956;p58"/>
          <p:cNvSpPr txBox="1"/>
          <p:nvPr/>
        </p:nvSpPr>
        <p:spPr>
          <a:xfrm>
            <a:off x="2123728" y="130873"/>
            <a:ext cx="3467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JP"/>
              <a:buNone/>
            </a:pPr>
            <a:r>
              <a:rPr b="1" i="0" lang="ja" sz="32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税の学習コーナー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7" name="Google Shape;957;p58"/>
          <p:cNvSpPr txBox="1"/>
          <p:nvPr/>
        </p:nvSpPr>
        <p:spPr>
          <a:xfrm>
            <a:off x="878183" y="6493840"/>
            <a:ext cx="7853221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ja" sz="1100" u="none" cap="none" strike="noStrike">
                <a:solidFill>
                  <a:srgbClr val="5F5ACA"/>
                </a:solidFill>
                <a:latin typeface="Noto Sans JP"/>
                <a:ea typeface="Noto Sans JP"/>
                <a:cs typeface="Noto Sans JP"/>
                <a:sym typeface="Noto Sans JP"/>
              </a:rPr>
              <a:t>税の学習コーナー</a:t>
            </a:r>
            <a:r>
              <a:rPr b="1" i="0" lang="ja" sz="11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　</a:t>
            </a:r>
            <a:r>
              <a:rPr b="0" i="0" lang="ja" sz="11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 </a:t>
            </a:r>
            <a:r>
              <a:rPr b="0" i="0" lang="ja" sz="11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https://www.nta.go.jp/taxes/kids/index.h</a:t>
            </a:r>
            <a:r>
              <a:rPr b="0" i="0" lang="ja" sz="1100" u="sng" cap="none" strike="noStrike">
                <a:solidFill>
                  <a:schemeClr val="hlink"/>
                </a:solidFill>
                <a:latin typeface="Noto Sans JP"/>
                <a:ea typeface="Noto Sans JP"/>
                <a:cs typeface="Noto Sans JP"/>
                <a:sym typeface="Noto Sans JP"/>
                <a:hlinkClick r:id="rId5"/>
              </a:rPr>
              <a:t>tml</a:t>
            </a:r>
            <a:endParaRPr b="0" i="0" sz="1100" u="sng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pic>
        <p:nvPicPr>
          <p:cNvPr id="958" name="Google Shape;958;p5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588118" y="1469374"/>
            <a:ext cx="6253372" cy="4714255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959" name="Google Shape;959;p58"/>
          <p:cNvGrpSpPr/>
          <p:nvPr/>
        </p:nvGrpSpPr>
        <p:grpSpPr>
          <a:xfrm>
            <a:off x="127427" y="4832762"/>
            <a:ext cx="1985942" cy="1110808"/>
            <a:chOff x="127427" y="4832762"/>
            <a:chExt cx="1985942" cy="1110808"/>
          </a:xfrm>
        </p:grpSpPr>
        <p:pic>
          <p:nvPicPr>
            <p:cNvPr id="960" name="Google Shape;960;p58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27427" y="4852542"/>
              <a:ext cx="1852285" cy="10910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パソコンの画面&#10;&#10;自動的に生成された説明" id="961" name="Google Shape;961;p58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931180" y="4832762"/>
              <a:ext cx="1182189" cy="9239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2" name="Google Shape;962;p58"/>
            <p:cNvPicPr preferRelativeResize="0"/>
            <p:nvPr/>
          </p:nvPicPr>
          <p:blipFill rotWithShape="1">
            <a:blip r:embed="rId6">
              <a:alphaModFix/>
            </a:blip>
            <a:srcRect b="18851" l="1501" r="1674" t="1897"/>
            <a:stretch/>
          </p:blipFill>
          <p:spPr>
            <a:xfrm>
              <a:off x="978769" y="4869160"/>
              <a:ext cx="1085083" cy="669551"/>
            </a:xfrm>
            <a:prstGeom prst="rect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7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p59"/>
          <p:cNvSpPr txBox="1"/>
          <p:nvPr>
            <p:ph idx="12" type="sldNum"/>
          </p:nvPr>
        </p:nvSpPr>
        <p:spPr>
          <a:xfrm>
            <a:off x="8628484" y="6574636"/>
            <a:ext cx="419400" cy="1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969" name="Google Shape;969;p59"/>
          <p:cNvSpPr txBox="1"/>
          <p:nvPr/>
        </p:nvSpPr>
        <p:spPr>
          <a:xfrm>
            <a:off x="2123725" y="163400"/>
            <a:ext cx="6717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"/>
              <a:buNone/>
            </a:pPr>
            <a:r>
              <a:rPr b="1" i="0" lang="ja" sz="2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岐阜県</a:t>
            </a:r>
            <a:endParaRPr b="1" i="0" sz="2400" u="none" cap="none" strike="noStrike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970" name="Google Shape;970;p59"/>
          <p:cNvSpPr txBox="1"/>
          <p:nvPr/>
        </p:nvSpPr>
        <p:spPr>
          <a:xfrm>
            <a:off x="878183" y="6493840"/>
            <a:ext cx="78531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ja" sz="1100" u="none" cap="none" strike="noStrike">
                <a:solidFill>
                  <a:srgbClr val="5F5ACA"/>
                </a:solidFill>
                <a:latin typeface="Noto Sans JP"/>
                <a:ea typeface="Noto Sans JP"/>
                <a:cs typeface="Noto Sans JP"/>
                <a:sym typeface="Noto Sans JP"/>
              </a:rPr>
              <a:t>岐阜県のホームページ</a:t>
            </a:r>
            <a:r>
              <a:rPr b="1" i="0" lang="ja" sz="11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　</a:t>
            </a:r>
            <a:r>
              <a:rPr b="0" i="0" lang="ja" sz="11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 </a:t>
            </a:r>
            <a:r>
              <a:rPr b="0" i="0" lang="ja" sz="11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https://www.pref.gifu.lg.jp</a:t>
            </a:r>
            <a:endParaRPr b="0" i="0" sz="1100" u="sng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71" name="Google Shape;971;p59"/>
          <p:cNvGrpSpPr/>
          <p:nvPr/>
        </p:nvGrpSpPr>
        <p:grpSpPr>
          <a:xfrm>
            <a:off x="361230" y="1123100"/>
            <a:ext cx="8480445" cy="5276443"/>
            <a:chOff x="361230" y="1123100"/>
            <a:chExt cx="8480445" cy="5276443"/>
          </a:xfrm>
        </p:grpSpPr>
        <p:sp>
          <p:nvSpPr>
            <p:cNvPr id="972" name="Google Shape;972;p59"/>
            <p:cNvSpPr txBox="1"/>
            <p:nvPr/>
          </p:nvSpPr>
          <p:spPr>
            <a:xfrm>
              <a:off x="4782375" y="1586400"/>
              <a:ext cx="4059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Arial"/>
                <a:buNone/>
              </a:pPr>
              <a:r>
                <a:rPr b="1" i="0" lang="ja" sz="26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「岐阜県のホームページ」</a:t>
              </a:r>
              <a:endParaRPr b="1" i="0" sz="26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grpSp>
          <p:nvGrpSpPr>
            <p:cNvPr id="973" name="Google Shape;973;p59"/>
            <p:cNvGrpSpPr/>
            <p:nvPr/>
          </p:nvGrpSpPr>
          <p:grpSpPr>
            <a:xfrm>
              <a:off x="4799460" y="3606800"/>
              <a:ext cx="3946500" cy="2247300"/>
              <a:chOff x="4799460" y="3606800"/>
              <a:chExt cx="3946500" cy="2247300"/>
            </a:xfrm>
          </p:grpSpPr>
          <p:sp>
            <p:nvSpPr>
              <p:cNvPr id="974" name="Google Shape;974;p59"/>
              <p:cNvSpPr/>
              <p:nvPr/>
            </p:nvSpPr>
            <p:spPr>
              <a:xfrm>
                <a:off x="4799460" y="3606800"/>
                <a:ext cx="3946500" cy="2247300"/>
              </a:xfrm>
              <a:prstGeom prst="rect">
                <a:avLst/>
              </a:prstGeom>
              <a:solidFill>
                <a:srgbClr val="E6E6E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975" name="Google Shape;975;p59"/>
              <p:cNvGrpSpPr/>
              <p:nvPr/>
            </p:nvGrpSpPr>
            <p:grpSpPr>
              <a:xfrm>
                <a:off x="5007429" y="4127500"/>
                <a:ext cx="870900" cy="228600"/>
                <a:chOff x="5007429" y="4127500"/>
                <a:chExt cx="870900" cy="228600"/>
              </a:xfrm>
            </p:grpSpPr>
            <p:sp>
              <p:nvSpPr>
                <p:cNvPr id="976" name="Google Shape;976;p59"/>
                <p:cNvSpPr/>
                <p:nvPr/>
              </p:nvSpPr>
              <p:spPr>
                <a:xfrm>
                  <a:off x="5007429" y="4127500"/>
                  <a:ext cx="870900" cy="2286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7" name="Google Shape;977;p59"/>
                <p:cNvSpPr txBox="1"/>
                <p:nvPr/>
              </p:nvSpPr>
              <p:spPr>
                <a:xfrm>
                  <a:off x="5109023" y="4172500"/>
                  <a:ext cx="6945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0" lIns="0" spcFirstLastPara="1" rIns="0" wrap="square" tIns="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900"/>
                    <a:buFont typeface="Arial"/>
                    <a:buNone/>
                  </a:pPr>
                  <a:r>
                    <a:rPr b="1" i="0" lang="ja" sz="900" u="none" cap="none" strike="noStrike">
                      <a:solidFill>
                        <a:schemeClr val="dk1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梅田 智敬</a:t>
                  </a:r>
                  <a:endParaRPr b="1" i="0" sz="900" u="none" cap="none" strike="noStrike">
                    <a:solidFill>
                      <a:schemeClr val="dk1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</p:grpSp>
          <p:grpSp>
            <p:nvGrpSpPr>
              <p:cNvPr id="978" name="Google Shape;978;p59"/>
              <p:cNvGrpSpPr/>
              <p:nvPr/>
            </p:nvGrpSpPr>
            <p:grpSpPr>
              <a:xfrm>
                <a:off x="5934529" y="4127500"/>
                <a:ext cx="2609400" cy="228600"/>
                <a:chOff x="5934529" y="4127500"/>
                <a:chExt cx="2609400" cy="228600"/>
              </a:xfrm>
            </p:grpSpPr>
            <p:sp>
              <p:nvSpPr>
                <p:cNvPr id="979" name="Google Shape;979;p59"/>
                <p:cNvSpPr/>
                <p:nvPr/>
              </p:nvSpPr>
              <p:spPr>
                <a:xfrm>
                  <a:off x="5934529" y="4127500"/>
                  <a:ext cx="2609400" cy="2286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0" name="Google Shape;980;p59"/>
                <p:cNvSpPr txBox="1"/>
                <p:nvPr/>
              </p:nvSpPr>
              <p:spPr>
                <a:xfrm>
                  <a:off x="6081516" y="4172500"/>
                  <a:ext cx="23889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0" lIns="0" spcFirstLastPara="1" rIns="0" wrap="square" tIns="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900"/>
                    <a:buFont typeface="Arial"/>
                    <a:buNone/>
                  </a:pPr>
                  <a:r>
                    <a:rPr b="1" i="0" lang="ja" sz="900" u="none" cap="none" strike="noStrike">
                      <a:solidFill>
                        <a:schemeClr val="dk1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羽島市立足近小学校</a:t>
                  </a:r>
                  <a:endParaRPr b="1" i="0" sz="900" u="none" cap="none" strike="noStrike">
                    <a:solidFill>
                      <a:schemeClr val="dk1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</p:grpSp>
          <p:sp>
            <p:nvSpPr>
              <p:cNvPr id="981" name="Google Shape;981;p59"/>
              <p:cNvSpPr/>
              <p:nvPr/>
            </p:nvSpPr>
            <p:spPr>
              <a:xfrm>
                <a:off x="5007429" y="3766457"/>
                <a:ext cx="2525400" cy="260100"/>
              </a:xfrm>
              <a:prstGeom prst="roundRect">
                <a:avLst>
                  <a:gd fmla="val 50000" name="adj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1080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b="1" i="0" lang="ja" sz="900" u="none" cap="none" strike="noStrike">
                    <a:solidFill>
                      <a:srgbClr val="FFFFFF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編集に協力していただいた先生（敬称略）</a:t>
                </a:r>
                <a:endParaRPr b="1" i="0" sz="1400" u="none" cap="none" strike="noStrik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endParaRPr>
              </a:p>
            </p:txBody>
          </p:sp>
          <p:sp>
            <p:nvSpPr>
              <p:cNvPr id="982" name="Google Shape;982;p59"/>
              <p:cNvSpPr txBox="1"/>
              <p:nvPr/>
            </p:nvSpPr>
            <p:spPr>
              <a:xfrm>
                <a:off x="7512326" y="3856425"/>
                <a:ext cx="1038600" cy="18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00"/>
                  <a:buFont typeface="Arial"/>
                  <a:buNone/>
                </a:pPr>
                <a:r>
                  <a:rPr b="0" i="0" lang="ja" sz="600" u="none" cap="none" strike="noStrike">
                    <a:solidFill>
                      <a:schemeClr val="dk1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（令和７年３月現在）</a:t>
                </a:r>
                <a:endParaRPr b="0" i="0" sz="1400" u="none" cap="none" strike="noStrik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endParaRPr>
              </a:p>
            </p:txBody>
          </p:sp>
          <p:grpSp>
            <p:nvGrpSpPr>
              <p:cNvPr id="983" name="Google Shape;983;p59"/>
              <p:cNvGrpSpPr/>
              <p:nvPr/>
            </p:nvGrpSpPr>
            <p:grpSpPr>
              <a:xfrm>
                <a:off x="5007429" y="4381500"/>
                <a:ext cx="870900" cy="228600"/>
                <a:chOff x="5007429" y="4127500"/>
                <a:chExt cx="870900" cy="228600"/>
              </a:xfrm>
            </p:grpSpPr>
            <p:sp>
              <p:nvSpPr>
                <p:cNvPr id="984" name="Google Shape;984;p59"/>
                <p:cNvSpPr/>
                <p:nvPr/>
              </p:nvSpPr>
              <p:spPr>
                <a:xfrm>
                  <a:off x="5007429" y="4127500"/>
                  <a:ext cx="870900" cy="2286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5" name="Google Shape;985;p59"/>
                <p:cNvSpPr txBox="1"/>
                <p:nvPr/>
              </p:nvSpPr>
              <p:spPr>
                <a:xfrm>
                  <a:off x="5109022" y="4172500"/>
                  <a:ext cx="6945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0" lIns="0" spcFirstLastPara="1" rIns="0" wrap="square" tIns="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900"/>
                    <a:buFont typeface="Arial"/>
                    <a:buNone/>
                  </a:pPr>
                  <a:r>
                    <a:rPr b="1" i="0" lang="ja" sz="900" u="none" cap="none" strike="noStrike">
                      <a:solidFill>
                        <a:schemeClr val="dk1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梅村 亮介</a:t>
                  </a:r>
                  <a:endParaRPr b="1" i="0" sz="900" u="none" cap="none" strike="noStrike">
                    <a:solidFill>
                      <a:schemeClr val="dk1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</p:grpSp>
          <p:grpSp>
            <p:nvGrpSpPr>
              <p:cNvPr id="986" name="Google Shape;986;p59"/>
              <p:cNvGrpSpPr/>
              <p:nvPr/>
            </p:nvGrpSpPr>
            <p:grpSpPr>
              <a:xfrm>
                <a:off x="5934529" y="4381500"/>
                <a:ext cx="2609400" cy="228600"/>
                <a:chOff x="5934529" y="4127500"/>
                <a:chExt cx="2609400" cy="228600"/>
              </a:xfrm>
            </p:grpSpPr>
            <p:sp>
              <p:nvSpPr>
                <p:cNvPr id="987" name="Google Shape;987;p59"/>
                <p:cNvSpPr/>
                <p:nvPr/>
              </p:nvSpPr>
              <p:spPr>
                <a:xfrm>
                  <a:off x="5934529" y="4127500"/>
                  <a:ext cx="2609400" cy="2286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8" name="Google Shape;988;p59"/>
                <p:cNvSpPr txBox="1"/>
                <p:nvPr/>
              </p:nvSpPr>
              <p:spPr>
                <a:xfrm>
                  <a:off x="6081513" y="4172500"/>
                  <a:ext cx="23889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0" lIns="0" spcFirstLastPara="1" rIns="0" wrap="square" tIns="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900"/>
                    <a:buFont typeface="Arial"/>
                    <a:buNone/>
                  </a:pPr>
                  <a:r>
                    <a:rPr b="1" i="0" lang="ja" sz="900" u="none" cap="none" strike="noStrike">
                      <a:solidFill>
                        <a:schemeClr val="dk1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各務原市立緑陽中学校</a:t>
                  </a:r>
                  <a:endParaRPr b="1" i="0" sz="900" u="none" cap="none" strike="noStrike">
                    <a:solidFill>
                      <a:schemeClr val="dk1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</p:grpSp>
          <p:grpSp>
            <p:nvGrpSpPr>
              <p:cNvPr id="989" name="Google Shape;989;p59"/>
              <p:cNvGrpSpPr/>
              <p:nvPr/>
            </p:nvGrpSpPr>
            <p:grpSpPr>
              <a:xfrm>
                <a:off x="5007429" y="4635500"/>
                <a:ext cx="870900" cy="228600"/>
                <a:chOff x="5007429" y="4127500"/>
                <a:chExt cx="870900" cy="228600"/>
              </a:xfrm>
            </p:grpSpPr>
            <p:sp>
              <p:nvSpPr>
                <p:cNvPr id="990" name="Google Shape;990;p59"/>
                <p:cNvSpPr/>
                <p:nvPr/>
              </p:nvSpPr>
              <p:spPr>
                <a:xfrm>
                  <a:off x="5007429" y="4127500"/>
                  <a:ext cx="870900" cy="2286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1" name="Google Shape;991;p59"/>
                <p:cNvSpPr txBox="1"/>
                <p:nvPr/>
              </p:nvSpPr>
              <p:spPr>
                <a:xfrm>
                  <a:off x="5109024" y="4172500"/>
                  <a:ext cx="6945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0" lIns="0" spcFirstLastPara="1" rIns="0" wrap="square" tIns="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900"/>
                    <a:buFont typeface="Arial"/>
                    <a:buNone/>
                  </a:pPr>
                  <a:r>
                    <a:rPr b="1" i="0" lang="ja" sz="900" u="none" cap="none" strike="noStrike">
                      <a:solidFill>
                        <a:schemeClr val="dk1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澤之向 達也</a:t>
                  </a:r>
                  <a:endParaRPr b="1" i="0" sz="900" u="none" cap="none" strike="noStrike">
                    <a:solidFill>
                      <a:schemeClr val="dk1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</p:grpSp>
          <p:grpSp>
            <p:nvGrpSpPr>
              <p:cNvPr id="992" name="Google Shape;992;p59"/>
              <p:cNvGrpSpPr/>
              <p:nvPr/>
            </p:nvGrpSpPr>
            <p:grpSpPr>
              <a:xfrm>
                <a:off x="5934529" y="4635500"/>
                <a:ext cx="2609400" cy="228600"/>
                <a:chOff x="5934529" y="4127500"/>
                <a:chExt cx="2609400" cy="228600"/>
              </a:xfrm>
            </p:grpSpPr>
            <p:sp>
              <p:nvSpPr>
                <p:cNvPr id="993" name="Google Shape;993;p59"/>
                <p:cNvSpPr/>
                <p:nvPr/>
              </p:nvSpPr>
              <p:spPr>
                <a:xfrm>
                  <a:off x="5934529" y="4127500"/>
                  <a:ext cx="2609400" cy="2286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4" name="Google Shape;994;p59"/>
                <p:cNvSpPr txBox="1"/>
                <p:nvPr/>
              </p:nvSpPr>
              <p:spPr>
                <a:xfrm>
                  <a:off x="6081516" y="4172500"/>
                  <a:ext cx="23889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0" lIns="0" spcFirstLastPara="1" rIns="0" wrap="square" tIns="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900"/>
                    <a:buFont typeface="Arial"/>
                    <a:buNone/>
                  </a:pPr>
                  <a:r>
                    <a:rPr b="1" i="0" lang="ja" sz="900" u="none" cap="none" strike="noStrike">
                      <a:solidFill>
                        <a:schemeClr val="dk1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岐阜市立加納小学校</a:t>
                  </a:r>
                  <a:endParaRPr b="1" i="0" sz="900" u="none" cap="none" strike="noStrike">
                    <a:solidFill>
                      <a:schemeClr val="dk1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</p:grpSp>
          <p:grpSp>
            <p:nvGrpSpPr>
              <p:cNvPr id="995" name="Google Shape;995;p59"/>
              <p:cNvGrpSpPr/>
              <p:nvPr/>
            </p:nvGrpSpPr>
            <p:grpSpPr>
              <a:xfrm>
                <a:off x="5007429" y="4883150"/>
                <a:ext cx="870900" cy="228600"/>
                <a:chOff x="5007429" y="4127500"/>
                <a:chExt cx="870900" cy="228600"/>
              </a:xfrm>
            </p:grpSpPr>
            <p:sp>
              <p:nvSpPr>
                <p:cNvPr id="996" name="Google Shape;996;p59"/>
                <p:cNvSpPr/>
                <p:nvPr/>
              </p:nvSpPr>
              <p:spPr>
                <a:xfrm>
                  <a:off x="5007429" y="4127500"/>
                  <a:ext cx="870900" cy="2286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7" name="Google Shape;997;p59"/>
                <p:cNvSpPr txBox="1"/>
                <p:nvPr/>
              </p:nvSpPr>
              <p:spPr>
                <a:xfrm>
                  <a:off x="5109023" y="4172500"/>
                  <a:ext cx="6945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0" lIns="0" spcFirstLastPara="1" rIns="0" wrap="square" tIns="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900"/>
                    <a:buFont typeface="Arial"/>
                    <a:buNone/>
                  </a:pPr>
                  <a:r>
                    <a:rPr b="1" i="0" lang="ja" sz="900" u="none" cap="none" strike="noStrike">
                      <a:solidFill>
                        <a:schemeClr val="dk1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曽我 幸正</a:t>
                  </a:r>
                  <a:endParaRPr b="1" i="0" sz="900" u="none" cap="none" strike="noStrike">
                    <a:solidFill>
                      <a:schemeClr val="dk1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</p:grpSp>
          <p:grpSp>
            <p:nvGrpSpPr>
              <p:cNvPr id="998" name="Google Shape;998;p59"/>
              <p:cNvGrpSpPr/>
              <p:nvPr/>
            </p:nvGrpSpPr>
            <p:grpSpPr>
              <a:xfrm>
                <a:off x="5934529" y="4883150"/>
                <a:ext cx="2609400" cy="228600"/>
                <a:chOff x="5934529" y="4127500"/>
                <a:chExt cx="2609400" cy="228600"/>
              </a:xfrm>
            </p:grpSpPr>
            <p:sp>
              <p:nvSpPr>
                <p:cNvPr id="999" name="Google Shape;999;p59"/>
                <p:cNvSpPr/>
                <p:nvPr/>
              </p:nvSpPr>
              <p:spPr>
                <a:xfrm>
                  <a:off x="5934529" y="4127500"/>
                  <a:ext cx="2609400" cy="2286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0" name="Google Shape;1000;p59"/>
                <p:cNvSpPr txBox="1"/>
                <p:nvPr/>
              </p:nvSpPr>
              <p:spPr>
                <a:xfrm>
                  <a:off x="6081516" y="4172500"/>
                  <a:ext cx="23889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0" lIns="0" spcFirstLastPara="1" rIns="0" wrap="square" tIns="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900"/>
                    <a:buFont typeface="Arial"/>
                    <a:buNone/>
                  </a:pPr>
                  <a:r>
                    <a:rPr b="1" i="0" lang="ja" sz="900" u="none" cap="none" strike="noStrike">
                      <a:solidFill>
                        <a:schemeClr val="dk1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山県市立高富中学校</a:t>
                  </a:r>
                  <a:endParaRPr b="1" i="0" sz="900" u="none" cap="none" strike="noStrike">
                    <a:solidFill>
                      <a:schemeClr val="dk1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</p:grpSp>
          <p:grpSp>
            <p:nvGrpSpPr>
              <p:cNvPr id="1001" name="Google Shape;1001;p59"/>
              <p:cNvGrpSpPr/>
              <p:nvPr/>
            </p:nvGrpSpPr>
            <p:grpSpPr>
              <a:xfrm>
                <a:off x="5007429" y="5133975"/>
                <a:ext cx="870900" cy="228600"/>
                <a:chOff x="5007429" y="4127500"/>
                <a:chExt cx="870900" cy="228600"/>
              </a:xfrm>
            </p:grpSpPr>
            <p:sp>
              <p:nvSpPr>
                <p:cNvPr id="1002" name="Google Shape;1002;p59"/>
                <p:cNvSpPr/>
                <p:nvPr/>
              </p:nvSpPr>
              <p:spPr>
                <a:xfrm>
                  <a:off x="5007429" y="4127500"/>
                  <a:ext cx="870900" cy="2286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3" name="Google Shape;1003;p59"/>
                <p:cNvSpPr txBox="1"/>
                <p:nvPr/>
              </p:nvSpPr>
              <p:spPr>
                <a:xfrm>
                  <a:off x="5109023" y="4172500"/>
                  <a:ext cx="6945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0" lIns="0" spcFirstLastPara="1" rIns="0" wrap="square" tIns="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900"/>
                    <a:buFont typeface="Arial"/>
                    <a:buNone/>
                  </a:pPr>
                  <a:r>
                    <a:rPr b="1" i="0" lang="ja" sz="900" u="none" cap="none" strike="noStrike">
                      <a:solidFill>
                        <a:schemeClr val="dk1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林 賢太郎</a:t>
                  </a:r>
                  <a:endParaRPr b="1" i="0" sz="900" u="none" cap="none" strike="noStrike">
                    <a:solidFill>
                      <a:schemeClr val="dk1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</p:grpSp>
          <p:grpSp>
            <p:nvGrpSpPr>
              <p:cNvPr id="1004" name="Google Shape;1004;p59"/>
              <p:cNvGrpSpPr/>
              <p:nvPr/>
            </p:nvGrpSpPr>
            <p:grpSpPr>
              <a:xfrm>
                <a:off x="5934529" y="5133975"/>
                <a:ext cx="2609400" cy="228600"/>
                <a:chOff x="5934529" y="4127500"/>
                <a:chExt cx="2609400" cy="228600"/>
              </a:xfrm>
            </p:grpSpPr>
            <p:sp>
              <p:nvSpPr>
                <p:cNvPr id="1005" name="Google Shape;1005;p59"/>
                <p:cNvSpPr/>
                <p:nvPr/>
              </p:nvSpPr>
              <p:spPr>
                <a:xfrm>
                  <a:off x="5934529" y="4127500"/>
                  <a:ext cx="2609400" cy="2286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6" name="Google Shape;1006;p59"/>
                <p:cNvSpPr txBox="1"/>
                <p:nvPr/>
              </p:nvSpPr>
              <p:spPr>
                <a:xfrm>
                  <a:off x="6081525" y="4172500"/>
                  <a:ext cx="23889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0" lIns="0" spcFirstLastPara="1" rIns="0" wrap="square" tIns="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900"/>
                    <a:buFont typeface="Arial"/>
                    <a:buNone/>
                  </a:pPr>
                  <a:r>
                    <a:rPr b="1" i="0" lang="ja" sz="900" u="none" cap="none" strike="noStrike">
                      <a:solidFill>
                        <a:schemeClr val="dk1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山県市立高富小学校</a:t>
                  </a:r>
                  <a:endParaRPr b="1" i="0" sz="900" u="none" cap="none" strike="noStrike">
                    <a:solidFill>
                      <a:schemeClr val="dk1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</p:grpSp>
          <p:grpSp>
            <p:nvGrpSpPr>
              <p:cNvPr id="1007" name="Google Shape;1007;p59"/>
              <p:cNvGrpSpPr/>
              <p:nvPr/>
            </p:nvGrpSpPr>
            <p:grpSpPr>
              <a:xfrm>
                <a:off x="5007429" y="5387975"/>
                <a:ext cx="870900" cy="228600"/>
                <a:chOff x="5007429" y="4127500"/>
                <a:chExt cx="870900" cy="228600"/>
              </a:xfrm>
            </p:grpSpPr>
            <p:sp>
              <p:nvSpPr>
                <p:cNvPr id="1008" name="Google Shape;1008;p59"/>
                <p:cNvSpPr/>
                <p:nvPr/>
              </p:nvSpPr>
              <p:spPr>
                <a:xfrm>
                  <a:off x="5007429" y="4127500"/>
                  <a:ext cx="870900" cy="2286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9" name="Google Shape;1009;p59"/>
                <p:cNvSpPr txBox="1"/>
                <p:nvPr/>
              </p:nvSpPr>
              <p:spPr>
                <a:xfrm>
                  <a:off x="5109023" y="4172500"/>
                  <a:ext cx="6945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0" lIns="0" spcFirstLastPara="1" rIns="0" wrap="square" tIns="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900"/>
                    <a:buFont typeface="Arial"/>
                    <a:buNone/>
                  </a:pPr>
                  <a:r>
                    <a:rPr b="1" i="0" lang="ja" sz="900" u="none" cap="none" strike="noStrike">
                      <a:solidFill>
                        <a:schemeClr val="dk1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古田 伸二</a:t>
                  </a:r>
                  <a:endParaRPr b="1" i="0" sz="900" u="none" cap="none" strike="noStrike">
                    <a:solidFill>
                      <a:schemeClr val="dk1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</p:grpSp>
          <p:grpSp>
            <p:nvGrpSpPr>
              <p:cNvPr id="1010" name="Google Shape;1010;p59"/>
              <p:cNvGrpSpPr/>
              <p:nvPr/>
            </p:nvGrpSpPr>
            <p:grpSpPr>
              <a:xfrm>
                <a:off x="5934529" y="5387975"/>
                <a:ext cx="2609400" cy="228600"/>
                <a:chOff x="5934529" y="4127500"/>
                <a:chExt cx="2609400" cy="228600"/>
              </a:xfrm>
            </p:grpSpPr>
            <p:sp>
              <p:nvSpPr>
                <p:cNvPr id="1011" name="Google Shape;1011;p59"/>
                <p:cNvSpPr/>
                <p:nvPr/>
              </p:nvSpPr>
              <p:spPr>
                <a:xfrm>
                  <a:off x="5934529" y="4127500"/>
                  <a:ext cx="2609400" cy="2286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2" name="Google Shape;1012;p59"/>
                <p:cNvSpPr txBox="1"/>
                <p:nvPr/>
              </p:nvSpPr>
              <p:spPr>
                <a:xfrm>
                  <a:off x="6081500" y="4172500"/>
                  <a:ext cx="2388900" cy="138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0" lIns="0" spcFirstLastPara="1" rIns="0" wrap="square" tIns="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900"/>
                    <a:buFont typeface="Arial"/>
                    <a:buNone/>
                  </a:pPr>
                  <a:r>
                    <a:rPr b="1" i="0" lang="ja" sz="900" u="none" cap="none" strike="noStrike">
                      <a:solidFill>
                        <a:schemeClr val="dk1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大野町立大野中学校・大野分校</a:t>
                  </a:r>
                  <a:endParaRPr b="1" i="0" sz="900" u="none" cap="none" strike="noStrike">
                    <a:solidFill>
                      <a:schemeClr val="dk1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</p:grpSp>
        </p:grpSp>
        <p:sp>
          <p:nvSpPr>
            <p:cNvPr id="1013" name="Google Shape;1013;p59"/>
            <p:cNvSpPr txBox="1"/>
            <p:nvPr/>
          </p:nvSpPr>
          <p:spPr>
            <a:xfrm>
              <a:off x="4782381" y="1288225"/>
              <a:ext cx="30573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17CD7"/>
                </a:buClr>
                <a:buSzPts val="1200"/>
                <a:buFont typeface="Arial"/>
                <a:buNone/>
              </a:pPr>
              <a:r>
                <a:rPr b="1" i="0" lang="ja" sz="1200" u="none" cap="none" strike="noStrike">
                  <a:solidFill>
                    <a:srgbClr val="817CD7"/>
                  </a:solidFill>
                  <a:latin typeface="Noto Sans"/>
                  <a:ea typeface="Noto Sans"/>
                  <a:cs typeface="Noto Sans"/>
                  <a:sym typeface="Noto Sans"/>
                </a:rPr>
                <a:t>岐阜県の公式Webサイト</a:t>
              </a:r>
              <a:endParaRPr b="1" i="0" sz="1200" u="none" cap="none" strike="noStrike">
                <a:solidFill>
                  <a:srgbClr val="817CD7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1014" name="Google Shape;1014;p59"/>
            <p:cNvSpPr txBox="1"/>
            <p:nvPr/>
          </p:nvSpPr>
          <p:spPr>
            <a:xfrm>
              <a:off x="3690950" y="5901125"/>
              <a:ext cx="9741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ja" sz="6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（令和７年３月現在）</a:t>
              </a:r>
              <a:endParaRPr b="0" i="0" sz="14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grpSp>
          <p:nvGrpSpPr>
            <p:cNvPr id="1015" name="Google Shape;1015;p59"/>
            <p:cNvGrpSpPr/>
            <p:nvPr/>
          </p:nvGrpSpPr>
          <p:grpSpPr>
            <a:xfrm>
              <a:off x="4841876" y="2136148"/>
              <a:ext cx="562618" cy="200100"/>
              <a:chOff x="4841876" y="2136148"/>
              <a:chExt cx="562618" cy="200100"/>
            </a:xfrm>
          </p:grpSpPr>
          <p:sp>
            <p:nvSpPr>
              <p:cNvPr id="1016" name="Google Shape;1016;p59"/>
              <p:cNvSpPr/>
              <p:nvPr/>
            </p:nvSpPr>
            <p:spPr>
              <a:xfrm>
                <a:off x="4841876" y="2158149"/>
                <a:ext cx="558900" cy="156300"/>
              </a:xfrm>
              <a:prstGeom prst="rect">
                <a:avLst/>
              </a:prstGeom>
              <a:noFill/>
              <a:ln cap="flat" cmpd="sng" w="9525">
                <a:solidFill>
                  <a:srgbClr val="082836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00"/>
                  <a:buFont typeface="Arial"/>
                  <a:buNone/>
                </a:pPr>
                <a:r>
                  <a:t/>
                </a:r>
                <a:endParaRPr b="0" i="0" sz="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7" name="Google Shape;1017;p59"/>
              <p:cNvSpPr txBox="1"/>
              <p:nvPr/>
            </p:nvSpPr>
            <p:spPr>
              <a:xfrm>
                <a:off x="4852494" y="2136148"/>
                <a:ext cx="552000" cy="20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00"/>
                  <a:buFont typeface="Arial"/>
                  <a:buNone/>
                </a:pPr>
                <a:r>
                  <a:rPr b="1" i="0" lang="ja" sz="700" u="none" cap="none" strike="noStrike">
                    <a:solidFill>
                      <a:schemeClr val="dk1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主な内容</a:t>
                </a:r>
                <a:endParaRPr b="1" i="0" sz="1400" u="none" cap="none" strike="noStrik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endParaRPr>
              </a:p>
            </p:txBody>
          </p:sp>
        </p:grpSp>
        <p:sp>
          <p:nvSpPr>
            <p:cNvPr id="1018" name="Google Shape;1018;p59"/>
            <p:cNvSpPr/>
            <p:nvPr/>
          </p:nvSpPr>
          <p:spPr>
            <a:xfrm>
              <a:off x="5400675" y="2119850"/>
              <a:ext cx="2356800" cy="78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69749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ja" sz="10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・県税ガイドブック</a:t>
              </a:r>
              <a:endParaRPr b="1" i="0" sz="14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indent="0" lvl="0" marL="69749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ja" sz="10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・岐阜県税条例（外部リンク）</a:t>
              </a:r>
              <a:endParaRPr b="1" i="0" sz="14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indent="0" lvl="0" marL="69749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ja" sz="10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・県税</a:t>
              </a:r>
              <a:r>
                <a:rPr b="1" lang="ja" sz="1000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決算</a:t>
              </a:r>
              <a:r>
                <a:rPr b="1" i="0" lang="ja" sz="10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額の状況</a:t>
              </a:r>
              <a:endParaRPr b="1" i="0" sz="10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1019" name="Google Shape;1019;p59"/>
            <p:cNvSpPr/>
            <p:nvPr/>
          </p:nvSpPr>
          <p:spPr>
            <a:xfrm>
              <a:off x="7216776" y="6044158"/>
              <a:ext cx="1411800" cy="27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69749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ja" sz="7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編集／岐阜県租税教育推進協議会</a:t>
              </a:r>
              <a:endParaRPr b="1" i="0" sz="14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indent="0" lvl="0" marL="69749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ja" sz="7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発行／名古屋国税局・岐阜県</a:t>
              </a:r>
              <a:endParaRPr b="1" i="0" sz="7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pic>
          <p:nvPicPr>
            <p:cNvPr descr="ロゴ&#10;&#10;AI によって生成されたコンテンツは間違っている可能性があります。" id="1020" name="Google Shape;1020;p59"/>
            <p:cNvPicPr preferRelativeResize="0"/>
            <p:nvPr/>
          </p:nvPicPr>
          <p:blipFill rotWithShape="1">
            <a:blip r:embed="rId4">
              <a:alphaModFix/>
            </a:blip>
            <a:srcRect b="25867" l="8928" r="7779" t="22518"/>
            <a:stretch/>
          </p:blipFill>
          <p:spPr>
            <a:xfrm>
              <a:off x="6081488" y="6011079"/>
              <a:ext cx="611412" cy="37989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21" name="Google Shape;1021;p59"/>
            <p:cNvSpPr/>
            <p:nvPr/>
          </p:nvSpPr>
          <p:spPr>
            <a:xfrm rot="-5400000">
              <a:off x="4579916" y="1743306"/>
              <a:ext cx="100800" cy="86400"/>
            </a:xfrm>
            <a:prstGeom prst="triangle">
              <a:avLst>
                <a:gd fmla="val 47295" name="adj"/>
              </a:avLst>
            </a:prstGeom>
            <a:solidFill>
              <a:srgbClr val="817CD7"/>
            </a:solidFill>
            <a:ln cap="rnd" cmpd="sng" w="34925">
              <a:solidFill>
                <a:srgbClr val="817CD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QR コード&#10;&#10;AI によって生成されたコンテンツは間違っている可能性があります。" id="1022" name="Google Shape;1022;p5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964718" y="2085160"/>
              <a:ext cx="846774" cy="8467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3" name="Google Shape;1023;p5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671226" y="6021543"/>
              <a:ext cx="380537" cy="37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24" name="Google Shape;1024;p59"/>
            <p:cNvSpPr txBox="1"/>
            <p:nvPr/>
          </p:nvSpPr>
          <p:spPr>
            <a:xfrm>
              <a:off x="368283" y="1123100"/>
              <a:ext cx="1642200" cy="15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None/>
              </a:pPr>
              <a:r>
                <a:rPr b="1" i="0" lang="ja" sz="1000" u="none" cap="none" strike="noStrik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TOPページ</a:t>
              </a:r>
              <a:endParaRPr b="1" i="0" sz="10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grpSp>
          <p:nvGrpSpPr>
            <p:cNvPr id="1025" name="Google Shape;1025;p59"/>
            <p:cNvGrpSpPr/>
            <p:nvPr/>
          </p:nvGrpSpPr>
          <p:grpSpPr>
            <a:xfrm>
              <a:off x="361230" y="1310747"/>
              <a:ext cx="4207829" cy="4557431"/>
              <a:chOff x="361230" y="1310747"/>
              <a:chExt cx="4207829" cy="4557431"/>
            </a:xfrm>
          </p:grpSpPr>
          <p:pic>
            <p:nvPicPr>
              <p:cNvPr descr="グラフィカル ユーザー インターフェイス, アプリケーション&#10;&#10;AI によって生成されたコンテンツは間違っている可能性があります。" id="1026" name="Google Shape;1026;p59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361230" y="1310747"/>
                <a:ext cx="2941191" cy="343138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テーブル&#10;&#10;AI によって生成されたコンテンツは間違っている可能性があります。" id="1027" name="Google Shape;1027;p59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0" t="0"/>
              <a:stretch/>
            </p:blipFill>
            <p:spPr>
              <a:xfrm>
                <a:off x="1060836" y="2152649"/>
                <a:ext cx="2542614" cy="308492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グラフィカル ユーザー インターフェイス, テキスト, アプリケーション&#10;&#10;AI によって生成されたコンテンツは間違っている可能性があります。" id="1028" name="Google Shape;1028;p59"/>
              <p:cNvPicPr preferRelativeResize="0"/>
              <p:nvPr/>
            </p:nvPicPr>
            <p:blipFill rotWithShape="1">
              <a:blip r:embed="rId9">
                <a:alphaModFix/>
              </a:blip>
              <a:srcRect b="0" l="0" r="0" t="0"/>
              <a:stretch/>
            </p:blipFill>
            <p:spPr>
              <a:xfrm>
                <a:off x="1834222" y="3133343"/>
                <a:ext cx="2734837" cy="273483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029" name="Google Shape;1029;p59"/>
              <p:cNvSpPr/>
              <p:nvPr/>
            </p:nvSpPr>
            <p:spPr>
              <a:xfrm>
                <a:off x="775853" y="1586403"/>
                <a:ext cx="580200" cy="272700"/>
              </a:xfrm>
              <a:prstGeom prst="rect">
                <a:avLst/>
              </a:prstGeom>
              <a:noFill/>
              <a:ln cap="flat" cmpd="sng" w="50800">
                <a:solidFill>
                  <a:srgbClr val="FF3956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0" name="Google Shape;1030;p59"/>
              <p:cNvSpPr/>
              <p:nvPr/>
            </p:nvSpPr>
            <p:spPr>
              <a:xfrm>
                <a:off x="1222437" y="4412810"/>
                <a:ext cx="315900" cy="214200"/>
              </a:xfrm>
              <a:prstGeom prst="rect">
                <a:avLst/>
              </a:prstGeom>
              <a:noFill/>
              <a:ln cap="flat" cmpd="sng" w="50800">
                <a:solidFill>
                  <a:srgbClr val="FF3956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1" name="Google Shape;1031;p59"/>
              <p:cNvSpPr/>
              <p:nvPr/>
            </p:nvSpPr>
            <p:spPr>
              <a:xfrm>
                <a:off x="1921915" y="5387535"/>
                <a:ext cx="388500" cy="214200"/>
              </a:xfrm>
              <a:prstGeom prst="rect">
                <a:avLst/>
              </a:prstGeom>
              <a:noFill/>
              <a:ln cap="flat" cmpd="sng" w="50800">
                <a:solidFill>
                  <a:srgbClr val="FF3956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2" name="Google Shape;1032;p59"/>
              <p:cNvSpPr/>
              <p:nvPr/>
            </p:nvSpPr>
            <p:spPr>
              <a:xfrm>
                <a:off x="1367327" y="1726250"/>
                <a:ext cx="102550" cy="2683380"/>
              </a:xfrm>
              <a:custGeom>
                <a:rect b="b" l="l" r="r" t="t"/>
                <a:pathLst>
                  <a:path extrusionOk="0" h="2683380" w="102550">
                    <a:moveTo>
                      <a:pt x="0" y="0"/>
                    </a:moveTo>
                    <a:lnTo>
                      <a:pt x="102550" y="0"/>
                    </a:lnTo>
                    <a:lnTo>
                      <a:pt x="102550" y="2683380"/>
                    </a:lnTo>
                  </a:path>
                </a:pathLst>
              </a:custGeom>
              <a:noFill/>
              <a:ln cap="flat" cmpd="sng" w="50800">
                <a:solidFill>
                  <a:srgbClr val="FF3956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3" name="Google Shape;1033;p59"/>
              <p:cNvSpPr/>
              <p:nvPr/>
            </p:nvSpPr>
            <p:spPr>
              <a:xfrm>
                <a:off x="1529697" y="4512179"/>
                <a:ext cx="461473" cy="880217"/>
              </a:xfrm>
              <a:custGeom>
                <a:rect b="b" l="l" r="r" t="t"/>
                <a:pathLst>
                  <a:path extrusionOk="0" h="880217" w="461473">
                    <a:moveTo>
                      <a:pt x="0" y="0"/>
                    </a:moveTo>
                    <a:lnTo>
                      <a:pt x="461473" y="0"/>
                    </a:lnTo>
                    <a:lnTo>
                      <a:pt x="461473" y="880217"/>
                    </a:lnTo>
                  </a:path>
                </a:pathLst>
              </a:custGeom>
              <a:noFill/>
              <a:ln cap="flat" cmpd="sng" w="50800">
                <a:solidFill>
                  <a:srgbClr val="FF3956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4"/>
          <p:cNvSpPr txBox="1"/>
          <p:nvPr/>
        </p:nvSpPr>
        <p:spPr>
          <a:xfrm>
            <a:off x="843129" y="130873"/>
            <a:ext cx="67506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JP"/>
              <a:buNone/>
            </a:pPr>
            <a:r>
              <a:rPr b="1" i="0" lang="ja" sz="3200" u="none" cap="none" strike="noStrike">
                <a:solidFill>
                  <a:srgbClr val="FFFFFF"/>
                </a:solidFill>
                <a:latin typeface="Noto Sans JP"/>
                <a:ea typeface="Noto Sans JP"/>
                <a:cs typeface="Noto Sans JP"/>
                <a:sym typeface="Noto Sans JP"/>
              </a:rPr>
              <a:t>ワーク：税金について考えてみよう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44"/>
          <p:cNvSpPr txBox="1"/>
          <p:nvPr>
            <p:ph idx="1" type="body"/>
          </p:nvPr>
        </p:nvSpPr>
        <p:spPr>
          <a:xfrm>
            <a:off x="205833" y="1459311"/>
            <a:ext cx="8775699" cy="7863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t/>
            </a:r>
            <a:endParaRPr/>
          </a:p>
        </p:txBody>
      </p:sp>
      <p:sp>
        <p:nvSpPr>
          <p:cNvPr id="316" name="Google Shape;316;p44"/>
          <p:cNvSpPr txBox="1"/>
          <p:nvPr>
            <p:ph idx="2" type="body"/>
          </p:nvPr>
        </p:nvSpPr>
        <p:spPr>
          <a:xfrm>
            <a:off x="714672" y="2972535"/>
            <a:ext cx="3569296" cy="3472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1080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t/>
            </a:r>
            <a:endParaRPr/>
          </a:p>
        </p:txBody>
      </p:sp>
      <p:sp>
        <p:nvSpPr>
          <p:cNvPr id="317" name="Google Shape;317;p44"/>
          <p:cNvSpPr txBox="1"/>
          <p:nvPr>
            <p:ph idx="3" type="body"/>
          </p:nvPr>
        </p:nvSpPr>
        <p:spPr>
          <a:xfrm>
            <a:off x="205833" y="5013176"/>
            <a:ext cx="8775699" cy="13965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t/>
            </a:r>
            <a:endParaRPr/>
          </a:p>
        </p:txBody>
      </p:sp>
      <p:sp>
        <p:nvSpPr>
          <p:cNvPr id="318" name="Google Shape;318;p44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319" name="Google Shape;319;p44"/>
          <p:cNvSpPr/>
          <p:nvPr/>
        </p:nvSpPr>
        <p:spPr>
          <a:xfrm>
            <a:off x="2699792" y="4391803"/>
            <a:ext cx="864096" cy="347226"/>
          </a:xfrm>
          <a:prstGeom prst="roundRect">
            <a:avLst>
              <a:gd fmla="val 50000" name="adj"/>
            </a:avLst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5"/>
          <p:cNvSpPr/>
          <p:nvPr/>
        </p:nvSpPr>
        <p:spPr>
          <a:xfrm>
            <a:off x="179388" y="2005750"/>
            <a:ext cx="8785225" cy="4330969"/>
          </a:xfrm>
          <a:prstGeom prst="rect">
            <a:avLst/>
          </a:prstGeom>
          <a:solidFill>
            <a:srgbClr val="CCF1F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45"/>
          <p:cNvSpPr/>
          <p:nvPr/>
        </p:nvSpPr>
        <p:spPr>
          <a:xfrm>
            <a:off x="5768392" y="4767312"/>
            <a:ext cx="2998375" cy="1070733"/>
          </a:xfrm>
          <a:prstGeom prst="rect">
            <a:avLst/>
          </a:prstGeom>
          <a:solidFill>
            <a:srgbClr val="F0FBF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45"/>
          <p:cNvSpPr txBox="1"/>
          <p:nvPr/>
        </p:nvSpPr>
        <p:spPr>
          <a:xfrm>
            <a:off x="5881623" y="4876952"/>
            <a:ext cx="28851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ja" sz="14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国税は、「国に納める税金」、</a:t>
            </a:r>
            <a:endParaRPr b="1" i="0" sz="14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ja" sz="14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地方税は「都道府県や市区町村に</a:t>
            </a:r>
            <a:endParaRPr b="1" i="0" sz="14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marR="0" rtl="0" algn="l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ja" sz="14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納める税金」です。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45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329" name="Google Shape;329;p45"/>
          <p:cNvSpPr txBox="1"/>
          <p:nvPr/>
        </p:nvSpPr>
        <p:spPr>
          <a:xfrm>
            <a:off x="843129" y="130873"/>
            <a:ext cx="5519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JP"/>
              <a:buNone/>
            </a:pPr>
            <a:r>
              <a:rPr b="1" i="0" lang="ja" sz="3200" u="none" cap="none" strike="noStrike">
                <a:solidFill>
                  <a:srgbClr val="FFFFFF"/>
                </a:solidFill>
                <a:latin typeface="Noto Sans JP"/>
                <a:ea typeface="Noto Sans JP"/>
                <a:cs typeface="Noto Sans JP"/>
                <a:sym typeface="Noto Sans JP"/>
              </a:rPr>
              <a:t>生活の中で関わりのある税金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45"/>
          <p:cNvSpPr txBox="1"/>
          <p:nvPr/>
        </p:nvSpPr>
        <p:spPr>
          <a:xfrm>
            <a:off x="208906" y="990010"/>
            <a:ext cx="8322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ja" sz="18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次のようなときには、どんな税金がかかるでしょうか？？</a:t>
            </a:r>
            <a:endParaRPr b="1" i="0" sz="18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cxnSp>
        <p:nvCxnSpPr>
          <p:cNvPr id="331" name="Google Shape;331;p45"/>
          <p:cNvCxnSpPr/>
          <p:nvPr/>
        </p:nvCxnSpPr>
        <p:spPr>
          <a:xfrm>
            <a:off x="179388" y="1484784"/>
            <a:ext cx="8785225" cy="0"/>
          </a:xfrm>
          <a:prstGeom prst="straightConnector1">
            <a:avLst/>
          </a:prstGeom>
          <a:noFill/>
          <a:ln cap="flat" cmpd="sng" w="19050">
            <a:solidFill>
              <a:srgbClr val="26C1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32" name="Google Shape;332;p45"/>
          <p:cNvSpPr txBox="1"/>
          <p:nvPr/>
        </p:nvSpPr>
        <p:spPr>
          <a:xfrm>
            <a:off x="555956" y="1532880"/>
            <a:ext cx="4393517" cy="4058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ja" sz="1800" u="none" cap="none" strike="noStrike">
                <a:solidFill>
                  <a:srgbClr val="0DABDD"/>
                </a:solidFill>
                <a:latin typeface="Noto Sans JP"/>
                <a:ea typeface="Noto Sans JP"/>
                <a:cs typeface="Noto Sans JP"/>
                <a:sym typeface="Noto Sans JP"/>
              </a:rPr>
              <a:t>税金の種類は約</a:t>
            </a:r>
            <a:r>
              <a:rPr b="1" i="0" lang="ja" sz="1800" u="none" cap="none" strike="noStrike">
                <a:solidFill>
                  <a:srgbClr val="0DABDD"/>
                </a:solidFill>
                <a:latin typeface="Arial"/>
                <a:ea typeface="Arial"/>
                <a:cs typeface="Arial"/>
                <a:sym typeface="Arial"/>
              </a:rPr>
              <a:t>50</a:t>
            </a:r>
            <a:r>
              <a:rPr b="1" i="0" lang="ja" sz="1800" u="none" cap="none" strike="noStrike">
                <a:solidFill>
                  <a:srgbClr val="0DABDD"/>
                </a:solidFill>
                <a:latin typeface="Noto Sans JP"/>
                <a:ea typeface="Noto Sans JP"/>
                <a:cs typeface="Noto Sans JP"/>
                <a:sym typeface="Noto Sans JP"/>
              </a:rPr>
              <a:t>種類あります。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45"/>
          <p:cNvSpPr txBox="1"/>
          <p:nvPr/>
        </p:nvSpPr>
        <p:spPr>
          <a:xfrm>
            <a:off x="878183" y="6493840"/>
            <a:ext cx="7653024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ja" sz="1100" u="none" cap="none" strike="noStrike">
                <a:solidFill>
                  <a:srgbClr val="0D85AF"/>
                </a:solidFill>
                <a:latin typeface="Noto Sans JP"/>
                <a:ea typeface="Noto Sans JP"/>
                <a:cs typeface="Noto Sans JP"/>
                <a:sym typeface="Noto Sans JP"/>
              </a:rPr>
              <a:t>詳しく学ぼう：財務省キッズコーナーファイナンスらんど　</a:t>
            </a:r>
            <a:r>
              <a:rPr b="0" i="0" lang="ja" sz="11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https://www.mof.go.jp/kids/2018</a:t>
            </a:r>
            <a:r>
              <a:rPr b="0" i="0" lang="ja" sz="11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（財務省HP）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45"/>
          <p:cNvSpPr/>
          <p:nvPr/>
        </p:nvSpPr>
        <p:spPr>
          <a:xfrm>
            <a:off x="698758" y="4671683"/>
            <a:ext cx="1676308" cy="144291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アイコン&#10;&#10;自動的に生成された説明" id="335" name="Google Shape;335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9560" y="4611508"/>
            <a:ext cx="1354704" cy="1263217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45"/>
          <p:cNvSpPr/>
          <p:nvPr/>
        </p:nvSpPr>
        <p:spPr>
          <a:xfrm>
            <a:off x="767100" y="5754105"/>
            <a:ext cx="1607965" cy="385200"/>
          </a:xfrm>
          <a:prstGeom prst="rect">
            <a:avLst/>
          </a:prstGeom>
          <a:solidFill>
            <a:schemeClr val="lt1"/>
          </a:solidFill>
          <a:ln cap="flat" cmpd="sng" w="15875">
            <a:solidFill>
              <a:srgbClr val="0C5B9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ja" sz="1400" u="none" cap="none" strike="noStrike">
                <a:solidFill>
                  <a:srgbClr val="E22626"/>
                </a:solidFill>
                <a:latin typeface="Noto Sans JP"/>
                <a:ea typeface="Noto Sans JP"/>
                <a:cs typeface="Noto Sans JP"/>
                <a:sym typeface="Noto Sans JP"/>
              </a:rPr>
              <a:t>自動車税</a:t>
            </a:r>
            <a:r>
              <a:rPr b="1" i="0" lang="ja" sz="1100" u="none" cap="none" strike="noStrike">
                <a:solidFill>
                  <a:srgbClr val="E22626"/>
                </a:solidFill>
                <a:latin typeface="Noto Sans JP"/>
                <a:ea typeface="Noto Sans JP"/>
                <a:cs typeface="Noto Sans JP"/>
                <a:sym typeface="Noto Sans JP"/>
              </a:rPr>
              <a:t>（地方税）</a:t>
            </a:r>
            <a:endParaRPr b="1" i="0" sz="1400" u="none" cap="none" strike="noStrike">
              <a:solidFill>
                <a:srgbClr val="E22626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337" name="Google Shape;337;p45"/>
          <p:cNvSpPr/>
          <p:nvPr/>
        </p:nvSpPr>
        <p:spPr>
          <a:xfrm>
            <a:off x="3613532" y="4671683"/>
            <a:ext cx="1676308" cy="144291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部屋 が含まれている画像&#10;&#10;自動的に生成された説明" id="338" name="Google Shape;338;p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36451" y="4608319"/>
            <a:ext cx="1630470" cy="13135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9" name="Google Shape;339;p45"/>
          <p:cNvGrpSpPr/>
          <p:nvPr/>
        </p:nvGrpSpPr>
        <p:grpSpPr>
          <a:xfrm>
            <a:off x="3681875" y="5740015"/>
            <a:ext cx="1539622" cy="399290"/>
            <a:chOff x="5081943" y="5919421"/>
            <a:chExt cx="1539622" cy="399290"/>
          </a:xfrm>
        </p:grpSpPr>
        <p:sp>
          <p:nvSpPr>
            <p:cNvPr id="340" name="Google Shape;340;p45"/>
            <p:cNvSpPr/>
            <p:nvPr/>
          </p:nvSpPr>
          <p:spPr>
            <a:xfrm>
              <a:off x="5081943" y="5933973"/>
              <a:ext cx="1539622" cy="384738"/>
            </a:xfrm>
            <a:prstGeom prst="rect">
              <a:avLst/>
            </a:prstGeom>
            <a:solidFill>
              <a:schemeClr val="lt1"/>
            </a:solidFill>
            <a:ln cap="flat" cmpd="sng" w="15875">
              <a:solidFill>
                <a:srgbClr val="0C5B9C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1" anchor="b" bIns="45700" lIns="144000" spcFirstLastPara="1" rIns="36000" wrap="square" tIns="36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rgbClr val="E22626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入湯税</a:t>
              </a:r>
              <a:r>
                <a:rPr b="1" i="0" lang="ja" sz="1100" u="none" cap="none" strike="noStrike">
                  <a:solidFill>
                    <a:srgbClr val="E22626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（地方税）</a:t>
              </a:r>
              <a:endParaRPr b="1" i="0" sz="1400" u="none" cap="none" strike="noStrike">
                <a:solidFill>
                  <a:srgbClr val="E22626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  <p:sp>
          <p:nvSpPr>
            <p:cNvPr id="341" name="Google Shape;341;p45"/>
            <p:cNvSpPr txBox="1"/>
            <p:nvPr/>
          </p:nvSpPr>
          <p:spPr>
            <a:xfrm>
              <a:off x="5176324" y="5919421"/>
              <a:ext cx="891452" cy="2000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ja" sz="700" u="none" cap="none" strike="noStrike">
                  <a:solidFill>
                    <a:srgbClr val="C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にゅうとうぜい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2" name="Google Shape;342;p45"/>
          <p:cNvSpPr txBox="1"/>
          <p:nvPr/>
        </p:nvSpPr>
        <p:spPr>
          <a:xfrm>
            <a:off x="278831" y="3934731"/>
            <a:ext cx="276020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ja" sz="9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※住民税とは、都道府県税と市（区）町村民税を</a:t>
            </a:r>
            <a:endParaRPr b="1" i="0" sz="9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87313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ja" sz="9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 合わせた呼び方です。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45"/>
          <p:cNvSpPr/>
          <p:nvPr/>
        </p:nvSpPr>
        <p:spPr>
          <a:xfrm>
            <a:off x="698758" y="2411715"/>
            <a:ext cx="1676308" cy="144291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4" name="Google Shape;344;p4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14167" y="2294339"/>
            <a:ext cx="1245490" cy="134676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45"/>
          <p:cNvSpPr/>
          <p:nvPr/>
        </p:nvSpPr>
        <p:spPr>
          <a:xfrm>
            <a:off x="3613532" y="2411715"/>
            <a:ext cx="1676308" cy="144291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図形&#10;&#10;自動的に生成された説明" id="346" name="Google Shape;346;p4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67695" y="2503689"/>
            <a:ext cx="1567982" cy="107838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45"/>
          <p:cNvSpPr/>
          <p:nvPr/>
        </p:nvSpPr>
        <p:spPr>
          <a:xfrm>
            <a:off x="6683784" y="2411715"/>
            <a:ext cx="1676308" cy="144291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おもちゃ, 挿絵 が含まれている画像&#10;&#10;自動的に生成された説明" id="348" name="Google Shape;348;p4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610785" y="2366882"/>
            <a:ext cx="1822307" cy="1346760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45"/>
          <p:cNvSpPr/>
          <p:nvPr/>
        </p:nvSpPr>
        <p:spPr>
          <a:xfrm>
            <a:off x="270057" y="3553398"/>
            <a:ext cx="2682900" cy="385200"/>
          </a:xfrm>
          <a:prstGeom prst="rect">
            <a:avLst/>
          </a:prstGeom>
          <a:solidFill>
            <a:schemeClr val="lt1"/>
          </a:solidFill>
          <a:ln cap="flat" cmpd="sng" w="15875">
            <a:solidFill>
              <a:srgbClr val="0C5B9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ja" sz="1400" u="none" cap="none" strike="noStrike">
                <a:solidFill>
                  <a:srgbClr val="E22626"/>
                </a:solidFill>
                <a:latin typeface="Noto Sans JP"/>
                <a:ea typeface="Noto Sans JP"/>
                <a:cs typeface="Noto Sans JP"/>
                <a:sym typeface="Noto Sans JP"/>
              </a:rPr>
              <a:t>所得税</a:t>
            </a:r>
            <a:r>
              <a:rPr b="1" i="0" lang="ja" sz="1100" u="none" cap="none" strike="noStrike">
                <a:solidFill>
                  <a:srgbClr val="E22626"/>
                </a:solidFill>
                <a:latin typeface="Noto Sans JP"/>
                <a:ea typeface="Noto Sans JP"/>
                <a:cs typeface="Noto Sans JP"/>
                <a:sym typeface="Noto Sans JP"/>
              </a:rPr>
              <a:t>（国税）</a:t>
            </a:r>
            <a:r>
              <a:rPr b="1" i="0" lang="ja" sz="1200" u="none" cap="none" strike="noStrike">
                <a:solidFill>
                  <a:srgbClr val="E22626"/>
                </a:solidFill>
                <a:latin typeface="Noto Sans JP"/>
                <a:ea typeface="Noto Sans JP"/>
                <a:cs typeface="Noto Sans JP"/>
                <a:sym typeface="Noto Sans JP"/>
              </a:rPr>
              <a:t>・</a:t>
            </a:r>
            <a:r>
              <a:rPr b="1" i="0" lang="ja" sz="1400" u="none" cap="none" strike="noStrike">
                <a:solidFill>
                  <a:srgbClr val="E22626"/>
                </a:solidFill>
                <a:latin typeface="Noto Sans JP"/>
                <a:ea typeface="Noto Sans JP"/>
                <a:cs typeface="Noto Sans JP"/>
                <a:sym typeface="Noto Sans JP"/>
              </a:rPr>
              <a:t>住民税</a:t>
            </a:r>
            <a:r>
              <a:rPr b="1" i="0" lang="ja" sz="1100" u="none" cap="none" strike="noStrike">
                <a:solidFill>
                  <a:srgbClr val="E22626"/>
                </a:solidFill>
                <a:latin typeface="Noto Sans JP"/>
                <a:ea typeface="Noto Sans JP"/>
                <a:cs typeface="Noto Sans JP"/>
                <a:sym typeface="Noto Sans JP"/>
              </a:rPr>
              <a:t>（地方税）</a:t>
            </a:r>
            <a:endParaRPr b="1" i="0" sz="1200" u="none" cap="none" strike="noStrike">
              <a:solidFill>
                <a:srgbClr val="E22626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350" name="Google Shape;350;p45"/>
          <p:cNvSpPr/>
          <p:nvPr/>
        </p:nvSpPr>
        <p:spPr>
          <a:xfrm>
            <a:off x="3613531" y="3553398"/>
            <a:ext cx="1821300" cy="385200"/>
          </a:xfrm>
          <a:prstGeom prst="rect">
            <a:avLst/>
          </a:prstGeom>
          <a:solidFill>
            <a:schemeClr val="lt1"/>
          </a:solidFill>
          <a:ln cap="flat" cmpd="sng" w="15875">
            <a:solidFill>
              <a:srgbClr val="0C5B9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126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ja" sz="1400" u="none" cap="none" strike="noStrike">
                <a:solidFill>
                  <a:srgbClr val="E22626"/>
                </a:solidFill>
                <a:latin typeface="Noto Sans JP"/>
                <a:ea typeface="Noto Sans JP"/>
                <a:cs typeface="Noto Sans JP"/>
                <a:sym typeface="Noto Sans JP"/>
              </a:rPr>
              <a:t>固定資産税</a:t>
            </a:r>
            <a:r>
              <a:rPr b="1" i="0" lang="ja" sz="1100" u="none" cap="none" strike="noStrike">
                <a:solidFill>
                  <a:srgbClr val="E22626"/>
                </a:solidFill>
                <a:latin typeface="Noto Sans JP"/>
                <a:ea typeface="Noto Sans JP"/>
                <a:cs typeface="Noto Sans JP"/>
                <a:sym typeface="Noto Sans JP"/>
              </a:rPr>
              <a:t>（地方税）</a:t>
            </a:r>
            <a:endParaRPr b="1" i="0" sz="1400" u="none" cap="none" strike="noStrike">
              <a:solidFill>
                <a:srgbClr val="E22626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351" name="Google Shape;351;p45"/>
          <p:cNvSpPr txBox="1"/>
          <p:nvPr/>
        </p:nvSpPr>
        <p:spPr>
          <a:xfrm>
            <a:off x="3715742" y="3528393"/>
            <a:ext cx="10059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ja" sz="700" u="none" cap="none" strike="noStrike">
                <a:solidFill>
                  <a:srgbClr val="C00000"/>
                </a:solidFill>
                <a:latin typeface="Noto Sans JP"/>
                <a:ea typeface="Noto Sans JP"/>
                <a:cs typeface="Noto Sans JP"/>
                <a:sym typeface="Noto Sans JP"/>
              </a:rPr>
              <a:t>こていしさんぜい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45"/>
          <p:cNvSpPr/>
          <p:nvPr/>
        </p:nvSpPr>
        <p:spPr>
          <a:xfrm>
            <a:off x="5866176" y="3553398"/>
            <a:ext cx="2998500" cy="385200"/>
          </a:xfrm>
          <a:prstGeom prst="rect">
            <a:avLst/>
          </a:prstGeom>
          <a:solidFill>
            <a:schemeClr val="lt1"/>
          </a:solidFill>
          <a:ln cap="flat" cmpd="sng" w="15875">
            <a:solidFill>
              <a:srgbClr val="0C5B9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ja" sz="1400" u="none" cap="none" strike="noStrike">
                <a:solidFill>
                  <a:srgbClr val="E22626"/>
                </a:solidFill>
                <a:latin typeface="Noto Sans JP"/>
                <a:ea typeface="Noto Sans JP"/>
                <a:cs typeface="Noto Sans JP"/>
                <a:sym typeface="Noto Sans JP"/>
              </a:rPr>
              <a:t>消費税</a:t>
            </a:r>
            <a:r>
              <a:rPr b="1" i="0" lang="ja" sz="1100" u="none" cap="none" strike="noStrike">
                <a:solidFill>
                  <a:srgbClr val="E22626"/>
                </a:solidFill>
                <a:latin typeface="Noto Sans JP"/>
                <a:ea typeface="Noto Sans JP"/>
                <a:cs typeface="Noto Sans JP"/>
                <a:sym typeface="Noto Sans JP"/>
              </a:rPr>
              <a:t>（国税）</a:t>
            </a:r>
            <a:r>
              <a:rPr b="1" i="0" lang="ja" sz="1400" u="none" cap="none" strike="noStrike">
                <a:solidFill>
                  <a:srgbClr val="E22626"/>
                </a:solidFill>
                <a:latin typeface="Noto Sans JP"/>
                <a:ea typeface="Noto Sans JP"/>
                <a:cs typeface="Noto Sans JP"/>
                <a:sym typeface="Noto Sans JP"/>
              </a:rPr>
              <a:t>・地方消費税</a:t>
            </a:r>
            <a:r>
              <a:rPr b="1" i="0" lang="ja" sz="1100" u="none" cap="none" strike="noStrike">
                <a:solidFill>
                  <a:srgbClr val="E22626"/>
                </a:solidFill>
                <a:latin typeface="Noto Sans JP"/>
                <a:ea typeface="Noto Sans JP"/>
                <a:cs typeface="Noto Sans JP"/>
                <a:sym typeface="Noto Sans JP"/>
              </a:rPr>
              <a:t>（地方税）</a:t>
            </a:r>
            <a:endParaRPr b="1" i="0" sz="1400" u="none" cap="none" strike="noStrike">
              <a:solidFill>
                <a:srgbClr val="E22626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353" name="Google Shape;353;p45"/>
          <p:cNvSpPr txBox="1"/>
          <p:nvPr/>
        </p:nvSpPr>
        <p:spPr>
          <a:xfrm>
            <a:off x="7139674" y="4805948"/>
            <a:ext cx="3414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ja" sz="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おさ</a:t>
            </a:r>
            <a:endParaRPr b="1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45"/>
          <p:cNvSpPr/>
          <p:nvPr/>
        </p:nvSpPr>
        <p:spPr>
          <a:xfrm rot="5400000">
            <a:off x="232847" y="1623934"/>
            <a:ext cx="295230" cy="203260"/>
          </a:xfrm>
          <a:prstGeom prst="triangle">
            <a:avLst>
              <a:gd fmla="val 50000" name="adj"/>
            </a:avLst>
          </a:prstGeom>
          <a:solidFill>
            <a:srgbClr val="26C1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45"/>
          <p:cNvSpPr txBox="1"/>
          <p:nvPr/>
        </p:nvSpPr>
        <p:spPr>
          <a:xfrm>
            <a:off x="5902465" y="5359771"/>
            <a:ext cx="3414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ja" sz="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おさ</a:t>
            </a:r>
            <a:endParaRPr b="1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45"/>
          <p:cNvSpPr/>
          <p:nvPr/>
        </p:nvSpPr>
        <p:spPr>
          <a:xfrm>
            <a:off x="555960" y="1586150"/>
            <a:ext cx="3600300" cy="28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45"/>
          <p:cNvSpPr/>
          <p:nvPr/>
        </p:nvSpPr>
        <p:spPr>
          <a:xfrm>
            <a:off x="246703" y="1531047"/>
            <a:ext cx="235389" cy="35330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45"/>
          <p:cNvSpPr txBox="1"/>
          <p:nvPr/>
        </p:nvSpPr>
        <p:spPr>
          <a:xfrm>
            <a:off x="482102" y="2101275"/>
            <a:ext cx="2108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ja" sz="1400" u="none" cap="none" strike="noStrike">
                <a:solidFill>
                  <a:srgbClr val="0C5B9C"/>
                </a:solidFill>
                <a:latin typeface="Noto Sans JP"/>
                <a:ea typeface="Noto Sans JP"/>
                <a:cs typeface="Noto Sans JP"/>
                <a:sym typeface="Noto Sans JP"/>
              </a:rPr>
              <a:t>給料をもらったら!?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45"/>
          <p:cNvSpPr txBox="1"/>
          <p:nvPr/>
        </p:nvSpPr>
        <p:spPr>
          <a:xfrm>
            <a:off x="3461101" y="2101275"/>
            <a:ext cx="2108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ja" sz="1400" u="none" cap="none" strike="noStrike">
                <a:solidFill>
                  <a:srgbClr val="0C5B9C"/>
                </a:solidFill>
                <a:latin typeface="Noto Sans JP"/>
                <a:ea typeface="Noto Sans JP"/>
                <a:cs typeface="Noto Sans JP"/>
                <a:sym typeface="Noto Sans JP"/>
              </a:rPr>
              <a:t>家を持っていると!?</a:t>
            </a:r>
            <a:endParaRPr b="1" i="0" sz="1400" u="none" cap="none" strike="noStrike">
              <a:solidFill>
                <a:srgbClr val="0C5B9C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360" name="Google Shape;360;p45"/>
          <p:cNvSpPr txBox="1"/>
          <p:nvPr/>
        </p:nvSpPr>
        <p:spPr>
          <a:xfrm>
            <a:off x="6022686" y="2101275"/>
            <a:ext cx="2998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ja" sz="1400" u="none" cap="none" strike="noStrike">
                <a:solidFill>
                  <a:srgbClr val="0C5B9C"/>
                </a:solidFill>
                <a:latin typeface="Noto Sans JP"/>
                <a:ea typeface="Noto Sans JP"/>
                <a:cs typeface="Noto Sans JP"/>
                <a:sym typeface="Noto Sans JP"/>
              </a:rPr>
              <a:t>お店でお買い物をしたときは!?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45"/>
          <p:cNvSpPr txBox="1"/>
          <p:nvPr/>
        </p:nvSpPr>
        <p:spPr>
          <a:xfrm>
            <a:off x="520502" y="4375600"/>
            <a:ext cx="2031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ja" sz="1400" u="none" cap="none" strike="noStrike">
                <a:solidFill>
                  <a:srgbClr val="0C5B9C"/>
                </a:solidFill>
                <a:latin typeface="Noto Sans JP"/>
                <a:ea typeface="Noto Sans JP"/>
                <a:cs typeface="Noto Sans JP"/>
                <a:sym typeface="Noto Sans JP"/>
              </a:rPr>
              <a:t>車を持っていると!?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45"/>
          <p:cNvSpPr txBox="1"/>
          <p:nvPr/>
        </p:nvSpPr>
        <p:spPr>
          <a:xfrm>
            <a:off x="3347251" y="4375600"/>
            <a:ext cx="2335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ja" sz="1400" u="none" cap="none" strike="noStrike">
                <a:solidFill>
                  <a:srgbClr val="0C5B9C"/>
                </a:solidFill>
                <a:latin typeface="Noto Sans JP"/>
                <a:ea typeface="Noto Sans JP"/>
                <a:cs typeface="Noto Sans JP"/>
                <a:sym typeface="Noto Sans JP"/>
              </a:rPr>
              <a:t>温泉に入ったときは!?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3" name="Google Shape;363;p45"/>
          <p:cNvGrpSpPr/>
          <p:nvPr/>
        </p:nvGrpSpPr>
        <p:grpSpPr>
          <a:xfrm>
            <a:off x="179388" y="2005750"/>
            <a:ext cx="8841798" cy="4331100"/>
            <a:chOff x="-9116737" y="-4631538"/>
            <a:chExt cx="8841798" cy="4331100"/>
          </a:xfrm>
        </p:grpSpPr>
        <p:sp>
          <p:nvSpPr>
            <p:cNvPr id="364" name="Google Shape;364;p45"/>
            <p:cNvSpPr/>
            <p:nvPr/>
          </p:nvSpPr>
          <p:spPr>
            <a:xfrm>
              <a:off x="-9116737" y="-4631538"/>
              <a:ext cx="8785200" cy="4331100"/>
            </a:xfrm>
            <a:prstGeom prst="rect">
              <a:avLst/>
            </a:prstGeom>
            <a:solidFill>
              <a:srgbClr val="CCF1F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45"/>
            <p:cNvSpPr/>
            <p:nvPr/>
          </p:nvSpPr>
          <p:spPr>
            <a:xfrm>
              <a:off x="-8597367" y="-1965605"/>
              <a:ext cx="1676400" cy="144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アイコン&#10;&#10;自動的に生成された説明" id="366" name="Google Shape;366;p4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-8436565" y="-2025780"/>
              <a:ext cx="1354704" cy="12632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7" name="Google Shape;367;p45"/>
            <p:cNvSpPr txBox="1"/>
            <p:nvPr/>
          </p:nvSpPr>
          <p:spPr>
            <a:xfrm>
              <a:off x="-8775623" y="-2261688"/>
              <a:ext cx="2031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rgbClr val="0C5B9C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車を持っていると!?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45"/>
            <p:cNvSpPr txBox="1"/>
            <p:nvPr/>
          </p:nvSpPr>
          <p:spPr>
            <a:xfrm>
              <a:off x="-5948874" y="-2261688"/>
              <a:ext cx="23358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rgbClr val="0C5B9C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温泉に入ったときは!?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45"/>
            <p:cNvSpPr/>
            <p:nvPr/>
          </p:nvSpPr>
          <p:spPr>
            <a:xfrm>
              <a:off x="-5682593" y="-1965605"/>
              <a:ext cx="1676400" cy="144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部屋 が含まれている画像&#10;&#10;自動的に生成された説明" id="370" name="Google Shape;370;p4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-5659674" y="-2028969"/>
              <a:ext cx="1630470" cy="13135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1" name="Google Shape;371;p45"/>
            <p:cNvSpPr/>
            <p:nvPr/>
          </p:nvSpPr>
          <p:spPr>
            <a:xfrm>
              <a:off x="-8597367" y="-4225573"/>
              <a:ext cx="1676400" cy="144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72" name="Google Shape;372;p4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-8381958" y="-4342949"/>
              <a:ext cx="1245490" cy="13467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3" name="Google Shape;373;p45"/>
            <p:cNvSpPr/>
            <p:nvPr/>
          </p:nvSpPr>
          <p:spPr>
            <a:xfrm>
              <a:off x="-5682593" y="-4225573"/>
              <a:ext cx="1676400" cy="144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図形&#10;&#10;自動的に生成された説明" id="374" name="Google Shape;374;p4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-5628430" y="-4133599"/>
              <a:ext cx="1567982" cy="10783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5" name="Google Shape;375;p45"/>
            <p:cNvSpPr/>
            <p:nvPr/>
          </p:nvSpPr>
          <p:spPr>
            <a:xfrm>
              <a:off x="-2612341" y="-4225573"/>
              <a:ext cx="1676400" cy="144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おもちゃ, 挿絵 が含まれている画像&#10;&#10;自動的に生成された説明" id="376" name="Google Shape;376;p45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-2685340" y="-4270406"/>
              <a:ext cx="1822307" cy="13467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7" name="Google Shape;377;p45"/>
            <p:cNvSpPr txBox="1"/>
            <p:nvPr/>
          </p:nvSpPr>
          <p:spPr>
            <a:xfrm>
              <a:off x="-8814023" y="-4536013"/>
              <a:ext cx="2108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rgbClr val="0C5B9C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給料をもらったら!?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45"/>
            <p:cNvSpPr txBox="1"/>
            <p:nvPr/>
          </p:nvSpPr>
          <p:spPr>
            <a:xfrm>
              <a:off x="-5835024" y="-4536013"/>
              <a:ext cx="2108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rgbClr val="0C5B9C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家を持っていると!?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45"/>
            <p:cNvSpPr txBox="1"/>
            <p:nvPr/>
          </p:nvSpPr>
          <p:spPr>
            <a:xfrm>
              <a:off x="-3273439" y="-4536013"/>
              <a:ext cx="29985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rgbClr val="0C5B9C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お店でお買い物をしたときは!?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0" name="Google Shape;380;p45"/>
          <p:cNvGrpSpPr/>
          <p:nvPr/>
        </p:nvGrpSpPr>
        <p:grpSpPr>
          <a:xfrm>
            <a:off x="-61942" y="6007185"/>
            <a:ext cx="972222" cy="850815"/>
            <a:chOff x="-61944" y="5996310"/>
            <a:chExt cx="972222" cy="850815"/>
          </a:xfrm>
        </p:grpSpPr>
        <p:sp>
          <p:nvSpPr>
            <p:cNvPr id="381" name="Google Shape;381;p45"/>
            <p:cNvSpPr/>
            <p:nvPr/>
          </p:nvSpPr>
          <p:spPr>
            <a:xfrm rot="5400000">
              <a:off x="29731" y="6013480"/>
              <a:ext cx="803912" cy="863377"/>
            </a:xfrm>
            <a:custGeom>
              <a:rect b="b" l="l" r="r" t="t"/>
              <a:pathLst>
                <a:path extrusionOk="0" h="863377" w="803912">
                  <a:moveTo>
                    <a:pt x="0" y="529098"/>
                  </a:moveTo>
                  <a:cubicBezTo>
                    <a:pt x="0" y="236885"/>
                    <a:pt x="236885" y="0"/>
                    <a:pt x="529098" y="0"/>
                  </a:cubicBezTo>
                  <a:cubicBezTo>
                    <a:pt x="602151" y="0"/>
                    <a:pt x="671747" y="14806"/>
                    <a:pt x="735047" y="41580"/>
                  </a:cubicBezTo>
                  <a:lnTo>
                    <a:pt x="803912" y="78958"/>
                  </a:lnTo>
                  <a:lnTo>
                    <a:pt x="803912" y="863377"/>
                  </a:lnTo>
                  <a:lnTo>
                    <a:pt x="122089" y="863377"/>
                  </a:lnTo>
                  <a:lnTo>
                    <a:pt x="90362" y="824922"/>
                  </a:lnTo>
                  <a:cubicBezTo>
                    <a:pt x="33312" y="740478"/>
                    <a:pt x="0" y="638678"/>
                    <a:pt x="0" y="529098"/>
                  </a:cubicBezTo>
                  <a:close/>
                </a:path>
              </a:pathLst>
            </a:custGeom>
            <a:solidFill>
              <a:srgbClr val="FFDE6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45"/>
            <p:cNvSpPr/>
            <p:nvPr/>
          </p:nvSpPr>
          <p:spPr>
            <a:xfrm rot="5400000">
              <a:off x="29731" y="5966578"/>
              <a:ext cx="850815" cy="910278"/>
            </a:xfrm>
            <a:custGeom>
              <a:rect b="b" l="l" r="r" t="t"/>
              <a:pathLst>
                <a:path extrusionOk="0" h="910278" w="850815">
                  <a:moveTo>
                    <a:pt x="0" y="576000"/>
                  </a:moveTo>
                  <a:cubicBezTo>
                    <a:pt x="0" y="257884"/>
                    <a:pt x="257884" y="0"/>
                    <a:pt x="576000" y="0"/>
                  </a:cubicBezTo>
                  <a:cubicBezTo>
                    <a:pt x="655529" y="0"/>
                    <a:pt x="731294" y="16118"/>
                    <a:pt x="800205" y="45266"/>
                  </a:cubicBezTo>
                  <a:lnTo>
                    <a:pt x="850815" y="72735"/>
                  </a:lnTo>
                  <a:lnTo>
                    <a:pt x="850815" y="125859"/>
                  </a:lnTo>
                  <a:lnTo>
                    <a:pt x="781950" y="88481"/>
                  </a:lnTo>
                  <a:cubicBezTo>
                    <a:pt x="718650" y="61707"/>
                    <a:pt x="649054" y="46901"/>
                    <a:pt x="576001" y="46901"/>
                  </a:cubicBezTo>
                  <a:cubicBezTo>
                    <a:pt x="283788" y="46901"/>
                    <a:pt x="46903" y="283786"/>
                    <a:pt x="46903" y="575999"/>
                  </a:cubicBezTo>
                  <a:cubicBezTo>
                    <a:pt x="46903" y="685579"/>
                    <a:pt x="80215" y="787379"/>
                    <a:pt x="137265" y="871823"/>
                  </a:cubicBezTo>
                  <a:lnTo>
                    <a:pt x="168992" y="910278"/>
                  </a:lnTo>
                  <a:lnTo>
                    <a:pt x="108463" y="910278"/>
                  </a:lnTo>
                  <a:lnTo>
                    <a:pt x="98372" y="898047"/>
                  </a:lnTo>
                  <a:cubicBezTo>
                    <a:pt x="36265" y="806117"/>
                    <a:pt x="0" y="695294"/>
                    <a:pt x="0" y="576000"/>
                  </a:cubicBezTo>
                  <a:close/>
                </a:path>
              </a:pathLst>
            </a:custGeom>
            <a:solidFill>
              <a:srgbClr val="26C1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45"/>
            <p:cNvSpPr txBox="1"/>
            <p:nvPr/>
          </p:nvSpPr>
          <p:spPr>
            <a:xfrm>
              <a:off x="-61944" y="6235709"/>
              <a:ext cx="903942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rPr b="1" i="0" lang="ja" sz="1350" u="none" cap="none" strike="noStrike">
                  <a:solidFill>
                    <a:srgbClr val="134CBD"/>
                  </a:solidFill>
                  <a:latin typeface="Arial"/>
                  <a:ea typeface="Arial"/>
                  <a:cs typeface="Arial"/>
                  <a:sym typeface="Arial"/>
                </a:rPr>
                <a:t>もっと</a:t>
              </a:r>
              <a:endParaRPr b="1" i="0" sz="1350" u="none" cap="none" strike="noStrike">
                <a:solidFill>
                  <a:srgbClr val="134CBD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rPr b="1" i="0" lang="ja" sz="1350" u="none" cap="none" strike="noStrike">
                  <a:solidFill>
                    <a:srgbClr val="134CBD"/>
                  </a:solidFill>
                  <a:latin typeface="Arial"/>
                  <a:ea typeface="Arial"/>
                  <a:cs typeface="Arial"/>
                  <a:sym typeface="Arial"/>
                </a:rPr>
                <a:t>くわしく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6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pic>
        <p:nvPicPr>
          <p:cNvPr id="389" name="Google Shape;389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0063" y="5060512"/>
            <a:ext cx="1226130" cy="15092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0" name="Google Shape;390;p46"/>
          <p:cNvGrpSpPr/>
          <p:nvPr/>
        </p:nvGrpSpPr>
        <p:grpSpPr>
          <a:xfrm>
            <a:off x="257224" y="1348777"/>
            <a:ext cx="2181719" cy="2733681"/>
            <a:chOff x="250825" y="1066179"/>
            <a:chExt cx="2181719" cy="2733681"/>
          </a:xfrm>
        </p:grpSpPr>
        <p:sp>
          <p:nvSpPr>
            <p:cNvPr id="391" name="Google Shape;391;p46"/>
            <p:cNvSpPr/>
            <p:nvPr/>
          </p:nvSpPr>
          <p:spPr>
            <a:xfrm>
              <a:off x="250825" y="1066179"/>
              <a:ext cx="2181719" cy="2733681"/>
            </a:xfrm>
            <a:prstGeom prst="rect">
              <a:avLst/>
            </a:prstGeom>
            <a:solidFill>
              <a:srgbClr val="F0FBF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46"/>
            <p:cNvSpPr/>
            <p:nvPr/>
          </p:nvSpPr>
          <p:spPr>
            <a:xfrm>
              <a:off x="250825" y="1066181"/>
              <a:ext cx="2181719" cy="346596"/>
            </a:xfrm>
            <a:prstGeom prst="rect">
              <a:avLst/>
            </a:prstGeom>
            <a:solidFill>
              <a:srgbClr val="26C1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Noto Sans JP"/>
                <a:buNone/>
              </a:pPr>
              <a:r>
                <a:rPr b="1" i="0" lang="ja" sz="1600" u="none" cap="none" strike="noStrike">
                  <a:solidFill>
                    <a:schemeClr val="lt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消費者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93" name="Google Shape;393;p4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80204" y="1515341"/>
              <a:ext cx="1102780" cy="13105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4" name="Google Shape;394;p46"/>
            <p:cNvSpPr/>
            <p:nvPr/>
          </p:nvSpPr>
          <p:spPr>
            <a:xfrm>
              <a:off x="1479539" y="2425820"/>
              <a:ext cx="879319" cy="400109"/>
            </a:xfrm>
            <a:prstGeom prst="roundRect">
              <a:avLst>
                <a:gd fmla="val 9091" name="adj"/>
              </a:avLst>
            </a:prstGeom>
            <a:solidFill>
              <a:srgbClr val="A4E6F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ja" sz="10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ゲーム</a:t>
              </a:r>
              <a:endParaRPr b="1" i="0" sz="10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ja" sz="11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1,100円</a:t>
              </a:r>
              <a:endParaRPr b="1" i="0" sz="11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  <p:grpSp>
          <p:nvGrpSpPr>
            <p:cNvPr id="395" name="Google Shape;395;p46"/>
            <p:cNvGrpSpPr/>
            <p:nvPr/>
          </p:nvGrpSpPr>
          <p:grpSpPr>
            <a:xfrm>
              <a:off x="299451" y="2939302"/>
              <a:ext cx="2128200" cy="778800"/>
              <a:chOff x="299451" y="2939302"/>
              <a:chExt cx="2128200" cy="778800"/>
            </a:xfrm>
          </p:grpSpPr>
          <p:sp>
            <p:nvSpPr>
              <p:cNvPr id="396" name="Google Shape;396;p46"/>
              <p:cNvSpPr txBox="1"/>
              <p:nvPr/>
            </p:nvSpPr>
            <p:spPr>
              <a:xfrm>
                <a:off x="299451" y="2939302"/>
                <a:ext cx="2128200" cy="778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ja" sz="12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品物の金額1,000円と一緒に</a:t>
                </a:r>
                <a:endParaRPr b="1" i="0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  <a:p>
                <a:pPr indent="0" lvl="0" marL="0" marR="0" rtl="0" algn="l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ja" sz="12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消費税100円を支払う。</a:t>
                </a:r>
                <a:endParaRPr b="1" i="0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  <a:p>
                <a:pPr indent="0" lvl="0" marL="0" marR="0" rtl="0" algn="l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b="1" i="0" lang="ja" sz="11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(消費税を負担する)</a:t>
                </a:r>
                <a:endParaRPr b="1" i="0" sz="11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</p:txBody>
          </p:sp>
          <p:sp>
            <p:nvSpPr>
              <p:cNvPr id="397" name="Google Shape;397;p46"/>
              <p:cNvSpPr txBox="1"/>
              <p:nvPr/>
            </p:nvSpPr>
            <p:spPr>
              <a:xfrm>
                <a:off x="970514" y="3387778"/>
                <a:ext cx="377100" cy="169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r>
                  <a:rPr b="0" i="0" lang="ja" sz="5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ふたん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98" name="Google Shape;398;p46"/>
          <p:cNvSpPr/>
          <p:nvPr/>
        </p:nvSpPr>
        <p:spPr>
          <a:xfrm rot="10800000">
            <a:off x="5856607" y="2113397"/>
            <a:ext cx="337228" cy="413277"/>
          </a:xfrm>
          <a:prstGeom prst="upArrow">
            <a:avLst>
              <a:gd fmla="val 50000" name="adj1"/>
              <a:gd fmla="val 48772" name="adj2"/>
            </a:avLst>
          </a:prstGeom>
          <a:solidFill>
            <a:srgbClr val="7ADEF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99" name="Google Shape;399;p46"/>
          <p:cNvGrpSpPr/>
          <p:nvPr/>
        </p:nvGrpSpPr>
        <p:grpSpPr>
          <a:xfrm>
            <a:off x="5292013" y="2116353"/>
            <a:ext cx="525600" cy="373627"/>
            <a:chOff x="5191456" y="2072885"/>
            <a:chExt cx="525600" cy="373627"/>
          </a:xfrm>
        </p:grpSpPr>
        <p:pic>
          <p:nvPicPr>
            <p:cNvPr id="400" name="Google Shape;400;p4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258839" y="2072885"/>
              <a:ext cx="373627" cy="3736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1" name="Google Shape;401;p46"/>
            <p:cNvSpPr txBox="1"/>
            <p:nvPr/>
          </p:nvSpPr>
          <p:spPr>
            <a:xfrm>
              <a:off x="5191456" y="2121232"/>
              <a:ext cx="5256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1" i="0" lang="ja" sz="1200" u="none" cap="none" strike="noStrike">
                  <a:solidFill>
                    <a:schemeClr val="lt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100</a:t>
              </a:r>
              <a:endParaRPr b="1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2" name="Google Shape;402;p46"/>
          <p:cNvSpPr/>
          <p:nvPr/>
        </p:nvSpPr>
        <p:spPr>
          <a:xfrm>
            <a:off x="2577029" y="1356115"/>
            <a:ext cx="525600" cy="321222"/>
          </a:xfrm>
          <a:prstGeom prst="rightArrow">
            <a:avLst>
              <a:gd fmla="val 50000" name="adj1"/>
              <a:gd fmla="val 55337" name="adj2"/>
            </a:avLst>
          </a:prstGeom>
          <a:solidFill>
            <a:srgbClr val="7ADEF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46"/>
          <p:cNvSpPr/>
          <p:nvPr/>
        </p:nvSpPr>
        <p:spPr>
          <a:xfrm rot="10800000">
            <a:off x="5856022" y="3575549"/>
            <a:ext cx="338400" cy="4140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7ADEF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4" name="Google Shape;404;p46"/>
          <p:cNvGrpSpPr/>
          <p:nvPr/>
        </p:nvGrpSpPr>
        <p:grpSpPr>
          <a:xfrm>
            <a:off x="3188676" y="4035242"/>
            <a:ext cx="5775937" cy="900000"/>
            <a:chOff x="3188676" y="3909698"/>
            <a:chExt cx="5775937" cy="900000"/>
          </a:xfrm>
        </p:grpSpPr>
        <p:sp>
          <p:nvSpPr>
            <p:cNvPr id="405" name="Google Shape;405;p46"/>
            <p:cNvSpPr/>
            <p:nvPr/>
          </p:nvSpPr>
          <p:spPr>
            <a:xfrm>
              <a:off x="3188676" y="3909698"/>
              <a:ext cx="5775937" cy="900000"/>
            </a:xfrm>
            <a:prstGeom prst="rect">
              <a:avLst/>
            </a:prstGeom>
            <a:noFill/>
            <a:ln cap="flat" cmpd="sng" w="22225">
              <a:solidFill>
                <a:srgbClr val="26C1F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46"/>
            <p:cNvSpPr/>
            <p:nvPr/>
          </p:nvSpPr>
          <p:spPr>
            <a:xfrm>
              <a:off x="3188676" y="3909698"/>
              <a:ext cx="1262017" cy="346596"/>
            </a:xfrm>
            <a:prstGeom prst="rect">
              <a:avLst/>
            </a:prstGeom>
            <a:solidFill>
              <a:srgbClr val="26C1F2"/>
            </a:solidFill>
            <a:ln>
              <a:noFill/>
            </a:ln>
          </p:spPr>
          <p:txBody>
            <a:bodyPr anchorCtr="0" anchor="ctr" bIns="45700" lIns="91425" spcFirstLastPara="1" rIns="91425" wrap="square" tIns="72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Noto Sans JP"/>
                <a:buNone/>
              </a:pPr>
              <a:r>
                <a:rPr b="1" i="0" lang="ja" sz="1600" u="none" cap="none" strike="noStrike">
                  <a:solidFill>
                    <a:schemeClr val="lt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日本銀行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46"/>
            <p:cNvSpPr txBox="1"/>
            <p:nvPr/>
          </p:nvSpPr>
          <p:spPr>
            <a:xfrm>
              <a:off x="3204878" y="4386091"/>
              <a:ext cx="40062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ja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預けられた消費税を国のお金 </a:t>
              </a:r>
              <a:r>
                <a:rPr b="1" i="0" lang="ja" sz="11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(国庫金)</a:t>
              </a:r>
              <a:r>
                <a:rPr b="1" i="0" lang="ja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 として保管する。</a:t>
              </a:r>
              <a:endParaRPr b="1" i="0" sz="12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  <p:sp>
          <p:nvSpPr>
            <p:cNvPr id="408" name="Google Shape;408;p46"/>
            <p:cNvSpPr/>
            <p:nvPr/>
          </p:nvSpPr>
          <p:spPr>
            <a:xfrm>
              <a:off x="3415696" y="3913546"/>
              <a:ext cx="437094" cy="8410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36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500"/>
                <a:buFont typeface="Noto Sans JP"/>
                <a:buNone/>
              </a:pPr>
              <a:r>
                <a:rPr b="0" i="0" lang="ja" sz="500" u="none" cap="none" strike="noStrike">
                  <a:solidFill>
                    <a:schemeClr val="lt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にっぽん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9" name="Google Shape;409;p46"/>
          <p:cNvSpPr/>
          <p:nvPr/>
        </p:nvSpPr>
        <p:spPr>
          <a:xfrm rot="10800000">
            <a:off x="4510224" y="5007376"/>
            <a:ext cx="338400" cy="4290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7ADEF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10" name="Google Shape;410;p46"/>
          <p:cNvGrpSpPr/>
          <p:nvPr/>
        </p:nvGrpSpPr>
        <p:grpSpPr>
          <a:xfrm>
            <a:off x="3623299" y="4977530"/>
            <a:ext cx="785487" cy="472437"/>
            <a:chOff x="3544755" y="4870455"/>
            <a:chExt cx="863837" cy="519561"/>
          </a:xfrm>
        </p:grpSpPr>
        <p:sp>
          <p:nvSpPr>
            <p:cNvPr id="411" name="Google Shape;411;p46"/>
            <p:cNvSpPr/>
            <p:nvPr/>
          </p:nvSpPr>
          <p:spPr>
            <a:xfrm>
              <a:off x="3544755" y="4870455"/>
              <a:ext cx="863837" cy="519561"/>
            </a:xfrm>
            <a:prstGeom prst="ellipse">
              <a:avLst/>
            </a:prstGeom>
            <a:solidFill>
              <a:srgbClr val="DFF7F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12" name="Google Shape;412;p4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638286" y="4943421"/>
              <a:ext cx="373627" cy="3736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3" name="Google Shape;413;p4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773244" y="4943421"/>
              <a:ext cx="373627" cy="3736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4" name="Google Shape;414;p46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3941433" y="4944063"/>
              <a:ext cx="373627" cy="3723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5" name="Google Shape;415;p46"/>
            <p:cNvSpPr txBox="1"/>
            <p:nvPr/>
          </p:nvSpPr>
          <p:spPr>
            <a:xfrm>
              <a:off x="3545032" y="4958734"/>
              <a:ext cx="837771" cy="355417"/>
            </a:xfrm>
            <a:prstGeom prst="rect">
              <a:avLst/>
            </a:prstGeom>
            <a:noFill/>
            <a:ln>
              <a:noFill/>
            </a:ln>
            <a:effectLst>
              <a:outerShdw blurRad="71438" rotWithShape="0" algn="bl" dir="5400000" dist="19050">
                <a:srgbClr val="000000"/>
              </a:outerShdw>
            </a:effectLst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ja" sz="1500" u="none" cap="none" strike="noStrike">
                  <a:solidFill>
                    <a:schemeClr val="lt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78円</a:t>
              </a:r>
              <a:endParaRPr b="1" i="0" sz="150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</p:grpSp>
      <p:sp>
        <p:nvSpPr>
          <p:cNvPr id="416" name="Google Shape;416;p46"/>
          <p:cNvSpPr/>
          <p:nvPr/>
        </p:nvSpPr>
        <p:spPr>
          <a:xfrm rot="10800000">
            <a:off x="7714144" y="5004152"/>
            <a:ext cx="338400" cy="4290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7ADEF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17" name="Google Shape;417;p46"/>
          <p:cNvGrpSpPr/>
          <p:nvPr/>
        </p:nvGrpSpPr>
        <p:grpSpPr>
          <a:xfrm>
            <a:off x="6820277" y="4977317"/>
            <a:ext cx="785453" cy="472414"/>
            <a:chOff x="6741856" y="4870455"/>
            <a:chExt cx="863837" cy="519561"/>
          </a:xfrm>
        </p:grpSpPr>
        <p:sp>
          <p:nvSpPr>
            <p:cNvPr id="418" name="Google Shape;418;p46"/>
            <p:cNvSpPr/>
            <p:nvPr/>
          </p:nvSpPr>
          <p:spPr>
            <a:xfrm>
              <a:off x="6741856" y="4870455"/>
              <a:ext cx="863837" cy="519561"/>
            </a:xfrm>
            <a:prstGeom prst="ellipse">
              <a:avLst/>
            </a:prstGeom>
            <a:solidFill>
              <a:srgbClr val="DFF7F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19" name="Google Shape;419;p4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842206" y="4943421"/>
              <a:ext cx="373627" cy="3736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0" name="Google Shape;420;p46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977164" y="4944064"/>
              <a:ext cx="373627" cy="3723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1" name="Google Shape;421;p46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7145353" y="4944064"/>
              <a:ext cx="373627" cy="3723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2" name="Google Shape;422;p46"/>
            <p:cNvSpPr txBox="1"/>
            <p:nvPr/>
          </p:nvSpPr>
          <p:spPr>
            <a:xfrm>
              <a:off x="6747809" y="4956568"/>
              <a:ext cx="837769" cy="355417"/>
            </a:xfrm>
            <a:prstGeom prst="rect">
              <a:avLst/>
            </a:prstGeom>
            <a:noFill/>
            <a:ln>
              <a:noFill/>
            </a:ln>
            <a:effectLst>
              <a:outerShdw blurRad="71438" rotWithShape="0" algn="bl" dir="5400000" dist="19050">
                <a:srgbClr val="000000"/>
              </a:outerShdw>
            </a:effectLst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ja" sz="1500" u="none" cap="none" strike="noStrike">
                  <a:solidFill>
                    <a:schemeClr val="lt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22円</a:t>
              </a:r>
              <a:endParaRPr b="1" i="0" sz="150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</p:grpSp>
      <p:grpSp>
        <p:nvGrpSpPr>
          <p:cNvPr id="423" name="Google Shape;423;p46"/>
          <p:cNvGrpSpPr/>
          <p:nvPr/>
        </p:nvGrpSpPr>
        <p:grpSpPr>
          <a:xfrm>
            <a:off x="3188676" y="5493830"/>
            <a:ext cx="2823484" cy="815490"/>
            <a:chOff x="3188676" y="5493830"/>
            <a:chExt cx="2823484" cy="815490"/>
          </a:xfrm>
        </p:grpSpPr>
        <p:sp>
          <p:nvSpPr>
            <p:cNvPr id="424" name="Google Shape;424;p46"/>
            <p:cNvSpPr/>
            <p:nvPr/>
          </p:nvSpPr>
          <p:spPr>
            <a:xfrm>
              <a:off x="3188676" y="5494198"/>
              <a:ext cx="2823484" cy="815122"/>
            </a:xfrm>
            <a:prstGeom prst="rect">
              <a:avLst/>
            </a:prstGeom>
            <a:noFill/>
            <a:ln cap="flat" cmpd="sng" w="22225">
              <a:solidFill>
                <a:srgbClr val="26C1F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46"/>
            <p:cNvSpPr/>
            <p:nvPr/>
          </p:nvSpPr>
          <p:spPr>
            <a:xfrm>
              <a:off x="3188676" y="5493830"/>
              <a:ext cx="2823484" cy="346596"/>
            </a:xfrm>
            <a:prstGeom prst="rect">
              <a:avLst/>
            </a:prstGeom>
            <a:solidFill>
              <a:srgbClr val="26C1F2"/>
            </a:solidFill>
            <a:ln>
              <a:noFill/>
            </a:ln>
          </p:spPr>
          <p:txBody>
            <a:bodyPr anchorCtr="0" anchor="ctr" bIns="45700" lIns="91425" spcFirstLastPara="1" rIns="91425" wrap="square" tIns="36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Noto Sans JP"/>
                <a:buNone/>
              </a:pPr>
              <a:r>
                <a:rPr b="1" i="0" lang="ja" sz="1600" u="none" cap="none" strike="noStrike">
                  <a:solidFill>
                    <a:schemeClr val="lt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国（国税）</a:t>
              </a:r>
              <a:endParaRPr b="1" i="0" sz="160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  <p:sp>
          <p:nvSpPr>
            <p:cNvPr id="426" name="Google Shape;426;p46"/>
            <p:cNvSpPr txBox="1"/>
            <p:nvPr/>
          </p:nvSpPr>
          <p:spPr>
            <a:xfrm>
              <a:off x="4243590" y="5920259"/>
              <a:ext cx="902811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７.８％</a:t>
              </a:r>
              <a:endParaRPr b="1" i="0" sz="14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</p:grpSp>
      <p:grpSp>
        <p:nvGrpSpPr>
          <p:cNvPr id="427" name="Google Shape;427;p46"/>
          <p:cNvGrpSpPr/>
          <p:nvPr/>
        </p:nvGrpSpPr>
        <p:grpSpPr>
          <a:xfrm>
            <a:off x="6213137" y="5493830"/>
            <a:ext cx="2751476" cy="815490"/>
            <a:chOff x="6213137" y="5493830"/>
            <a:chExt cx="2751476" cy="815490"/>
          </a:xfrm>
        </p:grpSpPr>
        <p:sp>
          <p:nvSpPr>
            <p:cNvPr id="428" name="Google Shape;428;p46"/>
            <p:cNvSpPr/>
            <p:nvPr/>
          </p:nvSpPr>
          <p:spPr>
            <a:xfrm>
              <a:off x="6213137" y="5494198"/>
              <a:ext cx="2751476" cy="815122"/>
            </a:xfrm>
            <a:prstGeom prst="rect">
              <a:avLst/>
            </a:prstGeom>
            <a:noFill/>
            <a:ln cap="flat" cmpd="sng" w="22225">
              <a:solidFill>
                <a:srgbClr val="26C1F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46"/>
            <p:cNvSpPr/>
            <p:nvPr/>
          </p:nvSpPr>
          <p:spPr>
            <a:xfrm>
              <a:off x="6221609" y="5493830"/>
              <a:ext cx="2743004" cy="346596"/>
            </a:xfrm>
            <a:prstGeom prst="rect">
              <a:avLst/>
            </a:prstGeom>
            <a:solidFill>
              <a:srgbClr val="26C1F2"/>
            </a:solidFill>
            <a:ln>
              <a:noFill/>
            </a:ln>
          </p:spPr>
          <p:txBody>
            <a:bodyPr anchorCtr="0" anchor="ctr" bIns="45700" lIns="91425" spcFirstLastPara="1" rIns="91425" wrap="square" tIns="36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Noto Sans JP"/>
                <a:buNone/>
              </a:pPr>
              <a:r>
                <a:rPr b="1" i="0" lang="ja" sz="1600" u="none" cap="none" strike="noStrike">
                  <a:solidFill>
                    <a:schemeClr val="lt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地方（地方税）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46"/>
            <p:cNvSpPr txBox="1"/>
            <p:nvPr/>
          </p:nvSpPr>
          <p:spPr>
            <a:xfrm>
              <a:off x="7107639" y="5920259"/>
              <a:ext cx="902811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ja" sz="14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２.２％</a:t>
              </a:r>
              <a:endParaRPr b="1" i="0" sz="14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</p:grpSp>
      <p:grpSp>
        <p:nvGrpSpPr>
          <p:cNvPr id="431" name="Google Shape;431;p46"/>
          <p:cNvGrpSpPr/>
          <p:nvPr/>
        </p:nvGrpSpPr>
        <p:grpSpPr>
          <a:xfrm>
            <a:off x="806814" y="4287053"/>
            <a:ext cx="2193892" cy="942758"/>
            <a:chOff x="806814" y="4287053"/>
            <a:chExt cx="2193892" cy="942758"/>
          </a:xfrm>
        </p:grpSpPr>
        <p:sp>
          <p:nvSpPr>
            <p:cNvPr id="432" name="Google Shape;432;p46"/>
            <p:cNvSpPr/>
            <p:nvPr/>
          </p:nvSpPr>
          <p:spPr>
            <a:xfrm>
              <a:off x="806814" y="4287053"/>
              <a:ext cx="2181719" cy="942758"/>
            </a:xfrm>
            <a:prstGeom prst="wedgeEllipseCallout">
              <a:avLst>
                <a:gd fmla="val -32959" name="adj1"/>
                <a:gd fmla="val 56807" name="adj2"/>
              </a:avLst>
            </a:prstGeom>
            <a:solidFill>
              <a:schemeClr val="lt1"/>
            </a:solidFill>
            <a:ln cap="flat" cmpd="sng" w="19050">
              <a:solidFill>
                <a:srgbClr val="26C1F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33" name="Google Shape;433;p46"/>
            <p:cNvGrpSpPr/>
            <p:nvPr/>
          </p:nvGrpSpPr>
          <p:grpSpPr>
            <a:xfrm>
              <a:off x="982205" y="4504712"/>
              <a:ext cx="2018501" cy="495007"/>
              <a:chOff x="982205" y="4504712"/>
              <a:chExt cx="2018501" cy="495007"/>
            </a:xfrm>
          </p:grpSpPr>
          <p:sp>
            <p:nvSpPr>
              <p:cNvPr id="434" name="Google Shape;434;p46"/>
              <p:cNvSpPr txBox="1"/>
              <p:nvPr/>
            </p:nvSpPr>
            <p:spPr>
              <a:xfrm>
                <a:off x="982205" y="4504712"/>
                <a:ext cx="2018501" cy="4950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b="1" i="0" lang="ja" sz="11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お店は、 消費税を預かって</a:t>
                </a:r>
                <a:endParaRPr b="1" i="0" sz="11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b="1" i="0" lang="ja" sz="11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まとめて納めているんだね。</a:t>
                </a:r>
                <a:endParaRPr b="1" i="0" sz="105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</p:txBody>
          </p:sp>
          <p:sp>
            <p:nvSpPr>
              <p:cNvPr id="435" name="Google Shape;435;p46"/>
              <p:cNvSpPr txBox="1"/>
              <p:nvPr/>
            </p:nvSpPr>
            <p:spPr>
              <a:xfrm>
                <a:off x="1546336" y="4667576"/>
                <a:ext cx="312900" cy="169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r>
                  <a:rPr b="0" i="0" lang="ja" sz="5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おさ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36" name="Google Shape;436;p46"/>
          <p:cNvGrpSpPr/>
          <p:nvPr/>
        </p:nvGrpSpPr>
        <p:grpSpPr>
          <a:xfrm>
            <a:off x="3184575" y="2526672"/>
            <a:ext cx="5780038" cy="952069"/>
            <a:chOff x="3184575" y="2473830"/>
            <a:chExt cx="5780038" cy="952069"/>
          </a:xfrm>
        </p:grpSpPr>
        <p:sp>
          <p:nvSpPr>
            <p:cNvPr id="437" name="Google Shape;437;p46"/>
            <p:cNvSpPr/>
            <p:nvPr/>
          </p:nvSpPr>
          <p:spPr>
            <a:xfrm>
              <a:off x="3188676" y="2525899"/>
              <a:ext cx="5775937" cy="900000"/>
            </a:xfrm>
            <a:prstGeom prst="rect">
              <a:avLst/>
            </a:prstGeom>
            <a:noFill/>
            <a:ln cap="flat" cmpd="sng" w="22225">
              <a:solidFill>
                <a:srgbClr val="26C1F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46"/>
            <p:cNvSpPr/>
            <p:nvPr/>
          </p:nvSpPr>
          <p:spPr>
            <a:xfrm>
              <a:off x="3188676" y="2525899"/>
              <a:ext cx="1262017" cy="346596"/>
            </a:xfrm>
            <a:prstGeom prst="rect">
              <a:avLst/>
            </a:prstGeom>
            <a:solidFill>
              <a:srgbClr val="26C1F2"/>
            </a:solidFill>
            <a:ln>
              <a:noFill/>
            </a:ln>
          </p:spPr>
          <p:txBody>
            <a:bodyPr anchorCtr="0" anchor="ctr" bIns="45700" lIns="91425" spcFirstLastPara="1" rIns="91425" wrap="square" tIns="108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Noto Sans JP"/>
                <a:buNone/>
              </a:pPr>
              <a:r>
                <a:rPr b="1" i="0" lang="ja" sz="1600" u="none" cap="none" strike="noStrike">
                  <a:solidFill>
                    <a:schemeClr val="lt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税務署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39" name="Google Shape;439;p46"/>
            <p:cNvGrpSpPr/>
            <p:nvPr/>
          </p:nvGrpSpPr>
          <p:grpSpPr>
            <a:xfrm>
              <a:off x="3204878" y="2931501"/>
              <a:ext cx="2954655" cy="341333"/>
              <a:chOff x="3204878" y="2931501"/>
              <a:chExt cx="2954655" cy="341333"/>
            </a:xfrm>
          </p:grpSpPr>
          <p:sp>
            <p:nvSpPr>
              <p:cNvPr id="440" name="Google Shape;440;p46"/>
              <p:cNvSpPr txBox="1"/>
              <p:nvPr/>
            </p:nvSpPr>
            <p:spPr>
              <a:xfrm>
                <a:off x="3204878" y="2995835"/>
                <a:ext cx="2954655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ja" sz="12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納められた消費税を日本銀行に預ける。</a:t>
                </a:r>
                <a:endParaRPr b="1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1" name="Google Shape;441;p46"/>
              <p:cNvSpPr txBox="1"/>
              <p:nvPr/>
            </p:nvSpPr>
            <p:spPr>
              <a:xfrm>
                <a:off x="3228224" y="2931501"/>
                <a:ext cx="312900" cy="169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r>
                  <a:rPr b="0" i="0" lang="ja" sz="5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おさ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42" name="Google Shape;442;p46"/>
            <p:cNvSpPr/>
            <p:nvPr/>
          </p:nvSpPr>
          <p:spPr>
            <a:xfrm>
              <a:off x="3184575" y="2473830"/>
              <a:ext cx="1262100" cy="19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36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700"/>
                <a:buFont typeface="Noto Sans JP"/>
                <a:buNone/>
              </a:pPr>
              <a:r>
                <a:rPr b="0" i="0" lang="ja" sz="700" u="none" cap="none" strike="noStrike">
                  <a:solidFill>
                    <a:schemeClr val="lt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ぜいむしょ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3" name="Google Shape;443;p46"/>
          <p:cNvSpPr/>
          <p:nvPr/>
        </p:nvSpPr>
        <p:spPr>
          <a:xfrm>
            <a:off x="3102975" y="6432900"/>
            <a:ext cx="5519400" cy="132300"/>
          </a:xfrm>
          <a:prstGeom prst="roundRect">
            <a:avLst>
              <a:gd fmla="val 0" name="adj"/>
            </a:avLst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ja" sz="8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※消費税は国税（消費税）と地方税（地方消費税）に分かれていて10%のうち7.8%が国税、2.2％が地方税です。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44" name="Google Shape;444;p46"/>
          <p:cNvGrpSpPr/>
          <p:nvPr/>
        </p:nvGrpSpPr>
        <p:grpSpPr>
          <a:xfrm>
            <a:off x="3165967" y="1057517"/>
            <a:ext cx="5727300" cy="976800"/>
            <a:chOff x="3165967" y="1057518"/>
            <a:chExt cx="5727300" cy="976800"/>
          </a:xfrm>
        </p:grpSpPr>
        <p:grpSp>
          <p:nvGrpSpPr>
            <p:cNvPr id="445" name="Google Shape;445;p46"/>
            <p:cNvGrpSpPr/>
            <p:nvPr/>
          </p:nvGrpSpPr>
          <p:grpSpPr>
            <a:xfrm>
              <a:off x="5390701" y="1116218"/>
              <a:ext cx="1660010" cy="846613"/>
              <a:chOff x="5418411" y="1116218"/>
              <a:chExt cx="1660010" cy="846613"/>
            </a:xfrm>
          </p:grpSpPr>
          <p:sp>
            <p:nvSpPr>
              <p:cNvPr id="446" name="Google Shape;446;p46"/>
              <p:cNvSpPr/>
              <p:nvPr/>
            </p:nvSpPr>
            <p:spPr>
              <a:xfrm>
                <a:off x="5438621" y="1144731"/>
                <a:ext cx="1639800" cy="818100"/>
              </a:xfrm>
              <a:prstGeom prst="rect">
                <a:avLst/>
              </a:prstGeom>
              <a:solidFill>
                <a:srgbClr val="DFF7F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7" name="Google Shape;447;p46"/>
              <p:cNvSpPr txBox="1"/>
              <p:nvPr/>
            </p:nvSpPr>
            <p:spPr>
              <a:xfrm>
                <a:off x="5418411" y="1116218"/>
                <a:ext cx="954000" cy="27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ja" sz="1200" u="none" cap="none" strike="noStrike">
                    <a:solidFill>
                      <a:srgbClr val="0C98C4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お店の売上</a:t>
                </a:r>
                <a:endParaRPr b="1" i="0" sz="1100" u="none" cap="none" strike="noStrike">
                  <a:solidFill>
                    <a:srgbClr val="0C98C4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</p:txBody>
          </p:sp>
          <p:grpSp>
            <p:nvGrpSpPr>
              <p:cNvPr id="448" name="Google Shape;448;p46"/>
              <p:cNvGrpSpPr/>
              <p:nvPr/>
            </p:nvGrpSpPr>
            <p:grpSpPr>
              <a:xfrm>
                <a:off x="5823859" y="1423088"/>
                <a:ext cx="842083" cy="405120"/>
                <a:chOff x="2052501" y="2236872"/>
                <a:chExt cx="1017499" cy="489512"/>
              </a:xfrm>
            </p:grpSpPr>
            <p:pic>
              <p:nvPicPr>
                <p:cNvPr descr="図形&#10;&#10;自動的に生成された説明" id="449" name="Google Shape;449;p46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 b="0" l="0" r="0" t="0"/>
                <a:stretch/>
              </p:blipFill>
              <p:spPr>
                <a:xfrm>
                  <a:off x="2078852" y="2236872"/>
                  <a:ext cx="991148" cy="48951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450" name="Google Shape;450;p46"/>
                <p:cNvSpPr txBox="1"/>
                <p:nvPr/>
              </p:nvSpPr>
              <p:spPr>
                <a:xfrm>
                  <a:off x="2052501" y="2267729"/>
                  <a:ext cx="991200" cy="42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rPr b="1" i="0" lang="ja" sz="1700" u="none" cap="none" strike="noStrike">
                      <a:solidFill>
                        <a:srgbClr val="FFFFFF"/>
                      </a:solidFill>
                      <a:latin typeface="Noto Sans"/>
                      <a:ea typeface="Noto Sans"/>
                      <a:cs typeface="Noto Sans"/>
                      <a:sym typeface="Noto Sans"/>
                    </a:rPr>
                    <a:t>1000</a:t>
                  </a:r>
                  <a:endParaRPr b="1" i="0" sz="1600" u="none" cap="none" strike="noStrike">
                    <a:solidFill>
                      <a:srgbClr val="000000"/>
                    </a:solidFill>
                    <a:latin typeface="Noto Sans"/>
                    <a:ea typeface="Noto Sans"/>
                    <a:cs typeface="Noto Sans"/>
                    <a:sym typeface="Noto Sans"/>
                  </a:endParaRPr>
                </a:p>
              </p:txBody>
            </p:sp>
          </p:grpSp>
        </p:grpSp>
        <p:grpSp>
          <p:nvGrpSpPr>
            <p:cNvPr id="451" name="Google Shape;451;p46"/>
            <p:cNvGrpSpPr/>
            <p:nvPr/>
          </p:nvGrpSpPr>
          <p:grpSpPr>
            <a:xfrm>
              <a:off x="3165967" y="1057518"/>
              <a:ext cx="5727300" cy="976800"/>
              <a:chOff x="3165967" y="1057519"/>
              <a:chExt cx="5727300" cy="976800"/>
            </a:xfrm>
          </p:grpSpPr>
          <p:sp>
            <p:nvSpPr>
              <p:cNvPr id="452" name="Google Shape;452;p46"/>
              <p:cNvSpPr/>
              <p:nvPr/>
            </p:nvSpPr>
            <p:spPr>
              <a:xfrm>
                <a:off x="3165967" y="1057519"/>
                <a:ext cx="5727300" cy="976800"/>
              </a:xfrm>
              <a:prstGeom prst="rect">
                <a:avLst/>
              </a:prstGeom>
              <a:noFill/>
              <a:ln cap="flat" cmpd="sng" w="22225">
                <a:solidFill>
                  <a:srgbClr val="26C1F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3" name="Google Shape;453;p46"/>
              <p:cNvSpPr/>
              <p:nvPr/>
            </p:nvSpPr>
            <p:spPr>
              <a:xfrm>
                <a:off x="3165967" y="1066181"/>
                <a:ext cx="1262100" cy="346500"/>
              </a:xfrm>
              <a:prstGeom prst="rect">
                <a:avLst/>
              </a:prstGeom>
              <a:solidFill>
                <a:srgbClr val="26C1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360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600"/>
                  <a:buFont typeface="Noto Sans JP"/>
                  <a:buNone/>
                </a:pPr>
                <a:r>
                  <a:rPr b="1" i="0" lang="ja" sz="1600" u="none" cap="none" strike="noStrike">
                    <a:solidFill>
                      <a:schemeClr val="lt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お店</a:t>
                </a:r>
                <a:endParaRPr b="1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54" name="Google Shape;454;p46"/>
              <p:cNvGrpSpPr/>
              <p:nvPr/>
            </p:nvGrpSpPr>
            <p:grpSpPr>
              <a:xfrm>
                <a:off x="3204878" y="1444057"/>
                <a:ext cx="2339100" cy="525900"/>
                <a:chOff x="3204878" y="1444057"/>
                <a:chExt cx="2339100" cy="525900"/>
              </a:xfrm>
            </p:grpSpPr>
            <p:sp>
              <p:nvSpPr>
                <p:cNvPr id="455" name="Google Shape;455;p46"/>
                <p:cNvSpPr txBox="1"/>
                <p:nvPr/>
              </p:nvSpPr>
              <p:spPr>
                <a:xfrm>
                  <a:off x="3204878" y="1444057"/>
                  <a:ext cx="2339100" cy="525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rPr b="1" i="0" lang="ja" sz="1200" u="none" cap="none" strike="noStrike">
                      <a:solidFill>
                        <a:schemeClr val="dk1"/>
                      </a:solidFill>
                      <a:latin typeface="Noto Sans JP"/>
                      <a:ea typeface="Noto Sans JP"/>
                      <a:cs typeface="Noto Sans JP"/>
                      <a:sym typeface="Noto Sans JP"/>
                    </a:rPr>
                    <a:t>消費者から預かった</a:t>
                  </a:r>
                  <a:endParaRPr b="1" i="0" sz="12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endParaRPr>
                </a:p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50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rPr b="1" i="0" lang="ja" sz="1200" u="none" cap="none" strike="noStrike">
                      <a:solidFill>
                        <a:schemeClr val="dk1"/>
                      </a:solidFill>
                      <a:latin typeface="Noto Sans JP"/>
                      <a:ea typeface="Noto Sans JP"/>
                      <a:cs typeface="Noto Sans JP"/>
                      <a:sym typeface="Noto Sans JP"/>
                    </a:rPr>
                    <a:t>消費税の額を計算して納める。</a:t>
                  </a:r>
                  <a:endParaRPr b="1" i="0" sz="11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endParaRPr>
                </a:p>
              </p:txBody>
            </p:sp>
            <p:sp>
              <p:nvSpPr>
                <p:cNvPr id="456" name="Google Shape;456;p46"/>
                <p:cNvSpPr txBox="1"/>
                <p:nvPr/>
              </p:nvSpPr>
              <p:spPr>
                <a:xfrm>
                  <a:off x="4739928" y="1632893"/>
                  <a:ext cx="312900" cy="169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500"/>
                    <a:buFont typeface="Arial"/>
                    <a:buNone/>
                  </a:pPr>
                  <a:r>
                    <a:rPr b="0" i="0" lang="ja" sz="500" u="none" cap="none" strike="noStrike">
                      <a:solidFill>
                        <a:schemeClr val="dk1"/>
                      </a:solidFill>
                      <a:latin typeface="Noto Sans JP"/>
                      <a:ea typeface="Noto Sans JP"/>
                      <a:cs typeface="Noto Sans JP"/>
                      <a:sym typeface="Noto Sans JP"/>
                    </a:rPr>
                    <a:t>おさ</a:t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pic>
        <p:nvPicPr>
          <p:cNvPr id="457" name="Google Shape;457;p4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95283" y="1029349"/>
            <a:ext cx="1654831" cy="1069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4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285826" y="2317838"/>
            <a:ext cx="1473744" cy="1433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4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034127" y="3990638"/>
            <a:ext cx="1977142" cy="956682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46"/>
          <p:cNvSpPr txBox="1"/>
          <p:nvPr/>
        </p:nvSpPr>
        <p:spPr>
          <a:xfrm>
            <a:off x="194203" y="957280"/>
            <a:ext cx="249299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ja" sz="18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消費税についての説明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46"/>
          <p:cNvSpPr txBox="1"/>
          <p:nvPr/>
        </p:nvSpPr>
        <p:spPr>
          <a:xfrm>
            <a:off x="4608673" y="2983202"/>
            <a:ext cx="4410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ja" sz="5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にっぽん</a:t>
            </a:r>
            <a:endParaRPr b="0" i="0" sz="5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462" name="Google Shape;462;p46"/>
          <p:cNvSpPr txBox="1"/>
          <p:nvPr/>
        </p:nvSpPr>
        <p:spPr>
          <a:xfrm>
            <a:off x="1394062" y="3419789"/>
            <a:ext cx="3771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ja" sz="5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しはら</a:t>
            </a:r>
            <a:endParaRPr b="0" i="0" sz="5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463" name="Google Shape;463;p46"/>
          <p:cNvSpPr txBox="1"/>
          <p:nvPr/>
        </p:nvSpPr>
        <p:spPr>
          <a:xfrm>
            <a:off x="843129" y="130873"/>
            <a:ext cx="5519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JP"/>
              <a:buNone/>
            </a:pPr>
            <a:r>
              <a:rPr b="1" i="0" lang="ja" sz="3200" u="none" cap="none" strike="noStrike">
                <a:solidFill>
                  <a:srgbClr val="FFFFFF"/>
                </a:solidFill>
                <a:latin typeface="Noto Sans JP"/>
                <a:ea typeface="Noto Sans JP"/>
                <a:cs typeface="Noto Sans JP"/>
                <a:sym typeface="Noto Sans JP"/>
              </a:rPr>
              <a:t>生活の中で関わりのある税金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64" name="Google Shape;464;p46"/>
          <p:cNvGrpSpPr/>
          <p:nvPr/>
        </p:nvGrpSpPr>
        <p:grpSpPr>
          <a:xfrm>
            <a:off x="5292013" y="3570191"/>
            <a:ext cx="525600" cy="373627"/>
            <a:chOff x="5191456" y="2072885"/>
            <a:chExt cx="525600" cy="373627"/>
          </a:xfrm>
        </p:grpSpPr>
        <p:pic>
          <p:nvPicPr>
            <p:cNvPr id="465" name="Google Shape;465;p4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258839" y="2072885"/>
              <a:ext cx="373627" cy="3736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6" name="Google Shape;466;p46"/>
            <p:cNvSpPr txBox="1"/>
            <p:nvPr/>
          </p:nvSpPr>
          <p:spPr>
            <a:xfrm>
              <a:off x="5191456" y="2121232"/>
              <a:ext cx="5256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1" i="0" lang="ja" sz="1200" u="none" cap="none" strike="noStrike">
                  <a:solidFill>
                    <a:schemeClr val="lt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100</a:t>
              </a:r>
              <a:endParaRPr b="1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7" name="Google Shape;467;p46"/>
          <p:cNvGrpSpPr/>
          <p:nvPr/>
        </p:nvGrpSpPr>
        <p:grpSpPr>
          <a:xfrm>
            <a:off x="1590233" y="1850978"/>
            <a:ext cx="1096978" cy="694229"/>
            <a:chOff x="1590233" y="1850978"/>
            <a:chExt cx="1096978" cy="694229"/>
          </a:xfrm>
        </p:grpSpPr>
        <p:grpSp>
          <p:nvGrpSpPr>
            <p:cNvPr id="468" name="Google Shape;468;p46"/>
            <p:cNvGrpSpPr/>
            <p:nvPr/>
          </p:nvGrpSpPr>
          <p:grpSpPr>
            <a:xfrm>
              <a:off x="1590233" y="2099918"/>
              <a:ext cx="525584" cy="445289"/>
              <a:chOff x="5225093" y="3468591"/>
              <a:chExt cx="441000" cy="373627"/>
            </a:xfrm>
          </p:grpSpPr>
          <p:pic>
            <p:nvPicPr>
              <p:cNvPr id="469" name="Google Shape;469;p46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5258839" y="3468591"/>
                <a:ext cx="373627" cy="37362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70" name="Google Shape;470;p46"/>
              <p:cNvSpPr txBox="1"/>
              <p:nvPr/>
            </p:nvSpPr>
            <p:spPr>
              <a:xfrm>
                <a:off x="5225093" y="3553339"/>
                <a:ext cx="441000" cy="215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b="0" i="0" lang="ja" sz="1200" u="none" cap="none" strike="noStrike">
                    <a:solidFill>
                      <a:srgbClr val="FFFFFF"/>
                    </a:solidFill>
                    <a:latin typeface="Noto Sans SemiBold"/>
                    <a:ea typeface="Noto Sans SemiBold"/>
                    <a:cs typeface="Noto Sans SemiBold"/>
                    <a:sym typeface="Noto Sans SemiBold"/>
                  </a:rPr>
                  <a:t>100</a:t>
                </a:r>
                <a:endParaRPr b="0" i="0" sz="1800" u="none" cap="none" strike="noStrike">
                  <a:solidFill>
                    <a:srgbClr val="000000"/>
                  </a:solidFill>
                  <a:latin typeface="Noto Sans SemiBold"/>
                  <a:ea typeface="Noto Sans SemiBold"/>
                  <a:cs typeface="Noto Sans SemiBold"/>
                  <a:sym typeface="Noto Sans SemiBold"/>
                </a:endParaRPr>
              </a:p>
            </p:txBody>
          </p:sp>
        </p:grpSp>
        <p:grpSp>
          <p:nvGrpSpPr>
            <p:cNvPr id="471" name="Google Shape;471;p46"/>
            <p:cNvGrpSpPr/>
            <p:nvPr/>
          </p:nvGrpSpPr>
          <p:grpSpPr>
            <a:xfrm>
              <a:off x="1826224" y="1850978"/>
              <a:ext cx="860987" cy="405120"/>
              <a:chOff x="2029659" y="2236872"/>
              <a:chExt cx="1040341" cy="489512"/>
            </a:xfrm>
          </p:grpSpPr>
          <p:pic>
            <p:nvPicPr>
              <p:cNvPr descr="図形&#10;&#10;自動的に生成された説明" id="472" name="Google Shape;472;p46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0" t="0"/>
              <a:stretch/>
            </p:blipFill>
            <p:spPr>
              <a:xfrm>
                <a:off x="2078852" y="2236872"/>
                <a:ext cx="991148" cy="48951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73" name="Google Shape;473;p46"/>
              <p:cNvSpPr txBox="1"/>
              <p:nvPr/>
            </p:nvSpPr>
            <p:spPr>
              <a:xfrm>
                <a:off x="2029659" y="2267726"/>
                <a:ext cx="991200" cy="42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1" i="0" lang="ja" sz="1700" u="none" cap="none" strike="noStrike">
                    <a:solidFill>
                      <a:srgbClr val="FFFFFF"/>
                    </a:solidFill>
                    <a:latin typeface="Noto Sans"/>
                    <a:ea typeface="Noto Sans"/>
                    <a:cs typeface="Noto Sans"/>
                    <a:sym typeface="Noto Sans"/>
                  </a:rPr>
                  <a:t>1000</a:t>
                </a:r>
                <a:endParaRPr b="1" i="0" sz="1600" u="none" cap="none" strike="noStrik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endParaRPr>
              </a:p>
            </p:txBody>
          </p:sp>
        </p:grp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8" name="Google Shape;478;p47"/>
          <p:cNvGrpSpPr/>
          <p:nvPr/>
        </p:nvGrpSpPr>
        <p:grpSpPr>
          <a:xfrm>
            <a:off x="2607097" y="4684587"/>
            <a:ext cx="5596546" cy="456339"/>
            <a:chOff x="1960849" y="4684587"/>
            <a:chExt cx="6419910" cy="456339"/>
          </a:xfrm>
        </p:grpSpPr>
        <p:sp>
          <p:nvSpPr>
            <p:cNvPr id="479" name="Google Shape;479;p47"/>
            <p:cNvSpPr/>
            <p:nvPr/>
          </p:nvSpPr>
          <p:spPr>
            <a:xfrm>
              <a:off x="6893059" y="4708926"/>
              <a:ext cx="1487700" cy="43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36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B7FD3"/>
                </a:buClr>
                <a:buSzPts val="1800"/>
                <a:buFont typeface="Noto Sans JP"/>
                <a:buNone/>
              </a:pPr>
              <a:r>
                <a:rPr b="1" i="0" lang="ja" sz="1800" u="none" cap="none" strike="noStrike">
                  <a:solidFill>
                    <a:srgbClr val="8B7FD3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住民税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47"/>
            <p:cNvSpPr/>
            <p:nvPr/>
          </p:nvSpPr>
          <p:spPr>
            <a:xfrm>
              <a:off x="1960849" y="4708926"/>
              <a:ext cx="1487700" cy="43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36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B7FD3"/>
                </a:buClr>
                <a:buSzPts val="1800"/>
                <a:buFont typeface="Noto Sans JP"/>
                <a:buNone/>
              </a:pPr>
              <a:r>
                <a:rPr b="1" i="0" lang="ja" sz="1800" u="none" cap="none" strike="noStrike">
                  <a:solidFill>
                    <a:srgbClr val="8B7FD3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所得税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47"/>
            <p:cNvSpPr/>
            <p:nvPr/>
          </p:nvSpPr>
          <p:spPr>
            <a:xfrm flipH="1">
              <a:off x="3190525" y="4684587"/>
              <a:ext cx="3966890" cy="455133"/>
            </a:xfrm>
            <a:custGeom>
              <a:rect b="b" l="l" r="r" t="t"/>
              <a:pathLst>
                <a:path extrusionOk="0" h="455133" w="3966890">
                  <a:moveTo>
                    <a:pt x="1721319" y="0"/>
                  </a:moveTo>
                  <a:lnTo>
                    <a:pt x="1552935" y="0"/>
                  </a:lnTo>
                  <a:lnTo>
                    <a:pt x="1552935" y="140272"/>
                  </a:lnTo>
                  <a:lnTo>
                    <a:pt x="72144" y="140272"/>
                  </a:lnTo>
                  <a:lnTo>
                    <a:pt x="72144" y="256410"/>
                  </a:lnTo>
                  <a:lnTo>
                    <a:pt x="73214" y="256410"/>
                  </a:lnTo>
                  <a:lnTo>
                    <a:pt x="73214" y="305943"/>
                  </a:lnTo>
                  <a:lnTo>
                    <a:pt x="0" y="305943"/>
                  </a:lnTo>
                  <a:lnTo>
                    <a:pt x="146427" y="454962"/>
                  </a:lnTo>
                  <a:lnTo>
                    <a:pt x="292855" y="305943"/>
                  </a:lnTo>
                  <a:lnTo>
                    <a:pt x="219641" y="305943"/>
                  </a:lnTo>
                  <a:lnTo>
                    <a:pt x="219641" y="256410"/>
                  </a:lnTo>
                  <a:lnTo>
                    <a:pt x="1552935" y="256410"/>
                  </a:lnTo>
                  <a:lnTo>
                    <a:pt x="1721319" y="256410"/>
                  </a:lnTo>
                  <a:lnTo>
                    <a:pt x="1809514" y="256410"/>
                  </a:lnTo>
                  <a:lnTo>
                    <a:pt x="1809514" y="256581"/>
                  </a:lnTo>
                  <a:lnTo>
                    <a:pt x="3747249" y="256581"/>
                  </a:lnTo>
                  <a:lnTo>
                    <a:pt x="3747249" y="306114"/>
                  </a:lnTo>
                  <a:lnTo>
                    <a:pt x="3674035" y="306114"/>
                  </a:lnTo>
                  <a:lnTo>
                    <a:pt x="3820463" y="455133"/>
                  </a:lnTo>
                  <a:lnTo>
                    <a:pt x="3966890" y="306114"/>
                  </a:lnTo>
                  <a:lnTo>
                    <a:pt x="3893676" y="306114"/>
                  </a:lnTo>
                  <a:lnTo>
                    <a:pt x="3893676" y="256581"/>
                  </a:lnTo>
                  <a:lnTo>
                    <a:pt x="3894746" y="256581"/>
                  </a:lnTo>
                  <a:lnTo>
                    <a:pt x="3894746" y="140443"/>
                  </a:lnTo>
                  <a:lnTo>
                    <a:pt x="1809514" y="140443"/>
                  </a:lnTo>
                  <a:lnTo>
                    <a:pt x="1809514" y="140272"/>
                  </a:lnTo>
                  <a:lnTo>
                    <a:pt x="1721319" y="140272"/>
                  </a:lnTo>
                  <a:close/>
                </a:path>
              </a:pathLst>
            </a:custGeom>
            <a:solidFill>
              <a:srgbClr val="8B7FD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2" name="Google Shape;482;p47"/>
          <p:cNvGrpSpPr/>
          <p:nvPr/>
        </p:nvGrpSpPr>
        <p:grpSpPr>
          <a:xfrm>
            <a:off x="1355298" y="2583642"/>
            <a:ext cx="6302975" cy="643350"/>
            <a:chOff x="1355298" y="2304827"/>
            <a:chExt cx="6302975" cy="643350"/>
          </a:xfrm>
        </p:grpSpPr>
        <p:sp>
          <p:nvSpPr>
            <p:cNvPr id="483" name="Google Shape;483;p47"/>
            <p:cNvSpPr/>
            <p:nvPr/>
          </p:nvSpPr>
          <p:spPr>
            <a:xfrm>
              <a:off x="7367407" y="2304827"/>
              <a:ext cx="290866" cy="643350"/>
            </a:xfrm>
            <a:prstGeom prst="downArrow">
              <a:avLst>
                <a:gd fmla="val 50000" name="adj1"/>
                <a:gd fmla="val 52188" name="adj2"/>
              </a:avLst>
            </a:prstGeom>
            <a:solidFill>
              <a:srgbClr val="7ADEF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47"/>
            <p:cNvSpPr/>
            <p:nvPr/>
          </p:nvSpPr>
          <p:spPr>
            <a:xfrm>
              <a:off x="4352148" y="2304827"/>
              <a:ext cx="290866" cy="643350"/>
            </a:xfrm>
            <a:prstGeom prst="downArrow">
              <a:avLst>
                <a:gd fmla="val 50000" name="adj1"/>
                <a:gd fmla="val 52188" name="adj2"/>
              </a:avLst>
            </a:prstGeom>
            <a:solidFill>
              <a:srgbClr val="7ADEF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47"/>
            <p:cNvSpPr/>
            <p:nvPr/>
          </p:nvSpPr>
          <p:spPr>
            <a:xfrm>
              <a:off x="1355298" y="2304827"/>
              <a:ext cx="290866" cy="643350"/>
            </a:xfrm>
            <a:prstGeom prst="downArrow">
              <a:avLst>
                <a:gd fmla="val 50000" name="adj1"/>
                <a:gd fmla="val 52188" name="adj2"/>
              </a:avLst>
            </a:prstGeom>
            <a:solidFill>
              <a:srgbClr val="7ADEF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6" name="Google Shape;486;p47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grpSp>
        <p:nvGrpSpPr>
          <p:cNvPr id="487" name="Google Shape;487;p47"/>
          <p:cNvGrpSpPr/>
          <p:nvPr/>
        </p:nvGrpSpPr>
        <p:grpSpPr>
          <a:xfrm>
            <a:off x="259302" y="1344996"/>
            <a:ext cx="2686425" cy="1447719"/>
            <a:chOff x="259302" y="1066181"/>
            <a:chExt cx="2686425" cy="1447719"/>
          </a:xfrm>
        </p:grpSpPr>
        <p:sp>
          <p:nvSpPr>
            <p:cNvPr id="488" name="Google Shape;488;p47"/>
            <p:cNvSpPr/>
            <p:nvPr/>
          </p:nvSpPr>
          <p:spPr>
            <a:xfrm>
              <a:off x="259302" y="1073900"/>
              <a:ext cx="2592000" cy="1440000"/>
            </a:xfrm>
            <a:prstGeom prst="rect">
              <a:avLst/>
            </a:prstGeom>
            <a:solidFill>
              <a:schemeClr val="lt1"/>
            </a:solidFill>
            <a:ln cap="flat" cmpd="sng" w="22225">
              <a:solidFill>
                <a:srgbClr val="26C1F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89" name="Google Shape;489;p4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403781" y="1530517"/>
              <a:ext cx="1541946" cy="9766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0" name="Google Shape;490;p47"/>
            <p:cNvSpPr/>
            <p:nvPr/>
          </p:nvSpPr>
          <p:spPr>
            <a:xfrm>
              <a:off x="259302" y="1066181"/>
              <a:ext cx="2592000" cy="346596"/>
            </a:xfrm>
            <a:prstGeom prst="rect">
              <a:avLst/>
            </a:prstGeom>
            <a:solidFill>
              <a:srgbClr val="26C1F2"/>
            </a:solidFill>
            <a:ln>
              <a:noFill/>
            </a:ln>
          </p:spPr>
          <p:txBody>
            <a:bodyPr anchorCtr="0" anchor="ctr" bIns="45700" lIns="91425" spcFirstLastPara="1" rIns="91425" wrap="square" tIns="36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Noto Sans JP"/>
                <a:buNone/>
              </a:pPr>
              <a:r>
                <a:rPr b="0" i="0" lang="ja" sz="1500" u="none" cap="none" strike="noStrike">
                  <a:solidFill>
                    <a:schemeClr val="lt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商品を買った場合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47"/>
            <p:cNvSpPr txBox="1"/>
            <p:nvPr/>
          </p:nvSpPr>
          <p:spPr>
            <a:xfrm>
              <a:off x="259803" y="1466301"/>
              <a:ext cx="2031300" cy="97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ja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お店で商品を買いました。</a:t>
              </a:r>
              <a:endParaRPr b="1" i="0" sz="12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ja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代金 1,000円と、</a:t>
              </a:r>
              <a:endParaRPr b="1" i="0" sz="12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ja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税金100円を</a:t>
              </a:r>
              <a:endParaRPr b="1" i="0" sz="12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ja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支払いました。</a:t>
              </a:r>
              <a:endParaRPr b="1" i="0" sz="12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</p:grpSp>
      <p:grpSp>
        <p:nvGrpSpPr>
          <p:cNvPr id="492" name="Google Shape;492;p47"/>
          <p:cNvGrpSpPr/>
          <p:nvPr/>
        </p:nvGrpSpPr>
        <p:grpSpPr>
          <a:xfrm>
            <a:off x="3276624" y="1344996"/>
            <a:ext cx="2743685" cy="1447719"/>
            <a:chOff x="3276624" y="1066181"/>
            <a:chExt cx="2743685" cy="1447719"/>
          </a:xfrm>
        </p:grpSpPr>
        <p:sp>
          <p:nvSpPr>
            <p:cNvPr id="493" name="Google Shape;493;p47"/>
            <p:cNvSpPr/>
            <p:nvPr/>
          </p:nvSpPr>
          <p:spPr>
            <a:xfrm>
              <a:off x="3276625" y="1073900"/>
              <a:ext cx="2592000" cy="1440000"/>
            </a:xfrm>
            <a:prstGeom prst="rect">
              <a:avLst/>
            </a:prstGeom>
            <a:solidFill>
              <a:schemeClr val="lt1"/>
            </a:solidFill>
            <a:ln cap="flat" cmpd="sng" w="22225">
              <a:solidFill>
                <a:srgbClr val="26C1F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グラフィカル ユーザー インターフェイス&#10;&#10;自動的に生成された説明" id="494" name="Google Shape;494;p4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558020" y="1431433"/>
              <a:ext cx="1462289" cy="10727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5" name="Google Shape;495;p47"/>
            <p:cNvSpPr/>
            <p:nvPr/>
          </p:nvSpPr>
          <p:spPr>
            <a:xfrm>
              <a:off x="3276625" y="1066181"/>
              <a:ext cx="2592000" cy="346596"/>
            </a:xfrm>
            <a:prstGeom prst="rect">
              <a:avLst/>
            </a:prstGeom>
            <a:solidFill>
              <a:srgbClr val="26C1F2"/>
            </a:solidFill>
            <a:ln>
              <a:noFill/>
            </a:ln>
          </p:spPr>
          <p:txBody>
            <a:bodyPr anchorCtr="0" anchor="ctr" bIns="45700" lIns="91425" spcFirstLastPara="1" rIns="91425" wrap="square" tIns="36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ja" sz="1500" u="none" cap="none" strike="noStrike">
                  <a:solidFill>
                    <a:schemeClr val="lt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自分で商売をしている場合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96" name="Google Shape;496;p47"/>
            <p:cNvGrpSpPr/>
            <p:nvPr/>
          </p:nvGrpSpPr>
          <p:grpSpPr>
            <a:xfrm>
              <a:off x="3276624" y="1390839"/>
              <a:ext cx="1628100" cy="1075500"/>
              <a:chOff x="3218596" y="1366729"/>
              <a:chExt cx="1628100" cy="1075500"/>
            </a:xfrm>
          </p:grpSpPr>
          <p:sp>
            <p:nvSpPr>
              <p:cNvPr id="497" name="Google Shape;497;p47"/>
              <p:cNvSpPr txBox="1"/>
              <p:nvPr/>
            </p:nvSpPr>
            <p:spPr>
              <a:xfrm>
                <a:off x="3218596" y="1366729"/>
                <a:ext cx="1628100" cy="107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ja" sz="11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YouTuberや大工さん</a:t>
                </a:r>
                <a:endParaRPr b="1" i="0" sz="11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ja" sz="11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など自分で商売を</a:t>
                </a:r>
                <a:endParaRPr b="1" i="0" sz="11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  <a:p>
                <a:pPr indent="0" lvl="0" marL="0" marR="0" rtl="0" algn="l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ja" sz="11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している方は</a:t>
                </a:r>
                <a:endParaRPr b="1" i="0" sz="11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  <a:p>
                <a:pPr indent="0" lvl="0" marL="0" marR="0" rtl="0" algn="l">
                  <a:lnSpc>
                    <a:spcPct val="110000"/>
                  </a:lnSpc>
                  <a:spcBef>
                    <a:spcPts val="40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ja" sz="11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確定申告で税金を</a:t>
                </a:r>
                <a:endParaRPr b="1" i="0" sz="11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  <a:p>
                <a:pPr indent="0" lvl="0" marL="0" marR="0" rtl="0" algn="l">
                  <a:lnSpc>
                    <a:spcPct val="110000"/>
                  </a:lnSpc>
                  <a:spcBef>
                    <a:spcPts val="40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ja" sz="11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納めています。</a:t>
                </a:r>
                <a:endParaRPr b="1" i="0" sz="11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</p:txBody>
          </p:sp>
          <p:sp>
            <p:nvSpPr>
              <p:cNvPr id="498" name="Google Shape;498;p47"/>
              <p:cNvSpPr txBox="1"/>
              <p:nvPr/>
            </p:nvSpPr>
            <p:spPr>
              <a:xfrm>
                <a:off x="3261810" y="1869761"/>
                <a:ext cx="697500" cy="169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r>
                  <a:rPr b="0" i="0" lang="ja" sz="5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かくていしんこく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9" name="Google Shape;499;p47"/>
              <p:cNvSpPr txBox="1"/>
              <p:nvPr/>
            </p:nvSpPr>
            <p:spPr>
              <a:xfrm>
                <a:off x="3231473" y="2105785"/>
                <a:ext cx="312900" cy="169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r>
                  <a:rPr b="0" i="0" lang="ja" sz="5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おさ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00" name="Google Shape;500;p47"/>
          <p:cNvGrpSpPr/>
          <p:nvPr/>
        </p:nvGrpSpPr>
        <p:grpSpPr>
          <a:xfrm>
            <a:off x="6177892" y="1344996"/>
            <a:ext cx="2592001" cy="1447719"/>
            <a:chOff x="6177892" y="1066181"/>
            <a:chExt cx="2592001" cy="1447719"/>
          </a:xfrm>
        </p:grpSpPr>
        <p:sp>
          <p:nvSpPr>
            <p:cNvPr id="501" name="Google Shape;501;p47"/>
            <p:cNvSpPr/>
            <p:nvPr/>
          </p:nvSpPr>
          <p:spPr>
            <a:xfrm>
              <a:off x="6177892" y="1073900"/>
              <a:ext cx="2592000" cy="1440000"/>
            </a:xfrm>
            <a:prstGeom prst="rect">
              <a:avLst/>
            </a:prstGeom>
            <a:solidFill>
              <a:schemeClr val="lt1"/>
            </a:solidFill>
            <a:ln cap="flat" cmpd="sng" w="22225">
              <a:solidFill>
                <a:srgbClr val="26C1F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男性の顔の絵&#10;&#10;低い精度で自動的に生成された説明" id="502" name="Google Shape;502;p4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926504" y="1421043"/>
              <a:ext cx="843389" cy="10928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3" name="Google Shape;503;p47"/>
            <p:cNvSpPr/>
            <p:nvPr/>
          </p:nvSpPr>
          <p:spPr>
            <a:xfrm>
              <a:off x="6177892" y="1066181"/>
              <a:ext cx="2592000" cy="346596"/>
            </a:xfrm>
            <a:prstGeom prst="rect">
              <a:avLst/>
            </a:prstGeom>
            <a:solidFill>
              <a:srgbClr val="26C1F2"/>
            </a:solidFill>
            <a:ln>
              <a:noFill/>
            </a:ln>
          </p:spPr>
          <p:txBody>
            <a:bodyPr anchorCtr="0" anchor="ctr" bIns="45700" lIns="91425" spcFirstLastPara="1" rIns="91425" wrap="square" tIns="36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ja" sz="1500" u="none" cap="none" strike="noStrike">
                  <a:solidFill>
                    <a:schemeClr val="lt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会社などに勤めている場合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47"/>
            <p:cNvSpPr txBox="1"/>
            <p:nvPr/>
          </p:nvSpPr>
          <p:spPr>
            <a:xfrm>
              <a:off x="6180616" y="1466301"/>
              <a:ext cx="2031300" cy="94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ja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会社員は、毎月会社から</a:t>
              </a:r>
              <a:endParaRPr b="1" i="0" sz="12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ja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はらわれる給料の中から、</a:t>
              </a:r>
              <a:endParaRPr b="1" i="0" sz="12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ja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税金</a:t>
              </a:r>
              <a:r>
                <a:rPr b="1" i="0" lang="ja" sz="11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(所得税・住民税)</a:t>
              </a:r>
              <a:r>
                <a:rPr b="1" i="0" lang="ja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が</a:t>
              </a:r>
              <a:endParaRPr b="1" i="0" sz="12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ja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差し引かれています。</a:t>
              </a:r>
              <a:endParaRPr b="1" i="0" sz="12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</p:grpSp>
      <p:grpSp>
        <p:nvGrpSpPr>
          <p:cNvPr id="505" name="Google Shape;505;p47"/>
          <p:cNvGrpSpPr/>
          <p:nvPr/>
        </p:nvGrpSpPr>
        <p:grpSpPr>
          <a:xfrm>
            <a:off x="3276000" y="3227568"/>
            <a:ext cx="5702792" cy="1485714"/>
            <a:chOff x="3276000" y="2948753"/>
            <a:chExt cx="5702792" cy="1485714"/>
          </a:xfrm>
        </p:grpSpPr>
        <p:sp>
          <p:nvSpPr>
            <p:cNvPr id="506" name="Google Shape;506;p47"/>
            <p:cNvSpPr/>
            <p:nvPr/>
          </p:nvSpPr>
          <p:spPr>
            <a:xfrm>
              <a:off x="3276000" y="2971610"/>
              <a:ext cx="5544150" cy="1440000"/>
            </a:xfrm>
            <a:prstGeom prst="rect">
              <a:avLst/>
            </a:prstGeom>
            <a:solidFill>
              <a:schemeClr val="lt1"/>
            </a:solidFill>
            <a:ln cap="flat" cmpd="sng" w="22225">
              <a:solidFill>
                <a:srgbClr val="C3A8D8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白いバックグラウンドの前にあるキーボード&#10;&#10;低い精度で自動的に生成された説明" id="507" name="Google Shape;507;p4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7728270" y="3611151"/>
              <a:ext cx="1250522" cy="8233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8" name="Google Shape;508;p47"/>
            <p:cNvSpPr/>
            <p:nvPr/>
          </p:nvSpPr>
          <p:spPr>
            <a:xfrm>
              <a:off x="6157530" y="3058461"/>
              <a:ext cx="945835" cy="259745"/>
            </a:xfrm>
            <a:prstGeom prst="roundRect">
              <a:avLst>
                <a:gd fmla="val 50000" name="adj"/>
              </a:avLst>
            </a:prstGeom>
            <a:solidFill>
              <a:srgbClr val="EE8282"/>
            </a:solidFill>
            <a:ln>
              <a:noFill/>
            </a:ln>
          </p:spPr>
          <p:txBody>
            <a:bodyPr anchorCtr="0" anchor="ctr" bIns="45700" lIns="91425" spcFirstLastPara="1" rIns="91425" wrap="square" tIns="36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Noto Sans JP"/>
                <a:buNone/>
              </a:pPr>
              <a:r>
                <a:rPr b="0" i="0" lang="ja" sz="1200" u="none" cap="none" strike="noStrike">
                  <a:solidFill>
                    <a:schemeClr val="lt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会社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時計 が含まれている画像&#10;&#10;自動的に生成された説明" id="509" name="Google Shape;509;p47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4828181" y="2948753"/>
              <a:ext cx="1088211" cy="14570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0" name="Google Shape;510;p47"/>
            <p:cNvSpPr/>
            <p:nvPr/>
          </p:nvSpPr>
          <p:spPr>
            <a:xfrm>
              <a:off x="3362469" y="3058461"/>
              <a:ext cx="1152128" cy="259745"/>
            </a:xfrm>
            <a:prstGeom prst="roundRect">
              <a:avLst>
                <a:gd fmla="val 50000" name="adj"/>
              </a:avLst>
            </a:prstGeom>
            <a:solidFill>
              <a:srgbClr val="26C1F2"/>
            </a:solidFill>
            <a:ln>
              <a:noFill/>
            </a:ln>
          </p:spPr>
          <p:txBody>
            <a:bodyPr anchorCtr="0" anchor="ctr" bIns="45700" lIns="91425" spcFirstLastPara="1" rIns="91425" wrap="square" tIns="36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Noto Sans JP"/>
                <a:buNone/>
              </a:pPr>
              <a:r>
                <a:rPr b="0" i="0" lang="ja" sz="1200" u="none" cap="none" strike="noStrike">
                  <a:solidFill>
                    <a:schemeClr val="lt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個人事業主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11" name="Google Shape;511;p47"/>
            <p:cNvGrpSpPr/>
            <p:nvPr/>
          </p:nvGrpSpPr>
          <p:grpSpPr>
            <a:xfrm>
              <a:off x="3277622" y="3353854"/>
              <a:ext cx="1723500" cy="997500"/>
              <a:chOff x="3277622" y="3353854"/>
              <a:chExt cx="1723500" cy="997500"/>
            </a:xfrm>
          </p:grpSpPr>
          <p:sp>
            <p:nvSpPr>
              <p:cNvPr id="512" name="Google Shape;512;p47"/>
              <p:cNvSpPr txBox="1"/>
              <p:nvPr/>
            </p:nvSpPr>
            <p:spPr>
              <a:xfrm>
                <a:off x="3277622" y="3353854"/>
                <a:ext cx="1723500" cy="997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ja" sz="12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自分で税金を計算して</a:t>
                </a:r>
                <a:endParaRPr b="1" i="0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  <a:p>
                <a:pPr indent="0" lvl="0" marL="0" marR="0" rtl="0" algn="l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ja" sz="12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税務署に申告</a:t>
                </a:r>
                <a:endParaRPr b="1" i="0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  <a:p>
                <a:pPr indent="0" lvl="0" marL="0" marR="0" rtl="0" algn="l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b="1" i="0" lang="ja" sz="11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(申し出ること）</a:t>
                </a:r>
                <a:r>
                  <a:rPr b="1" i="0" lang="ja" sz="12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し、</a:t>
                </a:r>
                <a:endParaRPr b="1" i="0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  <a:p>
                <a:pPr indent="0" lvl="0" marL="0" marR="0" rtl="0" algn="l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ja" sz="12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納めます </a:t>
                </a:r>
                <a:r>
                  <a:rPr b="1" i="0" lang="ja" sz="11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(確定申告)</a:t>
                </a:r>
                <a:r>
                  <a:rPr b="1" i="0" lang="ja" sz="12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。</a:t>
                </a:r>
                <a:endParaRPr b="1" i="0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</p:txBody>
          </p:sp>
          <p:sp>
            <p:nvSpPr>
              <p:cNvPr id="513" name="Google Shape;513;p47"/>
              <p:cNvSpPr txBox="1"/>
              <p:nvPr/>
            </p:nvSpPr>
            <p:spPr>
              <a:xfrm>
                <a:off x="3354936" y="3532414"/>
                <a:ext cx="505200" cy="169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r>
                  <a:rPr b="0" i="0" lang="ja" sz="5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ぜいむしょ</a:t>
                </a:r>
                <a:endParaRPr b="0" i="0" sz="5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</p:txBody>
          </p:sp>
          <p:sp>
            <p:nvSpPr>
              <p:cNvPr id="514" name="Google Shape;514;p47"/>
              <p:cNvSpPr txBox="1"/>
              <p:nvPr/>
            </p:nvSpPr>
            <p:spPr>
              <a:xfrm>
                <a:off x="3909559" y="3532414"/>
                <a:ext cx="441000" cy="169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r>
                  <a:rPr b="0" i="0" lang="ja" sz="5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しんこく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47"/>
              <p:cNvSpPr txBox="1"/>
              <p:nvPr/>
            </p:nvSpPr>
            <p:spPr>
              <a:xfrm>
                <a:off x="3999116" y="4018055"/>
                <a:ext cx="697500" cy="169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r>
                  <a:rPr b="0" i="0" lang="ja" sz="5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かくていしんこく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6" name="Google Shape;516;p47"/>
              <p:cNvSpPr txBox="1"/>
              <p:nvPr/>
            </p:nvSpPr>
            <p:spPr>
              <a:xfrm>
                <a:off x="3339518" y="3773528"/>
                <a:ext cx="312900" cy="169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r>
                  <a:rPr b="0" i="0" lang="ja" sz="5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もう</a:t>
                </a:r>
                <a:endParaRPr b="0" i="0" sz="5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</p:txBody>
          </p:sp>
        </p:grpSp>
        <p:grpSp>
          <p:nvGrpSpPr>
            <p:cNvPr id="517" name="Google Shape;517;p47"/>
            <p:cNvGrpSpPr/>
            <p:nvPr/>
          </p:nvGrpSpPr>
          <p:grpSpPr>
            <a:xfrm>
              <a:off x="6081549" y="3353854"/>
              <a:ext cx="2031300" cy="1015800"/>
              <a:chOff x="6081549" y="3353854"/>
              <a:chExt cx="2031300" cy="1015800"/>
            </a:xfrm>
          </p:grpSpPr>
          <p:sp>
            <p:nvSpPr>
              <p:cNvPr id="518" name="Google Shape;518;p47"/>
              <p:cNvSpPr txBox="1"/>
              <p:nvPr/>
            </p:nvSpPr>
            <p:spPr>
              <a:xfrm>
                <a:off x="6081549" y="3353854"/>
                <a:ext cx="2031300" cy="1015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ja" sz="12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会社は、社員から預かった</a:t>
                </a:r>
                <a:endParaRPr b="1" i="0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  <a:p>
                <a:pPr indent="0" lvl="0" marL="0" marR="0" rtl="0" algn="l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ja" sz="12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税金をまとめて</a:t>
                </a:r>
                <a:endParaRPr b="1" i="0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  <a:p>
                <a:pPr indent="0" lvl="0" marL="0" marR="0" rtl="0" algn="l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ja" sz="12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納めます</a:t>
                </a:r>
                <a:endParaRPr b="1" i="0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  <a:p>
                <a:pPr indent="0" lvl="0" marL="0" marR="0" rtl="0" algn="l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ja" sz="12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（源泉徴収）。</a:t>
                </a:r>
                <a:endParaRPr b="1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9" name="Google Shape;519;p47"/>
              <p:cNvSpPr txBox="1"/>
              <p:nvPr/>
            </p:nvSpPr>
            <p:spPr>
              <a:xfrm>
                <a:off x="6213078" y="4001040"/>
                <a:ext cx="825900" cy="169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</a:pPr>
                <a:r>
                  <a:rPr b="0" i="0" lang="ja" sz="500" u="none" cap="none" strike="noStrike">
                    <a:solidFill>
                      <a:schemeClr val="dk1"/>
                    </a:solidFill>
                    <a:latin typeface="Noto Sans JP"/>
                    <a:ea typeface="Noto Sans JP"/>
                    <a:cs typeface="Noto Sans JP"/>
                    <a:sym typeface="Noto Sans JP"/>
                  </a:rPr>
                  <a:t>げんせんちょうしゅう</a:t>
                </a:r>
                <a:endParaRPr b="0" i="0" sz="5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endParaRPr>
              </a:p>
            </p:txBody>
          </p:sp>
        </p:grpSp>
      </p:grpSp>
      <p:grpSp>
        <p:nvGrpSpPr>
          <p:cNvPr id="520" name="Google Shape;520;p47"/>
          <p:cNvGrpSpPr/>
          <p:nvPr/>
        </p:nvGrpSpPr>
        <p:grpSpPr>
          <a:xfrm>
            <a:off x="4843424" y="5148135"/>
            <a:ext cx="3623692" cy="1448586"/>
            <a:chOff x="5004792" y="4869320"/>
            <a:chExt cx="3623692" cy="1448586"/>
          </a:xfrm>
        </p:grpSpPr>
        <p:sp>
          <p:nvSpPr>
            <p:cNvPr id="521" name="Google Shape;521;p47"/>
            <p:cNvSpPr/>
            <p:nvPr/>
          </p:nvSpPr>
          <p:spPr>
            <a:xfrm>
              <a:off x="5039206" y="4869320"/>
              <a:ext cx="2592000" cy="1440000"/>
            </a:xfrm>
            <a:prstGeom prst="rect">
              <a:avLst/>
            </a:prstGeom>
            <a:noFill/>
            <a:ln cap="flat" cmpd="sng" w="22225">
              <a:solidFill>
                <a:srgbClr val="26C1F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22" name="Google Shape;522;p47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6660232" y="5227798"/>
              <a:ext cx="1968252" cy="10901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3" name="Google Shape;523;p47"/>
            <p:cNvSpPr/>
            <p:nvPr/>
          </p:nvSpPr>
          <p:spPr>
            <a:xfrm>
              <a:off x="5091569" y="4948063"/>
              <a:ext cx="1487626" cy="8188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36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98C4"/>
                </a:buClr>
                <a:buSzPts val="1600"/>
                <a:buFont typeface="Noto Sans JP"/>
                <a:buNone/>
              </a:pPr>
              <a:r>
                <a:rPr b="1" i="0" lang="ja" sz="1600" u="none" cap="none" strike="noStrike">
                  <a:solidFill>
                    <a:srgbClr val="0C98C4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都道府県</a:t>
              </a:r>
              <a:endParaRPr b="1" i="0" sz="1600" u="none" cap="none" strike="noStrike">
                <a:solidFill>
                  <a:srgbClr val="0C98C4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98C4"/>
                </a:buClr>
                <a:buSzPts val="1600"/>
                <a:buFont typeface="Noto Sans JP"/>
                <a:buNone/>
              </a:pPr>
              <a:r>
                <a:rPr b="1" i="0" lang="ja" sz="1600" u="none" cap="none" strike="noStrike">
                  <a:solidFill>
                    <a:srgbClr val="0C98C4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市区町村</a:t>
              </a:r>
              <a:endParaRPr b="1" i="0" sz="1600" u="none" cap="none" strike="noStrike">
                <a:solidFill>
                  <a:srgbClr val="0C98C4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  <p:pic>
          <p:nvPicPr>
            <p:cNvPr id="524" name="Google Shape;524;p47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 rot="-5400000">
              <a:off x="5726826" y="5116107"/>
              <a:ext cx="217112" cy="11840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5" name="Google Shape;525;p47"/>
            <p:cNvSpPr/>
            <p:nvPr/>
          </p:nvSpPr>
          <p:spPr>
            <a:xfrm>
              <a:off x="5004792" y="5885018"/>
              <a:ext cx="1689854" cy="2883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36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98C4"/>
                </a:buClr>
                <a:buSzPts val="1400"/>
                <a:buFont typeface="Noto Sans JP"/>
                <a:buNone/>
              </a:pPr>
              <a:r>
                <a:rPr b="1" i="0" lang="ja" sz="1400" u="none" cap="none" strike="noStrike">
                  <a:solidFill>
                    <a:srgbClr val="0C98C4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（地方公共団体）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6" name="Google Shape;526;p47"/>
          <p:cNvGrpSpPr/>
          <p:nvPr/>
        </p:nvGrpSpPr>
        <p:grpSpPr>
          <a:xfrm>
            <a:off x="435617" y="4479401"/>
            <a:ext cx="1487700" cy="660868"/>
            <a:chOff x="435617" y="4200586"/>
            <a:chExt cx="1487700" cy="660868"/>
          </a:xfrm>
        </p:grpSpPr>
        <p:sp>
          <p:nvSpPr>
            <p:cNvPr id="527" name="Google Shape;527;p47"/>
            <p:cNvSpPr/>
            <p:nvPr/>
          </p:nvSpPr>
          <p:spPr>
            <a:xfrm>
              <a:off x="1612045" y="4200586"/>
              <a:ext cx="290866" cy="643350"/>
            </a:xfrm>
            <a:prstGeom prst="downArrow">
              <a:avLst>
                <a:gd fmla="val 50000" name="adj1"/>
                <a:gd fmla="val 52188" name="adj2"/>
              </a:avLst>
            </a:prstGeom>
            <a:solidFill>
              <a:srgbClr val="B0F27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47"/>
            <p:cNvSpPr/>
            <p:nvPr/>
          </p:nvSpPr>
          <p:spPr>
            <a:xfrm>
              <a:off x="435617" y="4429454"/>
              <a:ext cx="1487700" cy="43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36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9B10F"/>
                </a:buClr>
                <a:buSzPts val="1800"/>
                <a:buFont typeface="Noto Sans JP"/>
                <a:buNone/>
              </a:pPr>
              <a:r>
                <a:rPr b="1" i="0" lang="ja" sz="1800" u="none" cap="none" strike="noStrike">
                  <a:solidFill>
                    <a:srgbClr val="39B10F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消費税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9" name="Google Shape;529;p47"/>
          <p:cNvGrpSpPr/>
          <p:nvPr/>
        </p:nvGrpSpPr>
        <p:grpSpPr>
          <a:xfrm>
            <a:off x="1356504" y="5148135"/>
            <a:ext cx="2823251" cy="1443355"/>
            <a:chOff x="1428224" y="4869320"/>
            <a:chExt cx="2823251" cy="1443355"/>
          </a:xfrm>
        </p:grpSpPr>
        <p:sp>
          <p:nvSpPr>
            <p:cNvPr id="530" name="Google Shape;530;p47"/>
            <p:cNvSpPr/>
            <p:nvPr/>
          </p:nvSpPr>
          <p:spPr>
            <a:xfrm>
              <a:off x="1512794" y="4869320"/>
              <a:ext cx="2592000" cy="1440000"/>
            </a:xfrm>
            <a:prstGeom prst="rect">
              <a:avLst/>
            </a:prstGeom>
            <a:noFill/>
            <a:ln cap="flat" cmpd="sng" w="22225">
              <a:solidFill>
                <a:srgbClr val="26C1F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47"/>
            <p:cNvSpPr/>
            <p:nvPr/>
          </p:nvSpPr>
          <p:spPr>
            <a:xfrm>
              <a:off x="1428224" y="5327483"/>
              <a:ext cx="1487626" cy="5765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36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98C4"/>
                </a:buClr>
                <a:buSzPts val="2000"/>
                <a:buFont typeface="Noto Sans JP"/>
                <a:buNone/>
              </a:pPr>
              <a:r>
                <a:rPr b="1" i="0" lang="ja" sz="2000" u="none" cap="none" strike="noStrike">
                  <a:solidFill>
                    <a:srgbClr val="0C98C4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税務署</a:t>
              </a:r>
              <a:endParaRPr b="1" i="0" sz="2000" u="none" cap="none" strike="noStrike">
                <a:solidFill>
                  <a:srgbClr val="0C98C4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98C4"/>
                </a:buClr>
                <a:buSzPts val="1800"/>
                <a:buFont typeface="Noto Sans JP"/>
                <a:buNone/>
              </a:pPr>
              <a:r>
                <a:rPr b="1" i="0" lang="ja" sz="1800" u="none" cap="none" strike="noStrike">
                  <a:solidFill>
                    <a:srgbClr val="0C98C4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（国）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ダイアグラム&#10;&#10;自動的に生成された説明" id="532" name="Google Shape;532;p47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2915850" y="5013176"/>
              <a:ext cx="1335625" cy="12994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3" name="Google Shape;533;p47"/>
            <p:cNvSpPr/>
            <p:nvPr/>
          </p:nvSpPr>
          <p:spPr>
            <a:xfrm>
              <a:off x="1428224" y="5212950"/>
              <a:ext cx="1487626" cy="1288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36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98C4"/>
                </a:buClr>
                <a:buSzPts val="800"/>
                <a:buFont typeface="Noto Sans JP"/>
                <a:buNone/>
              </a:pPr>
              <a:r>
                <a:rPr b="0" i="0" lang="ja" sz="800" u="none" cap="none" strike="noStrike">
                  <a:solidFill>
                    <a:srgbClr val="0C98C4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ぜいむしょ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4" name="Google Shape;534;p47"/>
          <p:cNvGrpSpPr/>
          <p:nvPr/>
        </p:nvGrpSpPr>
        <p:grpSpPr>
          <a:xfrm>
            <a:off x="259302" y="3250425"/>
            <a:ext cx="2647910" cy="1452863"/>
            <a:chOff x="259302" y="2971610"/>
            <a:chExt cx="2647910" cy="1452863"/>
          </a:xfrm>
        </p:grpSpPr>
        <p:sp>
          <p:nvSpPr>
            <p:cNvPr id="535" name="Google Shape;535;p47"/>
            <p:cNvSpPr/>
            <p:nvPr/>
          </p:nvSpPr>
          <p:spPr>
            <a:xfrm>
              <a:off x="259302" y="2971610"/>
              <a:ext cx="2592000" cy="1440000"/>
            </a:xfrm>
            <a:prstGeom prst="rect">
              <a:avLst/>
            </a:prstGeom>
            <a:solidFill>
              <a:schemeClr val="lt1"/>
            </a:solidFill>
            <a:ln cap="flat" cmpd="sng" w="22225">
              <a:solidFill>
                <a:srgbClr val="39B10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47"/>
            <p:cNvSpPr/>
            <p:nvPr/>
          </p:nvSpPr>
          <p:spPr>
            <a:xfrm>
              <a:off x="311150" y="3045761"/>
              <a:ext cx="945835" cy="259745"/>
            </a:xfrm>
            <a:prstGeom prst="roundRect">
              <a:avLst>
                <a:gd fmla="val 50000" name="adj"/>
              </a:avLst>
            </a:prstGeom>
            <a:solidFill>
              <a:srgbClr val="44D012"/>
            </a:solidFill>
            <a:ln>
              <a:noFill/>
            </a:ln>
          </p:spPr>
          <p:txBody>
            <a:bodyPr anchorCtr="0" anchor="ctr" bIns="45700" lIns="91425" spcFirstLastPara="1" rIns="91425" wrap="square" tIns="36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Noto Sans JP"/>
                <a:buNone/>
              </a:pPr>
              <a:r>
                <a:rPr b="0" i="0" lang="ja" sz="1200" u="none" cap="none" strike="noStrike">
                  <a:solidFill>
                    <a:schemeClr val="lt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お店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47"/>
            <p:cNvSpPr txBox="1"/>
            <p:nvPr/>
          </p:nvSpPr>
          <p:spPr>
            <a:xfrm>
              <a:off x="259803" y="3353854"/>
              <a:ext cx="1569600" cy="72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ja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お店は、預かった</a:t>
              </a:r>
              <a:endParaRPr b="1" i="0" sz="12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ja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消費税を</a:t>
              </a:r>
              <a:endParaRPr b="1" i="0" sz="12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ja" sz="1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まとめて納めます。</a:t>
              </a:r>
              <a:endParaRPr b="1" i="0" sz="12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  <p:pic>
          <p:nvPicPr>
            <p:cNvPr descr="図形, カレンダー&#10;&#10;自動的に生成された説明" id="538" name="Google Shape;538;p47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1680492" y="3631706"/>
              <a:ext cx="1226720" cy="7927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39" name="Google Shape;539;p47"/>
          <p:cNvSpPr txBox="1"/>
          <p:nvPr/>
        </p:nvSpPr>
        <p:spPr>
          <a:xfrm>
            <a:off x="3297789" y="4283119"/>
            <a:ext cx="3129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ja" sz="5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おさ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47"/>
          <p:cNvSpPr txBox="1"/>
          <p:nvPr/>
        </p:nvSpPr>
        <p:spPr>
          <a:xfrm>
            <a:off x="6101559" y="4047970"/>
            <a:ext cx="3129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ja" sz="5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おさ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47"/>
          <p:cNvSpPr txBox="1"/>
          <p:nvPr/>
        </p:nvSpPr>
        <p:spPr>
          <a:xfrm>
            <a:off x="882975" y="4009910"/>
            <a:ext cx="3129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ja" sz="5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おさ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47"/>
          <p:cNvSpPr txBox="1"/>
          <p:nvPr/>
        </p:nvSpPr>
        <p:spPr>
          <a:xfrm>
            <a:off x="194203" y="957280"/>
            <a:ext cx="226215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ja" sz="18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税金の流れと納め方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47"/>
          <p:cNvSpPr txBox="1"/>
          <p:nvPr/>
        </p:nvSpPr>
        <p:spPr>
          <a:xfrm>
            <a:off x="1580299" y="854860"/>
            <a:ext cx="389850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ja" sz="8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おさ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47"/>
          <p:cNvSpPr txBox="1"/>
          <p:nvPr/>
        </p:nvSpPr>
        <p:spPr>
          <a:xfrm>
            <a:off x="299816" y="2373308"/>
            <a:ext cx="3771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ja" sz="5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しはら</a:t>
            </a:r>
            <a:endParaRPr b="0" i="0" sz="5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545" name="Google Shape;545;p47"/>
          <p:cNvSpPr txBox="1"/>
          <p:nvPr/>
        </p:nvSpPr>
        <p:spPr>
          <a:xfrm>
            <a:off x="843129" y="130873"/>
            <a:ext cx="5519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JP"/>
              <a:buNone/>
            </a:pPr>
            <a:r>
              <a:rPr b="1" i="0" lang="ja" sz="3200" u="none" cap="none" strike="noStrike">
                <a:solidFill>
                  <a:srgbClr val="FFFFFF"/>
                </a:solidFill>
                <a:latin typeface="Noto Sans JP"/>
                <a:ea typeface="Noto Sans JP"/>
                <a:cs typeface="Noto Sans JP"/>
                <a:sym typeface="Noto Sans JP"/>
              </a:rPr>
              <a:t>生活の中で関わりのある税金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48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pic>
        <p:nvPicPr>
          <p:cNvPr id="552" name="Google Shape;552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387" y="1593863"/>
            <a:ext cx="8785222" cy="4630596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48"/>
          <p:cNvSpPr txBox="1"/>
          <p:nvPr/>
        </p:nvSpPr>
        <p:spPr>
          <a:xfrm>
            <a:off x="107504" y="1037916"/>
            <a:ext cx="90366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</a:pPr>
            <a:r>
              <a:rPr b="1" i="0" lang="ja" sz="1650" u="none" cap="none" strike="noStrike">
                <a:solidFill>
                  <a:srgbClr val="F25044"/>
                </a:solidFill>
                <a:latin typeface="Noto Sans JP"/>
                <a:ea typeface="Noto Sans JP"/>
                <a:cs typeface="Noto Sans JP"/>
                <a:sym typeface="Noto Sans JP"/>
              </a:rPr>
              <a:t>次の街の絵の中で、税金を使ってつくられたり、運営されたりしている施設はどれでしょう？ 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48"/>
          <p:cNvSpPr txBox="1"/>
          <p:nvPr/>
        </p:nvSpPr>
        <p:spPr>
          <a:xfrm>
            <a:off x="843129" y="130873"/>
            <a:ext cx="63402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JP"/>
              <a:buNone/>
            </a:pPr>
            <a:r>
              <a:rPr b="1" i="0" lang="ja" sz="3200" u="none" cap="none" strike="noStrike">
                <a:solidFill>
                  <a:srgbClr val="FFFFFF"/>
                </a:solidFill>
                <a:latin typeface="Noto Sans JP"/>
                <a:ea typeface="Noto Sans JP"/>
                <a:cs typeface="Noto Sans JP"/>
                <a:sym typeface="Noto Sans JP"/>
              </a:rPr>
              <a:t>税金は何のためにあるのだろうか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48"/>
          <p:cNvSpPr/>
          <p:nvPr/>
        </p:nvSpPr>
        <p:spPr>
          <a:xfrm>
            <a:off x="7581918" y="5745989"/>
            <a:ext cx="764483" cy="363600"/>
          </a:xfrm>
          <a:prstGeom prst="rect">
            <a:avLst/>
          </a:prstGeom>
          <a:solidFill>
            <a:srgbClr val="D12525"/>
          </a:solidFill>
          <a:ln cap="flat" cmpd="sng" w="31750">
            <a:solidFill>
              <a:srgbClr val="D1252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rPr>
              <a:t>交番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48"/>
          <p:cNvSpPr/>
          <p:nvPr/>
        </p:nvSpPr>
        <p:spPr>
          <a:xfrm>
            <a:off x="6578937" y="4518620"/>
            <a:ext cx="983638" cy="363600"/>
          </a:xfrm>
          <a:prstGeom prst="rect">
            <a:avLst/>
          </a:prstGeom>
          <a:solidFill>
            <a:srgbClr val="D12525"/>
          </a:solidFill>
          <a:ln cap="flat" cmpd="sng" w="31750">
            <a:solidFill>
              <a:srgbClr val="D1252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rPr>
              <a:t>市役所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48"/>
          <p:cNvSpPr/>
          <p:nvPr/>
        </p:nvSpPr>
        <p:spPr>
          <a:xfrm>
            <a:off x="4131938" y="5666185"/>
            <a:ext cx="764483" cy="363600"/>
          </a:xfrm>
          <a:prstGeom prst="rect">
            <a:avLst/>
          </a:prstGeom>
          <a:solidFill>
            <a:srgbClr val="D12525"/>
          </a:solidFill>
          <a:ln cap="flat" cmpd="sng" w="31750">
            <a:solidFill>
              <a:srgbClr val="D1252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rPr>
              <a:t>公園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48"/>
          <p:cNvSpPr/>
          <p:nvPr/>
        </p:nvSpPr>
        <p:spPr>
          <a:xfrm>
            <a:off x="4055896" y="2747341"/>
            <a:ext cx="983638" cy="363600"/>
          </a:xfrm>
          <a:prstGeom prst="rect">
            <a:avLst/>
          </a:prstGeom>
          <a:solidFill>
            <a:srgbClr val="D12525"/>
          </a:solidFill>
          <a:ln cap="flat" cmpd="sng" w="31750">
            <a:solidFill>
              <a:srgbClr val="D1252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rPr>
              <a:t>小学校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48"/>
          <p:cNvSpPr/>
          <p:nvPr/>
        </p:nvSpPr>
        <p:spPr>
          <a:xfrm>
            <a:off x="2595494" y="3797899"/>
            <a:ext cx="983638" cy="363600"/>
          </a:xfrm>
          <a:prstGeom prst="rect">
            <a:avLst/>
          </a:prstGeom>
          <a:solidFill>
            <a:srgbClr val="D12525"/>
          </a:solidFill>
          <a:ln cap="flat" cmpd="sng" w="31750">
            <a:solidFill>
              <a:srgbClr val="D1252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rPr>
              <a:t>信号機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48"/>
          <p:cNvSpPr/>
          <p:nvPr/>
        </p:nvSpPr>
        <p:spPr>
          <a:xfrm>
            <a:off x="871265" y="2383741"/>
            <a:ext cx="1399042" cy="363600"/>
          </a:xfrm>
          <a:prstGeom prst="rect">
            <a:avLst/>
          </a:prstGeom>
          <a:solidFill>
            <a:srgbClr val="D12525"/>
          </a:solidFill>
          <a:ln cap="flat" cmpd="sng" w="31750">
            <a:solidFill>
              <a:srgbClr val="D1252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rPr>
              <a:t>市民病院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48"/>
          <p:cNvSpPr/>
          <p:nvPr/>
        </p:nvSpPr>
        <p:spPr>
          <a:xfrm>
            <a:off x="6942749" y="2323405"/>
            <a:ext cx="1476010" cy="363600"/>
          </a:xfrm>
          <a:prstGeom prst="rect">
            <a:avLst/>
          </a:prstGeom>
          <a:solidFill>
            <a:srgbClr val="D12525"/>
          </a:solidFill>
          <a:ln cap="flat" cmpd="sng" w="31750">
            <a:solidFill>
              <a:srgbClr val="D1252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rPr>
              <a:t>ごみ処理場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48"/>
          <p:cNvSpPr/>
          <p:nvPr/>
        </p:nvSpPr>
        <p:spPr>
          <a:xfrm>
            <a:off x="2482746" y="1880571"/>
            <a:ext cx="759900" cy="363600"/>
          </a:xfrm>
          <a:prstGeom prst="rect">
            <a:avLst/>
          </a:prstGeom>
          <a:solidFill>
            <a:schemeClr val="lt1"/>
          </a:solidFill>
          <a:ln cap="flat" cmpd="sng" w="31750">
            <a:solidFill>
              <a:srgbClr val="D1252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会社</a:t>
            </a:r>
            <a:endParaRPr b="1" i="0" sz="2000" u="none" cap="none" strike="noStrike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563" name="Google Shape;563;p48"/>
          <p:cNvSpPr/>
          <p:nvPr/>
        </p:nvSpPr>
        <p:spPr>
          <a:xfrm>
            <a:off x="5643721" y="3667595"/>
            <a:ext cx="764400" cy="363600"/>
          </a:xfrm>
          <a:prstGeom prst="rect">
            <a:avLst/>
          </a:prstGeom>
          <a:solidFill>
            <a:schemeClr val="lt1"/>
          </a:solidFill>
          <a:ln cap="flat" cmpd="sng" w="31750">
            <a:solidFill>
              <a:srgbClr val="D1252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銀行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48"/>
          <p:cNvSpPr/>
          <p:nvPr/>
        </p:nvSpPr>
        <p:spPr>
          <a:xfrm>
            <a:off x="6942749" y="2323405"/>
            <a:ext cx="1476000" cy="363600"/>
          </a:xfrm>
          <a:prstGeom prst="rect">
            <a:avLst/>
          </a:prstGeom>
          <a:solidFill>
            <a:schemeClr val="lt1"/>
          </a:solidFill>
          <a:ln cap="flat" cmpd="sng" w="31750">
            <a:solidFill>
              <a:srgbClr val="D1252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ごみ処理場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48"/>
          <p:cNvSpPr/>
          <p:nvPr/>
        </p:nvSpPr>
        <p:spPr>
          <a:xfrm>
            <a:off x="4131938" y="5666185"/>
            <a:ext cx="764400" cy="363600"/>
          </a:xfrm>
          <a:prstGeom prst="rect">
            <a:avLst/>
          </a:prstGeom>
          <a:solidFill>
            <a:schemeClr val="lt1"/>
          </a:solidFill>
          <a:ln cap="flat" cmpd="sng" w="31750">
            <a:solidFill>
              <a:srgbClr val="D1252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公園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48"/>
          <p:cNvSpPr/>
          <p:nvPr/>
        </p:nvSpPr>
        <p:spPr>
          <a:xfrm>
            <a:off x="871265" y="2383741"/>
            <a:ext cx="1398900" cy="363600"/>
          </a:xfrm>
          <a:prstGeom prst="rect">
            <a:avLst/>
          </a:prstGeom>
          <a:solidFill>
            <a:schemeClr val="lt1"/>
          </a:solidFill>
          <a:ln cap="flat" cmpd="sng" w="31750">
            <a:solidFill>
              <a:srgbClr val="D1252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市民病院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48"/>
          <p:cNvSpPr/>
          <p:nvPr/>
        </p:nvSpPr>
        <p:spPr>
          <a:xfrm>
            <a:off x="4055896" y="2747341"/>
            <a:ext cx="983700" cy="363600"/>
          </a:xfrm>
          <a:prstGeom prst="rect">
            <a:avLst/>
          </a:prstGeom>
          <a:solidFill>
            <a:schemeClr val="lt1"/>
          </a:solidFill>
          <a:ln cap="flat" cmpd="sng" w="31750">
            <a:solidFill>
              <a:srgbClr val="D1252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小学校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48"/>
          <p:cNvSpPr/>
          <p:nvPr/>
        </p:nvSpPr>
        <p:spPr>
          <a:xfrm>
            <a:off x="2595494" y="3797899"/>
            <a:ext cx="983700" cy="363600"/>
          </a:xfrm>
          <a:prstGeom prst="rect">
            <a:avLst/>
          </a:prstGeom>
          <a:solidFill>
            <a:schemeClr val="lt1"/>
          </a:solidFill>
          <a:ln cap="flat" cmpd="sng" w="31750">
            <a:solidFill>
              <a:srgbClr val="D1252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信号機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48"/>
          <p:cNvSpPr/>
          <p:nvPr/>
        </p:nvSpPr>
        <p:spPr>
          <a:xfrm>
            <a:off x="6578937" y="4518620"/>
            <a:ext cx="983700" cy="363600"/>
          </a:xfrm>
          <a:prstGeom prst="rect">
            <a:avLst/>
          </a:prstGeom>
          <a:solidFill>
            <a:schemeClr val="lt1"/>
          </a:solidFill>
          <a:ln cap="flat" cmpd="sng" w="31750">
            <a:solidFill>
              <a:srgbClr val="D1252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市役所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48"/>
          <p:cNvSpPr/>
          <p:nvPr/>
        </p:nvSpPr>
        <p:spPr>
          <a:xfrm>
            <a:off x="7581918" y="5745989"/>
            <a:ext cx="764400" cy="363600"/>
          </a:xfrm>
          <a:prstGeom prst="rect">
            <a:avLst/>
          </a:prstGeom>
          <a:solidFill>
            <a:schemeClr val="lt1"/>
          </a:solidFill>
          <a:ln cap="flat" cmpd="sng" w="31750">
            <a:solidFill>
              <a:srgbClr val="D1252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交番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48"/>
          <p:cNvSpPr/>
          <p:nvPr/>
        </p:nvSpPr>
        <p:spPr>
          <a:xfrm>
            <a:off x="548933" y="5719104"/>
            <a:ext cx="1224000" cy="363600"/>
          </a:xfrm>
          <a:prstGeom prst="rect">
            <a:avLst/>
          </a:prstGeom>
          <a:solidFill>
            <a:schemeClr val="lt1"/>
          </a:solidFill>
          <a:ln cap="flat" cmpd="sng" w="31750">
            <a:solidFill>
              <a:srgbClr val="D1252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コンビニ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48"/>
          <p:cNvSpPr/>
          <p:nvPr/>
        </p:nvSpPr>
        <p:spPr>
          <a:xfrm>
            <a:off x="309963" y="3672832"/>
            <a:ext cx="1463100" cy="363600"/>
          </a:xfrm>
          <a:prstGeom prst="rect">
            <a:avLst/>
          </a:prstGeom>
          <a:solidFill>
            <a:schemeClr val="lt1"/>
          </a:solidFill>
          <a:ln cap="flat" cmpd="sng" w="31750">
            <a:solidFill>
              <a:srgbClr val="D1252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レストラン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48"/>
          <p:cNvSpPr txBox="1"/>
          <p:nvPr/>
        </p:nvSpPr>
        <p:spPr>
          <a:xfrm>
            <a:off x="6851705" y="922423"/>
            <a:ext cx="4923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ja" sz="800" u="none" cap="none" strike="noStrike">
                <a:solidFill>
                  <a:srgbClr val="F25044"/>
                </a:solidFill>
                <a:latin typeface="Noto Sans JP"/>
                <a:ea typeface="Noto Sans JP"/>
                <a:cs typeface="Noto Sans JP"/>
                <a:sym typeface="Noto Sans JP"/>
              </a:rPr>
              <a:t>しせつ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挿絵 が含まれている画像&#10;&#10;自動的に生成された説明" id="578" name="Google Shape;578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40043" y="478166"/>
            <a:ext cx="1833650" cy="1899978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Google Shape;579;p49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fld id="{00000000-1234-1234-1234-123412341234}" type="slidenum">
              <a:rPr b="0" i="0" lang="ja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49"/>
          <p:cNvSpPr/>
          <p:nvPr/>
        </p:nvSpPr>
        <p:spPr>
          <a:xfrm>
            <a:off x="326210" y="1105052"/>
            <a:ext cx="8493939" cy="1136017"/>
          </a:xfrm>
          <a:prstGeom prst="roundRect">
            <a:avLst>
              <a:gd fmla="val 2377" name="adj"/>
            </a:avLst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581" name="Google Shape;581;p49"/>
          <p:cNvSpPr/>
          <p:nvPr/>
        </p:nvSpPr>
        <p:spPr>
          <a:xfrm>
            <a:off x="199285" y="957421"/>
            <a:ext cx="8776200" cy="12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25044"/>
              </a:buClr>
              <a:buSzPts val="2000"/>
              <a:buFont typeface="Noto Sans JP"/>
              <a:buNone/>
            </a:pPr>
            <a:r>
              <a:rPr b="1" i="0" lang="ja" sz="2000" u="none" cap="none" strike="noStrike">
                <a:solidFill>
                  <a:srgbClr val="F25044"/>
                </a:solidFill>
                <a:latin typeface="Noto Sans JP"/>
                <a:ea typeface="Noto Sans JP"/>
                <a:cs typeface="Noto Sans JP"/>
                <a:sym typeface="Noto Sans JP"/>
              </a:rPr>
              <a:t>皆さんは「税金」にどのようなイメージを持っていますか？</a:t>
            </a:r>
            <a:endParaRPr b="1" i="0" sz="2000" u="none" cap="none" strike="noStrike">
              <a:solidFill>
                <a:srgbClr val="F25044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Noto Sans JP"/>
              <a:buNone/>
            </a:pPr>
            <a:r>
              <a:rPr b="1" i="0" lang="ja" sz="17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わたしたちの身の回りには、国や地方公共団体による「公共サービス」や</a:t>
            </a:r>
            <a:endParaRPr b="1" i="0" sz="1700" u="none" cap="none" strike="noStrike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marR="0" rtl="0" algn="l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Noto Sans JP"/>
              <a:buNone/>
            </a:pPr>
            <a:r>
              <a:rPr b="1" i="0" lang="ja" sz="17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「公共施設」があります。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49"/>
          <p:cNvSpPr/>
          <p:nvPr/>
        </p:nvSpPr>
        <p:spPr>
          <a:xfrm>
            <a:off x="5457554" y="2613228"/>
            <a:ext cx="3507057" cy="3713140"/>
          </a:xfrm>
          <a:prstGeom prst="roundRect">
            <a:avLst>
              <a:gd fmla="val 0" name="adj"/>
            </a:avLst>
          </a:prstGeom>
          <a:noFill/>
          <a:ln cap="flat" cmpd="sng" w="19050">
            <a:solidFill>
              <a:srgbClr val="F2504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583" name="Google Shape;583;p49"/>
          <p:cNvSpPr/>
          <p:nvPr/>
        </p:nvSpPr>
        <p:spPr>
          <a:xfrm>
            <a:off x="188491" y="2613228"/>
            <a:ext cx="5171477" cy="3704763"/>
          </a:xfrm>
          <a:prstGeom prst="roundRect">
            <a:avLst>
              <a:gd fmla="val 0" name="adj"/>
            </a:avLst>
          </a:prstGeom>
          <a:noFill/>
          <a:ln cap="flat" cmpd="sng" w="19050">
            <a:solidFill>
              <a:srgbClr val="F2504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grpSp>
        <p:nvGrpSpPr>
          <p:cNvPr id="584" name="Google Shape;584;p49"/>
          <p:cNvGrpSpPr/>
          <p:nvPr/>
        </p:nvGrpSpPr>
        <p:grpSpPr>
          <a:xfrm>
            <a:off x="5902924" y="2714318"/>
            <a:ext cx="2601323" cy="616830"/>
            <a:chOff x="6299670" y="2698564"/>
            <a:chExt cx="2601323" cy="616830"/>
          </a:xfrm>
        </p:grpSpPr>
        <p:sp>
          <p:nvSpPr>
            <p:cNvPr id="585" name="Google Shape;585;p49"/>
            <p:cNvSpPr/>
            <p:nvPr/>
          </p:nvSpPr>
          <p:spPr>
            <a:xfrm>
              <a:off x="7563893" y="2765494"/>
              <a:ext cx="1337100" cy="549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Noto Sans JP"/>
                <a:buNone/>
              </a:pPr>
              <a:r>
                <a:rPr b="1" i="0" lang="ja" sz="14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道路、学校、公園 など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49"/>
            <p:cNvSpPr txBox="1"/>
            <p:nvPr/>
          </p:nvSpPr>
          <p:spPr>
            <a:xfrm>
              <a:off x="6299670" y="2838943"/>
              <a:ext cx="12105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25044"/>
                </a:buClr>
                <a:buSzPts val="2000"/>
                <a:buFont typeface="Noto Sans JP"/>
                <a:buNone/>
              </a:pPr>
              <a:r>
                <a:rPr b="1" i="0" lang="ja" sz="2000" u="none" cap="none" strike="noStrike">
                  <a:solidFill>
                    <a:srgbClr val="F25044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公共施設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49"/>
            <p:cNvSpPr txBox="1"/>
            <p:nvPr/>
          </p:nvSpPr>
          <p:spPr>
            <a:xfrm>
              <a:off x="6397219" y="2698564"/>
              <a:ext cx="10053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25044"/>
                </a:buClr>
                <a:buSzPts val="800"/>
                <a:buFont typeface="Noto Sans JP"/>
                <a:buNone/>
              </a:pPr>
              <a:r>
                <a:rPr b="1" i="0" lang="ja" sz="800" u="none" cap="none" strike="noStrike">
                  <a:solidFill>
                    <a:srgbClr val="F25044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こうきょうしせつ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8" name="Google Shape;588;p49"/>
          <p:cNvGrpSpPr/>
          <p:nvPr/>
        </p:nvGrpSpPr>
        <p:grpSpPr>
          <a:xfrm>
            <a:off x="574585" y="2775393"/>
            <a:ext cx="4573412" cy="479504"/>
            <a:chOff x="768289" y="2759639"/>
            <a:chExt cx="4573412" cy="479504"/>
          </a:xfrm>
        </p:grpSpPr>
        <p:sp>
          <p:nvSpPr>
            <p:cNvPr id="589" name="Google Shape;589;p49"/>
            <p:cNvSpPr/>
            <p:nvPr/>
          </p:nvSpPr>
          <p:spPr>
            <a:xfrm>
              <a:off x="2435601" y="2883988"/>
              <a:ext cx="2906100" cy="31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Noto Sans JP"/>
                <a:buNone/>
              </a:pPr>
              <a:r>
                <a:rPr b="1" i="0" lang="ja" sz="14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警察、消防、ごみ収集、福祉 など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49"/>
            <p:cNvSpPr txBox="1"/>
            <p:nvPr/>
          </p:nvSpPr>
          <p:spPr>
            <a:xfrm>
              <a:off x="768289" y="2838943"/>
              <a:ext cx="17235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25044"/>
                </a:buClr>
                <a:buSzPts val="2000"/>
                <a:buFont typeface="Noto Sans JP"/>
                <a:buNone/>
              </a:pPr>
              <a:r>
                <a:rPr b="1" i="0" lang="ja" sz="2000" u="none" cap="none" strike="noStrike">
                  <a:solidFill>
                    <a:srgbClr val="F25044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公共サービス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49"/>
            <p:cNvSpPr/>
            <p:nvPr/>
          </p:nvSpPr>
          <p:spPr>
            <a:xfrm>
              <a:off x="4415108" y="2759639"/>
              <a:ext cx="697500" cy="21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Noto Sans JP"/>
                <a:buNone/>
              </a:pPr>
              <a:r>
                <a:rPr b="0" i="0" lang="ja" sz="8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ふくし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2" name="Google Shape;592;p49"/>
          <p:cNvGrpSpPr/>
          <p:nvPr/>
        </p:nvGrpSpPr>
        <p:grpSpPr>
          <a:xfrm>
            <a:off x="1988877" y="3394577"/>
            <a:ext cx="1592470" cy="2546462"/>
            <a:chOff x="309940" y="3394577"/>
            <a:chExt cx="1592470" cy="2546462"/>
          </a:xfrm>
        </p:grpSpPr>
        <p:sp>
          <p:nvSpPr>
            <p:cNvPr id="593" name="Google Shape;593;p49"/>
            <p:cNvSpPr/>
            <p:nvPr/>
          </p:nvSpPr>
          <p:spPr>
            <a:xfrm>
              <a:off x="309940" y="4452611"/>
              <a:ext cx="1592470" cy="14884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ja" sz="1300" u="none" cap="none" strike="noStrike">
                  <a:solidFill>
                    <a:srgbClr val="F46C62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ごみ処理費用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ja" sz="1200" u="none" cap="none" strike="noStrike">
                  <a:solidFill>
                    <a:srgbClr val="F46C62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（令和４年度）</a:t>
              </a:r>
              <a:endParaRPr b="1" i="0" sz="1200" u="none" cap="none" strike="noStrike">
                <a:solidFill>
                  <a:srgbClr val="F46C62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ctr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Arial"/>
                <a:buNone/>
              </a:pPr>
              <a:r>
                <a:t/>
              </a:r>
              <a:endParaRPr b="1" i="0" sz="1300" u="none" cap="none" strike="noStrike">
                <a:solidFill>
                  <a:srgbClr val="005BAD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Noto Sans JP"/>
                <a:buNone/>
              </a:pPr>
              <a:r>
                <a:rPr b="1" i="0" lang="ja" sz="13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約2兆4,726億円</a:t>
              </a:r>
              <a:r>
                <a:rPr b="1" baseline="30000" i="0" lang="ja" sz="13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※２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Noto Sans JP"/>
                <a:buNone/>
              </a:pPr>
              <a:r>
                <a:rPr b="1" i="0" lang="ja" sz="13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国民１人当たり</a:t>
              </a:r>
              <a:endParaRPr b="1" i="0" sz="13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Noto Sans JP"/>
                <a:buNone/>
              </a:pPr>
              <a:r>
                <a:rPr b="1" i="0" lang="ja" sz="13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約19,800円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94" name="Google Shape;594;p4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81129" y="3394577"/>
              <a:ext cx="1386251" cy="97181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95" name="Google Shape;595;p49"/>
          <p:cNvGrpSpPr/>
          <p:nvPr/>
        </p:nvGrpSpPr>
        <p:grpSpPr>
          <a:xfrm>
            <a:off x="3680092" y="3419240"/>
            <a:ext cx="1661801" cy="2607077"/>
            <a:chOff x="3680092" y="3419240"/>
            <a:chExt cx="1661801" cy="2607077"/>
          </a:xfrm>
        </p:grpSpPr>
        <p:sp>
          <p:nvSpPr>
            <p:cNvPr id="596" name="Google Shape;596;p49"/>
            <p:cNvSpPr/>
            <p:nvPr/>
          </p:nvSpPr>
          <p:spPr>
            <a:xfrm>
              <a:off x="3680092" y="4452611"/>
              <a:ext cx="1661801" cy="15737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46C62"/>
                </a:buClr>
                <a:buSzPts val="1300"/>
                <a:buFont typeface="Noto Sans JP"/>
                <a:buNone/>
              </a:pPr>
              <a:r>
                <a:rPr b="1" i="0" lang="ja" sz="1300" u="none" cap="none" strike="noStrike">
                  <a:solidFill>
                    <a:srgbClr val="F46C62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国民医療費の</a:t>
              </a:r>
              <a:endParaRPr b="1" i="0" sz="1300" u="none" cap="none" strike="noStrike">
                <a:solidFill>
                  <a:srgbClr val="F46C62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46C62"/>
                </a:buClr>
                <a:buSzPts val="1300"/>
                <a:buFont typeface="Noto Sans JP"/>
                <a:buNone/>
              </a:pPr>
              <a:r>
                <a:rPr b="1" i="0" lang="ja" sz="1300" u="none" cap="none" strike="noStrike">
                  <a:solidFill>
                    <a:srgbClr val="F46C62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公費負担額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46C62"/>
                </a:buClr>
                <a:buSzPts val="1200"/>
                <a:buFont typeface="Noto Sans JP"/>
                <a:buNone/>
              </a:pPr>
              <a:r>
                <a:rPr b="1" i="0" lang="ja" sz="1200" u="none" cap="none" strike="noStrike">
                  <a:solidFill>
                    <a:srgbClr val="F46C62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（令和３年度）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Arial"/>
                <a:buNone/>
              </a:pPr>
              <a:r>
                <a:t/>
              </a:r>
              <a:endParaRPr b="1" i="0" sz="1300" u="none" cap="none" strike="noStrike">
                <a:solidFill>
                  <a:srgbClr val="005BAD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Noto Sans JP"/>
                <a:buNone/>
              </a:pPr>
              <a:r>
                <a:rPr b="1" i="0" lang="ja" sz="13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約17兆1,025億円</a:t>
              </a:r>
              <a:r>
                <a:rPr b="1" baseline="30000" i="0" lang="ja" sz="13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※3</a:t>
              </a:r>
              <a:endParaRPr b="1" baseline="30000" i="0" sz="13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Noto Sans JP"/>
                <a:buNone/>
              </a:pPr>
              <a:r>
                <a:rPr b="1" i="0" lang="ja" sz="13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国民１人当たり</a:t>
              </a:r>
              <a:endParaRPr b="1" i="0" sz="13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Noto Sans JP"/>
                <a:buNone/>
              </a:pPr>
              <a:r>
                <a:rPr b="1" i="0" lang="ja" sz="13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約136,300円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97" name="Google Shape;597;p4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973291" y="3419240"/>
              <a:ext cx="1014391" cy="10140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8" name="Google Shape;598;p49"/>
            <p:cNvSpPr/>
            <p:nvPr/>
          </p:nvSpPr>
          <p:spPr>
            <a:xfrm>
              <a:off x="4202440" y="4353783"/>
              <a:ext cx="647238" cy="2505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46C62"/>
                </a:buClr>
                <a:buSzPts val="800"/>
                <a:buFont typeface="Noto Sans JP"/>
                <a:buNone/>
              </a:pPr>
              <a:r>
                <a:rPr b="0" i="0" lang="ja" sz="800" u="none" cap="none" strike="noStrike">
                  <a:solidFill>
                    <a:srgbClr val="F46C62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いりょう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49"/>
            <p:cNvSpPr/>
            <p:nvPr/>
          </p:nvSpPr>
          <p:spPr>
            <a:xfrm>
              <a:off x="4323466" y="4632317"/>
              <a:ext cx="562800" cy="25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46C62"/>
                </a:buClr>
                <a:buSzPts val="800"/>
                <a:buFont typeface="Noto Sans JP"/>
                <a:buNone/>
              </a:pPr>
              <a:r>
                <a:rPr b="0" i="0" lang="ja" sz="800" u="none" cap="none" strike="noStrike">
                  <a:solidFill>
                    <a:srgbClr val="F46C62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ふたん</a:t>
              </a:r>
              <a:endParaRPr b="0" i="0" sz="800" u="none" cap="none" strike="noStrike">
                <a:solidFill>
                  <a:srgbClr val="F46C62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</p:grpSp>
      <p:grpSp>
        <p:nvGrpSpPr>
          <p:cNvPr id="600" name="Google Shape;600;p49"/>
          <p:cNvGrpSpPr/>
          <p:nvPr/>
        </p:nvGrpSpPr>
        <p:grpSpPr>
          <a:xfrm>
            <a:off x="281000" y="3498585"/>
            <a:ext cx="1592400" cy="2442315"/>
            <a:chOff x="1974913" y="3498585"/>
            <a:chExt cx="1592400" cy="2442315"/>
          </a:xfrm>
        </p:grpSpPr>
        <p:sp>
          <p:nvSpPr>
            <p:cNvPr id="601" name="Google Shape;601;p49"/>
            <p:cNvSpPr/>
            <p:nvPr/>
          </p:nvSpPr>
          <p:spPr>
            <a:xfrm>
              <a:off x="1974913" y="4452600"/>
              <a:ext cx="1592400" cy="148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46C62"/>
                </a:buClr>
                <a:buSzPts val="1300"/>
                <a:buFont typeface="Noto Sans JP"/>
                <a:buNone/>
              </a:pPr>
              <a:r>
                <a:rPr b="1" i="0" lang="ja" sz="1300" u="none" cap="none" strike="noStrike">
                  <a:solidFill>
                    <a:srgbClr val="F46C62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警察費・消防費</a:t>
              </a:r>
              <a:endParaRPr b="1" i="0" sz="1300" u="none" cap="none" strike="noStrike">
                <a:solidFill>
                  <a:srgbClr val="F46C62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46C62"/>
                </a:buClr>
                <a:buSzPts val="1200"/>
                <a:buFont typeface="Noto Sans JP"/>
                <a:buNone/>
              </a:pPr>
              <a:r>
                <a:rPr b="1" i="0" lang="ja" sz="1200" u="none" cap="none" strike="noStrike">
                  <a:solidFill>
                    <a:srgbClr val="F46C62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（令和４年度）</a:t>
              </a:r>
              <a:endParaRPr b="1" i="0" sz="1200" u="none" cap="none" strike="noStrike">
                <a:solidFill>
                  <a:srgbClr val="F46C62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ctr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Arial"/>
                <a:buNone/>
              </a:pPr>
              <a:r>
                <a:t/>
              </a:r>
              <a:endParaRPr b="1" i="0" sz="1300" u="none" cap="none" strike="noStrike">
                <a:solidFill>
                  <a:srgbClr val="005BAD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Noto Sans JP"/>
                <a:buNone/>
              </a:pPr>
              <a:r>
                <a:rPr b="1" i="0" lang="ja" sz="13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約5兆3,177億円</a:t>
              </a:r>
              <a:r>
                <a:rPr b="1" baseline="30000" i="0" lang="ja" sz="13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※１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Noto Sans JP"/>
                <a:buNone/>
              </a:pPr>
              <a:r>
                <a:rPr b="1" i="0" lang="ja" sz="13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国民１人当たり</a:t>
              </a:r>
              <a:endParaRPr b="1" i="0" sz="13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Noto Sans JP"/>
                <a:buNone/>
              </a:pPr>
              <a:r>
                <a:rPr b="1" i="0" lang="ja" sz="13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約42,560円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02" name="Google Shape;602;p4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088452" y="3498585"/>
              <a:ext cx="1329398" cy="81679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03" name="Google Shape;603;p49"/>
          <p:cNvGrpSpPr/>
          <p:nvPr/>
        </p:nvGrpSpPr>
        <p:grpSpPr>
          <a:xfrm>
            <a:off x="5481816" y="3385141"/>
            <a:ext cx="1579136" cy="2107196"/>
            <a:chOff x="5481816" y="3385141"/>
            <a:chExt cx="1579136" cy="2107196"/>
          </a:xfrm>
        </p:grpSpPr>
        <p:sp>
          <p:nvSpPr>
            <p:cNvPr id="604" name="Google Shape;604;p49"/>
            <p:cNvSpPr/>
            <p:nvPr/>
          </p:nvSpPr>
          <p:spPr>
            <a:xfrm>
              <a:off x="5481816" y="4452611"/>
              <a:ext cx="1579136" cy="10397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46C62"/>
                </a:buClr>
                <a:buSzPts val="1300"/>
                <a:buFont typeface="Noto Sans JP"/>
                <a:buNone/>
              </a:pPr>
              <a:r>
                <a:rPr b="1" i="0" lang="ja" sz="1300" u="none" cap="none" strike="noStrike">
                  <a:solidFill>
                    <a:srgbClr val="F46C62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道路整備事業費</a:t>
              </a:r>
              <a:endParaRPr b="1" i="0" sz="1300" u="none" cap="none" strike="noStrike">
                <a:solidFill>
                  <a:srgbClr val="F46C62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46C62"/>
                </a:buClr>
                <a:buSzPts val="1200"/>
                <a:buFont typeface="Noto Sans JP"/>
                <a:buNone/>
              </a:pPr>
              <a:r>
                <a:rPr b="1" i="0" lang="ja" sz="1200" u="none" cap="none" strike="noStrike">
                  <a:solidFill>
                    <a:srgbClr val="F46C62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（令和６年度）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Arial"/>
                <a:buNone/>
              </a:pPr>
              <a:r>
                <a:t/>
              </a:r>
              <a:endParaRPr b="1" i="0" sz="1300" u="none" cap="none" strike="noStrike">
                <a:solidFill>
                  <a:srgbClr val="005BAD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Noto Sans JP"/>
                <a:buNone/>
              </a:pPr>
              <a:r>
                <a:rPr b="1" i="0" lang="ja" sz="13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約1兆6,715億円</a:t>
              </a:r>
              <a:r>
                <a:rPr b="1" baseline="30000" i="0" lang="ja" sz="13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※4</a:t>
              </a:r>
              <a:endParaRPr b="1" baseline="30000" i="0" sz="13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  <p:pic>
          <p:nvPicPr>
            <p:cNvPr id="605" name="Google Shape;605;p49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5540272" y="3385141"/>
              <a:ext cx="1462225" cy="99068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06" name="Google Shape;606;p49"/>
          <p:cNvGrpSpPr/>
          <p:nvPr/>
        </p:nvGrpSpPr>
        <p:grpSpPr>
          <a:xfrm>
            <a:off x="7245552" y="3502941"/>
            <a:ext cx="1549281" cy="2438098"/>
            <a:chOff x="7245552" y="3502941"/>
            <a:chExt cx="1549281" cy="2438098"/>
          </a:xfrm>
        </p:grpSpPr>
        <p:sp>
          <p:nvSpPr>
            <p:cNvPr id="607" name="Google Shape;607;p49"/>
            <p:cNvSpPr/>
            <p:nvPr/>
          </p:nvSpPr>
          <p:spPr>
            <a:xfrm>
              <a:off x="7245552" y="4452611"/>
              <a:ext cx="1549281" cy="14884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46C62"/>
                </a:buClr>
                <a:buSzPts val="1300"/>
                <a:buFont typeface="Noto Sans JP"/>
                <a:buNone/>
              </a:pPr>
              <a:r>
                <a:rPr b="1" i="0" lang="ja" sz="1300" u="none" cap="none" strike="noStrike">
                  <a:solidFill>
                    <a:srgbClr val="F46C62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校舎・体育館</a:t>
              </a:r>
              <a:endParaRPr b="1" i="0" sz="1300" u="none" cap="none" strike="noStrike">
                <a:solidFill>
                  <a:srgbClr val="F46C62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46C62"/>
                </a:buClr>
                <a:buSzPts val="1300"/>
                <a:buFont typeface="Noto Sans JP"/>
                <a:buNone/>
              </a:pPr>
              <a:r>
                <a:rPr b="1" i="0" lang="ja" sz="1300" u="none" cap="none" strike="noStrike">
                  <a:solidFill>
                    <a:srgbClr val="F46C62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などの建設費用</a:t>
              </a:r>
              <a:endParaRPr b="1" i="0" sz="1300" u="none" cap="none" strike="noStrike">
                <a:solidFill>
                  <a:srgbClr val="F46C62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46C62"/>
                </a:buClr>
                <a:buSzPts val="1200"/>
                <a:buFont typeface="Noto Sans JP"/>
                <a:buNone/>
              </a:pPr>
              <a:r>
                <a:rPr b="1" i="0" lang="ja" sz="1200" u="none" cap="none" strike="noStrike">
                  <a:solidFill>
                    <a:srgbClr val="F46C62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（令和６年度）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Arial"/>
                <a:buNone/>
              </a:pPr>
              <a:r>
                <a:t/>
              </a:r>
              <a:endParaRPr b="1" i="0" sz="1300" u="none" cap="none" strike="noStrike">
                <a:solidFill>
                  <a:srgbClr val="005BAD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Noto Sans JP"/>
                <a:buNone/>
              </a:pPr>
              <a:r>
                <a:rPr b="1" i="0" lang="ja" sz="13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約732億円</a:t>
              </a:r>
              <a:r>
                <a:rPr b="1" baseline="30000" i="0" lang="ja" sz="13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※5</a:t>
              </a:r>
              <a:endParaRPr b="1" baseline="30000" i="0" sz="13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  <p:pic>
          <p:nvPicPr>
            <p:cNvPr id="608" name="Google Shape;608;p49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7438783" y="3502941"/>
              <a:ext cx="1162819" cy="717014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609" name="Google Shape;609;p49"/>
          <p:cNvCxnSpPr/>
          <p:nvPr/>
        </p:nvCxnSpPr>
        <p:spPr>
          <a:xfrm>
            <a:off x="1908854" y="3490182"/>
            <a:ext cx="0" cy="2497947"/>
          </a:xfrm>
          <a:prstGeom prst="straightConnector1">
            <a:avLst/>
          </a:prstGeom>
          <a:noFill/>
          <a:ln cap="flat" cmpd="sng" w="9525">
            <a:solidFill>
              <a:srgbClr val="F46C6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10" name="Google Shape;610;p49"/>
          <p:cNvCxnSpPr/>
          <p:nvPr/>
        </p:nvCxnSpPr>
        <p:spPr>
          <a:xfrm>
            <a:off x="3597449" y="3490182"/>
            <a:ext cx="0" cy="2497947"/>
          </a:xfrm>
          <a:prstGeom prst="straightConnector1">
            <a:avLst/>
          </a:prstGeom>
          <a:noFill/>
          <a:ln cap="flat" cmpd="sng" w="9525">
            <a:solidFill>
              <a:srgbClr val="F46C6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11" name="Google Shape;611;p49"/>
          <p:cNvCxnSpPr/>
          <p:nvPr/>
        </p:nvCxnSpPr>
        <p:spPr>
          <a:xfrm>
            <a:off x="7153252" y="3490182"/>
            <a:ext cx="0" cy="2497947"/>
          </a:xfrm>
          <a:prstGeom prst="straightConnector1">
            <a:avLst/>
          </a:prstGeom>
          <a:noFill/>
          <a:ln cap="flat" cmpd="sng" w="9525">
            <a:solidFill>
              <a:srgbClr val="F46C6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12" name="Google Shape;612;p49"/>
          <p:cNvSpPr/>
          <p:nvPr/>
        </p:nvSpPr>
        <p:spPr>
          <a:xfrm>
            <a:off x="178275" y="2127850"/>
            <a:ext cx="8796000" cy="524700"/>
          </a:xfrm>
          <a:prstGeom prst="roundRect">
            <a:avLst>
              <a:gd fmla="val 0" name="adj"/>
            </a:avLst>
          </a:prstGeom>
          <a:solidFill>
            <a:srgbClr val="F46C6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52"/>
              <a:buFont typeface="Arial"/>
              <a:buNone/>
            </a:pPr>
            <a:r>
              <a:t/>
            </a:r>
            <a:endParaRPr b="0" i="0" sz="2052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Google Shape;613;p49"/>
          <p:cNvSpPr/>
          <p:nvPr/>
        </p:nvSpPr>
        <p:spPr>
          <a:xfrm>
            <a:off x="2588829" y="2169641"/>
            <a:ext cx="3975447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ja" sz="280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rPr>
              <a:t>「税金」</a:t>
            </a:r>
            <a:r>
              <a:rPr b="1" i="0" lang="ja" sz="180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rPr>
              <a:t>により賄われています。</a:t>
            </a:r>
            <a:endParaRPr b="1" i="0" sz="2400" u="none" cap="none" strike="noStrike">
              <a:solidFill>
                <a:schemeClr val="lt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614" name="Google Shape;614;p49"/>
          <p:cNvSpPr/>
          <p:nvPr/>
        </p:nvSpPr>
        <p:spPr>
          <a:xfrm>
            <a:off x="441569" y="1639263"/>
            <a:ext cx="1128300" cy="2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JP"/>
              <a:buNone/>
            </a:pPr>
            <a:r>
              <a:rPr b="0" i="0" lang="ja" sz="8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こうきょうしせつ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p49"/>
          <p:cNvSpPr/>
          <p:nvPr/>
        </p:nvSpPr>
        <p:spPr>
          <a:xfrm>
            <a:off x="4684178" y="2162656"/>
            <a:ext cx="307777" cy="1231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ja" sz="80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rPr>
              <a:t>まかな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6" name="Google Shape;616;p49"/>
          <p:cNvSpPr txBox="1"/>
          <p:nvPr/>
        </p:nvSpPr>
        <p:spPr>
          <a:xfrm>
            <a:off x="609065" y="2723166"/>
            <a:ext cx="697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5044"/>
              </a:buClr>
              <a:buSzPts val="800"/>
              <a:buFont typeface="Noto Sans JP"/>
              <a:buNone/>
            </a:pPr>
            <a:r>
              <a:rPr b="1" i="0" lang="ja" sz="800" u="none" cap="none" strike="noStrike">
                <a:solidFill>
                  <a:srgbClr val="F25044"/>
                </a:solidFill>
                <a:latin typeface="Noto Sans JP"/>
                <a:ea typeface="Noto Sans JP"/>
                <a:cs typeface="Noto Sans JP"/>
                <a:sym typeface="Noto Sans JP"/>
              </a:rPr>
              <a:t>こうきょう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49"/>
          <p:cNvSpPr/>
          <p:nvPr/>
        </p:nvSpPr>
        <p:spPr>
          <a:xfrm>
            <a:off x="5582156" y="1283410"/>
            <a:ext cx="886500" cy="2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JP"/>
              <a:buNone/>
            </a:pPr>
            <a:r>
              <a:rPr b="0" i="0" lang="ja" sz="8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こうきょう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49"/>
          <p:cNvSpPr txBox="1"/>
          <p:nvPr/>
        </p:nvSpPr>
        <p:spPr>
          <a:xfrm>
            <a:off x="843129" y="130873"/>
            <a:ext cx="63402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JP"/>
              <a:buNone/>
            </a:pPr>
            <a:r>
              <a:rPr b="1" i="0" lang="ja" sz="3200" u="none" cap="none" strike="noStrike">
                <a:solidFill>
                  <a:srgbClr val="FFFFFF"/>
                </a:solidFill>
                <a:latin typeface="Noto Sans JP"/>
                <a:ea typeface="Noto Sans JP"/>
                <a:cs typeface="Noto Sans JP"/>
                <a:sym typeface="Noto Sans JP"/>
              </a:rPr>
              <a:t>税金は何のためにあるのだろうか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49"/>
          <p:cNvSpPr/>
          <p:nvPr/>
        </p:nvSpPr>
        <p:spPr>
          <a:xfrm>
            <a:off x="162600" y="6429375"/>
            <a:ext cx="8493900" cy="312000"/>
          </a:xfrm>
          <a:prstGeom prst="roundRect">
            <a:avLst>
              <a:gd fmla="val 0" name="adj"/>
            </a:avLst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ja" sz="75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※1・2　出所：総務省「令和6年版地方財政白書」　※3　出所：厚生労働省「令和3（2021）年度国民医療費の概況」　※4・5　出所：財務省｢令和6年度予算及び財政投融資計画の説明」　</a:t>
            </a:r>
            <a:endParaRPr b="0" i="0" sz="7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50"/>
          <p:cNvSpPr txBox="1"/>
          <p:nvPr/>
        </p:nvSpPr>
        <p:spPr>
          <a:xfrm>
            <a:off x="878182" y="6493840"/>
            <a:ext cx="7233802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ja" sz="1100" u="none" cap="none" strike="noStrike">
                <a:solidFill>
                  <a:srgbClr val="F25044"/>
                </a:solidFill>
                <a:latin typeface="Noto Sans JP"/>
                <a:ea typeface="Noto Sans JP"/>
                <a:cs typeface="Noto Sans JP"/>
                <a:sym typeface="Noto Sans JP"/>
              </a:rPr>
              <a:t>動画で学ぼう：「税の学習コーナー」　</a:t>
            </a:r>
            <a:r>
              <a:rPr b="0" i="0" lang="ja" sz="11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https://www.nta.go.jp/taxes/kids/video/index.htm#anime</a:t>
            </a:r>
            <a:r>
              <a:rPr b="0" i="0" lang="ja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100" u="none" cap="none" strike="noStrike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625" name="Google Shape;625;p50"/>
          <p:cNvSpPr/>
          <p:nvPr/>
        </p:nvSpPr>
        <p:spPr>
          <a:xfrm>
            <a:off x="5288351" y="5968900"/>
            <a:ext cx="3759600" cy="348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5"/>
              <a:buFont typeface="Arial"/>
              <a:buNone/>
            </a:pPr>
            <a:r>
              <a:rPr b="0" i="0" lang="ja" sz="855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※出所：文部科学省「令和４年度地方教育費調査（令和３会計年度）」　　　</a:t>
            </a:r>
            <a:endParaRPr b="0" i="0" sz="855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50"/>
          <p:cNvSpPr/>
          <p:nvPr/>
        </p:nvSpPr>
        <p:spPr>
          <a:xfrm>
            <a:off x="342377" y="2117575"/>
            <a:ext cx="8477773" cy="3814148"/>
          </a:xfrm>
          <a:prstGeom prst="rect">
            <a:avLst/>
          </a:prstGeom>
          <a:noFill/>
          <a:ln cap="flat" cmpd="sng" w="19050">
            <a:solidFill>
              <a:srgbClr val="F2504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627" name="Google Shape;627;p50"/>
          <p:cNvSpPr txBox="1"/>
          <p:nvPr/>
        </p:nvSpPr>
        <p:spPr>
          <a:xfrm>
            <a:off x="455552" y="2228471"/>
            <a:ext cx="1485981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ja" sz="16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（全国平均）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8" name="Google Shape;628;p50"/>
          <p:cNvGrpSpPr/>
          <p:nvPr/>
        </p:nvGrpSpPr>
        <p:grpSpPr>
          <a:xfrm>
            <a:off x="6384206" y="1981173"/>
            <a:ext cx="2247847" cy="3831213"/>
            <a:chOff x="6384206" y="1981173"/>
            <a:chExt cx="2247847" cy="3831213"/>
          </a:xfrm>
        </p:grpSpPr>
        <p:pic>
          <p:nvPicPr>
            <p:cNvPr id="629" name="Google Shape;629;p5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904275" y="1981173"/>
              <a:ext cx="1207709" cy="29066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0" name="Google Shape;630;p50"/>
            <p:cNvSpPr/>
            <p:nvPr/>
          </p:nvSpPr>
          <p:spPr>
            <a:xfrm>
              <a:off x="6384206" y="4902755"/>
              <a:ext cx="2247847" cy="348032"/>
            </a:xfrm>
            <a:prstGeom prst="roundRect">
              <a:avLst>
                <a:gd fmla="val 5296" name="adj"/>
              </a:avLst>
            </a:prstGeom>
            <a:noFill/>
            <a:ln cap="flat" cmpd="sng" w="19050">
              <a:solidFill>
                <a:srgbClr val="F2504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ja" sz="20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高校生</a:t>
              </a:r>
              <a:r>
                <a:rPr b="1" i="0" lang="ja" sz="16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（全日制）</a:t>
              </a:r>
              <a:endParaRPr b="1" i="0" sz="18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  <p:sp>
          <p:nvSpPr>
            <p:cNvPr id="631" name="Google Shape;631;p50"/>
            <p:cNvSpPr txBox="1"/>
            <p:nvPr/>
          </p:nvSpPr>
          <p:spPr>
            <a:xfrm>
              <a:off x="6424882" y="5403700"/>
              <a:ext cx="2166495" cy="4086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ja" sz="20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約</a:t>
              </a:r>
              <a:r>
                <a:rPr b="1" i="0" lang="ja" sz="26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1,129,000</a:t>
              </a:r>
              <a:r>
                <a:rPr b="1" i="0" lang="ja" sz="20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円</a:t>
              </a:r>
              <a:endParaRPr b="1" i="0" sz="22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</p:grpSp>
      <p:grpSp>
        <p:nvGrpSpPr>
          <p:cNvPr id="632" name="Google Shape;632;p50"/>
          <p:cNvGrpSpPr/>
          <p:nvPr/>
        </p:nvGrpSpPr>
        <p:grpSpPr>
          <a:xfrm>
            <a:off x="3458596" y="2343882"/>
            <a:ext cx="2247847" cy="3468504"/>
            <a:chOff x="3458596" y="2343882"/>
            <a:chExt cx="2247847" cy="3468504"/>
          </a:xfrm>
        </p:grpSpPr>
        <p:pic>
          <p:nvPicPr>
            <p:cNvPr id="633" name="Google Shape;633;p5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067178" y="2343882"/>
              <a:ext cx="1030683" cy="25849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4" name="Google Shape;634;p50"/>
            <p:cNvSpPr/>
            <p:nvPr/>
          </p:nvSpPr>
          <p:spPr>
            <a:xfrm>
              <a:off x="3458596" y="4902171"/>
              <a:ext cx="2247847" cy="349200"/>
            </a:xfrm>
            <a:prstGeom prst="roundRect">
              <a:avLst>
                <a:gd fmla="val 8320" name="adj"/>
              </a:avLst>
            </a:prstGeom>
            <a:noFill/>
            <a:ln cap="flat" cmpd="sng" w="19050">
              <a:solidFill>
                <a:srgbClr val="F2504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ja" sz="20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中学生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50"/>
            <p:cNvSpPr txBox="1"/>
            <p:nvPr/>
          </p:nvSpPr>
          <p:spPr>
            <a:xfrm>
              <a:off x="3499272" y="5403701"/>
              <a:ext cx="2166495" cy="4086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ja" sz="20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約</a:t>
              </a:r>
              <a:r>
                <a:rPr b="1" i="0" lang="ja" sz="26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1,067,000</a:t>
              </a:r>
              <a:r>
                <a:rPr b="1" i="0" lang="ja" sz="20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円</a:t>
              </a:r>
              <a:endParaRPr b="1" i="0" sz="22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</p:grpSp>
      <p:grpSp>
        <p:nvGrpSpPr>
          <p:cNvPr id="636" name="Google Shape;636;p50"/>
          <p:cNvGrpSpPr/>
          <p:nvPr/>
        </p:nvGrpSpPr>
        <p:grpSpPr>
          <a:xfrm>
            <a:off x="532986" y="2841735"/>
            <a:ext cx="2247847" cy="2970652"/>
            <a:chOff x="532986" y="2841735"/>
            <a:chExt cx="2247847" cy="2970652"/>
          </a:xfrm>
        </p:grpSpPr>
        <p:pic>
          <p:nvPicPr>
            <p:cNvPr id="637" name="Google Shape;637;p5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077546" y="2841735"/>
              <a:ext cx="1158726" cy="19957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8" name="Google Shape;638;p50"/>
            <p:cNvSpPr/>
            <p:nvPr/>
          </p:nvSpPr>
          <p:spPr>
            <a:xfrm>
              <a:off x="532986" y="4902171"/>
              <a:ext cx="2247847" cy="349200"/>
            </a:xfrm>
            <a:prstGeom prst="roundRect">
              <a:avLst>
                <a:gd fmla="val 7312" name="adj"/>
              </a:avLst>
            </a:prstGeom>
            <a:noFill/>
            <a:ln cap="flat" cmpd="sng" w="19050">
              <a:solidFill>
                <a:srgbClr val="F2504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ja" sz="2000" u="none" cap="none" strike="noStrike">
                  <a:solidFill>
                    <a:srgbClr val="000000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小学生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50"/>
            <p:cNvSpPr txBox="1"/>
            <p:nvPr/>
          </p:nvSpPr>
          <p:spPr>
            <a:xfrm>
              <a:off x="573662" y="5403700"/>
              <a:ext cx="2166495" cy="4086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ja" sz="20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約</a:t>
              </a:r>
              <a:r>
                <a:rPr b="1" i="0" lang="ja" sz="26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921,000</a:t>
              </a:r>
              <a:r>
                <a:rPr b="1" i="0" lang="ja" sz="20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円</a:t>
              </a:r>
              <a:endParaRPr b="1" i="0" sz="22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</p:grpSp>
      <p:sp>
        <p:nvSpPr>
          <p:cNvPr id="640" name="Google Shape;640;p50"/>
          <p:cNvSpPr/>
          <p:nvPr/>
        </p:nvSpPr>
        <p:spPr>
          <a:xfrm>
            <a:off x="188500" y="957025"/>
            <a:ext cx="9144000" cy="10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25044"/>
              </a:buClr>
              <a:buSzPts val="2000"/>
              <a:buFont typeface="Noto Sans JP"/>
              <a:buNone/>
            </a:pPr>
            <a:r>
              <a:rPr b="1" i="0" lang="ja" sz="2000" u="none" cap="none" strike="noStrike">
                <a:solidFill>
                  <a:srgbClr val="F25044"/>
                </a:solidFill>
                <a:latin typeface="Noto Sans JP"/>
                <a:ea typeface="Noto Sans JP"/>
                <a:cs typeface="Noto Sans JP"/>
                <a:sym typeface="Noto Sans JP"/>
              </a:rPr>
              <a:t>公立学校の児童・生徒一人当たりの公費負担額 </a:t>
            </a:r>
            <a:r>
              <a:rPr b="1" i="0" lang="ja" sz="1600" u="none" cap="none" strike="noStrike">
                <a:solidFill>
                  <a:srgbClr val="F25044"/>
                </a:solidFill>
                <a:latin typeface="Noto Sans JP"/>
                <a:ea typeface="Noto Sans JP"/>
                <a:cs typeface="Noto Sans JP"/>
                <a:sym typeface="Noto Sans JP"/>
              </a:rPr>
              <a:t>（令和３年度）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Noto Sans JP"/>
              <a:buNone/>
            </a:pPr>
            <a:r>
              <a:rPr b="1" i="0" lang="ja" sz="17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普段通っている学校で使う用品や施設のほか、教科書の無償配付などにも、</a:t>
            </a:r>
            <a:endParaRPr b="1" i="0" sz="1700" u="none" cap="none" strike="noStrike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marR="0" rtl="0" algn="l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Noto Sans JP"/>
              <a:buNone/>
            </a:pPr>
            <a:r>
              <a:rPr b="1" i="0" lang="ja" sz="17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税金が使われています。皆さんのためにどのぐらい使われているか、確認してみましょう。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1" name="Google Shape;641;p5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513091">
            <a:off x="7270195" y="438692"/>
            <a:ext cx="1996787" cy="1195299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p50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643" name="Google Shape;643;p50"/>
          <p:cNvSpPr/>
          <p:nvPr/>
        </p:nvSpPr>
        <p:spPr>
          <a:xfrm>
            <a:off x="4854256" y="850759"/>
            <a:ext cx="567900" cy="2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Clr>
                <a:srgbClr val="F46C62"/>
              </a:buClr>
              <a:buSzPts val="800"/>
              <a:buFont typeface="Noto Sans JP"/>
              <a:buNone/>
            </a:pPr>
            <a:r>
              <a:rPr b="1" i="0" lang="ja" sz="800" u="none" cap="none" strike="noStrike">
                <a:solidFill>
                  <a:srgbClr val="F46C62"/>
                </a:solidFill>
                <a:latin typeface="Noto Sans JP"/>
                <a:ea typeface="Noto Sans JP"/>
                <a:cs typeface="Noto Sans JP"/>
                <a:sym typeface="Noto Sans JP"/>
              </a:rPr>
              <a:t>ふたん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Google Shape;644;p50"/>
          <p:cNvSpPr txBox="1"/>
          <p:nvPr/>
        </p:nvSpPr>
        <p:spPr>
          <a:xfrm>
            <a:off x="3499272" y="1284607"/>
            <a:ext cx="4923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ja" sz="8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しせつ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p50"/>
          <p:cNvSpPr/>
          <p:nvPr/>
        </p:nvSpPr>
        <p:spPr>
          <a:xfrm>
            <a:off x="5628788" y="1278918"/>
            <a:ext cx="1002600" cy="2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Noto Sans JP"/>
              <a:buNone/>
            </a:pPr>
            <a:r>
              <a:rPr b="1" i="0" lang="ja" sz="8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むしょう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p50"/>
          <p:cNvSpPr txBox="1"/>
          <p:nvPr/>
        </p:nvSpPr>
        <p:spPr>
          <a:xfrm>
            <a:off x="843129" y="130873"/>
            <a:ext cx="63402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JP"/>
              <a:buNone/>
            </a:pPr>
            <a:r>
              <a:rPr b="1" i="0" lang="ja" sz="3200" u="none" cap="none" strike="noStrike">
                <a:solidFill>
                  <a:srgbClr val="FFFFFF"/>
                </a:solidFill>
                <a:latin typeface="Noto Sans JP"/>
                <a:ea typeface="Noto Sans JP"/>
                <a:cs typeface="Noto Sans JP"/>
                <a:sym typeface="Noto Sans JP"/>
              </a:rPr>
              <a:t>税金は何のためにあるのだろうか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51"/>
          <p:cNvSpPr txBox="1"/>
          <p:nvPr/>
        </p:nvSpPr>
        <p:spPr>
          <a:xfrm>
            <a:off x="192486" y="973146"/>
            <a:ext cx="8691600" cy="188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ja" sz="2000" u="none" cap="none" strike="noStrike">
                <a:solidFill>
                  <a:srgbClr val="F25044"/>
                </a:solidFill>
                <a:latin typeface="Noto Sans JP"/>
                <a:ea typeface="Noto Sans JP"/>
                <a:cs typeface="Noto Sans JP"/>
                <a:sym typeface="Noto Sans JP"/>
              </a:rPr>
              <a:t>税金の使いみち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ja" sz="17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税金は、みんなの安全を守る警察・消防や、道路・水道の整備といった「みんなのために役立つ活動」や、年金・医療・福祉・教育など「社会での助け合いのための活動」に使われています。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ja" sz="17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そのために必要なたくさんのお金を、</a:t>
            </a:r>
            <a:r>
              <a:rPr b="1" i="0" lang="ja" sz="1700" u="none" cap="none" strike="noStrike">
                <a:solidFill>
                  <a:srgbClr val="F25044"/>
                </a:solidFill>
                <a:latin typeface="Noto Sans JP"/>
                <a:ea typeface="Noto Sans JP"/>
                <a:cs typeface="Noto Sans JP"/>
                <a:sym typeface="Noto Sans JP"/>
              </a:rPr>
              <a:t>みんなで出し合って</a:t>
            </a:r>
            <a:r>
              <a:rPr b="1" i="0" lang="ja" sz="17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負担するのが「税金」です。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51"/>
          <p:cNvSpPr txBox="1"/>
          <p:nvPr>
            <p:ph idx="12" type="sldNum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grpSp>
        <p:nvGrpSpPr>
          <p:cNvPr id="654" name="Google Shape;654;p51"/>
          <p:cNvGrpSpPr/>
          <p:nvPr/>
        </p:nvGrpSpPr>
        <p:grpSpPr>
          <a:xfrm>
            <a:off x="2148507" y="1645081"/>
            <a:ext cx="1853715" cy="219635"/>
            <a:chOff x="-399677" y="1613827"/>
            <a:chExt cx="1853715" cy="219635"/>
          </a:xfrm>
        </p:grpSpPr>
        <p:sp>
          <p:nvSpPr>
            <p:cNvPr id="655" name="Google Shape;655;p51"/>
            <p:cNvSpPr txBox="1"/>
            <p:nvPr/>
          </p:nvSpPr>
          <p:spPr>
            <a:xfrm>
              <a:off x="-399677" y="1618061"/>
              <a:ext cx="6168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1" i="0" lang="ja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ねんきん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51"/>
            <p:cNvSpPr txBox="1"/>
            <p:nvPr/>
          </p:nvSpPr>
          <p:spPr>
            <a:xfrm>
              <a:off x="240544" y="1613827"/>
              <a:ext cx="6039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1" i="0" lang="ja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いりょう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51"/>
            <p:cNvSpPr txBox="1"/>
            <p:nvPr/>
          </p:nvSpPr>
          <p:spPr>
            <a:xfrm>
              <a:off x="928438" y="1618062"/>
              <a:ext cx="5256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1" i="0" lang="ja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ふくし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8" name="Google Shape;658;p51"/>
          <p:cNvGrpSpPr/>
          <p:nvPr/>
        </p:nvGrpSpPr>
        <p:grpSpPr>
          <a:xfrm>
            <a:off x="1434700" y="3176525"/>
            <a:ext cx="6274500" cy="1782900"/>
            <a:chOff x="1434700" y="3176525"/>
            <a:chExt cx="6274500" cy="1782900"/>
          </a:xfrm>
        </p:grpSpPr>
        <p:sp>
          <p:nvSpPr>
            <p:cNvPr id="659" name="Google Shape;659;p51"/>
            <p:cNvSpPr/>
            <p:nvPr/>
          </p:nvSpPr>
          <p:spPr>
            <a:xfrm>
              <a:off x="1434700" y="3176525"/>
              <a:ext cx="6274500" cy="1782900"/>
            </a:xfrm>
            <a:prstGeom prst="roundRect">
              <a:avLst>
                <a:gd fmla="val 0" name="adj"/>
              </a:avLst>
            </a:prstGeom>
            <a:solidFill>
              <a:srgbClr val="FCDA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</p:txBody>
        </p:sp>
        <p:sp>
          <p:nvSpPr>
            <p:cNvPr id="660" name="Google Shape;660;p51"/>
            <p:cNvSpPr txBox="1"/>
            <p:nvPr/>
          </p:nvSpPr>
          <p:spPr>
            <a:xfrm>
              <a:off x="1863554" y="3668655"/>
              <a:ext cx="5416800" cy="83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ja" sz="2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税金は、みんなで社会を支えるための</a:t>
              </a:r>
              <a:endParaRPr b="1" i="0" sz="22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ja" sz="2200" u="none" cap="none" strike="noStrike">
                  <a:solidFill>
                    <a:schemeClr val="dk1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「会費」のようなもの</a:t>
              </a:r>
              <a:endPara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61" name="Google Shape;661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6225" y="3844196"/>
            <a:ext cx="2142219" cy="2551704"/>
          </a:xfrm>
          <a:prstGeom prst="rect">
            <a:avLst/>
          </a:prstGeom>
          <a:noFill/>
          <a:ln>
            <a:noFill/>
          </a:ln>
        </p:spPr>
      </p:pic>
      <p:sp>
        <p:nvSpPr>
          <p:cNvPr id="662" name="Google Shape;662;p51"/>
          <p:cNvSpPr txBox="1"/>
          <p:nvPr/>
        </p:nvSpPr>
        <p:spPr>
          <a:xfrm>
            <a:off x="878182" y="6493840"/>
            <a:ext cx="81699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1" i="0" lang="ja" sz="1050" u="none" cap="none" strike="noStrike">
                <a:solidFill>
                  <a:srgbClr val="F25044"/>
                </a:solidFill>
                <a:latin typeface="Noto Sans JP"/>
                <a:ea typeface="Noto Sans JP"/>
                <a:cs typeface="Noto Sans JP"/>
                <a:sym typeface="Noto Sans JP"/>
              </a:rPr>
              <a:t>ゲームで学ぼう：うんこ税金ドリル　</a:t>
            </a:r>
            <a:r>
              <a:rPr b="0" i="0" lang="ja" sz="105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https://www.mof.go.jp/tax_policy/publication/brochure/zeikin_drill/index.html</a:t>
            </a:r>
            <a:r>
              <a:rPr b="0" i="0" lang="ja" sz="105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（財務省HP）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3" name="Google Shape;663;p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21506" y="3555125"/>
            <a:ext cx="1100044" cy="2196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p5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831928" y="3679762"/>
            <a:ext cx="1010044" cy="2619818"/>
          </a:xfrm>
          <a:prstGeom prst="rect">
            <a:avLst/>
          </a:prstGeom>
          <a:noFill/>
          <a:ln>
            <a:noFill/>
          </a:ln>
        </p:spPr>
      </p:pic>
      <p:sp>
        <p:nvSpPr>
          <p:cNvPr id="665" name="Google Shape;665;p51"/>
          <p:cNvSpPr txBox="1"/>
          <p:nvPr/>
        </p:nvSpPr>
        <p:spPr>
          <a:xfrm>
            <a:off x="5858584" y="2358261"/>
            <a:ext cx="5040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ja" sz="800" u="none" cap="none" strike="noStrike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ふたん</a:t>
            </a:r>
            <a:endParaRPr b="1" i="0" sz="1400" u="none" cap="none" strike="noStrike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666" name="Google Shape;666;p51"/>
          <p:cNvSpPr txBox="1"/>
          <p:nvPr/>
        </p:nvSpPr>
        <p:spPr>
          <a:xfrm>
            <a:off x="843129" y="130873"/>
            <a:ext cx="63402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JP"/>
              <a:buNone/>
            </a:pPr>
            <a:r>
              <a:rPr b="1" i="0" lang="ja" sz="3200" u="none" cap="none" strike="noStrike">
                <a:solidFill>
                  <a:srgbClr val="FFFFFF"/>
                </a:solidFill>
                <a:latin typeface="Noto Sans JP"/>
                <a:ea typeface="Noto Sans JP"/>
                <a:cs typeface="Noto Sans JP"/>
                <a:sym typeface="Noto Sans JP"/>
              </a:rPr>
              <a:t>税金は何のためにあるのだろうか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テーマ">
  <a:themeElements>
    <a:clrScheme name="Office テーマ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テーマ">
  <a:themeElements>
    <a:clrScheme name="Office テーマ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