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tags/tag4.xml" ContentType="application/vnd.openxmlformats-officedocument.presentationml.tags+xml"/>
  <Override PartName="/ppt/notesSlides/notesSlide2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xml" ContentType="application/vnd.openxmlformats-officedocument.presentationml.tags+xml"/>
  <Override PartName="/ppt/notesSlides/notesSlide2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33"/>
  </p:notesMasterIdLst>
  <p:handoutMasterIdLst>
    <p:handoutMasterId r:id="rId34"/>
  </p:handoutMasterIdLst>
  <p:sldIdLst>
    <p:sldId id="256" r:id="rId5"/>
    <p:sldId id="1169" r:id="rId6"/>
    <p:sldId id="305" r:id="rId7"/>
    <p:sldId id="1172" r:id="rId8"/>
    <p:sldId id="1176" r:id="rId9"/>
    <p:sldId id="1183" r:id="rId10"/>
    <p:sldId id="340" r:id="rId11"/>
    <p:sldId id="1170" r:id="rId12"/>
    <p:sldId id="483" r:id="rId13"/>
    <p:sldId id="1174" r:id="rId14"/>
    <p:sldId id="1175" r:id="rId15"/>
    <p:sldId id="303" r:id="rId16"/>
    <p:sldId id="1178" r:id="rId17"/>
    <p:sldId id="1129" r:id="rId18"/>
    <p:sldId id="1177" r:id="rId19"/>
    <p:sldId id="1132" r:id="rId20"/>
    <p:sldId id="1179" r:id="rId21"/>
    <p:sldId id="1165" r:id="rId22"/>
    <p:sldId id="1180" r:id="rId23"/>
    <p:sldId id="1167" r:id="rId24"/>
    <p:sldId id="1182" r:id="rId25"/>
    <p:sldId id="1218" r:id="rId26"/>
    <p:sldId id="1222" r:id="rId27"/>
    <p:sldId id="1208" r:id="rId28"/>
    <p:sldId id="1206" r:id="rId29"/>
    <p:sldId id="328" r:id="rId30"/>
    <p:sldId id="1173" r:id="rId31"/>
    <p:sldId id="1203" r:id="rId32"/>
  </p:sldIdLst>
  <p:sldSz cx="9144000" cy="6858000" type="screen4x3"/>
  <p:notesSz cx="6797675" cy="9926638"/>
  <p:embeddedFontLst>
    <p:embeddedFont>
      <p:font typeface="Meiryo" panose="020B0604030504040204" pitchFamily="50" charset="-128"/>
      <p:regular r:id="rId35"/>
      <p:bold r:id="rId36"/>
      <p:italic r:id="rId37"/>
      <p:boldItalic r:id="rId38"/>
    </p:embeddedFont>
    <p:embeddedFont>
      <p:font typeface="Yu Gothic" panose="020B0400000000000000" pitchFamily="50" charset="-128"/>
      <p:regular r:id="rId39"/>
      <p:bold r:id="rId40"/>
    </p:embeddedFont>
    <p:embeddedFont>
      <p:font typeface="Helvetica" panose="020B0604020202020204" pitchFamily="34" charset="0"/>
      <p:regular r:id="rId41"/>
      <p:bold r:id="rId42"/>
      <p:italic r:id="rId43"/>
      <p:boldItalic r:id="rId44"/>
    </p:embeddedFont>
    <p:embeddedFont>
      <p:font typeface="HGPｺﾞｼｯｸE" panose="020B0900000000000000" pitchFamily="50" charset="-128"/>
      <p:regular r:id="rId45"/>
    </p:embeddedFont>
    <p:embeddedFont>
      <p:font typeface="HGPｺﾞｼｯｸE" panose="020B0900000000000000" pitchFamily="50" charset="-128"/>
      <p:regular r:id="rId45"/>
    </p:embeddedFont>
    <p:embeddedFont>
      <p:font typeface="HGPｺﾞｼｯｸM" panose="020B0600000000000000" pitchFamily="50" charset="-128"/>
      <p:regular r:id="rId46"/>
    </p:embeddedFont>
    <p:embeddedFont>
      <p:font typeface="HGP創英角ｺﾞｼｯｸUB" panose="020B0900000000000000" pitchFamily="50" charset="-128"/>
      <p:regular r:id="rId47"/>
    </p:embeddedFont>
    <p:embeddedFont>
      <p:font typeface="Meiryo UI" panose="020B0604030504040204" pitchFamily="50" charset="-128"/>
      <p:regular r:id="rId48"/>
      <p:bold r:id="rId49"/>
      <p:italic r:id="rId50"/>
      <p:boldItalic r:id="rId51"/>
    </p:embeddedFont>
    <p:embeddedFont>
      <p:font typeface="ＭＳ Ｐゴシック" panose="020B0600070205080204" pitchFamily="50" charset="-128"/>
      <p:regular r:id="rId52"/>
    </p:embeddedFont>
    <p:embeddedFont>
      <p:font typeface="ＭＳ ゴシック" panose="020B0609070205080204" pitchFamily="49" charset="-128"/>
      <p:regular r:id="rId53"/>
    </p:embeddedFont>
    <p:embeddedFont>
      <p:font typeface="ＭＳ 明朝" panose="02020609040205080304" pitchFamily="17" charset="-128"/>
      <p:regular r:id="rId5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D9F254"/>
    <a:srgbClr val="FFCA81"/>
    <a:srgbClr val="9B4D0D"/>
    <a:srgbClr val="0070C0"/>
    <a:srgbClr val="E4B212"/>
    <a:srgbClr val="FF66CC"/>
    <a:srgbClr val="7030A0"/>
    <a:srgbClr val="00B050"/>
    <a:srgbClr val="E8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48" autoAdjust="0"/>
    <p:restoredTop sz="88219" autoAdjust="0"/>
  </p:normalViewPr>
  <p:slideViewPr>
    <p:cSldViewPr snapToGrid="0">
      <p:cViewPr>
        <p:scale>
          <a:sx n="154" d="100"/>
          <a:sy n="154" d="100"/>
        </p:scale>
        <p:origin x="-1914" y="-3402"/>
      </p:cViewPr>
      <p:guideLst>
        <p:guide orient="horz"/>
        <p:guide pos="5760"/>
      </p:guideLst>
    </p:cSldViewPr>
  </p:slideViewPr>
  <p:notesTextViewPr>
    <p:cViewPr>
      <p:scale>
        <a:sx n="1" d="1"/>
        <a:sy n="1" d="1"/>
      </p:scale>
      <p:origin x="0" y="0"/>
    </p:cViewPr>
  </p:notesTextViewPr>
  <p:notesViewPr>
    <p:cSldViewPr snapToGrid="0">
      <p:cViewPr>
        <p:scale>
          <a:sx n="90" d="100"/>
          <a:sy n="90" d="100"/>
        </p:scale>
        <p:origin x="2650" y="-9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ln>
              <a:solidFill>
                <a:srgbClr val="D63636"/>
              </a:solidFill>
            </a:ln>
          </c:spPr>
          <c:dPt>
            <c:idx val="0"/>
            <c:bubble3D val="0"/>
            <c:spPr>
              <a:solidFill>
                <a:srgbClr val="B7CDDA"/>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DBE7ED"/>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5394E3"/>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DBE7ED"/>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B7CDDA"/>
              </a:solidFill>
              <a:ln w="19050">
                <a:noFill/>
              </a:ln>
              <a:effectLst/>
            </c:spPr>
            <c:extLst>
              <c:ext xmlns:c16="http://schemas.microsoft.com/office/drawing/2014/chart" uri="{C3380CC4-5D6E-409C-BE32-E72D297353CC}">
                <c16:uniqueId val="{00000003-98DC-4E53-811C-2513A90EFCF3}"/>
              </c:ext>
            </c:extLst>
          </c:dPt>
          <c:dPt>
            <c:idx val="5"/>
            <c:bubble3D val="0"/>
            <c:spPr>
              <a:noFill/>
              <a:ln w="28575">
                <a:solidFill>
                  <a:srgbClr val="D63636"/>
                </a:solidFill>
                <a:prstDash val="sysDash"/>
              </a:ln>
              <a:effectLst/>
            </c:spPr>
            <c:extLst>
              <c:ext xmlns:c16="http://schemas.microsoft.com/office/drawing/2014/chart" uri="{C3380CC4-5D6E-409C-BE32-E72D297353CC}">
                <c16:uniqueId val="{00000001-98DC-4E53-811C-2513A90EFCF3}"/>
              </c:ext>
            </c:extLst>
          </c:dPt>
          <c:cat>
            <c:strRef>
              <c:f>Sheet1!$A$2:$A$7</c:f>
              <c:strCache>
                <c:ptCount val="6"/>
                <c:pt idx="0">
                  <c:v>所得税</c:v>
                </c:pt>
                <c:pt idx="1">
                  <c:v>法人税</c:v>
                </c:pt>
                <c:pt idx="2">
                  <c:v>消費税</c:v>
                </c:pt>
                <c:pt idx="3">
                  <c:v>その他税収</c:v>
                </c:pt>
                <c:pt idx="4">
                  <c:v>その他収入</c:v>
                </c:pt>
                <c:pt idx="5">
                  <c:v>公債金</c:v>
                </c:pt>
              </c:strCache>
            </c:strRef>
          </c:cat>
          <c:val>
            <c:numRef>
              <c:f>Sheet1!$B$2:$B$7</c:f>
              <c:numCache>
                <c:formatCode>General</c:formatCode>
                <c:ptCount val="6"/>
                <c:pt idx="0">
                  <c:v>15.9</c:v>
                </c:pt>
                <c:pt idx="1">
                  <c:v>15.1</c:v>
                </c:pt>
                <c:pt idx="2">
                  <c:v>21.2</c:v>
                </c:pt>
                <c:pt idx="3">
                  <c:v>9.6</c:v>
                </c:pt>
                <c:pt idx="4">
                  <c:v>6.7</c:v>
                </c:pt>
                <c:pt idx="5">
                  <c:v>31.5</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dPt>
            <c:idx val="0"/>
            <c:bubble3D val="0"/>
            <c:spPr>
              <a:solidFill>
                <a:srgbClr val="005AFF"/>
              </a:solidFill>
              <a:ln w="19050">
                <a:noFill/>
              </a:ln>
              <a:effectLst/>
            </c:spPr>
            <c:extLst>
              <c:ext xmlns:c16="http://schemas.microsoft.com/office/drawing/2014/chart" uri="{C3380CC4-5D6E-409C-BE32-E72D297353CC}">
                <c16:uniqueId val="{00000001-F2F4-9D47-881C-159D1B79F294}"/>
              </c:ext>
            </c:extLst>
          </c:dPt>
          <c:dPt>
            <c:idx val="1"/>
            <c:bubble3D val="0"/>
            <c:spPr>
              <a:solidFill>
                <a:srgbClr val="FF8082"/>
              </a:solidFill>
              <a:ln w="19050">
                <a:noFill/>
              </a:ln>
              <a:effectLst/>
            </c:spPr>
            <c:extLst>
              <c:ext xmlns:c16="http://schemas.microsoft.com/office/drawing/2014/chart" uri="{C3380CC4-5D6E-409C-BE32-E72D297353CC}">
                <c16:uniqueId val="{00000003-F2F4-9D47-881C-159D1B79F29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2F4-9D47-881C-159D1B79F29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2F4-9D47-881C-159D1B79F294}"/>
              </c:ext>
            </c:extLst>
          </c:dPt>
          <c:cat>
            <c:numRef>
              <c:f>Sheet1!$A$2:$A$5</c:f>
              <c:numCache>
                <c:formatCode>General</c:formatCode>
                <c:ptCount val="4"/>
              </c:numCache>
            </c:numRef>
          </c:cat>
          <c:val>
            <c:numRef>
              <c:f>Sheet1!$B$2:$B$5</c:f>
              <c:numCache>
                <c:formatCode>General</c:formatCode>
                <c:ptCount val="4"/>
                <c:pt idx="0">
                  <c:v>54.9</c:v>
                </c:pt>
                <c:pt idx="1">
                  <c:v>45.1</c:v>
                </c:pt>
              </c:numCache>
            </c:numRef>
          </c:val>
          <c:extLst>
            <c:ext xmlns:c16="http://schemas.microsoft.com/office/drawing/2014/chart" uri="{C3380CC4-5D6E-409C-BE32-E72D297353CC}">
              <c16:uniqueId val="{00000008-F2F4-9D47-881C-159D1B79F29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noFill/>
            </a:ln>
          </c:spPr>
          <c:dPt>
            <c:idx val="0"/>
            <c:bubble3D val="0"/>
            <c:spPr>
              <a:solidFill>
                <a:srgbClr val="FFCA80"/>
              </a:solidFill>
              <a:ln w="6350">
                <a:noFill/>
              </a:ln>
              <a:effectLst/>
            </c:spPr>
            <c:extLst>
              <c:ext xmlns:c16="http://schemas.microsoft.com/office/drawing/2014/chart" uri="{C3380CC4-5D6E-409C-BE32-E72D297353CC}">
                <c16:uniqueId val="{00000001-BE89-FC4A-B42C-BF876555E78C}"/>
              </c:ext>
            </c:extLst>
          </c:dPt>
          <c:dPt>
            <c:idx val="1"/>
            <c:bubble3D val="0"/>
            <c:spPr>
              <a:solidFill>
                <a:srgbClr val="84949E"/>
              </a:solidFill>
              <a:ln w="6350">
                <a:noFill/>
              </a:ln>
              <a:effectLst/>
            </c:spPr>
            <c:extLst>
              <c:ext xmlns:c16="http://schemas.microsoft.com/office/drawing/2014/chart" uri="{C3380CC4-5D6E-409C-BE32-E72D297353CC}">
                <c16:uniqueId val="{00000003-BE89-FC4A-B42C-BF876555E78C}"/>
              </c:ext>
            </c:extLst>
          </c:dPt>
          <c:dPt>
            <c:idx val="2"/>
            <c:bubble3D val="0"/>
            <c:spPr>
              <a:solidFill>
                <a:srgbClr val="4DC4FF"/>
              </a:solidFill>
              <a:ln w="6350">
                <a:noFill/>
              </a:ln>
              <a:effectLst/>
            </c:spPr>
            <c:extLst>
              <c:ext xmlns:c16="http://schemas.microsoft.com/office/drawing/2014/chart" uri="{C3380CC4-5D6E-409C-BE32-E72D297353CC}">
                <c16:uniqueId val="{00000005-BE89-FC4A-B42C-BF876555E78C}"/>
              </c:ext>
            </c:extLst>
          </c:dPt>
          <c:dPt>
            <c:idx val="3"/>
            <c:bubble3D val="0"/>
            <c:spPr>
              <a:solidFill>
                <a:srgbClr val="D8F255"/>
              </a:solidFill>
              <a:ln w="6350">
                <a:noFill/>
              </a:ln>
              <a:effectLst/>
            </c:spPr>
            <c:extLst>
              <c:ext xmlns:c16="http://schemas.microsoft.com/office/drawing/2014/chart" uri="{C3380CC4-5D6E-409C-BE32-E72D297353CC}">
                <c16:uniqueId val="{00000007-BE89-FC4A-B42C-BF876555E78C}"/>
              </c:ext>
            </c:extLst>
          </c:dPt>
          <c:dPt>
            <c:idx val="4"/>
            <c:bubble3D val="0"/>
            <c:spPr>
              <a:solidFill>
                <a:srgbClr val="C9ACE6"/>
              </a:solidFill>
              <a:ln w="6350">
                <a:noFill/>
              </a:ln>
              <a:effectLst/>
            </c:spPr>
            <c:extLst>
              <c:ext xmlns:c16="http://schemas.microsoft.com/office/drawing/2014/chart" uri="{C3380CC4-5D6E-409C-BE32-E72D297353CC}">
                <c16:uniqueId val="{00000009-BE89-FC4A-B42C-BF876555E78C}"/>
              </c:ext>
            </c:extLst>
          </c:dPt>
          <c:dPt>
            <c:idx val="5"/>
            <c:bubble3D val="0"/>
            <c:spPr>
              <a:solidFill>
                <a:srgbClr val="FFCABF"/>
              </a:solidFill>
              <a:ln w="6350">
                <a:noFill/>
              </a:ln>
              <a:effectLst/>
            </c:spPr>
            <c:extLst>
              <c:ext xmlns:c16="http://schemas.microsoft.com/office/drawing/2014/chart" uri="{C3380CC4-5D6E-409C-BE32-E72D297353CC}">
                <c16:uniqueId val="{0000000B-BE89-FC4A-B42C-BF876555E78C}"/>
              </c:ext>
            </c:extLst>
          </c:dPt>
          <c:dPt>
            <c:idx val="6"/>
            <c:bubble3D val="0"/>
            <c:spPr>
              <a:solidFill>
                <a:srgbClr val="F6AA00"/>
              </a:solidFill>
              <a:ln w="6350">
                <a:noFill/>
              </a:ln>
              <a:effectLst/>
            </c:spPr>
            <c:extLst>
              <c:ext xmlns:c16="http://schemas.microsoft.com/office/drawing/2014/chart" uri="{C3380CC4-5D6E-409C-BE32-E72D297353CC}">
                <c16:uniqueId val="{0000000D-BE89-FC4A-B42C-BF876555E78C}"/>
              </c:ext>
            </c:extLst>
          </c:dPt>
          <c:dPt>
            <c:idx val="7"/>
            <c:bubble3D val="0"/>
            <c:spPr>
              <a:solidFill>
                <a:srgbClr val="FFF100"/>
              </a:solidFill>
              <a:ln w="6350">
                <a:noFill/>
              </a:ln>
              <a:effectLst/>
            </c:spPr>
            <c:extLst>
              <c:ext xmlns:c16="http://schemas.microsoft.com/office/drawing/2014/chart" uri="{C3380CC4-5D6E-409C-BE32-E72D297353CC}">
                <c16:uniqueId val="{0000000F-BE89-FC4A-B42C-BF876555E78C}"/>
              </c:ext>
            </c:extLst>
          </c:dPt>
          <c:dPt>
            <c:idx val="8"/>
            <c:bubble3D val="0"/>
            <c:spPr>
              <a:solidFill>
                <a:srgbClr val="77D9A8"/>
              </a:solidFill>
              <a:ln w="6350">
                <a:noFill/>
              </a:ln>
              <a:effectLst/>
            </c:spPr>
            <c:extLst>
              <c:ext xmlns:c16="http://schemas.microsoft.com/office/drawing/2014/chart" uri="{C3380CC4-5D6E-409C-BE32-E72D297353CC}">
                <c16:uniqueId val="{00000011-BE89-FC4A-B42C-BF876555E78C}"/>
              </c:ext>
            </c:extLst>
          </c:dPt>
          <c:dPt>
            <c:idx val="9"/>
            <c:bubble3D val="0"/>
            <c:spPr>
              <a:solidFill>
                <a:srgbClr val="FF8082"/>
              </a:solidFill>
              <a:ln w="6350">
                <a:noFill/>
              </a:ln>
              <a:effectLst/>
            </c:spPr>
            <c:extLst>
              <c:ext xmlns:c16="http://schemas.microsoft.com/office/drawing/2014/chart" uri="{C3380CC4-5D6E-409C-BE32-E72D297353CC}">
                <c16:uniqueId val="{00000013-BE89-FC4A-B42C-BF876555E78C}"/>
              </c:ext>
            </c:extLst>
          </c:dPt>
          <c:dPt>
            <c:idx val="10"/>
            <c:bubble3D val="0"/>
            <c:spPr>
              <a:solidFill>
                <a:srgbClr val="005AFF"/>
              </a:solidFill>
              <a:ln w="6350">
                <a:noFill/>
              </a:ln>
              <a:effectLst/>
            </c:spPr>
            <c:extLst>
              <c:ext xmlns:c16="http://schemas.microsoft.com/office/drawing/2014/chart" uri="{C3380CC4-5D6E-409C-BE32-E72D297353CC}">
                <c16:uniqueId val="{00000015-BE89-FC4A-B42C-BF876555E78C}"/>
              </c:ext>
            </c:extLst>
          </c:dPt>
          <c:dPt>
            <c:idx val="11"/>
            <c:bubble3D val="0"/>
            <c:spPr>
              <a:solidFill>
                <a:srgbClr val="C8C8CB"/>
              </a:solidFill>
              <a:ln w="6350">
                <a:noFill/>
              </a:ln>
              <a:effectLst/>
            </c:spPr>
            <c:extLst>
              <c:ext xmlns:c16="http://schemas.microsoft.com/office/drawing/2014/chart" uri="{C3380CC4-5D6E-409C-BE32-E72D297353CC}">
                <c16:uniqueId val="{00000017-BE89-FC4A-B42C-BF876555E78C}"/>
              </c:ext>
            </c:extLst>
          </c:dPt>
          <c:dPt>
            <c:idx val="12"/>
            <c:bubble3D val="0"/>
            <c:spPr>
              <a:solidFill>
                <a:srgbClr val="FFF100"/>
              </a:solidFill>
              <a:ln w="6350">
                <a:noFill/>
              </a:ln>
              <a:effectLst/>
            </c:spPr>
            <c:extLst>
              <c:ext xmlns:c16="http://schemas.microsoft.com/office/drawing/2014/chart" uri="{C3380CC4-5D6E-409C-BE32-E72D297353CC}">
                <c16:uniqueId val="{00000019-BE89-FC4A-B42C-BF876555E78C}"/>
              </c:ext>
            </c:extLst>
          </c:dPt>
          <c:dPt>
            <c:idx val="13"/>
            <c:bubble3D val="0"/>
            <c:spPr>
              <a:solidFill>
                <a:srgbClr val="C8C8CB"/>
              </a:solidFill>
              <a:ln w="6350">
                <a:noFill/>
              </a:ln>
              <a:effectLst/>
            </c:spPr>
            <c:extLst>
              <c:ext xmlns:c16="http://schemas.microsoft.com/office/drawing/2014/chart" uri="{C3380CC4-5D6E-409C-BE32-E72D297353CC}">
                <c16:uniqueId val="{0000001B-BE89-FC4A-B42C-BF876555E78C}"/>
              </c:ext>
            </c:extLst>
          </c:dPt>
          <c:dPt>
            <c:idx val="14"/>
            <c:bubble3D val="0"/>
            <c:spPr>
              <a:solidFill>
                <a:schemeClr val="accent3">
                  <a:lumMod val="80000"/>
                  <a:lumOff val="20000"/>
                </a:schemeClr>
              </a:solidFill>
              <a:ln w="6350">
                <a:noFill/>
              </a:ln>
              <a:effectLst/>
            </c:spPr>
            <c:extLst>
              <c:ext xmlns:c16="http://schemas.microsoft.com/office/drawing/2014/chart" uri="{C3380CC4-5D6E-409C-BE32-E72D297353CC}">
                <c16:uniqueId val="{0000001D-BE89-FC4A-B42C-BF876555E78C}"/>
              </c:ext>
            </c:extLst>
          </c:dPt>
          <c:val>
            <c:numRef>
              <c:f>Sheet1!$B$2:$B$16</c:f>
              <c:numCache>
                <c:formatCode>General</c:formatCode>
                <c:ptCount val="15"/>
                <c:pt idx="0">
                  <c:v>20.8</c:v>
                </c:pt>
                <c:pt idx="1">
                  <c:v>16.8</c:v>
                </c:pt>
                <c:pt idx="2">
                  <c:v>15.5</c:v>
                </c:pt>
                <c:pt idx="3">
                  <c:v>13.8</c:v>
                </c:pt>
                <c:pt idx="4">
                  <c:v>10.6</c:v>
                </c:pt>
                <c:pt idx="5">
                  <c:v>5.7</c:v>
                </c:pt>
                <c:pt idx="6">
                  <c:v>5.4</c:v>
                </c:pt>
                <c:pt idx="7">
                  <c:v>4.4000000000000004</c:v>
                </c:pt>
                <c:pt idx="8">
                  <c:v>3.8</c:v>
                </c:pt>
                <c:pt idx="9">
                  <c:v>1.5</c:v>
                </c:pt>
                <c:pt idx="10">
                  <c:v>1.1000000000000001</c:v>
                </c:pt>
                <c:pt idx="11">
                  <c:v>0.4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列1</c:v>
                      </c:pt>
                    </c:strCache>
                  </c:strRef>
                </c15:tx>
              </c15:filteredSeriesTitle>
            </c:ext>
            <c:ext xmlns:c15="http://schemas.microsoft.com/office/drawing/2012/chart" uri="{02D57815-91ED-43cb-92C2-25804820EDAC}">
              <c15:filteredCategoryTitle>
                <c15:cat>
                  <c:numRef>
                    <c:extLst>
                      <c:ext uri="{02D57815-91ED-43cb-92C2-25804820EDAC}">
                        <c15:formulaRef>
                          <c15:sqref>Sheet1!$A$2:$A$16</c15:sqref>
                        </c15:formulaRef>
                      </c:ext>
                    </c:extLst>
                    <c:numCache>
                      <c:formatCode>General</c:formatCode>
                      <c:ptCount val="15"/>
                    </c:numCache>
                  </c:numRef>
                </c15:cat>
              </c15:filteredCategoryTitle>
            </c:ext>
            <c:ext xmlns:c16="http://schemas.microsoft.com/office/drawing/2014/chart" uri="{C3380CC4-5D6E-409C-BE32-E72D297353CC}">
              <c16:uniqueId val="{0000001E-BE89-FC4A-B42C-BF876555E78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ln w="6350">
              <a:solidFill>
                <a:schemeClr val="bg1"/>
              </a:solidFill>
            </a:ln>
          </c:spPr>
          <c:dPt>
            <c:idx val="0"/>
            <c:bubble3D val="0"/>
            <c:spPr>
              <a:solidFill>
                <a:srgbClr val="009E47"/>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A6A6A6"/>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B5B5B6"/>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C9CACA"/>
              </a:solidFill>
              <a:ln w="6350">
                <a:solidFill>
                  <a:schemeClr val="bg1"/>
                </a:solidFill>
              </a:ln>
              <a:effectLst/>
            </c:spPr>
            <c:extLst>
              <c:ext xmlns:c16="http://schemas.microsoft.com/office/drawing/2014/chart" uri="{C3380CC4-5D6E-409C-BE32-E72D297353CC}">
                <c16:uniqueId val="{00000003-98DC-4E53-811C-2513A90EFCF3}"/>
              </c:ext>
            </c:extLst>
          </c:dPt>
          <c:dPt>
            <c:idx val="5"/>
            <c:bubble3D val="0"/>
            <c:spPr>
              <a:solidFill>
                <a:srgbClr val="EAEAEA"/>
              </a:solidFill>
              <a:ln w="6350">
                <a:solidFill>
                  <a:schemeClr val="bg1"/>
                </a:solidFill>
              </a:ln>
              <a:effectLst/>
            </c:spPr>
            <c:extLst>
              <c:ext xmlns:c16="http://schemas.microsoft.com/office/drawing/2014/chart" uri="{C3380CC4-5D6E-409C-BE32-E72D297353CC}">
                <c16:uniqueId val="{00000001-98DC-4E53-811C-2513A90EFCF3}"/>
              </c:ext>
            </c:extLst>
          </c:dPt>
          <c:dPt>
            <c:idx val="6"/>
            <c:bubble3D val="0"/>
            <c:spPr>
              <a:solidFill>
                <a:srgbClr val="EE6E6E"/>
              </a:solidFill>
              <a:ln w="6350">
                <a:solidFill>
                  <a:schemeClr val="bg1"/>
                </a:solidFill>
                <a:prstDash val="sysDash"/>
              </a:ln>
              <a:effectLst/>
            </c:spPr>
            <c:extLst>
              <c:ext xmlns:c16="http://schemas.microsoft.com/office/drawing/2014/chart" uri="{C3380CC4-5D6E-409C-BE32-E72D297353CC}">
                <c16:uniqueId val="{0000000D-3FC0-4ECE-B320-88B986DE3DFE}"/>
              </c:ext>
            </c:extLst>
          </c:dPt>
          <c:cat>
            <c:strRef>
              <c:f>Sheet1!$A$2:$A$8</c:f>
              <c:strCache>
                <c:ptCount val="7"/>
                <c:pt idx="0">
                  <c:v>社会保障</c:v>
                </c:pt>
                <c:pt idx="1">
                  <c:v>地方交付税  交付金等</c:v>
                </c:pt>
                <c:pt idx="2">
                  <c:v>防衛</c:v>
                </c:pt>
                <c:pt idx="3">
                  <c:v>公共事業</c:v>
                </c:pt>
                <c:pt idx="4">
                  <c:v>文教及び
科学振興</c:v>
                </c:pt>
                <c:pt idx="5">
                  <c:v>その他</c:v>
                </c:pt>
                <c:pt idx="6">
                  <c:v>国債費</c:v>
                </c:pt>
              </c:strCache>
            </c:strRef>
          </c:cat>
          <c:val>
            <c:numRef>
              <c:f>Sheet1!$B$2:$B$8</c:f>
              <c:numCache>
                <c:formatCode>General</c:formatCode>
                <c:ptCount val="7"/>
                <c:pt idx="0">
                  <c:v>33.5</c:v>
                </c:pt>
                <c:pt idx="1">
                  <c:v>15.8</c:v>
                </c:pt>
                <c:pt idx="2">
                  <c:v>7</c:v>
                </c:pt>
                <c:pt idx="3">
                  <c:v>5.4</c:v>
                </c:pt>
                <c:pt idx="4">
                  <c:v>4.9000000000000004</c:v>
                </c:pt>
                <c:pt idx="5">
                  <c:v>9.4</c:v>
                </c:pt>
                <c:pt idx="6">
                  <c:v>24</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spPr>
            <a:solidFill>
              <a:srgbClr val="5394E3"/>
            </a:solidFill>
            <a:ln>
              <a:noFill/>
            </a:ln>
            <a:effectLst/>
          </c:spPr>
          <c:invertIfNegative val="0"/>
          <c:val>
            <c:numRef>
              <c:f>Sheet1!$B$2:$B$3</c:f>
              <c:numCache>
                <c:formatCode>General</c:formatCode>
                <c:ptCount val="2"/>
                <c:pt idx="0">
                  <c:v>60.6</c:v>
                </c:pt>
                <c:pt idx="1">
                  <c:v>77.099999999999994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0-8178-49FB-89E2-64F2CEE98FFA}"/>
            </c:ext>
          </c:extLst>
        </c:ser>
        <c:ser>
          <c:idx val="1"/>
          <c:order val="1"/>
          <c:spPr>
            <a:noFill/>
            <a:ln w="19050">
              <a:solidFill>
                <a:srgbClr val="EE6E6E"/>
              </a:solidFill>
              <a:prstDash val="sysDash"/>
            </a:ln>
            <a:effectLst/>
          </c:spPr>
          <c:invertIfNegative val="0"/>
          <c:val>
            <c:numRef>
              <c:f>Sheet1!$C$2:$C$3</c:f>
              <c:numCache>
                <c:formatCode>General</c:formatCode>
                <c:ptCount val="2"/>
                <c:pt idx="0">
                  <c:v>5.6</c:v>
                </c:pt>
                <c:pt idx="1">
                  <c:v>35.4</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1-8178-49FB-89E2-64F2CEE98FF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60264"/>
        <c:axId val="834054864"/>
      </c:barChart>
      <c:catAx>
        <c:axId val="834060264"/>
        <c:scaling>
          <c:orientation val="minMax"/>
        </c:scaling>
        <c:delete val="1"/>
        <c:axPos val="b"/>
        <c:numFmt formatCode="General" sourceLinked="1"/>
        <c:majorTickMark val="none"/>
        <c:minorTickMark val="none"/>
        <c:tickLblPos val="nextTo"/>
        <c:crossAx val="834054864"/>
        <c:crosses val="autoZero"/>
        <c:auto val="1"/>
        <c:lblAlgn val="ctr"/>
        <c:lblOffset val="100"/>
        <c:noMultiLvlLbl val="0"/>
      </c:catAx>
      <c:valAx>
        <c:axId val="834054864"/>
        <c:scaling>
          <c:orientation val="minMax"/>
        </c:scaling>
        <c:delete val="1"/>
        <c:axPos val="l"/>
        <c:numFmt formatCode="General" sourceLinked="1"/>
        <c:majorTickMark val="out"/>
        <c:minorTickMark val="none"/>
        <c:tickLblPos val="nextTo"/>
        <c:crossAx val="834060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72282071202546E-2"/>
          <c:y val="2.4584515239818396E-2"/>
          <c:w val="0.92945543585759494"/>
          <c:h val="0.93990451830266619"/>
        </c:manualLayout>
      </c:layout>
      <c:barChart>
        <c:barDir val="col"/>
        <c:grouping val="stacked"/>
        <c:varyColors val="0"/>
        <c:ser>
          <c:idx val="0"/>
          <c:order val="0"/>
          <c:spPr>
            <a:solidFill>
              <a:srgbClr val="A6A6A6"/>
            </a:solidFill>
            <a:ln>
              <a:noFill/>
            </a:ln>
            <a:effectLst/>
          </c:spPr>
          <c:invertIfNegative val="0"/>
          <c:val>
            <c:numRef>
              <c:f>Sheet1!$B$2:$B$3</c:f>
              <c:numCache>
                <c:formatCode>General</c:formatCode>
                <c:ptCount val="2"/>
                <c:pt idx="0">
                  <c:v>25.1</c:v>
                </c:pt>
                <c:pt idx="1">
                  <c:v>29.1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0-A3B9-46A4-A811-51CB1163067E}"/>
            </c:ext>
          </c:extLst>
        </c:ser>
        <c:ser>
          <c:idx val="1"/>
          <c:order val="1"/>
          <c:spPr>
            <a:solidFill>
              <a:srgbClr val="EAEAEA"/>
            </a:solidFill>
            <a:ln>
              <a:noFill/>
            </a:ln>
            <a:effectLst/>
          </c:spPr>
          <c:invertIfNegative val="0"/>
          <c:val>
            <c:numRef>
              <c:f>Sheet1!$C$2:$C$3</c:f>
              <c:numCache>
                <c:formatCode>General</c:formatCode>
                <c:ptCount val="2"/>
                <c:pt idx="0">
                  <c:v>0</c:v>
                </c:pt>
                <c:pt idx="1">
                  <c:v>1</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3-A3B9-46A4-A811-51CB1163067E}"/>
            </c:ext>
          </c:extLst>
        </c:ser>
        <c:ser>
          <c:idx val="2"/>
          <c:order val="2"/>
          <c:spPr>
            <a:solidFill>
              <a:srgbClr val="009E47"/>
            </a:solidFill>
            <a:ln>
              <a:noFill/>
            </a:ln>
            <a:effectLst/>
          </c:spPr>
          <c:invertIfNegative val="0"/>
          <c:val>
            <c:numRef>
              <c:f>Sheet1!$D$2:$D$3</c:f>
              <c:numCache>
                <c:formatCode>General</c:formatCode>
                <c:ptCount val="2"/>
                <c:pt idx="0">
                  <c:v>11.6</c:v>
                </c:pt>
                <c:pt idx="1">
                  <c:v>37.700000000000003</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系列 3</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4-A3B9-46A4-A811-51CB1163067E}"/>
            </c:ext>
          </c:extLst>
        </c:ser>
        <c:ser>
          <c:idx val="3"/>
          <c:order val="3"/>
          <c:spPr>
            <a:solidFill>
              <a:srgbClr val="EEC92E"/>
            </a:solidFill>
            <a:ln>
              <a:noFill/>
            </a:ln>
            <a:effectLst/>
          </c:spPr>
          <c:invertIfNegative val="0"/>
          <c:val>
            <c:numRef>
              <c:f>Sheet1!$E$2:$E$3</c:f>
              <c:numCache>
                <c:formatCode>General</c:formatCode>
                <c:ptCount val="2"/>
                <c:pt idx="0">
                  <c:v>15.3</c:v>
                </c:pt>
                <c:pt idx="1">
                  <c:v>17.8</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系列 4</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5-A3B9-46A4-A811-51CB1163067E}"/>
            </c:ext>
          </c:extLst>
        </c:ser>
        <c:ser>
          <c:idx val="4"/>
          <c:order val="4"/>
          <c:spPr>
            <a:solidFill>
              <a:srgbClr val="EE6E6E"/>
            </a:solidFill>
            <a:ln>
              <a:noFill/>
            </a:ln>
            <a:effectLst/>
          </c:spPr>
          <c:invertIfNegative val="0"/>
          <c:val>
            <c:numRef>
              <c:f>Sheet1!$F$2:$F$3</c:f>
              <c:numCache>
                <c:formatCode>General</c:formatCode>
                <c:ptCount val="2"/>
                <c:pt idx="0">
                  <c:v>14.3</c:v>
                </c:pt>
                <c:pt idx="1">
                  <c:v>27</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系列 5</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6-A3B9-46A4-A811-51CB1163067E}"/>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51624"/>
        <c:axId val="834042624"/>
      </c:barChart>
      <c:catAx>
        <c:axId val="834051624"/>
        <c:scaling>
          <c:orientation val="minMax"/>
        </c:scaling>
        <c:delete val="1"/>
        <c:axPos val="b"/>
        <c:numFmt formatCode="General" sourceLinked="1"/>
        <c:majorTickMark val="none"/>
        <c:minorTickMark val="none"/>
        <c:tickLblPos val="nextTo"/>
        <c:crossAx val="834042624"/>
        <c:crosses val="autoZero"/>
        <c:auto val="1"/>
        <c:lblAlgn val="ctr"/>
        <c:lblOffset val="100"/>
        <c:noMultiLvlLbl val="0"/>
      </c:catAx>
      <c:valAx>
        <c:axId val="834042624"/>
        <c:scaling>
          <c:orientation val="minMax"/>
        </c:scaling>
        <c:delete val="1"/>
        <c:axPos val="l"/>
        <c:numFmt formatCode="General" sourceLinked="1"/>
        <c:majorTickMark val="out"/>
        <c:minorTickMark val="none"/>
        <c:tickLblPos val="nextTo"/>
        <c:crossAx val="834051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25366982760967E-2"/>
          <c:y val="6.4945177808925433E-2"/>
          <c:w val="0.88054353310429279"/>
          <c:h val="0.83406244976279487"/>
        </c:manualLayout>
      </c:layout>
      <c:lineChart>
        <c:grouping val="standard"/>
        <c:varyColors val="0"/>
        <c:ser>
          <c:idx val="0"/>
          <c:order val="0"/>
          <c:spPr>
            <a:ln w="22225" cap="rnd">
              <a:solidFill>
                <a:srgbClr val="EB4F4F"/>
              </a:solidFill>
              <a:round/>
            </a:ln>
            <a:effectLst/>
          </c:spPr>
          <c:marker>
            <c:symbol val="circle"/>
            <c:size val="5"/>
            <c:spPr>
              <a:solidFill>
                <a:srgbClr val="EB4F4F"/>
              </a:solidFill>
              <a:ln w="9525">
                <a:solidFill>
                  <a:srgbClr val="EB4F4F"/>
                </a:solidFill>
              </a:ln>
              <a:effectLst/>
            </c:spPr>
          </c:marker>
          <c:val>
            <c:numRef>
              <c:f>'[230728_デンマーク・スイス入り_【BD】8.【R5.4】02 高齢化率の国際比較（R4人口推計・UN2022）.xlsx]高齢化データ（R5.5）'!$C$67:$C$79</c:f>
              <c:numCache>
                <c:formatCode>0.0_ </c:formatCode>
                <c:ptCount val="13"/>
                <c:pt idx="0">
                  <c:v>12.076595125029325</c:v>
                </c:pt>
                <c:pt idx="1">
                  <c:v>14.555228159592259</c:v>
                </c:pt>
                <c:pt idx="2">
                  <c:v>17.365236436979028</c:v>
                </c:pt>
                <c:pt idx="3">
                  <c:v>20.162325464905141</c:v>
                </c:pt>
                <c:pt idx="4">
                  <c:v>23.024122070640416</c:v>
                </c:pt>
                <c:pt idx="5">
                  <c:v>26.647783154333371</c:v>
                </c:pt>
                <c:pt idx="6">
                  <c:v>28.559764082888083</c:v>
                </c:pt>
                <c:pt idx="7">
                  <c:v>29.635060468700086</c:v>
                </c:pt>
                <c:pt idx="8">
                  <c:v>30.771931881056759</c:v>
                </c:pt>
                <c:pt idx="9">
                  <c:v>32.349547217535132</c:v>
                </c:pt>
                <c:pt idx="10">
                  <c:v>34.815569358405575</c:v>
                </c:pt>
                <c:pt idx="11">
                  <c:v>36.260116247282582</c:v>
                </c:pt>
                <c:pt idx="12">
                  <c:v>37.137804254828445</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高齢化率の国際比較（R4人口推計・UN2022）.xlsx]高齢化データ（R5.5）'!$C$66</c15:sqref>
                        </c15:formulaRef>
                      </c:ext>
                    </c:extLst>
                    <c:strCache>
                      <c:ptCount val="1"/>
                      <c:pt idx="0">
                        <c:v>日本</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0-0837-4795-93FC-9E2AC958FC1F}"/>
            </c:ext>
          </c:extLst>
        </c:ser>
        <c:ser>
          <c:idx val="1"/>
          <c:order val="1"/>
          <c:spPr>
            <a:ln w="15875" cap="rnd">
              <a:solidFill>
                <a:srgbClr val="EEC92E"/>
              </a:solidFill>
              <a:round/>
            </a:ln>
            <a:effectLst/>
          </c:spPr>
          <c:marker>
            <c:symbol val="star"/>
            <c:size val="5"/>
            <c:spPr>
              <a:noFill/>
              <a:ln w="9525">
                <a:solidFill>
                  <a:srgbClr val="EEC92E"/>
                </a:solidFill>
              </a:ln>
              <a:effectLst/>
            </c:spPr>
          </c:marker>
          <c:val>
            <c:numRef>
              <c:f>'[230728_デンマーク・スイス入り_【BD】8.【R5.4】02 高齢化率の国際比較（R4人口推計・UN2022）.xlsx]高齢化データ（R5.5）'!$D$67:$D$79</c:f>
              <c:numCache>
                <c:formatCode>0.0_ </c:formatCode>
                <c:ptCount val="13"/>
                <c:pt idx="0">
                  <c:v>14.899410100990556</c:v>
                </c:pt>
                <c:pt idx="1">
                  <c:v>15.479100708012075</c:v>
                </c:pt>
                <c:pt idx="2">
                  <c:v>16.432277045633285</c:v>
                </c:pt>
                <c:pt idx="3">
                  <c:v>18.993049169676151</c:v>
                </c:pt>
                <c:pt idx="4">
                  <c:v>20.454498728498177</c:v>
                </c:pt>
                <c:pt idx="5">
                  <c:v>20.950472934986131</c:v>
                </c:pt>
                <c:pt idx="6">
                  <c:v>21.963734408749414</c:v>
                </c:pt>
                <c:pt idx="7">
                  <c:v>23.618258134485515</c:v>
                </c:pt>
                <c:pt idx="8">
                  <c:v>26.388684715732762</c:v>
                </c:pt>
                <c:pt idx="9">
                  <c:v>28.767671958016862</c:v>
                </c:pt>
                <c:pt idx="10">
                  <c:v>29.452510457570312</c:v>
                </c:pt>
                <c:pt idx="11">
                  <c:v>29.868322444475005</c:v>
                </c:pt>
                <c:pt idx="12">
                  <c:v>30.479655280983582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高齢化率の国際比較（R4人口推計・UN2022）.xlsx]高齢化データ（R5.5）'!$D$66</c15:sqref>
                        </c15:formulaRef>
                      </c:ext>
                    </c:extLst>
                    <c:strCache>
                      <c:ptCount val="1"/>
                      <c:pt idx="0">
                        <c:v>ドイツ</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1-0837-4795-93FC-9E2AC958FC1F}"/>
            </c:ext>
          </c:extLst>
        </c:ser>
        <c:ser>
          <c:idx val="2"/>
          <c:order val="2"/>
          <c:spPr>
            <a:ln w="15875" cap="rnd">
              <a:solidFill>
                <a:srgbClr val="FF66CC"/>
              </a:solidFill>
              <a:round/>
            </a:ln>
            <a:effectLst/>
          </c:spPr>
          <c:marker>
            <c:symbol val="diamond"/>
            <c:size val="5"/>
            <c:spPr>
              <a:solidFill>
                <a:srgbClr val="FF66CC"/>
              </a:solidFill>
              <a:ln w="9525">
                <a:solidFill>
                  <a:srgbClr val="FF66CC"/>
                </a:solidFill>
              </a:ln>
              <a:effectLst/>
            </c:spPr>
          </c:marker>
          <c:val>
            <c:numRef>
              <c:f>'[230728_デンマーク・スイス入り_【BD】8.【R5.4】02 高齢化率の国際比較（R4人口推計・UN2022）.xlsx]高齢化データ（R5.5）'!$E$67:$E$79</c:f>
              <c:numCache>
                <c:formatCode>0.0_ </c:formatCode>
                <c:ptCount val="13"/>
                <c:pt idx="0">
                  <c:v>14.096354597779298</c:v>
                </c:pt>
                <c:pt idx="1">
                  <c:v>15.25436259065906</c:v>
                </c:pt>
                <c:pt idx="2">
                  <c:v>16.155123697757862</c:v>
                </c:pt>
                <c:pt idx="3">
                  <c:v>16.575830973747106</c:v>
                </c:pt>
                <c:pt idx="4">
                  <c:v>16.98227885862352</c:v>
                </c:pt>
                <c:pt idx="5">
                  <c:v>19.105064461211263</c:v>
                </c:pt>
                <c:pt idx="6">
                  <c:v>21.009547712375479</c:v>
                </c:pt>
                <c:pt idx="7">
                  <c:v>22.685935263662092</c:v>
                </c:pt>
                <c:pt idx="8">
                  <c:v>24.420639880085655</c:v>
                </c:pt>
                <c:pt idx="9">
                  <c:v>25.922711735642579</c:v>
                </c:pt>
                <c:pt idx="10">
                  <c:v>27.249654694840654</c:v>
                </c:pt>
                <c:pt idx="11">
                  <c:v>27.838621311323607</c:v>
                </c:pt>
                <c:pt idx="12">
                  <c:v>28.545646083119113</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高齢化率の国際比較（R4人口推計・UN2022）.xlsx]高齢化データ（R5.5）'!$E$66</c15:sqref>
                        </c15:formulaRef>
                      </c:ext>
                    </c:extLst>
                    <c:strCache>
                      <c:ptCount val="1"/>
                      <c:pt idx="0">
                        <c:v>フランス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2-0837-4795-93FC-9E2AC958FC1F}"/>
            </c:ext>
          </c:extLst>
        </c:ser>
        <c:ser>
          <c:idx val="3"/>
          <c:order val="3"/>
          <c:spPr>
            <a:ln w="15875" cap="rnd">
              <a:solidFill>
                <a:srgbClr val="5394E3"/>
              </a:solidFill>
              <a:round/>
            </a:ln>
            <a:effectLst/>
          </c:spPr>
          <c:marker>
            <c:symbol val="triangle"/>
            <c:size val="5"/>
            <c:spPr>
              <a:solidFill>
                <a:srgbClr val="5394E3"/>
              </a:solidFill>
              <a:ln w="9525">
                <a:solidFill>
                  <a:srgbClr val="5394E3"/>
                </a:solidFill>
              </a:ln>
              <a:effectLst/>
            </c:spPr>
          </c:marker>
          <c:val>
            <c:numRef>
              <c:f>'[230728_デンマーク・スイス入り_【BD】8.【R5.4】02 高齢化率の国際比較（R4人口推計・UN2022）.xlsx]高齢化データ（R5.5）'!$F$67:$F$79</c:f>
              <c:numCache>
                <c:formatCode>0.0_ </c:formatCode>
                <c:ptCount val="13"/>
                <c:pt idx="0">
                  <c:v>15.715649289026217</c:v>
                </c:pt>
                <c:pt idx="1">
                  <c:v>15.805484149901078</c:v>
                </c:pt>
                <c:pt idx="2">
                  <c:v>15.718921261290147</c:v>
                </c:pt>
                <c:pt idx="3">
                  <c:v>15.83729454724166</c:v>
                </c:pt>
                <c:pt idx="4">
                  <c:v>16.342941695295483</c:v>
                </c:pt>
                <c:pt idx="5">
                  <c:v>17.798661095415206</c:v>
                </c:pt>
                <c:pt idx="6">
                  <c:v>18.722511900406495</c:v>
                </c:pt>
                <c:pt idx="7">
                  <c:v>20.0860983846792</c:v>
                </c:pt>
                <c:pt idx="8">
                  <c:v>22.024138654329398</c:v>
                </c:pt>
                <c:pt idx="9">
                  <c:v>23.758117689018718</c:v>
                </c:pt>
                <c:pt idx="10">
                  <c:v>24.756827485585173</c:v>
                </c:pt>
                <c:pt idx="11">
                  <c:v>25.290960279454271</c:v>
                </c:pt>
                <c:pt idx="12">
                  <c:v>26.145552793772346</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高齢化率の国際比較（R4人口推計・UN2022）.xlsx]高齢化データ（R5.5）'!$F$66</c15:sqref>
                        </c15:formulaRef>
                      </c:ext>
                    </c:extLst>
                    <c:strCache>
                      <c:ptCount val="1"/>
                      <c:pt idx="0">
                        <c:v>イギリス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3-0837-4795-93FC-9E2AC958FC1F}"/>
            </c:ext>
          </c:extLst>
        </c:ser>
        <c:ser>
          <c:idx val="4"/>
          <c:order val="4"/>
          <c:spPr>
            <a:ln w="15875" cap="rnd">
              <a:solidFill>
                <a:srgbClr val="7030A0"/>
              </a:solidFill>
              <a:round/>
            </a:ln>
            <a:effectLst/>
          </c:spPr>
          <c:marker>
            <c:symbol val="square"/>
            <c:size val="4"/>
            <c:spPr>
              <a:solidFill>
                <a:srgbClr val="7030A0"/>
              </a:solidFill>
              <a:ln w="9525">
                <a:solidFill>
                  <a:srgbClr val="7030A0"/>
                </a:solidFill>
              </a:ln>
              <a:effectLst/>
            </c:spPr>
          </c:marker>
          <c:val>
            <c:numRef>
              <c:f>'[230728_デンマーク・スイス入り_【BD】8.【R5.4】02 高齢化率の国際比較（R4人口推計・UN2022）.xlsx]高齢化データ（R5.5）'!$G$67:$G$79</c:f>
              <c:numCache>
                <c:formatCode>0.0_ </c:formatCode>
                <c:ptCount val="13"/>
                <c:pt idx="0">
                  <c:v>12.284476194513232</c:v>
                </c:pt>
                <c:pt idx="1">
                  <c:v>12.543633524096883</c:v>
                </c:pt>
                <c:pt idx="2">
                  <c:v>12.317629643386912</c:v>
                </c:pt>
                <c:pt idx="3">
                  <c:v>12.360162876853249</c:v>
                </c:pt>
                <c:pt idx="4">
                  <c:v>13.02817849743613</c:v>
                </c:pt>
                <c:pt idx="5">
                  <c:v>14.32775409802913</c:v>
                </c:pt>
                <c:pt idx="6">
                  <c:v>16.22340015007978</c:v>
                </c:pt>
                <c:pt idx="7">
                  <c:v>18.543798271777007</c:v>
                </c:pt>
                <c:pt idx="8">
                  <c:v>20.529391787453136</c:v>
                </c:pt>
                <c:pt idx="9">
                  <c:v>21.734878925800103</c:v>
                </c:pt>
                <c:pt idx="10">
                  <c:v>22.425989261176735</c:v>
                </c:pt>
                <c:pt idx="11">
                  <c:v>22.927291659462451</c:v>
                </c:pt>
                <c:pt idx="12">
                  <c:v>23.628123630910192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高齢化率の国際比較（R4人口推計・UN2022）.xlsx]高齢化データ（R5.5）'!$G$66</c15:sqref>
                        </c15:formulaRef>
                      </c:ext>
                    </c:extLst>
                    <c:strCache>
                      <c:ptCount val="1"/>
                      <c:pt idx="0">
                        <c:v>アメリカ</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4-0837-4795-93FC-9E2AC958FC1F}"/>
            </c:ext>
          </c:extLst>
        </c:ser>
        <c:dLbls>
          <c:showLegendKey val="0"/>
          <c:showVal val="0"/>
          <c:showCatName val="0"/>
          <c:showSerName val="0"/>
          <c:showPercent val="0"/>
          <c:showBubbleSize val="0"/>
        </c:dLbls>
        <c:marker val="1"/>
        <c:smooth val="0"/>
        <c:axId val="715847792"/>
        <c:axId val="671022976"/>
      </c:lineChart>
      <c:catAx>
        <c:axId val="715847792"/>
        <c:scaling>
          <c:orientation val="minMax"/>
        </c:scaling>
        <c:delete val="0"/>
        <c:axPos val="b"/>
        <c:numFmt formatCode="0_ "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1" i="0" u="none" strike="noStrike" kern="1200" baseline="0">
                <a:noFill/>
                <a:latin typeface="Arial" panose="020B0604020202020204" pitchFamily="34" charset="0"/>
                <a:ea typeface="Meiryo UI" panose="020B0604030504040204" pitchFamily="50" charset="-128"/>
                <a:cs typeface="Arial" panose="020B0604020202020204" pitchFamily="34" charset="0"/>
              </a:defRPr>
            </a:pPr>
            <a:endParaRPr lang="ja-JP"/>
          </a:p>
        </c:txPr>
        <c:crossAx val="671022976"/>
        <c:crosses val="autoZero"/>
        <c:auto val="1"/>
        <c:lblAlgn val="ctr"/>
        <c:lblOffset val="100"/>
        <c:noMultiLvlLbl val="0"/>
      </c:catAx>
      <c:valAx>
        <c:axId val="671022976"/>
        <c:scaling>
          <c:orientation val="minMax"/>
          <c:max val="40"/>
        </c:scaling>
        <c:delete val="0"/>
        <c:axPos val="l"/>
        <c:numFmt formatCode="@" sourceLinked="0"/>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eiryo UI" panose="020B0604030504040204" pitchFamily="50" charset="-128"/>
                <a:cs typeface="Arial" panose="020B0604020202020204" pitchFamily="34" charset="0"/>
              </a:defRPr>
            </a:pPr>
            <a:endParaRPr lang="ja-JP"/>
          </a:p>
        </c:txPr>
        <c:crossAx val="715847792"/>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5681818181818"/>
          <c:y val="4.3109638625640906E-2"/>
          <c:w val="0.79082853535353537"/>
          <c:h val="0.90390519252868773"/>
        </c:manualLayout>
      </c:layout>
      <c:barChart>
        <c:barDir val="col"/>
        <c:grouping val="clustered"/>
        <c:varyColors val="0"/>
        <c:ser>
          <c:idx val="0"/>
          <c:order val="0"/>
          <c:tx>
            <c:strRef>
              <c:f>Sheet1!$B$1</c:f>
              <c:strCache>
                <c:ptCount val="1"/>
                <c:pt idx="0">
                  <c:v>年度末</c:v>
                </c:pt>
              </c:strCache>
            </c:strRef>
          </c:tx>
          <c:spPr>
            <a:solidFill>
              <a:srgbClr val="FF7C80"/>
            </a:solidFill>
            <a:ln>
              <a:noFill/>
            </a:ln>
            <a:effectLst/>
          </c:spPr>
          <c:invertIfNegative val="0"/>
          <c:dPt>
            <c:idx val="59"/>
            <c:invertIfNegative val="0"/>
            <c:bubble3D val="0"/>
            <c:spPr>
              <a:solidFill>
                <a:srgbClr val="FF0000"/>
              </a:solidFill>
              <a:ln>
                <a:noFill/>
              </a:ln>
              <a:effectLst/>
            </c:spPr>
            <c:extLst>
              <c:ext xmlns:c16="http://schemas.microsoft.com/office/drawing/2014/chart" uri="{C3380CC4-5D6E-409C-BE32-E72D297353CC}">
                <c16:uniqueId val="{00000000-2D90-472F-8E26-03B6E5E92B21}"/>
              </c:ext>
            </c:extLst>
          </c:dPt>
          <c:cat>
            <c:numRef>
              <c:f>Sheet1!$A$2:$A$61</c:f>
              <c:numCache>
                <c:formatCode>General</c:formatCode>
                <c:ptCount val="60"/>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pt idx="54">
                  <c:v>2019</c:v>
                </c:pt>
                <c:pt idx="55">
                  <c:v>2020</c:v>
                </c:pt>
                <c:pt idx="56">
                  <c:v>2021</c:v>
                </c:pt>
                <c:pt idx="57">
                  <c:v>2022</c:v>
                </c:pt>
                <c:pt idx="58">
                  <c:v>2023</c:v>
                </c:pt>
                <c:pt idx="59">
                  <c:v>2024</c:v>
                </c:pt>
              </c:numCache>
            </c:numRef>
          </c:cat>
          <c:val>
            <c:numRef>
              <c:f>Sheet1!$B$2:$B$61</c:f>
              <c:numCache>
                <c:formatCode>General</c:formatCode>
                <c:ptCount val="60"/>
                <c:pt idx="0">
                  <c:v>0</c:v>
                </c:pt>
                <c:pt idx="1">
                  <c:v>0</c:v>
                </c:pt>
                <c:pt idx="2">
                  <c:v>0</c:v>
                </c:pt>
                <c:pt idx="3">
                  <c:v>0</c:v>
                </c:pt>
                <c:pt idx="4">
                  <c:v>0</c:v>
                </c:pt>
                <c:pt idx="5">
                  <c:v>0</c:v>
                </c:pt>
                <c:pt idx="6">
                  <c:v>5</c:v>
                </c:pt>
                <c:pt idx="7">
                  <c:v>8</c:v>
                </c:pt>
                <c:pt idx="8">
                  <c:v>9</c:v>
                </c:pt>
                <c:pt idx="9">
                  <c:v>10</c:v>
                </c:pt>
                <c:pt idx="10">
                  <c:v>17</c:v>
                </c:pt>
                <c:pt idx="11">
                  <c:v>21</c:v>
                </c:pt>
                <c:pt idx="12">
                  <c:v>30</c:v>
                </c:pt>
                <c:pt idx="13">
                  <c:v>43</c:v>
                </c:pt>
                <c:pt idx="14">
                  <c:v>57</c:v>
                </c:pt>
                <c:pt idx="15">
                  <c:v>70</c:v>
                </c:pt>
                <c:pt idx="16">
                  <c:v>80</c:v>
                </c:pt>
                <c:pt idx="17">
                  <c:v>95</c:v>
                </c:pt>
                <c:pt idx="18">
                  <c:v>110</c:v>
                </c:pt>
                <c:pt idx="19">
                  <c:v>123</c:v>
                </c:pt>
                <c:pt idx="20">
                  <c:v>135</c:v>
                </c:pt>
                <c:pt idx="21">
                  <c:v>143</c:v>
                </c:pt>
                <c:pt idx="22">
                  <c:v>150</c:v>
                </c:pt>
                <c:pt idx="23">
                  <c:v>155</c:v>
                </c:pt>
                <c:pt idx="24">
                  <c:v>157</c:v>
                </c:pt>
                <c:pt idx="25">
                  <c:v>165</c:v>
                </c:pt>
                <c:pt idx="26">
                  <c:v>170</c:v>
                </c:pt>
                <c:pt idx="27">
                  <c:v>178</c:v>
                </c:pt>
                <c:pt idx="28">
                  <c:v>190</c:v>
                </c:pt>
                <c:pt idx="29">
                  <c:v>205</c:v>
                </c:pt>
                <c:pt idx="30">
                  <c:v>220</c:v>
                </c:pt>
                <c:pt idx="31">
                  <c:v>240</c:v>
                </c:pt>
                <c:pt idx="32">
                  <c:v>258</c:v>
                </c:pt>
                <c:pt idx="33">
                  <c:v>290</c:v>
                </c:pt>
                <c:pt idx="34">
                  <c:v>330</c:v>
                </c:pt>
                <c:pt idx="35">
                  <c:v>365</c:v>
                </c:pt>
                <c:pt idx="36">
                  <c:v>390</c:v>
                </c:pt>
                <c:pt idx="37">
                  <c:v>420</c:v>
                </c:pt>
                <c:pt idx="38">
                  <c:v>455</c:v>
                </c:pt>
                <c:pt idx="39">
                  <c:v>495</c:v>
                </c:pt>
                <c:pt idx="40">
                  <c:v>520</c:v>
                </c:pt>
                <c:pt idx="41">
                  <c:v>527</c:v>
                </c:pt>
                <c:pt idx="42">
                  <c:v>540</c:v>
                </c:pt>
                <c:pt idx="43">
                  <c:v>545</c:v>
                </c:pt>
                <c:pt idx="44">
                  <c:v>590</c:v>
                </c:pt>
                <c:pt idx="45">
                  <c:v>635</c:v>
                </c:pt>
                <c:pt idx="46">
                  <c:v>665</c:v>
                </c:pt>
                <c:pt idx="47">
                  <c:v>700</c:v>
                </c:pt>
                <c:pt idx="48">
                  <c:v>740</c:v>
                </c:pt>
                <c:pt idx="49">
                  <c:v>765</c:v>
                </c:pt>
                <c:pt idx="50">
                  <c:v>800</c:v>
                </c:pt>
                <c:pt idx="51">
                  <c:v>825</c:v>
                </c:pt>
                <c:pt idx="52">
                  <c:v>845</c:v>
                </c:pt>
                <c:pt idx="53">
                  <c:v>870</c:v>
                </c:pt>
                <c:pt idx="54">
                  <c:v>885</c:v>
                </c:pt>
                <c:pt idx="55">
                  <c:v>935</c:v>
                </c:pt>
                <c:pt idx="56">
                  <c:v>987</c:v>
                </c:pt>
                <c:pt idx="57">
                  <c:v>1020</c:v>
                </c:pt>
                <c:pt idx="58">
                  <c:v>1073</c:v>
                </c:pt>
                <c:pt idx="59">
                  <c:v>1105</c:v>
                </c:pt>
              </c:numCache>
            </c:numRef>
          </c:val>
          <c:extLst>
            <c:ext xmlns:c16="http://schemas.microsoft.com/office/drawing/2014/chart" uri="{C3380CC4-5D6E-409C-BE32-E72D297353CC}">
              <c16:uniqueId val="{00000000-A622-4FE4-8DA7-C2EFE1B7537E}"/>
            </c:ext>
          </c:extLst>
        </c:ser>
        <c:dLbls>
          <c:showLegendKey val="0"/>
          <c:showVal val="0"/>
          <c:showCatName val="0"/>
          <c:showSerName val="0"/>
          <c:showPercent val="0"/>
          <c:showBubbleSize val="0"/>
        </c:dLbls>
        <c:gapWidth val="0"/>
        <c:axId val="1163601176"/>
        <c:axId val="1163600816"/>
      </c:barChart>
      <c:catAx>
        <c:axId val="1163601176"/>
        <c:scaling>
          <c:orientation val="minMax"/>
        </c:scaling>
        <c:delete val="0"/>
        <c:axPos val="b"/>
        <c:numFmt formatCode="General" sourceLinked="0"/>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ja-JP"/>
          </a:p>
        </c:txPr>
        <c:crossAx val="1163600816"/>
        <c:crosses val="autoZero"/>
        <c:auto val="1"/>
        <c:lblAlgn val="ctr"/>
        <c:lblOffset val="100"/>
        <c:tickLblSkip val="5"/>
        <c:tickMarkSkip val="1"/>
        <c:noMultiLvlLbl val="0"/>
      </c:catAx>
      <c:valAx>
        <c:axId val="1163600816"/>
        <c:scaling>
          <c:orientation val="minMax"/>
          <c:min val="0"/>
        </c:scaling>
        <c:delete val="0"/>
        <c:axPos val="l"/>
        <c:numFmt formatCode="#,##0_);[Red]\(#,##0\)"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ja-JP"/>
          </a:p>
        </c:txPr>
        <c:crossAx val="1163601176"/>
        <c:crosses val="autoZero"/>
        <c:crossBetween val="between"/>
        <c:majorUnit val="100"/>
        <c:min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72911365564038"/>
          <c:y val="3.2953056165972064E-2"/>
          <c:w val="0.79647751985989612"/>
          <c:h val="0.84618872076094431"/>
        </c:manualLayout>
      </c:layout>
      <c:lineChart>
        <c:grouping val="standard"/>
        <c:varyColors val="0"/>
        <c:ser>
          <c:idx val="0"/>
          <c:order val="0"/>
          <c:tx>
            <c:strRef>
              <c:f>Sheet1!$B$1</c:f>
              <c:strCache>
                <c:ptCount val="1"/>
                <c:pt idx="0">
                  <c:v>日本</c:v>
                </c:pt>
              </c:strCache>
            </c:strRef>
          </c:tx>
          <c:spPr>
            <a:ln w="28575" cap="rnd">
              <a:solidFill>
                <a:srgbClr val="E83030">
                  <a:alpha val="86000"/>
                </a:srgbClr>
              </a:solidFill>
              <a:round/>
            </a:ln>
            <a:effectLst/>
          </c:spPr>
          <c:marker>
            <c:symbol val="circle"/>
            <c:size val="5"/>
            <c:spPr>
              <a:solidFill>
                <a:srgbClr val="E83030"/>
              </a:solidFill>
              <a:ln w="9525">
                <a:solidFill>
                  <a:srgbClr val="E83030"/>
                </a:solidFill>
              </a:ln>
              <a:effectLst/>
            </c:spPr>
          </c:marker>
          <c:dLbls>
            <c:dLbl>
              <c:idx val="13"/>
              <c:layout>
                <c:manualLayout>
                  <c:x val="-6.2316846904156065E-2"/>
                  <c:y val="-3.17472149124255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26-4972-B662-9C3FA696F975}"/>
                </c:ext>
              </c:extLst>
            </c:dLbl>
            <c:dLbl>
              <c:idx val="14"/>
              <c:layout>
                <c:manualLayout>
                  <c:x val="-5.9104234762527422E-2"/>
                  <c:y val="-4.67258768060492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26-4972-B662-9C3FA696F975}"/>
                </c:ext>
              </c:extLst>
            </c:dLbl>
            <c:dLbl>
              <c:idx val="15"/>
              <c:layout>
                <c:manualLayout>
                  <c:x val="-5.221824639525021E-2"/>
                  <c:y val="-3.47429472911502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26-4972-B662-9C3FA696F975}"/>
                </c:ext>
              </c:extLst>
            </c:dLbl>
            <c:dLbl>
              <c:idx val="16"/>
              <c:layout>
                <c:manualLayout>
                  <c:x val="-4.2615012596548454E-3"/>
                  <c:y val="7.1973060109959616E-3"/>
                </c:manualLayout>
              </c:layout>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E83030"/>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26-4972-B662-9C3FA696F97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E83030"/>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Sheet1!$B$2:$B$18</c:f>
              <c:numCache>
                <c:formatCode>General</c:formatCode>
                <c:ptCount val="17"/>
                <c:pt idx="0">
                  <c:v>180</c:v>
                </c:pt>
                <c:pt idx="1">
                  <c:v>199</c:v>
                </c:pt>
                <c:pt idx="2">
                  <c:v>207</c:v>
                </c:pt>
                <c:pt idx="3">
                  <c:v>220</c:v>
                </c:pt>
                <c:pt idx="4">
                  <c:v>225</c:v>
                </c:pt>
                <c:pt idx="5">
                  <c:v>230</c:v>
                </c:pt>
                <c:pt idx="6">
                  <c:v>234</c:v>
                </c:pt>
                <c:pt idx="7">
                  <c:v>228</c:v>
                </c:pt>
                <c:pt idx="8">
                  <c:v>233</c:v>
                </c:pt>
                <c:pt idx="9">
                  <c:v>233</c:v>
                </c:pt>
                <c:pt idx="10">
                  <c:v>234</c:v>
                </c:pt>
                <c:pt idx="11">
                  <c:v>236</c:v>
                </c:pt>
                <c:pt idx="12">
                  <c:v>258</c:v>
                </c:pt>
                <c:pt idx="13">
                  <c:v>255.1</c:v>
                </c:pt>
                <c:pt idx="14">
                  <c:v>260.10000000000002</c:v>
                </c:pt>
                <c:pt idx="15">
                  <c:v>255.2</c:v>
                </c:pt>
                <c:pt idx="16">
                  <c:v>251.9</c:v>
                </c:pt>
              </c:numCache>
            </c:numRef>
          </c:val>
          <c:smooth val="0"/>
          <c:extLst>
            <c:ext xmlns:c16="http://schemas.microsoft.com/office/drawing/2014/chart" uri="{C3380CC4-5D6E-409C-BE32-E72D297353CC}">
              <c16:uniqueId val="{00000000-83C6-4879-8DBF-85215AB243F7}"/>
            </c:ext>
          </c:extLst>
        </c:ser>
        <c:ser>
          <c:idx val="1"/>
          <c:order val="1"/>
          <c:tx>
            <c:strRef>
              <c:f>Sheet1!$C$1</c:f>
              <c:strCache>
                <c:ptCount val="1"/>
                <c:pt idx="0">
                  <c:v>イタリア</c:v>
                </c:pt>
              </c:strCache>
            </c:strRef>
          </c:tx>
          <c:spPr>
            <a:ln w="28575" cap="rnd">
              <a:solidFill>
                <a:srgbClr val="00B050">
                  <a:alpha val="97000"/>
                </a:srgbClr>
              </a:solidFill>
              <a:round/>
            </a:ln>
            <a:effectLst/>
          </c:spPr>
          <c:marker>
            <c:symbol val="circle"/>
            <c:size val="5"/>
            <c:spPr>
              <a:solidFill>
                <a:srgbClr val="00B050"/>
              </a:solidFill>
              <a:ln w="9525">
                <a:solidFill>
                  <a:srgbClr val="00B050"/>
                </a:solidFill>
              </a:ln>
              <a:effectLst/>
            </c:spPr>
          </c:marker>
          <c:dLbls>
            <c:dLbl>
              <c:idx val="16"/>
              <c:layout>
                <c:manualLayout>
                  <c:x val="-2.9789527979161498E-3"/>
                  <c:y val="-4.3813175749947949E-3"/>
                </c:manualLayout>
              </c:layout>
              <c:tx>
                <c:rich>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fld id="{0114C03A-2706-4C00-823A-2681DC54D21F}" type="VALUE">
                      <a:rPr lang="en-US" altLang="ja-JP" sz="800">
                        <a:solidFill>
                          <a:srgbClr val="00B050"/>
                        </a:solidFill>
                      </a:rPr>
                      <a:pPr>
                        <a:defRPr sz="800" b="1"/>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326-4972-B662-9C3FA696F975}"/>
                </c:ext>
              </c:extLst>
            </c:dLbl>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Sheet1!$C$2:$C$18</c:f>
              <c:numCache>
                <c:formatCode>General</c:formatCode>
                <c:ptCount val="17"/>
                <c:pt idx="0">
                  <c:v>108</c:v>
                </c:pt>
                <c:pt idx="1">
                  <c:v>117</c:v>
                </c:pt>
                <c:pt idx="2">
                  <c:v>120</c:v>
                </c:pt>
                <c:pt idx="3">
                  <c:v>121</c:v>
                </c:pt>
                <c:pt idx="4">
                  <c:v>128</c:v>
                </c:pt>
                <c:pt idx="5">
                  <c:v>134</c:v>
                </c:pt>
                <c:pt idx="6">
                  <c:v>137</c:v>
                </c:pt>
                <c:pt idx="7">
                  <c:v>136</c:v>
                </c:pt>
                <c:pt idx="8">
                  <c:v>135</c:v>
                </c:pt>
                <c:pt idx="9">
                  <c:v>135</c:v>
                </c:pt>
                <c:pt idx="10">
                  <c:v>135</c:v>
                </c:pt>
                <c:pt idx="11">
                  <c:v>135</c:v>
                </c:pt>
                <c:pt idx="12">
                  <c:v>155</c:v>
                </c:pt>
                <c:pt idx="13">
                  <c:v>150</c:v>
                </c:pt>
                <c:pt idx="14">
                  <c:v>145</c:v>
                </c:pt>
                <c:pt idx="15">
                  <c:v>144</c:v>
                </c:pt>
                <c:pt idx="16">
                  <c:v>143.19999999999999</c:v>
                </c:pt>
              </c:numCache>
            </c:numRef>
          </c:val>
          <c:smooth val="0"/>
          <c:extLst>
            <c:ext xmlns:c16="http://schemas.microsoft.com/office/drawing/2014/chart" uri="{C3380CC4-5D6E-409C-BE32-E72D297353CC}">
              <c16:uniqueId val="{00000001-83C6-4879-8DBF-85215AB243F7}"/>
            </c:ext>
          </c:extLst>
        </c:ser>
        <c:ser>
          <c:idx val="2"/>
          <c:order val="2"/>
          <c:tx>
            <c:strRef>
              <c:f>Sheet1!$D$1</c:f>
              <c:strCache>
                <c:ptCount val="1"/>
                <c:pt idx="0">
                  <c:v>米国</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dLbls>
            <c:dLbl>
              <c:idx val="16"/>
              <c:layout>
                <c:manualLayout>
                  <c:x val="-3.2126953578069887E-3"/>
                  <c:y val="-7.3770499537195826E-3"/>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fld id="{C4ADD3A2-DF78-4801-9D1F-7317EC8BA0CA}" type="VALUE">
                      <a:rPr lang="en-US" altLang="ja-JP" sz="800" b="1" i="0" u="none" strike="noStrike" kern="1200" baseline="0">
                        <a:solidFill>
                          <a:srgbClr val="7030A0"/>
                        </a:solidFill>
                        <a:latin typeface="+mn-lt"/>
                        <a:ea typeface="+mn-ea"/>
                        <a:cs typeface="+mn-cs"/>
                      </a:rPr>
                      <a:pPr>
                        <a:defRPr sz="800"/>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Sheet1!$D$2:$D$18</c:f>
              <c:numCache>
                <c:formatCode>General</c:formatCode>
                <c:ptCount val="17"/>
                <c:pt idx="0">
                  <c:v>75</c:v>
                </c:pt>
                <c:pt idx="1">
                  <c:v>90</c:v>
                </c:pt>
                <c:pt idx="2">
                  <c:v>98</c:v>
                </c:pt>
                <c:pt idx="3">
                  <c:v>100</c:v>
                </c:pt>
                <c:pt idx="4">
                  <c:v>105</c:v>
                </c:pt>
                <c:pt idx="5">
                  <c:v>106</c:v>
                </c:pt>
                <c:pt idx="6">
                  <c:v>106</c:v>
                </c:pt>
                <c:pt idx="7">
                  <c:v>107</c:v>
                </c:pt>
                <c:pt idx="8">
                  <c:v>108</c:v>
                </c:pt>
                <c:pt idx="9">
                  <c:v>107</c:v>
                </c:pt>
                <c:pt idx="10">
                  <c:v>108</c:v>
                </c:pt>
                <c:pt idx="11">
                  <c:v>109</c:v>
                </c:pt>
                <c:pt idx="12">
                  <c:v>136</c:v>
                </c:pt>
                <c:pt idx="13">
                  <c:v>127</c:v>
                </c:pt>
                <c:pt idx="14">
                  <c:v>121</c:v>
                </c:pt>
                <c:pt idx="15">
                  <c:v>124</c:v>
                </c:pt>
                <c:pt idx="16">
                  <c:v>126.9</c:v>
                </c:pt>
              </c:numCache>
            </c:numRef>
          </c:val>
          <c:smooth val="0"/>
          <c:extLst>
            <c:ext xmlns:c16="http://schemas.microsoft.com/office/drawing/2014/chart" uri="{C3380CC4-5D6E-409C-BE32-E72D297353CC}">
              <c16:uniqueId val="{00000002-83C6-4879-8DBF-85215AB243F7}"/>
            </c:ext>
          </c:extLst>
        </c:ser>
        <c:ser>
          <c:idx val="3"/>
          <c:order val="3"/>
          <c:tx>
            <c:strRef>
              <c:f>Sheet1!$E$1</c:f>
              <c:strCache>
                <c:ptCount val="1"/>
                <c:pt idx="0">
                  <c:v>フランス</c:v>
                </c:pt>
              </c:strCache>
            </c:strRef>
          </c:tx>
          <c:spPr>
            <a:ln w="28575" cap="rnd">
              <a:solidFill>
                <a:srgbClr val="FF66CC"/>
              </a:solidFill>
              <a:round/>
            </a:ln>
            <a:effectLst/>
          </c:spPr>
          <c:marker>
            <c:symbol val="circle"/>
            <c:size val="5"/>
            <c:spPr>
              <a:solidFill>
                <a:srgbClr val="FF66CC"/>
              </a:solidFill>
              <a:ln w="9525">
                <a:solidFill>
                  <a:srgbClr val="FF66CC"/>
                </a:solidFill>
              </a:ln>
              <a:effectLst/>
            </c:spPr>
          </c:marker>
          <c:dPt>
            <c:idx val="16"/>
            <c:marker>
              <c:symbol val="circle"/>
              <c:size val="5"/>
              <c:spPr>
                <a:solidFill>
                  <a:srgbClr val="FF66CC"/>
                </a:solidFill>
                <a:ln w="9525">
                  <a:solidFill>
                    <a:srgbClr val="FF66CC"/>
                  </a:solidFill>
                </a:ln>
                <a:effectLst/>
              </c:spPr>
            </c:marker>
            <c:bubble3D val="0"/>
            <c:spPr>
              <a:ln w="28575" cap="rnd">
                <a:solidFill>
                  <a:srgbClr val="FF66CC"/>
                </a:solidFill>
                <a:round/>
              </a:ln>
              <a:effectLst/>
            </c:spPr>
            <c:extLst>
              <c:ext xmlns:c16="http://schemas.microsoft.com/office/drawing/2014/chart" uri="{C3380CC4-5D6E-409C-BE32-E72D297353CC}">
                <c16:uniqueId val="{00000007-83C6-4879-8DBF-85215AB243F7}"/>
              </c:ext>
            </c:extLst>
          </c:dPt>
          <c:dLbls>
            <c:dLbl>
              <c:idx val="16"/>
              <c:layout>
                <c:manualLayout>
                  <c:x val="-2.9789527979161498E-3"/>
                  <c:y val="-4.3813175749947393E-3"/>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fld id="{CAA1C9DC-3E2F-4BEA-A247-757F7FE23787}" type="VALUE">
                      <a:rPr lang="en-US" altLang="ja-JP" sz="800" b="1" i="0" u="none" strike="noStrike" kern="1200" baseline="0">
                        <a:solidFill>
                          <a:srgbClr val="FF66CC"/>
                        </a:solidFill>
                        <a:latin typeface="+mn-lt"/>
                        <a:ea typeface="+mn-ea"/>
                        <a:cs typeface="+mn-cs"/>
                      </a:rPr>
                      <a:pPr>
                        <a:defRPr sz="800"/>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3C6-4879-8DBF-85215AB243F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Sheet1!$E$2:$E$18</c:f>
              <c:numCache>
                <c:formatCode>General</c:formatCode>
                <c:ptCount val="17"/>
                <c:pt idx="0">
                  <c:v>70</c:v>
                </c:pt>
                <c:pt idx="1">
                  <c:v>83</c:v>
                </c:pt>
                <c:pt idx="2">
                  <c:v>84</c:v>
                </c:pt>
                <c:pt idx="3">
                  <c:v>87</c:v>
                </c:pt>
                <c:pt idx="4">
                  <c:v>90</c:v>
                </c:pt>
                <c:pt idx="5">
                  <c:v>93</c:v>
                </c:pt>
                <c:pt idx="6">
                  <c:v>94</c:v>
                </c:pt>
                <c:pt idx="7">
                  <c:v>96</c:v>
                </c:pt>
                <c:pt idx="8">
                  <c:v>98</c:v>
                </c:pt>
                <c:pt idx="9">
                  <c:v>98</c:v>
                </c:pt>
                <c:pt idx="10">
                  <c:v>97</c:v>
                </c:pt>
                <c:pt idx="11">
                  <c:v>97</c:v>
                </c:pt>
                <c:pt idx="12">
                  <c:v>115</c:v>
                </c:pt>
                <c:pt idx="13">
                  <c:v>113</c:v>
                </c:pt>
                <c:pt idx="14">
                  <c:v>112</c:v>
                </c:pt>
                <c:pt idx="15">
                  <c:v>111</c:v>
                </c:pt>
                <c:pt idx="16">
                  <c:v>110.5</c:v>
                </c:pt>
              </c:numCache>
            </c:numRef>
          </c:val>
          <c:smooth val="0"/>
          <c:extLst>
            <c:ext xmlns:c16="http://schemas.microsoft.com/office/drawing/2014/chart" uri="{C3380CC4-5D6E-409C-BE32-E72D297353CC}">
              <c16:uniqueId val="{00000003-83C6-4879-8DBF-85215AB243F7}"/>
            </c:ext>
          </c:extLst>
        </c:ser>
        <c:ser>
          <c:idx val="4"/>
          <c:order val="4"/>
          <c:tx>
            <c:strRef>
              <c:f>Sheet1!$F$1</c:f>
              <c:strCache>
                <c:ptCount val="1"/>
                <c:pt idx="0">
                  <c:v>英国</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dLbls>
            <c:dLbl>
              <c:idx val="16"/>
              <c:layout>
                <c:manualLayout>
                  <c:x val="-1.6465696129106843E-3"/>
                  <c:y val="3.1163165040793854E-2"/>
                </c:manualLayout>
              </c:layout>
              <c:tx>
                <c:rich>
                  <a:bodyPr/>
                  <a:lstStyle/>
                  <a:p>
                    <a:fld id="{A0737D50-27A7-DD44-8767-AF786913DBBC}" type="VALUE">
                      <a:rPr lang="en-US" altLang="ja-JP" b="1">
                        <a:solidFill>
                          <a:srgbClr val="0070C0"/>
                        </a:solidFill>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1326-4972-B662-9C3FA696F97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Sheet1!$F$2:$F$18</c:f>
              <c:numCache>
                <c:formatCode>General</c:formatCode>
                <c:ptCount val="17"/>
                <c:pt idx="0">
                  <c:v>49</c:v>
                </c:pt>
                <c:pt idx="1">
                  <c:v>65</c:v>
                </c:pt>
                <c:pt idx="2">
                  <c:v>75</c:v>
                </c:pt>
                <c:pt idx="3">
                  <c:v>80</c:v>
                </c:pt>
                <c:pt idx="4">
                  <c:v>84</c:v>
                </c:pt>
                <c:pt idx="5">
                  <c:v>85</c:v>
                </c:pt>
                <c:pt idx="6">
                  <c:v>85</c:v>
                </c:pt>
                <c:pt idx="7">
                  <c:v>86</c:v>
                </c:pt>
                <c:pt idx="8">
                  <c:v>86</c:v>
                </c:pt>
                <c:pt idx="9">
                  <c:v>86</c:v>
                </c:pt>
                <c:pt idx="10">
                  <c:v>86</c:v>
                </c:pt>
                <c:pt idx="11">
                  <c:v>86</c:v>
                </c:pt>
                <c:pt idx="12">
                  <c:v>106</c:v>
                </c:pt>
                <c:pt idx="13">
                  <c:v>107</c:v>
                </c:pt>
                <c:pt idx="14">
                  <c:v>102</c:v>
                </c:pt>
                <c:pt idx="15">
                  <c:v>105</c:v>
                </c:pt>
                <c:pt idx="16">
                  <c:v>105.9</c:v>
                </c:pt>
              </c:numCache>
            </c:numRef>
          </c:val>
          <c:smooth val="0"/>
          <c:extLst>
            <c:ext xmlns:c16="http://schemas.microsoft.com/office/drawing/2014/chart" uri="{C3380CC4-5D6E-409C-BE32-E72D297353CC}">
              <c16:uniqueId val="{00000004-83C6-4879-8DBF-85215AB243F7}"/>
            </c:ext>
          </c:extLst>
        </c:ser>
        <c:ser>
          <c:idx val="5"/>
          <c:order val="5"/>
          <c:tx>
            <c:strRef>
              <c:f>Sheet1!$G$1</c:f>
              <c:strCache>
                <c:ptCount val="1"/>
                <c:pt idx="0">
                  <c:v>カナダ</c:v>
                </c:pt>
              </c:strCache>
            </c:strRef>
          </c:tx>
          <c:spPr>
            <a:ln w="28575" cap="rnd">
              <a:solidFill>
                <a:srgbClr val="9B4D0D"/>
              </a:solidFill>
              <a:round/>
            </a:ln>
            <a:effectLst/>
          </c:spPr>
          <c:marker>
            <c:symbol val="circle"/>
            <c:size val="5"/>
            <c:spPr>
              <a:solidFill>
                <a:srgbClr val="9B4D0D"/>
              </a:solidFill>
              <a:ln w="9525">
                <a:solidFill>
                  <a:srgbClr val="9B4D0D"/>
                </a:solidFill>
              </a:ln>
              <a:effectLst/>
            </c:spPr>
          </c:marker>
          <c:dLbls>
            <c:dLbl>
              <c:idx val="16"/>
              <c:layout>
                <c:manualLayout>
                  <c:x val="4.9860020080610826E-4"/>
                  <c:y val="6.6265600217391099E-2"/>
                </c:manualLayout>
              </c:layout>
              <c:tx>
                <c:rich>
                  <a:bodyPr/>
                  <a:lstStyle/>
                  <a:p>
                    <a:fld id="{DA0754AA-C518-4C2F-94F9-11AE9D9B6A76}" type="VALUE">
                      <a:rPr lang="en-US" altLang="ja-JP" sz="800" b="1" i="0" u="none" strike="noStrike" kern="1200" baseline="0">
                        <a:solidFill>
                          <a:srgbClr val="9B4D0D"/>
                        </a:solidFill>
                        <a:latin typeface="+mn-lt"/>
                        <a:ea typeface="+mn-ea"/>
                        <a:cs typeface="+mn-cs"/>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Sheet1!$G$2:$G$18</c:f>
              <c:numCache>
                <c:formatCode>General</c:formatCode>
                <c:ptCount val="17"/>
                <c:pt idx="0">
                  <c:v>69</c:v>
                </c:pt>
                <c:pt idx="1">
                  <c:v>80</c:v>
                </c:pt>
                <c:pt idx="2">
                  <c:v>83</c:v>
                </c:pt>
                <c:pt idx="3">
                  <c:v>85</c:v>
                </c:pt>
                <c:pt idx="4">
                  <c:v>88</c:v>
                </c:pt>
                <c:pt idx="5">
                  <c:v>89</c:v>
                </c:pt>
                <c:pt idx="6">
                  <c:v>85</c:v>
                </c:pt>
                <c:pt idx="7">
                  <c:v>92</c:v>
                </c:pt>
                <c:pt idx="8">
                  <c:v>93</c:v>
                </c:pt>
                <c:pt idx="9">
                  <c:v>92</c:v>
                </c:pt>
                <c:pt idx="10">
                  <c:v>92</c:v>
                </c:pt>
                <c:pt idx="11">
                  <c:v>92</c:v>
                </c:pt>
                <c:pt idx="12">
                  <c:v>119</c:v>
                </c:pt>
                <c:pt idx="13">
                  <c:v>115</c:v>
                </c:pt>
                <c:pt idx="14">
                  <c:v>109</c:v>
                </c:pt>
                <c:pt idx="15">
                  <c:v>107</c:v>
                </c:pt>
                <c:pt idx="16">
                  <c:v>103.3</c:v>
                </c:pt>
              </c:numCache>
            </c:numRef>
          </c:val>
          <c:smooth val="0"/>
          <c:extLst>
            <c:ext xmlns:c16="http://schemas.microsoft.com/office/drawing/2014/chart" uri="{C3380CC4-5D6E-409C-BE32-E72D297353CC}">
              <c16:uniqueId val="{00000005-83C6-4879-8DBF-85215AB243F7}"/>
            </c:ext>
          </c:extLst>
        </c:ser>
        <c:ser>
          <c:idx val="6"/>
          <c:order val="6"/>
          <c:tx>
            <c:strRef>
              <c:f>Sheet1!$H$1</c:f>
              <c:strCache>
                <c:ptCount val="1"/>
                <c:pt idx="0">
                  <c:v>ドイツ</c:v>
                </c:pt>
              </c:strCache>
            </c:strRef>
          </c:tx>
          <c:spPr>
            <a:ln w="28575" cap="rnd">
              <a:solidFill>
                <a:srgbClr val="E4B212"/>
              </a:solidFill>
              <a:round/>
            </a:ln>
            <a:effectLst/>
          </c:spPr>
          <c:marker>
            <c:symbol val="circle"/>
            <c:size val="5"/>
            <c:spPr>
              <a:solidFill>
                <a:srgbClr val="E4B212"/>
              </a:solidFill>
              <a:ln w="9525">
                <a:solidFill>
                  <a:srgbClr val="E4B212"/>
                </a:solidFill>
              </a:ln>
              <a:effectLst/>
            </c:spPr>
          </c:marker>
          <c:dLbls>
            <c:dLbl>
              <c:idx val="16"/>
              <c:layout>
                <c:manualLayout>
                  <c:x val="8.8098683882665112E-3"/>
                  <c:y val="6.3509526428964349E-3"/>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D021BD91-89C6-4337-9E94-5CBFB37B6ED6}" type="VALUE">
                      <a:rPr lang="en-US" altLang="ja-JP" sz="800" b="1" i="0" u="none" strike="noStrike" kern="1200" baseline="0">
                        <a:solidFill>
                          <a:srgbClr val="E4B212"/>
                        </a:solidFill>
                        <a:latin typeface="+mn-lt"/>
                        <a:ea typeface="+mn-ea"/>
                        <a:cs typeface="+mn-cs"/>
                      </a:rPr>
                      <a:pPr>
                        <a:defRPr/>
                      </a:pPr>
                      <a:t>[値]</a:t>
                    </a:fld>
                    <a:endParaRPr lang="ja-JP" altLang="en-US"/>
                  </a:p>
                </c:rich>
              </c:tx>
              <c:numFmt formatCode="#,##0.0_);[Red]\(#,##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Sheet1!$H$2:$H$18</c:f>
              <c:numCache>
                <c:formatCode>General</c:formatCode>
                <c:ptCount val="17"/>
                <c:pt idx="0">
                  <c:v>66</c:v>
                </c:pt>
                <c:pt idx="1">
                  <c:v>73</c:v>
                </c:pt>
                <c:pt idx="2">
                  <c:v>81</c:v>
                </c:pt>
                <c:pt idx="3">
                  <c:v>82</c:v>
                </c:pt>
                <c:pt idx="4">
                  <c:v>80</c:v>
                </c:pt>
                <c:pt idx="5">
                  <c:v>78</c:v>
                </c:pt>
                <c:pt idx="6">
                  <c:v>76</c:v>
                </c:pt>
                <c:pt idx="7">
                  <c:v>73</c:v>
                </c:pt>
                <c:pt idx="8">
                  <c:v>70</c:v>
                </c:pt>
                <c:pt idx="9">
                  <c:v>66</c:v>
                </c:pt>
                <c:pt idx="10">
                  <c:v>62</c:v>
                </c:pt>
                <c:pt idx="11">
                  <c:v>59</c:v>
                </c:pt>
                <c:pt idx="12">
                  <c:v>69</c:v>
                </c:pt>
                <c:pt idx="13">
                  <c:v>69</c:v>
                </c:pt>
                <c:pt idx="14">
                  <c:v>67</c:v>
                </c:pt>
                <c:pt idx="15">
                  <c:v>66</c:v>
                </c:pt>
                <c:pt idx="16">
                  <c:v>64</c:v>
                </c:pt>
              </c:numCache>
            </c:numRef>
          </c:val>
          <c:smooth val="0"/>
          <c:extLst>
            <c:ext xmlns:c16="http://schemas.microsoft.com/office/drawing/2014/chart" uri="{C3380CC4-5D6E-409C-BE32-E72D297353CC}">
              <c16:uniqueId val="{00000006-83C6-4879-8DBF-85215AB243F7}"/>
            </c:ext>
          </c:extLst>
        </c:ser>
        <c:dLbls>
          <c:showLegendKey val="0"/>
          <c:showVal val="0"/>
          <c:showCatName val="0"/>
          <c:showSerName val="0"/>
          <c:showPercent val="0"/>
          <c:showBubbleSize val="0"/>
        </c:dLbls>
        <c:marker val="1"/>
        <c:smooth val="0"/>
        <c:axId val="704673200"/>
        <c:axId val="704673560"/>
      </c:lineChart>
      <c:catAx>
        <c:axId val="70467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ja-JP"/>
          </a:p>
        </c:txPr>
        <c:crossAx val="704673560"/>
        <c:crosses val="autoZero"/>
        <c:auto val="1"/>
        <c:lblAlgn val="ctr"/>
        <c:lblOffset val="100"/>
        <c:noMultiLvlLbl val="0"/>
      </c:catAx>
      <c:valAx>
        <c:axId val="704673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ja-JP"/>
          </a:p>
        </c:txPr>
        <c:crossAx val="704673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4494750656168"/>
          <c:y val="0.10685949803149607"/>
          <c:w val="0.5907678805774278"/>
          <c:h val="0.88615182086614175"/>
        </c:manualLayout>
      </c:layout>
      <c:pieChart>
        <c:varyColors val="1"/>
        <c:ser>
          <c:idx val="0"/>
          <c:order val="0"/>
          <c:tx>
            <c:strRef>
              <c:f>Sheet1!$B$1</c:f>
              <c:strCache>
                <c:ptCount val="1"/>
                <c:pt idx="0">
                  <c:v>列1</c:v>
                </c:pt>
              </c:strCache>
            </c:strRef>
          </c:tx>
          <c:spPr>
            <a:ln>
              <a:noFill/>
            </a:ln>
          </c:spPr>
          <c:dPt>
            <c:idx val="0"/>
            <c:bubble3D val="0"/>
            <c:spPr>
              <a:solidFill>
                <a:srgbClr val="4DC4FF"/>
              </a:solidFill>
              <a:ln w="19050">
                <a:noFill/>
              </a:ln>
              <a:effectLst/>
            </c:spPr>
            <c:extLst>
              <c:ext xmlns:c16="http://schemas.microsoft.com/office/drawing/2014/chart" uri="{C3380CC4-5D6E-409C-BE32-E72D297353CC}">
                <c16:uniqueId val="{00000001-43FB-5640-AF51-D2D842763D74}"/>
              </c:ext>
            </c:extLst>
          </c:dPt>
          <c:dPt>
            <c:idx val="1"/>
            <c:bubble3D val="0"/>
            <c:spPr>
              <a:solidFill>
                <a:srgbClr val="03AF7A"/>
              </a:solidFill>
              <a:ln w="19050">
                <a:noFill/>
              </a:ln>
              <a:effectLst/>
            </c:spPr>
            <c:extLst>
              <c:ext xmlns:c16="http://schemas.microsoft.com/office/drawing/2014/chart" uri="{C3380CC4-5D6E-409C-BE32-E72D297353CC}">
                <c16:uniqueId val="{00000003-43FB-5640-AF51-D2D842763D74}"/>
              </c:ext>
            </c:extLst>
          </c:dPt>
          <c:dPt>
            <c:idx val="2"/>
            <c:bubble3D val="0"/>
            <c:spPr>
              <a:solidFill>
                <a:srgbClr val="F6AA00"/>
              </a:solidFill>
              <a:ln w="19050">
                <a:noFill/>
              </a:ln>
              <a:effectLst/>
            </c:spPr>
            <c:extLst>
              <c:ext xmlns:c16="http://schemas.microsoft.com/office/drawing/2014/chart" uri="{C3380CC4-5D6E-409C-BE32-E72D297353CC}">
                <c16:uniqueId val="{00000005-43FB-5640-AF51-D2D842763D74}"/>
              </c:ext>
            </c:extLst>
          </c:dPt>
          <c:dPt>
            <c:idx val="3"/>
            <c:bubble3D val="0"/>
            <c:spPr>
              <a:solidFill>
                <a:srgbClr val="990099"/>
              </a:solidFill>
              <a:ln w="19050">
                <a:noFill/>
              </a:ln>
              <a:effectLst/>
            </c:spPr>
            <c:extLst>
              <c:ext xmlns:c16="http://schemas.microsoft.com/office/drawing/2014/chart" uri="{C3380CC4-5D6E-409C-BE32-E72D297353CC}">
                <c16:uniqueId val="{00000007-43FB-5640-AF51-D2D842763D74}"/>
              </c:ext>
            </c:extLst>
          </c:dPt>
          <c:dPt>
            <c:idx val="4"/>
            <c:bubble3D val="0"/>
            <c:spPr>
              <a:solidFill>
                <a:srgbClr val="BFE4FF"/>
              </a:solidFill>
              <a:ln w="19050">
                <a:noFill/>
              </a:ln>
              <a:effectLst/>
            </c:spPr>
            <c:extLst>
              <c:ext xmlns:c16="http://schemas.microsoft.com/office/drawing/2014/chart" uri="{C3380CC4-5D6E-409C-BE32-E72D297353CC}">
                <c16:uniqueId val="{00000009-43FB-5640-AF51-D2D842763D74}"/>
              </c:ext>
            </c:extLst>
          </c:dPt>
          <c:dPt>
            <c:idx val="5"/>
            <c:bubble3D val="0"/>
            <c:spPr>
              <a:solidFill>
                <a:srgbClr val="FF4B00"/>
              </a:solidFill>
              <a:ln w="19050">
                <a:noFill/>
              </a:ln>
              <a:effectLst/>
            </c:spPr>
            <c:extLst>
              <c:ext xmlns:c16="http://schemas.microsoft.com/office/drawing/2014/chart" uri="{C3380CC4-5D6E-409C-BE32-E72D297353CC}">
                <c16:uniqueId val="{0000000B-43FB-5640-AF51-D2D842763D74}"/>
              </c:ext>
            </c:extLst>
          </c:dPt>
          <c:dPt>
            <c:idx val="6"/>
            <c:bubble3D val="0"/>
            <c:spPr>
              <a:solidFill>
                <a:srgbClr val="D8F255"/>
              </a:solidFill>
              <a:ln w="19050">
                <a:noFill/>
              </a:ln>
              <a:effectLst/>
            </c:spPr>
            <c:extLst>
              <c:ext xmlns:c16="http://schemas.microsoft.com/office/drawing/2014/chart" uri="{C3380CC4-5D6E-409C-BE32-E72D297353CC}">
                <c16:uniqueId val="{0000000D-43FB-5640-AF51-D2D842763D74}"/>
              </c:ext>
            </c:extLst>
          </c:dPt>
          <c:dPt>
            <c:idx val="7"/>
            <c:bubble3D val="0"/>
            <c:spPr>
              <a:solidFill>
                <a:srgbClr val="FF8082"/>
              </a:solidFill>
              <a:ln w="19050">
                <a:noFill/>
              </a:ln>
              <a:effectLst/>
            </c:spPr>
            <c:extLst>
              <c:ext xmlns:c16="http://schemas.microsoft.com/office/drawing/2014/chart" uri="{C3380CC4-5D6E-409C-BE32-E72D297353CC}">
                <c16:uniqueId val="{0000000F-43FB-5640-AF51-D2D842763D74}"/>
              </c:ext>
            </c:extLst>
          </c:dPt>
          <c:dPt>
            <c:idx val="8"/>
            <c:bubble3D val="0"/>
            <c:spPr>
              <a:solidFill>
                <a:srgbClr val="C8C8CB"/>
              </a:solidFill>
              <a:ln w="19050">
                <a:noFill/>
              </a:ln>
              <a:effectLst/>
            </c:spPr>
            <c:extLst>
              <c:ext xmlns:c16="http://schemas.microsoft.com/office/drawing/2014/chart" uri="{C3380CC4-5D6E-409C-BE32-E72D297353CC}">
                <c16:uniqueId val="{00000011-43FB-5640-AF51-D2D842763D74}"/>
              </c:ext>
            </c:extLst>
          </c:dPt>
          <c:dPt>
            <c:idx val="9"/>
            <c:bubble3D val="0"/>
            <c:spPr>
              <a:solidFill>
                <a:srgbClr val="FFF100"/>
              </a:solidFill>
              <a:ln w="19050">
                <a:noFill/>
              </a:ln>
              <a:effectLst/>
            </c:spPr>
            <c:extLst>
              <c:ext xmlns:c16="http://schemas.microsoft.com/office/drawing/2014/chart" uri="{C3380CC4-5D6E-409C-BE32-E72D297353CC}">
                <c16:uniqueId val="{00000013-43FB-5640-AF51-D2D842763D74}"/>
              </c:ext>
            </c:extLst>
          </c:dPt>
          <c:dPt>
            <c:idx val="10"/>
            <c:bubble3D val="0"/>
            <c:spPr>
              <a:solidFill>
                <a:srgbClr val="C9ACE6"/>
              </a:solidFill>
              <a:ln w="19050">
                <a:noFill/>
              </a:ln>
              <a:effectLst/>
            </c:spPr>
            <c:extLst>
              <c:ext xmlns:c16="http://schemas.microsoft.com/office/drawing/2014/chart" uri="{C3380CC4-5D6E-409C-BE32-E72D297353CC}">
                <c16:uniqueId val="{00000015-43FB-5640-AF51-D2D842763D74}"/>
              </c:ext>
            </c:extLst>
          </c:dPt>
          <c:dPt>
            <c:idx val="11"/>
            <c:bubble3D val="0"/>
            <c:spPr>
              <a:solidFill>
                <a:srgbClr val="D8F255"/>
              </a:solidFill>
              <a:ln w="19050">
                <a:noFill/>
              </a:ln>
              <a:effectLst/>
            </c:spPr>
            <c:extLst>
              <c:ext xmlns:c16="http://schemas.microsoft.com/office/drawing/2014/chart" uri="{C3380CC4-5D6E-409C-BE32-E72D297353CC}">
                <c16:uniqueId val="{00000017-43FB-5640-AF51-D2D842763D74}"/>
              </c:ext>
            </c:extLst>
          </c:dPt>
          <c:dPt>
            <c:idx val="12"/>
            <c:bubble3D val="0"/>
            <c:spPr>
              <a:solidFill>
                <a:srgbClr val="C8C8CB"/>
              </a:solidFill>
              <a:ln w="19050">
                <a:noFill/>
              </a:ln>
              <a:effectLst/>
            </c:spPr>
            <c:extLst>
              <c:ext xmlns:c16="http://schemas.microsoft.com/office/drawing/2014/chart" uri="{C3380CC4-5D6E-409C-BE32-E72D297353CC}">
                <c16:uniqueId val="{00000019-43FB-5640-AF51-D2D842763D74}"/>
              </c:ext>
            </c:extLst>
          </c:dPt>
          <c:dPt>
            <c:idx val="13"/>
            <c:bubble3D val="0"/>
            <c:spPr>
              <a:solidFill>
                <a:srgbClr val="FFCA80"/>
              </a:solidFill>
              <a:ln w="19050">
                <a:noFill/>
              </a:ln>
              <a:effectLst/>
            </c:spPr>
            <c:extLst>
              <c:ext xmlns:c16="http://schemas.microsoft.com/office/drawing/2014/chart" uri="{C3380CC4-5D6E-409C-BE32-E72D297353CC}">
                <c16:uniqueId val="{0000001B-43FB-5640-AF51-D2D842763D74}"/>
              </c:ext>
            </c:extLst>
          </c:dPt>
          <c:dPt>
            <c:idx val="14"/>
            <c:bubble3D val="0"/>
            <c:spPr>
              <a:solidFill>
                <a:srgbClr val="77D9A8"/>
              </a:solidFill>
              <a:ln w="19050">
                <a:noFill/>
              </a:ln>
              <a:effectLst/>
            </c:spPr>
            <c:extLst>
              <c:ext xmlns:c16="http://schemas.microsoft.com/office/drawing/2014/chart" uri="{C3380CC4-5D6E-409C-BE32-E72D297353CC}">
                <c16:uniqueId val="{0000001D-43FB-5640-AF51-D2D842763D74}"/>
              </c:ext>
            </c:extLst>
          </c:dPt>
          <c:dPt>
            <c:idx val="15"/>
            <c:bubble3D val="0"/>
            <c:spPr>
              <a:solidFill>
                <a:srgbClr val="FFCABF"/>
              </a:solidFill>
              <a:ln w="19050">
                <a:noFill/>
              </a:ln>
              <a:effectLst/>
            </c:spPr>
            <c:extLst>
              <c:ext xmlns:c16="http://schemas.microsoft.com/office/drawing/2014/chart" uri="{C3380CC4-5D6E-409C-BE32-E72D297353CC}">
                <c16:uniqueId val="{0000001F-43FB-5640-AF51-D2D842763D74}"/>
              </c:ext>
            </c:extLst>
          </c:dPt>
          <c:dPt>
            <c:idx val="16"/>
            <c:bubble3D val="0"/>
            <c:spPr>
              <a:solidFill>
                <a:srgbClr val="84949E"/>
              </a:solidFill>
              <a:ln w="19050">
                <a:noFill/>
              </a:ln>
              <a:effectLst/>
            </c:spPr>
            <c:extLst>
              <c:ext xmlns:c16="http://schemas.microsoft.com/office/drawing/2014/chart" uri="{C3380CC4-5D6E-409C-BE32-E72D297353CC}">
                <c16:uniqueId val="{00000021-43FB-5640-AF51-D2D842763D74}"/>
              </c:ext>
            </c:extLst>
          </c:dPt>
          <c:dPt>
            <c:idx val="17"/>
            <c:bubble3D val="0"/>
            <c:spPr>
              <a:solidFill>
                <a:srgbClr val="C8C8CB"/>
              </a:solidFill>
              <a:ln w="19050">
                <a:noFill/>
              </a:ln>
              <a:effectLst/>
            </c:spPr>
            <c:extLst>
              <c:ext xmlns:c16="http://schemas.microsoft.com/office/drawing/2014/chart" uri="{C3380CC4-5D6E-409C-BE32-E72D297353CC}">
                <c16:uniqueId val="{00000023-43FB-5640-AF51-D2D842763D74}"/>
              </c:ext>
            </c:extLst>
          </c:dPt>
          <c:cat>
            <c:numRef>
              <c:f>Sheet1!$A$2:$A$19</c:f>
              <c:numCache>
                <c:formatCode>General</c:formatCode>
                <c:ptCount val="18"/>
              </c:numCache>
            </c:numRef>
          </c:cat>
          <c:val>
            <c:numRef>
              <c:f>Sheet1!$B$2:$B$19</c:f>
              <c:numCache>
                <c:formatCode>General</c:formatCode>
                <c:ptCount val="18"/>
                <c:pt idx="0">
                  <c:v>9.4</c:v>
                </c:pt>
                <c:pt idx="1">
                  <c:v>9.8000000000000007</c:v>
                </c:pt>
                <c:pt idx="2">
                  <c:v>8.8000000000000007</c:v>
                </c:pt>
                <c:pt idx="3">
                  <c:v>3.7</c:v>
                </c:pt>
                <c:pt idx="4">
                  <c:v>2.6</c:v>
                </c:pt>
                <c:pt idx="5">
                  <c:v>0.5</c:v>
                </c:pt>
                <c:pt idx="6">
                  <c:v>0.3</c:v>
                </c:pt>
                <c:pt idx="7">
                  <c:v>0.2</c:v>
                </c:pt>
                <c:pt idx="8">
                  <c:v>0.1</c:v>
                </c:pt>
                <c:pt idx="9">
                  <c:v>11.3</c:v>
                </c:pt>
                <c:pt idx="10">
                  <c:v>2.1</c:v>
                </c:pt>
                <c:pt idx="11">
                  <c:v>4.9000000000000004</c:v>
                </c:pt>
                <c:pt idx="12">
                  <c:v>1.5</c:v>
                </c:pt>
                <c:pt idx="13">
                  <c:v>20</c:v>
                </c:pt>
                <c:pt idx="14">
                  <c:v>9.6</c:v>
                </c:pt>
                <c:pt idx="15">
                  <c:v>10.3</c:v>
                </c:pt>
                <c:pt idx="16">
                  <c:v>4.4000000000000004</c:v>
                </c:pt>
                <c:pt idx="17">
                  <c:v>0.7</c:v>
                </c:pt>
              </c:numCache>
            </c:numRef>
          </c:val>
          <c:extLst>
            <c:ext xmlns:c16="http://schemas.microsoft.com/office/drawing/2014/chart" uri="{C3380CC4-5D6E-409C-BE32-E72D297353CC}">
              <c16:uniqueId val="{00000024-43FB-5640-AF51-D2D842763D7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666666666666666"/>
          <c:y val="0.18437500000000001"/>
          <c:w val="0.44791666666666669"/>
          <c:h val="0.671875"/>
        </c:manualLayout>
      </c:layout>
      <c:pieChart>
        <c:varyColors val="1"/>
        <c:ser>
          <c:idx val="0"/>
          <c:order val="0"/>
          <c:tx>
            <c:strRef>
              <c:f>Sheet1!$B$1</c:f>
              <c:strCache>
                <c:ptCount val="1"/>
                <c:pt idx="0">
                  <c:v>列1</c:v>
                </c:pt>
              </c:strCache>
            </c:strRef>
          </c:tx>
          <c:spPr>
            <a:ln>
              <a:noFill/>
            </a:ln>
          </c:spPr>
          <c:dPt>
            <c:idx val="0"/>
            <c:bubble3D val="0"/>
            <c:spPr>
              <a:solidFill>
                <a:srgbClr val="804000"/>
              </a:solidFill>
              <a:ln w="19050">
                <a:noFill/>
              </a:ln>
              <a:effectLst/>
            </c:spPr>
            <c:extLst>
              <c:ext xmlns:c16="http://schemas.microsoft.com/office/drawing/2014/chart" uri="{C3380CC4-5D6E-409C-BE32-E72D297353CC}">
                <c16:uniqueId val="{00000001-AA5F-434A-8CCB-EE969301A240}"/>
              </c:ext>
            </c:extLst>
          </c:dPt>
          <c:dPt>
            <c:idx val="1"/>
            <c:bubble3D val="0"/>
            <c:spPr>
              <a:solidFill>
                <a:schemeClr val="bg1">
                  <a:alpha val="0"/>
                </a:schemeClr>
              </a:solidFill>
              <a:ln w="19050">
                <a:noFill/>
              </a:ln>
              <a:effectLst/>
            </c:spPr>
            <c:extLst>
              <c:ext xmlns:c16="http://schemas.microsoft.com/office/drawing/2014/chart" uri="{C3380CC4-5D6E-409C-BE32-E72D297353CC}">
                <c16:uniqueId val="{00000003-AA5F-434A-8CCB-EE969301A240}"/>
              </c:ext>
            </c:extLst>
          </c:dPt>
          <c:dPt>
            <c:idx val="2"/>
            <c:bubble3D val="0"/>
            <c:spPr>
              <a:solidFill>
                <a:schemeClr val="accent3"/>
              </a:solidFill>
              <a:ln w="19050">
                <a:noFill/>
              </a:ln>
              <a:effectLst/>
            </c:spPr>
            <c:extLst>
              <c:ext xmlns:c16="http://schemas.microsoft.com/office/drawing/2014/chart" uri="{C3380CC4-5D6E-409C-BE32-E72D297353CC}">
                <c16:uniqueId val="{00000005-AA5F-434A-8CCB-EE969301A240}"/>
              </c:ext>
            </c:extLst>
          </c:dPt>
          <c:dPt>
            <c:idx val="3"/>
            <c:bubble3D val="0"/>
            <c:spPr>
              <a:solidFill>
                <a:schemeClr val="accent4"/>
              </a:solidFill>
              <a:ln w="19050">
                <a:noFill/>
              </a:ln>
              <a:effectLst/>
            </c:spPr>
            <c:extLst>
              <c:ext xmlns:c16="http://schemas.microsoft.com/office/drawing/2014/chart" uri="{C3380CC4-5D6E-409C-BE32-E72D297353CC}">
                <c16:uniqueId val="{00000007-AA5F-434A-8CCB-EE969301A240}"/>
              </c:ext>
            </c:extLst>
          </c:dPt>
          <c:cat>
            <c:numRef>
              <c:f>Sheet1!$A$2:$A$5</c:f>
              <c:numCache>
                <c:formatCode>General</c:formatCode>
                <c:ptCount val="4"/>
              </c:numCache>
            </c:numRef>
          </c:cat>
          <c:val>
            <c:numRef>
              <c:f>Sheet1!$B$2:$B$5</c:f>
              <c:numCache>
                <c:formatCode>General</c:formatCode>
                <c:ptCount val="4"/>
                <c:pt idx="0">
                  <c:v>35.200000000000003</c:v>
                </c:pt>
                <c:pt idx="1">
                  <c:v>64.8</c:v>
                </c:pt>
              </c:numCache>
            </c:numRef>
          </c:val>
          <c:extLst>
            <c:ext xmlns:c16="http://schemas.microsoft.com/office/drawing/2014/chart" uri="{C3380CC4-5D6E-409C-BE32-E72D297353CC}">
              <c16:uniqueId val="{00000008-AA5F-434A-8CCB-EE969301A24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0.90386</cdr:x>
      <cdr:y>0.57807</cdr:y>
    </cdr:from>
    <cdr:to>
      <cdr:x>0.9242</cdr:x>
      <cdr:y>0.59758</cdr:y>
    </cdr:to>
    <cdr:cxnSp macro="">
      <cdr:nvCxnSpPr>
        <cdr:cNvPr id="3" name="直線コネクタ 2">
          <a:extLst xmlns:a="http://schemas.openxmlformats.org/drawingml/2006/main">
            <a:ext uri="{FF2B5EF4-FFF2-40B4-BE49-F238E27FC236}">
              <a16:creationId xmlns:a16="http://schemas.microsoft.com/office/drawing/2014/main" id="{448D15B4-D86B-856F-3C6B-CD1C4B73658F}"/>
            </a:ext>
          </a:extLst>
        </cdr:cNvPr>
        <cdr:cNvCxnSpPr/>
      </cdr:nvCxnSpPr>
      <cdr:spPr>
        <a:xfrm xmlns:a="http://schemas.openxmlformats.org/drawingml/2006/main">
          <a:off x="3573013" y="2450650"/>
          <a:ext cx="80408" cy="82707"/>
        </a:xfrm>
        <a:prstGeom xmlns:a="http://schemas.openxmlformats.org/drawingml/2006/main" prst="line">
          <a:avLst/>
        </a:prstGeom>
        <a:ln xmlns:a="http://schemas.openxmlformats.org/drawingml/2006/main" w="6350">
          <a:solidFill>
            <a:srgbClr val="0070C0"/>
          </a:solidFill>
          <a:prstDash val="sys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0.89764</cdr:x>
      <cdr:y>0.58704</cdr:y>
    </cdr:from>
    <cdr:to>
      <cdr:x>0.92249</cdr:x>
      <cdr:y>0.6547</cdr:y>
    </cdr:to>
    <cdr:cxnSp macro="">
      <cdr:nvCxnSpPr>
        <cdr:cNvPr id="7" name="直線コネクタ 6">
          <a:extLst xmlns:a="http://schemas.openxmlformats.org/drawingml/2006/main">
            <a:ext uri="{FF2B5EF4-FFF2-40B4-BE49-F238E27FC236}">
              <a16:creationId xmlns:a16="http://schemas.microsoft.com/office/drawing/2014/main" id="{C92A16D0-2BF2-D5CF-7896-F22B9D7E139B}"/>
            </a:ext>
          </a:extLst>
        </cdr:cNvPr>
        <cdr:cNvCxnSpPr/>
      </cdr:nvCxnSpPr>
      <cdr:spPr>
        <a:xfrm xmlns:a="http://schemas.openxmlformats.org/drawingml/2006/main">
          <a:off x="3548434" y="2488668"/>
          <a:ext cx="98213" cy="286847"/>
        </a:xfrm>
        <a:prstGeom xmlns:a="http://schemas.openxmlformats.org/drawingml/2006/main" prst="line">
          <a:avLst/>
        </a:prstGeom>
        <a:ln xmlns:a="http://schemas.openxmlformats.org/drawingml/2006/main" w="6350">
          <a:solidFill>
            <a:srgbClr val="9B4D0D"/>
          </a:solidFill>
          <a:prstDash val="sys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A755CBD-867A-8C17-1F84-A472A4E7FC5A}"/>
              </a:ext>
            </a:extLst>
          </p:cNvPr>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kumimoji="1" lang="ja-JP" altLang="en-US" dirty="0">
              <a:latin typeface="Arial" panose="020B0604020202020204" pitchFamily="34" charset="0"/>
              <a:cs typeface="Arial" panose="020B0604020202020204" pitchFamily="34" charset="0"/>
            </a:endParaRPr>
          </a:p>
        </p:txBody>
      </p:sp>
      <p:sp>
        <p:nvSpPr>
          <p:cNvPr id="3" name="日付プレースホルダー 2">
            <a:extLst>
              <a:ext uri="{FF2B5EF4-FFF2-40B4-BE49-F238E27FC236}">
                <a16:creationId xmlns:a16="http://schemas.microsoft.com/office/drawing/2014/main" id="{56B7BE75-7D93-B609-A6CF-5D09FBF07C0A}"/>
              </a:ext>
            </a:extLst>
          </p:cNvPr>
          <p:cNvSpPr>
            <a:spLocks noGrp="1"/>
          </p:cNvSpPr>
          <p:nvPr>
            <p:ph type="dt" sz="quarter" idx="1"/>
          </p:nvPr>
        </p:nvSpPr>
        <p:spPr>
          <a:xfrm>
            <a:off x="3850442" y="0"/>
            <a:ext cx="2945660" cy="498056"/>
          </a:xfrm>
          <a:prstGeom prst="rect">
            <a:avLst/>
          </a:prstGeom>
        </p:spPr>
        <p:txBody>
          <a:bodyPr vert="horz" lIns="92108" tIns="46054" rIns="92108" bIns="46054" rtlCol="0"/>
          <a:lstStyle>
            <a:lvl1pPr algn="r">
              <a:defRPr sz="1200"/>
            </a:lvl1pPr>
          </a:lstStyle>
          <a:p>
            <a:fld id="{277EEE18-1C25-4E7B-A9BB-6C403591A6E6}" type="datetimeFigureOut">
              <a:rPr kumimoji="1" lang="ja-JP" altLang="en-US" smtClean="0">
                <a:latin typeface="Arial" panose="020B0604020202020204" pitchFamily="34" charset="0"/>
                <a:cs typeface="Arial" panose="020B0604020202020204" pitchFamily="34" charset="0"/>
              </a:rPr>
              <a:t>2025/4/11</a:t>
            </a:fld>
            <a:endParaRPr kumimoji="1" lang="ja-JP" altLang="en-US" dirty="0">
              <a:latin typeface="Arial" panose="020B0604020202020204" pitchFamily="34" charset="0"/>
              <a:cs typeface="Arial" panose="020B0604020202020204" pitchFamily="34" charset="0"/>
            </a:endParaRPr>
          </a:p>
        </p:txBody>
      </p:sp>
      <p:sp>
        <p:nvSpPr>
          <p:cNvPr id="4" name="フッター プレースホルダー 3">
            <a:extLst>
              <a:ext uri="{FF2B5EF4-FFF2-40B4-BE49-F238E27FC236}">
                <a16:creationId xmlns:a16="http://schemas.microsoft.com/office/drawing/2014/main" id="{E0CAB21F-778E-206F-9C54-6E324A99C601}"/>
              </a:ext>
            </a:extLst>
          </p:cNvPr>
          <p:cNvSpPr>
            <a:spLocks noGrp="1"/>
          </p:cNvSpPr>
          <p:nvPr>
            <p:ph type="ftr" sz="quarter" idx="2"/>
          </p:nvPr>
        </p:nvSpPr>
        <p:spPr>
          <a:xfrm>
            <a:off x="0" y="9428584"/>
            <a:ext cx="2945660" cy="498055"/>
          </a:xfrm>
          <a:prstGeom prst="rect">
            <a:avLst/>
          </a:prstGeom>
        </p:spPr>
        <p:txBody>
          <a:bodyPr vert="horz" lIns="92108" tIns="46054" rIns="92108" bIns="46054" rtlCol="0" anchor="b"/>
          <a:lstStyle>
            <a:lvl1pPr algn="l">
              <a:defRPr sz="1200"/>
            </a:lvl1pPr>
          </a:lstStyle>
          <a:p>
            <a:endParaRPr kumimoji="1" lang="ja-JP" altLang="en-US">
              <a:latin typeface="Arial" panose="020B0604020202020204" pitchFamily="34" charset="0"/>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66B82D84-8246-56DD-B4D5-4C5E7364BC16}"/>
              </a:ext>
            </a:extLst>
          </p:cNvPr>
          <p:cNvSpPr>
            <a:spLocks noGrp="1"/>
          </p:cNvSpPr>
          <p:nvPr>
            <p:ph type="sldNum" sz="quarter" idx="3"/>
          </p:nvPr>
        </p:nvSpPr>
        <p:spPr>
          <a:xfrm>
            <a:off x="3850442" y="9428584"/>
            <a:ext cx="2945660" cy="498055"/>
          </a:xfrm>
          <a:prstGeom prst="rect">
            <a:avLst/>
          </a:prstGeom>
        </p:spPr>
        <p:txBody>
          <a:bodyPr vert="horz" lIns="92108" tIns="46054" rIns="92108" bIns="46054" rtlCol="0" anchor="b"/>
          <a:lstStyle>
            <a:lvl1pPr algn="r">
              <a:defRPr sz="1200"/>
            </a:lvl1pPr>
          </a:lstStyle>
          <a:p>
            <a:fld id="{94A59A06-C165-4EF6-BFFB-58789231A595}" type="slidenum">
              <a:rPr kumimoji="1" lang="ja-JP" altLang="en-US" smtClean="0">
                <a:latin typeface="Arial" panose="020B0604020202020204" pitchFamily="34" charset="0"/>
                <a:cs typeface="Arial" panose="020B0604020202020204" pitchFamily="34" charset="0"/>
              </a:rPr>
              <a:t>‹#›</a:t>
            </a:fld>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611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atin typeface="HGPｺﾞｼｯｸE" panose="020B0900000000000000" pitchFamily="50" charset="-128"/>
                <a:ea typeface="HGPｺﾞｼｯｸE" panose="020B0900000000000000" pitchFamily="50" charset="-128"/>
              </a:defRPr>
            </a:lvl1pPr>
          </a:lstStyle>
          <a:p>
            <a:fld id="{F206DF94-7F3B-4F0E-AE01-70F6763788F1}" type="datetimeFigureOut">
              <a:rPr kumimoji="1" lang="ja-JP" altLang="en-US" smtClean="0"/>
              <a:pPr/>
              <a:t>2025/4/11</a:t>
            </a:fld>
            <a:endParaRPr kumimoji="1" lang="ja-JP" altLang="en-US" dirty="0"/>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2108" tIns="46054" rIns="92108" bIns="46054" rtlCol="0" anchor="ctr"/>
          <a:lstStyle/>
          <a:p>
            <a:endParaRPr lang="ja-JP" altLang="en-US" dirty="0"/>
          </a:p>
        </p:txBody>
      </p:sp>
      <p:sp>
        <p:nvSpPr>
          <p:cNvPr id="5" name="ノート プレースホルダー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atin typeface="HGPｺﾞｼｯｸE" panose="020B0900000000000000" pitchFamily="50" charset="-128"/>
                <a:ea typeface="HGPｺﾞｼｯｸE" panose="020B0900000000000000" pitchFamily="50" charset="-128"/>
              </a:defRPr>
            </a:lvl1pPr>
          </a:lstStyle>
          <a:p>
            <a:fld id="{FE82EA10-0265-43DC-8CCF-1CA193DC6686}" type="slidenum">
              <a:rPr kumimoji="1" lang="ja-JP" altLang="en-US" smtClean="0"/>
              <a:pPr/>
              <a:t>‹#›</a:t>
            </a:fld>
            <a:endParaRPr kumimoji="1" lang="ja-JP" altLang="en-US" dirty="0"/>
          </a:p>
        </p:txBody>
      </p:sp>
    </p:spTree>
    <p:extLst>
      <p:ext uri="{BB962C8B-B14F-4D97-AF65-F5344CB8AC3E}">
        <p14:creationId xmlns:p14="http://schemas.microsoft.com/office/powerpoint/2010/main" val="26817146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2pPr>
    <a:lvl3pPr marL="9144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3pPr>
    <a:lvl4pPr marL="13716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4pPr>
    <a:lvl5pPr marL="18288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1</a:t>
            </a:fld>
            <a:endParaRPr kumimoji="1" lang="ja-JP" altLang="en-US" dirty="0"/>
          </a:p>
        </p:txBody>
      </p:sp>
    </p:spTree>
    <p:extLst>
      <p:ext uri="{BB962C8B-B14F-4D97-AF65-F5344CB8AC3E}">
        <p14:creationId xmlns:p14="http://schemas.microsoft.com/office/powerpoint/2010/main" val="1874170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10</a:t>
            </a:fld>
            <a:endParaRPr kumimoji="1" lang="ja-JP" altLang="en-US" dirty="0"/>
          </a:p>
        </p:txBody>
      </p:sp>
    </p:spTree>
    <p:extLst>
      <p:ext uri="{BB962C8B-B14F-4D97-AF65-F5344CB8AC3E}">
        <p14:creationId xmlns:p14="http://schemas.microsoft.com/office/powerpoint/2010/main" val="82069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9768" y="4777195"/>
            <a:ext cx="5438140" cy="3908614"/>
          </a:xfrm>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11</a:t>
            </a:fld>
            <a:endParaRPr kumimoji="1" lang="ja-JP" altLang="en-US" dirty="0"/>
          </a:p>
        </p:txBody>
      </p:sp>
    </p:spTree>
    <p:extLst>
      <p:ext uri="{BB962C8B-B14F-4D97-AF65-F5344CB8AC3E}">
        <p14:creationId xmlns:p14="http://schemas.microsoft.com/office/powerpoint/2010/main" val="4280561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12</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latin typeface="ＭＳ 明朝" panose="02020609040205080304" pitchFamily="17" charset="-128"/>
              <a:ea typeface="ＭＳ 明朝" panose="02020609040205080304" pitchFamily="17" charset="-128"/>
            </a:endParaRPr>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13</a:t>
            </a:fld>
            <a:endParaRPr lang="en-US" altLang="ja-JP" sz="1100" dirty="0">
              <a:solidFill>
                <a:prstClr val="black"/>
              </a:solidFill>
            </a:endParaRPr>
          </a:p>
        </p:txBody>
      </p:sp>
    </p:spTree>
    <p:extLst>
      <p:ext uri="{BB962C8B-B14F-4D97-AF65-F5344CB8AC3E}">
        <p14:creationId xmlns:p14="http://schemas.microsoft.com/office/powerpoint/2010/main" val="706326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14</a:t>
            </a:fld>
            <a:endParaRPr lang="en-US" altLang="ja-JP"/>
          </a:p>
        </p:txBody>
      </p:sp>
    </p:spTree>
    <p:extLst>
      <p:ext uri="{BB962C8B-B14F-4D97-AF65-F5344CB8AC3E}">
        <p14:creationId xmlns:p14="http://schemas.microsoft.com/office/powerpoint/2010/main" val="2899646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3450421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4119650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2569220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18</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709958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E140-B2C8-C5F8-8213-0B12B4C4DD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1398C6-DF53-3557-F0A4-F776C58FCC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821C598-42A7-2026-39F1-2871D5C8EA3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76EAB0D-8E86-0159-4479-C1C8BD559465}"/>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19</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707360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20</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152296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21</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975563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85078-E318-5831-EFCD-E2E4C4889A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F1FCA01-58D9-293C-C55D-E7C4719097A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0AD749D-445E-0010-58F8-5AF781E63BF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64ABE73-75B3-3BF2-C947-68117598FD4A}"/>
              </a:ext>
            </a:extLst>
          </p:cNvPr>
          <p:cNvSpPr>
            <a:spLocks noGrp="1"/>
          </p:cNvSpPr>
          <p:nvPr>
            <p:ph type="sldNum" sz="quarter" idx="5"/>
          </p:nvPr>
        </p:nvSpPr>
        <p:spPr/>
        <p:txBody>
          <a:bodyPr/>
          <a:lstStyle/>
          <a:p>
            <a:fld id="{FE82EA10-0265-43DC-8CCF-1CA193DC6686}" type="slidenum">
              <a:rPr kumimoji="1" lang="ja-JP" altLang="en-US" smtClean="0"/>
              <a:pPr/>
              <a:t>22</a:t>
            </a:fld>
            <a:endParaRPr kumimoji="1" lang="ja-JP" altLang="en-US" dirty="0"/>
          </a:p>
        </p:txBody>
      </p:sp>
    </p:spTree>
    <p:extLst>
      <p:ext uri="{BB962C8B-B14F-4D97-AF65-F5344CB8AC3E}">
        <p14:creationId xmlns:p14="http://schemas.microsoft.com/office/powerpoint/2010/main" val="2064943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1BC40-301C-C571-6260-9E31025802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293039-3199-67BA-F196-83744CED48C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7C99A56-49D8-863E-FCE4-A31030BBD2B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BE49561-2F14-8020-051E-0B665178C9AE}"/>
              </a:ext>
            </a:extLst>
          </p:cNvPr>
          <p:cNvSpPr>
            <a:spLocks noGrp="1"/>
          </p:cNvSpPr>
          <p:nvPr>
            <p:ph type="sldNum" sz="quarter" idx="5"/>
          </p:nvPr>
        </p:nvSpPr>
        <p:spPr/>
        <p:txBody>
          <a:bodyPr/>
          <a:lstStyle/>
          <a:p>
            <a:pPr>
              <a:defRPr/>
            </a:pPr>
            <a:fld id="{DEFA9A01-71A4-435A-A68E-07DBF33220B8}" type="slidenum">
              <a:rPr lang="en-US" altLang="ja-JP" smtClean="0"/>
              <a:pPr>
                <a:defRPr/>
              </a:pPr>
              <a:t>23</a:t>
            </a:fld>
            <a:endParaRPr lang="en-US" altLang="ja-JP"/>
          </a:p>
        </p:txBody>
      </p:sp>
    </p:spTree>
    <p:extLst>
      <p:ext uri="{BB962C8B-B14F-4D97-AF65-F5344CB8AC3E}">
        <p14:creationId xmlns:p14="http://schemas.microsoft.com/office/powerpoint/2010/main" val="2130435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6A04F-7293-0F20-F461-785BDC2457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9B4E201-754B-FFA8-44D4-91C4605F7EA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D35C6F7-3A95-4ED3-6A37-3ECDF8161C2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08CEA32-3D5C-1E0D-E4F9-45D6D28B2002}"/>
              </a:ext>
            </a:extLst>
          </p:cNvPr>
          <p:cNvSpPr>
            <a:spLocks noGrp="1"/>
          </p:cNvSpPr>
          <p:nvPr>
            <p:ph type="sldNum" sz="quarter" idx="5"/>
          </p:nvPr>
        </p:nvSpPr>
        <p:spPr/>
        <p:txBody>
          <a:bodyPr/>
          <a:lstStyle/>
          <a:p>
            <a:fld id="{FE82EA10-0265-43DC-8CCF-1CA193DC6686}" type="slidenum">
              <a:rPr kumimoji="1" lang="ja-JP" altLang="en-US" smtClean="0"/>
              <a:pPr/>
              <a:t>24</a:t>
            </a:fld>
            <a:endParaRPr kumimoji="1" lang="ja-JP" altLang="en-US" dirty="0"/>
          </a:p>
        </p:txBody>
      </p:sp>
    </p:spTree>
    <p:extLst>
      <p:ext uri="{BB962C8B-B14F-4D97-AF65-F5344CB8AC3E}">
        <p14:creationId xmlns:p14="http://schemas.microsoft.com/office/powerpoint/2010/main" val="3068032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E4D2-5DFB-9C46-3A94-30079A41ED9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34BE527-1054-7F90-D678-46105502A38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3976DCE-E5DF-3ABC-08B3-D36339D9D24C}"/>
              </a:ext>
            </a:extLst>
          </p:cNvPr>
          <p:cNvSpPr>
            <a:spLocks noGrp="1"/>
          </p:cNvSpPr>
          <p:nvPr>
            <p:ph type="body" idx="1"/>
          </p:nvPr>
        </p:nvSpPr>
        <p:spPr/>
        <p:txBody>
          <a:bodyPr/>
          <a:lstStyle/>
          <a:p>
            <a:endParaRPr kumimoji="1"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a:extLst>
              <a:ext uri="{FF2B5EF4-FFF2-40B4-BE49-F238E27FC236}">
                <a16:creationId xmlns:a16="http://schemas.microsoft.com/office/drawing/2014/main" id="{93F2BC36-4EC5-1533-EE4C-2AFB90431407}"/>
              </a:ext>
            </a:extLst>
          </p:cNvPr>
          <p:cNvSpPr>
            <a:spLocks noGrp="1"/>
          </p:cNvSpPr>
          <p:nvPr>
            <p:ph type="sldNum" sz="quarter" idx="5"/>
          </p:nvPr>
        </p:nvSpPr>
        <p:spPr/>
        <p:txBody>
          <a:bodyPr/>
          <a:lstStyle/>
          <a:p>
            <a:fld id="{FE82EA10-0265-43DC-8CCF-1CA193DC6686}" type="slidenum">
              <a:rPr kumimoji="1" lang="ja-JP" altLang="en-US" smtClean="0"/>
              <a:pPr/>
              <a:t>25</a:t>
            </a:fld>
            <a:endParaRPr kumimoji="1" lang="ja-JP" altLang="en-US" dirty="0"/>
          </a:p>
        </p:txBody>
      </p:sp>
    </p:spTree>
    <p:extLst>
      <p:ext uri="{BB962C8B-B14F-4D97-AF65-F5344CB8AC3E}">
        <p14:creationId xmlns:p14="http://schemas.microsoft.com/office/powerpoint/2010/main" val="1597987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830715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lang="ja-JP"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437404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40FC5-95AA-5233-5672-C5B7ADDF186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C580E1-FD87-C530-6DE1-CCFE6F1B92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1DA40D5-525A-EAE5-2A2C-5FD0C358C56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860314B-93B6-D83F-9908-0324DC36CB08}"/>
              </a:ext>
            </a:extLst>
          </p:cNvPr>
          <p:cNvSpPr>
            <a:spLocks noGrp="1"/>
          </p:cNvSpPr>
          <p:nvPr>
            <p:ph type="sldNum" sz="quarter" idx="5"/>
          </p:nvPr>
        </p:nvSpPr>
        <p:spPr/>
        <p:txBody>
          <a:bodyPr/>
          <a:lstStyle/>
          <a:p>
            <a:fld id="{FE82EA10-0265-43DC-8CCF-1CA193DC6686}" type="slidenum">
              <a:rPr kumimoji="1" lang="ja-JP" altLang="en-US" smtClean="0"/>
              <a:pPr/>
              <a:t>28</a:t>
            </a:fld>
            <a:endParaRPr kumimoji="1" lang="ja-JP" altLang="en-US" dirty="0"/>
          </a:p>
        </p:txBody>
      </p:sp>
    </p:spTree>
    <p:extLst>
      <p:ext uri="{BB962C8B-B14F-4D97-AF65-F5344CB8AC3E}">
        <p14:creationId xmlns:p14="http://schemas.microsoft.com/office/powerpoint/2010/main" val="3188492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3</a:t>
            </a:fld>
            <a:endParaRPr kumimoji="1" lang="ja-JP" altLang="en-US" dirty="0"/>
          </a:p>
        </p:txBody>
      </p:sp>
    </p:spTree>
    <p:extLst>
      <p:ext uri="{BB962C8B-B14F-4D97-AF65-F5344CB8AC3E}">
        <p14:creationId xmlns:p14="http://schemas.microsoft.com/office/powerpoint/2010/main" val="1409914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4</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5</a:t>
            </a:fld>
            <a:endParaRPr kumimoji="1" lang="ja-JP" altLang="en-US" dirty="0"/>
          </a:p>
        </p:txBody>
      </p:sp>
    </p:spTree>
    <p:extLst>
      <p:ext uri="{BB962C8B-B14F-4D97-AF65-F5344CB8AC3E}">
        <p14:creationId xmlns:p14="http://schemas.microsoft.com/office/powerpoint/2010/main" val="3416646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6</a:t>
            </a:fld>
            <a:endParaRPr kumimoji="1" lang="ja-JP" altLang="en-US" dirty="0"/>
          </a:p>
        </p:txBody>
      </p:sp>
    </p:spTree>
    <p:extLst>
      <p:ext uri="{BB962C8B-B14F-4D97-AF65-F5344CB8AC3E}">
        <p14:creationId xmlns:p14="http://schemas.microsoft.com/office/powerpoint/2010/main" val="269519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7</a:t>
            </a:fld>
            <a:endParaRPr kumimoji="1" lang="ja-JP" altLang="en-US" dirty="0"/>
          </a:p>
        </p:txBody>
      </p:sp>
    </p:spTree>
    <p:extLst>
      <p:ext uri="{BB962C8B-B14F-4D97-AF65-F5344CB8AC3E}">
        <p14:creationId xmlns:p14="http://schemas.microsoft.com/office/powerpoint/2010/main" val="585881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8</a:t>
            </a:fld>
            <a:endParaRPr kumimoji="1" lang="ja-JP" altLang="en-US" dirty="0"/>
          </a:p>
        </p:txBody>
      </p:sp>
    </p:spTree>
    <p:extLst>
      <p:ext uri="{BB962C8B-B14F-4D97-AF65-F5344CB8AC3E}">
        <p14:creationId xmlns:p14="http://schemas.microsoft.com/office/powerpoint/2010/main" val="1610111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latin typeface="ＭＳ 明朝" panose="02020609040205080304" pitchFamily="17" charset="-128"/>
              <a:ea typeface="ＭＳ 明朝" panose="02020609040205080304" pitchFamily="17" charset="-128"/>
            </a:endParaRPr>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9</a:t>
            </a:fld>
            <a:endParaRPr lang="en-US" altLang="ja-JP" sz="1100" dirty="0">
              <a:solidFill>
                <a:prstClr val="black"/>
              </a:solidFill>
            </a:endParaRPr>
          </a:p>
        </p:txBody>
      </p:sp>
    </p:spTree>
    <p:extLst>
      <p:ext uri="{BB962C8B-B14F-4D97-AF65-F5344CB8AC3E}">
        <p14:creationId xmlns:p14="http://schemas.microsoft.com/office/powerpoint/2010/main" val="99579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01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09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255187145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320322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userDrawn="1">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311587455"/>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userDrawn="1">
            <p:extLst>
              <p:ext uri="{D42A27DB-BD31-4B8C-83A1-F6EECF244321}">
                <p14:modId xmlns:p14="http://schemas.microsoft.com/office/powerpoint/2010/main" val="3932754292"/>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723582103"/>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51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www.nichizeiren.or.jp/taxaccount/education/sozei_nichizei/"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nta.go.jp/taxes/kids/oyo/page08.htm" TargetMode="External"/><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chart" Target="../charts/chart5.xml"/><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hyperlink" Target="https://www.mof.go.jp/tax_information/index.html" TargetMode="External"/><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www.youtube.com/watch?v=sVKTluQsCEs" TargetMode="External"/><Relationship Id="rId7" Type="http://schemas.openxmlformats.org/officeDocument/2006/relationships/image" Target="../media/image60.png"/><Relationship Id="rId12"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63.gif"/><Relationship Id="rId5" Type="http://schemas.openxmlformats.org/officeDocument/2006/relationships/image" Target="../media/image59.png"/><Relationship Id="rId10" Type="http://schemas.openxmlformats.org/officeDocument/2006/relationships/image" Target="../media/image56.png"/><Relationship Id="rId4" Type="http://schemas.openxmlformats.org/officeDocument/2006/relationships/chart" Target="../charts/chart6.xml"/><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chart" Target="../charts/chart10.xm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chart" Target="../charts/chart11.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25.xml"/><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www.nta.go.jp/taxes/kids/index.htm"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hyperlink" Target="https://www.pref.mie.lg.jp/" TargetMode="External"/><Relationship Id="rId9"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hyperlink" Target="https://www.nta.go.jp/taxes/kids/hatten/page02.htm"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4AB25BA-5121-54A3-2F0F-41CCF3478291}"/>
              </a:ext>
            </a:extLst>
          </p:cNvPr>
          <p:cNvSpPr txBox="1"/>
          <p:nvPr/>
        </p:nvSpPr>
        <p:spPr>
          <a:xfrm>
            <a:off x="5359463" y="6139381"/>
            <a:ext cx="3338414" cy="330860"/>
          </a:xfrm>
          <a:prstGeom prst="rect">
            <a:avLst/>
          </a:prstGeom>
          <a:noFill/>
        </p:spPr>
        <p:txBody>
          <a:bodyPr vert="horz" wrap="none" rtlCol="0">
            <a:spAutoFit/>
          </a:bodyPr>
          <a:lstStyle/>
          <a:p>
            <a:r>
              <a:rPr lang="ja-JP" altLang="en-US" sz="1550" spc="-10">
                <a:solidFill>
                  <a:srgbClr val="005BAD"/>
                </a:solidFill>
                <a:latin typeface="+mn-ea"/>
                <a:ea typeface="+mn-ea"/>
              </a:rPr>
              <a:t>令和</a:t>
            </a:r>
            <a:r>
              <a:rPr lang="ja-JP" altLang="en-US" sz="1550" spc="-10">
                <a:solidFill>
                  <a:srgbClr val="005BAD"/>
                </a:solidFill>
                <a:latin typeface="+mn-ea"/>
              </a:rPr>
              <a:t>７</a:t>
            </a:r>
            <a:r>
              <a:rPr lang="ja-JP" altLang="en-US" sz="1550" spc="-10">
                <a:solidFill>
                  <a:srgbClr val="005BAD"/>
                </a:solidFill>
                <a:latin typeface="+mn-ea"/>
                <a:ea typeface="+mn-ea"/>
              </a:rPr>
              <a:t>年度版 </a:t>
            </a:r>
            <a:r>
              <a:rPr kumimoji="1" lang="ja-JP" altLang="en-US" sz="1550" spc="-10" dirty="0">
                <a:solidFill>
                  <a:srgbClr val="005BAD"/>
                </a:solidFill>
                <a:latin typeface="+mn-ea"/>
                <a:ea typeface="+mn-ea"/>
              </a:rPr>
              <a:t>中学生用租税教育教材</a:t>
            </a:r>
          </a:p>
        </p:txBody>
      </p:sp>
    </p:spTree>
    <p:extLst>
      <p:ext uri="{BB962C8B-B14F-4D97-AF65-F5344CB8AC3E}">
        <p14:creationId xmlns:p14="http://schemas.microsoft.com/office/powerpoint/2010/main" val="215638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D4073E-C580-42F0-881C-E06902F5B33E}"/>
              </a:ext>
            </a:extLst>
          </p:cNvPr>
          <p:cNvSpPr>
            <a:spLocks noGrp="1"/>
          </p:cNvSpPr>
          <p:nvPr>
            <p:ph type="sldNum" sz="quarter" idx="12"/>
          </p:nvPr>
        </p:nvSpPr>
        <p:spPr/>
        <p:txBody>
          <a:bodyPr/>
          <a:lstStyle/>
          <a:p>
            <a:pPr>
              <a:defRPr/>
            </a:pPr>
            <a:fld id="{40E3B949-1179-4387-B307-F356BE6486A4}" type="slidenum">
              <a:rPr lang="en-US" altLang="ja-JP" smtClean="0"/>
              <a:pPr>
                <a:defRPr/>
              </a:pPr>
              <a:t>10</a:t>
            </a:fld>
            <a:endParaRPr lang="en-US" altLang="ja-JP" dirty="0"/>
          </a:p>
        </p:txBody>
      </p:sp>
      <p:sp>
        <p:nvSpPr>
          <p:cNvPr id="32" name="テキスト プレースホルダー 31">
            <a:extLst>
              <a:ext uri="{FF2B5EF4-FFF2-40B4-BE49-F238E27FC236}">
                <a16:creationId xmlns:a16="http://schemas.microsoft.com/office/drawing/2014/main" id="{5EE55142-2A13-164E-AB42-633ACF27A4C5}"/>
              </a:ext>
            </a:extLst>
          </p:cNvPr>
          <p:cNvSpPr>
            <a:spLocks noGrp="1"/>
          </p:cNvSpPr>
          <p:nvPr>
            <p:ph type="body" sz="quarter" idx="30"/>
          </p:nvPr>
        </p:nvSpPr>
        <p:spPr/>
        <p:txBody>
          <a:bodyPr/>
          <a:lstStyle/>
          <a:p>
            <a:endParaRPr lang="ja-JP" altLang="en-US" dirty="0"/>
          </a:p>
        </p:txBody>
      </p:sp>
      <p:sp>
        <p:nvSpPr>
          <p:cNvPr id="33" name="テキスト プレースホルダー 32">
            <a:extLst>
              <a:ext uri="{FF2B5EF4-FFF2-40B4-BE49-F238E27FC236}">
                <a16:creationId xmlns:a16="http://schemas.microsoft.com/office/drawing/2014/main" id="{D1C06893-8B00-E9AA-4244-A23E42AF5E47}"/>
              </a:ext>
            </a:extLst>
          </p:cNvPr>
          <p:cNvSpPr>
            <a:spLocks noGrp="1"/>
          </p:cNvSpPr>
          <p:nvPr>
            <p:ph type="body" sz="quarter" idx="38"/>
          </p:nvPr>
        </p:nvSpPr>
        <p:spPr/>
        <p:txBody>
          <a:bodyPr/>
          <a:lstStyle/>
          <a:p>
            <a:endParaRPr lang="ja-JP" altLang="en-US" dirty="0"/>
          </a:p>
        </p:txBody>
      </p:sp>
      <p:sp>
        <p:nvSpPr>
          <p:cNvPr id="34" name="テキスト プレースホルダー 33">
            <a:extLst>
              <a:ext uri="{FF2B5EF4-FFF2-40B4-BE49-F238E27FC236}">
                <a16:creationId xmlns:a16="http://schemas.microsoft.com/office/drawing/2014/main" id="{47A61600-9944-274A-5CE0-856DAD3CD013}"/>
              </a:ext>
            </a:extLst>
          </p:cNvPr>
          <p:cNvSpPr>
            <a:spLocks noGrp="1"/>
          </p:cNvSpPr>
          <p:nvPr>
            <p:ph type="body" sz="quarter" idx="39"/>
          </p:nvPr>
        </p:nvSpPr>
        <p:spPr/>
        <p:txBody>
          <a:bodyPr/>
          <a:lstStyle/>
          <a:p>
            <a:endParaRPr lang="ja-JP" altLang="en-US" dirty="0"/>
          </a:p>
        </p:txBody>
      </p:sp>
      <p:sp>
        <p:nvSpPr>
          <p:cNvPr id="35" name="テキスト プレースホルダー 34">
            <a:extLst>
              <a:ext uri="{FF2B5EF4-FFF2-40B4-BE49-F238E27FC236}">
                <a16:creationId xmlns:a16="http://schemas.microsoft.com/office/drawing/2014/main" id="{1E77F666-2EFD-C072-994B-2A47ED5112AF}"/>
              </a:ext>
            </a:extLst>
          </p:cNvPr>
          <p:cNvSpPr>
            <a:spLocks noGrp="1"/>
          </p:cNvSpPr>
          <p:nvPr>
            <p:ph type="body" sz="quarter" idx="40"/>
          </p:nvPr>
        </p:nvSpPr>
        <p:spPr/>
        <p:txBody>
          <a:bodyPr/>
          <a:lstStyle/>
          <a:p>
            <a:endParaRPr lang="ja-JP" altLang="en-US" dirty="0"/>
          </a:p>
        </p:txBody>
      </p:sp>
      <p:sp>
        <p:nvSpPr>
          <p:cNvPr id="6" name="Rectangle 14">
            <a:extLst>
              <a:ext uri="{FF2B5EF4-FFF2-40B4-BE49-F238E27FC236}">
                <a16:creationId xmlns:a16="http://schemas.microsoft.com/office/drawing/2014/main" id="{FF67C1FE-341F-4369-3836-2C45D4B38C5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2960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99DA94-FB25-4C13-BAEA-A59ADC3775C9}"/>
              </a:ext>
            </a:extLst>
          </p:cNvPr>
          <p:cNvSpPr>
            <a:spLocks noGrp="1"/>
          </p:cNvSpPr>
          <p:nvPr>
            <p:ph type="sldNum" sz="quarter" idx="12"/>
          </p:nvPr>
        </p:nvSpPr>
        <p:spPr/>
        <p:txBody>
          <a:bodyPr/>
          <a:lstStyle/>
          <a:p>
            <a:pPr>
              <a:defRPr/>
            </a:pPr>
            <a:fld id="{40E3B949-1179-4387-B307-F356BE6486A4}" type="slidenum">
              <a:rPr lang="en-US" altLang="ja-JP" smtClean="0"/>
              <a:pPr>
                <a:defRPr/>
              </a:pPr>
              <a:t>11</a:t>
            </a:fld>
            <a:endParaRPr lang="en-US" altLang="ja-JP" dirty="0"/>
          </a:p>
        </p:txBody>
      </p:sp>
      <p:sp>
        <p:nvSpPr>
          <p:cNvPr id="5" name="テキスト プレースホルダー 4">
            <a:extLst>
              <a:ext uri="{FF2B5EF4-FFF2-40B4-BE49-F238E27FC236}">
                <a16:creationId xmlns:a16="http://schemas.microsoft.com/office/drawing/2014/main" id="{F61FF0A0-85B8-6A6E-BAA9-35A008B239AC}"/>
              </a:ext>
            </a:extLst>
          </p:cNvPr>
          <p:cNvSpPr>
            <a:spLocks noGrp="1"/>
          </p:cNvSpPr>
          <p:nvPr>
            <p:ph type="body" sz="quarter" idx="30"/>
          </p:nvPr>
        </p:nvSpPr>
        <p:spPr/>
        <p:txBody>
          <a:bodyPr/>
          <a:lstStyle/>
          <a:p>
            <a:endParaRPr lang="ja-JP" altLang="en-US" dirty="0"/>
          </a:p>
        </p:txBody>
      </p:sp>
      <p:sp>
        <p:nvSpPr>
          <p:cNvPr id="6" name="テキスト プレースホルダー 5">
            <a:extLst>
              <a:ext uri="{FF2B5EF4-FFF2-40B4-BE49-F238E27FC236}">
                <a16:creationId xmlns:a16="http://schemas.microsoft.com/office/drawing/2014/main" id="{72A38951-856A-F8D4-6545-96F0E5A8C0E2}"/>
              </a:ext>
            </a:extLst>
          </p:cNvPr>
          <p:cNvSpPr>
            <a:spLocks noGrp="1"/>
          </p:cNvSpPr>
          <p:nvPr>
            <p:ph type="body" sz="quarter" idx="38"/>
          </p:nvPr>
        </p:nvSpPr>
        <p:spPr/>
        <p:txBody>
          <a:bodyPr/>
          <a:lstStyle/>
          <a:p>
            <a:endParaRPr lang="ja-JP" altLang="en-US" dirty="0"/>
          </a:p>
        </p:txBody>
      </p:sp>
      <p:sp>
        <p:nvSpPr>
          <p:cNvPr id="7" name="テキスト プレースホルダー 6">
            <a:extLst>
              <a:ext uri="{FF2B5EF4-FFF2-40B4-BE49-F238E27FC236}">
                <a16:creationId xmlns:a16="http://schemas.microsoft.com/office/drawing/2014/main" id="{7E31BE11-38A7-21A2-BE44-1CDDEDDB1D5E}"/>
              </a:ext>
            </a:extLst>
          </p:cNvPr>
          <p:cNvSpPr>
            <a:spLocks noGrp="1"/>
          </p:cNvSpPr>
          <p:nvPr>
            <p:ph type="body" sz="quarter" idx="39"/>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A1AE4D4F-8FB1-F800-5C46-9DA2CF360B9F}"/>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6FED8FA0-D1E3-41D2-B334-696704B3F55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8" name="星: 5 pt 17">
            <a:extLst>
              <a:ext uri="{FF2B5EF4-FFF2-40B4-BE49-F238E27FC236}">
                <a16:creationId xmlns:a16="http://schemas.microsoft.com/office/drawing/2014/main" id="{FFA5EC8B-688A-F3AE-DF5E-DD02F5031F76}"/>
              </a:ext>
            </a:extLst>
          </p:cNvPr>
          <p:cNvSpPr/>
          <p:nvPr/>
        </p:nvSpPr>
        <p:spPr bwMode="auto">
          <a:xfrm>
            <a:off x="7715903" y="5453095"/>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Tree>
    <p:extLst>
      <p:ext uri="{BB962C8B-B14F-4D97-AF65-F5344CB8AC3E}">
        <p14:creationId xmlns:p14="http://schemas.microsoft.com/office/powerpoint/2010/main" val="27357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52290" y="898047"/>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Lst>
          </p:cNvPr>
          <p:cNvSpPr>
            <a:spLocks noChangeArrowheads="1"/>
          </p:cNvSpPr>
          <p:nvPr/>
        </p:nvSpPr>
        <p:spPr bwMode="auto">
          <a:xfrm>
            <a:off x="289436" y="2151312"/>
            <a:ext cx="1533525"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Lst>
          </p:cNvPr>
          <p:cNvSpPr>
            <a:spLocks noChangeArrowheads="1"/>
          </p:cNvSpPr>
          <p:nvPr/>
        </p:nvSpPr>
        <p:spPr bwMode="auto">
          <a:xfrm>
            <a:off x="1822961" y="215131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Lst>
          </p:cNvPr>
          <p:cNvSpPr>
            <a:spLocks noChangeArrowheads="1"/>
          </p:cNvSpPr>
          <p:nvPr/>
        </p:nvSpPr>
        <p:spPr bwMode="auto">
          <a:xfrm>
            <a:off x="289436" y="26370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Lst>
          </p:cNvPr>
          <p:cNvSpPr>
            <a:spLocks noChangeArrowheads="1"/>
          </p:cNvSpPr>
          <p:nvPr/>
        </p:nvSpPr>
        <p:spPr bwMode="auto">
          <a:xfrm>
            <a:off x="1822961" y="26370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Lst>
          </p:cNvPr>
          <p:cNvSpPr>
            <a:spLocks noChangeArrowheads="1"/>
          </p:cNvSpPr>
          <p:nvPr/>
        </p:nvSpPr>
        <p:spPr bwMode="auto">
          <a:xfrm>
            <a:off x="289436" y="33689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Lst>
          </p:cNvPr>
          <p:cNvSpPr>
            <a:spLocks noChangeArrowheads="1"/>
          </p:cNvSpPr>
          <p:nvPr/>
        </p:nvSpPr>
        <p:spPr bwMode="auto">
          <a:xfrm>
            <a:off x="1822961"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Lst>
          </p:cNvPr>
          <p:cNvSpPr>
            <a:spLocks noChangeArrowheads="1"/>
          </p:cNvSpPr>
          <p:nvPr/>
        </p:nvSpPr>
        <p:spPr bwMode="auto">
          <a:xfrm>
            <a:off x="289436" y="4100762"/>
            <a:ext cx="1533525"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Lst>
          </p:cNvPr>
          <p:cNvSpPr>
            <a:spLocks noChangeArrowheads="1"/>
          </p:cNvSpPr>
          <p:nvPr/>
        </p:nvSpPr>
        <p:spPr bwMode="auto">
          <a:xfrm>
            <a:off x="1822961"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Lst>
          </p:cNvPr>
          <p:cNvSpPr>
            <a:spLocks noChangeArrowheads="1"/>
          </p:cNvSpPr>
          <p:nvPr/>
        </p:nvSpPr>
        <p:spPr bwMode="auto">
          <a:xfrm>
            <a:off x="289436" y="48341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Lst>
          </p:cNvPr>
          <p:cNvSpPr>
            <a:spLocks noChangeArrowheads="1"/>
          </p:cNvSpPr>
          <p:nvPr/>
        </p:nvSpPr>
        <p:spPr bwMode="auto">
          <a:xfrm>
            <a:off x="1822961" y="48341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Lst>
          </p:cNvPr>
          <p:cNvSpPr>
            <a:spLocks noChangeArrowheads="1"/>
          </p:cNvSpPr>
          <p:nvPr/>
        </p:nvSpPr>
        <p:spPr bwMode="auto">
          <a:xfrm>
            <a:off x="289436" y="55660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Lst>
          </p:cNvPr>
          <p:cNvSpPr>
            <a:spLocks noChangeArrowheads="1"/>
          </p:cNvSpPr>
          <p:nvPr/>
        </p:nvSpPr>
        <p:spPr bwMode="auto">
          <a:xfrm>
            <a:off x="1822961" y="55660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Lst>
          </p:cNvPr>
          <p:cNvSpPr>
            <a:spLocks noChangeShapeType="1"/>
          </p:cNvSpPr>
          <p:nvPr/>
        </p:nvSpPr>
        <p:spPr bwMode="auto">
          <a:xfrm>
            <a:off x="1822961"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Lst>
          </p:cNvPr>
          <p:cNvSpPr>
            <a:spLocks noChangeShapeType="1"/>
          </p:cNvSpPr>
          <p:nvPr/>
        </p:nvSpPr>
        <p:spPr bwMode="auto">
          <a:xfrm>
            <a:off x="284673" y="2637087"/>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Lst>
          </p:cNvPr>
          <p:cNvSpPr>
            <a:spLocks noChangeShapeType="1"/>
          </p:cNvSpPr>
          <p:nvPr/>
        </p:nvSpPr>
        <p:spPr bwMode="auto">
          <a:xfrm>
            <a:off x="284673" y="33689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4" name="Line 20">
            <a:extLst>
              <a:ext uri="{FF2B5EF4-FFF2-40B4-BE49-F238E27FC236}">
                <a16:creationId xmlns:a16="http://schemas.microsoft.com/office/drawing/2014/main" id="{A2DF7E88-D031-2EB6-079F-6D844B0FF065}"/>
              </a:ext>
            </a:extLst>
          </p:cNvPr>
          <p:cNvSpPr>
            <a:spLocks noChangeShapeType="1"/>
          </p:cNvSpPr>
          <p:nvPr/>
        </p:nvSpPr>
        <p:spPr bwMode="auto">
          <a:xfrm>
            <a:off x="284673" y="4100762"/>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Lst>
          </p:cNvPr>
          <p:cNvSpPr>
            <a:spLocks noChangeShapeType="1"/>
          </p:cNvSpPr>
          <p:nvPr/>
        </p:nvSpPr>
        <p:spPr bwMode="auto">
          <a:xfrm>
            <a:off x="284673" y="4834187"/>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Lst>
          </p:cNvPr>
          <p:cNvSpPr>
            <a:spLocks noChangeShapeType="1"/>
          </p:cNvSpPr>
          <p:nvPr/>
        </p:nvSpPr>
        <p:spPr bwMode="auto">
          <a:xfrm>
            <a:off x="284673" y="55660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Lst>
          </p:cNvPr>
          <p:cNvSpPr>
            <a:spLocks noChangeShapeType="1"/>
          </p:cNvSpPr>
          <p:nvPr/>
        </p:nvSpPr>
        <p:spPr bwMode="auto">
          <a:xfrm>
            <a:off x="8777798" y="2146550"/>
            <a:ext cx="0" cy="415766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Lst>
          </p:cNvPr>
          <p:cNvSpPr>
            <a:spLocks noChangeShapeType="1"/>
          </p:cNvSpPr>
          <p:nvPr/>
        </p:nvSpPr>
        <p:spPr bwMode="auto">
          <a:xfrm>
            <a:off x="284673" y="215131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Lst>
          </p:cNvPr>
          <p:cNvSpPr>
            <a:spLocks noChangeShapeType="1"/>
          </p:cNvSpPr>
          <p:nvPr/>
        </p:nvSpPr>
        <p:spPr bwMode="auto">
          <a:xfrm>
            <a:off x="284673" y="629786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583623"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005898"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459298" y="2308475"/>
            <a:ext cx="701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公平の考え方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037273" y="2887912"/>
            <a:ext cx="15986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651386" y="2887912"/>
            <a:ext cx="5064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037273" y="3619750"/>
            <a:ext cx="21796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651386" y="3619750"/>
            <a:ext cx="5064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037273" y="4352380"/>
            <a:ext cx="29384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551373" y="4352380"/>
            <a:ext cx="606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037273" y="5085012"/>
            <a:ext cx="32131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551373" y="5085012"/>
            <a:ext cx="606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037273" y="5816850"/>
            <a:ext cx="30400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「現役世代と将来世代の受益と負担のバランスを保つ」という考え方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451361" y="5816850"/>
            <a:ext cx="7080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8532000"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9" name="スライド番号プレースホルダー 8">
            <a:extLst>
              <a:ext uri="{FF2B5EF4-FFF2-40B4-BE49-F238E27FC236}">
                <a16:creationId xmlns:a16="http://schemas.microsoft.com/office/drawing/2014/main" id="{E9F72DD9-23EB-0B91-91AA-2381005D5F0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12</a:t>
            </a:fld>
            <a:endParaRPr lang="en-US" altLang="ja-JP" dirty="0"/>
          </a:p>
        </p:txBody>
      </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332797" y="1316298"/>
            <a:ext cx="7585731" cy="477054"/>
          </a:xfrm>
          <a:prstGeom prst="rect">
            <a:avLst/>
          </a:prstGeom>
          <a:noFill/>
        </p:spPr>
        <p:txBody>
          <a:bodyPr wrap="none" rtlCol="0">
            <a:spAutoFit/>
          </a:bodyPr>
          <a:lstStyle/>
          <a:p>
            <a:r>
              <a:rPr kumimoji="1" lang="ja-JP" altLang="en-US" dirty="0">
                <a:solidFill>
                  <a:srgbClr val="005BAD"/>
                </a:solidFill>
                <a:latin typeface="+mj-ea"/>
                <a:ea typeface="+mj-ea"/>
              </a:rPr>
              <a:t>税金には、みんながより公平だと思える仕組みが必要！</a:t>
            </a: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683569"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Arial" panose="020B0604020202020204" pitchFamily="34" charset="0"/>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par>
                          <p:cTn id="88" fill="hold">
                            <p:stCondLst>
                              <p:cond delay="500"/>
                            </p:stCondLst>
                            <p:childTnLst>
                              <p:par>
                                <p:cTn id="89" presetID="42" presetClass="entr" presetSubtype="0"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600"/>
                                        <p:tgtEl>
                                          <p:spTgt spid="11"/>
                                        </p:tgtEl>
                                      </p:cBhvr>
                                    </p:animEffect>
                                    <p:anim calcmode="lin" valueType="num">
                                      <p:cBhvr>
                                        <p:cTn id="92" dur="600" fill="hold"/>
                                        <p:tgtEl>
                                          <p:spTgt spid="11"/>
                                        </p:tgtEl>
                                        <p:attrNameLst>
                                          <p:attrName>ppt_x</p:attrName>
                                        </p:attrNameLst>
                                      </p:cBhvr>
                                      <p:tavLst>
                                        <p:tav tm="0">
                                          <p:val>
                                            <p:strVal val="#ppt_x"/>
                                          </p:val>
                                        </p:tav>
                                        <p:tav tm="100000">
                                          <p:val>
                                            <p:strVal val="#ppt_x"/>
                                          </p:val>
                                        </p:tav>
                                      </p:tavLst>
                                    </p:anim>
                                    <p:anim calcmode="lin" valueType="num">
                                      <p:cBhvr>
                                        <p:cTn id="93" dur="6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5">
                                            <p:txEl>
                                              <p:pRg st="0" end="0"/>
                                            </p:txEl>
                                          </p:spTgt>
                                        </p:tgtEl>
                                        <p:attrNameLst>
                                          <p:attrName>style.visibility</p:attrName>
                                        </p:attrNameLst>
                                      </p:cBhvr>
                                      <p:to>
                                        <p:strVal val="visible"/>
                                      </p:to>
                                    </p:set>
                                    <p:animEffect transition="in" filter="fade">
                                      <p:cBhvr>
                                        <p:cTn id="98" dur="500"/>
                                        <p:tgtEl>
                                          <p:spTgt spid="45">
                                            <p:txEl>
                                              <p:pRg st="0" end="0"/>
                                            </p:txEl>
                                          </p:spTgt>
                                        </p:tgtEl>
                                      </p:cBhvr>
                                    </p:animEffect>
                                  </p:childTnLst>
                                </p:cTn>
                              </p:par>
                            </p:childTnLst>
                          </p:cTn>
                        </p:par>
                        <p:par>
                          <p:cTn id="99" fill="hold">
                            <p:stCondLst>
                              <p:cond delay="500"/>
                            </p:stCondLst>
                            <p:childTnLst>
                              <p:par>
                                <p:cTn id="100" presetID="22" presetClass="entr" presetSubtype="8" fill="hold" nodeType="afterEffect">
                                  <p:stCondLst>
                                    <p:cond delay="0"/>
                                  </p:stCondLst>
                                  <p:childTnLst>
                                    <p:set>
                                      <p:cBhvr>
                                        <p:cTn id="101" dur="1" fill="hold">
                                          <p:stCondLst>
                                            <p:cond delay="0"/>
                                          </p:stCondLst>
                                        </p:cTn>
                                        <p:tgtEl>
                                          <p:spTgt spid="44">
                                            <p:txEl>
                                              <p:pRg st="0" end="0"/>
                                            </p:txEl>
                                          </p:spTgt>
                                        </p:tgtEl>
                                        <p:attrNameLst>
                                          <p:attrName>style.visibility</p:attrName>
                                        </p:attrNameLst>
                                      </p:cBhvr>
                                      <p:to>
                                        <p:strVal val="visible"/>
                                      </p:to>
                                    </p:set>
                                    <p:animEffect transition="in" filter="wipe(left)">
                                      <p:cBhvr>
                                        <p:cTn id="102" dur="1000"/>
                                        <p:tgtEl>
                                          <p:spTgt spid="44">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ipe(left)">
                                      <p:cBhvr>
                                        <p:cTn id="111" dur="1300"/>
                                        <p:tgtEl>
                                          <p:spTgt spid="4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wipe(left)">
                                      <p:cBhvr>
                                        <p:cTn id="120" dur="1700"/>
                                        <p:tgtEl>
                                          <p:spTgt spid="4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50"/>
                                        </p:tgtEl>
                                        <p:attrNameLst>
                                          <p:attrName>style.visibility</p:attrName>
                                        </p:attrNameLst>
                                      </p:cBhvr>
                                      <p:to>
                                        <p:strVal val="visible"/>
                                      </p:to>
                                    </p:set>
                                    <p:animEffect transition="in" filter="wipe(left)">
                                      <p:cBhvr>
                                        <p:cTn id="129" dur="1750"/>
                                        <p:tgtEl>
                                          <p:spTgt spid="5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fade">
                                      <p:cBhvr>
                                        <p:cTn id="134" dur="500"/>
                                        <p:tgtEl>
                                          <p:spTgt spid="53"/>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wipe(left)">
                                      <p:cBhvr>
                                        <p:cTn id="138" dur="17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126088" y="926930"/>
            <a:ext cx="8891825"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と税金の使い道</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p>
        </p:txBody>
      </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https://www.nta.go.jp/taxes/kids/oyo/page08.htm</a:t>
            </a:r>
            <a:endParaRPr lang="ja-JP" altLang="en-US" sz="1100" dirty="0">
              <a:latin typeface="ＭＳ Ｐゴシック" panose="020B0600070205080204" pitchFamily="50" charset="-128"/>
              <a:ea typeface="ＭＳ Ｐゴシック" panose="020B0600070205080204" pitchFamily="50" charset="-128"/>
            </a:endParaRPr>
          </a:p>
        </p:txBody>
      </p:sp>
      <p:sp>
        <p:nvSpPr>
          <p:cNvPr id="8" name="スライド番号プレースホルダー 7">
            <a:extLst>
              <a:ext uri="{FF2B5EF4-FFF2-40B4-BE49-F238E27FC236}">
                <a16:creationId xmlns:a16="http://schemas.microsoft.com/office/drawing/2014/main" id="{889C64A4-27AA-53FE-4326-F7EB97EFA9E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13</a:t>
            </a:fld>
            <a:endParaRPr lang="en-US" altLang="ja-JP" dirty="0"/>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38096" y="3916070"/>
            <a:ext cx="1072730" cy="930713"/>
            <a:chOff x="5189574" y="3749095"/>
            <a:chExt cx="1072730" cy="93071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496292"/>
            <a:ext cx="1072730" cy="935579"/>
            <a:chOff x="5189574" y="2180717"/>
            <a:chExt cx="1072730" cy="93557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都道府県知事・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2092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2092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14426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96"/>
                                        </p:tgtEl>
                                        <p:attrNameLst>
                                          <p:attrName>style.visibility</p:attrName>
                                        </p:attrNameLst>
                                      </p:cBhvr>
                                      <p:to>
                                        <p:strVal val="visible"/>
                                      </p:to>
                                    </p:set>
                                    <p:animEffect transition="in" filter="fade">
                                      <p:cBhvr>
                                        <p:cTn id="12" dur="500"/>
                                        <p:tgtEl>
                                          <p:spTgt spid="1239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394"/>
                                        </p:tgtEl>
                                        <p:attrNameLst>
                                          <p:attrName>style.visibility</p:attrName>
                                        </p:attrNameLst>
                                      </p:cBhvr>
                                      <p:to>
                                        <p:strVal val="visible"/>
                                      </p:to>
                                    </p:set>
                                    <p:animEffect transition="in" filter="fade">
                                      <p:cBhvr>
                                        <p:cTn id="21" dur="500"/>
                                        <p:tgtEl>
                                          <p:spTgt spid="1239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330"/>
                                        </p:tgtEl>
                                        <p:attrNameLst>
                                          <p:attrName>style.visibility</p:attrName>
                                        </p:attrNameLst>
                                      </p:cBhvr>
                                      <p:to>
                                        <p:strVal val="visible"/>
                                      </p:to>
                                    </p:set>
                                    <p:animEffect transition="in" filter="fade">
                                      <p:cBhvr>
                                        <p:cTn id="24" dur="500"/>
                                        <p:tgtEl>
                                          <p:spTgt spid="123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fade">
                                      <p:cBhvr>
                                        <p:cTn id="27" dur="500"/>
                                        <p:tgtEl>
                                          <p:spTgt spid="122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331"/>
                                        </p:tgtEl>
                                        <p:attrNameLst>
                                          <p:attrName>style.visibility</p:attrName>
                                        </p:attrNameLst>
                                      </p:cBhvr>
                                      <p:to>
                                        <p:strVal val="visible"/>
                                      </p:to>
                                    </p:set>
                                    <p:animEffect transition="in" filter="fade">
                                      <p:cBhvr>
                                        <p:cTn id="30" dur="500"/>
                                        <p:tgtEl>
                                          <p:spTgt spid="12331"/>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308"/>
                                        </p:tgtEl>
                                        <p:attrNameLst>
                                          <p:attrName>style.visibility</p:attrName>
                                        </p:attrNameLst>
                                      </p:cBhvr>
                                      <p:to>
                                        <p:strVal val="visible"/>
                                      </p:to>
                                    </p:set>
                                    <p:animEffect transition="in" filter="fade">
                                      <p:cBhvr>
                                        <p:cTn id="39" dur="500"/>
                                        <p:tgtEl>
                                          <p:spTgt spid="12308"/>
                                        </p:tgtEl>
                                      </p:cBhvr>
                                    </p:animEffect>
                                  </p:childTnLst>
                                </p:cTn>
                              </p:par>
                              <p:par>
                                <p:cTn id="40" presetID="10" presetClass="entr" presetSubtype="0" fill="hold" nodeType="withEffect">
                                  <p:stCondLst>
                                    <p:cond delay="0"/>
                                  </p:stCondLst>
                                  <p:childTnLst>
                                    <p:set>
                                      <p:cBhvr>
                                        <p:cTn id="41" dur="1" fill="hold">
                                          <p:stCondLst>
                                            <p:cond delay="0"/>
                                          </p:stCondLst>
                                        </p:cTn>
                                        <p:tgtEl>
                                          <p:spTgt spid="12327"/>
                                        </p:tgtEl>
                                        <p:attrNameLst>
                                          <p:attrName>style.visibility</p:attrName>
                                        </p:attrNameLst>
                                      </p:cBhvr>
                                      <p:to>
                                        <p:strVal val="visible"/>
                                      </p:to>
                                    </p:set>
                                    <p:animEffect transition="in" filter="fade">
                                      <p:cBhvr>
                                        <p:cTn id="42" dur="500"/>
                                        <p:tgtEl>
                                          <p:spTgt spid="12327"/>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cTn>
                              </p:par>
                              <p:par>
                                <p:cTn id="49" presetID="10" presetClass="entr" presetSubtype="0" fill="hold" nodeType="withEffect">
                                  <p:stCondLst>
                                    <p:cond delay="0"/>
                                  </p:stCondLst>
                                  <p:childTnLst>
                                    <p:set>
                                      <p:cBhvr>
                                        <p:cTn id="50" dur="1" fill="hold">
                                          <p:stCondLst>
                                            <p:cond delay="0"/>
                                          </p:stCondLst>
                                        </p:cTn>
                                        <p:tgtEl>
                                          <p:spTgt spid="12321"/>
                                        </p:tgtEl>
                                        <p:attrNameLst>
                                          <p:attrName>style.visibility</p:attrName>
                                        </p:attrNameLst>
                                      </p:cBhvr>
                                      <p:to>
                                        <p:strVal val="visible"/>
                                      </p:to>
                                    </p:set>
                                    <p:animEffect transition="in" filter="fade">
                                      <p:cBhvr>
                                        <p:cTn id="51" dur="500"/>
                                        <p:tgtEl>
                                          <p:spTgt spid="12321"/>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7"/>
                                        </p:tgtEl>
                                        <p:attrNameLst>
                                          <p:attrName>style.visibility</p:attrName>
                                        </p:attrNameLst>
                                      </p:cBhvr>
                                      <p:to>
                                        <p:strVal val="visible"/>
                                      </p:to>
                                    </p:set>
                                    <p:animEffect transition="in" filter="fade">
                                      <p:cBhvr>
                                        <p:cTn id="57" dur="500"/>
                                        <p:tgtEl>
                                          <p:spTgt spid="12397"/>
                                        </p:tgtEl>
                                      </p:cBhvr>
                                    </p:animEffect>
                                  </p:childTnLst>
                                </p:cTn>
                              </p:par>
                              <p:par>
                                <p:cTn id="58" presetID="10" presetClass="entr" presetSubtype="0" fill="hold" nodeType="withEffect">
                                  <p:stCondLst>
                                    <p:cond delay="0"/>
                                  </p:stCondLst>
                                  <p:childTnLst>
                                    <p:set>
                                      <p:cBhvr>
                                        <p:cTn id="59" dur="1" fill="hold">
                                          <p:stCondLst>
                                            <p:cond delay="0"/>
                                          </p:stCondLst>
                                        </p:cTn>
                                        <p:tgtEl>
                                          <p:spTgt spid="12324"/>
                                        </p:tgtEl>
                                        <p:attrNameLst>
                                          <p:attrName>style.visibility</p:attrName>
                                        </p:attrNameLst>
                                      </p:cBhvr>
                                      <p:to>
                                        <p:strVal val="visible"/>
                                      </p:to>
                                    </p:set>
                                    <p:animEffect transition="in" filter="fade">
                                      <p:cBhvr>
                                        <p:cTn id="60" dur="500"/>
                                        <p:tgtEl>
                                          <p:spTgt spid="123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05"/>
                                        </p:tgtEl>
                                        <p:attrNameLst>
                                          <p:attrName>style.visibility</p:attrName>
                                        </p:attrNameLst>
                                      </p:cBhvr>
                                      <p:to>
                                        <p:strVal val="visible"/>
                                      </p:to>
                                    </p:set>
                                    <p:animEffect transition="in" filter="fade">
                                      <p:cBhvr>
                                        <p:cTn id="63" dur="500"/>
                                        <p:tgtEl>
                                          <p:spTgt spid="1230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87"/>
                                        </p:tgtEl>
                                        <p:attrNameLst>
                                          <p:attrName>style.visibility</p:attrName>
                                        </p:attrNameLst>
                                      </p:cBhvr>
                                      <p:to>
                                        <p:strVal val="visible"/>
                                      </p:to>
                                    </p:set>
                                    <p:animEffect transition="in" filter="fade">
                                      <p:cBhvr>
                                        <p:cTn id="66" dur="500"/>
                                        <p:tgtEl>
                                          <p:spTgt spid="12387"/>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302"/>
                                        </p:tgtEl>
                                        <p:attrNameLst>
                                          <p:attrName>style.visibility</p:attrName>
                                        </p:attrNameLst>
                                      </p:cBhvr>
                                      <p:to>
                                        <p:strVal val="visible"/>
                                      </p:to>
                                    </p:set>
                                    <p:animEffect transition="in" filter="fade">
                                      <p:cBhvr>
                                        <p:cTn id="72" dur="500"/>
                                        <p:tgtEl>
                                          <p:spTgt spid="1230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393"/>
                                        </p:tgtEl>
                                        <p:attrNameLst>
                                          <p:attrName>style.visibility</p:attrName>
                                        </p:attrNameLst>
                                      </p:cBhvr>
                                      <p:to>
                                        <p:strVal val="visible"/>
                                      </p:to>
                                    </p:set>
                                    <p:animEffect transition="in" filter="fade">
                                      <p:cBhvr>
                                        <p:cTn id="75" dur="500"/>
                                        <p:tgtEl>
                                          <p:spTgt spid="12393"/>
                                        </p:tgtEl>
                                      </p:cBhvr>
                                    </p:animEffect>
                                  </p:childTnLst>
                                </p:cTn>
                              </p:par>
                              <p:par>
                                <p:cTn id="76" presetID="10" presetClass="entr" presetSubtype="0" fill="hold" nodeType="withEffect">
                                  <p:stCondLst>
                                    <p:cond delay="0"/>
                                  </p:stCondLst>
                                  <p:childTnLst>
                                    <p:set>
                                      <p:cBhvr>
                                        <p:cTn id="77" dur="1" fill="hold">
                                          <p:stCondLst>
                                            <p:cond delay="0"/>
                                          </p:stCondLst>
                                        </p:cTn>
                                        <p:tgtEl>
                                          <p:spTgt spid="12313"/>
                                        </p:tgtEl>
                                        <p:attrNameLst>
                                          <p:attrName>style.visibility</p:attrName>
                                        </p:attrNameLst>
                                      </p:cBhvr>
                                      <p:to>
                                        <p:strVal val="visible"/>
                                      </p:to>
                                    </p:set>
                                    <p:animEffect transition="in" filter="fade">
                                      <p:cBhvr>
                                        <p:cTn id="78" dur="500"/>
                                        <p:tgtEl>
                                          <p:spTgt spid="12313"/>
                                        </p:tgtEl>
                                      </p:cBhvr>
                                    </p:animEffect>
                                  </p:childTnLst>
                                </p:cTn>
                              </p:par>
                              <p:par>
                                <p:cTn id="79" presetID="10" presetClass="entr" presetSubtype="0" fill="hold" nodeType="withEffect">
                                  <p:stCondLst>
                                    <p:cond delay="0"/>
                                  </p:stCondLst>
                                  <p:childTnLst>
                                    <p:set>
                                      <p:cBhvr>
                                        <p:cTn id="80" dur="1" fill="hold">
                                          <p:stCondLst>
                                            <p:cond delay="0"/>
                                          </p:stCondLst>
                                        </p:cTn>
                                        <p:tgtEl>
                                          <p:spTgt spid="12317"/>
                                        </p:tgtEl>
                                        <p:attrNameLst>
                                          <p:attrName>style.visibility</p:attrName>
                                        </p:attrNameLst>
                                      </p:cBhvr>
                                      <p:to>
                                        <p:strVal val="visible"/>
                                      </p:to>
                                    </p:set>
                                    <p:animEffect transition="in" filter="fade">
                                      <p:cBhvr>
                                        <p:cTn id="81" dur="500"/>
                                        <p:tgtEl>
                                          <p:spTgt spid="12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BFC59406-BE32-0A1E-EB10-9B231ABF7CF4}"/>
              </a:ext>
            </a:extLst>
          </p:cNvPr>
          <p:cNvSpPr txBox="1"/>
          <p:nvPr/>
        </p:nvSpPr>
        <p:spPr>
          <a:xfrm>
            <a:off x="340205" y="2438019"/>
            <a:ext cx="8479945" cy="369131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1700" dirty="0">
                <a:latin typeface="+mn-ea"/>
              </a:rPr>
              <a:t>2024</a:t>
            </a:r>
            <a:r>
              <a:rPr kumimoji="1" lang="ja-JP" altLang="en-US" sz="1700" dirty="0">
                <a:latin typeface="+mn-ea"/>
                <a:ea typeface="+mn-ea"/>
              </a:rPr>
              <a:t>年度（令和６年度）予算の国の一般会計歳出</a:t>
            </a:r>
            <a:r>
              <a:rPr kumimoji="1" lang="en-US" altLang="ja-JP" sz="2000" dirty="0">
                <a:solidFill>
                  <a:srgbClr val="005BAD"/>
                </a:solidFill>
                <a:latin typeface="+mn-ea"/>
                <a:ea typeface="+mn-ea"/>
              </a:rPr>
              <a:t>112.6</a:t>
            </a:r>
            <a:r>
              <a:rPr kumimoji="1" lang="ja-JP" altLang="en-US" sz="2000" dirty="0">
                <a:solidFill>
                  <a:srgbClr val="005BAD"/>
                </a:solidFill>
                <a:latin typeface="+mn-ea"/>
                <a:ea typeface="+mn-ea"/>
              </a:rPr>
              <a:t>兆円</a:t>
            </a:r>
            <a:r>
              <a:rPr kumimoji="1" lang="ja-JP" altLang="en-US" sz="1700" dirty="0">
                <a:latin typeface="+mn-ea"/>
                <a:ea typeface="+mn-ea"/>
              </a:rPr>
              <a:t>は、主に、</a:t>
            </a:r>
            <a:r>
              <a:rPr kumimoji="1" lang="ja-JP" altLang="en-US" sz="2000" dirty="0">
                <a:solidFill>
                  <a:srgbClr val="005BAD"/>
                </a:solidFill>
                <a:latin typeface="+mn-ea"/>
                <a:ea typeface="+mn-ea"/>
              </a:rPr>
              <a:t>①社会保障、</a:t>
            </a:r>
            <a:endParaRPr kumimoji="1"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kumimoji="1" lang="ja-JP" altLang="en-US" sz="2000" dirty="0">
                <a:solidFill>
                  <a:srgbClr val="005BAD"/>
                </a:solidFill>
                <a:latin typeface="+mn-ea"/>
                <a:ea typeface="+mn-ea"/>
              </a:rPr>
              <a:t>②国債費、③地方交付税交付金等に使われており、これらで約</a:t>
            </a:r>
            <a:r>
              <a:rPr kumimoji="1" lang="en-US" altLang="ja-JP" sz="2000" dirty="0">
                <a:solidFill>
                  <a:srgbClr val="005BAD"/>
                </a:solidFill>
                <a:latin typeface="+mn-ea"/>
                <a:ea typeface="+mn-ea"/>
              </a:rPr>
              <a:t>3/</a:t>
            </a:r>
            <a:r>
              <a:rPr lang="en-US" altLang="ja-JP" sz="2000" dirty="0">
                <a:solidFill>
                  <a:srgbClr val="005BAD"/>
                </a:solidFill>
                <a:latin typeface="+mn-ea"/>
              </a:rPr>
              <a:t>4</a:t>
            </a:r>
            <a:endParaRPr lang="en-US" altLang="ja-JP" sz="2000" dirty="0">
              <a:solidFill>
                <a:srgbClr val="005BAD"/>
              </a:solidFill>
              <a:latin typeface="+mn-ea"/>
              <a:ea typeface="+mn-ea"/>
            </a:endParaRPr>
          </a:p>
          <a:p>
            <a:pPr>
              <a:lnSpc>
                <a:spcPct val="110000"/>
              </a:lnSpc>
              <a:spcBef>
                <a:spcPts val="0"/>
              </a:spcBef>
              <a:buClr>
                <a:srgbClr val="005BAD"/>
              </a:buClr>
            </a:pPr>
            <a:r>
              <a:rPr kumimoji="1" lang="en-US" altLang="ja-JP" sz="2000" dirty="0">
                <a:solidFill>
                  <a:srgbClr val="005BAD"/>
                </a:solidFill>
                <a:latin typeface="+mn-ea"/>
                <a:ea typeface="+mn-ea"/>
              </a:rPr>
              <a:t>   </a:t>
            </a:r>
            <a:r>
              <a:rPr kumimoji="1" lang="ja-JP" altLang="en-US" sz="1700" dirty="0">
                <a:latin typeface="+mn-ea"/>
                <a:ea typeface="+mn-ea"/>
              </a:rPr>
              <a:t>を</a:t>
            </a:r>
            <a:r>
              <a:rPr kumimoji="1" lang="ja-JP" altLang="en-US" sz="1700" dirty="0">
                <a:latin typeface="+mn-ea"/>
              </a:rPr>
              <a:t>占めています</a:t>
            </a:r>
            <a:r>
              <a:rPr kumimoji="1" lang="ja-JP" altLang="en-US" sz="1700" dirty="0">
                <a:latin typeface="+mn-ea"/>
                <a:ea typeface="+mn-ea"/>
              </a:rPr>
              <a:t>。</a:t>
            </a:r>
          </a:p>
          <a:p>
            <a:pPr marL="252000" indent="-252000">
              <a:lnSpc>
                <a:spcPct val="110000"/>
              </a:lnSpc>
              <a:spcBef>
                <a:spcPts val="1800"/>
              </a:spcBef>
              <a:buClr>
                <a:srgbClr val="005BAD"/>
              </a:buClr>
              <a:buFont typeface="Wingdings" panose="05000000000000000000" pitchFamily="2" charset="2"/>
              <a:buChar char="l"/>
            </a:pPr>
            <a:r>
              <a:rPr kumimoji="1" lang="en-US" altLang="ja-JP" sz="1700" dirty="0">
                <a:latin typeface="+mn-ea"/>
                <a:ea typeface="+mn-ea"/>
              </a:rPr>
              <a:t>2024</a:t>
            </a:r>
            <a:r>
              <a:rPr kumimoji="1" lang="ja-JP" altLang="en-US" sz="1700" dirty="0">
                <a:latin typeface="+mn-ea"/>
                <a:ea typeface="+mn-ea"/>
              </a:rPr>
              <a:t>年度（令和６年度）予算の国の一般会計歳入</a:t>
            </a:r>
            <a:r>
              <a:rPr kumimoji="1" lang="en-US" altLang="ja-JP" dirty="0">
                <a:solidFill>
                  <a:srgbClr val="005BAD"/>
                </a:solidFill>
                <a:latin typeface="+mn-ea"/>
                <a:ea typeface="+mn-ea"/>
              </a:rPr>
              <a:t>112.6</a:t>
            </a:r>
            <a:r>
              <a:rPr kumimoji="1" lang="ja-JP" altLang="en-US" dirty="0">
                <a:solidFill>
                  <a:srgbClr val="005BAD"/>
                </a:solidFill>
                <a:latin typeface="+mn-ea"/>
                <a:ea typeface="+mn-ea"/>
              </a:rPr>
              <a:t>兆円は、</a:t>
            </a:r>
            <a:endParaRPr kumimoji="1" lang="en-US" altLang="ja-JP" dirty="0">
              <a:solidFill>
                <a:srgbClr val="005BAD"/>
              </a:solidFill>
              <a:latin typeface="+mn-ea"/>
              <a:ea typeface="+mn-ea"/>
            </a:endParaRPr>
          </a:p>
          <a:p>
            <a:pPr>
              <a:lnSpc>
                <a:spcPct val="110000"/>
              </a:lnSpc>
              <a:spcBef>
                <a:spcPts val="0"/>
              </a:spcBef>
              <a:buClr>
                <a:srgbClr val="005BAD"/>
              </a:buClr>
            </a:pPr>
            <a:r>
              <a:rPr lang="en-US" altLang="ja-JP" dirty="0">
                <a:solidFill>
                  <a:srgbClr val="005BAD"/>
                </a:solidFill>
                <a:latin typeface="+mn-ea"/>
                <a:ea typeface="+mn-ea"/>
              </a:rPr>
              <a:t>   </a:t>
            </a:r>
            <a:r>
              <a:rPr kumimoji="1" lang="ja-JP" altLang="en-US" dirty="0">
                <a:solidFill>
                  <a:srgbClr val="005BAD"/>
                </a:solidFill>
                <a:latin typeface="+mn-ea"/>
                <a:ea typeface="+mn-ea"/>
              </a:rPr>
              <a:t>税収等と公債金（借金）で構成</a:t>
            </a:r>
            <a:r>
              <a:rPr kumimoji="1" lang="ja-JP" altLang="en-US" sz="1700" dirty="0">
                <a:latin typeface="+mn-ea"/>
                <a:ea typeface="+mn-ea"/>
              </a:rPr>
              <a:t>されています。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1700" dirty="0">
                <a:latin typeface="+mn-ea"/>
                <a:ea typeface="+mn-ea"/>
              </a:rPr>
              <a:t>現在、</a:t>
            </a:r>
            <a:r>
              <a:rPr kumimoji="1" lang="ja-JP" altLang="en-US" dirty="0">
                <a:solidFill>
                  <a:srgbClr val="005BAD"/>
                </a:solidFill>
                <a:latin typeface="+mn-ea"/>
                <a:ea typeface="+mn-ea"/>
              </a:rPr>
              <a:t>税収等では歳出全体の約</a:t>
            </a:r>
            <a:r>
              <a:rPr kumimoji="1" lang="en-US" altLang="ja-JP" dirty="0">
                <a:solidFill>
                  <a:srgbClr val="005BAD"/>
                </a:solidFill>
                <a:latin typeface="+mn-ea"/>
                <a:ea typeface="+mn-ea"/>
              </a:rPr>
              <a:t>2/</a:t>
            </a:r>
            <a:r>
              <a:rPr lang="en-US" altLang="ja-JP" dirty="0">
                <a:solidFill>
                  <a:srgbClr val="005BAD"/>
                </a:solidFill>
                <a:latin typeface="+mn-ea"/>
                <a:ea typeface="+mn-ea"/>
              </a:rPr>
              <a:t>3</a:t>
            </a:r>
            <a:r>
              <a:rPr kumimoji="1" lang="ja-JP" altLang="en-US" dirty="0">
                <a:solidFill>
                  <a:srgbClr val="005BAD"/>
                </a:solidFill>
                <a:latin typeface="+mn-ea"/>
                <a:ea typeface="+mn-ea"/>
              </a:rPr>
              <a:t>しか賄えておらず、</a:t>
            </a:r>
            <a:endParaRPr lang="en-US" altLang="ja-JP" dirty="0">
              <a:solidFill>
                <a:srgbClr val="005BAD"/>
              </a:solidFill>
              <a:latin typeface="+mn-ea"/>
              <a:ea typeface="+mn-ea"/>
            </a:endParaRPr>
          </a:p>
          <a:p>
            <a:pPr>
              <a:lnSpc>
                <a:spcPct val="110000"/>
              </a:lnSpc>
              <a:spcBef>
                <a:spcPts val="0"/>
              </a:spcBef>
              <a:buClr>
                <a:srgbClr val="005BAD"/>
              </a:buClr>
            </a:pPr>
            <a:r>
              <a:rPr kumimoji="1" lang="ja-JP" altLang="en-US" dirty="0">
                <a:solidFill>
                  <a:srgbClr val="005BAD"/>
                </a:solidFill>
                <a:latin typeface="+mn-ea"/>
                <a:ea typeface="+mn-ea"/>
              </a:rPr>
              <a:t> </a:t>
            </a:r>
            <a:r>
              <a:rPr kumimoji="1" lang="ja-JP" altLang="en-US" spc="100" dirty="0">
                <a:solidFill>
                  <a:srgbClr val="005BAD"/>
                </a:solidFill>
                <a:latin typeface="+mn-ea"/>
                <a:ea typeface="+mn-ea"/>
              </a:rPr>
              <a:t> </a:t>
            </a:r>
            <a:r>
              <a:rPr kumimoji="1" lang="ja-JP" altLang="en-US" dirty="0">
                <a:solidFill>
                  <a:srgbClr val="005BAD"/>
                </a:solidFill>
                <a:latin typeface="+mn-ea"/>
                <a:ea typeface="+mn-ea"/>
              </a:rPr>
              <a:t>残りの約</a:t>
            </a:r>
            <a:r>
              <a:rPr kumimoji="1" lang="en-US" altLang="ja-JP" dirty="0">
                <a:solidFill>
                  <a:srgbClr val="005BAD"/>
                </a:solidFill>
                <a:latin typeface="+mn-ea"/>
                <a:ea typeface="+mn-ea"/>
              </a:rPr>
              <a:t>1/</a:t>
            </a:r>
            <a:r>
              <a:rPr lang="en-US" altLang="ja-JP" dirty="0">
                <a:solidFill>
                  <a:srgbClr val="005BAD"/>
                </a:solidFill>
                <a:latin typeface="+mn-ea"/>
                <a:ea typeface="+mn-ea"/>
              </a:rPr>
              <a:t>3</a:t>
            </a:r>
            <a:r>
              <a:rPr kumimoji="1" lang="ja-JP" altLang="en-US" dirty="0">
                <a:solidFill>
                  <a:srgbClr val="005BAD"/>
                </a:solidFill>
                <a:latin typeface="+mn-ea"/>
                <a:ea typeface="+mn-ea"/>
              </a:rPr>
              <a:t>は公債金（借金）に依存</a:t>
            </a:r>
            <a:r>
              <a:rPr kumimoji="1" lang="ja-JP" altLang="en-US" sz="1700" dirty="0">
                <a:latin typeface="+mn-ea"/>
                <a:ea typeface="+mn-ea"/>
              </a:rPr>
              <a:t>しています。</a:t>
            </a:r>
            <a:endParaRPr kumimoji="1" lang="en-US" altLang="ja-JP" sz="1700" dirty="0">
              <a:latin typeface="+mn-ea"/>
              <a:ea typeface="+mn-ea"/>
            </a:endParaRPr>
          </a:p>
          <a:p>
            <a:pPr marL="252000" indent="-252000">
              <a:lnSpc>
                <a:spcPct val="110000"/>
              </a:lnSpc>
              <a:spcBef>
                <a:spcPts val="0"/>
              </a:spcBef>
              <a:buClr>
                <a:srgbClr val="005BAD"/>
              </a:buClr>
            </a:pPr>
            <a:r>
              <a:rPr kumimoji="1" lang="ja-JP" altLang="en-US" sz="1700" dirty="0">
                <a:latin typeface="+mn-ea"/>
                <a:ea typeface="+mn-ea"/>
              </a:rPr>
              <a:t>  </a:t>
            </a:r>
            <a:r>
              <a:rPr kumimoji="1" lang="ja-JP" altLang="en-US" sz="1700" spc="100" dirty="0">
                <a:latin typeface="+mn-ea"/>
                <a:ea typeface="+mn-ea"/>
              </a:rPr>
              <a:t> </a:t>
            </a:r>
            <a:r>
              <a:rPr kumimoji="1" lang="ja-JP" altLang="en-US" sz="1700" dirty="0">
                <a:latin typeface="+mn-ea"/>
                <a:ea typeface="+mn-ea"/>
              </a:rPr>
              <a:t>この借金の返済には将来世代の税収等が充てられることになるため、</a:t>
            </a:r>
            <a:endParaRPr kumimoji="1" lang="en-US" altLang="ja-JP" sz="1700" dirty="0">
              <a:latin typeface="+mn-ea"/>
              <a:ea typeface="+mn-ea"/>
            </a:endParaRPr>
          </a:p>
          <a:p>
            <a:pPr marL="252000" indent="-252000">
              <a:lnSpc>
                <a:spcPct val="110000"/>
              </a:lnSpc>
              <a:spcBef>
                <a:spcPts val="0"/>
              </a:spcBef>
              <a:buClr>
                <a:srgbClr val="005BAD"/>
              </a:buClr>
            </a:pPr>
            <a:r>
              <a:rPr lang="en-US" altLang="ja-JP" sz="1700" dirty="0">
                <a:latin typeface="+mn-ea"/>
                <a:ea typeface="+mn-ea"/>
              </a:rPr>
              <a:t>   </a:t>
            </a:r>
            <a:r>
              <a:rPr kumimoji="1" lang="ja-JP" altLang="en-US" sz="1700" dirty="0">
                <a:latin typeface="+mn-ea"/>
                <a:ea typeface="+mn-ea"/>
              </a:rPr>
              <a:t>将来世代へ負担を先送りしています。</a:t>
            </a:r>
          </a:p>
        </p:txBody>
      </p:sp>
      <p:sp>
        <p:nvSpPr>
          <p:cNvPr id="30" name="スライド番号プレースホルダー 29">
            <a:extLst>
              <a:ext uri="{FF2B5EF4-FFF2-40B4-BE49-F238E27FC236}">
                <a16:creationId xmlns:a16="http://schemas.microsoft.com/office/drawing/2014/main" id="{9845313A-A272-D98D-9255-116C5C94087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14</a:t>
            </a:fld>
            <a:endParaRPr lang="en-US" altLang="ja-JP" dirty="0"/>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340205" y="1176020"/>
            <a:ext cx="6050656" cy="646331"/>
          </a:xfrm>
          <a:prstGeom prst="rect">
            <a:avLst/>
          </a:prstGeom>
          <a:noFill/>
        </p:spPr>
        <p:txBody>
          <a:bodyPr wrap="square" rtlCol="0">
            <a:spAutoFit/>
          </a:bodyPr>
          <a:lstStyle/>
          <a:p>
            <a:r>
              <a:rPr kumimoji="1" lang="en-US" altLang="ja-JP" sz="1800" dirty="0">
                <a:latin typeface="+mn-ea"/>
                <a:ea typeface="+mn-ea"/>
              </a:rPr>
              <a:t>1</a:t>
            </a:r>
            <a:r>
              <a:rPr kumimoji="1" lang="ja-JP" altLang="en-US" sz="1800" dirty="0">
                <a:latin typeface="+mn-ea"/>
                <a:ea typeface="+mn-ea"/>
              </a:rPr>
              <a:t>年間に得た国の収入を「歳入」、支出を「歳出」といい、</a:t>
            </a:r>
          </a:p>
          <a:p>
            <a:r>
              <a:rPr kumimoji="1" lang="ja-JP" altLang="en-US" sz="1800" dirty="0">
                <a:latin typeface="+mn-ea"/>
                <a:ea typeface="+mn-ea"/>
              </a:rPr>
              <a:t>国や地方公共団体が行う経済活動を「財政」といいます。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0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anim calcmode="lin" valueType="num">
                                      <p:cBhvr>
                                        <p:cTn id="12" dur="600" fill="hold"/>
                                        <p:tgtEl>
                                          <p:spTgt spid="2"/>
                                        </p:tgtEl>
                                        <p:attrNameLst>
                                          <p:attrName>ppt_x</p:attrName>
                                        </p:attrNameLst>
                                      </p:cBhvr>
                                      <p:tavLst>
                                        <p:tav tm="0">
                                          <p:val>
                                            <p:strVal val="#ppt_x"/>
                                          </p:val>
                                        </p:tav>
                                        <p:tav tm="100000">
                                          <p:val>
                                            <p:strVal val="#ppt_x"/>
                                          </p:val>
                                        </p:tav>
                                      </p:tavLst>
                                    </p:anim>
                                    <p:anim calcmode="lin" valueType="num">
                                      <p:cBhvr>
                                        <p:cTn id="13" dur="600" fill="hold"/>
                                        <p:tgtEl>
                                          <p:spTgt spid="2"/>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left)">
                                      <p:cBhvr>
                                        <p:cTn id="21" dur="1750"/>
                                        <p:tgtEl>
                                          <p:spTgt spid="18">
                                            <p:txEl>
                                              <p:pRg st="0" end="0"/>
                                            </p:txEl>
                                          </p:spTgt>
                                        </p:tgtEl>
                                      </p:cBhvr>
                                    </p:animEffect>
                                  </p:childTnLst>
                                </p:cTn>
                              </p:par>
                            </p:childTnLst>
                          </p:cTn>
                        </p:par>
                        <p:par>
                          <p:cTn id="22" fill="hold">
                            <p:stCondLst>
                              <p:cond delay="1750"/>
                            </p:stCondLst>
                            <p:childTnLst>
                              <p:par>
                                <p:cTn id="23" presetID="22" presetClass="entr" presetSubtype="8" fill="hold" nodeType="after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wipe(left)">
                                      <p:cBhvr>
                                        <p:cTn id="25" dur="1700"/>
                                        <p:tgtEl>
                                          <p:spTgt spid="18">
                                            <p:txEl>
                                              <p:pRg st="1" end="1"/>
                                            </p:txEl>
                                          </p:spTgt>
                                        </p:tgtEl>
                                      </p:cBhvr>
                                    </p:animEffect>
                                  </p:childTnLst>
                                </p:cTn>
                              </p:par>
                            </p:childTnLst>
                          </p:cTn>
                        </p:par>
                        <p:par>
                          <p:cTn id="26" fill="hold">
                            <p:stCondLst>
                              <p:cond delay="3450"/>
                            </p:stCondLst>
                            <p:childTnLst>
                              <p:par>
                                <p:cTn id="27" presetID="22" presetClass="entr" presetSubtype="8" fill="hold" nodeType="afterEffect">
                                  <p:stCondLst>
                                    <p:cond delay="0"/>
                                  </p:stCondLst>
                                  <p:childTnLst>
                                    <p:set>
                                      <p:cBhvr>
                                        <p:cTn id="28" dur="1" fill="hold">
                                          <p:stCondLst>
                                            <p:cond delay="0"/>
                                          </p:stCondLst>
                                        </p:cTn>
                                        <p:tgtEl>
                                          <p:spTgt spid="18">
                                            <p:txEl>
                                              <p:pRg st="2" end="2"/>
                                            </p:txEl>
                                          </p:spTgt>
                                        </p:tgtEl>
                                        <p:attrNameLst>
                                          <p:attrName>style.visibility</p:attrName>
                                        </p:attrNameLst>
                                      </p:cBhvr>
                                      <p:to>
                                        <p:strVal val="visible"/>
                                      </p:to>
                                    </p:set>
                                    <p:animEffect transition="in" filter="wipe(left)">
                                      <p:cBhvr>
                                        <p:cTn id="29" dur="750"/>
                                        <p:tgtEl>
                                          <p:spTgt spid="1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
                                            <p:txEl>
                                              <p:pRg st="3" end="3"/>
                                            </p:txEl>
                                          </p:spTgt>
                                        </p:tgtEl>
                                        <p:attrNameLst>
                                          <p:attrName>style.visibility</p:attrName>
                                        </p:attrNameLst>
                                      </p:cBhvr>
                                      <p:to>
                                        <p:strVal val="visible"/>
                                      </p:to>
                                    </p:set>
                                    <p:animEffect transition="in" filter="wipe(left)">
                                      <p:cBhvr>
                                        <p:cTn id="34" dur="1700"/>
                                        <p:tgtEl>
                                          <p:spTgt spid="18">
                                            <p:txEl>
                                              <p:pRg st="3" end="3"/>
                                            </p:txEl>
                                          </p:spTgt>
                                        </p:tgtEl>
                                      </p:cBhvr>
                                    </p:animEffect>
                                  </p:childTnLst>
                                </p:cTn>
                              </p:par>
                            </p:childTnLst>
                          </p:cTn>
                        </p:par>
                        <p:par>
                          <p:cTn id="35" fill="hold">
                            <p:stCondLst>
                              <p:cond delay="1700"/>
                            </p:stCondLst>
                            <p:childTnLst>
                              <p:par>
                                <p:cTn id="36" presetID="22" presetClass="entr" presetSubtype="8" fill="hold" nodeType="after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Effect transition="in" filter="wipe(left)">
                                      <p:cBhvr>
                                        <p:cTn id="38" dur="1650"/>
                                        <p:tgtEl>
                                          <p:spTgt spid="18">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xEl>
                                              <p:pRg st="5" end="5"/>
                                            </p:txEl>
                                          </p:spTgt>
                                        </p:tgtEl>
                                        <p:attrNameLst>
                                          <p:attrName>style.visibility</p:attrName>
                                        </p:attrNameLst>
                                      </p:cBhvr>
                                      <p:to>
                                        <p:strVal val="visible"/>
                                      </p:to>
                                    </p:set>
                                    <p:animEffect transition="in" filter="wipe(left)">
                                      <p:cBhvr>
                                        <p:cTn id="43" dur="1750"/>
                                        <p:tgtEl>
                                          <p:spTgt spid="18">
                                            <p:txEl>
                                              <p:pRg st="5" end="5"/>
                                            </p:txEl>
                                          </p:spTgt>
                                        </p:tgtEl>
                                      </p:cBhvr>
                                    </p:animEffect>
                                  </p:childTnLst>
                                </p:cTn>
                              </p:par>
                            </p:childTnLst>
                          </p:cTn>
                        </p:par>
                        <p:par>
                          <p:cTn id="44" fill="hold">
                            <p:stCondLst>
                              <p:cond delay="1750"/>
                            </p:stCondLst>
                            <p:childTnLst>
                              <p:par>
                                <p:cTn id="45" presetID="22" presetClass="entr" presetSubtype="8" fill="hold" nodeType="afterEffect">
                                  <p:stCondLst>
                                    <p:cond delay="0"/>
                                  </p:stCondLst>
                                  <p:childTnLst>
                                    <p:set>
                                      <p:cBhvr>
                                        <p:cTn id="46" dur="1" fill="hold">
                                          <p:stCondLst>
                                            <p:cond delay="0"/>
                                          </p:stCondLst>
                                        </p:cTn>
                                        <p:tgtEl>
                                          <p:spTgt spid="18">
                                            <p:txEl>
                                              <p:pRg st="6" end="6"/>
                                            </p:txEl>
                                          </p:spTgt>
                                        </p:tgtEl>
                                        <p:attrNameLst>
                                          <p:attrName>style.visibility</p:attrName>
                                        </p:attrNameLst>
                                      </p:cBhvr>
                                      <p:to>
                                        <p:strVal val="visible"/>
                                      </p:to>
                                    </p:set>
                                    <p:animEffect transition="in" filter="wipe(left)">
                                      <p:cBhvr>
                                        <p:cTn id="47" dur="1650"/>
                                        <p:tgtEl>
                                          <p:spTgt spid="18">
                                            <p:txEl>
                                              <p:pRg st="6" end="6"/>
                                            </p:txEl>
                                          </p:spTgt>
                                        </p:tgtEl>
                                      </p:cBhvr>
                                    </p:animEffect>
                                  </p:childTnLst>
                                </p:cTn>
                              </p:par>
                            </p:childTnLst>
                          </p:cTn>
                        </p:par>
                        <p:par>
                          <p:cTn id="48" fill="hold">
                            <p:stCondLst>
                              <p:cond delay="3400"/>
                            </p:stCondLst>
                            <p:childTnLst>
                              <p:par>
                                <p:cTn id="49" presetID="22" presetClass="entr" presetSubtype="8" fill="hold" nodeType="afterEffect">
                                  <p:stCondLst>
                                    <p:cond delay="0"/>
                                  </p:stCondLst>
                                  <p:childTnLst>
                                    <p:set>
                                      <p:cBhvr>
                                        <p:cTn id="50" dur="1" fill="hold">
                                          <p:stCondLst>
                                            <p:cond delay="0"/>
                                          </p:stCondLst>
                                        </p:cTn>
                                        <p:tgtEl>
                                          <p:spTgt spid="18">
                                            <p:txEl>
                                              <p:pRg st="7" end="7"/>
                                            </p:txEl>
                                          </p:spTgt>
                                        </p:tgtEl>
                                        <p:attrNameLst>
                                          <p:attrName>style.visibility</p:attrName>
                                        </p:attrNameLst>
                                      </p:cBhvr>
                                      <p:to>
                                        <p:strVal val="visible"/>
                                      </p:to>
                                    </p:set>
                                    <p:animEffect transition="in" filter="wipe(left)">
                                      <p:cBhvr>
                                        <p:cTn id="51" dur="1700"/>
                                        <p:tgtEl>
                                          <p:spTgt spid="18">
                                            <p:txEl>
                                              <p:pRg st="7" end="7"/>
                                            </p:txEl>
                                          </p:spTgt>
                                        </p:tgtEl>
                                      </p:cBhvr>
                                    </p:animEffect>
                                  </p:childTnLst>
                                </p:cTn>
                              </p:par>
                            </p:childTnLst>
                          </p:cTn>
                        </p:par>
                        <p:par>
                          <p:cTn id="52" fill="hold">
                            <p:stCondLst>
                              <p:cond delay="5100"/>
                            </p:stCondLst>
                            <p:childTnLst>
                              <p:par>
                                <p:cTn id="53" presetID="22" presetClass="entr" presetSubtype="8" fill="hold" nodeType="afterEffect">
                                  <p:stCondLst>
                                    <p:cond delay="0"/>
                                  </p:stCondLst>
                                  <p:childTnLst>
                                    <p:set>
                                      <p:cBhvr>
                                        <p:cTn id="54" dur="1" fill="hold">
                                          <p:stCondLst>
                                            <p:cond delay="0"/>
                                          </p:stCondLst>
                                        </p:cTn>
                                        <p:tgtEl>
                                          <p:spTgt spid="18">
                                            <p:txEl>
                                              <p:pRg st="8" end="8"/>
                                            </p:txEl>
                                          </p:spTgt>
                                        </p:tgtEl>
                                        <p:attrNameLst>
                                          <p:attrName>style.visibility</p:attrName>
                                        </p:attrNameLst>
                                      </p:cBhvr>
                                      <p:to>
                                        <p:strVal val="visible"/>
                                      </p:to>
                                    </p:set>
                                    <p:animEffect transition="in" filter="wipe(left)">
                                      <p:cBhvr>
                                        <p:cTn id="55" dur="12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sp>
        <p:nvSpPr>
          <p:cNvPr id="12" name="object 66">
            <a:extLst>
              <a:ext uri="{FF2B5EF4-FFF2-40B4-BE49-F238E27FC236}">
                <a16:creationId xmlns:a16="http://schemas.microsoft.com/office/drawing/2014/main" id="{8E01C08E-4CD8-B14B-169A-09D425518F73}"/>
              </a:ext>
            </a:extLst>
          </p:cNvPr>
          <p:cNvSpPr txBox="1"/>
          <p:nvPr/>
        </p:nvSpPr>
        <p:spPr>
          <a:xfrm>
            <a:off x="3637722" y="6353729"/>
            <a:ext cx="5168982" cy="123111"/>
          </a:xfrm>
          <a:prstGeom prst="rect">
            <a:avLst/>
          </a:prstGeom>
        </p:spPr>
        <p:txBody>
          <a:bodyPr vert="horz" wrap="square" lIns="0" tIns="0" rIns="0" bIns="0" rtlCol="0" anchor="ctr">
            <a:spAutoFit/>
          </a:bodyPr>
          <a:lstStyle/>
          <a:p>
            <a:pPr marL="11723" defTabSz="844083">
              <a:defRPr/>
            </a:pPr>
            <a:r>
              <a:rPr lang="en-US" altLang="ja-JP" sz="800" dirty="0">
                <a:solidFill>
                  <a:prstClr val="black"/>
                </a:solidFill>
                <a:latin typeface="+mn-ea"/>
                <a:ea typeface="+mn-ea"/>
                <a:cs typeface="Yu Gothic"/>
              </a:rPr>
              <a:t>※</a:t>
            </a:r>
            <a:r>
              <a:rPr lang="ja-JP" altLang="en-US" sz="800" dirty="0">
                <a:solidFill>
                  <a:prstClr val="black"/>
                </a:solidFill>
                <a:latin typeface="+mn-ea"/>
                <a:cs typeface="Yu Gothic"/>
              </a:rPr>
              <a:t>歳出の「その他」には、原油価格・物価高騰対策及び賃上げ促進環境整備対応予備費（</a:t>
            </a:r>
            <a:r>
              <a:rPr lang="en-US" altLang="ja-JP" sz="800" dirty="0">
                <a:solidFill>
                  <a:prstClr val="black"/>
                </a:solidFill>
                <a:latin typeface="+mn-ea"/>
                <a:cs typeface="Yu Gothic"/>
              </a:rPr>
              <a:t>0.9%</a:t>
            </a:r>
            <a:r>
              <a:rPr lang="ja-JP" altLang="en-US" sz="800" dirty="0">
                <a:solidFill>
                  <a:prstClr val="black"/>
                </a:solidFill>
                <a:latin typeface="+mn-ea"/>
                <a:cs typeface="Yu Gothic"/>
              </a:rPr>
              <a:t>（</a:t>
            </a:r>
            <a:r>
              <a:rPr lang="en-US" altLang="ja-JP" sz="800" dirty="0">
                <a:solidFill>
                  <a:prstClr val="black"/>
                </a:solidFill>
                <a:latin typeface="+mn-ea"/>
                <a:cs typeface="Yu Gothic"/>
              </a:rPr>
              <a:t>1.0</a:t>
            </a:r>
            <a:r>
              <a:rPr lang="ja-JP" altLang="en-US" sz="800" dirty="0">
                <a:solidFill>
                  <a:prstClr val="black"/>
                </a:solidFill>
                <a:latin typeface="+mn-ea"/>
                <a:cs typeface="Yu Gothic"/>
              </a:rPr>
              <a:t>兆円））が含まれる。</a:t>
            </a:r>
            <a:endParaRPr lang="en-US" altLang="ja-JP" sz="800" dirty="0">
              <a:solidFill>
                <a:prstClr val="black"/>
              </a:solidFill>
              <a:latin typeface="+mn-ea"/>
              <a:ea typeface="+mn-ea"/>
              <a:cs typeface="Yu Gothic"/>
            </a:endParaRPr>
          </a:p>
        </p:txBody>
      </p:sp>
      <p:grpSp>
        <p:nvGrpSpPr>
          <p:cNvPr id="114" name="グループ化 113">
            <a:extLst>
              <a:ext uri="{FF2B5EF4-FFF2-40B4-BE49-F238E27FC236}">
                <a16:creationId xmlns:a16="http://schemas.microsoft.com/office/drawing/2014/main" id="{0EE97873-FA72-5C30-8988-A0CAAEDB387F}"/>
              </a:ext>
            </a:extLst>
          </p:cNvPr>
          <p:cNvGrpSpPr/>
          <p:nvPr/>
        </p:nvGrpSpPr>
        <p:grpSpPr>
          <a:xfrm>
            <a:off x="216015" y="1755669"/>
            <a:ext cx="3954581" cy="3744192"/>
            <a:chOff x="216015" y="1755669"/>
            <a:chExt cx="3954581" cy="3744192"/>
          </a:xfrm>
        </p:grpSpPr>
        <p:graphicFrame>
          <p:nvGraphicFramePr>
            <p:cNvPr id="89" name="グラフ 88">
              <a:extLst>
                <a:ext uri="{FF2B5EF4-FFF2-40B4-BE49-F238E27FC236}">
                  <a16:creationId xmlns:a16="http://schemas.microsoft.com/office/drawing/2014/main" id="{7926C9D9-8DF9-BD76-6E31-97CBFE226325}"/>
                </a:ext>
              </a:extLst>
            </p:cNvPr>
            <p:cNvGraphicFramePr/>
            <p:nvPr>
              <p:extLst>
                <p:ext uri="{D42A27DB-BD31-4B8C-83A1-F6EECF244321}">
                  <p14:modId xmlns:p14="http://schemas.microsoft.com/office/powerpoint/2010/main" val="317429704"/>
                </p:ext>
              </p:extLst>
            </p:nvPr>
          </p:nvGraphicFramePr>
          <p:xfrm>
            <a:off x="426404" y="1755669"/>
            <a:ext cx="3744192" cy="3744192"/>
          </p:xfrm>
          <a:graphic>
            <a:graphicData uri="http://schemas.openxmlformats.org/drawingml/2006/chart">
              <c:chart xmlns:c="http://schemas.openxmlformats.org/drawingml/2006/chart" xmlns:r="http://schemas.openxmlformats.org/officeDocument/2006/relationships" r:id="rId3"/>
            </a:graphicData>
          </a:graphic>
        </p:graphicFrame>
        <p:sp>
          <p:nvSpPr>
            <p:cNvPr id="46" name="パイ 25">
              <a:extLst>
                <a:ext uri="{FF2B5EF4-FFF2-40B4-BE49-F238E27FC236}">
                  <a16:creationId xmlns:a16="http://schemas.microsoft.com/office/drawing/2014/main" id="{EC940DA2-9303-631B-1960-9556415FD2A4}"/>
                </a:ext>
              </a:extLst>
            </p:cNvPr>
            <p:cNvSpPr/>
            <p:nvPr/>
          </p:nvSpPr>
          <p:spPr>
            <a:xfrm rot="16200000">
              <a:off x="572727" y="1884792"/>
              <a:ext cx="3444474" cy="3470848"/>
            </a:xfrm>
            <a:prstGeom prst="pie">
              <a:avLst>
                <a:gd name="adj1" fmla="val 54202"/>
                <a:gd name="adj2" fmla="val 14791083"/>
              </a:avLst>
            </a:prstGeom>
            <a:noFill/>
            <a:ln w="34925">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49" name="object 14">
              <a:extLst>
                <a:ext uri="{FF2B5EF4-FFF2-40B4-BE49-F238E27FC236}">
                  <a16:creationId xmlns:a16="http://schemas.microsoft.com/office/drawing/2014/main" id="{568D2A14-B3F0-AA34-B3D3-BCC6CDFF6241}"/>
                </a:ext>
              </a:extLst>
            </p:cNvPr>
            <p:cNvSpPr txBox="1"/>
            <p:nvPr/>
          </p:nvSpPr>
          <p:spPr>
            <a:xfrm>
              <a:off x="2359160" y="2253877"/>
              <a:ext cx="1099638"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err="1">
                  <a:solidFill>
                    <a:srgbClr val="231916"/>
                  </a:solidFill>
                  <a:latin typeface="+mn-ea"/>
                  <a:ea typeface="+mn-ea"/>
                  <a:cs typeface="Meiryo"/>
                </a:rPr>
                <a:t>所得</a:t>
              </a:r>
              <a:r>
                <a:rPr lang="ja-JP" altLang="en-US" sz="1400" spc="74" dirty="0">
                  <a:solidFill>
                    <a:srgbClr val="231916"/>
                  </a:solidFill>
                  <a:latin typeface="+mn-ea"/>
                  <a:ea typeface="+mn-ea"/>
                  <a:cs typeface="Meiryo"/>
                </a:rPr>
                <a:t>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15.9</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ea typeface="+mn-ea"/>
                  <a:cs typeface="Meiryo"/>
                </a:rPr>
                <a:t>17.9</a:t>
              </a:r>
              <a:r>
                <a:rPr lang="ja-JP" altLang="en-US" sz="1050" spc="69" dirty="0">
                  <a:solidFill>
                    <a:srgbClr val="231916"/>
                  </a:solidFill>
                  <a:latin typeface="+mn-ea"/>
                  <a:ea typeface="+mn-ea"/>
                  <a:cs typeface="Meiryo"/>
                </a:rPr>
                <a:t>兆円）</a:t>
              </a:r>
            </a:p>
          </p:txBody>
        </p:sp>
        <p:sp>
          <p:nvSpPr>
            <p:cNvPr id="62" name="object 15">
              <a:extLst>
                <a:ext uri="{FF2B5EF4-FFF2-40B4-BE49-F238E27FC236}">
                  <a16:creationId xmlns:a16="http://schemas.microsoft.com/office/drawing/2014/main" id="{2F3942B5-6B8D-1E25-3E07-5BAA87FA45CB}"/>
                </a:ext>
              </a:extLst>
            </p:cNvPr>
            <p:cNvSpPr txBox="1"/>
            <p:nvPr/>
          </p:nvSpPr>
          <p:spPr>
            <a:xfrm>
              <a:off x="3087886" y="3335054"/>
              <a:ext cx="854662"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solidFill>
                    <a:srgbClr val="231916"/>
                  </a:solidFill>
                  <a:latin typeface="+mn-ea"/>
                  <a:ea typeface="+mn-ea"/>
                  <a:cs typeface="Meiryo"/>
                </a:rPr>
                <a:t>法人税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15.1</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ea typeface="+mn-ea"/>
                  <a:cs typeface="Meiryo"/>
                </a:rPr>
                <a:t>17.0</a:t>
              </a:r>
              <a:r>
                <a:rPr lang="ja-JP" altLang="en-US" sz="1050" spc="69" dirty="0">
                  <a:solidFill>
                    <a:srgbClr val="231916"/>
                  </a:solidFill>
                  <a:latin typeface="+mn-ea"/>
                  <a:ea typeface="+mn-ea"/>
                  <a:cs typeface="Meiryo"/>
                </a:rPr>
                <a:t>兆円）</a:t>
              </a:r>
            </a:p>
          </p:txBody>
        </p:sp>
        <p:sp>
          <p:nvSpPr>
            <p:cNvPr id="63" name="object 16">
              <a:extLst>
                <a:ext uri="{FF2B5EF4-FFF2-40B4-BE49-F238E27FC236}">
                  <a16:creationId xmlns:a16="http://schemas.microsoft.com/office/drawing/2014/main" id="{B02D8FB1-0349-1837-7DFA-981229F4292C}"/>
                </a:ext>
              </a:extLst>
            </p:cNvPr>
            <p:cNvSpPr txBox="1"/>
            <p:nvPr/>
          </p:nvSpPr>
          <p:spPr>
            <a:xfrm>
              <a:off x="2290452" y="4388540"/>
              <a:ext cx="1243519"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latin typeface="+mn-ea"/>
                  <a:ea typeface="+mn-ea"/>
                  <a:cs typeface="Meiryo"/>
                </a:rPr>
                <a:t>消費税</a:t>
              </a:r>
              <a:endParaRPr sz="1400" dirty="0">
                <a:latin typeface="+mn-ea"/>
                <a:ea typeface="+mn-ea"/>
                <a:cs typeface="Meiryo"/>
              </a:endParaRPr>
            </a:p>
            <a:p>
              <a:pPr algn="ctr" defTabSz="844083" eaLnBrk="1" fontAlgn="auto" hangingPunct="1">
                <a:spcBef>
                  <a:spcPts val="65"/>
                </a:spcBef>
                <a:spcAft>
                  <a:spcPts val="0"/>
                </a:spcAft>
                <a:defRPr/>
              </a:pPr>
              <a:r>
                <a:rPr lang="en-US" altLang="ja-JP" sz="1050" spc="69" dirty="0">
                  <a:latin typeface="+mn-ea"/>
                  <a:ea typeface="+mn-ea"/>
                  <a:cs typeface="Meiryo"/>
                </a:rPr>
                <a:t>21.2</a:t>
              </a:r>
              <a:r>
                <a:rPr lang="ja-JP" altLang="en-US" sz="1050" spc="69" dirty="0">
                  <a:latin typeface="+mn-ea"/>
                  <a:ea typeface="+mn-ea"/>
                  <a:cs typeface="Meiryo"/>
                </a:rPr>
                <a:t>％</a:t>
              </a:r>
            </a:p>
            <a:p>
              <a:pPr algn="ctr" defTabSz="844083" eaLnBrk="1" fontAlgn="auto" hangingPunct="1">
                <a:spcBef>
                  <a:spcPts val="65"/>
                </a:spcBef>
                <a:spcAft>
                  <a:spcPts val="0"/>
                </a:spcAft>
                <a:defRPr/>
              </a:pPr>
              <a:r>
                <a:rPr lang="ja-JP" altLang="en-US" sz="1050" spc="69" dirty="0">
                  <a:latin typeface="+mn-ea"/>
                  <a:ea typeface="+mn-ea"/>
                  <a:cs typeface="Meiryo"/>
                </a:rPr>
                <a:t>（</a:t>
              </a:r>
              <a:r>
                <a:rPr lang="en-US" altLang="ja-JP" sz="1050" spc="69" dirty="0">
                  <a:latin typeface="+mn-ea"/>
                  <a:ea typeface="+mn-ea"/>
                  <a:cs typeface="Meiryo"/>
                </a:rPr>
                <a:t>23.8</a:t>
              </a:r>
              <a:r>
                <a:rPr lang="ja-JP" altLang="en-US" sz="1050" spc="69" dirty="0">
                  <a:latin typeface="+mn-ea"/>
                  <a:ea typeface="+mn-ea"/>
                  <a:cs typeface="Meiryo"/>
                </a:rPr>
                <a:t>兆円）</a:t>
              </a:r>
            </a:p>
          </p:txBody>
        </p:sp>
        <p:sp>
          <p:nvSpPr>
            <p:cNvPr id="64" name="object 17">
              <a:extLst>
                <a:ext uri="{FF2B5EF4-FFF2-40B4-BE49-F238E27FC236}">
                  <a16:creationId xmlns:a16="http://schemas.microsoft.com/office/drawing/2014/main" id="{290B8C2C-A1C8-6D78-1749-B261EF1D8A1B}"/>
                </a:ext>
              </a:extLst>
            </p:cNvPr>
            <p:cNvSpPr txBox="1"/>
            <p:nvPr/>
          </p:nvSpPr>
          <p:spPr>
            <a:xfrm>
              <a:off x="1388494" y="4620726"/>
              <a:ext cx="736714" cy="384721"/>
            </a:xfrm>
            <a:prstGeom prst="rect">
              <a:avLst/>
            </a:prstGeom>
          </p:spPr>
          <p:txBody>
            <a:bodyPr vert="horz" wrap="square" lIns="0" tIns="0" rIns="0" bIns="0" rtlCol="0">
              <a:spAutoFit/>
            </a:bodyPr>
            <a:lstStyle/>
            <a:p>
              <a:pPr algn="ctr" defTabSz="844083" eaLnBrk="1" fontAlgn="auto" hangingPunct="1">
                <a:spcBef>
                  <a:spcPts val="0"/>
                </a:spcBef>
                <a:spcAft>
                  <a:spcPts val="0"/>
                </a:spcAft>
                <a:defRPr/>
              </a:pPr>
              <a:r>
                <a:rPr sz="1000" spc="51" dirty="0">
                  <a:solidFill>
                    <a:srgbClr val="231916"/>
                  </a:solidFill>
                  <a:latin typeface="+mn-ea"/>
                  <a:ea typeface="+mn-ea"/>
                  <a:cs typeface="Meiryo"/>
                </a:rPr>
                <a:t>その他税収</a:t>
              </a:r>
              <a:endParaRPr sz="1000" dirty="0">
                <a:solidFill>
                  <a:prstClr val="black"/>
                </a:solidFill>
                <a:latin typeface="+mn-ea"/>
                <a:ea typeface="+mn-ea"/>
                <a:cs typeface="Meiryo"/>
              </a:endParaRPr>
            </a:p>
            <a:p>
              <a:pPr algn="ctr" defTabSz="844083" eaLnBrk="1" fontAlgn="auto" hangingPunct="1">
                <a:lnSpc>
                  <a:spcPts val="923"/>
                </a:lnSpc>
                <a:spcBef>
                  <a:spcPts val="0"/>
                </a:spcBef>
                <a:spcAft>
                  <a:spcPts val="0"/>
                </a:spcAft>
                <a:defRPr/>
              </a:pPr>
              <a:r>
                <a:rPr lang="en-US" sz="831" spc="51" dirty="0">
                  <a:solidFill>
                    <a:srgbClr val="231916"/>
                  </a:solidFill>
                  <a:latin typeface="+mn-ea"/>
                  <a:ea typeface="+mn-ea"/>
                  <a:cs typeface="Meiryo"/>
                </a:rPr>
                <a:t>9.6</a:t>
              </a:r>
              <a:r>
                <a:rPr sz="831" spc="51" dirty="0">
                  <a:solidFill>
                    <a:srgbClr val="231916"/>
                  </a:solidFill>
                  <a:latin typeface="+mn-ea"/>
                  <a:ea typeface="+mn-ea"/>
                  <a:cs typeface="Meiryo"/>
                </a:rPr>
                <a:t>％</a:t>
              </a:r>
              <a:endParaRPr lang="en-US" sz="831" spc="51" dirty="0">
                <a:solidFill>
                  <a:srgbClr val="231916"/>
                </a:solidFill>
                <a:latin typeface="+mn-ea"/>
                <a:ea typeface="+mn-ea"/>
                <a:cs typeface="Meiryo"/>
              </a:endParaRPr>
            </a:p>
            <a:p>
              <a:pPr algn="ctr" defTabSz="844083" eaLnBrk="1" fontAlgn="auto" hangingPunct="1">
                <a:lnSpc>
                  <a:spcPts val="923"/>
                </a:lnSpc>
                <a:spcBef>
                  <a:spcPts val="0"/>
                </a:spcBef>
                <a:spcAft>
                  <a:spcPts val="0"/>
                </a:spcAft>
                <a:defRPr/>
              </a:pPr>
              <a:r>
                <a:rPr lang="ja-JP" altLang="en-US" sz="831" spc="42" dirty="0">
                  <a:solidFill>
                    <a:srgbClr val="231916"/>
                  </a:solidFill>
                  <a:latin typeface="+mn-ea"/>
                  <a:ea typeface="+mn-ea"/>
                  <a:cs typeface="Meiryo"/>
                </a:rPr>
                <a:t>（</a:t>
              </a:r>
              <a:r>
                <a:rPr lang="en-US" altLang="ja-JP" sz="831" spc="42" dirty="0">
                  <a:solidFill>
                    <a:srgbClr val="231916"/>
                  </a:solidFill>
                  <a:latin typeface="+mn-ea"/>
                  <a:ea typeface="+mn-ea"/>
                  <a:cs typeface="Meiryo"/>
                </a:rPr>
                <a:t>10.</a:t>
              </a:r>
              <a:r>
                <a:rPr lang="en-US" altLang="ja-JP" sz="831" spc="42" dirty="0">
                  <a:solidFill>
                    <a:srgbClr val="231916"/>
                  </a:solidFill>
                  <a:latin typeface="+mn-ea"/>
                  <a:cs typeface="Meiryo"/>
                </a:rPr>
                <a:t>8</a:t>
              </a:r>
              <a:r>
                <a:rPr lang="ja-JP" altLang="en-US" sz="831" spc="42"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67" name="object 5">
              <a:extLst>
                <a:ext uri="{FF2B5EF4-FFF2-40B4-BE49-F238E27FC236}">
                  <a16:creationId xmlns:a16="http://schemas.microsoft.com/office/drawing/2014/main" id="{79AC4ECE-48B8-BDD0-B1C2-592E33552808}"/>
                </a:ext>
              </a:extLst>
            </p:cNvPr>
            <p:cNvSpPr txBox="1"/>
            <p:nvPr/>
          </p:nvSpPr>
          <p:spPr>
            <a:xfrm>
              <a:off x="774553" y="4275993"/>
              <a:ext cx="771909" cy="3847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sz="1000" spc="51" dirty="0" err="1">
                  <a:solidFill>
                    <a:srgbClr val="231916"/>
                  </a:solidFill>
                  <a:latin typeface="+mn-ea"/>
                  <a:ea typeface="+mn-ea"/>
                </a:rPr>
                <a:t>その他</a:t>
              </a:r>
              <a:r>
                <a:rPr lang="ja-JP" altLang="en-US" sz="1000" spc="51" dirty="0">
                  <a:solidFill>
                    <a:srgbClr val="231916"/>
                  </a:solidFill>
                  <a:latin typeface="+mn-ea"/>
                  <a:ea typeface="+mn-ea"/>
                </a:rPr>
                <a:t>収</a:t>
              </a:r>
              <a:r>
                <a:rPr sz="1000" spc="51" dirty="0">
                  <a:solidFill>
                    <a:srgbClr val="231916"/>
                  </a:solidFill>
                  <a:latin typeface="+mn-ea"/>
                  <a:ea typeface="+mn-ea"/>
                </a:rPr>
                <a:t>入</a:t>
              </a:r>
            </a:p>
            <a:p>
              <a:pPr marL="11723" algn="ctr" defTabSz="844083" eaLnBrk="1" fontAlgn="auto" hangingPunct="1">
                <a:lnSpc>
                  <a:spcPts val="923"/>
                </a:lnSpc>
                <a:spcBef>
                  <a:spcPts val="0"/>
                </a:spcBef>
                <a:spcAft>
                  <a:spcPts val="0"/>
                </a:spcAft>
                <a:defRPr/>
              </a:pPr>
              <a:r>
                <a:rPr lang="en-US" altLang="ja-JP" sz="923" spc="51" dirty="0">
                  <a:solidFill>
                    <a:srgbClr val="231916"/>
                  </a:solidFill>
                  <a:latin typeface="+mn-ea"/>
                  <a:ea typeface="+mn-ea"/>
                </a:rPr>
                <a:t>6.7</a:t>
              </a:r>
              <a:r>
                <a:rPr lang="ja-JP" altLang="en-US" sz="923" spc="51" dirty="0">
                  <a:solidFill>
                    <a:srgbClr val="231916"/>
                  </a:solidFill>
                  <a:latin typeface="+mn-ea"/>
                  <a:ea typeface="+mn-ea"/>
                </a:rPr>
                <a:t>％</a:t>
              </a:r>
            </a:p>
            <a:p>
              <a:pPr marL="11723" algn="ctr" defTabSz="844083" eaLnBrk="1" fontAlgn="auto" hangingPunct="1">
                <a:lnSpc>
                  <a:spcPts val="923"/>
                </a:lnSpc>
                <a:spcBef>
                  <a:spcPts val="0"/>
                </a:spcBef>
                <a:spcAft>
                  <a:spcPts val="0"/>
                </a:spcAft>
                <a:defRPr/>
              </a:pPr>
              <a:r>
                <a:rPr lang="ja-JP" altLang="en-US" sz="923" spc="51" dirty="0">
                  <a:solidFill>
                    <a:srgbClr val="231916"/>
                  </a:solidFill>
                  <a:latin typeface="+mn-ea"/>
                  <a:ea typeface="+mn-ea"/>
                </a:rPr>
                <a:t>（</a:t>
              </a:r>
              <a:r>
                <a:rPr lang="en-US" altLang="ja-JP" sz="923" spc="51" dirty="0">
                  <a:solidFill>
                    <a:srgbClr val="231916"/>
                  </a:solidFill>
                  <a:latin typeface="+mn-ea"/>
                  <a:ea typeface="+mn-ea"/>
                </a:rPr>
                <a:t>7.5</a:t>
              </a:r>
              <a:r>
                <a:rPr lang="ja-JP" altLang="en-US" sz="923" spc="51" dirty="0">
                  <a:solidFill>
                    <a:srgbClr val="231916"/>
                  </a:solidFill>
                  <a:latin typeface="+mn-ea"/>
                  <a:ea typeface="+mn-ea"/>
                </a:rPr>
                <a:t>兆円）</a:t>
              </a:r>
            </a:p>
          </p:txBody>
        </p:sp>
        <p:sp>
          <p:nvSpPr>
            <p:cNvPr id="35" name="object 18">
              <a:extLst>
                <a:ext uri="{FF2B5EF4-FFF2-40B4-BE49-F238E27FC236}">
                  <a16:creationId xmlns:a16="http://schemas.microsoft.com/office/drawing/2014/main" id="{DBE00184-D3E5-CBD8-8011-FD392DAA2EAD}"/>
                </a:ext>
              </a:extLst>
            </p:cNvPr>
            <p:cNvSpPr txBox="1"/>
            <p:nvPr/>
          </p:nvSpPr>
          <p:spPr>
            <a:xfrm>
              <a:off x="637550" y="2531142"/>
              <a:ext cx="1099638" cy="879728"/>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lang="en-US" sz="1400" spc="74" dirty="0">
                  <a:solidFill>
                    <a:srgbClr val="D63636"/>
                  </a:solidFill>
                  <a:latin typeface="+mn-ea"/>
                  <a:ea typeface="+mn-ea"/>
                  <a:cs typeface="Meiryo"/>
                </a:rPr>
                <a:t>     </a:t>
              </a:r>
              <a:r>
                <a:rPr sz="1400" spc="74" dirty="0" err="1">
                  <a:solidFill>
                    <a:srgbClr val="D63636"/>
                  </a:solidFill>
                  <a:latin typeface="+mn-ea"/>
                  <a:ea typeface="+mn-ea"/>
                  <a:cs typeface="Meiryo"/>
                </a:rPr>
                <a:t>公債金</a:t>
              </a:r>
              <a:endParaRPr lang="en-US" sz="1400" spc="74" dirty="0">
                <a:solidFill>
                  <a:srgbClr val="D63636"/>
                </a:solidFill>
                <a:latin typeface="+mn-ea"/>
                <a:ea typeface="+mn-ea"/>
                <a:cs typeface="Meiryo"/>
              </a:endParaRPr>
            </a:p>
            <a:p>
              <a:pPr algn="ctr" defTabSz="844083" eaLnBrk="1" fontAlgn="auto" hangingPunct="1">
                <a:lnSpc>
                  <a:spcPts val="1809"/>
                </a:lnSpc>
                <a:spcBef>
                  <a:spcPts val="0"/>
                </a:spcBef>
                <a:spcAft>
                  <a:spcPts val="0"/>
                </a:spcAft>
                <a:defRPr/>
              </a:pPr>
              <a:r>
                <a:rPr lang="ja-JP" altLang="en-US" sz="1400" spc="74" dirty="0">
                  <a:solidFill>
                    <a:srgbClr val="D63636"/>
                  </a:solidFill>
                  <a:latin typeface="+mn-ea"/>
                  <a:ea typeface="+mn-ea"/>
                  <a:cs typeface="Meiryo"/>
                </a:rPr>
                <a:t>     （借金）</a:t>
              </a:r>
              <a:endParaRPr lang="en-US" altLang="ja-JP" sz="1400" spc="74" dirty="0">
                <a:solidFill>
                  <a:srgbClr val="D63636"/>
                </a:solidFill>
                <a:latin typeface="+mn-ea"/>
                <a:ea typeface="+mn-ea"/>
                <a:cs typeface="Meiryo"/>
              </a:endParaRPr>
            </a:p>
            <a:p>
              <a:pPr algn="ctr" defTabSz="844083" eaLnBrk="1" fontAlgn="auto" hangingPunct="1">
                <a:lnSpc>
                  <a:spcPct val="30000"/>
                </a:lnSpc>
                <a:spcBef>
                  <a:spcPts val="0"/>
                </a:spcBef>
                <a:spcAft>
                  <a:spcPts val="0"/>
                </a:spcAft>
                <a:defRPr/>
              </a:pPr>
              <a:endParaRPr sz="1500" dirty="0">
                <a:solidFill>
                  <a:srgbClr val="D63636"/>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D63636"/>
                  </a:solidFill>
                  <a:latin typeface="+mn-ea"/>
                  <a:ea typeface="+mn-ea"/>
                  <a:cs typeface="Meiryo"/>
                </a:rPr>
                <a:t>31.5</a:t>
              </a:r>
              <a:r>
                <a:rPr lang="ja-JP" altLang="en-US" sz="1050" spc="69" dirty="0">
                  <a:solidFill>
                    <a:srgbClr val="D6363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D63636"/>
                  </a:solidFill>
                  <a:latin typeface="+mn-ea"/>
                  <a:ea typeface="+mn-ea"/>
                  <a:cs typeface="Meiryo"/>
                </a:rPr>
                <a:t>（</a:t>
              </a:r>
              <a:r>
                <a:rPr lang="en-US" altLang="ja-JP" sz="1050" spc="69" dirty="0">
                  <a:solidFill>
                    <a:srgbClr val="D63636"/>
                  </a:solidFill>
                  <a:latin typeface="+mn-ea"/>
                  <a:ea typeface="+mn-ea"/>
                  <a:cs typeface="Meiryo"/>
                </a:rPr>
                <a:t>35.4</a:t>
              </a:r>
              <a:r>
                <a:rPr lang="ja-JP" altLang="en-US" sz="1050" spc="69" dirty="0">
                  <a:solidFill>
                    <a:srgbClr val="D63636"/>
                  </a:solidFill>
                  <a:latin typeface="+mn-ea"/>
                  <a:ea typeface="+mn-ea"/>
                  <a:cs typeface="Meiryo"/>
                </a:rPr>
                <a:t>兆円）</a:t>
              </a:r>
            </a:p>
          </p:txBody>
        </p:sp>
        <p:sp>
          <p:nvSpPr>
            <p:cNvPr id="19" name="楕円 18">
              <a:extLst>
                <a:ext uri="{FF2B5EF4-FFF2-40B4-BE49-F238E27FC236}">
                  <a16:creationId xmlns:a16="http://schemas.microsoft.com/office/drawing/2014/main" id="{AC2EF63B-1EA7-3B5D-7878-477F51834180}"/>
                </a:ext>
              </a:extLst>
            </p:cNvPr>
            <p:cNvSpPr/>
            <p:nvPr/>
          </p:nvSpPr>
          <p:spPr bwMode="auto">
            <a:xfrm>
              <a:off x="1560530" y="2887898"/>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8" name="object 11">
              <a:extLst>
                <a:ext uri="{FF2B5EF4-FFF2-40B4-BE49-F238E27FC236}">
                  <a16:creationId xmlns:a16="http://schemas.microsoft.com/office/drawing/2014/main" id="{23B01379-6E0A-D125-D792-578025B293EC}"/>
                </a:ext>
              </a:extLst>
            </p:cNvPr>
            <p:cNvSpPr txBox="1"/>
            <p:nvPr/>
          </p:nvSpPr>
          <p:spPr>
            <a:xfrm>
              <a:off x="1711264" y="3264178"/>
              <a:ext cx="1157094" cy="843180"/>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endParaRPr lang="en-US" sz="1800" spc="51" dirty="0">
                <a:solidFill>
                  <a:srgbClr val="231916"/>
                </a:solidFill>
                <a:latin typeface="+mn-ea"/>
                <a:ea typeface="+mn-ea"/>
                <a:cs typeface="Meiryo"/>
              </a:endParaRPr>
            </a:p>
            <a:p>
              <a:pPr marL="11723" marR="4689" algn="ctr" defTabSz="844083" eaLnBrk="1" fontAlgn="auto" hangingPunct="1">
                <a:lnSpc>
                  <a:spcPct val="110500"/>
                </a:lnSpc>
                <a:spcBef>
                  <a:spcPts val="0"/>
                </a:spcBef>
                <a:spcAft>
                  <a:spcPts val="0"/>
                </a:spcAft>
                <a:defRPr/>
              </a:pPr>
              <a:r>
                <a:rPr lang="ja-JP" altLang="en-US" sz="1800" spc="51" dirty="0">
                  <a:solidFill>
                    <a:srgbClr val="231916"/>
                  </a:solidFill>
                  <a:latin typeface="+mn-ea"/>
                  <a:ea typeface="+mn-ea"/>
                  <a:cs typeface="Meiryo"/>
                </a:rPr>
                <a:t>歳入</a:t>
              </a:r>
              <a:r>
                <a:rPr sz="1800" spc="51" dirty="0" err="1">
                  <a:solidFill>
                    <a:srgbClr val="231916"/>
                  </a:solidFill>
                  <a:latin typeface="+mn-ea"/>
                  <a:ea typeface="+mn-ea"/>
                  <a:cs typeface="Meiryo"/>
                </a:rPr>
                <a:t>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(112.6</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grpSp>
          <p:nvGrpSpPr>
            <p:cNvPr id="22" name="グループ化 21">
              <a:extLst>
                <a:ext uri="{FF2B5EF4-FFF2-40B4-BE49-F238E27FC236}">
                  <a16:creationId xmlns:a16="http://schemas.microsoft.com/office/drawing/2014/main" id="{78FE59C7-19D9-6866-51EC-03689BFA1DC2}"/>
                </a:ext>
              </a:extLst>
            </p:cNvPr>
            <p:cNvGrpSpPr/>
            <p:nvPr/>
          </p:nvGrpSpPr>
          <p:grpSpPr>
            <a:xfrm>
              <a:off x="216015" y="1963479"/>
              <a:ext cx="828219" cy="284403"/>
              <a:chOff x="4781156" y="2669544"/>
              <a:chExt cx="828219" cy="284403"/>
            </a:xfrm>
          </p:grpSpPr>
          <p:sp>
            <p:nvSpPr>
              <p:cNvPr id="10" name="object 21">
                <a:extLst>
                  <a:ext uri="{FF2B5EF4-FFF2-40B4-BE49-F238E27FC236}">
                    <a16:creationId xmlns:a16="http://schemas.microsoft.com/office/drawing/2014/main" id="{914BFF45-2A52-DF66-AE38-B35D87C523E2}"/>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21" name="正方形/長方形 20">
                <a:extLst>
                  <a:ext uri="{FF2B5EF4-FFF2-40B4-BE49-F238E27FC236}">
                    <a16:creationId xmlns:a16="http://schemas.microsoft.com/office/drawing/2014/main" id="{F2934427-BF98-FB0B-B4D1-CCCBC91A599A}"/>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30" name="スライド番号プレースホルダー 29">
            <a:extLst>
              <a:ext uri="{FF2B5EF4-FFF2-40B4-BE49-F238E27FC236}">
                <a16:creationId xmlns:a16="http://schemas.microsoft.com/office/drawing/2014/main" id="{498FF9D3-F5D9-B6F5-1F03-1BD0EBDCE2AE}"/>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15</a:t>
            </a:fld>
            <a:endParaRPr lang="en-US" altLang="ja-JP" dirty="0"/>
          </a:p>
        </p:txBody>
      </p:sp>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grpSp>
        <p:nvGrpSpPr>
          <p:cNvPr id="113" name="グループ化 112">
            <a:extLst>
              <a:ext uri="{FF2B5EF4-FFF2-40B4-BE49-F238E27FC236}">
                <a16:creationId xmlns:a16="http://schemas.microsoft.com/office/drawing/2014/main" id="{2C5B276F-7488-E724-31F8-3C10F14742D4}"/>
              </a:ext>
            </a:extLst>
          </p:cNvPr>
          <p:cNvGrpSpPr/>
          <p:nvPr/>
        </p:nvGrpSpPr>
        <p:grpSpPr>
          <a:xfrm>
            <a:off x="4599702" y="1755669"/>
            <a:ext cx="4177821" cy="4022629"/>
            <a:chOff x="4599702" y="1755669"/>
            <a:chExt cx="4177821" cy="4022629"/>
          </a:xfrm>
        </p:grpSpPr>
        <p:graphicFrame>
          <p:nvGraphicFramePr>
            <p:cNvPr id="92" name="グラフ 91">
              <a:extLst>
                <a:ext uri="{FF2B5EF4-FFF2-40B4-BE49-F238E27FC236}">
                  <a16:creationId xmlns:a16="http://schemas.microsoft.com/office/drawing/2014/main" id="{28E961AA-5EAE-DC76-DC44-821C9DFEA102}"/>
                </a:ext>
              </a:extLst>
            </p:cNvPr>
            <p:cNvGraphicFramePr/>
            <p:nvPr>
              <p:extLst>
                <p:ext uri="{D42A27DB-BD31-4B8C-83A1-F6EECF244321}">
                  <p14:modId xmlns:p14="http://schemas.microsoft.com/office/powerpoint/2010/main" val="4144620177"/>
                </p:ext>
              </p:extLst>
            </p:nvPr>
          </p:nvGraphicFramePr>
          <p:xfrm>
            <a:off x="5033331" y="1755669"/>
            <a:ext cx="3744192" cy="3744192"/>
          </p:xfrm>
          <a:graphic>
            <a:graphicData uri="http://schemas.openxmlformats.org/drawingml/2006/chart">
              <c:chart xmlns:c="http://schemas.openxmlformats.org/drawingml/2006/chart" xmlns:r="http://schemas.openxmlformats.org/officeDocument/2006/relationships" r:id="rId4"/>
            </a:graphicData>
          </a:graphic>
        </p:graphicFrame>
        <p:sp>
          <p:nvSpPr>
            <p:cNvPr id="73" name="object 10">
              <a:extLst>
                <a:ext uri="{FF2B5EF4-FFF2-40B4-BE49-F238E27FC236}">
                  <a16:creationId xmlns:a16="http://schemas.microsoft.com/office/drawing/2014/main" id="{15341539-1CB6-E9E5-C795-7B3CEA6738BF}"/>
                </a:ext>
              </a:extLst>
            </p:cNvPr>
            <p:cNvSpPr txBox="1"/>
            <p:nvPr/>
          </p:nvSpPr>
          <p:spPr>
            <a:xfrm>
              <a:off x="7589462" y="2956595"/>
              <a:ext cx="986676" cy="282129"/>
            </a:xfrm>
            <a:prstGeom prst="rect">
              <a:avLst/>
            </a:prstGeom>
          </p:spPr>
          <p:txBody>
            <a:bodyPr vert="horz" wrap="square" lIns="0" tIns="0" rIns="0" bIns="0" rtlCol="0">
              <a:spAutoFit/>
            </a:bodyPr>
            <a:lstStyle/>
            <a:p>
              <a:pPr marR="39859" algn="ctr" defTabSz="844083" eaLnBrk="1" fontAlgn="auto" hangingPunct="1">
                <a:lnSpc>
                  <a:spcPts val="1140"/>
                </a:lnSpc>
                <a:spcBef>
                  <a:spcPts val="0"/>
                </a:spcBef>
                <a:spcAft>
                  <a:spcPts val="0"/>
                </a:spcAft>
                <a:defRPr/>
              </a:pPr>
              <a:r>
                <a:rPr lang="en-US" altLang="ja-JP" sz="1050" spc="60" dirty="0">
                  <a:latin typeface="+mn-ea"/>
                  <a:ea typeface="+mn-ea"/>
                  <a:cs typeface="Meiryo"/>
                </a:rPr>
                <a:t>33.5</a:t>
              </a:r>
              <a:r>
                <a:rPr lang="ja-JP" altLang="en-US" sz="1050" spc="60" dirty="0">
                  <a:latin typeface="+mn-ea"/>
                  <a:ea typeface="+mn-ea"/>
                  <a:cs typeface="Meiryo"/>
                </a:rPr>
                <a:t>％</a:t>
              </a:r>
            </a:p>
            <a:p>
              <a:pPr marR="39859" algn="ctr" defTabSz="844083" eaLnBrk="1" fontAlgn="auto" hangingPunct="1">
                <a:lnSpc>
                  <a:spcPts val="1140"/>
                </a:lnSpc>
                <a:spcBef>
                  <a:spcPts val="0"/>
                </a:spcBef>
                <a:spcAft>
                  <a:spcPts val="0"/>
                </a:spcAft>
                <a:defRPr/>
              </a:pPr>
              <a:r>
                <a:rPr lang="ja-JP" altLang="en-US" sz="1050" spc="60" dirty="0">
                  <a:latin typeface="+mn-ea"/>
                  <a:ea typeface="+mn-ea"/>
                  <a:cs typeface="Meiryo"/>
                </a:rPr>
                <a:t>（</a:t>
              </a:r>
              <a:r>
                <a:rPr lang="en-US" altLang="ja-JP" sz="1050" spc="60" dirty="0">
                  <a:latin typeface="+mn-ea"/>
                  <a:ea typeface="+mn-ea"/>
                  <a:cs typeface="Meiryo"/>
                </a:rPr>
                <a:t>37.7</a:t>
              </a:r>
              <a:r>
                <a:rPr lang="ja-JP" altLang="en-US" sz="1050" spc="60" dirty="0">
                  <a:latin typeface="+mn-ea"/>
                  <a:ea typeface="+mn-ea"/>
                  <a:cs typeface="Meiryo"/>
                </a:rPr>
                <a:t>兆円）</a:t>
              </a:r>
            </a:p>
          </p:txBody>
        </p:sp>
        <p:sp>
          <p:nvSpPr>
            <p:cNvPr id="74" name="object 12">
              <a:extLst>
                <a:ext uri="{FF2B5EF4-FFF2-40B4-BE49-F238E27FC236}">
                  <a16:creationId xmlns:a16="http://schemas.microsoft.com/office/drawing/2014/main" id="{87E03747-696D-4453-9F24-88159B084067}"/>
                </a:ext>
              </a:extLst>
            </p:cNvPr>
            <p:cNvSpPr txBox="1"/>
            <p:nvPr/>
          </p:nvSpPr>
          <p:spPr>
            <a:xfrm>
              <a:off x="7036755" y="4825173"/>
              <a:ext cx="820460" cy="320601"/>
            </a:xfrm>
            <a:prstGeom prst="rect">
              <a:avLst/>
            </a:prstGeom>
          </p:spPr>
          <p:txBody>
            <a:bodyPr vert="horz" wrap="square" lIns="0" tIns="0" rIns="0" bIns="0" rtlCol="0">
              <a:spAutoFit/>
            </a:bodyPr>
            <a:lstStyle/>
            <a:p>
              <a:pPr algn="ctr" defTabSz="844083" eaLnBrk="1" fontAlgn="auto" hangingPunct="1">
                <a:spcBef>
                  <a:spcPts val="55"/>
                </a:spcBef>
                <a:spcAft>
                  <a:spcPts val="0"/>
                </a:spcAft>
                <a:defRPr/>
              </a:pPr>
              <a:r>
                <a:rPr lang="en-US" altLang="ja-JP" sz="1000" spc="-28" dirty="0">
                  <a:latin typeface="+mn-ea"/>
                  <a:ea typeface="+mn-ea"/>
                  <a:cs typeface="Meiryo"/>
                </a:rPr>
                <a:t>15.8</a:t>
              </a:r>
              <a:r>
                <a:rPr lang="ja-JP" altLang="en-US" sz="1000" spc="-28" dirty="0">
                  <a:latin typeface="+mn-ea"/>
                  <a:ea typeface="+mn-ea"/>
                  <a:cs typeface="Meiryo"/>
                </a:rPr>
                <a:t>％</a:t>
              </a:r>
            </a:p>
            <a:p>
              <a:pPr algn="ctr" defTabSz="844083" eaLnBrk="1" fontAlgn="auto" hangingPunct="1">
                <a:spcBef>
                  <a:spcPts val="55"/>
                </a:spcBef>
                <a:spcAft>
                  <a:spcPts val="0"/>
                </a:spcAft>
                <a:defRPr/>
              </a:pPr>
              <a:r>
                <a:rPr lang="ja-JP" altLang="en-US" sz="1000" spc="-28" dirty="0">
                  <a:latin typeface="+mn-ea"/>
                  <a:ea typeface="+mn-ea"/>
                  <a:cs typeface="Meiryo"/>
                </a:rPr>
                <a:t>（</a:t>
              </a:r>
              <a:r>
                <a:rPr lang="en-US" altLang="ja-JP" sz="1000" spc="-28" dirty="0">
                  <a:latin typeface="+mn-ea"/>
                  <a:ea typeface="+mn-ea"/>
                  <a:cs typeface="Meiryo"/>
                </a:rPr>
                <a:t>17.8</a:t>
              </a:r>
              <a:r>
                <a:rPr lang="ja-JP" altLang="en-US" sz="1000" spc="-28" dirty="0">
                  <a:latin typeface="+mn-ea"/>
                  <a:ea typeface="+mn-ea"/>
                  <a:cs typeface="Meiryo"/>
                </a:rPr>
                <a:t>兆円）</a:t>
              </a:r>
            </a:p>
          </p:txBody>
        </p:sp>
        <p:sp>
          <p:nvSpPr>
            <p:cNvPr id="76" name="object 14">
              <a:extLst>
                <a:ext uri="{FF2B5EF4-FFF2-40B4-BE49-F238E27FC236}">
                  <a16:creationId xmlns:a16="http://schemas.microsoft.com/office/drawing/2014/main" id="{4BA1ACAE-A08E-090A-ACEA-338A1370C0A7}"/>
                </a:ext>
              </a:extLst>
            </p:cNvPr>
            <p:cNvSpPr txBox="1"/>
            <p:nvPr/>
          </p:nvSpPr>
          <p:spPr>
            <a:xfrm>
              <a:off x="5315752" y="5281752"/>
              <a:ext cx="718402"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a:solidFill>
                    <a:srgbClr val="231916"/>
                  </a:solidFill>
                  <a:latin typeface="+mn-ea"/>
                  <a:ea typeface="+mn-ea"/>
                  <a:cs typeface="Meiryo"/>
                </a:rPr>
                <a:t>公共事業</a:t>
              </a:r>
              <a:endParaRPr sz="13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5.4</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6.1</a:t>
              </a:r>
              <a:r>
                <a:rPr lang="ja-JP" altLang="en-US" sz="1000" spc="37" dirty="0">
                  <a:solidFill>
                    <a:srgbClr val="231916"/>
                  </a:solidFill>
                  <a:latin typeface="+mn-ea"/>
                  <a:ea typeface="+mn-ea"/>
                  <a:cs typeface="Meiryo"/>
                </a:rPr>
                <a:t>兆円）</a:t>
              </a:r>
            </a:p>
          </p:txBody>
        </p:sp>
        <p:sp>
          <p:nvSpPr>
            <p:cNvPr id="77" name="object 15">
              <a:extLst>
                <a:ext uri="{FF2B5EF4-FFF2-40B4-BE49-F238E27FC236}">
                  <a16:creationId xmlns:a16="http://schemas.microsoft.com/office/drawing/2014/main" id="{B69C233F-AD02-4877-E3B7-4A584722E88E}"/>
                </a:ext>
              </a:extLst>
            </p:cNvPr>
            <p:cNvSpPr txBox="1"/>
            <p:nvPr/>
          </p:nvSpPr>
          <p:spPr>
            <a:xfrm>
              <a:off x="4599702" y="4576597"/>
              <a:ext cx="762364" cy="717184"/>
            </a:xfrm>
            <a:prstGeom prst="rect">
              <a:avLst/>
            </a:prstGeom>
          </p:spPr>
          <p:txBody>
            <a:bodyPr vert="horz" wrap="square" lIns="0" tIns="0" rIns="0" bIns="0" rtlCol="0">
              <a:spAutoFit/>
            </a:bodyPr>
            <a:lstStyle/>
            <a:p>
              <a:pPr marL="11723" marR="4689" algn="ctr" defTabSz="844083" eaLnBrk="1" fontAlgn="auto" hangingPunct="1">
                <a:lnSpc>
                  <a:spcPct val="102000"/>
                </a:lnSpc>
                <a:spcBef>
                  <a:spcPts val="0"/>
                </a:spcBef>
                <a:spcAft>
                  <a:spcPts val="0"/>
                </a:spcAft>
                <a:defRPr/>
              </a:pPr>
              <a:r>
                <a:rPr sz="1300" spc="-9" dirty="0" err="1">
                  <a:solidFill>
                    <a:srgbClr val="231916"/>
                  </a:solidFill>
                  <a:latin typeface="+mn-ea"/>
                  <a:ea typeface="+mn-ea"/>
                  <a:cs typeface="Meiryo"/>
                </a:rPr>
                <a:t>文教及び</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100"/>
                </a:spcAft>
                <a:defRPr/>
              </a:pPr>
              <a:r>
                <a:rPr sz="1300" spc="-9" dirty="0" err="1">
                  <a:solidFill>
                    <a:srgbClr val="231916"/>
                  </a:solidFill>
                  <a:latin typeface="+mn-ea"/>
                  <a:ea typeface="+mn-ea"/>
                  <a:cs typeface="Meiryo"/>
                </a:rPr>
                <a:t>科学振興</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en-US" altLang="ja-JP" sz="1000" spc="37" dirty="0">
                  <a:solidFill>
                    <a:srgbClr val="231916"/>
                  </a:solidFill>
                  <a:latin typeface="+mn-ea"/>
                  <a:ea typeface="+mn-ea"/>
                  <a:cs typeface="Meiryo"/>
                </a:rPr>
                <a:t>4.9</a:t>
              </a:r>
              <a:r>
                <a:rPr lang="ja-JP" altLang="en-US" sz="1000" spc="37" dirty="0">
                  <a:solidFill>
                    <a:srgbClr val="231916"/>
                  </a:solidFill>
                  <a:latin typeface="+mn-ea"/>
                  <a:ea typeface="+mn-ea"/>
                  <a:cs typeface="Meiryo"/>
                </a:rPr>
                <a:t>％</a:t>
              </a:r>
            </a:p>
            <a:p>
              <a:pPr marL="11723" marR="4689" algn="ctr" defTabSz="844083" eaLnBrk="1" fontAlgn="auto" hangingPunct="1">
                <a:lnSpc>
                  <a:spcPct val="102000"/>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5.5</a:t>
              </a:r>
              <a:r>
                <a:rPr lang="ja-JP" altLang="en-US" sz="1000" spc="37" dirty="0">
                  <a:solidFill>
                    <a:srgbClr val="231916"/>
                  </a:solidFill>
                  <a:latin typeface="+mn-ea"/>
                  <a:ea typeface="+mn-ea"/>
                  <a:cs typeface="Meiryo"/>
                </a:rPr>
                <a:t>兆円）</a:t>
              </a:r>
            </a:p>
          </p:txBody>
        </p:sp>
        <p:sp>
          <p:nvSpPr>
            <p:cNvPr id="79" name="object 17">
              <a:extLst>
                <a:ext uri="{FF2B5EF4-FFF2-40B4-BE49-F238E27FC236}">
                  <a16:creationId xmlns:a16="http://schemas.microsoft.com/office/drawing/2014/main" id="{82CF297B-B7DC-6D4F-4DAD-C64CE34ED9C2}"/>
                </a:ext>
              </a:extLst>
            </p:cNvPr>
            <p:cNvSpPr txBox="1"/>
            <p:nvPr/>
          </p:nvSpPr>
          <p:spPr>
            <a:xfrm>
              <a:off x="5257997" y="3656332"/>
              <a:ext cx="750342" cy="501099"/>
            </a:xfrm>
            <a:prstGeom prst="rect">
              <a:avLst/>
            </a:prstGeom>
          </p:spPr>
          <p:txBody>
            <a:bodyPr vert="horz" wrap="square" lIns="0" tIns="0" rIns="0" bIns="0" rtlCol="0">
              <a:spAutoFit/>
            </a:bodyPr>
            <a:lstStyle/>
            <a:p>
              <a:pPr marL="11723" algn="ctr" defTabSz="844083" eaLnBrk="1" fontAlgn="auto" hangingPunct="1">
                <a:lnSpc>
                  <a:spcPct val="110000"/>
                </a:lnSpc>
                <a:spcBef>
                  <a:spcPts val="0"/>
                </a:spcBef>
                <a:spcAft>
                  <a:spcPts val="0"/>
                </a:spcAft>
                <a:defRPr/>
              </a:pPr>
              <a:r>
                <a:rPr sz="1300" spc="-9" dirty="0" err="1">
                  <a:solidFill>
                    <a:srgbClr val="231916"/>
                  </a:solidFill>
                  <a:latin typeface="+mn-ea"/>
                  <a:ea typeface="+mn-ea"/>
                  <a:cs typeface="Meiryo"/>
                </a:rPr>
                <a:t>その他</a:t>
              </a:r>
              <a:endParaRPr sz="1300" dirty="0">
                <a:solidFill>
                  <a:prstClr val="black"/>
                </a:solidFill>
                <a:latin typeface="+mn-ea"/>
                <a:ea typeface="+mn-ea"/>
                <a:cs typeface="Meiryo"/>
              </a:endParaRPr>
            </a:p>
            <a:p>
              <a:pPr marL="11723" algn="ctr" defTabSz="844083" eaLnBrk="1" fontAlgn="auto" hangingPunct="1">
                <a:lnSpc>
                  <a:spcPct val="110000"/>
                </a:lnSpc>
                <a:spcBef>
                  <a:spcPts val="0"/>
                </a:spcBef>
                <a:spcAft>
                  <a:spcPts val="0"/>
                </a:spcAft>
                <a:defRPr/>
              </a:pPr>
              <a:r>
                <a:rPr lang="en-US" altLang="ja-JP" sz="831" spc="37" dirty="0">
                  <a:solidFill>
                    <a:srgbClr val="231916"/>
                  </a:solidFill>
                  <a:latin typeface="+mn-ea"/>
                  <a:ea typeface="+mn-ea"/>
                  <a:cs typeface="Meiryo"/>
                </a:rPr>
                <a:t>9.4</a:t>
              </a:r>
              <a:r>
                <a:rPr lang="ja-JP" altLang="en-US" sz="831" spc="37" dirty="0">
                  <a:solidFill>
                    <a:srgbClr val="231916"/>
                  </a:solidFill>
                  <a:latin typeface="+mn-ea"/>
                  <a:ea typeface="+mn-ea"/>
                  <a:cs typeface="Meiryo"/>
                </a:rPr>
                <a:t>％</a:t>
              </a:r>
            </a:p>
            <a:p>
              <a:pPr marL="11723" algn="ctr" defTabSz="844083" eaLnBrk="1" fontAlgn="auto" hangingPunct="1">
                <a:lnSpc>
                  <a:spcPct val="110000"/>
                </a:lnSpc>
                <a:spcBef>
                  <a:spcPts val="0"/>
                </a:spcBef>
                <a:spcAft>
                  <a:spcPts val="0"/>
                </a:spcAft>
                <a:defRPr/>
              </a:pPr>
              <a:r>
                <a:rPr lang="ja-JP" altLang="en-US" sz="831" spc="37" dirty="0">
                  <a:solidFill>
                    <a:srgbClr val="231916"/>
                  </a:solidFill>
                  <a:latin typeface="+mn-ea"/>
                  <a:ea typeface="+mn-ea"/>
                  <a:cs typeface="Meiryo"/>
                </a:rPr>
                <a:t>（</a:t>
              </a:r>
              <a:r>
                <a:rPr lang="en-US" altLang="ja-JP" sz="831" spc="37" dirty="0">
                  <a:solidFill>
                    <a:srgbClr val="231916"/>
                  </a:solidFill>
                  <a:latin typeface="+mn-ea"/>
                  <a:ea typeface="+mn-ea"/>
                  <a:cs typeface="Meiryo"/>
                </a:rPr>
                <a:t>10.6</a:t>
              </a:r>
              <a:r>
                <a:rPr lang="ja-JP" altLang="en-US" sz="831" spc="37"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83" name="パイ 44">
              <a:extLst>
                <a:ext uri="{FF2B5EF4-FFF2-40B4-BE49-F238E27FC236}">
                  <a16:creationId xmlns:a16="http://schemas.microsoft.com/office/drawing/2014/main" id="{B7EE07C8-916E-80E5-5388-D2487A7CD973}"/>
                </a:ext>
              </a:extLst>
            </p:cNvPr>
            <p:cNvSpPr/>
            <p:nvPr/>
          </p:nvSpPr>
          <p:spPr>
            <a:xfrm rot="11220000">
              <a:off x="5193645" y="1892290"/>
              <a:ext cx="3457384" cy="3453774"/>
            </a:xfrm>
            <a:prstGeom prst="pie">
              <a:avLst>
                <a:gd name="adj1" fmla="val 21341788"/>
                <a:gd name="adj2" fmla="val 15659774"/>
              </a:avLst>
            </a:prstGeom>
            <a:noFill/>
            <a:ln w="38100">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34" name="object 13">
              <a:extLst>
                <a:ext uri="{FF2B5EF4-FFF2-40B4-BE49-F238E27FC236}">
                  <a16:creationId xmlns:a16="http://schemas.microsoft.com/office/drawing/2014/main" id="{B07B75F9-DA58-E5C8-8D5D-AE950295370A}"/>
                </a:ext>
              </a:extLst>
            </p:cNvPr>
            <p:cNvSpPr txBox="1"/>
            <p:nvPr/>
          </p:nvSpPr>
          <p:spPr>
            <a:xfrm>
              <a:off x="5524136" y="2156195"/>
              <a:ext cx="1534295" cy="584775"/>
            </a:xfrm>
            <a:prstGeom prst="rect">
              <a:avLst/>
            </a:prstGeom>
          </p:spPr>
          <p:txBody>
            <a:bodyPr vert="horz" wrap="square" lIns="0" tIns="0" rIns="0" bIns="0" rtlCol="0">
              <a:spAutoFit/>
            </a:bodyPr>
            <a:lstStyle/>
            <a:p>
              <a:pPr marL="22861" algn="ctr" defTabSz="844083" eaLnBrk="1" fontAlgn="auto" hangingPunct="1">
                <a:spcBef>
                  <a:spcPts val="0"/>
                </a:spcBef>
                <a:spcAft>
                  <a:spcPts val="0"/>
                </a:spcAft>
                <a:defRPr/>
              </a:pPr>
              <a:r>
                <a:rPr sz="1400" spc="46" dirty="0" err="1">
                  <a:latin typeface="+mn-ea"/>
                  <a:ea typeface="+mn-ea"/>
                  <a:cs typeface="Meiryo"/>
                </a:rPr>
                <a:t>国債費</a:t>
              </a:r>
              <a:endParaRPr lang="en-US" sz="14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（過去の借金の</a:t>
              </a:r>
              <a:endParaRPr lang="en-US" altLang="ja-JP" sz="12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返済と利息）</a:t>
              </a:r>
              <a:endParaRPr lang="en-US" altLang="ja-JP" sz="1200" spc="46" dirty="0">
                <a:latin typeface="+mn-ea"/>
                <a:ea typeface="+mn-ea"/>
                <a:cs typeface="Meiryo"/>
              </a:endParaRPr>
            </a:p>
          </p:txBody>
        </p:sp>
        <p:sp>
          <p:nvSpPr>
            <p:cNvPr id="11" name="object 16">
              <a:extLst>
                <a:ext uri="{FF2B5EF4-FFF2-40B4-BE49-F238E27FC236}">
                  <a16:creationId xmlns:a16="http://schemas.microsoft.com/office/drawing/2014/main" id="{448020D1-0909-03CD-535B-10786C9F7595}"/>
                </a:ext>
              </a:extLst>
            </p:cNvPr>
            <p:cNvSpPr txBox="1"/>
            <p:nvPr/>
          </p:nvSpPr>
          <p:spPr>
            <a:xfrm>
              <a:off x="6256588" y="4771163"/>
              <a:ext cx="817800"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err="1">
                  <a:solidFill>
                    <a:srgbClr val="231916"/>
                  </a:solidFill>
                  <a:latin typeface="+mn-ea"/>
                  <a:ea typeface="+mn-ea"/>
                  <a:cs typeface="Meiryo"/>
                </a:rPr>
                <a:t>防衛</a:t>
              </a:r>
              <a:endParaRPr sz="1100" baseline="300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7.0</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7.9</a:t>
              </a:r>
              <a:r>
                <a:rPr lang="ja-JP" altLang="en-US" sz="1000" spc="37" dirty="0">
                  <a:solidFill>
                    <a:srgbClr val="231916"/>
                  </a:solidFill>
                  <a:latin typeface="+mn-ea"/>
                  <a:ea typeface="+mn-ea"/>
                  <a:cs typeface="Meiryo"/>
                </a:rPr>
                <a:t>兆円）</a:t>
              </a:r>
            </a:p>
          </p:txBody>
        </p:sp>
        <p:grpSp>
          <p:nvGrpSpPr>
            <p:cNvPr id="23" name="グループ化 22">
              <a:extLst>
                <a:ext uri="{FF2B5EF4-FFF2-40B4-BE49-F238E27FC236}">
                  <a16:creationId xmlns:a16="http://schemas.microsoft.com/office/drawing/2014/main" id="{B75CCE71-0210-8549-A1D2-7452FA490A52}"/>
                </a:ext>
              </a:extLst>
            </p:cNvPr>
            <p:cNvGrpSpPr/>
            <p:nvPr/>
          </p:nvGrpSpPr>
          <p:grpSpPr>
            <a:xfrm>
              <a:off x="4695917" y="1897979"/>
              <a:ext cx="828219" cy="284403"/>
              <a:chOff x="4781156" y="2669544"/>
              <a:chExt cx="828219" cy="284403"/>
            </a:xfrm>
          </p:grpSpPr>
          <p:sp>
            <p:nvSpPr>
              <p:cNvPr id="24" name="object 21">
                <a:extLst>
                  <a:ext uri="{FF2B5EF4-FFF2-40B4-BE49-F238E27FC236}">
                    <a16:creationId xmlns:a16="http://schemas.microsoft.com/office/drawing/2014/main" id="{B7681F03-7B32-8EA2-2C5F-C5E1FFE65781}"/>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25" name="正方形/長方形 24">
                <a:extLst>
                  <a:ext uri="{FF2B5EF4-FFF2-40B4-BE49-F238E27FC236}">
                    <a16:creationId xmlns:a16="http://schemas.microsoft.com/office/drawing/2014/main" id="{4484938D-D69E-3AB2-DB51-6EE1FC34D865}"/>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26" name="楕円 25">
              <a:extLst>
                <a:ext uri="{FF2B5EF4-FFF2-40B4-BE49-F238E27FC236}">
                  <a16:creationId xmlns:a16="http://schemas.microsoft.com/office/drawing/2014/main" id="{A5ABCC07-74F6-473B-B134-92BC8CA7354F}"/>
                </a:ext>
              </a:extLst>
            </p:cNvPr>
            <p:cNvSpPr/>
            <p:nvPr/>
          </p:nvSpPr>
          <p:spPr bwMode="auto">
            <a:xfrm>
              <a:off x="6160188" y="2905791"/>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5" name="object 11">
              <a:extLst>
                <a:ext uri="{FF2B5EF4-FFF2-40B4-BE49-F238E27FC236}">
                  <a16:creationId xmlns:a16="http://schemas.microsoft.com/office/drawing/2014/main" id="{3ACEBC82-0FA0-5836-9444-5D6C83AEC8ED}"/>
                </a:ext>
              </a:extLst>
            </p:cNvPr>
            <p:cNvSpPr txBox="1"/>
            <p:nvPr/>
          </p:nvSpPr>
          <p:spPr>
            <a:xfrm>
              <a:off x="6369013" y="3264178"/>
              <a:ext cx="1050388" cy="81240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r>
                <a:rPr sz="1800" spc="51" dirty="0">
                  <a:solidFill>
                    <a:srgbClr val="231916"/>
                  </a:solidFill>
                  <a:latin typeface="+mn-ea"/>
                  <a:ea typeface="+mn-ea"/>
                  <a:cs typeface="Meiryo"/>
                </a:rPr>
                <a:t> 歳出総額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(112.6</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sp>
          <p:nvSpPr>
            <p:cNvPr id="37" name="object 13">
              <a:extLst>
                <a:ext uri="{FF2B5EF4-FFF2-40B4-BE49-F238E27FC236}">
                  <a16:creationId xmlns:a16="http://schemas.microsoft.com/office/drawing/2014/main" id="{D677CB07-BC85-F128-DA2F-21696B36788E}"/>
                </a:ext>
              </a:extLst>
            </p:cNvPr>
            <p:cNvSpPr txBox="1"/>
            <p:nvPr/>
          </p:nvSpPr>
          <p:spPr>
            <a:xfrm>
              <a:off x="5445774" y="2789360"/>
              <a:ext cx="873425" cy="333746"/>
            </a:xfrm>
            <a:prstGeom prst="rect">
              <a:avLst/>
            </a:prstGeom>
          </p:spPr>
          <p:txBody>
            <a:bodyPr vert="horz" wrap="square" lIns="0" tIns="0" rIns="0" bIns="0" rtlCol="0">
              <a:spAutoFit/>
            </a:bodyPr>
            <a:lstStyle/>
            <a:p>
              <a:pPr algn="ctr" defTabSz="844083" eaLnBrk="1" fontAlgn="auto" hangingPunct="1">
                <a:lnSpc>
                  <a:spcPct val="110000"/>
                </a:lnSpc>
                <a:spcBef>
                  <a:spcPts val="0"/>
                </a:spcBef>
                <a:spcAft>
                  <a:spcPts val="0"/>
                </a:spcAft>
                <a:defRPr/>
              </a:pPr>
              <a:r>
                <a:rPr lang="en-US" altLang="ja-JP" sz="1050" spc="88" dirty="0">
                  <a:latin typeface="+mn-ea"/>
                  <a:ea typeface="+mn-ea"/>
                  <a:cs typeface="Meiryo"/>
                </a:rPr>
                <a:t>24.0</a:t>
              </a:r>
              <a:r>
                <a:rPr lang="ja-JP" altLang="en-US" sz="1050" spc="88" dirty="0">
                  <a:latin typeface="+mn-ea"/>
                  <a:ea typeface="+mn-ea"/>
                  <a:cs typeface="Meiryo"/>
                </a:rPr>
                <a:t>％</a:t>
              </a:r>
            </a:p>
            <a:p>
              <a:pPr algn="ctr" defTabSz="844083" eaLnBrk="1" fontAlgn="auto" hangingPunct="1">
                <a:lnSpc>
                  <a:spcPct val="110000"/>
                </a:lnSpc>
                <a:spcBef>
                  <a:spcPts val="0"/>
                </a:spcBef>
                <a:spcAft>
                  <a:spcPts val="0"/>
                </a:spcAft>
                <a:defRPr/>
              </a:pPr>
              <a:r>
                <a:rPr lang="ja-JP" altLang="en-US" sz="1050" spc="88" dirty="0">
                  <a:latin typeface="+mn-ea"/>
                  <a:ea typeface="+mn-ea"/>
                  <a:cs typeface="Meiryo"/>
                </a:rPr>
                <a:t>（</a:t>
              </a:r>
              <a:r>
                <a:rPr lang="en-US" altLang="ja-JP" sz="1050" spc="88" dirty="0">
                  <a:latin typeface="+mn-ea"/>
                  <a:ea typeface="+mn-ea"/>
                  <a:cs typeface="Meiryo"/>
                </a:rPr>
                <a:t>27.0</a:t>
              </a:r>
              <a:r>
                <a:rPr lang="ja-JP" altLang="en-US" sz="1050" spc="88" dirty="0">
                  <a:latin typeface="+mn-ea"/>
                  <a:ea typeface="+mn-ea"/>
                  <a:cs typeface="Meiryo"/>
                </a:rPr>
                <a:t>兆円）</a:t>
              </a:r>
            </a:p>
          </p:txBody>
        </p:sp>
        <p:sp>
          <p:nvSpPr>
            <p:cNvPr id="38" name="object 12">
              <a:extLst>
                <a:ext uri="{FF2B5EF4-FFF2-40B4-BE49-F238E27FC236}">
                  <a16:creationId xmlns:a16="http://schemas.microsoft.com/office/drawing/2014/main" id="{0E5EB5C4-A594-DD6D-AA12-D27B183DA3D3}"/>
                </a:ext>
              </a:extLst>
            </p:cNvPr>
            <p:cNvSpPr txBox="1"/>
            <p:nvPr/>
          </p:nvSpPr>
          <p:spPr>
            <a:xfrm>
              <a:off x="7074388" y="4376605"/>
              <a:ext cx="1050388" cy="400110"/>
            </a:xfrm>
            <a:prstGeom prst="rect">
              <a:avLst/>
            </a:prstGeom>
          </p:spPr>
          <p:txBody>
            <a:bodyPr vert="horz" wrap="square" lIns="0" tIns="0" rIns="0" bIns="0" rtlCol="0">
              <a:spAutoFit/>
            </a:bodyPr>
            <a:lstStyle/>
            <a:p>
              <a:pPr marL="11723" marR="4689" algn="ctr" defTabSz="844083" eaLnBrk="1" fontAlgn="auto" hangingPunct="1">
                <a:spcBef>
                  <a:spcPts val="0"/>
                </a:spcBef>
                <a:spcAft>
                  <a:spcPts val="0"/>
                </a:spcAft>
                <a:defRPr/>
              </a:pPr>
              <a:r>
                <a:rPr sz="1300" spc="46" dirty="0" err="1">
                  <a:latin typeface="+mn-ea"/>
                  <a:ea typeface="+mn-ea"/>
                  <a:cs typeface="Meiryo"/>
                </a:rPr>
                <a:t>地方交付税</a:t>
              </a:r>
              <a:r>
                <a:rPr sz="1300" spc="46" dirty="0">
                  <a:latin typeface="+mn-ea"/>
                  <a:ea typeface="+mn-ea"/>
                  <a:cs typeface="Meiryo"/>
                </a:rPr>
                <a:t>  </a:t>
              </a:r>
              <a:r>
                <a:rPr sz="1300" spc="46" dirty="0" err="1">
                  <a:latin typeface="+mn-ea"/>
                  <a:ea typeface="+mn-ea"/>
                  <a:cs typeface="Meiryo"/>
                </a:rPr>
                <a:t>交付金等</a:t>
              </a:r>
              <a:endParaRPr sz="1300" dirty="0">
                <a:latin typeface="+mn-ea"/>
                <a:ea typeface="+mn-ea"/>
                <a:cs typeface="Meiryo"/>
              </a:endParaRPr>
            </a:p>
          </p:txBody>
        </p:sp>
        <p:cxnSp>
          <p:nvCxnSpPr>
            <p:cNvPr id="59" name="直線コネクタ 58">
              <a:extLst>
                <a:ext uri="{FF2B5EF4-FFF2-40B4-BE49-F238E27FC236}">
                  <a16:creationId xmlns:a16="http://schemas.microsoft.com/office/drawing/2014/main" id="{C71AD05A-ECE9-0E9B-0F1B-5CC5A809A3DC}"/>
                </a:ext>
              </a:extLst>
            </p:cNvPr>
            <p:cNvCxnSpPr>
              <a:cxnSpLocks/>
            </p:cNvCxnSpPr>
            <p:nvPr/>
          </p:nvCxnSpPr>
          <p:spPr bwMode="auto">
            <a:xfrm flipV="1">
              <a:off x="5393623" y="4584365"/>
              <a:ext cx="353939" cy="117016"/>
            </a:xfrm>
            <a:prstGeom prst="line">
              <a:avLst/>
            </a:prstGeom>
            <a:noFill/>
            <a:ln w="9525" cap="flat" cmpd="sng" algn="ctr">
              <a:solidFill>
                <a:schemeClr val="tx1"/>
              </a:solidFill>
              <a:prstDash val="solid"/>
              <a:round/>
              <a:headEnd type="none" w="med" len="med"/>
              <a:tailEnd type="oval" w="med" len="med"/>
            </a:ln>
            <a:effectLst/>
          </p:spPr>
        </p:cxnSp>
        <p:sp>
          <p:nvSpPr>
            <p:cNvPr id="70" name="object 10">
              <a:extLst>
                <a:ext uri="{FF2B5EF4-FFF2-40B4-BE49-F238E27FC236}">
                  <a16:creationId xmlns:a16="http://schemas.microsoft.com/office/drawing/2014/main" id="{C2D41203-FECF-2D97-4A43-DE984F8907C4}"/>
                </a:ext>
              </a:extLst>
            </p:cNvPr>
            <p:cNvSpPr txBox="1"/>
            <p:nvPr/>
          </p:nvSpPr>
          <p:spPr>
            <a:xfrm>
              <a:off x="7227706" y="2657129"/>
              <a:ext cx="986676" cy="213072"/>
            </a:xfrm>
            <a:prstGeom prst="rect">
              <a:avLst/>
            </a:prstGeom>
          </p:spPr>
          <p:txBody>
            <a:bodyPr vert="horz" wrap="square" lIns="0" tIns="0" rIns="0" bIns="0" rtlCol="0">
              <a:spAutoFit/>
            </a:bodyPr>
            <a:lstStyle/>
            <a:p>
              <a:pPr algn="ctr" defTabSz="844083" eaLnBrk="1" fontAlgn="auto" hangingPunct="1">
                <a:lnSpc>
                  <a:spcPts val="1859"/>
                </a:lnSpc>
                <a:spcBef>
                  <a:spcPts val="0"/>
                </a:spcBef>
                <a:spcAft>
                  <a:spcPts val="0"/>
                </a:spcAft>
                <a:defRPr/>
              </a:pPr>
              <a:r>
                <a:rPr sz="1400" spc="46" dirty="0" err="1">
                  <a:latin typeface="+mn-ea"/>
                  <a:ea typeface="+mn-ea"/>
                  <a:cs typeface="Meiryo"/>
                </a:rPr>
                <a:t>社会保障</a:t>
              </a:r>
              <a:endParaRPr sz="1400" dirty="0">
                <a:latin typeface="+mn-ea"/>
                <a:ea typeface="+mn-ea"/>
                <a:cs typeface="Meiryo"/>
              </a:endParaRPr>
            </a:p>
          </p:txBody>
        </p:sp>
        <p:cxnSp>
          <p:nvCxnSpPr>
            <p:cNvPr id="106" name="直線コネクタ 105">
              <a:extLst>
                <a:ext uri="{FF2B5EF4-FFF2-40B4-BE49-F238E27FC236}">
                  <a16:creationId xmlns:a16="http://schemas.microsoft.com/office/drawing/2014/main" id="{92D8BD32-F40E-9886-1651-2733180558F6}"/>
                </a:ext>
              </a:extLst>
            </p:cNvPr>
            <p:cNvCxnSpPr>
              <a:cxnSpLocks/>
            </p:cNvCxnSpPr>
            <p:nvPr/>
          </p:nvCxnSpPr>
          <p:spPr bwMode="auto">
            <a:xfrm flipV="1">
              <a:off x="5810250" y="4935189"/>
              <a:ext cx="257112" cy="351462"/>
            </a:xfrm>
            <a:prstGeom prst="line">
              <a:avLst/>
            </a:prstGeom>
            <a:noFill/>
            <a:ln w="9525" cap="flat" cmpd="sng" algn="ctr">
              <a:solidFill>
                <a:schemeClr val="tx1"/>
              </a:solidFill>
              <a:prstDash val="solid"/>
              <a:round/>
              <a:headEnd type="none" w="med" len="med"/>
              <a:tailEnd type="oval" w="med" len="med"/>
            </a:ln>
            <a:effectLst/>
          </p:spPr>
        </p:cxnSp>
      </p:grpSp>
    </p:spTree>
    <p:extLst>
      <p:ext uri="{BB962C8B-B14F-4D97-AF65-F5344CB8AC3E}">
        <p14:creationId xmlns:p14="http://schemas.microsoft.com/office/powerpoint/2010/main" val="38693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anim calcmode="lin" valueType="num">
                                      <p:cBhvr>
                                        <p:cTn id="8" dur="1000" fill="hold"/>
                                        <p:tgtEl>
                                          <p:spTgt spid="114"/>
                                        </p:tgtEl>
                                        <p:attrNameLst>
                                          <p:attrName>ppt_x</p:attrName>
                                        </p:attrNameLst>
                                      </p:cBhvr>
                                      <p:tavLst>
                                        <p:tav tm="0">
                                          <p:val>
                                            <p:strVal val="#ppt_x"/>
                                          </p:val>
                                        </p:tav>
                                        <p:tav tm="100000">
                                          <p:val>
                                            <p:strVal val="#ppt_x"/>
                                          </p:val>
                                        </p:tav>
                                      </p:tavLst>
                                    </p:anim>
                                    <p:anim calcmode="lin" valueType="num">
                                      <p:cBhvr>
                                        <p:cTn id="9"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3"/>
                                        </p:tgtEl>
                                        <p:attrNameLst>
                                          <p:attrName>style.visibility</p:attrName>
                                        </p:attrNameLst>
                                      </p:cBhvr>
                                      <p:to>
                                        <p:strVal val="visible"/>
                                      </p:to>
                                    </p:set>
                                    <p:animEffect transition="in" filter="fade">
                                      <p:cBhvr>
                                        <p:cTn id="14" dur="1000"/>
                                        <p:tgtEl>
                                          <p:spTgt spid="113"/>
                                        </p:tgtEl>
                                      </p:cBhvr>
                                    </p:animEffect>
                                    <p:anim calcmode="lin" valueType="num">
                                      <p:cBhvr>
                                        <p:cTn id="15" dur="1000" fill="hold"/>
                                        <p:tgtEl>
                                          <p:spTgt spid="113"/>
                                        </p:tgtEl>
                                        <p:attrNameLst>
                                          <p:attrName>ppt_x</p:attrName>
                                        </p:attrNameLst>
                                      </p:cBhvr>
                                      <p:tavLst>
                                        <p:tav tm="0">
                                          <p:val>
                                            <p:strVal val="#ppt_x"/>
                                          </p:val>
                                        </p:tav>
                                        <p:tav tm="100000">
                                          <p:val>
                                            <p:strVal val="#ppt_x"/>
                                          </p:val>
                                        </p:tav>
                                      </p:tavLst>
                                    </p:anim>
                                    <p:anim calcmode="lin" valueType="num">
                                      <p:cBhvr>
                                        <p:cTn id="16" dur="1000" fill="hold"/>
                                        <p:tgtEl>
                                          <p:spTgt spid="1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1085670"/>
            <a:ext cx="8519134" cy="827030"/>
            <a:chOff x="323851" y="1085670"/>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169" name="スライド番号プレースホルダー 168">
            <a:extLst>
              <a:ext uri="{FF2B5EF4-FFF2-40B4-BE49-F238E27FC236}">
                <a16:creationId xmlns:a16="http://schemas.microsoft.com/office/drawing/2014/main" id="{F4B859ED-DDC5-5919-FF62-9DD7824C103D}"/>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16</a:t>
            </a:fld>
            <a:endParaRPr lang="en-US" altLang="ja-JP" dirty="0"/>
          </a:p>
        </p:txBody>
      </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sp>
        <p:nvSpPr>
          <p:cNvPr id="19" name="テキスト ボックス 18">
            <a:extLst>
              <a:ext uri="{FF2B5EF4-FFF2-40B4-BE49-F238E27FC236}">
                <a16:creationId xmlns:a16="http://schemas.microsoft.com/office/drawing/2014/main" id="{42A22258-102B-3FBE-4D4B-F8BB01F34D9F}"/>
              </a:ext>
            </a:extLst>
          </p:cNvPr>
          <p:cNvSpPr txBox="1"/>
          <p:nvPr/>
        </p:nvSpPr>
        <p:spPr>
          <a:xfrm>
            <a:off x="340205" y="2420937"/>
            <a:ext cx="8479945" cy="2707653"/>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1700" dirty="0">
                <a:latin typeface="+mn-ea"/>
                <a:ea typeface="+mn-ea"/>
              </a:rPr>
              <a:t>1990</a:t>
            </a:r>
            <a:r>
              <a:rPr kumimoji="1" lang="ja-JP" altLang="en-US" sz="1700" dirty="0">
                <a:latin typeface="+mn-ea"/>
                <a:ea typeface="+mn-ea"/>
              </a:rPr>
              <a:t>年度（平成２年度）と現在の歳出を比較すると、</a:t>
            </a:r>
            <a:r>
              <a:rPr kumimoji="1" lang="ja-JP" altLang="en-US" sz="2000" dirty="0">
                <a:solidFill>
                  <a:srgbClr val="005BAD"/>
                </a:solidFill>
                <a:latin typeface="+mn-ea"/>
                <a:ea typeface="+mn-ea"/>
              </a:rPr>
              <a:t>社会保障関係費や国債費が</a:t>
            </a:r>
            <a:endParaRPr kumimoji="1"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kumimoji="1" lang="ja-JP" altLang="en-US" sz="2000" dirty="0">
                <a:solidFill>
                  <a:srgbClr val="005BAD"/>
                </a:solidFill>
                <a:latin typeface="+mn-ea"/>
                <a:ea typeface="+mn-ea"/>
              </a:rPr>
              <a:t>大きく伸びて</a:t>
            </a:r>
            <a:r>
              <a:rPr kumimoji="1" lang="ja-JP" altLang="en-US" sz="1700" dirty="0">
                <a:latin typeface="+mn-ea"/>
                <a:ea typeface="+mn-ea"/>
              </a:rPr>
              <a:t>います。特に社会保障は、</a:t>
            </a:r>
            <a:r>
              <a:rPr lang="ja-JP" altLang="en-US" sz="1800" dirty="0">
                <a:solidFill>
                  <a:srgbClr val="005BAD"/>
                </a:solidFill>
                <a:latin typeface="+mn-ea"/>
                <a:ea typeface="+mn-ea"/>
              </a:rPr>
              <a:t>年金、医療、介護、こども・子育て</a:t>
            </a:r>
            <a:r>
              <a:rPr kumimoji="1" lang="ja-JP" altLang="en-US" sz="1700" dirty="0">
                <a:latin typeface="+mn-ea"/>
                <a:ea typeface="+mn-ea"/>
              </a:rPr>
              <a:t>などの</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lang="en-US" altLang="ja-JP" sz="1700" spc="200" dirty="0">
                <a:latin typeface="+mn-ea"/>
                <a:ea typeface="+mn-ea"/>
              </a:rPr>
              <a:t> </a:t>
            </a:r>
            <a:r>
              <a:rPr kumimoji="1" lang="ja-JP" altLang="en-US" sz="1700" dirty="0">
                <a:latin typeface="+mn-ea"/>
                <a:ea typeface="+mn-ea"/>
              </a:rPr>
              <a:t>分野に分けられ、</a:t>
            </a:r>
            <a:r>
              <a:rPr lang="ja-JP" altLang="en-US" sz="2000" dirty="0">
                <a:solidFill>
                  <a:srgbClr val="005BAD"/>
                </a:solidFill>
                <a:latin typeface="+mn-ea"/>
                <a:ea typeface="+mn-ea"/>
              </a:rPr>
              <a:t>国の一般会計歳出の約</a:t>
            </a:r>
            <a:r>
              <a:rPr lang="en-US" altLang="ja-JP" sz="2000" dirty="0">
                <a:solidFill>
                  <a:srgbClr val="005BAD"/>
                </a:solidFill>
                <a:latin typeface="+mn-ea"/>
                <a:ea typeface="+mn-ea"/>
              </a:rPr>
              <a:t>1/3</a:t>
            </a:r>
            <a:r>
              <a:rPr kumimoji="1" lang="ja-JP" altLang="en-US" sz="1700" dirty="0">
                <a:latin typeface="+mn-ea"/>
                <a:ea typeface="+mn-ea"/>
              </a:rPr>
              <a:t>を占める</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lang="en-US" altLang="ja-JP" sz="1700" spc="200" dirty="0">
                <a:latin typeface="+mn-ea"/>
                <a:ea typeface="+mn-ea"/>
              </a:rPr>
              <a:t> </a:t>
            </a:r>
            <a:r>
              <a:rPr kumimoji="1" lang="ja-JP" altLang="en-US" sz="1700" dirty="0">
                <a:latin typeface="+mn-ea"/>
                <a:ea typeface="+mn-ea"/>
              </a:rPr>
              <a:t>最大の支出項目となっています。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1700" dirty="0">
                <a:latin typeface="+mn-ea"/>
                <a:ea typeface="+mn-ea"/>
              </a:rPr>
              <a:t>歳出の増加に対し歳入は、経済成長の停滞などが影響して</a:t>
            </a:r>
            <a:endParaRPr lang="en-US" altLang="ja-JP" sz="1700" dirty="0">
              <a:latin typeface="+mn-ea"/>
              <a:ea typeface="+mn-ea"/>
            </a:endParaRPr>
          </a:p>
          <a:p>
            <a:pPr>
              <a:lnSpc>
                <a:spcPct val="110000"/>
              </a:lnSpc>
              <a:spcBef>
                <a:spcPts val="0"/>
              </a:spcBef>
              <a:buClr>
                <a:srgbClr val="005BAD"/>
              </a:buClr>
            </a:pPr>
            <a:r>
              <a:rPr lang="ja-JP" altLang="en-US" sz="2000" dirty="0">
                <a:solidFill>
                  <a:srgbClr val="005BAD"/>
                </a:solidFill>
                <a:latin typeface="+mn-ea"/>
                <a:ea typeface="+mn-ea"/>
              </a:rPr>
              <a:t>  </a:t>
            </a:r>
            <a:r>
              <a:rPr lang="ja-JP" altLang="en-US" sz="2000" spc="-200" dirty="0">
                <a:solidFill>
                  <a:srgbClr val="005BAD"/>
                </a:solidFill>
                <a:latin typeface="+mn-ea"/>
                <a:ea typeface="+mn-ea"/>
              </a:rPr>
              <a:t> </a:t>
            </a:r>
            <a:r>
              <a:rPr lang="ja-JP" altLang="en-US" sz="2000" dirty="0">
                <a:solidFill>
                  <a:srgbClr val="005BAD"/>
                </a:solidFill>
                <a:latin typeface="+mn-ea"/>
                <a:ea typeface="+mn-ea"/>
              </a:rPr>
              <a:t>税収の伸びが見合っておらず、不足分を借金に頼っている</a:t>
            </a:r>
            <a:r>
              <a:rPr kumimoji="1" lang="ja-JP" altLang="en-US" sz="1700" dirty="0">
                <a:latin typeface="+mn-ea"/>
                <a:ea typeface="+mn-ea"/>
              </a:rPr>
              <a:t>ため、</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kumimoji="1" lang="ja-JP" altLang="en-US" sz="1700" dirty="0">
                <a:latin typeface="+mn-ea"/>
                <a:ea typeface="+mn-ea"/>
              </a:rPr>
              <a:t>公債金は約６倍と大幅に増加しています。</a:t>
            </a: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50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wipe(left)">
                                      <p:cBhvr>
                                        <p:cTn id="18" dur="1750"/>
                                        <p:tgtEl>
                                          <p:spTgt spid="19">
                                            <p:txEl>
                                              <p:pRg st="0" end="0"/>
                                            </p:txEl>
                                          </p:spTgt>
                                        </p:tgtEl>
                                      </p:cBhvr>
                                    </p:animEffect>
                                  </p:childTnLst>
                                </p:cTn>
                              </p:par>
                            </p:childTnLst>
                          </p:cTn>
                        </p:par>
                        <p:par>
                          <p:cTn id="19" fill="hold">
                            <p:stCondLst>
                              <p:cond delay="1750"/>
                            </p:stCondLst>
                            <p:childTnLst>
                              <p:par>
                                <p:cTn id="20" presetID="22" presetClass="entr" presetSubtype="8" fill="hold" nodeType="after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wipe(left)">
                                      <p:cBhvr>
                                        <p:cTn id="22" dur="1780"/>
                                        <p:tgtEl>
                                          <p:spTgt spid="19">
                                            <p:txEl>
                                              <p:pRg st="1" end="1"/>
                                            </p:txEl>
                                          </p:spTgt>
                                        </p:tgtEl>
                                      </p:cBhvr>
                                    </p:animEffect>
                                  </p:childTnLst>
                                </p:cTn>
                              </p:par>
                            </p:childTnLst>
                          </p:cTn>
                        </p:par>
                        <p:par>
                          <p:cTn id="23" fill="hold">
                            <p:stCondLst>
                              <p:cond delay="3530"/>
                            </p:stCondLst>
                            <p:childTnLst>
                              <p:par>
                                <p:cTn id="24" presetID="22" presetClass="entr" presetSubtype="8" fill="hold" nodeType="afterEffect">
                                  <p:stCondLst>
                                    <p:cond delay="0"/>
                                  </p:stCondLst>
                                  <p:childTnLst>
                                    <p:set>
                                      <p:cBhvr>
                                        <p:cTn id="25" dur="1" fill="hold">
                                          <p:stCondLst>
                                            <p:cond delay="0"/>
                                          </p:stCondLst>
                                        </p:cTn>
                                        <p:tgtEl>
                                          <p:spTgt spid="19">
                                            <p:txEl>
                                              <p:pRg st="2" end="2"/>
                                            </p:txEl>
                                          </p:spTgt>
                                        </p:tgtEl>
                                        <p:attrNameLst>
                                          <p:attrName>style.visibility</p:attrName>
                                        </p:attrNameLst>
                                      </p:cBhvr>
                                      <p:to>
                                        <p:strVal val="visible"/>
                                      </p:to>
                                    </p:set>
                                    <p:animEffect transition="in" filter="wipe(left)">
                                      <p:cBhvr>
                                        <p:cTn id="26" dur="1650"/>
                                        <p:tgtEl>
                                          <p:spTgt spid="19">
                                            <p:txEl>
                                              <p:pRg st="2" end="2"/>
                                            </p:txEl>
                                          </p:spTgt>
                                        </p:tgtEl>
                                      </p:cBhvr>
                                    </p:animEffect>
                                  </p:childTnLst>
                                </p:cTn>
                              </p:par>
                            </p:childTnLst>
                          </p:cTn>
                        </p:par>
                        <p:par>
                          <p:cTn id="27" fill="hold">
                            <p:stCondLst>
                              <p:cond delay="5180"/>
                            </p:stCondLst>
                            <p:childTnLst>
                              <p:par>
                                <p:cTn id="28" presetID="22" presetClass="entr" presetSubtype="8" fill="hold" nodeType="after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animEffect transition="in" filter="wipe(left)">
                                      <p:cBhvr>
                                        <p:cTn id="30" dur="1300"/>
                                        <p:tgtEl>
                                          <p:spTgt spid="1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animEffect transition="in" filter="wipe(left)">
                                      <p:cBhvr>
                                        <p:cTn id="35" dur="1650"/>
                                        <p:tgtEl>
                                          <p:spTgt spid="19">
                                            <p:txEl>
                                              <p:pRg st="4" end="4"/>
                                            </p:txEl>
                                          </p:spTgt>
                                        </p:tgtEl>
                                      </p:cBhvr>
                                    </p:animEffect>
                                  </p:childTnLst>
                                </p:cTn>
                              </p:par>
                            </p:childTnLst>
                          </p:cTn>
                        </p:par>
                        <p:par>
                          <p:cTn id="36" fill="hold">
                            <p:stCondLst>
                              <p:cond delay="1650"/>
                            </p:stCondLst>
                            <p:childTnLst>
                              <p:par>
                                <p:cTn id="37" presetID="22" presetClass="entr" presetSubtype="8" fill="hold" nodeType="afterEffect">
                                  <p:stCondLst>
                                    <p:cond delay="0"/>
                                  </p:stCondLst>
                                  <p:childTnLst>
                                    <p:set>
                                      <p:cBhvr>
                                        <p:cTn id="38" dur="1" fill="hold">
                                          <p:stCondLst>
                                            <p:cond delay="0"/>
                                          </p:stCondLst>
                                        </p:cTn>
                                        <p:tgtEl>
                                          <p:spTgt spid="19">
                                            <p:txEl>
                                              <p:pRg st="5" end="5"/>
                                            </p:txEl>
                                          </p:spTgt>
                                        </p:tgtEl>
                                        <p:attrNameLst>
                                          <p:attrName>style.visibility</p:attrName>
                                        </p:attrNameLst>
                                      </p:cBhvr>
                                      <p:to>
                                        <p:strVal val="visible"/>
                                      </p:to>
                                    </p:set>
                                    <p:animEffect transition="in" filter="wipe(left)">
                                      <p:cBhvr>
                                        <p:cTn id="39" dur="1690"/>
                                        <p:tgtEl>
                                          <p:spTgt spid="19">
                                            <p:txEl>
                                              <p:pRg st="5" end="5"/>
                                            </p:txEl>
                                          </p:spTgt>
                                        </p:tgtEl>
                                      </p:cBhvr>
                                    </p:animEffect>
                                  </p:childTnLst>
                                </p:cTn>
                              </p:par>
                            </p:childTnLst>
                          </p:cTn>
                        </p:par>
                        <p:par>
                          <p:cTn id="40" fill="hold">
                            <p:stCondLst>
                              <p:cond delay="3340"/>
                            </p:stCondLst>
                            <p:childTnLst>
                              <p:par>
                                <p:cTn id="41" presetID="22" presetClass="entr" presetSubtype="8" fill="hold" nodeType="afterEffect">
                                  <p:stCondLst>
                                    <p:cond delay="0"/>
                                  </p:stCondLst>
                                  <p:childTnLst>
                                    <p:set>
                                      <p:cBhvr>
                                        <p:cTn id="42" dur="1" fill="hold">
                                          <p:stCondLst>
                                            <p:cond delay="0"/>
                                          </p:stCondLst>
                                        </p:cTn>
                                        <p:tgtEl>
                                          <p:spTgt spid="19">
                                            <p:txEl>
                                              <p:pRg st="6" end="6"/>
                                            </p:txEl>
                                          </p:spTgt>
                                        </p:tgtEl>
                                        <p:attrNameLst>
                                          <p:attrName>style.visibility</p:attrName>
                                        </p:attrNameLst>
                                      </p:cBhvr>
                                      <p:to>
                                        <p:strVal val="visible"/>
                                      </p:to>
                                    </p:set>
                                    <p:animEffect transition="in" filter="wipe(left)">
                                      <p:cBhvr>
                                        <p:cTn id="43" dur="1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101" name="object 66">
            <a:extLst>
              <a:ext uri="{FF2B5EF4-FFF2-40B4-BE49-F238E27FC236}">
                <a16:creationId xmlns:a16="http://schemas.microsoft.com/office/drawing/2014/main" id="{66FD0DF4-74B2-3446-F7EC-6DEA3DD8DBA5}"/>
              </a:ext>
            </a:extLst>
          </p:cNvPr>
          <p:cNvSpPr txBox="1"/>
          <p:nvPr/>
        </p:nvSpPr>
        <p:spPr>
          <a:xfrm>
            <a:off x="804437" y="6304175"/>
            <a:ext cx="5483077" cy="137345"/>
          </a:xfrm>
          <a:prstGeom prst="rect">
            <a:avLst/>
          </a:prstGeom>
        </p:spPr>
        <p:txBody>
          <a:bodyPr vert="horz" wrap="square" lIns="0" tIns="0" rIns="0" bIns="0" rtlCol="0" anchor="ctr">
            <a:spAutoFit/>
          </a:bodyPr>
          <a:lstStyle/>
          <a:p>
            <a:pPr marL="11723" defTabSz="844083">
              <a:lnSpc>
                <a:spcPct val="130000"/>
              </a:lnSpc>
              <a:defRPr/>
            </a:pPr>
            <a:r>
              <a:rPr lang="en-US" altLang="ja-JP" sz="800" dirty="0">
                <a:latin typeface="+mn-ea"/>
                <a:ea typeface="+mn-ea"/>
              </a:rPr>
              <a:t>※</a:t>
            </a:r>
            <a:r>
              <a:rPr lang="ja-JP" altLang="en-US" sz="800" dirty="0">
                <a:latin typeface="+mn-ea"/>
                <a:ea typeface="+mn-ea"/>
              </a:rPr>
              <a:t>当初予算ベース。</a:t>
            </a:r>
            <a:r>
              <a:rPr lang="en-US" altLang="ja-JP" sz="800" dirty="0">
                <a:latin typeface="+mn-ea"/>
                <a:ea typeface="+mn-ea"/>
              </a:rPr>
              <a:t>2024</a:t>
            </a:r>
            <a:r>
              <a:rPr lang="ja-JP" altLang="en-US" sz="800" dirty="0">
                <a:latin typeface="+mn-ea"/>
                <a:ea typeface="+mn-ea"/>
              </a:rPr>
              <a:t>年度は予算。</a:t>
            </a:r>
            <a:endParaRPr lang="en-US" altLang="ja-JP" sz="800" dirty="0">
              <a:latin typeface="+mn-ea"/>
              <a:ea typeface="+mn-ea"/>
            </a:endParaRPr>
          </a:p>
        </p:txBody>
      </p:sp>
      <p:sp>
        <p:nvSpPr>
          <p:cNvPr id="169" name="スライド番号プレースホルダー 168">
            <a:extLst>
              <a:ext uri="{FF2B5EF4-FFF2-40B4-BE49-F238E27FC236}">
                <a16:creationId xmlns:a16="http://schemas.microsoft.com/office/drawing/2014/main" id="{3C1746B7-6883-964A-4F74-CE7DE576E954}"/>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17</a:t>
            </a:fld>
            <a:endParaRPr lang="en-US" altLang="ja-JP" dirty="0"/>
          </a:p>
        </p:txBody>
      </p:sp>
      <p:grpSp>
        <p:nvGrpSpPr>
          <p:cNvPr id="6" name="グループ化 5">
            <a:extLst>
              <a:ext uri="{FF2B5EF4-FFF2-40B4-BE49-F238E27FC236}">
                <a16:creationId xmlns:a16="http://schemas.microsoft.com/office/drawing/2014/main" id="{E1C808ED-F900-7193-9C11-DC6A4AB1A3B1}"/>
              </a:ext>
            </a:extLst>
          </p:cNvPr>
          <p:cNvGrpSpPr/>
          <p:nvPr/>
        </p:nvGrpSpPr>
        <p:grpSpPr>
          <a:xfrm>
            <a:off x="251722" y="1045399"/>
            <a:ext cx="3960000" cy="5167043"/>
            <a:chOff x="4527724" y="1207262"/>
            <a:chExt cx="3960000" cy="5167043"/>
          </a:xfrm>
        </p:grpSpPr>
        <p:grpSp>
          <p:nvGrpSpPr>
            <p:cNvPr id="139" name="グループ化 138">
              <a:extLst>
                <a:ext uri="{FF2B5EF4-FFF2-40B4-BE49-F238E27FC236}">
                  <a16:creationId xmlns:a16="http://schemas.microsoft.com/office/drawing/2014/main" id="{6EBE00C2-3924-2A93-BA40-1784F1C44145}"/>
                </a:ext>
              </a:extLst>
            </p:cNvPr>
            <p:cNvGrpSpPr>
              <a:grpSpLocks/>
            </p:cNvGrpSpPr>
            <p:nvPr/>
          </p:nvGrpSpPr>
          <p:grpSpPr>
            <a:xfrm>
              <a:off x="4527724" y="1207262"/>
              <a:ext cx="3960000" cy="4648372"/>
              <a:chOff x="4527724" y="2423028"/>
              <a:chExt cx="3960000" cy="3744000"/>
            </a:xfrm>
          </p:grpSpPr>
          <p:graphicFrame>
            <p:nvGraphicFramePr>
              <p:cNvPr id="135" name="グラフ 134">
                <a:extLst>
                  <a:ext uri="{FF2B5EF4-FFF2-40B4-BE49-F238E27FC236}">
                    <a16:creationId xmlns:a16="http://schemas.microsoft.com/office/drawing/2014/main" id="{414BED73-23C7-8192-190B-1874F4451F87}"/>
                  </a:ext>
                </a:extLst>
              </p:cNvPr>
              <p:cNvGraphicFramePr>
                <a:graphicFrameLocks/>
              </p:cNvGraphicFramePr>
              <p:nvPr>
                <p:extLst>
                  <p:ext uri="{D42A27DB-BD31-4B8C-83A1-F6EECF244321}">
                    <p14:modId xmlns:p14="http://schemas.microsoft.com/office/powerpoint/2010/main" val="3957435524"/>
                  </p:ext>
                </p:extLst>
              </p:nvPr>
            </p:nvGraphicFramePr>
            <p:xfrm>
              <a:off x="4527724" y="2423028"/>
              <a:ext cx="3960000" cy="374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7" name="直線コネクタ 136">
                <a:extLst>
                  <a:ext uri="{FF2B5EF4-FFF2-40B4-BE49-F238E27FC236}">
                    <a16:creationId xmlns:a16="http://schemas.microsoft.com/office/drawing/2014/main" id="{B9446D6C-55A1-BE0F-FE2B-6FE1B985B016}"/>
                  </a:ext>
                </a:extLst>
              </p:cNvPr>
              <p:cNvCxnSpPr>
                <a:cxnSpLocks/>
              </p:cNvCxnSpPr>
              <p:nvPr/>
            </p:nvCxnSpPr>
            <p:spPr bwMode="auto">
              <a:xfrm>
                <a:off x="4812790"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grpSp>
          <p:nvGrpSpPr>
            <p:cNvPr id="5" name="グループ化 4">
              <a:extLst>
                <a:ext uri="{FF2B5EF4-FFF2-40B4-BE49-F238E27FC236}">
                  <a16:creationId xmlns:a16="http://schemas.microsoft.com/office/drawing/2014/main" id="{E38C7A32-F33F-9E9A-018B-DCCE65592A5F}"/>
                </a:ext>
              </a:extLst>
            </p:cNvPr>
            <p:cNvGrpSpPr/>
            <p:nvPr/>
          </p:nvGrpSpPr>
          <p:grpSpPr>
            <a:xfrm>
              <a:off x="4781156" y="1879576"/>
              <a:ext cx="3198787" cy="4494729"/>
              <a:chOff x="4781156" y="1879576"/>
              <a:chExt cx="3198787" cy="4494729"/>
            </a:xfrm>
          </p:grpSpPr>
          <p:sp>
            <p:nvSpPr>
              <p:cNvPr id="114" name="テキスト ボックス 113">
                <a:extLst>
                  <a:ext uri="{FF2B5EF4-FFF2-40B4-BE49-F238E27FC236}">
                    <a16:creationId xmlns:a16="http://schemas.microsoft.com/office/drawing/2014/main" id="{B6B5C4FB-35B9-8C1B-216F-626E448C55DB}"/>
                  </a:ext>
                </a:extLst>
              </p:cNvPr>
              <p:cNvSpPr txBox="1">
                <a:spLocks/>
              </p:cNvSpPr>
              <p:nvPr/>
            </p:nvSpPr>
            <p:spPr>
              <a:xfrm>
                <a:off x="5002050" y="4482574"/>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60.6</a:t>
                </a:r>
                <a:r>
                  <a:rPr kumimoji="1" lang="ja-JP" altLang="en-US" sz="1050" kern="0" dirty="0">
                    <a:latin typeface="+mn-ea"/>
                    <a:ea typeface="+mn-ea"/>
                  </a:rPr>
                  <a:t>兆円</a:t>
                </a:r>
                <a:endParaRPr kumimoji="1" lang="zh-CN" altLang="en-US" sz="1050" kern="0" dirty="0">
                  <a:latin typeface="+mn-ea"/>
                  <a:ea typeface="+mn-ea"/>
                </a:endParaRPr>
              </a:p>
            </p:txBody>
          </p:sp>
          <p:sp>
            <p:nvSpPr>
              <p:cNvPr id="117" name="テキスト ボックス 116">
                <a:extLst>
                  <a:ext uri="{FF2B5EF4-FFF2-40B4-BE49-F238E27FC236}">
                    <a16:creationId xmlns:a16="http://schemas.microsoft.com/office/drawing/2014/main" id="{63B13439-C81D-54E9-1D1C-BAD78DD48A18}"/>
                  </a:ext>
                </a:extLst>
              </p:cNvPr>
              <p:cNvSpPr txBox="1">
                <a:spLocks/>
              </p:cNvSpPr>
              <p:nvPr/>
            </p:nvSpPr>
            <p:spPr>
              <a:xfrm>
                <a:off x="6838285" y="3996622"/>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rPr>
                  <a:t>77.1</a:t>
                </a:r>
                <a:r>
                  <a:rPr kumimoji="1" lang="ja-JP" altLang="en-US" sz="1050" kern="0" dirty="0">
                    <a:latin typeface="+mn-ea"/>
                    <a:ea typeface="+mn-ea"/>
                  </a:rPr>
                  <a:t>兆円</a:t>
                </a:r>
                <a:endParaRPr kumimoji="1" lang="zh-CN" altLang="en-US" sz="1050" kern="0" dirty="0">
                  <a:latin typeface="+mn-ea"/>
                  <a:ea typeface="+mn-ea"/>
                </a:endParaRPr>
              </a:p>
            </p:txBody>
          </p:sp>
          <p:sp>
            <p:nvSpPr>
              <p:cNvPr id="118" name="矢印: 右 117">
                <a:extLst>
                  <a:ext uri="{FF2B5EF4-FFF2-40B4-BE49-F238E27FC236}">
                    <a16:creationId xmlns:a16="http://schemas.microsoft.com/office/drawing/2014/main" id="{E0ABABA4-EE1C-FD84-BB2B-FB5B4DC69705}"/>
                  </a:ext>
                </a:extLst>
              </p:cNvPr>
              <p:cNvSpPr>
                <a:spLocks/>
              </p:cNvSpPr>
              <p:nvPr/>
            </p:nvSpPr>
            <p:spPr bwMode="auto">
              <a:xfrm rot="19512893">
                <a:off x="6047608" y="4374757"/>
                <a:ext cx="872033" cy="116996"/>
              </a:xfrm>
              <a:prstGeom prst="rightArrow">
                <a:avLst>
                  <a:gd name="adj1" fmla="val 31772"/>
                  <a:gd name="adj2" fmla="val 65569"/>
                </a:avLst>
              </a:prstGeom>
              <a:solidFill>
                <a:srgbClr val="5394E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9" name="テキスト ボックス 118">
                <a:extLst>
                  <a:ext uri="{FF2B5EF4-FFF2-40B4-BE49-F238E27FC236}">
                    <a16:creationId xmlns:a16="http://schemas.microsoft.com/office/drawing/2014/main" id="{539CC568-6C15-DAA3-EB66-E4AF72537CF2}"/>
                  </a:ext>
                </a:extLst>
              </p:cNvPr>
              <p:cNvSpPr txBox="1">
                <a:spLocks/>
              </p:cNvSpPr>
              <p:nvPr/>
            </p:nvSpPr>
            <p:spPr>
              <a:xfrm>
                <a:off x="6131659" y="4572630"/>
                <a:ext cx="752129" cy="246221"/>
              </a:xfrm>
              <a:prstGeom prst="rect">
                <a:avLst/>
              </a:prstGeom>
              <a:noFill/>
            </p:spPr>
            <p:txBody>
              <a:bodyPr wrap="none" rtlCol="0">
                <a:spAutoFit/>
              </a:bodyPr>
              <a:lstStyle/>
              <a:p>
                <a:r>
                  <a:rPr lang="en-US" altLang="ja-JP" sz="1000" b="1" dirty="0">
                    <a:solidFill>
                      <a:srgbClr val="216FCD"/>
                    </a:solidFill>
                    <a:latin typeface="+mn-ea"/>
                    <a:ea typeface="+mn-ea"/>
                  </a:rPr>
                  <a:t>+</a:t>
                </a:r>
                <a:r>
                  <a:rPr kumimoji="1" lang="en-US" altLang="ja-JP" sz="1000" b="1" dirty="0">
                    <a:solidFill>
                      <a:srgbClr val="216FCD"/>
                    </a:solidFill>
                    <a:latin typeface="+mn-ea"/>
                  </a:rPr>
                  <a:t>16.5</a:t>
                </a:r>
                <a:r>
                  <a:rPr kumimoji="1" lang="ja-JP" altLang="en-US" sz="1000" b="1" dirty="0">
                    <a:solidFill>
                      <a:srgbClr val="216FCD"/>
                    </a:solidFill>
                    <a:latin typeface="+mn-ea"/>
                    <a:ea typeface="+mn-ea"/>
                  </a:rPr>
                  <a:t>兆円</a:t>
                </a:r>
              </a:p>
            </p:txBody>
          </p:sp>
          <p:sp>
            <p:nvSpPr>
              <p:cNvPr id="121" name="テキスト ボックス 120">
                <a:extLst>
                  <a:ext uri="{FF2B5EF4-FFF2-40B4-BE49-F238E27FC236}">
                    <a16:creationId xmlns:a16="http://schemas.microsoft.com/office/drawing/2014/main" id="{335438F0-2ECE-EC85-A564-71F1643CAA23}"/>
                  </a:ext>
                </a:extLst>
              </p:cNvPr>
              <p:cNvSpPr txBox="1">
                <a:spLocks/>
              </p:cNvSpPr>
              <p:nvPr/>
            </p:nvSpPr>
            <p:spPr>
              <a:xfrm>
                <a:off x="6954014" y="2150858"/>
                <a:ext cx="954108" cy="420051"/>
              </a:xfrm>
              <a:prstGeom prst="rect">
                <a:avLst/>
              </a:prstGeom>
              <a:noFill/>
            </p:spPr>
            <p:txBody>
              <a:bodyPr wrap="non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35.</a:t>
                </a:r>
                <a:r>
                  <a:rPr kumimoji="1" lang="en-US" altLang="ja-JP" sz="1050" kern="0" dirty="0">
                    <a:solidFill>
                      <a:srgbClr val="EA5050"/>
                    </a:solidFill>
                    <a:latin typeface="+mn-ea"/>
                    <a:ea typeface="+mn-ea"/>
                  </a:rPr>
                  <a:t>4</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50" name="テキスト ボックス 149">
                <a:extLst>
                  <a:ext uri="{FF2B5EF4-FFF2-40B4-BE49-F238E27FC236}">
                    <a16:creationId xmlns:a16="http://schemas.microsoft.com/office/drawing/2014/main" id="{7031F8E0-B231-EB25-C039-12EFA2B1B001}"/>
                  </a:ext>
                </a:extLst>
              </p:cNvPr>
              <p:cNvSpPr txBox="1">
                <a:spLocks/>
              </p:cNvSpPr>
              <p:nvPr/>
            </p:nvSpPr>
            <p:spPr>
              <a:xfrm>
                <a:off x="5177588" y="5751057"/>
                <a:ext cx="856645" cy="461665"/>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151" name="テキスト ボックス 150">
                <a:extLst>
                  <a:ext uri="{FF2B5EF4-FFF2-40B4-BE49-F238E27FC236}">
                    <a16:creationId xmlns:a16="http://schemas.microsoft.com/office/drawing/2014/main" id="{D7BD5F3F-A1D5-D0DE-0F29-B37AAF6CB27F}"/>
                  </a:ext>
                </a:extLst>
              </p:cNvPr>
              <p:cNvSpPr txBox="1">
                <a:spLocks/>
              </p:cNvSpPr>
              <p:nvPr/>
            </p:nvSpPr>
            <p:spPr>
              <a:xfrm>
                <a:off x="6961705" y="5751057"/>
                <a:ext cx="980398" cy="623248"/>
              </a:xfrm>
              <a:prstGeom prst="rect">
                <a:avLst/>
              </a:prstGeom>
              <a:noFill/>
            </p:spPr>
            <p:txBody>
              <a:bodyPr wrap="none" rtlCol="0">
                <a:spAutoFit/>
              </a:bodyPr>
              <a:lstStyle/>
              <a:p>
                <a:pPr algn="ctr"/>
                <a:r>
                  <a:rPr lang="en-US" altLang="ja-JP" sz="1200" kern="0" spc="40" dirty="0">
                    <a:latin typeface="+mn-ea"/>
                    <a:ea typeface="+mn-ea"/>
                  </a:rPr>
                  <a:t>2024</a:t>
                </a:r>
                <a:r>
                  <a:rPr kumimoji="1" lang="ja-JP" altLang="en-US" sz="1200" kern="0" spc="40" dirty="0">
                    <a:latin typeface="+mn-ea"/>
                    <a:ea typeface="+mn-ea"/>
                  </a:rPr>
                  <a:t>年度</a:t>
                </a:r>
                <a:endParaRPr kumimoji="1" lang="en-US" altLang="ja-JP" sz="1200" kern="0" spc="40" dirty="0">
                  <a:latin typeface="+mn-ea"/>
                  <a:ea typeface="+mn-ea"/>
                </a:endParaRPr>
              </a:p>
              <a:p>
                <a:pPr algn="ctr"/>
                <a:r>
                  <a:rPr lang="ja-JP" altLang="en-US" sz="1050" kern="0" spc="40" dirty="0">
                    <a:latin typeface="+mn-ea"/>
                    <a:ea typeface="+mn-ea"/>
                  </a:rPr>
                  <a:t>（令和６年度）</a:t>
                </a:r>
                <a:endParaRPr kumimoji="1" lang="en-US" altLang="ja-JP" sz="1050" kern="0" spc="40" dirty="0">
                  <a:latin typeface="+mn-ea"/>
                  <a:ea typeface="+mn-ea"/>
                </a:endParaRPr>
              </a:p>
              <a:p>
                <a:pPr algn="ctr"/>
                <a:r>
                  <a:rPr lang="en-US" altLang="ja-JP" sz="1200" kern="0" spc="40" dirty="0">
                    <a:latin typeface="+mn-ea"/>
                    <a:ea typeface="+mn-ea"/>
                  </a:rPr>
                  <a:t>112.6</a:t>
                </a:r>
                <a:r>
                  <a:rPr kumimoji="1" lang="ja-JP" altLang="en-US" sz="1200" kern="0" spc="40" dirty="0">
                    <a:latin typeface="+mn-ea"/>
                    <a:ea typeface="+mn-ea"/>
                  </a:rPr>
                  <a:t>兆円</a:t>
                </a:r>
              </a:p>
            </p:txBody>
          </p:sp>
          <p:cxnSp>
            <p:nvCxnSpPr>
              <p:cNvPr id="153" name="直線コネクタ 152">
                <a:extLst>
                  <a:ext uri="{FF2B5EF4-FFF2-40B4-BE49-F238E27FC236}">
                    <a16:creationId xmlns:a16="http://schemas.microsoft.com/office/drawing/2014/main" id="{89640CF2-7C0B-979B-B167-374C4D234608}"/>
                  </a:ext>
                </a:extLst>
              </p:cNvPr>
              <p:cNvCxnSpPr>
                <a:cxnSpLocks/>
              </p:cNvCxnSpPr>
              <p:nvPr/>
            </p:nvCxnSpPr>
            <p:spPr bwMode="auto">
              <a:xfrm flipH="1" flipV="1">
                <a:off x="5589377" y="3090648"/>
                <a:ext cx="49750" cy="271198"/>
              </a:xfrm>
              <a:prstGeom prst="line">
                <a:avLst/>
              </a:prstGeom>
              <a:noFill/>
              <a:ln w="15875" cap="flat" cmpd="sng" algn="ctr">
                <a:solidFill>
                  <a:schemeClr val="tx1"/>
                </a:solidFill>
                <a:prstDash val="solid"/>
                <a:round/>
                <a:headEnd type="none" w="med" len="med"/>
                <a:tailEnd type="none" w="med" len="med"/>
              </a:ln>
              <a:effectLst/>
            </p:spPr>
          </p:cxnSp>
          <p:sp>
            <p:nvSpPr>
              <p:cNvPr id="159" name="テキスト ボックス 158">
                <a:extLst>
                  <a:ext uri="{FF2B5EF4-FFF2-40B4-BE49-F238E27FC236}">
                    <a16:creationId xmlns:a16="http://schemas.microsoft.com/office/drawing/2014/main" id="{4C4719D4-336C-87BB-BBA6-85D2DCB552D5}"/>
                  </a:ext>
                </a:extLst>
              </p:cNvPr>
              <p:cNvSpPr txBox="1">
                <a:spLocks/>
              </p:cNvSpPr>
              <p:nvPr/>
            </p:nvSpPr>
            <p:spPr>
              <a:xfrm>
                <a:off x="5960485" y="2363366"/>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29.8</a:t>
                </a:r>
                <a:r>
                  <a:rPr kumimoji="1" lang="ja-JP" altLang="en-US" sz="1000" b="1" dirty="0">
                    <a:solidFill>
                      <a:srgbClr val="EA5050"/>
                    </a:solidFill>
                    <a:latin typeface="+mn-ea"/>
                    <a:ea typeface="+mn-ea"/>
                  </a:rPr>
                  <a:t>兆円</a:t>
                </a:r>
              </a:p>
            </p:txBody>
          </p:sp>
          <p:grpSp>
            <p:nvGrpSpPr>
              <p:cNvPr id="161" name="グループ化 160">
                <a:extLst>
                  <a:ext uri="{FF2B5EF4-FFF2-40B4-BE49-F238E27FC236}">
                    <a16:creationId xmlns:a16="http://schemas.microsoft.com/office/drawing/2014/main" id="{02D90C89-0AE2-4D5B-1DCC-E1FB25FA547D}"/>
                  </a:ext>
                </a:extLst>
              </p:cNvPr>
              <p:cNvGrpSpPr>
                <a:grpSpLocks/>
              </p:cNvGrpSpPr>
              <p:nvPr/>
            </p:nvGrpSpPr>
            <p:grpSpPr>
              <a:xfrm>
                <a:off x="5032696" y="2670597"/>
                <a:ext cx="1123559" cy="421633"/>
                <a:chOff x="4962297" y="3363000"/>
                <a:chExt cx="1123559" cy="421633"/>
              </a:xfrm>
            </p:grpSpPr>
            <p:sp>
              <p:nvSpPr>
                <p:cNvPr id="120" name="テキスト ボックス 119">
                  <a:extLst>
                    <a:ext uri="{FF2B5EF4-FFF2-40B4-BE49-F238E27FC236}">
                      <a16:creationId xmlns:a16="http://schemas.microsoft.com/office/drawing/2014/main" id="{C121DE90-5B05-4A80-802C-1543AE2CFB99}"/>
                    </a:ext>
                  </a:extLst>
                </p:cNvPr>
                <p:cNvSpPr txBox="1">
                  <a:spLocks/>
                </p:cNvSpPr>
                <p:nvPr/>
              </p:nvSpPr>
              <p:spPr>
                <a:xfrm>
                  <a:off x="4962297" y="3363000"/>
                  <a:ext cx="1123559" cy="420051"/>
                </a:xfrm>
                <a:prstGeom prst="rect">
                  <a:avLst/>
                </a:prstGeom>
                <a:noFill/>
              </p:spPr>
              <p:txBody>
                <a:bodyPr wrap="squar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5.6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60" name="正方形/長方形 159">
                  <a:extLst>
                    <a:ext uri="{FF2B5EF4-FFF2-40B4-BE49-F238E27FC236}">
                      <a16:creationId xmlns:a16="http://schemas.microsoft.com/office/drawing/2014/main" id="{DD7C60A0-D0C1-512E-AB83-2BCF33BDA456}"/>
                    </a:ext>
                  </a:extLst>
                </p:cNvPr>
                <p:cNvSpPr>
                  <a:spLocks/>
                </p:cNvSpPr>
                <p:nvPr/>
              </p:nvSpPr>
              <p:spPr bwMode="auto">
                <a:xfrm>
                  <a:off x="5093877" y="3368119"/>
                  <a:ext cx="860400" cy="416514"/>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63" name="正方形/長方形 162">
                <a:extLst>
                  <a:ext uri="{FF2B5EF4-FFF2-40B4-BE49-F238E27FC236}">
                    <a16:creationId xmlns:a16="http://schemas.microsoft.com/office/drawing/2014/main" id="{BEC68C2D-5D57-4023-501A-3CBC58F22E4C}"/>
                  </a:ext>
                </a:extLst>
              </p:cNvPr>
              <p:cNvSpPr>
                <a:spLocks/>
              </p:cNvSpPr>
              <p:nvPr/>
            </p:nvSpPr>
            <p:spPr bwMode="auto">
              <a:xfrm>
                <a:off x="7000520" y="2163979"/>
                <a:ext cx="861096" cy="427168"/>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矢印: 右 15">
                <a:extLst>
                  <a:ext uri="{FF2B5EF4-FFF2-40B4-BE49-F238E27FC236}">
                    <a16:creationId xmlns:a16="http://schemas.microsoft.com/office/drawing/2014/main" id="{6B7B385A-C4D6-6C8D-39A3-F3C3753627C0}"/>
                  </a:ext>
                </a:extLst>
              </p:cNvPr>
              <p:cNvSpPr>
                <a:spLocks/>
              </p:cNvSpPr>
              <p:nvPr/>
            </p:nvSpPr>
            <p:spPr bwMode="auto">
              <a:xfrm rot="18031476">
                <a:off x="5851816" y="2810474"/>
                <a:ext cx="1286652"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9" name="グループ化 8">
                <a:extLst>
                  <a:ext uri="{FF2B5EF4-FFF2-40B4-BE49-F238E27FC236}">
                    <a16:creationId xmlns:a16="http://schemas.microsoft.com/office/drawing/2014/main" id="{CE9C983E-5DDA-0963-F5B8-8747C8B5C8AD}"/>
                  </a:ext>
                </a:extLst>
              </p:cNvPr>
              <p:cNvGrpSpPr/>
              <p:nvPr/>
            </p:nvGrpSpPr>
            <p:grpSpPr>
              <a:xfrm>
                <a:off x="4781156" y="1879576"/>
                <a:ext cx="828219" cy="284403"/>
                <a:chOff x="4781156" y="2669544"/>
                <a:chExt cx="828219" cy="284403"/>
              </a:xfrm>
            </p:grpSpPr>
            <p:sp>
              <p:nvSpPr>
                <p:cNvPr id="12" name="object 21">
                  <a:extLst>
                    <a:ext uri="{FF2B5EF4-FFF2-40B4-BE49-F238E27FC236}">
                      <a16:creationId xmlns:a16="http://schemas.microsoft.com/office/drawing/2014/main" id="{22F27C77-2D58-E0FA-944E-BC58E6A9BC3F}"/>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13" name="正方形/長方形 12">
                  <a:extLst>
                    <a:ext uri="{FF2B5EF4-FFF2-40B4-BE49-F238E27FC236}">
                      <a16:creationId xmlns:a16="http://schemas.microsoft.com/office/drawing/2014/main" id="{85E490C2-BE3A-2311-50E3-1B747CE28228}"/>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grpSp>
      <p:grpSp>
        <p:nvGrpSpPr>
          <p:cNvPr id="10" name="グループ化 9">
            <a:extLst>
              <a:ext uri="{FF2B5EF4-FFF2-40B4-BE49-F238E27FC236}">
                <a16:creationId xmlns:a16="http://schemas.microsoft.com/office/drawing/2014/main" id="{D7C3434B-4686-D7F6-F00B-2C8CF58A3149}"/>
              </a:ext>
            </a:extLst>
          </p:cNvPr>
          <p:cNvGrpSpPr/>
          <p:nvPr/>
        </p:nvGrpSpPr>
        <p:grpSpPr>
          <a:xfrm>
            <a:off x="4644510" y="1011418"/>
            <a:ext cx="4517039" cy="5166099"/>
            <a:chOff x="4644510" y="1011418"/>
            <a:chExt cx="4517039" cy="5166099"/>
          </a:xfrm>
        </p:grpSpPr>
        <p:grpSp>
          <p:nvGrpSpPr>
            <p:cNvPr id="4" name="グループ化 3">
              <a:extLst>
                <a:ext uri="{FF2B5EF4-FFF2-40B4-BE49-F238E27FC236}">
                  <a16:creationId xmlns:a16="http://schemas.microsoft.com/office/drawing/2014/main" id="{BD716D72-CE49-57A2-3053-231A63EDFE26}"/>
                </a:ext>
              </a:extLst>
            </p:cNvPr>
            <p:cNvGrpSpPr/>
            <p:nvPr/>
          </p:nvGrpSpPr>
          <p:grpSpPr>
            <a:xfrm>
              <a:off x="4644510" y="1011418"/>
              <a:ext cx="4517039" cy="5166099"/>
              <a:chOff x="323850" y="1200511"/>
              <a:chExt cx="4517039" cy="5166099"/>
            </a:xfrm>
          </p:grpSpPr>
          <p:grpSp>
            <p:nvGrpSpPr>
              <p:cNvPr id="138" name="グループ化 137">
                <a:extLst>
                  <a:ext uri="{FF2B5EF4-FFF2-40B4-BE49-F238E27FC236}">
                    <a16:creationId xmlns:a16="http://schemas.microsoft.com/office/drawing/2014/main" id="{CD0CAF0C-40D7-06E5-98B5-44C00B57BCDA}"/>
                  </a:ext>
                </a:extLst>
              </p:cNvPr>
              <p:cNvGrpSpPr>
                <a:grpSpLocks/>
              </p:cNvGrpSpPr>
              <p:nvPr/>
            </p:nvGrpSpPr>
            <p:grpSpPr>
              <a:xfrm>
                <a:off x="522895" y="1200511"/>
                <a:ext cx="3960617" cy="4649268"/>
                <a:chOff x="522895" y="2416451"/>
                <a:chExt cx="3960617" cy="3744722"/>
              </a:xfrm>
            </p:grpSpPr>
            <p:graphicFrame>
              <p:nvGraphicFramePr>
                <p:cNvPr id="130" name="グラフ 129">
                  <a:extLst>
                    <a:ext uri="{FF2B5EF4-FFF2-40B4-BE49-F238E27FC236}">
                      <a16:creationId xmlns:a16="http://schemas.microsoft.com/office/drawing/2014/main" id="{53B51F48-6909-59D9-5D2D-4179A8022B14}"/>
                    </a:ext>
                  </a:extLst>
                </p:cNvPr>
                <p:cNvGraphicFramePr>
                  <a:graphicFrameLocks/>
                </p:cNvGraphicFramePr>
                <p:nvPr>
                  <p:extLst>
                    <p:ext uri="{D42A27DB-BD31-4B8C-83A1-F6EECF244321}">
                      <p14:modId xmlns:p14="http://schemas.microsoft.com/office/powerpoint/2010/main" val="3146276666"/>
                    </p:ext>
                  </p:extLst>
                </p:nvPr>
              </p:nvGraphicFramePr>
              <p:xfrm>
                <a:off x="522895" y="2416451"/>
                <a:ext cx="3960617" cy="3744722"/>
              </p:xfrm>
              <a:graphic>
                <a:graphicData uri="http://schemas.openxmlformats.org/drawingml/2006/chart">
                  <c:chart xmlns:c="http://schemas.openxmlformats.org/drawingml/2006/chart" xmlns:r="http://schemas.openxmlformats.org/officeDocument/2006/relationships" r:id="rId4"/>
                </a:graphicData>
              </a:graphic>
            </p:graphicFrame>
            <p:cxnSp>
              <p:nvCxnSpPr>
                <p:cNvPr id="136" name="直線コネクタ 135">
                  <a:extLst>
                    <a:ext uri="{FF2B5EF4-FFF2-40B4-BE49-F238E27FC236}">
                      <a16:creationId xmlns:a16="http://schemas.microsoft.com/office/drawing/2014/main" id="{CB4D172D-C309-FB8C-A92A-4B7E4D63A507}"/>
                    </a:ext>
                  </a:extLst>
                </p:cNvPr>
                <p:cNvCxnSpPr>
                  <a:cxnSpLocks/>
                </p:cNvCxnSpPr>
                <p:nvPr/>
              </p:nvCxnSpPr>
              <p:spPr bwMode="auto">
                <a:xfrm>
                  <a:off x="808269"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sp>
            <p:nvSpPr>
              <p:cNvPr id="42" name="テキスト ボックス 41">
                <a:extLst>
                  <a:ext uri="{FF2B5EF4-FFF2-40B4-BE49-F238E27FC236}">
                    <a16:creationId xmlns:a16="http://schemas.microsoft.com/office/drawing/2014/main" id="{6D1A125D-48F4-9893-EE2D-29909D0E6A70}"/>
                  </a:ext>
                </a:extLst>
              </p:cNvPr>
              <p:cNvSpPr txBox="1">
                <a:spLocks/>
              </p:cNvSpPr>
              <p:nvPr/>
            </p:nvSpPr>
            <p:spPr>
              <a:xfrm>
                <a:off x="1176403" y="5751057"/>
                <a:ext cx="856645" cy="461665"/>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45" name="テキスト ボックス 44">
                <a:extLst>
                  <a:ext uri="{FF2B5EF4-FFF2-40B4-BE49-F238E27FC236}">
                    <a16:creationId xmlns:a16="http://schemas.microsoft.com/office/drawing/2014/main" id="{697D0D1C-A01E-6188-2B92-9C485AC81085}"/>
                  </a:ext>
                </a:extLst>
              </p:cNvPr>
              <p:cNvSpPr txBox="1">
                <a:spLocks/>
              </p:cNvSpPr>
              <p:nvPr/>
            </p:nvSpPr>
            <p:spPr>
              <a:xfrm>
                <a:off x="2942985" y="5751057"/>
                <a:ext cx="945131" cy="615553"/>
              </a:xfrm>
              <a:prstGeom prst="rect">
                <a:avLst/>
              </a:prstGeom>
              <a:noFill/>
            </p:spPr>
            <p:txBody>
              <a:bodyPr wrap="none" rtlCol="0">
                <a:spAutoFit/>
              </a:bodyPr>
              <a:lstStyle/>
              <a:p>
                <a:pPr algn="ctr"/>
                <a:r>
                  <a:rPr lang="en-US" altLang="ja-JP" sz="1200" kern="0" spc="40" dirty="0">
                    <a:latin typeface="+mn-ea"/>
                    <a:ea typeface="+mn-ea"/>
                  </a:rPr>
                  <a:t>2024</a:t>
                </a:r>
                <a:r>
                  <a:rPr kumimoji="1" lang="ja-JP" altLang="en-US" sz="1200" kern="0" spc="40" dirty="0">
                    <a:latin typeface="+mn-ea"/>
                    <a:ea typeface="+mn-ea"/>
                  </a:rPr>
                  <a:t>年度</a:t>
                </a:r>
                <a:endParaRPr kumimoji="1" lang="en-US" altLang="ja-JP" sz="1200" kern="0" spc="40" dirty="0">
                  <a:latin typeface="+mn-ea"/>
                  <a:ea typeface="+mn-ea"/>
                </a:endParaRPr>
              </a:p>
              <a:p>
                <a:pPr algn="ctr"/>
                <a:r>
                  <a:rPr lang="ja-JP" altLang="en-US" sz="1000" kern="0" spc="40" dirty="0">
                    <a:latin typeface="+mn-ea"/>
                    <a:ea typeface="+mn-ea"/>
                  </a:rPr>
                  <a:t>（令和６年度）</a:t>
                </a:r>
                <a:endParaRPr kumimoji="1" lang="en-US" altLang="ja-JP" sz="1000" kern="0" spc="40" dirty="0">
                  <a:latin typeface="+mn-ea"/>
                  <a:ea typeface="+mn-ea"/>
                </a:endParaRPr>
              </a:p>
              <a:p>
                <a:pPr algn="ctr"/>
                <a:r>
                  <a:rPr lang="en-US" altLang="ja-JP" sz="1200" kern="0" spc="40" dirty="0">
                    <a:latin typeface="+mn-ea"/>
                    <a:ea typeface="+mn-ea"/>
                  </a:rPr>
                  <a:t>112.6</a:t>
                </a:r>
                <a:r>
                  <a:rPr kumimoji="1" lang="ja-JP" altLang="en-US" sz="1200" kern="0" spc="40" dirty="0">
                    <a:latin typeface="+mn-ea"/>
                    <a:ea typeface="+mn-ea"/>
                  </a:rPr>
                  <a:t>兆円</a:t>
                </a:r>
              </a:p>
            </p:txBody>
          </p:sp>
          <p:sp>
            <p:nvSpPr>
              <p:cNvPr id="47" name="テキスト ボックス 46">
                <a:extLst>
                  <a:ext uri="{FF2B5EF4-FFF2-40B4-BE49-F238E27FC236}">
                    <a16:creationId xmlns:a16="http://schemas.microsoft.com/office/drawing/2014/main" id="{8E253A08-3496-7E9B-7F12-3F9DC6AC5DD7}"/>
                  </a:ext>
                </a:extLst>
              </p:cNvPr>
              <p:cNvSpPr txBox="1">
                <a:spLocks/>
              </p:cNvSpPr>
              <p:nvPr/>
            </p:nvSpPr>
            <p:spPr>
              <a:xfrm>
                <a:off x="2828996" y="4905257"/>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rPr>
                  <a:t>29.1</a:t>
                </a:r>
                <a:r>
                  <a:rPr kumimoji="1" lang="ja-JP" altLang="en-US" sz="1050" kern="0" dirty="0">
                    <a:latin typeface="+mn-ea"/>
                    <a:ea typeface="+mn-ea"/>
                  </a:rPr>
                  <a:t>兆円</a:t>
                </a:r>
              </a:p>
            </p:txBody>
          </p:sp>
          <p:sp>
            <p:nvSpPr>
              <p:cNvPr id="50" name="矢印: 右 49">
                <a:extLst>
                  <a:ext uri="{FF2B5EF4-FFF2-40B4-BE49-F238E27FC236}">
                    <a16:creationId xmlns:a16="http://schemas.microsoft.com/office/drawing/2014/main" id="{9AA45F38-54C6-34FE-E1CA-77929828F634}"/>
                  </a:ext>
                </a:extLst>
              </p:cNvPr>
              <p:cNvSpPr>
                <a:spLocks/>
              </p:cNvSpPr>
              <p:nvPr/>
            </p:nvSpPr>
            <p:spPr bwMode="auto">
              <a:xfrm rot="21031882">
                <a:off x="2101072" y="5131495"/>
                <a:ext cx="733767" cy="116996"/>
              </a:xfrm>
              <a:prstGeom prst="rightArrow">
                <a:avLst>
                  <a:gd name="adj1" fmla="val 38545"/>
                  <a:gd name="adj2" fmla="val 65569"/>
                </a:avLst>
              </a:prstGeom>
              <a:solidFill>
                <a:srgbClr val="A6A6A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1" name="テキスト ボックス 50">
                <a:extLst>
                  <a:ext uri="{FF2B5EF4-FFF2-40B4-BE49-F238E27FC236}">
                    <a16:creationId xmlns:a16="http://schemas.microsoft.com/office/drawing/2014/main" id="{D9804FC6-48E3-C31F-C54D-E175D40EF81E}"/>
                  </a:ext>
                </a:extLst>
              </p:cNvPr>
              <p:cNvSpPr txBox="1">
                <a:spLocks/>
              </p:cNvSpPr>
              <p:nvPr/>
            </p:nvSpPr>
            <p:spPr>
              <a:xfrm>
                <a:off x="2157868" y="5215880"/>
                <a:ext cx="694421" cy="246221"/>
              </a:xfrm>
              <a:prstGeom prst="rect">
                <a:avLst/>
              </a:prstGeom>
              <a:noFill/>
            </p:spPr>
            <p:txBody>
              <a:bodyPr wrap="none" rtlCol="0">
                <a:spAutoFit/>
              </a:bodyPr>
              <a:lstStyle/>
              <a:p>
                <a:r>
                  <a:rPr kumimoji="1" lang="en-US" altLang="ja-JP" sz="1000" b="1" dirty="0">
                    <a:solidFill>
                      <a:schemeClr val="tx1">
                        <a:lumMod val="75000"/>
                        <a:lumOff val="25000"/>
                      </a:schemeClr>
                    </a:solidFill>
                    <a:latin typeface="+mn-ea"/>
                    <a:ea typeface="+mn-ea"/>
                  </a:rPr>
                  <a:t>+4.0</a:t>
                </a:r>
                <a:r>
                  <a:rPr kumimoji="1" lang="ja-JP" altLang="en-US" sz="1000" b="1" dirty="0">
                    <a:solidFill>
                      <a:schemeClr val="tx1">
                        <a:lumMod val="75000"/>
                        <a:lumOff val="25000"/>
                      </a:schemeClr>
                    </a:solidFill>
                    <a:latin typeface="+mn-ea"/>
                    <a:ea typeface="+mn-ea"/>
                  </a:rPr>
                  <a:t>兆円</a:t>
                </a:r>
              </a:p>
            </p:txBody>
          </p:sp>
          <p:grpSp>
            <p:nvGrpSpPr>
              <p:cNvPr id="140" name="グループ化 139">
                <a:extLst>
                  <a:ext uri="{FF2B5EF4-FFF2-40B4-BE49-F238E27FC236}">
                    <a16:creationId xmlns:a16="http://schemas.microsoft.com/office/drawing/2014/main" id="{51D75D1A-66B7-60E9-A8F3-0CA2653EEF98}"/>
                  </a:ext>
                </a:extLst>
              </p:cNvPr>
              <p:cNvGrpSpPr>
                <a:grpSpLocks/>
              </p:cNvGrpSpPr>
              <p:nvPr/>
            </p:nvGrpSpPr>
            <p:grpSpPr>
              <a:xfrm>
                <a:off x="2078811" y="5858032"/>
                <a:ext cx="825255" cy="356522"/>
                <a:chOff x="2085845" y="6241617"/>
                <a:chExt cx="825255" cy="356522"/>
              </a:xfrm>
            </p:grpSpPr>
            <p:sp>
              <p:nvSpPr>
                <p:cNvPr id="52" name="矢印: 右 51">
                  <a:extLst>
                    <a:ext uri="{FF2B5EF4-FFF2-40B4-BE49-F238E27FC236}">
                      <a16:creationId xmlns:a16="http://schemas.microsoft.com/office/drawing/2014/main" id="{6CB493E2-92C6-6D42-530B-0323708ED050}"/>
                    </a:ext>
                  </a:extLst>
                </p:cNvPr>
                <p:cNvSpPr>
                  <a:spLocks/>
                </p:cNvSpPr>
                <p:nvPr/>
              </p:nvSpPr>
              <p:spPr bwMode="auto">
                <a:xfrm>
                  <a:off x="2102308" y="6241617"/>
                  <a:ext cx="808792" cy="116996"/>
                </a:xfrm>
                <a:prstGeom prst="rightArrow">
                  <a:avLst>
                    <a:gd name="adj1" fmla="val 40412"/>
                    <a:gd name="adj2" fmla="val 6868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3" name="テキスト ボックス 52">
                  <a:extLst>
                    <a:ext uri="{FF2B5EF4-FFF2-40B4-BE49-F238E27FC236}">
                      <a16:creationId xmlns:a16="http://schemas.microsoft.com/office/drawing/2014/main" id="{2F24B769-E223-D9D3-C778-31C6BBC8CE50}"/>
                    </a:ext>
                  </a:extLst>
                </p:cNvPr>
                <p:cNvSpPr txBox="1">
                  <a:spLocks/>
                </p:cNvSpPr>
                <p:nvPr/>
              </p:nvSpPr>
              <p:spPr>
                <a:xfrm>
                  <a:off x="2085845" y="6351918"/>
                  <a:ext cx="764953" cy="246221"/>
                </a:xfrm>
                <a:prstGeom prst="rect">
                  <a:avLst/>
                </a:prstGeom>
                <a:noFill/>
              </p:spPr>
              <p:txBody>
                <a:bodyPr wrap="none" rtlCol="0">
                  <a:spAutoFit/>
                </a:bodyPr>
                <a:lstStyle/>
                <a:p>
                  <a:r>
                    <a:rPr kumimoji="1" lang="en-US" altLang="ja-JP" sz="1000" b="1" dirty="0">
                      <a:solidFill>
                        <a:srgbClr val="EA5050"/>
                      </a:solidFill>
                      <a:latin typeface="+mn-ea"/>
                      <a:ea typeface="+mn-ea"/>
                    </a:rPr>
                    <a:t>+46.3</a:t>
                  </a:r>
                  <a:r>
                    <a:rPr kumimoji="1" lang="ja-JP" altLang="en-US" sz="1000" b="1" dirty="0">
                      <a:solidFill>
                        <a:srgbClr val="EA5050"/>
                      </a:solidFill>
                      <a:latin typeface="+mn-ea"/>
                      <a:ea typeface="+mn-ea"/>
                    </a:rPr>
                    <a:t>兆円</a:t>
                  </a:r>
                </a:p>
              </p:txBody>
            </p:sp>
          </p:grpSp>
          <p:sp>
            <p:nvSpPr>
              <p:cNvPr id="55" name="矢印: 右 54">
                <a:extLst>
                  <a:ext uri="{FF2B5EF4-FFF2-40B4-BE49-F238E27FC236}">
                    <a16:creationId xmlns:a16="http://schemas.microsoft.com/office/drawing/2014/main" id="{D8D49A2A-B3A9-D55A-4B85-818B75239959}"/>
                  </a:ext>
                </a:extLst>
              </p:cNvPr>
              <p:cNvSpPr>
                <a:spLocks/>
              </p:cNvSpPr>
              <p:nvPr/>
            </p:nvSpPr>
            <p:spPr bwMode="auto">
              <a:xfrm rot="18920960">
                <a:off x="2010498" y="4152521"/>
                <a:ext cx="949775" cy="116996"/>
              </a:xfrm>
              <a:prstGeom prst="rightArrow">
                <a:avLst>
                  <a:gd name="adj1" fmla="val 31464"/>
                  <a:gd name="adj2" fmla="val 65569"/>
                </a:avLst>
              </a:prstGeom>
              <a:solidFill>
                <a:srgbClr val="009E4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テキスト ボックス 55">
                <a:extLst>
                  <a:ext uri="{FF2B5EF4-FFF2-40B4-BE49-F238E27FC236}">
                    <a16:creationId xmlns:a16="http://schemas.microsoft.com/office/drawing/2014/main" id="{92E2678D-97DF-237E-5C82-61102223B4C1}"/>
                  </a:ext>
                </a:extLst>
              </p:cNvPr>
              <p:cNvSpPr txBox="1">
                <a:spLocks/>
              </p:cNvSpPr>
              <p:nvPr/>
            </p:nvSpPr>
            <p:spPr>
              <a:xfrm>
                <a:off x="2177977" y="4369417"/>
                <a:ext cx="725199" cy="246221"/>
              </a:xfrm>
              <a:prstGeom prst="rect">
                <a:avLst/>
              </a:prstGeom>
              <a:noFill/>
            </p:spPr>
            <p:txBody>
              <a:bodyPr wrap="none" rtlCol="0">
                <a:spAutoFit/>
              </a:bodyPr>
              <a:lstStyle/>
              <a:p>
                <a:r>
                  <a:rPr kumimoji="1" lang="en-US" altLang="ja-JP" sz="1000" b="1" kern="0" spc="-30" dirty="0">
                    <a:solidFill>
                      <a:srgbClr val="009E47"/>
                    </a:solidFill>
                    <a:latin typeface="+mn-ea"/>
                    <a:ea typeface="+mn-ea"/>
                  </a:rPr>
                  <a:t>+26.1</a:t>
                </a:r>
                <a:r>
                  <a:rPr kumimoji="1" lang="ja-JP" altLang="en-US" sz="1000" b="1" kern="0" spc="-30" dirty="0">
                    <a:solidFill>
                      <a:srgbClr val="009E47"/>
                    </a:solidFill>
                    <a:latin typeface="+mn-ea"/>
                    <a:ea typeface="+mn-ea"/>
                  </a:rPr>
                  <a:t>兆円</a:t>
                </a:r>
              </a:p>
            </p:txBody>
          </p:sp>
          <p:sp>
            <p:nvSpPr>
              <p:cNvPr id="57" name="矢印: 右 56">
                <a:extLst>
                  <a:ext uri="{FF2B5EF4-FFF2-40B4-BE49-F238E27FC236}">
                    <a16:creationId xmlns:a16="http://schemas.microsoft.com/office/drawing/2014/main" id="{03BFB879-9AA9-31D1-AE46-DDFB45F9D22D}"/>
                  </a:ext>
                </a:extLst>
              </p:cNvPr>
              <p:cNvSpPr>
                <a:spLocks/>
              </p:cNvSpPr>
              <p:nvPr/>
            </p:nvSpPr>
            <p:spPr bwMode="auto">
              <a:xfrm rot="18098059">
                <a:off x="1786516" y="3487264"/>
                <a:ext cx="1352093" cy="116996"/>
              </a:xfrm>
              <a:prstGeom prst="rightArrow">
                <a:avLst>
                  <a:gd name="adj1" fmla="val 31630"/>
                  <a:gd name="adj2" fmla="val 65569"/>
                </a:avLst>
              </a:prstGeom>
              <a:solidFill>
                <a:srgbClr val="EEC92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3" name="テキスト ボックス 72">
                <a:extLst>
                  <a:ext uri="{FF2B5EF4-FFF2-40B4-BE49-F238E27FC236}">
                    <a16:creationId xmlns:a16="http://schemas.microsoft.com/office/drawing/2014/main" id="{AE762718-3F8D-6CE6-EC26-834363A46106}"/>
                  </a:ext>
                </a:extLst>
              </p:cNvPr>
              <p:cNvSpPr txBox="1">
                <a:spLocks/>
              </p:cNvSpPr>
              <p:nvPr/>
            </p:nvSpPr>
            <p:spPr>
              <a:xfrm>
                <a:off x="2166425" y="3551709"/>
                <a:ext cx="694421" cy="246221"/>
              </a:xfrm>
              <a:prstGeom prst="rect">
                <a:avLst/>
              </a:prstGeom>
              <a:noFill/>
            </p:spPr>
            <p:txBody>
              <a:bodyPr wrap="none" rtlCol="0">
                <a:spAutoFit/>
              </a:bodyPr>
              <a:lstStyle/>
              <a:p>
                <a:r>
                  <a:rPr lang="en-US" altLang="ja-JP" sz="1000" b="1" dirty="0">
                    <a:solidFill>
                      <a:srgbClr val="AE900E"/>
                    </a:solidFill>
                    <a:effectLst>
                      <a:glow rad="63500">
                        <a:schemeClr val="bg1">
                          <a:alpha val="80000"/>
                        </a:schemeClr>
                      </a:glow>
                    </a:effectLst>
                    <a:latin typeface="+mn-ea"/>
                    <a:ea typeface="+mn-ea"/>
                  </a:rPr>
                  <a:t>+2</a:t>
                </a:r>
                <a:r>
                  <a:rPr kumimoji="1" lang="en-US" altLang="ja-JP" sz="1000" b="1" dirty="0">
                    <a:solidFill>
                      <a:srgbClr val="AE900E"/>
                    </a:solidFill>
                    <a:effectLst>
                      <a:glow rad="63500">
                        <a:schemeClr val="bg1">
                          <a:alpha val="80000"/>
                        </a:schemeClr>
                      </a:glow>
                    </a:effectLst>
                    <a:latin typeface="+mn-ea"/>
                    <a:ea typeface="+mn-ea"/>
                  </a:rPr>
                  <a:t>.5</a:t>
                </a:r>
                <a:r>
                  <a:rPr kumimoji="1" lang="ja-JP" altLang="en-US" sz="1000" b="1" dirty="0">
                    <a:solidFill>
                      <a:srgbClr val="AE900E"/>
                    </a:solidFill>
                    <a:effectLst>
                      <a:glow rad="63500">
                        <a:schemeClr val="bg1">
                          <a:alpha val="80000"/>
                        </a:schemeClr>
                      </a:glow>
                    </a:effectLst>
                    <a:latin typeface="+mn-ea"/>
                    <a:ea typeface="+mn-ea"/>
                  </a:rPr>
                  <a:t>兆円</a:t>
                </a:r>
              </a:p>
            </p:txBody>
          </p:sp>
          <p:sp>
            <p:nvSpPr>
              <p:cNvPr id="74" name="矢印: 右 73">
                <a:extLst>
                  <a:ext uri="{FF2B5EF4-FFF2-40B4-BE49-F238E27FC236}">
                    <a16:creationId xmlns:a16="http://schemas.microsoft.com/office/drawing/2014/main" id="{8DFAAD40-4A76-F898-0A72-146F54ADC9A7}"/>
                  </a:ext>
                </a:extLst>
              </p:cNvPr>
              <p:cNvSpPr>
                <a:spLocks/>
              </p:cNvSpPr>
              <p:nvPr/>
            </p:nvSpPr>
            <p:spPr bwMode="auto">
              <a:xfrm rot="17704397">
                <a:off x="1672546" y="2766741"/>
                <a:ext cx="1622801"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7" name="テキスト ボックス 76">
                <a:extLst>
                  <a:ext uri="{FF2B5EF4-FFF2-40B4-BE49-F238E27FC236}">
                    <a16:creationId xmlns:a16="http://schemas.microsoft.com/office/drawing/2014/main" id="{0A1931BE-BCF3-FDC9-C4CD-8901A3559F81}"/>
                  </a:ext>
                </a:extLst>
              </p:cNvPr>
              <p:cNvSpPr txBox="1">
                <a:spLocks/>
              </p:cNvSpPr>
              <p:nvPr/>
            </p:nvSpPr>
            <p:spPr>
              <a:xfrm>
                <a:off x="1849113" y="2493726"/>
                <a:ext cx="764953" cy="246221"/>
              </a:xfrm>
              <a:prstGeom prst="rect">
                <a:avLst/>
              </a:prstGeom>
              <a:noFill/>
            </p:spPr>
            <p:txBody>
              <a:bodyPr wrap="none" rtlCol="0">
                <a:spAutoFit/>
              </a:bodyPr>
              <a:lstStyle/>
              <a:p>
                <a:r>
                  <a:rPr kumimoji="1" lang="en-US" altLang="ja-JP" sz="1000" b="1" dirty="0">
                    <a:solidFill>
                      <a:srgbClr val="EA5050"/>
                    </a:solidFill>
                    <a:latin typeface="+mn-ea"/>
                    <a:ea typeface="+mn-ea"/>
                  </a:rPr>
                  <a:t>+12.7</a:t>
                </a:r>
                <a:r>
                  <a:rPr kumimoji="1" lang="ja-JP" altLang="en-US" sz="1000" b="1" dirty="0">
                    <a:solidFill>
                      <a:srgbClr val="EA5050"/>
                    </a:solidFill>
                    <a:latin typeface="+mn-ea"/>
                    <a:ea typeface="+mn-ea"/>
                  </a:rPr>
                  <a:t>兆円</a:t>
                </a:r>
              </a:p>
            </p:txBody>
          </p:sp>
          <p:sp>
            <p:nvSpPr>
              <p:cNvPr id="78" name="テキスト ボックス 77">
                <a:extLst>
                  <a:ext uri="{FF2B5EF4-FFF2-40B4-BE49-F238E27FC236}">
                    <a16:creationId xmlns:a16="http://schemas.microsoft.com/office/drawing/2014/main" id="{6E642CBD-BCB2-DE2F-675B-2433062C3575}"/>
                  </a:ext>
                </a:extLst>
              </p:cNvPr>
              <p:cNvSpPr txBox="1">
                <a:spLocks/>
              </p:cNvSpPr>
              <p:nvPr/>
            </p:nvSpPr>
            <p:spPr>
              <a:xfrm>
                <a:off x="3955711" y="4293552"/>
                <a:ext cx="885178" cy="558294"/>
              </a:xfrm>
              <a:prstGeom prst="rect">
                <a:avLst/>
              </a:prstGeom>
              <a:noFill/>
            </p:spPr>
            <p:txBody>
              <a:bodyPr wrap="none" rtlCol="0">
                <a:spAutoFit/>
              </a:bodyPr>
              <a:lstStyle/>
              <a:p>
                <a:pPr algn="ctr">
                  <a:lnSpc>
                    <a:spcPct val="105000"/>
                  </a:lnSpc>
                </a:pPr>
                <a:r>
                  <a:rPr kumimoji="1" lang="ja-JP" altLang="en-US" sz="1000" kern="0" dirty="0">
                    <a:latin typeface="+mn-ea"/>
                  </a:rPr>
                  <a:t>物価・賃上げ</a:t>
                </a:r>
                <a:endParaRPr kumimoji="1" lang="en-US" altLang="ja-JP" sz="1000" kern="0" dirty="0">
                  <a:latin typeface="+mn-ea"/>
                </a:endParaRPr>
              </a:p>
              <a:p>
                <a:pPr algn="ctr">
                  <a:lnSpc>
                    <a:spcPct val="105000"/>
                  </a:lnSpc>
                </a:pPr>
                <a:r>
                  <a:rPr kumimoji="1" lang="ja-JP" altLang="en-US" sz="1000" kern="0" dirty="0">
                    <a:latin typeface="+mn-ea"/>
                    <a:ea typeface="+mn-ea"/>
                  </a:rPr>
                  <a:t>促進予備費</a:t>
                </a:r>
                <a:endParaRPr kumimoji="1" lang="en-US" altLang="ja-JP" sz="1000" kern="0" dirty="0">
                  <a:latin typeface="+mn-ea"/>
                  <a:ea typeface="+mn-ea"/>
                </a:endParaRPr>
              </a:p>
              <a:p>
                <a:pPr algn="ctr">
                  <a:lnSpc>
                    <a:spcPct val="105000"/>
                  </a:lnSpc>
                </a:pPr>
                <a:r>
                  <a:rPr kumimoji="1" lang="ja-JP" altLang="en-US" sz="1000" kern="0" dirty="0">
                    <a:latin typeface="+mn-ea"/>
                    <a:ea typeface="+mn-ea"/>
                  </a:rPr>
                  <a:t>１</a:t>
                </a:r>
                <a:r>
                  <a:rPr kumimoji="1" lang="ja-JP" altLang="en-US" sz="900" kern="0" dirty="0">
                    <a:latin typeface="+mn-ea"/>
                    <a:ea typeface="+mn-ea"/>
                  </a:rPr>
                  <a:t>兆円</a:t>
                </a:r>
              </a:p>
            </p:txBody>
          </p:sp>
          <p:sp>
            <p:nvSpPr>
              <p:cNvPr id="80" name="テキスト ボックス 79">
                <a:extLst>
                  <a:ext uri="{FF2B5EF4-FFF2-40B4-BE49-F238E27FC236}">
                    <a16:creationId xmlns:a16="http://schemas.microsoft.com/office/drawing/2014/main" id="{59F078BC-8041-87BF-E854-CC0464CC88BC}"/>
                  </a:ext>
                </a:extLst>
              </p:cNvPr>
              <p:cNvSpPr txBox="1">
                <a:spLocks/>
              </p:cNvSpPr>
              <p:nvPr/>
            </p:nvSpPr>
            <p:spPr>
              <a:xfrm>
                <a:off x="950681" y="4441779"/>
                <a:ext cx="1259960" cy="249427"/>
              </a:xfrm>
              <a:prstGeom prst="rect">
                <a:avLst/>
              </a:prstGeom>
              <a:noFill/>
              <a:ln w="15875">
                <a:noFill/>
              </a:ln>
            </p:spPr>
            <p:txBody>
              <a:bodyPr wrap="none" rtlCol="0">
                <a:spAutoFit/>
              </a:bodyPr>
              <a:lstStyle/>
              <a:p>
                <a:pPr algn="ctr">
                  <a:lnSpc>
                    <a:spcPct val="105000"/>
                  </a:lnSpc>
                </a:pPr>
                <a:r>
                  <a:rPr kumimoji="1" lang="zh-CN" altLang="en-US" sz="1100" kern="0" spc="-40" dirty="0">
                    <a:latin typeface="+mn-ea"/>
                    <a:ea typeface="+mn-ea"/>
                  </a:rPr>
                  <a:t>社会保障</a:t>
                </a:r>
                <a:r>
                  <a:rPr lang="en-US" altLang="zh-CN" sz="1100" kern="0" spc="-40" dirty="0">
                    <a:latin typeface="+mn-ea"/>
                    <a:ea typeface="+mn-ea"/>
                  </a:rPr>
                  <a:t> </a:t>
                </a:r>
                <a:r>
                  <a:rPr kumimoji="1" lang="en-US" altLang="zh-CN" sz="1050" kern="0" spc="-40" dirty="0">
                    <a:latin typeface="+mn-ea"/>
                    <a:ea typeface="+mn-ea"/>
                  </a:rPr>
                  <a:t>11.6</a:t>
                </a:r>
                <a:r>
                  <a:rPr kumimoji="1" lang="zh-CN" altLang="en-US" sz="1050" kern="0" spc="-40" dirty="0">
                    <a:latin typeface="+mn-ea"/>
                    <a:ea typeface="+mn-ea"/>
                  </a:rPr>
                  <a:t>兆円</a:t>
                </a:r>
              </a:p>
            </p:txBody>
          </p:sp>
          <p:sp>
            <p:nvSpPr>
              <p:cNvPr id="81" name="テキスト ボックス 80">
                <a:extLst>
                  <a:ext uri="{FF2B5EF4-FFF2-40B4-BE49-F238E27FC236}">
                    <a16:creationId xmlns:a16="http://schemas.microsoft.com/office/drawing/2014/main" id="{37C2D94B-4C93-9280-F6DC-444782C3B8FB}"/>
                  </a:ext>
                </a:extLst>
              </p:cNvPr>
              <p:cNvSpPr txBox="1">
                <a:spLocks/>
              </p:cNvSpPr>
              <p:nvPr/>
            </p:nvSpPr>
            <p:spPr>
              <a:xfrm>
                <a:off x="933688" y="3873195"/>
                <a:ext cx="1293944" cy="427168"/>
              </a:xfrm>
              <a:prstGeom prst="rect">
                <a:avLst/>
              </a:prstGeom>
              <a:noFill/>
            </p:spPr>
            <p:txBody>
              <a:bodyPr wrap="square" rtlCol="0">
                <a:spAutoFit/>
              </a:bodyPr>
              <a:lstStyle/>
              <a:p>
                <a:pPr algn="ctr">
                  <a:lnSpc>
                    <a:spcPct val="105000"/>
                  </a:lnSpc>
                </a:pPr>
                <a:r>
                  <a:rPr kumimoji="1" lang="zh-CN" altLang="en-US" sz="1100" kern="0" spc="-30" dirty="0">
                    <a:latin typeface="+mn-ea"/>
                    <a:ea typeface="+mn-ea"/>
                  </a:rPr>
                  <a:t>地方交付税</a:t>
                </a:r>
                <a:endParaRPr kumimoji="1" lang="en-US" altLang="zh-CN" sz="1100" kern="0" spc="-30" dirty="0">
                  <a:latin typeface="+mn-ea"/>
                  <a:ea typeface="+mn-ea"/>
                </a:endParaRPr>
              </a:p>
              <a:p>
                <a:pPr algn="ctr">
                  <a:lnSpc>
                    <a:spcPct val="105000"/>
                  </a:lnSpc>
                </a:pPr>
                <a:r>
                  <a:rPr kumimoji="1" lang="zh-CN" altLang="en-US" sz="1100" kern="0" spc="-30" dirty="0">
                    <a:latin typeface="+mn-ea"/>
                    <a:ea typeface="+mn-ea"/>
                  </a:rPr>
                  <a:t>交付金等</a:t>
                </a:r>
                <a:r>
                  <a:rPr kumimoji="1" lang="en-US" altLang="zh-CN" sz="1050" kern="0" spc="-30" dirty="0">
                    <a:latin typeface="+mn-ea"/>
                    <a:ea typeface="+mn-ea"/>
                  </a:rPr>
                  <a:t>15.3</a:t>
                </a:r>
                <a:r>
                  <a:rPr kumimoji="1" lang="zh-CN" altLang="en-US" sz="1050" kern="0" spc="-30" dirty="0">
                    <a:latin typeface="+mn-ea"/>
                    <a:ea typeface="+mn-ea"/>
                  </a:rPr>
                  <a:t>兆円</a:t>
                </a:r>
                <a:endParaRPr kumimoji="1" lang="ja-JP" altLang="en-US" sz="1050" kern="0" spc="-30" dirty="0">
                  <a:latin typeface="+mn-ea"/>
                  <a:ea typeface="+mn-ea"/>
                </a:endParaRPr>
              </a:p>
            </p:txBody>
          </p:sp>
          <p:sp>
            <p:nvSpPr>
              <p:cNvPr id="87" name="テキスト ボックス 86">
                <a:extLst>
                  <a:ext uri="{FF2B5EF4-FFF2-40B4-BE49-F238E27FC236}">
                    <a16:creationId xmlns:a16="http://schemas.microsoft.com/office/drawing/2014/main" id="{8210EFCC-BCD8-38A7-6E22-184B7AE35CFF}"/>
                  </a:ext>
                </a:extLst>
              </p:cNvPr>
              <p:cNvSpPr txBox="1">
                <a:spLocks/>
              </p:cNvSpPr>
              <p:nvPr/>
            </p:nvSpPr>
            <p:spPr>
              <a:xfrm>
                <a:off x="2973762" y="1732321"/>
                <a:ext cx="883575" cy="710900"/>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50" dirty="0">
                    <a:latin typeface="+mn-ea"/>
                    <a:ea typeface="+mn-ea"/>
                  </a:rPr>
                  <a:t>（過去の借金の</a:t>
                </a:r>
                <a:endParaRPr kumimoji="1" lang="en-US" altLang="ja-JP" sz="900" kern="0" spc="-50" dirty="0">
                  <a:latin typeface="+mn-ea"/>
                  <a:ea typeface="+mn-ea"/>
                </a:endParaRPr>
              </a:p>
              <a:p>
                <a:pPr algn="ctr">
                  <a:lnSpc>
                    <a:spcPct val="105000"/>
                  </a:lnSpc>
                </a:pPr>
                <a:r>
                  <a:rPr kumimoji="1" lang="ja-JP" altLang="en-US" sz="900" kern="0" spc="-50" dirty="0">
                    <a:latin typeface="+mn-ea"/>
                    <a:ea typeface="+mn-ea"/>
                  </a:rPr>
                  <a:t>返済と利息）</a:t>
                </a:r>
                <a:endParaRPr kumimoji="1" lang="en-US" altLang="ja-JP" sz="900" kern="0" spc="-50" dirty="0">
                  <a:latin typeface="+mn-ea"/>
                  <a:ea typeface="+mn-ea"/>
                </a:endParaRPr>
              </a:p>
              <a:p>
                <a:pPr algn="ctr">
                  <a:lnSpc>
                    <a:spcPct val="105000"/>
                  </a:lnSpc>
                </a:pPr>
                <a:r>
                  <a:rPr kumimoji="1" lang="en-US" altLang="ja-JP" sz="1050" kern="0" dirty="0">
                    <a:latin typeface="+mn-ea"/>
                  </a:rPr>
                  <a:t>27.0</a:t>
                </a:r>
                <a:r>
                  <a:rPr kumimoji="1" lang="ja-JP" altLang="en-US" sz="1050" kern="0" dirty="0">
                    <a:latin typeface="+mn-ea"/>
                    <a:ea typeface="+mn-ea"/>
                  </a:rPr>
                  <a:t>兆円</a:t>
                </a:r>
              </a:p>
            </p:txBody>
          </p:sp>
          <p:sp>
            <p:nvSpPr>
              <p:cNvPr id="93" name="テキスト ボックス 92">
                <a:extLst>
                  <a:ext uri="{FF2B5EF4-FFF2-40B4-BE49-F238E27FC236}">
                    <a16:creationId xmlns:a16="http://schemas.microsoft.com/office/drawing/2014/main" id="{84443C1D-5126-DBD0-CF74-3B046E3931EB}"/>
                  </a:ext>
                </a:extLst>
              </p:cNvPr>
              <p:cNvSpPr txBox="1">
                <a:spLocks/>
              </p:cNvSpPr>
              <p:nvPr/>
            </p:nvSpPr>
            <p:spPr>
              <a:xfrm>
                <a:off x="2839464" y="2683970"/>
                <a:ext cx="1231427" cy="427168"/>
              </a:xfrm>
              <a:prstGeom prst="rect">
                <a:avLst/>
              </a:prstGeom>
              <a:noFill/>
            </p:spPr>
            <p:txBody>
              <a:bodyPr wrap="none" rtlCol="0">
                <a:spAutoFit/>
              </a:bodyPr>
              <a:lstStyle/>
              <a:p>
                <a:pPr algn="ctr">
                  <a:lnSpc>
                    <a:spcPct val="105000"/>
                  </a:lnSpc>
                </a:pPr>
                <a:r>
                  <a:rPr lang="zh-CN" altLang="en-US" sz="1100" kern="0" spc="-30" dirty="0">
                    <a:latin typeface="+mn-ea"/>
                    <a:ea typeface="+mn-ea"/>
                  </a:rPr>
                  <a:t>地方交付税</a:t>
                </a:r>
                <a:endParaRPr lang="en-US" altLang="zh-CN" sz="1100" kern="0" spc="-30" dirty="0">
                  <a:latin typeface="+mn-ea"/>
                  <a:ea typeface="+mn-ea"/>
                </a:endParaRPr>
              </a:p>
              <a:p>
                <a:pPr algn="ctr">
                  <a:lnSpc>
                    <a:spcPct val="105000"/>
                  </a:lnSpc>
                </a:pPr>
                <a:r>
                  <a:rPr lang="zh-CN" altLang="en-US" sz="1100" kern="0" spc="-30" dirty="0">
                    <a:latin typeface="+mn-ea"/>
                    <a:ea typeface="+mn-ea"/>
                  </a:rPr>
                  <a:t>交付金等</a:t>
                </a:r>
                <a:r>
                  <a:rPr lang="en-US" altLang="ja-JP" sz="1050" kern="0" spc="-30" dirty="0">
                    <a:latin typeface="+mn-ea"/>
                  </a:rPr>
                  <a:t>17.8</a:t>
                </a:r>
                <a:r>
                  <a:rPr lang="zh-CN" altLang="en-US" sz="1050" kern="0" spc="-30" dirty="0">
                    <a:latin typeface="+mn-ea"/>
                    <a:ea typeface="+mn-ea"/>
                  </a:rPr>
                  <a:t>兆円</a:t>
                </a:r>
                <a:endParaRPr lang="ja-JP" altLang="en-US" sz="1050" kern="0" spc="-30" dirty="0">
                  <a:latin typeface="+mn-ea"/>
                  <a:ea typeface="+mn-ea"/>
                </a:endParaRPr>
              </a:p>
            </p:txBody>
          </p:sp>
          <p:sp>
            <p:nvSpPr>
              <p:cNvPr id="94" name="テキスト ボックス 93">
                <a:extLst>
                  <a:ext uri="{FF2B5EF4-FFF2-40B4-BE49-F238E27FC236}">
                    <a16:creationId xmlns:a16="http://schemas.microsoft.com/office/drawing/2014/main" id="{99FA5610-B81B-50F2-172E-5DE70D6455CA}"/>
                  </a:ext>
                </a:extLst>
              </p:cNvPr>
              <p:cNvSpPr txBox="1">
                <a:spLocks/>
              </p:cNvSpPr>
              <p:nvPr/>
            </p:nvSpPr>
            <p:spPr>
              <a:xfrm>
                <a:off x="487853" y="2501979"/>
                <a:ext cx="1469313" cy="565476"/>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40" dirty="0">
                    <a:latin typeface="+mn-ea"/>
                    <a:ea typeface="+mn-ea"/>
                  </a:rPr>
                  <a:t>（過去の借金の返済と利息）</a:t>
                </a:r>
                <a:endParaRPr kumimoji="1" lang="en-US" altLang="ja-JP" sz="900" kern="0" spc="-40" dirty="0">
                  <a:latin typeface="+mn-ea"/>
                  <a:ea typeface="+mn-ea"/>
                </a:endParaRPr>
              </a:p>
              <a:p>
                <a:pPr algn="ctr">
                  <a:lnSpc>
                    <a:spcPct val="105000"/>
                  </a:lnSpc>
                </a:pPr>
                <a:r>
                  <a:rPr kumimoji="1" lang="en-US" altLang="ja-JP" sz="1050" kern="0" dirty="0">
                    <a:latin typeface="+mn-ea"/>
                    <a:ea typeface="+mn-ea"/>
                  </a:rPr>
                  <a:t>14.3</a:t>
                </a:r>
                <a:r>
                  <a:rPr kumimoji="1" lang="ja-JP" altLang="en-US" sz="1050" kern="0" dirty="0">
                    <a:latin typeface="+mn-ea"/>
                    <a:ea typeface="+mn-ea"/>
                  </a:rPr>
                  <a:t>兆円</a:t>
                </a:r>
              </a:p>
            </p:txBody>
          </p:sp>
          <p:cxnSp>
            <p:nvCxnSpPr>
              <p:cNvPr id="99" name="直線コネクタ 98">
                <a:extLst>
                  <a:ext uri="{FF2B5EF4-FFF2-40B4-BE49-F238E27FC236}">
                    <a16:creationId xmlns:a16="http://schemas.microsoft.com/office/drawing/2014/main" id="{C639B91C-3DFC-C861-ADA0-1131638723C6}"/>
                  </a:ext>
                </a:extLst>
              </p:cNvPr>
              <p:cNvCxnSpPr>
                <a:cxnSpLocks/>
              </p:cNvCxnSpPr>
              <p:nvPr/>
            </p:nvCxnSpPr>
            <p:spPr bwMode="auto">
              <a:xfrm flipH="1" flipV="1">
                <a:off x="1474610" y="3027130"/>
                <a:ext cx="106050" cy="297966"/>
              </a:xfrm>
              <a:prstGeom prst="line">
                <a:avLst/>
              </a:prstGeom>
              <a:noFill/>
              <a:ln w="15875" cap="flat" cmpd="sng" algn="ctr">
                <a:solidFill>
                  <a:schemeClr val="tx1"/>
                </a:solidFill>
                <a:prstDash val="solid"/>
                <a:round/>
                <a:headEnd type="none" w="med" len="med"/>
                <a:tailEnd type="none" w="med" len="med"/>
              </a:ln>
              <a:effectLst/>
            </p:spPr>
          </p:cxnSp>
          <p:sp>
            <p:nvSpPr>
              <p:cNvPr id="113" name="テキスト ボックス 112">
                <a:extLst>
                  <a:ext uri="{FF2B5EF4-FFF2-40B4-BE49-F238E27FC236}">
                    <a16:creationId xmlns:a16="http://schemas.microsoft.com/office/drawing/2014/main" id="{35600262-1F85-8770-9507-C0FD1D2994EC}"/>
                  </a:ext>
                </a:extLst>
              </p:cNvPr>
              <p:cNvSpPr txBox="1">
                <a:spLocks/>
              </p:cNvSpPr>
              <p:nvPr/>
            </p:nvSpPr>
            <p:spPr>
              <a:xfrm>
                <a:off x="2773547" y="3741535"/>
                <a:ext cx="1284006" cy="249427"/>
              </a:xfrm>
              <a:prstGeom prst="rect">
                <a:avLst/>
              </a:prstGeom>
              <a:noFill/>
            </p:spPr>
            <p:txBody>
              <a:bodyPr wrap="square" rtlCol="0">
                <a:spAutoFit/>
              </a:bodyPr>
              <a:lstStyle/>
              <a:p>
                <a:pPr algn="ctr">
                  <a:lnSpc>
                    <a:spcPct val="105000"/>
                  </a:lnSpc>
                </a:pPr>
                <a:r>
                  <a:rPr kumimoji="1" lang="zh-CN" altLang="en-US" sz="1100" kern="0" spc="-50" dirty="0">
                    <a:latin typeface="+mn-ea"/>
                    <a:ea typeface="+mn-ea"/>
                  </a:rPr>
                  <a:t>社会保障</a:t>
                </a:r>
                <a:r>
                  <a:rPr lang="ja-JP" altLang="en-US" sz="1100" kern="0" spc="-50" dirty="0">
                    <a:latin typeface="+mn-ea"/>
                    <a:ea typeface="+mn-ea"/>
                  </a:rPr>
                  <a:t> </a:t>
                </a:r>
                <a:r>
                  <a:rPr kumimoji="1" lang="en-US" altLang="zh-CN" sz="1050" kern="0" spc="-50" dirty="0">
                    <a:latin typeface="+mn-ea"/>
                    <a:ea typeface="+mn-ea"/>
                  </a:rPr>
                  <a:t>3</a:t>
                </a:r>
                <a:r>
                  <a:rPr kumimoji="1" lang="en-US" altLang="ja-JP" sz="1050" kern="0" spc="-50" dirty="0">
                    <a:latin typeface="+mn-ea"/>
                    <a:ea typeface="+mn-ea"/>
                  </a:rPr>
                  <a:t>7</a:t>
                </a:r>
                <a:r>
                  <a:rPr kumimoji="1" lang="en-US" altLang="zh-CN" sz="1050" kern="0" spc="-50" dirty="0">
                    <a:latin typeface="+mn-ea"/>
                    <a:ea typeface="+mn-ea"/>
                  </a:rPr>
                  <a:t>.</a:t>
                </a:r>
                <a:r>
                  <a:rPr kumimoji="1" lang="en-US" altLang="ja-JP" sz="1050" kern="0" spc="-50" dirty="0">
                    <a:latin typeface="+mn-ea"/>
                    <a:ea typeface="+mn-ea"/>
                  </a:rPr>
                  <a:t>7</a:t>
                </a:r>
                <a:r>
                  <a:rPr kumimoji="1" lang="zh-CN" altLang="en-US" sz="1050" kern="0" spc="-50" dirty="0">
                    <a:latin typeface="+mn-ea"/>
                    <a:ea typeface="+mn-ea"/>
                  </a:rPr>
                  <a:t>兆円</a:t>
                </a:r>
                <a:endParaRPr kumimoji="1" lang="ja-JP" altLang="en-US" sz="1050" kern="0" spc="-50" dirty="0">
                  <a:latin typeface="+mn-ea"/>
                  <a:ea typeface="+mn-ea"/>
                </a:endParaRPr>
              </a:p>
            </p:txBody>
          </p:sp>
          <p:sp>
            <p:nvSpPr>
              <p:cNvPr id="116" name="正方形/長方形 115">
                <a:extLst>
                  <a:ext uri="{FF2B5EF4-FFF2-40B4-BE49-F238E27FC236}">
                    <a16:creationId xmlns:a16="http://schemas.microsoft.com/office/drawing/2014/main" id="{7EC82E39-8A0A-A518-9471-CB9EED6E1606}"/>
                  </a:ext>
                </a:extLst>
              </p:cNvPr>
              <p:cNvSpPr>
                <a:spLocks/>
              </p:cNvSpPr>
              <p:nvPr/>
            </p:nvSpPr>
            <p:spPr bwMode="auto">
              <a:xfrm>
                <a:off x="2878367" y="3760447"/>
                <a:ext cx="109468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30FB8DF0-DC88-76B3-225A-6400185AE873}"/>
                  </a:ext>
                </a:extLst>
              </p:cNvPr>
              <p:cNvSpPr txBox="1">
                <a:spLocks/>
              </p:cNvSpPr>
              <p:nvPr/>
            </p:nvSpPr>
            <p:spPr>
              <a:xfrm>
                <a:off x="996225" y="4953936"/>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ea typeface="+mn-ea"/>
                  </a:rPr>
                  <a:t>25.1</a:t>
                </a:r>
                <a:r>
                  <a:rPr kumimoji="1" lang="ja-JP" altLang="en-US" sz="1050" kern="0" dirty="0">
                    <a:latin typeface="+mn-ea"/>
                    <a:ea typeface="+mn-ea"/>
                  </a:rPr>
                  <a:t>兆円</a:t>
                </a:r>
              </a:p>
            </p:txBody>
          </p:sp>
          <p:sp>
            <p:nvSpPr>
              <p:cNvPr id="147" name="正方形/長方形 146">
                <a:extLst>
                  <a:ext uri="{FF2B5EF4-FFF2-40B4-BE49-F238E27FC236}">
                    <a16:creationId xmlns:a16="http://schemas.microsoft.com/office/drawing/2014/main" id="{1BCF1068-2D3F-484F-B6BF-2796E0C1A03A}"/>
                  </a:ext>
                </a:extLst>
              </p:cNvPr>
              <p:cNvSpPr>
                <a:spLocks/>
              </p:cNvSpPr>
              <p:nvPr/>
            </p:nvSpPr>
            <p:spPr bwMode="auto">
              <a:xfrm>
                <a:off x="1030451" y="4458945"/>
                <a:ext cx="110692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15" name="グループ化 14">
                <a:extLst>
                  <a:ext uri="{FF2B5EF4-FFF2-40B4-BE49-F238E27FC236}">
                    <a16:creationId xmlns:a16="http://schemas.microsoft.com/office/drawing/2014/main" id="{BF16D924-6889-C015-CADB-768EA7A30EAE}"/>
                  </a:ext>
                </a:extLst>
              </p:cNvPr>
              <p:cNvGrpSpPr/>
              <p:nvPr/>
            </p:nvGrpSpPr>
            <p:grpSpPr>
              <a:xfrm>
                <a:off x="323850" y="1879576"/>
                <a:ext cx="828219" cy="284403"/>
                <a:chOff x="4781156" y="2669544"/>
                <a:chExt cx="828219" cy="284403"/>
              </a:xfrm>
            </p:grpSpPr>
            <p:sp>
              <p:nvSpPr>
                <p:cNvPr id="17" name="object 21">
                  <a:extLst>
                    <a:ext uri="{FF2B5EF4-FFF2-40B4-BE49-F238E27FC236}">
                      <a16:creationId xmlns:a16="http://schemas.microsoft.com/office/drawing/2014/main" id="{3B408E0B-84B7-C55F-D3D1-F257F040A33A}"/>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18" name="正方形/長方形 17">
                  <a:extLst>
                    <a:ext uri="{FF2B5EF4-FFF2-40B4-BE49-F238E27FC236}">
                      <a16:creationId xmlns:a16="http://schemas.microsoft.com/office/drawing/2014/main" id="{D93B78F4-A0CA-761A-49EE-7CAA7AF786A0}"/>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cxnSp>
          <p:nvCxnSpPr>
            <p:cNvPr id="2" name="直線コネクタ 1">
              <a:extLst>
                <a:ext uri="{FF2B5EF4-FFF2-40B4-BE49-F238E27FC236}">
                  <a16:creationId xmlns:a16="http://schemas.microsoft.com/office/drawing/2014/main" id="{D1FDD560-9B9A-C0C2-C093-48991FA089EB}"/>
                </a:ext>
              </a:extLst>
            </p:cNvPr>
            <p:cNvCxnSpPr/>
            <p:nvPr/>
          </p:nvCxnSpPr>
          <p:spPr>
            <a:xfrm flipV="1">
              <a:off x="8187432" y="4383606"/>
              <a:ext cx="185960" cy="32559"/>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 name="Rectangle 14">
            <a:extLst>
              <a:ext uri="{FF2B5EF4-FFF2-40B4-BE49-F238E27FC236}">
                <a16:creationId xmlns:a16="http://schemas.microsoft.com/office/drawing/2014/main" id="{C94582ED-F95C-EABB-5EBD-81873E4ED60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spTree>
    <p:extLst>
      <p:ext uri="{BB962C8B-B14F-4D97-AF65-F5344CB8AC3E}">
        <p14:creationId xmlns:p14="http://schemas.microsoft.com/office/powerpoint/2010/main" val="120653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500"/>
                                        <p:tgtEl>
                                          <p:spTgt spid="10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108567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社会保障関係費は今後も増えるのか</a:t>
              </a:r>
            </a:p>
          </p:txBody>
        </p:sp>
      </p:grpSp>
      <p:sp>
        <p:nvSpPr>
          <p:cNvPr id="28" name="スライド番号プレースホルダー 27">
            <a:extLst>
              <a:ext uri="{FF2B5EF4-FFF2-40B4-BE49-F238E27FC236}">
                <a16:creationId xmlns:a16="http://schemas.microsoft.com/office/drawing/2014/main" id="{23884669-48C2-26A1-4089-C95D2EBC9B2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18</a:t>
            </a:fld>
            <a:endParaRPr lang="en-US" altLang="ja-JP" dirty="0"/>
          </a:p>
        </p:txBody>
      </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sp>
        <p:nvSpPr>
          <p:cNvPr id="132" name="テキスト ボックス 131">
            <a:extLst>
              <a:ext uri="{FF2B5EF4-FFF2-40B4-BE49-F238E27FC236}">
                <a16:creationId xmlns:a16="http://schemas.microsoft.com/office/drawing/2014/main" id="{511F9FB5-6A30-28E0-D77E-F1A4FED7C125}"/>
              </a:ext>
            </a:extLst>
          </p:cNvPr>
          <p:cNvSpPr txBox="1"/>
          <p:nvPr/>
        </p:nvSpPr>
        <p:spPr>
          <a:xfrm>
            <a:off x="340205" y="2792501"/>
            <a:ext cx="8479945" cy="236575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sz="1700" dirty="0">
                <a:latin typeface="+mn-ea"/>
                <a:ea typeface="+mn-ea"/>
              </a:rPr>
              <a:t>日本は、他国に類をみない速度で高齢化が進んでいます。今後、高齢化はさらに進展し、</a:t>
            </a:r>
            <a:endParaRPr kumimoji="1" lang="en-US" altLang="ja-JP" sz="1700" dirty="0">
              <a:latin typeface="+mn-ea"/>
              <a:ea typeface="+mn-ea"/>
            </a:endParaRPr>
          </a:p>
          <a:p>
            <a:pPr>
              <a:lnSpc>
                <a:spcPct val="110000"/>
              </a:lnSpc>
              <a:spcBef>
                <a:spcPts val="0"/>
              </a:spcBef>
              <a:buClr>
                <a:srgbClr val="005BAD"/>
              </a:buClr>
            </a:pPr>
            <a:r>
              <a:rPr kumimoji="1" lang="en-US" altLang="ja-JP" sz="1700" dirty="0">
                <a:latin typeface="+mn-ea"/>
                <a:ea typeface="+mn-ea"/>
              </a:rPr>
              <a:t>   2025</a:t>
            </a:r>
            <a:r>
              <a:rPr kumimoji="1" lang="ja-JP" altLang="en-US" sz="1700" dirty="0">
                <a:latin typeface="+mn-ea"/>
                <a:ea typeface="+mn-ea"/>
              </a:rPr>
              <a:t>年（令和７年）には</a:t>
            </a:r>
            <a:r>
              <a:rPr lang="ja-JP" altLang="en-US" sz="2000" dirty="0">
                <a:solidFill>
                  <a:srgbClr val="005BAD"/>
                </a:solidFill>
                <a:latin typeface="+mn-ea"/>
                <a:ea typeface="+mn-ea"/>
              </a:rPr>
              <a:t>いわゆる「団塊の世代」の全員が後期高齢者である</a:t>
            </a:r>
            <a:endParaRPr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75</a:t>
            </a:r>
            <a:r>
              <a:rPr lang="ja-JP" altLang="en-US" sz="2000" dirty="0">
                <a:solidFill>
                  <a:srgbClr val="005BAD"/>
                </a:solidFill>
                <a:latin typeface="+mn-ea"/>
                <a:ea typeface="+mn-ea"/>
              </a:rPr>
              <a:t>歳以上となり</a:t>
            </a:r>
            <a:r>
              <a:rPr kumimoji="1" lang="ja-JP" altLang="en-US" sz="1700" dirty="0">
                <a:latin typeface="+mn-ea"/>
                <a:ea typeface="+mn-ea"/>
              </a:rPr>
              <a:t>ます。</a:t>
            </a:r>
            <a:endParaRPr lang="en-US" altLang="ja-JP" sz="1700" dirty="0">
              <a:latin typeface="+mn-ea"/>
              <a:ea typeface="+mn-ea"/>
            </a:endParaRPr>
          </a:p>
          <a:p>
            <a:pPr>
              <a:lnSpc>
                <a:spcPct val="110000"/>
              </a:lnSpc>
              <a:spcBef>
                <a:spcPts val="0"/>
              </a:spcBef>
              <a:buClr>
                <a:srgbClr val="005BAD"/>
              </a:buClr>
            </a:pPr>
            <a:r>
              <a:rPr kumimoji="1" lang="en-US" altLang="ja-JP" sz="1700" dirty="0">
                <a:latin typeface="+mn-ea"/>
                <a:ea typeface="+mn-ea"/>
              </a:rPr>
              <a:t>   ※</a:t>
            </a:r>
            <a:r>
              <a:rPr kumimoji="1" lang="ja-JP" altLang="en-US" sz="1700" dirty="0">
                <a:latin typeface="+mn-ea"/>
                <a:ea typeface="+mn-ea"/>
              </a:rPr>
              <a:t>「団塊の世代」とは、出生率の高かった昭和</a:t>
            </a:r>
            <a:r>
              <a:rPr kumimoji="1" lang="en-US" altLang="ja-JP" sz="1700" dirty="0">
                <a:latin typeface="+mn-ea"/>
                <a:ea typeface="+mn-ea"/>
              </a:rPr>
              <a:t>22</a:t>
            </a:r>
            <a:r>
              <a:rPr kumimoji="1" lang="ja-JP" altLang="en-US" sz="1700" dirty="0">
                <a:latin typeface="+mn-ea"/>
                <a:ea typeface="+mn-ea"/>
              </a:rPr>
              <a:t>年から昭和</a:t>
            </a:r>
            <a:r>
              <a:rPr kumimoji="1" lang="en-US" altLang="ja-JP" sz="1700" dirty="0">
                <a:latin typeface="+mn-ea"/>
                <a:ea typeface="+mn-ea"/>
              </a:rPr>
              <a:t>24</a:t>
            </a:r>
            <a:r>
              <a:rPr kumimoji="1" lang="ja-JP" altLang="en-US" sz="1700" dirty="0">
                <a:latin typeface="+mn-ea"/>
                <a:ea typeface="+mn-ea"/>
              </a:rPr>
              <a:t>年に生まれた世代</a:t>
            </a:r>
          </a:p>
          <a:p>
            <a:pPr marL="252000" indent="-252000">
              <a:lnSpc>
                <a:spcPct val="110000"/>
              </a:lnSpc>
              <a:spcBef>
                <a:spcPts val="1800"/>
              </a:spcBef>
              <a:buClr>
                <a:srgbClr val="005BAD"/>
              </a:buClr>
              <a:buSzPct val="85000"/>
              <a:buFont typeface="Wingdings" panose="05000000000000000000" pitchFamily="2" charset="2"/>
              <a:buChar char="l"/>
            </a:pPr>
            <a:r>
              <a:rPr lang="en-US" altLang="ja-JP" sz="2000" dirty="0">
                <a:solidFill>
                  <a:srgbClr val="005BAD"/>
                </a:solidFill>
                <a:latin typeface="+mn-ea"/>
                <a:ea typeface="+mn-ea"/>
              </a:rPr>
              <a:t>75</a:t>
            </a:r>
            <a:r>
              <a:rPr lang="ja-JP" altLang="en-US" sz="2000" dirty="0">
                <a:solidFill>
                  <a:srgbClr val="005BAD"/>
                </a:solidFill>
                <a:latin typeface="+mn-ea"/>
                <a:ea typeface="+mn-ea"/>
              </a:rPr>
              <a:t>歳以上になると、１人当たりの医療や介護の費用は急増</a:t>
            </a:r>
            <a:r>
              <a:rPr kumimoji="1" lang="ja-JP" altLang="en-US" sz="1700" dirty="0">
                <a:latin typeface="+mn-ea"/>
                <a:ea typeface="+mn-ea"/>
              </a:rPr>
              <a:t>することから、</a:t>
            </a:r>
            <a:endParaRPr lang="en-US" altLang="ja-JP" sz="1700" dirty="0">
              <a:latin typeface="+mn-ea"/>
              <a:ea typeface="+mn-ea"/>
            </a:endParaRPr>
          </a:p>
          <a:p>
            <a:pPr>
              <a:lnSpc>
                <a:spcPct val="110000"/>
              </a:lnSpc>
              <a:spcBef>
                <a:spcPts val="0"/>
              </a:spcBef>
              <a:buClr>
                <a:srgbClr val="005BAD"/>
              </a:buClr>
            </a:pPr>
            <a:r>
              <a:rPr kumimoji="1" lang="ja-JP" altLang="en-US" sz="1700" dirty="0">
                <a:latin typeface="+mn-ea"/>
                <a:ea typeface="+mn-ea"/>
              </a:rPr>
              <a:t>   持続可能な社会保障制度を作るために残された時間はわずかです。</a:t>
            </a: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81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2">
                                            <p:txEl>
                                              <p:pRg st="0" end="0"/>
                                            </p:txEl>
                                          </p:spTgt>
                                        </p:tgtEl>
                                        <p:attrNameLst>
                                          <p:attrName>style.visibility</p:attrName>
                                        </p:attrNameLst>
                                      </p:cBhvr>
                                      <p:to>
                                        <p:strVal val="visible"/>
                                      </p:to>
                                    </p:set>
                                    <p:animEffect transition="in" filter="wipe(left)">
                                      <p:cBhvr>
                                        <p:cTn id="18" dur="1750"/>
                                        <p:tgtEl>
                                          <p:spTgt spid="132">
                                            <p:txEl>
                                              <p:pRg st="0" end="0"/>
                                            </p:txEl>
                                          </p:spTgt>
                                        </p:tgtEl>
                                      </p:cBhvr>
                                    </p:animEffect>
                                  </p:childTnLst>
                                </p:cTn>
                              </p:par>
                            </p:childTnLst>
                          </p:cTn>
                        </p:par>
                        <p:par>
                          <p:cTn id="19" fill="hold">
                            <p:stCondLst>
                              <p:cond delay="1750"/>
                            </p:stCondLst>
                            <p:childTnLst>
                              <p:par>
                                <p:cTn id="20" presetID="22" presetClass="entr" presetSubtype="8" fill="hold" nodeType="afterEffect">
                                  <p:stCondLst>
                                    <p:cond delay="0"/>
                                  </p:stCondLst>
                                  <p:childTnLst>
                                    <p:set>
                                      <p:cBhvr>
                                        <p:cTn id="21" dur="1" fill="hold">
                                          <p:stCondLst>
                                            <p:cond delay="0"/>
                                          </p:stCondLst>
                                        </p:cTn>
                                        <p:tgtEl>
                                          <p:spTgt spid="132">
                                            <p:txEl>
                                              <p:pRg st="1" end="1"/>
                                            </p:txEl>
                                          </p:spTgt>
                                        </p:tgtEl>
                                        <p:attrNameLst>
                                          <p:attrName>style.visibility</p:attrName>
                                        </p:attrNameLst>
                                      </p:cBhvr>
                                      <p:to>
                                        <p:strVal val="visible"/>
                                      </p:to>
                                    </p:set>
                                    <p:animEffect transition="in" filter="wipe(left)">
                                      <p:cBhvr>
                                        <p:cTn id="22" dur="1700"/>
                                        <p:tgtEl>
                                          <p:spTgt spid="132">
                                            <p:txEl>
                                              <p:pRg st="1" end="1"/>
                                            </p:txEl>
                                          </p:spTgt>
                                        </p:tgtEl>
                                      </p:cBhvr>
                                    </p:animEffect>
                                  </p:childTnLst>
                                </p:cTn>
                              </p:par>
                            </p:childTnLst>
                          </p:cTn>
                        </p:par>
                        <p:par>
                          <p:cTn id="23" fill="hold">
                            <p:stCondLst>
                              <p:cond delay="3450"/>
                            </p:stCondLst>
                            <p:childTnLst>
                              <p:par>
                                <p:cTn id="24" presetID="22" presetClass="entr" presetSubtype="8" fill="hold" nodeType="afterEffect">
                                  <p:stCondLst>
                                    <p:cond delay="0"/>
                                  </p:stCondLst>
                                  <p:childTnLst>
                                    <p:set>
                                      <p:cBhvr>
                                        <p:cTn id="25" dur="1" fill="hold">
                                          <p:stCondLst>
                                            <p:cond delay="0"/>
                                          </p:stCondLst>
                                        </p:cTn>
                                        <p:tgtEl>
                                          <p:spTgt spid="132">
                                            <p:txEl>
                                              <p:pRg st="2" end="2"/>
                                            </p:txEl>
                                          </p:spTgt>
                                        </p:tgtEl>
                                        <p:attrNameLst>
                                          <p:attrName>style.visibility</p:attrName>
                                        </p:attrNameLst>
                                      </p:cBhvr>
                                      <p:to>
                                        <p:strVal val="visible"/>
                                      </p:to>
                                    </p:set>
                                    <p:animEffect transition="in" filter="wipe(left)">
                                      <p:cBhvr>
                                        <p:cTn id="26" dur="750"/>
                                        <p:tgtEl>
                                          <p:spTgt spid="132">
                                            <p:txEl>
                                              <p:pRg st="2" end="2"/>
                                            </p:txEl>
                                          </p:spTgt>
                                        </p:tgtEl>
                                      </p:cBhvr>
                                    </p:animEffect>
                                  </p:childTnLst>
                                </p:cTn>
                              </p:par>
                            </p:childTnLst>
                          </p:cTn>
                        </p:par>
                        <p:par>
                          <p:cTn id="27" fill="hold">
                            <p:stCondLst>
                              <p:cond delay="4200"/>
                            </p:stCondLst>
                            <p:childTnLst>
                              <p:par>
                                <p:cTn id="28" presetID="22" presetClass="entr" presetSubtype="8" fill="hold" nodeType="afterEffect">
                                  <p:stCondLst>
                                    <p:cond delay="0"/>
                                  </p:stCondLst>
                                  <p:childTnLst>
                                    <p:set>
                                      <p:cBhvr>
                                        <p:cTn id="29" dur="1" fill="hold">
                                          <p:stCondLst>
                                            <p:cond delay="0"/>
                                          </p:stCondLst>
                                        </p:cTn>
                                        <p:tgtEl>
                                          <p:spTgt spid="132">
                                            <p:txEl>
                                              <p:pRg st="3" end="3"/>
                                            </p:txEl>
                                          </p:spTgt>
                                        </p:tgtEl>
                                        <p:attrNameLst>
                                          <p:attrName>style.visibility</p:attrName>
                                        </p:attrNameLst>
                                      </p:cBhvr>
                                      <p:to>
                                        <p:strVal val="visible"/>
                                      </p:to>
                                    </p:set>
                                    <p:animEffect transition="in" filter="wipe(left)">
                                      <p:cBhvr>
                                        <p:cTn id="30" dur="1700"/>
                                        <p:tgtEl>
                                          <p:spTgt spid="13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2">
                                            <p:txEl>
                                              <p:pRg st="4" end="4"/>
                                            </p:txEl>
                                          </p:spTgt>
                                        </p:tgtEl>
                                        <p:attrNameLst>
                                          <p:attrName>style.visibility</p:attrName>
                                        </p:attrNameLst>
                                      </p:cBhvr>
                                      <p:to>
                                        <p:strVal val="visible"/>
                                      </p:to>
                                    </p:set>
                                    <p:animEffect transition="in" filter="wipe(left)">
                                      <p:cBhvr>
                                        <p:cTn id="35" dur="1700"/>
                                        <p:tgtEl>
                                          <p:spTgt spid="132">
                                            <p:txEl>
                                              <p:pRg st="4" end="4"/>
                                            </p:txEl>
                                          </p:spTgt>
                                        </p:tgtEl>
                                      </p:cBhvr>
                                    </p:animEffect>
                                  </p:childTnLst>
                                </p:cTn>
                              </p:par>
                            </p:childTnLst>
                          </p:cTn>
                        </p:par>
                        <p:par>
                          <p:cTn id="36" fill="hold">
                            <p:stCondLst>
                              <p:cond delay="1700"/>
                            </p:stCondLst>
                            <p:childTnLst>
                              <p:par>
                                <p:cTn id="37" presetID="22" presetClass="entr" presetSubtype="8" fill="hold" nodeType="afterEffect">
                                  <p:stCondLst>
                                    <p:cond delay="0"/>
                                  </p:stCondLst>
                                  <p:childTnLst>
                                    <p:set>
                                      <p:cBhvr>
                                        <p:cTn id="38" dur="1" fill="hold">
                                          <p:stCondLst>
                                            <p:cond delay="0"/>
                                          </p:stCondLst>
                                        </p:cTn>
                                        <p:tgtEl>
                                          <p:spTgt spid="132">
                                            <p:txEl>
                                              <p:pRg st="5" end="5"/>
                                            </p:txEl>
                                          </p:spTgt>
                                        </p:tgtEl>
                                        <p:attrNameLst>
                                          <p:attrName>style.visibility</p:attrName>
                                        </p:attrNameLst>
                                      </p:cBhvr>
                                      <p:to>
                                        <p:strVal val="visible"/>
                                      </p:to>
                                    </p:set>
                                    <p:animEffect transition="in" filter="wipe(left)">
                                      <p:cBhvr>
                                        <p:cTn id="39" dur="1670"/>
                                        <p:tgtEl>
                                          <p:spTgt spid="1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CEC2B-E521-600A-C522-4F4DAF2EFEFE}"/>
            </a:ext>
          </a:extLst>
        </p:cNvPr>
        <p:cNvGrpSpPr/>
        <p:nvPr/>
      </p:nvGrpSpPr>
      <p:grpSpPr>
        <a:xfrm>
          <a:off x="0" y="0"/>
          <a:ext cx="0" cy="0"/>
          <a:chOff x="0" y="0"/>
          <a:chExt cx="0" cy="0"/>
        </a:xfrm>
      </p:grpSpPr>
      <p:sp>
        <p:nvSpPr>
          <p:cNvPr id="9" name="Rectangle 14">
            <a:extLst>
              <a:ext uri="{FF2B5EF4-FFF2-40B4-BE49-F238E27FC236}">
                <a16:creationId xmlns:a16="http://schemas.microsoft.com/office/drawing/2014/main" id="{2652B125-C681-F4B4-BE20-F15848F9B01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sp>
        <p:nvSpPr>
          <p:cNvPr id="28" name="スライド番号プレースホルダー 27">
            <a:extLst>
              <a:ext uri="{FF2B5EF4-FFF2-40B4-BE49-F238E27FC236}">
                <a16:creationId xmlns:a16="http://schemas.microsoft.com/office/drawing/2014/main" id="{70CF10C6-B9A2-44B6-234F-21CB150AFBF8}"/>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19</a:t>
            </a:fld>
            <a:endParaRPr lang="en-US" altLang="ja-JP" dirty="0"/>
          </a:p>
        </p:txBody>
      </p:sp>
      <p:grpSp>
        <p:nvGrpSpPr>
          <p:cNvPr id="228" name="グループ化 227">
            <a:extLst>
              <a:ext uri="{FF2B5EF4-FFF2-40B4-BE49-F238E27FC236}">
                <a16:creationId xmlns:a16="http://schemas.microsoft.com/office/drawing/2014/main" id="{A0077614-F3B5-CD49-A8D8-DFEBC374019D}"/>
              </a:ext>
            </a:extLst>
          </p:cNvPr>
          <p:cNvGrpSpPr/>
          <p:nvPr/>
        </p:nvGrpSpPr>
        <p:grpSpPr>
          <a:xfrm>
            <a:off x="306265" y="1174782"/>
            <a:ext cx="4604035" cy="259668"/>
            <a:chOff x="643082" y="2567207"/>
            <a:chExt cx="4604035" cy="259668"/>
          </a:xfrm>
        </p:grpSpPr>
        <p:sp>
          <p:nvSpPr>
            <p:cNvPr id="229" name="object 131">
              <a:extLst>
                <a:ext uri="{FF2B5EF4-FFF2-40B4-BE49-F238E27FC236}">
                  <a16:creationId xmlns:a16="http://schemas.microsoft.com/office/drawing/2014/main" id="{C9766F24-6EA4-B77A-D3ED-EA3F36122067}"/>
                </a:ext>
              </a:extLst>
            </p:cNvPr>
            <p:cNvSpPr txBox="1"/>
            <p:nvPr/>
          </p:nvSpPr>
          <p:spPr>
            <a:xfrm>
              <a:off x="643082" y="2567207"/>
              <a:ext cx="1490036"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sz="1500" spc="32" dirty="0" err="1">
                  <a:solidFill>
                    <a:srgbClr val="231916"/>
                  </a:solidFill>
                  <a:latin typeface="+mn-ea"/>
                  <a:ea typeface="+mn-ea"/>
                </a:rPr>
                <a:t>日本の高齢化率</a:t>
              </a:r>
              <a:endParaRPr sz="1500" spc="32" dirty="0">
                <a:solidFill>
                  <a:srgbClr val="231916"/>
                </a:solidFill>
                <a:latin typeface="+mn-ea"/>
                <a:ea typeface="+mn-ea"/>
              </a:endParaRPr>
            </a:p>
          </p:txBody>
        </p:sp>
        <p:sp>
          <p:nvSpPr>
            <p:cNvPr id="230" name="テキスト ボックス 229">
              <a:extLst>
                <a:ext uri="{FF2B5EF4-FFF2-40B4-BE49-F238E27FC236}">
                  <a16:creationId xmlns:a16="http://schemas.microsoft.com/office/drawing/2014/main" id="{27C5C2F1-7D66-55AC-0398-239BD8209689}"/>
                </a:ext>
              </a:extLst>
            </p:cNvPr>
            <p:cNvSpPr txBox="1"/>
            <p:nvPr/>
          </p:nvSpPr>
          <p:spPr>
            <a:xfrm>
              <a:off x="2091518" y="2572959"/>
              <a:ext cx="3155599" cy="253916"/>
            </a:xfrm>
            <a:prstGeom prst="rect">
              <a:avLst/>
            </a:prstGeom>
            <a:noFill/>
          </p:spPr>
          <p:txBody>
            <a:bodyPr wrap="square" rtlCol="0">
              <a:spAutoFit/>
            </a:bodyPr>
            <a:lstStyle/>
            <a:p>
              <a:pPr marL="325324" indent="-325324" defTabSz="844083" eaLnBrk="1" fontAlgn="auto" hangingPunct="1">
                <a:spcBef>
                  <a:spcPts val="0"/>
                </a:spcBef>
                <a:spcAft>
                  <a:spcPts val="0"/>
                </a:spcAft>
                <a:defRPr/>
              </a:pPr>
              <a:r>
                <a:rPr kumimoji="0" lang="en-US" altLang="ja-JP" sz="1050" kern="0" dirty="0">
                  <a:solidFill>
                    <a:prstClr val="black"/>
                  </a:solidFill>
                  <a:latin typeface="+mn-ea"/>
                  <a:ea typeface="+mn-ea"/>
                </a:rPr>
                <a:t>(</a:t>
              </a:r>
              <a:r>
                <a:rPr kumimoji="0" lang="ja-JP" altLang="en-US" sz="1050" kern="0" dirty="0">
                  <a:solidFill>
                    <a:prstClr val="black"/>
                  </a:solidFill>
                  <a:latin typeface="+mn-ea"/>
                  <a:ea typeface="+mn-ea"/>
                </a:rPr>
                <a:t>高齢化率＝総人口に占める</a:t>
              </a:r>
              <a:r>
                <a:rPr kumimoji="0" lang="en-US" altLang="ja-JP" sz="1050" kern="0" dirty="0">
                  <a:solidFill>
                    <a:prstClr val="black"/>
                  </a:solidFill>
                  <a:latin typeface="+mn-ea"/>
                  <a:ea typeface="+mn-ea"/>
                </a:rPr>
                <a:t>65</a:t>
              </a:r>
              <a:r>
                <a:rPr kumimoji="0" lang="ja-JP" altLang="en-US" sz="1050" kern="0" dirty="0">
                  <a:solidFill>
                    <a:prstClr val="black"/>
                  </a:solidFill>
                  <a:latin typeface="+mn-ea"/>
                  <a:ea typeface="+mn-ea"/>
                </a:rPr>
                <a:t>歳以上人口の割合</a:t>
              </a:r>
              <a:r>
                <a:rPr kumimoji="0" lang="en-US" altLang="ja-JP" sz="1050" kern="0" dirty="0">
                  <a:solidFill>
                    <a:prstClr val="black"/>
                  </a:solidFill>
                  <a:latin typeface="+mn-ea"/>
                  <a:ea typeface="+mn-ea"/>
                </a:rPr>
                <a:t>)</a:t>
              </a:r>
            </a:p>
          </p:txBody>
        </p:sp>
      </p:grpSp>
      <p:grpSp>
        <p:nvGrpSpPr>
          <p:cNvPr id="8" name="グループ化 7">
            <a:extLst>
              <a:ext uri="{FF2B5EF4-FFF2-40B4-BE49-F238E27FC236}">
                <a16:creationId xmlns:a16="http://schemas.microsoft.com/office/drawing/2014/main" id="{6CB53CB5-8C41-F5F0-9946-E272BFFD61A1}"/>
              </a:ext>
            </a:extLst>
          </p:cNvPr>
          <p:cNvGrpSpPr/>
          <p:nvPr/>
        </p:nvGrpSpPr>
        <p:grpSpPr>
          <a:xfrm>
            <a:off x="-108642" y="1497731"/>
            <a:ext cx="9081537" cy="4121313"/>
            <a:chOff x="-108642" y="1497731"/>
            <a:chExt cx="9081537" cy="4121313"/>
          </a:xfrm>
        </p:grpSpPr>
        <p:grpSp>
          <p:nvGrpSpPr>
            <p:cNvPr id="5" name="グループ化 4">
              <a:extLst>
                <a:ext uri="{FF2B5EF4-FFF2-40B4-BE49-F238E27FC236}">
                  <a16:creationId xmlns:a16="http://schemas.microsoft.com/office/drawing/2014/main" id="{8C2372C3-4A81-E575-461A-2C5F04495B42}"/>
                </a:ext>
              </a:extLst>
            </p:cNvPr>
            <p:cNvGrpSpPr/>
            <p:nvPr/>
          </p:nvGrpSpPr>
          <p:grpSpPr>
            <a:xfrm>
              <a:off x="-108642" y="1497731"/>
              <a:ext cx="8797874" cy="4121313"/>
              <a:chOff x="-108642" y="1497731"/>
              <a:chExt cx="8797874" cy="4121313"/>
            </a:xfrm>
          </p:grpSpPr>
          <p:graphicFrame>
            <p:nvGraphicFramePr>
              <p:cNvPr id="6" name="グラフ 5">
                <a:extLst>
                  <a:ext uri="{FF2B5EF4-FFF2-40B4-BE49-F238E27FC236}">
                    <a16:creationId xmlns:a16="http://schemas.microsoft.com/office/drawing/2014/main" id="{3B23B92A-4177-A594-537D-64B6298D9F2E}"/>
                  </a:ext>
                </a:extLst>
              </p:cNvPr>
              <p:cNvGraphicFramePr>
                <a:graphicFrameLocks/>
              </p:cNvGraphicFramePr>
              <p:nvPr>
                <p:extLst>
                  <p:ext uri="{D42A27DB-BD31-4B8C-83A1-F6EECF244321}">
                    <p14:modId xmlns:p14="http://schemas.microsoft.com/office/powerpoint/2010/main" val="968034190"/>
                  </p:ext>
                </p:extLst>
              </p:nvPr>
            </p:nvGraphicFramePr>
            <p:xfrm>
              <a:off x="-108642" y="1525962"/>
              <a:ext cx="8696830" cy="4093082"/>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グループ化 3">
                <a:extLst>
                  <a:ext uri="{FF2B5EF4-FFF2-40B4-BE49-F238E27FC236}">
                    <a16:creationId xmlns:a16="http://schemas.microsoft.com/office/drawing/2014/main" id="{010DF5F2-92E9-5316-794D-89100D1A5F74}"/>
                  </a:ext>
                </a:extLst>
              </p:cNvPr>
              <p:cNvGrpSpPr/>
              <p:nvPr/>
            </p:nvGrpSpPr>
            <p:grpSpPr>
              <a:xfrm>
                <a:off x="1040313" y="5199602"/>
                <a:ext cx="7305103" cy="415500"/>
                <a:chOff x="1040313" y="5199602"/>
                <a:chExt cx="7305103" cy="415500"/>
              </a:xfrm>
            </p:grpSpPr>
            <p:sp>
              <p:nvSpPr>
                <p:cNvPr id="250" name="テキスト ボックス 249">
                  <a:extLst>
                    <a:ext uri="{FF2B5EF4-FFF2-40B4-BE49-F238E27FC236}">
                      <a16:creationId xmlns:a16="http://schemas.microsoft.com/office/drawing/2014/main" id="{3CCD5354-3AA7-4E9F-A80B-D2A34917AC5E}"/>
                    </a:ext>
                  </a:extLst>
                </p:cNvPr>
                <p:cNvSpPr txBox="1"/>
                <p:nvPr/>
              </p:nvSpPr>
              <p:spPr>
                <a:xfrm rot="18653614">
                  <a:off x="940286" y="5299629"/>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1990</a:t>
                  </a:r>
                  <a:endParaRPr kumimoji="1" lang="ja-JP" altLang="en-US" sz="800" b="1" dirty="0">
                    <a:latin typeface="Arial" panose="020B0604020202020204" pitchFamily="34" charset="0"/>
                    <a:cs typeface="Arial" panose="020B0604020202020204" pitchFamily="34" charset="0"/>
                  </a:endParaRPr>
                </a:p>
              </p:txBody>
            </p:sp>
            <p:sp>
              <p:nvSpPr>
                <p:cNvPr id="251" name="テキスト ボックス 250">
                  <a:extLst>
                    <a:ext uri="{FF2B5EF4-FFF2-40B4-BE49-F238E27FC236}">
                      <a16:creationId xmlns:a16="http://schemas.microsoft.com/office/drawing/2014/main" id="{92724207-F9F8-44C0-6DA0-C5ED81EFA222}"/>
                    </a:ext>
                  </a:extLst>
                </p:cNvPr>
                <p:cNvSpPr txBox="1"/>
                <p:nvPr/>
              </p:nvSpPr>
              <p:spPr>
                <a:xfrm rot="18653614">
                  <a:off x="8029945"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2050</a:t>
                  </a:r>
                  <a:endParaRPr kumimoji="1" lang="ja-JP" altLang="en-US" sz="800" b="1" dirty="0">
                    <a:latin typeface="Arial" panose="020B0604020202020204" pitchFamily="34" charset="0"/>
                    <a:cs typeface="Arial" panose="020B0604020202020204" pitchFamily="34" charset="0"/>
                  </a:endParaRPr>
                </a:p>
              </p:txBody>
            </p:sp>
            <p:sp>
              <p:nvSpPr>
                <p:cNvPr id="252" name="テキスト ボックス 251">
                  <a:extLst>
                    <a:ext uri="{FF2B5EF4-FFF2-40B4-BE49-F238E27FC236}">
                      <a16:creationId xmlns:a16="http://schemas.microsoft.com/office/drawing/2014/main" id="{755F2419-551A-19A7-3077-D0630CBCE6EC}"/>
                    </a:ext>
                  </a:extLst>
                </p:cNvPr>
                <p:cNvSpPr txBox="1"/>
                <p:nvPr/>
              </p:nvSpPr>
              <p:spPr>
                <a:xfrm rot="18653614">
                  <a:off x="7439141"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2045</a:t>
                  </a:r>
                  <a:endParaRPr kumimoji="1" lang="ja-JP" altLang="en-US" sz="800" b="1" dirty="0">
                    <a:latin typeface="Arial" panose="020B0604020202020204" pitchFamily="34" charset="0"/>
                    <a:cs typeface="Arial" panose="020B0604020202020204" pitchFamily="34" charset="0"/>
                  </a:endParaRPr>
                </a:p>
              </p:txBody>
            </p:sp>
            <p:sp>
              <p:nvSpPr>
                <p:cNvPr id="253" name="テキスト ボックス 252">
                  <a:extLst>
                    <a:ext uri="{FF2B5EF4-FFF2-40B4-BE49-F238E27FC236}">
                      <a16:creationId xmlns:a16="http://schemas.microsoft.com/office/drawing/2014/main" id="{788BAF43-AD75-B6A9-DCD4-338EF0D1B8EB}"/>
                    </a:ext>
                  </a:extLst>
                </p:cNvPr>
                <p:cNvSpPr txBox="1"/>
                <p:nvPr/>
              </p:nvSpPr>
              <p:spPr>
                <a:xfrm rot="18653614">
                  <a:off x="6848336"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2040</a:t>
                  </a:r>
                  <a:endParaRPr kumimoji="1" lang="ja-JP" altLang="en-US" sz="800" b="1" dirty="0">
                    <a:latin typeface="Arial" panose="020B0604020202020204" pitchFamily="34" charset="0"/>
                    <a:cs typeface="Arial" panose="020B0604020202020204" pitchFamily="34" charset="0"/>
                  </a:endParaRPr>
                </a:p>
              </p:txBody>
            </p:sp>
            <p:sp>
              <p:nvSpPr>
                <p:cNvPr id="254" name="テキスト ボックス 253">
                  <a:extLst>
                    <a:ext uri="{FF2B5EF4-FFF2-40B4-BE49-F238E27FC236}">
                      <a16:creationId xmlns:a16="http://schemas.microsoft.com/office/drawing/2014/main" id="{8FC17FD1-B333-C4D7-2B2F-1A433ABFCA1C}"/>
                    </a:ext>
                  </a:extLst>
                </p:cNvPr>
                <p:cNvSpPr txBox="1"/>
                <p:nvPr/>
              </p:nvSpPr>
              <p:spPr>
                <a:xfrm rot="18653614">
                  <a:off x="6257531"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2035</a:t>
                  </a:r>
                </a:p>
              </p:txBody>
            </p:sp>
            <p:sp>
              <p:nvSpPr>
                <p:cNvPr id="255" name="テキスト ボックス 254">
                  <a:extLst>
                    <a:ext uri="{FF2B5EF4-FFF2-40B4-BE49-F238E27FC236}">
                      <a16:creationId xmlns:a16="http://schemas.microsoft.com/office/drawing/2014/main" id="{B0A8119F-F7D4-EAD9-D2CF-8888B2615EF6}"/>
                    </a:ext>
                  </a:extLst>
                </p:cNvPr>
                <p:cNvSpPr txBox="1"/>
                <p:nvPr/>
              </p:nvSpPr>
              <p:spPr>
                <a:xfrm rot="18653614">
                  <a:off x="5666726"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2030</a:t>
                  </a:r>
                </a:p>
              </p:txBody>
            </p:sp>
            <p:sp>
              <p:nvSpPr>
                <p:cNvPr id="132" name="テキスト ボックス 131">
                  <a:extLst>
                    <a:ext uri="{FF2B5EF4-FFF2-40B4-BE49-F238E27FC236}">
                      <a16:creationId xmlns:a16="http://schemas.microsoft.com/office/drawing/2014/main" id="{F9E6A7DC-D192-1CD5-22DE-6386B2BD789A}"/>
                    </a:ext>
                  </a:extLst>
                </p:cNvPr>
                <p:cNvSpPr txBox="1"/>
                <p:nvPr/>
              </p:nvSpPr>
              <p:spPr>
                <a:xfrm rot="18653614">
                  <a:off x="5075921"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2025</a:t>
                  </a:r>
                </a:p>
              </p:txBody>
            </p:sp>
            <p:sp>
              <p:nvSpPr>
                <p:cNvPr id="133" name="テキスト ボックス 132">
                  <a:extLst>
                    <a:ext uri="{FF2B5EF4-FFF2-40B4-BE49-F238E27FC236}">
                      <a16:creationId xmlns:a16="http://schemas.microsoft.com/office/drawing/2014/main" id="{C4CE4A79-4B9B-E060-E732-81B690570137}"/>
                    </a:ext>
                  </a:extLst>
                </p:cNvPr>
                <p:cNvSpPr txBox="1"/>
                <p:nvPr/>
              </p:nvSpPr>
              <p:spPr>
                <a:xfrm rot="18653614">
                  <a:off x="4485116"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2020</a:t>
                  </a:r>
                </a:p>
              </p:txBody>
            </p:sp>
            <p:sp>
              <p:nvSpPr>
                <p:cNvPr id="134" name="テキスト ボックス 133">
                  <a:extLst>
                    <a:ext uri="{FF2B5EF4-FFF2-40B4-BE49-F238E27FC236}">
                      <a16:creationId xmlns:a16="http://schemas.microsoft.com/office/drawing/2014/main" id="{7616E1C2-6B8C-520D-ADB7-740C2D80FFD2}"/>
                    </a:ext>
                  </a:extLst>
                </p:cNvPr>
                <p:cNvSpPr txBox="1"/>
                <p:nvPr/>
              </p:nvSpPr>
              <p:spPr>
                <a:xfrm rot="18653614">
                  <a:off x="3894311"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2015</a:t>
                  </a:r>
                </a:p>
              </p:txBody>
            </p:sp>
            <p:sp>
              <p:nvSpPr>
                <p:cNvPr id="135" name="テキスト ボックス 134">
                  <a:extLst>
                    <a:ext uri="{FF2B5EF4-FFF2-40B4-BE49-F238E27FC236}">
                      <a16:creationId xmlns:a16="http://schemas.microsoft.com/office/drawing/2014/main" id="{05068B2A-CC2C-C3C8-E141-B9C30A2D97E4}"/>
                    </a:ext>
                  </a:extLst>
                </p:cNvPr>
                <p:cNvSpPr txBox="1"/>
                <p:nvPr/>
              </p:nvSpPr>
              <p:spPr>
                <a:xfrm rot="18653614">
                  <a:off x="3303506"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2010</a:t>
                  </a:r>
                </a:p>
              </p:txBody>
            </p:sp>
            <p:sp>
              <p:nvSpPr>
                <p:cNvPr id="136" name="テキスト ボックス 135">
                  <a:extLst>
                    <a:ext uri="{FF2B5EF4-FFF2-40B4-BE49-F238E27FC236}">
                      <a16:creationId xmlns:a16="http://schemas.microsoft.com/office/drawing/2014/main" id="{FA5693A3-23DA-ADD5-44DD-0631F8B177DE}"/>
                    </a:ext>
                  </a:extLst>
                </p:cNvPr>
                <p:cNvSpPr txBox="1"/>
                <p:nvPr/>
              </p:nvSpPr>
              <p:spPr>
                <a:xfrm rot="18653614">
                  <a:off x="2712701"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2005</a:t>
                  </a:r>
                </a:p>
              </p:txBody>
            </p:sp>
            <p:sp>
              <p:nvSpPr>
                <p:cNvPr id="137" name="テキスト ボックス 136">
                  <a:extLst>
                    <a:ext uri="{FF2B5EF4-FFF2-40B4-BE49-F238E27FC236}">
                      <a16:creationId xmlns:a16="http://schemas.microsoft.com/office/drawing/2014/main" id="{72EA4DFC-80EA-6FEB-3684-D71C6E9A791F}"/>
                    </a:ext>
                  </a:extLst>
                </p:cNvPr>
                <p:cNvSpPr txBox="1"/>
                <p:nvPr/>
              </p:nvSpPr>
              <p:spPr>
                <a:xfrm rot="18653614">
                  <a:off x="2121896" y="5299629"/>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2000</a:t>
                  </a:r>
                </a:p>
              </p:txBody>
            </p:sp>
            <p:sp>
              <p:nvSpPr>
                <p:cNvPr id="138" name="テキスト ボックス 137">
                  <a:extLst>
                    <a:ext uri="{FF2B5EF4-FFF2-40B4-BE49-F238E27FC236}">
                      <a16:creationId xmlns:a16="http://schemas.microsoft.com/office/drawing/2014/main" id="{34315AB0-8054-C50F-2C56-36D34D368D89}"/>
                    </a:ext>
                  </a:extLst>
                </p:cNvPr>
                <p:cNvSpPr txBox="1"/>
                <p:nvPr/>
              </p:nvSpPr>
              <p:spPr>
                <a:xfrm rot="18653614">
                  <a:off x="1531091"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1995</a:t>
                  </a:r>
                </a:p>
              </p:txBody>
            </p:sp>
          </p:grpSp>
          <p:sp>
            <p:nvSpPr>
              <p:cNvPr id="233" name="object 66">
                <a:extLst>
                  <a:ext uri="{FF2B5EF4-FFF2-40B4-BE49-F238E27FC236}">
                    <a16:creationId xmlns:a16="http://schemas.microsoft.com/office/drawing/2014/main" id="{FAB67E35-21CC-E023-50B1-BAB97E6156EE}"/>
                  </a:ext>
                </a:extLst>
              </p:cNvPr>
              <p:cNvSpPr txBox="1"/>
              <p:nvPr/>
            </p:nvSpPr>
            <p:spPr>
              <a:xfrm>
                <a:off x="8385811" y="5120938"/>
                <a:ext cx="303421"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Yu Gothic"/>
                  </a:rPr>
                  <a:t>（年）</a:t>
                </a:r>
                <a:endParaRPr sz="1000" dirty="0">
                  <a:solidFill>
                    <a:prstClr val="black"/>
                  </a:solidFill>
                  <a:latin typeface="+mn-ea"/>
                  <a:ea typeface="+mn-ea"/>
                  <a:cs typeface="Yu Gothic"/>
                </a:endParaRPr>
              </a:p>
            </p:txBody>
          </p:sp>
          <p:sp>
            <p:nvSpPr>
              <p:cNvPr id="231" name="object 66">
                <a:extLst>
                  <a:ext uri="{FF2B5EF4-FFF2-40B4-BE49-F238E27FC236}">
                    <a16:creationId xmlns:a16="http://schemas.microsoft.com/office/drawing/2014/main" id="{DFDD8E47-62F5-ED9D-7417-C7D71B25132D}"/>
                  </a:ext>
                </a:extLst>
              </p:cNvPr>
              <p:cNvSpPr txBox="1"/>
              <p:nvPr/>
            </p:nvSpPr>
            <p:spPr>
              <a:xfrm>
                <a:off x="345859" y="1497731"/>
                <a:ext cx="262293"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Arial" panose="020B0604020202020204" pitchFamily="34" charset="0"/>
                  </a:rPr>
                  <a:t>（</a:t>
                </a:r>
                <a:r>
                  <a:rPr lang="en-US" altLang="ja-JP" sz="1000" b="1" dirty="0">
                    <a:solidFill>
                      <a:srgbClr val="231916"/>
                    </a:solidFill>
                    <a:latin typeface="Arial" panose="020B0604020202020204" pitchFamily="34" charset="0"/>
                    <a:ea typeface="Meiryo UI"/>
                    <a:cs typeface="Arial" panose="020B0604020202020204" pitchFamily="34" charset="0"/>
                  </a:rPr>
                  <a:t>%</a:t>
                </a:r>
                <a:r>
                  <a:rPr lang="ja-JP" altLang="en-US" sz="1000" dirty="0">
                    <a:solidFill>
                      <a:srgbClr val="231916"/>
                    </a:solidFill>
                    <a:latin typeface="+mn-ea"/>
                    <a:ea typeface="+mn-ea"/>
                    <a:cs typeface="Arial" panose="020B0604020202020204" pitchFamily="34" charset="0"/>
                  </a:rPr>
                  <a:t>）</a:t>
                </a:r>
                <a:endParaRPr sz="1000" dirty="0">
                  <a:solidFill>
                    <a:prstClr val="black"/>
                  </a:solidFill>
                  <a:latin typeface="+mn-ea"/>
                  <a:ea typeface="+mn-ea"/>
                  <a:cs typeface="Arial" panose="020B0604020202020204" pitchFamily="34" charset="0"/>
                </a:endParaRPr>
              </a:p>
            </p:txBody>
          </p:sp>
        </p:grpSp>
        <p:grpSp>
          <p:nvGrpSpPr>
            <p:cNvPr id="10" name="グループ化 9">
              <a:extLst>
                <a:ext uri="{FF2B5EF4-FFF2-40B4-BE49-F238E27FC236}">
                  <a16:creationId xmlns:a16="http://schemas.microsoft.com/office/drawing/2014/main" id="{D518CF20-EEC5-0140-0622-78BD8F9B6242}"/>
                </a:ext>
              </a:extLst>
            </p:cNvPr>
            <p:cNvGrpSpPr/>
            <p:nvPr/>
          </p:nvGrpSpPr>
          <p:grpSpPr>
            <a:xfrm>
              <a:off x="8192236" y="1909131"/>
              <a:ext cx="780659" cy="1344679"/>
              <a:chOff x="2753405" y="2717737"/>
              <a:chExt cx="780659" cy="1344679"/>
            </a:xfrm>
          </p:grpSpPr>
          <p:pic>
            <p:nvPicPr>
              <p:cNvPr id="14" name="Picture 151" descr="アメリカ合衆国">
                <a:extLst>
                  <a:ext uri="{FF2B5EF4-FFF2-40B4-BE49-F238E27FC236}">
                    <a16:creationId xmlns:a16="http://schemas.microsoft.com/office/drawing/2014/main" id="{6D2C43E1-A909-620C-1A3B-7973BAB10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0064" y="3879490"/>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52" descr="英国">
                <a:extLst>
                  <a:ext uri="{FF2B5EF4-FFF2-40B4-BE49-F238E27FC236}">
                    <a16:creationId xmlns:a16="http://schemas.microsoft.com/office/drawing/2014/main" id="{D372FD3C-595B-AF6C-E4B6-1DE148C96E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0064" y="3684847"/>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3" descr="ドイツ">
                <a:extLst>
                  <a:ext uri="{FF2B5EF4-FFF2-40B4-BE49-F238E27FC236}">
                    <a16:creationId xmlns:a16="http://schemas.microsoft.com/office/drawing/2014/main" id="{27A50D69-6503-21A6-AFBE-F22BECAC95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0087" y="3340274"/>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54" descr="フランス">
                <a:extLst>
                  <a:ext uri="{FF2B5EF4-FFF2-40B4-BE49-F238E27FC236}">
                    <a16:creationId xmlns:a16="http://schemas.microsoft.com/office/drawing/2014/main" id="{4D6B98CA-27A4-8213-0280-CB85665FBB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0087" y="3512587"/>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55" descr="日本">
                <a:extLst>
                  <a:ext uri="{FF2B5EF4-FFF2-40B4-BE49-F238E27FC236}">
                    <a16:creationId xmlns:a16="http://schemas.microsoft.com/office/drawing/2014/main" id="{36714415-CDE2-5D4B-ECDF-7F89E38782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3405" y="2761529"/>
                <a:ext cx="223770" cy="138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 Box 158">
                <a:extLst>
                  <a:ext uri="{FF2B5EF4-FFF2-40B4-BE49-F238E27FC236}">
                    <a16:creationId xmlns:a16="http://schemas.microsoft.com/office/drawing/2014/main" id="{F48A468E-1E4D-0906-5DE2-ADAB609470CF}"/>
                  </a:ext>
                </a:extLst>
              </p:cNvPr>
              <p:cNvSpPr txBox="1">
                <a:spLocks noChangeArrowheads="1"/>
              </p:cNvSpPr>
              <p:nvPr/>
            </p:nvSpPr>
            <p:spPr bwMode="auto">
              <a:xfrm>
                <a:off x="2936613" y="2717737"/>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83030"/>
                    </a:solidFill>
                    <a:latin typeface="+mn-ea"/>
                    <a:ea typeface="+mn-ea"/>
                  </a:rPr>
                  <a:t>日本</a:t>
                </a:r>
              </a:p>
            </p:txBody>
          </p:sp>
          <p:sp>
            <p:nvSpPr>
              <p:cNvPr id="22" name="Text Box 159">
                <a:extLst>
                  <a:ext uri="{FF2B5EF4-FFF2-40B4-BE49-F238E27FC236}">
                    <a16:creationId xmlns:a16="http://schemas.microsoft.com/office/drawing/2014/main" id="{5A4A129C-5280-EC10-9C7E-6AFD0712C091}"/>
                  </a:ext>
                </a:extLst>
              </p:cNvPr>
              <p:cNvSpPr txBox="1">
                <a:spLocks noChangeArrowheads="1"/>
              </p:cNvSpPr>
              <p:nvPr/>
            </p:nvSpPr>
            <p:spPr bwMode="auto">
              <a:xfrm>
                <a:off x="2952230" y="3296062"/>
                <a:ext cx="458660"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AB200"/>
                    </a:solidFill>
                    <a:latin typeface="+mn-ea"/>
                    <a:ea typeface="+mn-ea"/>
                  </a:rPr>
                  <a:t>ドイツ</a:t>
                </a:r>
              </a:p>
            </p:txBody>
          </p:sp>
          <p:sp>
            <p:nvSpPr>
              <p:cNvPr id="23" name="Text Box 160">
                <a:extLst>
                  <a:ext uri="{FF2B5EF4-FFF2-40B4-BE49-F238E27FC236}">
                    <a16:creationId xmlns:a16="http://schemas.microsoft.com/office/drawing/2014/main" id="{01E0EE88-FB7F-FD35-08F4-D850A54F46F2}"/>
                  </a:ext>
                </a:extLst>
              </p:cNvPr>
              <p:cNvSpPr txBox="1">
                <a:spLocks noChangeArrowheads="1"/>
              </p:cNvSpPr>
              <p:nvPr/>
            </p:nvSpPr>
            <p:spPr bwMode="auto">
              <a:xfrm>
                <a:off x="2947164" y="3467768"/>
                <a:ext cx="586900"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FF66CC"/>
                    </a:solidFill>
                    <a:latin typeface="+mn-ea"/>
                    <a:ea typeface="+mn-ea"/>
                  </a:rPr>
                  <a:t>フランス</a:t>
                </a:r>
              </a:p>
            </p:txBody>
          </p:sp>
          <p:sp>
            <p:nvSpPr>
              <p:cNvPr id="26" name="Text Box 161">
                <a:extLst>
                  <a:ext uri="{FF2B5EF4-FFF2-40B4-BE49-F238E27FC236}">
                    <a16:creationId xmlns:a16="http://schemas.microsoft.com/office/drawing/2014/main" id="{7D32C56E-4F53-3031-6284-4FC5D6D182BF}"/>
                  </a:ext>
                </a:extLst>
              </p:cNvPr>
              <p:cNvSpPr txBox="1">
                <a:spLocks noChangeArrowheads="1"/>
              </p:cNvSpPr>
              <p:nvPr/>
            </p:nvSpPr>
            <p:spPr bwMode="auto">
              <a:xfrm>
                <a:off x="2946980" y="3643304"/>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2B7CDD"/>
                    </a:solidFill>
                    <a:latin typeface="+mn-ea"/>
                    <a:ea typeface="+mn-ea"/>
                  </a:rPr>
                  <a:t>英国</a:t>
                </a:r>
              </a:p>
            </p:txBody>
          </p:sp>
          <p:sp>
            <p:nvSpPr>
              <p:cNvPr id="227" name="Text Box 162">
                <a:extLst>
                  <a:ext uri="{FF2B5EF4-FFF2-40B4-BE49-F238E27FC236}">
                    <a16:creationId xmlns:a16="http://schemas.microsoft.com/office/drawing/2014/main" id="{4A515006-83EF-F146-0989-B2411795A848}"/>
                  </a:ext>
                </a:extLst>
              </p:cNvPr>
              <p:cNvSpPr txBox="1">
                <a:spLocks noChangeArrowheads="1"/>
              </p:cNvSpPr>
              <p:nvPr/>
            </p:nvSpPr>
            <p:spPr bwMode="auto">
              <a:xfrm>
                <a:off x="2946980" y="3835333"/>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7030A0"/>
                    </a:solidFill>
                    <a:latin typeface="+mn-ea"/>
                    <a:ea typeface="+mn-ea"/>
                  </a:rPr>
                  <a:t>米国</a:t>
                </a:r>
              </a:p>
            </p:txBody>
          </p:sp>
        </p:grpSp>
        <p:sp>
          <p:nvSpPr>
            <p:cNvPr id="232" name="object 34">
              <a:extLst>
                <a:ext uri="{FF2B5EF4-FFF2-40B4-BE49-F238E27FC236}">
                  <a16:creationId xmlns:a16="http://schemas.microsoft.com/office/drawing/2014/main" id="{B4B88D8D-3087-EE19-6246-A90367564669}"/>
                </a:ext>
              </a:extLst>
            </p:cNvPr>
            <p:cNvSpPr txBox="1"/>
            <p:nvPr/>
          </p:nvSpPr>
          <p:spPr>
            <a:xfrm>
              <a:off x="4463054" y="2230495"/>
              <a:ext cx="820616" cy="301173"/>
            </a:xfrm>
            <a:prstGeom prst="rect">
              <a:avLst/>
            </a:prstGeom>
          </p:spPr>
          <p:txBody>
            <a:bodyPr vert="horz" wrap="square" lIns="0" tIns="0" rIns="0" bIns="0" rtlCol="0">
              <a:spAutoFit/>
            </a:bodyPr>
            <a:lstStyle/>
            <a:p>
              <a:pPr marL="196953" marR="4689" indent="-185815" defTabSz="844083" eaLnBrk="1" fontAlgn="auto" hangingPunct="1">
                <a:lnSpc>
                  <a:spcPct val="101499"/>
                </a:lnSpc>
                <a:spcBef>
                  <a:spcPts val="0"/>
                </a:spcBef>
                <a:spcAft>
                  <a:spcPts val="0"/>
                </a:spcAft>
                <a:defRPr/>
              </a:pPr>
              <a:r>
                <a:rPr sz="1000" b="1" spc="46" dirty="0">
                  <a:solidFill>
                    <a:prstClr val="black"/>
                  </a:solidFill>
                  <a:latin typeface="Arial" panose="020B0604020202020204" pitchFamily="34" charset="0"/>
                  <a:ea typeface="Meiryo UI"/>
                  <a:cs typeface="Arial" panose="020B0604020202020204" pitchFamily="34" charset="0"/>
                </a:rPr>
                <a:t>（20</a:t>
              </a:r>
              <a:r>
                <a:rPr lang="en-US" sz="1000" b="1" spc="46" dirty="0">
                  <a:solidFill>
                    <a:prstClr val="black"/>
                  </a:solidFill>
                  <a:latin typeface="Arial" panose="020B0604020202020204" pitchFamily="34" charset="0"/>
                  <a:ea typeface="Meiryo UI"/>
                  <a:cs typeface="Arial" panose="020B0604020202020204" pitchFamily="34" charset="0"/>
                </a:rPr>
                <a:t>2</a:t>
              </a:r>
              <a:r>
                <a:rPr lang="en-US" altLang="ja-JP" sz="1000" b="1" spc="46" dirty="0">
                  <a:solidFill>
                    <a:prstClr val="black"/>
                  </a:solidFill>
                  <a:latin typeface="Arial" panose="020B0604020202020204" pitchFamily="34" charset="0"/>
                  <a:ea typeface="Meiryo UI"/>
                  <a:cs typeface="Arial" panose="020B0604020202020204" pitchFamily="34" charset="0"/>
                </a:rPr>
                <a:t>4</a:t>
              </a:r>
              <a:r>
                <a:rPr sz="1000" b="1" spc="46" dirty="0">
                  <a:solidFill>
                    <a:prstClr val="black"/>
                  </a:solidFill>
                  <a:latin typeface="Arial" panose="020B0604020202020204" pitchFamily="34" charset="0"/>
                  <a:ea typeface="Meiryo UI"/>
                  <a:cs typeface="Arial" panose="020B0604020202020204" pitchFamily="34" charset="0"/>
                </a:rPr>
                <a:t>年）  </a:t>
              </a:r>
              <a:r>
                <a:rPr sz="1000" b="1" spc="55" dirty="0">
                  <a:solidFill>
                    <a:prstClr val="black"/>
                  </a:solidFill>
                  <a:latin typeface="Arial" panose="020B0604020202020204" pitchFamily="34" charset="0"/>
                  <a:ea typeface="Meiryo UI"/>
                  <a:cs typeface="Arial" panose="020B0604020202020204" pitchFamily="34" charset="0"/>
                </a:rPr>
                <a:t>2</a:t>
              </a:r>
              <a:r>
                <a:rPr lang="en-US" sz="1000" b="1" spc="55" dirty="0">
                  <a:solidFill>
                    <a:prstClr val="black"/>
                  </a:solidFill>
                  <a:latin typeface="Arial" panose="020B0604020202020204" pitchFamily="34" charset="0"/>
                  <a:ea typeface="Meiryo UI"/>
                  <a:cs typeface="Arial" panose="020B0604020202020204" pitchFamily="34" charset="0"/>
                </a:rPr>
                <a:t>9</a:t>
              </a:r>
              <a:r>
                <a:rPr sz="1000" b="1" spc="55" dirty="0">
                  <a:solidFill>
                    <a:prstClr val="black"/>
                  </a:solidFill>
                  <a:latin typeface="Arial" panose="020B0604020202020204" pitchFamily="34" charset="0"/>
                  <a:ea typeface="Meiryo UI"/>
                  <a:cs typeface="Arial" panose="020B0604020202020204" pitchFamily="34" charset="0"/>
                </a:rPr>
                <a:t>.</a:t>
              </a:r>
              <a:r>
                <a:rPr lang="en-US" altLang="ja-JP" sz="1000" b="1" spc="55" dirty="0">
                  <a:solidFill>
                    <a:prstClr val="black"/>
                  </a:solidFill>
                  <a:latin typeface="Arial" panose="020B0604020202020204" pitchFamily="34" charset="0"/>
                  <a:ea typeface="Meiryo UI"/>
                  <a:cs typeface="Arial" panose="020B0604020202020204" pitchFamily="34" charset="0"/>
                </a:rPr>
                <a:t>4</a:t>
              </a:r>
              <a:endParaRPr sz="1000" dirty="0">
                <a:solidFill>
                  <a:prstClr val="black"/>
                </a:solidFill>
                <a:latin typeface="Arial" panose="020B0604020202020204" pitchFamily="34" charset="0"/>
                <a:ea typeface="Meiryo UI"/>
                <a:cs typeface="Arial" panose="020B0604020202020204" pitchFamily="34" charset="0"/>
              </a:endParaRPr>
            </a:p>
          </p:txBody>
        </p:sp>
      </p:grpSp>
      <p:sp>
        <p:nvSpPr>
          <p:cNvPr id="234" name="object 66">
            <a:extLst>
              <a:ext uri="{FF2B5EF4-FFF2-40B4-BE49-F238E27FC236}">
                <a16:creationId xmlns:a16="http://schemas.microsoft.com/office/drawing/2014/main" id="{744F3D33-A1FC-D990-6C19-FBCB74882C34}"/>
              </a:ext>
            </a:extLst>
          </p:cNvPr>
          <p:cNvSpPr txBox="1"/>
          <p:nvPr/>
        </p:nvSpPr>
        <p:spPr>
          <a:xfrm>
            <a:off x="562605" y="5781724"/>
            <a:ext cx="8330570" cy="246221"/>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800" dirty="0">
                <a:solidFill>
                  <a:prstClr val="black"/>
                </a:solidFill>
                <a:latin typeface="+mn-ea"/>
                <a:ea typeface="+mn-ea"/>
              </a:rPr>
              <a:t>出所 ：</a:t>
            </a:r>
            <a:r>
              <a:rPr lang="ja-JP" altLang="en-US" sz="800" spc="-50" dirty="0">
                <a:solidFill>
                  <a:prstClr val="black"/>
                </a:solidFill>
                <a:latin typeface="+mn-ea"/>
                <a:ea typeface="+mn-ea"/>
              </a:rPr>
              <a:t> </a:t>
            </a:r>
            <a:r>
              <a:rPr lang="ja-JP" altLang="en-US" sz="800" dirty="0">
                <a:solidFill>
                  <a:prstClr val="black"/>
                </a:solidFill>
                <a:latin typeface="+mn-ea"/>
                <a:ea typeface="+mn-ea"/>
              </a:rPr>
              <a:t>日本：総務省「人口推計」、国立社会保障・人口問題研究所　「日本の将来推計人口（令和５年推計）」（出生中位・死亡中位仮定）</a:t>
            </a:r>
            <a:endParaRPr lang="en-US" altLang="ja-JP" sz="800" dirty="0">
              <a:solidFill>
                <a:prstClr val="black"/>
              </a:solidFill>
              <a:latin typeface="+mn-ea"/>
              <a:ea typeface="+mn-ea"/>
            </a:endParaRPr>
          </a:p>
          <a:p>
            <a:pPr marL="11723" defTabSz="844083" eaLnBrk="1" fontAlgn="auto" hangingPunct="1">
              <a:spcBef>
                <a:spcPts val="0"/>
              </a:spcBef>
              <a:spcAft>
                <a:spcPts val="0"/>
              </a:spcAft>
              <a:defRPr/>
            </a:pPr>
            <a:r>
              <a:rPr lang="ja-JP" altLang="en-US" sz="800" dirty="0">
                <a:solidFill>
                  <a:prstClr val="black"/>
                </a:solidFill>
                <a:latin typeface="+mn-ea"/>
                <a:ea typeface="+mn-ea"/>
              </a:rPr>
              <a:t>　　　　</a:t>
            </a:r>
            <a:r>
              <a:rPr lang="ja-JP" altLang="en-US" sz="800" spc="80" dirty="0">
                <a:solidFill>
                  <a:prstClr val="black"/>
                </a:solidFill>
                <a:latin typeface="+mn-ea"/>
                <a:ea typeface="+mn-ea"/>
              </a:rPr>
              <a:t> </a:t>
            </a:r>
            <a:r>
              <a:rPr lang="ja-JP" altLang="en-US" sz="800" dirty="0">
                <a:solidFill>
                  <a:prstClr val="black"/>
                </a:solidFill>
                <a:latin typeface="+mn-ea"/>
                <a:ea typeface="+mn-ea"/>
              </a:rPr>
              <a:t>諸外国：国連</a:t>
            </a:r>
            <a:r>
              <a:rPr lang="en-US" altLang="ja-JP" sz="800" dirty="0">
                <a:solidFill>
                  <a:prstClr val="black"/>
                </a:solidFill>
                <a:latin typeface="+mn-ea"/>
                <a:ea typeface="+mn-ea"/>
              </a:rPr>
              <a:t>“World Population Prospects 2022”</a:t>
            </a:r>
          </a:p>
        </p:txBody>
      </p:sp>
    </p:spTree>
    <p:extLst>
      <p:ext uri="{BB962C8B-B14F-4D97-AF65-F5344CB8AC3E}">
        <p14:creationId xmlns:p14="http://schemas.microsoft.com/office/powerpoint/2010/main" val="359388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wipe(left)">
                                      <p:cBhvr>
                                        <p:cTn id="7" dur="128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34"/>
                                        </p:tgtEl>
                                        <p:attrNameLst>
                                          <p:attrName>style.visibility</p:attrName>
                                        </p:attrNameLst>
                                      </p:cBhvr>
                                      <p:to>
                                        <p:strVal val="visible"/>
                                      </p:to>
                                    </p:set>
                                    <p:animEffect transition="in" filter="fade">
                                      <p:cBhvr>
                                        <p:cTn id="18"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図 8194">
            <a:extLst>
              <a:ext uri="{FF2B5EF4-FFF2-40B4-BE49-F238E27FC236}">
                <a16:creationId xmlns:a16="http://schemas.microsoft.com/office/drawing/2014/main" id="{94C4052A-96A3-0470-E435-2B4B8192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grpSp>
        <p:nvGrpSpPr>
          <p:cNvPr id="17" name="グループ化 16">
            <a:extLst>
              <a:ext uri="{FF2B5EF4-FFF2-40B4-BE49-F238E27FC236}">
                <a16:creationId xmlns:a16="http://schemas.microsoft.com/office/drawing/2014/main" id="{E2277BE4-655C-D257-B0CF-F8619C91CE83}"/>
              </a:ext>
            </a:extLst>
          </p:cNvPr>
          <p:cNvGrpSpPr>
            <a:grpSpLocks noGrp="1" noUngrp="1" noRot="1" noMove="1" noResize="1"/>
          </p:cNvGrpSpPr>
          <p:nvPr/>
        </p:nvGrpSpPr>
        <p:grpSpPr>
          <a:xfrm>
            <a:off x="287921" y="6410880"/>
            <a:ext cx="8532000" cy="374400"/>
            <a:chOff x="322211" y="6410880"/>
            <a:chExt cx="8532000" cy="374400"/>
          </a:xfrm>
        </p:grpSpPr>
        <p:sp>
          <p:nvSpPr>
            <p:cNvPr id="18" name="正方形/長方形 17">
              <a:extLst>
                <a:ext uri="{FF2B5EF4-FFF2-40B4-BE49-F238E27FC236}">
                  <a16:creationId xmlns:a16="http://schemas.microsoft.com/office/drawing/2014/main" id="{FBF960A9-300F-9F46-67DF-6DDF6E817A85}"/>
                </a:ext>
              </a:extLst>
            </p:cNvPr>
            <p:cNvSpPr>
              <a:spLocks noGrp="1" noRot="1" noMove="1" noResize="1" noEditPoints="1" noAdjustHandles="1" noChangeArrowheads="1" noChangeShapeType="1"/>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sp>
          <p:nvSpPr>
            <p:cNvPr id="19" name="正方形/長方形 18">
              <a:extLst>
                <a:ext uri="{FF2B5EF4-FFF2-40B4-BE49-F238E27FC236}">
                  <a16:creationId xmlns:a16="http://schemas.microsoft.com/office/drawing/2014/main" id="{6CA8983A-272D-E330-3C88-ED13D40EAF21}"/>
                </a:ext>
              </a:extLst>
            </p:cNvPr>
            <p:cNvSpPr>
              <a:spLocks noGrp="1" noRot="1" noMove="1" noResize="1" noEditPoints="1" noAdjustHandles="1" noChangeArrowheads="1" noChangeShapeType="1"/>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grpSp>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a:t>
            </a:fld>
            <a:endParaRPr lang="en-US" altLang="ja-JP" dirty="0"/>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762244" y="6473251"/>
            <a:ext cx="5739072" cy="261610"/>
          </a:xfrm>
          <a:prstGeom prst="rect">
            <a:avLst/>
          </a:prstGeom>
          <a:noFill/>
        </p:spPr>
        <p:txBody>
          <a:bodyPr wrap="non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https://www.mof.go.jp/tax_information/index.html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19"/>
            <a:ext cx="832606" cy="749281"/>
            <a:chOff x="-35154" y="5996309"/>
            <a:chExt cx="945432" cy="850816"/>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543947" y="1116027"/>
            <a:ext cx="2160591" cy="792000"/>
            <a:chOff x="543947" y="1116027"/>
            <a:chExt cx="2160591" cy="792000"/>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2160591" cy="792000"/>
              <a:chOff x="403588" y="1116027"/>
              <a:chExt cx="2160591"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2160591"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E2B971C7-18F5-6945-8E1F-4DC8E5122026}"/>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0D445153-94D6-9528-3159-D3551CE0156B}"/>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6A7419E1-7CBF-93BC-4D00-69C834A666C1}"/>
              </a:ext>
            </a:extLst>
          </p:cNvPr>
          <p:cNvGrpSpPr/>
          <p:nvPr/>
        </p:nvGrpSpPr>
        <p:grpSpPr>
          <a:xfrm>
            <a:off x="4970206" y="1116027"/>
            <a:ext cx="2373906" cy="791657"/>
            <a:chOff x="4970206" y="1164174"/>
            <a:chExt cx="2373906" cy="791657"/>
          </a:xfrm>
        </p:grpSpPr>
        <p:grpSp>
          <p:nvGrpSpPr>
            <p:cNvPr id="8211" name="グループ化 8210">
              <a:extLst>
                <a:ext uri="{FF2B5EF4-FFF2-40B4-BE49-F238E27FC236}">
                  <a16:creationId xmlns:a16="http://schemas.microsoft.com/office/drawing/2014/main" id="{75A55564-41A9-A6CC-D759-0DBF649FF023}"/>
                </a:ext>
              </a:extLst>
            </p:cNvPr>
            <p:cNvGrpSpPr/>
            <p:nvPr/>
          </p:nvGrpSpPr>
          <p:grpSpPr>
            <a:xfrm>
              <a:off x="4970206" y="1164174"/>
              <a:ext cx="2315497" cy="791657"/>
              <a:chOff x="6297163" y="2594917"/>
              <a:chExt cx="2315497" cy="791657"/>
            </a:xfrm>
          </p:grpSpPr>
          <p:sp>
            <p:nvSpPr>
              <p:cNvPr id="8217" name="正方形/長方形 8216">
                <a:extLst>
                  <a:ext uri="{FF2B5EF4-FFF2-40B4-BE49-F238E27FC236}">
                    <a16:creationId xmlns:a16="http://schemas.microsoft.com/office/drawing/2014/main" id="{F22A48AA-CB50-D766-7CDB-C75CEEDFAC69}"/>
                  </a:ext>
                </a:extLst>
              </p:cNvPr>
              <p:cNvSpPr/>
              <p:nvPr/>
            </p:nvSpPr>
            <p:spPr bwMode="auto">
              <a:xfrm>
                <a:off x="6297163" y="2594917"/>
                <a:ext cx="231549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会社</a:t>
                </a:r>
              </a:p>
            </p:txBody>
          </p:sp>
          <p:cxnSp>
            <p:nvCxnSpPr>
              <p:cNvPr id="8224" name="直線コネクタ 8223">
                <a:extLst>
                  <a:ext uri="{FF2B5EF4-FFF2-40B4-BE49-F238E27FC236}">
                    <a16:creationId xmlns:a16="http://schemas.microsoft.com/office/drawing/2014/main" id="{C1559CF7-9DC8-7853-DF2C-FEC3087EF03B}"/>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95C2517E-EFF0-7E44-7F59-970D8AB93439}"/>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3F9BC289-59AE-300C-BF15-57C0136F9ECE}"/>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0C129613-0DA1-0D28-4403-5D941D68D455}"/>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EABC54D1-31A7-DF57-FB52-F9232DBEAC47}"/>
              </a:ext>
            </a:extLst>
          </p:cNvPr>
          <p:cNvGrpSpPr/>
          <p:nvPr/>
        </p:nvGrpSpPr>
        <p:grpSpPr>
          <a:xfrm>
            <a:off x="1259502" y="5556178"/>
            <a:ext cx="6624996" cy="499594"/>
            <a:chOff x="1374709" y="5556178"/>
            <a:chExt cx="6624996" cy="499594"/>
          </a:xfrm>
        </p:grpSpPr>
        <p:grpSp>
          <p:nvGrpSpPr>
            <p:cNvPr id="8210" name="グループ化 8209">
              <a:extLst>
                <a:ext uri="{FF2B5EF4-FFF2-40B4-BE49-F238E27FC236}">
                  <a16:creationId xmlns:a16="http://schemas.microsoft.com/office/drawing/2014/main" id="{EE5211C2-9FCA-25CC-CA81-1BABDDA36BCF}"/>
                </a:ext>
              </a:extLst>
            </p:cNvPr>
            <p:cNvGrpSpPr/>
            <p:nvPr/>
          </p:nvGrpSpPr>
          <p:grpSpPr>
            <a:xfrm>
              <a:off x="1374709" y="5556178"/>
              <a:ext cx="6624994" cy="499594"/>
              <a:chOff x="5697778" y="4643078"/>
              <a:chExt cx="3595339" cy="1277643"/>
            </a:xfrm>
          </p:grpSpPr>
          <p:sp>
            <p:nvSpPr>
              <p:cNvPr id="8228" name="正方形/長方形 8227">
                <a:extLst>
                  <a:ext uri="{FF2B5EF4-FFF2-40B4-BE49-F238E27FC236}">
                    <a16:creationId xmlns:a16="http://schemas.microsoft.com/office/drawing/2014/main" id="{D25B3324-F9E5-D4A4-0277-C19629F69D64}"/>
                  </a:ext>
                </a:extLst>
              </p:cNvPr>
              <p:cNvSpPr/>
              <p:nvPr/>
            </p:nvSpPr>
            <p:spPr bwMode="auto">
              <a:xfrm>
                <a:off x="5697778" y="4643078"/>
                <a:ext cx="3595339"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外出先</a:t>
                </a:r>
              </a:p>
            </p:txBody>
          </p:sp>
          <p:cxnSp>
            <p:nvCxnSpPr>
              <p:cNvPr id="8229" name="直線コネクタ 8228">
                <a:extLst>
                  <a:ext uri="{FF2B5EF4-FFF2-40B4-BE49-F238E27FC236}">
                    <a16:creationId xmlns:a16="http://schemas.microsoft.com/office/drawing/2014/main" id="{F8B24710-C74F-3EDE-F8FF-DF64E7CD7E2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B972046B-E68C-9ED0-E3BD-4C005B9E4473}"/>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6B0215A-A37E-DF86-C09B-CD930D92AD31}"/>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7AA30773-9C56-1D69-E715-7625A8419D1D}"/>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E1BF19EE-B396-D458-DCBF-FE52D39A135C}"/>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23851" y="1085670"/>
            <a:ext cx="8519134" cy="827030"/>
            <a:chOff x="323851" y="1085670"/>
            <a:chExt cx="8519134" cy="827030"/>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915B15F-FFFD-BAC6-CD8D-121D074292F1}"/>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20</a:t>
            </a:fld>
            <a:endParaRPr lang="en-US" altLang="ja-JP" dirty="0"/>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23" name="テキスト ボックス 22">
            <a:extLst>
              <a:ext uri="{FF2B5EF4-FFF2-40B4-BE49-F238E27FC236}">
                <a16:creationId xmlns:a16="http://schemas.microsoft.com/office/drawing/2014/main" id="{3026D49E-D3D3-083E-4A5F-143F17016536}"/>
              </a:ext>
            </a:extLst>
          </p:cNvPr>
          <p:cNvSpPr txBox="1"/>
          <p:nvPr/>
        </p:nvSpPr>
        <p:spPr>
          <a:xfrm>
            <a:off x="340205" y="2409000"/>
            <a:ext cx="8670827" cy="236575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sz="1700" dirty="0">
                <a:latin typeface="+mn-ea"/>
                <a:ea typeface="+mn-ea"/>
              </a:rPr>
              <a:t>普通国債残高は、累増の一途をたどり、</a:t>
            </a:r>
            <a:r>
              <a:rPr kumimoji="1" lang="en-US" altLang="ja-JP" sz="1700" dirty="0">
                <a:latin typeface="+mn-ea"/>
                <a:ea typeface="+mn-ea"/>
              </a:rPr>
              <a:t>2024</a:t>
            </a:r>
            <a:r>
              <a:rPr kumimoji="1" lang="ja-JP" altLang="en-US" sz="1700" dirty="0">
                <a:latin typeface="+mn-ea"/>
                <a:ea typeface="+mn-ea"/>
              </a:rPr>
              <a:t>年度末には</a:t>
            </a:r>
            <a:r>
              <a:rPr kumimoji="1" lang="en-US" altLang="ja-JP" sz="1700" dirty="0">
                <a:latin typeface="+mn-ea"/>
                <a:ea typeface="+mn-ea"/>
              </a:rPr>
              <a:t>1,105</a:t>
            </a:r>
            <a:r>
              <a:rPr kumimoji="1" lang="ja-JP" altLang="en-US" sz="1700" dirty="0">
                <a:latin typeface="+mn-ea"/>
                <a:ea typeface="+mn-ea"/>
              </a:rPr>
              <a:t>兆円に上ると</a:t>
            </a:r>
            <a:endParaRPr kumimoji="1" lang="en-US" altLang="ja-JP" sz="1700" dirty="0">
              <a:latin typeface="+mn-ea"/>
              <a:ea typeface="+mn-ea"/>
            </a:endParaRPr>
          </a:p>
          <a:p>
            <a:pPr>
              <a:lnSpc>
                <a:spcPct val="110000"/>
              </a:lnSpc>
              <a:spcBef>
                <a:spcPts val="0"/>
              </a:spcBef>
              <a:buClr>
                <a:srgbClr val="005BAD"/>
              </a:buClr>
            </a:pPr>
            <a:r>
              <a:rPr kumimoji="1" lang="ja-JP" altLang="en-US" sz="1700" dirty="0">
                <a:latin typeface="+mn-ea"/>
                <a:ea typeface="+mn-ea"/>
              </a:rPr>
              <a:t>  </a:t>
            </a:r>
            <a:r>
              <a:rPr kumimoji="1" lang="ja-JP" altLang="en-US" sz="1700" spc="300" dirty="0">
                <a:latin typeface="+mn-ea"/>
                <a:ea typeface="+mn-ea"/>
              </a:rPr>
              <a:t> </a:t>
            </a:r>
            <a:r>
              <a:rPr kumimoji="1" lang="ja-JP" altLang="en-US" sz="1700" dirty="0">
                <a:latin typeface="+mn-ea"/>
                <a:ea typeface="+mn-ea"/>
              </a:rPr>
              <a:t>見込まれています。</a:t>
            </a:r>
          </a:p>
          <a:p>
            <a:pPr marL="252000" indent="-252000">
              <a:lnSpc>
                <a:spcPct val="110000"/>
              </a:lnSpc>
              <a:spcBef>
                <a:spcPts val="1800"/>
              </a:spcBef>
              <a:buClr>
                <a:srgbClr val="005BAD"/>
              </a:buClr>
              <a:buFont typeface="Wingdings" panose="05000000000000000000" pitchFamily="2" charset="2"/>
              <a:buChar char="l"/>
            </a:pPr>
            <a:r>
              <a:rPr lang="ja-JP" altLang="en-US" sz="1700" dirty="0">
                <a:latin typeface="+mn-ea"/>
                <a:ea typeface="+mn-ea"/>
              </a:rPr>
              <a:t>また、財政の持続可能性を見る上では、税収を生み出す元となる国の経済規模（</a:t>
            </a:r>
            <a:r>
              <a:rPr lang="en-US" altLang="ja-JP" sz="1700" dirty="0">
                <a:latin typeface="+mn-ea"/>
                <a:ea typeface="+mn-ea"/>
              </a:rPr>
              <a:t>GDP</a:t>
            </a:r>
            <a:r>
              <a:rPr lang="ja-JP" altLang="en-US" sz="1700" dirty="0">
                <a:latin typeface="+mn-ea"/>
                <a:ea typeface="+mn-ea"/>
              </a:rPr>
              <a:t>）に</a:t>
            </a:r>
            <a:endParaRPr lang="en-US" altLang="ja-JP" sz="1700" dirty="0">
              <a:latin typeface="+mn-ea"/>
              <a:ea typeface="+mn-ea"/>
            </a:endParaRPr>
          </a:p>
          <a:p>
            <a:pPr>
              <a:lnSpc>
                <a:spcPct val="110000"/>
              </a:lnSpc>
              <a:spcBef>
                <a:spcPts val="0"/>
              </a:spcBef>
              <a:buClr>
                <a:srgbClr val="005BAD"/>
              </a:buClr>
            </a:pPr>
            <a:r>
              <a:rPr lang="ja-JP" altLang="en-US" sz="1700" dirty="0">
                <a:latin typeface="+mn-ea"/>
                <a:ea typeface="+mn-ea"/>
              </a:rPr>
              <a:t>   対して、総額でどのぐらいの借金をしているかが重要です。</a:t>
            </a:r>
            <a:endParaRPr lang="en-US" altLang="ja-JP" sz="1700" dirty="0">
              <a:latin typeface="+mn-ea"/>
              <a:ea typeface="+mn-ea"/>
            </a:endParaRPr>
          </a:p>
          <a:p>
            <a:pPr>
              <a:lnSpc>
                <a:spcPct val="110000"/>
              </a:lnSpc>
              <a:spcBef>
                <a:spcPts val="0"/>
              </a:spcBef>
              <a:buClr>
                <a:srgbClr val="005BAD"/>
              </a:buClr>
            </a:pPr>
            <a:r>
              <a:rPr lang="ja-JP" altLang="en-US" sz="1700" dirty="0">
                <a:solidFill>
                  <a:srgbClr val="005BAD"/>
                </a:solidFill>
                <a:latin typeface="+mn-ea"/>
                <a:ea typeface="+mn-ea"/>
              </a:rPr>
              <a:t>   </a:t>
            </a:r>
            <a:r>
              <a:rPr lang="ja-JP" altLang="en-US" sz="2000" dirty="0">
                <a:solidFill>
                  <a:srgbClr val="005BAD"/>
                </a:solidFill>
                <a:latin typeface="+mn-ea"/>
                <a:ea typeface="+mn-ea"/>
              </a:rPr>
              <a:t>日本の債務残高は</a:t>
            </a:r>
            <a:r>
              <a:rPr lang="en-US" altLang="ja-JP" sz="2000" dirty="0">
                <a:solidFill>
                  <a:srgbClr val="005BAD"/>
                </a:solidFill>
                <a:latin typeface="+mn-ea"/>
                <a:ea typeface="+mn-ea"/>
              </a:rPr>
              <a:t>GDP</a:t>
            </a:r>
            <a:r>
              <a:rPr lang="ja-JP" altLang="en-US" sz="2000" dirty="0">
                <a:solidFill>
                  <a:srgbClr val="005BAD"/>
                </a:solidFill>
                <a:latin typeface="+mn-ea"/>
                <a:ea typeface="+mn-ea"/>
              </a:rPr>
              <a:t>の２倍を超えており、主要先進国の中で最も高い水準　　　</a:t>
            </a:r>
            <a:endParaRPr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lang="ja-JP" altLang="en-US" sz="1700" dirty="0">
                <a:latin typeface="+mn-ea"/>
                <a:ea typeface="+mn-ea"/>
              </a:rPr>
              <a:t>にあります。</a:t>
            </a:r>
          </a:p>
        </p:txBody>
      </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19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600"/>
                                        <p:tgtEl>
                                          <p:spTgt spid="8"/>
                                        </p:tgtEl>
                                      </p:cBhvr>
                                    </p:animEffect>
                                    <p:anim calcmode="lin" valueType="num">
                                      <p:cBhvr>
                                        <p:cTn id="12" dur="600" fill="hold"/>
                                        <p:tgtEl>
                                          <p:spTgt spid="8"/>
                                        </p:tgtEl>
                                        <p:attrNameLst>
                                          <p:attrName>ppt_x</p:attrName>
                                        </p:attrNameLst>
                                      </p:cBhvr>
                                      <p:tavLst>
                                        <p:tav tm="0">
                                          <p:val>
                                            <p:strVal val="#ppt_x"/>
                                          </p:val>
                                        </p:tav>
                                        <p:tav tm="100000">
                                          <p:val>
                                            <p:strVal val="#ppt_x"/>
                                          </p:val>
                                        </p:tav>
                                      </p:tavLst>
                                    </p:anim>
                                    <p:anim calcmode="lin" valueType="num">
                                      <p:cBhvr>
                                        <p:cTn id="13" dur="6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left)">
                                      <p:cBhvr>
                                        <p:cTn id="18" dur="1600"/>
                                        <p:tgtEl>
                                          <p:spTgt spid="23">
                                            <p:txEl>
                                              <p:pRg st="0" end="0"/>
                                            </p:txEl>
                                          </p:spTgt>
                                        </p:tgtEl>
                                      </p:cBhvr>
                                    </p:animEffect>
                                  </p:childTnLst>
                                </p:cTn>
                              </p:par>
                            </p:childTnLst>
                          </p:cTn>
                        </p:par>
                        <p:par>
                          <p:cTn id="19" fill="hold">
                            <p:stCondLst>
                              <p:cond delay="1600"/>
                            </p:stCondLst>
                            <p:childTnLst>
                              <p:par>
                                <p:cTn id="20" presetID="22" presetClass="entr" presetSubtype="8" fill="hold" nodeType="afterEffect">
                                  <p:stCondLst>
                                    <p:cond delay="0"/>
                                  </p:stCondLst>
                                  <p:childTnLst>
                                    <p:set>
                                      <p:cBhvr>
                                        <p:cTn id="21" dur="1" fill="hold">
                                          <p:stCondLst>
                                            <p:cond delay="0"/>
                                          </p:stCondLst>
                                        </p:cTn>
                                        <p:tgtEl>
                                          <p:spTgt spid="23">
                                            <p:txEl>
                                              <p:pRg st="1" end="1"/>
                                            </p:txEl>
                                          </p:spTgt>
                                        </p:tgtEl>
                                        <p:attrNameLst>
                                          <p:attrName>style.visibility</p:attrName>
                                        </p:attrNameLst>
                                      </p:cBhvr>
                                      <p:to>
                                        <p:strVal val="visible"/>
                                      </p:to>
                                    </p:set>
                                    <p:animEffect transition="in" filter="wipe(left)">
                                      <p:cBhvr>
                                        <p:cTn id="22" dur="600"/>
                                        <p:tgtEl>
                                          <p:spTgt spid="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animEffect transition="in" filter="wipe(left)">
                                      <p:cBhvr>
                                        <p:cTn id="27" dur="1800"/>
                                        <p:tgtEl>
                                          <p:spTgt spid="23">
                                            <p:txEl>
                                              <p:pRg st="2" end="2"/>
                                            </p:txEl>
                                          </p:spTgt>
                                        </p:tgtEl>
                                      </p:cBhvr>
                                    </p:animEffect>
                                  </p:childTnLst>
                                </p:cTn>
                              </p:par>
                            </p:childTnLst>
                          </p:cTn>
                        </p:par>
                        <p:par>
                          <p:cTn id="28" fill="hold">
                            <p:stCondLst>
                              <p:cond delay="1800"/>
                            </p:stCondLst>
                            <p:childTnLst>
                              <p:par>
                                <p:cTn id="29" presetID="22" presetClass="entr" presetSubtype="8" fill="hold" nodeType="afterEffect">
                                  <p:stCondLst>
                                    <p:cond delay="0"/>
                                  </p:stCondLst>
                                  <p:childTnLst>
                                    <p:set>
                                      <p:cBhvr>
                                        <p:cTn id="30" dur="1" fill="hold">
                                          <p:stCondLst>
                                            <p:cond delay="0"/>
                                          </p:stCondLst>
                                        </p:cTn>
                                        <p:tgtEl>
                                          <p:spTgt spid="23">
                                            <p:txEl>
                                              <p:pRg st="3" end="3"/>
                                            </p:txEl>
                                          </p:spTgt>
                                        </p:tgtEl>
                                        <p:attrNameLst>
                                          <p:attrName>style.visibility</p:attrName>
                                        </p:attrNameLst>
                                      </p:cBhvr>
                                      <p:to>
                                        <p:strVal val="visible"/>
                                      </p:to>
                                    </p:set>
                                    <p:animEffect transition="in" filter="wipe(left)">
                                      <p:cBhvr>
                                        <p:cTn id="31" dur="1470"/>
                                        <p:tgtEl>
                                          <p:spTgt spid="23">
                                            <p:txEl>
                                              <p:pRg st="3" end="3"/>
                                            </p:txEl>
                                          </p:spTgt>
                                        </p:tgtEl>
                                      </p:cBhvr>
                                    </p:animEffect>
                                  </p:childTnLst>
                                </p:cTn>
                              </p:par>
                            </p:childTnLst>
                          </p:cTn>
                        </p:par>
                        <p:par>
                          <p:cTn id="32" fill="hold">
                            <p:stCondLst>
                              <p:cond delay="3270"/>
                            </p:stCondLst>
                            <p:childTnLst>
                              <p:par>
                                <p:cTn id="33" presetID="22" presetClass="entr" presetSubtype="8" fill="hold" nodeType="after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wipe(left)">
                                      <p:cBhvr>
                                        <p:cTn id="35" dur="1750"/>
                                        <p:tgtEl>
                                          <p:spTgt spid="23">
                                            <p:txEl>
                                              <p:pRg st="4" end="4"/>
                                            </p:txEl>
                                          </p:spTgt>
                                        </p:tgtEl>
                                      </p:cBhvr>
                                    </p:animEffect>
                                  </p:childTnLst>
                                </p:cTn>
                              </p:par>
                            </p:childTnLst>
                          </p:cTn>
                        </p:par>
                        <p:par>
                          <p:cTn id="36" fill="hold">
                            <p:stCondLst>
                              <p:cond delay="5020"/>
                            </p:stCondLst>
                            <p:childTnLst>
                              <p:par>
                                <p:cTn id="37" presetID="22" presetClass="entr" presetSubtype="8" fill="hold" nodeType="afterEffect">
                                  <p:stCondLst>
                                    <p:cond delay="0"/>
                                  </p:stCondLst>
                                  <p:childTnLst>
                                    <p:set>
                                      <p:cBhvr>
                                        <p:cTn id="38" dur="1" fill="hold">
                                          <p:stCondLst>
                                            <p:cond delay="0"/>
                                          </p:stCondLst>
                                        </p:cTn>
                                        <p:tgtEl>
                                          <p:spTgt spid="23">
                                            <p:txEl>
                                              <p:pRg st="5" end="5"/>
                                            </p:txEl>
                                          </p:spTgt>
                                        </p:tgtEl>
                                        <p:attrNameLst>
                                          <p:attrName>style.visibility</p:attrName>
                                        </p:attrNameLst>
                                      </p:cBhvr>
                                      <p:to>
                                        <p:strVal val="visible"/>
                                      </p:to>
                                    </p:set>
                                    <p:animEffect transition="in" filter="wipe(left)">
                                      <p:cBhvr>
                                        <p:cTn id="39"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3522C6D-4CF9-6BB8-CA16-F4A47D9EF2A9}"/>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74A4353E-27B7-6E60-CE46-147FF638BABA}"/>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5D52DA49-6C33-4DAB-C628-08A90D80A1C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453984B6-9F56-1849-AEC2-099FE6637A48}"/>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21</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59E037D8-6563-2DAF-0D41-E45B1D24AA67}"/>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151C366B-E49E-75F3-03F1-D32EACD3AEC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C9B11546-32BA-FA80-11DB-9DA10405340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914DF7C1-522A-0D3C-7453-9F72789BED0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2" name="object 23">
            <a:extLst>
              <a:ext uri="{FF2B5EF4-FFF2-40B4-BE49-F238E27FC236}">
                <a16:creationId xmlns:a16="http://schemas.microsoft.com/office/drawing/2014/main" id="{CE1CF444-CF31-E4FD-9E9D-39651D5CA851}"/>
              </a:ext>
            </a:extLst>
          </p:cNvPr>
          <p:cNvSpPr txBox="1"/>
          <p:nvPr/>
        </p:nvSpPr>
        <p:spPr>
          <a:xfrm>
            <a:off x="4787892" y="1174782"/>
            <a:ext cx="3801869"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500" spc="32" dirty="0">
                <a:solidFill>
                  <a:srgbClr val="231916"/>
                </a:solidFill>
                <a:latin typeface="+mn-ea"/>
                <a:ea typeface="+mn-ea"/>
              </a:rPr>
              <a:t>主な国の債務残高（対</a:t>
            </a:r>
            <a:r>
              <a:rPr lang="en-US" altLang="ja-JP" sz="1500" spc="32" dirty="0">
                <a:solidFill>
                  <a:srgbClr val="231916"/>
                </a:solidFill>
                <a:latin typeface="+mn-ea"/>
                <a:ea typeface="+mn-ea"/>
              </a:rPr>
              <a:t>GDP</a:t>
            </a:r>
            <a:r>
              <a:rPr lang="ja-JP" altLang="en-US" sz="1500" spc="32" dirty="0">
                <a:solidFill>
                  <a:srgbClr val="231916"/>
                </a:solidFill>
                <a:latin typeface="+mn-ea"/>
                <a:ea typeface="+mn-ea"/>
              </a:rPr>
              <a:t>比）</a:t>
            </a:r>
            <a:endParaRPr sz="1500" spc="32" dirty="0">
              <a:solidFill>
                <a:srgbClr val="231916"/>
              </a:solidFill>
              <a:latin typeface="+mn-ea"/>
              <a:ea typeface="+mn-ea"/>
            </a:endParaRPr>
          </a:p>
        </p:txBody>
      </p:sp>
      <p:sp>
        <p:nvSpPr>
          <p:cNvPr id="126" name="object 66">
            <a:extLst>
              <a:ext uri="{FF2B5EF4-FFF2-40B4-BE49-F238E27FC236}">
                <a16:creationId xmlns:a16="http://schemas.microsoft.com/office/drawing/2014/main" id="{72377939-7CF0-5FF2-A3C5-B80BFDA2A9B0}"/>
              </a:ext>
            </a:extLst>
          </p:cNvPr>
          <p:cNvSpPr txBox="1"/>
          <p:nvPr/>
        </p:nvSpPr>
        <p:spPr>
          <a:xfrm>
            <a:off x="4648717" y="5850463"/>
            <a:ext cx="4437989" cy="340671"/>
          </a:xfrm>
          <a:prstGeom prst="rect">
            <a:avLst/>
          </a:prstGeom>
        </p:spPr>
        <p:txBody>
          <a:bodyPr vert="horz" wrap="square" lIns="0" tIns="0" rIns="0" bIns="0" rtlCol="0" anchor="ctr">
            <a:spAutoFit/>
          </a:bodyPr>
          <a:lstStyle/>
          <a:p>
            <a:pPr marL="132926" indent="-422041" defTabSz="844083" eaLnBrk="1" fontAlgn="auto" hangingPunct="1">
              <a:spcBef>
                <a:spcPts val="0"/>
              </a:spcBef>
              <a:spcAft>
                <a:spcPts val="0"/>
              </a:spcAft>
              <a:defRPr/>
            </a:pPr>
            <a:r>
              <a:rPr lang="ja-JP" altLang="en-US" sz="738" dirty="0">
                <a:solidFill>
                  <a:prstClr val="black"/>
                </a:solidFill>
                <a:latin typeface="+mn-ea"/>
                <a:ea typeface="+mn-ea"/>
              </a:rPr>
              <a:t>出所 </a:t>
            </a:r>
            <a:r>
              <a:rPr lang="ja-JP" altLang="en-US" sz="700" dirty="0">
                <a:solidFill>
                  <a:schemeClr val="tx1"/>
                </a:solidFill>
                <a:latin typeface="+mn-ea"/>
                <a:ea typeface="+mn-ea"/>
              </a:rPr>
              <a:t>： </a:t>
            </a:r>
            <a:r>
              <a:rPr lang="en-US" altLang="ja-JP" sz="738" dirty="0">
                <a:solidFill>
                  <a:prstClr val="black"/>
                </a:solidFill>
                <a:latin typeface="+mn-ea"/>
                <a:ea typeface="+mn-ea"/>
              </a:rPr>
              <a:t>IMF “World Economic Outlook” (2023</a:t>
            </a:r>
            <a:r>
              <a:rPr lang="ja-JP" altLang="en-US" sz="738" dirty="0">
                <a:solidFill>
                  <a:prstClr val="black"/>
                </a:solidFill>
                <a:latin typeface="+mn-ea"/>
                <a:ea typeface="+mn-ea"/>
              </a:rPr>
              <a:t>年</a:t>
            </a:r>
            <a:r>
              <a:rPr lang="en-US" altLang="ja-JP" sz="738" dirty="0">
                <a:solidFill>
                  <a:prstClr val="black"/>
                </a:solidFill>
                <a:latin typeface="+mn-ea"/>
              </a:rPr>
              <a:t>10</a:t>
            </a:r>
            <a:r>
              <a:rPr lang="ja-JP" altLang="en-US" sz="738" dirty="0">
                <a:solidFill>
                  <a:prstClr val="black"/>
                </a:solidFill>
                <a:latin typeface="+mn-ea"/>
                <a:ea typeface="+mn-ea"/>
              </a:rPr>
              <a:t>月）</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１　数値は一般政府（中央政府、地方政府、社会保障基金を合わせたもの）ベース。</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２　日本は、</a:t>
            </a:r>
            <a:r>
              <a:rPr lang="en-US" altLang="ja-JP" sz="738" dirty="0">
                <a:solidFill>
                  <a:prstClr val="black"/>
                </a:solidFill>
                <a:latin typeface="+mn-ea"/>
                <a:ea typeface="+mn-ea"/>
              </a:rPr>
              <a:t>2022</a:t>
            </a:r>
            <a:r>
              <a:rPr lang="ja-JP" altLang="en-US" sz="738" dirty="0">
                <a:solidFill>
                  <a:prstClr val="black"/>
                </a:solidFill>
                <a:latin typeface="+mn-ea"/>
                <a:ea typeface="+mn-ea"/>
              </a:rPr>
              <a:t>年から</a:t>
            </a:r>
            <a:r>
              <a:rPr lang="en-US" altLang="ja-JP" sz="738" dirty="0">
                <a:solidFill>
                  <a:prstClr val="black"/>
                </a:solidFill>
                <a:latin typeface="+mn-ea"/>
                <a:ea typeface="+mn-ea"/>
              </a:rPr>
              <a:t>2024</a:t>
            </a:r>
            <a:r>
              <a:rPr lang="ja-JP" altLang="en-US" sz="738" dirty="0">
                <a:solidFill>
                  <a:prstClr val="black"/>
                </a:solidFill>
                <a:latin typeface="+mn-ea"/>
                <a:ea typeface="+mn-ea"/>
              </a:rPr>
              <a:t>年が推計値。それ以外の国は、</a:t>
            </a:r>
            <a:r>
              <a:rPr lang="en-US" altLang="ja-JP" sz="738" dirty="0">
                <a:solidFill>
                  <a:prstClr val="black"/>
                </a:solidFill>
                <a:latin typeface="+mn-ea"/>
                <a:ea typeface="+mn-ea"/>
              </a:rPr>
              <a:t>2023</a:t>
            </a:r>
            <a:r>
              <a:rPr lang="ja-JP" altLang="en-US" sz="738" dirty="0">
                <a:solidFill>
                  <a:prstClr val="black"/>
                </a:solidFill>
                <a:latin typeface="+mn-ea"/>
                <a:ea typeface="+mn-ea"/>
              </a:rPr>
              <a:t>年及び</a:t>
            </a:r>
            <a:r>
              <a:rPr lang="en-US" altLang="ja-JP" sz="738" dirty="0">
                <a:solidFill>
                  <a:prstClr val="black"/>
                </a:solidFill>
                <a:latin typeface="+mn-ea"/>
                <a:ea typeface="+mn-ea"/>
              </a:rPr>
              <a:t>2024</a:t>
            </a:r>
            <a:r>
              <a:rPr lang="ja-JP" altLang="en-US" sz="738" dirty="0">
                <a:solidFill>
                  <a:prstClr val="black"/>
                </a:solidFill>
                <a:latin typeface="+mn-ea"/>
                <a:ea typeface="+mn-ea"/>
              </a:rPr>
              <a:t>年が推計値。</a:t>
            </a:r>
          </a:p>
        </p:txBody>
      </p:sp>
      <p:sp>
        <p:nvSpPr>
          <p:cNvPr id="130" name="object 23">
            <a:extLst>
              <a:ext uri="{FF2B5EF4-FFF2-40B4-BE49-F238E27FC236}">
                <a16:creationId xmlns:a16="http://schemas.microsoft.com/office/drawing/2014/main" id="{E6D3C259-7C10-BB44-4E48-072460E97262}"/>
              </a:ext>
            </a:extLst>
          </p:cNvPr>
          <p:cNvSpPr txBox="1"/>
          <p:nvPr/>
        </p:nvSpPr>
        <p:spPr>
          <a:xfrm>
            <a:off x="708001" y="1174782"/>
            <a:ext cx="3256977"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500" spc="32" dirty="0">
                <a:solidFill>
                  <a:srgbClr val="231916"/>
                </a:solidFill>
                <a:latin typeface="+mn-ea"/>
                <a:ea typeface="+mn-ea"/>
                <a:cs typeface="Meiryo"/>
              </a:rPr>
              <a:t>日本の普通国債残高の推移</a:t>
            </a:r>
            <a:endParaRPr sz="1500" dirty="0">
              <a:solidFill>
                <a:prstClr val="black"/>
              </a:solidFill>
              <a:latin typeface="+mn-ea"/>
              <a:ea typeface="+mn-ea"/>
              <a:cs typeface="Yu Gothic"/>
            </a:endParaRPr>
          </a:p>
        </p:txBody>
      </p:sp>
      <p:sp>
        <p:nvSpPr>
          <p:cNvPr id="127" name="object 66">
            <a:extLst>
              <a:ext uri="{FF2B5EF4-FFF2-40B4-BE49-F238E27FC236}">
                <a16:creationId xmlns:a16="http://schemas.microsoft.com/office/drawing/2014/main" id="{18B48F62-7CCA-AFDD-DD10-761EBF8CC033}"/>
              </a:ext>
            </a:extLst>
          </p:cNvPr>
          <p:cNvSpPr txBox="1"/>
          <p:nvPr/>
        </p:nvSpPr>
        <p:spPr>
          <a:xfrm>
            <a:off x="324064" y="5850027"/>
            <a:ext cx="4062222" cy="113557"/>
          </a:xfrm>
          <a:prstGeom prst="rect">
            <a:avLst/>
          </a:prstGeom>
        </p:spPr>
        <p:txBody>
          <a:bodyPr vert="horz" wrap="square" lIns="0" tIns="0" rIns="0" bIns="0" rtlCol="0" anchor="ctr">
            <a:spAutoFit/>
          </a:bodyPr>
          <a:lstStyle/>
          <a:p>
            <a:pPr marL="132926" indent="-398779" defTabSz="844083">
              <a:defRPr/>
            </a:pPr>
            <a:r>
              <a:rPr lang="en-US" altLang="ja-JP" sz="738" dirty="0">
                <a:solidFill>
                  <a:prstClr val="black"/>
                </a:solidFill>
                <a:latin typeface="+mn-ea"/>
                <a:ea typeface="+mn-ea"/>
                <a:cs typeface="Yu Gothic"/>
              </a:rPr>
              <a:t>※</a:t>
            </a:r>
            <a:r>
              <a:rPr lang="en-US" altLang="ja-JP" sz="738" dirty="0">
                <a:solidFill>
                  <a:prstClr val="black"/>
                </a:solidFill>
                <a:latin typeface="+mn-ea"/>
                <a:cs typeface="Yu Gothic"/>
              </a:rPr>
              <a:t>2022</a:t>
            </a:r>
            <a:r>
              <a:rPr lang="ja-JP" altLang="en-US" sz="738" dirty="0">
                <a:solidFill>
                  <a:prstClr val="black"/>
                </a:solidFill>
                <a:latin typeface="+mn-ea"/>
                <a:cs typeface="Yu Gothic"/>
              </a:rPr>
              <a:t>年度までは実績、</a:t>
            </a:r>
            <a:r>
              <a:rPr lang="en-US" altLang="ja-JP" sz="738" dirty="0">
                <a:solidFill>
                  <a:prstClr val="black"/>
                </a:solidFill>
                <a:latin typeface="+mn-ea"/>
                <a:cs typeface="Yu Gothic"/>
              </a:rPr>
              <a:t>2023</a:t>
            </a:r>
            <a:r>
              <a:rPr lang="ja-JP" altLang="en-US" sz="738" dirty="0">
                <a:solidFill>
                  <a:prstClr val="black"/>
                </a:solidFill>
                <a:latin typeface="+mn-ea"/>
                <a:cs typeface="Yu Gothic"/>
              </a:rPr>
              <a:t>年度は補正後予算、</a:t>
            </a:r>
            <a:r>
              <a:rPr lang="en-US" altLang="ja-JP" sz="738" dirty="0">
                <a:solidFill>
                  <a:prstClr val="black"/>
                </a:solidFill>
                <a:latin typeface="+mn-ea"/>
                <a:cs typeface="Yu Gothic"/>
              </a:rPr>
              <a:t>2024</a:t>
            </a:r>
            <a:r>
              <a:rPr lang="ja-JP" altLang="en-US" sz="738" dirty="0">
                <a:solidFill>
                  <a:prstClr val="black"/>
                </a:solidFill>
                <a:latin typeface="+mn-ea"/>
                <a:cs typeface="Yu Gothic"/>
              </a:rPr>
              <a:t>年度は予算に基づく見込み。</a:t>
            </a:r>
            <a:endParaRPr lang="en-US" altLang="ja-JP" sz="738" dirty="0">
              <a:solidFill>
                <a:prstClr val="black"/>
              </a:solidFill>
              <a:latin typeface="+mn-ea"/>
              <a:ea typeface="+mn-ea"/>
              <a:cs typeface="Yu Gothic"/>
            </a:endParaRPr>
          </a:p>
        </p:txBody>
      </p:sp>
      <p:grpSp>
        <p:nvGrpSpPr>
          <p:cNvPr id="271" name="グループ化 270">
            <a:extLst>
              <a:ext uri="{FF2B5EF4-FFF2-40B4-BE49-F238E27FC236}">
                <a16:creationId xmlns:a16="http://schemas.microsoft.com/office/drawing/2014/main" id="{CEDE91CB-E495-6B7D-4303-A263A5764169}"/>
              </a:ext>
            </a:extLst>
          </p:cNvPr>
          <p:cNvGrpSpPr/>
          <p:nvPr/>
        </p:nvGrpSpPr>
        <p:grpSpPr>
          <a:xfrm>
            <a:off x="253595" y="1431966"/>
            <a:ext cx="4107787" cy="4442475"/>
            <a:chOff x="253595" y="1431966"/>
            <a:chExt cx="4107787" cy="4442475"/>
          </a:xfrm>
        </p:grpSpPr>
        <p:graphicFrame>
          <p:nvGraphicFramePr>
            <p:cNvPr id="11" name="グラフ 10">
              <a:extLst>
                <a:ext uri="{FF2B5EF4-FFF2-40B4-BE49-F238E27FC236}">
                  <a16:creationId xmlns:a16="http://schemas.microsoft.com/office/drawing/2014/main" id="{FCD79B10-0711-E87B-777E-4D29A1F0D7D7}"/>
                </a:ext>
              </a:extLst>
            </p:cNvPr>
            <p:cNvGraphicFramePr/>
            <p:nvPr>
              <p:extLst>
                <p:ext uri="{D42A27DB-BD31-4B8C-83A1-F6EECF244321}">
                  <p14:modId xmlns:p14="http://schemas.microsoft.com/office/powerpoint/2010/main" val="2691703102"/>
                </p:ext>
              </p:extLst>
            </p:nvPr>
          </p:nvGraphicFramePr>
          <p:xfrm>
            <a:off x="253595" y="1644814"/>
            <a:ext cx="3960000" cy="4031581"/>
          </p:xfrm>
          <a:graphic>
            <a:graphicData uri="http://schemas.openxmlformats.org/drawingml/2006/chart">
              <c:chart xmlns:c="http://schemas.openxmlformats.org/drawingml/2006/chart" xmlns:r="http://schemas.openxmlformats.org/officeDocument/2006/relationships" r:id="rId4"/>
            </a:graphicData>
          </a:graphic>
        </p:graphicFrame>
        <p:sp>
          <p:nvSpPr>
            <p:cNvPr id="128" name="テキスト ボックス 127">
              <a:extLst>
                <a:ext uri="{FF2B5EF4-FFF2-40B4-BE49-F238E27FC236}">
                  <a16:creationId xmlns:a16="http://schemas.microsoft.com/office/drawing/2014/main" id="{A2C7C2AC-D264-6954-3A90-B759C2F7EE7A}"/>
                </a:ext>
              </a:extLst>
            </p:cNvPr>
            <p:cNvSpPr txBox="1"/>
            <p:nvPr/>
          </p:nvSpPr>
          <p:spPr>
            <a:xfrm>
              <a:off x="333967" y="1431966"/>
              <a:ext cx="728226" cy="260071"/>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1000" dirty="0">
                  <a:solidFill>
                    <a:prstClr val="black"/>
                  </a:solidFill>
                  <a:latin typeface="+mn-ea"/>
                  <a:ea typeface="+mn-ea"/>
                  <a:cs typeface="Arial" panose="020B0604020202020204" pitchFamily="34" charset="0"/>
                </a:rPr>
                <a:t>（兆円）</a:t>
              </a:r>
            </a:p>
          </p:txBody>
        </p:sp>
        <p:sp>
          <p:nvSpPr>
            <p:cNvPr id="129" name="テキスト ボックス 50">
              <a:extLst>
                <a:ext uri="{FF2B5EF4-FFF2-40B4-BE49-F238E27FC236}">
                  <a16:creationId xmlns:a16="http://schemas.microsoft.com/office/drawing/2014/main" id="{0A75CB81-3AE5-9AE1-C7C3-7D9D7A60E24F}"/>
                </a:ext>
              </a:extLst>
            </p:cNvPr>
            <p:cNvSpPr txBox="1">
              <a:spLocks noChangeArrowheads="1"/>
            </p:cNvSpPr>
            <p:nvPr/>
          </p:nvSpPr>
          <p:spPr bwMode="auto">
            <a:xfrm>
              <a:off x="3639147" y="5612253"/>
              <a:ext cx="671196" cy="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defTabSz="844007" eaLnBrk="1" fontAlgn="auto" hangingPunct="1">
                <a:lnSpc>
                  <a:spcPts val="1477"/>
                </a:lnSpc>
                <a:spcBef>
                  <a:spcPts val="0"/>
                </a:spcBef>
                <a:spcAft>
                  <a:spcPts val="0"/>
                </a:spcAft>
                <a:buNone/>
                <a:defRPr/>
              </a:pPr>
              <a:r>
                <a:rPr lang="ja-JP" altLang="en-US" sz="920" b="1" dirty="0">
                  <a:solidFill>
                    <a:prstClr val="black"/>
                  </a:solidFill>
                  <a:ea typeface="+mn-ea"/>
                  <a:cs typeface="Arial" panose="020B0604020202020204" pitchFamily="34" charset="0"/>
                </a:rPr>
                <a:t>（</a:t>
              </a:r>
              <a:r>
                <a:rPr lang="ja-JP" altLang="en-US" sz="920" dirty="0">
                  <a:solidFill>
                    <a:prstClr val="black"/>
                  </a:solidFill>
                  <a:latin typeface="+mn-ea"/>
                  <a:ea typeface="+mn-ea"/>
                  <a:cs typeface="Arial" panose="020B0604020202020204" pitchFamily="34" charset="0"/>
                </a:rPr>
                <a:t>年度末</a:t>
              </a:r>
              <a:r>
                <a:rPr lang="ja-JP" altLang="en-US" sz="920" b="1" dirty="0">
                  <a:solidFill>
                    <a:prstClr val="black"/>
                  </a:solidFill>
                  <a:ea typeface="+mn-ea"/>
                  <a:cs typeface="Arial" panose="020B0604020202020204" pitchFamily="34" charset="0"/>
                </a:rPr>
                <a:t>）</a:t>
              </a:r>
              <a:endParaRPr lang="en-US" altLang="ja-JP" sz="920" b="1" dirty="0">
                <a:solidFill>
                  <a:prstClr val="black"/>
                </a:solidFill>
                <a:ea typeface="+mn-ea"/>
                <a:cs typeface="Arial" panose="020B0604020202020204" pitchFamily="34" charset="0"/>
              </a:endParaRPr>
            </a:p>
          </p:txBody>
        </p:sp>
        <p:sp>
          <p:nvSpPr>
            <p:cNvPr id="146" name="テキスト ボックス 1">
              <a:extLst>
                <a:ext uri="{FF2B5EF4-FFF2-40B4-BE49-F238E27FC236}">
                  <a16:creationId xmlns:a16="http://schemas.microsoft.com/office/drawing/2014/main" id="{61116485-2CD6-CB86-81B7-4ADCFF132C07}"/>
                </a:ext>
              </a:extLst>
            </p:cNvPr>
            <p:cNvSpPr txBox="1"/>
            <p:nvPr/>
          </p:nvSpPr>
          <p:spPr>
            <a:xfrm>
              <a:off x="3639006" y="5385374"/>
              <a:ext cx="722376" cy="25994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lnSpc>
                  <a:spcPts val="1477"/>
                </a:lnSpc>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2024</a:t>
              </a:r>
            </a:p>
          </p:txBody>
        </p:sp>
        <p:sp>
          <p:nvSpPr>
            <p:cNvPr id="147" name="テキスト ボックス 1">
              <a:extLst>
                <a:ext uri="{FF2B5EF4-FFF2-40B4-BE49-F238E27FC236}">
                  <a16:creationId xmlns:a16="http://schemas.microsoft.com/office/drawing/2014/main" id="{4AD4B069-32F1-B2E8-F75B-F031A9438AB9}"/>
                </a:ext>
              </a:extLst>
            </p:cNvPr>
            <p:cNvSpPr txBox="1"/>
            <p:nvPr/>
          </p:nvSpPr>
          <p:spPr>
            <a:xfrm>
              <a:off x="3794849"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(R6)</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2" name="テキスト ボックス 1">
              <a:extLst>
                <a:ext uri="{FF2B5EF4-FFF2-40B4-BE49-F238E27FC236}">
                  <a16:creationId xmlns:a16="http://schemas.microsoft.com/office/drawing/2014/main" id="{ABA7E262-51C0-C105-F042-1434E44AB0A4}"/>
                </a:ext>
              </a:extLst>
            </p:cNvPr>
            <p:cNvSpPr txBox="1"/>
            <p:nvPr/>
          </p:nvSpPr>
          <p:spPr>
            <a:xfrm>
              <a:off x="3577117"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(R2)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3" name="テキスト ボックス 1">
              <a:extLst>
                <a:ext uri="{FF2B5EF4-FFF2-40B4-BE49-F238E27FC236}">
                  <a16:creationId xmlns:a16="http://schemas.microsoft.com/office/drawing/2014/main" id="{9C952779-100B-B57B-54FB-B31AFAC93E5B}"/>
                </a:ext>
              </a:extLst>
            </p:cNvPr>
            <p:cNvSpPr txBox="1"/>
            <p:nvPr/>
          </p:nvSpPr>
          <p:spPr>
            <a:xfrm>
              <a:off x="33154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(H27)</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4" name="テキスト ボックス 1">
              <a:extLst>
                <a:ext uri="{FF2B5EF4-FFF2-40B4-BE49-F238E27FC236}">
                  <a16:creationId xmlns:a16="http://schemas.microsoft.com/office/drawing/2014/main" id="{42311829-EBE4-3795-E395-437D8FF840E4}"/>
                </a:ext>
              </a:extLst>
            </p:cNvPr>
            <p:cNvSpPr txBox="1"/>
            <p:nvPr/>
          </p:nvSpPr>
          <p:spPr>
            <a:xfrm>
              <a:off x="305379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(H22)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5" name="テキスト ボックス 1">
              <a:extLst>
                <a:ext uri="{FF2B5EF4-FFF2-40B4-BE49-F238E27FC236}">
                  <a16:creationId xmlns:a16="http://schemas.microsoft.com/office/drawing/2014/main" id="{87F26719-4689-6416-FDA9-E71309401FB7}"/>
                </a:ext>
              </a:extLst>
            </p:cNvPr>
            <p:cNvSpPr txBox="1"/>
            <p:nvPr/>
          </p:nvSpPr>
          <p:spPr>
            <a:xfrm>
              <a:off x="279213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(H17)</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6" name="テキスト ボックス 1">
              <a:extLst>
                <a:ext uri="{FF2B5EF4-FFF2-40B4-BE49-F238E27FC236}">
                  <a16:creationId xmlns:a16="http://schemas.microsoft.com/office/drawing/2014/main" id="{E8AB4984-6359-C475-9915-ECDFA0C62496}"/>
                </a:ext>
              </a:extLst>
            </p:cNvPr>
            <p:cNvSpPr txBox="1"/>
            <p:nvPr/>
          </p:nvSpPr>
          <p:spPr>
            <a:xfrm>
              <a:off x="253047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(H12)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7" name="テキスト ボックス 1">
              <a:extLst>
                <a:ext uri="{FF2B5EF4-FFF2-40B4-BE49-F238E27FC236}">
                  <a16:creationId xmlns:a16="http://schemas.microsoft.com/office/drawing/2014/main" id="{4BAE7060-CE85-8FEB-1A1E-4ED818D1C5EF}"/>
                </a:ext>
              </a:extLst>
            </p:cNvPr>
            <p:cNvSpPr txBox="1"/>
            <p:nvPr/>
          </p:nvSpPr>
          <p:spPr>
            <a:xfrm>
              <a:off x="226881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(H7)</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8" name="テキスト ボックス 1">
              <a:extLst>
                <a:ext uri="{FF2B5EF4-FFF2-40B4-BE49-F238E27FC236}">
                  <a16:creationId xmlns:a16="http://schemas.microsoft.com/office/drawing/2014/main" id="{DD6C41C3-2773-BDF6-80D3-5EEB862D49AA}"/>
                </a:ext>
              </a:extLst>
            </p:cNvPr>
            <p:cNvSpPr txBox="1"/>
            <p:nvPr/>
          </p:nvSpPr>
          <p:spPr>
            <a:xfrm>
              <a:off x="20071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9" name="テキスト ボックス 1">
              <a:extLst>
                <a:ext uri="{FF2B5EF4-FFF2-40B4-BE49-F238E27FC236}">
                  <a16:creationId xmlns:a16="http://schemas.microsoft.com/office/drawing/2014/main" id="{660891E5-4770-F909-08A9-A0E9E93F62BE}"/>
                </a:ext>
              </a:extLst>
            </p:cNvPr>
            <p:cNvSpPr txBox="1"/>
            <p:nvPr/>
          </p:nvSpPr>
          <p:spPr>
            <a:xfrm>
              <a:off x="174549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(S60)</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30" name="テキスト ボックス 1">
              <a:extLst>
                <a:ext uri="{FF2B5EF4-FFF2-40B4-BE49-F238E27FC236}">
                  <a16:creationId xmlns:a16="http://schemas.microsoft.com/office/drawing/2014/main" id="{81296CBB-1196-280D-21E8-31EF246EDFCE}"/>
                </a:ext>
              </a:extLst>
            </p:cNvPr>
            <p:cNvSpPr txBox="1"/>
            <p:nvPr/>
          </p:nvSpPr>
          <p:spPr>
            <a:xfrm>
              <a:off x="148383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(S55)</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31" name="テキスト ボックス 1">
              <a:extLst>
                <a:ext uri="{FF2B5EF4-FFF2-40B4-BE49-F238E27FC236}">
                  <a16:creationId xmlns:a16="http://schemas.microsoft.com/office/drawing/2014/main" id="{6CEA3FA5-B4F6-A673-5CBA-C52D0F63C440}"/>
                </a:ext>
              </a:extLst>
            </p:cNvPr>
            <p:cNvSpPr txBox="1"/>
            <p:nvPr/>
          </p:nvSpPr>
          <p:spPr>
            <a:xfrm>
              <a:off x="122217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(S50)</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24" name="テキスト ボックス 1">
              <a:extLst>
                <a:ext uri="{FF2B5EF4-FFF2-40B4-BE49-F238E27FC236}">
                  <a16:creationId xmlns:a16="http://schemas.microsoft.com/office/drawing/2014/main" id="{719B2ECD-FCC9-C9BE-FD30-9C78C1E8F4D9}"/>
                </a:ext>
              </a:extLst>
            </p:cNvPr>
            <p:cNvSpPr txBox="1"/>
            <p:nvPr/>
          </p:nvSpPr>
          <p:spPr>
            <a:xfrm>
              <a:off x="96051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(S45)</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25" name="テキスト ボックス 1">
              <a:extLst>
                <a:ext uri="{FF2B5EF4-FFF2-40B4-BE49-F238E27FC236}">
                  <a16:creationId xmlns:a16="http://schemas.microsoft.com/office/drawing/2014/main" id="{4B1C37DE-9085-D90A-978F-26B3F2BAD85D}"/>
                </a:ext>
              </a:extLst>
            </p:cNvPr>
            <p:cNvSpPr txBox="1"/>
            <p:nvPr/>
          </p:nvSpPr>
          <p:spPr>
            <a:xfrm>
              <a:off x="6988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(S40)</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70" name="テキスト ボックス 1">
              <a:extLst>
                <a:ext uri="{FF2B5EF4-FFF2-40B4-BE49-F238E27FC236}">
                  <a16:creationId xmlns:a16="http://schemas.microsoft.com/office/drawing/2014/main" id="{AC95B64B-AEF1-3382-BCFD-ABED0E1665A7}"/>
                </a:ext>
              </a:extLst>
            </p:cNvPr>
            <p:cNvSpPr txBox="1"/>
            <p:nvPr/>
          </p:nvSpPr>
          <p:spPr>
            <a:xfrm>
              <a:off x="3613557" y="1865552"/>
              <a:ext cx="722376" cy="28469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a:lnSpc>
                  <a:spcPts val="1477"/>
                </a:lnSpc>
                <a:defRPr/>
              </a:pPr>
              <a:r>
                <a:rPr lang="en-US" altLang="ja-JP" sz="1400" b="1" dirty="0">
                  <a:ea typeface="Meiryo UI" panose="020B0604030504040204" pitchFamily="50" charset="-128"/>
                </a:rPr>
                <a:t>1,105</a:t>
              </a:r>
              <a:endParaRPr lang="ja-JP" altLang="en-US" sz="1400" b="1" dirty="0">
                <a:ea typeface="Meiryo UI" panose="020B0604030504040204" pitchFamily="50" charset="-128"/>
              </a:endParaRPr>
            </a:p>
          </p:txBody>
        </p:sp>
      </p:grpSp>
      <p:grpSp>
        <p:nvGrpSpPr>
          <p:cNvPr id="152" name="グループ化 151">
            <a:extLst>
              <a:ext uri="{FF2B5EF4-FFF2-40B4-BE49-F238E27FC236}">
                <a16:creationId xmlns:a16="http://schemas.microsoft.com/office/drawing/2014/main" id="{89C609E8-FBCB-9A38-F04A-D75E1EE43524}"/>
              </a:ext>
            </a:extLst>
          </p:cNvPr>
          <p:cNvGrpSpPr/>
          <p:nvPr/>
        </p:nvGrpSpPr>
        <p:grpSpPr>
          <a:xfrm>
            <a:off x="4148067" y="1448934"/>
            <a:ext cx="4679541" cy="4497180"/>
            <a:chOff x="4148067" y="1448934"/>
            <a:chExt cx="4679541" cy="4497180"/>
          </a:xfrm>
        </p:grpSpPr>
        <p:grpSp>
          <p:nvGrpSpPr>
            <p:cNvPr id="263" name="グループ化 262">
              <a:extLst>
                <a:ext uri="{FF2B5EF4-FFF2-40B4-BE49-F238E27FC236}">
                  <a16:creationId xmlns:a16="http://schemas.microsoft.com/office/drawing/2014/main" id="{01EA0865-771A-6550-FC4C-8A054973EB13}"/>
                </a:ext>
              </a:extLst>
            </p:cNvPr>
            <p:cNvGrpSpPr/>
            <p:nvPr/>
          </p:nvGrpSpPr>
          <p:grpSpPr>
            <a:xfrm>
              <a:off x="4734244" y="5580403"/>
              <a:ext cx="3187614" cy="108000"/>
              <a:chOff x="4734244" y="5580403"/>
              <a:chExt cx="3187614" cy="108000"/>
            </a:xfrm>
          </p:grpSpPr>
          <p:sp>
            <p:nvSpPr>
              <p:cNvPr id="213" name="テキスト ボックス 212">
                <a:extLst>
                  <a:ext uri="{FF2B5EF4-FFF2-40B4-BE49-F238E27FC236}">
                    <a16:creationId xmlns:a16="http://schemas.microsoft.com/office/drawing/2014/main" id="{955C66DF-ED83-49C4-6871-0F69A765E9CE}"/>
                  </a:ext>
                </a:extLst>
              </p:cNvPr>
              <p:cNvSpPr txBox="1"/>
              <p:nvPr/>
            </p:nvSpPr>
            <p:spPr>
              <a:xfrm>
                <a:off x="473424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H20</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0" name="テキスト ボックス 229">
                <a:extLst>
                  <a:ext uri="{FF2B5EF4-FFF2-40B4-BE49-F238E27FC236}">
                    <a16:creationId xmlns:a16="http://schemas.microsoft.com/office/drawing/2014/main" id="{D8AF3253-AD25-8BA6-75B3-5B121ED75CB0}"/>
                  </a:ext>
                </a:extLst>
              </p:cNvPr>
              <p:cNvSpPr txBox="1"/>
              <p:nvPr/>
            </p:nvSpPr>
            <p:spPr>
              <a:xfrm>
                <a:off x="492040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H21</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1" name="テキスト ボックス 230">
                <a:extLst>
                  <a:ext uri="{FF2B5EF4-FFF2-40B4-BE49-F238E27FC236}">
                    <a16:creationId xmlns:a16="http://schemas.microsoft.com/office/drawing/2014/main" id="{BBA8C023-6D72-7088-669E-F17FFD2D9045}"/>
                  </a:ext>
                </a:extLst>
              </p:cNvPr>
              <p:cNvSpPr txBox="1"/>
              <p:nvPr/>
            </p:nvSpPr>
            <p:spPr>
              <a:xfrm>
                <a:off x="510655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H22</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2" name="テキスト ボックス 231">
                <a:extLst>
                  <a:ext uri="{FF2B5EF4-FFF2-40B4-BE49-F238E27FC236}">
                    <a16:creationId xmlns:a16="http://schemas.microsoft.com/office/drawing/2014/main" id="{3A2EC433-37EF-6F66-6D64-23A45D9F764B}"/>
                  </a:ext>
                </a:extLst>
              </p:cNvPr>
              <p:cNvSpPr txBox="1"/>
              <p:nvPr/>
            </p:nvSpPr>
            <p:spPr>
              <a:xfrm>
                <a:off x="529271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H23</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3" name="テキスト ボックス 232">
                <a:extLst>
                  <a:ext uri="{FF2B5EF4-FFF2-40B4-BE49-F238E27FC236}">
                    <a16:creationId xmlns:a16="http://schemas.microsoft.com/office/drawing/2014/main" id="{659B3709-FE73-152A-487A-5173C09D1A66}"/>
                  </a:ext>
                </a:extLst>
              </p:cNvPr>
              <p:cNvSpPr txBox="1"/>
              <p:nvPr/>
            </p:nvSpPr>
            <p:spPr>
              <a:xfrm>
                <a:off x="547886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H24</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4" name="テキスト ボックス 233">
                <a:extLst>
                  <a:ext uri="{FF2B5EF4-FFF2-40B4-BE49-F238E27FC236}">
                    <a16:creationId xmlns:a16="http://schemas.microsoft.com/office/drawing/2014/main" id="{50BDA083-B2E9-41E1-4DAA-6FB1F67749D5}"/>
                  </a:ext>
                </a:extLst>
              </p:cNvPr>
              <p:cNvSpPr txBox="1"/>
              <p:nvPr/>
            </p:nvSpPr>
            <p:spPr>
              <a:xfrm>
                <a:off x="566502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H25</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5" name="テキスト ボックス 234">
                <a:extLst>
                  <a:ext uri="{FF2B5EF4-FFF2-40B4-BE49-F238E27FC236}">
                    <a16:creationId xmlns:a16="http://schemas.microsoft.com/office/drawing/2014/main" id="{75D12488-3DB6-7816-4E98-223309E059E7}"/>
                  </a:ext>
                </a:extLst>
              </p:cNvPr>
              <p:cNvSpPr txBox="1"/>
              <p:nvPr/>
            </p:nvSpPr>
            <p:spPr>
              <a:xfrm>
                <a:off x="585118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H26</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6" name="テキスト ボックス 235">
                <a:extLst>
                  <a:ext uri="{FF2B5EF4-FFF2-40B4-BE49-F238E27FC236}">
                    <a16:creationId xmlns:a16="http://schemas.microsoft.com/office/drawing/2014/main" id="{24E55FFD-CECC-2E9F-3F1C-B506623DE65E}"/>
                  </a:ext>
                </a:extLst>
              </p:cNvPr>
              <p:cNvSpPr txBox="1"/>
              <p:nvPr/>
            </p:nvSpPr>
            <p:spPr>
              <a:xfrm>
                <a:off x="603733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H27</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7" name="テキスト ボックス 236">
                <a:extLst>
                  <a:ext uri="{FF2B5EF4-FFF2-40B4-BE49-F238E27FC236}">
                    <a16:creationId xmlns:a16="http://schemas.microsoft.com/office/drawing/2014/main" id="{B966995B-68D2-9082-12B9-CFECBE672F6D}"/>
                  </a:ext>
                </a:extLst>
              </p:cNvPr>
              <p:cNvSpPr txBox="1"/>
              <p:nvPr/>
            </p:nvSpPr>
            <p:spPr>
              <a:xfrm>
                <a:off x="622349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H28</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8" name="テキスト ボックス 237">
                <a:extLst>
                  <a:ext uri="{FF2B5EF4-FFF2-40B4-BE49-F238E27FC236}">
                    <a16:creationId xmlns:a16="http://schemas.microsoft.com/office/drawing/2014/main" id="{BC16F958-6181-9031-C546-0FEB690C15B5}"/>
                  </a:ext>
                </a:extLst>
              </p:cNvPr>
              <p:cNvSpPr txBox="1"/>
              <p:nvPr/>
            </p:nvSpPr>
            <p:spPr>
              <a:xfrm>
                <a:off x="640964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H29</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9" name="テキスト ボックス 238">
                <a:extLst>
                  <a:ext uri="{FF2B5EF4-FFF2-40B4-BE49-F238E27FC236}">
                    <a16:creationId xmlns:a16="http://schemas.microsoft.com/office/drawing/2014/main" id="{605D384D-1C4C-13A6-5190-731E8A14BAB3}"/>
                  </a:ext>
                </a:extLst>
              </p:cNvPr>
              <p:cNvSpPr txBox="1"/>
              <p:nvPr/>
            </p:nvSpPr>
            <p:spPr>
              <a:xfrm>
                <a:off x="659580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H30</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3" name="テキスト ボックス 242">
                <a:extLst>
                  <a:ext uri="{FF2B5EF4-FFF2-40B4-BE49-F238E27FC236}">
                    <a16:creationId xmlns:a16="http://schemas.microsoft.com/office/drawing/2014/main" id="{A777F292-8A5C-71AC-F4D4-8488D4DFDC6E}"/>
                  </a:ext>
                </a:extLst>
              </p:cNvPr>
              <p:cNvSpPr txBox="1"/>
              <p:nvPr/>
            </p:nvSpPr>
            <p:spPr>
              <a:xfrm>
                <a:off x="678196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R1</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4" name="テキスト ボックス 243">
                <a:extLst>
                  <a:ext uri="{FF2B5EF4-FFF2-40B4-BE49-F238E27FC236}">
                    <a16:creationId xmlns:a16="http://schemas.microsoft.com/office/drawing/2014/main" id="{F1EAA72D-3131-258F-2F57-DC8984D01552}"/>
                  </a:ext>
                </a:extLst>
              </p:cNvPr>
              <p:cNvSpPr txBox="1"/>
              <p:nvPr/>
            </p:nvSpPr>
            <p:spPr>
              <a:xfrm>
                <a:off x="696811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R2</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5" name="テキスト ボックス 244">
                <a:extLst>
                  <a:ext uri="{FF2B5EF4-FFF2-40B4-BE49-F238E27FC236}">
                    <a16:creationId xmlns:a16="http://schemas.microsoft.com/office/drawing/2014/main" id="{532E8C78-6481-2737-0A93-57BCC732CF58}"/>
                  </a:ext>
                </a:extLst>
              </p:cNvPr>
              <p:cNvSpPr txBox="1"/>
              <p:nvPr/>
            </p:nvSpPr>
            <p:spPr>
              <a:xfrm>
                <a:off x="715427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R3</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6" name="テキスト ボックス 245">
                <a:extLst>
                  <a:ext uri="{FF2B5EF4-FFF2-40B4-BE49-F238E27FC236}">
                    <a16:creationId xmlns:a16="http://schemas.microsoft.com/office/drawing/2014/main" id="{3DE94418-C7EE-04D5-0FB8-F6C238C7FC9C}"/>
                  </a:ext>
                </a:extLst>
              </p:cNvPr>
              <p:cNvSpPr txBox="1"/>
              <p:nvPr/>
            </p:nvSpPr>
            <p:spPr>
              <a:xfrm>
                <a:off x="734042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R4</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7" name="テキスト ボックス 246">
                <a:extLst>
                  <a:ext uri="{FF2B5EF4-FFF2-40B4-BE49-F238E27FC236}">
                    <a16:creationId xmlns:a16="http://schemas.microsoft.com/office/drawing/2014/main" id="{F9ED527F-2E92-8D0D-6E16-41A984F8FD8D}"/>
                  </a:ext>
                </a:extLst>
              </p:cNvPr>
              <p:cNvSpPr txBox="1"/>
              <p:nvPr/>
            </p:nvSpPr>
            <p:spPr>
              <a:xfrm>
                <a:off x="771274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R6</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8" name="テキスト ボックス 7">
                <a:extLst>
                  <a:ext uri="{FF2B5EF4-FFF2-40B4-BE49-F238E27FC236}">
                    <a16:creationId xmlns:a16="http://schemas.microsoft.com/office/drawing/2014/main" id="{79ED0CF8-C722-ABAF-2641-3DF73310AA35}"/>
                  </a:ext>
                </a:extLst>
              </p:cNvPr>
              <p:cNvSpPr txBox="1"/>
              <p:nvPr/>
            </p:nvSpPr>
            <p:spPr>
              <a:xfrm>
                <a:off x="752658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R5</a:t>
                </a:r>
                <a:r>
                  <a:rPr kumimoji="0" lang="ja-JP" altLang="en-US" sz="600" b="1" i="0" u="none" strike="noStrike" kern="0" cap="none" spc="-30" normalizeH="0" noProof="0" dirty="0">
                    <a:ln>
                      <a:noFill/>
                    </a:ln>
                    <a:solidFill>
                      <a:prstClr val="black"/>
                    </a:solidFill>
                    <a:effectLst/>
                    <a:uLnTx/>
                    <a:uFillTx/>
                    <a:ea typeface="Meiryo UI"/>
                    <a:cs typeface="+mn-cs"/>
                  </a:rPr>
                  <a:t>）</a:t>
                </a:r>
              </a:p>
            </p:txBody>
          </p:sp>
        </p:grpSp>
        <p:sp>
          <p:nvSpPr>
            <p:cNvPr id="248" name="テキスト ボックス 247">
              <a:extLst>
                <a:ext uri="{FF2B5EF4-FFF2-40B4-BE49-F238E27FC236}">
                  <a16:creationId xmlns:a16="http://schemas.microsoft.com/office/drawing/2014/main" id="{A71BCCF3-DCAC-9F0F-5EAB-2382B5D06220}"/>
                </a:ext>
              </a:extLst>
            </p:cNvPr>
            <p:cNvSpPr txBox="1"/>
            <p:nvPr/>
          </p:nvSpPr>
          <p:spPr>
            <a:xfrm>
              <a:off x="7751804" y="5286766"/>
              <a:ext cx="728226" cy="255391"/>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920" dirty="0">
                  <a:solidFill>
                    <a:prstClr val="black"/>
                  </a:solidFill>
                  <a:latin typeface="+mn-ea"/>
                  <a:ea typeface="+mn-ea"/>
                  <a:cs typeface="Arial" panose="020B0604020202020204" pitchFamily="34" charset="0"/>
                </a:rPr>
                <a:t>（暦年）</a:t>
              </a:r>
            </a:p>
          </p:txBody>
        </p:sp>
        <p:sp>
          <p:nvSpPr>
            <p:cNvPr id="253" name="Text Box 3">
              <a:extLst>
                <a:ext uri="{FF2B5EF4-FFF2-40B4-BE49-F238E27FC236}">
                  <a16:creationId xmlns:a16="http://schemas.microsoft.com/office/drawing/2014/main" id="{98185166-F43B-E2DD-35A5-7621ED506403}"/>
                </a:ext>
              </a:extLst>
            </p:cNvPr>
            <p:cNvSpPr txBox="1">
              <a:spLocks noChangeArrowheads="1"/>
            </p:cNvSpPr>
            <p:nvPr/>
          </p:nvSpPr>
          <p:spPr bwMode="auto">
            <a:xfrm>
              <a:off x="8031836" y="2361824"/>
              <a:ext cx="498452"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E83030"/>
                  </a:solidFill>
                  <a:latin typeface="+mn-ea"/>
                </a:rPr>
                <a:t>日本</a:t>
              </a:r>
            </a:p>
          </p:txBody>
        </p:sp>
        <p:grpSp>
          <p:nvGrpSpPr>
            <p:cNvPr id="144" name="グループ化 143">
              <a:extLst>
                <a:ext uri="{FF2B5EF4-FFF2-40B4-BE49-F238E27FC236}">
                  <a16:creationId xmlns:a16="http://schemas.microsoft.com/office/drawing/2014/main" id="{3FC1DA54-F306-27C0-AC31-D2B2B7115E08}"/>
                </a:ext>
              </a:extLst>
            </p:cNvPr>
            <p:cNvGrpSpPr/>
            <p:nvPr/>
          </p:nvGrpSpPr>
          <p:grpSpPr>
            <a:xfrm>
              <a:off x="8176461" y="3594813"/>
              <a:ext cx="647304" cy="198354"/>
              <a:chOff x="8176461" y="3476219"/>
              <a:chExt cx="647304" cy="198354"/>
            </a:xfrm>
          </p:grpSpPr>
          <p:pic>
            <p:nvPicPr>
              <p:cNvPr id="251" name="図 250" descr="イタリアの国旗-国旗など">
                <a:extLst>
                  <a:ext uri="{FF2B5EF4-FFF2-40B4-BE49-F238E27FC236}">
                    <a16:creationId xmlns:a16="http://schemas.microsoft.com/office/drawing/2014/main" id="{E5A19FAE-2A00-33F7-5BE7-4E7E636F0E55}"/>
                  </a:ext>
                </a:extLst>
              </p:cNvPr>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4534" y="3476219"/>
                <a:ext cx="249231" cy="166154"/>
              </a:xfrm>
              <a:prstGeom prst="rect">
                <a:avLst/>
              </a:prstGeom>
              <a:noFill/>
              <a:ln w="3175">
                <a:solidFill>
                  <a:schemeClr val="tx1"/>
                </a:solidFill>
              </a:ln>
            </p:spPr>
          </p:pic>
          <p:sp>
            <p:nvSpPr>
              <p:cNvPr id="254" name="Text Box 4">
                <a:extLst>
                  <a:ext uri="{FF2B5EF4-FFF2-40B4-BE49-F238E27FC236}">
                    <a16:creationId xmlns:a16="http://schemas.microsoft.com/office/drawing/2014/main" id="{C3A044CC-E5E2-4435-B0CE-B1AB46EB76E4}"/>
                  </a:ext>
                </a:extLst>
              </p:cNvPr>
              <p:cNvSpPr txBox="1">
                <a:spLocks noChangeArrowheads="1"/>
              </p:cNvSpPr>
              <p:nvPr/>
            </p:nvSpPr>
            <p:spPr bwMode="auto">
              <a:xfrm>
                <a:off x="8176461" y="3476219"/>
                <a:ext cx="350580" cy="198354"/>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00B050"/>
                    </a:solidFill>
                    <a:latin typeface="+mn-ea"/>
                  </a:rPr>
                  <a:t>イタリア</a:t>
                </a:r>
              </a:p>
            </p:txBody>
          </p:sp>
        </p:grpSp>
        <p:grpSp>
          <p:nvGrpSpPr>
            <p:cNvPr id="145" name="グループ化 144">
              <a:extLst>
                <a:ext uri="{FF2B5EF4-FFF2-40B4-BE49-F238E27FC236}">
                  <a16:creationId xmlns:a16="http://schemas.microsoft.com/office/drawing/2014/main" id="{2E85C065-9099-3833-0CD2-991BCBCEC8E5}"/>
                </a:ext>
              </a:extLst>
            </p:cNvPr>
            <p:cNvGrpSpPr/>
            <p:nvPr/>
          </p:nvGrpSpPr>
          <p:grpSpPr>
            <a:xfrm>
              <a:off x="8176461" y="3780301"/>
              <a:ext cx="646855" cy="177263"/>
              <a:chOff x="8176461" y="3743998"/>
              <a:chExt cx="646855" cy="177263"/>
            </a:xfrm>
          </p:grpSpPr>
          <p:pic>
            <p:nvPicPr>
              <p:cNvPr id="131" name="Picture 20" descr="アメリカ">
                <a:extLst>
                  <a:ext uri="{FF2B5EF4-FFF2-40B4-BE49-F238E27FC236}">
                    <a16:creationId xmlns:a16="http://schemas.microsoft.com/office/drawing/2014/main" id="{7A4A675B-1AF4-BB2B-FCAD-3EA355207A27}"/>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4983" y="3755107"/>
                <a:ext cx="248333"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5" name="Text Box 6">
                <a:extLst>
                  <a:ext uri="{FF2B5EF4-FFF2-40B4-BE49-F238E27FC236}">
                    <a16:creationId xmlns:a16="http://schemas.microsoft.com/office/drawing/2014/main" id="{82E695CE-E0B6-F1DC-6DEA-6DFFAB7FCE2B}"/>
                  </a:ext>
                </a:extLst>
              </p:cNvPr>
              <p:cNvSpPr txBox="1">
                <a:spLocks noChangeArrowheads="1"/>
              </p:cNvSpPr>
              <p:nvPr/>
            </p:nvSpPr>
            <p:spPr bwMode="auto">
              <a:xfrm>
                <a:off x="8176461" y="3743998"/>
                <a:ext cx="247878"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7030A0"/>
                    </a:solidFill>
                    <a:latin typeface="+mn-ea"/>
                  </a:rPr>
                  <a:t>米国</a:t>
                </a:r>
              </a:p>
            </p:txBody>
          </p:sp>
        </p:grpSp>
        <p:grpSp>
          <p:nvGrpSpPr>
            <p:cNvPr id="148" name="グループ化 147">
              <a:extLst>
                <a:ext uri="{FF2B5EF4-FFF2-40B4-BE49-F238E27FC236}">
                  <a16:creationId xmlns:a16="http://schemas.microsoft.com/office/drawing/2014/main" id="{C35843D2-18C5-2FEA-909A-110AC293E98F}"/>
                </a:ext>
              </a:extLst>
            </p:cNvPr>
            <p:cNvGrpSpPr/>
            <p:nvPr/>
          </p:nvGrpSpPr>
          <p:grpSpPr>
            <a:xfrm>
              <a:off x="8176461" y="3996550"/>
              <a:ext cx="647304" cy="166154"/>
              <a:chOff x="8176461" y="3982367"/>
              <a:chExt cx="647304" cy="166154"/>
            </a:xfrm>
          </p:grpSpPr>
          <p:pic>
            <p:nvPicPr>
              <p:cNvPr id="135" name="Picture 75" descr="フランス">
                <a:extLst>
                  <a:ext uri="{FF2B5EF4-FFF2-40B4-BE49-F238E27FC236}">
                    <a16:creationId xmlns:a16="http://schemas.microsoft.com/office/drawing/2014/main" id="{1A34A235-A39F-124E-7F4C-DDF15D82AACA}"/>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4534" y="3982367"/>
                <a:ext cx="249231"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6" name="Text Box 5">
                <a:extLst>
                  <a:ext uri="{FF2B5EF4-FFF2-40B4-BE49-F238E27FC236}">
                    <a16:creationId xmlns:a16="http://schemas.microsoft.com/office/drawing/2014/main" id="{41ED4C3E-C8A2-6FEE-DFE8-846840798FD2}"/>
                  </a:ext>
                </a:extLst>
              </p:cNvPr>
              <p:cNvSpPr txBox="1">
                <a:spLocks noChangeArrowheads="1"/>
              </p:cNvSpPr>
              <p:nvPr/>
            </p:nvSpPr>
            <p:spPr bwMode="auto">
              <a:xfrm>
                <a:off x="8176461" y="3987672"/>
                <a:ext cx="374836"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spc="-90" dirty="0">
                    <a:solidFill>
                      <a:srgbClr val="FF66CC"/>
                    </a:solidFill>
                    <a:latin typeface="+mn-ea"/>
                  </a:rPr>
                  <a:t>フランス</a:t>
                </a:r>
              </a:p>
            </p:txBody>
          </p:sp>
        </p:grpSp>
        <p:grpSp>
          <p:nvGrpSpPr>
            <p:cNvPr id="149" name="グループ化 148">
              <a:extLst>
                <a:ext uri="{FF2B5EF4-FFF2-40B4-BE49-F238E27FC236}">
                  <a16:creationId xmlns:a16="http://schemas.microsoft.com/office/drawing/2014/main" id="{302ABAA0-6E7C-1BF2-2B02-9ADE98D318DE}"/>
                </a:ext>
              </a:extLst>
            </p:cNvPr>
            <p:cNvGrpSpPr/>
            <p:nvPr/>
          </p:nvGrpSpPr>
          <p:grpSpPr>
            <a:xfrm>
              <a:off x="8176461" y="4195418"/>
              <a:ext cx="647304" cy="166787"/>
              <a:chOff x="8176461" y="4165729"/>
              <a:chExt cx="647304" cy="166787"/>
            </a:xfrm>
          </p:grpSpPr>
          <p:pic>
            <p:nvPicPr>
              <p:cNvPr id="132" name="Picture 28" descr="イギリス">
                <a:extLst>
                  <a:ext uri="{FF2B5EF4-FFF2-40B4-BE49-F238E27FC236}">
                    <a16:creationId xmlns:a16="http://schemas.microsoft.com/office/drawing/2014/main" id="{E36C74EA-16A1-09C3-00D4-0E8712ABBE81}"/>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4534" y="4165729"/>
                <a:ext cx="249231" cy="166787"/>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7" name="Text Box 8">
                <a:extLst>
                  <a:ext uri="{FF2B5EF4-FFF2-40B4-BE49-F238E27FC236}">
                    <a16:creationId xmlns:a16="http://schemas.microsoft.com/office/drawing/2014/main" id="{EFAB5A7A-90D4-7739-13B5-40210C3884FA}"/>
                  </a:ext>
                </a:extLst>
              </p:cNvPr>
              <p:cNvSpPr txBox="1">
                <a:spLocks noChangeArrowheads="1"/>
              </p:cNvSpPr>
              <p:nvPr/>
            </p:nvSpPr>
            <p:spPr bwMode="auto">
              <a:xfrm>
                <a:off x="8176461" y="4171350"/>
                <a:ext cx="247878"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0070C0"/>
                    </a:solidFill>
                    <a:latin typeface="+mn-ea"/>
                  </a:rPr>
                  <a:t>英国</a:t>
                </a:r>
              </a:p>
            </p:txBody>
          </p:sp>
        </p:grpSp>
        <p:grpSp>
          <p:nvGrpSpPr>
            <p:cNvPr id="150" name="グループ化 149">
              <a:extLst>
                <a:ext uri="{FF2B5EF4-FFF2-40B4-BE49-F238E27FC236}">
                  <a16:creationId xmlns:a16="http://schemas.microsoft.com/office/drawing/2014/main" id="{A144E55E-E8DE-CD21-7595-296B69CEE423}"/>
                </a:ext>
              </a:extLst>
            </p:cNvPr>
            <p:cNvGrpSpPr/>
            <p:nvPr/>
          </p:nvGrpSpPr>
          <p:grpSpPr>
            <a:xfrm>
              <a:off x="8176461" y="4387092"/>
              <a:ext cx="647304" cy="178250"/>
              <a:chOff x="8176461" y="4319426"/>
              <a:chExt cx="647304" cy="178250"/>
            </a:xfrm>
          </p:grpSpPr>
          <p:pic>
            <p:nvPicPr>
              <p:cNvPr id="252" name="図 251">
                <a:extLst>
                  <a:ext uri="{FF2B5EF4-FFF2-40B4-BE49-F238E27FC236}">
                    <a16:creationId xmlns:a16="http://schemas.microsoft.com/office/drawing/2014/main" id="{776D6C4D-D68B-9C2A-D356-34C4B0DC2D77}"/>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8574534" y="4331522"/>
                <a:ext cx="249231" cy="166154"/>
              </a:xfrm>
              <a:prstGeom prst="rect">
                <a:avLst/>
              </a:prstGeom>
              <a:ln w="6350">
                <a:solidFill>
                  <a:schemeClr val="tx1"/>
                </a:solidFill>
              </a:ln>
            </p:spPr>
          </p:pic>
          <p:sp>
            <p:nvSpPr>
              <p:cNvPr id="258" name="Text Box 7">
                <a:extLst>
                  <a:ext uri="{FF2B5EF4-FFF2-40B4-BE49-F238E27FC236}">
                    <a16:creationId xmlns:a16="http://schemas.microsoft.com/office/drawing/2014/main" id="{2D9ABB93-2FEE-E1EA-8999-EB68B1536BFF}"/>
                  </a:ext>
                </a:extLst>
              </p:cNvPr>
              <p:cNvSpPr txBox="1">
                <a:spLocks noChangeArrowheads="1"/>
              </p:cNvSpPr>
              <p:nvPr/>
            </p:nvSpPr>
            <p:spPr bwMode="auto">
              <a:xfrm>
                <a:off x="8176461" y="4319426"/>
                <a:ext cx="374986"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9B4D0D"/>
                    </a:solidFill>
                    <a:latin typeface="+mn-ea"/>
                  </a:rPr>
                  <a:t>カナダ</a:t>
                </a:r>
              </a:p>
            </p:txBody>
          </p:sp>
        </p:grpSp>
        <p:grpSp>
          <p:nvGrpSpPr>
            <p:cNvPr id="151" name="グループ化 150">
              <a:extLst>
                <a:ext uri="{FF2B5EF4-FFF2-40B4-BE49-F238E27FC236}">
                  <a16:creationId xmlns:a16="http://schemas.microsoft.com/office/drawing/2014/main" id="{508F8C4F-19B8-C371-12D6-DA80E42C7CA0}"/>
                </a:ext>
              </a:extLst>
            </p:cNvPr>
            <p:cNvGrpSpPr/>
            <p:nvPr/>
          </p:nvGrpSpPr>
          <p:grpSpPr>
            <a:xfrm>
              <a:off x="8160072" y="4608731"/>
              <a:ext cx="667536" cy="166154"/>
              <a:chOff x="8160072" y="4625939"/>
              <a:chExt cx="667536" cy="166154"/>
            </a:xfrm>
          </p:grpSpPr>
          <p:pic>
            <p:nvPicPr>
              <p:cNvPr id="250" name="Picture 18" descr="ドイツ">
                <a:extLst>
                  <a:ext uri="{FF2B5EF4-FFF2-40B4-BE49-F238E27FC236}">
                    <a16:creationId xmlns:a16="http://schemas.microsoft.com/office/drawing/2014/main" id="{E99F2227-1588-ACA3-6D7B-6385CE386D1A}"/>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78377" y="4625939"/>
                <a:ext cx="249231"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9" name="Text Box 9">
                <a:extLst>
                  <a:ext uri="{FF2B5EF4-FFF2-40B4-BE49-F238E27FC236}">
                    <a16:creationId xmlns:a16="http://schemas.microsoft.com/office/drawing/2014/main" id="{FA2FAF37-628B-417A-5587-0095F785D9AE}"/>
                  </a:ext>
                </a:extLst>
              </p:cNvPr>
              <p:cNvSpPr txBox="1">
                <a:spLocks noChangeArrowheads="1"/>
              </p:cNvSpPr>
              <p:nvPr/>
            </p:nvSpPr>
            <p:spPr bwMode="auto">
              <a:xfrm>
                <a:off x="8160072" y="4628829"/>
                <a:ext cx="397477"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E4B212"/>
                    </a:solidFill>
                    <a:latin typeface="+mn-ea"/>
                  </a:rPr>
                  <a:t>ドイツ</a:t>
                </a:r>
              </a:p>
            </p:txBody>
          </p:sp>
        </p:grpSp>
        <p:pic>
          <p:nvPicPr>
            <p:cNvPr id="260" name="Picture 2" descr="日の丸">
              <a:extLst>
                <a:ext uri="{FF2B5EF4-FFF2-40B4-BE49-F238E27FC236}">
                  <a16:creationId xmlns:a16="http://schemas.microsoft.com/office/drawing/2014/main" id="{A099B640-DCB4-DF47-5A70-32F58CA21A2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78377" y="2373300"/>
              <a:ext cx="249231" cy="166154"/>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229" name="テキスト ボックス 228">
              <a:extLst>
                <a:ext uri="{FF2B5EF4-FFF2-40B4-BE49-F238E27FC236}">
                  <a16:creationId xmlns:a16="http://schemas.microsoft.com/office/drawing/2014/main" id="{21B1D31E-EE62-B6C4-FD66-34657932011D}"/>
                </a:ext>
              </a:extLst>
            </p:cNvPr>
            <p:cNvSpPr txBox="1"/>
            <p:nvPr/>
          </p:nvSpPr>
          <p:spPr>
            <a:xfrm>
              <a:off x="4148067" y="1448934"/>
              <a:ext cx="798105" cy="246221"/>
            </a:xfrm>
            <a:prstGeom prst="rect">
              <a:avLst/>
            </a:prstGeom>
            <a:noFill/>
          </p:spPr>
          <p:txBody>
            <a:bodyPr wrap="square" rtlCol="0">
              <a:spAutoFit/>
            </a:bodyPr>
            <a:lstStyle/>
            <a:p>
              <a:pPr algn="ctr" defTabSz="844007" eaLnBrk="1" fontAlgn="auto" hangingPunct="1">
                <a:spcBef>
                  <a:spcPts val="0"/>
                </a:spcBef>
                <a:spcAft>
                  <a:spcPts val="0"/>
                </a:spcAft>
                <a:defRPr/>
              </a:pPr>
              <a:r>
                <a:rPr lang="ja-JP" altLang="en-US" sz="1000" dirty="0">
                  <a:solidFill>
                    <a:prstClr val="black"/>
                  </a:solidFill>
                  <a:latin typeface="+mn-ea"/>
                  <a:ea typeface="+mn-ea"/>
                  <a:cs typeface="Arial" panose="020B0604020202020204" pitchFamily="34" charset="0"/>
                </a:rPr>
                <a:t>（</a:t>
              </a:r>
              <a:r>
                <a:rPr lang="en-US" altLang="ja-JP" sz="1000" b="1" dirty="0">
                  <a:solidFill>
                    <a:prstClr val="black"/>
                  </a:solidFill>
                  <a:latin typeface="Arial" panose="020B0604020202020204" pitchFamily="34" charset="0"/>
                  <a:ea typeface="Meiryo UI" panose="020B0604030504040204" pitchFamily="50" charset="-128"/>
                  <a:cs typeface="Arial" panose="020B0604020202020204" pitchFamily="34" charset="0"/>
                </a:rPr>
                <a:t>%</a:t>
              </a:r>
              <a:r>
                <a:rPr lang="ja-JP" altLang="en-US" sz="1000" dirty="0">
                  <a:solidFill>
                    <a:prstClr val="black"/>
                  </a:solidFill>
                  <a:latin typeface="+mn-ea"/>
                  <a:ea typeface="+mn-ea"/>
                  <a:cs typeface="Arial" panose="020B0604020202020204" pitchFamily="34" charset="0"/>
                </a:rPr>
                <a:t>）</a:t>
              </a:r>
            </a:p>
          </p:txBody>
        </p:sp>
        <p:graphicFrame>
          <p:nvGraphicFramePr>
            <p:cNvPr id="275" name="グラフ 274">
              <a:extLst>
                <a:ext uri="{FF2B5EF4-FFF2-40B4-BE49-F238E27FC236}">
                  <a16:creationId xmlns:a16="http://schemas.microsoft.com/office/drawing/2014/main" id="{70ACF472-5A0E-3024-FB5B-BCCA23C0E53E}"/>
                </a:ext>
              </a:extLst>
            </p:cNvPr>
            <p:cNvGraphicFramePr/>
            <p:nvPr>
              <p:extLst>
                <p:ext uri="{D42A27DB-BD31-4B8C-83A1-F6EECF244321}">
                  <p14:modId xmlns:p14="http://schemas.microsoft.com/office/powerpoint/2010/main" val="3705681526"/>
                </p:ext>
              </p:extLst>
            </p:nvPr>
          </p:nvGraphicFramePr>
          <p:xfrm>
            <a:off x="4244286" y="1706750"/>
            <a:ext cx="3953067" cy="4239364"/>
          </p:xfrm>
          <a:graphic>
            <a:graphicData uri="http://schemas.openxmlformats.org/drawingml/2006/chart">
              <c:chart xmlns:c="http://schemas.openxmlformats.org/drawingml/2006/chart" xmlns:r="http://schemas.openxmlformats.org/officeDocument/2006/relationships" r:id="rId12"/>
            </a:graphicData>
          </a:graphic>
        </p:graphicFrame>
      </p:grpSp>
    </p:spTree>
    <p:extLst>
      <p:ext uri="{BB962C8B-B14F-4D97-AF65-F5344CB8AC3E}">
        <p14:creationId xmlns:p14="http://schemas.microsoft.com/office/powerpoint/2010/main" val="232088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wipe(left)">
                                      <p:cBhvr>
                                        <p:cTn id="7" dur="12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000"/>
                                        <p:tgtEl>
                                          <p:spTgt spid="271"/>
                                        </p:tgtEl>
                                      </p:cBhvr>
                                    </p:animEffect>
                                    <p:anim calcmode="lin" valueType="num">
                                      <p:cBhvr>
                                        <p:cTn id="13" dur="1000" fill="hold"/>
                                        <p:tgtEl>
                                          <p:spTgt spid="271"/>
                                        </p:tgtEl>
                                        <p:attrNameLst>
                                          <p:attrName>ppt_x</p:attrName>
                                        </p:attrNameLst>
                                      </p:cBhvr>
                                      <p:tavLst>
                                        <p:tav tm="0">
                                          <p:val>
                                            <p:strVal val="#ppt_x"/>
                                          </p:val>
                                        </p:tav>
                                        <p:tav tm="100000">
                                          <p:val>
                                            <p:strVal val="#ppt_x"/>
                                          </p:val>
                                        </p:tav>
                                      </p:tavLst>
                                    </p:anim>
                                    <p:anim calcmode="lin" valueType="num">
                                      <p:cBhvr>
                                        <p:cTn id="14" dur="1000" fill="hold"/>
                                        <p:tgtEl>
                                          <p:spTgt spid="27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7"/>
                                        </p:tgtEl>
                                        <p:attrNameLst>
                                          <p:attrName>style.visibility</p:attrName>
                                        </p:attrNameLst>
                                      </p:cBhvr>
                                      <p:to>
                                        <p:strVal val="visible"/>
                                      </p:to>
                                    </p:set>
                                    <p:animEffect transition="in" filter="fade">
                                      <p:cBhvr>
                                        <p:cTn id="18" dur="500"/>
                                        <p:tgtEl>
                                          <p:spTgt spid="1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2"/>
                                        </p:tgtEl>
                                        <p:attrNameLst>
                                          <p:attrName>style.visibility</p:attrName>
                                        </p:attrNameLst>
                                      </p:cBhvr>
                                      <p:to>
                                        <p:strVal val="visible"/>
                                      </p:to>
                                    </p:set>
                                    <p:animEffect transition="in" filter="wipe(left)">
                                      <p:cBhvr>
                                        <p:cTn id="23" dur="1200"/>
                                        <p:tgtEl>
                                          <p:spTgt spid="12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2"/>
                                        </p:tgtEl>
                                        <p:attrNameLst>
                                          <p:attrName>style.visibility</p:attrName>
                                        </p:attrNameLst>
                                      </p:cBhvr>
                                      <p:to>
                                        <p:strVal val="visible"/>
                                      </p:to>
                                    </p:set>
                                    <p:animEffect transition="in" filter="fade">
                                      <p:cBhvr>
                                        <p:cTn id="28" dur="1000"/>
                                        <p:tgtEl>
                                          <p:spTgt spid="152"/>
                                        </p:tgtEl>
                                      </p:cBhvr>
                                    </p:animEffect>
                                    <p:anim calcmode="lin" valueType="num">
                                      <p:cBhvr>
                                        <p:cTn id="29" dur="1000" fill="hold"/>
                                        <p:tgtEl>
                                          <p:spTgt spid="152"/>
                                        </p:tgtEl>
                                        <p:attrNameLst>
                                          <p:attrName>ppt_x</p:attrName>
                                        </p:attrNameLst>
                                      </p:cBhvr>
                                      <p:tavLst>
                                        <p:tav tm="0">
                                          <p:val>
                                            <p:strVal val="#ppt_x"/>
                                          </p:val>
                                        </p:tav>
                                        <p:tav tm="100000">
                                          <p:val>
                                            <p:strVal val="#ppt_x"/>
                                          </p:val>
                                        </p:tav>
                                      </p:tavLst>
                                    </p:anim>
                                    <p:anim calcmode="lin" valueType="num">
                                      <p:cBhvr>
                                        <p:cTn id="30" dur="1000" fill="hold"/>
                                        <p:tgtEl>
                                          <p:spTgt spid="15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6" grpId="0"/>
      <p:bldP spid="130" grpId="0"/>
      <p:bldP spid="1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B886B-EFA3-DC63-1FCF-FC1B24E29B75}"/>
            </a:ext>
          </a:extLst>
        </p:cNvPr>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BC5BB2E3-45B7-1A06-DCF4-F5F420F39E57}"/>
              </a:ext>
            </a:extLst>
          </p:cNvPr>
          <p:cNvGrpSpPr/>
          <p:nvPr/>
        </p:nvGrpSpPr>
        <p:grpSpPr>
          <a:xfrm>
            <a:off x="323851" y="1085670"/>
            <a:ext cx="8519134" cy="827030"/>
            <a:chOff x="323851" y="1085670"/>
            <a:chExt cx="8519134" cy="827030"/>
          </a:xfrm>
        </p:grpSpPr>
        <p:sp>
          <p:nvSpPr>
            <p:cNvPr id="3" name="AutoShape 353">
              <a:extLst>
                <a:ext uri="{FF2B5EF4-FFF2-40B4-BE49-F238E27FC236}">
                  <a16:creationId xmlns:a16="http://schemas.microsoft.com/office/drawing/2014/main" id="{154246FF-26D7-BA75-D7B8-01E799EB2333}"/>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3223BF15-A990-F7AC-0F42-53F710D8524E}"/>
                </a:ext>
              </a:extLst>
            </p:cNvPr>
            <p:cNvSpPr txBox="1"/>
            <p:nvPr/>
          </p:nvSpPr>
          <p:spPr>
            <a:xfrm>
              <a:off x="423332" y="1322213"/>
              <a:ext cx="5420516" cy="353943"/>
            </a:xfrm>
            <a:prstGeom prst="rect">
              <a:avLst/>
            </a:prstGeom>
            <a:noFill/>
          </p:spPr>
          <p:txBody>
            <a:bodyPr wrap="square" rtlCol="0">
              <a:spAutoFit/>
            </a:bodyPr>
            <a:lstStyle/>
            <a:p>
              <a:r>
                <a:rPr kumimoji="1" lang="ja-JP" altLang="en-US" sz="1700" dirty="0">
                  <a:latin typeface="+mn-ea"/>
                  <a:ea typeface="+mn-ea"/>
                </a:rPr>
                <a:t>国の歳入と同じく</a:t>
              </a:r>
              <a:r>
                <a:rPr lang="ja-JP" altLang="en-US" sz="1700" dirty="0">
                  <a:latin typeface="+mn-ea"/>
                  <a:ea typeface="+mn-ea"/>
                </a:rPr>
                <a:t>税金</a:t>
              </a:r>
              <a:r>
                <a:rPr kumimoji="1" lang="ja-JP" altLang="en-US" sz="1700" dirty="0">
                  <a:latin typeface="+mn-ea"/>
                  <a:ea typeface="+mn-ea"/>
                </a:rPr>
                <a:t>が地方の財政を支えています。</a:t>
              </a:r>
            </a:p>
          </p:txBody>
        </p:sp>
      </p:grpSp>
      <p:sp>
        <p:nvSpPr>
          <p:cNvPr id="57" name="スライド番号プレースホルダー 56">
            <a:extLst>
              <a:ext uri="{FF2B5EF4-FFF2-40B4-BE49-F238E27FC236}">
                <a16:creationId xmlns:a16="http://schemas.microsoft.com/office/drawing/2014/main" id="{FB36CC04-260C-B1F2-0F59-5B4050AC5B0B}"/>
              </a:ext>
            </a:extLst>
          </p:cNvPr>
          <p:cNvSpPr>
            <a:spLocks noGrp="1"/>
          </p:cNvSpPr>
          <p:nvPr>
            <p:ph type="sldNum" sz="quarter" idx="12"/>
          </p:nvPr>
        </p:nvSpPr>
        <p:spPr/>
        <p:txBody>
          <a:bodyPr/>
          <a:lstStyle/>
          <a:p>
            <a:pPr>
              <a:defRPr/>
            </a:pPr>
            <a:fld id="{40E3B949-1179-4387-B307-F356BE6486A4}" type="slidenum">
              <a:rPr lang="en-US" altLang="ja-JP" smtClean="0"/>
              <a:pPr>
                <a:defRPr/>
              </a:pPr>
              <a:t>22</a:t>
            </a:fld>
            <a:endParaRPr lang="en-US" altLang="ja-JP" dirty="0"/>
          </a:p>
        </p:txBody>
      </p:sp>
      <p:pic>
        <p:nvPicPr>
          <p:cNvPr id="26" name="Picture 29">
            <a:extLst>
              <a:ext uri="{FF2B5EF4-FFF2-40B4-BE49-F238E27FC236}">
                <a16:creationId xmlns:a16="http://schemas.microsoft.com/office/drawing/2014/main" id="{0291BCA8-729A-9C8B-8979-F713219C3B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グループ化 38">
            <a:extLst>
              <a:ext uri="{FF2B5EF4-FFF2-40B4-BE49-F238E27FC236}">
                <a16:creationId xmlns:a16="http://schemas.microsoft.com/office/drawing/2014/main" id="{3192D456-2A1D-4209-88CF-1AD44FDCDB5D}"/>
              </a:ext>
            </a:extLst>
          </p:cNvPr>
          <p:cNvGrpSpPr/>
          <p:nvPr/>
        </p:nvGrpSpPr>
        <p:grpSpPr>
          <a:xfrm>
            <a:off x="-632503" y="2062585"/>
            <a:ext cx="9570626" cy="4669881"/>
            <a:chOff x="-632503" y="2062585"/>
            <a:chExt cx="9570626" cy="4669881"/>
          </a:xfrm>
        </p:grpSpPr>
        <p:grpSp>
          <p:nvGrpSpPr>
            <p:cNvPr id="114807" name="グループ化 114806">
              <a:extLst>
                <a:ext uri="{FF2B5EF4-FFF2-40B4-BE49-F238E27FC236}">
                  <a16:creationId xmlns:a16="http://schemas.microsoft.com/office/drawing/2014/main" id="{2279FE3E-3CB9-19BD-57B9-ABC670A2200A}"/>
                </a:ext>
              </a:extLst>
            </p:cNvPr>
            <p:cNvGrpSpPr/>
            <p:nvPr/>
          </p:nvGrpSpPr>
          <p:grpSpPr>
            <a:xfrm>
              <a:off x="-632503" y="2062585"/>
              <a:ext cx="9428045" cy="4669881"/>
              <a:chOff x="-632503" y="2062585"/>
              <a:chExt cx="9428045" cy="4669881"/>
            </a:xfrm>
          </p:grpSpPr>
          <p:grpSp>
            <p:nvGrpSpPr>
              <p:cNvPr id="19" name="グループ化 18">
                <a:extLst>
                  <a:ext uri="{FF2B5EF4-FFF2-40B4-BE49-F238E27FC236}">
                    <a16:creationId xmlns:a16="http://schemas.microsoft.com/office/drawing/2014/main" id="{5AFF0C92-AB00-45C1-0B5D-3BCE317BE2B0}"/>
                  </a:ext>
                </a:extLst>
              </p:cNvPr>
              <p:cNvGrpSpPr/>
              <p:nvPr/>
            </p:nvGrpSpPr>
            <p:grpSpPr>
              <a:xfrm>
                <a:off x="1895475" y="2149836"/>
                <a:ext cx="5343525" cy="470751"/>
                <a:chOff x="1895475" y="2149836"/>
                <a:chExt cx="5343525" cy="470751"/>
              </a:xfrm>
            </p:grpSpPr>
            <p:sp>
              <p:nvSpPr>
                <p:cNvPr id="13" name="正方形/長方形 12">
                  <a:extLst>
                    <a:ext uri="{FF2B5EF4-FFF2-40B4-BE49-F238E27FC236}">
                      <a16:creationId xmlns:a16="http://schemas.microsoft.com/office/drawing/2014/main" id="{2A90FA98-6C23-328E-89E6-39083AB436AA}"/>
                    </a:ext>
                  </a:extLst>
                </p:cNvPr>
                <p:cNvSpPr/>
                <p:nvPr/>
              </p:nvSpPr>
              <p:spPr>
                <a:xfrm>
                  <a:off x="1895475" y="2149836"/>
                  <a:ext cx="5343525" cy="47075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049B63C-DF02-7526-BAC1-AC58D0AE9667}"/>
                    </a:ext>
                  </a:extLst>
                </p:cNvPr>
                <p:cNvSpPr txBox="1"/>
                <p:nvPr/>
              </p:nvSpPr>
              <p:spPr>
                <a:xfrm>
                  <a:off x="1979277" y="2203157"/>
                  <a:ext cx="5131533" cy="353943"/>
                </a:xfrm>
                <a:prstGeom prst="rect">
                  <a:avLst/>
                </a:prstGeom>
                <a:noFill/>
              </p:spPr>
              <p:txBody>
                <a:bodyPr wrap="none" rtlCol="0">
                  <a:spAutoFit/>
                </a:bodyPr>
                <a:lstStyle/>
                <a:p>
                  <a:r>
                    <a:rPr lang="ja-JP" altLang="en-US" sz="1200" dirty="0">
                      <a:solidFill>
                        <a:srgbClr val="005BAD"/>
                      </a:solidFill>
                      <a:latin typeface="+mj-ea"/>
                      <a:ea typeface="+mj-ea"/>
                    </a:rPr>
                    <a:t>地方公共団体の歳入の</a:t>
                  </a:r>
                  <a:r>
                    <a:rPr lang="ja-JP" altLang="en-US" sz="1200">
                      <a:solidFill>
                        <a:srgbClr val="005BAD"/>
                      </a:solidFill>
                      <a:latin typeface="+mj-ea"/>
                      <a:ea typeface="+mj-ea"/>
                    </a:rPr>
                    <a:t>多くは</a:t>
                  </a:r>
                  <a:r>
                    <a:rPr lang="en-US" altLang="ja-JP" sz="1200" dirty="0">
                      <a:solidFill>
                        <a:srgbClr val="005BAD"/>
                      </a:solidFill>
                      <a:latin typeface="+mj-ea"/>
                      <a:ea typeface="+mj-ea"/>
                    </a:rPr>
                    <a:t>  </a:t>
                  </a:r>
                  <a:r>
                    <a:rPr lang="ja-JP" altLang="en-US" sz="1700" spc="30">
                      <a:solidFill>
                        <a:srgbClr val="FF0000"/>
                      </a:solidFill>
                      <a:latin typeface="+mj-ea"/>
                      <a:ea typeface="+mj-ea"/>
                    </a:rPr>
                    <a:t>地方税</a:t>
                  </a:r>
                  <a:r>
                    <a:rPr lang="ja-JP" altLang="en-US" sz="1700" spc="30" dirty="0">
                      <a:solidFill>
                        <a:srgbClr val="FF0000"/>
                      </a:solidFill>
                      <a:latin typeface="+mj-ea"/>
                      <a:ea typeface="+mj-ea"/>
                    </a:rPr>
                    <a:t>と国からの</a:t>
                  </a:r>
                  <a:r>
                    <a:rPr lang="ja-JP" altLang="en-US" sz="1700" spc="30">
                      <a:solidFill>
                        <a:srgbClr val="FF0000"/>
                      </a:solidFill>
                      <a:latin typeface="+mj-ea"/>
                      <a:ea typeface="+mj-ea"/>
                    </a:rPr>
                    <a:t>給付金</a:t>
                  </a:r>
                  <a:r>
                    <a:rPr lang="en-US" altLang="ja-JP" sz="1700" spc="30" dirty="0">
                      <a:solidFill>
                        <a:srgbClr val="FF0000"/>
                      </a:solidFill>
                      <a:latin typeface="+mj-ea"/>
                      <a:ea typeface="+mj-ea"/>
                    </a:rPr>
                    <a:t> </a:t>
                  </a:r>
                  <a:r>
                    <a:rPr lang="ja-JP" altLang="en-US" sz="1200">
                      <a:solidFill>
                        <a:srgbClr val="005BAD"/>
                      </a:solidFill>
                      <a:latin typeface="+mj-ea"/>
                      <a:ea typeface="+mj-ea"/>
                    </a:rPr>
                    <a:t>です</a:t>
                  </a:r>
                  <a:r>
                    <a:rPr lang="ja-JP" altLang="en-US" sz="1200" dirty="0">
                      <a:solidFill>
                        <a:srgbClr val="005BAD"/>
                      </a:solidFill>
                      <a:latin typeface="+mj-ea"/>
                      <a:ea typeface="+mj-ea"/>
                    </a:rPr>
                    <a:t>。</a:t>
                  </a:r>
                </a:p>
              </p:txBody>
            </p:sp>
          </p:grpSp>
          <p:sp>
            <p:nvSpPr>
              <p:cNvPr id="114725" name="角丸四角形 15">
                <a:extLst>
                  <a:ext uri="{FF2B5EF4-FFF2-40B4-BE49-F238E27FC236}">
                    <a16:creationId xmlns:a16="http://schemas.microsoft.com/office/drawing/2014/main" id="{C4C54411-06A3-A33E-110E-E7364E254363}"/>
                  </a:ext>
                </a:extLst>
              </p:cNvPr>
              <p:cNvSpPr/>
              <p:nvPr/>
            </p:nvSpPr>
            <p:spPr>
              <a:xfrm>
                <a:off x="214625" y="6575822"/>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a:solidFill>
                      <a:schemeClr val="tx1"/>
                    </a:solidFill>
                    <a:latin typeface="+mn-ea"/>
                  </a:rPr>
                  <a:t>各グラフの割合は端数処理のため、合計が</a:t>
                </a:r>
                <a:r>
                  <a:rPr lang="en-US" altLang="ja-JP" sz="800" dirty="0">
                    <a:solidFill>
                      <a:schemeClr val="tx1"/>
                    </a:solidFill>
                    <a:latin typeface="+mn-ea"/>
                  </a:rPr>
                  <a:t>100</a:t>
                </a:r>
                <a:r>
                  <a:rPr lang="ja-JP" altLang="en-US" sz="800">
                    <a:solidFill>
                      <a:schemeClr val="tx1"/>
                    </a:solidFill>
                    <a:latin typeface="+mn-ea"/>
                  </a:rPr>
                  <a:t>％にならない場合があります</a:t>
                </a:r>
                <a:endParaRPr lang="ja-JP" altLang="en-US" sz="800" dirty="0">
                  <a:solidFill>
                    <a:schemeClr val="tx1"/>
                  </a:solidFill>
                  <a:latin typeface="+mn-ea"/>
                </a:endParaRPr>
              </a:p>
            </p:txBody>
          </p:sp>
          <p:sp>
            <p:nvSpPr>
              <p:cNvPr id="114759" name="三角形 114758">
                <a:extLst>
                  <a:ext uri="{FF2B5EF4-FFF2-40B4-BE49-F238E27FC236}">
                    <a16:creationId xmlns:a16="http://schemas.microsoft.com/office/drawing/2014/main" id="{3206E18E-5C3D-0422-7B66-4A712B1A7EF1}"/>
                  </a:ext>
                </a:extLst>
              </p:cNvPr>
              <p:cNvSpPr/>
              <p:nvPr/>
            </p:nvSpPr>
            <p:spPr>
              <a:xfrm rot="10427932">
                <a:off x="1720203" y="2259128"/>
                <a:ext cx="98753" cy="63773"/>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4781" name="グループ化 114780">
                <a:extLst>
                  <a:ext uri="{FF2B5EF4-FFF2-40B4-BE49-F238E27FC236}">
                    <a16:creationId xmlns:a16="http://schemas.microsoft.com/office/drawing/2014/main" id="{985FA635-8BF9-CE28-DB4A-613BA4ABDAF4}"/>
                  </a:ext>
                </a:extLst>
              </p:cNvPr>
              <p:cNvGrpSpPr/>
              <p:nvPr/>
            </p:nvGrpSpPr>
            <p:grpSpPr>
              <a:xfrm>
                <a:off x="1411690" y="2062585"/>
                <a:ext cx="1224272" cy="259570"/>
                <a:chOff x="1404195" y="2138281"/>
                <a:chExt cx="1224272" cy="259570"/>
              </a:xfrm>
            </p:grpSpPr>
            <p:grpSp>
              <p:nvGrpSpPr>
                <p:cNvPr id="114782" name="グループ化 114781">
                  <a:extLst>
                    <a:ext uri="{FF2B5EF4-FFF2-40B4-BE49-F238E27FC236}">
                      <a16:creationId xmlns:a16="http://schemas.microsoft.com/office/drawing/2014/main" id="{F515490B-C4D9-F85C-8BA4-1458E81E4539}"/>
                    </a:ext>
                  </a:extLst>
                </p:cNvPr>
                <p:cNvGrpSpPr/>
                <p:nvPr/>
              </p:nvGrpSpPr>
              <p:grpSpPr>
                <a:xfrm>
                  <a:off x="1404195" y="2138281"/>
                  <a:ext cx="1224272" cy="259570"/>
                  <a:chOff x="1398515" y="2138864"/>
                  <a:chExt cx="1224272" cy="259570"/>
                </a:xfrm>
              </p:grpSpPr>
              <p:sp>
                <p:nvSpPr>
                  <p:cNvPr id="114784" name="角丸四角形 114783">
                    <a:extLst>
                      <a:ext uri="{FF2B5EF4-FFF2-40B4-BE49-F238E27FC236}">
                        <a16:creationId xmlns:a16="http://schemas.microsoft.com/office/drawing/2014/main" id="{49A5AEB3-2864-D2A1-FA60-5FB537619AFC}"/>
                      </a:ext>
                    </a:extLst>
                  </p:cNvPr>
                  <p:cNvSpPr/>
                  <p:nvPr/>
                </p:nvSpPr>
                <p:spPr>
                  <a:xfrm rot="21301967">
                    <a:off x="1398515" y="2138864"/>
                    <a:ext cx="1224272" cy="184291"/>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5BAD"/>
                      </a:solidFill>
                    </a:endParaRPr>
                  </a:p>
                </p:txBody>
              </p:sp>
              <p:sp>
                <p:nvSpPr>
                  <p:cNvPr id="114785" name="三角形 114784">
                    <a:extLst>
                      <a:ext uri="{FF2B5EF4-FFF2-40B4-BE49-F238E27FC236}">
                        <a16:creationId xmlns:a16="http://schemas.microsoft.com/office/drawing/2014/main" id="{4083A8D7-FF64-039C-9B34-7DB4EA096DDE}"/>
                      </a:ext>
                    </a:extLst>
                  </p:cNvPr>
                  <p:cNvSpPr/>
                  <p:nvPr/>
                </p:nvSpPr>
                <p:spPr>
                  <a:xfrm rot="10427932">
                    <a:off x="1707028" y="2334661"/>
                    <a:ext cx="98753" cy="63773"/>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4783" name="テキスト ボックス 114782">
                  <a:extLst>
                    <a:ext uri="{FF2B5EF4-FFF2-40B4-BE49-F238E27FC236}">
                      <a16:creationId xmlns:a16="http://schemas.microsoft.com/office/drawing/2014/main" id="{30F628A0-B276-FC7A-6758-EFE98F17C602}"/>
                    </a:ext>
                  </a:extLst>
                </p:cNvPr>
                <p:cNvSpPr txBox="1"/>
                <p:nvPr/>
              </p:nvSpPr>
              <p:spPr>
                <a:xfrm rot="21274505">
                  <a:off x="1505121" y="2158884"/>
                  <a:ext cx="1056137" cy="123111"/>
                </a:xfrm>
                <a:prstGeom prst="rect">
                  <a:avLst/>
                </a:prstGeom>
                <a:noFill/>
                <a:ln>
                  <a:noFill/>
                </a:ln>
              </p:spPr>
              <p:txBody>
                <a:bodyPr wrap="square" lIns="0" tIns="0" rIns="0" bIns="0" rtlCol="0">
                  <a:spAutoFit/>
                </a:bodyPr>
                <a:lstStyle/>
                <a:p>
                  <a:r>
                    <a:rPr lang="ja-JP" altLang="en-US" sz="800" spc="130">
                      <a:ln w="5080">
                        <a:noFill/>
                      </a:ln>
                      <a:solidFill>
                        <a:schemeClr val="bg1"/>
                      </a:solidFill>
                      <a:latin typeface="HGPｺﾞｼｯｸE" panose="020B0900000000000000" pitchFamily="50" charset="-128"/>
                      <a:ea typeface="HGPｺﾞｼｯｸE" panose="020B0900000000000000" pitchFamily="50" charset="-128"/>
                    </a:rPr>
                    <a:t>グラフから見えてくる</a:t>
                  </a:r>
                  <a:endParaRPr kumimoji="1" lang="en-US" altLang="ja-JP" sz="800" spc="13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grpSp>
          <p:grpSp>
            <p:nvGrpSpPr>
              <p:cNvPr id="114806" name="グループ化 114805">
                <a:extLst>
                  <a:ext uri="{FF2B5EF4-FFF2-40B4-BE49-F238E27FC236}">
                    <a16:creationId xmlns:a16="http://schemas.microsoft.com/office/drawing/2014/main" id="{7A7D4C6E-30C6-E214-FDEC-5621F1DF7A81}"/>
                  </a:ext>
                </a:extLst>
              </p:cNvPr>
              <p:cNvGrpSpPr/>
              <p:nvPr/>
            </p:nvGrpSpPr>
            <p:grpSpPr>
              <a:xfrm>
                <a:off x="-632503" y="2476900"/>
                <a:ext cx="9428045" cy="4051912"/>
                <a:chOff x="-632503" y="2476900"/>
                <a:chExt cx="9428045" cy="4051912"/>
              </a:xfrm>
            </p:grpSpPr>
            <p:grpSp>
              <p:nvGrpSpPr>
                <p:cNvPr id="114805" name="グループ化 114804">
                  <a:extLst>
                    <a:ext uri="{FF2B5EF4-FFF2-40B4-BE49-F238E27FC236}">
                      <a16:creationId xmlns:a16="http://schemas.microsoft.com/office/drawing/2014/main" id="{8ADD438A-DAF5-40BC-25FC-D746F23E5D37}"/>
                    </a:ext>
                  </a:extLst>
                </p:cNvPr>
                <p:cNvGrpSpPr/>
                <p:nvPr/>
              </p:nvGrpSpPr>
              <p:grpSpPr>
                <a:xfrm>
                  <a:off x="4672066" y="2715694"/>
                  <a:ext cx="4123476" cy="3813118"/>
                  <a:chOff x="4672066" y="2715694"/>
                  <a:chExt cx="4123476" cy="3813118"/>
                </a:xfrm>
              </p:grpSpPr>
              <p:sp>
                <p:nvSpPr>
                  <p:cNvPr id="114690" name="テキスト ボックス 114689">
                    <a:extLst>
                      <a:ext uri="{FF2B5EF4-FFF2-40B4-BE49-F238E27FC236}">
                        <a16:creationId xmlns:a16="http://schemas.microsoft.com/office/drawing/2014/main" id="{24ED06CF-368C-012E-EF74-735A73ECBCD2}"/>
                      </a:ext>
                    </a:extLst>
                  </p:cNvPr>
                  <p:cNvSpPr txBox="1"/>
                  <p:nvPr/>
                </p:nvSpPr>
                <p:spPr>
                  <a:xfrm>
                    <a:off x="5309551" y="2715694"/>
                    <a:ext cx="1733167" cy="246221"/>
                  </a:xfrm>
                  <a:prstGeom prst="rect">
                    <a:avLst/>
                  </a:prstGeom>
                  <a:noFill/>
                </p:spPr>
                <p:txBody>
                  <a:bodyPr wrap="none" lIns="0" tIns="0" rIns="0" bIns="0" rtlCol="0">
                    <a:spAutoFit/>
                  </a:bodyPr>
                  <a:lstStyle/>
                  <a:p>
                    <a:pPr algn="ctr"/>
                    <a:r>
                      <a:rPr kumimoji="1" lang="ja-JP" altLang="en-US" sz="1600" spc="-90"/>
                      <a:t>三重県の</a:t>
                    </a:r>
                    <a:r>
                      <a:rPr kumimoji="1" lang="ja-JP" altLang="en-US" sz="1600" spc="-90">
                        <a:solidFill>
                          <a:srgbClr val="FF0000"/>
                        </a:solidFill>
                      </a:rPr>
                      <a:t>歳入</a:t>
                    </a:r>
                    <a:r>
                      <a:rPr kumimoji="1" lang="ja-JP" altLang="en-US" sz="1600" spc="-90"/>
                      <a:t>の内訳</a:t>
                    </a:r>
                  </a:p>
                </p:txBody>
              </p:sp>
              <p:sp>
                <p:nvSpPr>
                  <p:cNvPr id="114779" name="テキスト ボックス 114778">
                    <a:extLst>
                      <a:ext uri="{FF2B5EF4-FFF2-40B4-BE49-F238E27FC236}">
                        <a16:creationId xmlns:a16="http://schemas.microsoft.com/office/drawing/2014/main" id="{0C2AC4CC-1F2A-815A-8408-9B3B81778C2C}"/>
                      </a:ext>
                    </a:extLst>
                  </p:cNvPr>
                  <p:cNvSpPr txBox="1"/>
                  <p:nvPr/>
                </p:nvSpPr>
                <p:spPr>
                  <a:xfrm>
                    <a:off x="5229862" y="2885824"/>
                    <a:ext cx="1685275" cy="268471"/>
                  </a:xfrm>
                  <a:prstGeom prst="rect">
                    <a:avLst/>
                  </a:prstGeom>
                  <a:noFill/>
                </p:spPr>
                <p:txBody>
                  <a:bodyPr wrap="square">
                    <a:spAutoFit/>
                  </a:bodyPr>
                  <a:lstStyle/>
                  <a:p>
                    <a:pPr>
                      <a:lnSpc>
                        <a:spcPct val="120000"/>
                      </a:lnSpc>
                    </a:pPr>
                    <a:r>
                      <a:rPr lang="ja-JP" altLang="en-US" sz="1100">
                        <a:latin typeface="HGPGothicE" panose="020B0900000000000000" pitchFamily="34" charset="-128"/>
                        <a:ea typeface="HGPGothicE" panose="020B0900000000000000" pitchFamily="34" charset="-128"/>
                      </a:rPr>
                      <a:t>（令和６年度当初予算）</a:t>
                    </a:r>
                  </a:p>
                </p:txBody>
              </p:sp>
              <p:grpSp>
                <p:nvGrpSpPr>
                  <p:cNvPr id="114889" name="グループ化 114888">
                    <a:extLst>
                      <a:ext uri="{FF2B5EF4-FFF2-40B4-BE49-F238E27FC236}">
                        <a16:creationId xmlns:a16="http://schemas.microsoft.com/office/drawing/2014/main" id="{2AE1100B-7AA1-8C6E-1946-74FC54557B00}"/>
                      </a:ext>
                    </a:extLst>
                  </p:cNvPr>
                  <p:cNvGrpSpPr/>
                  <p:nvPr/>
                </p:nvGrpSpPr>
                <p:grpSpPr>
                  <a:xfrm>
                    <a:off x="5292483" y="3192686"/>
                    <a:ext cx="3503059" cy="1701890"/>
                    <a:chOff x="5328518" y="3156590"/>
                    <a:chExt cx="3503059" cy="1701890"/>
                  </a:xfrm>
                </p:grpSpPr>
                <p:grpSp>
                  <p:nvGrpSpPr>
                    <p:cNvPr id="114786" name="グループ化 114785">
                      <a:extLst>
                        <a:ext uri="{FF2B5EF4-FFF2-40B4-BE49-F238E27FC236}">
                          <a16:creationId xmlns:a16="http://schemas.microsoft.com/office/drawing/2014/main" id="{A3248E3B-BF3E-CE69-1F28-EDC20B8E27ED}"/>
                        </a:ext>
                      </a:extLst>
                    </p:cNvPr>
                    <p:cNvGrpSpPr/>
                    <p:nvPr/>
                  </p:nvGrpSpPr>
                  <p:grpSpPr>
                    <a:xfrm>
                      <a:off x="5328518" y="3156590"/>
                      <a:ext cx="1527722" cy="162853"/>
                      <a:chOff x="5241515" y="3393974"/>
                      <a:chExt cx="1527722" cy="162853"/>
                    </a:xfrm>
                  </p:grpSpPr>
                  <p:sp>
                    <p:nvSpPr>
                      <p:cNvPr id="114726" name="テキスト ボックス 114725">
                        <a:extLst>
                          <a:ext uri="{FF2B5EF4-FFF2-40B4-BE49-F238E27FC236}">
                            <a16:creationId xmlns:a16="http://schemas.microsoft.com/office/drawing/2014/main" id="{E8C3ADAC-0DF1-B8D9-7DBF-DFBA76F988F9}"/>
                          </a:ext>
                        </a:extLst>
                      </p:cNvPr>
                      <p:cNvSpPr txBox="1"/>
                      <p:nvPr/>
                    </p:nvSpPr>
                    <p:spPr>
                      <a:xfrm>
                        <a:off x="5407035" y="3402939"/>
                        <a:ext cx="39686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県民税 </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29" name="テキスト ボックス 114728">
                        <a:extLst>
                          <a:ext uri="{FF2B5EF4-FFF2-40B4-BE49-F238E27FC236}">
                            <a16:creationId xmlns:a16="http://schemas.microsoft.com/office/drawing/2014/main" id="{DB8E6B99-3324-579B-3217-11ED11E1F360}"/>
                          </a:ext>
                        </a:extLst>
                      </p:cNvPr>
                      <p:cNvSpPr txBox="1"/>
                      <p:nvPr/>
                    </p:nvSpPr>
                    <p:spPr>
                      <a:xfrm>
                        <a:off x="6286864" y="3393974"/>
                        <a:ext cx="48237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754</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46" name="正方形/長方形 114745">
                        <a:extLst>
                          <a:ext uri="{FF2B5EF4-FFF2-40B4-BE49-F238E27FC236}">
                            <a16:creationId xmlns:a16="http://schemas.microsoft.com/office/drawing/2014/main" id="{E1677790-8821-DB11-90CC-B1AC1B7A409D}"/>
                          </a:ext>
                        </a:extLst>
                      </p:cNvPr>
                      <p:cNvSpPr/>
                      <p:nvPr/>
                    </p:nvSpPr>
                    <p:spPr>
                      <a:xfrm>
                        <a:off x="5241515" y="3403416"/>
                        <a:ext cx="128412" cy="152937"/>
                      </a:xfrm>
                      <a:prstGeom prst="rect">
                        <a:avLst/>
                      </a:prstGeom>
                      <a:solidFill>
                        <a:srgbClr val="4DC4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65" name="直線コネクタ 114764">
                        <a:extLst>
                          <a:ext uri="{FF2B5EF4-FFF2-40B4-BE49-F238E27FC236}">
                            <a16:creationId xmlns:a16="http://schemas.microsoft.com/office/drawing/2014/main" id="{8F55BD1F-51B8-FE74-CDB7-25F04CC34DC1}"/>
                          </a:ext>
                        </a:extLst>
                      </p:cNvPr>
                      <p:cNvCxnSpPr>
                        <a:cxnSpLocks/>
                      </p:cNvCxnSpPr>
                      <p:nvPr/>
                    </p:nvCxnSpPr>
                    <p:spPr>
                      <a:xfrm>
                        <a:off x="5842924" y="3476063"/>
                        <a:ext cx="371775"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711" name="グループ化 114710">
                      <a:extLst>
                        <a:ext uri="{FF2B5EF4-FFF2-40B4-BE49-F238E27FC236}">
                          <a16:creationId xmlns:a16="http://schemas.microsoft.com/office/drawing/2014/main" id="{4537958C-5EB8-FFFB-4125-EBD1F4085927}"/>
                        </a:ext>
                      </a:extLst>
                    </p:cNvPr>
                    <p:cNvGrpSpPr/>
                    <p:nvPr/>
                  </p:nvGrpSpPr>
                  <p:grpSpPr>
                    <a:xfrm>
                      <a:off x="5328518" y="3377847"/>
                      <a:ext cx="1540688" cy="1184968"/>
                      <a:chOff x="5241515" y="3366950"/>
                      <a:chExt cx="1540688" cy="1184968"/>
                    </a:xfrm>
                  </p:grpSpPr>
                  <p:sp>
                    <p:nvSpPr>
                      <p:cNvPr id="114712" name="テキスト ボックス 114711">
                        <a:extLst>
                          <a:ext uri="{FF2B5EF4-FFF2-40B4-BE49-F238E27FC236}">
                            <a16:creationId xmlns:a16="http://schemas.microsoft.com/office/drawing/2014/main" id="{3F2EFFF8-272A-5BEF-1844-D87835F5772E}"/>
                          </a:ext>
                        </a:extLst>
                      </p:cNvPr>
                      <p:cNvSpPr txBox="1"/>
                      <p:nvPr/>
                    </p:nvSpPr>
                    <p:spPr>
                      <a:xfrm>
                        <a:off x="5407034" y="3371411"/>
                        <a:ext cx="654509" cy="153888"/>
                      </a:xfrm>
                      <a:prstGeom prst="rect">
                        <a:avLst/>
                      </a:prstGeom>
                      <a:noFill/>
                      <a:ln>
                        <a:noFill/>
                      </a:ln>
                    </p:spPr>
                    <p:txBody>
                      <a:bodyPr wrap="square" lIns="0" tIns="0" rIns="0" bIns="0" rtlCol="0">
                        <a:spAutoFit/>
                      </a:bodyPr>
                      <a:lstStyle/>
                      <a:p>
                        <a:r>
                          <a:rPr lang="ja-JP" altLang="en-US" sz="1000" spc="-70">
                            <a:ln w="5080">
                              <a:noFill/>
                            </a:ln>
                            <a:latin typeface="HGPｺﾞｼｯｸE" panose="020B0900000000000000" pitchFamily="50" charset="-128"/>
                            <a:ea typeface="HGPｺﾞｼｯｸE" panose="020B0900000000000000" pitchFamily="50" charset="-128"/>
                          </a:rPr>
                          <a:t>地方消費税 </a:t>
                        </a:r>
                        <a:endParaRPr kumimoji="1" lang="en-US" altLang="ja-JP" sz="1000" spc="-70" dirty="0">
                          <a:ln w="5080">
                            <a:noFill/>
                          </a:ln>
                          <a:effectLst/>
                          <a:latin typeface="HGPｺﾞｼｯｸE" panose="020B0900000000000000" pitchFamily="50" charset="-128"/>
                          <a:ea typeface="HGPｺﾞｼｯｸE" panose="020B0900000000000000" pitchFamily="50" charset="-128"/>
                        </a:endParaRPr>
                      </a:p>
                    </p:txBody>
                  </p:sp>
                  <p:sp>
                    <p:nvSpPr>
                      <p:cNvPr id="114713" name="テキスト ボックス 114712">
                        <a:extLst>
                          <a:ext uri="{FF2B5EF4-FFF2-40B4-BE49-F238E27FC236}">
                            <a16:creationId xmlns:a16="http://schemas.microsoft.com/office/drawing/2014/main" id="{24BB4EE4-2302-EECD-01D2-5FDB57FABD6E}"/>
                          </a:ext>
                        </a:extLst>
                      </p:cNvPr>
                      <p:cNvSpPr txBox="1"/>
                      <p:nvPr/>
                    </p:nvSpPr>
                    <p:spPr>
                      <a:xfrm>
                        <a:off x="6291559" y="3366950"/>
                        <a:ext cx="490644"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786</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14" name="正方形/長方形 114713">
                        <a:extLst>
                          <a:ext uri="{FF2B5EF4-FFF2-40B4-BE49-F238E27FC236}">
                            <a16:creationId xmlns:a16="http://schemas.microsoft.com/office/drawing/2014/main" id="{A66BF0E3-F8AB-226F-DF6F-D3C23689844E}"/>
                          </a:ext>
                        </a:extLst>
                      </p:cNvPr>
                      <p:cNvSpPr/>
                      <p:nvPr/>
                    </p:nvSpPr>
                    <p:spPr>
                      <a:xfrm>
                        <a:off x="5241515" y="3371889"/>
                        <a:ext cx="128412" cy="149456"/>
                      </a:xfrm>
                      <a:prstGeom prst="rect">
                        <a:avLst/>
                      </a:prstGeom>
                      <a:solidFill>
                        <a:srgbClr val="03AF7A"/>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15" name="直線コネクタ 114714">
                        <a:extLst>
                          <a:ext uri="{FF2B5EF4-FFF2-40B4-BE49-F238E27FC236}">
                            <a16:creationId xmlns:a16="http://schemas.microsoft.com/office/drawing/2014/main" id="{1504DE07-6CB7-C8B9-7E8B-BA529FF1AC31}"/>
                          </a:ext>
                        </a:extLst>
                      </p:cNvPr>
                      <p:cNvCxnSpPr>
                        <a:cxnSpLocks/>
                      </p:cNvCxnSpPr>
                      <p:nvPr/>
                    </p:nvCxnSpPr>
                    <p:spPr>
                      <a:xfrm>
                        <a:off x="6038291" y="3450885"/>
                        <a:ext cx="178191"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cxnSp>
                    <p:nvCxnSpPr>
                      <p:cNvPr id="114767" name="直線コネクタ 114766">
                        <a:extLst>
                          <a:ext uri="{FF2B5EF4-FFF2-40B4-BE49-F238E27FC236}">
                            <a16:creationId xmlns:a16="http://schemas.microsoft.com/office/drawing/2014/main" id="{466A3D37-D6E7-D1B2-BB57-B336A432D652}"/>
                          </a:ext>
                        </a:extLst>
                      </p:cNvPr>
                      <p:cNvCxnSpPr>
                        <a:cxnSpLocks/>
                      </p:cNvCxnSpPr>
                      <p:nvPr/>
                    </p:nvCxnSpPr>
                    <p:spPr>
                      <a:xfrm>
                        <a:off x="5833955" y="3670545"/>
                        <a:ext cx="388168"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cxnSp>
                    <p:nvCxnSpPr>
                      <p:cNvPr id="114770" name="直線コネクタ 114769">
                        <a:extLst>
                          <a:ext uri="{FF2B5EF4-FFF2-40B4-BE49-F238E27FC236}">
                            <a16:creationId xmlns:a16="http://schemas.microsoft.com/office/drawing/2014/main" id="{B3BA7D02-F5A4-F2E3-461D-8359B5E46631}"/>
                          </a:ext>
                        </a:extLst>
                      </p:cNvPr>
                      <p:cNvCxnSpPr>
                        <a:cxnSpLocks/>
                      </p:cNvCxnSpPr>
                      <p:nvPr/>
                    </p:nvCxnSpPr>
                    <p:spPr>
                      <a:xfrm>
                        <a:off x="5951451" y="3885097"/>
                        <a:ext cx="27578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cxnSp>
                    <p:nvCxnSpPr>
                      <p:cNvPr id="114787" name="直線コネクタ 114786">
                        <a:extLst>
                          <a:ext uri="{FF2B5EF4-FFF2-40B4-BE49-F238E27FC236}">
                            <a16:creationId xmlns:a16="http://schemas.microsoft.com/office/drawing/2014/main" id="{ED1670CE-58DF-4F03-EA04-79BD72F48CAC}"/>
                          </a:ext>
                        </a:extLst>
                      </p:cNvPr>
                      <p:cNvCxnSpPr>
                        <a:cxnSpLocks/>
                      </p:cNvCxnSpPr>
                      <p:nvPr/>
                    </p:nvCxnSpPr>
                    <p:spPr>
                      <a:xfrm>
                        <a:off x="6047197" y="4105948"/>
                        <a:ext cx="183923"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cxnSp>
                    <p:nvCxnSpPr>
                      <p:cNvPr id="114791" name="直線コネクタ 114790">
                        <a:extLst>
                          <a:ext uri="{FF2B5EF4-FFF2-40B4-BE49-F238E27FC236}">
                            <a16:creationId xmlns:a16="http://schemas.microsoft.com/office/drawing/2014/main" id="{8F89A23C-4D1D-0986-C717-A40A56FF43A5}"/>
                          </a:ext>
                        </a:extLst>
                      </p:cNvPr>
                      <p:cNvCxnSpPr>
                        <a:cxnSpLocks/>
                      </p:cNvCxnSpPr>
                      <p:nvPr/>
                    </p:nvCxnSpPr>
                    <p:spPr>
                      <a:xfrm>
                        <a:off x="6178741" y="4327329"/>
                        <a:ext cx="58796"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cxnSp>
                    <p:nvCxnSpPr>
                      <p:cNvPr id="114794" name="直線コネクタ 114793">
                        <a:extLst>
                          <a:ext uri="{FF2B5EF4-FFF2-40B4-BE49-F238E27FC236}">
                            <a16:creationId xmlns:a16="http://schemas.microsoft.com/office/drawing/2014/main" id="{FEE5B57B-986F-9AEB-18EA-0C64B246C162}"/>
                          </a:ext>
                        </a:extLst>
                      </p:cNvPr>
                      <p:cNvCxnSpPr>
                        <a:cxnSpLocks/>
                      </p:cNvCxnSpPr>
                      <p:nvPr/>
                    </p:nvCxnSpPr>
                    <p:spPr>
                      <a:xfrm>
                        <a:off x="6047197" y="4551918"/>
                        <a:ext cx="183923"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716" name="グループ化 114715">
                      <a:extLst>
                        <a:ext uri="{FF2B5EF4-FFF2-40B4-BE49-F238E27FC236}">
                          <a16:creationId xmlns:a16="http://schemas.microsoft.com/office/drawing/2014/main" id="{298DBBBD-DABA-B399-59AD-D5FDDD59D4C8}"/>
                        </a:ext>
                      </a:extLst>
                    </p:cNvPr>
                    <p:cNvGrpSpPr/>
                    <p:nvPr/>
                  </p:nvGrpSpPr>
                  <p:grpSpPr>
                    <a:xfrm>
                      <a:off x="5328518" y="3597373"/>
                      <a:ext cx="1531704" cy="158615"/>
                      <a:chOff x="5241515" y="3338195"/>
                      <a:chExt cx="1531704" cy="158615"/>
                    </a:xfrm>
                  </p:grpSpPr>
                  <p:sp>
                    <p:nvSpPr>
                      <p:cNvPr id="114717" name="テキスト ボックス 114716">
                        <a:extLst>
                          <a:ext uri="{FF2B5EF4-FFF2-40B4-BE49-F238E27FC236}">
                            <a16:creationId xmlns:a16="http://schemas.microsoft.com/office/drawing/2014/main" id="{EE8E9C65-659C-43AC-5199-8EF333EC3E97}"/>
                          </a:ext>
                        </a:extLst>
                      </p:cNvPr>
                      <p:cNvSpPr txBox="1"/>
                      <p:nvPr/>
                    </p:nvSpPr>
                    <p:spPr>
                      <a:xfrm>
                        <a:off x="5400802" y="3338195"/>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事業税 </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19" name="テキスト ボックス 114718">
                        <a:extLst>
                          <a:ext uri="{FF2B5EF4-FFF2-40B4-BE49-F238E27FC236}">
                            <a16:creationId xmlns:a16="http://schemas.microsoft.com/office/drawing/2014/main" id="{265F3329-977B-FE2A-7626-4949D38801C9}"/>
                          </a:ext>
                        </a:extLst>
                      </p:cNvPr>
                      <p:cNvSpPr txBox="1"/>
                      <p:nvPr/>
                    </p:nvSpPr>
                    <p:spPr>
                      <a:xfrm>
                        <a:off x="6294656" y="3340706"/>
                        <a:ext cx="47856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707</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20" name="正方形/長方形 114719">
                        <a:extLst>
                          <a:ext uri="{FF2B5EF4-FFF2-40B4-BE49-F238E27FC236}">
                            <a16:creationId xmlns:a16="http://schemas.microsoft.com/office/drawing/2014/main" id="{06A7F1F5-C8AC-7874-3179-A7E9BDE3856E}"/>
                          </a:ext>
                        </a:extLst>
                      </p:cNvPr>
                      <p:cNvSpPr/>
                      <p:nvPr/>
                    </p:nvSpPr>
                    <p:spPr>
                      <a:xfrm>
                        <a:off x="5241515" y="3347354"/>
                        <a:ext cx="128412" cy="149456"/>
                      </a:xfrm>
                      <a:prstGeom prst="rect">
                        <a:avLst/>
                      </a:prstGeom>
                      <a:solidFill>
                        <a:srgbClr val="F6AA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114722" name="グループ化 114721">
                      <a:extLst>
                        <a:ext uri="{FF2B5EF4-FFF2-40B4-BE49-F238E27FC236}">
                          <a16:creationId xmlns:a16="http://schemas.microsoft.com/office/drawing/2014/main" id="{D24FEA23-B7E5-8EEF-8E17-792D743FEC1E}"/>
                        </a:ext>
                      </a:extLst>
                    </p:cNvPr>
                    <p:cNvGrpSpPr/>
                    <p:nvPr/>
                  </p:nvGrpSpPr>
                  <p:grpSpPr>
                    <a:xfrm>
                      <a:off x="5328518" y="3819819"/>
                      <a:ext cx="1532544" cy="155807"/>
                      <a:chOff x="5241515" y="3324471"/>
                      <a:chExt cx="1532544" cy="155807"/>
                    </a:xfrm>
                  </p:grpSpPr>
                  <p:sp>
                    <p:nvSpPr>
                      <p:cNvPr id="114723" name="テキスト ボックス 114722">
                        <a:extLst>
                          <a:ext uri="{FF2B5EF4-FFF2-40B4-BE49-F238E27FC236}">
                            <a16:creationId xmlns:a16="http://schemas.microsoft.com/office/drawing/2014/main" id="{74BCE56A-86A1-A9E7-3DEC-4C54DB8B8AD6}"/>
                          </a:ext>
                        </a:extLst>
                      </p:cNvPr>
                      <p:cNvSpPr txBox="1"/>
                      <p:nvPr/>
                    </p:nvSpPr>
                    <p:spPr>
                      <a:xfrm>
                        <a:off x="5400802" y="3324661"/>
                        <a:ext cx="528937"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自動車税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24" name="テキスト ボックス 114723">
                        <a:extLst>
                          <a:ext uri="{FF2B5EF4-FFF2-40B4-BE49-F238E27FC236}">
                            <a16:creationId xmlns:a16="http://schemas.microsoft.com/office/drawing/2014/main" id="{F35D9FD3-CA9A-6E1A-EF35-538737594527}"/>
                          </a:ext>
                        </a:extLst>
                      </p:cNvPr>
                      <p:cNvSpPr txBox="1"/>
                      <p:nvPr/>
                    </p:nvSpPr>
                    <p:spPr>
                      <a:xfrm>
                        <a:off x="6298671" y="3324471"/>
                        <a:ext cx="475388"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295</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28" name="正方形/長方形 114727">
                        <a:extLst>
                          <a:ext uri="{FF2B5EF4-FFF2-40B4-BE49-F238E27FC236}">
                            <a16:creationId xmlns:a16="http://schemas.microsoft.com/office/drawing/2014/main" id="{798A7191-869A-1BA7-DA65-B0C03CB841C1}"/>
                          </a:ext>
                        </a:extLst>
                      </p:cNvPr>
                      <p:cNvSpPr/>
                      <p:nvPr/>
                    </p:nvSpPr>
                    <p:spPr>
                      <a:xfrm>
                        <a:off x="5241515" y="3330822"/>
                        <a:ext cx="128412" cy="149456"/>
                      </a:xfrm>
                      <a:prstGeom prst="rect">
                        <a:avLst/>
                      </a:prstGeom>
                      <a:solidFill>
                        <a:srgbClr val="990099"/>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114775" name="グループ化 114774">
                      <a:extLst>
                        <a:ext uri="{FF2B5EF4-FFF2-40B4-BE49-F238E27FC236}">
                          <a16:creationId xmlns:a16="http://schemas.microsoft.com/office/drawing/2014/main" id="{B66E2BD9-7D8B-B834-07E5-C85E59B31A56}"/>
                        </a:ext>
                      </a:extLst>
                    </p:cNvPr>
                    <p:cNvGrpSpPr/>
                    <p:nvPr/>
                  </p:nvGrpSpPr>
                  <p:grpSpPr>
                    <a:xfrm>
                      <a:off x="7181240" y="3159765"/>
                      <a:ext cx="1645260" cy="162853"/>
                      <a:chOff x="5374438" y="3397149"/>
                      <a:chExt cx="1645260" cy="162853"/>
                    </a:xfrm>
                  </p:grpSpPr>
                  <p:sp>
                    <p:nvSpPr>
                      <p:cNvPr id="114776" name="テキスト ボックス 114775">
                        <a:extLst>
                          <a:ext uri="{FF2B5EF4-FFF2-40B4-BE49-F238E27FC236}">
                            <a16:creationId xmlns:a16="http://schemas.microsoft.com/office/drawing/2014/main" id="{98FD3A81-308A-F231-8609-B083042D1D03}"/>
                          </a:ext>
                        </a:extLst>
                      </p:cNvPr>
                      <p:cNvSpPr txBox="1"/>
                      <p:nvPr/>
                    </p:nvSpPr>
                    <p:spPr>
                      <a:xfrm>
                        <a:off x="5511810" y="3406114"/>
                        <a:ext cx="1041163" cy="153888"/>
                      </a:xfrm>
                      <a:prstGeom prst="rect">
                        <a:avLst/>
                      </a:prstGeom>
                      <a:noFill/>
                      <a:ln>
                        <a:noFill/>
                      </a:ln>
                    </p:spPr>
                    <p:txBody>
                      <a:bodyPr wrap="square" lIns="0" tIns="0" rIns="0" bIns="0" rtlCol="0">
                        <a:spAutoFit/>
                      </a:bodyPr>
                      <a:lstStyle/>
                      <a:p>
                        <a:r>
                          <a:rPr lang="ja-JP" altLang="en-US" sz="1000" spc="-50">
                            <a:ln w="5080">
                              <a:noFill/>
                            </a:ln>
                            <a:latin typeface="HGPｺﾞｼｯｸE" panose="020B0900000000000000" pitchFamily="50" charset="-128"/>
                            <a:ea typeface="HGPｺﾞｼｯｸE" panose="020B0900000000000000" pitchFamily="50" charset="-128"/>
                          </a:rPr>
                          <a:t>地方消費税清算金</a:t>
                        </a:r>
                        <a:endParaRPr kumimoji="1" lang="en-US" altLang="ja-JP" sz="1000" spc="-50" dirty="0">
                          <a:ln w="5080">
                            <a:noFill/>
                          </a:ln>
                          <a:effectLst/>
                          <a:latin typeface="HGPｺﾞｼｯｸE" panose="020B0900000000000000" pitchFamily="50" charset="-128"/>
                          <a:ea typeface="HGPｺﾞｼｯｸE" panose="020B0900000000000000" pitchFamily="50" charset="-128"/>
                        </a:endParaRPr>
                      </a:p>
                    </p:txBody>
                  </p:sp>
                  <p:sp>
                    <p:nvSpPr>
                      <p:cNvPr id="114777" name="テキスト ボックス 114776">
                        <a:extLst>
                          <a:ext uri="{FF2B5EF4-FFF2-40B4-BE49-F238E27FC236}">
                            <a16:creationId xmlns:a16="http://schemas.microsoft.com/office/drawing/2014/main" id="{7BAD0474-C93E-B432-B654-52019C99E04A}"/>
                          </a:ext>
                        </a:extLst>
                      </p:cNvPr>
                      <p:cNvSpPr txBox="1"/>
                      <p:nvPr/>
                    </p:nvSpPr>
                    <p:spPr>
                      <a:xfrm>
                        <a:off x="6536909" y="3397149"/>
                        <a:ext cx="482789"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911</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93" name="正方形/長方形 114792">
                        <a:extLst>
                          <a:ext uri="{FF2B5EF4-FFF2-40B4-BE49-F238E27FC236}">
                            <a16:creationId xmlns:a16="http://schemas.microsoft.com/office/drawing/2014/main" id="{9278B5DA-741C-DEA6-1E34-9DB1B8F84EB9}"/>
                          </a:ext>
                        </a:extLst>
                      </p:cNvPr>
                      <p:cNvSpPr/>
                      <p:nvPr/>
                    </p:nvSpPr>
                    <p:spPr>
                      <a:xfrm>
                        <a:off x="5374438" y="3406592"/>
                        <a:ext cx="128412" cy="149456"/>
                      </a:xfrm>
                      <a:prstGeom prst="rect">
                        <a:avLst/>
                      </a:prstGeom>
                      <a:solidFill>
                        <a:srgbClr val="FFF1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114830" name="グループ化 114829">
                      <a:extLst>
                        <a:ext uri="{FF2B5EF4-FFF2-40B4-BE49-F238E27FC236}">
                          <a16:creationId xmlns:a16="http://schemas.microsoft.com/office/drawing/2014/main" id="{DE7DC3D4-C82F-B2C2-B8D9-C3A2C39E3DA4}"/>
                        </a:ext>
                      </a:extLst>
                    </p:cNvPr>
                    <p:cNvGrpSpPr/>
                    <p:nvPr/>
                  </p:nvGrpSpPr>
                  <p:grpSpPr>
                    <a:xfrm>
                      <a:off x="5328518" y="4043213"/>
                      <a:ext cx="1528332" cy="157455"/>
                      <a:chOff x="5241515" y="3301435"/>
                      <a:chExt cx="1528332" cy="157455"/>
                    </a:xfrm>
                  </p:grpSpPr>
                  <p:sp>
                    <p:nvSpPr>
                      <p:cNvPr id="114831" name="テキスト ボックス 114830">
                        <a:extLst>
                          <a:ext uri="{FF2B5EF4-FFF2-40B4-BE49-F238E27FC236}">
                            <a16:creationId xmlns:a16="http://schemas.microsoft.com/office/drawing/2014/main" id="{81417575-776B-8A17-5C2F-E90D20522072}"/>
                          </a:ext>
                        </a:extLst>
                      </p:cNvPr>
                      <p:cNvSpPr txBox="1"/>
                      <p:nvPr/>
                    </p:nvSpPr>
                    <p:spPr>
                      <a:xfrm>
                        <a:off x="5410678" y="3305002"/>
                        <a:ext cx="664446" cy="153888"/>
                      </a:xfrm>
                      <a:prstGeom prst="rect">
                        <a:avLst/>
                      </a:prstGeom>
                      <a:noFill/>
                      <a:ln>
                        <a:noFill/>
                      </a:ln>
                    </p:spPr>
                    <p:txBody>
                      <a:bodyPr wrap="square" lIns="0" tIns="0" rIns="0" bIns="0" rtlCol="0">
                        <a:spAutoFit/>
                      </a:bodyPr>
                      <a:lstStyle/>
                      <a:p>
                        <a:r>
                          <a:rPr lang="ja-JP" altLang="en-US" sz="1000" spc="-60">
                            <a:ln w="5080">
                              <a:noFill/>
                            </a:ln>
                            <a:latin typeface="HGPｺﾞｼｯｸE" panose="020B0900000000000000" pitchFamily="50" charset="-128"/>
                            <a:ea typeface="HGPｺﾞｼｯｸE" panose="020B0900000000000000" pitchFamily="50" charset="-128"/>
                          </a:rPr>
                          <a:t>軽油引取税</a:t>
                        </a:r>
                        <a:endParaRPr kumimoji="1" lang="en-US" altLang="ja-JP" sz="1000" spc="-60" dirty="0">
                          <a:ln w="5080">
                            <a:noFill/>
                          </a:ln>
                          <a:effectLst/>
                          <a:latin typeface="HGPｺﾞｼｯｸE" panose="020B0900000000000000" pitchFamily="50" charset="-128"/>
                          <a:ea typeface="HGPｺﾞｼｯｸE" panose="020B0900000000000000" pitchFamily="50" charset="-128"/>
                        </a:endParaRPr>
                      </a:p>
                    </p:txBody>
                  </p:sp>
                  <p:sp>
                    <p:nvSpPr>
                      <p:cNvPr id="114832" name="テキスト ボックス 114831">
                        <a:extLst>
                          <a:ext uri="{FF2B5EF4-FFF2-40B4-BE49-F238E27FC236}">
                            <a16:creationId xmlns:a16="http://schemas.microsoft.com/office/drawing/2014/main" id="{F43DB088-5E7E-C3AB-7521-750DBE95E7CE}"/>
                          </a:ext>
                        </a:extLst>
                      </p:cNvPr>
                      <p:cNvSpPr txBox="1"/>
                      <p:nvPr/>
                    </p:nvSpPr>
                    <p:spPr>
                      <a:xfrm>
                        <a:off x="6291284" y="3301435"/>
                        <a:ext cx="47856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207</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33" name="正方形/長方形 114832">
                        <a:extLst>
                          <a:ext uri="{FF2B5EF4-FFF2-40B4-BE49-F238E27FC236}">
                            <a16:creationId xmlns:a16="http://schemas.microsoft.com/office/drawing/2014/main" id="{DA35C21E-9321-B94D-741D-5E2106E3FD67}"/>
                          </a:ext>
                        </a:extLst>
                      </p:cNvPr>
                      <p:cNvSpPr/>
                      <p:nvPr/>
                    </p:nvSpPr>
                    <p:spPr>
                      <a:xfrm>
                        <a:off x="5241515" y="3308125"/>
                        <a:ext cx="128412" cy="149456"/>
                      </a:xfrm>
                      <a:prstGeom prst="rect">
                        <a:avLst/>
                      </a:prstGeom>
                      <a:solidFill>
                        <a:srgbClr val="BFE4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114835" name="グループ化 114834">
                      <a:extLst>
                        <a:ext uri="{FF2B5EF4-FFF2-40B4-BE49-F238E27FC236}">
                          <a16:creationId xmlns:a16="http://schemas.microsoft.com/office/drawing/2014/main" id="{3BCF0133-7A80-5D7B-405E-97283A2F2D28}"/>
                        </a:ext>
                      </a:extLst>
                    </p:cNvPr>
                    <p:cNvGrpSpPr/>
                    <p:nvPr/>
                  </p:nvGrpSpPr>
                  <p:grpSpPr>
                    <a:xfrm>
                      <a:off x="5328518" y="4259494"/>
                      <a:ext cx="1522458" cy="158981"/>
                      <a:chOff x="5241515" y="3276416"/>
                      <a:chExt cx="1522458" cy="158981"/>
                    </a:xfrm>
                  </p:grpSpPr>
                  <p:sp>
                    <p:nvSpPr>
                      <p:cNvPr id="114836" name="テキスト ボックス 114835">
                        <a:extLst>
                          <a:ext uri="{FF2B5EF4-FFF2-40B4-BE49-F238E27FC236}">
                            <a16:creationId xmlns:a16="http://schemas.microsoft.com/office/drawing/2014/main" id="{B9987F2F-F05A-9393-21D0-CF7BC85863AE}"/>
                          </a:ext>
                        </a:extLst>
                      </p:cNvPr>
                      <p:cNvSpPr txBox="1"/>
                      <p:nvPr/>
                    </p:nvSpPr>
                    <p:spPr>
                      <a:xfrm>
                        <a:off x="5407034" y="3277786"/>
                        <a:ext cx="776587" cy="153888"/>
                      </a:xfrm>
                      <a:prstGeom prst="rect">
                        <a:avLst/>
                      </a:prstGeom>
                      <a:noFill/>
                      <a:ln>
                        <a:noFill/>
                      </a:ln>
                    </p:spPr>
                    <p:txBody>
                      <a:bodyPr wrap="square" lIns="0" tIns="0" rIns="0" bIns="0" rtlCol="0">
                        <a:spAutoFit/>
                      </a:bodyPr>
                      <a:lstStyle/>
                      <a:p>
                        <a:r>
                          <a:rPr lang="ja-JP" altLang="en-US" sz="1000" spc="-60">
                            <a:ln w="5080">
                              <a:noFill/>
                            </a:ln>
                            <a:latin typeface="HGPｺﾞｼｯｸE" panose="020B0900000000000000" pitchFamily="50" charset="-128"/>
                            <a:ea typeface="HGPｺﾞｼｯｸE" panose="020B0900000000000000" pitchFamily="50" charset="-128"/>
                          </a:rPr>
                          <a:t>不動産取得税</a:t>
                        </a:r>
                        <a:endParaRPr kumimoji="1" lang="en-US" altLang="ja-JP" sz="1000" spc="-60" dirty="0">
                          <a:ln w="5080">
                            <a:noFill/>
                          </a:ln>
                          <a:effectLst/>
                          <a:latin typeface="HGPｺﾞｼｯｸE" panose="020B0900000000000000" pitchFamily="50" charset="-128"/>
                          <a:ea typeface="HGPｺﾞｼｯｸE" panose="020B0900000000000000" pitchFamily="50" charset="-128"/>
                        </a:endParaRPr>
                      </a:p>
                    </p:txBody>
                  </p:sp>
                  <p:sp>
                    <p:nvSpPr>
                      <p:cNvPr id="114837" name="テキスト ボックス 114836">
                        <a:extLst>
                          <a:ext uri="{FF2B5EF4-FFF2-40B4-BE49-F238E27FC236}">
                            <a16:creationId xmlns:a16="http://schemas.microsoft.com/office/drawing/2014/main" id="{89A8952A-DBC2-FCA8-4E2E-6D9F42B03D59}"/>
                          </a:ext>
                        </a:extLst>
                      </p:cNvPr>
                      <p:cNvSpPr txBox="1"/>
                      <p:nvPr/>
                    </p:nvSpPr>
                    <p:spPr>
                      <a:xfrm>
                        <a:off x="6361610" y="3276416"/>
                        <a:ext cx="40236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44</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38" name="正方形/長方形 114837">
                        <a:extLst>
                          <a:ext uri="{FF2B5EF4-FFF2-40B4-BE49-F238E27FC236}">
                            <a16:creationId xmlns:a16="http://schemas.microsoft.com/office/drawing/2014/main" id="{FFB87060-6C49-983D-6371-5EA6E0A29186}"/>
                          </a:ext>
                        </a:extLst>
                      </p:cNvPr>
                      <p:cNvSpPr/>
                      <p:nvPr/>
                    </p:nvSpPr>
                    <p:spPr>
                      <a:xfrm>
                        <a:off x="5241515" y="3285941"/>
                        <a:ext cx="128412" cy="149456"/>
                      </a:xfrm>
                      <a:prstGeom prst="rect">
                        <a:avLst/>
                      </a:prstGeom>
                      <a:solidFill>
                        <a:srgbClr val="FF4B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114840" name="グループ化 114839">
                      <a:extLst>
                        <a:ext uri="{FF2B5EF4-FFF2-40B4-BE49-F238E27FC236}">
                          <a16:creationId xmlns:a16="http://schemas.microsoft.com/office/drawing/2014/main" id="{AA8CE526-D40B-58DA-93BF-EF3106FB7DD9}"/>
                        </a:ext>
                      </a:extLst>
                    </p:cNvPr>
                    <p:cNvGrpSpPr/>
                    <p:nvPr/>
                  </p:nvGrpSpPr>
                  <p:grpSpPr>
                    <a:xfrm>
                      <a:off x="5328518" y="4474715"/>
                      <a:ext cx="1516452" cy="383765"/>
                      <a:chOff x="5241515" y="3245942"/>
                      <a:chExt cx="1516452" cy="383765"/>
                    </a:xfrm>
                  </p:grpSpPr>
                  <p:sp>
                    <p:nvSpPr>
                      <p:cNvPr id="114841" name="テキスト ボックス 114840">
                        <a:extLst>
                          <a:ext uri="{FF2B5EF4-FFF2-40B4-BE49-F238E27FC236}">
                            <a16:creationId xmlns:a16="http://schemas.microsoft.com/office/drawing/2014/main" id="{D1BB6706-ADAB-BF36-CD10-A7859C3ABCBD}"/>
                          </a:ext>
                        </a:extLst>
                      </p:cNvPr>
                      <p:cNvSpPr txBox="1"/>
                      <p:nvPr/>
                    </p:nvSpPr>
                    <p:spPr>
                      <a:xfrm>
                        <a:off x="5407034" y="3258520"/>
                        <a:ext cx="608313"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県たばこ税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42" name="テキスト ボックス 114841">
                        <a:extLst>
                          <a:ext uri="{FF2B5EF4-FFF2-40B4-BE49-F238E27FC236}">
                            <a16:creationId xmlns:a16="http://schemas.microsoft.com/office/drawing/2014/main" id="{488193C4-8F79-31CB-3CCE-493D05DC3471}"/>
                          </a:ext>
                        </a:extLst>
                      </p:cNvPr>
                      <p:cNvSpPr txBox="1"/>
                      <p:nvPr/>
                    </p:nvSpPr>
                    <p:spPr>
                      <a:xfrm>
                        <a:off x="6355605" y="3245942"/>
                        <a:ext cx="402362"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20</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43" name="正方形/長方形 114842">
                        <a:extLst>
                          <a:ext uri="{FF2B5EF4-FFF2-40B4-BE49-F238E27FC236}">
                            <a16:creationId xmlns:a16="http://schemas.microsoft.com/office/drawing/2014/main" id="{177F6009-57C8-CD56-C08C-75A09E146660}"/>
                          </a:ext>
                        </a:extLst>
                      </p:cNvPr>
                      <p:cNvSpPr/>
                      <p:nvPr/>
                    </p:nvSpPr>
                    <p:spPr>
                      <a:xfrm>
                        <a:off x="5241515" y="3262952"/>
                        <a:ext cx="128412" cy="149456"/>
                      </a:xfrm>
                      <a:prstGeom prst="rect">
                        <a:avLst/>
                      </a:prstGeom>
                      <a:solidFill>
                        <a:srgbClr val="D8F255"/>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14750" name="正方形/長方形 114749">
                        <a:extLst>
                          <a:ext uri="{FF2B5EF4-FFF2-40B4-BE49-F238E27FC236}">
                            <a16:creationId xmlns:a16="http://schemas.microsoft.com/office/drawing/2014/main" id="{FDA73BFF-2B25-89DD-980C-D23D72868398}"/>
                          </a:ext>
                        </a:extLst>
                      </p:cNvPr>
                      <p:cNvSpPr/>
                      <p:nvPr/>
                    </p:nvSpPr>
                    <p:spPr>
                      <a:xfrm>
                        <a:off x="5241515" y="3478852"/>
                        <a:ext cx="128412" cy="149456"/>
                      </a:xfrm>
                      <a:prstGeom prst="rect">
                        <a:avLst/>
                      </a:prstGeom>
                      <a:solidFill>
                        <a:srgbClr val="FF8082"/>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14764" name="テキスト ボックス 114763">
                        <a:extLst>
                          <a:ext uri="{FF2B5EF4-FFF2-40B4-BE49-F238E27FC236}">
                            <a16:creationId xmlns:a16="http://schemas.microsoft.com/office/drawing/2014/main" id="{6C6D1ACE-1C06-15E1-5133-31C402A27430}"/>
                          </a:ext>
                        </a:extLst>
                      </p:cNvPr>
                      <p:cNvSpPr txBox="1"/>
                      <p:nvPr/>
                    </p:nvSpPr>
                    <p:spPr>
                      <a:xfrm>
                        <a:off x="5407034" y="3473072"/>
                        <a:ext cx="8766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ゴルフ場利用税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66" name="テキスト ボックス 114765">
                        <a:extLst>
                          <a:ext uri="{FF2B5EF4-FFF2-40B4-BE49-F238E27FC236}">
                            <a16:creationId xmlns:a16="http://schemas.microsoft.com/office/drawing/2014/main" id="{7B7447A3-7A65-4A29-2963-1C7DD5B36D17}"/>
                          </a:ext>
                        </a:extLst>
                      </p:cNvPr>
                      <p:cNvSpPr txBox="1"/>
                      <p:nvPr/>
                    </p:nvSpPr>
                    <p:spPr>
                      <a:xfrm>
                        <a:off x="6355605" y="3475819"/>
                        <a:ext cx="402362"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16</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grpSp>
                <p:grpSp>
                  <p:nvGrpSpPr>
                    <p:cNvPr id="114851" name="グループ化 114850">
                      <a:extLst>
                        <a:ext uri="{FF2B5EF4-FFF2-40B4-BE49-F238E27FC236}">
                          <a16:creationId xmlns:a16="http://schemas.microsoft.com/office/drawing/2014/main" id="{1FAA188B-9C1B-48D6-7CD2-1DDEF365FF9C}"/>
                        </a:ext>
                      </a:extLst>
                    </p:cNvPr>
                    <p:cNvGrpSpPr/>
                    <p:nvPr/>
                  </p:nvGrpSpPr>
                  <p:grpSpPr>
                    <a:xfrm>
                      <a:off x="7181240" y="3378500"/>
                      <a:ext cx="1635026" cy="967039"/>
                      <a:chOff x="5376149" y="3369449"/>
                      <a:chExt cx="1635026" cy="967039"/>
                    </a:xfrm>
                  </p:grpSpPr>
                  <p:sp>
                    <p:nvSpPr>
                      <p:cNvPr id="114852" name="テキスト ボックス 114851">
                        <a:extLst>
                          <a:ext uri="{FF2B5EF4-FFF2-40B4-BE49-F238E27FC236}">
                            <a16:creationId xmlns:a16="http://schemas.microsoft.com/office/drawing/2014/main" id="{2492A31B-EA19-2872-99E5-97A30B566F18}"/>
                          </a:ext>
                        </a:extLst>
                      </p:cNvPr>
                      <p:cNvSpPr txBox="1"/>
                      <p:nvPr/>
                    </p:nvSpPr>
                    <p:spPr>
                      <a:xfrm>
                        <a:off x="5547593" y="3376237"/>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諸収入</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53" name="テキスト ボックス 114852">
                        <a:extLst>
                          <a:ext uri="{FF2B5EF4-FFF2-40B4-BE49-F238E27FC236}">
                            <a16:creationId xmlns:a16="http://schemas.microsoft.com/office/drawing/2014/main" id="{F43E68B6-CBAD-68FF-19BB-C6E0BAEE5F89}"/>
                          </a:ext>
                        </a:extLst>
                      </p:cNvPr>
                      <p:cNvSpPr txBox="1"/>
                      <p:nvPr/>
                    </p:nvSpPr>
                    <p:spPr>
                      <a:xfrm>
                        <a:off x="6532612" y="3369449"/>
                        <a:ext cx="47856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168</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54" name="正方形/長方形 114853">
                        <a:extLst>
                          <a:ext uri="{FF2B5EF4-FFF2-40B4-BE49-F238E27FC236}">
                            <a16:creationId xmlns:a16="http://schemas.microsoft.com/office/drawing/2014/main" id="{DA382999-E224-28F7-695F-4298817DD7D5}"/>
                          </a:ext>
                        </a:extLst>
                      </p:cNvPr>
                      <p:cNvSpPr/>
                      <p:nvPr/>
                    </p:nvSpPr>
                    <p:spPr>
                      <a:xfrm>
                        <a:off x="5376149" y="3376715"/>
                        <a:ext cx="128412" cy="149456"/>
                      </a:xfrm>
                      <a:prstGeom prst="rect">
                        <a:avLst/>
                      </a:prstGeom>
                      <a:solidFill>
                        <a:srgbClr val="C9ACE6"/>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55" name="直線コネクタ 114854">
                        <a:extLst>
                          <a:ext uri="{FF2B5EF4-FFF2-40B4-BE49-F238E27FC236}">
                            <a16:creationId xmlns:a16="http://schemas.microsoft.com/office/drawing/2014/main" id="{76BEA430-472A-F25F-7C1F-C409CB4DC384}"/>
                          </a:ext>
                        </a:extLst>
                      </p:cNvPr>
                      <p:cNvCxnSpPr>
                        <a:cxnSpLocks/>
                      </p:cNvCxnSpPr>
                      <p:nvPr/>
                    </p:nvCxnSpPr>
                    <p:spPr>
                      <a:xfrm>
                        <a:off x="5956944" y="3447488"/>
                        <a:ext cx="50995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cxnSp>
                    <p:nvCxnSpPr>
                      <p:cNvPr id="114753" name="直線コネクタ 114752">
                        <a:extLst>
                          <a:ext uri="{FF2B5EF4-FFF2-40B4-BE49-F238E27FC236}">
                            <a16:creationId xmlns:a16="http://schemas.microsoft.com/office/drawing/2014/main" id="{74B2F5BB-1C1A-93B6-F372-319539B56446}"/>
                          </a:ext>
                        </a:extLst>
                      </p:cNvPr>
                      <p:cNvCxnSpPr>
                        <a:cxnSpLocks/>
                      </p:cNvCxnSpPr>
                      <p:nvPr/>
                    </p:nvCxnSpPr>
                    <p:spPr>
                      <a:xfrm>
                        <a:off x="5956944" y="3672913"/>
                        <a:ext cx="50995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cxnSp>
                    <p:nvCxnSpPr>
                      <p:cNvPr id="114754" name="直線コネクタ 114753">
                        <a:extLst>
                          <a:ext uri="{FF2B5EF4-FFF2-40B4-BE49-F238E27FC236}">
                            <a16:creationId xmlns:a16="http://schemas.microsoft.com/office/drawing/2014/main" id="{74AD9BF1-E0EC-67A1-28BB-92F25C1D125E}"/>
                          </a:ext>
                        </a:extLst>
                      </p:cNvPr>
                      <p:cNvCxnSpPr>
                        <a:cxnSpLocks/>
                      </p:cNvCxnSpPr>
                      <p:nvPr/>
                    </p:nvCxnSpPr>
                    <p:spPr>
                      <a:xfrm>
                        <a:off x="6243374" y="4336488"/>
                        <a:ext cx="22352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cxnSp>
                    <p:nvCxnSpPr>
                      <p:cNvPr id="114756" name="直線コネクタ 114755">
                        <a:extLst>
                          <a:ext uri="{FF2B5EF4-FFF2-40B4-BE49-F238E27FC236}">
                            <a16:creationId xmlns:a16="http://schemas.microsoft.com/office/drawing/2014/main" id="{066F6039-98AE-43F3-C5A5-4EB430E2BBB7}"/>
                          </a:ext>
                        </a:extLst>
                      </p:cNvPr>
                      <p:cNvCxnSpPr>
                        <a:cxnSpLocks/>
                      </p:cNvCxnSpPr>
                      <p:nvPr/>
                    </p:nvCxnSpPr>
                    <p:spPr>
                      <a:xfrm>
                        <a:off x="5873169" y="4104713"/>
                        <a:ext cx="593725"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59" name="グループ化 114858">
                      <a:extLst>
                        <a:ext uri="{FF2B5EF4-FFF2-40B4-BE49-F238E27FC236}">
                          <a16:creationId xmlns:a16="http://schemas.microsoft.com/office/drawing/2014/main" id="{4902084E-75D4-273B-140A-2762F9D28CAC}"/>
                        </a:ext>
                      </a:extLst>
                    </p:cNvPr>
                    <p:cNvGrpSpPr/>
                    <p:nvPr/>
                  </p:nvGrpSpPr>
                  <p:grpSpPr>
                    <a:xfrm>
                      <a:off x="7181240" y="3605836"/>
                      <a:ext cx="1650337" cy="153889"/>
                      <a:chOff x="5376149" y="3354858"/>
                      <a:chExt cx="1650337" cy="153889"/>
                    </a:xfrm>
                  </p:grpSpPr>
                  <p:sp>
                    <p:nvSpPr>
                      <p:cNvPr id="114860" name="テキスト ボックス 114859">
                        <a:extLst>
                          <a:ext uri="{FF2B5EF4-FFF2-40B4-BE49-F238E27FC236}">
                            <a16:creationId xmlns:a16="http://schemas.microsoft.com/office/drawing/2014/main" id="{22549F92-56AB-682D-C202-2232D4697612}"/>
                          </a:ext>
                        </a:extLst>
                      </p:cNvPr>
                      <p:cNvSpPr txBox="1"/>
                      <p:nvPr/>
                    </p:nvSpPr>
                    <p:spPr>
                      <a:xfrm>
                        <a:off x="5547593" y="3354859"/>
                        <a:ext cx="411295"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繰入金</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61" name="テキスト ボックス 114860">
                        <a:extLst>
                          <a:ext uri="{FF2B5EF4-FFF2-40B4-BE49-F238E27FC236}">
                            <a16:creationId xmlns:a16="http://schemas.microsoft.com/office/drawing/2014/main" id="{45692E10-99BA-6468-F429-CA9287655407}"/>
                          </a:ext>
                        </a:extLst>
                      </p:cNvPr>
                      <p:cNvSpPr txBox="1"/>
                      <p:nvPr/>
                    </p:nvSpPr>
                    <p:spPr>
                      <a:xfrm>
                        <a:off x="6547923" y="3354858"/>
                        <a:ext cx="47856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391</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62" name="正方形/長方形 114861">
                        <a:extLst>
                          <a:ext uri="{FF2B5EF4-FFF2-40B4-BE49-F238E27FC236}">
                            <a16:creationId xmlns:a16="http://schemas.microsoft.com/office/drawing/2014/main" id="{C17B03F1-DA2C-6907-F601-4B50C9AE1DDA}"/>
                          </a:ext>
                        </a:extLst>
                      </p:cNvPr>
                      <p:cNvSpPr/>
                      <p:nvPr/>
                    </p:nvSpPr>
                    <p:spPr>
                      <a:xfrm>
                        <a:off x="5376149" y="3357074"/>
                        <a:ext cx="128412" cy="149456"/>
                      </a:xfrm>
                      <a:prstGeom prst="rect">
                        <a:avLst/>
                      </a:prstGeom>
                      <a:solidFill>
                        <a:srgbClr val="D8F255"/>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114864" name="グループ化 114863">
                      <a:extLst>
                        <a:ext uri="{FF2B5EF4-FFF2-40B4-BE49-F238E27FC236}">
                          <a16:creationId xmlns:a16="http://schemas.microsoft.com/office/drawing/2014/main" id="{03D82FB8-B603-E60E-4E1E-02D78223C403}"/>
                        </a:ext>
                      </a:extLst>
                    </p:cNvPr>
                    <p:cNvGrpSpPr/>
                    <p:nvPr/>
                  </p:nvGrpSpPr>
                  <p:grpSpPr>
                    <a:xfrm>
                      <a:off x="7181240" y="3809387"/>
                      <a:ext cx="1650337" cy="166239"/>
                      <a:chOff x="5376149" y="3312382"/>
                      <a:chExt cx="1650337" cy="166239"/>
                    </a:xfrm>
                  </p:grpSpPr>
                  <p:sp>
                    <p:nvSpPr>
                      <p:cNvPr id="114865" name="テキスト ボックス 114864">
                        <a:extLst>
                          <a:ext uri="{FF2B5EF4-FFF2-40B4-BE49-F238E27FC236}">
                            <a16:creationId xmlns:a16="http://schemas.microsoft.com/office/drawing/2014/main" id="{2C6AC6EA-B5AB-1896-FBD6-88D20F198EAE}"/>
                          </a:ext>
                        </a:extLst>
                      </p:cNvPr>
                      <p:cNvSpPr txBox="1"/>
                      <p:nvPr/>
                    </p:nvSpPr>
                    <p:spPr>
                      <a:xfrm>
                        <a:off x="5547593" y="3312382"/>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地方交付税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66" name="テキスト ボックス 114865">
                        <a:extLst>
                          <a:ext uri="{FF2B5EF4-FFF2-40B4-BE49-F238E27FC236}">
                            <a16:creationId xmlns:a16="http://schemas.microsoft.com/office/drawing/2014/main" id="{5A37B172-A546-285E-6446-0EDF6DB57091}"/>
                          </a:ext>
                        </a:extLst>
                      </p:cNvPr>
                      <p:cNvSpPr txBox="1"/>
                      <p:nvPr/>
                    </p:nvSpPr>
                    <p:spPr>
                      <a:xfrm>
                        <a:off x="6447618" y="3322517"/>
                        <a:ext cx="578868"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1,610</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67" name="正方形/長方形 114866">
                        <a:extLst>
                          <a:ext uri="{FF2B5EF4-FFF2-40B4-BE49-F238E27FC236}">
                            <a16:creationId xmlns:a16="http://schemas.microsoft.com/office/drawing/2014/main" id="{10CAEC5A-E976-0217-1E14-2CCBCFB6EA74}"/>
                          </a:ext>
                        </a:extLst>
                      </p:cNvPr>
                      <p:cNvSpPr/>
                      <p:nvPr/>
                    </p:nvSpPr>
                    <p:spPr>
                      <a:xfrm>
                        <a:off x="5376149" y="3329165"/>
                        <a:ext cx="128412" cy="149456"/>
                      </a:xfrm>
                      <a:prstGeom prst="rect">
                        <a:avLst/>
                      </a:prstGeom>
                      <a:solidFill>
                        <a:srgbClr val="FFCA8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114870" name="グループ化 114869">
                      <a:extLst>
                        <a:ext uri="{FF2B5EF4-FFF2-40B4-BE49-F238E27FC236}">
                          <a16:creationId xmlns:a16="http://schemas.microsoft.com/office/drawing/2014/main" id="{F316F872-7FA4-5E5B-61DC-45C472425D55}"/>
                        </a:ext>
                      </a:extLst>
                    </p:cNvPr>
                    <p:cNvGrpSpPr/>
                    <p:nvPr/>
                  </p:nvGrpSpPr>
                  <p:grpSpPr>
                    <a:xfrm>
                      <a:off x="7181240" y="4040038"/>
                      <a:ext cx="1637388" cy="373208"/>
                      <a:chOff x="5376149" y="3297006"/>
                      <a:chExt cx="1637388" cy="373208"/>
                    </a:xfrm>
                  </p:grpSpPr>
                  <p:sp>
                    <p:nvSpPr>
                      <p:cNvPr id="114871" name="テキスト ボックス 114870">
                        <a:extLst>
                          <a:ext uri="{FF2B5EF4-FFF2-40B4-BE49-F238E27FC236}">
                            <a16:creationId xmlns:a16="http://schemas.microsoft.com/office/drawing/2014/main" id="{98A5FC4B-8A62-BB7F-4F94-3921CEAD4DAF}"/>
                          </a:ext>
                        </a:extLst>
                      </p:cNvPr>
                      <p:cNvSpPr txBox="1"/>
                      <p:nvPr/>
                    </p:nvSpPr>
                    <p:spPr>
                      <a:xfrm>
                        <a:off x="5558108" y="3516326"/>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国庫支出金</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72" name="テキスト ボックス 114871">
                        <a:extLst>
                          <a:ext uri="{FF2B5EF4-FFF2-40B4-BE49-F238E27FC236}">
                            <a16:creationId xmlns:a16="http://schemas.microsoft.com/office/drawing/2014/main" id="{8262CE4B-91CC-FBEE-E344-AB8895AA311F}"/>
                          </a:ext>
                        </a:extLst>
                      </p:cNvPr>
                      <p:cNvSpPr txBox="1"/>
                      <p:nvPr/>
                    </p:nvSpPr>
                    <p:spPr>
                      <a:xfrm>
                        <a:off x="6537886" y="3297006"/>
                        <a:ext cx="475651"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769</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73" name="正方形/長方形 114872">
                        <a:extLst>
                          <a:ext uri="{FF2B5EF4-FFF2-40B4-BE49-F238E27FC236}">
                            <a16:creationId xmlns:a16="http://schemas.microsoft.com/office/drawing/2014/main" id="{7E23CA96-3DF3-56C6-6462-0C69D65A1386}"/>
                          </a:ext>
                        </a:extLst>
                      </p:cNvPr>
                      <p:cNvSpPr/>
                      <p:nvPr/>
                    </p:nvSpPr>
                    <p:spPr>
                      <a:xfrm>
                        <a:off x="5376149" y="3302397"/>
                        <a:ext cx="128412" cy="149456"/>
                      </a:xfrm>
                      <a:prstGeom prst="rect">
                        <a:avLst/>
                      </a:prstGeom>
                      <a:solidFill>
                        <a:srgbClr val="77D9A8"/>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114875" name="グループ化 114874">
                      <a:extLst>
                        <a:ext uri="{FF2B5EF4-FFF2-40B4-BE49-F238E27FC236}">
                          <a16:creationId xmlns:a16="http://schemas.microsoft.com/office/drawing/2014/main" id="{F892C830-B3A0-0E03-EA28-F3FF08CC722A}"/>
                        </a:ext>
                      </a:extLst>
                    </p:cNvPr>
                    <p:cNvGrpSpPr/>
                    <p:nvPr/>
                  </p:nvGrpSpPr>
                  <p:grpSpPr>
                    <a:xfrm>
                      <a:off x="7181240" y="4043213"/>
                      <a:ext cx="1634972" cy="518784"/>
                      <a:chOff x="5376149" y="3054154"/>
                      <a:chExt cx="1634972" cy="518784"/>
                    </a:xfrm>
                  </p:grpSpPr>
                  <p:sp>
                    <p:nvSpPr>
                      <p:cNvPr id="114876" name="テキスト ボックス 114875">
                        <a:extLst>
                          <a:ext uri="{FF2B5EF4-FFF2-40B4-BE49-F238E27FC236}">
                            <a16:creationId xmlns:a16="http://schemas.microsoft.com/office/drawing/2014/main" id="{CA131321-3295-12B8-E72E-22B00F25F7D1}"/>
                          </a:ext>
                        </a:extLst>
                      </p:cNvPr>
                      <p:cNvSpPr txBox="1"/>
                      <p:nvPr/>
                    </p:nvSpPr>
                    <p:spPr>
                      <a:xfrm>
                        <a:off x="5550095" y="3054154"/>
                        <a:ext cx="281863"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県債</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77" name="テキスト ボックス 114876">
                        <a:extLst>
                          <a:ext uri="{FF2B5EF4-FFF2-40B4-BE49-F238E27FC236}">
                            <a16:creationId xmlns:a16="http://schemas.microsoft.com/office/drawing/2014/main" id="{432E2FD9-6552-8CF8-7D69-2F2B1BC98582}"/>
                          </a:ext>
                        </a:extLst>
                      </p:cNvPr>
                      <p:cNvSpPr txBox="1"/>
                      <p:nvPr/>
                    </p:nvSpPr>
                    <p:spPr>
                      <a:xfrm>
                        <a:off x="6535470" y="3285563"/>
                        <a:ext cx="475651"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833</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78" name="正方形/長方形 114877">
                        <a:extLst>
                          <a:ext uri="{FF2B5EF4-FFF2-40B4-BE49-F238E27FC236}">
                            <a16:creationId xmlns:a16="http://schemas.microsoft.com/office/drawing/2014/main" id="{EF07EC6A-D1D3-E1A2-F697-50A1CBC0D278}"/>
                          </a:ext>
                        </a:extLst>
                      </p:cNvPr>
                      <p:cNvSpPr/>
                      <p:nvPr/>
                    </p:nvSpPr>
                    <p:spPr>
                      <a:xfrm>
                        <a:off x="5376149" y="3270435"/>
                        <a:ext cx="128412" cy="149456"/>
                      </a:xfrm>
                      <a:prstGeom prst="rect">
                        <a:avLst/>
                      </a:prstGeom>
                      <a:solidFill>
                        <a:srgbClr val="FFCAB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79" name="直線コネクタ 114878">
                        <a:extLst>
                          <a:ext uri="{FF2B5EF4-FFF2-40B4-BE49-F238E27FC236}">
                            <a16:creationId xmlns:a16="http://schemas.microsoft.com/office/drawing/2014/main" id="{E2FE09B3-7F0B-8A11-BB46-F4E8D35C4200}"/>
                          </a:ext>
                        </a:extLst>
                      </p:cNvPr>
                      <p:cNvCxnSpPr>
                        <a:cxnSpLocks/>
                      </p:cNvCxnSpPr>
                      <p:nvPr/>
                    </p:nvCxnSpPr>
                    <p:spPr>
                      <a:xfrm>
                        <a:off x="6212894" y="3572938"/>
                        <a:ext cx="25410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82" name="グループ化 114881">
                      <a:extLst>
                        <a:ext uri="{FF2B5EF4-FFF2-40B4-BE49-F238E27FC236}">
                          <a16:creationId xmlns:a16="http://schemas.microsoft.com/office/drawing/2014/main" id="{37EA64C9-2DC7-E760-0E5D-AC53C717EA94}"/>
                        </a:ext>
                      </a:extLst>
                    </p:cNvPr>
                    <p:cNvGrpSpPr/>
                    <p:nvPr/>
                  </p:nvGrpSpPr>
                  <p:grpSpPr>
                    <a:xfrm>
                      <a:off x="7181240" y="3901140"/>
                      <a:ext cx="1634213" cy="739212"/>
                      <a:chOff x="5376149" y="2666054"/>
                      <a:chExt cx="1634213" cy="739212"/>
                    </a:xfrm>
                  </p:grpSpPr>
                  <p:sp>
                    <p:nvSpPr>
                      <p:cNvPr id="114883" name="テキスト ボックス 114882">
                        <a:extLst>
                          <a:ext uri="{FF2B5EF4-FFF2-40B4-BE49-F238E27FC236}">
                            <a16:creationId xmlns:a16="http://schemas.microsoft.com/office/drawing/2014/main" id="{C0BC8419-4EA4-65C9-137B-8BEA949C1E8B}"/>
                          </a:ext>
                        </a:extLst>
                      </p:cNvPr>
                      <p:cNvSpPr txBox="1"/>
                      <p:nvPr/>
                    </p:nvSpPr>
                    <p:spPr>
                      <a:xfrm>
                        <a:off x="5547614" y="324454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地方譲与税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84" name="テキスト ボックス 114883">
                        <a:extLst>
                          <a:ext uri="{FF2B5EF4-FFF2-40B4-BE49-F238E27FC236}">
                            <a16:creationId xmlns:a16="http://schemas.microsoft.com/office/drawing/2014/main" id="{B9EF767C-5854-6570-3748-D3E96ED5ED31}"/>
                          </a:ext>
                        </a:extLst>
                      </p:cNvPr>
                      <p:cNvSpPr txBox="1"/>
                      <p:nvPr/>
                    </p:nvSpPr>
                    <p:spPr>
                      <a:xfrm>
                        <a:off x="6534711" y="3251378"/>
                        <a:ext cx="475651"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355</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85" name="正方形/長方形 114884">
                        <a:extLst>
                          <a:ext uri="{FF2B5EF4-FFF2-40B4-BE49-F238E27FC236}">
                            <a16:creationId xmlns:a16="http://schemas.microsoft.com/office/drawing/2014/main" id="{6EAFF54E-E270-676E-9BB1-A08BD2165C8B}"/>
                          </a:ext>
                        </a:extLst>
                      </p:cNvPr>
                      <p:cNvSpPr/>
                      <p:nvPr/>
                    </p:nvSpPr>
                    <p:spPr>
                      <a:xfrm>
                        <a:off x="5376149" y="3253904"/>
                        <a:ext cx="128412" cy="149456"/>
                      </a:xfrm>
                      <a:prstGeom prst="rect">
                        <a:avLst/>
                      </a:prstGeom>
                      <a:solidFill>
                        <a:srgbClr val="84949E"/>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86" name="直線コネクタ 114885">
                        <a:extLst>
                          <a:ext uri="{FF2B5EF4-FFF2-40B4-BE49-F238E27FC236}">
                            <a16:creationId xmlns:a16="http://schemas.microsoft.com/office/drawing/2014/main" id="{7DF69362-7D92-484C-02E0-1F880C8A2E6A}"/>
                          </a:ext>
                        </a:extLst>
                      </p:cNvPr>
                      <p:cNvCxnSpPr>
                        <a:cxnSpLocks/>
                      </p:cNvCxnSpPr>
                      <p:nvPr/>
                    </p:nvCxnSpPr>
                    <p:spPr>
                      <a:xfrm>
                        <a:off x="6202099" y="2666054"/>
                        <a:ext cx="156845"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grpSp>
                <p:nvGrpSpPr>
                  <p:cNvPr id="114718" name="グループ化 114717">
                    <a:extLst>
                      <a:ext uri="{FF2B5EF4-FFF2-40B4-BE49-F238E27FC236}">
                        <a16:creationId xmlns:a16="http://schemas.microsoft.com/office/drawing/2014/main" id="{1DD7A4DD-BB4F-BDBE-5FF4-4FF4FCDAA833}"/>
                      </a:ext>
                    </a:extLst>
                  </p:cNvPr>
                  <p:cNvGrpSpPr/>
                  <p:nvPr/>
                </p:nvGrpSpPr>
                <p:grpSpPr>
                  <a:xfrm>
                    <a:off x="4672066" y="2848775"/>
                    <a:ext cx="477450" cy="3680037"/>
                    <a:chOff x="4616426" y="2949575"/>
                    <a:chExt cx="477450" cy="3680037"/>
                  </a:xfrm>
                </p:grpSpPr>
                <p:cxnSp>
                  <p:nvCxnSpPr>
                    <p:cNvPr id="114697" name="直線コネクタ 114696">
                      <a:extLst>
                        <a:ext uri="{FF2B5EF4-FFF2-40B4-BE49-F238E27FC236}">
                          <a16:creationId xmlns:a16="http://schemas.microsoft.com/office/drawing/2014/main" id="{9279C652-E18E-8C49-B034-48FC8B8795E0}"/>
                        </a:ext>
                      </a:extLst>
                    </p:cNvPr>
                    <p:cNvCxnSpPr>
                      <a:cxnSpLocks/>
                    </p:cNvCxnSpPr>
                    <p:nvPr/>
                  </p:nvCxnSpPr>
                  <p:spPr>
                    <a:xfrm>
                      <a:off x="4616426" y="4529751"/>
                      <a:ext cx="36514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703" name="直線コネクタ 114702">
                      <a:extLst>
                        <a:ext uri="{FF2B5EF4-FFF2-40B4-BE49-F238E27FC236}">
                          <a16:creationId xmlns:a16="http://schemas.microsoft.com/office/drawing/2014/main" id="{142E1B88-ACC0-4886-B0DD-F2EF0E528B14}"/>
                        </a:ext>
                      </a:extLst>
                    </p:cNvPr>
                    <p:cNvCxnSpPr>
                      <a:cxnSpLocks/>
                    </p:cNvCxnSpPr>
                    <p:nvPr/>
                  </p:nvCxnSpPr>
                  <p:spPr>
                    <a:xfrm flipH="1">
                      <a:off x="4981575" y="6629612"/>
                      <a:ext cx="1123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709" name="直線コネクタ 114708">
                      <a:extLst>
                        <a:ext uri="{FF2B5EF4-FFF2-40B4-BE49-F238E27FC236}">
                          <a16:creationId xmlns:a16="http://schemas.microsoft.com/office/drawing/2014/main" id="{66DA3761-DFC4-3C7A-F8D3-3BA1620D5091}"/>
                        </a:ext>
                      </a:extLst>
                    </p:cNvPr>
                    <p:cNvCxnSpPr>
                      <a:cxnSpLocks/>
                    </p:cNvCxnSpPr>
                    <p:nvPr/>
                  </p:nvCxnSpPr>
                  <p:spPr>
                    <a:xfrm>
                      <a:off x="4987925" y="2949575"/>
                      <a:ext cx="0" cy="367635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745" name="直線コネクタ 114744">
                      <a:extLst>
                        <a:ext uri="{FF2B5EF4-FFF2-40B4-BE49-F238E27FC236}">
                          <a16:creationId xmlns:a16="http://schemas.microsoft.com/office/drawing/2014/main" id="{F247D829-8950-1662-B4C3-F18E1CBBF7CA}"/>
                        </a:ext>
                      </a:extLst>
                    </p:cNvPr>
                    <p:cNvCxnSpPr>
                      <a:cxnSpLocks/>
                    </p:cNvCxnSpPr>
                    <p:nvPr/>
                  </p:nvCxnSpPr>
                  <p:spPr>
                    <a:xfrm flipH="1">
                      <a:off x="4981575" y="2953262"/>
                      <a:ext cx="1123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5" name="グループ化 4">
                  <a:extLst>
                    <a:ext uri="{FF2B5EF4-FFF2-40B4-BE49-F238E27FC236}">
                      <a16:creationId xmlns:a16="http://schemas.microsoft.com/office/drawing/2014/main" id="{B8C99E3F-0F93-0781-808B-8E8548C6B305}"/>
                    </a:ext>
                  </a:extLst>
                </p:cNvPr>
                <p:cNvGrpSpPr/>
                <p:nvPr/>
              </p:nvGrpSpPr>
              <p:grpSpPr>
                <a:xfrm>
                  <a:off x="-632503" y="2476900"/>
                  <a:ext cx="5532516" cy="4014262"/>
                  <a:chOff x="-963026" y="1431257"/>
                  <a:chExt cx="6239554" cy="4527274"/>
                </a:xfrm>
              </p:grpSpPr>
              <p:grpSp>
                <p:nvGrpSpPr>
                  <p:cNvPr id="7" name="グループ化 6">
                    <a:extLst>
                      <a:ext uri="{FF2B5EF4-FFF2-40B4-BE49-F238E27FC236}">
                        <a16:creationId xmlns:a16="http://schemas.microsoft.com/office/drawing/2014/main" id="{503ACCBB-46C5-EA91-1779-E158840FEF8B}"/>
                      </a:ext>
                    </a:extLst>
                  </p:cNvPr>
                  <p:cNvGrpSpPr/>
                  <p:nvPr/>
                </p:nvGrpSpPr>
                <p:grpSpPr>
                  <a:xfrm>
                    <a:off x="-963026" y="1431257"/>
                    <a:ext cx="6120001" cy="4140000"/>
                    <a:chOff x="3540263" y="1433372"/>
                    <a:chExt cx="6120001" cy="4140000"/>
                  </a:xfrm>
                </p:grpSpPr>
                <p:graphicFrame>
                  <p:nvGraphicFramePr>
                    <p:cNvPr id="114734" name="グラフ 114733">
                      <a:extLst>
                        <a:ext uri="{FF2B5EF4-FFF2-40B4-BE49-F238E27FC236}">
                          <a16:creationId xmlns:a16="http://schemas.microsoft.com/office/drawing/2014/main" id="{3AACC9B2-B6EA-41AF-07C3-FC4136344006}"/>
                        </a:ext>
                      </a:extLst>
                    </p:cNvPr>
                    <p:cNvGraphicFramePr/>
                    <p:nvPr/>
                  </p:nvGraphicFramePr>
                  <p:xfrm>
                    <a:off x="3540263" y="1433372"/>
                    <a:ext cx="6120001" cy="414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4735" name="グラフ 114734">
                      <a:extLst>
                        <a:ext uri="{FF2B5EF4-FFF2-40B4-BE49-F238E27FC236}">
                          <a16:creationId xmlns:a16="http://schemas.microsoft.com/office/drawing/2014/main" id="{BF3AD26A-4A65-3C17-4809-1D7BC2393CBA}"/>
                        </a:ext>
                      </a:extLst>
                    </p:cNvPr>
                    <p:cNvGraphicFramePr/>
                    <p:nvPr/>
                  </p:nvGraphicFramePr>
                  <p:xfrm>
                    <a:off x="4334399" y="2020735"/>
                    <a:ext cx="4871747" cy="327069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4736" name="グラフ 114735">
                      <a:extLst>
                        <a:ext uri="{FF2B5EF4-FFF2-40B4-BE49-F238E27FC236}">
                          <a16:creationId xmlns:a16="http://schemas.microsoft.com/office/drawing/2014/main" id="{401A2FC3-81D7-B46D-B881-F78D849BEDC1}"/>
                        </a:ext>
                      </a:extLst>
                    </p:cNvPr>
                    <p:cNvGraphicFramePr/>
                    <p:nvPr/>
                  </p:nvGraphicFramePr>
                  <p:xfrm>
                    <a:off x="5299391" y="2718201"/>
                    <a:ext cx="2849262" cy="2054578"/>
                  </p:xfrm>
                  <a:graphic>
                    <a:graphicData uri="http://schemas.openxmlformats.org/drawingml/2006/chart">
                      <c:chart xmlns:c="http://schemas.openxmlformats.org/drawingml/2006/chart" xmlns:r="http://schemas.openxmlformats.org/officeDocument/2006/relationships" r:id="rId7"/>
                    </a:graphicData>
                  </a:graphic>
                </p:graphicFrame>
                <p:sp>
                  <p:nvSpPr>
                    <p:cNvPr id="114737" name="円/楕円 114736">
                      <a:extLst>
                        <a:ext uri="{FF2B5EF4-FFF2-40B4-BE49-F238E27FC236}">
                          <a16:creationId xmlns:a16="http://schemas.microsoft.com/office/drawing/2014/main" id="{2100C510-4DD3-0EB1-AB5D-DBB88066351D}"/>
                        </a:ext>
                      </a:extLst>
                    </p:cNvPr>
                    <p:cNvSpPr/>
                    <p:nvPr/>
                  </p:nvSpPr>
                  <p:spPr>
                    <a:xfrm>
                      <a:off x="6060669" y="3099654"/>
                      <a:ext cx="1314000" cy="1314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ボックス 8">
                    <a:extLst>
                      <a:ext uri="{FF2B5EF4-FFF2-40B4-BE49-F238E27FC236}">
                        <a16:creationId xmlns:a16="http://schemas.microsoft.com/office/drawing/2014/main" id="{5C3B525B-7F0A-2600-B84D-EA836C27B7E1}"/>
                      </a:ext>
                    </a:extLst>
                  </p:cNvPr>
                  <p:cNvSpPr txBox="1"/>
                  <p:nvPr/>
                </p:nvSpPr>
                <p:spPr>
                  <a:xfrm rot="18513120">
                    <a:off x="1361320" y="3163108"/>
                    <a:ext cx="1102496" cy="707233"/>
                  </a:xfrm>
                  <a:prstGeom prst="rect">
                    <a:avLst/>
                  </a:prstGeom>
                  <a:noFill/>
                  <a:ln>
                    <a:noFill/>
                  </a:ln>
                </p:spPr>
                <p:txBody>
                  <a:bodyPr wrap="square" lIns="0" tIns="0" rIns="0" bIns="0" rtlCol="0">
                    <a:prstTxWarp prst="textArchUp">
                      <a:avLst/>
                    </a:prstTxWarp>
                    <a:spAutoFit/>
                  </a:bodyPr>
                  <a:lstStyle/>
                  <a:p>
                    <a:pPr algn="ctr"/>
                    <a:r>
                      <a:rPr lang="ja-JP" altLang="en-US" sz="1000">
                        <a:ln w="5080">
                          <a:noFill/>
                        </a:ln>
                        <a:solidFill>
                          <a:schemeClr val="bg1"/>
                        </a:solidFill>
                        <a:latin typeface="HGPｺﾞｼｯｸE" panose="020B0900000000000000" pitchFamily="50" charset="-128"/>
                        <a:ea typeface="HGPｺﾞｼｯｸE" panose="020B0900000000000000" pitchFamily="50" charset="-128"/>
                      </a:rPr>
                      <a:t>依存財源 </a:t>
                    </a:r>
                    <a:r>
                      <a:rPr lang="en-US" altLang="ja-JP" sz="1000" dirty="0">
                        <a:ln w="5080">
                          <a:noFill/>
                        </a:ln>
                        <a:solidFill>
                          <a:schemeClr val="bg1"/>
                        </a:solidFill>
                        <a:latin typeface="HGPｺﾞｼｯｸE" panose="020B0900000000000000" pitchFamily="50" charset="-128"/>
                        <a:ea typeface="HGPｺﾞｼｯｸE" panose="020B0900000000000000" pitchFamily="50" charset="-128"/>
                      </a:rPr>
                      <a:t>45.1%</a:t>
                    </a:r>
                    <a:endPar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10" name="テキスト ボックス 9">
                    <a:extLst>
                      <a:ext uri="{FF2B5EF4-FFF2-40B4-BE49-F238E27FC236}">
                        <a16:creationId xmlns:a16="http://schemas.microsoft.com/office/drawing/2014/main" id="{20AA7041-6D34-4871-0761-02AFCEECED01}"/>
                      </a:ext>
                    </a:extLst>
                  </p:cNvPr>
                  <p:cNvSpPr txBox="1"/>
                  <p:nvPr/>
                </p:nvSpPr>
                <p:spPr>
                  <a:xfrm rot="3063929">
                    <a:off x="1961173" y="3129716"/>
                    <a:ext cx="1102496" cy="705311"/>
                  </a:xfrm>
                  <a:prstGeom prst="rect">
                    <a:avLst/>
                  </a:prstGeom>
                  <a:noFill/>
                  <a:ln>
                    <a:noFill/>
                  </a:ln>
                </p:spPr>
                <p:txBody>
                  <a:bodyPr wrap="square" lIns="0" tIns="0" rIns="0" bIns="0" rtlCol="0">
                    <a:prstTxWarp prst="textArchUp">
                      <a:avLst/>
                    </a:prstTxWarp>
                    <a:spAutoFit/>
                  </a:bodyPr>
                  <a:lstStyle/>
                  <a:p>
                    <a:pPr algn="ctr"/>
                    <a:r>
                      <a:rPr lang="ja-JP" altLang="en-US" sz="1000">
                        <a:ln w="5080">
                          <a:noFill/>
                        </a:ln>
                        <a:solidFill>
                          <a:schemeClr val="bg1"/>
                        </a:solidFill>
                        <a:latin typeface="HGPｺﾞｼｯｸE" panose="020B0900000000000000" pitchFamily="50" charset="-128"/>
                        <a:ea typeface="HGPｺﾞｼｯｸE" panose="020B0900000000000000" pitchFamily="50" charset="-128"/>
                      </a:rPr>
                      <a:t>自主財源 </a:t>
                    </a:r>
                    <a:r>
                      <a:rPr lang="en-US" altLang="ja-JP" sz="1000" dirty="0">
                        <a:ln w="5080">
                          <a:noFill/>
                        </a:ln>
                        <a:solidFill>
                          <a:schemeClr val="bg1"/>
                        </a:solidFill>
                        <a:latin typeface="HGPｺﾞｼｯｸE" panose="020B0900000000000000" pitchFamily="50" charset="-128"/>
                        <a:ea typeface="HGPｺﾞｼｯｸE" panose="020B0900000000000000" pitchFamily="50" charset="-128"/>
                      </a:rPr>
                      <a:t>54.9%</a:t>
                    </a:r>
                    <a:endPar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11" name="テキスト ボックス 10">
                    <a:extLst>
                      <a:ext uri="{FF2B5EF4-FFF2-40B4-BE49-F238E27FC236}">
                        <a16:creationId xmlns:a16="http://schemas.microsoft.com/office/drawing/2014/main" id="{4840A2DB-B5D5-B1D6-7909-C3DC881158C4}"/>
                      </a:ext>
                    </a:extLst>
                  </p:cNvPr>
                  <p:cNvSpPr txBox="1"/>
                  <p:nvPr/>
                </p:nvSpPr>
                <p:spPr>
                  <a:xfrm rot="2089578">
                    <a:off x="2118065" y="2915949"/>
                    <a:ext cx="1099421" cy="360083"/>
                  </a:xfrm>
                  <a:prstGeom prst="rect">
                    <a:avLst/>
                  </a:prstGeom>
                  <a:noFill/>
                  <a:ln>
                    <a:noFill/>
                  </a:ln>
                </p:spPr>
                <p:txBody>
                  <a:bodyPr wrap="square" lIns="0" tIns="0" rIns="0" bIns="0" rtlCol="0">
                    <a:prstTxWarp prst="textArchUp">
                      <a:avLst/>
                    </a:prstTxWarp>
                    <a:spAutoFit/>
                  </a:bodyPr>
                  <a:lstStyle/>
                  <a:p>
                    <a:pPr algn="ctr"/>
                    <a:r>
                      <a:rPr lang="ja-JP" altLang="en-US" sz="1000">
                        <a:ln w="5080">
                          <a:noFill/>
                        </a:ln>
                        <a:solidFill>
                          <a:schemeClr val="bg1"/>
                        </a:solidFill>
                        <a:latin typeface="HGPｺﾞｼｯｸE" panose="020B0900000000000000" pitchFamily="50" charset="-128"/>
                        <a:ea typeface="HGPｺﾞｼｯｸE" panose="020B0900000000000000" pitchFamily="50" charset="-128"/>
                      </a:rPr>
                      <a:t>県税 </a:t>
                    </a:r>
                    <a:r>
                      <a:rPr lang="en-US" altLang="ja-JP" sz="1000" dirty="0">
                        <a:ln w="5080">
                          <a:noFill/>
                        </a:ln>
                        <a:solidFill>
                          <a:schemeClr val="bg1"/>
                        </a:solidFill>
                        <a:latin typeface="HGPｺﾞｼｯｸE" panose="020B0900000000000000" pitchFamily="50" charset="-128"/>
                        <a:ea typeface="HGPｺﾞｼｯｸE" panose="020B0900000000000000" pitchFamily="50" charset="-128"/>
                      </a:rPr>
                      <a:t>35.2%</a:t>
                    </a:r>
                    <a:endPar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12" name="テキスト ボックス 11">
                    <a:extLst>
                      <a:ext uri="{FF2B5EF4-FFF2-40B4-BE49-F238E27FC236}">
                        <a16:creationId xmlns:a16="http://schemas.microsoft.com/office/drawing/2014/main" id="{A5DA1505-52F9-C175-5D86-549973431A5A}"/>
                      </a:ext>
                    </a:extLst>
                  </p:cNvPr>
                  <p:cNvSpPr txBox="1"/>
                  <p:nvPr/>
                </p:nvSpPr>
                <p:spPr>
                  <a:xfrm>
                    <a:off x="4002672" y="4503336"/>
                    <a:ext cx="1016780" cy="173554"/>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軽油引取税</a:t>
                    </a:r>
                    <a:r>
                      <a:rPr lang="en-US" altLang="ja-JP" sz="1000" dirty="0">
                        <a:ln w="5080">
                          <a:noFill/>
                        </a:ln>
                        <a:latin typeface="HGPｺﾞｼｯｸE" panose="020B0900000000000000" pitchFamily="50" charset="-128"/>
                        <a:ea typeface="HGPｺﾞｼｯｸE" panose="020B0900000000000000" pitchFamily="50" charset="-128"/>
                      </a:rPr>
                      <a:t>2.6%</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5" name="テキスト ボックス 14">
                    <a:extLst>
                      <a:ext uri="{FF2B5EF4-FFF2-40B4-BE49-F238E27FC236}">
                        <a16:creationId xmlns:a16="http://schemas.microsoft.com/office/drawing/2014/main" id="{0493727F-0CE8-F86A-89F2-4C2443468602}"/>
                      </a:ext>
                    </a:extLst>
                  </p:cNvPr>
                  <p:cNvSpPr txBox="1"/>
                  <p:nvPr/>
                </p:nvSpPr>
                <p:spPr>
                  <a:xfrm>
                    <a:off x="4002672" y="4757337"/>
                    <a:ext cx="1145143" cy="173554"/>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不動産取得税</a:t>
                    </a:r>
                    <a:r>
                      <a:rPr lang="en-US" altLang="ja-JP" sz="1000" dirty="0">
                        <a:ln w="5080">
                          <a:noFill/>
                        </a:ln>
                        <a:latin typeface="HGPｺﾞｼｯｸE" panose="020B0900000000000000" pitchFamily="50" charset="-128"/>
                        <a:ea typeface="HGPｺﾞｼｯｸE" panose="020B0900000000000000" pitchFamily="50" charset="-128"/>
                      </a:rPr>
                      <a:t>0.5%</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6" name="テキスト ボックス 15">
                    <a:extLst>
                      <a:ext uri="{FF2B5EF4-FFF2-40B4-BE49-F238E27FC236}">
                        <a16:creationId xmlns:a16="http://schemas.microsoft.com/office/drawing/2014/main" id="{19DC9CBD-1CD2-A44C-9523-E7866BBB0B0A}"/>
                      </a:ext>
                    </a:extLst>
                  </p:cNvPr>
                  <p:cNvSpPr txBox="1"/>
                  <p:nvPr/>
                </p:nvSpPr>
                <p:spPr>
                  <a:xfrm>
                    <a:off x="4002672" y="5008162"/>
                    <a:ext cx="1016778" cy="173554"/>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県たばこ税</a:t>
                    </a:r>
                    <a:r>
                      <a:rPr lang="en-US" altLang="ja-JP" sz="1000" dirty="0">
                        <a:ln w="5080">
                          <a:noFill/>
                        </a:ln>
                        <a:latin typeface="HGPｺﾞｼｯｸE" panose="020B0900000000000000" pitchFamily="50" charset="-128"/>
                        <a:ea typeface="HGPｺﾞｼｯｸE" panose="020B0900000000000000" pitchFamily="50" charset="-128"/>
                      </a:rPr>
                      <a:t>0.3%</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7" name="テキスト ボックス 16">
                    <a:extLst>
                      <a:ext uri="{FF2B5EF4-FFF2-40B4-BE49-F238E27FC236}">
                        <a16:creationId xmlns:a16="http://schemas.microsoft.com/office/drawing/2014/main" id="{C2B8B789-4533-CE25-FB62-53C9EF7A255B}"/>
                      </a:ext>
                    </a:extLst>
                  </p:cNvPr>
                  <p:cNvSpPr txBox="1"/>
                  <p:nvPr/>
                </p:nvSpPr>
                <p:spPr>
                  <a:xfrm>
                    <a:off x="4002670" y="5258986"/>
                    <a:ext cx="1273858" cy="173554"/>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ゴルフ場利用税</a:t>
                    </a:r>
                    <a:r>
                      <a:rPr lang="en-US" altLang="ja-JP" sz="1000" dirty="0">
                        <a:ln w="5080">
                          <a:noFill/>
                        </a:ln>
                        <a:latin typeface="HGPｺﾞｼｯｸE" panose="020B0900000000000000" pitchFamily="50" charset="-128"/>
                        <a:ea typeface="HGPｺﾞｼｯｸE" panose="020B0900000000000000" pitchFamily="50" charset="-128"/>
                      </a:rPr>
                      <a:t>0.2%</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25D26C6C-10E4-2EF6-3643-7E515E81AF52}"/>
                      </a:ext>
                    </a:extLst>
                  </p:cNvPr>
                  <p:cNvSpPr txBox="1"/>
                  <p:nvPr/>
                </p:nvSpPr>
                <p:spPr>
                  <a:xfrm>
                    <a:off x="4002672" y="5509811"/>
                    <a:ext cx="1273856" cy="173526"/>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そのほかの県税</a:t>
                    </a:r>
                    <a:r>
                      <a:rPr lang="en-US" altLang="ja-JP" sz="1000" dirty="0">
                        <a:ln w="5080">
                          <a:noFill/>
                        </a:ln>
                        <a:latin typeface="HGPｺﾞｼｯｸE" panose="020B0900000000000000" pitchFamily="50" charset="-128"/>
                        <a:ea typeface="HGPｺﾞｼｯｸE" panose="020B0900000000000000" pitchFamily="50" charset="-128"/>
                      </a:rPr>
                      <a:t>0.1%</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0" name="フリーフォーム 19">
                    <a:extLst>
                      <a:ext uri="{FF2B5EF4-FFF2-40B4-BE49-F238E27FC236}">
                        <a16:creationId xmlns:a16="http://schemas.microsoft.com/office/drawing/2014/main" id="{D0DAFC03-AB98-A25A-E375-93CAF39586CB}"/>
                      </a:ext>
                    </a:extLst>
                  </p:cNvPr>
                  <p:cNvSpPr/>
                  <p:nvPr/>
                </p:nvSpPr>
                <p:spPr>
                  <a:xfrm>
                    <a:off x="3717925" y="4718073"/>
                    <a:ext cx="238125" cy="143656"/>
                  </a:xfrm>
                  <a:custGeom>
                    <a:avLst/>
                    <a:gdLst>
                      <a:gd name="connsiteX0" fmla="*/ 0 w 238125"/>
                      <a:gd name="connsiteY0" fmla="*/ 0 h 152400"/>
                      <a:gd name="connsiteX1" fmla="*/ 190500 w 238125"/>
                      <a:gd name="connsiteY1" fmla="*/ 0 h 152400"/>
                      <a:gd name="connsiteX2" fmla="*/ 190500 w 238125"/>
                      <a:gd name="connsiteY2" fmla="*/ 152400 h 152400"/>
                      <a:gd name="connsiteX3" fmla="*/ 238125 w 23812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38125" h="152400">
                        <a:moveTo>
                          <a:pt x="0" y="0"/>
                        </a:moveTo>
                        <a:lnTo>
                          <a:pt x="190500" y="0"/>
                        </a:lnTo>
                        <a:lnTo>
                          <a:pt x="190500" y="152400"/>
                        </a:lnTo>
                        <a:lnTo>
                          <a:pt x="238125" y="152400"/>
                        </a:lnTo>
                      </a:path>
                    </a:pathLst>
                  </a:custGeom>
                  <a:noFill/>
                  <a:ln w="12700">
                    <a:headEnd type="none"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a:extLst>
                      <a:ext uri="{FF2B5EF4-FFF2-40B4-BE49-F238E27FC236}">
                        <a16:creationId xmlns:a16="http://schemas.microsoft.com/office/drawing/2014/main" id="{D7FF3CC3-071F-9907-68FD-C7F8B514E16C}"/>
                      </a:ext>
                    </a:extLst>
                  </p:cNvPr>
                  <p:cNvSpPr/>
                  <p:nvPr/>
                </p:nvSpPr>
                <p:spPr>
                  <a:xfrm>
                    <a:off x="3695700" y="4763127"/>
                    <a:ext cx="260350" cy="324275"/>
                  </a:xfrm>
                  <a:custGeom>
                    <a:avLst/>
                    <a:gdLst>
                      <a:gd name="connsiteX0" fmla="*/ 260350 w 260350"/>
                      <a:gd name="connsiteY0" fmla="*/ 330200 h 333375"/>
                      <a:gd name="connsiteX1" fmla="*/ 142875 w 260350"/>
                      <a:gd name="connsiteY1" fmla="*/ 333375 h 333375"/>
                      <a:gd name="connsiteX2" fmla="*/ 142875 w 260350"/>
                      <a:gd name="connsiteY2" fmla="*/ 0 h 333375"/>
                      <a:gd name="connsiteX3" fmla="*/ 0 w 260350"/>
                      <a:gd name="connsiteY3" fmla="*/ 0 h 333375"/>
                    </a:gdLst>
                    <a:ahLst/>
                    <a:cxnLst>
                      <a:cxn ang="0">
                        <a:pos x="connsiteX0" y="connsiteY0"/>
                      </a:cxn>
                      <a:cxn ang="0">
                        <a:pos x="connsiteX1" y="connsiteY1"/>
                      </a:cxn>
                      <a:cxn ang="0">
                        <a:pos x="connsiteX2" y="connsiteY2"/>
                      </a:cxn>
                      <a:cxn ang="0">
                        <a:pos x="connsiteX3" y="connsiteY3"/>
                      </a:cxn>
                    </a:cxnLst>
                    <a:rect l="l" t="t" r="r" b="b"/>
                    <a:pathLst>
                      <a:path w="260350" h="333375">
                        <a:moveTo>
                          <a:pt x="260350" y="330200"/>
                        </a:moveTo>
                        <a:lnTo>
                          <a:pt x="142875" y="333375"/>
                        </a:lnTo>
                        <a:lnTo>
                          <a:pt x="142875" y="0"/>
                        </a:lnTo>
                        <a:lnTo>
                          <a:pt x="0" y="0"/>
                        </a:lnTo>
                      </a:path>
                    </a:pathLst>
                  </a:custGeom>
                  <a:noFill/>
                  <a:ln w="12700">
                    <a:tailEnd type="none"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a:extLst>
                      <a:ext uri="{FF2B5EF4-FFF2-40B4-BE49-F238E27FC236}">
                        <a16:creationId xmlns:a16="http://schemas.microsoft.com/office/drawing/2014/main" id="{3589C87A-0B8D-51B8-5C72-FE2B447EBBD0}"/>
                      </a:ext>
                    </a:extLst>
                  </p:cNvPr>
                  <p:cNvSpPr/>
                  <p:nvPr/>
                </p:nvSpPr>
                <p:spPr>
                  <a:xfrm>
                    <a:off x="3676650" y="4784725"/>
                    <a:ext cx="279400" cy="581025"/>
                  </a:xfrm>
                  <a:custGeom>
                    <a:avLst/>
                    <a:gdLst>
                      <a:gd name="connsiteX0" fmla="*/ 279400 w 279400"/>
                      <a:gd name="connsiteY0" fmla="*/ 581025 h 581025"/>
                      <a:gd name="connsiteX1" fmla="*/ 95250 w 279400"/>
                      <a:gd name="connsiteY1" fmla="*/ 581025 h 581025"/>
                      <a:gd name="connsiteX2" fmla="*/ 95250 w 279400"/>
                      <a:gd name="connsiteY2" fmla="*/ 0 h 581025"/>
                      <a:gd name="connsiteX3" fmla="*/ 0 w 279400"/>
                      <a:gd name="connsiteY3" fmla="*/ 0 h 581025"/>
                    </a:gdLst>
                    <a:ahLst/>
                    <a:cxnLst>
                      <a:cxn ang="0">
                        <a:pos x="connsiteX0" y="connsiteY0"/>
                      </a:cxn>
                      <a:cxn ang="0">
                        <a:pos x="connsiteX1" y="connsiteY1"/>
                      </a:cxn>
                      <a:cxn ang="0">
                        <a:pos x="connsiteX2" y="connsiteY2"/>
                      </a:cxn>
                      <a:cxn ang="0">
                        <a:pos x="connsiteX3" y="connsiteY3"/>
                      </a:cxn>
                    </a:cxnLst>
                    <a:rect l="l" t="t" r="r" b="b"/>
                    <a:pathLst>
                      <a:path w="279400" h="581025">
                        <a:moveTo>
                          <a:pt x="279400" y="581025"/>
                        </a:moveTo>
                        <a:lnTo>
                          <a:pt x="95250" y="581025"/>
                        </a:lnTo>
                        <a:lnTo>
                          <a:pt x="95250" y="0"/>
                        </a:lnTo>
                        <a:lnTo>
                          <a:pt x="0" y="0"/>
                        </a:lnTo>
                      </a:path>
                    </a:pathLst>
                  </a:custGeom>
                  <a:noFill/>
                  <a:ln w="12700">
                    <a:tailEnd type="none"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a:extLst>
                      <a:ext uri="{FF2B5EF4-FFF2-40B4-BE49-F238E27FC236}">
                        <a16:creationId xmlns:a16="http://schemas.microsoft.com/office/drawing/2014/main" id="{276E5A18-F77F-5326-5F4C-778006CDAC50}"/>
                      </a:ext>
                    </a:extLst>
                  </p:cNvPr>
                  <p:cNvSpPr/>
                  <p:nvPr/>
                </p:nvSpPr>
                <p:spPr>
                  <a:xfrm>
                    <a:off x="3660775" y="4816475"/>
                    <a:ext cx="298450" cy="787400"/>
                  </a:xfrm>
                  <a:custGeom>
                    <a:avLst/>
                    <a:gdLst>
                      <a:gd name="connsiteX0" fmla="*/ 0 w 298450"/>
                      <a:gd name="connsiteY0" fmla="*/ 0 h 787400"/>
                      <a:gd name="connsiteX1" fmla="*/ 0 w 298450"/>
                      <a:gd name="connsiteY1" fmla="*/ 787400 h 787400"/>
                      <a:gd name="connsiteX2" fmla="*/ 298450 w 298450"/>
                      <a:gd name="connsiteY2" fmla="*/ 787400 h 787400"/>
                    </a:gdLst>
                    <a:ahLst/>
                    <a:cxnLst>
                      <a:cxn ang="0">
                        <a:pos x="connsiteX0" y="connsiteY0"/>
                      </a:cxn>
                      <a:cxn ang="0">
                        <a:pos x="connsiteX1" y="connsiteY1"/>
                      </a:cxn>
                      <a:cxn ang="0">
                        <a:pos x="connsiteX2" y="connsiteY2"/>
                      </a:cxn>
                    </a:cxnLst>
                    <a:rect l="l" t="t" r="r" b="b"/>
                    <a:pathLst>
                      <a:path w="298450" h="787400">
                        <a:moveTo>
                          <a:pt x="0" y="0"/>
                        </a:moveTo>
                        <a:lnTo>
                          <a:pt x="0" y="787400"/>
                        </a:lnTo>
                        <a:lnTo>
                          <a:pt x="298450" y="787400"/>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a:extLst>
                      <a:ext uri="{FF2B5EF4-FFF2-40B4-BE49-F238E27FC236}">
                        <a16:creationId xmlns:a16="http://schemas.microsoft.com/office/drawing/2014/main" id="{99A3E8BA-3053-F1B5-37F5-E50AB748D164}"/>
                      </a:ext>
                    </a:extLst>
                  </p:cNvPr>
                  <p:cNvCxnSpPr>
                    <a:cxnSpLocks/>
                  </p:cNvCxnSpPr>
                  <p:nvPr/>
                </p:nvCxnSpPr>
                <p:spPr>
                  <a:xfrm>
                    <a:off x="3711575" y="4578350"/>
                    <a:ext cx="187325" cy="0"/>
                  </a:xfrm>
                  <a:prstGeom prst="line">
                    <a:avLst/>
                  </a:prstGeom>
                  <a:ln w="1270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sp>
                <p:nvSpPr>
                  <p:cNvPr id="27" name="フリーフォーム 26">
                    <a:extLst>
                      <a:ext uri="{FF2B5EF4-FFF2-40B4-BE49-F238E27FC236}">
                        <a16:creationId xmlns:a16="http://schemas.microsoft.com/office/drawing/2014/main" id="{7B74133E-7936-527E-C709-E36B6ED7F416}"/>
                      </a:ext>
                    </a:extLst>
                  </p:cNvPr>
                  <p:cNvSpPr/>
                  <p:nvPr/>
                </p:nvSpPr>
                <p:spPr>
                  <a:xfrm>
                    <a:off x="1249680" y="1786127"/>
                    <a:ext cx="930191" cy="170688"/>
                  </a:xfrm>
                  <a:custGeom>
                    <a:avLst/>
                    <a:gdLst>
                      <a:gd name="connsiteX0" fmla="*/ 0 w 871728"/>
                      <a:gd name="connsiteY0" fmla="*/ 0 h 170688"/>
                      <a:gd name="connsiteX1" fmla="*/ 871728 w 871728"/>
                      <a:gd name="connsiteY1" fmla="*/ 0 h 170688"/>
                      <a:gd name="connsiteX2" fmla="*/ 871728 w 871728"/>
                      <a:gd name="connsiteY2" fmla="*/ 170688 h 170688"/>
                    </a:gdLst>
                    <a:ahLst/>
                    <a:cxnLst>
                      <a:cxn ang="0">
                        <a:pos x="connsiteX0" y="connsiteY0"/>
                      </a:cxn>
                      <a:cxn ang="0">
                        <a:pos x="connsiteX1" y="connsiteY1"/>
                      </a:cxn>
                      <a:cxn ang="0">
                        <a:pos x="connsiteX2" y="connsiteY2"/>
                      </a:cxn>
                    </a:cxnLst>
                    <a:rect l="l" t="t" r="r" b="b"/>
                    <a:pathLst>
                      <a:path w="871728" h="170688">
                        <a:moveTo>
                          <a:pt x="0" y="0"/>
                        </a:moveTo>
                        <a:lnTo>
                          <a:pt x="871728" y="0"/>
                        </a:lnTo>
                        <a:lnTo>
                          <a:pt x="871728" y="170688"/>
                        </a:lnTo>
                      </a:path>
                    </a:pathLst>
                  </a:custGeom>
                  <a:noFill/>
                  <a:ln w="12700">
                    <a:tail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4817DE4B-11E0-48BC-92E8-AE919E49AF43}"/>
                      </a:ext>
                    </a:extLst>
                  </p:cNvPr>
                  <p:cNvCxnSpPr>
                    <a:cxnSpLocks/>
                  </p:cNvCxnSpPr>
                  <p:nvPr/>
                </p:nvCxnSpPr>
                <p:spPr>
                  <a:xfrm>
                    <a:off x="1249680" y="1984672"/>
                    <a:ext cx="688848" cy="0"/>
                  </a:xfrm>
                  <a:prstGeom prst="line">
                    <a:avLst/>
                  </a:prstGeom>
                  <a:ln w="12700">
                    <a:solidFill>
                      <a:schemeClr val="tx1"/>
                    </a:solidFill>
                    <a:tailEnd type="oval"/>
                  </a:ln>
                </p:spPr>
                <p:style>
                  <a:lnRef idx="2">
                    <a:schemeClr val="accent1"/>
                  </a:lnRef>
                  <a:fillRef idx="0">
                    <a:schemeClr val="accent1"/>
                  </a:fillRef>
                  <a:effectRef idx="1">
                    <a:schemeClr val="accent1"/>
                  </a:effectRef>
                  <a:fontRef idx="minor">
                    <a:schemeClr val="tx1"/>
                  </a:fontRef>
                </p:style>
              </p:cxnSp>
              <p:sp>
                <p:nvSpPr>
                  <p:cNvPr id="29" name="テキスト ボックス 28">
                    <a:extLst>
                      <a:ext uri="{FF2B5EF4-FFF2-40B4-BE49-F238E27FC236}">
                        <a16:creationId xmlns:a16="http://schemas.microsoft.com/office/drawing/2014/main" id="{9194ECB1-5CDE-CF58-D839-3555A4389C11}"/>
                      </a:ext>
                    </a:extLst>
                  </p:cNvPr>
                  <p:cNvSpPr txBox="1"/>
                  <p:nvPr/>
                </p:nvSpPr>
                <p:spPr>
                  <a:xfrm>
                    <a:off x="357004" y="1707567"/>
                    <a:ext cx="871729" cy="173554"/>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そのほか</a:t>
                    </a:r>
                    <a:r>
                      <a:rPr lang="en-US" altLang="ja-JP" sz="1000" dirty="0">
                        <a:ln w="5080">
                          <a:noFill/>
                        </a:ln>
                        <a:latin typeface="HGPｺﾞｼｯｸE" panose="020B0900000000000000" pitchFamily="50" charset="-128"/>
                        <a:ea typeface="HGPｺﾞｼｯｸE" panose="020B0900000000000000" pitchFamily="50" charset="-128"/>
                      </a:rPr>
                      <a:t>0.7%</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B9E059E9-BBDB-BE49-9536-7131585453AC}"/>
                      </a:ext>
                    </a:extLst>
                  </p:cNvPr>
                  <p:cNvSpPr txBox="1"/>
                  <p:nvPr/>
                </p:nvSpPr>
                <p:spPr>
                  <a:xfrm>
                    <a:off x="185530" y="1899380"/>
                    <a:ext cx="1021429" cy="173554"/>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地方譲与税</a:t>
                    </a:r>
                    <a:r>
                      <a:rPr lang="en-US" altLang="ja-JP" sz="1000" dirty="0">
                        <a:ln w="5080">
                          <a:noFill/>
                        </a:ln>
                        <a:latin typeface="HGPｺﾞｼｯｸE" panose="020B0900000000000000" pitchFamily="50" charset="-128"/>
                        <a:ea typeface="HGPｺﾞｼｯｸE" panose="020B0900000000000000" pitchFamily="50" charset="-128"/>
                      </a:rPr>
                      <a:t>4.4%</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31" name="テキスト ボックス 30">
                    <a:extLst>
                      <a:ext uri="{FF2B5EF4-FFF2-40B4-BE49-F238E27FC236}">
                        <a16:creationId xmlns:a16="http://schemas.microsoft.com/office/drawing/2014/main" id="{6A78A0E2-702F-05F1-B008-36E00C74687A}"/>
                      </a:ext>
                    </a:extLst>
                  </p:cNvPr>
                  <p:cNvSpPr txBox="1"/>
                  <p:nvPr/>
                </p:nvSpPr>
                <p:spPr>
                  <a:xfrm>
                    <a:off x="3076234" y="1904500"/>
                    <a:ext cx="1564918" cy="123111"/>
                  </a:xfrm>
                  <a:prstGeom prst="rect">
                    <a:avLst/>
                  </a:prstGeom>
                  <a:noFill/>
                  <a:ln>
                    <a:noFill/>
                  </a:ln>
                </p:spPr>
                <p:txBody>
                  <a:bodyPr wrap="square" lIns="0" tIns="0" rIns="0" bIns="0" rtlCol="0">
                    <a:spAutoFit/>
                  </a:bodyPr>
                  <a:lstStyle/>
                  <a:p>
                    <a:r>
                      <a:rPr lang="ja-JP" altLang="en-US" sz="800">
                        <a:ln w="5080">
                          <a:noFill/>
                        </a:ln>
                        <a:latin typeface="HGPｺﾞｼｯｸE" panose="020B0900000000000000" pitchFamily="50" charset="-128"/>
                        <a:ea typeface="HGPｺﾞｼｯｸE" panose="020B0900000000000000" pitchFamily="50" charset="-128"/>
                      </a:rPr>
                      <a:t>内 みえ森と緑の県民税 </a:t>
                    </a:r>
                    <a:r>
                      <a:rPr lang="en-US" altLang="ja-JP" sz="800" dirty="0">
                        <a:ln w="5080">
                          <a:noFill/>
                        </a:ln>
                        <a:latin typeface="HGPｺﾞｼｯｸE" panose="020B0900000000000000" pitchFamily="50" charset="-128"/>
                        <a:ea typeface="HGPｺﾞｼｯｸE" panose="020B0900000000000000" pitchFamily="50" charset="-128"/>
                      </a:rPr>
                      <a:t>0.1%</a:t>
                    </a:r>
                    <a:endParaRPr kumimoji="1" lang="en-US" altLang="ja-JP" sz="800" dirty="0">
                      <a:ln w="5080">
                        <a:noFill/>
                      </a:ln>
                      <a:effectLst/>
                      <a:latin typeface="HGPｺﾞｼｯｸE" panose="020B0900000000000000" pitchFamily="50" charset="-128"/>
                      <a:ea typeface="HGPｺﾞｼｯｸE" panose="020B0900000000000000" pitchFamily="50" charset="-128"/>
                    </a:endParaRPr>
                  </a:p>
                </p:txBody>
              </p:sp>
              <p:sp>
                <p:nvSpPr>
                  <p:cNvPr id="32" name="テキスト ボックス 31">
                    <a:extLst>
                      <a:ext uri="{FF2B5EF4-FFF2-40B4-BE49-F238E27FC236}">
                        <a16:creationId xmlns:a16="http://schemas.microsoft.com/office/drawing/2014/main" id="{4614D7B6-5E6E-3B66-47E6-A9BBF14F1A2C}"/>
                      </a:ext>
                    </a:extLst>
                  </p:cNvPr>
                  <p:cNvSpPr txBox="1"/>
                  <p:nvPr/>
                </p:nvSpPr>
                <p:spPr>
                  <a:xfrm>
                    <a:off x="2238975" y="5611420"/>
                    <a:ext cx="522499" cy="347110"/>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諸収入</a:t>
                    </a:r>
                  </a:p>
                  <a:p>
                    <a:pPr algn="ctr"/>
                    <a:r>
                      <a:rPr lang="en-US" altLang="ja-JP" sz="1000" dirty="0">
                        <a:ln w="5080">
                          <a:noFill/>
                        </a:ln>
                        <a:latin typeface="HGPｺﾞｼｯｸE" panose="020B0900000000000000" pitchFamily="50" charset="-128"/>
                        <a:ea typeface="HGPｺﾞｼｯｸE" panose="020B0900000000000000" pitchFamily="50" charset="-128"/>
                      </a:rPr>
                      <a:t>2.1%</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43" name="テキスト ボックス 42">
                    <a:extLst>
                      <a:ext uri="{FF2B5EF4-FFF2-40B4-BE49-F238E27FC236}">
                        <a16:creationId xmlns:a16="http://schemas.microsoft.com/office/drawing/2014/main" id="{68785F8C-160F-0C60-7867-7E88CDAA9C20}"/>
                      </a:ext>
                    </a:extLst>
                  </p:cNvPr>
                  <p:cNvSpPr txBox="1"/>
                  <p:nvPr/>
                </p:nvSpPr>
                <p:spPr>
                  <a:xfrm>
                    <a:off x="1442062" y="5611421"/>
                    <a:ext cx="650085" cy="347110"/>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そのほか</a:t>
                    </a:r>
                  </a:p>
                  <a:p>
                    <a:pPr algn="ctr"/>
                    <a:r>
                      <a:rPr lang="en-US" altLang="ja-JP" sz="1000" dirty="0">
                        <a:ln w="5080">
                          <a:noFill/>
                        </a:ln>
                        <a:latin typeface="HGPｺﾞｼｯｸE" panose="020B0900000000000000" pitchFamily="50" charset="-128"/>
                        <a:ea typeface="HGPｺﾞｼｯｸE" panose="020B0900000000000000" pitchFamily="50" charset="-128"/>
                      </a:rPr>
                      <a:t>1.5%</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EAD603BE-BA15-9B31-D875-C78C6935DECE}"/>
                      </a:ext>
                    </a:extLst>
                  </p:cNvPr>
                  <p:cNvSpPr txBox="1"/>
                  <p:nvPr/>
                </p:nvSpPr>
                <p:spPr>
                  <a:xfrm>
                    <a:off x="1895119" y="4948956"/>
                    <a:ext cx="502271" cy="307777"/>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繰入金</a:t>
                    </a:r>
                  </a:p>
                  <a:p>
                    <a:pPr algn="ctr"/>
                    <a:r>
                      <a:rPr lang="en-US" altLang="ja-JP" sz="1000" dirty="0">
                        <a:ln w="5080">
                          <a:noFill/>
                        </a:ln>
                        <a:latin typeface="HGPｺﾞｼｯｸE" panose="020B0900000000000000" pitchFamily="50" charset="-128"/>
                        <a:ea typeface="HGPｺﾞｼｯｸE" panose="020B0900000000000000" pitchFamily="50" charset="-128"/>
                      </a:rPr>
                      <a:t>4.9%</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699" name="テキスト ボックス 114698">
                    <a:extLst>
                      <a:ext uri="{FF2B5EF4-FFF2-40B4-BE49-F238E27FC236}">
                        <a16:creationId xmlns:a16="http://schemas.microsoft.com/office/drawing/2014/main" id="{2B2FBE7E-6F8D-9394-A1CF-9AC7D3102A96}"/>
                      </a:ext>
                    </a:extLst>
                  </p:cNvPr>
                  <p:cNvSpPr txBox="1"/>
                  <p:nvPr/>
                </p:nvSpPr>
                <p:spPr>
                  <a:xfrm>
                    <a:off x="3373894" y="3986635"/>
                    <a:ext cx="573761" cy="307777"/>
                  </a:xfrm>
                  <a:prstGeom prst="rect">
                    <a:avLst/>
                  </a:prstGeom>
                  <a:noFill/>
                  <a:ln>
                    <a:noFill/>
                  </a:ln>
                </p:spPr>
                <p:txBody>
                  <a:bodyPr wrap="square" lIns="0" tIns="0" rIns="0" bIns="0" rtlCol="0">
                    <a:spAutoFit/>
                  </a:bodyPr>
                  <a:lstStyle/>
                  <a:p>
                    <a:pPr algn="ctr"/>
                    <a:r>
                      <a:rPr lang="ja-JP" altLang="en-US" sz="1000">
                        <a:ln w="5080">
                          <a:noFill/>
                        </a:ln>
                        <a:solidFill>
                          <a:schemeClr val="bg1"/>
                        </a:solidFill>
                        <a:latin typeface="HGPｺﾞｼｯｸE" panose="020B0900000000000000" pitchFamily="50" charset="-128"/>
                        <a:ea typeface="HGPｺﾞｼｯｸE" panose="020B0900000000000000" pitchFamily="50" charset="-128"/>
                      </a:rPr>
                      <a:t>自動車税</a:t>
                    </a:r>
                  </a:p>
                  <a:p>
                    <a:pPr algn="ctr"/>
                    <a:r>
                      <a:rPr lang="en-US" altLang="ja-JP" sz="1000" dirty="0">
                        <a:ln w="5080">
                          <a:noFill/>
                        </a:ln>
                        <a:solidFill>
                          <a:schemeClr val="bg1"/>
                        </a:solidFill>
                        <a:latin typeface="HGPｺﾞｼｯｸE" panose="020B0900000000000000" pitchFamily="50" charset="-128"/>
                        <a:ea typeface="HGPｺﾞｼｯｸE" panose="020B0900000000000000" pitchFamily="50" charset="-128"/>
                      </a:rPr>
                      <a:t>3.7%</a:t>
                    </a:r>
                    <a:endPar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114700" name="テキスト ボックス 114699">
                    <a:extLst>
                      <a:ext uri="{FF2B5EF4-FFF2-40B4-BE49-F238E27FC236}">
                        <a16:creationId xmlns:a16="http://schemas.microsoft.com/office/drawing/2014/main" id="{B934C655-264E-7929-4926-86B2F1250BB9}"/>
                      </a:ext>
                    </a:extLst>
                  </p:cNvPr>
                  <p:cNvSpPr txBox="1"/>
                  <p:nvPr/>
                </p:nvSpPr>
                <p:spPr>
                  <a:xfrm>
                    <a:off x="640291" y="4283879"/>
                    <a:ext cx="899997" cy="399176"/>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地方交付税</a:t>
                    </a:r>
                  </a:p>
                  <a:p>
                    <a:pPr algn="ctr"/>
                    <a:r>
                      <a:rPr lang="en-US" altLang="ja-JP" sz="1100" dirty="0">
                        <a:ln w="5080">
                          <a:noFill/>
                        </a:ln>
                        <a:latin typeface="HGPｺﾞｼｯｸE" panose="020B0900000000000000" pitchFamily="50" charset="-128"/>
                        <a:ea typeface="HGPｺﾞｼｯｸE" panose="020B0900000000000000" pitchFamily="50" charset="-128"/>
                      </a:rPr>
                      <a:t>20.0%</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114701" name="テキスト ボックス 114700">
                    <a:extLst>
                      <a:ext uri="{FF2B5EF4-FFF2-40B4-BE49-F238E27FC236}">
                        <a16:creationId xmlns:a16="http://schemas.microsoft.com/office/drawing/2014/main" id="{C0C3F7A8-EC04-1A9C-42E1-AD2093D110B6}"/>
                      </a:ext>
                    </a:extLst>
                  </p:cNvPr>
                  <p:cNvSpPr txBox="1"/>
                  <p:nvPr/>
                </p:nvSpPr>
                <p:spPr>
                  <a:xfrm>
                    <a:off x="724662" y="3125639"/>
                    <a:ext cx="440787" cy="399176"/>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県債</a:t>
                    </a:r>
                    <a:endParaRPr lang="en-US" altLang="ja-JP" sz="1200" dirty="0">
                      <a:ln w="5080">
                        <a:noFill/>
                      </a:ln>
                      <a:latin typeface="HGPｺﾞｼｯｸE" panose="020B0900000000000000" pitchFamily="50" charset="-128"/>
                      <a:ea typeface="HGPｺﾞｼｯｸE" panose="020B0900000000000000" pitchFamily="50" charset="-128"/>
                    </a:endParaRPr>
                  </a:p>
                  <a:p>
                    <a:pPr algn="ctr"/>
                    <a:r>
                      <a:rPr kumimoji="1" lang="en-US" altLang="ja-JP" sz="1100" dirty="0">
                        <a:ln w="5080">
                          <a:noFill/>
                        </a:ln>
                        <a:effectLst/>
                        <a:latin typeface="HGPｺﾞｼｯｸE" panose="020B0900000000000000" pitchFamily="50" charset="-128"/>
                        <a:ea typeface="HGPｺﾞｼｯｸE" panose="020B0900000000000000" pitchFamily="50" charset="-128"/>
                      </a:rPr>
                      <a:t>9.6%</a:t>
                    </a:r>
                  </a:p>
                </p:txBody>
              </p:sp>
              <p:sp>
                <p:nvSpPr>
                  <p:cNvPr id="114702" name="テキスト ボックス 114701">
                    <a:extLst>
                      <a:ext uri="{FF2B5EF4-FFF2-40B4-BE49-F238E27FC236}">
                        <a16:creationId xmlns:a16="http://schemas.microsoft.com/office/drawing/2014/main" id="{BD53EE9E-3057-DBC0-FA77-416F76C5B8E5}"/>
                      </a:ext>
                    </a:extLst>
                  </p:cNvPr>
                  <p:cNvSpPr txBox="1"/>
                  <p:nvPr/>
                </p:nvSpPr>
                <p:spPr>
                  <a:xfrm>
                    <a:off x="887092" y="2442887"/>
                    <a:ext cx="945642" cy="399176"/>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国庫支出金</a:t>
                    </a:r>
                    <a:endParaRPr lang="en-US" altLang="ja-JP" sz="1200" dirty="0">
                      <a:ln w="5080">
                        <a:noFill/>
                      </a:ln>
                      <a:latin typeface="HGPｺﾞｼｯｸE" panose="020B0900000000000000" pitchFamily="50" charset="-128"/>
                      <a:ea typeface="HGPｺﾞｼｯｸE" panose="020B0900000000000000" pitchFamily="50" charset="-128"/>
                    </a:endParaRPr>
                  </a:p>
                  <a:p>
                    <a:pPr algn="ctr"/>
                    <a:r>
                      <a:rPr kumimoji="1" lang="en-US" altLang="ja-JP" sz="1100" dirty="0">
                        <a:ln w="5080">
                          <a:noFill/>
                        </a:ln>
                        <a:effectLst/>
                        <a:latin typeface="HGPｺﾞｼｯｸE" panose="020B0900000000000000" pitchFamily="50" charset="-128"/>
                        <a:ea typeface="HGPｺﾞｼｯｸE" panose="020B0900000000000000" pitchFamily="50" charset="-128"/>
                      </a:rPr>
                      <a:t>10.3%</a:t>
                    </a:r>
                  </a:p>
                </p:txBody>
              </p:sp>
              <p:sp>
                <p:nvSpPr>
                  <p:cNvPr id="114704" name="テキスト ボックス 114703">
                    <a:extLst>
                      <a:ext uri="{FF2B5EF4-FFF2-40B4-BE49-F238E27FC236}">
                        <a16:creationId xmlns:a16="http://schemas.microsoft.com/office/drawing/2014/main" id="{1D0637E9-4846-097A-0A24-0377098FEF09}"/>
                      </a:ext>
                    </a:extLst>
                  </p:cNvPr>
                  <p:cNvSpPr txBox="1"/>
                  <p:nvPr/>
                </p:nvSpPr>
                <p:spPr>
                  <a:xfrm>
                    <a:off x="2173348" y="2138087"/>
                    <a:ext cx="945642" cy="399176"/>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県民税</a:t>
                    </a:r>
                    <a:endParaRPr lang="en-US" altLang="ja-JP" sz="1200" dirty="0">
                      <a:ln w="5080">
                        <a:noFill/>
                      </a:ln>
                      <a:latin typeface="HGPｺﾞｼｯｸE" panose="020B0900000000000000" pitchFamily="50" charset="-128"/>
                      <a:ea typeface="HGPｺﾞｼｯｸE" panose="020B0900000000000000" pitchFamily="50" charset="-128"/>
                    </a:endParaRPr>
                  </a:p>
                  <a:p>
                    <a:pPr algn="ctr"/>
                    <a:r>
                      <a:rPr kumimoji="1" lang="en-US" altLang="ja-JP" sz="1100" dirty="0">
                        <a:ln w="5080">
                          <a:noFill/>
                        </a:ln>
                        <a:effectLst/>
                        <a:latin typeface="HGPｺﾞｼｯｸE" panose="020B0900000000000000" pitchFamily="50" charset="-128"/>
                        <a:ea typeface="HGPｺﾞｼｯｸE" panose="020B0900000000000000" pitchFamily="50" charset="-128"/>
                      </a:rPr>
                      <a:t> 9.4%</a:t>
                    </a:r>
                  </a:p>
                </p:txBody>
              </p:sp>
              <p:sp>
                <p:nvSpPr>
                  <p:cNvPr id="114705" name="テキスト ボックス 114704">
                    <a:extLst>
                      <a:ext uri="{FF2B5EF4-FFF2-40B4-BE49-F238E27FC236}">
                        <a16:creationId xmlns:a16="http://schemas.microsoft.com/office/drawing/2014/main" id="{6669B263-FB24-E689-9237-5F08983CCC4F}"/>
                      </a:ext>
                    </a:extLst>
                  </p:cNvPr>
                  <p:cNvSpPr txBox="1"/>
                  <p:nvPr/>
                </p:nvSpPr>
                <p:spPr>
                  <a:xfrm>
                    <a:off x="3388109" y="3418247"/>
                    <a:ext cx="594236" cy="399176"/>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事業税 </a:t>
                    </a:r>
                    <a:endParaRPr lang="en-US" altLang="ja-JP" sz="1200" dirty="0">
                      <a:ln w="5080">
                        <a:noFill/>
                      </a:ln>
                      <a:latin typeface="HGPｺﾞｼｯｸE" panose="020B0900000000000000" pitchFamily="50" charset="-128"/>
                      <a:ea typeface="HGPｺﾞｼｯｸE" panose="020B0900000000000000" pitchFamily="50" charset="-128"/>
                    </a:endParaRPr>
                  </a:p>
                  <a:p>
                    <a:pPr algn="ctr"/>
                    <a:r>
                      <a:rPr kumimoji="1" lang="en-US" altLang="ja-JP" sz="1100" dirty="0">
                        <a:ln w="5080">
                          <a:noFill/>
                        </a:ln>
                        <a:effectLst/>
                        <a:latin typeface="HGPｺﾞｼｯｸE" panose="020B0900000000000000" pitchFamily="50" charset="-128"/>
                        <a:ea typeface="HGPｺﾞｼｯｸE" panose="020B0900000000000000" pitchFamily="50" charset="-128"/>
                      </a:rPr>
                      <a:t>8.8%</a:t>
                    </a:r>
                  </a:p>
                </p:txBody>
              </p:sp>
              <p:sp>
                <p:nvSpPr>
                  <p:cNvPr id="114727" name="テキスト ボックス 114726">
                    <a:extLst>
                      <a:ext uri="{FF2B5EF4-FFF2-40B4-BE49-F238E27FC236}">
                        <a16:creationId xmlns:a16="http://schemas.microsoft.com/office/drawing/2014/main" id="{7B8785BC-B89C-BD8B-8B2B-24057F1D1D74}"/>
                      </a:ext>
                    </a:extLst>
                  </p:cNvPr>
                  <p:cNvSpPr txBox="1"/>
                  <p:nvPr/>
                </p:nvSpPr>
                <p:spPr>
                  <a:xfrm>
                    <a:off x="2842677" y="2662343"/>
                    <a:ext cx="927859" cy="399176"/>
                  </a:xfrm>
                  <a:prstGeom prst="rect">
                    <a:avLst/>
                  </a:prstGeom>
                  <a:noFill/>
                  <a:ln>
                    <a:noFill/>
                  </a:ln>
                </p:spPr>
                <p:txBody>
                  <a:bodyPr wrap="square" lIns="0" tIns="0" rIns="0" bIns="0" rtlCol="0">
                    <a:spAutoFit/>
                  </a:bodyPr>
                  <a:lstStyle/>
                  <a:p>
                    <a:pPr algn="ctr"/>
                    <a:r>
                      <a:rPr lang="ja-JP" altLang="en-US" sz="1200">
                        <a:ln w="5080">
                          <a:noFill/>
                        </a:ln>
                        <a:solidFill>
                          <a:schemeClr val="bg1"/>
                        </a:solidFill>
                        <a:latin typeface="HGPｺﾞｼｯｸE" panose="020B0900000000000000" pitchFamily="50" charset="-128"/>
                        <a:ea typeface="HGPｺﾞｼｯｸE" panose="020B0900000000000000" pitchFamily="50" charset="-128"/>
                      </a:rPr>
                      <a:t>地方消費税</a:t>
                    </a:r>
                    <a:endParaRPr lang="en-US" altLang="ja-JP" sz="1200" dirty="0">
                      <a:ln w="5080">
                        <a:noFill/>
                      </a:ln>
                      <a:solidFill>
                        <a:schemeClr val="bg1"/>
                      </a:solidFill>
                      <a:latin typeface="HGPｺﾞｼｯｸE" panose="020B0900000000000000" pitchFamily="50" charset="-128"/>
                      <a:ea typeface="HGPｺﾞｼｯｸE" panose="020B0900000000000000" pitchFamily="50" charset="-128"/>
                    </a:endParaRPr>
                  </a:p>
                  <a:p>
                    <a:pPr algn="ctr"/>
                    <a:r>
                      <a:rPr lang="en-US" altLang="ja-JP" sz="1100" dirty="0">
                        <a:ln w="5080">
                          <a:noFill/>
                        </a:ln>
                        <a:solidFill>
                          <a:schemeClr val="bg1"/>
                        </a:solidFill>
                        <a:latin typeface="HGPｺﾞｼｯｸE" panose="020B0900000000000000" pitchFamily="50" charset="-128"/>
                        <a:ea typeface="HGPｺﾞｼｯｸE" panose="020B0900000000000000" pitchFamily="50" charset="-128"/>
                      </a:rPr>
                      <a:t>9.8%</a:t>
                    </a:r>
                    <a:r>
                      <a:rPr lang="ja-JP" altLang="en-US" sz="1100">
                        <a:ln w="5080">
                          <a:noFill/>
                        </a:ln>
                        <a:solidFill>
                          <a:schemeClr val="bg1"/>
                        </a:solidFill>
                        <a:latin typeface="HGPｺﾞｼｯｸE" panose="020B0900000000000000" pitchFamily="50" charset="-128"/>
                        <a:ea typeface="HGPｺﾞｼｯｸE" panose="020B0900000000000000" pitchFamily="50" charset="-128"/>
                      </a:rPr>
                      <a:t> </a:t>
                    </a:r>
                    <a:endParaRPr kumimoji="1" lang="en-US" altLang="ja-JP" sz="11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114730" name="テキスト ボックス 114729">
                    <a:extLst>
                      <a:ext uri="{FF2B5EF4-FFF2-40B4-BE49-F238E27FC236}">
                        <a16:creationId xmlns:a16="http://schemas.microsoft.com/office/drawing/2014/main" id="{6E89B9B9-861F-1438-D93E-A61985C05808}"/>
                      </a:ext>
                    </a:extLst>
                  </p:cNvPr>
                  <p:cNvSpPr txBox="1"/>
                  <p:nvPr/>
                </p:nvSpPr>
                <p:spPr>
                  <a:xfrm>
                    <a:off x="2519589" y="4631352"/>
                    <a:ext cx="927859" cy="624797"/>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地方消費税</a:t>
                    </a:r>
                  </a:p>
                  <a:p>
                    <a:pPr algn="ctr"/>
                    <a:r>
                      <a:rPr lang="ja-JP" altLang="en-US" sz="1200">
                        <a:ln w="5080">
                          <a:noFill/>
                        </a:ln>
                        <a:latin typeface="HGPｺﾞｼｯｸE" panose="020B0900000000000000" pitchFamily="50" charset="-128"/>
                        <a:ea typeface="HGPｺﾞｼｯｸE" panose="020B0900000000000000" pitchFamily="50" charset="-128"/>
                      </a:rPr>
                      <a:t>清算金</a:t>
                    </a:r>
                    <a:r>
                      <a:rPr lang="ja-JP" altLang="en-US" sz="1300">
                        <a:ln w="5080">
                          <a:noFill/>
                        </a:ln>
                        <a:latin typeface="HGPｺﾞｼｯｸE" panose="020B0900000000000000" pitchFamily="50" charset="-128"/>
                        <a:ea typeface="HGPｺﾞｼｯｸE" panose="020B0900000000000000" pitchFamily="50" charset="-128"/>
                      </a:rPr>
                      <a:t> </a:t>
                    </a:r>
                    <a:endParaRPr lang="en-US" altLang="ja-JP" sz="1300" dirty="0">
                      <a:ln w="5080">
                        <a:noFill/>
                      </a:ln>
                      <a:latin typeface="HGPｺﾞｼｯｸE" panose="020B0900000000000000" pitchFamily="50" charset="-128"/>
                      <a:ea typeface="HGPｺﾞｼｯｸE" panose="020B0900000000000000" pitchFamily="50" charset="-128"/>
                    </a:endParaRPr>
                  </a:p>
                  <a:p>
                    <a:pPr algn="ctr"/>
                    <a:r>
                      <a:rPr lang="en-US" altLang="ja-JP" sz="1100" dirty="0">
                        <a:ln w="5080">
                          <a:noFill/>
                        </a:ln>
                        <a:latin typeface="HGPｺﾞｼｯｸE" panose="020B0900000000000000" pitchFamily="50" charset="-128"/>
                        <a:ea typeface="HGPｺﾞｼｯｸE" panose="020B0900000000000000" pitchFamily="50" charset="-128"/>
                      </a:rPr>
                      <a:t>11.3%</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114731" name="テキスト ボックス 114730">
                    <a:extLst>
                      <a:ext uri="{FF2B5EF4-FFF2-40B4-BE49-F238E27FC236}">
                        <a16:creationId xmlns:a16="http://schemas.microsoft.com/office/drawing/2014/main" id="{B96D36AE-F867-B2AC-7788-DDAA4A6DD83E}"/>
                      </a:ext>
                    </a:extLst>
                  </p:cNvPr>
                  <p:cNvSpPr txBox="1"/>
                  <p:nvPr/>
                </p:nvSpPr>
                <p:spPr>
                  <a:xfrm>
                    <a:off x="1749983" y="3472910"/>
                    <a:ext cx="873560" cy="277687"/>
                  </a:xfrm>
                  <a:prstGeom prst="rect">
                    <a:avLst/>
                  </a:prstGeom>
                  <a:noFill/>
                </p:spPr>
                <p:txBody>
                  <a:bodyPr wrap="none" lIns="0" tIns="0" rIns="0" bIns="0" rtlCol="0">
                    <a:spAutoFit/>
                  </a:bodyPr>
                  <a:lstStyle/>
                  <a:p>
                    <a:pPr algn="ctr"/>
                    <a:r>
                      <a:rPr kumimoji="1" lang="ja-JP" altLang="en-US" sz="1600" spc="-90">
                        <a:solidFill>
                          <a:srgbClr val="FF0000"/>
                        </a:solidFill>
                      </a:rPr>
                      <a:t>歳入</a:t>
                    </a:r>
                    <a:r>
                      <a:rPr kumimoji="1" lang="ja-JP" altLang="en-US" sz="1600" spc="-90"/>
                      <a:t>総額</a:t>
                    </a:r>
                  </a:p>
                </p:txBody>
              </p:sp>
              <p:sp>
                <p:nvSpPr>
                  <p:cNvPr id="114732" name="テキスト ボックス 114731">
                    <a:extLst>
                      <a:ext uri="{FF2B5EF4-FFF2-40B4-BE49-F238E27FC236}">
                        <a16:creationId xmlns:a16="http://schemas.microsoft.com/office/drawing/2014/main" id="{91F39252-726A-EB46-CBE7-0844BEF9B302}"/>
                      </a:ext>
                    </a:extLst>
                  </p:cNvPr>
                  <p:cNvSpPr txBox="1"/>
                  <p:nvPr/>
                </p:nvSpPr>
                <p:spPr>
                  <a:xfrm>
                    <a:off x="1798112" y="3764259"/>
                    <a:ext cx="872475" cy="208266"/>
                  </a:xfrm>
                  <a:prstGeom prst="rect">
                    <a:avLst/>
                  </a:prstGeom>
                  <a:noFill/>
                </p:spPr>
                <p:txBody>
                  <a:bodyPr wrap="none" lIns="0" tIns="0" rIns="0" bIns="0" rtlCol="0">
                    <a:spAutoFit/>
                  </a:bodyPr>
                  <a:lstStyle/>
                  <a:p>
                    <a:r>
                      <a:rPr kumimoji="1" lang="en-US" altLang="ja-JP" sz="1200" spc="110" dirty="0">
                        <a:latin typeface="+mn-ea"/>
                      </a:rPr>
                      <a:t>8,051</a:t>
                    </a:r>
                    <a:r>
                      <a:rPr kumimoji="1" lang="ja-JP" altLang="en-US" sz="1200" spc="110">
                        <a:latin typeface="+mn-ea"/>
                      </a:rPr>
                      <a:t>億円</a:t>
                    </a:r>
                  </a:p>
                </p:txBody>
              </p:sp>
              <p:cxnSp>
                <p:nvCxnSpPr>
                  <p:cNvPr id="114733" name="直線コネクタ 114732">
                    <a:extLst>
                      <a:ext uri="{FF2B5EF4-FFF2-40B4-BE49-F238E27FC236}">
                        <a16:creationId xmlns:a16="http://schemas.microsoft.com/office/drawing/2014/main" id="{F0200FA9-6312-A41A-6548-E5244CC4A492}"/>
                      </a:ext>
                    </a:extLst>
                  </p:cNvPr>
                  <p:cNvCxnSpPr>
                    <a:cxnSpLocks/>
                  </p:cNvCxnSpPr>
                  <p:nvPr/>
                </p:nvCxnSpPr>
                <p:spPr>
                  <a:xfrm>
                    <a:off x="3102598" y="2065893"/>
                    <a:ext cx="0" cy="153432"/>
                  </a:xfrm>
                  <a:prstGeom prst="line">
                    <a:avLst/>
                  </a:prstGeom>
                  <a:ln w="12700">
                    <a:solidFill>
                      <a:schemeClr val="tx1"/>
                    </a:solidFill>
                    <a:tailEnd type="oval"/>
                  </a:ln>
                </p:spPr>
                <p:style>
                  <a:lnRef idx="2">
                    <a:schemeClr val="accent1"/>
                  </a:lnRef>
                  <a:fillRef idx="0">
                    <a:schemeClr val="accent1"/>
                  </a:fillRef>
                  <a:effectRef idx="1">
                    <a:schemeClr val="accent1"/>
                  </a:effectRef>
                  <a:fontRef idx="minor">
                    <a:schemeClr val="tx1"/>
                  </a:fontRef>
                </p:style>
              </p:cxnSp>
            </p:grpSp>
          </p:grpSp>
          <p:cxnSp>
            <p:nvCxnSpPr>
              <p:cNvPr id="114795" name="直線コネクタ 114794">
                <a:extLst>
                  <a:ext uri="{FF2B5EF4-FFF2-40B4-BE49-F238E27FC236}">
                    <a16:creationId xmlns:a16="http://schemas.microsoft.com/office/drawing/2014/main" id="{54DA6675-4404-8561-EBB5-75548A48C234}"/>
                  </a:ext>
                </a:extLst>
              </p:cNvPr>
              <p:cNvCxnSpPr>
                <a:cxnSpLocks/>
              </p:cNvCxnSpPr>
              <p:nvPr/>
            </p:nvCxnSpPr>
            <p:spPr>
              <a:xfrm>
                <a:off x="1768391" y="5927188"/>
                <a:ext cx="0" cy="249506"/>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cxnSp>
            <p:nvCxnSpPr>
              <p:cNvPr id="114798" name="直線コネクタ 114797">
                <a:extLst>
                  <a:ext uri="{FF2B5EF4-FFF2-40B4-BE49-F238E27FC236}">
                    <a16:creationId xmlns:a16="http://schemas.microsoft.com/office/drawing/2014/main" id="{9970121F-83CF-6092-04B1-09E36E4B1D1F}"/>
                  </a:ext>
                </a:extLst>
              </p:cNvPr>
              <p:cNvCxnSpPr>
                <a:cxnSpLocks/>
              </p:cNvCxnSpPr>
              <p:nvPr/>
            </p:nvCxnSpPr>
            <p:spPr>
              <a:xfrm>
                <a:off x="2424884" y="5965553"/>
                <a:ext cx="0" cy="211141"/>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grpSp>
        <p:sp>
          <p:nvSpPr>
            <p:cNvPr id="33" name="角丸四角形 15">
              <a:extLst>
                <a:ext uri="{FF2B5EF4-FFF2-40B4-BE49-F238E27FC236}">
                  <a16:creationId xmlns:a16="http://schemas.microsoft.com/office/drawing/2014/main" id="{5AE6032C-AE79-ACD0-D68A-628AF7B65F24}"/>
                </a:ext>
              </a:extLst>
            </p:cNvPr>
            <p:cNvSpPr/>
            <p:nvPr/>
          </p:nvSpPr>
          <p:spPr>
            <a:xfrm>
              <a:off x="5221425" y="5505617"/>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000" dirty="0">
                  <a:solidFill>
                    <a:srgbClr val="0070C0"/>
                  </a:solidFill>
                  <a:latin typeface="+mn-ea"/>
                </a:rPr>
                <a:t>●</a:t>
              </a:r>
              <a:r>
                <a:rPr lang="ja-JP" altLang="en-US" sz="1000">
                  <a:solidFill>
                    <a:schemeClr val="tx1"/>
                  </a:solidFill>
                  <a:latin typeface="+mn-ea"/>
                </a:rPr>
                <a:t>国庫支出金</a:t>
              </a:r>
              <a:endParaRPr lang="ja-JP" altLang="en-US" sz="1000" dirty="0">
                <a:solidFill>
                  <a:schemeClr val="tx1"/>
                </a:solidFill>
                <a:latin typeface="+mn-ea"/>
              </a:endParaRPr>
            </a:p>
          </p:txBody>
        </p:sp>
        <p:sp>
          <p:nvSpPr>
            <p:cNvPr id="34" name="テキスト ボックス 33">
              <a:extLst>
                <a:ext uri="{FF2B5EF4-FFF2-40B4-BE49-F238E27FC236}">
                  <a16:creationId xmlns:a16="http://schemas.microsoft.com/office/drawing/2014/main" id="{94D1FD5B-3277-03BD-E260-C17164F23064}"/>
                </a:ext>
              </a:extLst>
            </p:cNvPr>
            <p:cNvSpPr txBox="1"/>
            <p:nvPr/>
          </p:nvSpPr>
          <p:spPr>
            <a:xfrm>
              <a:off x="5244717" y="5634779"/>
              <a:ext cx="3684969" cy="368178"/>
            </a:xfrm>
            <a:prstGeom prst="rect">
              <a:avLst/>
            </a:prstGeom>
            <a:noFill/>
          </p:spPr>
          <p:txBody>
            <a:bodyPr wrap="square">
              <a:spAutoFit/>
            </a:bodyPr>
            <a:lstStyle/>
            <a:p>
              <a:pPr>
                <a:lnSpc>
                  <a:spcPct val="120000"/>
                </a:lnSpc>
              </a:pPr>
              <a:r>
                <a:rPr lang="ja-JP" altLang="en-US" sz="800">
                  <a:latin typeface="HGPGothicE" panose="020B0900000000000000" pitchFamily="34" charset="-128"/>
                  <a:ea typeface="HGPGothicE" panose="020B0900000000000000" pitchFamily="34" charset="-128"/>
                </a:rPr>
                <a:t>国と地方公共団体が協力して行う事業の財源にあてるため、</a:t>
              </a:r>
            </a:p>
            <a:p>
              <a:pPr>
                <a:lnSpc>
                  <a:spcPct val="120000"/>
                </a:lnSpc>
              </a:pPr>
              <a:r>
                <a:rPr lang="ja-JP" altLang="en-US" sz="800">
                  <a:latin typeface="HGPGothicE" panose="020B0900000000000000" pitchFamily="34" charset="-128"/>
                  <a:ea typeface="HGPGothicE" panose="020B0900000000000000" pitchFamily="34" charset="-128"/>
                </a:rPr>
                <a:t>国が補助金・負担金として支出するもの。</a:t>
              </a:r>
            </a:p>
          </p:txBody>
        </p:sp>
        <p:sp>
          <p:nvSpPr>
            <p:cNvPr id="35" name="角丸四角形 15">
              <a:extLst>
                <a:ext uri="{FF2B5EF4-FFF2-40B4-BE49-F238E27FC236}">
                  <a16:creationId xmlns:a16="http://schemas.microsoft.com/office/drawing/2014/main" id="{9D376E68-C312-58B0-5CF3-5D1C6E88374D}"/>
                </a:ext>
              </a:extLst>
            </p:cNvPr>
            <p:cNvSpPr/>
            <p:nvPr/>
          </p:nvSpPr>
          <p:spPr>
            <a:xfrm>
              <a:off x="5229862" y="4955814"/>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000" dirty="0">
                  <a:solidFill>
                    <a:srgbClr val="0070C0"/>
                  </a:solidFill>
                  <a:latin typeface="+mn-ea"/>
                </a:rPr>
                <a:t>●</a:t>
              </a:r>
              <a:r>
                <a:rPr lang="ja-JP" altLang="en-US" sz="1000">
                  <a:solidFill>
                    <a:schemeClr val="tx1"/>
                  </a:solidFill>
                  <a:latin typeface="+mn-ea"/>
                </a:rPr>
                <a:t>地方交付税</a:t>
              </a:r>
              <a:endParaRPr lang="ja-JP" altLang="en-US" sz="1000" dirty="0">
                <a:solidFill>
                  <a:schemeClr val="tx1"/>
                </a:solidFill>
                <a:latin typeface="+mn-ea"/>
              </a:endParaRPr>
            </a:p>
          </p:txBody>
        </p:sp>
        <p:sp>
          <p:nvSpPr>
            <p:cNvPr id="36" name="テキスト ボックス 35">
              <a:extLst>
                <a:ext uri="{FF2B5EF4-FFF2-40B4-BE49-F238E27FC236}">
                  <a16:creationId xmlns:a16="http://schemas.microsoft.com/office/drawing/2014/main" id="{52BB5345-99A6-6C11-DB0C-B51D68B6B5B9}"/>
                </a:ext>
              </a:extLst>
            </p:cNvPr>
            <p:cNvSpPr txBox="1"/>
            <p:nvPr/>
          </p:nvSpPr>
          <p:spPr>
            <a:xfrm>
              <a:off x="5253154" y="5084976"/>
              <a:ext cx="3684969" cy="368178"/>
            </a:xfrm>
            <a:prstGeom prst="rect">
              <a:avLst/>
            </a:prstGeom>
            <a:noFill/>
          </p:spPr>
          <p:txBody>
            <a:bodyPr wrap="square">
              <a:spAutoFit/>
            </a:bodyPr>
            <a:lstStyle/>
            <a:p>
              <a:pPr>
                <a:lnSpc>
                  <a:spcPct val="120000"/>
                </a:lnSpc>
              </a:pPr>
              <a:r>
                <a:rPr lang="ja-JP" altLang="en-US" sz="800">
                  <a:latin typeface="HGPGothicE" panose="020B0900000000000000" pitchFamily="34" charset="-128"/>
                  <a:ea typeface="HGPGothicE" panose="020B0900000000000000" pitchFamily="34" charset="-128"/>
                </a:rPr>
                <a:t>住民がどの地域に住んでいても一定の水準の公共サービスを受けられるように、</a:t>
              </a:r>
            </a:p>
            <a:p>
              <a:pPr>
                <a:lnSpc>
                  <a:spcPct val="120000"/>
                </a:lnSpc>
              </a:pPr>
              <a:r>
                <a:rPr lang="ja-JP" altLang="en-US" sz="800">
                  <a:latin typeface="HGPGothicE" panose="020B0900000000000000" pitchFamily="34" charset="-128"/>
                  <a:ea typeface="HGPGothicE" panose="020B0900000000000000" pitchFamily="34" charset="-128"/>
                </a:rPr>
                <a:t>国が各地方公共団体の財政力を調整するために交付するもの。</a:t>
              </a:r>
            </a:p>
          </p:txBody>
        </p:sp>
        <p:sp>
          <p:nvSpPr>
            <p:cNvPr id="37" name="角丸四角形 15">
              <a:extLst>
                <a:ext uri="{FF2B5EF4-FFF2-40B4-BE49-F238E27FC236}">
                  <a16:creationId xmlns:a16="http://schemas.microsoft.com/office/drawing/2014/main" id="{755F77A8-4AB0-AA1B-1FEF-1CACAF5E0232}"/>
                </a:ext>
              </a:extLst>
            </p:cNvPr>
            <p:cNvSpPr/>
            <p:nvPr/>
          </p:nvSpPr>
          <p:spPr>
            <a:xfrm>
              <a:off x="5221425" y="6059081"/>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000" dirty="0">
                  <a:solidFill>
                    <a:srgbClr val="0070C0"/>
                  </a:solidFill>
                  <a:latin typeface="+mn-ea"/>
                </a:rPr>
                <a:t>●</a:t>
              </a:r>
              <a:r>
                <a:rPr lang="ja-JP" altLang="en-US" sz="1000">
                  <a:solidFill>
                    <a:schemeClr val="tx1"/>
                  </a:solidFill>
                  <a:latin typeface="+mn-ea"/>
                </a:rPr>
                <a:t>地方譲与税</a:t>
              </a:r>
              <a:endParaRPr lang="ja-JP" altLang="en-US" sz="1000" dirty="0">
                <a:solidFill>
                  <a:schemeClr val="tx1"/>
                </a:solidFill>
                <a:latin typeface="+mn-ea"/>
              </a:endParaRPr>
            </a:p>
          </p:txBody>
        </p:sp>
        <p:sp>
          <p:nvSpPr>
            <p:cNvPr id="38" name="テキスト ボックス 37">
              <a:extLst>
                <a:ext uri="{FF2B5EF4-FFF2-40B4-BE49-F238E27FC236}">
                  <a16:creationId xmlns:a16="http://schemas.microsoft.com/office/drawing/2014/main" id="{888ED832-BEBE-2937-495A-337C9A70251B}"/>
                </a:ext>
              </a:extLst>
            </p:cNvPr>
            <p:cNvSpPr txBox="1"/>
            <p:nvPr/>
          </p:nvSpPr>
          <p:spPr>
            <a:xfrm>
              <a:off x="5244717" y="6188243"/>
              <a:ext cx="3684969" cy="368178"/>
            </a:xfrm>
            <a:prstGeom prst="rect">
              <a:avLst/>
            </a:prstGeom>
            <a:noFill/>
          </p:spPr>
          <p:txBody>
            <a:bodyPr wrap="square">
              <a:spAutoFit/>
            </a:bodyPr>
            <a:lstStyle/>
            <a:p>
              <a:pPr>
                <a:lnSpc>
                  <a:spcPct val="120000"/>
                </a:lnSpc>
              </a:pPr>
              <a:r>
                <a:rPr lang="ja-JP" altLang="en-US" sz="800">
                  <a:latin typeface="HGPGothicE" panose="020B0900000000000000" pitchFamily="34" charset="-128"/>
                  <a:ea typeface="HGPGothicE" panose="020B0900000000000000" pitchFamily="34" charset="-128"/>
                </a:rPr>
                <a:t>手続上、国税として納税されている税金、その全部又は一部が地方公共団体に</a:t>
              </a:r>
            </a:p>
            <a:p>
              <a:pPr>
                <a:lnSpc>
                  <a:spcPct val="120000"/>
                </a:lnSpc>
              </a:pPr>
              <a:r>
                <a:rPr lang="ja-JP" altLang="en-US" sz="800">
                  <a:latin typeface="HGPGothicE" panose="020B0900000000000000" pitchFamily="34" charset="-128"/>
                  <a:ea typeface="HGPGothicE" panose="020B0900000000000000" pitchFamily="34" charset="-128"/>
                </a:rPr>
                <a:t>譲与されるもの。特別法人事業剰余譲与税、地方揮発油譲与税などがある。</a:t>
              </a:r>
            </a:p>
          </p:txBody>
        </p:sp>
      </p:grpSp>
      <p:sp>
        <p:nvSpPr>
          <p:cNvPr id="2" name="Rectangle 14">
            <a:extLst>
              <a:ext uri="{FF2B5EF4-FFF2-40B4-BE49-F238E27FC236}">
                <a16:creationId xmlns:a16="http://schemas.microsoft.com/office/drawing/2014/main" id="{23C1CB48-6402-0E04-B6AD-2BE5260A9DCB}"/>
              </a:ext>
            </a:extLst>
          </p:cNvPr>
          <p:cNvSpPr txBox="1">
            <a:spLocks noChangeArrowheads="1"/>
          </p:cNvSpPr>
          <p:nvPr/>
        </p:nvSpPr>
        <p:spPr bwMode="auto">
          <a:xfrm>
            <a:off x="240030" y="-5222"/>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地方の財政−①歳入</a:t>
            </a:r>
          </a:p>
        </p:txBody>
      </p:sp>
    </p:spTree>
    <p:custDataLst>
      <p:tags r:id="rId1"/>
    </p:custDataLst>
    <p:extLst>
      <p:ext uri="{BB962C8B-B14F-4D97-AF65-F5344CB8AC3E}">
        <p14:creationId xmlns:p14="http://schemas.microsoft.com/office/powerpoint/2010/main" val="108275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600"/>
                                        <p:tgtEl>
                                          <p:spTgt spid="26"/>
                                        </p:tgtEl>
                                      </p:cBhvr>
                                    </p:animEffect>
                                    <p:anim calcmode="lin" valueType="num">
                                      <p:cBhvr>
                                        <p:cTn id="12" dur="600" fill="hold"/>
                                        <p:tgtEl>
                                          <p:spTgt spid="26"/>
                                        </p:tgtEl>
                                        <p:attrNameLst>
                                          <p:attrName>ppt_x</p:attrName>
                                        </p:attrNameLst>
                                      </p:cBhvr>
                                      <p:tavLst>
                                        <p:tav tm="0">
                                          <p:val>
                                            <p:strVal val="#ppt_x"/>
                                          </p:val>
                                        </p:tav>
                                        <p:tav tm="100000">
                                          <p:val>
                                            <p:strVal val="#ppt_x"/>
                                          </p:val>
                                        </p:tav>
                                      </p:tavLst>
                                    </p:anim>
                                    <p:anim calcmode="lin" valueType="num">
                                      <p:cBhvr>
                                        <p:cTn id="13" dur="6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anim calcmode="lin" valueType="num">
                                      <p:cBhvr>
                                        <p:cTn id="19" dur="1000" fill="hold"/>
                                        <p:tgtEl>
                                          <p:spTgt spid="39"/>
                                        </p:tgtEl>
                                        <p:attrNameLst>
                                          <p:attrName>ppt_x</p:attrName>
                                        </p:attrNameLst>
                                      </p:cBhvr>
                                      <p:tavLst>
                                        <p:tav tm="0">
                                          <p:val>
                                            <p:strVal val="#ppt_x"/>
                                          </p:val>
                                        </p:tav>
                                        <p:tav tm="100000">
                                          <p:val>
                                            <p:strVal val="#ppt_x"/>
                                          </p:val>
                                        </p:tav>
                                      </p:tavLst>
                                    </p:anim>
                                    <p:anim calcmode="lin" valueType="num">
                                      <p:cBhvr>
                                        <p:cTn id="2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69EF5-2EF3-DC1A-350B-316D9E42A49D}"/>
            </a:ext>
          </a:extLst>
        </p:cNvPr>
        <p:cNvGrpSpPr/>
        <p:nvPr/>
      </p:nvGrpSpPr>
      <p:grpSpPr>
        <a:xfrm>
          <a:off x="0" y="0"/>
          <a:ext cx="0" cy="0"/>
          <a:chOff x="0" y="0"/>
          <a:chExt cx="0" cy="0"/>
        </a:xfrm>
      </p:grpSpPr>
      <p:sp>
        <p:nvSpPr>
          <p:cNvPr id="9" name="スライド番号プレースホルダー 8">
            <a:extLst>
              <a:ext uri="{FF2B5EF4-FFF2-40B4-BE49-F238E27FC236}">
                <a16:creationId xmlns:a16="http://schemas.microsoft.com/office/drawing/2014/main" id="{7F9C214F-8F98-3ED4-A3E8-3A2F50BDB015}"/>
              </a:ext>
            </a:extLst>
          </p:cNvPr>
          <p:cNvSpPr>
            <a:spLocks noGrp="1"/>
          </p:cNvSpPr>
          <p:nvPr>
            <p:ph type="sldNum" sz="quarter" idx="12"/>
          </p:nvPr>
        </p:nvSpPr>
        <p:spPr/>
        <p:txBody>
          <a:bodyPr/>
          <a:lstStyle/>
          <a:p>
            <a:pPr>
              <a:defRPr/>
            </a:pPr>
            <a:fld id="{40E3B949-1179-4387-B307-F356BE6486A4}" type="slidenum">
              <a:rPr lang="en-US" altLang="ja-JP" smtClean="0"/>
              <a:pPr>
                <a:defRPr/>
              </a:pPr>
              <a:t>23</a:t>
            </a:fld>
            <a:endParaRPr lang="en-US" altLang="ja-JP" dirty="0"/>
          </a:p>
        </p:txBody>
      </p:sp>
      <p:grpSp>
        <p:nvGrpSpPr>
          <p:cNvPr id="23" name="グループ化 22">
            <a:extLst>
              <a:ext uri="{FF2B5EF4-FFF2-40B4-BE49-F238E27FC236}">
                <a16:creationId xmlns:a16="http://schemas.microsoft.com/office/drawing/2014/main" id="{CAECF134-3B77-7469-8503-F7B0510FD52C}"/>
              </a:ext>
            </a:extLst>
          </p:cNvPr>
          <p:cNvGrpSpPr/>
          <p:nvPr/>
        </p:nvGrpSpPr>
        <p:grpSpPr>
          <a:xfrm>
            <a:off x="323851" y="1085670"/>
            <a:ext cx="8519134" cy="827030"/>
            <a:chOff x="323851" y="1085670"/>
            <a:chExt cx="8519134" cy="827030"/>
          </a:xfrm>
        </p:grpSpPr>
        <p:sp>
          <p:nvSpPr>
            <p:cNvPr id="24" name="AutoShape 353">
              <a:extLst>
                <a:ext uri="{FF2B5EF4-FFF2-40B4-BE49-F238E27FC236}">
                  <a16:creationId xmlns:a16="http://schemas.microsoft.com/office/drawing/2014/main" id="{7C2F1520-F1F6-31E6-561A-B9829274DE96}"/>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5" name="テキスト ボックス 24">
              <a:extLst>
                <a:ext uri="{FF2B5EF4-FFF2-40B4-BE49-F238E27FC236}">
                  <a16:creationId xmlns:a16="http://schemas.microsoft.com/office/drawing/2014/main" id="{F2E754F0-5834-BA7B-C852-B4C3E7E30A8B}"/>
                </a:ext>
              </a:extLst>
            </p:cNvPr>
            <p:cNvSpPr txBox="1"/>
            <p:nvPr/>
          </p:nvSpPr>
          <p:spPr>
            <a:xfrm>
              <a:off x="411325" y="1332300"/>
              <a:ext cx="7107704" cy="323165"/>
            </a:xfrm>
            <a:prstGeom prst="rect">
              <a:avLst/>
            </a:prstGeom>
            <a:noFill/>
          </p:spPr>
          <p:txBody>
            <a:bodyPr wrap="square" rtlCol="0">
              <a:spAutoFit/>
            </a:bodyPr>
            <a:lstStyle/>
            <a:p>
              <a:r>
                <a:rPr kumimoji="1" lang="ja-JP" altLang="en-US" sz="1500">
                  <a:latin typeface="+mn-ea"/>
                  <a:ea typeface="+mn-ea"/>
                </a:rPr>
                <a:t>地方公共団体は、私たちのふだんの暮らしに結びついた公共サービスを行っています。</a:t>
              </a:r>
              <a:endParaRPr kumimoji="1" lang="ja-JP" altLang="en-US" sz="1500" dirty="0">
                <a:latin typeface="+mn-ea"/>
                <a:ea typeface="+mn-ea"/>
              </a:endParaRPr>
            </a:p>
          </p:txBody>
        </p:sp>
      </p:grpSp>
      <p:pic>
        <p:nvPicPr>
          <p:cNvPr id="32" name="Picture 29">
            <a:extLst>
              <a:ext uri="{FF2B5EF4-FFF2-40B4-BE49-F238E27FC236}">
                <a16:creationId xmlns:a16="http://schemas.microsoft.com/office/drawing/2014/main" id="{04FFFBCD-29CE-1EBB-2775-466A29DCB5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9" name="グループ化 25608">
            <a:extLst>
              <a:ext uri="{FF2B5EF4-FFF2-40B4-BE49-F238E27FC236}">
                <a16:creationId xmlns:a16="http://schemas.microsoft.com/office/drawing/2014/main" id="{5C01EE54-76DE-94F9-469B-9873FF10341A}"/>
              </a:ext>
            </a:extLst>
          </p:cNvPr>
          <p:cNvGrpSpPr/>
          <p:nvPr/>
        </p:nvGrpSpPr>
        <p:grpSpPr>
          <a:xfrm>
            <a:off x="201109" y="2071501"/>
            <a:ext cx="8417648" cy="4660965"/>
            <a:chOff x="201109" y="2071501"/>
            <a:chExt cx="8417648" cy="4660965"/>
          </a:xfrm>
        </p:grpSpPr>
        <p:graphicFrame>
          <p:nvGraphicFramePr>
            <p:cNvPr id="25604" name="グラフ 25603">
              <a:extLst>
                <a:ext uri="{FF2B5EF4-FFF2-40B4-BE49-F238E27FC236}">
                  <a16:creationId xmlns:a16="http://schemas.microsoft.com/office/drawing/2014/main" id="{6817613E-2A60-023E-1FCA-6275158BC028}"/>
                </a:ext>
              </a:extLst>
            </p:cNvPr>
            <p:cNvGraphicFramePr>
              <a:graphicFrameLocks noChangeAspect="1"/>
            </p:cNvGraphicFramePr>
            <p:nvPr/>
          </p:nvGraphicFramePr>
          <p:xfrm>
            <a:off x="201109" y="2990709"/>
            <a:ext cx="4592444" cy="3631891"/>
          </p:xfrm>
          <a:graphic>
            <a:graphicData uri="http://schemas.openxmlformats.org/drawingml/2006/chart">
              <c:chart xmlns:c="http://schemas.openxmlformats.org/drawingml/2006/chart" xmlns:r="http://schemas.openxmlformats.org/officeDocument/2006/relationships" r:id="rId5"/>
            </a:graphicData>
          </a:graphic>
        </p:graphicFrame>
        <p:grpSp>
          <p:nvGrpSpPr>
            <p:cNvPr id="38" name="グループ化 37">
              <a:extLst>
                <a:ext uri="{FF2B5EF4-FFF2-40B4-BE49-F238E27FC236}">
                  <a16:creationId xmlns:a16="http://schemas.microsoft.com/office/drawing/2014/main" id="{B6C05941-6225-2F5A-D1FB-74864DE9CECE}"/>
                </a:ext>
              </a:extLst>
            </p:cNvPr>
            <p:cNvGrpSpPr/>
            <p:nvPr/>
          </p:nvGrpSpPr>
          <p:grpSpPr>
            <a:xfrm>
              <a:off x="4289702" y="2966069"/>
              <a:ext cx="864276" cy="3452181"/>
              <a:chOff x="4308200" y="3089426"/>
              <a:chExt cx="864276" cy="3297013"/>
            </a:xfrm>
          </p:grpSpPr>
          <p:cxnSp>
            <p:nvCxnSpPr>
              <p:cNvPr id="39" name="直線コネクタ 38">
                <a:extLst>
                  <a:ext uri="{FF2B5EF4-FFF2-40B4-BE49-F238E27FC236}">
                    <a16:creationId xmlns:a16="http://schemas.microsoft.com/office/drawing/2014/main" id="{DCEE194B-95A7-8C82-6198-AC7E816086FB}"/>
                  </a:ext>
                </a:extLst>
              </p:cNvPr>
              <p:cNvCxnSpPr>
                <a:cxnSpLocks/>
              </p:cNvCxnSpPr>
              <p:nvPr/>
            </p:nvCxnSpPr>
            <p:spPr>
              <a:xfrm flipH="1">
                <a:off x="4981575" y="3089426"/>
                <a:ext cx="1909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75748DCC-EBB1-301A-069A-3BAEC34022D2}"/>
                  </a:ext>
                </a:extLst>
              </p:cNvPr>
              <p:cNvCxnSpPr>
                <a:cxnSpLocks/>
              </p:cNvCxnSpPr>
              <p:nvPr/>
            </p:nvCxnSpPr>
            <p:spPr>
              <a:xfrm>
                <a:off x="4308200" y="4721856"/>
                <a:ext cx="68069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74FC3F70-E356-F5D6-9FC7-F35B13442E20}"/>
                  </a:ext>
                </a:extLst>
              </p:cNvPr>
              <p:cNvCxnSpPr>
                <a:cxnSpLocks/>
              </p:cNvCxnSpPr>
              <p:nvPr/>
            </p:nvCxnSpPr>
            <p:spPr>
              <a:xfrm flipH="1">
                <a:off x="4981575" y="6386439"/>
                <a:ext cx="1909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3C7CDF73-03CD-577F-BD65-138E9113AD50}"/>
                  </a:ext>
                </a:extLst>
              </p:cNvPr>
              <p:cNvCxnSpPr>
                <a:cxnSpLocks/>
              </p:cNvCxnSpPr>
              <p:nvPr/>
            </p:nvCxnSpPr>
            <p:spPr>
              <a:xfrm>
                <a:off x="4987925" y="3089426"/>
                <a:ext cx="0" cy="329701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6" name="角丸四角形 15">
              <a:extLst>
                <a:ext uri="{FF2B5EF4-FFF2-40B4-BE49-F238E27FC236}">
                  <a16:creationId xmlns:a16="http://schemas.microsoft.com/office/drawing/2014/main" id="{6B3497CE-6364-B0D8-A8DD-8F1E910EE6A5}"/>
                </a:ext>
              </a:extLst>
            </p:cNvPr>
            <p:cNvSpPr/>
            <p:nvPr/>
          </p:nvSpPr>
          <p:spPr>
            <a:xfrm>
              <a:off x="214625" y="6575822"/>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a:solidFill>
                    <a:schemeClr val="tx1"/>
                  </a:solidFill>
                  <a:latin typeface="+mn-ea"/>
                </a:rPr>
                <a:t>各グラフの割合は端数処理のため、合計が</a:t>
              </a:r>
              <a:r>
                <a:rPr lang="en-US" altLang="ja-JP" sz="800" dirty="0">
                  <a:solidFill>
                    <a:schemeClr val="tx1"/>
                  </a:solidFill>
                  <a:latin typeface="+mn-ea"/>
                </a:rPr>
                <a:t>100</a:t>
              </a:r>
              <a:r>
                <a:rPr lang="ja-JP" altLang="en-US" sz="800">
                  <a:solidFill>
                    <a:schemeClr val="tx1"/>
                  </a:solidFill>
                  <a:latin typeface="+mn-ea"/>
                </a:rPr>
                <a:t>％にならない場合があります</a:t>
              </a:r>
              <a:endParaRPr lang="ja-JP" altLang="en-US" sz="800" dirty="0">
                <a:solidFill>
                  <a:schemeClr val="tx1"/>
                </a:solidFill>
                <a:latin typeface="+mn-ea"/>
              </a:endParaRPr>
            </a:p>
          </p:txBody>
        </p:sp>
        <p:sp>
          <p:nvSpPr>
            <p:cNvPr id="21526" name="テキスト ボックス 21525">
              <a:extLst>
                <a:ext uri="{FF2B5EF4-FFF2-40B4-BE49-F238E27FC236}">
                  <a16:creationId xmlns:a16="http://schemas.microsoft.com/office/drawing/2014/main" id="{D2382311-03D1-9945-339A-64F021B3489A}"/>
                </a:ext>
              </a:extLst>
            </p:cNvPr>
            <p:cNvSpPr txBox="1"/>
            <p:nvPr/>
          </p:nvSpPr>
          <p:spPr>
            <a:xfrm>
              <a:off x="2885949" y="3736156"/>
              <a:ext cx="626324" cy="353943"/>
            </a:xfrm>
            <a:prstGeom prst="rect">
              <a:avLst/>
            </a:prstGeom>
            <a:noFill/>
            <a:ln>
              <a:noFill/>
            </a:ln>
          </p:spPr>
          <p:txBody>
            <a:bodyPr wrap="square" lIns="0" tIns="0" rIns="0" bIns="0" rtlCol="0">
              <a:spAutoFit/>
            </a:bodyPr>
            <a:lstStyle/>
            <a:p>
              <a:pPr algn="ctr"/>
              <a:r>
                <a:rPr kumimoji="1" lang="ja-JP" altLang="en-US" sz="1300">
                  <a:ln w="5080">
                    <a:noFill/>
                  </a:ln>
                  <a:latin typeface="HGPｺﾞｼｯｸE" panose="020B0900000000000000" pitchFamily="50" charset="-128"/>
                  <a:ea typeface="HGPｺﾞｼｯｸE" panose="020B0900000000000000" pitchFamily="50" charset="-128"/>
                </a:rPr>
                <a:t>教育費</a:t>
              </a:r>
              <a:endParaRPr kumimoji="1" lang="en-US" altLang="ja-JP" sz="1300" dirty="0">
                <a:ln w="5080">
                  <a:noFill/>
                </a:ln>
                <a:latin typeface="HGPｺﾞｼｯｸE" panose="020B0900000000000000" pitchFamily="50" charset="-128"/>
                <a:ea typeface="HGPｺﾞｼｯｸE" panose="020B0900000000000000" pitchFamily="50" charset="-128"/>
              </a:endParaRPr>
            </a:p>
            <a:p>
              <a:pPr algn="ctr"/>
              <a:r>
                <a:rPr kumimoji="1" lang="en-US" altLang="ja-JP" sz="1000" dirty="0">
                  <a:ln w="5080">
                    <a:noFill/>
                  </a:ln>
                  <a:latin typeface="HGPｺﾞｼｯｸE" panose="020B0900000000000000" pitchFamily="50" charset="-128"/>
                  <a:ea typeface="HGPｺﾞｼｯｸE" panose="020B0900000000000000" pitchFamily="50" charset="-128"/>
                </a:rPr>
                <a:t>20</a:t>
              </a:r>
              <a:r>
                <a:rPr kumimoji="1" lang="en-US" altLang="ja-JP" sz="1000" dirty="0">
                  <a:ln w="5080">
                    <a:noFill/>
                  </a:ln>
                  <a:effectLst/>
                  <a:latin typeface="HGPｺﾞｼｯｸE" panose="020B0900000000000000" pitchFamily="50" charset="-128"/>
                  <a:ea typeface="HGPｺﾞｼｯｸE" panose="020B0900000000000000" pitchFamily="50" charset="-128"/>
                </a:rPr>
                <a:t>.8%</a:t>
              </a:r>
            </a:p>
          </p:txBody>
        </p:sp>
        <p:grpSp>
          <p:nvGrpSpPr>
            <p:cNvPr id="7" name="グループ化 6">
              <a:extLst>
                <a:ext uri="{FF2B5EF4-FFF2-40B4-BE49-F238E27FC236}">
                  <a16:creationId xmlns:a16="http://schemas.microsoft.com/office/drawing/2014/main" id="{065FA049-4AAB-846D-C6A9-FDA18F99CAC2}"/>
                </a:ext>
              </a:extLst>
            </p:cNvPr>
            <p:cNvGrpSpPr/>
            <p:nvPr/>
          </p:nvGrpSpPr>
          <p:grpSpPr>
            <a:xfrm>
              <a:off x="1766645" y="4074964"/>
              <a:ext cx="1454426" cy="1454426"/>
              <a:chOff x="1713891" y="4090100"/>
              <a:chExt cx="1418609" cy="1418609"/>
            </a:xfrm>
          </p:grpSpPr>
          <p:sp>
            <p:nvSpPr>
              <p:cNvPr id="14" name="楕円 13">
                <a:extLst>
                  <a:ext uri="{FF2B5EF4-FFF2-40B4-BE49-F238E27FC236}">
                    <a16:creationId xmlns:a16="http://schemas.microsoft.com/office/drawing/2014/main" id="{FF90F4D1-E8A2-0382-E5E4-93DE000D9349}"/>
                  </a:ext>
                </a:extLst>
              </p:cNvPr>
              <p:cNvSpPr>
                <a:spLocks/>
              </p:cNvSpPr>
              <p:nvPr/>
            </p:nvSpPr>
            <p:spPr bwMode="auto">
              <a:xfrm>
                <a:off x="1713891" y="4090100"/>
                <a:ext cx="1418609" cy="141860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5611" name="テキスト ボックス 25610">
                <a:extLst>
                  <a:ext uri="{FF2B5EF4-FFF2-40B4-BE49-F238E27FC236}">
                    <a16:creationId xmlns:a16="http://schemas.microsoft.com/office/drawing/2014/main" id="{014C34C5-C155-E0D8-493B-A03A80D3D99E}"/>
                  </a:ext>
                </a:extLst>
              </p:cNvPr>
              <p:cNvSpPr txBox="1">
                <a:spLocks/>
              </p:cNvSpPr>
              <p:nvPr/>
            </p:nvSpPr>
            <p:spPr>
              <a:xfrm>
                <a:off x="1932873" y="4542667"/>
                <a:ext cx="980644" cy="500829"/>
              </a:xfrm>
              <a:prstGeom prst="rect">
                <a:avLst/>
              </a:prstGeom>
              <a:noFill/>
            </p:spPr>
            <p:txBody>
              <a:bodyPr wrap="none" rtlCol="0">
                <a:spAutoFit/>
              </a:bodyPr>
              <a:lstStyle/>
              <a:p>
                <a:pPr algn="ctr" rtl="0">
                  <a:lnSpc>
                    <a:spcPct val="80000"/>
                  </a:lnSpc>
                  <a:spcBef>
                    <a:spcPts val="0"/>
                  </a:spcBef>
                  <a:spcAft>
                    <a:spcPts val="500"/>
                  </a:spcAft>
                </a:pPr>
                <a:r>
                  <a:rPr lang="zh-TW" altLang="en-US" sz="1600" i="0" u="none" strike="noStrike" dirty="0">
                    <a:solidFill>
                      <a:srgbClr val="FF0000"/>
                    </a:solidFill>
                    <a:effectLst/>
                    <a:latin typeface="+mn-ea"/>
                    <a:ea typeface="+mn-ea"/>
                  </a:rPr>
                  <a:t>歳出</a:t>
                </a:r>
                <a:r>
                  <a:rPr lang="zh-TW" altLang="en-US" sz="1600" i="0" u="none" strike="noStrike" dirty="0">
                    <a:solidFill>
                      <a:srgbClr val="000000"/>
                    </a:solidFill>
                    <a:effectLst/>
                    <a:latin typeface="+mn-ea"/>
                    <a:ea typeface="+mn-ea"/>
                  </a:rPr>
                  <a:t>総額</a:t>
                </a:r>
                <a:endParaRPr lang="zh-TW" altLang="en-US" sz="1600" dirty="0">
                  <a:effectLst/>
                  <a:latin typeface="+mn-ea"/>
                  <a:ea typeface="+mn-ea"/>
                </a:endParaRPr>
              </a:p>
              <a:p>
                <a:pPr algn="ctr" rtl="0">
                  <a:lnSpc>
                    <a:spcPct val="80000"/>
                  </a:lnSpc>
                  <a:spcBef>
                    <a:spcPts val="0"/>
                  </a:spcBef>
                  <a:spcAft>
                    <a:spcPts val="500"/>
                  </a:spcAft>
                </a:pPr>
                <a:r>
                  <a:rPr lang="en-US" altLang="ja-JP" sz="1300" i="0" u="none" strike="noStrike" dirty="0">
                    <a:solidFill>
                      <a:srgbClr val="000000"/>
                    </a:solidFill>
                    <a:effectLst/>
                    <a:latin typeface="+mn-ea"/>
                    <a:ea typeface="+mn-ea"/>
                  </a:rPr>
                  <a:t>8,051</a:t>
                </a:r>
                <a:r>
                  <a:rPr lang="ja-JP" altLang="en-US" sz="1300" i="0" u="none" strike="noStrike">
                    <a:solidFill>
                      <a:srgbClr val="000000"/>
                    </a:solidFill>
                    <a:effectLst/>
                    <a:latin typeface="+mn-ea"/>
                    <a:ea typeface="+mn-ea"/>
                  </a:rPr>
                  <a:t>億円</a:t>
                </a:r>
                <a:endParaRPr lang="zh-TW" altLang="en-US" sz="1300" dirty="0">
                  <a:effectLst/>
                  <a:latin typeface="+mn-ea"/>
                  <a:ea typeface="+mn-ea"/>
                </a:endParaRPr>
              </a:p>
            </p:txBody>
          </p:sp>
        </p:grpSp>
        <p:grpSp>
          <p:nvGrpSpPr>
            <p:cNvPr id="25617" name="グループ化 25616">
              <a:extLst>
                <a:ext uri="{FF2B5EF4-FFF2-40B4-BE49-F238E27FC236}">
                  <a16:creationId xmlns:a16="http://schemas.microsoft.com/office/drawing/2014/main" id="{553440F3-F234-CAD1-BD80-F11B886B573E}"/>
                </a:ext>
              </a:extLst>
            </p:cNvPr>
            <p:cNvGrpSpPr/>
            <p:nvPr/>
          </p:nvGrpSpPr>
          <p:grpSpPr>
            <a:xfrm>
              <a:off x="1226527" y="2149711"/>
              <a:ext cx="6903386" cy="453070"/>
              <a:chOff x="1226527" y="2152056"/>
              <a:chExt cx="6903386" cy="453070"/>
            </a:xfrm>
          </p:grpSpPr>
          <p:sp>
            <p:nvSpPr>
              <p:cNvPr id="25618" name="正方形/長方形 25617">
                <a:extLst>
                  <a:ext uri="{FF2B5EF4-FFF2-40B4-BE49-F238E27FC236}">
                    <a16:creationId xmlns:a16="http://schemas.microsoft.com/office/drawing/2014/main" id="{8262F6F7-C091-555D-7D92-5AC749FFFCAD}"/>
                  </a:ext>
                </a:extLst>
              </p:cNvPr>
              <p:cNvSpPr/>
              <p:nvPr/>
            </p:nvSpPr>
            <p:spPr>
              <a:xfrm>
                <a:off x="1226527" y="2152056"/>
                <a:ext cx="6690946" cy="45307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19" name="テキスト ボックス 25618">
                <a:extLst>
                  <a:ext uri="{FF2B5EF4-FFF2-40B4-BE49-F238E27FC236}">
                    <a16:creationId xmlns:a16="http://schemas.microsoft.com/office/drawing/2014/main" id="{082C2C94-9B82-2A71-C3F6-72F64488B438}"/>
                  </a:ext>
                </a:extLst>
              </p:cNvPr>
              <p:cNvSpPr txBox="1"/>
              <p:nvPr/>
            </p:nvSpPr>
            <p:spPr>
              <a:xfrm>
                <a:off x="1278357" y="2179252"/>
                <a:ext cx="6851556" cy="353943"/>
              </a:xfrm>
              <a:prstGeom prst="rect">
                <a:avLst/>
              </a:prstGeom>
              <a:noFill/>
            </p:spPr>
            <p:txBody>
              <a:bodyPr wrap="none" rtlCol="0">
                <a:spAutoFit/>
              </a:bodyPr>
              <a:lstStyle/>
              <a:p>
                <a:r>
                  <a:rPr lang="ja-JP" altLang="en-US" sz="1200" spc="-50">
                    <a:solidFill>
                      <a:srgbClr val="005BAD"/>
                    </a:solidFill>
                    <a:latin typeface="HGPGothicE" panose="020B0900000000000000" pitchFamily="34" charset="-128"/>
                    <a:ea typeface="HGPGothicE" panose="020B0900000000000000" pitchFamily="34" charset="-128"/>
                  </a:rPr>
                  <a:t>地方公共団体では</a:t>
                </a:r>
                <a:r>
                  <a:rPr lang="en-US" altLang="ja-JP" sz="1200" spc="-50" dirty="0">
                    <a:solidFill>
                      <a:srgbClr val="005BAD"/>
                    </a:solidFill>
                    <a:latin typeface="HGPGothicE" panose="020B0900000000000000" pitchFamily="34" charset="-128"/>
                    <a:ea typeface="HGPGothicE" panose="020B0900000000000000" pitchFamily="34" charset="-128"/>
                  </a:rPr>
                  <a:t> </a:t>
                </a:r>
                <a:r>
                  <a:rPr lang="ja-JP" altLang="en-US" sz="1700" spc="90">
                    <a:solidFill>
                      <a:srgbClr val="FF0000"/>
                    </a:solidFill>
                    <a:latin typeface="HGPGothicE" panose="020B0900000000000000" pitchFamily="34" charset="-128"/>
                    <a:ea typeface="HGPGothicE" panose="020B0900000000000000" pitchFamily="34" charset="-128"/>
                  </a:rPr>
                  <a:t>住民が安全で快適なくらしを送るため</a:t>
                </a:r>
                <a:r>
                  <a:rPr lang="en-US" altLang="ja-JP" sz="1700" spc="30" dirty="0">
                    <a:solidFill>
                      <a:srgbClr val="FF0000"/>
                    </a:solidFill>
                    <a:latin typeface="HGPGothicE" panose="020B0900000000000000" pitchFamily="34" charset="-128"/>
                    <a:ea typeface="HGPGothicE" panose="020B0900000000000000" pitchFamily="34" charset="-128"/>
                  </a:rPr>
                  <a:t> </a:t>
                </a:r>
                <a:r>
                  <a:rPr lang="ja-JP" altLang="en-US" sz="1200" spc="-40">
                    <a:solidFill>
                      <a:srgbClr val="005BAD"/>
                    </a:solidFill>
                    <a:latin typeface="HGPGothicE" panose="020B0900000000000000" pitchFamily="34" charset="-128"/>
                    <a:ea typeface="HGPGothicE" panose="020B0900000000000000" pitchFamily="34" charset="-128"/>
                  </a:rPr>
                  <a:t>に税金が使われています。</a:t>
                </a:r>
                <a:endParaRPr lang="ja-JP" altLang="en-US" sz="1200" spc="-40" dirty="0">
                  <a:solidFill>
                    <a:srgbClr val="005BAD"/>
                  </a:solidFill>
                  <a:latin typeface="HGPGothicE" panose="020B0900000000000000" pitchFamily="34" charset="-128"/>
                  <a:ea typeface="HGPGothicE" panose="020B0900000000000000" pitchFamily="34" charset="-128"/>
                </a:endParaRPr>
              </a:p>
            </p:txBody>
          </p:sp>
        </p:grpSp>
        <p:grpSp>
          <p:nvGrpSpPr>
            <p:cNvPr id="25620" name="グループ化 25619">
              <a:extLst>
                <a:ext uri="{FF2B5EF4-FFF2-40B4-BE49-F238E27FC236}">
                  <a16:creationId xmlns:a16="http://schemas.microsoft.com/office/drawing/2014/main" id="{A3BB41F9-9BF8-D903-D23E-58E6E1D389DA}"/>
                </a:ext>
              </a:extLst>
            </p:cNvPr>
            <p:cNvGrpSpPr/>
            <p:nvPr/>
          </p:nvGrpSpPr>
          <p:grpSpPr>
            <a:xfrm>
              <a:off x="771086" y="2071501"/>
              <a:ext cx="1224272" cy="259570"/>
              <a:chOff x="1404195" y="2138281"/>
              <a:chExt cx="1224272" cy="259570"/>
            </a:xfrm>
          </p:grpSpPr>
          <p:grpSp>
            <p:nvGrpSpPr>
              <p:cNvPr id="25621" name="グループ化 25620">
                <a:extLst>
                  <a:ext uri="{FF2B5EF4-FFF2-40B4-BE49-F238E27FC236}">
                    <a16:creationId xmlns:a16="http://schemas.microsoft.com/office/drawing/2014/main" id="{898404AF-395A-D823-BCEE-78F468EBAF32}"/>
                  </a:ext>
                </a:extLst>
              </p:cNvPr>
              <p:cNvGrpSpPr/>
              <p:nvPr/>
            </p:nvGrpSpPr>
            <p:grpSpPr>
              <a:xfrm>
                <a:off x="1404195" y="2138281"/>
                <a:ext cx="1224272" cy="259570"/>
                <a:chOff x="1398515" y="2138864"/>
                <a:chExt cx="1224272" cy="259570"/>
              </a:xfrm>
            </p:grpSpPr>
            <p:sp>
              <p:nvSpPr>
                <p:cNvPr id="25631" name="角丸四角形 25630">
                  <a:extLst>
                    <a:ext uri="{FF2B5EF4-FFF2-40B4-BE49-F238E27FC236}">
                      <a16:creationId xmlns:a16="http://schemas.microsoft.com/office/drawing/2014/main" id="{B38488D1-6F89-7CE3-251F-31D6F5669210}"/>
                    </a:ext>
                  </a:extLst>
                </p:cNvPr>
                <p:cNvSpPr/>
                <p:nvPr/>
              </p:nvSpPr>
              <p:spPr>
                <a:xfrm rot="21301967">
                  <a:off x="1398515" y="2138864"/>
                  <a:ext cx="1224272" cy="184291"/>
                </a:xfrm>
                <a:prstGeom prst="roundRect">
                  <a:avLst>
                    <a:gd name="adj" fmla="val 50000"/>
                  </a:avLst>
                </a:prstGeom>
                <a:solidFill>
                  <a:srgbClr val="015B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5BAD"/>
                    </a:solidFill>
                  </a:endParaRPr>
                </a:p>
              </p:txBody>
            </p:sp>
            <p:sp>
              <p:nvSpPr>
                <p:cNvPr id="25632" name="三角形 25631">
                  <a:extLst>
                    <a:ext uri="{FF2B5EF4-FFF2-40B4-BE49-F238E27FC236}">
                      <a16:creationId xmlns:a16="http://schemas.microsoft.com/office/drawing/2014/main" id="{643C9F98-8593-5F72-A951-3B5DEE6F9047}"/>
                    </a:ext>
                  </a:extLst>
                </p:cNvPr>
                <p:cNvSpPr/>
                <p:nvPr/>
              </p:nvSpPr>
              <p:spPr>
                <a:xfrm rot="10427932">
                  <a:off x="1707028" y="2334661"/>
                  <a:ext cx="98753" cy="63773"/>
                </a:xfrm>
                <a:prstGeom prst="triangle">
                  <a:avLst/>
                </a:prstGeom>
                <a:solidFill>
                  <a:srgbClr val="015B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630" name="テキスト ボックス 25629">
                <a:extLst>
                  <a:ext uri="{FF2B5EF4-FFF2-40B4-BE49-F238E27FC236}">
                    <a16:creationId xmlns:a16="http://schemas.microsoft.com/office/drawing/2014/main" id="{9178D4B4-0A44-47AF-4642-8CCEA49A4696}"/>
                  </a:ext>
                </a:extLst>
              </p:cNvPr>
              <p:cNvSpPr txBox="1"/>
              <p:nvPr/>
            </p:nvSpPr>
            <p:spPr>
              <a:xfrm rot="21274505">
                <a:off x="1505121" y="2158884"/>
                <a:ext cx="1056137" cy="123111"/>
              </a:xfrm>
              <a:prstGeom prst="rect">
                <a:avLst/>
              </a:prstGeom>
              <a:noFill/>
              <a:ln>
                <a:noFill/>
              </a:ln>
            </p:spPr>
            <p:txBody>
              <a:bodyPr wrap="square" lIns="0" tIns="0" rIns="0" bIns="0" rtlCol="0">
                <a:spAutoFit/>
              </a:bodyPr>
              <a:lstStyle/>
              <a:p>
                <a:r>
                  <a:rPr lang="ja-JP" altLang="en-US" sz="800" spc="130">
                    <a:ln w="5080">
                      <a:noFill/>
                    </a:ln>
                    <a:solidFill>
                      <a:schemeClr val="bg1"/>
                    </a:solidFill>
                    <a:latin typeface="HGPｺﾞｼｯｸE" panose="020B0900000000000000" pitchFamily="50" charset="-128"/>
                    <a:ea typeface="HGPｺﾞｼｯｸE" panose="020B0900000000000000" pitchFamily="50" charset="-128"/>
                  </a:rPr>
                  <a:t>グラフから見えてくる</a:t>
                </a:r>
                <a:endParaRPr kumimoji="1" lang="en-US" altLang="ja-JP" sz="800" spc="13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grpSp>
        <p:sp>
          <p:nvSpPr>
            <p:cNvPr id="25633" name="テキスト ボックス 25632">
              <a:extLst>
                <a:ext uri="{FF2B5EF4-FFF2-40B4-BE49-F238E27FC236}">
                  <a16:creationId xmlns:a16="http://schemas.microsoft.com/office/drawing/2014/main" id="{EDC68BC2-2CC9-8E9D-D33A-24ACF43A4809}"/>
                </a:ext>
              </a:extLst>
            </p:cNvPr>
            <p:cNvSpPr txBox="1"/>
            <p:nvPr/>
          </p:nvSpPr>
          <p:spPr>
            <a:xfrm>
              <a:off x="5314122" y="2856049"/>
              <a:ext cx="1733167" cy="246221"/>
            </a:xfrm>
            <a:prstGeom prst="rect">
              <a:avLst/>
            </a:prstGeom>
            <a:noFill/>
          </p:spPr>
          <p:txBody>
            <a:bodyPr wrap="none" lIns="0" tIns="0" rIns="0" bIns="0" rtlCol="0">
              <a:spAutoFit/>
            </a:bodyPr>
            <a:lstStyle/>
            <a:p>
              <a:pPr algn="ctr"/>
              <a:r>
                <a:rPr kumimoji="1" lang="ja-JP" altLang="en-US" sz="1600" spc="-90"/>
                <a:t>三重県の</a:t>
              </a:r>
              <a:r>
                <a:rPr kumimoji="1" lang="ja-JP" altLang="en-US" sz="1600" spc="-90">
                  <a:solidFill>
                    <a:srgbClr val="FF0000"/>
                  </a:solidFill>
                </a:rPr>
                <a:t>歳出</a:t>
              </a:r>
              <a:r>
                <a:rPr kumimoji="1" lang="ja-JP" altLang="en-US" sz="1600" spc="-90"/>
                <a:t>の内訳</a:t>
              </a:r>
            </a:p>
          </p:txBody>
        </p:sp>
        <p:sp>
          <p:nvSpPr>
            <p:cNvPr id="25637" name="テキスト ボックス 25636">
              <a:extLst>
                <a:ext uri="{FF2B5EF4-FFF2-40B4-BE49-F238E27FC236}">
                  <a16:creationId xmlns:a16="http://schemas.microsoft.com/office/drawing/2014/main" id="{72A66259-EB0D-C08C-6DBD-BDBA48291494}"/>
                </a:ext>
              </a:extLst>
            </p:cNvPr>
            <p:cNvSpPr txBox="1"/>
            <p:nvPr/>
          </p:nvSpPr>
          <p:spPr>
            <a:xfrm>
              <a:off x="5210810" y="3049883"/>
              <a:ext cx="1601946" cy="268471"/>
            </a:xfrm>
            <a:prstGeom prst="rect">
              <a:avLst/>
            </a:prstGeom>
            <a:noFill/>
          </p:spPr>
          <p:txBody>
            <a:bodyPr wrap="square">
              <a:spAutoFit/>
            </a:bodyPr>
            <a:lstStyle/>
            <a:p>
              <a:pPr>
                <a:lnSpc>
                  <a:spcPct val="120000"/>
                </a:lnSpc>
              </a:pPr>
              <a:r>
                <a:rPr lang="ja-JP" altLang="en-US" sz="1100">
                  <a:latin typeface="HGPGothicE" panose="020B0900000000000000" pitchFamily="34" charset="-128"/>
                  <a:ea typeface="HGPGothicE" panose="020B0900000000000000" pitchFamily="34" charset="-128"/>
                </a:rPr>
                <a:t>（令和６年度当初予算）</a:t>
              </a:r>
            </a:p>
          </p:txBody>
        </p:sp>
        <p:sp>
          <p:nvSpPr>
            <p:cNvPr id="10" name="テキスト ボックス 9">
              <a:extLst>
                <a:ext uri="{FF2B5EF4-FFF2-40B4-BE49-F238E27FC236}">
                  <a16:creationId xmlns:a16="http://schemas.microsoft.com/office/drawing/2014/main" id="{91724DAA-7612-F333-641C-01F556872705}"/>
                </a:ext>
              </a:extLst>
            </p:cNvPr>
            <p:cNvSpPr txBox="1"/>
            <p:nvPr/>
          </p:nvSpPr>
          <p:spPr>
            <a:xfrm>
              <a:off x="1293076" y="5532194"/>
              <a:ext cx="930581" cy="353943"/>
            </a:xfrm>
            <a:prstGeom prst="rect">
              <a:avLst/>
            </a:prstGeom>
            <a:noFill/>
            <a:ln>
              <a:noFill/>
            </a:ln>
          </p:spPr>
          <p:txBody>
            <a:bodyPr wrap="square" lIns="0" tIns="0" rIns="0" bIns="0" rtlCol="0">
              <a:spAutoFit/>
            </a:bodyPr>
            <a:lstStyle/>
            <a:p>
              <a:pPr algn="ctr"/>
              <a:r>
                <a:rPr kumimoji="1" lang="ja-JP" altLang="en-US" sz="1300">
                  <a:ln w="5080">
                    <a:noFill/>
                  </a:ln>
                  <a:effectLst/>
                  <a:latin typeface="HGPｺﾞｼｯｸE" panose="020B0900000000000000" pitchFamily="50" charset="-128"/>
                  <a:ea typeface="HGPｺﾞｼｯｸE" panose="020B0900000000000000" pitchFamily="50" charset="-128"/>
                </a:rPr>
                <a:t>公債費</a:t>
              </a:r>
              <a:endParaRPr kumimoji="1" lang="en-US" altLang="ja-JP" sz="13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13.8%</a:t>
              </a:r>
            </a:p>
          </p:txBody>
        </p:sp>
        <p:sp>
          <p:nvSpPr>
            <p:cNvPr id="11" name="テキスト ボックス 10">
              <a:extLst>
                <a:ext uri="{FF2B5EF4-FFF2-40B4-BE49-F238E27FC236}">
                  <a16:creationId xmlns:a16="http://schemas.microsoft.com/office/drawing/2014/main" id="{E1201D51-99CF-4B3D-1392-E189A8D13AF8}"/>
                </a:ext>
              </a:extLst>
            </p:cNvPr>
            <p:cNvSpPr txBox="1"/>
            <p:nvPr/>
          </p:nvSpPr>
          <p:spPr>
            <a:xfrm>
              <a:off x="1007840" y="4788202"/>
              <a:ext cx="625489" cy="353943"/>
            </a:xfrm>
            <a:prstGeom prst="rect">
              <a:avLst/>
            </a:prstGeom>
            <a:noFill/>
            <a:ln>
              <a:noFill/>
            </a:ln>
          </p:spPr>
          <p:txBody>
            <a:bodyPr wrap="square" lIns="0" tIns="0" rIns="0" bIns="0" rtlCol="0">
              <a:spAutoFit/>
            </a:bodyPr>
            <a:lstStyle/>
            <a:p>
              <a:pPr algn="ctr"/>
              <a:r>
                <a:rPr kumimoji="1" lang="ja-JP" altLang="en-US" sz="1300">
                  <a:ln w="5080">
                    <a:noFill/>
                  </a:ln>
                  <a:latin typeface="HGPｺﾞｼｯｸE" panose="020B0900000000000000" pitchFamily="50" charset="-128"/>
                  <a:ea typeface="HGPｺﾞｼｯｸE" panose="020B0900000000000000" pitchFamily="50" charset="-128"/>
                </a:rPr>
                <a:t>土木</a:t>
              </a:r>
              <a:r>
                <a:rPr kumimoji="1" lang="ja-JP" altLang="en-US" sz="1300">
                  <a:ln w="5080">
                    <a:noFill/>
                  </a:ln>
                  <a:effectLst/>
                  <a:latin typeface="HGPｺﾞｼｯｸE" panose="020B0900000000000000" pitchFamily="50" charset="-128"/>
                  <a:ea typeface="HGPｺﾞｼｯｸE" panose="020B0900000000000000" pitchFamily="50" charset="-128"/>
                </a:rPr>
                <a:t>費</a:t>
              </a:r>
              <a:endParaRPr kumimoji="1" lang="en-US" altLang="ja-JP" sz="13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10.6%</a:t>
              </a:r>
            </a:p>
          </p:txBody>
        </p:sp>
        <p:sp>
          <p:nvSpPr>
            <p:cNvPr id="12" name="テキスト ボックス 11">
              <a:extLst>
                <a:ext uri="{FF2B5EF4-FFF2-40B4-BE49-F238E27FC236}">
                  <a16:creationId xmlns:a16="http://schemas.microsoft.com/office/drawing/2014/main" id="{BC239DB8-9FB1-454A-9E31-8AF78A33FD86}"/>
                </a:ext>
              </a:extLst>
            </p:cNvPr>
            <p:cNvSpPr txBox="1"/>
            <p:nvPr/>
          </p:nvSpPr>
          <p:spPr>
            <a:xfrm>
              <a:off x="638483" y="4241878"/>
              <a:ext cx="670416"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警察費</a:t>
              </a:r>
              <a:r>
                <a:rPr kumimoji="1" lang="en-US" altLang="ja-JP" sz="1000" dirty="0">
                  <a:ln w="5080">
                    <a:noFill/>
                  </a:ln>
                  <a:latin typeface="HGPｺﾞｼｯｸE" panose="020B0900000000000000" pitchFamily="50" charset="-128"/>
                  <a:ea typeface="HGPｺﾞｼｯｸE" panose="020B0900000000000000" pitchFamily="50" charset="-128"/>
                </a:rPr>
                <a:t>5</a:t>
              </a:r>
              <a:r>
                <a:rPr kumimoji="1" lang="en-US" altLang="ja-JP" sz="1000" dirty="0">
                  <a:ln w="5080">
                    <a:noFill/>
                  </a:ln>
                  <a:effectLst/>
                  <a:latin typeface="HGPｺﾞｼｯｸE" panose="020B0900000000000000" pitchFamily="50" charset="-128"/>
                  <a:ea typeface="HGPｺﾞｼｯｸE" panose="020B0900000000000000" pitchFamily="50" charset="-128"/>
                </a:rPr>
                <a:t>.7%</a:t>
              </a:r>
            </a:p>
          </p:txBody>
        </p:sp>
        <p:sp>
          <p:nvSpPr>
            <p:cNvPr id="15" name="テキスト ボックス 14">
              <a:extLst>
                <a:ext uri="{FF2B5EF4-FFF2-40B4-BE49-F238E27FC236}">
                  <a16:creationId xmlns:a16="http://schemas.microsoft.com/office/drawing/2014/main" id="{FE2947FC-24B3-F401-06F1-EE8C7F19CF45}"/>
                </a:ext>
              </a:extLst>
            </p:cNvPr>
            <p:cNvSpPr txBox="1"/>
            <p:nvPr/>
          </p:nvSpPr>
          <p:spPr>
            <a:xfrm>
              <a:off x="626806" y="3637691"/>
              <a:ext cx="460076" cy="307777"/>
            </a:xfrm>
            <a:prstGeom prst="rect">
              <a:avLst/>
            </a:prstGeom>
            <a:noFill/>
            <a:ln>
              <a:noFill/>
            </a:ln>
          </p:spPr>
          <p:txBody>
            <a:bodyPr wrap="square" lIns="0" tIns="0" rIns="0" bIns="0" rtlCol="0">
              <a:spAutoFit/>
            </a:bodyPr>
            <a:lstStyle/>
            <a:p>
              <a:r>
                <a:rPr kumimoji="1" lang="ja-JP" altLang="en-US" sz="1000">
                  <a:ln w="5080">
                    <a:noFill/>
                  </a:ln>
                  <a:effectLst/>
                  <a:latin typeface="HGPｺﾞｼｯｸE" panose="020B0900000000000000" pitchFamily="50" charset="-128"/>
                  <a:ea typeface="HGPｺﾞｼｯｸE" panose="020B0900000000000000" pitchFamily="50" charset="-128"/>
                </a:rPr>
                <a:t>総務費</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a:p>
              <a:r>
                <a:rPr kumimoji="1" lang="en-US" altLang="ja-JP" sz="1000" dirty="0">
                  <a:ln w="5080">
                    <a:noFill/>
                  </a:ln>
                  <a:latin typeface="HGPｺﾞｼｯｸE" panose="020B0900000000000000" pitchFamily="50" charset="-128"/>
                  <a:ea typeface="HGPｺﾞｼｯｸE" panose="020B0900000000000000" pitchFamily="50" charset="-128"/>
                </a:rPr>
                <a:t>5</a:t>
              </a:r>
              <a:r>
                <a:rPr kumimoji="1" lang="en-US" altLang="ja-JP" sz="1000" dirty="0">
                  <a:ln w="5080">
                    <a:noFill/>
                  </a:ln>
                  <a:effectLst/>
                  <a:latin typeface="HGPｺﾞｼｯｸE" panose="020B0900000000000000" pitchFamily="50" charset="-128"/>
                  <a:ea typeface="HGPｺﾞｼｯｸE" panose="020B0900000000000000" pitchFamily="50" charset="-128"/>
                </a:rPr>
                <a:t>.4%</a:t>
              </a:r>
            </a:p>
          </p:txBody>
        </p:sp>
        <p:sp>
          <p:nvSpPr>
            <p:cNvPr id="16" name="テキスト ボックス 15">
              <a:extLst>
                <a:ext uri="{FF2B5EF4-FFF2-40B4-BE49-F238E27FC236}">
                  <a16:creationId xmlns:a16="http://schemas.microsoft.com/office/drawing/2014/main" id="{55FA7959-06F6-A45D-295C-F3549AF7CA04}"/>
                </a:ext>
              </a:extLst>
            </p:cNvPr>
            <p:cNvSpPr txBox="1"/>
            <p:nvPr/>
          </p:nvSpPr>
          <p:spPr>
            <a:xfrm>
              <a:off x="638483" y="2712683"/>
              <a:ext cx="683982"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商工費</a:t>
              </a:r>
              <a:r>
                <a:rPr kumimoji="1" lang="en-US" altLang="ja-JP" sz="1000" dirty="0">
                  <a:ln w="5080">
                    <a:noFill/>
                  </a:ln>
                  <a:latin typeface="HGPｺﾞｼｯｸE" panose="020B0900000000000000" pitchFamily="50" charset="-128"/>
                  <a:ea typeface="HGPｺﾞｼｯｸE" panose="020B0900000000000000" pitchFamily="50" charset="-128"/>
                </a:rPr>
                <a:t>1.5%</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7" name="テキスト ボックス 16">
              <a:extLst>
                <a:ext uri="{FF2B5EF4-FFF2-40B4-BE49-F238E27FC236}">
                  <a16:creationId xmlns:a16="http://schemas.microsoft.com/office/drawing/2014/main" id="{F28F6B3F-4E0E-66AB-CD0C-0E241B488BA7}"/>
                </a:ext>
              </a:extLst>
            </p:cNvPr>
            <p:cNvSpPr txBox="1"/>
            <p:nvPr/>
          </p:nvSpPr>
          <p:spPr>
            <a:xfrm>
              <a:off x="638484" y="2927720"/>
              <a:ext cx="670416"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衛生費</a:t>
              </a:r>
              <a:r>
                <a:rPr kumimoji="1" lang="en-US" altLang="ja-JP" sz="1000" dirty="0">
                  <a:ln w="5080">
                    <a:noFill/>
                  </a:ln>
                  <a:latin typeface="HGPｺﾞｼｯｸE" panose="020B0900000000000000" pitchFamily="50" charset="-128"/>
                  <a:ea typeface="HGPｺﾞｼｯｸE" panose="020B0900000000000000" pitchFamily="50" charset="-128"/>
                </a:rPr>
                <a:t>3.8%</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8AB86B9D-F029-AEB7-B1E4-A83B05A47D1E}"/>
                </a:ext>
              </a:extLst>
            </p:cNvPr>
            <p:cNvSpPr txBox="1"/>
            <p:nvPr/>
          </p:nvSpPr>
          <p:spPr>
            <a:xfrm>
              <a:off x="644381" y="3167458"/>
              <a:ext cx="651230" cy="307777"/>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農林水産費</a:t>
              </a:r>
              <a:endParaRPr kumimoji="1" lang="en-US" altLang="ja-JP" sz="1000" dirty="0">
                <a:ln w="5080">
                  <a:noFill/>
                </a:ln>
                <a:latin typeface="HGPｺﾞｼｯｸE" panose="020B0900000000000000" pitchFamily="50" charset="-128"/>
                <a:ea typeface="HGPｺﾞｼｯｸE" panose="020B0900000000000000" pitchFamily="50" charset="-128"/>
              </a:endParaRPr>
            </a:p>
            <a:p>
              <a:r>
                <a:rPr kumimoji="1" lang="en-US" altLang="ja-JP" sz="1000" dirty="0">
                  <a:ln w="5080">
                    <a:noFill/>
                  </a:ln>
                  <a:latin typeface="HGPｺﾞｼｯｸE" panose="020B0900000000000000" pitchFamily="50" charset="-128"/>
                  <a:ea typeface="HGPｺﾞｼｯｸE" panose="020B0900000000000000" pitchFamily="50" charset="-128"/>
                </a:rPr>
                <a:t>4.4%</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1" name="テキスト ボックス 20">
              <a:extLst>
                <a:ext uri="{FF2B5EF4-FFF2-40B4-BE49-F238E27FC236}">
                  <a16:creationId xmlns:a16="http://schemas.microsoft.com/office/drawing/2014/main" id="{F7335F70-A696-B417-2255-75A2FF433CCE}"/>
                </a:ext>
              </a:extLst>
            </p:cNvPr>
            <p:cNvSpPr txBox="1"/>
            <p:nvPr/>
          </p:nvSpPr>
          <p:spPr>
            <a:xfrm>
              <a:off x="2491734" y="2716184"/>
              <a:ext cx="946269"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災害復旧費</a:t>
              </a:r>
              <a:r>
                <a:rPr kumimoji="1" lang="en-US" altLang="ja-JP" sz="1000" dirty="0">
                  <a:ln w="5080">
                    <a:noFill/>
                  </a:ln>
                  <a:latin typeface="HGPｺﾞｼｯｸE" panose="020B0900000000000000" pitchFamily="50" charset="-128"/>
                  <a:ea typeface="HGPｺﾞｼｯｸE" panose="020B0900000000000000" pitchFamily="50" charset="-128"/>
                </a:rPr>
                <a:t>1.1%</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grpSp>
          <p:nvGrpSpPr>
            <p:cNvPr id="26" name="グループ化 25">
              <a:extLst>
                <a:ext uri="{FF2B5EF4-FFF2-40B4-BE49-F238E27FC236}">
                  <a16:creationId xmlns:a16="http://schemas.microsoft.com/office/drawing/2014/main" id="{379ABE2C-A636-C7C9-C27C-4AA8E347271B}"/>
                </a:ext>
              </a:extLst>
            </p:cNvPr>
            <p:cNvGrpSpPr/>
            <p:nvPr/>
          </p:nvGrpSpPr>
          <p:grpSpPr>
            <a:xfrm>
              <a:off x="5303290" y="3991621"/>
              <a:ext cx="1478171" cy="186863"/>
              <a:chOff x="7223877" y="3380051"/>
              <a:chExt cx="1478171" cy="186863"/>
            </a:xfrm>
          </p:grpSpPr>
          <p:sp>
            <p:nvSpPr>
              <p:cNvPr id="27" name="テキスト ボックス 26">
                <a:extLst>
                  <a:ext uri="{FF2B5EF4-FFF2-40B4-BE49-F238E27FC236}">
                    <a16:creationId xmlns:a16="http://schemas.microsoft.com/office/drawing/2014/main" id="{97B9429F-0448-87A5-48A6-6B66D312FC83}"/>
                  </a:ext>
                </a:extLst>
              </p:cNvPr>
              <p:cNvSpPr txBox="1"/>
              <p:nvPr/>
            </p:nvSpPr>
            <p:spPr>
              <a:xfrm>
                <a:off x="8062402" y="338677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1,353</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8" name="テキスト ボックス 27">
                <a:extLst>
                  <a:ext uri="{FF2B5EF4-FFF2-40B4-BE49-F238E27FC236}">
                    <a16:creationId xmlns:a16="http://schemas.microsoft.com/office/drawing/2014/main" id="{1F0B9E05-DC2B-F17A-12ED-A25F9ED31696}"/>
                  </a:ext>
                </a:extLst>
              </p:cNvPr>
              <p:cNvSpPr txBox="1"/>
              <p:nvPr/>
            </p:nvSpPr>
            <p:spPr>
              <a:xfrm>
                <a:off x="7415128" y="3395944"/>
                <a:ext cx="551239" cy="153888"/>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諸支出金</a:t>
                </a:r>
              </a:p>
            </p:txBody>
          </p:sp>
          <p:sp>
            <p:nvSpPr>
              <p:cNvPr id="29" name="正方形/長方形 28">
                <a:extLst>
                  <a:ext uri="{FF2B5EF4-FFF2-40B4-BE49-F238E27FC236}">
                    <a16:creationId xmlns:a16="http://schemas.microsoft.com/office/drawing/2014/main" id="{56017D69-30B7-017F-5D09-129EE2B9D280}"/>
                  </a:ext>
                </a:extLst>
              </p:cNvPr>
              <p:cNvSpPr/>
              <p:nvPr/>
            </p:nvSpPr>
            <p:spPr>
              <a:xfrm>
                <a:off x="7223877" y="3380051"/>
                <a:ext cx="149649" cy="186863"/>
              </a:xfrm>
              <a:prstGeom prst="rect">
                <a:avLst/>
              </a:prstGeom>
              <a:solidFill>
                <a:srgbClr val="84949E"/>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56" name="グループ化 55">
              <a:extLst>
                <a:ext uri="{FF2B5EF4-FFF2-40B4-BE49-F238E27FC236}">
                  <a16:creationId xmlns:a16="http://schemas.microsoft.com/office/drawing/2014/main" id="{6680A7E0-995E-1BB8-47A4-60B2FC8D9948}"/>
                </a:ext>
              </a:extLst>
            </p:cNvPr>
            <p:cNvGrpSpPr/>
            <p:nvPr/>
          </p:nvGrpSpPr>
          <p:grpSpPr>
            <a:xfrm>
              <a:off x="6985496" y="3664523"/>
              <a:ext cx="1630086" cy="198519"/>
              <a:chOff x="7219226" y="3369015"/>
              <a:chExt cx="1630086" cy="198519"/>
            </a:xfrm>
          </p:grpSpPr>
          <p:sp>
            <p:nvSpPr>
              <p:cNvPr id="57" name="テキスト ボックス 56">
                <a:extLst>
                  <a:ext uri="{FF2B5EF4-FFF2-40B4-BE49-F238E27FC236}">
                    <a16:creationId xmlns:a16="http://schemas.microsoft.com/office/drawing/2014/main" id="{3FD2D245-E4C9-9716-AF4A-0F4D90BEC4DD}"/>
                  </a:ext>
                </a:extLst>
              </p:cNvPr>
              <p:cNvSpPr txBox="1"/>
              <p:nvPr/>
            </p:nvSpPr>
            <p:spPr>
              <a:xfrm>
                <a:off x="8302942" y="3369015"/>
                <a:ext cx="546370"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358</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58" name="テキスト ボックス 57">
                <a:extLst>
                  <a:ext uri="{FF2B5EF4-FFF2-40B4-BE49-F238E27FC236}">
                    <a16:creationId xmlns:a16="http://schemas.microsoft.com/office/drawing/2014/main" id="{2E9BFB80-9C5F-4322-16B8-A07B0D2C91BE}"/>
                  </a:ext>
                </a:extLst>
              </p:cNvPr>
              <p:cNvSpPr txBox="1"/>
              <p:nvPr/>
            </p:nvSpPr>
            <p:spPr>
              <a:xfrm>
                <a:off x="7420218" y="3381984"/>
                <a:ext cx="912044"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農林水産業費</a:t>
                </a:r>
                <a:endParaRPr kumimoji="1" lang="en-US" altLang="ja-JP" sz="1000" dirty="0">
                  <a:ln w="5080">
                    <a:noFill/>
                  </a:ln>
                  <a:latin typeface="HGPｺﾞｼｯｸE" panose="020B0900000000000000" pitchFamily="50" charset="-128"/>
                  <a:ea typeface="HGPｺﾞｼｯｸE" panose="020B0900000000000000" pitchFamily="50" charset="-128"/>
                </a:endParaRPr>
              </a:p>
            </p:txBody>
          </p:sp>
          <p:sp>
            <p:nvSpPr>
              <p:cNvPr id="59" name="正方形/長方形 58">
                <a:extLst>
                  <a:ext uri="{FF2B5EF4-FFF2-40B4-BE49-F238E27FC236}">
                    <a16:creationId xmlns:a16="http://schemas.microsoft.com/office/drawing/2014/main" id="{3458716B-C300-DB9E-22A4-55D90828236C}"/>
                  </a:ext>
                </a:extLst>
              </p:cNvPr>
              <p:cNvSpPr/>
              <p:nvPr/>
            </p:nvSpPr>
            <p:spPr>
              <a:xfrm>
                <a:off x="7219226" y="3380671"/>
                <a:ext cx="149649" cy="186863"/>
              </a:xfrm>
              <a:prstGeom prst="rect">
                <a:avLst/>
              </a:prstGeom>
              <a:solidFill>
                <a:srgbClr val="FFF1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63" name="グループ化 62">
              <a:extLst>
                <a:ext uri="{FF2B5EF4-FFF2-40B4-BE49-F238E27FC236}">
                  <a16:creationId xmlns:a16="http://schemas.microsoft.com/office/drawing/2014/main" id="{087494A0-AAF2-4669-5BAB-C2A58553FC90}"/>
                </a:ext>
              </a:extLst>
            </p:cNvPr>
            <p:cNvGrpSpPr/>
            <p:nvPr/>
          </p:nvGrpSpPr>
          <p:grpSpPr>
            <a:xfrm>
              <a:off x="6985496" y="3997898"/>
              <a:ext cx="1628181" cy="188994"/>
              <a:chOff x="7219226" y="3378540"/>
              <a:chExt cx="1628181" cy="188994"/>
            </a:xfrm>
          </p:grpSpPr>
          <p:sp>
            <p:nvSpPr>
              <p:cNvPr id="21504" name="テキスト ボックス 21503">
                <a:extLst>
                  <a:ext uri="{FF2B5EF4-FFF2-40B4-BE49-F238E27FC236}">
                    <a16:creationId xmlns:a16="http://schemas.microsoft.com/office/drawing/2014/main" id="{F2830045-4060-EDC7-2AD0-A737C774406D}"/>
                  </a:ext>
                </a:extLst>
              </p:cNvPr>
              <p:cNvSpPr txBox="1"/>
              <p:nvPr/>
            </p:nvSpPr>
            <p:spPr>
              <a:xfrm>
                <a:off x="8301037" y="3378540"/>
                <a:ext cx="546370"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306</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05" name="テキスト ボックス 21504">
                <a:extLst>
                  <a:ext uri="{FF2B5EF4-FFF2-40B4-BE49-F238E27FC236}">
                    <a16:creationId xmlns:a16="http://schemas.microsoft.com/office/drawing/2014/main" id="{9F065E93-0F56-E497-3BAB-C367F22E6552}"/>
                  </a:ext>
                </a:extLst>
              </p:cNvPr>
              <p:cNvSpPr txBox="1"/>
              <p:nvPr/>
            </p:nvSpPr>
            <p:spPr>
              <a:xfrm>
                <a:off x="7429744" y="3381349"/>
                <a:ext cx="405008"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衛生費</a:t>
                </a:r>
              </a:p>
            </p:txBody>
          </p:sp>
          <p:sp>
            <p:nvSpPr>
              <p:cNvPr id="21506" name="正方形/長方形 21505">
                <a:extLst>
                  <a:ext uri="{FF2B5EF4-FFF2-40B4-BE49-F238E27FC236}">
                    <a16:creationId xmlns:a16="http://schemas.microsoft.com/office/drawing/2014/main" id="{D116E98E-5231-E623-E1D1-2D7942AF4772}"/>
                  </a:ext>
                </a:extLst>
              </p:cNvPr>
              <p:cNvSpPr/>
              <p:nvPr/>
            </p:nvSpPr>
            <p:spPr>
              <a:xfrm>
                <a:off x="7219226" y="3380671"/>
                <a:ext cx="149649" cy="186863"/>
              </a:xfrm>
              <a:prstGeom prst="rect">
                <a:avLst/>
              </a:prstGeom>
              <a:solidFill>
                <a:srgbClr val="77D9A8"/>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07" name="直線コネクタ 21506">
                <a:extLst>
                  <a:ext uri="{FF2B5EF4-FFF2-40B4-BE49-F238E27FC236}">
                    <a16:creationId xmlns:a16="http://schemas.microsoft.com/office/drawing/2014/main" id="{62E7D259-ADB3-C23D-BB7C-909B34089A52}"/>
                  </a:ext>
                </a:extLst>
              </p:cNvPr>
              <p:cNvCxnSpPr>
                <a:cxnSpLocks/>
              </p:cNvCxnSpPr>
              <p:nvPr/>
            </p:nvCxnSpPr>
            <p:spPr>
              <a:xfrm>
                <a:off x="7876240" y="3463178"/>
                <a:ext cx="34579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13" name="グループ化 21512">
              <a:extLst>
                <a:ext uri="{FF2B5EF4-FFF2-40B4-BE49-F238E27FC236}">
                  <a16:creationId xmlns:a16="http://schemas.microsoft.com/office/drawing/2014/main" id="{FCC1537D-3D24-8DA9-5D6B-43981827D0D7}"/>
                </a:ext>
              </a:extLst>
            </p:cNvPr>
            <p:cNvGrpSpPr/>
            <p:nvPr/>
          </p:nvGrpSpPr>
          <p:grpSpPr>
            <a:xfrm>
              <a:off x="6985496" y="4635184"/>
              <a:ext cx="1604813" cy="193106"/>
              <a:chOff x="7217395" y="3374428"/>
              <a:chExt cx="1604813" cy="193106"/>
            </a:xfrm>
          </p:grpSpPr>
          <p:sp>
            <p:nvSpPr>
              <p:cNvPr id="21514" name="テキスト ボックス 21513">
                <a:extLst>
                  <a:ext uri="{FF2B5EF4-FFF2-40B4-BE49-F238E27FC236}">
                    <a16:creationId xmlns:a16="http://schemas.microsoft.com/office/drawing/2014/main" id="{39507BDC-7A70-616E-804F-74AF2406D6A4}"/>
                  </a:ext>
                </a:extLst>
              </p:cNvPr>
              <p:cNvSpPr txBox="1"/>
              <p:nvPr/>
            </p:nvSpPr>
            <p:spPr>
              <a:xfrm>
                <a:off x="8378015" y="3374428"/>
                <a:ext cx="444193"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90</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15" name="テキスト ボックス 21514">
                <a:extLst>
                  <a:ext uri="{FF2B5EF4-FFF2-40B4-BE49-F238E27FC236}">
                    <a16:creationId xmlns:a16="http://schemas.microsoft.com/office/drawing/2014/main" id="{A15FDE8D-66B8-6610-E2A3-C4D96497FCD2}"/>
                  </a:ext>
                </a:extLst>
              </p:cNvPr>
              <p:cNvSpPr txBox="1"/>
              <p:nvPr/>
            </p:nvSpPr>
            <p:spPr>
              <a:xfrm>
                <a:off x="7429701" y="3388356"/>
                <a:ext cx="661768"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災害復旧費</a:t>
                </a:r>
              </a:p>
            </p:txBody>
          </p:sp>
          <p:sp>
            <p:nvSpPr>
              <p:cNvPr id="21516" name="正方形/長方形 21515">
                <a:extLst>
                  <a:ext uri="{FF2B5EF4-FFF2-40B4-BE49-F238E27FC236}">
                    <a16:creationId xmlns:a16="http://schemas.microsoft.com/office/drawing/2014/main" id="{F9A4531A-9A26-4EF4-E034-4051FE62A188}"/>
                  </a:ext>
                </a:extLst>
              </p:cNvPr>
              <p:cNvSpPr/>
              <p:nvPr/>
            </p:nvSpPr>
            <p:spPr>
              <a:xfrm>
                <a:off x="7217395" y="3380671"/>
                <a:ext cx="149649" cy="186863"/>
              </a:xfrm>
              <a:prstGeom prst="rect">
                <a:avLst/>
              </a:prstGeom>
              <a:solidFill>
                <a:srgbClr val="005A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sp>
          <p:nvSpPr>
            <p:cNvPr id="21566" name="フリーフォーム 21565">
              <a:extLst>
                <a:ext uri="{FF2B5EF4-FFF2-40B4-BE49-F238E27FC236}">
                  <a16:creationId xmlns:a16="http://schemas.microsoft.com/office/drawing/2014/main" id="{F84B2953-16C7-8437-B1B0-0C97C08E594A}"/>
                </a:ext>
              </a:extLst>
            </p:cNvPr>
            <p:cNvSpPr/>
            <p:nvPr/>
          </p:nvSpPr>
          <p:spPr>
            <a:xfrm>
              <a:off x="1375326" y="2795057"/>
              <a:ext cx="892117" cy="414598"/>
            </a:xfrm>
            <a:custGeom>
              <a:avLst/>
              <a:gdLst>
                <a:gd name="connsiteX0" fmla="*/ 0 w 311634"/>
                <a:gd name="connsiteY0" fmla="*/ 0 h 483853"/>
                <a:gd name="connsiteX1" fmla="*/ 311634 w 311634"/>
                <a:gd name="connsiteY1" fmla="*/ 0 h 483853"/>
                <a:gd name="connsiteX2" fmla="*/ 311634 w 311634"/>
                <a:gd name="connsiteY2" fmla="*/ 483853 h 483853"/>
              </a:gdLst>
              <a:ahLst/>
              <a:cxnLst>
                <a:cxn ang="0">
                  <a:pos x="connsiteX0" y="connsiteY0"/>
                </a:cxn>
                <a:cxn ang="0">
                  <a:pos x="connsiteX1" y="connsiteY1"/>
                </a:cxn>
                <a:cxn ang="0">
                  <a:pos x="connsiteX2" y="connsiteY2"/>
                </a:cxn>
              </a:cxnLst>
              <a:rect l="l" t="t" r="r" b="b"/>
              <a:pathLst>
                <a:path w="311634" h="483853">
                  <a:moveTo>
                    <a:pt x="0" y="0"/>
                  </a:moveTo>
                  <a:lnTo>
                    <a:pt x="311634" y="0"/>
                  </a:lnTo>
                  <a:lnTo>
                    <a:pt x="311634" y="483853"/>
                  </a:lnTo>
                </a:path>
              </a:pathLst>
            </a:custGeom>
            <a:noFill/>
            <a:ln w="12700">
              <a:headEnd w="sm" len="sm"/>
              <a:tail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13" name="フリーフォーム 25612">
              <a:extLst>
                <a:ext uri="{FF2B5EF4-FFF2-40B4-BE49-F238E27FC236}">
                  <a16:creationId xmlns:a16="http://schemas.microsoft.com/office/drawing/2014/main" id="{DB16254E-42C1-60DB-EC3B-4DE8772881BB}"/>
                </a:ext>
              </a:extLst>
            </p:cNvPr>
            <p:cNvSpPr/>
            <p:nvPr/>
          </p:nvSpPr>
          <p:spPr>
            <a:xfrm>
              <a:off x="1373872" y="3011309"/>
              <a:ext cx="644872" cy="253581"/>
            </a:xfrm>
            <a:custGeom>
              <a:avLst/>
              <a:gdLst>
                <a:gd name="connsiteX0" fmla="*/ 0 w 701177"/>
                <a:gd name="connsiteY0" fmla="*/ 0 h 323936"/>
                <a:gd name="connsiteX1" fmla="*/ 701177 w 701177"/>
                <a:gd name="connsiteY1" fmla="*/ 0 h 323936"/>
                <a:gd name="connsiteX2" fmla="*/ 701177 w 701177"/>
                <a:gd name="connsiteY2" fmla="*/ 323936 h 323936"/>
              </a:gdLst>
              <a:ahLst/>
              <a:cxnLst>
                <a:cxn ang="0">
                  <a:pos x="connsiteX0" y="connsiteY0"/>
                </a:cxn>
                <a:cxn ang="0">
                  <a:pos x="connsiteX1" y="connsiteY1"/>
                </a:cxn>
                <a:cxn ang="0">
                  <a:pos x="connsiteX2" y="connsiteY2"/>
                </a:cxn>
              </a:cxnLst>
              <a:rect l="l" t="t" r="r" b="b"/>
              <a:pathLst>
                <a:path w="701177" h="323936">
                  <a:moveTo>
                    <a:pt x="0" y="0"/>
                  </a:moveTo>
                  <a:lnTo>
                    <a:pt x="701177" y="0"/>
                  </a:lnTo>
                  <a:lnTo>
                    <a:pt x="701177" y="323936"/>
                  </a:lnTo>
                </a:path>
              </a:pathLst>
            </a:custGeom>
            <a:noFill/>
            <a:ln w="12700">
              <a:headEnd w="sm" len="sm"/>
              <a:tail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14" name="フリーフォーム 25613">
              <a:extLst>
                <a:ext uri="{FF2B5EF4-FFF2-40B4-BE49-F238E27FC236}">
                  <a16:creationId xmlns:a16="http://schemas.microsoft.com/office/drawing/2014/main" id="{C63F544D-F0B2-6764-B1A3-513E1762D543}"/>
                </a:ext>
              </a:extLst>
            </p:cNvPr>
            <p:cNvSpPr/>
            <p:nvPr/>
          </p:nvSpPr>
          <p:spPr>
            <a:xfrm>
              <a:off x="1385983" y="3237231"/>
              <a:ext cx="189858" cy="214166"/>
            </a:xfrm>
            <a:custGeom>
              <a:avLst/>
              <a:gdLst>
                <a:gd name="connsiteX0" fmla="*/ 0 w 701177"/>
                <a:gd name="connsiteY0" fmla="*/ 0 h 323936"/>
                <a:gd name="connsiteX1" fmla="*/ 701177 w 701177"/>
                <a:gd name="connsiteY1" fmla="*/ 0 h 323936"/>
                <a:gd name="connsiteX2" fmla="*/ 701177 w 701177"/>
                <a:gd name="connsiteY2" fmla="*/ 323936 h 323936"/>
              </a:gdLst>
              <a:ahLst/>
              <a:cxnLst>
                <a:cxn ang="0">
                  <a:pos x="connsiteX0" y="connsiteY0"/>
                </a:cxn>
                <a:cxn ang="0">
                  <a:pos x="connsiteX1" y="connsiteY1"/>
                </a:cxn>
                <a:cxn ang="0">
                  <a:pos x="connsiteX2" y="connsiteY2"/>
                </a:cxn>
              </a:cxnLst>
              <a:rect l="l" t="t" r="r" b="b"/>
              <a:pathLst>
                <a:path w="701177" h="323936">
                  <a:moveTo>
                    <a:pt x="0" y="0"/>
                  </a:moveTo>
                  <a:lnTo>
                    <a:pt x="701177" y="0"/>
                  </a:lnTo>
                  <a:lnTo>
                    <a:pt x="701177" y="323936"/>
                  </a:lnTo>
                </a:path>
              </a:pathLst>
            </a:custGeom>
            <a:noFill/>
            <a:ln w="12700">
              <a:headEnd w="sm" len="sm"/>
              <a:tail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15" name="フリーフォーム 25614">
              <a:extLst>
                <a:ext uri="{FF2B5EF4-FFF2-40B4-BE49-F238E27FC236}">
                  <a16:creationId xmlns:a16="http://schemas.microsoft.com/office/drawing/2014/main" id="{138B3E10-0CC7-8B50-877B-8D9F9BC6F96A}"/>
                </a:ext>
              </a:extLst>
            </p:cNvPr>
            <p:cNvSpPr/>
            <p:nvPr/>
          </p:nvSpPr>
          <p:spPr>
            <a:xfrm flipH="1">
              <a:off x="2388829" y="2795057"/>
              <a:ext cx="45719" cy="391112"/>
            </a:xfrm>
            <a:custGeom>
              <a:avLst/>
              <a:gdLst>
                <a:gd name="connsiteX0" fmla="*/ 0 w 311634"/>
                <a:gd name="connsiteY0" fmla="*/ 0 h 483853"/>
                <a:gd name="connsiteX1" fmla="*/ 311634 w 311634"/>
                <a:gd name="connsiteY1" fmla="*/ 0 h 483853"/>
                <a:gd name="connsiteX2" fmla="*/ 311634 w 311634"/>
                <a:gd name="connsiteY2" fmla="*/ 483853 h 483853"/>
              </a:gdLst>
              <a:ahLst/>
              <a:cxnLst>
                <a:cxn ang="0">
                  <a:pos x="connsiteX0" y="connsiteY0"/>
                </a:cxn>
                <a:cxn ang="0">
                  <a:pos x="connsiteX1" y="connsiteY1"/>
                </a:cxn>
                <a:cxn ang="0">
                  <a:pos x="connsiteX2" y="connsiteY2"/>
                </a:cxn>
              </a:cxnLst>
              <a:rect l="l" t="t" r="r" b="b"/>
              <a:pathLst>
                <a:path w="311634" h="483853">
                  <a:moveTo>
                    <a:pt x="0" y="0"/>
                  </a:moveTo>
                  <a:lnTo>
                    <a:pt x="311634" y="0"/>
                  </a:lnTo>
                  <a:lnTo>
                    <a:pt x="311634" y="483853"/>
                  </a:lnTo>
                </a:path>
              </a:pathLst>
            </a:custGeom>
            <a:noFill/>
            <a:ln w="12700">
              <a:headEnd w="sm" len="sm"/>
              <a:tail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624" name="直線コネクタ 25623">
              <a:extLst>
                <a:ext uri="{FF2B5EF4-FFF2-40B4-BE49-F238E27FC236}">
                  <a16:creationId xmlns:a16="http://schemas.microsoft.com/office/drawing/2014/main" id="{30711ACE-BE94-2A48-295F-D7A8AA58FFC8}"/>
                </a:ext>
              </a:extLst>
            </p:cNvPr>
            <p:cNvCxnSpPr>
              <a:cxnSpLocks/>
            </p:cNvCxnSpPr>
            <p:nvPr/>
          </p:nvCxnSpPr>
          <p:spPr>
            <a:xfrm flipV="1">
              <a:off x="2469321" y="3081608"/>
              <a:ext cx="1" cy="104561"/>
            </a:xfrm>
            <a:prstGeom prst="line">
              <a:avLst/>
            </a:prstGeom>
            <a:ln w="1270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sp>
          <p:nvSpPr>
            <p:cNvPr id="31" name="テキスト ボックス 30">
              <a:extLst>
                <a:ext uri="{FF2B5EF4-FFF2-40B4-BE49-F238E27FC236}">
                  <a16:creationId xmlns:a16="http://schemas.microsoft.com/office/drawing/2014/main" id="{07C93952-70D2-7C44-2F34-199C7BBC7DCB}"/>
                </a:ext>
              </a:extLst>
            </p:cNvPr>
            <p:cNvSpPr txBox="1"/>
            <p:nvPr/>
          </p:nvSpPr>
          <p:spPr>
            <a:xfrm>
              <a:off x="3194779" y="4923059"/>
              <a:ext cx="930581" cy="369332"/>
            </a:xfrm>
            <a:prstGeom prst="rect">
              <a:avLst/>
            </a:prstGeom>
            <a:noFill/>
            <a:ln>
              <a:noFill/>
            </a:ln>
          </p:spPr>
          <p:txBody>
            <a:bodyPr wrap="square" lIns="0" tIns="0" rIns="0" bIns="0" rtlCol="0">
              <a:spAutoFit/>
            </a:bodyPr>
            <a:lstStyle/>
            <a:p>
              <a:pPr algn="ctr"/>
              <a:r>
                <a:rPr lang="ja-JP" altLang="en-US" sz="1400">
                  <a:ln w="5080">
                    <a:noFill/>
                  </a:ln>
                  <a:solidFill>
                    <a:schemeClr val="bg1"/>
                  </a:solidFill>
                  <a:latin typeface="HGPｺﾞｼｯｸE" panose="020B0900000000000000" pitchFamily="50" charset="-128"/>
                  <a:ea typeface="HGPｺﾞｼｯｸE" panose="020B0900000000000000" pitchFamily="50" charset="-128"/>
                </a:rPr>
                <a:t>諸支出金</a:t>
              </a:r>
              <a:endParaRPr kumimoji="1" lang="en-US" altLang="ja-JP" sz="1300" dirty="0">
                <a:ln w="5080">
                  <a:noFill/>
                </a:ln>
                <a:solidFill>
                  <a:schemeClr val="bg1"/>
                </a:solidFill>
                <a:latin typeface="HGPｺﾞｼｯｸE" panose="020B0900000000000000" pitchFamily="50" charset="-128"/>
                <a:ea typeface="HGPｺﾞｼｯｸE" panose="020B0900000000000000" pitchFamily="50" charset="-128"/>
              </a:endParaRPr>
            </a:p>
            <a:p>
              <a:pPr algn="ctr"/>
              <a:r>
                <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rPr>
                <a:t>16.8%</a:t>
              </a:r>
            </a:p>
          </p:txBody>
        </p:sp>
        <p:sp>
          <p:nvSpPr>
            <p:cNvPr id="33" name="テキスト ボックス 32">
              <a:extLst>
                <a:ext uri="{FF2B5EF4-FFF2-40B4-BE49-F238E27FC236}">
                  <a16:creationId xmlns:a16="http://schemas.microsoft.com/office/drawing/2014/main" id="{E820985B-11FE-F330-BEF2-4B69D6E71EF9}"/>
                </a:ext>
              </a:extLst>
            </p:cNvPr>
            <p:cNvSpPr txBox="1"/>
            <p:nvPr/>
          </p:nvSpPr>
          <p:spPr>
            <a:xfrm>
              <a:off x="2534722" y="5764791"/>
              <a:ext cx="626324" cy="353943"/>
            </a:xfrm>
            <a:prstGeom prst="rect">
              <a:avLst/>
            </a:prstGeom>
            <a:noFill/>
            <a:ln>
              <a:noFill/>
            </a:ln>
          </p:spPr>
          <p:txBody>
            <a:bodyPr wrap="square" lIns="0" tIns="0" rIns="0" bIns="0" rtlCol="0">
              <a:spAutoFit/>
            </a:bodyPr>
            <a:lstStyle/>
            <a:p>
              <a:pPr algn="ctr"/>
              <a:r>
                <a:rPr kumimoji="1" lang="ja-JP" altLang="en-US" sz="1300">
                  <a:ln w="5080">
                    <a:noFill/>
                  </a:ln>
                  <a:latin typeface="HGPｺﾞｼｯｸE" panose="020B0900000000000000" pitchFamily="50" charset="-128"/>
                  <a:ea typeface="HGPｺﾞｼｯｸE" panose="020B0900000000000000" pitchFamily="50" charset="-128"/>
                </a:rPr>
                <a:t>民生費</a:t>
              </a:r>
              <a:endParaRPr kumimoji="1" lang="en-US" altLang="ja-JP" sz="1300" dirty="0">
                <a:ln w="5080">
                  <a:noFill/>
                </a:ln>
                <a:latin typeface="HGPｺﾞｼｯｸE" panose="020B0900000000000000" pitchFamily="50" charset="-128"/>
                <a:ea typeface="HGPｺﾞｼｯｸE" panose="020B0900000000000000" pitchFamily="50" charset="-128"/>
              </a:endParaRP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15.5%</a:t>
              </a:r>
            </a:p>
          </p:txBody>
        </p:sp>
        <p:cxnSp>
          <p:nvCxnSpPr>
            <p:cNvPr id="47" name="直線コネクタ 46">
              <a:extLst>
                <a:ext uri="{FF2B5EF4-FFF2-40B4-BE49-F238E27FC236}">
                  <a16:creationId xmlns:a16="http://schemas.microsoft.com/office/drawing/2014/main" id="{A6473503-07A4-CD9F-71A2-9F71ED80BF0A}"/>
                </a:ext>
              </a:extLst>
            </p:cNvPr>
            <p:cNvCxnSpPr>
              <a:cxnSpLocks/>
            </p:cNvCxnSpPr>
            <p:nvPr/>
          </p:nvCxnSpPr>
          <p:spPr>
            <a:xfrm flipH="1">
              <a:off x="1007840" y="3722744"/>
              <a:ext cx="343881" cy="0"/>
            </a:xfrm>
            <a:prstGeom prst="line">
              <a:avLst/>
            </a:prstGeom>
            <a:ln w="1270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sp>
          <p:nvSpPr>
            <p:cNvPr id="50" name="テキスト ボックス 49">
              <a:extLst>
                <a:ext uri="{FF2B5EF4-FFF2-40B4-BE49-F238E27FC236}">
                  <a16:creationId xmlns:a16="http://schemas.microsoft.com/office/drawing/2014/main" id="{351FBD37-C984-A9F6-FCF9-2C85933EDB45}"/>
                </a:ext>
              </a:extLst>
            </p:cNvPr>
            <p:cNvSpPr txBox="1"/>
            <p:nvPr/>
          </p:nvSpPr>
          <p:spPr>
            <a:xfrm>
              <a:off x="2491735" y="2927199"/>
              <a:ext cx="786880"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そのほか</a:t>
              </a:r>
              <a:r>
                <a:rPr kumimoji="1" lang="en-US" altLang="ja-JP" sz="1000" dirty="0">
                  <a:ln w="5080">
                    <a:noFill/>
                  </a:ln>
                  <a:latin typeface="HGPｺﾞｼｯｸE" panose="020B0900000000000000" pitchFamily="50" charset="-128"/>
                  <a:ea typeface="HGPｺﾞｼｯｸE" panose="020B0900000000000000" pitchFamily="50" charset="-128"/>
                </a:rPr>
                <a:t>0.4%</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grpSp>
          <p:nvGrpSpPr>
            <p:cNvPr id="21556" name="グループ化 21555">
              <a:extLst>
                <a:ext uri="{FF2B5EF4-FFF2-40B4-BE49-F238E27FC236}">
                  <a16:creationId xmlns:a16="http://schemas.microsoft.com/office/drawing/2014/main" id="{25045D17-339B-531F-BBD0-81E6CCEDC38A}"/>
                </a:ext>
              </a:extLst>
            </p:cNvPr>
            <p:cNvGrpSpPr/>
            <p:nvPr/>
          </p:nvGrpSpPr>
          <p:grpSpPr>
            <a:xfrm>
              <a:off x="5303290" y="4315908"/>
              <a:ext cx="1474386" cy="186863"/>
              <a:chOff x="5303290" y="4315908"/>
              <a:chExt cx="1474386" cy="186863"/>
            </a:xfrm>
          </p:grpSpPr>
          <p:grpSp>
            <p:nvGrpSpPr>
              <p:cNvPr id="21539" name="グループ化 21538">
                <a:extLst>
                  <a:ext uri="{FF2B5EF4-FFF2-40B4-BE49-F238E27FC236}">
                    <a16:creationId xmlns:a16="http://schemas.microsoft.com/office/drawing/2014/main" id="{1EFCD366-C925-5B01-1435-9AFAB66AEFBA}"/>
                  </a:ext>
                </a:extLst>
              </p:cNvPr>
              <p:cNvGrpSpPr/>
              <p:nvPr/>
            </p:nvGrpSpPr>
            <p:grpSpPr>
              <a:xfrm>
                <a:off x="5303290" y="4315908"/>
                <a:ext cx="1474386" cy="186863"/>
                <a:chOff x="7220092" y="3381609"/>
                <a:chExt cx="1474386" cy="186863"/>
              </a:xfrm>
            </p:grpSpPr>
            <p:sp>
              <p:nvSpPr>
                <p:cNvPr id="21540" name="テキスト ボックス 21539">
                  <a:extLst>
                    <a:ext uri="{FF2B5EF4-FFF2-40B4-BE49-F238E27FC236}">
                      <a16:creationId xmlns:a16="http://schemas.microsoft.com/office/drawing/2014/main" id="{7F8A8E12-3E12-605B-476E-A547C7316367}"/>
                    </a:ext>
                  </a:extLst>
                </p:cNvPr>
                <p:cNvSpPr txBox="1"/>
                <p:nvPr/>
              </p:nvSpPr>
              <p:spPr>
                <a:xfrm>
                  <a:off x="8054832" y="338169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1,245</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41" name="テキスト ボックス 21540">
                  <a:extLst>
                    <a:ext uri="{FF2B5EF4-FFF2-40B4-BE49-F238E27FC236}">
                      <a16:creationId xmlns:a16="http://schemas.microsoft.com/office/drawing/2014/main" id="{E0322546-66FC-03B6-A2E3-BB8E43055C09}"/>
                    </a:ext>
                  </a:extLst>
                </p:cNvPr>
                <p:cNvSpPr txBox="1"/>
                <p:nvPr/>
              </p:nvSpPr>
              <p:spPr>
                <a:xfrm>
                  <a:off x="7415129" y="3395944"/>
                  <a:ext cx="509890"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民生費</a:t>
                  </a:r>
                  <a:endParaRPr lang="ja-JP" altLang="en-US" sz="1000">
                    <a:ln w="5080">
                      <a:noFill/>
                    </a:ln>
                    <a:latin typeface="HGPｺﾞｼｯｸE" panose="020B0900000000000000" pitchFamily="50" charset="-128"/>
                    <a:ea typeface="HGPｺﾞｼｯｸE" panose="020B0900000000000000" pitchFamily="50" charset="-128"/>
                  </a:endParaRPr>
                </a:p>
              </p:txBody>
            </p:sp>
            <p:sp>
              <p:nvSpPr>
                <p:cNvPr id="21542" name="正方形/長方形 21541">
                  <a:extLst>
                    <a:ext uri="{FF2B5EF4-FFF2-40B4-BE49-F238E27FC236}">
                      <a16:creationId xmlns:a16="http://schemas.microsoft.com/office/drawing/2014/main" id="{1C697C1C-46D3-DBCA-8C04-491BAC9B7AB5}"/>
                    </a:ext>
                  </a:extLst>
                </p:cNvPr>
                <p:cNvSpPr/>
                <p:nvPr/>
              </p:nvSpPr>
              <p:spPr>
                <a:xfrm>
                  <a:off x="7220092" y="3381609"/>
                  <a:ext cx="149649" cy="186863"/>
                </a:xfrm>
                <a:prstGeom prst="rect">
                  <a:avLst/>
                </a:prstGeom>
                <a:solidFill>
                  <a:srgbClr val="4DC4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cxnSp>
            <p:nvCxnSpPr>
              <p:cNvPr id="62" name="直線コネクタ 61">
                <a:extLst>
                  <a:ext uri="{FF2B5EF4-FFF2-40B4-BE49-F238E27FC236}">
                    <a16:creationId xmlns:a16="http://schemas.microsoft.com/office/drawing/2014/main" id="{0103E104-A766-60AB-8C7E-9988B73C1364}"/>
                  </a:ext>
                </a:extLst>
              </p:cNvPr>
              <p:cNvCxnSpPr>
                <a:cxnSpLocks/>
              </p:cNvCxnSpPr>
              <p:nvPr/>
            </p:nvCxnSpPr>
            <p:spPr>
              <a:xfrm>
                <a:off x="5935301" y="4399284"/>
                <a:ext cx="108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49" name="グループ化 21548">
              <a:extLst>
                <a:ext uri="{FF2B5EF4-FFF2-40B4-BE49-F238E27FC236}">
                  <a16:creationId xmlns:a16="http://schemas.microsoft.com/office/drawing/2014/main" id="{E87A53DB-E604-BEB1-7FC4-734F0BA1CF2E}"/>
                </a:ext>
              </a:extLst>
            </p:cNvPr>
            <p:cNvGrpSpPr/>
            <p:nvPr/>
          </p:nvGrpSpPr>
          <p:grpSpPr>
            <a:xfrm>
              <a:off x="5303290" y="4636626"/>
              <a:ext cx="1472317" cy="190432"/>
              <a:chOff x="5303290" y="4636626"/>
              <a:chExt cx="1472317" cy="190432"/>
            </a:xfrm>
          </p:grpSpPr>
          <p:grpSp>
            <p:nvGrpSpPr>
              <p:cNvPr id="21544" name="グループ化 21543">
                <a:extLst>
                  <a:ext uri="{FF2B5EF4-FFF2-40B4-BE49-F238E27FC236}">
                    <a16:creationId xmlns:a16="http://schemas.microsoft.com/office/drawing/2014/main" id="{517C6C0C-A23D-1831-F45C-8B427BD1682D}"/>
                  </a:ext>
                </a:extLst>
              </p:cNvPr>
              <p:cNvGrpSpPr/>
              <p:nvPr/>
            </p:nvGrpSpPr>
            <p:grpSpPr>
              <a:xfrm>
                <a:off x="5303290" y="4636626"/>
                <a:ext cx="1472317" cy="190432"/>
                <a:chOff x="7218023" y="3377187"/>
                <a:chExt cx="1472317" cy="190432"/>
              </a:xfrm>
            </p:grpSpPr>
            <p:sp>
              <p:nvSpPr>
                <p:cNvPr id="21546" name="テキスト ボックス 21545">
                  <a:extLst>
                    <a:ext uri="{FF2B5EF4-FFF2-40B4-BE49-F238E27FC236}">
                      <a16:creationId xmlns:a16="http://schemas.microsoft.com/office/drawing/2014/main" id="{AE5E4372-7E86-4139-E7CF-D9F948225271}"/>
                    </a:ext>
                  </a:extLst>
                </p:cNvPr>
                <p:cNvSpPr txBox="1"/>
                <p:nvPr/>
              </p:nvSpPr>
              <p:spPr>
                <a:xfrm>
                  <a:off x="8050694" y="3377187"/>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1,113</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47" name="テキスト ボックス 21546">
                  <a:extLst>
                    <a:ext uri="{FF2B5EF4-FFF2-40B4-BE49-F238E27FC236}">
                      <a16:creationId xmlns:a16="http://schemas.microsoft.com/office/drawing/2014/main" id="{73657321-FBCC-8776-5B44-3D608E2361FF}"/>
                    </a:ext>
                  </a:extLst>
                </p:cNvPr>
                <p:cNvSpPr txBox="1"/>
                <p:nvPr/>
              </p:nvSpPr>
              <p:spPr>
                <a:xfrm>
                  <a:off x="7415128" y="3388356"/>
                  <a:ext cx="409039"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公債費 </a:t>
                  </a:r>
                </a:p>
              </p:txBody>
            </p:sp>
            <p:sp>
              <p:nvSpPr>
                <p:cNvPr id="21548" name="正方形/長方形 21547">
                  <a:extLst>
                    <a:ext uri="{FF2B5EF4-FFF2-40B4-BE49-F238E27FC236}">
                      <a16:creationId xmlns:a16="http://schemas.microsoft.com/office/drawing/2014/main" id="{BA96B525-853C-1865-981A-A719581CCB09}"/>
                    </a:ext>
                  </a:extLst>
                </p:cNvPr>
                <p:cNvSpPr/>
                <p:nvPr/>
              </p:nvSpPr>
              <p:spPr>
                <a:xfrm>
                  <a:off x="7218023" y="3380756"/>
                  <a:ext cx="149649" cy="186863"/>
                </a:xfrm>
                <a:prstGeom prst="rect">
                  <a:avLst/>
                </a:prstGeom>
                <a:solidFill>
                  <a:srgbClr val="D8F255"/>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cxnSp>
            <p:nvCxnSpPr>
              <p:cNvPr id="21521" name="直線コネクタ 21520">
                <a:extLst>
                  <a:ext uri="{FF2B5EF4-FFF2-40B4-BE49-F238E27FC236}">
                    <a16:creationId xmlns:a16="http://schemas.microsoft.com/office/drawing/2014/main" id="{B1D0F2ED-E049-539A-4E2C-2F135F89A71A}"/>
                  </a:ext>
                </a:extLst>
              </p:cNvPr>
              <p:cNvCxnSpPr>
                <a:cxnSpLocks/>
              </p:cNvCxnSpPr>
              <p:nvPr/>
            </p:nvCxnSpPr>
            <p:spPr>
              <a:xfrm>
                <a:off x="5935301" y="4724957"/>
                <a:ext cx="108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37" name="グループ化 21536">
              <a:extLst>
                <a:ext uri="{FF2B5EF4-FFF2-40B4-BE49-F238E27FC236}">
                  <a16:creationId xmlns:a16="http://schemas.microsoft.com/office/drawing/2014/main" id="{F0ED5A25-FB03-5481-25A3-800EA842EEDF}"/>
                </a:ext>
              </a:extLst>
            </p:cNvPr>
            <p:cNvGrpSpPr/>
            <p:nvPr/>
          </p:nvGrpSpPr>
          <p:grpSpPr>
            <a:xfrm>
              <a:off x="5303290" y="4960953"/>
              <a:ext cx="1468069" cy="190392"/>
              <a:chOff x="5303290" y="4960953"/>
              <a:chExt cx="1468069" cy="190392"/>
            </a:xfrm>
          </p:grpSpPr>
          <p:grpSp>
            <p:nvGrpSpPr>
              <p:cNvPr id="21551" name="グループ化 21550">
                <a:extLst>
                  <a:ext uri="{FF2B5EF4-FFF2-40B4-BE49-F238E27FC236}">
                    <a16:creationId xmlns:a16="http://schemas.microsoft.com/office/drawing/2014/main" id="{59B56F8F-8673-539E-5CB1-0F81F189114C}"/>
                  </a:ext>
                </a:extLst>
              </p:cNvPr>
              <p:cNvGrpSpPr/>
              <p:nvPr/>
            </p:nvGrpSpPr>
            <p:grpSpPr>
              <a:xfrm>
                <a:off x="5303290" y="4960953"/>
                <a:ext cx="1468069" cy="190392"/>
                <a:chOff x="7216901" y="3369348"/>
                <a:chExt cx="1468069" cy="190392"/>
              </a:xfrm>
            </p:grpSpPr>
            <p:sp>
              <p:nvSpPr>
                <p:cNvPr id="21552" name="テキスト ボックス 21551">
                  <a:extLst>
                    <a:ext uri="{FF2B5EF4-FFF2-40B4-BE49-F238E27FC236}">
                      <a16:creationId xmlns:a16="http://schemas.microsoft.com/office/drawing/2014/main" id="{EB38915F-7CB9-8709-1AAD-A2ADD386BC09}"/>
                    </a:ext>
                  </a:extLst>
                </p:cNvPr>
                <p:cNvSpPr txBox="1"/>
                <p:nvPr/>
              </p:nvSpPr>
              <p:spPr>
                <a:xfrm>
                  <a:off x="8159575" y="3369348"/>
                  <a:ext cx="525395"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857</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53" name="テキスト ボックス 21552">
                  <a:extLst>
                    <a:ext uri="{FF2B5EF4-FFF2-40B4-BE49-F238E27FC236}">
                      <a16:creationId xmlns:a16="http://schemas.microsoft.com/office/drawing/2014/main" id="{696B2FF0-E430-37BA-869E-2608A0ECBC17}"/>
                    </a:ext>
                  </a:extLst>
                </p:cNvPr>
                <p:cNvSpPr txBox="1"/>
                <p:nvPr/>
              </p:nvSpPr>
              <p:spPr>
                <a:xfrm>
                  <a:off x="7430465" y="3388356"/>
                  <a:ext cx="635719"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土木</a:t>
                  </a:r>
                  <a:r>
                    <a:rPr kumimoji="1" lang="ja-JP" altLang="en-US" sz="1000">
                      <a:ln w="5080">
                        <a:noFill/>
                      </a:ln>
                      <a:effectLst/>
                      <a:latin typeface="HGPｺﾞｼｯｸE" panose="020B0900000000000000" pitchFamily="50" charset="-128"/>
                      <a:ea typeface="HGPｺﾞｼｯｸE" panose="020B0900000000000000" pitchFamily="50" charset="-128"/>
                    </a:rPr>
                    <a:t>費</a:t>
                  </a:r>
                  <a:endParaRPr lang="ja-JP" altLang="en-US" sz="1000">
                    <a:ln w="5080">
                      <a:noFill/>
                    </a:ln>
                    <a:latin typeface="HGPｺﾞｼｯｸE" panose="020B0900000000000000" pitchFamily="50" charset="-128"/>
                    <a:ea typeface="HGPｺﾞｼｯｸE" panose="020B0900000000000000" pitchFamily="50" charset="-128"/>
                  </a:endParaRPr>
                </a:p>
              </p:txBody>
            </p:sp>
            <p:sp>
              <p:nvSpPr>
                <p:cNvPr id="21554" name="正方形/長方形 21553">
                  <a:extLst>
                    <a:ext uri="{FF2B5EF4-FFF2-40B4-BE49-F238E27FC236}">
                      <a16:creationId xmlns:a16="http://schemas.microsoft.com/office/drawing/2014/main" id="{86440BA3-3E0E-B7BA-7C40-A5A25B68795E}"/>
                    </a:ext>
                  </a:extLst>
                </p:cNvPr>
                <p:cNvSpPr/>
                <p:nvPr/>
              </p:nvSpPr>
              <p:spPr>
                <a:xfrm>
                  <a:off x="7216901" y="3372877"/>
                  <a:ext cx="149649" cy="186863"/>
                </a:xfrm>
                <a:prstGeom prst="rect">
                  <a:avLst/>
                </a:prstGeom>
                <a:solidFill>
                  <a:srgbClr val="C9ACE6"/>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cxnSp>
            <p:nvCxnSpPr>
              <p:cNvPr id="21525" name="直線コネクタ 21524">
                <a:extLst>
                  <a:ext uri="{FF2B5EF4-FFF2-40B4-BE49-F238E27FC236}">
                    <a16:creationId xmlns:a16="http://schemas.microsoft.com/office/drawing/2014/main" id="{378C7629-11E2-7B66-38E2-8D8D6791280C}"/>
                  </a:ext>
                </a:extLst>
              </p:cNvPr>
              <p:cNvCxnSpPr>
                <a:cxnSpLocks/>
              </p:cNvCxnSpPr>
              <p:nvPr/>
            </p:nvCxnSpPr>
            <p:spPr>
              <a:xfrm>
                <a:off x="5932126" y="5044692"/>
                <a:ext cx="216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35" name="グループ化 21534">
              <a:extLst>
                <a:ext uri="{FF2B5EF4-FFF2-40B4-BE49-F238E27FC236}">
                  <a16:creationId xmlns:a16="http://schemas.microsoft.com/office/drawing/2014/main" id="{F59D85A8-692F-CC22-E20B-0DE413231388}"/>
                </a:ext>
              </a:extLst>
            </p:cNvPr>
            <p:cNvGrpSpPr/>
            <p:nvPr/>
          </p:nvGrpSpPr>
          <p:grpSpPr>
            <a:xfrm>
              <a:off x="5303290" y="5284624"/>
              <a:ext cx="1467038" cy="191008"/>
              <a:chOff x="5303290" y="5284624"/>
              <a:chExt cx="1467038" cy="191008"/>
            </a:xfrm>
          </p:grpSpPr>
          <p:grpSp>
            <p:nvGrpSpPr>
              <p:cNvPr id="44" name="グループ化 43">
                <a:extLst>
                  <a:ext uri="{FF2B5EF4-FFF2-40B4-BE49-F238E27FC236}">
                    <a16:creationId xmlns:a16="http://schemas.microsoft.com/office/drawing/2014/main" id="{0A570573-380C-D92C-C025-CF6065DC39DD}"/>
                  </a:ext>
                </a:extLst>
              </p:cNvPr>
              <p:cNvGrpSpPr/>
              <p:nvPr/>
            </p:nvGrpSpPr>
            <p:grpSpPr>
              <a:xfrm>
                <a:off x="5303290" y="5284624"/>
                <a:ext cx="1467038" cy="191008"/>
                <a:chOff x="7212744" y="3374428"/>
                <a:chExt cx="1467038" cy="191008"/>
              </a:xfrm>
            </p:grpSpPr>
            <p:sp>
              <p:nvSpPr>
                <p:cNvPr id="45" name="テキスト ボックス 44">
                  <a:extLst>
                    <a:ext uri="{FF2B5EF4-FFF2-40B4-BE49-F238E27FC236}">
                      <a16:creationId xmlns:a16="http://schemas.microsoft.com/office/drawing/2014/main" id="{4C7227C7-A884-859F-E683-70E00FAE2F8F}"/>
                    </a:ext>
                  </a:extLst>
                </p:cNvPr>
                <p:cNvSpPr txBox="1"/>
                <p:nvPr/>
              </p:nvSpPr>
              <p:spPr>
                <a:xfrm>
                  <a:off x="8153818" y="3374428"/>
                  <a:ext cx="525964"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455</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52" name="テキスト ボックス 51">
                  <a:extLst>
                    <a:ext uri="{FF2B5EF4-FFF2-40B4-BE49-F238E27FC236}">
                      <a16:creationId xmlns:a16="http://schemas.microsoft.com/office/drawing/2014/main" id="{3F906F76-28F2-CB26-127E-3F211A42C7BE}"/>
                    </a:ext>
                  </a:extLst>
                </p:cNvPr>
                <p:cNvSpPr txBox="1"/>
                <p:nvPr/>
              </p:nvSpPr>
              <p:spPr>
                <a:xfrm>
                  <a:off x="7422716" y="3388356"/>
                  <a:ext cx="635719"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警察費</a:t>
                  </a:r>
                  <a:endParaRPr lang="ja-JP" altLang="en-US" sz="1000">
                    <a:ln w="5080">
                      <a:noFill/>
                    </a:ln>
                    <a:latin typeface="HGPｺﾞｼｯｸE" panose="020B0900000000000000" pitchFamily="50" charset="-128"/>
                    <a:ea typeface="HGPｺﾞｼｯｸE" panose="020B0900000000000000" pitchFamily="50" charset="-128"/>
                  </a:endParaRPr>
                </a:p>
              </p:txBody>
            </p:sp>
            <p:sp>
              <p:nvSpPr>
                <p:cNvPr id="53" name="正方形/長方形 52">
                  <a:extLst>
                    <a:ext uri="{FF2B5EF4-FFF2-40B4-BE49-F238E27FC236}">
                      <a16:creationId xmlns:a16="http://schemas.microsoft.com/office/drawing/2014/main" id="{55B4090A-092B-D29D-EC1D-AFA54C1C4123}"/>
                    </a:ext>
                  </a:extLst>
                </p:cNvPr>
                <p:cNvSpPr/>
                <p:nvPr/>
              </p:nvSpPr>
              <p:spPr>
                <a:xfrm>
                  <a:off x="7212744" y="3378573"/>
                  <a:ext cx="149649" cy="186863"/>
                </a:xfrm>
                <a:prstGeom prst="rect">
                  <a:avLst/>
                </a:prstGeom>
                <a:solidFill>
                  <a:srgbClr val="FFCAB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cxnSp>
            <p:nvCxnSpPr>
              <p:cNvPr id="21531" name="直線コネクタ 21530">
                <a:extLst>
                  <a:ext uri="{FF2B5EF4-FFF2-40B4-BE49-F238E27FC236}">
                    <a16:creationId xmlns:a16="http://schemas.microsoft.com/office/drawing/2014/main" id="{0B2BC3BF-582F-B65B-93AC-1C10FA322978}"/>
                  </a:ext>
                </a:extLst>
              </p:cNvPr>
              <p:cNvCxnSpPr>
                <a:cxnSpLocks/>
              </p:cNvCxnSpPr>
              <p:nvPr/>
            </p:nvCxnSpPr>
            <p:spPr>
              <a:xfrm>
                <a:off x="5932126" y="5374892"/>
                <a:ext cx="216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34" name="グループ化 21533">
              <a:extLst>
                <a:ext uri="{FF2B5EF4-FFF2-40B4-BE49-F238E27FC236}">
                  <a16:creationId xmlns:a16="http://schemas.microsoft.com/office/drawing/2014/main" id="{FCF0A37E-FB30-ED3A-B2D5-5E8108E09C25}"/>
                </a:ext>
              </a:extLst>
            </p:cNvPr>
            <p:cNvGrpSpPr/>
            <p:nvPr/>
          </p:nvGrpSpPr>
          <p:grpSpPr>
            <a:xfrm>
              <a:off x="5303290" y="5608365"/>
              <a:ext cx="1470769" cy="191554"/>
              <a:chOff x="5303290" y="5608365"/>
              <a:chExt cx="1470769" cy="191554"/>
            </a:xfrm>
          </p:grpSpPr>
          <p:grpSp>
            <p:nvGrpSpPr>
              <p:cNvPr id="21557" name="グループ化 21556">
                <a:extLst>
                  <a:ext uri="{FF2B5EF4-FFF2-40B4-BE49-F238E27FC236}">
                    <a16:creationId xmlns:a16="http://schemas.microsoft.com/office/drawing/2014/main" id="{670DE598-96AD-4572-D23D-284E80F26C91}"/>
                  </a:ext>
                </a:extLst>
              </p:cNvPr>
              <p:cNvGrpSpPr/>
              <p:nvPr/>
            </p:nvGrpSpPr>
            <p:grpSpPr>
              <a:xfrm>
                <a:off x="5303290" y="5608365"/>
                <a:ext cx="1470769" cy="191554"/>
                <a:chOff x="7216475" y="3375980"/>
                <a:chExt cx="1470769" cy="191554"/>
              </a:xfrm>
            </p:grpSpPr>
            <p:sp>
              <p:nvSpPr>
                <p:cNvPr id="21558" name="テキスト ボックス 21557">
                  <a:extLst>
                    <a:ext uri="{FF2B5EF4-FFF2-40B4-BE49-F238E27FC236}">
                      <a16:creationId xmlns:a16="http://schemas.microsoft.com/office/drawing/2014/main" id="{F8118E04-3EE3-8CDE-D422-29C92A3102CE}"/>
                    </a:ext>
                  </a:extLst>
                </p:cNvPr>
                <p:cNvSpPr txBox="1"/>
                <p:nvPr/>
              </p:nvSpPr>
              <p:spPr>
                <a:xfrm>
                  <a:off x="8161277" y="3375980"/>
                  <a:ext cx="525967"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437</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59" name="テキスト ボックス 21558">
                  <a:extLst>
                    <a:ext uri="{FF2B5EF4-FFF2-40B4-BE49-F238E27FC236}">
                      <a16:creationId xmlns:a16="http://schemas.microsoft.com/office/drawing/2014/main" id="{B0B83050-6320-0B31-C322-DA725038EDB3}"/>
                    </a:ext>
                  </a:extLst>
                </p:cNvPr>
                <p:cNvSpPr txBox="1"/>
                <p:nvPr/>
              </p:nvSpPr>
              <p:spPr>
                <a:xfrm>
                  <a:off x="7418923" y="3384562"/>
                  <a:ext cx="421682" cy="153888"/>
                </a:xfrm>
                <a:prstGeom prst="rect">
                  <a:avLst/>
                </a:prstGeom>
                <a:noFill/>
                <a:ln>
                  <a:noFill/>
                </a:ln>
              </p:spPr>
              <p:txBody>
                <a:bodyPr wrap="square" lIns="0" tIns="0" rIns="0" bIns="0" rtlCol="0">
                  <a:spAutoFit/>
                </a:bodyPr>
                <a:lstStyle/>
                <a:p>
                  <a:r>
                    <a:rPr kumimoji="1" lang="ja-JP" altLang="en-US" sz="1000">
                      <a:ln w="5080">
                        <a:noFill/>
                      </a:ln>
                      <a:effectLst/>
                      <a:latin typeface="HGPｺﾞｼｯｸE" panose="020B0900000000000000" pitchFamily="50" charset="-128"/>
                      <a:ea typeface="HGPｺﾞｼｯｸE" panose="020B0900000000000000" pitchFamily="50" charset="-128"/>
                    </a:rPr>
                    <a:t>総務費</a:t>
                  </a:r>
                  <a:endParaRPr lang="ja-JP" altLang="en-US" sz="1000">
                    <a:ln w="5080">
                      <a:noFill/>
                    </a:ln>
                    <a:latin typeface="HGPｺﾞｼｯｸE" panose="020B0900000000000000" pitchFamily="50" charset="-128"/>
                    <a:ea typeface="HGPｺﾞｼｯｸE" panose="020B0900000000000000" pitchFamily="50" charset="-128"/>
                  </a:endParaRPr>
                </a:p>
              </p:txBody>
            </p:sp>
            <p:sp>
              <p:nvSpPr>
                <p:cNvPr id="21560" name="正方形/長方形 21559">
                  <a:extLst>
                    <a:ext uri="{FF2B5EF4-FFF2-40B4-BE49-F238E27FC236}">
                      <a16:creationId xmlns:a16="http://schemas.microsoft.com/office/drawing/2014/main" id="{D0582A2F-F5AF-D18B-24F6-F2BDBC131663}"/>
                    </a:ext>
                  </a:extLst>
                </p:cNvPr>
                <p:cNvSpPr/>
                <p:nvPr/>
              </p:nvSpPr>
              <p:spPr>
                <a:xfrm>
                  <a:off x="7216475" y="3380671"/>
                  <a:ext cx="149649" cy="186863"/>
                </a:xfrm>
                <a:prstGeom prst="rect">
                  <a:avLst/>
                </a:prstGeom>
                <a:solidFill>
                  <a:srgbClr val="F6AA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cxnSp>
            <p:nvCxnSpPr>
              <p:cNvPr id="21533" name="直線コネクタ 21532">
                <a:extLst>
                  <a:ext uri="{FF2B5EF4-FFF2-40B4-BE49-F238E27FC236}">
                    <a16:creationId xmlns:a16="http://schemas.microsoft.com/office/drawing/2014/main" id="{D5000688-0C79-DB7B-95DA-AAAD419EF590}"/>
                  </a:ext>
                </a:extLst>
              </p:cNvPr>
              <p:cNvCxnSpPr>
                <a:cxnSpLocks/>
              </p:cNvCxnSpPr>
              <p:nvPr/>
            </p:nvCxnSpPr>
            <p:spPr>
              <a:xfrm>
                <a:off x="5932126" y="5695567"/>
                <a:ext cx="216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63" name="グループ化 21562">
              <a:extLst>
                <a:ext uri="{FF2B5EF4-FFF2-40B4-BE49-F238E27FC236}">
                  <a16:creationId xmlns:a16="http://schemas.microsoft.com/office/drawing/2014/main" id="{BA06E5BB-F9D9-D179-1AA9-6B271A8D1E1D}"/>
                </a:ext>
              </a:extLst>
            </p:cNvPr>
            <p:cNvGrpSpPr/>
            <p:nvPr/>
          </p:nvGrpSpPr>
          <p:grpSpPr>
            <a:xfrm>
              <a:off x="5303290" y="3667334"/>
              <a:ext cx="1475631" cy="186863"/>
              <a:chOff x="5303290" y="3667334"/>
              <a:chExt cx="1475631" cy="186863"/>
            </a:xfrm>
          </p:grpSpPr>
          <p:grpSp>
            <p:nvGrpSpPr>
              <p:cNvPr id="21517" name="グループ化 21516">
                <a:extLst>
                  <a:ext uri="{FF2B5EF4-FFF2-40B4-BE49-F238E27FC236}">
                    <a16:creationId xmlns:a16="http://schemas.microsoft.com/office/drawing/2014/main" id="{BD76FA90-84B1-C80D-8437-80D5B194B84F}"/>
                  </a:ext>
                </a:extLst>
              </p:cNvPr>
              <p:cNvGrpSpPr/>
              <p:nvPr/>
            </p:nvGrpSpPr>
            <p:grpSpPr>
              <a:xfrm>
                <a:off x="5303290" y="3667334"/>
                <a:ext cx="1475631" cy="186863"/>
                <a:chOff x="7221336" y="3380671"/>
                <a:chExt cx="1475631" cy="186863"/>
              </a:xfrm>
            </p:grpSpPr>
            <p:sp>
              <p:nvSpPr>
                <p:cNvPr id="21518" name="テキスト ボックス 21517">
                  <a:extLst>
                    <a:ext uri="{FF2B5EF4-FFF2-40B4-BE49-F238E27FC236}">
                      <a16:creationId xmlns:a16="http://schemas.microsoft.com/office/drawing/2014/main" id="{EFA68897-D629-B63B-6094-908B6A704BF4}"/>
                    </a:ext>
                  </a:extLst>
                </p:cNvPr>
                <p:cNvSpPr txBox="1"/>
                <p:nvPr/>
              </p:nvSpPr>
              <p:spPr>
                <a:xfrm>
                  <a:off x="8057321" y="338677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1,678</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19" name="テキスト ボックス 21518">
                  <a:extLst>
                    <a:ext uri="{FF2B5EF4-FFF2-40B4-BE49-F238E27FC236}">
                      <a16:creationId xmlns:a16="http://schemas.microsoft.com/office/drawing/2014/main" id="{3697645C-8A06-00FB-5F66-E6D4AC4F4EF5}"/>
                    </a:ext>
                  </a:extLst>
                </p:cNvPr>
                <p:cNvSpPr txBox="1"/>
                <p:nvPr/>
              </p:nvSpPr>
              <p:spPr>
                <a:xfrm>
                  <a:off x="7435449" y="3395944"/>
                  <a:ext cx="440350"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教育費</a:t>
                  </a:r>
                  <a:endParaRPr kumimoji="1" lang="en-US" altLang="ja-JP" sz="1000" dirty="0">
                    <a:ln w="5080">
                      <a:noFill/>
                    </a:ln>
                    <a:latin typeface="HGPｺﾞｼｯｸE" panose="020B0900000000000000" pitchFamily="50" charset="-128"/>
                    <a:ea typeface="HGPｺﾞｼｯｸE" panose="020B0900000000000000" pitchFamily="50" charset="-128"/>
                  </a:endParaRPr>
                </a:p>
              </p:txBody>
            </p:sp>
            <p:sp>
              <p:nvSpPr>
                <p:cNvPr id="21520" name="正方形/長方形 21519">
                  <a:extLst>
                    <a:ext uri="{FF2B5EF4-FFF2-40B4-BE49-F238E27FC236}">
                      <a16:creationId xmlns:a16="http://schemas.microsoft.com/office/drawing/2014/main" id="{2D145855-1648-1611-BCED-364B3EB0C223}"/>
                    </a:ext>
                  </a:extLst>
                </p:cNvPr>
                <p:cNvSpPr/>
                <p:nvPr/>
              </p:nvSpPr>
              <p:spPr>
                <a:xfrm>
                  <a:off x="7221336" y="3380671"/>
                  <a:ext cx="149649" cy="186863"/>
                </a:xfrm>
                <a:prstGeom prst="rect">
                  <a:avLst/>
                </a:prstGeom>
                <a:solidFill>
                  <a:srgbClr val="FFCA8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cxnSp>
            <p:nvCxnSpPr>
              <p:cNvPr id="21562" name="直線コネクタ 21561">
                <a:extLst>
                  <a:ext uri="{FF2B5EF4-FFF2-40B4-BE49-F238E27FC236}">
                    <a16:creationId xmlns:a16="http://schemas.microsoft.com/office/drawing/2014/main" id="{2E129D02-1414-AA26-C82E-AB46907CD4C7}"/>
                  </a:ext>
                </a:extLst>
              </p:cNvPr>
              <p:cNvCxnSpPr>
                <a:cxnSpLocks/>
              </p:cNvCxnSpPr>
              <p:nvPr/>
            </p:nvCxnSpPr>
            <p:spPr>
              <a:xfrm>
                <a:off x="5935301" y="3759718"/>
                <a:ext cx="108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5600" name="グループ化 25599">
              <a:extLst>
                <a:ext uri="{FF2B5EF4-FFF2-40B4-BE49-F238E27FC236}">
                  <a16:creationId xmlns:a16="http://schemas.microsoft.com/office/drawing/2014/main" id="{FCFD219A-B77D-9919-B684-BD183C397871}"/>
                </a:ext>
              </a:extLst>
            </p:cNvPr>
            <p:cNvGrpSpPr/>
            <p:nvPr/>
          </p:nvGrpSpPr>
          <p:grpSpPr>
            <a:xfrm>
              <a:off x="6985496" y="4304603"/>
              <a:ext cx="1633261" cy="209314"/>
              <a:chOff x="6985496" y="4304603"/>
              <a:chExt cx="1633261" cy="209314"/>
            </a:xfrm>
          </p:grpSpPr>
          <p:grpSp>
            <p:nvGrpSpPr>
              <p:cNvPr id="21508" name="グループ化 21507">
                <a:extLst>
                  <a:ext uri="{FF2B5EF4-FFF2-40B4-BE49-F238E27FC236}">
                    <a16:creationId xmlns:a16="http://schemas.microsoft.com/office/drawing/2014/main" id="{1A60F528-C9C1-A4CA-2183-47C766C66562}"/>
                  </a:ext>
                </a:extLst>
              </p:cNvPr>
              <p:cNvGrpSpPr/>
              <p:nvPr/>
            </p:nvGrpSpPr>
            <p:grpSpPr>
              <a:xfrm>
                <a:off x="6985496" y="4304603"/>
                <a:ext cx="1633261" cy="209314"/>
                <a:chOff x="7219226" y="3358220"/>
                <a:chExt cx="1633261" cy="209314"/>
              </a:xfrm>
            </p:grpSpPr>
            <p:sp>
              <p:nvSpPr>
                <p:cNvPr id="21509" name="テキスト ボックス 21508">
                  <a:extLst>
                    <a:ext uri="{FF2B5EF4-FFF2-40B4-BE49-F238E27FC236}">
                      <a16:creationId xmlns:a16="http://schemas.microsoft.com/office/drawing/2014/main" id="{9F2ABD0D-52BD-5378-2114-85F73B1A1402}"/>
                    </a:ext>
                  </a:extLst>
                </p:cNvPr>
                <p:cNvSpPr txBox="1"/>
                <p:nvPr/>
              </p:nvSpPr>
              <p:spPr>
                <a:xfrm>
                  <a:off x="8306117" y="3358220"/>
                  <a:ext cx="546370"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125</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10" name="テキスト ボックス 21509">
                  <a:extLst>
                    <a:ext uri="{FF2B5EF4-FFF2-40B4-BE49-F238E27FC236}">
                      <a16:creationId xmlns:a16="http://schemas.microsoft.com/office/drawing/2014/main" id="{CE43BE3E-C6C6-DE74-89FC-3422DCBFC3D2}"/>
                    </a:ext>
                  </a:extLst>
                </p:cNvPr>
                <p:cNvSpPr txBox="1"/>
                <p:nvPr/>
              </p:nvSpPr>
              <p:spPr>
                <a:xfrm>
                  <a:off x="7432297" y="3368455"/>
                  <a:ext cx="399280"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商工費</a:t>
                  </a:r>
                </a:p>
              </p:txBody>
            </p:sp>
            <p:sp>
              <p:nvSpPr>
                <p:cNvPr id="21511" name="正方形/長方形 21510">
                  <a:extLst>
                    <a:ext uri="{FF2B5EF4-FFF2-40B4-BE49-F238E27FC236}">
                      <a16:creationId xmlns:a16="http://schemas.microsoft.com/office/drawing/2014/main" id="{96034ADA-4D33-7F54-0539-371DD0CA1D7E}"/>
                    </a:ext>
                  </a:extLst>
                </p:cNvPr>
                <p:cNvSpPr/>
                <p:nvPr/>
              </p:nvSpPr>
              <p:spPr>
                <a:xfrm>
                  <a:off x="7219226" y="3380671"/>
                  <a:ext cx="149649" cy="186863"/>
                </a:xfrm>
                <a:prstGeom prst="rect">
                  <a:avLst/>
                </a:prstGeom>
                <a:solidFill>
                  <a:srgbClr val="FF8082"/>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cxnSp>
            <p:nvCxnSpPr>
              <p:cNvPr id="21567" name="直線コネクタ 21566">
                <a:extLst>
                  <a:ext uri="{FF2B5EF4-FFF2-40B4-BE49-F238E27FC236}">
                    <a16:creationId xmlns:a16="http://schemas.microsoft.com/office/drawing/2014/main" id="{FCE9AA41-B78B-3C7D-1F21-04ED8D98754B}"/>
                  </a:ext>
                </a:extLst>
              </p:cNvPr>
              <p:cNvCxnSpPr>
                <a:cxnSpLocks/>
              </p:cNvCxnSpPr>
              <p:nvPr/>
            </p:nvCxnSpPr>
            <p:spPr>
              <a:xfrm>
                <a:off x="7642510" y="4388727"/>
                <a:ext cx="34579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cxnSp>
          <p:nvCxnSpPr>
            <p:cNvPr id="25601" name="直線コネクタ 25600">
              <a:extLst>
                <a:ext uri="{FF2B5EF4-FFF2-40B4-BE49-F238E27FC236}">
                  <a16:creationId xmlns:a16="http://schemas.microsoft.com/office/drawing/2014/main" id="{40E4523C-6513-951E-D0E8-593E168A214B}"/>
                </a:ext>
              </a:extLst>
            </p:cNvPr>
            <p:cNvCxnSpPr>
              <a:cxnSpLocks/>
            </p:cNvCxnSpPr>
            <p:nvPr/>
          </p:nvCxnSpPr>
          <p:spPr>
            <a:xfrm>
              <a:off x="7907948" y="4732560"/>
              <a:ext cx="104482"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sp>
        <p:nvSpPr>
          <p:cNvPr id="2" name="Rectangle 14">
            <a:extLst>
              <a:ext uri="{FF2B5EF4-FFF2-40B4-BE49-F238E27FC236}">
                <a16:creationId xmlns:a16="http://schemas.microsoft.com/office/drawing/2014/main" id="{186FE65D-967F-BE6C-3D78-4DCDB3309FB2}"/>
              </a:ext>
            </a:extLst>
          </p:cNvPr>
          <p:cNvSpPr txBox="1">
            <a:spLocks noChangeArrowheads="1"/>
          </p:cNvSpPr>
          <p:nvPr/>
        </p:nvSpPr>
        <p:spPr bwMode="auto">
          <a:xfrm>
            <a:off x="240030" y="-5222"/>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地方の財政−</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②</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歳出</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Tree>
    <p:custDataLst>
      <p:tags r:id="rId1"/>
    </p:custDataLst>
    <p:extLst>
      <p:ext uri="{BB962C8B-B14F-4D97-AF65-F5344CB8AC3E}">
        <p14:creationId xmlns:p14="http://schemas.microsoft.com/office/powerpoint/2010/main" val="13147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600"/>
                                        <p:tgtEl>
                                          <p:spTgt spid="32"/>
                                        </p:tgtEl>
                                      </p:cBhvr>
                                    </p:animEffect>
                                    <p:anim calcmode="lin" valueType="num">
                                      <p:cBhvr>
                                        <p:cTn id="12" dur="600" fill="hold"/>
                                        <p:tgtEl>
                                          <p:spTgt spid="32"/>
                                        </p:tgtEl>
                                        <p:attrNameLst>
                                          <p:attrName>ppt_x</p:attrName>
                                        </p:attrNameLst>
                                      </p:cBhvr>
                                      <p:tavLst>
                                        <p:tav tm="0">
                                          <p:val>
                                            <p:strVal val="#ppt_x"/>
                                          </p:val>
                                        </p:tav>
                                        <p:tav tm="100000">
                                          <p:val>
                                            <p:strVal val="#ppt_x"/>
                                          </p:val>
                                        </p:tav>
                                      </p:tavLst>
                                    </p:anim>
                                    <p:anim calcmode="lin" valueType="num">
                                      <p:cBhvr>
                                        <p:cTn id="13" dur="6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5609"/>
                                        </p:tgtEl>
                                        <p:attrNameLst>
                                          <p:attrName>style.visibility</p:attrName>
                                        </p:attrNameLst>
                                      </p:cBhvr>
                                      <p:to>
                                        <p:strVal val="visible"/>
                                      </p:to>
                                    </p:set>
                                    <p:animEffect transition="in" filter="fade">
                                      <p:cBhvr>
                                        <p:cTn id="18" dur="1000"/>
                                        <p:tgtEl>
                                          <p:spTgt spid="25609"/>
                                        </p:tgtEl>
                                      </p:cBhvr>
                                    </p:animEffect>
                                    <p:anim calcmode="lin" valueType="num">
                                      <p:cBhvr>
                                        <p:cTn id="19" dur="1000" fill="hold"/>
                                        <p:tgtEl>
                                          <p:spTgt spid="25609"/>
                                        </p:tgtEl>
                                        <p:attrNameLst>
                                          <p:attrName>ppt_x</p:attrName>
                                        </p:attrNameLst>
                                      </p:cBhvr>
                                      <p:tavLst>
                                        <p:tav tm="0">
                                          <p:val>
                                            <p:strVal val="#ppt_x"/>
                                          </p:val>
                                        </p:tav>
                                        <p:tav tm="100000">
                                          <p:val>
                                            <p:strVal val="#ppt_x"/>
                                          </p:val>
                                        </p:tav>
                                      </p:tavLst>
                                    </p:anim>
                                    <p:anim calcmode="lin" valueType="num">
                                      <p:cBhvr>
                                        <p:cTn id="20" dur="1000" fill="hold"/>
                                        <p:tgtEl>
                                          <p:spTgt spid="256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B54C3-E3E8-C0EC-2472-81877E37C338}"/>
            </a:ext>
          </a:extLst>
        </p:cNvPr>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E02914F4-B567-1625-C8E7-C5A852F996C0}"/>
              </a:ext>
            </a:extLst>
          </p:cNvPr>
          <p:cNvGrpSpPr/>
          <p:nvPr/>
        </p:nvGrpSpPr>
        <p:grpSpPr>
          <a:xfrm>
            <a:off x="908662" y="966692"/>
            <a:ext cx="7475609" cy="615553"/>
            <a:chOff x="345714" y="966692"/>
            <a:chExt cx="7475609" cy="615553"/>
          </a:xfrm>
        </p:grpSpPr>
        <p:sp>
          <p:nvSpPr>
            <p:cNvPr id="5" name="テキスト ボックス 4">
              <a:extLst>
                <a:ext uri="{FF2B5EF4-FFF2-40B4-BE49-F238E27FC236}">
                  <a16:creationId xmlns:a16="http://schemas.microsoft.com/office/drawing/2014/main" id="{FAB7C457-5EBD-FD26-25FA-1E11B1CFB5DE}"/>
                </a:ext>
              </a:extLst>
            </p:cNvPr>
            <p:cNvSpPr txBox="1"/>
            <p:nvPr/>
          </p:nvSpPr>
          <p:spPr>
            <a:xfrm>
              <a:off x="345714" y="1228302"/>
              <a:ext cx="4074105" cy="353943"/>
            </a:xfrm>
            <a:prstGeom prst="rect">
              <a:avLst/>
            </a:prstGeom>
            <a:noFill/>
          </p:spPr>
          <p:txBody>
            <a:bodyPr wrap="square" rtlCol="0">
              <a:spAutoFit/>
            </a:bodyPr>
            <a:lstStyle/>
            <a:p>
              <a:r>
                <a:rPr lang="ja-JP" altLang="en-US" sz="1700">
                  <a:solidFill>
                    <a:srgbClr val="015BAC"/>
                  </a:solidFill>
                </a:rPr>
                <a:t>歳出（当初予算）を県民一人あたりにすると</a:t>
              </a:r>
              <a:endParaRPr kumimoji="1" lang="ja-JP" altLang="en-US" sz="1700" spc="120" dirty="0">
                <a:solidFill>
                  <a:srgbClr val="015BAC"/>
                </a:solidFill>
              </a:endParaRPr>
            </a:p>
          </p:txBody>
        </p:sp>
        <p:sp>
          <p:nvSpPr>
            <p:cNvPr id="7" name="テキスト ボックス 6">
              <a:extLst>
                <a:ext uri="{FF2B5EF4-FFF2-40B4-BE49-F238E27FC236}">
                  <a16:creationId xmlns:a16="http://schemas.microsoft.com/office/drawing/2014/main" id="{65D123FD-5458-8B62-5658-2A8F506AE8C0}"/>
                </a:ext>
              </a:extLst>
            </p:cNvPr>
            <p:cNvSpPr txBox="1"/>
            <p:nvPr/>
          </p:nvSpPr>
          <p:spPr>
            <a:xfrm>
              <a:off x="4481274" y="966692"/>
              <a:ext cx="3340049" cy="615553"/>
            </a:xfrm>
            <a:prstGeom prst="rect">
              <a:avLst/>
            </a:prstGeom>
            <a:noFill/>
            <a:ln>
              <a:noFill/>
            </a:ln>
          </p:spPr>
          <p:txBody>
            <a:bodyPr wrap="square" lIns="0" tIns="0" rIns="0" bIns="0" rtlCol="0">
              <a:spAutoFit/>
            </a:bodyPr>
            <a:lstStyle/>
            <a:p>
              <a:r>
                <a:rPr lang="ja-JP" altLang="en-US" sz="4000" spc="300">
                  <a:ln w="5080">
                    <a:noFill/>
                  </a:ln>
                  <a:solidFill>
                    <a:srgbClr val="015BAC"/>
                  </a:solidFill>
                  <a:latin typeface="HGPｺﾞｼｯｸE" panose="020B0900000000000000" pitchFamily="50" charset="-128"/>
                  <a:ea typeface="HGPｺﾞｼｯｸE" panose="020B0900000000000000" pitchFamily="50" charset="-128"/>
                </a:rPr>
                <a:t>約</a:t>
              </a:r>
              <a:r>
                <a:rPr lang="en-US" altLang="ja-JP" sz="4000" dirty="0">
                  <a:solidFill>
                    <a:srgbClr val="005BAC"/>
                  </a:solidFill>
                  <a:latin typeface="HGPGothicE" panose="020B0900000000000000" pitchFamily="34" charset="-128"/>
                  <a:ea typeface="HGPGothicE" panose="020B0900000000000000" pitchFamily="34" charset="-128"/>
                </a:rPr>
                <a:t>421,700</a:t>
              </a:r>
              <a:r>
                <a:rPr lang="ja-JP" altLang="en-US" sz="4000">
                  <a:ln w="5080">
                    <a:noFill/>
                  </a:ln>
                  <a:solidFill>
                    <a:srgbClr val="015BAC"/>
                  </a:solidFill>
                  <a:latin typeface="HGPｺﾞｼｯｸE" panose="020B0900000000000000" pitchFamily="50" charset="-128"/>
                  <a:ea typeface="HGPｺﾞｼｯｸE" panose="020B0900000000000000" pitchFamily="50" charset="-128"/>
                </a:rPr>
                <a:t>円</a:t>
              </a:r>
              <a:endParaRPr kumimoji="1" lang="en-US" altLang="ja-JP" sz="4000" dirty="0">
                <a:ln w="5080">
                  <a:noFill/>
                </a:ln>
                <a:solidFill>
                  <a:srgbClr val="015BAC"/>
                </a:solidFill>
                <a:effectLst/>
                <a:latin typeface="HGPｺﾞｼｯｸE" panose="020B0900000000000000" pitchFamily="50" charset="-128"/>
                <a:ea typeface="HGPｺﾞｼｯｸE" panose="020B0900000000000000" pitchFamily="50" charset="-128"/>
              </a:endParaRPr>
            </a:p>
          </p:txBody>
        </p:sp>
      </p:grpSp>
      <p:sp>
        <p:nvSpPr>
          <p:cNvPr id="55" name="スライド番号プレースホルダー 55">
            <a:extLst>
              <a:ext uri="{FF2B5EF4-FFF2-40B4-BE49-F238E27FC236}">
                <a16:creationId xmlns:a16="http://schemas.microsoft.com/office/drawing/2014/main" id="{FD4523A5-E585-5BE4-2A7F-07A66A2FDF0E}"/>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24</a:t>
            </a:fld>
            <a:endParaRPr lang="en-US" altLang="ja-JP" dirty="0"/>
          </a:p>
        </p:txBody>
      </p:sp>
      <p:grpSp>
        <p:nvGrpSpPr>
          <p:cNvPr id="31" name="グループ化 30">
            <a:extLst>
              <a:ext uri="{FF2B5EF4-FFF2-40B4-BE49-F238E27FC236}">
                <a16:creationId xmlns:a16="http://schemas.microsoft.com/office/drawing/2014/main" id="{69E581C3-539C-AB81-458A-4B1A7A52BFD9}"/>
              </a:ext>
            </a:extLst>
          </p:cNvPr>
          <p:cNvGrpSpPr/>
          <p:nvPr/>
        </p:nvGrpSpPr>
        <p:grpSpPr>
          <a:xfrm>
            <a:off x="377006" y="1588186"/>
            <a:ext cx="8383516" cy="5045695"/>
            <a:chOff x="377006" y="1588186"/>
            <a:chExt cx="8383516" cy="5045695"/>
          </a:xfrm>
        </p:grpSpPr>
        <p:grpSp>
          <p:nvGrpSpPr>
            <p:cNvPr id="30" name="グループ化 29">
              <a:extLst>
                <a:ext uri="{FF2B5EF4-FFF2-40B4-BE49-F238E27FC236}">
                  <a16:creationId xmlns:a16="http://schemas.microsoft.com/office/drawing/2014/main" id="{8332468B-5833-82C1-9868-5290BB4CE68A}"/>
                </a:ext>
              </a:extLst>
            </p:cNvPr>
            <p:cNvGrpSpPr/>
            <p:nvPr/>
          </p:nvGrpSpPr>
          <p:grpSpPr>
            <a:xfrm>
              <a:off x="377006" y="1588186"/>
              <a:ext cx="8383516" cy="5045695"/>
              <a:chOff x="377006" y="1588186"/>
              <a:chExt cx="8383516" cy="5045695"/>
            </a:xfrm>
          </p:grpSpPr>
          <p:grpSp>
            <p:nvGrpSpPr>
              <p:cNvPr id="4" name="グループ化 3">
                <a:extLst>
                  <a:ext uri="{FF2B5EF4-FFF2-40B4-BE49-F238E27FC236}">
                    <a16:creationId xmlns:a16="http://schemas.microsoft.com/office/drawing/2014/main" id="{154A92C2-8414-5CB9-E1C9-B6E6C15D2C0F}"/>
                  </a:ext>
                </a:extLst>
              </p:cNvPr>
              <p:cNvGrpSpPr/>
              <p:nvPr/>
            </p:nvGrpSpPr>
            <p:grpSpPr>
              <a:xfrm>
                <a:off x="1550194" y="2182869"/>
                <a:ext cx="6100761" cy="3603570"/>
                <a:chOff x="1550194" y="2182869"/>
                <a:chExt cx="6100761" cy="3603570"/>
              </a:xfrm>
            </p:grpSpPr>
            <p:sp>
              <p:nvSpPr>
                <p:cNvPr id="54" name="円/楕円 53">
                  <a:extLst>
                    <a:ext uri="{FF2B5EF4-FFF2-40B4-BE49-F238E27FC236}">
                      <a16:creationId xmlns:a16="http://schemas.microsoft.com/office/drawing/2014/main" id="{046D6D97-BBDE-4D74-CA0F-F31F13471697}"/>
                    </a:ext>
                  </a:extLst>
                </p:cNvPr>
                <p:cNvSpPr/>
                <p:nvPr/>
              </p:nvSpPr>
              <p:spPr>
                <a:xfrm>
                  <a:off x="1550194" y="2182869"/>
                  <a:ext cx="6100761" cy="3603570"/>
                </a:xfrm>
                <a:prstGeom prst="ellipse">
                  <a:avLst/>
                </a:prstGeom>
                <a:solidFill>
                  <a:srgbClr val="FF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図 39" descr="時計 が含まれている画像&#10;&#10;AI によって生成されたコンテンツは間違っている可能性があります。">
                  <a:extLst>
                    <a:ext uri="{FF2B5EF4-FFF2-40B4-BE49-F238E27FC236}">
                      <a16:creationId xmlns:a16="http://schemas.microsoft.com/office/drawing/2014/main" id="{6DA66B38-A9AA-EA61-1B42-65D5C180D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468" y="2390790"/>
                  <a:ext cx="969115" cy="3059891"/>
                </a:xfrm>
                <a:prstGeom prst="rect">
                  <a:avLst/>
                </a:prstGeom>
              </p:spPr>
            </p:pic>
          </p:grpSp>
          <p:grpSp>
            <p:nvGrpSpPr>
              <p:cNvPr id="50" name="グループ化 49">
                <a:extLst>
                  <a:ext uri="{FF2B5EF4-FFF2-40B4-BE49-F238E27FC236}">
                    <a16:creationId xmlns:a16="http://schemas.microsoft.com/office/drawing/2014/main" id="{4E575BFE-A4A0-363F-FC6C-9F7B13423FD0}"/>
                  </a:ext>
                </a:extLst>
              </p:cNvPr>
              <p:cNvGrpSpPr/>
              <p:nvPr/>
            </p:nvGrpSpPr>
            <p:grpSpPr>
              <a:xfrm>
                <a:off x="5263331" y="4426709"/>
                <a:ext cx="1832698" cy="1832698"/>
                <a:chOff x="5263331" y="4426709"/>
                <a:chExt cx="1832698" cy="1832698"/>
              </a:xfrm>
            </p:grpSpPr>
            <p:sp>
              <p:nvSpPr>
                <p:cNvPr id="45" name="円/楕円 44">
                  <a:extLst>
                    <a:ext uri="{FF2B5EF4-FFF2-40B4-BE49-F238E27FC236}">
                      <a16:creationId xmlns:a16="http://schemas.microsoft.com/office/drawing/2014/main" id="{B81B5F81-6523-0A16-7BBF-BDBFA1EB1155}"/>
                    </a:ext>
                  </a:extLst>
                </p:cNvPr>
                <p:cNvSpPr/>
                <p:nvPr/>
              </p:nvSpPr>
              <p:spPr>
                <a:xfrm>
                  <a:off x="5263331" y="4426709"/>
                  <a:ext cx="1832698" cy="1832698"/>
                </a:xfrm>
                <a:prstGeom prst="ellipse">
                  <a:avLst/>
                </a:prstGeom>
                <a:solidFill>
                  <a:srgbClr val="E5ED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a:extLst>
                    <a:ext uri="{FF2B5EF4-FFF2-40B4-BE49-F238E27FC236}">
                      <a16:creationId xmlns:a16="http://schemas.microsoft.com/office/drawing/2014/main" id="{220FA72C-1A4C-EDB0-1A1E-81CDF06F2041}"/>
                    </a:ext>
                  </a:extLst>
                </p:cNvPr>
                <p:cNvSpPr/>
                <p:nvPr/>
              </p:nvSpPr>
              <p:spPr>
                <a:xfrm>
                  <a:off x="5488889" y="5362145"/>
                  <a:ext cx="1369112" cy="224267"/>
                </a:xfrm>
                <a:prstGeom prst="roundRect">
                  <a:avLst>
                    <a:gd name="adj" fmla="val 50000"/>
                  </a:avLst>
                </a:prstGeom>
                <a:solidFill>
                  <a:srgbClr val="59AA0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公債費</a:t>
                  </a:r>
                  <a:endParaRPr kumimoji="1" lang="ja-JP" altLang="en-US" sz="1000"/>
                </a:p>
              </p:txBody>
            </p:sp>
            <p:sp>
              <p:nvSpPr>
                <p:cNvPr id="21" name="テキスト ボックス 20">
                  <a:extLst>
                    <a:ext uri="{FF2B5EF4-FFF2-40B4-BE49-F238E27FC236}">
                      <a16:creationId xmlns:a16="http://schemas.microsoft.com/office/drawing/2014/main" id="{FD815A6F-2996-5390-89DE-C5ED2D904D78}"/>
                    </a:ext>
                  </a:extLst>
                </p:cNvPr>
                <p:cNvSpPr txBox="1"/>
                <p:nvPr/>
              </p:nvSpPr>
              <p:spPr>
                <a:xfrm>
                  <a:off x="5638908" y="5622990"/>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64,500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pic>
              <p:nvPicPr>
                <p:cNvPr id="34" name="図 33" descr="テキスト が含まれている画像&#10;&#10;AI によって生成されたコンテンツは間違っている可能性があります。">
                  <a:extLst>
                    <a:ext uri="{FF2B5EF4-FFF2-40B4-BE49-F238E27FC236}">
                      <a16:creationId xmlns:a16="http://schemas.microsoft.com/office/drawing/2014/main" id="{AB3D9E93-A033-BE22-B24F-078FF4A3FF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5249" y="4609577"/>
                  <a:ext cx="984742" cy="667083"/>
                </a:xfrm>
                <a:prstGeom prst="rect">
                  <a:avLst/>
                </a:prstGeom>
              </p:spPr>
            </p:pic>
          </p:grpSp>
          <p:grpSp>
            <p:nvGrpSpPr>
              <p:cNvPr id="42" name="グループ化 41">
                <a:extLst>
                  <a:ext uri="{FF2B5EF4-FFF2-40B4-BE49-F238E27FC236}">
                    <a16:creationId xmlns:a16="http://schemas.microsoft.com/office/drawing/2014/main" id="{580E5514-3100-8382-0936-B7E5CEABBFE0}"/>
                  </a:ext>
                </a:extLst>
              </p:cNvPr>
              <p:cNvGrpSpPr/>
              <p:nvPr/>
            </p:nvGrpSpPr>
            <p:grpSpPr>
              <a:xfrm>
                <a:off x="2038830" y="1710602"/>
                <a:ext cx="1832698" cy="1832698"/>
                <a:chOff x="2038830" y="1710602"/>
                <a:chExt cx="1832698" cy="1832698"/>
              </a:xfrm>
            </p:grpSpPr>
            <p:sp>
              <p:nvSpPr>
                <p:cNvPr id="41" name="円/楕円 40">
                  <a:extLst>
                    <a:ext uri="{FF2B5EF4-FFF2-40B4-BE49-F238E27FC236}">
                      <a16:creationId xmlns:a16="http://schemas.microsoft.com/office/drawing/2014/main" id="{B90F068C-EA08-B903-E556-6D3DBB2E0E90}"/>
                    </a:ext>
                  </a:extLst>
                </p:cNvPr>
                <p:cNvSpPr/>
                <p:nvPr/>
              </p:nvSpPr>
              <p:spPr>
                <a:xfrm>
                  <a:off x="2038830" y="1710602"/>
                  <a:ext cx="1832698" cy="1832698"/>
                </a:xfrm>
                <a:prstGeom prst="ellipse">
                  <a:avLst/>
                </a:prstGeom>
                <a:solidFill>
                  <a:srgbClr val="FEEF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a:extLst>
                    <a:ext uri="{FF2B5EF4-FFF2-40B4-BE49-F238E27FC236}">
                      <a16:creationId xmlns:a16="http://schemas.microsoft.com/office/drawing/2014/main" id="{DD3AD524-5422-1A85-A671-95BCE5E24986}"/>
                    </a:ext>
                  </a:extLst>
                </p:cNvPr>
                <p:cNvSpPr/>
                <p:nvPr/>
              </p:nvSpPr>
              <p:spPr>
                <a:xfrm>
                  <a:off x="2259914" y="2647520"/>
                  <a:ext cx="1369112" cy="224267"/>
                </a:xfrm>
                <a:prstGeom prst="roundRect">
                  <a:avLst>
                    <a:gd name="adj" fmla="val 50000"/>
                  </a:avLst>
                </a:prstGeom>
                <a:solidFill>
                  <a:srgbClr val="DB980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t>農林水産業費</a:t>
                  </a:r>
                </a:p>
              </p:txBody>
            </p:sp>
            <p:sp>
              <p:nvSpPr>
                <p:cNvPr id="13" name="テキスト ボックス 12">
                  <a:extLst>
                    <a:ext uri="{FF2B5EF4-FFF2-40B4-BE49-F238E27FC236}">
                      <a16:creationId xmlns:a16="http://schemas.microsoft.com/office/drawing/2014/main" id="{6A8735F3-AE42-91D4-D5EB-9A367308F1F2}"/>
                    </a:ext>
                  </a:extLst>
                </p:cNvPr>
                <p:cNvSpPr txBox="1"/>
                <p:nvPr/>
              </p:nvSpPr>
              <p:spPr>
                <a:xfrm>
                  <a:off x="2402789" y="2915509"/>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20,700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grpSp>
          <p:sp>
            <p:nvSpPr>
              <p:cNvPr id="53" name="テキスト ボックス 52">
                <a:extLst>
                  <a:ext uri="{FF2B5EF4-FFF2-40B4-BE49-F238E27FC236}">
                    <a16:creationId xmlns:a16="http://schemas.microsoft.com/office/drawing/2014/main" id="{74184022-6736-B129-9C71-00BD1A7B58DF}"/>
                  </a:ext>
                </a:extLst>
              </p:cNvPr>
              <p:cNvSpPr txBox="1"/>
              <p:nvPr/>
            </p:nvSpPr>
            <p:spPr>
              <a:xfrm>
                <a:off x="3197171" y="6391892"/>
                <a:ext cx="3058904" cy="241989"/>
              </a:xfrm>
              <a:prstGeom prst="rect">
                <a:avLst/>
              </a:prstGeom>
              <a:noFill/>
            </p:spPr>
            <p:txBody>
              <a:bodyPr wrap="square">
                <a:spAutoFit/>
              </a:bodyPr>
              <a:lstStyle/>
              <a:p>
                <a:pPr>
                  <a:lnSpc>
                    <a:spcPct val="120000"/>
                  </a:lnSpc>
                </a:pPr>
                <a:r>
                  <a:rPr lang="ja-JP" altLang="en-US" sz="900">
                    <a:latin typeface="+mn-ea"/>
                  </a:rPr>
                  <a:t>（令和</a:t>
                </a:r>
                <a:r>
                  <a:rPr lang="en-US" altLang="ja-JP" sz="900" dirty="0">
                    <a:latin typeface="+mn-ea"/>
                  </a:rPr>
                  <a:t>5</a:t>
                </a:r>
                <a:r>
                  <a:rPr lang="ja-JP" altLang="en-US" sz="900">
                    <a:latin typeface="+mn-ea"/>
                  </a:rPr>
                  <a:t>年</a:t>
                </a:r>
                <a:r>
                  <a:rPr lang="en-US" altLang="ja-JP" sz="900" dirty="0">
                    <a:latin typeface="+mn-ea"/>
                  </a:rPr>
                  <a:t>12</a:t>
                </a:r>
                <a:r>
                  <a:rPr lang="ja-JP" altLang="en-US" sz="900">
                    <a:latin typeface="+mn-ea"/>
                  </a:rPr>
                  <a:t>月</a:t>
                </a:r>
                <a:r>
                  <a:rPr lang="en-US" altLang="ja-JP" sz="900" dirty="0">
                    <a:latin typeface="+mn-ea"/>
                  </a:rPr>
                  <a:t>1</a:t>
                </a:r>
                <a:r>
                  <a:rPr lang="ja-JP" altLang="en-US" sz="900">
                    <a:latin typeface="+mn-ea"/>
                  </a:rPr>
                  <a:t>日現在　県の推計人口</a:t>
                </a:r>
                <a:r>
                  <a:rPr lang="en-US" altLang="ja-JP" sz="900" dirty="0">
                    <a:latin typeface="+mn-ea"/>
                  </a:rPr>
                  <a:t>1,725,590</a:t>
                </a:r>
                <a:r>
                  <a:rPr lang="ja-JP" altLang="en-US" sz="900">
                    <a:latin typeface="+mn-ea"/>
                  </a:rPr>
                  <a:t>人）</a:t>
                </a:r>
              </a:p>
            </p:txBody>
          </p:sp>
          <p:grpSp>
            <p:nvGrpSpPr>
              <p:cNvPr id="28" name="グループ化 27">
                <a:extLst>
                  <a:ext uri="{FF2B5EF4-FFF2-40B4-BE49-F238E27FC236}">
                    <a16:creationId xmlns:a16="http://schemas.microsoft.com/office/drawing/2014/main" id="{68F5D17A-3F19-DBE9-93DE-D805DB31193D}"/>
                  </a:ext>
                </a:extLst>
              </p:cNvPr>
              <p:cNvGrpSpPr/>
              <p:nvPr/>
            </p:nvGrpSpPr>
            <p:grpSpPr>
              <a:xfrm>
                <a:off x="5263330" y="1588186"/>
                <a:ext cx="1832698" cy="1956595"/>
                <a:chOff x="5263330" y="1588186"/>
                <a:chExt cx="1832698" cy="1956595"/>
              </a:xfrm>
            </p:grpSpPr>
            <p:grpSp>
              <p:nvGrpSpPr>
                <p:cNvPr id="48" name="グループ化 47">
                  <a:extLst>
                    <a:ext uri="{FF2B5EF4-FFF2-40B4-BE49-F238E27FC236}">
                      <a16:creationId xmlns:a16="http://schemas.microsoft.com/office/drawing/2014/main" id="{E4CFBD21-6309-BC61-A597-552FC978BE5C}"/>
                    </a:ext>
                  </a:extLst>
                </p:cNvPr>
                <p:cNvGrpSpPr/>
                <p:nvPr/>
              </p:nvGrpSpPr>
              <p:grpSpPr>
                <a:xfrm>
                  <a:off x="5263330" y="1712083"/>
                  <a:ext cx="1832698" cy="1832698"/>
                  <a:chOff x="5263330" y="1712083"/>
                  <a:chExt cx="1832698" cy="1832698"/>
                </a:xfrm>
              </p:grpSpPr>
              <p:sp>
                <p:nvSpPr>
                  <p:cNvPr id="47" name="円/楕円 46">
                    <a:extLst>
                      <a:ext uri="{FF2B5EF4-FFF2-40B4-BE49-F238E27FC236}">
                        <a16:creationId xmlns:a16="http://schemas.microsoft.com/office/drawing/2014/main" id="{03BDBA0A-7003-BEC4-6E48-0989FA7648E9}"/>
                      </a:ext>
                    </a:extLst>
                  </p:cNvPr>
                  <p:cNvSpPr/>
                  <p:nvPr/>
                </p:nvSpPr>
                <p:spPr>
                  <a:xfrm>
                    <a:off x="5263330" y="1712083"/>
                    <a:ext cx="1832698" cy="1832698"/>
                  </a:xfrm>
                  <a:prstGeom prst="ellipse">
                    <a:avLst/>
                  </a:prstGeom>
                  <a:solidFill>
                    <a:srgbClr val="FFE5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5E286D0E-796D-49BB-551B-E7A0C19FBBA1}"/>
                      </a:ext>
                    </a:extLst>
                  </p:cNvPr>
                  <p:cNvSpPr txBox="1"/>
                  <p:nvPr/>
                </p:nvSpPr>
                <p:spPr>
                  <a:xfrm>
                    <a:off x="5617476" y="2894077"/>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97,300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sp>
                <p:nvSpPr>
                  <p:cNvPr id="25" name="角丸四角形 24">
                    <a:extLst>
                      <a:ext uri="{FF2B5EF4-FFF2-40B4-BE49-F238E27FC236}">
                        <a16:creationId xmlns:a16="http://schemas.microsoft.com/office/drawing/2014/main" id="{9FB1F049-6CD3-84D8-5DF5-9B3A756E8E33}"/>
                      </a:ext>
                    </a:extLst>
                  </p:cNvPr>
                  <p:cNvSpPr/>
                  <p:nvPr/>
                </p:nvSpPr>
                <p:spPr>
                  <a:xfrm>
                    <a:off x="5488889" y="2647520"/>
                    <a:ext cx="1369112" cy="224267"/>
                  </a:xfrm>
                  <a:prstGeom prst="roundRect">
                    <a:avLst>
                      <a:gd name="adj" fmla="val 50000"/>
                    </a:avLst>
                  </a:prstGeom>
                  <a:solidFill>
                    <a:srgbClr val="E86D47"/>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教育費</a:t>
                    </a:r>
                    <a:endParaRPr kumimoji="1" lang="ja-JP" altLang="en-US" sz="1000"/>
                  </a:p>
                </p:txBody>
              </p:sp>
            </p:grpSp>
            <p:pic>
              <p:nvPicPr>
                <p:cNvPr id="14" name="図 13" descr="時計 が含まれている画像&#10;&#10;AI によって生成されたコンテンツは間違っている可能性があります。">
                  <a:extLst>
                    <a:ext uri="{FF2B5EF4-FFF2-40B4-BE49-F238E27FC236}">
                      <a16:creationId xmlns:a16="http://schemas.microsoft.com/office/drawing/2014/main" id="{4EEBA330-37FA-BAB9-BA33-95A4A1F1CB48}"/>
                    </a:ext>
                  </a:extLst>
                </p:cNvPr>
                <p:cNvPicPr>
                  <a:picLocks noChangeAspect="1"/>
                </p:cNvPicPr>
                <p:nvPr/>
              </p:nvPicPr>
              <p:blipFill>
                <a:blip r:embed="rId5">
                  <a:extLst>
                    <a:ext uri="{28A0092B-C50C-407E-A947-70E740481C1C}">
                      <a14:useLocalDpi xmlns:a14="http://schemas.microsoft.com/office/drawing/2010/main" val="0"/>
                    </a:ext>
                  </a:extLst>
                </a:blip>
                <a:srcRect r="15079" b="40654"/>
                <a:stretch/>
              </p:blipFill>
              <p:spPr>
                <a:xfrm>
                  <a:off x="5514301" y="1588186"/>
                  <a:ext cx="1323966" cy="1042903"/>
                </a:xfrm>
                <a:prstGeom prst="rect">
                  <a:avLst/>
                </a:prstGeom>
              </p:spPr>
            </p:pic>
          </p:grpSp>
          <p:grpSp>
            <p:nvGrpSpPr>
              <p:cNvPr id="24" name="グループ化 23">
                <a:extLst>
                  <a:ext uri="{FF2B5EF4-FFF2-40B4-BE49-F238E27FC236}">
                    <a16:creationId xmlns:a16="http://schemas.microsoft.com/office/drawing/2014/main" id="{E49B7BB0-E842-398D-5098-60D836C33410}"/>
                  </a:ext>
                </a:extLst>
              </p:cNvPr>
              <p:cNvGrpSpPr/>
              <p:nvPr/>
            </p:nvGrpSpPr>
            <p:grpSpPr>
              <a:xfrm>
                <a:off x="2034356" y="4414197"/>
                <a:ext cx="1832698" cy="1845210"/>
                <a:chOff x="2034356" y="4414197"/>
                <a:chExt cx="1832698" cy="1845210"/>
              </a:xfrm>
            </p:grpSpPr>
            <p:grpSp>
              <p:nvGrpSpPr>
                <p:cNvPr id="51" name="グループ化 50">
                  <a:extLst>
                    <a:ext uri="{FF2B5EF4-FFF2-40B4-BE49-F238E27FC236}">
                      <a16:creationId xmlns:a16="http://schemas.microsoft.com/office/drawing/2014/main" id="{773BD745-21B9-ACA7-35B2-3FD4F74EC3F6}"/>
                    </a:ext>
                  </a:extLst>
                </p:cNvPr>
                <p:cNvGrpSpPr/>
                <p:nvPr/>
              </p:nvGrpSpPr>
              <p:grpSpPr>
                <a:xfrm>
                  <a:off x="2034356" y="4426709"/>
                  <a:ext cx="1832698" cy="1832698"/>
                  <a:chOff x="2034356" y="4426709"/>
                  <a:chExt cx="1832698" cy="1832698"/>
                </a:xfrm>
              </p:grpSpPr>
              <p:sp>
                <p:nvSpPr>
                  <p:cNvPr id="44" name="円/楕円 43">
                    <a:extLst>
                      <a:ext uri="{FF2B5EF4-FFF2-40B4-BE49-F238E27FC236}">
                        <a16:creationId xmlns:a16="http://schemas.microsoft.com/office/drawing/2014/main" id="{C8C56C38-9072-1A97-DE37-C65702C66152}"/>
                      </a:ext>
                    </a:extLst>
                  </p:cNvPr>
                  <p:cNvSpPr/>
                  <p:nvPr/>
                </p:nvSpPr>
                <p:spPr>
                  <a:xfrm>
                    <a:off x="2034356" y="4426709"/>
                    <a:ext cx="1832698" cy="1832698"/>
                  </a:xfrm>
                  <a:prstGeom prst="ellipse">
                    <a:avLst/>
                  </a:prstGeom>
                  <a:solidFill>
                    <a:srgbClr val="E5E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a:extLst>
                      <a:ext uri="{FF2B5EF4-FFF2-40B4-BE49-F238E27FC236}">
                        <a16:creationId xmlns:a16="http://schemas.microsoft.com/office/drawing/2014/main" id="{70A5C505-061C-F3E1-1367-C65F164DE214}"/>
                      </a:ext>
                    </a:extLst>
                  </p:cNvPr>
                  <p:cNvSpPr/>
                  <p:nvPr/>
                </p:nvSpPr>
                <p:spPr>
                  <a:xfrm>
                    <a:off x="2267058" y="5362145"/>
                    <a:ext cx="1369112" cy="224267"/>
                  </a:xfrm>
                  <a:prstGeom prst="roundRect">
                    <a:avLst>
                      <a:gd name="adj" fmla="val 50000"/>
                    </a:avLst>
                  </a:prstGeom>
                  <a:solidFill>
                    <a:srgbClr val="9678B4"/>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土木費</a:t>
                    </a:r>
                    <a:endParaRPr kumimoji="1" lang="ja-JP" altLang="en-US" sz="1000"/>
                  </a:p>
                </p:txBody>
              </p:sp>
              <p:sp>
                <p:nvSpPr>
                  <p:cNvPr id="19" name="テキスト ボックス 18">
                    <a:extLst>
                      <a:ext uri="{FF2B5EF4-FFF2-40B4-BE49-F238E27FC236}">
                        <a16:creationId xmlns:a16="http://schemas.microsoft.com/office/drawing/2014/main" id="{49E0794D-3595-95D9-ADA3-B10744205AEC}"/>
                      </a:ext>
                    </a:extLst>
                  </p:cNvPr>
                  <p:cNvSpPr txBox="1"/>
                  <p:nvPr/>
                </p:nvSpPr>
                <p:spPr>
                  <a:xfrm>
                    <a:off x="2431365" y="5601558"/>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49,700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grpSp>
            <p:pic>
              <p:nvPicPr>
                <p:cNvPr id="11" name="図 10" descr="テキスト が含まれている画像&#10;&#10;AI によって生成されたコンテンツは間違っている可能性があります。">
                  <a:extLst>
                    <a:ext uri="{FF2B5EF4-FFF2-40B4-BE49-F238E27FC236}">
                      <a16:creationId xmlns:a16="http://schemas.microsoft.com/office/drawing/2014/main" id="{592887A4-1C8F-8BE2-F332-1F3806C547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9185" y="4414197"/>
                  <a:ext cx="1013642" cy="856183"/>
                </a:xfrm>
                <a:prstGeom prst="rect">
                  <a:avLst/>
                </a:prstGeom>
              </p:spPr>
            </p:pic>
          </p:grpSp>
          <p:grpSp>
            <p:nvGrpSpPr>
              <p:cNvPr id="27" name="グループ化 26">
                <a:extLst>
                  <a:ext uri="{FF2B5EF4-FFF2-40B4-BE49-F238E27FC236}">
                    <a16:creationId xmlns:a16="http://schemas.microsoft.com/office/drawing/2014/main" id="{2C1F8D7E-649C-D597-C171-CDCF0CCE01E5}"/>
                  </a:ext>
                </a:extLst>
              </p:cNvPr>
              <p:cNvGrpSpPr/>
              <p:nvPr/>
            </p:nvGrpSpPr>
            <p:grpSpPr>
              <a:xfrm>
                <a:off x="6927824" y="2840157"/>
                <a:ext cx="1832698" cy="2061937"/>
                <a:chOff x="6927824" y="2840157"/>
                <a:chExt cx="1832698" cy="2061937"/>
              </a:xfrm>
            </p:grpSpPr>
            <p:grpSp>
              <p:nvGrpSpPr>
                <p:cNvPr id="49" name="グループ化 48">
                  <a:extLst>
                    <a:ext uri="{FF2B5EF4-FFF2-40B4-BE49-F238E27FC236}">
                      <a16:creationId xmlns:a16="http://schemas.microsoft.com/office/drawing/2014/main" id="{7BC246AC-B990-DAC1-A50B-86E6A872216C}"/>
                    </a:ext>
                  </a:extLst>
                </p:cNvPr>
                <p:cNvGrpSpPr/>
                <p:nvPr/>
              </p:nvGrpSpPr>
              <p:grpSpPr>
                <a:xfrm>
                  <a:off x="6927824" y="3069396"/>
                  <a:ext cx="1832698" cy="1832698"/>
                  <a:chOff x="6927824" y="3069396"/>
                  <a:chExt cx="1832698" cy="1832698"/>
                </a:xfrm>
              </p:grpSpPr>
              <p:sp>
                <p:nvSpPr>
                  <p:cNvPr id="46" name="円/楕円 45">
                    <a:extLst>
                      <a:ext uri="{FF2B5EF4-FFF2-40B4-BE49-F238E27FC236}">
                        <a16:creationId xmlns:a16="http://schemas.microsoft.com/office/drawing/2014/main" id="{B141E98C-144B-6C43-1A49-81AD61F8D8F2}"/>
                      </a:ext>
                    </a:extLst>
                  </p:cNvPr>
                  <p:cNvSpPr/>
                  <p:nvPr/>
                </p:nvSpPr>
                <p:spPr>
                  <a:xfrm>
                    <a:off x="6927824" y="3069396"/>
                    <a:ext cx="1832698" cy="1832698"/>
                  </a:xfrm>
                  <a:prstGeom prst="ellipse">
                    <a:avLst/>
                  </a:prstGeom>
                  <a:solidFill>
                    <a:srgbClr val="CFEC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角丸四角形 21">
                    <a:extLst>
                      <a:ext uri="{FF2B5EF4-FFF2-40B4-BE49-F238E27FC236}">
                        <a16:creationId xmlns:a16="http://schemas.microsoft.com/office/drawing/2014/main" id="{A38CDCB7-2630-1D86-755E-CE05B4DB61E0}"/>
                      </a:ext>
                    </a:extLst>
                  </p:cNvPr>
                  <p:cNvSpPr/>
                  <p:nvPr/>
                </p:nvSpPr>
                <p:spPr>
                  <a:xfrm>
                    <a:off x="7160526" y="3997689"/>
                    <a:ext cx="1369112" cy="224267"/>
                  </a:xfrm>
                  <a:prstGeom prst="roundRect">
                    <a:avLst>
                      <a:gd name="adj" fmla="val 50000"/>
                    </a:avLst>
                  </a:prstGeom>
                  <a:solidFill>
                    <a:srgbClr val="015BAC"/>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民生費</a:t>
                    </a:r>
                    <a:endParaRPr kumimoji="1" lang="ja-JP" altLang="en-US" sz="1000"/>
                  </a:p>
                </p:txBody>
              </p:sp>
              <p:sp>
                <p:nvSpPr>
                  <p:cNvPr id="23" name="テキスト ボックス 22">
                    <a:extLst>
                      <a:ext uri="{FF2B5EF4-FFF2-40B4-BE49-F238E27FC236}">
                        <a16:creationId xmlns:a16="http://schemas.microsoft.com/office/drawing/2014/main" id="{674A1B37-36C5-05DD-7978-4E26779B23EA}"/>
                      </a:ext>
                    </a:extLst>
                  </p:cNvPr>
                  <p:cNvSpPr txBox="1"/>
                  <p:nvPr/>
                </p:nvSpPr>
                <p:spPr>
                  <a:xfrm>
                    <a:off x="7296257" y="4251390"/>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72,200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grpSp>
            <p:pic>
              <p:nvPicPr>
                <p:cNvPr id="29" name="図 28" descr="時計, 男 が含まれている画像&#10;&#10;AI によって生成されたコンテンツは間違っている可能性があります。">
                  <a:extLst>
                    <a:ext uri="{FF2B5EF4-FFF2-40B4-BE49-F238E27FC236}">
                      <a16:creationId xmlns:a16="http://schemas.microsoft.com/office/drawing/2014/main" id="{63D1D1AD-584B-0C89-3372-0C31D480E9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4487" y="2840157"/>
                  <a:ext cx="1104530" cy="1579205"/>
                </a:xfrm>
                <a:prstGeom prst="rect">
                  <a:avLst/>
                </a:prstGeom>
              </p:spPr>
            </p:pic>
          </p:grpSp>
          <p:grpSp>
            <p:nvGrpSpPr>
              <p:cNvPr id="15" name="グループ化 14">
                <a:extLst>
                  <a:ext uri="{FF2B5EF4-FFF2-40B4-BE49-F238E27FC236}">
                    <a16:creationId xmlns:a16="http://schemas.microsoft.com/office/drawing/2014/main" id="{F85F4447-3EBF-4D60-9A45-FD77D03CD26B}"/>
                  </a:ext>
                </a:extLst>
              </p:cNvPr>
              <p:cNvGrpSpPr/>
              <p:nvPr/>
            </p:nvGrpSpPr>
            <p:grpSpPr>
              <a:xfrm>
                <a:off x="377006" y="2994827"/>
                <a:ext cx="1832698" cy="1907268"/>
                <a:chOff x="377006" y="2994827"/>
                <a:chExt cx="1832698" cy="1907268"/>
              </a:xfrm>
            </p:grpSpPr>
            <p:grpSp>
              <p:nvGrpSpPr>
                <p:cNvPr id="52" name="グループ化 51">
                  <a:extLst>
                    <a:ext uri="{FF2B5EF4-FFF2-40B4-BE49-F238E27FC236}">
                      <a16:creationId xmlns:a16="http://schemas.microsoft.com/office/drawing/2014/main" id="{24E942A9-64A9-E9C4-5FBA-9661AEF5C10B}"/>
                    </a:ext>
                  </a:extLst>
                </p:cNvPr>
                <p:cNvGrpSpPr/>
                <p:nvPr/>
              </p:nvGrpSpPr>
              <p:grpSpPr>
                <a:xfrm>
                  <a:off x="377006" y="3069397"/>
                  <a:ext cx="1832698" cy="1832698"/>
                  <a:chOff x="377006" y="3069397"/>
                  <a:chExt cx="1832698" cy="1832698"/>
                </a:xfrm>
              </p:grpSpPr>
              <p:sp>
                <p:nvSpPr>
                  <p:cNvPr id="43" name="円/楕円 42">
                    <a:extLst>
                      <a:ext uri="{FF2B5EF4-FFF2-40B4-BE49-F238E27FC236}">
                        <a16:creationId xmlns:a16="http://schemas.microsoft.com/office/drawing/2014/main" id="{6A6B6AE7-BD18-AEE8-7399-99512723EFD2}"/>
                      </a:ext>
                    </a:extLst>
                  </p:cNvPr>
                  <p:cNvSpPr/>
                  <p:nvPr/>
                </p:nvSpPr>
                <p:spPr>
                  <a:xfrm>
                    <a:off x="377006" y="3069397"/>
                    <a:ext cx="1832698" cy="1832698"/>
                  </a:xfrm>
                  <a:prstGeom prst="ellipse">
                    <a:avLst/>
                  </a:prstGeom>
                  <a:solidFill>
                    <a:srgbClr val="FFE4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a:extLst>
                      <a:ext uri="{FF2B5EF4-FFF2-40B4-BE49-F238E27FC236}">
                        <a16:creationId xmlns:a16="http://schemas.microsoft.com/office/drawing/2014/main" id="{029C46B6-8129-6FB4-A1EE-0B7B76C772BD}"/>
                      </a:ext>
                    </a:extLst>
                  </p:cNvPr>
                  <p:cNvSpPr/>
                  <p:nvPr/>
                </p:nvSpPr>
                <p:spPr>
                  <a:xfrm>
                    <a:off x="595421" y="4004832"/>
                    <a:ext cx="1369112" cy="224267"/>
                  </a:xfrm>
                  <a:prstGeom prst="roundRect">
                    <a:avLst>
                      <a:gd name="adj" fmla="val 50000"/>
                    </a:avLst>
                  </a:prstGeom>
                  <a:solidFill>
                    <a:srgbClr val="E587A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t>警察費</a:t>
                    </a:r>
                  </a:p>
                </p:txBody>
              </p:sp>
              <p:sp>
                <p:nvSpPr>
                  <p:cNvPr id="17" name="テキスト ボックス 16">
                    <a:extLst>
                      <a:ext uri="{FF2B5EF4-FFF2-40B4-BE49-F238E27FC236}">
                        <a16:creationId xmlns:a16="http://schemas.microsoft.com/office/drawing/2014/main" id="{E43A818E-7333-AF01-EE30-1219E030D42D}"/>
                      </a:ext>
                    </a:extLst>
                  </p:cNvPr>
                  <p:cNvSpPr txBox="1"/>
                  <p:nvPr/>
                </p:nvSpPr>
                <p:spPr>
                  <a:xfrm>
                    <a:off x="724008" y="4244245"/>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26,400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grpSp>
            <p:pic>
              <p:nvPicPr>
                <p:cNvPr id="12" name="図 11" descr="ロゴ が含まれている画像&#10;&#10;AI によって生成されたコンテンツは間違っている可能性があります。">
                  <a:extLst>
                    <a:ext uri="{FF2B5EF4-FFF2-40B4-BE49-F238E27FC236}">
                      <a16:creationId xmlns:a16="http://schemas.microsoft.com/office/drawing/2014/main" id="{A0746E7A-24C5-5105-A08D-0F7CD3FB6B53}"/>
                    </a:ext>
                  </a:extLst>
                </p:cNvPr>
                <p:cNvPicPr>
                  <a:picLocks noChangeAspect="1"/>
                </p:cNvPicPr>
                <p:nvPr/>
              </p:nvPicPr>
              <p:blipFill>
                <a:blip r:embed="rId8">
                  <a:extLst>
                    <a:ext uri="{28A0092B-C50C-407E-A947-70E740481C1C}">
                      <a14:useLocalDpi xmlns:a14="http://schemas.microsoft.com/office/drawing/2010/main" val="0"/>
                    </a:ext>
                  </a:extLst>
                </a:blip>
                <a:srcRect r="337" b="43006"/>
                <a:stretch/>
              </p:blipFill>
              <p:spPr>
                <a:xfrm>
                  <a:off x="422426" y="2994827"/>
                  <a:ext cx="1581496" cy="965383"/>
                </a:xfrm>
                <a:prstGeom prst="rect">
                  <a:avLst/>
                </a:prstGeom>
              </p:spPr>
            </p:pic>
          </p:grpSp>
        </p:grpSp>
        <p:pic>
          <p:nvPicPr>
            <p:cNvPr id="6" name="図 5" descr="アイコン&#10;&#10;AI によって生成されたコンテンツは間違っている可能性があります。">
              <a:extLst>
                <a:ext uri="{FF2B5EF4-FFF2-40B4-BE49-F238E27FC236}">
                  <a16:creationId xmlns:a16="http://schemas.microsoft.com/office/drawing/2014/main" id="{9EF211D0-3711-4947-56E4-16D05003BA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230" y="1847678"/>
              <a:ext cx="1142222" cy="698025"/>
            </a:xfrm>
            <a:prstGeom prst="rect">
              <a:avLst/>
            </a:prstGeom>
          </p:spPr>
        </p:pic>
      </p:grpSp>
      <p:sp>
        <p:nvSpPr>
          <p:cNvPr id="3" name="Rectangle 14">
            <a:extLst>
              <a:ext uri="{FF2B5EF4-FFF2-40B4-BE49-F238E27FC236}">
                <a16:creationId xmlns:a16="http://schemas.microsoft.com/office/drawing/2014/main" id="{95EF8ED3-ECBE-4EEE-6C1A-FBC15EE12FD1}"/>
              </a:ext>
            </a:extLst>
          </p:cNvPr>
          <p:cNvSpPr txBox="1">
            <a:spLocks noChangeArrowheads="1"/>
          </p:cNvSpPr>
          <p:nvPr/>
        </p:nvSpPr>
        <p:spPr bwMode="auto">
          <a:xfrm>
            <a:off x="240029" y="-5222"/>
            <a:ext cx="8718233"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地方の財政−</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③</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県民一人あたりの歳出</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86685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9A5ED-8D69-938D-CE63-09CA93D0B204}"/>
            </a:ext>
          </a:extLst>
        </p:cNvPr>
        <p:cNvGrpSpPr/>
        <p:nvPr/>
      </p:nvGrpSpPr>
      <p:grpSpPr>
        <a:xfrm>
          <a:off x="0" y="0"/>
          <a:ext cx="0" cy="0"/>
          <a:chOff x="0" y="0"/>
          <a:chExt cx="0" cy="0"/>
        </a:xfrm>
      </p:grpSpPr>
      <p:pic>
        <p:nvPicPr>
          <p:cNvPr id="32" name="図 31" descr="光, 交通, 暗い, 座る が含まれている画像&#10;&#10;AI によって生成されたコンテンツは間違っている可能性があります。">
            <a:extLst>
              <a:ext uri="{FF2B5EF4-FFF2-40B4-BE49-F238E27FC236}">
                <a16:creationId xmlns:a16="http://schemas.microsoft.com/office/drawing/2014/main" id="{0DFC3A2C-3FB1-2911-18ED-39A026B9C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506" y="905256"/>
            <a:ext cx="3283958" cy="5704190"/>
          </a:xfrm>
          <a:prstGeom prst="rect">
            <a:avLst/>
          </a:prstGeom>
        </p:spPr>
      </p:pic>
      <p:sp>
        <p:nvSpPr>
          <p:cNvPr id="26" name="スライド番号プレースホルダー 8">
            <a:extLst>
              <a:ext uri="{FF2B5EF4-FFF2-40B4-BE49-F238E27FC236}">
                <a16:creationId xmlns:a16="http://schemas.microsoft.com/office/drawing/2014/main" id="{20BD9141-6B53-F786-56F6-76E9BE2C7FD8}"/>
              </a:ext>
            </a:extLst>
          </p:cNvPr>
          <p:cNvSpPr>
            <a:spLocks noGrp="1"/>
          </p:cNvSpPr>
          <p:nvPr>
            <p:ph type="sldNum" sz="quarter" idx="12"/>
          </p:nvPr>
        </p:nvSpPr>
        <p:spPr>
          <a:xfrm>
            <a:off x="8769893" y="6443281"/>
            <a:ext cx="374107" cy="298426"/>
          </a:xfrm>
        </p:spPr>
        <p:txBody>
          <a:bodyPr/>
          <a:lstStyle/>
          <a:p>
            <a:pPr>
              <a:defRPr/>
            </a:pPr>
            <a:r>
              <a:rPr lang="en-US" altLang="ja-JP" dirty="0"/>
              <a:t>25</a:t>
            </a:r>
          </a:p>
        </p:txBody>
      </p:sp>
      <p:sp>
        <p:nvSpPr>
          <p:cNvPr id="40" name="テキスト ボックス 39">
            <a:extLst>
              <a:ext uri="{FF2B5EF4-FFF2-40B4-BE49-F238E27FC236}">
                <a16:creationId xmlns:a16="http://schemas.microsoft.com/office/drawing/2014/main" id="{269817A0-2D1B-11D2-40D1-7A61DA6B81D0}"/>
              </a:ext>
            </a:extLst>
          </p:cNvPr>
          <p:cNvSpPr txBox="1"/>
          <p:nvPr/>
        </p:nvSpPr>
        <p:spPr>
          <a:xfrm>
            <a:off x="2395975" y="955671"/>
            <a:ext cx="4237474" cy="338554"/>
          </a:xfrm>
          <a:prstGeom prst="rect">
            <a:avLst/>
          </a:prstGeom>
          <a:noFill/>
        </p:spPr>
        <p:txBody>
          <a:bodyPr wrap="square" rtlCol="0">
            <a:spAutoFit/>
          </a:bodyPr>
          <a:lstStyle/>
          <a:p>
            <a:r>
              <a:rPr kumimoji="1" lang="ja-JP" altLang="en-US" sz="1600" spc="120">
                <a:solidFill>
                  <a:srgbClr val="015BAC"/>
                </a:solidFill>
              </a:rPr>
              <a:t>身近なまちの施設に税金が使われています。</a:t>
            </a:r>
            <a:endParaRPr kumimoji="1" lang="ja-JP" altLang="en-US" sz="1600" spc="120" dirty="0">
              <a:solidFill>
                <a:srgbClr val="015BAC"/>
              </a:solidFill>
            </a:endParaRPr>
          </a:p>
        </p:txBody>
      </p:sp>
      <p:sp>
        <p:nvSpPr>
          <p:cNvPr id="41" name="テキスト ボックス 40">
            <a:extLst>
              <a:ext uri="{FF2B5EF4-FFF2-40B4-BE49-F238E27FC236}">
                <a16:creationId xmlns:a16="http://schemas.microsoft.com/office/drawing/2014/main" id="{5B42F21D-C659-564F-5ECA-3B0498FC31B5}"/>
              </a:ext>
            </a:extLst>
          </p:cNvPr>
          <p:cNvSpPr txBox="1"/>
          <p:nvPr/>
        </p:nvSpPr>
        <p:spPr>
          <a:xfrm>
            <a:off x="7371145" y="836022"/>
            <a:ext cx="1650964" cy="225383"/>
          </a:xfrm>
          <a:prstGeom prst="rect">
            <a:avLst/>
          </a:prstGeom>
          <a:noFill/>
        </p:spPr>
        <p:txBody>
          <a:bodyPr wrap="square">
            <a:spAutoFit/>
          </a:bodyPr>
          <a:lstStyle/>
          <a:p>
            <a:pPr>
              <a:lnSpc>
                <a:spcPct val="120000"/>
              </a:lnSpc>
            </a:pPr>
            <a:r>
              <a:rPr lang="en-US" altLang="ja-JP" sz="800" spc="110" dirty="0">
                <a:latin typeface="HGPGothicE" panose="020B0900000000000000" pitchFamily="34" charset="-128"/>
                <a:ea typeface="HGPGothicE" panose="020B0900000000000000" pitchFamily="34" charset="-128"/>
              </a:rPr>
              <a:t>※</a:t>
            </a:r>
            <a:r>
              <a:rPr lang="ja-JP" altLang="en-US" sz="800" spc="110">
                <a:latin typeface="HGPGothicE" panose="020B0900000000000000" pitchFamily="34" charset="-128"/>
                <a:ea typeface="HGPGothicE" panose="020B0900000000000000" pitchFamily="34" charset="-128"/>
              </a:rPr>
              <a:t>〇〇市は所在地を表します。</a:t>
            </a:r>
          </a:p>
        </p:txBody>
      </p:sp>
      <p:grpSp>
        <p:nvGrpSpPr>
          <p:cNvPr id="7" name="グループ化 6">
            <a:extLst>
              <a:ext uri="{FF2B5EF4-FFF2-40B4-BE49-F238E27FC236}">
                <a16:creationId xmlns:a16="http://schemas.microsoft.com/office/drawing/2014/main" id="{E53B9722-7D3D-F821-3C68-A242BB030FE3}"/>
              </a:ext>
            </a:extLst>
          </p:cNvPr>
          <p:cNvGrpSpPr/>
          <p:nvPr/>
        </p:nvGrpSpPr>
        <p:grpSpPr>
          <a:xfrm>
            <a:off x="487285" y="1381671"/>
            <a:ext cx="2905140" cy="1946760"/>
            <a:chOff x="487285" y="1381671"/>
            <a:chExt cx="2905140" cy="1946760"/>
          </a:xfrm>
        </p:grpSpPr>
        <p:pic>
          <p:nvPicPr>
            <p:cNvPr id="8" name="図 7" descr="屋外, 草, フェンス, 建物 が含まれている画像&#10;&#10;AI によって生成されたコンテンツは間違っている可能性があります。">
              <a:extLst>
                <a:ext uri="{FF2B5EF4-FFF2-40B4-BE49-F238E27FC236}">
                  <a16:creationId xmlns:a16="http://schemas.microsoft.com/office/drawing/2014/main" id="{129FD7A3-2EDA-E534-3D82-791FEEBBF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05" y="1495621"/>
              <a:ext cx="2395335" cy="1465802"/>
            </a:xfrm>
            <a:prstGeom prst="rect">
              <a:avLst/>
            </a:prstGeom>
          </p:spPr>
        </p:pic>
        <p:pic>
          <p:nvPicPr>
            <p:cNvPr id="22" name="グラフィックス 21">
              <a:extLst>
                <a:ext uri="{FF2B5EF4-FFF2-40B4-BE49-F238E27FC236}">
                  <a16:creationId xmlns:a16="http://schemas.microsoft.com/office/drawing/2014/main" id="{FE0EC748-EDE0-337A-D2B7-83AADAF9E208}"/>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546529" y="1381671"/>
              <a:ext cx="538056" cy="621754"/>
            </a:xfrm>
            <a:prstGeom prst="rect">
              <a:avLst/>
            </a:prstGeom>
          </p:spPr>
        </p:pic>
        <p:sp>
          <p:nvSpPr>
            <p:cNvPr id="30" name="テキスト ボックス 29">
              <a:extLst>
                <a:ext uri="{FF2B5EF4-FFF2-40B4-BE49-F238E27FC236}">
                  <a16:creationId xmlns:a16="http://schemas.microsoft.com/office/drawing/2014/main" id="{C8221F9D-2176-2A68-725D-A98DD1EF4AD1}"/>
                </a:ext>
              </a:extLst>
            </p:cNvPr>
            <p:cNvSpPr txBox="1"/>
            <p:nvPr/>
          </p:nvSpPr>
          <p:spPr>
            <a:xfrm>
              <a:off x="487285" y="3005266"/>
              <a:ext cx="2905140" cy="323165"/>
            </a:xfrm>
            <a:prstGeom prst="rect">
              <a:avLst/>
            </a:prstGeom>
            <a:noFill/>
          </p:spPr>
          <p:txBody>
            <a:bodyPr wrap="square" rtlCol="0">
              <a:spAutoFit/>
            </a:bodyPr>
            <a:lstStyle/>
            <a:p>
              <a:r>
                <a:rPr kumimoji="1" lang="ja-JP" altLang="en-US" sz="1500">
                  <a:solidFill>
                    <a:srgbClr val="015BAC"/>
                  </a:solidFill>
                  <a:latin typeface="HGPGothicE" panose="020B0900000000000000" pitchFamily="34" charset="-128"/>
                  <a:ea typeface="HGPGothicE" panose="020B0900000000000000" pitchFamily="34" charset="-128"/>
                </a:rPr>
                <a:t>鳥羽市立神島中学校（建設時）</a:t>
              </a:r>
              <a:endParaRPr kumimoji="1" lang="ja-JP" altLang="en-US" sz="1500" dirty="0">
                <a:solidFill>
                  <a:srgbClr val="015BAC"/>
                </a:solidFill>
                <a:latin typeface="HGPGothicE" panose="020B0900000000000000" pitchFamily="34" charset="-128"/>
                <a:ea typeface="HGPGothicE" panose="020B0900000000000000" pitchFamily="34" charset="-128"/>
              </a:endParaRPr>
            </a:p>
          </p:txBody>
        </p:sp>
        <p:sp>
          <p:nvSpPr>
            <p:cNvPr id="42" name="テキスト ボックス 41">
              <a:extLst>
                <a:ext uri="{FF2B5EF4-FFF2-40B4-BE49-F238E27FC236}">
                  <a16:creationId xmlns:a16="http://schemas.microsoft.com/office/drawing/2014/main" id="{C3129B7E-3314-91D4-5466-BDD5F6EB34DD}"/>
                </a:ext>
              </a:extLst>
            </p:cNvPr>
            <p:cNvSpPr txBox="1"/>
            <p:nvPr/>
          </p:nvSpPr>
          <p:spPr>
            <a:xfrm>
              <a:off x="546529" y="1529563"/>
              <a:ext cx="558693" cy="225383"/>
            </a:xfrm>
            <a:prstGeom prst="rect">
              <a:avLst/>
            </a:prstGeom>
            <a:noFill/>
          </p:spPr>
          <p:txBody>
            <a:bodyPr wrap="square">
              <a:spAutoFit/>
            </a:bodyPr>
            <a:lstStyle/>
            <a:p>
              <a:pPr algn="ctr">
                <a:lnSpc>
                  <a:spcPct val="120000"/>
                </a:lnSpc>
              </a:pPr>
              <a:r>
                <a:rPr lang="ja-JP" altLang="en-US" sz="800" spc="110">
                  <a:solidFill>
                    <a:schemeClr val="bg1"/>
                  </a:solidFill>
                </a:rPr>
                <a:t>鳥羽市</a:t>
              </a:r>
            </a:p>
          </p:txBody>
        </p:sp>
      </p:grpSp>
      <p:grpSp>
        <p:nvGrpSpPr>
          <p:cNvPr id="5" name="グループ化 4">
            <a:extLst>
              <a:ext uri="{FF2B5EF4-FFF2-40B4-BE49-F238E27FC236}">
                <a16:creationId xmlns:a16="http://schemas.microsoft.com/office/drawing/2014/main" id="{7104F172-8ADE-41DC-61C8-7C8090060D54}"/>
              </a:ext>
            </a:extLst>
          </p:cNvPr>
          <p:cNvGrpSpPr/>
          <p:nvPr/>
        </p:nvGrpSpPr>
        <p:grpSpPr>
          <a:xfrm>
            <a:off x="3247378" y="1381671"/>
            <a:ext cx="2535230" cy="1934116"/>
            <a:chOff x="3247378" y="1381671"/>
            <a:chExt cx="2535230" cy="1934116"/>
          </a:xfrm>
        </p:grpSpPr>
        <p:pic>
          <p:nvPicPr>
            <p:cNvPr id="11" name="図 10" descr="アパートのビル&#10;&#10;AI によって生成されたコンテンツは間違っている可能性があります。">
              <a:extLst>
                <a:ext uri="{FF2B5EF4-FFF2-40B4-BE49-F238E27FC236}">
                  <a16:creationId xmlns:a16="http://schemas.microsoft.com/office/drawing/2014/main" id="{C17C2E07-DB59-9840-5C40-7113E3D3A8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7272" y="1490346"/>
              <a:ext cx="2395336" cy="1465803"/>
            </a:xfrm>
            <a:prstGeom prst="rect">
              <a:avLst/>
            </a:prstGeom>
          </p:spPr>
        </p:pic>
        <p:sp>
          <p:nvSpPr>
            <p:cNvPr id="31" name="テキスト ボックス 30">
              <a:extLst>
                <a:ext uri="{FF2B5EF4-FFF2-40B4-BE49-F238E27FC236}">
                  <a16:creationId xmlns:a16="http://schemas.microsoft.com/office/drawing/2014/main" id="{E9ACF99D-25FB-7DA6-C91F-70679EA8A2AA}"/>
                </a:ext>
              </a:extLst>
            </p:cNvPr>
            <p:cNvSpPr txBox="1"/>
            <p:nvPr/>
          </p:nvSpPr>
          <p:spPr>
            <a:xfrm>
              <a:off x="3487282" y="2999290"/>
              <a:ext cx="2160684" cy="316497"/>
            </a:xfrm>
            <a:prstGeom prst="rect">
              <a:avLst/>
            </a:prstGeom>
            <a:noFill/>
          </p:spPr>
          <p:txBody>
            <a:bodyPr wrap="square" rtlCol="0">
              <a:spAutoFit/>
            </a:bodyPr>
            <a:lstStyle/>
            <a:p>
              <a:pPr algn="ctr">
                <a:lnSpc>
                  <a:spcPct val="120000"/>
                </a:lnSpc>
              </a:pPr>
              <a:r>
                <a:rPr kumimoji="1" lang="ja-JP" altLang="en-US" sz="1400">
                  <a:solidFill>
                    <a:srgbClr val="015BAC"/>
                  </a:solidFill>
                  <a:latin typeface="HGPGothicE" panose="020B0900000000000000" pitchFamily="34" charset="-128"/>
                  <a:ea typeface="HGPGothicE" panose="020B0900000000000000" pitchFamily="34" charset="-128"/>
                </a:rPr>
                <a:t>四日市市立博物館</a:t>
              </a:r>
              <a:endParaRPr kumimoji="1" lang="ja-JP" altLang="en-US" sz="1400" dirty="0">
                <a:solidFill>
                  <a:srgbClr val="015BAC"/>
                </a:solidFill>
                <a:latin typeface="HGPGothicE" panose="020B0900000000000000" pitchFamily="34" charset="-128"/>
                <a:ea typeface="HGPGothicE" panose="020B0900000000000000" pitchFamily="34" charset="-128"/>
              </a:endParaRPr>
            </a:p>
          </p:txBody>
        </p:sp>
        <p:pic>
          <p:nvPicPr>
            <p:cNvPr id="44" name="グラフィックス 43">
              <a:extLst>
                <a:ext uri="{FF2B5EF4-FFF2-40B4-BE49-F238E27FC236}">
                  <a16:creationId xmlns:a16="http://schemas.microsoft.com/office/drawing/2014/main" id="{7896BD5E-EC74-57F9-01B4-A7F0935F1ADB}"/>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3318304" y="1381671"/>
              <a:ext cx="538056" cy="621754"/>
            </a:xfrm>
            <a:prstGeom prst="rect">
              <a:avLst/>
            </a:prstGeom>
          </p:spPr>
        </p:pic>
        <p:sp>
          <p:nvSpPr>
            <p:cNvPr id="43" name="テキスト ボックス 42">
              <a:extLst>
                <a:ext uri="{FF2B5EF4-FFF2-40B4-BE49-F238E27FC236}">
                  <a16:creationId xmlns:a16="http://schemas.microsoft.com/office/drawing/2014/main" id="{1B01B52D-49E7-CD53-1E55-C2205EC4ED46}"/>
                </a:ext>
              </a:extLst>
            </p:cNvPr>
            <p:cNvSpPr txBox="1"/>
            <p:nvPr/>
          </p:nvSpPr>
          <p:spPr>
            <a:xfrm>
              <a:off x="3247378" y="1536707"/>
              <a:ext cx="667395" cy="225383"/>
            </a:xfrm>
            <a:prstGeom prst="rect">
              <a:avLst/>
            </a:prstGeom>
            <a:noFill/>
          </p:spPr>
          <p:txBody>
            <a:bodyPr wrap="square">
              <a:spAutoFit/>
            </a:bodyPr>
            <a:lstStyle/>
            <a:p>
              <a:pPr algn="ctr">
                <a:lnSpc>
                  <a:spcPct val="120000"/>
                </a:lnSpc>
              </a:pPr>
              <a:r>
                <a:rPr lang="ja-JP" altLang="en-US" sz="800">
                  <a:solidFill>
                    <a:schemeClr val="bg1"/>
                  </a:solidFill>
                </a:rPr>
                <a:t>四日市</a:t>
              </a:r>
            </a:p>
          </p:txBody>
        </p:sp>
      </p:grpSp>
      <p:grpSp>
        <p:nvGrpSpPr>
          <p:cNvPr id="4" name="グループ化 3">
            <a:extLst>
              <a:ext uri="{FF2B5EF4-FFF2-40B4-BE49-F238E27FC236}">
                <a16:creationId xmlns:a16="http://schemas.microsoft.com/office/drawing/2014/main" id="{4FFC0F72-0F75-5294-7DDC-8246AF1F1C57}"/>
              </a:ext>
            </a:extLst>
          </p:cNvPr>
          <p:cNvGrpSpPr/>
          <p:nvPr/>
        </p:nvGrpSpPr>
        <p:grpSpPr>
          <a:xfrm>
            <a:off x="6069162" y="1381671"/>
            <a:ext cx="2461332" cy="1945143"/>
            <a:chOff x="6069162" y="1381671"/>
            <a:chExt cx="2461332" cy="1945143"/>
          </a:xfrm>
        </p:grpSpPr>
        <p:pic>
          <p:nvPicPr>
            <p:cNvPr id="15" name="図 14" descr="建物の前の道路を走る車&#10;&#10;AI によって生成されたコンテンツは間違っている可能性があります。">
              <a:extLst>
                <a:ext uri="{FF2B5EF4-FFF2-40B4-BE49-F238E27FC236}">
                  <a16:creationId xmlns:a16="http://schemas.microsoft.com/office/drawing/2014/main" id="{2F2491F8-500A-7F2B-264B-0C3DBA2EC4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37481" y="1485647"/>
              <a:ext cx="2393013" cy="1469866"/>
            </a:xfrm>
            <a:prstGeom prst="rect">
              <a:avLst/>
            </a:prstGeom>
          </p:spPr>
        </p:pic>
        <p:sp>
          <p:nvSpPr>
            <p:cNvPr id="36" name="テキスト ボックス 35">
              <a:extLst>
                <a:ext uri="{FF2B5EF4-FFF2-40B4-BE49-F238E27FC236}">
                  <a16:creationId xmlns:a16="http://schemas.microsoft.com/office/drawing/2014/main" id="{48CC9CA6-5F3C-0535-3251-4D388FA3524D}"/>
                </a:ext>
              </a:extLst>
            </p:cNvPr>
            <p:cNvSpPr txBox="1"/>
            <p:nvPr/>
          </p:nvSpPr>
          <p:spPr>
            <a:xfrm>
              <a:off x="6776046" y="3003649"/>
              <a:ext cx="1160946" cy="323165"/>
            </a:xfrm>
            <a:prstGeom prst="rect">
              <a:avLst/>
            </a:prstGeom>
            <a:noFill/>
          </p:spPr>
          <p:txBody>
            <a:bodyPr wrap="square" rtlCol="0">
              <a:spAutoFit/>
            </a:bodyPr>
            <a:lstStyle/>
            <a:p>
              <a:r>
                <a:rPr kumimoji="1" lang="ja-JP" altLang="en-US" sz="1500">
                  <a:solidFill>
                    <a:srgbClr val="015BAC"/>
                  </a:solidFill>
                  <a:latin typeface="HGPGothicE" panose="020B0900000000000000" pitchFamily="34" charset="-128"/>
                  <a:ea typeface="HGPGothicE" panose="020B0900000000000000" pitchFamily="34" charset="-128"/>
                </a:rPr>
                <a:t>名張警察署</a:t>
              </a:r>
              <a:endParaRPr kumimoji="1" lang="ja-JP" altLang="en-US" sz="1500" dirty="0">
                <a:solidFill>
                  <a:srgbClr val="015BAC"/>
                </a:solidFill>
                <a:latin typeface="HGPGothicE" panose="020B0900000000000000" pitchFamily="34" charset="-128"/>
                <a:ea typeface="HGPGothicE" panose="020B0900000000000000" pitchFamily="34" charset="-128"/>
              </a:endParaRPr>
            </a:p>
          </p:txBody>
        </p:sp>
        <p:pic>
          <p:nvPicPr>
            <p:cNvPr id="45" name="グラフィックス 44">
              <a:extLst>
                <a:ext uri="{FF2B5EF4-FFF2-40B4-BE49-F238E27FC236}">
                  <a16:creationId xmlns:a16="http://schemas.microsoft.com/office/drawing/2014/main" id="{FA0924C4-4F5C-6EB1-1634-FB067E37CC56}"/>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6082936" y="1381671"/>
              <a:ext cx="538056" cy="621754"/>
            </a:xfrm>
            <a:prstGeom prst="rect">
              <a:avLst/>
            </a:prstGeom>
          </p:spPr>
        </p:pic>
        <p:sp>
          <p:nvSpPr>
            <p:cNvPr id="46" name="テキスト ボックス 45">
              <a:extLst>
                <a:ext uri="{FF2B5EF4-FFF2-40B4-BE49-F238E27FC236}">
                  <a16:creationId xmlns:a16="http://schemas.microsoft.com/office/drawing/2014/main" id="{164D4AA2-3209-306E-586E-37A27ADB0B19}"/>
                </a:ext>
              </a:extLst>
            </p:cNvPr>
            <p:cNvSpPr txBox="1"/>
            <p:nvPr/>
          </p:nvSpPr>
          <p:spPr>
            <a:xfrm>
              <a:off x="6069162" y="1536707"/>
              <a:ext cx="574527" cy="225383"/>
            </a:xfrm>
            <a:prstGeom prst="rect">
              <a:avLst/>
            </a:prstGeom>
            <a:noFill/>
          </p:spPr>
          <p:txBody>
            <a:bodyPr wrap="square">
              <a:spAutoFit/>
            </a:bodyPr>
            <a:lstStyle/>
            <a:p>
              <a:pPr algn="ctr">
                <a:lnSpc>
                  <a:spcPct val="120000"/>
                </a:lnSpc>
              </a:pPr>
              <a:r>
                <a:rPr lang="ja-JP" altLang="en-US" sz="800" spc="110">
                  <a:solidFill>
                    <a:schemeClr val="bg1"/>
                  </a:solidFill>
                </a:rPr>
                <a:t>名張市</a:t>
              </a:r>
            </a:p>
          </p:txBody>
        </p:sp>
      </p:grpSp>
      <p:grpSp>
        <p:nvGrpSpPr>
          <p:cNvPr id="12" name="グループ化 11">
            <a:extLst>
              <a:ext uri="{FF2B5EF4-FFF2-40B4-BE49-F238E27FC236}">
                <a16:creationId xmlns:a16="http://schemas.microsoft.com/office/drawing/2014/main" id="{CB554248-FDDC-8B5C-247F-FA0F2AFC9BA5}"/>
              </a:ext>
            </a:extLst>
          </p:cNvPr>
          <p:cNvGrpSpPr/>
          <p:nvPr/>
        </p:nvGrpSpPr>
        <p:grpSpPr>
          <a:xfrm>
            <a:off x="6069162" y="3553371"/>
            <a:ext cx="2479580" cy="1928845"/>
            <a:chOff x="6069162" y="3553371"/>
            <a:chExt cx="2479580" cy="1928845"/>
          </a:xfrm>
        </p:grpSpPr>
        <p:pic>
          <p:nvPicPr>
            <p:cNvPr id="25" name="図 24" descr="机の上のノートパソコンを見ている人たち&#10;&#10;AI によって生成されたコンテンツは間違っている可能性があります。">
              <a:extLst>
                <a:ext uri="{FF2B5EF4-FFF2-40B4-BE49-F238E27FC236}">
                  <a16:creationId xmlns:a16="http://schemas.microsoft.com/office/drawing/2014/main" id="{1C565F0B-A626-2625-1726-DA7EBEBA58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30548" y="3638696"/>
              <a:ext cx="2418194" cy="1485332"/>
            </a:xfrm>
            <a:prstGeom prst="rect">
              <a:avLst/>
            </a:prstGeom>
          </p:spPr>
        </p:pic>
        <p:sp>
          <p:nvSpPr>
            <p:cNvPr id="37" name="テキスト ボックス 36">
              <a:extLst>
                <a:ext uri="{FF2B5EF4-FFF2-40B4-BE49-F238E27FC236}">
                  <a16:creationId xmlns:a16="http://schemas.microsoft.com/office/drawing/2014/main" id="{A8450A3E-8068-1D82-3F05-062FA81CE91C}"/>
                </a:ext>
              </a:extLst>
            </p:cNvPr>
            <p:cNvSpPr txBox="1"/>
            <p:nvPr/>
          </p:nvSpPr>
          <p:spPr>
            <a:xfrm>
              <a:off x="6709897" y="5159051"/>
              <a:ext cx="1360164" cy="323165"/>
            </a:xfrm>
            <a:prstGeom prst="rect">
              <a:avLst/>
            </a:prstGeom>
            <a:noFill/>
          </p:spPr>
          <p:txBody>
            <a:bodyPr wrap="square" rtlCol="0">
              <a:spAutoFit/>
            </a:bodyPr>
            <a:lstStyle/>
            <a:p>
              <a:r>
                <a:rPr kumimoji="1" lang="ja-JP" altLang="en-US" sz="1500">
                  <a:solidFill>
                    <a:srgbClr val="015BAC"/>
                  </a:solidFill>
                  <a:latin typeface="HGPGothicE" panose="020B0900000000000000" pitchFamily="34" charset="-128"/>
                  <a:ea typeface="HGPGothicE" panose="020B0900000000000000" pitchFamily="34" charset="-128"/>
                </a:rPr>
                <a:t>尾鷲総合病院</a:t>
              </a:r>
              <a:endParaRPr kumimoji="1" lang="ja-JP" altLang="en-US" sz="1500" dirty="0">
                <a:solidFill>
                  <a:srgbClr val="015BAC"/>
                </a:solidFill>
                <a:latin typeface="HGPGothicE" panose="020B0900000000000000" pitchFamily="34" charset="-128"/>
                <a:ea typeface="HGPGothicE" panose="020B0900000000000000" pitchFamily="34" charset="-128"/>
              </a:endParaRPr>
            </a:p>
          </p:txBody>
        </p:sp>
        <p:pic>
          <p:nvPicPr>
            <p:cNvPr id="47" name="グラフィックス 46">
              <a:extLst>
                <a:ext uri="{FF2B5EF4-FFF2-40B4-BE49-F238E27FC236}">
                  <a16:creationId xmlns:a16="http://schemas.microsoft.com/office/drawing/2014/main" id="{56E160B7-BE27-71DA-535C-ABDE2EF29EEF}"/>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6082936" y="3553371"/>
              <a:ext cx="538056" cy="621754"/>
            </a:xfrm>
            <a:prstGeom prst="rect">
              <a:avLst/>
            </a:prstGeom>
          </p:spPr>
        </p:pic>
        <p:sp>
          <p:nvSpPr>
            <p:cNvPr id="48" name="テキスト ボックス 47">
              <a:extLst>
                <a:ext uri="{FF2B5EF4-FFF2-40B4-BE49-F238E27FC236}">
                  <a16:creationId xmlns:a16="http://schemas.microsoft.com/office/drawing/2014/main" id="{55A60B01-83B5-5AD7-6E66-CDEA25F00F83}"/>
                </a:ext>
              </a:extLst>
            </p:cNvPr>
            <p:cNvSpPr txBox="1"/>
            <p:nvPr/>
          </p:nvSpPr>
          <p:spPr>
            <a:xfrm>
              <a:off x="6069162" y="3694119"/>
              <a:ext cx="574527" cy="225383"/>
            </a:xfrm>
            <a:prstGeom prst="rect">
              <a:avLst/>
            </a:prstGeom>
            <a:noFill/>
          </p:spPr>
          <p:txBody>
            <a:bodyPr wrap="square">
              <a:spAutoFit/>
            </a:bodyPr>
            <a:lstStyle/>
            <a:p>
              <a:pPr algn="ctr">
                <a:lnSpc>
                  <a:spcPct val="120000"/>
                </a:lnSpc>
              </a:pPr>
              <a:r>
                <a:rPr lang="ja-JP" altLang="en-US" sz="800" spc="110">
                  <a:solidFill>
                    <a:schemeClr val="bg1"/>
                  </a:solidFill>
                </a:rPr>
                <a:t>尾鷲市</a:t>
              </a:r>
            </a:p>
          </p:txBody>
        </p:sp>
      </p:grpSp>
      <p:grpSp>
        <p:nvGrpSpPr>
          <p:cNvPr id="10" name="グループ化 9">
            <a:extLst>
              <a:ext uri="{FF2B5EF4-FFF2-40B4-BE49-F238E27FC236}">
                <a16:creationId xmlns:a16="http://schemas.microsoft.com/office/drawing/2014/main" id="{6863C6C7-8705-1425-96DA-C465CEDA7702}"/>
              </a:ext>
            </a:extLst>
          </p:cNvPr>
          <p:cNvGrpSpPr/>
          <p:nvPr/>
        </p:nvGrpSpPr>
        <p:grpSpPr>
          <a:xfrm>
            <a:off x="3374307" y="3629513"/>
            <a:ext cx="2427250" cy="2127971"/>
            <a:chOff x="3374307" y="3629513"/>
            <a:chExt cx="2427250" cy="2127971"/>
          </a:xfrm>
        </p:grpSpPr>
        <p:pic>
          <p:nvPicPr>
            <p:cNvPr id="23" name="図 22" descr="ヘリコプターが飛んでいる飛行機&#10;&#10;AI によって生成されたコンテンツは間違っている可能性があります。">
              <a:extLst>
                <a:ext uri="{FF2B5EF4-FFF2-40B4-BE49-F238E27FC236}">
                  <a16:creationId xmlns:a16="http://schemas.microsoft.com/office/drawing/2014/main" id="{34532932-389A-960D-0482-BF5D5A6E10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74307" y="3629513"/>
              <a:ext cx="2427250" cy="1485332"/>
            </a:xfrm>
            <a:prstGeom prst="rect">
              <a:avLst/>
            </a:prstGeom>
          </p:spPr>
        </p:pic>
        <p:sp>
          <p:nvSpPr>
            <p:cNvPr id="38" name="テキスト ボックス 37">
              <a:extLst>
                <a:ext uri="{FF2B5EF4-FFF2-40B4-BE49-F238E27FC236}">
                  <a16:creationId xmlns:a16="http://schemas.microsoft.com/office/drawing/2014/main" id="{11AA8029-1034-2A3F-290B-1723147F02F5}"/>
                </a:ext>
              </a:extLst>
            </p:cNvPr>
            <p:cNvSpPr txBox="1"/>
            <p:nvPr/>
          </p:nvSpPr>
          <p:spPr>
            <a:xfrm>
              <a:off x="3473283" y="5138660"/>
              <a:ext cx="2202541" cy="618824"/>
            </a:xfrm>
            <a:prstGeom prst="rect">
              <a:avLst/>
            </a:prstGeom>
            <a:noFill/>
          </p:spPr>
          <p:txBody>
            <a:bodyPr wrap="square" rtlCol="0">
              <a:spAutoFit/>
            </a:bodyPr>
            <a:lstStyle/>
            <a:p>
              <a:pPr algn="ctr">
                <a:lnSpc>
                  <a:spcPct val="120000"/>
                </a:lnSpc>
              </a:pPr>
              <a:r>
                <a:rPr kumimoji="1" lang="ja-JP" altLang="en-US" sz="1500">
                  <a:solidFill>
                    <a:srgbClr val="015BAC"/>
                  </a:solidFill>
                </a:rPr>
                <a:t>三重県防災ヘリコプター</a:t>
              </a:r>
            </a:p>
            <a:p>
              <a:pPr algn="ctr">
                <a:lnSpc>
                  <a:spcPct val="120000"/>
                </a:lnSpc>
              </a:pPr>
              <a:r>
                <a:rPr kumimoji="1" lang="ja-JP" altLang="en-US" sz="1500">
                  <a:solidFill>
                    <a:srgbClr val="015BAC"/>
                  </a:solidFill>
                </a:rPr>
                <a:t>「みえ」</a:t>
              </a:r>
              <a:endParaRPr kumimoji="1" lang="ja-JP" altLang="en-US" sz="1500" spc="40" dirty="0">
                <a:solidFill>
                  <a:srgbClr val="015BAC"/>
                </a:solidFill>
              </a:endParaRPr>
            </a:p>
          </p:txBody>
        </p:sp>
      </p:grpSp>
      <p:grpSp>
        <p:nvGrpSpPr>
          <p:cNvPr id="2" name="グループ化 1">
            <a:extLst>
              <a:ext uri="{FF2B5EF4-FFF2-40B4-BE49-F238E27FC236}">
                <a16:creationId xmlns:a16="http://schemas.microsoft.com/office/drawing/2014/main" id="{F0085816-BA80-C26B-C486-A9F16DCFCEBD}"/>
              </a:ext>
            </a:extLst>
          </p:cNvPr>
          <p:cNvGrpSpPr/>
          <p:nvPr/>
        </p:nvGrpSpPr>
        <p:grpSpPr>
          <a:xfrm>
            <a:off x="613505" y="5837242"/>
            <a:ext cx="7922099" cy="623013"/>
            <a:chOff x="613505" y="5837242"/>
            <a:chExt cx="7922099" cy="623013"/>
          </a:xfrm>
        </p:grpSpPr>
        <p:sp>
          <p:nvSpPr>
            <p:cNvPr id="55" name="角丸四角形 54">
              <a:extLst>
                <a:ext uri="{FF2B5EF4-FFF2-40B4-BE49-F238E27FC236}">
                  <a16:creationId xmlns:a16="http://schemas.microsoft.com/office/drawing/2014/main" id="{436E515A-FE95-82BD-8140-F4289EED423D}"/>
                </a:ext>
              </a:extLst>
            </p:cNvPr>
            <p:cNvSpPr/>
            <p:nvPr/>
          </p:nvSpPr>
          <p:spPr>
            <a:xfrm>
              <a:off x="613505" y="5837242"/>
              <a:ext cx="7922099" cy="623013"/>
            </a:xfrm>
            <a:prstGeom prst="roundRect">
              <a:avLst>
                <a:gd name="adj" fmla="val 14449"/>
              </a:avLst>
            </a:prstGeom>
            <a:solidFill>
              <a:schemeClr val="bg1"/>
            </a:solidFill>
            <a:ln w="12700" cap="rnd">
              <a:solidFill>
                <a:srgbClr val="015BA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Text Box 18">
              <a:extLst>
                <a:ext uri="{FF2B5EF4-FFF2-40B4-BE49-F238E27FC236}">
                  <a16:creationId xmlns:a16="http://schemas.microsoft.com/office/drawing/2014/main" id="{9FFFB90D-F0EC-70EB-7695-DC269D215EE0}"/>
                </a:ext>
              </a:extLst>
            </p:cNvPr>
            <p:cNvSpPr txBox="1">
              <a:spLocks noChangeArrowheads="1"/>
            </p:cNvSpPr>
            <p:nvPr/>
          </p:nvSpPr>
          <p:spPr bwMode="auto">
            <a:xfrm>
              <a:off x="709182" y="5996758"/>
              <a:ext cx="316273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300" spc="120">
                  <a:ea typeface="HGPｺﾞｼｯｸE" panose="020B0900000000000000" pitchFamily="50" charset="-128"/>
                </a:rPr>
                <a:t>ほかにはどんなものがあるでしょうか？</a:t>
              </a:r>
              <a:endParaRPr lang="en-US" altLang="ja-JP" sz="1300" spc="120" dirty="0">
                <a:ea typeface="HGPｺﾞｼｯｸE" panose="020B0900000000000000" pitchFamily="50" charset="-128"/>
              </a:endParaRPr>
            </a:p>
          </p:txBody>
        </p:sp>
      </p:grpSp>
      <p:grpSp>
        <p:nvGrpSpPr>
          <p:cNvPr id="9" name="グループ化 8">
            <a:extLst>
              <a:ext uri="{FF2B5EF4-FFF2-40B4-BE49-F238E27FC236}">
                <a16:creationId xmlns:a16="http://schemas.microsoft.com/office/drawing/2014/main" id="{16E385EC-53B9-CE87-B44C-0518D30ED224}"/>
              </a:ext>
            </a:extLst>
          </p:cNvPr>
          <p:cNvGrpSpPr/>
          <p:nvPr/>
        </p:nvGrpSpPr>
        <p:grpSpPr>
          <a:xfrm>
            <a:off x="615311" y="3631212"/>
            <a:ext cx="2393529" cy="2094428"/>
            <a:chOff x="615311" y="3631212"/>
            <a:chExt cx="2393529" cy="2094428"/>
          </a:xfrm>
        </p:grpSpPr>
        <p:sp>
          <p:nvSpPr>
            <p:cNvPr id="39" name="テキスト ボックス 38">
              <a:extLst>
                <a:ext uri="{FF2B5EF4-FFF2-40B4-BE49-F238E27FC236}">
                  <a16:creationId xmlns:a16="http://schemas.microsoft.com/office/drawing/2014/main" id="{68E2FE5C-211A-3857-6AB8-2844BDCFDC8B}"/>
                </a:ext>
              </a:extLst>
            </p:cNvPr>
            <p:cNvSpPr txBox="1"/>
            <p:nvPr/>
          </p:nvSpPr>
          <p:spPr>
            <a:xfrm>
              <a:off x="926459" y="5171642"/>
              <a:ext cx="1781583" cy="553998"/>
            </a:xfrm>
            <a:prstGeom prst="rect">
              <a:avLst/>
            </a:prstGeom>
            <a:noFill/>
          </p:spPr>
          <p:txBody>
            <a:bodyPr wrap="square" rtlCol="0">
              <a:spAutoFit/>
            </a:bodyPr>
            <a:lstStyle/>
            <a:p>
              <a:pPr algn="ctr"/>
              <a:r>
                <a:rPr kumimoji="1" lang="ja-JP" altLang="en-US" sz="1500" spc="-50">
                  <a:solidFill>
                    <a:srgbClr val="015BAC"/>
                  </a:solidFill>
                  <a:latin typeface="HGPGothicE" panose="020B0900000000000000" pitchFamily="34" charset="-128"/>
                  <a:ea typeface="HGPGothicE" panose="020B0900000000000000" pitchFamily="34" charset="-128"/>
                </a:rPr>
                <a:t>ゴミ収集車</a:t>
              </a:r>
            </a:p>
            <a:p>
              <a:pPr algn="ctr"/>
              <a:r>
                <a:rPr kumimoji="1" lang="ja-JP" altLang="en-US" sz="1500" spc="-50">
                  <a:solidFill>
                    <a:srgbClr val="015BAC"/>
                  </a:solidFill>
                  <a:latin typeface="HGPGothicE" panose="020B0900000000000000" pitchFamily="34" charset="-128"/>
                  <a:ea typeface="HGPGothicE" panose="020B0900000000000000" pitchFamily="34" charset="-128"/>
                </a:rPr>
                <a:t>（津市役所環境部）</a:t>
              </a:r>
              <a:endParaRPr kumimoji="1" lang="ja-JP" altLang="en-US" sz="1500" dirty="0">
                <a:solidFill>
                  <a:srgbClr val="015BAC"/>
                </a:solidFill>
                <a:latin typeface="HGPGothicE" panose="020B0900000000000000" pitchFamily="34" charset="-128"/>
                <a:ea typeface="HGPGothicE" panose="020B0900000000000000" pitchFamily="34" charset="-128"/>
              </a:endParaRPr>
            </a:p>
          </p:txBody>
        </p:sp>
        <p:pic>
          <p:nvPicPr>
            <p:cNvPr id="19" name="図 18" descr="トラックの荷台に乗っている人&#10;&#10;AI によって生成されたコンテンツは間違っている可能性があります。">
              <a:extLst>
                <a:ext uri="{FF2B5EF4-FFF2-40B4-BE49-F238E27FC236}">
                  <a16:creationId xmlns:a16="http://schemas.microsoft.com/office/drawing/2014/main" id="{96ADC4C8-2FE0-7A2F-1659-22ED4734D7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311" y="3631212"/>
              <a:ext cx="2393529" cy="1464697"/>
            </a:xfrm>
            <a:prstGeom prst="rect">
              <a:avLst/>
            </a:prstGeom>
          </p:spPr>
        </p:pic>
      </p:grpSp>
      <p:sp>
        <p:nvSpPr>
          <p:cNvPr id="3" name="Rectangle 14">
            <a:extLst>
              <a:ext uri="{FF2B5EF4-FFF2-40B4-BE49-F238E27FC236}">
                <a16:creationId xmlns:a16="http://schemas.microsoft.com/office/drawing/2014/main" id="{C17C8BCA-4999-19A3-8BFF-41F126FB9143}"/>
              </a:ext>
            </a:extLst>
          </p:cNvPr>
          <p:cNvSpPr txBox="1">
            <a:spLocks noChangeArrowheads="1"/>
          </p:cNvSpPr>
          <p:nvPr/>
        </p:nvSpPr>
        <p:spPr bwMode="auto">
          <a:xfrm>
            <a:off x="240029" y="-5222"/>
            <a:ext cx="8718233"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税金が使われている身近なもの</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Tree>
    <p:custDataLst>
      <p:tags r:id="rId1"/>
    </p:custDataLst>
    <p:extLst>
      <p:ext uri="{BB962C8B-B14F-4D97-AF65-F5344CB8AC3E}">
        <p14:creationId xmlns:p14="http://schemas.microsoft.com/office/powerpoint/2010/main" val="2177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B4CA44-C6AA-846B-FC19-AAFAE06F10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24549" y="824470"/>
            <a:ext cx="3991983" cy="4480372"/>
          </a:xfrm>
          <a:prstGeom prst="rect">
            <a:avLst/>
          </a:prstGeom>
        </p:spPr>
      </p:pic>
      <p:grpSp>
        <p:nvGrpSpPr>
          <p:cNvPr id="39" name="グループ化 38">
            <a:extLst>
              <a:ext uri="{FF2B5EF4-FFF2-40B4-BE49-F238E27FC236}">
                <a16:creationId xmlns:a16="http://schemas.microsoft.com/office/drawing/2014/main" id="{F66337BA-0271-C711-8E08-6A1358FAEE14}"/>
              </a:ext>
            </a:extLst>
          </p:cNvPr>
          <p:cNvGrpSpPr/>
          <p:nvPr/>
        </p:nvGrpSpPr>
        <p:grpSpPr>
          <a:xfrm>
            <a:off x="6383991" y="1089025"/>
            <a:ext cx="1982426" cy="1110346"/>
            <a:chOff x="1747258" y="1133884"/>
            <a:chExt cx="1982426" cy="1110346"/>
          </a:xfrm>
        </p:grpSpPr>
        <p:sp>
          <p:nvSpPr>
            <p:cNvPr id="48" name="楕円 47">
              <a:extLst>
                <a:ext uri="{FF2B5EF4-FFF2-40B4-BE49-F238E27FC236}">
                  <a16:creationId xmlns:a16="http://schemas.microsoft.com/office/drawing/2014/main" id="{A5DE2CC3-CFA2-649B-1937-D63522413876}"/>
                </a:ext>
              </a:extLst>
            </p:cNvPr>
            <p:cNvSpPr/>
            <p:nvPr/>
          </p:nvSpPr>
          <p:spPr bwMode="auto">
            <a:xfrm>
              <a:off x="1747258" y="1133884"/>
              <a:ext cx="1982426" cy="1110346"/>
            </a:xfrm>
            <a:prstGeom prst="ellipse">
              <a:avLst/>
            </a:prstGeom>
            <a:solidFill>
              <a:srgbClr val="DCD1F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9" name="テキスト ボックス 48">
              <a:extLst>
                <a:ext uri="{FF2B5EF4-FFF2-40B4-BE49-F238E27FC236}">
                  <a16:creationId xmlns:a16="http://schemas.microsoft.com/office/drawing/2014/main" id="{659BFC85-DA69-2916-B599-15619F75A33F}"/>
                </a:ext>
              </a:extLst>
            </p:cNvPr>
            <p:cNvSpPr txBox="1"/>
            <p:nvPr/>
          </p:nvSpPr>
          <p:spPr>
            <a:xfrm>
              <a:off x="1978900" y="1319487"/>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grpSp>
      <p:grpSp>
        <p:nvGrpSpPr>
          <p:cNvPr id="15" name="グループ化 14">
            <a:extLst>
              <a:ext uri="{FF2B5EF4-FFF2-40B4-BE49-F238E27FC236}">
                <a16:creationId xmlns:a16="http://schemas.microsoft.com/office/drawing/2014/main" id="{9B430CD7-E653-C72E-B82C-A52A9F049ADF}"/>
              </a:ext>
            </a:extLst>
          </p:cNvPr>
          <p:cNvGrpSpPr/>
          <p:nvPr/>
        </p:nvGrpSpPr>
        <p:grpSpPr>
          <a:xfrm>
            <a:off x="2531645" y="964878"/>
            <a:ext cx="1982426" cy="1110346"/>
            <a:chOff x="1747258" y="1133884"/>
            <a:chExt cx="1982426" cy="1110346"/>
          </a:xfrm>
        </p:grpSpPr>
        <p:sp>
          <p:nvSpPr>
            <p:cNvPr id="9" name="楕円 8">
              <a:extLst>
                <a:ext uri="{FF2B5EF4-FFF2-40B4-BE49-F238E27FC236}">
                  <a16:creationId xmlns:a16="http://schemas.microsoft.com/office/drawing/2014/main" id="{D7934800-A460-8498-376A-F4E86FCA1817}"/>
                </a:ext>
              </a:extLst>
            </p:cNvPr>
            <p:cNvSpPr/>
            <p:nvPr/>
          </p:nvSpPr>
          <p:spPr bwMode="auto">
            <a:xfrm>
              <a:off x="1747258" y="1133884"/>
              <a:ext cx="1982426" cy="1110346"/>
            </a:xfrm>
            <a:prstGeom prst="ellipse">
              <a:avLst/>
            </a:prstGeom>
            <a:solidFill>
              <a:srgbClr val="BBD5FB"/>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5" name="テキスト ボックス 34">
              <a:extLst>
                <a:ext uri="{FF2B5EF4-FFF2-40B4-BE49-F238E27FC236}">
                  <a16:creationId xmlns:a16="http://schemas.microsoft.com/office/drawing/2014/main" id="{3820BC44-850C-C451-588C-DB7B28B240C5}"/>
                </a:ext>
              </a:extLst>
            </p:cNvPr>
            <p:cNvSpPr txBox="1"/>
            <p:nvPr/>
          </p:nvSpPr>
          <p:spPr>
            <a:xfrm>
              <a:off x="1837034" y="1427208"/>
              <a:ext cx="1794081"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経済成長の停滞</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（デフレ・不況）</a:t>
              </a:r>
            </a:p>
          </p:txBody>
        </p:sp>
      </p:grpSp>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sp>
        <p:nvSpPr>
          <p:cNvPr id="7" name="AutoShape 353">
            <a:extLst>
              <a:ext uri="{FF2B5EF4-FFF2-40B4-BE49-F238E27FC236}">
                <a16:creationId xmlns:a16="http://schemas.microsoft.com/office/drawing/2014/main" id="{C4C45C96-77F9-5881-C837-2E20E18DE474}"/>
              </a:ext>
            </a:extLst>
          </p:cNvPr>
          <p:cNvSpPr>
            <a:spLocks noChangeArrowheads="1"/>
          </p:cNvSpPr>
          <p:nvPr/>
        </p:nvSpPr>
        <p:spPr bwMode="auto">
          <a:xfrm>
            <a:off x="323851" y="5223353"/>
            <a:ext cx="8519134" cy="1229835"/>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39376161-C4C7-AEC9-73F4-808C41894E1D}"/>
              </a:ext>
            </a:extLst>
          </p:cNvPr>
          <p:cNvSpPr txBox="1">
            <a:spLocks/>
          </p:cNvSpPr>
          <p:nvPr/>
        </p:nvSpPr>
        <p:spPr>
          <a:xfrm>
            <a:off x="337348" y="5324024"/>
            <a:ext cx="8393293" cy="1066534"/>
          </a:xfrm>
          <a:prstGeom prst="rect">
            <a:avLst/>
          </a:prstGeom>
          <a:noFill/>
        </p:spPr>
        <p:txBody>
          <a:bodyPr wrap="square" rtlCol="0">
            <a:noAutofit/>
          </a:bodyPr>
          <a:lstStyle/>
          <a:p>
            <a:pPr marL="105750">
              <a:lnSpc>
                <a:spcPct val="120000"/>
              </a:lnSpc>
              <a:buClr>
                <a:srgbClr val="005BAD"/>
              </a:buClr>
            </a:pPr>
            <a:r>
              <a:rPr kumimoji="1" lang="ja-JP" altLang="en-US" sz="1700" dirty="0">
                <a:latin typeface="+mn-ea"/>
                <a:ea typeface="+mn-ea"/>
              </a:rPr>
              <a:t>税金を考えることは、日本の将来の姿を考えることにも通じます。</a:t>
            </a:r>
          </a:p>
          <a:p>
            <a:pPr marL="105750">
              <a:lnSpc>
                <a:spcPct val="120000"/>
              </a:lnSpc>
              <a:buClr>
                <a:srgbClr val="005BAD"/>
              </a:buClr>
            </a:pPr>
            <a:r>
              <a:rPr kumimoji="1" lang="ja-JP" altLang="en-US" sz="1700" dirty="0">
                <a:latin typeface="+mn-ea"/>
                <a:ea typeface="+mn-ea"/>
              </a:rPr>
              <a:t>様々な課題がある中、税金のあり方や国民の負担と受益（福祉・公共サービス）が</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どうあるべきか、私たち一人ひとりが考えることが大切です。</a:t>
            </a:r>
          </a:p>
        </p:txBody>
      </p:sp>
      <p:grpSp>
        <p:nvGrpSpPr>
          <p:cNvPr id="16" name="グループ化 15">
            <a:extLst>
              <a:ext uri="{FF2B5EF4-FFF2-40B4-BE49-F238E27FC236}">
                <a16:creationId xmlns:a16="http://schemas.microsoft.com/office/drawing/2014/main" id="{F196BF4C-F280-022E-FF4C-38FC360D9263}"/>
              </a:ext>
            </a:extLst>
          </p:cNvPr>
          <p:cNvGrpSpPr/>
          <p:nvPr/>
        </p:nvGrpSpPr>
        <p:grpSpPr>
          <a:xfrm>
            <a:off x="659687" y="1973937"/>
            <a:ext cx="1982426" cy="1110346"/>
            <a:chOff x="1747258" y="1133884"/>
            <a:chExt cx="1982426" cy="1110346"/>
          </a:xfrm>
        </p:grpSpPr>
        <p:sp>
          <p:nvSpPr>
            <p:cNvPr id="17" name="楕円 16">
              <a:extLst>
                <a:ext uri="{FF2B5EF4-FFF2-40B4-BE49-F238E27FC236}">
                  <a16:creationId xmlns:a16="http://schemas.microsoft.com/office/drawing/2014/main" id="{414D78E0-0AA2-EA10-B0F4-217FCAAA0264}"/>
                </a:ext>
              </a:extLst>
            </p:cNvPr>
            <p:cNvSpPr/>
            <p:nvPr/>
          </p:nvSpPr>
          <p:spPr bwMode="auto">
            <a:xfrm>
              <a:off x="1747258" y="1133884"/>
              <a:ext cx="1982426" cy="1110346"/>
            </a:xfrm>
            <a:prstGeom prst="ellipse">
              <a:avLst/>
            </a:prstGeom>
            <a:solidFill>
              <a:srgbClr val="AEEAF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テキスト ボックス 17">
              <a:extLst>
                <a:ext uri="{FF2B5EF4-FFF2-40B4-BE49-F238E27FC236}">
                  <a16:creationId xmlns:a16="http://schemas.microsoft.com/office/drawing/2014/main" id="{CA3C4DA9-F97F-4596-B634-52453C37DCFB}"/>
                </a:ext>
              </a:extLst>
            </p:cNvPr>
            <p:cNvSpPr txBox="1"/>
            <p:nvPr/>
          </p:nvSpPr>
          <p:spPr>
            <a:xfrm>
              <a:off x="1780767" y="1343984"/>
              <a:ext cx="1906612"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財政赤字</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（財政健全化・歳出の見直し）</a:t>
              </a:r>
            </a:p>
          </p:txBody>
        </p:sp>
      </p:grpSp>
      <p:grpSp>
        <p:nvGrpSpPr>
          <p:cNvPr id="19" name="グループ化 18">
            <a:extLst>
              <a:ext uri="{FF2B5EF4-FFF2-40B4-BE49-F238E27FC236}">
                <a16:creationId xmlns:a16="http://schemas.microsoft.com/office/drawing/2014/main" id="{D803C19F-EB62-3DEA-F463-2A8BF023478F}"/>
              </a:ext>
            </a:extLst>
          </p:cNvPr>
          <p:cNvGrpSpPr/>
          <p:nvPr/>
        </p:nvGrpSpPr>
        <p:grpSpPr>
          <a:xfrm>
            <a:off x="337348" y="3517943"/>
            <a:ext cx="1982426" cy="1110346"/>
            <a:chOff x="1747258" y="1133884"/>
            <a:chExt cx="1982426" cy="1110346"/>
          </a:xfrm>
        </p:grpSpPr>
        <p:sp>
          <p:nvSpPr>
            <p:cNvPr id="20" name="楕円 19">
              <a:extLst>
                <a:ext uri="{FF2B5EF4-FFF2-40B4-BE49-F238E27FC236}">
                  <a16:creationId xmlns:a16="http://schemas.microsoft.com/office/drawing/2014/main" id="{2A3EB963-331D-2E5B-3136-5F3C5915FF99}"/>
                </a:ext>
              </a:extLst>
            </p:cNvPr>
            <p:cNvSpPr/>
            <p:nvPr/>
          </p:nvSpPr>
          <p:spPr bwMode="auto">
            <a:xfrm>
              <a:off x="1747258" y="1133884"/>
              <a:ext cx="1982426" cy="1110346"/>
            </a:xfrm>
            <a:prstGeom prst="ellipse">
              <a:avLst/>
            </a:prstGeom>
            <a:solidFill>
              <a:srgbClr val="BAF08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1" name="テキスト ボックス 20">
              <a:extLst>
                <a:ext uri="{FF2B5EF4-FFF2-40B4-BE49-F238E27FC236}">
                  <a16:creationId xmlns:a16="http://schemas.microsoft.com/office/drawing/2014/main" id="{7E049168-B564-8C1D-D00C-5CCFEA9219A8}"/>
                </a:ext>
              </a:extLst>
            </p:cNvPr>
            <p:cNvSpPr txBox="1"/>
            <p:nvPr/>
          </p:nvSpPr>
          <p:spPr>
            <a:xfrm>
              <a:off x="2180076" y="1339670"/>
              <a:ext cx="1107996" cy="646331"/>
            </a:xfrm>
            <a:prstGeom prst="rect">
              <a:avLst/>
            </a:prstGeom>
            <a:noFill/>
          </p:spPr>
          <p:txBody>
            <a:bodyPr wrap="none" rtlCol="0">
              <a:spAutoFit/>
            </a:bodyPr>
            <a:lstStyle/>
            <a:p>
              <a:pPr algn="ctr" defTabSz="390997" eaLnBrk="1" fontAlgn="auto" hangingPunct="1">
                <a:spcBef>
                  <a:spcPts val="0"/>
                </a:spcBef>
                <a:spcAft>
                  <a:spcPts val="0"/>
                </a:spcAft>
              </a:pPr>
              <a:r>
                <a:rPr lang="ja-JP" altLang="en-US" sz="1800" dirty="0">
                  <a:solidFill>
                    <a:prstClr val="black"/>
                  </a:solidFill>
                  <a:latin typeface="+mn-ea"/>
                  <a:ea typeface="+mn-ea"/>
                </a:rPr>
                <a:t>公債の</a:t>
              </a:r>
            </a:p>
            <a:p>
              <a:pPr algn="ctr" defTabSz="390997" eaLnBrk="1" fontAlgn="auto" hangingPunct="1">
                <a:spcBef>
                  <a:spcPts val="0"/>
                </a:spcBef>
                <a:spcAft>
                  <a:spcPts val="0"/>
                </a:spcAft>
              </a:pPr>
              <a:r>
                <a:rPr lang="ja-JP" altLang="en-US" sz="1800" dirty="0">
                  <a:solidFill>
                    <a:prstClr val="black"/>
                  </a:solidFill>
                  <a:latin typeface="+mn-ea"/>
                  <a:ea typeface="+mn-ea"/>
                </a:rPr>
                <a:t>債務残高</a:t>
              </a:r>
            </a:p>
          </p:txBody>
        </p:sp>
      </p:grpSp>
      <p:grpSp>
        <p:nvGrpSpPr>
          <p:cNvPr id="50" name="グループ化 49">
            <a:extLst>
              <a:ext uri="{FF2B5EF4-FFF2-40B4-BE49-F238E27FC236}">
                <a16:creationId xmlns:a16="http://schemas.microsoft.com/office/drawing/2014/main" id="{4B71D341-9C0A-B2AF-B026-54C270A4F64C}"/>
              </a:ext>
            </a:extLst>
          </p:cNvPr>
          <p:cNvGrpSpPr/>
          <p:nvPr/>
        </p:nvGrpSpPr>
        <p:grpSpPr>
          <a:xfrm>
            <a:off x="6790325" y="2499960"/>
            <a:ext cx="1982426" cy="1110346"/>
            <a:chOff x="1747258" y="1133884"/>
            <a:chExt cx="1982426" cy="1110346"/>
          </a:xfrm>
        </p:grpSpPr>
        <p:sp>
          <p:nvSpPr>
            <p:cNvPr id="51" name="楕円 50">
              <a:extLst>
                <a:ext uri="{FF2B5EF4-FFF2-40B4-BE49-F238E27FC236}">
                  <a16:creationId xmlns:a16="http://schemas.microsoft.com/office/drawing/2014/main" id="{48705674-673A-9F1C-008C-15993B7A10D2}"/>
                </a:ext>
              </a:extLst>
            </p:cNvPr>
            <p:cNvSpPr/>
            <p:nvPr/>
          </p:nvSpPr>
          <p:spPr bwMode="auto">
            <a:xfrm>
              <a:off x="1747258" y="1133884"/>
              <a:ext cx="1982426" cy="1110346"/>
            </a:xfrm>
            <a:prstGeom prst="ellipse">
              <a:avLst/>
            </a:prstGeom>
            <a:solidFill>
              <a:srgbClr val="FBD1E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2" name="テキスト ボックス 51">
              <a:extLst>
                <a:ext uri="{FF2B5EF4-FFF2-40B4-BE49-F238E27FC236}">
                  <a16:creationId xmlns:a16="http://schemas.microsoft.com/office/drawing/2014/main" id="{CE24159F-783F-9F80-3A5A-67B12B9DB81C}"/>
                </a:ext>
              </a:extLst>
            </p:cNvPr>
            <p:cNvSpPr txBox="1"/>
            <p:nvPr/>
          </p:nvSpPr>
          <p:spPr>
            <a:xfrm>
              <a:off x="2007962" y="1321614"/>
              <a:ext cx="1475084"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少子高齢化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（社会保障費の増加、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働き手の減少）</a:t>
              </a:r>
            </a:p>
          </p:txBody>
        </p:sp>
      </p:grpSp>
      <p:grpSp>
        <p:nvGrpSpPr>
          <p:cNvPr id="53" name="グループ化 52">
            <a:extLst>
              <a:ext uri="{FF2B5EF4-FFF2-40B4-BE49-F238E27FC236}">
                <a16:creationId xmlns:a16="http://schemas.microsoft.com/office/drawing/2014/main" id="{F7FC771C-77C4-1975-2CE9-6A06FD1D3803}"/>
              </a:ext>
            </a:extLst>
          </p:cNvPr>
          <p:cNvGrpSpPr/>
          <p:nvPr/>
        </p:nvGrpSpPr>
        <p:grpSpPr>
          <a:xfrm>
            <a:off x="6087036" y="3875440"/>
            <a:ext cx="1982426" cy="1110346"/>
            <a:chOff x="1747258" y="1133884"/>
            <a:chExt cx="1982426" cy="1110346"/>
          </a:xfrm>
        </p:grpSpPr>
        <p:sp>
          <p:nvSpPr>
            <p:cNvPr id="54" name="楕円 53">
              <a:extLst>
                <a:ext uri="{FF2B5EF4-FFF2-40B4-BE49-F238E27FC236}">
                  <a16:creationId xmlns:a16="http://schemas.microsoft.com/office/drawing/2014/main" id="{0ED9254F-011E-1F65-75BC-5D707B8A29FF}"/>
                </a:ext>
              </a:extLst>
            </p:cNvPr>
            <p:cNvSpPr/>
            <p:nvPr/>
          </p:nvSpPr>
          <p:spPr bwMode="auto">
            <a:xfrm>
              <a:off x="1747258" y="1133884"/>
              <a:ext cx="1982426" cy="1110346"/>
            </a:xfrm>
            <a:prstGeom prst="ellipse">
              <a:avLst/>
            </a:prstGeom>
            <a:solidFill>
              <a:srgbClr val="FFD7C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5" name="テキスト ボックス 54">
              <a:extLst>
                <a:ext uri="{FF2B5EF4-FFF2-40B4-BE49-F238E27FC236}">
                  <a16:creationId xmlns:a16="http://schemas.microsoft.com/office/drawing/2014/main" id="{DC58E151-ACB1-0A13-5561-FD4C75108DD7}"/>
                </a:ext>
              </a:extLst>
            </p:cNvPr>
            <p:cNvSpPr txBox="1"/>
            <p:nvPr/>
          </p:nvSpPr>
          <p:spPr>
            <a:xfrm>
              <a:off x="1802570" y="1288518"/>
              <a:ext cx="1863010"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雇用環境の変化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（非正規労働者の増加、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外国人労働者の受け入れ）</a:t>
              </a:r>
            </a:p>
          </p:txBody>
        </p:sp>
      </p:gr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26</a:t>
            </a:fld>
            <a:endParaRPr lang="en-US" altLang="ja-JP" dirty="0"/>
          </a:p>
        </p:txBody>
      </p:sp>
    </p:spTree>
    <p:extLst>
      <p:ext uri="{BB962C8B-B14F-4D97-AF65-F5344CB8AC3E}">
        <p14:creationId xmlns:p14="http://schemas.microsoft.com/office/powerpoint/2010/main" val="1363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left)">
                                      <p:cBhvr>
                                        <p:cTn id="47" dur="1580"/>
                                        <p:tgtEl>
                                          <p:spTgt spid="8">
                                            <p:txEl>
                                              <p:pRg st="0" end="0"/>
                                            </p:txEl>
                                          </p:spTgt>
                                        </p:tgtEl>
                                      </p:cBhvr>
                                    </p:animEffect>
                                  </p:childTnLst>
                                </p:cTn>
                              </p:par>
                            </p:childTnLst>
                          </p:cTn>
                        </p:par>
                        <p:par>
                          <p:cTn id="48" fill="hold">
                            <p:stCondLst>
                              <p:cond delay="1580"/>
                            </p:stCondLst>
                            <p:childTnLst>
                              <p:par>
                                <p:cTn id="49" presetID="22" presetClass="entr" presetSubtype="8" fill="hold" nodeType="after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wipe(left)">
                                      <p:cBhvr>
                                        <p:cTn id="51" dur="1800"/>
                                        <p:tgtEl>
                                          <p:spTgt spid="8">
                                            <p:txEl>
                                              <p:pRg st="1" end="1"/>
                                            </p:txEl>
                                          </p:spTgt>
                                        </p:tgtEl>
                                      </p:cBhvr>
                                    </p:animEffect>
                                  </p:childTnLst>
                                </p:cTn>
                              </p:par>
                            </p:childTnLst>
                          </p:cTn>
                        </p:par>
                        <p:par>
                          <p:cTn id="52" fill="hold">
                            <p:stCondLst>
                              <p:cond delay="3380"/>
                            </p:stCondLst>
                            <p:childTnLst>
                              <p:par>
                                <p:cTn id="53" presetID="22" presetClass="entr" presetSubtype="8" fill="hold" nodeType="after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Effect transition="in" filter="wipe(left)">
                                      <p:cBhvr>
                                        <p:cTn id="55" dur="16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国税庁ホームページの紹介</a:t>
            </a:r>
          </a:p>
        </p:txBody>
      </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27</a:t>
            </a:fld>
            <a:endParaRPr lang="en-US" altLang="ja-JP" dirty="0"/>
          </a:p>
        </p:txBody>
      </p:sp>
      <p:sp>
        <p:nvSpPr>
          <p:cNvPr id="25" name="Text Box 12">
            <a:extLst>
              <a:ext uri="{FF2B5EF4-FFF2-40B4-BE49-F238E27FC236}">
                <a16:creationId xmlns:a16="http://schemas.microsoft.com/office/drawing/2014/main" id="{F842B513-5A15-4235-9E8A-70E380B5267A}"/>
              </a:ext>
            </a:extLst>
          </p:cNvPr>
          <p:cNvSpPr txBox="1">
            <a:spLocks noChangeArrowheads="1"/>
          </p:cNvSpPr>
          <p:nvPr/>
        </p:nvSpPr>
        <p:spPr bwMode="auto">
          <a:xfrm>
            <a:off x="190151" y="926462"/>
            <a:ext cx="8347157" cy="38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税金について、もっと詳しく知りたい人は、国税庁ホームページの「税の学習コーナー」へ。</a:t>
            </a:r>
          </a:p>
        </p:txBody>
      </p:sp>
      <p:pic>
        <p:nvPicPr>
          <p:cNvPr id="27" name="図 26">
            <a:extLst>
              <a:ext uri="{FF2B5EF4-FFF2-40B4-BE49-F238E27FC236}">
                <a16:creationId xmlns:a16="http://schemas.microsoft.com/office/drawing/2014/main" id="{86AEF594-01AF-46D7-A775-885862327B51}"/>
              </a:ext>
            </a:extLst>
          </p:cNvPr>
          <p:cNvPicPr>
            <a:picLocks noChangeAspect="1"/>
          </p:cNvPicPr>
          <p:nvPr/>
        </p:nvPicPr>
        <p:blipFill>
          <a:blip r:embed="rId3"/>
          <a:stretch>
            <a:fillRect/>
          </a:stretch>
        </p:blipFill>
        <p:spPr>
          <a:xfrm>
            <a:off x="8261595" y="62531"/>
            <a:ext cx="606279" cy="602069"/>
          </a:xfrm>
          <a:prstGeom prst="rect">
            <a:avLst/>
          </a:prstGeom>
        </p:spPr>
      </p:pic>
      <p:grpSp>
        <p:nvGrpSpPr>
          <p:cNvPr id="7" name="グループ化 6">
            <a:extLst>
              <a:ext uri="{FF2B5EF4-FFF2-40B4-BE49-F238E27FC236}">
                <a16:creationId xmlns:a16="http://schemas.microsoft.com/office/drawing/2014/main" id="{011F2541-3ADE-AB84-04E6-371BBB0FAB2F}"/>
              </a:ext>
            </a:extLst>
          </p:cNvPr>
          <p:cNvGrpSpPr/>
          <p:nvPr/>
        </p:nvGrpSpPr>
        <p:grpSpPr>
          <a:xfrm>
            <a:off x="408221" y="4787785"/>
            <a:ext cx="2006355" cy="1408734"/>
            <a:chOff x="276126" y="4999439"/>
            <a:chExt cx="2070467" cy="1453749"/>
          </a:xfrm>
        </p:grpSpPr>
        <p:pic>
          <p:nvPicPr>
            <p:cNvPr id="3" name="図 2" descr="コンピュータ が含まれている画像&#10;&#10;自動的に生成された説明">
              <a:extLst>
                <a:ext uri="{FF2B5EF4-FFF2-40B4-BE49-F238E27FC236}">
                  <a16:creationId xmlns:a16="http://schemas.microsoft.com/office/drawing/2014/main" id="{C945A88D-D1C4-5250-26B5-0E97BB3CF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5" name="図 4">
              <a:extLst>
                <a:ext uri="{FF2B5EF4-FFF2-40B4-BE49-F238E27FC236}">
                  <a16:creationId xmlns:a16="http://schemas.microsoft.com/office/drawing/2014/main" id="{0FE9B8AF-148E-A682-50C5-8D21134978D3}"/>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grpSp>
        <p:nvGrpSpPr>
          <p:cNvPr id="2" name="グループ化 1">
            <a:extLst>
              <a:ext uri="{FF2B5EF4-FFF2-40B4-BE49-F238E27FC236}">
                <a16:creationId xmlns:a16="http://schemas.microsoft.com/office/drawing/2014/main" id="{F12FFCFF-AB29-5A66-4CF3-02B53B9E8556}"/>
              </a:ext>
            </a:extLst>
          </p:cNvPr>
          <p:cNvGrpSpPr/>
          <p:nvPr/>
        </p:nvGrpSpPr>
        <p:grpSpPr>
          <a:xfrm>
            <a:off x="1332596" y="1492804"/>
            <a:ext cx="7408277" cy="4473133"/>
            <a:chOff x="1222872" y="1553378"/>
            <a:chExt cx="7645002" cy="4616068"/>
          </a:xfrm>
        </p:grpSpPr>
        <p:sp>
          <p:nvSpPr>
            <p:cNvPr id="4" name="フリーフォーム: 図形 3">
              <a:extLst>
                <a:ext uri="{FF2B5EF4-FFF2-40B4-BE49-F238E27FC236}">
                  <a16:creationId xmlns:a16="http://schemas.microsoft.com/office/drawing/2014/main" id="{85273A7B-58F3-2FB4-A09A-472D7AE38EE8}"/>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26" name="図 25">
              <a:extLst>
                <a:ext uri="{FF2B5EF4-FFF2-40B4-BE49-F238E27FC236}">
                  <a16:creationId xmlns:a16="http://schemas.microsoft.com/office/drawing/2014/main" id="{AA2C944F-3BC0-4B17-B36A-F6F412F90F48}"/>
                </a:ext>
              </a:extLst>
            </p:cNvPr>
            <p:cNvPicPr>
              <a:picLocks noChangeAspect="1"/>
            </p:cNvPicPr>
            <p:nvPr/>
          </p:nvPicPr>
          <p:blipFill>
            <a:blip r:embed="rId5"/>
            <a:stretch>
              <a:fillRect/>
            </a:stretch>
          </p:blipFill>
          <p:spPr>
            <a:xfrm>
              <a:off x="2787267" y="1572532"/>
              <a:ext cx="6080607" cy="4584012"/>
            </a:xfrm>
            <a:prstGeom prst="rect">
              <a:avLst/>
            </a:prstGeom>
            <a:ln w="28575">
              <a:solidFill>
                <a:schemeClr val="tx1"/>
              </a:solidFill>
            </a:ln>
          </p:spPr>
        </p:pic>
      </p:grpSp>
      <p:grpSp>
        <p:nvGrpSpPr>
          <p:cNvPr id="8" name="グループ化 7">
            <a:extLst>
              <a:ext uri="{FF2B5EF4-FFF2-40B4-BE49-F238E27FC236}">
                <a16:creationId xmlns:a16="http://schemas.microsoft.com/office/drawing/2014/main" id="{227777BC-DE72-6F4B-5665-EE17DD22BCD4}"/>
              </a:ext>
            </a:extLst>
          </p:cNvPr>
          <p:cNvGrpSpPr/>
          <p:nvPr/>
        </p:nvGrpSpPr>
        <p:grpSpPr>
          <a:xfrm>
            <a:off x="287921" y="6410880"/>
            <a:ext cx="8532000" cy="374400"/>
            <a:chOff x="322211" y="6410880"/>
            <a:chExt cx="8532000" cy="374400"/>
          </a:xfrm>
        </p:grpSpPr>
        <p:sp>
          <p:nvSpPr>
            <p:cNvPr id="9" name="正方形/長方形 8">
              <a:extLst>
                <a:ext uri="{FF2B5EF4-FFF2-40B4-BE49-F238E27FC236}">
                  <a16:creationId xmlns:a16="http://schemas.microsoft.com/office/drawing/2014/main" id="{1FA24665-2568-81B0-3254-42B51C163752}"/>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0" name="正方形/長方形 9">
              <a:extLst>
                <a:ext uri="{FF2B5EF4-FFF2-40B4-BE49-F238E27FC236}">
                  <a16:creationId xmlns:a16="http://schemas.microsoft.com/office/drawing/2014/main" id="{7E6497B7-41F7-D80F-25B3-35379112552D}"/>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1" name="テキスト ボックス 10">
            <a:extLst>
              <a:ext uri="{FF2B5EF4-FFF2-40B4-BE49-F238E27FC236}">
                <a16:creationId xmlns:a16="http://schemas.microsoft.com/office/drawing/2014/main" id="{2449650D-7D8E-924D-E288-47380376F370}"/>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税の学習コーナー  </a:t>
            </a:r>
            <a:r>
              <a:rPr kumimoji="1" lang="en-US" altLang="ja-JP" sz="11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https://www.nta.go.jp/taxes/kids/index.htm</a:t>
            </a:r>
            <a:endParaRPr kumimoji="1" lang="en-US" altLang="ja-JP" sz="1100" dirty="0">
              <a:latin typeface="Arial" panose="020B0604020202020204" pitchFamily="34" charset="0"/>
              <a:cs typeface="Arial" panose="020B0604020202020204" pitchFamily="34" charset="0"/>
            </a:endParaRPr>
          </a:p>
        </p:txBody>
      </p:sp>
      <p:grpSp>
        <p:nvGrpSpPr>
          <p:cNvPr id="12" name="グループ化 11">
            <a:extLst>
              <a:ext uri="{FF2B5EF4-FFF2-40B4-BE49-F238E27FC236}">
                <a16:creationId xmlns:a16="http://schemas.microsoft.com/office/drawing/2014/main" id="{7A6771B9-C17C-8A32-78FF-6BD9E5FA363D}"/>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879C51B4-77E8-B2C9-DA3E-58D4628A7E31}"/>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F29C7BAD-1A2E-10D0-6DFB-89654508E75C}"/>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57DC6D8D-788E-0CA5-4AA1-FBFB9EEDD45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7209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750"/>
                                        <p:tgtEl>
                                          <p:spTgt spid="25"/>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25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A83E9-CCE5-9428-8CF3-CABB1C1026A1}"/>
            </a:ext>
          </a:extLst>
        </p:cNvPr>
        <p:cNvGrpSpPr/>
        <p:nvPr/>
      </p:nvGrpSpPr>
      <p:grpSpPr>
        <a:xfrm>
          <a:off x="0" y="0"/>
          <a:ext cx="0" cy="0"/>
          <a:chOff x="0" y="0"/>
          <a:chExt cx="0" cy="0"/>
        </a:xfrm>
      </p:grpSpPr>
      <p:sp>
        <p:nvSpPr>
          <p:cNvPr id="2" name="スライド番号プレースホルダー 55">
            <a:extLst>
              <a:ext uri="{FF2B5EF4-FFF2-40B4-BE49-F238E27FC236}">
                <a16:creationId xmlns:a16="http://schemas.microsoft.com/office/drawing/2014/main" id="{F8A32972-0FFD-B9B1-B889-3CFD627F0077}"/>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28</a:t>
            </a:fld>
            <a:endParaRPr lang="en-US" altLang="ja-JP" dirty="0"/>
          </a:p>
        </p:txBody>
      </p:sp>
      <p:sp>
        <p:nvSpPr>
          <p:cNvPr id="3" name="Rectangle 14">
            <a:extLst>
              <a:ext uri="{FF2B5EF4-FFF2-40B4-BE49-F238E27FC236}">
                <a16:creationId xmlns:a16="http://schemas.microsoft.com/office/drawing/2014/main" id="{3E584164-038C-6DF1-652C-F1B48F33B619}"/>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三重県のホームページの紹介</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7" name="グループ化 6">
            <a:extLst>
              <a:ext uri="{FF2B5EF4-FFF2-40B4-BE49-F238E27FC236}">
                <a16:creationId xmlns:a16="http://schemas.microsoft.com/office/drawing/2014/main" id="{AC3E6442-EB23-CD5F-41F9-1E945063905A}"/>
              </a:ext>
            </a:extLst>
          </p:cNvPr>
          <p:cNvGrpSpPr/>
          <p:nvPr/>
        </p:nvGrpSpPr>
        <p:grpSpPr>
          <a:xfrm>
            <a:off x="349447" y="1061292"/>
            <a:ext cx="8420446" cy="5614699"/>
            <a:chOff x="349447" y="1061292"/>
            <a:chExt cx="8420446" cy="5614699"/>
          </a:xfrm>
        </p:grpSpPr>
        <p:sp>
          <p:nvSpPr>
            <p:cNvPr id="68" name="正方形/長方形 67">
              <a:extLst>
                <a:ext uri="{FF2B5EF4-FFF2-40B4-BE49-F238E27FC236}">
                  <a16:creationId xmlns:a16="http://schemas.microsoft.com/office/drawing/2014/main" id="{7D7DA39A-AF84-5687-1EC5-A1546B2D0E83}"/>
                </a:ext>
              </a:extLst>
            </p:cNvPr>
            <p:cNvSpPr/>
            <p:nvPr/>
          </p:nvSpPr>
          <p:spPr>
            <a:xfrm>
              <a:off x="5767032" y="1883743"/>
              <a:ext cx="3002861" cy="358816"/>
            </a:xfrm>
            <a:prstGeom prst="rect">
              <a:avLst/>
            </a:prstGeom>
          </p:spPr>
          <p:txBody>
            <a:bodyPr wrap="square" lIns="0" tIns="0" rIns="0" bIns="0">
              <a:spAutoFit/>
            </a:bodyPr>
            <a:lstStyle/>
            <a:p>
              <a:pPr marL="69750">
                <a:lnSpc>
                  <a:spcPct val="140000"/>
                </a:lnSpc>
                <a:buClr>
                  <a:srgbClr val="005BAD"/>
                </a:buClr>
              </a:pPr>
              <a:r>
                <a:rPr lang="ja-JP" altLang="en-US" sz="900">
                  <a:latin typeface="HGPGothicE" panose="020B0900000000000000" pitchFamily="34" charset="-128"/>
                  <a:ea typeface="HGPGothicE" panose="020B0900000000000000" pitchFamily="34" charset="-128"/>
                </a:rPr>
                <a:t>県民の皆様にお知らせしたい様々な情報を掲載しています。</a:t>
              </a:r>
            </a:p>
            <a:p>
              <a:pPr marL="69750">
                <a:lnSpc>
                  <a:spcPct val="140000"/>
                </a:lnSpc>
                <a:buClr>
                  <a:srgbClr val="005BAD"/>
                </a:buClr>
              </a:pPr>
              <a:r>
                <a:rPr lang="ja-JP" altLang="en-US" sz="900">
                  <a:latin typeface="HGPGothicE" panose="020B0900000000000000" pitchFamily="34" charset="-128"/>
                  <a:ea typeface="HGPGothicE" panose="020B0900000000000000" pitchFamily="34" charset="-128"/>
                </a:rPr>
                <a:t>スマートフォンでもご覧いただけます。</a:t>
              </a:r>
              <a:endParaRPr lang="ja-JP" altLang="en-US" sz="900" dirty="0">
                <a:latin typeface="HGPGothicE" panose="020B0900000000000000" pitchFamily="34" charset="-128"/>
                <a:ea typeface="HGPGothicE" panose="020B0900000000000000" pitchFamily="34" charset="-128"/>
              </a:endParaRPr>
            </a:p>
          </p:txBody>
        </p:sp>
        <p:grpSp>
          <p:nvGrpSpPr>
            <p:cNvPr id="13" name="グループ化 12">
              <a:extLst>
                <a:ext uri="{FF2B5EF4-FFF2-40B4-BE49-F238E27FC236}">
                  <a16:creationId xmlns:a16="http://schemas.microsoft.com/office/drawing/2014/main" id="{EA5C47AB-3D2A-0AEF-9BCC-D76018E6310F}"/>
                </a:ext>
              </a:extLst>
            </p:cNvPr>
            <p:cNvGrpSpPr/>
            <p:nvPr/>
          </p:nvGrpSpPr>
          <p:grpSpPr>
            <a:xfrm>
              <a:off x="349447" y="1061292"/>
              <a:ext cx="8391466" cy="5614699"/>
              <a:chOff x="349447" y="1061292"/>
              <a:chExt cx="8391466" cy="5614699"/>
            </a:xfrm>
          </p:grpSpPr>
          <p:grpSp>
            <p:nvGrpSpPr>
              <p:cNvPr id="16" name="グループ化 15">
                <a:extLst>
                  <a:ext uri="{FF2B5EF4-FFF2-40B4-BE49-F238E27FC236}">
                    <a16:creationId xmlns:a16="http://schemas.microsoft.com/office/drawing/2014/main" id="{C74F0E43-5591-BFE9-FE53-F7B7111BEE01}"/>
                  </a:ext>
                </a:extLst>
              </p:cNvPr>
              <p:cNvGrpSpPr/>
              <p:nvPr/>
            </p:nvGrpSpPr>
            <p:grpSpPr>
              <a:xfrm>
                <a:off x="5200651" y="4270949"/>
                <a:ext cx="3378198" cy="1888899"/>
                <a:chOff x="4786169" y="3606800"/>
                <a:chExt cx="3958604" cy="2213429"/>
              </a:xfrm>
            </p:grpSpPr>
            <p:sp>
              <p:nvSpPr>
                <p:cNvPr id="17" name="正方形/長方形 16">
                  <a:extLst>
                    <a:ext uri="{FF2B5EF4-FFF2-40B4-BE49-F238E27FC236}">
                      <a16:creationId xmlns:a16="http://schemas.microsoft.com/office/drawing/2014/main" id="{10C07C39-1FF1-EA01-D7DE-6FEEFADDDD0E}"/>
                    </a:ext>
                  </a:extLst>
                </p:cNvPr>
                <p:cNvSpPr/>
                <p:nvPr/>
              </p:nvSpPr>
              <p:spPr>
                <a:xfrm>
                  <a:off x="4786169" y="3606800"/>
                  <a:ext cx="3958604" cy="2213429"/>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5BF418E5-6C68-B216-6294-F8FD5499B8D4}"/>
                    </a:ext>
                  </a:extLst>
                </p:cNvPr>
                <p:cNvGrpSpPr/>
                <p:nvPr/>
              </p:nvGrpSpPr>
              <p:grpSpPr>
                <a:xfrm>
                  <a:off x="5007429" y="4127500"/>
                  <a:ext cx="870857" cy="228599"/>
                  <a:chOff x="5007429" y="4127500"/>
                  <a:chExt cx="870857" cy="228599"/>
                </a:xfrm>
              </p:grpSpPr>
              <p:sp>
                <p:nvSpPr>
                  <p:cNvPr id="54" name="正方形/長方形 53">
                    <a:extLst>
                      <a:ext uri="{FF2B5EF4-FFF2-40B4-BE49-F238E27FC236}">
                        <a16:creationId xmlns:a16="http://schemas.microsoft.com/office/drawing/2014/main" id="{00E95C55-8B56-9233-6EB0-7597A8989DE7}"/>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Text Box 12">
                    <a:extLst>
                      <a:ext uri="{FF2B5EF4-FFF2-40B4-BE49-F238E27FC236}">
                        <a16:creationId xmlns:a16="http://schemas.microsoft.com/office/drawing/2014/main" id="{CD96CA30-E774-B268-1F79-EA19725A09E8}"/>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伊藤 陽平</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9" name="グループ化 18">
                  <a:extLst>
                    <a:ext uri="{FF2B5EF4-FFF2-40B4-BE49-F238E27FC236}">
                      <a16:creationId xmlns:a16="http://schemas.microsoft.com/office/drawing/2014/main" id="{A642D3C8-375D-74BF-4C9B-2BAAC2DA88B9}"/>
                    </a:ext>
                  </a:extLst>
                </p:cNvPr>
                <p:cNvGrpSpPr/>
                <p:nvPr/>
              </p:nvGrpSpPr>
              <p:grpSpPr>
                <a:xfrm>
                  <a:off x="5934529" y="4127500"/>
                  <a:ext cx="2609396" cy="228600"/>
                  <a:chOff x="5934529" y="4127500"/>
                  <a:chExt cx="2609396" cy="228600"/>
                </a:xfrm>
              </p:grpSpPr>
              <p:sp>
                <p:nvSpPr>
                  <p:cNvPr id="52" name="正方形/長方形 51">
                    <a:extLst>
                      <a:ext uri="{FF2B5EF4-FFF2-40B4-BE49-F238E27FC236}">
                        <a16:creationId xmlns:a16="http://schemas.microsoft.com/office/drawing/2014/main" id="{65FE9BEA-8DC6-EC96-3BF2-28FE5FB1C8F3}"/>
                      </a:ext>
                    </a:extLst>
                  </p:cNvPr>
                  <p:cNvSpPr/>
                  <p:nvPr/>
                </p:nvSpPr>
                <p:spPr>
                  <a:xfrm>
                    <a:off x="5934529" y="4127500"/>
                    <a:ext cx="2609396"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Text Box 12">
                    <a:extLst>
                      <a:ext uri="{FF2B5EF4-FFF2-40B4-BE49-F238E27FC236}">
                        <a16:creationId xmlns:a16="http://schemas.microsoft.com/office/drawing/2014/main" id="{A0D56B4D-B150-FA7E-C2E2-2D59ECE134FC}"/>
                      </a:ext>
                    </a:extLst>
                  </p:cNvPr>
                  <p:cNvSpPr txBox="1">
                    <a:spLocks noChangeArrowheads="1"/>
                  </p:cNvSpPr>
                  <p:nvPr/>
                </p:nvSpPr>
                <p:spPr bwMode="auto">
                  <a:xfrm>
                    <a:off x="6081488" y="4173491"/>
                    <a:ext cx="946720"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桑名市立明正中学校</a:t>
                    </a:r>
                    <a:endParaRPr lang="ja-JP" altLang="en-US" sz="700" dirty="0">
                      <a:latin typeface="HGPｺﾞｼｯｸE" panose="020B0900000000000000" pitchFamily="50" charset="-128"/>
                      <a:ea typeface="HGPｺﾞｼｯｸE" panose="020B0900000000000000" pitchFamily="50" charset="-128"/>
                    </a:endParaRPr>
                  </a:p>
                </p:txBody>
              </p:sp>
            </p:grpSp>
            <p:sp>
              <p:nvSpPr>
                <p:cNvPr id="20" name="角丸四角形 19">
                  <a:extLst>
                    <a:ext uri="{FF2B5EF4-FFF2-40B4-BE49-F238E27FC236}">
                      <a16:creationId xmlns:a16="http://schemas.microsoft.com/office/drawing/2014/main" id="{39467085-2A61-6EA4-F668-0F1A816F3BDC}"/>
                    </a:ext>
                  </a:extLst>
                </p:cNvPr>
                <p:cNvSpPr/>
                <p:nvPr/>
              </p:nvSpPr>
              <p:spPr>
                <a:xfrm>
                  <a:off x="4990686" y="3766457"/>
                  <a:ext cx="2588607" cy="260119"/>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800" spc="70">
                      <a:solidFill>
                        <a:srgbClr val="FFFFFF"/>
                      </a:solidFill>
                      <a:effectLst/>
                      <a:latin typeface="Helvetica" pitchFamily="2" charset="0"/>
                    </a:rPr>
                    <a:t>編集に協力していただいた先生（敬称略）</a:t>
                  </a:r>
                </a:p>
              </p:txBody>
            </p:sp>
            <p:sp>
              <p:nvSpPr>
                <p:cNvPr id="21" name="テキスト ボックス 20">
                  <a:extLst>
                    <a:ext uri="{FF2B5EF4-FFF2-40B4-BE49-F238E27FC236}">
                      <a16:creationId xmlns:a16="http://schemas.microsoft.com/office/drawing/2014/main" id="{7170F06E-4D63-5DF8-E58C-3D1DC44DBE5E}"/>
                    </a:ext>
                  </a:extLst>
                </p:cNvPr>
                <p:cNvSpPr txBox="1"/>
                <p:nvPr/>
              </p:nvSpPr>
              <p:spPr>
                <a:xfrm>
                  <a:off x="7526969" y="3848052"/>
                  <a:ext cx="964003" cy="216393"/>
                </a:xfrm>
                <a:prstGeom prst="rect">
                  <a:avLst/>
                </a:prstGeom>
                <a:noFill/>
              </p:spPr>
              <p:txBody>
                <a:bodyPr wrap="none" rtlCol="0">
                  <a:spAutoFit/>
                </a:bodyPr>
                <a:lstStyle/>
                <a:p>
                  <a:pPr algn="ctr"/>
                  <a:r>
                    <a:rPr lang="ja-JP" altLang="en-US" sz="600">
                      <a:latin typeface="HGPGothicE" panose="020B0900000000000000" pitchFamily="34" charset="-128"/>
                      <a:ea typeface="HGPGothicE" panose="020B0900000000000000" pitchFamily="34" charset="-128"/>
                    </a:rPr>
                    <a:t>（令和７年３月現在）</a:t>
                  </a:r>
                </a:p>
              </p:txBody>
            </p:sp>
            <p:grpSp>
              <p:nvGrpSpPr>
                <p:cNvPr id="22" name="グループ化 21">
                  <a:extLst>
                    <a:ext uri="{FF2B5EF4-FFF2-40B4-BE49-F238E27FC236}">
                      <a16:creationId xmlns:a16="http://schemas.microsoft.com/office/drawing/2014/main" id="{01CD2DD5-F272-97D2-EB33-B8717600AB00}"/>
                    </a:ext>
                  </a:extLst>
                </p:cNvPr>
                <p:cNvGrpSpPr/>
                <p:nvPr/>
              </p:nvGrpSpPr>
              <p:grpSpPr>
                <a:xfrm>
                  <a:off x="5007429" y="4381500"/>
                  <a:ext cx="870857" cy="228599"/>
                  <a:chOff x="5007429" y="4127500"/>
                  <a:chExt cx="870857" cy="228599"/>
                </a:xfrm>
              </p:grpSpPr>
              <p:sp>
                <p:nvSpPr>
                  <p:cNvPr id="50" name="正方形/長方形 49">
                    <a:extLst>
                      <a:ext uri="{FF2B5EF4-FFF2-40B4-BE49-F238E27FC236}">
                        <a16:creationId xmlns:a16="http://schemas.microsoft.com/office/drawing/2014/main" id="{8D251808-3490-45FF-39B1-41BFCE064EA1}"/>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Text Box 12">
                    <a:extLst>
                      <a:ext uri="{FF2B5EF4-FFF2-40B4-BE49-F238E27FC236}">
                        <a16:creationId xmlns:a16="http://schemas.microsoft.com/office/drawing/2014/main" id="{B0908495-BD93-7751-7632-8020443796A3}"/>
                      </a:ext>
                    </a:extLst>
                  </p:cNvPr>
                  <p:cNvSpPr txBox="1">
                    <a:spLocks noChangeArrowheads="1"/>
                  </p:cNvSpPr>
                  <p:nvPr/>
                </p:nvSpPr>
                <p:spPr bwMode="auto">
                  <a:xfrm>
                    <a:off x="5109031" y="4173491"/>
                    <a:ext cx="351264"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西 彩加</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3" name="グループ化 22">
                  <a:extLst>
                    <a:ext uri="{FF2B5EF4-FFF2-40B4-BE49-F238E27FC236}">
                      <a16:creationId xmlns:a16="http://schemas.microsoft.com/office/drawing/2014/main" id="{36F78913-7153-A974-B6CB-E6B278A36C32}"/>
                    </a:ext>
                  </a:extLst>
                </p:cNvPr>
                <p:cNvGrpSpPr/>
                <p:nvPr/>
              </p:nvGrpSpPr>
              <p:grpSpPr>
                <a:xfrm>
                  <a:off x="5934529" y="4381500"/>
                  <a:ext cx="2609396" cy="228599"/>
                  <a:chOff x="5934529" y="4127500"/>
                  <a:chExt cx="2609396" cy="228599"/>
                </a:xfrm>
              </p:grpSpPr>
              <p:sp>
                <p:nvSpPr>
                  <p:cNvPr id="48" name="正方形/長方形 47">
                    <a:extLst>
                      <a:ext uri="{FF2B5EF4-FFF2-40B4-BE49-F238E27FC236}">
                        <a16:creationId xmlns:a16="http://schemas.microsoft.com/office/drawing/2014/main" id="{243914C6-7C5C-809B-136E-ACE444D85450}"/>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Text Box 12">
                    <a:extLst>
                      <a:ext uri="{FF2B5EF4-FFF2-40B4-BE49-F238E27FC236}">
                        <a16:creationId xmlns:a16="http://schemas.microsoft.com/office/drawing/2014/main" id="{C00CC8AD-AC5A-355B-1F2D-1817CD988E05}"/>
                      </a:ext>
                    </a:extLst>
                  </p:cNvPr>
                  <p:cNvSpPr txBox="1">
                    <a:spLocks noChangeArrowheads="1"/>
                  </p:cNvSpPr>
                  <p:nvPr/>
                </p:nvSpPr>
                <p:spPr bwMode="auto">
                  <a:xfrm>
                    <a:off x="6081488" y="4173491"/>
                    <a:ext cx="841529"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津市立片田小学校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4" name="グループ化 23">
                  <a:extLst>
                    <a:ext uri="{FF2B5EF4-FFF2-40B4-BE49-F238E27FC236}">
                      <a16:creationId xmlns:a16="http://schemas.microsoft.com/office/drawing/2014/main" id="{77D5B734-EFFB-0527-B343-E078F27D8E14}"/>
                    </a:ext>
                  </a:extLst>
                </p:cNvPr>
                <p:cNvGrpSpPr/>
                <p:nvPr/>
              </p:nvGrpSpPr>
              <p:grpSpPr>
                <a:xfrm>
                  <a:off x="5007429" y="4635500"/>
                  <a:ext cx="870857" cy="228599"/>
                  <a:chOff x="5007429" y="4127500"/>
                  <a:chExt cx="870857" cy="228599"/>
                </a:xfrm>
              </p:grpSpPr>
              <p:sp>
                <p:nvSpPr>
                  <p:cNvPr id="46" name="正方形/長方形 45">
                    <a:extLst>
                      <a:ext uri="{FF2B5EF4-FFF2-40B4-BE49-F238E27FC236}">
                        <a16:creationId xmlns:a16="http://schemas.microsoft.com/office/drawing/2014/main" id="{BC15A244-3C9C-B251-99F5-824B50D35AAB}"/>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Text Box 12">
                    <a:extLst>
                      <a:ext uri="{FF2B5EF4-FFF2-40B4-BE49-F238E27FC236}">
                        <a16:creationId xmlns:a16="http://schemas.microsoft.com/office/drawing/2014/main" id="{A75D5392-136F-BF70-431C-829EFA3641B9}"/>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樋口 大祐</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5" name="グループ化 24">
                  <a:extLst>
                    <a:ext uri="{FF2B5EF4-FFF2-40B4-BE49-F238E27FC236}">
                      <a16:creationId xmlns:a16="http://schemas.microsoft.com/office/drawing/2014/main" id="{4B126D04-5DE1-5AA1-711B-9F42C8E3D453}"/>
                    </a:ext>
                  </a:extLst>
                </p:cNvPr>
                <p:cNvGrpSpPr/>
                <p:nvPr/>
              </p:nvGrpSpPr>
              <p:grpSpPr>
                <a:xfrm>
                  <a:off x="5934529" y="4635500"/>
                  <a:ext cx="2609396" cy="228599"/>
                  <a:chOff x="5934529" y="4127500"/>
                  <a:chExt cx="2609396" cy="228599"/>
                </a:xfrm>
              </p:grpSpPr>
              <p:sp>
                <p:nvSpPr>
                  <p:cNvPr id="44" name="正方形/長方形 43">
                    <a:extLst>
                      <a:ext uri="{FF2B5EF4-FFF2-40B4-BE49-F238E27FC236}">
                        <a16:creationId xmlns:a16="http://schemas.microsoft.com/office/drawing/2014/main" id="{46ECA2E2-98DE-2D64-505D-701804FE2BD8}"/>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Text Box 12">
                    <a:extLst>
                      <a:ext uri="{FF2B5EF4-FFF2-40B4-BE49-F238E27FC236}">
                        <a16:creationId xmlns:a16="http://schemas.microsoft.com/office/drawing/2014/main" id="{0EB8CB20-CD83-4E8F-FC7D-58831CC07CA8}"/>
                      </a:ext>
                    </a:extLst>
                  </p:cNvPr>
                  <p:cNvSpPr txBox="1">
                    <a:spLocks noChangeArrowheads="1"/>
                  </p:cNvSpPr>
                  <p:nvPr/>
                </p:nvSpPr>
                <p:spPr bwMode="auto">
                  <a:xfrm>
                    <a:off x="6081488" y="4173491"/>
                    <a:ext cx="1051912"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四日市市立橋北中学校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6" name="グループ化 25">
                  <a:extLst>
                    <a:ext uri="{FF2B5EF4-FFF2-40B4-BE49-F238E27FC236}">
                      <a16:creationId xmlns:a16="http://schemas.microsoft.com/office/drawing/2014/main" id="{82EB6AE6-B2D4-483A-A389-F5EA99CC0215}"/>
                    </a:ext>
                  </a:extLst>
                </p:cNvPr>
                <p:cNvGrpSpPr/>
                <p:nvPr/>
              </p:nvGrpSpPr>
              <p:grpSpPr>
                <a:xfrm>
                  <a:off x="5007429" y="4883150"/>
                  <a:ext cx="870857" cy="228599"/>
                  <a:chOff x="5007429" y="4127500"/>
                  <a:chExt cx="870857" cy="228599"/>
                </a:xfrm>
              </p:grpSpPr>
              <p:sp>
                <p:nvSpPr>
                  <p:cNvPr id="42" name="正方形/長方形 41">
                    <a:extLst>
                      <a:ext uri="{FF2B5EF4-FFF2-40B4-BE49-F238E27FC236}">
                        <a16:creationId xmlns:a16="http://schemas.microsoft.com/office/drawing/2014/main" id="{1E9E5F60-8359-B31F-0078-D88E4B6C8F24}"/>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Text Box 12">
                    <a:extLst>
                      <a:ext uri="{FF2B5EF4-FFF2-40B4-BE49-F238E27FC236}">
                        <a16:creationId xmlns:a16="http://schemas.microsoft.com/office/drawing/2014/main" id="{86E876B3-3DD2-D3FD-B447-87F198340B1D}"/>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平岡 祐一</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7" name="グループ化 26">
                  <a:extLst>
                    <a:ext uri="{FF2B5EF4-FFF2-40B4-BE49-F238E27FC236}">
                      <a16:creationId xmlns:a16="http://schemas.microsoft.com/office/drawing/2014/main" id="{2D202A18-B63F-82D7-9BB4-086E112A324B}"/>
                    </a:ext>
                  </a:extLst>
                </p:cNvPr>
                <p:cNvGrpSpPr/>
                <p:nvPr/>
              </p:nvGrpSpPr>
              <p:grpSpPr>
                <a:xfrm>
                  <a:off x="5934529" y="4883150"/>
                  <a:ext cx="2609396" cy="228599"/>
                  <a:chOff x="5934529" y="4127500"/>
                  <a:chExt cx="2609396" cy="228599"/>
                </a:xfrm>
              </p:grpSpPr>
              <p:sp>
                <p:nvSpPr>
                  <p:cNvPr id="40" name="正方形/長方形 39">
                    <a:extLst>
                      <a:ext uri="{FF2B5EF4-FFF2-40B4-BE49-F238E27FC236}">
                        <a16:creationId xmlns:a16="http://schemas.microsoft.com/office/drawing/2014/main" id="{9474092A-B618-26AA-7761-BDA765222C92}"/>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Text Box 12">
                    <a:extLst>
                      <a:ext uri="{FF2B5EF4-FFF2-40B4-BE49-F238E27FC236}">
                        <a16:creationId xmlns:a16="http://schemas.microsoft.com/office/drawing/2014/main" id="{71FA9AB3-207B-B6DC-205E-C23331FF8938}"/>
                      </a:ext>
                    </a:extLst>
                  </p:cNvPr>
                  <p:cNvSpPr txBox="1">
                    <a:spLocks noChangeArrowheads="1"/>
                  </p:cNvSpPr>
                  <p:nvPr/>
                </p:nvSpPr>
                <p:spPr bwMode="auto">
                  <a:xfrm>
                    <a:off x="6081488" y="4173491"/>
                    <a:ext cx="1051912"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伊賀市立成和東小学校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8" name="グループ化 27">
                  <a:extLst>
                    <a:ext uri="{FF2B5EF4-FFF2-40B4-BE49-F238E27FC236}">
                      <a16:creationId xmlns:a16="http://schemas.microsoft.com/office/drawing/2014/main" id="{4823278A-D133-83BC-80E0-7D28076C76CE}"/>
                    </a:ext>
                  </a:extLst>
                </p:cNvPr>
                <p:cNvGrpSpPr/>
                <p:nvPr/>
              </p:nvGrpSpPr>
              <p:grpSpPr>
                <a:xfrm>
                  <a:off x="5007429" y="5133975"/>
                  <a:ext cx="870857" cy="228599"/>
                  <a:chOff x="5007429" y="4127500"/>
                  <a:chExt cx="870857" cy="228599"/>
                </a:xfrm>
              </p:grpSpPr>
              <p:sp>
                <p:nvSpPr>
                  <p:cNvPr id="38" name="正方形/長方形 37">
                    <a:extLst>
                      <a:ext uri="{FF2B5EF4-FFF2-40B4-BE49-F238E27FC236}">
                        <a16:creationId xmlns:a16="http://schemas.microsoft.com/office/drawing/2014/main" id="{615BB1A0-6DB8-FB85-10EE-D1F0C0514DFA}"/>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Text Box 12">
                    <a:extLst>
                      <a:ext uri="{FF2B5EF4-FFF2-40B4-BE49-F238E27FC236}">
                        <a16:creationId xmlns:a16="http://schemas.microsoft.com/office/drawing/2014/main" id="{9CE96258-1B61-7F98-B847-662DAEBDBC31}"/>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藤本 一輝</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9" name="グループ化 28">
                  <a:extLst>
                    <a:ext uri="{FF2B5EF4-FFF2-40B4-BE49-F238E27FC236}">
                      <a16:creationId xmlns:a16="http://schemas.microsoft.com/office/drawing/2014/main" id="{446D76BF-8093-BB82-CE6A-AD137D13E43E}"/>
                    </a:ext>
                  </a:extLst>
                </p:cNvPr>
                <p:cNvGrpSpPr/>
                <p:nvPr/>
              </p:nvGrpSpPr>
              <p:grpSpPr>
                <a:xfrm>
                  <a:off x="5934529" y="5133975"/>
                  <a:ext cx="2609396" cy="228599"/>
                  <a:chOff x="5934529" y="4127500"/>
                  <a:chExt cx="2609396" cy="228599"/>
                </a:xfrm>
              </p:grpSpPr>
              <p:sp>
                <p:nvSpPr>
                  <p:cNvPr id="36" name="正方形/長方形 35">
                    <a:extLst>
                      <a:ext uri="{FF2B5EF4-FFF2-40B4-BE49-F238E27FC236}">
                        <a16:creationId xmlns:a16="http://schemas.microsoft.com/office/drawing/2014/main" id="{81C7B9FB-3639-1781-1423-2B3F456B7730}"/>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Text Box 12">
                    <a:extLst>
                      <a:ext uri="{FF2B5EF4-FFF2-40B4-BE49-F238E27FC236}">
                        <a16:creationId xmlns:a16="http://schemas.microsoft.com/office/drawing/2014/main" id="{3BE1C052-33D6-8C4A-68B8-684E85BB63C5}"/>
                      </a:ext>
                    </a:extLst>
                  </p:cNvPr>
                  <p:cNvSpPr txBox="1">
                    <a:spLocks noChangeArrowheads="1"/>
                  </p:cNvSpPr>
                  <p:nvPr/>
                </p:nvSpPr>
                <p:spPr bwMode="auto">
                  <a:xfrm>
                    <a:off x="6081488" y="4173491"/>
                    <a:ext cx="946720"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津市立久居東中学校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30" name="グループ化 29">
                  <a:extLst>
                    <a:ext uri="{FF2B5EF4-FFF2-40B4-BE49-F238E27FC236}">
                      <a16:creationId xmlns:a16="http://schemas.microsoft.com/office/drawing/2014/main" id="{39422662-985D-2B5B-5203-DEDCD6F4D9A8}"/>
                    </a:ext>
                  </a:extLst>
                </p:cNvPr>
                <p:cNvGrpSpPr/>
                <p:nvPr/>
              </p:nvGrpSpPr>
              <p:grpSpPr>
                <a:xfrm>
                  <a:off x="5007429" y="5387975"/>
                  <a:ext cx="870857" cy="228599"/>
                  <a:chOff x="5007429" y="4127500"/>
                  <a:chExt cx="870857" cy="228599"/>
                </a:xfrm>
              </p:grpSpPr>
              <p:sp>
                <p:nvSpPr>
                  <p:cNvPr id="34" name="正方形/長方形 33">
                    <a:extLst>
                      <a:ext uri="{FF2B5EF4-FFF2-40B4-BE49-F238E27FC236}">
                        <a16:creationId xmlns:a16="http://schemas.microsoft.com/office/drawing/2014/main" id="{802AE2EB-0B6F-1FC8-4004-5AB40355B82D}"/>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Text Box 12">
                    <a:extLst>
                      <a:ext uri="{FF2B5EF4-FFF2-40B4-BE49-F238E27FC236}">
                        <a16:creationId xmlns:a16="http://schemas.microsoft.com/office/drawing/2014/main" id="{4931F27D-7D62-8B20-9826-03ACBAF81EEF}"/>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三浦 樹里</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31" name="グループ化 30">
                  <a:extLst>
                    <a:ext uri="{FF2B5EF4-FFF2-40B4-BE49-F238E27FC236}">
                      <a16:creationId xmlns:a16="http://schemas.microsoft.com/office/drawing/2014/main" id="{3BCA5007-3316-B97B-0392-2BE1F9554AC7}"/>
                    </a:ext>
                  </a:extLst>
                </p:cNvPr>
                <p:cNvGrpSpPr/>
                <p:nvPr/>
              </p:nvGrpSpPr>
              <p:grpSpPr>
                <a:xfrm>
                  <a:off x="5934529" y="5387975"/>
                  <a:ext cx="2609396" cy="228599"/>
                  <a:chOff x="5934529" y="4127500"/>
                  <a:chExt cx="2609396" cy="228599"/>
                </a:xfrm>
              </p:grpSpPr>
              <p:sp>
                <p:nvSpPr>
                  <p:cNvPr id="32" name="正方形/長方形 31">
                    <a:extLst>
                      <a:ext uri="{FF2B5EF4-FFF2-40B4-BE49-F238E27FC236}">
                        <a16:creationId xmlns:a16="http://schemas.microsoft.com/office/drawing/2014/main" id="{A9513893-B10B-3769-57E1-973F81D23F35}"/>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Text Box 12">
                    <a:extLst>
                      <a:ext uri="{FF2B5EF4-FFF2-40B4-BE49-F238E27FC236}">
                        <a16:creationId xmlns:a16="http://schemas.microsoft.com/office/drawing/2014/main" id="{08381449-6A32-C8CC-EA5C-154179E3369D}"/>
                      </a:ext>
                    </a:extLst>
                  </p:cNvPr>
                  <p:cNvSpPr txBox="1">
                    <a:spLocks noChangeArrowheads="1"/>
                  </p:cNvSpPr>
                  <p:nvPr/>
                </p:nvSpPr>
                <p:spPr bwMode="auto">
                  <a:xfrm>
                    <a:off x="6081488" y="4173491"/>
                    <a:ext cx="1157103"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四日市市立三重北小学校</a:t>
                    </a:r>
                    <a:endParaRPr lang="ja-JP" altLang="en-US" sz="700" dirty="0">
                      <a:latin typeface="HGPｺﾞｼｯｸE" panose="020B0900000000000000" pitchFamily="50" charset="-128"/>
                      <a:ea typeface="HGPｺﾞｼｯｸE" panose="020B0900000000000000" pitchFamily="50" charset="-128"/>
                    </a:endParaRPr>
                  </a:p>
                </p:txBody>
              </p:sp>
            </p:grpSp>
          </p:grpSp>
          <p:sp>
            <p:nvSpPr>
              <p:cNvPr id="56" name="正方形/長方形 55">
                <a:extLst>
                  <a:ext uri="{FF2B5EF4-FFF2-40B4-BE49-F238E27FC236}">
                    <a16:creationId xmlns:a16="http://schemas.microsoft.com/office/drawing/2014/main" id="{A796AB36-D5AF-C046-2D72-89525A79D592}"/>
                  </a:ext>
                </a:extLst>
              </p:cNvPr>
              <p:cNvSpPr/>
              <p:nvPr/>
            </p:nvSpPr>
            <p:spPr>
              <a:xfrm>
                <a:off x="7443041" y="6385735"/>
                <a:ext cx="1297872" cy="239233"/>
              </a:xfrm>
              <a:prstGeom prst="rect">
                <a:avLst/>
              </a:prstGeom>
            </p:spPr>
            <p:txBody>
              <a:bodyPr wrap="square" lIns="0" tIns="0" rIns="0" bIns="0">
                <a:spAutoFit/>
              </a:bodyPr>
              <a:lstStyle/>
              <a:p>
                <a:pPr marL="69750">
                  <a:lnSpc>
                    <a:spcPct val="140000"/>
                  </a:lnSpc>
                  <a:buClr>
                    <a:srgbClr val="005BAD"/>
                  </a:buClr>
                </a:pPr>
                <a:r>
                  <a:rPr lang="ja-JP" altLang="en-US" sz="600">
                    <a:latin typeface="HGPGothicE" panose="020B0900000000000000" pitchFamily="34" charset="-128"/>
                    <a:ea typeface="HGPGothicE" panose="020B0900000000000000" pitchFamily="34" charset="-128"/>
                  </a:rPr>
                  <a:t>編集／三重県租税教育推進協議会</a:t>
                </a:r>
              </a:p>
              <a:p>
                <a:pPr marL="69750">
                  <a:lnSpc>
                    <a:spcPct val="140000"/>
                  </a:lnSpc>
                  <a:buClr>
                    <a:srgbClr val="005BAD"/>
                  </a:buClr>
                </a:pPr>
                <a:r>
                  <a:rPr lang="ja-JP" altLang="en-US" sz="600">
                    <a:latin typeface="HGPGothicE" panose="020B0900000000000000" pitchFamily="34" charset="-128"/>
                    <a:ea typeface="HGPGothicE" panose="020B0900000000000000" pitchFamily="34" charset="-128"/>
                  </a:rPr>
                  <a:t>発行／名古屋国税局・三重県</a:t>
                </a:r>
                <a:endParaRPr lang="ja-JP" altLang="en-US" sz="600" dirty="0">
                  <a:latin typeface="HGPGothicE" panose="020B0900000000000000" pitchFamily="34" charset="-128"/>
                  <a:ea typeface="HGPGothicE" panose="020B0900000000000000" pitchFamily="34" charset="-128"/>
                </a:endParaRPr>
              </a:p>
            </p:txBody>
          </p:sp>
          <p:pic>
            <p:nvPicPr>
              <p:cNvPr id="58" name="図 57" descr="ロゴ&#10;&#10;AI によって生成されたコンテンツは間違っている可能性があります。">
                <a:extLst>
                  <a:ext uri="{FF2B5EF4-FFF2-40B4-BE49-F238E27FC236}">
                    <a16:creationId xmlns:a16="http://schemas.microsoft.com/office/drawing/2014/main" id="{23EE9DA5-9AF7-0D5A-9705-F052EFC72C9B}"/>
                  </a:ext>
                </a:extLst>
              </p:cNvPr>
              <p:cNvPicPr>
                <a:picLocks noChangeAspect="1"/>
              </p:cNvPicPr>
              <p:nvPr/>
            </p:nvPicPr>
            <p:blipFill>
              <a:blip r:embed="rId3">
                <a:alphaModFix/>
                <a:extLst>
                  <a:ext uri="{28A0092B-C50C-407E-A947-70E740481C1C}">
                    <a14:useLocalDpi xmlns:a14="http://schemas.microsoft.com/office/drawing/2010/main" val="0"/>
                  </a:ext>
                </a:extLst>
              </a:blip>
              <a:srcRect l="8926" t="22519" r="7785" b="25867"/>
              <a:stretch/>
            </p:blipFill>
            <p:spPr>
              <a:xfrm>
                <a:off x="6508903" y="6352089"/>
                <a:ext cx="521295" cy="323902"/>
              </a:xfrm>
              <a:prstGeom prst="rect">
                <a:avLst/>
              </a:prstGeom>
            </p:spPr>
          </p:pic>
          <p:sp>
            <p:nvSpPr>
              <p:cNvPr id="60" name="テキスト ボックス 59">
                <a:extLst>
                  <a:ext uri="{FF2B5EF4-FFF2-40B4-BE49-F238E27FC236}">
                    <a16:creationId xmlns:a16="http://schemas.microsoft.com/office/drawing/2014/main" id="{6172251F-E345-9ED6-0913-9DE154A5DF2B}"/>
                  </a:ext>
                </a:extLst>
              </p:cNvPr>
              <p:cNvSpPr txBox="1"/>
              <p:nvPr/>
            </p:nvSpPr>
            <p:spPr>
              <a:xfrm>
                <a:off x="3890830" y="6026971"/>
                <a:ext cx="966931" cy="184666"/>
              </a:xfrm>
              <a:prstGeom prst="rect">
                <a:avLst/>
              </a:prstGeom>
              <a:noFill/>
            </p:spPr>
            <p:txBody>
              <a:bodyPr wrap="none" rtlCol="0">
                <a:spAutoFit/>
              </a:bodyPr>
              <a:lstStyle/>
              <a:p>
                <a:pPr algn="ctr"/>
                <a:r>
                  <a:rPr lang="ja-JP" altLang="en-US" sz="600" spc="110">
                    <a:latin typeface="HGPGothicE" panose="020B0900000000000000" pitchFamily="34" charset="-128"/>
                    <a:ea typeface="HGPGothicE" panose="020B0900000000000000" pitchFamily="34" charset="-128"/>
                  </a:rPr>
                  <a:t>（令和７年３月現在）</a:t>
                </a:r>
              </a:p>
            </p:txBody>
          </p:sp>
          <p:grpSp>
            <p:nvGrpSpPr>
              <p:cNvPr id="65" name="グループ化 64">
                <a:extLst>
                  <a:ext uri="{FF2B5EF4-FFF2-40B4-BE49-F238E27FC236}">
                    <a16:creationId xmlns:a16="http://schemas.microsoft.com/office/drawing/2014/main" id="{9BE3A093-427B-646E-B3E3-7FACDFCCB570}"/>
                  </a:ext>
                </a:extLst>
              </p:cNvPr>
              <p:cNvGrpSpPr/>
              <p:nvPr/>
            </p:nvGrpSpPr>
            <p:grpSpPr>
              <a:xfrm>
                <a:off x="5213962" y="1867854"/>
                <a:ext cx="564776" cy="200055"/>
                <a:chOff x="4841876" y="2131898"/>
                <a:chExt cx="564776" cy="200055"/>
              </a:xfrm>
            </p:grpSpPr>
            <p:sp>
              <p:nvSpPr>
                <p:cNvPr id="66" name="正方形/長方形 65">
                  <a:extLst>
                    <a:ext uri="{FF2B5EF4-FFF2-40B4-BE49-F238E27FC236}">
                      <a16:creationId xmlns:a16="http://schemas.microsoft.com/office/drawing/2014/main" id="{FFB90B38-B88F-5D41-FA45-89BD296EF8CA}"/>
                    </a:ext>
                  </a:extLst>
                </p:cNvPr>
                <p:cNvSpPr/>
                <p:nvPr/>
              </p:nvSpPr>
              <p:spPr>
                <a:xfrm>
                  <a:off x="4841876" y="2158149"/>
                  <a:ext cx="558800" cy="156426"/>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700">
                    <a:solidFill>
                      <a:schemeClr val="tx1"/>
                    </a:solidFill>
                  </a:endParaRPr>
                </a:p>
              </p:txBody>
            </p:sp>
            <p:sp>
              <p:nvSpPr>
                <p:cNvPr id="67" name="テキスト ボックス 66">
                  <a:extLst>
                    <a:ext uri="{FF2B5EF4-FFF2-40B4-BE49-F238E27FC236}">
                      <a16:creationId xmlns:a16="http://schemas.microsoft.com/office/drawing/2014/main" id="{F0B9000D-21C7-4F4E-715C-8B30D56AEF13}"/>
                    </a:ext>
                  </a:extLst>
                </p:cNvPr>
                <p:cNvSpPr txBox="1"/>
                <p:nvPr/>
              </p:nvSpPr>
              <p:spPr>
                <a:xfrm>
                  <a:off x="4854753" y="2131898"/>
                  <a:ext cx="551899" cy="200055"/>
                </a:xfrm>
                <a:prstGeom prst="rect">
                  <a:avLst/>
                </a:prstGeom>
                <a:noFill/>
              </p:spPr>
              <p:txBody>
                <a:bodyPr wrap="square">
                  <a:spAutoFit/>
                </a:bodyPr>
                <a:lstStyle/>
                <a:p>
                  <a:r>
                    <a:rPr lang="ja-JP" altLang="en-US" sz="700">
                      <a:latin typeface="HGPGothicE" panose="020B0900000000000000" pitchFamily="34" charset="-128"/>
                      <a:ea typeface="HGPGothicE" panose="020B0900000000000000" pitchFamily="34" charset="-128"/>
                    </a:rPr>
                    <a:t>主な内容</a:t>
                  </a:r>
                </a:p>
              </p:txBody>
            </p:sp>
          </p:grpSp>
          <p:grpSp>
            <p:nvGrpSpPr>
              <p:cNvPr id="69" name="グループ化 68">
                <a:extLst>
                  <a:ext uri="{FF2B5EF4-FFF2-40B4-BE49-F238E27FC236}">
                    <a16:creationId xmlns:a16="http://schemas.microsoft.com/office/drawing/2014/main" id="{81604F2F-D00F-9458-807D-D1CCFBC50C25}"/>
                  </a:ext>
                </a:extLst>
              </p:cNvPr>
              <p:cNvGrpSpPr/>
              <p:nvPr/>
            </p:nvGrpSpPr>
            <p:grpSpPr>
              <a:xfrm>
                <a:off x="5213962" y="2292572"/>
                <a:ext cx="564776" cy="200055"/>
                <a:chOff x="4841876" y="2131898"/>
                <a:chExt cx="564776" cy="200055"/>
              </a:xfrm>
            </p:grpSpPr>
            <p:sp>
              <p:nvSpPr>
                <p:cNvPr id="70" name="正方形/長方形 69">
                  <a:extLst>
                    <a:ext uri="{FF2B5EF4-FFF2-40B4-BE49-F238E27FC236}">
                      <a16:creationId xmlns:a16="http://schemas.microsoft.com/office/drawing/2014/main" id="{E2616ACD-561A-5A34-9D87-9371CFEEE9F9}"/>
                    </a:ext>
                  </a:extLst>
                </p:cNvPr>
                <p:cNvSpPr/>
                <p:nvPr/>
              </p:nvSpPr>
              <p:spPr>
                <a:xfrm>
                  <a:off x="4841876" y="2158149"/>
                  <a:ext cx="558800" cy="156426"/>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700">
                    <a:solidFill>
                      <a:schemeClr val="tx1"/>
                    </a:solidFill>
                  </a:endParaRPr>
                </a:p>
              </p:txBody>
            </p:sp>
            <p:sp>
              <p:nvSpPr>
                <p:cNvPr id="71" name="テキスト ボックス 70">
                  <a:extLst>
                    <a:ext uri="{FF2B5EF4-FFF2-40B4-BE49-F238E27FC236}">
                      <a16:creationId xmlns:a16="http://schemas.microsoft.com/office/drawing/2014/main" id="{D6EA7B19-27E1-A9AD-8669-F0D57CBE745E}"/>
                    </a:ext>
                  </a:extLst>
                </p:cNvPr>
                <p:cNvSpPr txBox="1"/>
                <p:nvPr/>
              </p:nvSpPr>
              <p:spPr>
                <a:xfrm>
                  <a:off x="4854753" y="2131898"/>
                  <a:ext cx="551899" cy="200055"/>
                </a:xfrm>
                <a:prstGeom prst="rect">
                  <a:avLst/>
                </a:prstGeom>
                <a:noFill/>
              </p:spPr>
              <p:txBody>
                <a:bodyPr wrap="square">
                  <a:spAutoFit/>
                </a:bodyPr>
                <a:lstStyle/>
                <a:p>
                  <a:r>
                    <a:rPr lang="ja-JP" altLang="en-US" sz="700" spc="110">
                      <a:latin typeface="HGPGothicE" panose="020B0900000000000000" pitchFamily="34" charset="-128"/>
                      <a:ea typeface="HGPGothicE" panose="020B0900000000000000" pitchFamily="34" charset="-128"/>
                    </a:rPr>
                    <a:t>アドレス</a:t>
                  </a:r>
                </a:p>
              </p:txBody>
            </p:sp>
          </p:grpSp>
          <p:sp>
            <p:nvSpPr>
              <p:cNvPr id="74" name="テキスト ボックス 73">
                <a:extLst>
                  <a:ext uri="{FF2B5EF4-FFF2-40B4-BE49-F238E27FC236}">
                    <a16:creationId xmlns:a16="http://schemas.microsoft.com/office/drawing/2014/main" id="{886CFD2B-902C-48CB-991F-3947A428966D}"/>
                  </a:ext>
                </a:extLst>
              </p:cNvPr>
              <p:cNvSpPr txBox="1"/>
              <p:nvPr/>
            </p:nvSpPr>
            <p:spPr>
              <a:xfrm>
                <a:off x="349447" y="1061292"/>
                <a:ext cx="4074105" cy="261610"/>
              </a:xfrm>
              <a:prstGeom prst="rect">
                <a:avLst/>
              </a:prstGeom>
              <a:noFill/>
            </p:spPr>
            <p:txBody>
              <a:bodyPr wrap="square" rtlCol="0">
                <a:spAutoFit/>
              </a:bodyPr>
              <a:lstStyle/>
              <a:p>
                <a:r>
                  <a:rPr lang="ja-JP" altLang="en-US" sz="1100">
                    <a:solidFill>
                      <a:srgbClr val="0089CB"/>
                    </a:solidFill>
                    <a:latin typeface="HGPGothicE" panose="020B0900000000000000" pitchFamily="34" charset="-128"/>
                    <a:ea typeface="HGPGothicE" panose="020B0900000000000000" pitchFamily="34" charset="-128"/>
                  </a:rPr>
                  <a:t>●三重県のホームページ</a:t>
                </a:r>
                <a:endParaRPr kumimoji="1" lang="ja-JP" altLang="en-US" sz="1100" spc="120" dirty="0">
                  <a:solidFill>
                    <a:srgbClr val="0089CB"/>
                  </a:solidFill>
                  <a:latin typeface="HGPGothicE" panose="020B0900000000000000" pitchFamily="34" charset="-128"/>
                  <a:ea typeface="HGPGothicE" panose="020B0900000000000000" pitchFamily="34" charset="-128"/>
                </a:endParaRPr>
              </a:p>
            </p:txBody>
          </p:sp>
          <p:sp>
            <p:nvSpPr>
              <p:cNvPr id="75" name="正方形/長方形 74">
                <a:hlinkClick r:id="rId4"/>
                <a:extLst>
                  <a:ext uri="{FF2B5EF4-FFF2-40B4-BE49-F238E27FC236}">
                    <a16:creationId xmlns:a16="http://schemas.microsoft.com/office/drawing/2014/main" id="{F6BC5DE2-6286-3043-8A50-FFC7E606DFE3}"/>
                  </a:ext>
                </a:extLst>
              </p:cNvPr>
              <p:cNvSpPr/>
              <p:nvPr/>
            </p:nvSpPr>
            <p:spPr>
              <a:xfrm>
                <a:off x="5790905" y="2332017"/>
                <a:ext cx="1527469" cy="123111"/>
              </a:xfrm>
              <a:prstGeom prst="rect">
                <a:avLst/>
              </a:prstGeom>
            </p:spPr>
            <p:txBody>
              <a:bodyPr wrap="square" lIns="0" tIns="0" rIns="0" bIns="0">
                <a:spAutoFit/>
              </a:bodyPr>
              <a:lstStyle/>
              <a:p>
                <a:pPr marL="69750">
                  <a:buClr>
                    <a:srgbClr val="005BAD"/>
                  </a:buClr>
                </a:pPr>
                <a:r>
                  <a:rPr lang="en" altLang="ja-JP" sz="800" dirty="0">
                    <a:latin typeface="HGPGothicE" panose="020B0900000000000000" pitchFamily="34" charset="-128"/>
                    <a:ea typeface="HGPGothicE" panose="020B0900000000000000" pitchFamily="34" charset="-128"/>
                    <a:hlinkClick r:id="rId4">
                      <a:extLst>
                        <a:ext uri="{A12FA001-AC4F-418D-AE19-62706E023703}">
                          <ahyp:hlinkClr xmlns:ahyp="http://schemas.microsoft.com/office/drawing/2018/hyperlinkcolor" val="tx"/>
                        </a:ext>
                      </a:extLst>
                    </a:hlinkClick>
                  </a:rPr>
                  <a:t>https://</a:t>
                </a:r>
                <a:r>
                  <a:rPr lang="en" altLang="ja-JP" sz="800" dirty="0" err="1">
                    <a:latin typeface="HGPGothicE" panose="020B0900000000000000" pitchFamily="34" charset="-128"/>
                    <a:ea typeface="HGPGothicE" panose="020B0900000000000000" pitchFamily="34" charset="-128"/>
                    <a:hlinkClick r:id="rId4">
                      <a:extLst>
                        <a:ext uri="{A12FA001-AC4F-418D-AE19-62706E023703}">
                          <ahyp:hlinkClr xmlns:ahyp="http://schemas.microsoft.com/office/drawing/2018/hyperlinkcolor" val="tx"/>
                        </a:ext>
                      </a:extLst>
                    </a:hlinkClick>
                  </a:rPr>
                  <a:t>www.pref.mie.lg.jp</a:t>
                </a:r>
                <a:r>
                  <a:rPr lang="en" altLang="ja-JP" sz="800" dirty="0">
                    <a:latin typeface="HGPGothicE" panose="020B0900000000000000" pitchFamily="34" charset="-128"/>
                    <a:ea typeface="HGPGothicE" panose="020B0900000000000000" pitchFamily="34" charset="-128"/>
                    <a:hlinkClick r:id="rId4">
                      <a:extLst>
                        <a:ext uri="{A12FA001-AC4F-418D-AE19-62706E023703}">
                          <ahyp:hlinkClr xmlns:ahyp="http://schemas.microsoft.com/office/drawing/2018/hyperlinkcolor" val="tx"/>
                        </a:ext>
                      </a:extLst>
                    </a:hlinkClick>
                  </a:rPr>
                  <a:t>/</a:t>
                </a:r>
                <a:endParaRPr lang="ja-JP" altLang="en-US" sz="800" dirty="0">
                  <a:latin typeface="HGPGothicE" panose="020B0900000000000000" pitchFamily="34" charset="-128"/>
                  <a:ea typeface="HGPGothicE" panose="020B0900000000000000" pitchFamily="34" charset="-128"/>
                </a:endParaRPr>
              </a:p>
            </p:txBody>
          </p:sp>
          <p:grpSp>
            <p:nvGrpSpPr>
              <p:cNvPr id="84" name="グループ化 83">
                <a:extLst>
                  <a:ext uri="{FF2B5EF4-FFF2-40B4-BE49-F238E27FC236}">
                    <a16:creationId xmlns:a16="http://schemas.microsoft.com/office/drawing/2014/main" id="{DFD487EC-5D1D-BCAA-9B0A-F5899F64E742}"/>
                  </a:ext>
                </a:extLst>
              </p:cNvPr>
              <p:cNvGrpSpPr/>
              <p:nvPr/>
            </p:nvGrpSpPr>
            <p:grpSpPr>
              <a:xfrm>
                <a:off x="5213962" y="1189974"/>
                <a:ext cx="3361420" cy="477054"/>
                <a:chOff x="5213962" y="1189974"/>
                <a:chExt cx="3361420" cy="477054"/>
              </a:xfrm>
            </p:grpSpPr>
            <p:grpSp>
              <p:nvGrpSpPr>
                <p:cNvPr id="82" name="グループ化 81">
                  <a:extLst>
                    <a:ext uri="{FF2B5EF4-FFF2-40B4-BE49-F238E27FC236}">
                      <a16:creationId xmlns:a16="http://schemas.microsoft.com/office/drawing/2014/main" id="{2954D2C8-D014-10DA-6578-99FF02B04D2D}"/>
                    </a:ext>
                  </a:extLst>
                </p:cNvPr>
                <p:cNvGrpSpPr/>
                <p:nvPr/>
              </p:nvGrpSpPr>
              <p:grpSpPr>
                <a:xfrm>
                  <a:off x="8056709" y="1229445"/>
                  <a:ext cx="518673" cy="437583"/>
                  <a:chOff x="8056709" y="1229445"/>
                  <a:chExt cx="518673" cy="437583"/>
                </a:xfrm>
              </p:grpSpPr>
              <p:sp>
                <p:nvSpPr>
                  <p:cNvPr id="81" name="角丸四角形 80">
                    <a:extLst>
                      <a:ext uri="{FF2B5EF4-FFF2-40B4-BE49-F238E27FC236}">
                        <a16:creationId xmlns:a16="http://schemas.microsoft.com/office/drawing/2014/main" id="{2D786710-F4DE-BE7E-3FDD-8E36D02A780E}"/>
                      </a:ext>
                    </a:extLst>
                  </p:cNvPr>
                  <p:cNvSpPr/>
                  <p:nvPr/>
                </p:nvSpPr>
                <p:spPr>
                  <a:xfrm>
                    <a:off x="8056709" y="1229445"/>
                    <a:ext cx="518673" cy="437583"/>
                  </a:xfrm>
                  <a:prstGeom prst="roundRect">
                    <a:avLst>
                      <a:gd name="adj" fmla="val 8765"/>
                    </a:avLst>
                  </a:prstGeom>
                  <a:solidFill>
                    <a:srgbClr val="0089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7" name="グラフィックス 76">
                    <a:extLst>
                      <a:ext uri="{FF2B5EF4-FFF2-40B4-BE49-F238E27FC236}">
                        <a16:creationId xmlns:a16="http://schemas.microsoft.com/office/drawing/2014/main" id="{964DC32B-AD08-D13A-E5B5-FDC40A5F02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88325" y="1312053"/>
                    <a:ext cx="279400" cy="279400"/>
                  </a:xfrm>
                  <a:prstGeom prst="rect">
                    <a:avLst/>
                  </a:prstGeom>
                </p:spPr>
              </p:pic>
            </p:grpSp>
            <p:grpSp>
              <p:nvGrpSpPr>
                <p:cNvPr id="83" name="グループ化 82">
                  <a:extLst>
                    <a:ext uri="{FF2B5EF4-FFF2-40B4-BE49-F238E27FC236}">
                      <a16:creationId xmlns:a16="http://schemas.microsoft.com/office/drawing/2014/main" id="{BA5B2F79-B50E-C717-9A00-463739B31F81}"/>
                    </a:ext>
                  </a:extLst>
                </p:cNvPr>
                <p:cNvGrpSpPr/>
                <p:nvPr/>
              </p:nvGrpSpPr>
              <p:grpSpPr>
                <a:xfrm>
                  <a:off x="5213962" y="1189974"/>
                  <a:ext cx="2781275" cy="477054"/>
                  <a:chOff x="5213962" y="1189974"/>
                  <a:chExt cx="2781275" cy="477054"/>
                </a:xfrm>
              </p:grpSpPr>
              <p:sp>
                <p:nvSpPr>
                  <p:cNvPr id="80" name="角丸四角形 79">
                    <a:extLst>
                      <a:ext uri="{FF2B5EF4-FFF2-40B4-BE49-F238E27FC236}">
                        <a16:creationId xmlns:a16="http://schemas.microsoft.com/office/drawing/2014/main" id="{AE04834E-7962-8BF7-F3F5-54E2E68B98B8}"/>
                      </a:ext>
                    </a:extLst>
                  </p:cNvPr>
                  <p:cNvSpPr/>
                  <p:nvPr/>
                </p:nvSpPr>
                <p:spPr>
                  <a:xfrm>
                    <a:off x="5213962" y="1229445"/>
                    <a:ext cx="2781275" cy="437583"/>
                  </a:xfrm>
                  <a:prstGeom prst="roundRect">
                    <a:avLst>
                      <a:gd name="adj" fmla="val 8765"/>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957CC1D0-6941-FE93-1CE6-556E7CC680B0}"/>
                      </a:ext>
                    </a:extLst>
                  </p:cNvPr>
                  <p:cNvSpPr txBox="1"/>
                  <p:nvPr/>
                </p:nvSpPr>
                <p:spPr>
                  <a:xfrm>
                    <a:off x="5225719" y="1189974"/>
                    <a:ext cx="2067783" cy="477054"/>
                  </a:xfrm>
                  <a:prstGeom prst="rect">
                    <a:avLst/>
                  </a:prstGeom>
                  <a:noFill/>
                </p:spPr>
                <p:txBody>
                  <a:bodyPr wrap="square">
                    <a:spAutoFit/>
                  </a:bodyPr>
                  <a:lstStyle/>
                  <a:p>
                    <a:pPr>
                      <a:spcBef>
                        <a:spcPct val="0"/>
                      </a:spcBef>
                      <a:buNone/>
                    </a:pPr>
                    <a:r>
                      <a:rPr lang="ja-JP" altLang="en-US" sz="2500" spc="-110">
                        <a:solidFill>
                          <a:srgbClr val="0089CB"/>
                        </a:solidFill>
                        <a:latin typeface="HGPｺﾞｼｯｸE" panose="020B0900000000000000" pitchFamily="50" charset="-128"/>
                        <a:ea typeface="HGPｺﾞｼｯｸE" panose="020B0900000000000000" pitchFamily="50" charset="-128"/>
                      </a:rPr>
                      <a:t>三重県</a:t>
                    </a:r>
                    <a:endParaRPr lang="ja-JP" altLang="en-US" sz="2500" spc="-110" dirty="0">
                      <a:solidFill>
                        <a:srgbClr val="0089CB"/>
                      </a:solidFill>
                      <a:latin typeface="HGPｺﾞｼｯｸE" panose="020B0900000000000000" pitchFamily="50" charset="-128"/>
                      <a:ea typeface="HGPｺﾞｼｯｸE" panose="020B0900000000000000" pitchFamily="50" charset="-128"/>
                    </a:endParaRPr>
                  </a:p>
                </p:txBody>
              </p:sp>
            </p:grpSp>
          </p:grpSp>
          <p:pic>
            <p:nvPicPr>
              <p:cNvPr id="6" name="図 5" descr="アイコン&#10;&#10;AI によって生成されたコンテンツは間違っている可能性があります。">
                <a:extLst>
                  <a:ext uri="{FF2B5EF4-FFF2-40B4-BE49-F238E27FC236}">
                    <a16:creationId xmlns:a16="http://schemas.microsoft.com/office/drawing/2014/main" id="{4AA053C3-1EAE-EFA8-105F-A2E5C770C7CA}"/>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7038392" y="6401535"/>
                <a:ext cx="386332" cy="259615"/>
              </a:xfrm>
              <a:prstGeom prst="rect">
                <a:avLst/>
              </a:prstGeom>
            </p:spPr>
          </p:pic>
          <p:pic>
            <p:nvPicPr>
              <p:cNvPr id="8" name="図 7">
                <a:extLst>
                  <a:ext uri="{FF2B5EF4-FFF2-40B4-BE49-F238E27FC236}">
                    <a16:creationId xmlns:a16="http://schemas.microsoft.com/office/drawing/2014/main" id="{553A14C2-7ADD-9D28-1AEA-890A1FAE29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740" y="1439253"/>
                <a:ext cx="4297172" cy="4546800"/>
              </a:xfrm>
              <a:prstGeom prst="rect">
                <a:avLst/>
              </a:prstGeom>
              <a:effectLst>
                <a:outerShdw blurRad="279400" dist="50800" dir="5400000" sx="103000" sy="103000" algn="ctr" rotWithShape="0">
                  <a:srgbClr val="0088CD">
                    <a:alpha val="20000"/>
                  </a:srgbClr>
                </a:outerShdw>
              </a:effectLst>
            </p:spPr>
          </p:pic>
          <p:pic>
            <p:nvPicPr>
              <p:cNvPr id="10" name="図 9">
                <a:extLst>
                  <a:ext uri="{FF2B5EF4-FFF2-40B4-BE49-F238E27FC236}">
                    <a16:creationId xmlns:a16="http://schemas.microsoft.com/office/drawing/2014/main" id="{16128CAD-A44B-B11C-6220-D96C150FD383}"/>
                  </a:ext>
                </a:extLst>
              </p:cNvPr>
              <p:cNvPicPr>
                <a:picLocks noChangeAspect="1"/>
              </p:cNvPicPr>
              <p:nvPr/>
            </p:nvPicPr>
            <p:blipFill>
              <a:blip r:embed="rId9">
                <a:alphaModFix/>
                <a:extLst>
                  <a:ext uri="{28A0092B-C50C-407E-A947-70E740481C1C}">
                    <a14:useLocalDpi xmlns:a14="http://schemas.microsoft.com/office/drawing/2010/main" val="0"/>
                  </a:ext>
                </a:extLst>
              </a:blip>
              <a:stretch>
                <a:fillRect/>
              </a:stretch>
            </p:blipFill>
            <p:spPr>
              <a:xfrm>
                <a:off x="7815513" y="2522517"/>
                <a:ext cx="856800" cy="856800"/>
              </a:xfrm>
              <a:prstGeom prst="rect">
                <a:avLst/>
              </a:prstGeom>
            </p:spPr>
          </p:pic>
        </p:grpSp>
      </p:grpSp>
    </p:spTree>
    <p:extLst>
      <p:ext uri="{BB962C8B-B14F-4D97-AF65-F5344CB8AC3E}">
        <p14:creationId xmlns:p14="http://schemas.microsoft.com/office/powerpoint/2010/main" val="141913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extLst>
              <p:ext uri="{D42A27DB-BD31-4B8C-83A1-F6EECF244321}">
                <p14:modId xmlns:p14="http://schemas.microsoft.com/office/powerpoint/2010/main" val="2357299469"/>
              </p:ext>
            </p:extLst>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dirty="0"/>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dirty="0">
                        <a:solidFill>
                          <a:srgbClr val="FFB64B"/>
                        </a:solidFill>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kern="1200" dirty="0">
                        <a:solidFill>
                          <a:schemeClr val="tx1"/>
                        </a:solidFill>
                        <a:latin typeface="+mn-lt"/>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dirty="0"/>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dirty="0"/>
                        <a:t>地方税</a:t>
                      </a:r>
                      <a:endParaRPr kumimoji="1" lang="en-US" altLang="zh-CN" dirty="0"/>
                    </a:p>
                    <a:p>
                      <a:pPr algn="ctr"/>
                      <a:r>
                        <a:rPr kumimoji="1" lang="zh-CN" altLang="en-US" sz="1500" dirty="0"/>
                        <a:t>（道府県税）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道府県民税・事業税・</a:t>
                      </a:r>
                    </a:p>
                    <a:p>
                      <a:pPr marL="0" algn="ctr" defTabSz="914400" rtl="0" eaLnBrk="1" latinLnBrk="0" hangingPunct="1"/>
                      <a:r>
                        <a:rPr kumimoji="1" lang="ja-JP" altLang="en-US" sz="1800" kern="1200" dirty="0">
                          <a:solidFill>
                            <a:srgbClr val="E38013"/>
                          </a:solidFill>
                          <a:latin typeface="+mn-lt"/>
                          <a:ea typeface="+mn-ea"/>
                          <a:cs typeface="+mn-cs"/>
                        </a:rPr>
                        <a:t>自動車税（種別割）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地方消費税・道府県たばこ税・</a:t>
                      </a:r>
                    </a:p>
                    <a:p>
                      <a:pPr marL="0" algn="ctr" defTabSz="914400" rtl="0" eaLnBrk="1" latinLnBrk="0" hangingPunct="1"/>
                      <a:r>
                        <a:rPr kumimoji="1" lang="ja-JP" altLang="en-US" sz="1800" kern="1200" dirty="0">
                          <a:solidFill>
                            <a:srgbClr val="3D935A"/>
                          </a:solidFill>
                          <a:latin typeface="+mn-lt"/>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dirty="0"/>
                        <a:t>地方税</a:t>
                      </a:r>
                      <a:endParaRPr kumimoji="1" lang="en-US" altLang="zh-CN" dirty="0"/>
                    </a:p>
                    <a:p>
                      <a:pPr algn="ctr"/>
                      <a:r>
                        <a:rPr kumimoji="1" lang="zh-CN" altLang="en-US" sz="1500" dirty="0"/>
                        <a:t>（市町村税）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市町村民税・固定資産税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kern="1200" dirty="0">
                          <a:solidFill>
                            <a:srgbClr val="3D935A"/>
                          </a:solidFill>
                          <a:latin typeface="+mn-lt"/>
                          <a:ea typeface="+mn-ea"/>
                          <a:cs typeface="+mn-cs"/>
                        </a:rPr>
                        <a:t>市町村たばこ税・入湯税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sp>
        <p:nvSpPr>
          <p:cNvPr id="5" name="スライド番号プレースホルダー 4">
            <a:extLst>
              <a:ext uri="{FF2B5EF4-FFF2-40B4-BE49-F238E27FC236}">
                <a16:creationId xmlns:a16="http://schemas.microsoft.com/office/drawing/2014/main" id="{1D7B086C-43A1-1426-7A30-3130CF28FB7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3</a:t>
            </a:fld>
            <a:endParaRPr lang="en-US" altLang="ja-JP" dirty="0"/>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853200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62244" y="6473251"/>
            <a:ext cx="5739072"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https://www.nta.go.jp/taxes/kids/hatten/page02.htm</a:t>
            </a:r>
            <a:endParaRPr kumimoji="1" lang="en-US" altLang="ja-JP" sz="1100" dirty="0">
              <a:latin typeface="Arial" panose="020B0604020202020204" pitchFamily="34" charset="0"/>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直　接　税</a:t>
            </a:r>
          </a:p>
          <a:p>
            <a:pPr algn="ctr" eaLnBrk="1" hangingPunct="1">
              <a:lnSpc>
                <a:spcPct val="125000"/>
              </a:lnSpc>
            </a:pPr>
            <a:r>
              <a:rPr lang="ja-JP" altLang="en-US" sz="1400" dirty="0">
                <a:latin typeface="+mn-lt"/>
                <a:ea typeface="+mn-ea"/>
              </a:rPr>
              <a:t>税金を納める人と</a:t>
            </a:r>
            <a:endParaRPr lang="en-US" altLang="ja-JP" sz="1400" dirty="0">
              <a:latin typeface="+mn-lt"/>
              <a:ea typeface="+mn-ea"/>
            </a:endParaRPr>
          </a:p>
          <a:p>
            <a:pPr algn="ctr" eaLnBrk="1" hangingPunct="1">
              <a:lnSpc>
                <a:spcPct val="125000"/>
              </a:lnSpc>
            </a:pPr>
            <a:r>
              <a:rPr lang="ja-JP" altLang="en-US" sz="1400" dirty="0">
                <a:latin typeface="+mn-lt"/>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間　接　税</a:t>
            </a:r>
          </a:p>
          <a:p>
            <a:pPr algn="ctr" eaLnBrk="1" hangingPunct="1">
              <a:lnSpc>
                <a:spcPct val="125000"/>
              </a:lnSpc>
            </a:pPr>
            <a:r>
              <a:rPr lang="ja-JP" altLang="en-US" sz="1400" dirty="0">
                <a:latin typeface="+mn-lt"/>
                <a:ea typeface="+mn-ea"/>
              </a:rPr>
              <a:t>税金を納める人と</a:t>
            </a:r>
          </a:p>
          <a:p>
            <a:pPr algn="ctr" eaLnBrk="1" hangingPunct="1">
              <a:lnSpc>
                <a:spcPct val="110000"/>
              </a:lnSpc>
            </a:pPr>
            <a:r>
              <a:rPr lang="ja-JP" altLang="en-US" sz="1400" dirty="0">
                <a:latin typeface="+mn-lt"/>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600"/>
                                        <p:tgtEl>
                                          <p:spTgt spid="15"/>
                                        </p:tgtEl>
                                      </p:cBhvr>
                                    </p:animEffect>
                                    <p:anim calcmode="lin" valueType="num">
                                      <p:cBhvr>
                                        <p:cTn id="25" dur="600" fill="hold"/>
                                        <p:tgtEl>
                                          <p:spTgt spid="15"/>
                                        </p:tgtEl>
                                        <p:attrNameLst>
                                          <p:attrName>ppt_x</p:attrName>
                                        </p:attrNameLst>
                                      </p:cBhvr>
                                      <p:tavLst>
                                        <p:tav tm="0">
                                          <p:val>
                                            <p:strVal val="#ppt_x"/>
                                          </p:val>
                                        </p:tav>
                                        <p:tav tm="100000">
                                          <p:val>
                                            <p:strVal val="#ppt_x"/>
                                          </p:val>
                                        </p:tav>
                                      </p:tavLst>
                                    </p:anim>
                                    <p:anim calcmode="lin" valueType="num">
                                      <p:cBhvr>
                                        <p:cTn id="26" dur="6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xEl>
                                              <p:pRg st="0" end="0"/>
                                            </p:txEl>
                                          </p:spTgt>
                                        </p:tgtEl>
                                        <p:attrNameLst>
                                          <p:attrName>style.visibility</p:attrName>
                                        </p:attrNameLst>
                                      </p:cBhvr>
                                      <p:to>
                                        <p:strVal val="visible"/>
                                      </p:to>
                                    </p:set>
                                    <p:animEffect transition="in" filter="wipe(left)">
                                      <p:cBhvr>
                                        <p:cTn id="31" dur="1750"/>
                                        <p:tgtEl>
                                          <p:spTgt spid="33">
                                            <p:txEl>
                                              <p:pRg st="0" end="0"/>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33">
                                            <p:txEl>
                                              <p:pRg st="1" end="1"/>
                                            </p:txEl>
                                          </p:spTgt>
                                        </p:tgtEl>
                                        <p:attrNameLst>
                                          <p:attrName>style.visibility</p:attrName>
                                        </p:attrNameLst>
                                      </p:cBhvr>
                                      <p:to>
                                        <p:strVal val="visible"/>
                                      </p:to>
                                    </p:set>
                                    <p:animEffect transition="in" filter="wipe(left)">
                                      <p:cBhvr>
                                        <p:cTn id="35" dur="900"/>
                                        <p:tgtEl>
                                          <p:spTgt spid="3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3">
                                            <p:txEl>
                                              <p:pRg st="2" end="2"/>
                                            </p:txEl>
                                          </p:spTgt>
                                        </p:tgtEl>
                                        <p:attrNameLst>
                                          <p:attrName>style.visibility</p:attrName>
                                        </p:attrNameLst>
                                      </p:cBhvr>
                                      <p:to>
                                        <p:strVal val="visible"/>
                                      </p:to>
                                    </p:set>
                                    <p:animEffect transition="in" filter="wipe(left)">
                                      <p:cBhvr>
                                        <p:cTn id="40" dur="2100"/>
                                        <p:tgtEl>
                                          <p:spTgt spid="33">
                                            <p:txEl>
                                              <p:pRg st="2" end="2"/>
                                            </p:txEl>
                                          </p:spTgt>
                                        </p:tgtEl>
                                      </p:cBhvr>
                                    </p:animEffect>
                                  </p:childTnLst>
                                </p:cTn>
                              </p:par>
                            </p:childTnLst>
                          </p:cTn>
                        </p:par>
                        <p:par>
                          <p:cTn id="41" fill="hold">
                            <p:stCondLst>
                              <p:cond delay="2100"/>
                            </p:stCondLst>
                            <p:childTnLst>
                              <p:par>
                                <p:cTn id="42" presetID="22" presetClass="entr" presetSubtype="8" fill="hold" nodeType="afterEffect">
                                  <p:stCondLst>
                                    <p:cond delay="0"/>
                                  </p:stCondLst>
                                  <p:childTnLst>
                                    <p:set>
                                      <p:cBhvr>
                                        <p:cTn id="43" dur="1" fill="hold">
                                          <p:stCondLst>
                                            <p:cond delay="0"/>
                                          </p:stCondLst>
                                        </p:cTn>
                                        <p:tgtEl>
                                          <p:spTgt spid="33">
                                            <p:txEl>
                                              <p:pRg st="3" end="3"/>
                                            </p:txEl>
                                          </p:spTgt>
                                        </p:tgtEl>
                                        <p:attrNameLst>
                                          <p:attrName>style.visibility</p:attrName>
                                        </p:attrNameLst>
                                      </p:cBhvr>
                                      <p:to>
                                        <p:strVal val="visible"/>
                                      </p:to>
                                    </p:set>
                                    <p:animEffect transition="in" filter="wipe(left)">
                                      <p:cBhvr>
                                        <p:cTn id="44"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4</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5" name="矢印: 上 114">
            <a:extLst>
              <a:ext uri="{FF2B5EF4-FFF2-40B4-BE49-F238E27FC236}">
                <a16:creationId xmlns:a16="http://schemas.microsoft.com/office/drawing/2014/main" id="{EAB8D181-3CCE-3839-5AEF-29F12DB2AE7A}"/>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882453"/>
            <a:ext cx="5631474" cy="927245"/>
            <a:chOff x="3188676" y="3882453"/>
            <a:chExt cx="5775937" cy="927245"/>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42B75AA8-755C-25E2-6A5C-E1C6F1EAA978}"/>
                </a:ext>
              </a:extLst>
            </p:cNvPr>
            <p:cNvSpPr/>
            <p:nvPr/>
          </p:nvSpPr>
          <p:spPr bwMode="auto">
            <a:xfrm>
              <a:off x="3405568" y="3882453"/>
              <a:ext cx="431090" cy="169277"/>
            </a:xfrm>
            <a:prstGeom prst="rect">
              <a:avLst/>
            </a:prstGeom>
            <a:noFill/>
          </p:spPr>
          <p:txBody>
            <a:bodyPr wrap="none" rtlCol="0">
              <a:spAutoFit/>
            </a:bodyPr>
            <a:lstStyle/>
            <a:p>
              <a:pPr>
                <a:spcBef>
                  <a:spcPts val="0"/>
                </a:spcBef>
                <a:spcAft>
                  <a:spcPts val="500"/>
                </a:spcAf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123" name="矢印: 上 122">
            <a:extLst>
              <a:ext uri="{FF2B5EF4-FFF2-40B4-BE49-F238E27FC236}">
                <a16:creationId xmlns:a16="http://schemas.microsoft.com/office/drawing/2014/main" id="{BA4618EB-70D8-388C-D35A-7C94ECB8EAE5}"/>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消費税についての説明</a:t>
            </a:r>
          </a:p>
        </p:txBody>
      </p:sp>
      <p:sp>
        <p:nvSpPr>
          <p:cNvPr id="77" name="テキスト ボックス 76">
            <a:extLst>
              <a:ext uri="{FF2B5EF4-FFF2-40B4-BE49-F238E27FC236}">
                <a16:creationId xmlns:a16="http://schemas.microsoft.com/office/drawing/2014/main" id="{661B186C-0036-4820-ADE7-B60E8D075464}"/>
              </a:ext>
            </a:extLst>
          </p:cNvPr>
          <p:cNvSpPr txBox="1"/>
          <p:nvPr/>
        </p:nvSpPr>
        <p:spPr>
          <a:xfrm>
            <a:off x="4552454" y="2941162"/>
            <a:ext cx="420308" cy="169277"/>
          </a:xfrm>
          <a:prstGeom prst="rect">
            <a:avLst/>
          </a:prstGeom>
          <a:noFill/>
        </p:spPr>
        <p:txBody>
          <a:bodyPr wrap="none" rtlCol="0">
            <a:spAutoFit/>
          </a:bodyPr>
          <a:lstStyle>
            <a:defPPr>
              <a:defRPr lang="ja-JP"/>
            </a:defPPr>
            <a:lvl1pPr>
              <a:spcBef>
                <a:spcPts val="0"/>
              </a:spcBef>
              <a:spcAft>
                <a:spcPts val="500"/>
              </a:spcAft>
              <a:defRPr sz="500">
                <a:latin typeface="HGPｺﾞｼｯｸE" panose="020B0900000000000000" pitchFamily="50" charset="-128"/>
                <a:ea typeface="HGPｺﾞｼｯｸE" panose="020B0900000000000000" pitchFamily="50" charset="-128"/>
              </a:defRPr>
            </a:lvl1pPr>
          </a:lstStyle>
          <a:p>
            <a:r>
              <a:rPr lang="ja-JP" altLang="en-US" dirty="0"/>
              <a:t>にっぽん</a:t>
            </a: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left)">
                                      <p:cBhvr>
                                        <p:cTn id="21" dur="500"/>
                                        <p:tgtEl>
                                          <p:spTgt spid="1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72"/>
                                        </p:tgtEl>
                                        <p:attrNameLst>
                                          <p:attrName>style.visibility</p:attrName>
                                        </p:attrNameLst>
                                      </p:cBhvr>
                                      <p:to>
                                        <p:strVal val="visible"/>
                                      </p:to>
                                    </p:set>
                                    <p:animEffect transition="in" filter="fade">
                                      <p:cBhvr>
                                        <p:cTn id="34" dur="500"/>
                                        <p:tgtEl>
                                          <p:spTgt spid="17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up)">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500"/>
                                        <p:tgtEl>
                                          <p:spTgt spid="77"/>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73"/>
                                        </p:tgtEl>
                                        <p:attrNameLst>
                                          <p:attrName>style.visibility</p:attrName>
                                        </p:attrNameLst>
                                      </p:cBhvr>
                                      <p:to>
                                        <p:strVal val="visible"/>
                                      </p:to>
                                    </p:set>
                                    <p:animEffect transition="in" filter="fade">
                                      <p:cBhvr>
                                        <p:cTn id="55" dur="500"/>
                                        <p:tgtEl>
                                          <p:spTgt spid="17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par>
                          <p:cTn id="61" fill="hold">
                            <p:stCondLst>
                              <p:cond delay="500"/>
                            </p:stCondLst>
                            <p:childTnLst>
                              <p:par>
                                <p:cTn id="62" presetID="22" presetClass="entr" presetSubtype="1" fill="hold" grpId="0" nodeType="afterEffect">
                                  <p:stCondLst>
                                    <p:cond delay="0"/>
                                  </p:stCondLst>
                                  <p:childTnLst>
                                    <p:set>
                                      <p:cBhvr>
                                        <p:cTn id="63" dur="1" fill="hold">
                                          <p:stCondLst>
                                            <p:cond delay="0"/>
                                          </p:stCondLst>
                                        </p:cTn>
                                        <p:tgtEl>
                                          <p:spTgt spid="115"/>
                                        </p:tgtEl>
                                        <p:attrNameLst>
                                          <p:attrName>style.visibility</p:attrName>
                                        </p:attrNameLst>
                                      </p:cBhvr>
                                      <p:to>
                                        <p:strVal val="visible"/>
                                      </p:to>
                                    </p:set>
                                    <p:animEffect transition="in" filter="wipe(up)">
                                      <p:cBhvr>
                                        <p:cTn id="64" dur="500"/>
                                        <p:tgtEl>
                                          <p:spTgt spid="1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fade">
                                      <p:cBhvr>
                                        <p:cTn id="73" dur="500"/>
                                        <p:tgtEl>
                                          <p:spTgt spid="17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par>
                          <p:cTn id="82" fill="hold">
                            <p:stCondLst>
                              <p:cond delay="500"/>
                            </p:stCondLst>
                            <p:childTnLst>
                              <p:par>
                                <p:cTn id="83" presetID="22" presetClass="entr" presetSubtype="1"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up)">
                                      <p:cBhvr>
                                        <p:cTn id="85" dur="500"/>
                                        <p:tgtEl>
                                          <p:spTgt spid="23"/>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123"/>
                                        </p:tgtEl>
                                        <p:attrNameLst>
                                          <p:attrName>style.visibility</p:attrName>
                                        </p:attrNameLst>
                                      </p:cBhvr>
                                      <p:to>
                                        <p:strVal val="visible"/>
                                      </p:to>
                                    </p:set>
                                    <p:animEffect transition="in" filter="wipe(up)">
                                      <p:cBhvr>
                                        <p:cTn id="88" dur="500"/>
                                        <p:tgtEl>
                                          <p:spTgt spid="1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par>
                                <p:cTn id="94" presetID="10"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171"/>
                                        </p:tgtEl>
                                        <p:attrNameLst>
                                          <p:attrName>style.visibility</p:attrName>
                                        </p:attrNameLst>
                                      </p:cBhvr>
                                      <p:to>
                                        <p:strVal val="visible"/>
                                      </p:to>
                                    </p:set>
                                    <p:animEffect transition="in" filter="fade">
                                      <p:cBhvr>
                                        <p:cTn id="99" dur="500"/>
                                        <p:tgtEl>
                                          <p:spTgt spid="17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fade">
                                      <p:cBhvr>
                                        <p:cTn id="104" dur="500"/>
                                        <p:tgtEl>
                                          <p:spTgt spid="94"/>
                                        </p:tgtEl>
                                      </p:cBhvr>
                                    </p:animEffec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16" grpId="0"/>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EAAD62DD-3AC7-EF71-93EA-1638EF25801A}"/>
              </a:ext>
            </a:extLst>
          </p:cNvPr>
          <p:cNvGrpSpPr/>
          <p:nvPr/>
        </p:nvGrpSpPr>
        <p:grpSpPr>
          <a:xfrm>
            <a:off x="1435943" y="2832623"/>
            <a:ext cx="6266532" cy="468000"/>
            <a:chOff x="1435943" y="2544991"/>
            <a:chExt cx="6266532" cy="46800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21D18A8F-60BB-DB25-7859-AFE50AF34B1F}"/>
              </a:ext>
            </a:extLst>
          </p:cNvPr>
          <p:cNvGrpSpPr/>
          <p:nvPr/>
        </p:nvGrpSpPr>
        <p:grpSpPr>
          <a:xfrm>
            <a:off x="578819" y="4734156"/>
            <a:ext cx="1487626" cy="507254"/>
            <a:chOff x="578819" y="4380422"/>
            <a:chExt cx="1487626" cy="507254"/>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78819" y="44556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802375" y="4380422"/>
              <a:ext cx="237600" cy="468000"/>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50" name="グループ化 49">
            <a:extLst>
              <a:ext uri="{FF2B5EF4-FFF2-40B4-BE49-F238E27FC236}">
                <a16:creationId xmlns:a16="http://schemas.microsoft.com/office/drawing/2014/main" id="{5EFE61AD-73F3-62DE-6197-05FF32C5EBF6}"/>
              </a:ext>
            </a:extLst>
          </p:cNvPr>
          <p:cNvGrpSpPr/>
          <p:nvPr/>
        </p:nvGrpSpPr>
        <p:grpSpPr>
          <a:xfrm>
            <a:off x="2428593" y="4624919"/>
            <a:ext cx="6112692" cy="604694"/>
            <a:chOff x="1935846" y="4624919"/>
            <a:chExt cx="611269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214281" y="462491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935846" y="479756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560912" y="47873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5</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確定申告で税金を</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9" name="グループ化 8">
            <a:extLst>
              <a:ext uri="{FF2B5EF4-FFF2-40B4-BE49-F238E27FC236}">
                <a16:creationId xmlns:a16="http://schemas.microsoft.com/office/drawing/2014/main" id="{3190AD2A-D30D-AC0D-F5D7-17F1729C4736}"/>
              </a:ext>
            </a:extLst>
          </p:cNvPr>
          <p:cNvGrpSpPr/>
          <p:nvPr/>
        </p:nvGrpSpPr>
        <p:grpSpPr>
          <a:xfrm>
            <a:off x="3276000" y="3303310"/>
            <a:ext cx="5636733" cy="1485812"/>
            <a:chOff x="3276000" y="2971610"/>
            <a:chExt cx="5636733" cy="1485812"/>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29716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350438" y="3429158"/>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0584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828181" y="32656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0584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405887"/>
              <a:ext cx="1648208"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申し出ること）し、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確定申告</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6081549" y="3405887"/>
              <a:ext cx="1329210"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0102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428224" y="520102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30331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680491" y="383270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672589" y="5571855"/>
            <a:ext cx="1968252" cy="1090108"/>
          </a:xfrm>
          <a:prstGeom prst="rect">
            <a:avLst/>
          </a:prstGeom>
        </p:spPr>
      </p:pic>
      <p:pic>
        <p:nvPicPr>
          <p:cNvPr id="65" name="図 64" descr="ダイアグラム&#10;&#10;自動的に生成された説明">
            <a:extLst>
              <a:ext uri="{FF2B5EF4-FFF2-40B4-BE49-F238E27FC236}">
                <a16:creationId xmlns:a16="http://schemas.microsoft.com/office/drawing/2014/main" id="{D99A4918-07B2-B585-C80C-863EBDED84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40564" y="534487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871025"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137125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par>
                                <p:cTn id="46" presetID="22" presetClass="entr" presetSubtype="1"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up)">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pic>
        <p:nvPicPr>
          <p:cNvPr id="6182"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335573" y="1327348"/>
            <a:ext cx="8320360" cy="80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rPr>
              <a:t>皆さんは「税金」にどのようなイメージを持っていますか？</a:t>
            </a:r>
            <a:endParaRPr kumimoji="1" lang="en-US" altLang="ja-JP"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450" dirty="0">
              <a:solidFill>
                <a:srgbClr val="000000"/>
              </a:solidFill>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「公共施設」があります。</a:t>
            </a:r>
          </a:p>
        </p:txBody>
      </p:sp>
      <p:sp>
        <p:nvSpPr>
          <p:cNvPr id="12" name="四角形: 角を丸くする 11">
            <a:extLst>
              <a:ext uri="{FF2B5EF4-FFF2-40B4-BE49-F238E27FC236}">
                <a16:creationId xmlns:a16="http://schemas.microsoft.com/office/drawing/2014/main" id="{A9C44020-2D07-A284-EC2F-3FBC6676B96E}"/>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29" name="正方形/長方形 28">
            <a:extLst>
              <a:ext uri="{FF2B5EF4-FFF2-40B4-BE49-F238E27FC236}">
                <a16:creationId xmlns:a16="http://schemas.microsoft.com/office/drawing/2014/main" id="{0FC400A9-B3AB-5941-AAF0-1865A288A376}"/>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1" name="四角形: 角を丸くする 10">
            <a:extLst>
              <a:ext uri="{FF2B5EF4-FFF2-40B4-BE49-F238E27FC236}">
                <a16:creationId xmlns:a16="http://schemas.microsoft.com/office/drawing/2014/main" id="{F9F9F496-2535-A33A-1C85-54A3D80B4066}"/>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3" name="正方形/長方形 12">
            <a:extLst>
              <a:ext uri="{FF2B5EF4-FFF2-40B4-BE49-F238E27FC236}">
                <a16:creationId xmlns:a16="http://schemas.microsoft.com/office/drawing/2014/main" id="{0010F418-6D9E-9BE7-E9B0-CF5ED6C5679C}"/>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grpSp>
        <p:nvGrpSpPr>
          <p:cNvPr id="6157" name="グループ化 6156">
            <a:extLst>
              <a:ext uri="{FF2B5EF4-FFF2-40B4-BE49-F238E27FC236}">
                <a16:creationId xmlns:a16="http://schemas.microsoft.com/office/drawing/2014/main" id="{18415396-4843-87EF-D8A2-56127A77D613}"/>
              </a:ext>
            </a:extLst>
          </p:cNvPr>
          <p:cNvGrpSpPr/>
          <p:nvPr/>
        </p:nvGrpSpPr>
        <p:grpSpPr>
          <a:xfrm>
            <a:off x="6090723" y="2739419"/>
            <a:ext cx="2281056" cy="547009"/>
            <a:chOff x="6299670" y="2713461"/>
            <a:chExt cx="2281056" cy="547009"/>
          </a:xfrm>
        </p:grpSpPr>
        <p:sp>
          <p:nvSpPr>
            <p:cNvPr id="6164" name="Rectangle 56"/>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6155" name="Text Box 23"/>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6160" name="グループ化 6159">
            <a:extLst>
              <a:ext uri="{FF2B5EF4-FFF2-40B4-BE49-F238E27FC236}">
                <a16:creationId xmlns:a16="http://schemas.microsoft.com/office/drawing/2014/main" id="{AADA83D9-5EF8-BF38-6800-8C3151A6C433}"/>
              </a:ext>
            </a:extLst>
          </p:cNvPr>
          <p:cNvGrpSpPr/>
          <p:nvPr/>
        </p:nvGrpSpPr>
        <p:grpSpPr>
          <a:xfrm>
            <a:off x="649926" y="2812868"/>
            <a:ext cx="4576619" cy="400110"/>
            <a:chOff x="843630" y="2786910"/>
            <a:chExt cx="4576619" cy="400110"/>
          </a:xfrm>
        </p:grpSpPr>
        <p:sp>
          <p:nvSpPr>
            <p:cNvPr id="6178" name="Rectangle 45"/>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6153" name="Text Box 22"/>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 name="グループ化 1">
            <a:extLst>
              <a:ext uri="{FF2B5EF4-FFF2-40B4-BE49-F238E27FC236}">
                <a16:creationId xmlns:a16="http://schemas.microsoft.com/office/drawing/2014/main" id="{F7A7315C-47F6-7848-0A99-6BF882002004}"/>
              </a:ext>
            </a:extLst>
          </p:cNvPr>
          <p:cNvGrpSpPr/>
          <p:nvPr/>
        </p:nvGrpSpPr>
        <p:grpSpPr>
          <a:xfrm>
            <a:off x="1999361" y="3669522"/>
            <a:ext cx="1586597" cy="2301821"/>
            <a:chOff x="410416" y="3669522"/>
            <a:chExt cx="1586597" cy="2301821"/>
          </a:xfrm>
        </p:grpSpPr>
        <p:sp>
          <p:nvSpPr>
            <p:cNvPr id="6184" name="正方形/長方形 6183">
              <a:extLst>
                <a:ext uri="{FF2B5EF4-FFF2-40B4-BE49-F238E27FC236}">
                  <a16:creationId xmlns:a16="http://schemas.microsoft.com/office/drawing/2014/main" id="{FA8D1C75-1463-A880-D9EB-7699AF42F3FB}"/>
                </a:ext>
              </a:extLst>
            </p:cNvPr>
            <p:cNvSpPr/>
            <p:nvPr/>
          </p:nvSpPr>
          <p:spPr bwMode="auto">
            <a:xfrm>
              <a:off x="410416" y="4482915"/>
              <a:ext cx="1586597"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1300" dirty="0">
                  <a:solidFill>
                    <a:srgbClr val="005BAD"/>
                  </a:solidFill>
                  <a:latin typeface="HGP創英角ｺﾞｼｯｸUB" panose="020B0900000000000000" pitchFamily="50" charset="-128"/>
                  <a:ea typeface="HGP創英角ｺﾞｼｯｸUB" panose="020B0900000000000000" pitchFamily="50" charset="-128"/>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（令和４年度）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726</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２</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19,800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68"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グループ化 5">
            <a:extLst>
              <a:ext uri="{FF2B5EF4-FFF2-40B4-BE49-F238E27FC236}">
                <a16:creationId xmlns:a16="http://schemas.microsoft.com/office/drawing/2014/main" id="{3C7801CA-FCAD-8E47-6743-D5D3051E8D04}"/>
              </a:ext>
            </a:extLst>
          </p:cNvPr>
          <p:cNvGrpSpPr/>
          <p:nvPr/>
        </p:nvGrpSpPr>
        <p:grpSpPr>
          <a:xfrm>
            <a:off x="3594441" y="3669522"/>
            <a:ext cx="1694094" cy="2387099"/>
            <a:chOff x="3594441" y="3669522"/>
            <a:chExt cx="1694094" cy="2387099"/>
          </a:xfrm>
        </p:grpSpPr>
        <p:sp>
          <p:nvSpPr>
            <p:cNvPr id="6185" name="正方形/長方形 6184">
              <a:extLst>
                <a:ext uri="{FF2B5EF4-FFF2-40B4-BE49-F238E27FC236}">
                  <a16:creationId xmlns:a16="http://schemas.microsoft.com/office/drawing/2014/main" id="{2FCE51A4-FDCA-70FC-EE01-DAC1FA9542FC}"/>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（令和３年度）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1,025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ja-JP" sz="1100" b="1" baseline="30000" dirty="0">
                  <a:solidFill>
                    <a:srgbClr val="000000"/>
                  </a:solidFill>
                  <a:latin typeface="HGPｺﾞｼｯｸM" panose="020B0600000000000000" pitchFamily="50" charset="-128"/>
                  <a:ea typeface="HGPｺﾞｼｯｸM" panose="020B0600000000000000" pitchFamily="50" charset="-128"/>
                </a:rPr>
                <a:t>3</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136,300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69" name="Picture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F2F54D04-59C2-7F1A-BB61-42D6F6D2E162}"/>
              </a:ext>
            </a:extLst>
          </p:cNvPr>
          <p:cNvGrpSpPr/>
          <p:nvPr/>
        </p:nvGrpSpPr>
        <p:grpSpPr>
          <a:xfrm>
            <a:off x="420558" y="3669522"/>
            <a:ext cx="1611939" cy="2301821"/>
            <a:chOff x="1989757" y="3669522"/>
            <a:chExt cx="1611939" cy="2301821"/>
          </a:xfrm>
        </p:grpSpPr>
        <p:sp>
          <p:nvSpPr>
            <p:cNvPr id="6186" name="正方形/長方形 6185">
              <a:extLst>
                <a:ext uri="{FF2B5EF4-FFF2-40B4-BE49-F238E27FC236}">
                  <a16:creationId xmlns:a16="http://schemas.microsoft.com/office/drawing/2014/main" id="{B07155DD-FB65-224B-B91B-023A5219324B}"/>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（令和４年度）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3,177</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１</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42,560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58" name="Picture 50"/>
            <p:cNvPicPr>
              <a:picLocks noChangeAspect="1" noChangeArrowheads="1"/>
            </p:cNvPicPr>
            <p:nvPr/>
          </p:nvPicPr>
          <p:blipFill>
            <a:blip r:embed="rId6"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6">
            <a:extLst>
              <a:ext uri="{FF2B5EF4-FFF2-40B4-BE49-F238E27FC236}">
                <a16:creationId xmlns:a16="http://schemas.microsoft.com/office/drawing/2014/main" id="{6C9A8061-BB10-9DB0-3C15-C39BF0C102DD}"/>
              </a:ext>
            </a:extLst>
          </p:cNvPr>
          <p:cNvGrpSpPr/>
          <p:nvPr/>
        </p:nvGrpSpPr>
        <p:grpSpPr>
          <a:xfrm>
            <a:off x="5609265" y="3669522"/>
            <a:ext cx="1579136" cy="1853119"/>
            <a:chOff x="5609265" y="3669522"/>
            <a:chExt cx="1579136" cy="1853119"/>
          </a:xfrm>
        </p:grpSpPr>
        <p:sp>
          <p:nvSpPr>
            <p:cNvPr id="6188" name="正方形/長方形 6187">
              <a:extLst>
                <a:ext uri="{FF2B5EF4-FFF2-40B4-BE49-F238E27FC236}">
                  <a16:creationId xmlns:a16="http://schemas.microsoft.com/office/drawing/2014/main" id="{4422EE7B-58D4-F34E-A080-BA347A5C9CF1}"/>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６</a:t>
              </a: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6,71</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zh-TW" sz="1100" b="1" baseline="30000" dirty="0">
                  <a:solidFill>
                    <a:srgbClr val="000000"/>
                  </a:solidFill>
                  <a:latin typeface="HGPｺﾞｼｯｸM" panose="020B0600000000000000" pitchFamily="50" charset="-128"/>
                  <a:ea typeface="HGPｺﾞｼｯｸM" panose="020B0600000000000000" pitchFamily="50" charset="-128"/>
                </a:rPr>
                <a:t>4</a:t>
              </a: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59" name="Picture 5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DAE833CE-A1A1-CE84-808B-4B45A49D6076}"/>
              </a:ext>
            </a:extLst>
          </p:cNvPr>
          <p:cNvGrpSpPr/>
          <p:nvPr/>
        </p:nvGrpSpPr>
        <p:grpSpPr>
          <a:xfrm>
            <a:off x="7188402" y="3669522"/>
            <a:ext cx="1549281" cy="2301821"/>
            <a:chOff x="7188402" y="3669522"/>
            <a:chExt cx="1549281" cy="2301821"/>
          </a:xfrm>
        </p:grpSpPr>
        <p:sp>
          <p:nvSpPr>
            <p:cNvPr id="6189" name="正方形/長方形 6188">
              <a:extLst>
                <a:ext uri="{FF2B5EF4-FFF2-40B4-BE49-F238E27FC236}">
                  <a16:creationId xmlns:a16="http://schemas.microsoft.com/office/drawing/2014/main" id="{3CEB7047-E49B-C7DB-C94A-2B9B4E368B45}"/>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（令和６年度）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73</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67" name="Picture 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線コネクタ 16">
            <a:extLst>
              <a:ext uri="{FF2B5EF4-FFF2-40B4-BE49-F238E27FC236}">
                <a16:creationId xmlns:a16="http://schemas.microsoft.com/office/drawing/2014/main" id="{38C029BE-CF28-2CA7-8C46-43DFD7E2458D}"/>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20" name="直線コネクタ 19">
            <a:extLst>
              <a:ext uri="{FF2B5EF4-FFF2-40B4-BE49-F238E27FC236}">
                <a16:creationId xmlns:a16="http://schemas.microsoft.com/office/drawing/2014/main" id="{5BB4B92F-84AF-4D17-DEAB-DA30BC4FBFDB}"/>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6151" name="直線コネクタ 6150">
            <a:extLst>
              <a:ext uri="{FF2B5EF4-FFF2-40B4-BE49-F238E27FC236}">
                <a16:creationId xmlns:a16="http://schemas.microsoft.com/office/drawing/2014/main" id="{157E2902-A67F-C96A-98AE-C1603D4343D9}"/>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3" name="スライド番号プレースホルダー 2">
            <a:extLst>
              <a:ext uri="{FF2B5EF4-FFF2-40B4-BE49-F238E27FC236}">
                <a16:creationId xmlns:a16="http://schemas.microsoft.com/office/drawing/2014/main" id="{F63FA8D0-6493-88C0-C475-BC0B86BC8DE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pPr>
                <a:defRPr/>
              </a:pPr>
              <a:t>6</a:t>
            </a:fld>
            <a:endParaRPr lang="en-US" altLang="ja-JP" dirty="0"/>
          </a:p>
        </p:txBody>
      </p:sp>
      <p:sp>
        <p:nvSpPr>
          <p:cNvPr id="6194" name="四角形: 角を丸くする 6193">
            <a:extLst>
              <a:ext uri="{FF2B5EF4-FFF2-40B4-BE49-F238E27FC236}">
                <a16:creationId xmlns:a16="http://schemas.microsoft.com/office/drawing/2014/main" id="{6C03400A-A1C6-5B6B-E574-2912CD497C52}"/>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6195" name="正方形/長方形 6194">
            <a:extLst>
              <a:ext uri="{FF2B5EF4-FFF2-40B4-BE49-F238E27FC236}">
                <a16:creationId xmlns:a16="http://schemas.microsoft.com/office/drawing/2014/main" id="{0B8F34F1-1991-A93C-469E-F9D8ABE3E76D}"/>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rgbClr val="FDC741"/>
                </a:solidFill>
                <a:latin typeface="+mn-ea"/>
              </a:rPr>
              <a:t>「税金」</a:t>
            </a:r>
            <a:r>
              <a:rPr lang="ja-JP" altLang="en-US" sz="2800" kern="0" spc="-1000" dirty="0">
                <a:solidFill>
                  <a:srgbClr val="FDC741"/>
                </a:solidFill>
                <a:latin typeface="+mn-ea"/>
              </a:rPr>
              <a:t>　</a:t>
            </a:r>
            <a:r>
              <a:rPr lang="ja-JP" altLang="en-US" sz="1710" dirty="0">
                <a:solidFill>
                  <a:schemeClr val="bg1"/>
                </a:solidFill>
                <a:latin typeface="+mn-ea"/>
              </a:rPr>
              <a:t>により賄われています。</a:t>
            </a:r>
            <a:endParaRPr lang="ja-JP" altLang="en-US" sz="2052" dirty="0">
              <a:solidFill>
                <a:schemeClr val="bg1"/>
              </a:solidFill>
              <a:latin typeface="+mn-ea"/>
            </a:endParaRPr>
          </a:p>
        </p:txBody>
      </p:sp>
      <p:grpSp>
        <p:nvGrpSpPr>
          <p:cNvPr id="9" name="グループ化 8">
            <a:extLst>
              <a:ext uri="{FF2B5EF4-FFF2-40B4-BE49-F238E27FC236}">
                <a16:creationId xmlns:a16="http://schemas.microsoft.com/office/drawing/2014/main" id="{28FE4AA5-5DAF-AE44-1530-91DC83955F52}"/>
              </a:ext>
            </a:extLst>
          </p:cNvPr>
          <p:cNvGrpSpPr/>
          <p:nvPr/>
        </p:nvGrpSpPr>
        <p:grpSpPr>
          <a:xfrm>
            <a:off x="327394" y="6346082"/>
            <a:ext cx="6651884" cy="348032"/>
            <a:chOff x="327394" y="6346082"/>
            <a:chExt cx="6651884" cy="348032"/>
          </a:xfrm>
        </p:grpSpPr>
        <p:sp>
          <p:nvSpPr>
            <p:cNvPr id="6235" name="角丸四角形 15">
              <a:extLst>
                <a:ext uri="{FF2B5EF4-FFF2-40B4-BE49-F238E27FC236}">
                  <a16:creationId xmlns:a16="http://schemas.microsoft.com/office/drawing/2014/main" id="{A8508A09-3A04-B980-C2E4-62A4BEA76F3D}"/>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出所：総務省「令和６年版地方財政白書」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出所：厚生労働省「令和３（</a:t>
              </a:r>
              <a:r>
                <a:rPr lang="en-US" altLang="ja-JP" sz="800" dirty="0">
                  <a:solidFill>
                    <a:schemeClr val="tx1"/>
                  </a:solidFill>
                  <a:latin typeface="+mn-ea"/>
                </a:rPr>
                <a:t>2021</a:t>
              </a:r>
              <a:r>
                <a:rPr lang="ja-JP" altLang="en-US" sz="800" dirty="0">
                  <a:solidFill>
                    <a:schemeClr val="tx1"/>
                  </a:solidFill>
                  <a:latin typeface="+mn-ea"/>
                </a:rPr>
                <a:t>）年度国民医療費の概況」</a:t>
              </a:r>
            </a:p>
          </p:txBody>
        </p:sp>
        <p:sp>
          <p:nvSpPr>
            <p:cNvPr id="6236" name="角丸四角形 40">
              <a:extLst>
                <a:ext uri="{FF2B5EF4-FFF2-40B4-BE49-F238E27FC236}">
                  <a16:creationId xmlns:a16="http://schemas.microsoft.com/office/drawing/2014/main" id="{379B8E8D-FF91-5F8B-327C-DFA2FCB280E6}"/>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令和６年度予算及び財政投融資計画の説明」　　　</a:t>
              </a:r>
            </a:p>
          </p:txBody>
        </p:sp>
      </p:gr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335573" y="91563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en-US" altLang="ja-JP" sz="1700" b="1" dirty="0">
                <a:solidFill>
                  <a:schemeClr val="tx1"/>
                </a:solidFill>
                <a:latin typeface="HGPｺﾞｼｯｸE" panose="020B0900000000000000" pitchFamily="50" charset="-128"/>
                <a:ea typeface="HGPｺﾞｼｯｸE" panose="020B0900000000000000" pitchFamily="50" charset="-128"/>
                <a:cs typeface="+mn-cs"/>
              </a:rPr>
              <a:t> </a:t>
            </a:r>
            <a:r>
              <a:rPr lang="ja-JP" altLang="en-US" sz="1700" b="1" dirty="0">
                <a:solidFill>
                  <a:schemeClr val="tx1"/>
                </a:solidFill>
                <a:latin typeface="HGPｺﾞｼｯｸE" panose="020B0900000000000000" pitchFamily="50" charset="-128"/>
                <a:ea typeface="HGPｺﾞｼｯｸE" panose="020B0900000000000000" pitchFamily="50" charset="-128"/>
                <a:cs typeface="+mn-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Tree>
    <p:extLst>
      <p:ext uri="{BB962C8B-B14F-4D97-AF65-F5344CB8AC3E}">
        <p14:creationId xmlns:p14="http://schemas.microsoft.com/office/powerpoint/2010/main" val="40228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80">
                                            <p:txEl>
                                              <p:pRg st="0" end="0"/>
                                            </p:txEl>
                                          </p:spTgt>
                                        </p:tgtEl>
                                        <p:attrNameLst>
                                          <p:attrName>style.visibility</p:attrName>
                                        </p:attrNameLst>
                                      </p:cBhvr>
                                      <p:to>
                                        <p:strVal val="visible"/>
                                      </p:to>
                                    </p:set>
                                    <p:animEffect transition="in" filter="fade">
                                      <p:cBhvr>
                                        <p:cTn id="12" dur="500"/>
                                        <p:tgtEl>
                                          <p:spTgt spid="6180">
                                            <p:txEl>
                                              <p:pRg st="0" end="0"/>
                                            </p:txEl>
                                          </p:spTgt>
                                        </p:tgtEl>
                                      </p:cBhvr>
                                    </p:animEffect>
                                  </p:childTnLst>
                                </p:cTn>
                              </p:par>
                              <p:par>
                                <p:cTn id="13" presetID="22" presetClass="entr" presetSubtype="8" fill="hold" nodeType="withEffect">
                                  <p:stCondLst>
                                    <p:cond delay="500"/>
                                  </p:stCondLst>
                                  <p:childTnLst>
                                    <p:set>
                                      <p:cBhvr>
                                        <p:cTn id="14" dur="1" fill="hold">
                                          <p:stCondLst>
                                            <p:cond delay="0"/>
                                          </p:stCondLst>
                                        </p:cTn>
                                        <p:tgtEl>
                                          <p:spTgt spid="6180">
                                            <p:txEl>
                                              <p:pRg st="1" end="1"/>
                                            </p:txEl>
                                          </p:spTgt>
                                        </p:tgtEl>
                                        <p:attrNameLst>
                                          <p:attrName>style.visibility</p:attrName>
                                        </p:attrNameLst>
                                      </p:cBhvr>
                                      <p:to>
                                        <p:strVal val="visible"/>
                                      </p:to>
                                    </p:set>
                                    <p:animEffect transition="in" filter="wipe(left)">
                                      <p:cBhvr>
                                        <p:cTn id="15" dur="1250"/>
                                        <p:tgtEl>
                                          <p:spTgt spid="6180">
                                            <p:txEl>
                                              <p:pRg st="1" end="1"/>
                                            </p:txEl>
                                          </p:spTgt>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6180">
                                            <p:txEl>
                                              <p:pRg st="2" end="2"/>
                                            </p:txEl>
                                          </p:spTgt>
                                        </p:tgtEl>
                                        <p:attrNameLst>
                                          <p:attrName>style.visibility</p:attrName>
                                        </p:attrNameLst>
                                      </p:cBhvr>
                                      <p:to>
                                        <p:strVal val="visible"/>
                                      </p:to>
                                    </p:set>
                                    <p:animEffect transition="in" filter="wipe(left)">
                                      <p:cBhvr>
                                        <p:cTn id="19" dur="750"/>
                                        <p:tgtEl>
                                          <p:spTgt spid="618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194"/>
                                        </p:tgtEl>
                                        <p:attrNameLst>
                                          <p:attrName>style.visibility</p:attrName>
                                        </p:attrNameLst>
                                      </p:cBhvr>
                                      <p:to>
                                        <p:strVal val="visible"/>
                                      </p:to>
                                    </p:set>
                                    <p:animEffect transition="in" filter="fade">
                                      <p:cBhvr>
                                        <p:cTn id="24" dur="500"/>
                                        <p:tgtEl>
                                          <p:spTgt spid="619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195"/>
                                        </p:tgtEl>
                                        <p:attrNameLst>
                                          <p:attrName>style.visibility</p:attrName>
                                        </p:attrNameLst>
                                      </p:cBhvr>
                                      <p:to>
                                        <p:strVal val="visible"/>
                                      </p:to>
                                    </p:set>
                                    <p:animEffect transition="in" filter="fade">
                                      <p:cBhvr>
                                        <p:cTn id="27" dur="500"/>
                                        <p:tgtEl>
                                          <p:spTgt spid="6195"/>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6182"/>
                                        </p:tgtEl>
                                        <p:attrNameLst>
                                          <p:attrName>style.visibility</p:attrName>
                                        </p:attrNameLst>
                                      </p:cBhvr>
                                      <p:to>
                                        <p:strVal val="visible"/>
                                      </p:to>
                                    </p:set>
                                    <p:animEffect transition="in" filter="fade">
                                      <p:cBhvr>
                                        <p:cTn id="31" dur="600"/>
                                        <p:tgtEl>
                                          <p:spTgt spid="6182"/>
                                        </p:tgtEl>
                                      </p:cBhvr>
                                    </p:animEffect>
                                    <p:anim calcmode="lin" valueType="num">
                                      <p:cBhvr>
                                        <p:cTn id="32" dur="600" fill="hold"/>
                                        <p:tgtEl>
                                          <p:spTgt spid="6182"/>
                                        </p:tgtEl>
                                        <p:attrNameLst>
                                          <p:attrName>ppt_x</p:attrName>
                                        </p:attrNameLst>
                                      </p:cBhvr>
                                      <p:tavLst>
                                        <p:tav tm="0">
                                          <p:val>
                                            <p:strVal val="#ppt_x"/>
                                          </p:val>
                                        </p:tav>
                                        <p:tav tm="100000">
                                          <p:val>
                                            <p:strVal val="#ppt_x"/>
                                          </p:val>
                                        </p:tav>
                                      </p:tavLst>
                                    </p:anim>
                                    <p:anim calcmode="lin" valueType="num">
                                      <p:cBhvr>
                                        <p:cTn id="33" dur="6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6160"/>
                                        </p:tgtEl>
                                        <p:attrNameLst>
                                          <p:attrName>style.visibility</p:attrName>
                                        </p:attrNameLst>
                                      </p:cBhvr>
                                      <p:to>
                                        <p:strVal val="visible"/>
                                      </p:to>
                                    </p:set>
                                    <p:animEffect transition="in" filter="wipe(left)">
                                      <p:cBhvr>
                                        <p:cTn id="42" dur="1250"/>
                                        <p:tgtEl>
                                          <p:spTgt spid="61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6157"/>
                                        </p:tgtEl>
                                        <p:attrNameLst>
                                          <p:attrName>style.visibility</p:attrName>
                                        </p:attrNameLst>
                                      </p:cBhvr>
                                      <p:to>
                                        <p:strVal val="visible"/>
                                      </p:to>
                                    </p:set>
                                    <p:animEffect transition="in" filter="wipe(left)">
                                      <p:cBhvr>
                                        <p:cTn id="74" dur="900"/>
                                        <p:tgtEl>
                                          <p:spTgt spid="615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6151"/>
                                        </p:tgtEl>
                                        <p:attrNameLst>
                                          <p:attrName>style.visibility</p:attrName>
                                        </p:attrNameLst>
                                      </p:cBhvr>
                                      <p:to>
                                        <p:strVal val="visible"/>
                                      </p:to>
                                    </p:set>
                                    <p:animEffect transition="in" filter="fade">
                                      <p:cBhvr>
                                        <p:cTn id="83" dur="500"/>
                                        <p:tgtEl>
                                          <p:spTgt spid="615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500"/>
                                        <p:tgtEl>
                                          <p:spTgt spid="8"/>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6194" grpId="0" animBg="1"/>
      <p:bldP spid="6195"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Lst>
          </p:cNvPr>
          <p:cNvSpPr/>
          <p:nvPr/>
        </p:nvSpPr>
        <p:spPr bwMode="auto">
          <a:xfrm>
            <a:off x="601839" y="2080128"/>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8" y="1750457"/>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mn-ea"/>
                <a:ea typeface="+mn-ea"/>
              </a:rPr>
              <a:t>（全国平均）</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6074925" y="1738614"/>
            <a:ext cx="2247847" cy="4224353"/>
            <a:chOff x="6074925" y="1738614"/>
            <a:chExt cx="224784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高校生</a:t>
              </a:r>
              <a:r>
                <a:rPr kumimoji="1" lang="ja-JP" altLang="en-US" sz="1600" dirty="0"/>
                <a:t>（全日制）</a:t>
              </a:r>
              <a:endParaRPr kumimoji="1" lang="ja-JP" altLang="en-US" sz="2000" dirty="0"/>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6115601" y="5554281"/>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ea typeface="+mn-ea"/>
                </a:rPr>
                <a:t>129</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424782" y="2121440"/>
            <a:ext cx="2247847" cy="3841526"/>
            <a:chOff x="3424782" y="2121440"/>
            <a:chExt cx="224784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465458" y="555428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rPr>
                <a:t>067</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815315"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9</a:t>
              </a:r>
              <a:r>
                <a:rPr kumimoji="1" lang="en-US" altLang="ja-JP" sz="2600" spc="-30" dirty="0">
                  <a:latin typeface="+mn-ea"/>
                </a:rPr>
                <a:t>21</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sp>
        <p:nvSpPr>
          <p:cNvPr id="2" name="スライド番号プレースホルダー 1">
            <a:extLst>
              <a:ext uri="{FF2B5EF4-FFF2-40B4-BE49-F238E27FC236}">
                <a16:creationId xmlns:a16="http://schemas.microsoft.com/office/drawing/2014/main" id="{EFE7593F-59CC-D85E-7BC8-784CAE0A06E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7</a:t>
            </a:fld>
            <a:endParaRPr lang="en-US" altLang="ja-JP" dirty="0"/>
          </a:p>
        </p:txBody>
      </p:sp>
      <p:sp>
        <p:nvSpPr>
          <p:cNvPr id="10" name="正方形/長方形 9">
            <a:extLst>
              <a:ext uri="{FF2B5EF4-FFF2-40B4-BE49-F238E27FC236}">
                <a16:creationId xmlns:a16="http://schemas.microsoft.com/office/drawing/2014/main" id="{5F2C0224-C078-04AC-0AA9-E2A098B3953B}"/>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152646"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公立学校の児童・生徒１人当たりの公費負担教育費（令和３年度）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Tree>
    <p:custDataLst>
      <p:tags r:id="rId1"/>
    </p:custDataLst>
    <p:extLst>
      <p:ext uri="{BB962C8B-B14F-4D97-AF65-F5344CB8AC3E}">
        <p14:creationId xmlns:p14="http://schemas.microsoft.com/office/powerpoint/2010/main" val="228101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10;&#10;自動的に生成された説明">
            <a:extLst>
              <a:ext uri="{FF2B5EF4-FFF2-40B4-BE49-F238E27FC236}">
                <a16:creationId xmlns:a16="http://schemas.microsoft.com/office/drawing/2014/main" id="{DC4109C5-FF16-2958-AA3E-7C57F9238A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sp>
        <p:nvSpPr>
          <p:cNvPr id="2" name="スライド番号プレースホルダー 1">
            <a:extLst>
              <a:ext uri="{FF2B5EF4-FFF2-40B4-BE49-F238E27FC236}">
                <a16:creationId xmlns:a16="http://schemas.microsoft.com/office/drawing/2014/main" id="{D4A80ADA-04A3-42BD-844C-870AC28CA7AE}"/>
              </a:ext>
            </a:extLst>
          </p:cNvPr>
          <p:cNvSpPr>
            <a:spLocks noGrp="1" noRot="1" noMove="1" noResize="1" noEditPoints="1" noAdjustHandles="1" noChangeArrowheads="1" noChangeShapeType="1"/>
          </p:cNvSpPr>
          <p:nvPr>
            <p:ph type="sldNum" sz="quarter" idx="12"/>
          </p:nvPr>
        </p:nvSpPr>
        <p:spPr/>
        <p:txBody>
          <a:bodyPr/>
          <a:lstStyle/>
          <a:p>
            <a:pPr>
              <a:defRPr/>
            </a:pPr>
            <a:fld id="{40E3B949-1179-4387-B307-F356BE6486A4}" type="slidenum">
              <a:rPr lang="en-US" altLang="ja-JP" smtClean="0"/>
              <a:pPr>
                <a:defRPr/>
              </a:pPr>
              <a:t>8</a:t>
            </a:fld>
            <a:endParaRPr lang="en-US" altLang="ja-JP" dirty="0"/>
          </a:p>
        </p:txBody>
      </p:sp>
      <p:pic>
        <p:nvPicPr>
          <p:cNvPr id="18" name="図 17" descr="挿絵, らくがき が含まれている画像&#10;&#10;自動的に生成された説明">
            <a:extLst>
              <a:ext uri="{FF2B5EF4-FFF2-40B4-BE49-F238E27FC236}">
                <a16:creationId xmlns:a16="http://schemas.microsoft.com/office/drawing/2014/main" id="{717C111A-8BF0-A0DF-4113-B7BEA3284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10;&#10;自動的に生成された説明">
            <a:extLst>
              <a:ext uri="{FF2B5EF4-FFF2-40B4-BE49-F238E27FC236}">
                <a16:creationId xmlns:a16="http://schemas.microsoft.com/office/drawing/2014/main" id="{4068BAC1-4F00-8055-B6D9-8521E2BD4F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93743" y="6176151"/>
            <a:ext cx="2963892" cy="492443"/>
          </a:xfrm>
          <a:prstGeom prst="rect">
            <a:avLst/>
          </a:prstGeom>
          <a:noFill/>
        </p:spPr>
        <p:txBody>
          <a:bodyPr wrap="square" rtlCol="0">
            <a:spAutoFit/>
          </a:bodyPr>
          <a:lstStyle/>
          <a:p>
            <a:pPr algn="ctr"/>
            <a:r>
              <a:rPr lang="ja-JP" altLang="en-US" sz="1300" dirty="0">
                <a:latin typeface="+mn-ea"/>
                <a:ea typeface="+mn-ea"/>
              </a:rPr>
              <a:t>大会やコンクールなどが行われる</a:t>
            </a:r>
            <a:endParaRPr lang="en-US" altLang="ja-JP" sz="1300" dirty="0">
              <a:latin typeface="+mn-ea"/>
              <a:ea typeface="+mn-ea"/>
            </a:endParaRPr>
          </a:p>
          <a:p>
            <a:pPr algn="ctr"/>
            <a:r>
              <a:rPr lang="ja-JP" altLang="en-US" sz="1300" dirty="0">
                <a:latin typeface="+mn-ea"/>
                <a:ea typeface="+mn-ea"/>
              </a:rPr>
              <a:t>競技場や公会堂などの施設づくりに</a:t>
            </a:r>
          </a:p>
        </p:txBody>
      </p:sp>
      <p:pic>
        <p:nvPicPr>
          <p:cNvPr id="108" name="図 107" descr="ロゴ が含まれている画像&#10;&#10;自動的に生成された説明">
            <a:extLst>
              <a:ext uri="{FF2B5EF4-FFF2-40B4-BE49-F238E27FC236}">
                <a16:creationId xmlns:a16="http://schemas.microsoft.com/office/drawing/2014/main" id="{1F4EF9FD-0CEF-B108-61FA-473A86FD82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10;&#10;自動的に生成された説明">
            <a:extLst>
              <a:ext uri="{FF2B5EF4-FFF2-40B4-BE49-F238E27FC236}">
                <a16:creationId xmlns:a16="http://schemas.microsoft.com/office/drawing/2014/main" id="{EF8473F5-A3C8-895E-F1AE-084BCD79E7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500"/>
                                        <p:tgtEl>
                                          <p:spTgt spid="109"/>
                                        </p:tgtEl>
                                      </p:cBhvr>
                                    </p:animEffect>
                                  </p:childTnLst>
                                </p:cTn>
                              </p:par>
                              <p:par>
                                <p:cTn id="16" presetID="10" presetClass="entr" presetSubtype="0" fill="hold" nodeType="withEffect">
                                  <p:stCondLst>
                                    <p:cond delay="0"/>
                                  </p:stCondLst>
                                  <p:childTnLst>
                                    <p:set>
                                      <p:cBhvr>
                                        <p:cTn id="17" dur="1" fill="hold">
                                          <p:stCondLst>
                                            <p:cond delay="0"/>
                                          </p:stCondLst>
                                        </p:cTn>
                                        <p:tgtEl>
                                          <p:spTgt spid="110">
                                            <p:txEl>
                                              <p:pRg st="0" end="0"/>
                                            </p:txEl>
                                          </p:spTgt>
                                        </p:tgtEl>
                                        <p:attrNameLst>
                                          <p:attrName>style.visibility</p:attrName>
                                        </p:attrNameLst>
                                      </p:cBhvr>
                                      <p:to>
                                        <p:strVal val="visible"/>
                                      </p:to>
                                    </p:set>
                                    <p:animEffect transition="in" filter="fade">
                                      <p:cBhvr>
                                        <p:cTn id="18" dur="500"/>
                                        <p:tgtEl>
                                          <p:spTgt spid="11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0">
                                            <p:txEl>
                                              <p:pRg st="1" end="1"/>
                                            </p:txEl>
                                          </p:spTgt>
                                        </p:tgtEl>
                                        <p:attrNameLst>
                                          <p:attrName>style.visibility</p:attrName>
                                        </p:attrNameLst>
                                      </p:cBhvr>
                                      <p:to>
                                        <p:strVal val="visible"/>
                                      </p:to>
                                    </p:set>
                                    <p:animEffect transition="in" filter="fade">
                                      <p:cBhvr>
                                        <p:cTn id="21" dur="500"/>
                                        <p:tgtEl>
                                          <p:spTgt spid="110">
                                            <p:txEl>
                                              <p:pRg st="1" end="1"/>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wipe(left)">
                                      <p:cBhvr>
                                        <p:cTn id="25" dur="550"/>
                                        <p:tgtEl>
                                          <p:spTgt spid="1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fade">
                                      <p:cBhvr>
                                        <p:cTn id="30" dur="500"/>
                                        <p:tgtEl>
                                          <p:spTgt spid="10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500"/>
                                        <p:tgtEl>
                                          <p:spTgt spid="1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fade">
                                      <p:cBhvr>
                                        <p:cTn id="36" dur="500"/>
                                        <p:tgtEl>
                                          <p:spTgt spid="112"/>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wipe(up)">
                                      <p:cBhvr>
                                        <p:cTn id="40" dur="650"/>
                                        <p:tgtEl>
                                          <p:spTgt spid="1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3"/>
                                        </p:tgtEl>
                                        <p:attrNameLst>
                                          <p:attrName>style.visibility</p:attrName>
                                        </p:attrNameLst>
                                      </p:cBhvr>
                                      <p:to>
                                        <p:strVal val="visible"/>
                                      </p:to>
                                    </p:set>
                                    <p:animEffect transition="in" filter="fade">
                                      <p:cBhvr>
                                        <p:cTn id="48" dur="500"/>
                                        <p:tgtEl>
                                          <p:spTgt spid="1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Effect transition="in" filter="fade">
                                      <p:cBhvr>
                                        <p:cTn id="51" dur="500"/>
                                        <p:tgtEl>
                                          <p:spTgt spid="114"/>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wipe(right)">
                                      <p:cBhvr>
                                        <p:cTn id="55" dur="550"/>
                                        <p:tgtEl>
                                          <p:spTgt spid="14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fade">
                                      <p:cBhvr>
                                        <p:cTn id="60" dur="500"/>
                                        <p:tgtEl>
                                          <p:spTgt spid="10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animEffect transition="in" filter="fade">
                                      <p:cBhvr>
                                        <p:cTn id="63" dur="500"/>
                                        <p:tgtEl>
                                          <p:spTgt spid="1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fade">
                                      <p:cBhvr>
                                        <p:cTn id="66" dur="500"/>
                                        <p:tgtEl>
                                          <p:spTgt spid="116"/>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142"/>
                                        </p:tgtEl>
                                        <p:attrNameLst>
                                          <p:attrName>style.visibility</p:attrName>
                                        </p:attrNameLst>
                                      </p:cBhvr>
                                      <p:to>
                                        <p:strVal val="visible"/>
                                      </p:to>
                                    </p:set>
                                    <p:animEffect transition="in" filter="wipe(right)">
                                      <p:cBhvr>
                                        <p:cTn id="70" dur="550"/>
                                        <p:tgtEl>
                                          <p:spTgt spid="14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fade">
                                      <p:cBhvr>
                                        <p:cTn id="75" dur="500"/>
                                        <p:tgtEl>
                                          <p:spTgt spid="10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17"/>
                                        </p:tgtEl>
                                        <p:attrNameLst>
                                          <p:attrName>style.visibility</p:attrName>
                                        </p:attrNameLst>
                                      </p:cBhvr>
                                      <p:to>
                                        <p:strVal val="visible"/>
                                      </p:to>
                                    </p:set>
                                    <p:animEffect transition="in" filter="fade">
                                      <p:cBhvr>
                                        <p:cTn id="78" dur="500"/>
                                        <p:tgtEl>
                                          <p:spTgt spid="11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8"/>
                                        </p:tgtEl>
                                        <p:attrNameLst>
                                          <p:attrName>style.visibility</p:attrName>
                                        </p:attrNameLst>
                                      </p:cBhvr>
                                      <p:to>
                                        <p:strVal val="visible"/>
                                      </p:to>
                                    </p:set>
                                    <p:animEffect transition="in" filter="fade">
                                      <p:cBhvr>
                                        <p:cTn id="81" dur="500"/>
                                        <p:tgtEl>
                                          <p:spTgt spid="118"/>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down)">
                                      <p:cBhvr>
                                        <p:cTn id="85" dur="65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fade">
                                      <p:cBhvr>
                                        <p:cTn id="97" dur="500"/>
                                        <p:tgtEl>
                                          <p:spTgt spid="154"/>
                                        </p:tgtEl>
                                      </p:cBhvr>
                                    </p:animEffect>
                                  </p:childTnLst>
                                </p:cTn>
                              </p:par>
                              <p:par>
                                <p:cTn id="98" presetID="10" presetClass="entr" presetSubtype="0" fill="hold" nodeType="withEffect">
                                  <p:stCondLst>
                                    <p:cond delay="0"/>
                                  </p:stCondLst>
                                  <p:childTnLst>
                                    <p:set>
                                      <p:cBhvr>
                                        <p:cTn id="99" dur="1" fill="hold">
                                          <p:stCondLst>
                                            <p:cond delay="0"/>
                                          </p:stCondLst>
                                        </p:cTn>
                                        <p:tgtEl>
                                          <p:spTgt spid="155"/>
                                        </p:tgtEl>
                                        <p:attrNameLst>
                                          <p:attrName>style.visibility</p:attrName>
                                        </p:attrNameLst>
                                      </p:cBhvr>
                                      <p:to>
                                        <p:strVal val="visible"/>
                                      </p:to>
                                    </p:set>
                                    <p:animEffect transition="in" filter="fade">
                                      <p:cBhvr>
                                        <p:cTn id="10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0" y="1049238"/>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https://www.nta.go.jp/taxes/kids/hatten/page14.htm</a:t>
            </a:r>
            <a:endParaRPr lang="ja-JP" altLang="en-US" sz="1100" dirty="0">
              <a:latin typeface="ＭＳ Ｐゴシック" panose="020B0600070205080204" pitchFamily="50" charset="-128"/>
              <a:ea typeface="ＭＳ Ｐゴシック" panose="020B0600070205080204" pitchFamily="50" charset="-128"/>
            </a:endParaRPr>
          </a:p>
        </p:txBody>
      </p:sp>
      <p:sp>
        <p:nvSpPr>
          <p:cNvPr id="8" name="スライド番号プレースホルダー 7">
            <a:extLst>
              <a:ext uri="{FF2B5EF4-FFF2-40B4-BE49-F238E27FC236}">
                <a16:creationId xmlns:a16="http://schemas.microsoft.com/office/drawing/2014/main" id="{C12B9816-0444-75AD-BDA4-0F3379E409B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9</a:t>
            </a:fld>
            <a:endParaRPr lang="en-US" altLang="ja-JP" dirty="0"/>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323849" y="1511737"/>
            <a:ext cx="8506443" cy="639767"/>
            <a:chOff x="323849" y="1511737"/>
            <a:chExt cx="8506443"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323849" y="1511737"/>
              <a:ext cx="8506443"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323850" y="1511737"/>
              <a:ext cx="201970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dirty="0">
                <a:solidFill>
                  <a:srgbClr val="005BAD"/>
                </a:solidFill>
                <a:latin typeface="HGPｺﾞｼｯｸE" panose="020B0900000000000000" pitchFamily="50" charset="-128"/>
                <a:ea typeface="HGPｺﾞｼｯｸE" panose="020B0900000000000000" pitchFamily="50" charset="-128"/>
              </a:rPr>
              <a:t>⇒ワークに取り組んで考えてみよう！</a:t>
            </a:r>
          </a:p>
        </p:txBody>
      </p:sp>
      <p:pic>
        <p:nvPicPr>
          <p:cNvPr id="9" name="図 8" descr="挿絵 が含まれている画像&#10;&#10;自動的に生成された説明">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1" y="4306503"/>
            <a:ext cx="1824426" cy="1184508"/>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818081" y="265542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842617" y="4519039"/>
            <a:ext cx="4676479" cy="851784"/>
            <a:chOff x="2575220" y="4314812"/>
            <a:chExt cx="4676479" cy="851784"/>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75220" y="4314812"/>
              <a:ext cx="4676479" cy="618347"/>
            </a:xfrm>
            <a:prstGeom prst="roundRect">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公平感とは？？</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8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600"/>
                                        <p:tgtEl>
                                          <p:spTgt spid="4"/>
                                        </p:tgtEl>
                                      </p:cBhvr>
                                    </p:animEffect>
                                    <p:anim calcmode="lin" valueType="num">
                                      <p:cBhvr>
                                        <p:cTn id="23" dur="600" fill="hold"/>
                                        <p:tgtEl>
                                          <p:spTgt spid="4"/>
                                        </p:tgtEl>
                                        <p:attrNameLst>
                                          <p:attrName>ppt_x</p:attrName>
                                        </p:attrNameLst>
                                      </p:cBhvr>
                                      <p:tavLst>
                                        <p:tav tm="0">
                                          <p:val>
                                            <p:strVal val="#ppt_x"/>
                                          </p:val>
                                        </p:tav>
                                        <p:tav tm="100000">
                                          <p:val>
                                            <p:strVal val="#ppt_x"/>
                                          </p:val>
                                        </p:tav>
                                      </p:tavLst>
                                    </p:anim>
                                    <p:anim calcmode="lin" valueType="num">
                                      <p:cBhvr>
                                        <p:cTn id="24" dur="6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7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600"/>
                                        <p:tgtEl>
                                          <p:spTgt spid="9"/>
                                        </p:tgtEl>
                                      </p:cBhvr>
                                    </p:animEffect>
                                    <p:anim calcmode="lin" valueType="num">
                                      <p:cBhvr>
                                        <p:cTn id="34" dur="600" fill="hold"/>
                                        <p:tgtEl>
                                          <p:spTgt spid="9"/>
                                        </p:tgtEl>
                                        <p:attrNameLst>
                                          <p:attrName>ppt_x</p:attrName>
                                        </p:attrNameLst>
                                      </p:cBhvr>
                                      <p:tavLst>
                                        <p:tav tm="0">
                                          <p:val>
                                            <p:strVal val="#ppt_x"/>
                                          </p:val>
                                        </p:tav>
                                        <p:tav tm="100000">
                                          <p:val>
                                            <p:strVal val="#ppt_x"/>
                                          </p:val>
                                        </p:tav>
                                      </p:tavLst>
                                    </p:anim>
                                    <p:anim calcmode="lin" valueType="num">
                                      <p:cBhvr>
                                        <p:cTn id="35" dur="6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1100"/>
                            </p:stCondLst>
                            <p:childTnLst>
                              <p:par>
                                <p:cTn id="41" presetID="32" presetClass="emph" presetSubtype="0" fill="hold" nodeType="afterEffect">
                                  <p:stCondLst>
                                    <p:cond delay="0"/>
                                  </p:stCondLst>
                                  <p:childTnLst>
                                    <p:animRot by="120000">
                                      <p:cBhvr>
                                        <p:cTn id="42" dur="50" fill="hold">
                                          <p:stCondLst>
                                            <p:cond delay="0"/>
                                          </p:stCondLst>
                                        </p:cTn>
                                        <p:tgtEl>
                                          <p:spTgt spid="9"/>
                                        </p:tgtEl>
                                        <p:attrNameLst>
                                          <p:attrName>r</p:attrName>
                                        </p:attrNameLst>
                                      </p:cBhvr>
                                    </p:animRot>
                                    <p:animRot by="-240000">
                                      <p:cBhvr>
                                        <p:cTn id="43" dur="100" fill="hold">
                                          <p:stCondLst>
                                            <p:cond delay="100"/>
                                          </p:stCondLst>
                                        </p:cTn>
                                        <p:tgtEl>
                                          <p:spTgt spid="9"/>
                                        </p:tgtEl>
                                        <p:attrNameLst>
                                          <p:attrName>r</p:attrName>
                                        </p:attrNameLst>
                                      </p:cBhvr>
                                    </p:animRot>
                                    <p:animRot by="240000">
                                      <p:cBhvr>
                                        <p:cTn id="44" dur="100" fill="hold">
                                          <p:stCondLst>
                                            <p:cond delay="200"/>
                                          </p:stCondLst>
                                        </p:cTn>
                                        <p:tgtEl>
                                          <p:spTgt spid="9"/>
                                        </p:tgtEl>
                                        <p:attrNameLst>
                                          <p:attrName>r</p:attrName>
                                        </p:attrNameLst>
                                      </p:cBhvr>
                                    </p:animRot>
                                    <p:animRot by="-240000">
                                      <p:cBhvr>
                                        <p:cTn id="45" dur="100" fill="hold">
                                          <p:stCondLst>
                                            <p:cond delay="300"/>
                                          </p:stCondLst>
                                        </p:cTn>
                                        <p:tgtEl>
                                          <p:spTgt spid="9"/>
                                        </p:tgtEl>
                                        <p:attrNameLst>
                                          <p:attrName>r</p:attrName>
                                        </p:attrNameLst>
                                      </p:cBhvr>
                                    </p:animRot>
                                    <p:animRot by="120000">
                                      <p:cBhvr>
                                        <p:cTn id="46" dur="100" fill="hold">
                                          <p:stCondLst>
                                            <p:cond delay="400"/>
                                          </p:stCondLst>
                                        </p:cTn>
                                        <p:tgtEl>
                                          <p:spTgt spid="9"/>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500"/>
                            </p:stCondLst>
                            <p:childTnLst>
                              <p:par>
                                <p:cTn id="53" presetID="26" presetClass="emph" presetSubtype="0" fill="hold" grpId="0" nodeType="afterEffect">
                                  <p:stCondLst>
                                    <p:cond delay="300"/>
                                  </p:stCondLst>
                                  <p:childTnLst>
                                    <p:animEffect transition="out" filter="fade">
                                      <p:cBhvr>
                                        <p:cTn id="54" dur="600" tmFilter="0, 0; .2, .5; .8, .5; 1, 0"/>
                                        <p:tgtEl>
                                          <p:spTgt spid="6"/>
                                        </p:tgtEl>
                                      </p:cBhvr>
                                    </p:animEffect>
                                    <p:animScale>
                                      <p:cBhvr>
                                        <p:cTn id="55"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9" grpId="0"/>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2"/>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8">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9D49DD-EE94-43DA-8EB2-AF8E857440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D8AAD9-E590-4290-A363-413F466E722A}">
  <ds:schemaRefs>
    <ds:schemaRef ds:uri="http://schemas.openxmlformats.org/package/2006/metadata/core-properties"/>
    <ds:schemaRef ds:uri="http://purl.org/dc/terms/"/>
    <ds:schemaRef ds:uri="http://schemas.microsoft.com/office/2006/metadata/properties"/>
    <ds:schemaRef ds:uri="http://purl.org/dc/dcmitype/"/>
    <ds:schemaRef ds:uri="http://schemas.microsoft.com/office/2006/documentManagement/types"/>
    <ds:schemaRef ds:uri="8fe4d1f7-9dac-473b-bde5-951e1cbc35f9"/>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04FB32A4-64E6-487D-B74B-5DA76832B5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3762</Words>
  <Application>Microsoft Office PowerPoint</Application>
  <PresentationFormat>画面に合わせる (4:3)</PresentationFormat>
  <Paragraphs>749</Paragraphs>
  <Slides>28</Slides>
  <Notes>28</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28</vt:i4>
      </vt:variant>
    </vt:vector>
  </HeadingPairs>
  <TitlesOfParts>
    <vt:vector size="42" baseType="lpstr">
      <vt:lpstr>HGPｺﾞｼｯｸE</vt:lpstr>
      <vt:lpstr>ＭＳ Ｐゴシック</vt:lpstr>
      <vt:lpstr>Yu Gothic</vt:lpstr>
      <vt:lpstr>ＭＳ ゴシック</vt:lpstr>
      <vt:lpstr>HGP創英角ｺﾞｼｯｸUB</vt:lpstr>
      <vt:lpstr>Wingdings</vt:lpstr>
      <vt:lpstr>Arial</vt:lpstr>
      <vt:lpstr>HGPｺﾞｼｯｸM</vt:lpstr>
      <vt:lpstr>Meiryo UI</vt:lpstr>
      <vt:lpstr>Meiryo</vt:lpstr>
      <vt:lpstr>Helvetica</vt:lpstr>
      <vt:lpstr>HGPｺﾞｼｯｸE</vt:lpstr>
      <vt:lpstr>ＭＳ 明朝</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2024-03-27T07:15:31Z</dcterms:created>
  <dcterms:modified xsi:type="dcterms:W3CDTF">2025-04-11T03:06:50Z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