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tags/tag4.xml" ContentType="application/vnd.openxmlformats-officedocument.presentationml.tags+xml"/>
  <Override PartName="/ppt/notesSlides/notesSlide2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xml" ContentType="application/vnd.openxmlformats-officedocument.presentationml.tags+xml"/>
  <Override PartName="/ppt/notesSlides/notesSlide2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3"/>
  </p:notesMasterIdLst>
  <p:handoutMasterIdLst>
    <p:handoutMasterId r:id="rId34"/>
  </p:handoutMasterIdLst>
  <p:sldIdLst>
    <p:sldId id="256" r:id="rId5"/>
    <p:sldId id="1169" r:id="rId6"/>
    <p:sldId id="305" r:id="rId7"/>
    <p:sldId id="1172" r:id="rId8"/>
    <p:sldId id="1176" r:id="rId9"/>
    <p:sldId id="1183" r:id="rId10"/>
    <p:sldId id="340" r:id="rId11"/>
    <p:sldId id="1170" r:id="rId12"/>
    <p:sldId id="483" r:id="rId13"/>
    <p:sldId id="1174" r:id="rId14"/>
    <p:sldId id="1175" r:id="rId15"/>
    <p:sldId id="303" r:id="rId16"/>
    <p:sldId id="1178" r:id="rId17"/>
    <p:sldId id="1129" r:id="rId18"/>
    <p:sldId id="1177" r:id="rId19"/>
    <p:sldId id="1132" r:id="rId20"/>
    <p:sldId id="1179" r:id="rId21"/>
    <p:sldId id="1165" r:id="rId22"/>
    <p:sldId id="1180" r:id="rId23"/>
    <p:sldId id="1167" r:id="rId24"/>
    <p:sldId id="1182" r:id="rId25"/>
    <p:sldId id="1194" r:id="rId26"/>
    <p:sldId id="1195" r:id="rId27"/>
    <p:sldId id="1196" r:id="rId28"/>
    <p:sldId id="1197" r:id="rId29"/>
    <p:sldId id="328" r:id="rId30"/>
    <p:sldId id="1173" r:id="rId31"/>
    <p:sldId id="1193" r:id="rId32"/>
  </p:sldIdLst>
  <p:sldSz cx="9144000" cy="6858000" type="screen4x3"/>
  <p:notesSz cx="6797675" cy="9926638"/>
  <p:embeddedFontLst>
    <p:embeddedFont>
      <p:font typeface="Meiryo" panose="020B0604030504040204" pitchFamily="50" charset="-128"/>
      <p:regular r:id="rId35"/>
      <p:bold r:id="rId36"/>
      <p:italic r:id="rId37"/>
      <p:boldItalic r:id="rId38"/>
    </p:embeddedFont>
    <p:embeddedFont>
      <p:font typeface="Yu Gothic" panose="020B0400000000000000" pitchFamily="50" charset="-128"/>
      <p:regular r:id="rId39"/>
      <p:bold r:id="rId40"/>
    </p:embeddedFont>
    <p:embeddedFont>
      <p:font typeface="Helvetica" panose="020B0604020202020204" pitchFamily="34" charset="0"/>
      <p:regular r:id="rId41"/>
      <p:bold r:id="rId42"/>
      <p:italic r:id="rId43"/>
      <p:boldItalic r:id="rId44"/>
    </p:embeddedFont>
    <p:embeddedFont>
      <p:font typeface="HGPｺﾞｼｯｸE" panose="020B0900000000000000" pitchFamily="50" charset="-128"/>
      <p:regular r:id="rId45"/>
    </p:embeddedFont>
    <p:embeddedFont>
      <p:font typeface="HGPｺﾞｼｯｸE" panose="020B0900000000000000" pitchFamily="50" charset="-128"/>
      <p:regular r:id="rId45"/>
    </p:embeddedFont>
    <p:embeddedFont>
      <p:font typeface="HGPｺﾞｼｯｸM" panose="020B0600000000000000" pitchFamily="50" charset="-128"/>
      <p:regular r:id="rId46"/>
    </p:embeddedFont>
    <p:embeddedFont>
      <p:font typeface="HGP創英角ｺﾞｼｯｸUB" panose="020B0900000000000000" pitchFamily="50" charset="-128"/>
      <p:regular r:id="rId47"/>
    </p:embeddedFont>
    <p:embeddedFont>
      <p:font typeface="Meiryo UI" panose="020B0604030504040204" pitchFamily="50" charset="-128"/>
      <p:regular r:id="rId48"/>
      <p:bold r:id="rId49"/>
      <p:italic r:id="rId50"/>
      <p:boldItalic r:id="rId51"/>
    </p:embeddedFont>
    <p:embeddedFont>
      <p:font typeface="ＭＳ Ｐゴシック" panose="020B0600070205080204" pitchFamily="50" charset="-128"/>
      <p:regular r:id="rId52"/>
    </p:embeddedFont>
    <p:embeddedFont>
      <p:font typeface="ＭＳ ゴシック" panose="020B0609070205080204" pitchFamily="49" charset="-128"/>
      <p:regular r:id="rId53"/>
    </p:embeddedFont>
    <p:embeddedFont>
      <p:font typeface="ＭＳ 明朝" panose="02020609040205080304" pitchFamily="17" charset="-128"/>
      <p:regular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D9F254"/>
    <a:srgbClr val="FFCA81"/>
    <a:srgbClr val="9B4D0D"/>
    <a:srgbClr val="0070C0"/>
    <a:srgbClr val="E4B212"/>
    <a:srgbClr val="FF66CC"/>
    <a:srgbClr val="7030A0"/>
    <a:srgbClr val="00B050"/>
    <a:srgbClr val="E8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7" autoAdjust="0"/>
    <p:restoredTop sz="94195" autoAdjust="0"/>
  </p:normalViewPr>
  <p:slideViewPr>
    <p:cSldViewPr snapToGrid="0">
      <p:cViewPr>
        <p:scale>
          <a:sx n="84" d="100"/>
          <a:sy n="84" d="100"/>
        </p:scale>
        <p:origin x="1032" y="-804"/>
      </p:cViewPr>
      <p:guideLst>
        <p:guide orient="horz"/>
        <p:guide pos="5760"/>
      </p:guideLst>
    </p:cSldViewPr>
  </p:slideViewPr>
  <p:notesTextViewPr>
    <p:cViewPr>
      <p:scale>
        <a:sx n="1" d="1"/>
        <a:sy n="1" d="1"/>
      </p:scale>
      <p:origin x="0" y="0"/>
    </p:cViewPr>
  </p:notesTextViewPr>
  <p:notesViewPr>
    <p:cSldViewPr snapToGrid="0">
      <p:cViewPr>
        <p:scale>
          <a:sx n="90" d="100"/>
          <a:sy n="90" d="100"/>
        </p:scale>
        <p:origin x="2650" y="-9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B7CDDA"/>
              </a:solidFill>
              <a:ln w="19050">
                <a:noFill/>
              </a:ln>
              <a:effectLst/>
            </c:spPr>
            <c:extLst>
              <c:ext xmlns:c16="http://schemas.microsoft.com/office/drawing/2014/chart" uri="{C3380CC4-5D6E-409C-BE32-E72D297353CC}">
                <c16:uniqueId val="{00000003-98DC-4E53-811C-2513A90EFCF3}"/>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1-98DC-4E53-811C-2513A90EFCF3}"/>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15.9</c:v>
                </c:pt>
                <c:pt idx="1">
                  <c:v>15.1</c:v>
                </c:pt>
                <c:pt idx="2">
                  <c:v>21.2</c:v>
                </c:pt>
                <c:pt idx="3">
                  <c:v>9.6</c:v>
                </c:pt>
                <c:pt idx="4">
                  <c:v>6.7</c:v>
                </c:pt>
                <c:pt idx="5">
                  <c:v>31.5</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dPt>
            <c:idx val="0"/>
            <c:bubble3D val="0"/>
            <c:spPr>
              <a:solidFill>
                <a:srgbClr val="005AFF"/>
              </a:solidFill>
              <a:ln w="19050">
                <a:noFill/>
              </a:ln>
              <a:effectLst/>
            </c:spPr>
            <c:extLst>
              <c:ext xmlns:c16="http://schemas.microsoft.com/office/drawing/2014/chart" uri="{C3380CC4-5D6E-409C-BE32-E72D297353CC}">
                <c16:uniqueId val="{00000001-4FAC-FB48-84F3-ECDDC9C73F0F}"/>
              </c:ext>
            </c:extLst>
          </c:dPt>
          <c:dPt>
            <c:idx val="1"/>
            <c:bubble3D val="0"/>
            <c:spPr>
              <a:solidFill>
                <a:srgbClr val="FF8082"/>
              </a:solidFill>
              <a:ln w="19050">
                <a:noFill/>
              </a:ln>
              <a:effectLst/>
            </c:spPr>
            <c:extLst>
              <c:ext xmlns:c16="http://schemas.microsoft.com/office/drawing/2014/chart" uri="{C3380CC4-5D6E-409C-BE32-E72D297353CC}">
                <c16:uniqueId val="{00000003-4FAC-FB48-84F3-ECDDC9C73F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FAC-FB48-84F3-ECDDC9C73F0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FAC-FB48-84F3-ECDDC9C73F0F}"/>
              </c:ext>
            </c:extLst>
          </c:dPt>
          <c:cat>
            <c:numRef>
              <c:f>Sheet1!$A$2:$A$5</c:f>
              <c:numCache>
                <c:formatCode>General</c:formatCode>
                <c:ptCount val="4"/>
              </c:numCache>
            </c:numRef>
          </c:cat>
          <c:val>
            <c:numRef>
              <c:f>Sheet1!$B$2:$B$5</c:f>
              <c:numCache>
                <c:formatCode>General</c:formatCode>
                <c:ptCount val="4"/>
                <c:pt idx="0">
                  <c:v>73.8</c:v>
                </c:pt>
                <c:pt idx="1">
                  <c:v>26.2</c:v>
                </c:pt>
              </c:numCache>
            </c:numRef>
          </c:val>
          <c:extLst>
            <c:ext xmlns:c16="http://schemas.microsoft.com/office/drawing/2014/chart" uri="{C3380CC4-5D6E-409C-BE32-E72D297353CC}">
              <c16:uniqueId val="{00000008-4FAC-FB48-84F3-ECDDC9C73F0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noFill/>
            </a:ln>
          </c:spPr>
          <c:dPt>
            <c:idx val="0"/>
            <c:bubble3D val="0"/>
            <c:spPr>
              <a:solidFill>
                <a:srgbClr val="4DC4FF"/>
              </a:solidFill>
              <a:ln w="6350">
                <a:noFill/>
              </a:ln>
              <a:effectLst/>
            </c:spPr>
            <c:extLst>
              <c:ext xmlns:c16="http://schemas.microsoft.com/office/drawing/2014/chart" uri="{C3380CC4-5D6E-409C-BE32-E72D297353CC}">
                <c16:uniqueId val="{00000002-85F1-490A-A4E4-E8979E124498}"/>
              </c:ext>
            </c:extLst>
          </c:dPt>
          <c:dPt>
            <c:idx val="1"/>
            <c:bubble3D val="0"/>
            <c:spPr>
              <a:solidFill>
                <a:srgbClr val="FFCA80"/>
              </a:solidFill>
              <a:ln w="6350">
                <a:noFill/>
              </a:ln>
              <a:effectLst/>
            </c:spPr>
            <c:extLst>
              <c:ext xmlns:c16="http://schemas.microsoft.com/office/drawing/2014/chart" uri="{C3380CC4-5D6E-409C-BE32-E72D297353CC}">
                <c16:uniqueId val="{00000003-85F1-490A-A4E4-E8979E124498}"/>
              </c:ext>
            </c:extLst>
          </c:dPt>
          <c:dPt>
            <c:idx val="2"/>
            <c:bubble3D val="0"/>
            <c:spPr>
              <a:solidFill>
                <a:srgbClr val="03AF7A"/>
              </a:solidFill>
              <a:ln w="6350">
                <a:noFill/>
              </a:ln>
              <a:effectLst/>
            </c:spPr>
            <c:extLst>
              <c:ext xmlns:c16="http://schemas.microsoft.com/office/drawing/2014/chart" uri="{C3380CC4-5D6E-409C-BE32-E72D297353CC}">
                <c16:uniqueId val="{00000001-85F1-490A-A4E4-E8979E124498}"/>
              </c:ext>
            </c:extLst>
          </c:dPt>
          <c:dPt>
            <c:idx val="3"/>
            <c:bubble3D val="0"/>
            <c:spPr>
              <a:solidFill>
                <a:srgbClr val="990099"/>
              </a:solidFill>
              <a:ln w="6350">
                <a:noFill/>
              </a:ln>
              <a:effectLst/>
            </c:spPr>
            <c:extLst>
              <c:ext xmlns:c16="http://schemas.microsoft.com/office/drawing/2014/chart" uri="{C3380CC4-5D6E-409C-BE32-E72D297353CC}">
                <c16:uniqueId val="{00000004-85F1-490A-A4E4-E8979E124498}"/>
              </c:ext>
            </c:extLst>
          </c:dPt>
          <c:dPt>
            <c:idx val="4"/>
            <c:bubble3D val="0"/>
            <c:spPr>
              <a:solidFill>
                <a:srgbClr val="D8F255"/>
              </a:solidFill>
              <a:ln w="6350">
                <a:noFill/>
              </a:ln>
              <a:effectLst/>
            </c:spPr>
            <c:extLst>
              <c:ext xmlns:c16="http://schemas.microsoft.com/office/drawing/2014/chart" uri="{C3380CC4-5D6E-409C-BE32-E72D297353CC}">
                <c16:uniqueId val="{00000005-85F1-490A-A4E4-E8979E124498}"/>
              </c:ext>
            </c:extLst>
          </c:dPt>
          <c:dPt>
            <c:idx val="5"/>
            <c:bubble3D val="0"/>
            <c:spPr>
              <a:solidFill>
                <a:srgbClr val="FFCABF"/>
              </a:solidFill>
              <a:ln w="6350">
                <a:noFill/>
              </a:ln>
              <a:effectLst/>
            </c:spPr>
            <c:extLst>
              <c:ext xmlns:c16="http://schemas.microsoft.com/office/drawing/2014/chart" uri="{C3380CC4-5D6E-409C-BE32-E72D297353CC}">
                <c16:uniqueId val="{00000006-85F1-490A-A4E4-E8979E124498}"/>
              </c:ext>
            </c:extLst>
          </c:dPt>
          <c:dPt>
            <c:idx val="6"/>
            <c:bubble3D val="0"/>
            <c:spPr>
              <a:solidFill>
                <a:srgbClr val="77D9A8"/>
              </a:solidFill>
              <a:ln w="6350">
                <a:noFill/>
              </a:ln>
              <a:effectLst/>
            </c:spPr>
            <c:extLst>
              <c:ext xmlns:c16="http://schemas.microsoft.com/office/drawing/2014/chart" uri="{C3380CC4-5D6E-409C-BE32-E72D297353CC}">
                <c16:uniqueId val="{00000007-85F1-490A-A4E4-E8979E124498}"/>
              </c:ext>
            </c:extLst>
          </c:dPt>
          <c:dPt>
            <c:idx val="7"/>
            <c:bubble3D val="0"/>
            <c:spPr>
              <a:solidFill>
                <a:srgbClr val="F6AA00"/>
              </a:solidFill>
              <a:ln w="6350">
                <a:noFill/>
              </a:ln>
              <a:effectLst/>
            </c:spPr>
            <c:extLst>
              <c:ext xmlns:c16="http://schemas.microsoft.com/office/drawing/2014/chart" uri="{C3380CC4-5D6E-409C-BE32-E72D297353CC}">
                <c16:uniqueId val="{00000008-85F1-490A-A4E4-E8979E124498}"/>
              </c:ext>
            </c:extLst>
          </c:dPt>
          <c:dPt>
            <c:idx val="8"/>
            <c:bubble3D val="0"/>
            <c:spPr>
              <a:solidFill>
                <a:srgbClr val="FFEA7D"/>
              </a:solidFill>
              <a:ln w="6350">
                <a:noFill/>
              </a:ln>
              <a:effectLst/>
            </c:spPr>
            <c:extLst>
              <c:ext xmlns:c16="http://schemas.microsoft.com/office/drawing/2014/chart" uri="{C3380CC4-5D6E-409C-BE32-E72D297353CC}">
                <c16:uniqueId val="{00000010-E57A-5F41-BD19-29989FBAC2F0}"/>
              </c:ext>
            </c:extLst>
          </c:dPt>
          <c:dPt>
            <c:idx val="9"/>
            <c:bubble3D val="0"/>
            <c:spPr>
              <a:solidFill>
                <a:srgbClr val="939599"/>
              </a:solidFill>
              <a:ln w="6350">
                <a:noFill/>
              </a:ln>
              <a:effectLst/>
            </c:spPr>
            <c:extLst>
              <c:ext xmlns:c16="http://schemas.microsoft.com/office/drawing/2014/chart" uri="{C3380CC4-5D6E-409C-BE32-E72D297353CC}">
                <c16:uniqueId val="{00000011-E57A-5F41-BD19-29989FBAC2F0}"/>
              </c:ext>
            </c:extLst>
          </c:dPt>
          <c:val>
            <c:numRef>
              <c:f>Sheet1!$B$2:$B$11</c:f>
              <c:numCache>
                <c:formatCode>General</c:formatCode>
                <c:ptCount val="10"/>
                <c:pt idx="0">
                  <c:v>20.9</c:v>
                </c:pt>
                <c:pt idx="1">
                  <c:v>17.899999999999999</c:v>
                </c:pt>
                <c:pt idx="2">
                  <c:v>13.1</c:v>
                </c:pt>
                <c:pt idx="3">
                  <c:v>8.4</c:v>
                </c:pt>
                <c:pt idx="4">
                  <c:v>7.5</c:v>
                </c:pt>
                <c:pt idx="5">
                  <c:v>6.5</c:v>
                </c:pt>
                <c:pt idx="6">
                  <c:v>3.4</c:v>
                </c:pt>
                <c:pt idx="7">
                  <c:v>2.8</c:v>
                </c:pt>
                <c:pt idx="8">
                  <c:v>18.600000000000001</c:v>
                </c:pt>
                <c:pt idx="9">
                  <c:v>0.9</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列1</c:v>
                      </c:pt>
                    </c:strCache>
                  </c:strRef>
                </c15:tx>
              </c15:filteredSeriesTitle>
            </c:ext>
            <c:ext xmlns:c15="http://schemas.microsoft.com/office/drawing/2012/chart" uri="{02D57815-91ED-43cb-92C2-25804820EDAC}">
              <c15:filteredCategoryTitle>
                <c15:cat>
                  <c:numRef>
                    <c:extLst>
                      <c:ext uri="{02D57815-91ED-43cb-92C2-25804820EDAC}">
                        <c15:formulaRef>
                          <c15:sqref>Sheet1!$A$2:$A$11</c15:sqref>
                        </c15:formulaRef>
                      </c:ext>
                    </c:extLst>
                    <c:numCache>
                      <c:formatCode>General</c:formatCode>
                      <c:ptCount val="10"/>
                    </c:numCache>
                  </c:numRef>
                </c15:cat>
              </c15:filteredCategoryTitle>
            </c:ext>
            <c:ext xmlns:c16="http://schemas.microsoft.com/office/drawing/2014/chart" uri="{C3380CC4-5D6E-409C-BE32-E72D297353CC}">
              <c16:uniqueId val="{00000000-85F1-490A-A4E4-E8979E12449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3-98DC-4E53-811C-2513A90EFCF3}"/>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1-98DC-4E53-811C-2513A90EFCF3}"/>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3FC0-4ECE-B320-88B986DE3DFE}"/>
              </c:ext>
            </c:extLst>
          </c:dPt>
          <c:cat>
            <c:strRef>
              <c:f>Sheet1!$A$2:$A$8</c:f>
              <c:strCache>
                <c:ptCount val="7"/>
                <c:pt idx="0">
                  <c:v>社会保障</c:v>
                </c:pt>
                <c:pt idx="1">
                  <c:v>地方交付税  交付金等</c:v>
                </c:pt>
                <c:pt idx="2">
                  <c:v>防衛</c:v>
                </c:pt>
                <c:pt idx="3">
                  <c:v>公共事業</c:v>
                </c:pt>
                <c:pt idx="4">
                  <c:v>文教及び
科学振興</c:v>
                </c:pt>
                <c:pt idx="5">
                  <c:v>その他</c:v>
                </c:pt>
                <c:pt idx="6">
                  <c:v>国債費</c:v>
                </c:pt>
              </c:strCache>
            </c:strRef>
          </c:cat>
          <c:val>
            <c:numRef>
              <c:f>Sheet1!$B$2:$B$8</c:f>
              <c:numCache>
                <c:formatCode>General</c:formatCode>
                <c:ptCount val="7"/>
                <c:pt idx="0">
                  <c:v>33.5</c:v>
                </c:pt>
                <c:pt idx="1">
                  <c:v>15.8</c:v>
                </c:pt>
                <c:pt idx="2">
                  <c:v>7</c:v>
                </c:pt>
                <c:pt idx="3">
                  <c:v>5.4</c:v>
                </c:pt>
                <c:pt idx="4">
                  <c:v>4.9000000000000004</c:v>
                </c:pt>
                <c:pt idx="5">
                  <c:v>9.4</c:v>
                </c:pt>
                <c:pt idx="6">
                  <c:v>24</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77.099999999999994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35.4</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2.4584515239818396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1</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37.700000000000003</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17.8</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27</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25366982760967E-2"/>
          <c:y val="6.4945177808925433E-2"/>
          <c:w val="0.88054353310429279"/>
          <c:h val="0.83406244976279487"/>
        </c:manualLayout>
      </c:layout>
      <c:lineChart>
        <c:grouping val="standard"/>
        <c:varyColors val="0"/>
        <c:ser>
          <c:idx val="0"/>
          <c:order val="0"/>
          <c:spPr>
            <a:ln w="22225" cap="rnd">
              <a:solidFill>
                <a:srgbClr val="EB4F4F"/>
              </a:solidFill>
              <a:round/>
            </a:ln>
            <a:effectLst/>
          </c:spPr>
          <c:marker>
            <c:symbol val="circle"/>
            <c:size val="5"/>
            <c:spPr>
              <a:solidFill>
                <a:srgbClr val="EB4F4F"/>
              </a:solidFill>
              <a:ln w="9525">
                <a:solidFill>
                  <a:srgbClr val="EB4F4F"/>
                </a:solidFill>
              </a:ln>
              <a:effectLst/>
            </c:spPr>
          </c:marker>
          <c:val>
            <c:numRef>
              <c:f>'[230728_デンマーク・スイス入り_【BD】8.【R5.4】02 高齢化率の国際比較（R4人口推計・UN2022）.xlsx]高齢化データ（R5.5）'!$C$67:$C$79</c:f>
              <c:numCache>
                <c:formatCode>0.0_ </c:formatCode>
                <c:ptCount val="13"/>
                <c:pt idx="0">
                  <c:v>12.076595125029325</c:v>
                </c:pt>
                <c:pt idx="1">
                  <c:v>14.555228159592259</c:v>
                </c:pt>
                <c:pt idx="2">
                  <c:v>17.365236436979028</c:v>
                </c:pt>
                <c:pt idx="3">
                  <c:v>20.162325464905141</c:v>
                </c:pt>
                <c:pt idx="4">
                  <c:v>23.024122070640416</c:v>
                </c:pt>
                <c:pt idx="5">
                  <c:v>26.647783154333371</c:v>
                </c:pt>
                <c:pt idx="6">
                  <c:v>28.559764082888083</c:v>
                </c:pt>
                <c:pt idx="7">
                  <c:v>29.635060468700086</c:v>
                </c:pt>
                <c:pt idx="8">
                  <c:v>30.771931881056759</c:v>
                </c:pt>
                <c:pt idx="9">
                  <c:v>32.349547217535132</c:v>
                </c:pt>
                <c:pt idx="10">
                  <c:v>34.815569358405575</c:v>
                </c:pt>
                <c:pt idx="11">
                  <c:v>36.260116247282582</c:v>
                </c:pt>
                <c:pt idx="12">
                  <c:v>37.137804254828445</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高齢化率の国際比較（R4人口推計・UN2022）.xlsx]高齢化データ（R5.5）'!$C$66</c15:sqref>
                        </c15:formulaRef>
                      </c:ext>
                    </c:extLst>
                    <c:strCache>
                      <c:ptCount val="1"/>
                      <c:pt idx="0">
                        <c:v>日本</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0-0837-4795-93FC-9E2AC958FC1F}"/>
            </c:ext>
          </c:extLst>
        </c:ser>
        <c:ser>
          <c:idx val="1"/>
          <c:order val="1"/>
          <c:spPr>
            <a:ln w="15875" cap="rnd">
              <a:solidFill>
                <a:srgbClr val="EEC92E"/>
              </a:solidFill>
              <a:round/>
            </a:ln>
            <a:effectLst/>
          </c:spPr>
          <c:marker>
            <c:symbol val="star"/>
            <c:size val="5"/>
            <c:spPr>
              <a:noFill/>
              <a:ln w="9525">
                <a:solidFill>
                  <a:srgbClr val="EEC92E"/>
                </a:solidFill>
              </a:ln>
              <a:effectLst/>
            </c:spPr>
          </c:marker>
          <c:val>
            <c:numRef>
              <c:f>'[230728_デンマーク・スイス入り_【BD】8.【R5.4】02 高齢化率の国際比較（R4人口推計・UN2022）.xlsx]高齢化データ（R5.5）'!$D$67:$D$79</c:f>
              <c:numCache>
                <c:formatCode>0.0_ </c:formatCode>
                <c:ptCount val="13"/>
                <c:pt idx="0">
                  <c:v>14.899410100990556</c:v>
                </c:pt>
                <c:pt idx="1">
                  <c:v>15.479100708012075</c:v>
                </c:pt>
                <c:pt idx="2">
                  <c:v>16.432277045633285</c:v>
                </c:pt>
                <c:pt idx="3">
                  <c:v>18.993049169676151</c:v>
                </c:pt>
                <c:pt idx="4">
                  <c:v>20.454498728498177</c:v>
                </c:pt>
                <c:pt idx="5">
                  <c:v>20.950472934986131</c:v>
                </c:pt>
                <c:pt idx="6">
                  <c:v>21.963734408749414</c:v>
                </c:pt>
                <c:pt idx="7">
                  <c:v>23.618258134485515</c:v>
                </c:pt>
                <c:pt idx="8">
                  <c:v>26.388684715732762</c:v>
                </c:pt>
                <c:pt idx="9">
                  <c:v>28.767671958016862</c:v>
                </c:pt>
                <c:pt idx="10">
                  <c:v>29.452510457570312</c:v>
                </c:pt>
                <c:pt idx="11">
                  <c:v>29.868322444475005</c:v>
                </c:pt>
                <c:pt idx="12">
                  <c:v>30.479655280983582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高齢化率の国際比較（R4人口推計・UN2022）.xlsx]高齢化データ（R5.5）'!$D$66</c15:sqref>
                        </c15:formulaRef>
                      </c:ext>
                    </c:extLst>
                    <c:strCache>
                      <c:ptCount val="1"/>
                      <c:pt idx="0">
                        <c:v>ドイツ</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1-0837-4795-93FC-9E2AC958FC1F}"/>
            </c:ext>
          </c:extLst>
        </c:ser>
        <c:ser>
          <c:idx val="2"/>
          <c:order val="2"/>
          <c:spPr>
            <a:ln w="15875" cap="rnd">
              <a:solidFill>
                <a:srgbClr val="FF66CC"/>
              </a:solidFill>
              <a:round/>
            </a:ln>
            <a:effectLst/>
          </c:spPr>
          <c:marker>
            <c:symbol val="diamond"/>
            <c:size val="5"/>
            <c:spPr>
              <a:solidFill>
                <a:srgbClr val="FF66CC"/>
              </a:solidFill>
              <a:ln w="9525">
                <a:solidFill>
                  <a:srgbClr val="FF66CC"/>
                </a:solidFill>
              </a:ln>
              <a:effectLst/>
            </c:spPr>
          </c:marker>
          <c:val>
            <c:numRef>
              <c:f>'[230728_デンマーク・スイス入り_【BD】8.【R5.4】02 高齢化率の国際比較（R4人口推計・UN2022）.xlsx]高齢化データ（R5.5）'!$E$67:$E$79</c:f>
              <c:numCache>
                <c:formatCode>0.0_ </c:formatCode>
                <c:ptCount val="13"/>
                <c:pt idx="0">
                  <c:v>14.096354597779298</c:v>
                </c:pt>
                <c:pt idx="1">
                  <c:v>15.25436259065906</c:v>
                </c:pt>
                <c:pt idx="2">
                  <c:v>16.155123697757862</c:v>
                </c:pt>
                <c:pt idx="3">
                  <c:v>16.575830973747106</c:v>
                </c:pt>
                <c:pt idx="4">
                  <c:v>16.98227885862352</c:v>
                </c:pt>
                <c:pt idx="5">
                  <c:v>19.105064461211263</c:v>
                </c:pt>
                <c:pt idx="6">
                  <c:v>21.009547712375479</c:v>
                </c:pt>
                <c:pt idx="7">
                  <c:v>22.685935263662092</c:v>
                </c:pt>
                <c:pt idx="8">
                  <c:v>24.420639880085655</c:v>
                </c:pt>
                <c:pt idx="9">
                  <c:v>25.922711735642579</c:v>
                </c:pt>
                <c:pt idx="10">
                  <c:v>27.249654694840654</c:v>
                </c:pt>
                <c:pt idx="11">
                  <c:v>27.838621311323607</c:v>
                </c:pt>
                <c:pt idx="12">
                  <c:v>28.545646083119113</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高齢化率の国際比較（R4人口推計・UN2022）.xlsx]高齢化データ（R5.5）'!$E$66</c15:sqref>
                        </c15:formulaRef>
                      </c:ext>
                    </c:extLst>
                    <c:strCache>
                      <c:ptCount val="1"/>
                      <c:pt idx="0">
                        <c:v>フランス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2-0837-4795-93FC-9E2AC958FC1F}"/>
            </c:ext>
          </c:extLst>
        </c:ser>
        <c:ser>
          <c:idx val="3"/>
          <c:order val="3"/>
          <c:spPr>
            <a:ln w="15875" cap="rnd">
              <a:solidFill>
                <a:srgbClr val="5394E3"/>
              </a:solidFill>
              <a:round/>
            </a:ln>
            <a:effectLst/>
          </c:spPr>
          <c:marker>
            <c:symbol val="triangle"/>
            <c:size val="5"/>
            <c:spPr>
              <a:solidFill>
                <a:srgbClr val="5394E3"/>
              </a:solidFill>
              <a:ln w="9525">
                <a:solidFill>
                  <a:srgbClr val="5394E3"/>
                </a:solidFill>
              </a:ln>
              <a:effectLst/>
            </c:spPr>
          </c:marker>
          <c:val>
            <c:numRef>
              <c:f>'[230728_デンマーク・スイス入り_【BD】8.【R5.4】02 高齢化率の国際比較（R4人口推計・UN2022）.xlsx]高齢化データ（R5.5）'!$F$67:$F$79</c:f>
              <c:numCache>
                <c:formatCode>0.0_ </c:formatCode>
                <c:ptCount val="13"/>
                <c:pt idx="0">
                  <c:v>15.715649289026217</c:v>
                </c:pt>
                <c:pt idx="1">
                  <c:v>15.805484149901078</c:v>
                </c:pt>
                <c:pt idx="2">
                  <c:v>15.718921261290147</c:v>
                </c:pt>
                <c:pt idx="3">
                  <c:v>15.83729454724166</c:v>
                </c:pt>
                <c:pt idx="4">
                  <c:v>16.342941695295483</c:v>
                </c:pt>
                <c:pt idx="5">
                  <c:v>17.798661095415206</c:v>
                </c:pt>
                <c:pt idx="6">
                  <c:v>18.722511900406495</c:v>
                </c:pt>
                <c:pt idx="7">
                  <c:v>20.0860983846792</c:v>
                </c:pt>
                <c:pt idx="8">
                  <c:v>22.024138654329398</c:v>
                </c:pt>
                <c:pt idx="9">
                  <c:v>23.758117689018718</c:v>
                </c:pt>
                <c:pt idx="10">
                  <c:v>24.756827485585173</c:v>
                </c:pt>
                <c:pt idx="11">
                  <c:v>25.290960279454271</c:v>
                </c:pt>
                <c:pt idx="12">
                  <c:v>26.145552793772346</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高齢化率の国際比較（R4人口推計・UN2022）.xlsx]高齢化データ（R5.5）'!$F$66</c15:sqref>
                        </c15:formulaRef>
                      </c:ext>
                    </c:extLst>
                    <c:strCache>
                      <c:ptCount val="1"/>
                      <c:pt idx="0">
                        <c:v>イギリス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3-0837-4795-93FC-9E2AC958FC1F}"/>
            </c:ext>
          </c:extLst>
        </c:ser>
        <c:ser>
          <c:idx val="4"/>
          <c:order val="4"/>
          <c:spPr>
            <a:ln w="15875" cap="rnd">
              <a:solidFill>
                <a:srgbClr val="7030A0"/>
              </a:solidFill>
              <a:round/>
            </a:ln>
            <a:effectLst/>
          </c:spPr>
          <c:marker>
            <c:symbol val="square"/>
            <c:size val="4"/>
            <c:spPr>
              <a:solidFill>
                <a:srgbClr val="7030A0"/>
              </a:solidFill>
              <a:ln w="9525">
                <a:solidFill>
                  <a:srgbClr val="7030A0"/>
                </a:solidFill>
              </a:ln>
              <a:effectLst/>
            </c:spPr>
          </c:marker>
          <c:val>
            <c:numRef>
              <c:f>'[230728_デンマーク・スイス入り_【BD】8.【R5.4】02 高齢化率の国際比較（R4人口推計・UN2022）.xlsx]高齢化データ（R5.5）'!$G$67:$G$79</c:f>
              <c:numCache>
                <c:formatCode>0.0_ </c:formatCode>
                <c:ptCount val="13"/>
                <c:pt idx="0">
                  <c:v>12.284476194513232</c:v>
                </c:pt>
                <c:pt idx="1">
                  <c:v>12.543633524096883</c:v>
                </c:pt>
                <c:pt idx="2">
                  <c:v>12.317629643386912</c:v>
                </c:pt>
                <c:pt idx="3">
                  <c:v>12.360162876853249</c:v>
                </c:pt>
                <c:pt idx="4">
                  <c:v>13.02817849743613</c:v>
                </c:pt>
                <c:pt idx="5">
                  <c:v>14.32775409802913</c:v>
                </c:pt>
                <c:pt idx="6">
                  <c:v>16.22340015007978</c:v>
                </c:pt>
                <c:pt idx="7">
                  <c:v>18.543798271777007</c:v>
                </c:pt>
                <c:pt idx="8">
                  <c:v>20.529391787453136</c:v>
                </c:pt>
                <c:pt idx="9">
                  <c:v>21.734878925800103</c:v>
                </c:pt>
                <c:pt idx="10">
                  <c:v>22.425989261176735</c:v>
                </c:pt>
                <c:pt idx="11">
                  <c:v>22.927291659462451</c:v>
                </c:pt>
                <c:pt idx="12">
                  <c:v>23.628123630910192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高齢化率の国際比較（R4人口推計・UN2022）.xlsx]高齢化データ（R5.5）'!$G$66</c15:sqref>
                        </c15:formulaRef>
                      </c:ext>
                    </c:extLst>
                    <c:strCache>
                      <c:ptCount val="1"/>
                      <c:pt idx="0">
                        <c:v>アメリカ</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4-0837-4795-93FC-9E2AC958FC1F}"/>
            </c:ext>
          </c:extLst>
        </c:ser>
        <c:dLbls>
          <c:showLegendKey val="0"/>
          <c:showVal val="0"/>
          <c:showCatName val="0"/>
          <c:showSerName val="0"/>
          <c:showPercent val="0"/>
          <c:showBubbleSize val="0"/>
        </c:dLbls>
        <c:marker val="1"/>
        <c:smooth val="0"/>
        <c:axId val="715847792"/>
        <c:axId val="671022976"/>
      </c:lineChart>
      <c:catAx>
        <c:axId val="715847792"/>
        <c:scaling>
          <c:orientation val="minMax"/>
        </c:scaling>
        <c:delete val="0"/>
        <c:axPos val="b"/>
        <c:numFmt formatCode="0_ "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noFill/>
                <a:latin typeface="Arial" panose="020B0604020202020204" pitchFamily="34" charset="0"/>
                <a:ea typeface="Meiryo UI" panose="020B0604030504040204" pitchFamily="50" charset="-128"/>
                <a:cs typeface="Arial" panose="020B0604020202020204" pitchFamily="34" charset="0"/>
              </a:defRPr>
            </a:pPr>
            <a:endParaRPr lang="ja-JP"/>
          </a:p>
        </c:txPr>
        <c:crossAx val="671022976"/>
        <c:crosses val="autoZero"/>
        <c:auto val="1"/>
        <c:lblAlgn val="ctr"/>
        <c:lblOffset val="100"/>
        <c:noMultiLvlLbl val="0"/>
      </c:catAx>
      <c:valAx>
        <c:axId val="671022976"/>
        <c:scaling>
          <c:orientation val="minMax"/>
          <c:max val="40"/>
        </c:scaling>
        <c:delete val="0"/>
        <c:axPos val="l"/>
        <c:numFmt formatCode="@" sourceLinked="0"/>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eiryo UI" panose="020B0604030504040204" pitchFamily="50" charset="-128"/>
                <a:cs typeface="Arial" panose="020B0604020202020204" pitchFamily="34" charset="0"/>
              </a:defRPr>
            </a:pPr>
            <a:endParaRPr lang="ja-JP"/>
          </a:p>
        </c:txPr>
        <c:crossAx val="715847792"/>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5681818181818"/>
          <c:y val="4.3109638625640906E-2"/>
          <c:w val="0.79082853535353537"/>
          <c:h val="0.90390519252868773"/>
        </c:manualLayout>
      </c:layout>
      <c:barChart>
        <c:barDir val="col"/>
        <c:grouping val="clustered"/>
        <c:varyColors val="0"/>
        <c:ser>
          <c:idx val="0"/>
          <c:order val="0"/>
          <c:tx>
            <c:strRef>
              <c:f>Sheet1!$B$1</c:f>
              <c:strCache>
                <c:ptCount val="1"/>
                <c:pt idx="0">
                  <c:v>年度末</c:v>
                </c:pt>
              </c:strCache>
            </c:strRef>
          </c:tx>
          <c:spPr>
            <a:solidFill>
              <a:srgbClr val="FF7C80"/>
            </a:solidFill>
            <a:ln>
              <a:noFill/>
            </a:ln>
            <a:effectLst/>
          </c:spPr>
          <c:invertIfNegative val="0"/>
          <c:dPt>
            <c:idx val="59"/>
            <c:invertIfNegative val="0"/>
            <c:bubble3D val="0"/>
            <c:spPr>
              <a:solidFill>
                <a:srgbClr val="FF0000"/>
              </a:solidFill>
              <a:ln>
                <a:noFill/>
              </a:ln>
              <a:effectLst/>
            </c:spPr>
            <c:extLst>
              <c:ext xmlns:c16="http://schemas.microsoft.com/office/drawing/2014/chart" uri="{C3380CC4-5D6E-409C-BE32-E72D297353CC}">
                <c16:uniqueId val="{00000000-2D90-472F-8E26-03B6E5E92B21}"/>
              </c:ext>
            </c:extLst>
          </c:dPt>
          <c:cat>
            <c:numRef>
              <c:f>Sheet1!$A$2:$A$61</c:f>
              <c:numCache>
                <c:formatCode>General</c:formatCode>
                <c:ptCount val="60"/>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pt idx="56">
                  <c:v>2021</c:v>
                </c:pt>
                <c:pt idx="57">
                  <c:v>2022</c:v>
                </c:pt>
                <c:pt idx="58">
                  <c:v>2023</c:v>
                </c:pt>
                <c:pt idx="59">
                  <c:v>2024</c:v>
                </c:pt>
              </c:numCache>
            </c:numRef>
          </c:cat>
          <c:val>
            <c:numRef>
              <c:f>Sheet1!$B$2:$B$61</c:f>
              <c:numCache>
                <c:formatCode>General</c:formatCode>
                <c:ptCount val="60"/>
                <c:pt idx="0">
                  <c:v>0</c:v>
                </c:pt>
                <c:pt idx="1">
                  <c:v>0</c:v>
                </c:pt>
                <c:pt idx="2">
                  <c:v>0</c:v>
                </c:pt>
                <c:pt idx="3">
                  <c:v>0</c:v>
                </c:pt>
                <c:pt idx="4">
                  <c:v>0</c:v>
                </c:pt>
                <c:pt idx="5">
                  <c:v>0</c:v>
                </c:pt>
                <c:pt idx="6">
                  <c:v>5</c:v>
                </c:pt>
                <c:pt idx="7">
                  <c:v>8</c:v>
                </c:pt>
                <c:pt idx="8">
                  <c:v>9</c:v>
                </c:pt>
                <c:pt idx="9">
                  <c:v>10</c:v>
                </c:pt>
                <c:pt idx="10">
                  <c:v>17</c:v>
                </c:pt>
                <c:pt idx="11">
                  <c:v>21</c:v>
                </c:pt>
                <c:pt idx="12">
                  <c:v>30</c:v>
                </c:pt>
                <c:pt idx="13">
                  <c:v>43</c:v>
                </c:pt>
                <c:pt idx="14">
                  <c:v>57</c:v>
                </c:pt>
                <c:pt idx="15">
                  <c:v>70</c:v>
                </c:pt>
                <c:pt idx="16">
                  <c:v>80</c:v>
                </c:pt>
                <c:pt idx="17">
                  <c:v>95</c:v>
                </c:pt>
                <c:pt idx="18">
                  <c:v>110</c:v>
                </c:pt>
                <c:pt idx="19">
                  <c:v>123</c:v>
                </c:pt>
                <c:pt idx="20">
                  <c:v>135</c:v>
                </c:pt>
                <c:pt idx="21">
                  <c:v>143</c:v>
                </c:pt>
                <c:pt idx="22">
                  <c:v>150</c:v>
                </c:pt>
                <c:pt idx="23">
                  <c:v>155</c:v>
                </c:pt>
                <c:pt idx="24">
                  <c:v>157</c:v>
                </c:pt>
                <c:pt idx="25">
                  <c:v>165</c:v>
                </c:pt>
                <c:pt idx="26">
                  <c:v>170</c:v>
                </c:pt>
                <c:pt idx="27">
                  <c:v>178</c:v>
                </c:pt>
                <c:pt idx="28">
                  <c:v>190</c:v>
                </c:pt>
                <c:pt idx="29">
                  <c:v>205</c:v>
                </c:pt>
                <c:pt idx="30">
                  <c:v>220</c:v>
                </c:pt>
                <c:pt idx="31">
                  <c:v>240</c:v>
                </c:pt>
                <c:pt idx="32">
                  <c:v>258</c:v>
                </c:pt>
                <c:pt idx="33">
                  <c:v>290</c:v>
                </c:pt>
                <c:pt idx="34">
                  <c:v>330</c:v>
                </c:pt>
                <c:pt idx="35">
                  <c:v>365</c:v>
                </c:pt>
                <c:pt idx="36">
                  <c:v>390</c:v>
                </c:pt>
                <c:pt idx="37">
                  <c:v>420</c:v>
                </c:pt>
                <c:pt idx="38">
                  <c:v>455</c:v>
                </c:pt>
                <c:pt idx="39">
                  <c:v>495</c:v>
                </c:pt>
                <c:pt idx="40">
                  <c:v>520</c:v>
                </c:pt>
                <c:pt idx="41">
                  <c:v>527</c:v>
                </c:pt>
                <c:pt idx="42">
                  <c:v>540</c:v>
                </c:pt>
                <c:pt idx="43">
                  <c:v>545</c:v>
                </c:pt>
                <c:pt idx="44">
                  <c:v>590</c:v>
                </c:pt>
                <c:pt idx="45">
                  <c:v>635</c:v>
                </c:pt>
                <c:pt idx="46">
                  <c:v>665</c:v>
                </c:pt>
                <c:pt idx="47">
                  <c:v>700</c:v>
                </c:pt>
                <c:pt idx="48">
                  <c:v>740</c:v>
                </c:pt>
                <c:pt idx="49">
                  <c:v>765</c:v>
                </c:pt>
                <c:pt idx="50">
                  <c:v>800</c:v>
                </c:pt>
                <c:pt idx="51">
                  <c:v>825</c:v>
                </c:pt>
                <c:pt idx="52">
                  <c:v>845</c:v>
                </c:pt>
                <c:pt idx="53">
                  <c:v>870</c:v>
                </c:pt>
                <c:pt idx="54">
                  <c:v>885</c:v>
                </c:pt>
                <c:pt idx="55">
                  <c:v>935</c:v>
                </c:pt>
                <c:pt idx="56">
                  <c:v>987</c:v>
                </c:pt>
                <c:pt idx="57">
                  <c:v>1020</c:v>
                </c:pt>
                <c:pt idx="58">
                  <c:v>1073</c:v>
                </c:pt>
                <c:pt idx="59">
                  <c:v>1105</c:v>
                </c:pt>
              </c:numCache>
            </c:numRef>
          </c:val>
          <c:extLst>
            <c:ext xmlns:c16="http://schemas.microsoft.com/office/drawing/2014/chart" uri="{C3380CC4-5D6E-409C-BE32-E72D297353CC}">
              <c16:uniqueId val="{00000000-A622-4FE4-8DA7-C2EFE1B7537E}"/>
            </c:ext>
          </c:extLst>
        </c:ser>
        <c:dLbls>
          <c:showLegendKey val="0"/>
          <c:showVal val="0"/>
          <c:showCatName val="0"/>
          <c:showSerName val="0"/>
          <c:showPercent val="0"/>
          <c:showBubbleSize val="0"/>
        </c:dLbls>
        <c:gapWidth val="0"/>
        <c:axId val="1163601176"/>
        <c:axId val="1163600816"/>
      </c:barChart>
      <c:catAx>
        <c:axId val="1163601176"/>
        <c:scaling>
          <c:orientation val="minMax"/>
        </c:scaling>
        <c:delete val="0"/>
        <c:axPos val="b"/>
        <c:numFmt formatCode="General" sourceLinked="0"/>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1163600816"/>
        <c:crosses val="autoZero"/>
        <c:auto val="1"/>
        <c:lblAlgn val="ctr"/>
        <c:lblOffset val="100"/>
        <c:tickLblSkip val="5"/>
        <c:tickMarkSkip val="1"/>
        <c:noMultiLvlLbl val="0"/>
      </c:catAx>
      <c:valAx>
        <c:axId val="1163600816"/>
        <c:scaling>
          <c:orientation val="minMax"/>
          <c:min val="0"/>
        </c:scaling>
        <c:delete val="0"/>
        <c:axPos val="l"/>
        <c:numFmt formatCode="#,##0_);[Red]\(#,##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ja-JP"/>
          </a:p>
        </c:txPr>
        <c:crossAx val="1163601176"/>
        <c:crosses val="autoZero"/>
        <c:crossBetween val="between"/>
        <c:majorUnit val="100"/>
        <c:min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72911365564038"/>
          <c:y val="3.2953056165972064E-2"/>
          <c:w val="0.79647751985989612"/>
          <c:h val="0.84618872076094431"/>
        </c:manualLayout>
      </c:layout>
      <c:lineChart>
        <c:grouping val="standard"/>
        <c:varyColors val="0"/>
        <c:ser>
          <c:idx val="0"/>
          <c:order val="0"/>
          <c:tx>
            <c:strRef>
              <c:f>Sheet1!$B$1</c:f>
              <c:strCache>
                <c:ptCount val="1"/>
                <c:pt idx="0">
                  <c:v>日本</c:v>
                </c:pt>
              </c:strCache>
            </c:strRef>
          </c:tx>
          <c:spPr>
            <a:ln w="28575" cap="rnd">
              <a:solidFill>
                <a:srgbClr val="E83030">
                  <a:alpha val="86000"/>
                </a:srgbClr>
              </a:solidFill>
              <a:round/>
            </a:ln>
            <a:effectLst/>
          </c:spPr>
          <c:marker>
            <c:symbol val="circle"/>
            <c:size val="5"/>
            <c:spPr>
              <a:solidFill>
                <a:srgbClr val="E83030"/>
              </a:solidFill>
              <a:ln w="9525">
                <a:solidFill>
                  <a:srgbClr val="E83030"/>
                </a:solidFill>
              </a:ln>
              <a:effectLst/>
            </c:spPr>
          </c:marker>
          <c:dLbls>
            <c:dLbl>
              <c:idx val="13"/>
              <c:layout>
                <c:manualLayout>
                  <c:x val="-6.2316846904156065E-2"/>
                  <c:y val="-3.17472149124255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26-4972-B662-9C3FA696F975}"/>
                </c:ext>
              </c:extLst>
            </c:dLbl>
            <c:dLbl>
              <c:idx val="14"/>
              <c:layout>
                <c:manualLayout>
                  <c:x val="-5.9104234762527422E-2"/>
                  <c:y val="-4.6725876806049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26-4972-B662-9C3FA696F975}"/>
                </c:ext>
              </c:extLst>
            </c:dLbl>
            <c:dLbl>
              <c:idx val="15"/>
              <c:layout>
                <c:manualLayout>
                  <c:x val="-5.221824639525021E-2"/>
                  <c:y val="-3.47429472911502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26-4972-B662-9C3FA696F975}"/>
                </c:ext>
              </c:extLst>
            </c:dLbl>
            <c:dLbl>
              <c:idx val="16"/>
              <c:layout>
                <c:manualLayout>
                  <c:x val="-4.2615012596548454E-3"/>
                  <c:y val="7.1973060109959616E-3"/>
                </c:manualLayout>
              </c:layout>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E8303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Sheet1!$B$2:$B$18</c:f>
              <c:numCache>
                <c:formatCode>General</c:formatCode>
                <c:ptCount val="17"/>
                <c:pt idx="0">
                  <c:v>180</c:v>
                </c:pt>
                <c:pt idx="1">
                  <c:v>199</c:v>
                </c:pt>
                <c:pt idx="2">
                  <c:v>207</c:v>
                </c:pt>
                <c:pt idx="3">
                  <c:v>220</c:v>
                </c:pt>
                <c:pt idx="4">
                  <c:v>225</c:v>
                </c:pt>
                <c:pt idx="5">
                  <c:v>230</c:v>
                </c:pt>
                <c:pt idx="6">
                  <c:v>234</c:v>
                </c:pt>
                <c:pt idx="7">
                  <c:v>228</c:v>
                </c:pt>
                <c:pt idx="8">
                  <c:v>233</c:v>
                </c:pt>
                <c:pt idx="9">
                  <c:v>233</c:v>
                </c:pt>
                <c:pt idx="10">
                  <c:v>234</c:v>
                </c:pt>
                <c:pt idx="11">
                  <c:v>236</c:v>
                </c:pt>
                <c:pt idx="12">
                  <c:v>258</c:v>
                </c:pt>
                <c:pt idx="13">
                  <c:v>255.1</c:v>
                </c:pt>
                <c:pt idx="14">
                  <c:v>260.10000000000002</c:v>
                </c:pt>
                <c:pt idx="15">
                  <c:v>255.2</c:v>
                </c:pt>
                <c:pt idx="16">
                  <c:v>251.9</c:v>
                </c:pt>
              </c:numCache>
            </c:numRef>
          </c:val>
          <c:smooth val="0"/>
          <c:extLst>
            <c:ext xmlns:c16="http://schemas.microsoft.com/office/drawing/2014/chart" uri="{C3380CC4-5D6E-409C-BE32-E72D297353CC}">
              <c16:uniqueId val="{00000000-83C6-4879-8DBF-85215AB243F7}"/>
            </c:ext>
          </c:extLst>
        </c:ser>
        <c:ser>
          <c:idx val="1"/>
          <c:order val="1"/>
          <c:tx>
            <c:strRef>
              <c:f>Sheet1!$C$1</c:f>
              <c:strCache>
                <c:ptCount val="1"/>
                <c:pt idx="0">
                  <c:v>イタリア</c:v>
                </c:pt>
              </c:strCache>
            </c:strRef>
          </c:tx>
          <c:spPr>
            <a:ln w="28575" cap="rnd">
              <a:solidFill>
                <a:srgbClr val="00B050">
                  <a:alpha val="97000"/>
                </a:srgbClr>
              </a:solidFill>
              <a:round/>
            </a:ln>
            <a:effectLst/>
          </c:spPr>
          <c:marker>
            <c:symbol val="circle"/>
            <c:size val="5"/>
            <c:spPr>
              <a:solidFill>
                <a:srgbClr val="00B050"/>
              </a:solidFill>
              <a:ln w="9525">
                <a:solidFill>
                  <a:srgbClr val="00B050"/>
                </a:solidFill>
              </a:ln>
              <a:effectLst/>
            </c:spPr>
          </c:marker>
          <c:dLbls>
            <c:dLbl>
              <c:idx val="16"/>
              <c:layout>
                <c:manualLayout>
                  <c:x val="-2.9789527979161498E-3"/>
                  <c:y val="-4.3813175749947949E-3"/>
                </c:manualLayout>
              </c:layout>
              <c:tx>
                <c:rich>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fld id="{0114C03A-2706-4C00-823A-2681DC54D21F}" type="VALUE">
                      <a:rPr lang="en-US" altLang="ja-JP" sz="800">
                        <a:solidFill>
                          <a:srgbClr val="00B050"/>
                        </a:solidFill>
                      </a:rPr>
                      <a:pPr>
                        <a:defRPr sz="800" b="1"/>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326-4972-B662-9C3FA696F975}"/>
                </c:ext>
              </c:extLst>
            </c:dLbl>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Sheet1!$C$2:$C$18</c:f>
              <c:numCache>
                <c:formatCode>General</c:formatCode>
                <c:ptCount val="17"/>
                <c:pt idx="0">
                  <c:v>108</c:v>
                </c:pt>
                <c:pt idx="1">
                  <c:v>117</c:v>
                </c:pt>
                <c:pt idx="2">
                  <c:v>120</c:v>
                </c:pt>
                <c:pt idx="3">
                  <c:v>121</c:v>
                </c:pt>
                <c:pt idx="4">
                  <c:v>128</c:v>
                </c:pt>
                <c:pt idx="5">
                  <c:v>134</c:v>
                </c:pt>
                <c:pt idx="6">
                  <c:v>137</c:v>
                </c:pt>
                <c:pt idx="7">
                  <c:v>136</c:v>
                </c:pt>
                <c:pt idx="8">
                  <c:v>135</c:v>
                </c:pt>
                <c:pt idx="9">
                  <c:v>135</c:v>
                </c:pt>
                <c:pt idx="10">
                  <c:v>135</c:v>
                </c:pt>
                <c:pt idx="11">
                  <c:v>135</c:v>
                </c:pt>
                <c:pt idx="12">
                  <c:v>155</c:v>
                </c:pt>
                <c:pt idx="13">
                  <c:v>150</c:v>
                </c:pt>
                <c:pt idx="14">
                  <c:v>145</c:v>
                </c:pt>
                <c:pt idx="15">
                  <c:v>144</c:v>
                </c:pt>
                <c:pt idx="16">
                  <c:v>143.19999999999999</c:v>
                </c:pt>
              </c:numCache>
            </c:numRef>
          </c:val>
          <c:smooth val="0"/>
          <c:extLst>
            <c:ext xmlns:c16="http://schemas.microsoft.com/office/drawing/2014/chart" uri="{C3380CC4-5D6E-409C-BE32-E72D297353CC}">
              <c16:uniqueId val="{00000001-83C6-4879-8DBF-85215AB243F7}"/>
            </c:ext>
          </c:extLst>
        </c:ser>
        <c:ser>
          <c:idx val="2"/>
          <c:order val="2"/>
          <c:tx>
            <c:strRef>
              <c:f>Sheet1!$D$1</c:f>
              <c:strCache>
                <c:ptCount val="1"/>
                <c:pt idx="0">
                  <c:v>米国</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dLbl>
              <c:idx val="16"/>
              <c:layout>
                <c:manualLayout>
                  <c:x val="-3.2126953578069887E-3"/>
                  <c:y val="-7.3770499537195826E-3"/>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4ADD3A2-DF78-4801-9D1F-7317EC8BA0CA}" type="VALUE">
                      <a:rPr lang="en-US" altLang="ja-JP" sz="800" b="1" i="0" u="none" strike="noStrike" kern="1200" baseline="0">
                        <a:solidFill>
                          <a:srgbClr val="7030A0"/>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Sheet1!$D$2:$D$18</c:f>
              <c:numCache>
                <c:formatCode>General</c:formatCode>
                <c:ptCount val="17"/>
                <c:pt idx="0">
                  <c:v>75</c:v>
                </c:pt>
                <c:pt idx="1">
                  <c:v>90</c:v>
                </c:pt>
                <c:pt idx="2">
                  <c:v>98</c:v>
                </c:pt>
                <c:pt idx="3">
                  <c:v>100</c:v>
                </c:pt>
                <c:pt idx="4">
                  <c:v>105</c:v>
                </c:pt>
                <c:pt idx="5">
                  <c:v>106</c:v>
                </c:pt>
                <c:pt idx="6">
                  <c:v>106</c:v>
                </c:pt>
                <c:pt idx="7">
                  <c:v>107</c:v>
                </c:pt>
                <c:pt idx="8">
                  <c:v>108</c:v>
                </c:pt>
                <c:pt idx="9">
                  <c:v>107</c:v>
                </c:pt>
                <c:pt idx="10">
                  <c:v>108</c:v>
                </c:pt>
                <c:pt idx="11">
                  <c:v>109</c:v>
                </c:pt>
                <c:pt idx="12">
                  <c:v>136</c:v>
                </c:pt>
                <c:pt idx="13">
                  <c:v>127</c:v>
                </c:pt>
                <c:pt idx="14">
                  <c:v>121</c:v>
                </c:pt>
                <c:pt idx="15">
                  <c:v>124</c:v>
                </c:pt>
                <c:pt idx="16">
                  <c:v>126.9</c:v>
                </c:pt>
              </c:numCache>
            </c:numRef>
          </c:val>
          <c:smooth val="0"/>
          <c:extLst>
            <c:ext xmlns:c16="http://schemas.microsoft.com/office/drawing/2014/chart" uri="{C3380CC4-5D6E-409C-BE32-E72D297353CC}">
              <c16:uniqueId val="{00000002-83C6-4879-8DBF-85215AB243F7}"/>
            </c:ext>
          </c:extLst>
        </c:ser>
        <c:ser>
          <c:idx val="3"/>
          <c:order val="3"/>
          <c:tx>
            <c:strRef>
              <c:f>Sheet1!$E$1</c:f>
              <c:strCache>
                <c:ptCount val="1"/>
                <c:pt idx="0">
                  <c:v>フランス</c:v>
                </c:pt>
              </c:strCache>
            </c:strRef>
          </c:tx>
          <c:spPr>
            <a:ln w="28575" cap="rnd">
              <a:solidFill>
                <a:srgbClr val="FF66CC"/>
              </a:solidFill>
              <a:round/>
            </a:ln>
            <a:effectLst/>
          </c:spPr>
          <c:marker>
            <c:symbol val="circle"/>
            <c:size val="5"/>
            <c:spPr>
              <a:solidFill>
                <a:srgbClr val="FF66CC"/>
              </a:solidFill>
              <a:ln w="9525">
                <a:solidFill>
                  <a:srgbClr val="FF66CC"/>
                </a:solidFill>
              </a:ln>
              <a:effectLst/>
            </c:spPr>
          </c:marker>
          <c:dPt>
            <c:idx val="16"/>
            <c:marker>
              <c:symbol val="circle"/>
              <c:size val="5"/>
              <c:spPr>
                <a:solidFill>
                  <a:srgbClr val="FF66CC"/>
                </a:solidFill>
                <a:ln w="9525">
                  <a:solidFill>
                    <a:srgbClr val="FF66CC"/>
                  </a:solidFill>
                </a:ln>
                <a:effectLst/>
              </c:spPr>
            </c:marker>
            <c:bubble3D val="0"/>
            <c:spPr>
              <a:ln w="28575" cap="rnd">
                <a:solidFill>
                  <a:srgbClr val="FF66CC"/>
                </a:solidFill>
                <a:round/>
              </a:ln>
              <a:effectLst/>
            </c:spPr>
            <c:extLst>
              <c:ext xmlns:c16="http://schemas.microsoft.com/office/drawing/2014/chart" uri="{C3380CC4-5D6E-409C-BE32-E72D297353CC}">
                <c16:uniqueId val="{00000007-83C6-4879-8DBF-85215AB243F7}"/>
              </c:ext>
            </c:extLst>
          </c:dPt>
          <c:dLbls>
            <c:dLbl>
              <c:idx val="16"/>
              <c:layout>
                <c:manualLayout>
                  <c:x val="-2.9789527979161498E-3"/>
                  <c:y val="-4.3813175749947393E-3"/>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AA1C9DC-3E2F-4BEA-A247-757F7FE23787}" type="VALUE">
                      <a:rPr lang="en-US" altLang="ja-JP" sz="800" b="1" i="0" u="none" strike="noStrike" kern="1200" baseline="0">
                        <a:solidFill>
                          <a:srgbClr val="FF66CC"/>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3C6-4879-8DBF-85215AB243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Sheet1!$E$2:$E$18</c:f>
              <c:numCache>
                <c:formatCode>General</c:formatCode>
                <c:ptCount val="17"/>
                <c:pt idx="0">
                  <c:v>70</c:v>
                </c:pt>
                <c:pt idx="1">
                  <c:v>83</c:v>
                </c:pt>
                <c:pt idx="2">
                  <c:v>84</c:v>
                </c:pt>
                <c:pt idx="3">
                  <c:v>87</c:v>
                </c:pt>
                <c:pt idx="4">
                  <c:v>90</c:v>
                </c:pt>
                <c:pt idx="5">
                  <c:v>93</c:v>
                </c:pt>
                <c:pt idx="6">
                  <c:v>94</c:v>
                </c:pt>
                <c:pt idx="7">
                  <c:v>96</c:v>
                </c:pt>
                <c:pt idx="8">
                  <c:v>98</c:v>
                </c:pt>
                <c:pt idx="9">
                  <c:v>98</c:v>
                </c:pt>
                <c:pt idx="10">
                  <c:v>97</c:v>
                </c:pt>
                <c:pt idx="11">
                  <c:v>97</c:v>
                </c:pt>
                <c:pt idx="12">
                  <c:v>115</c:v>
                </c:pt>
                <c:pt idx="13">
                  <c:v>113</c:v>
                </c:pt>
                <c:pt idx="14">
                  <c:v>112</c:v>
                </c:pt>
                <c:pt idx="15">
                  <c:v>111</c:v>
                </c:pt>
                <c:pt idx="16">
                  <c:v>110.5</c:v>
                </c:pt>
              </c:numCache>
            </c:numRef>
          </c:val>
          <c:smooth val="0"/>
          <c:extLst>
            <c:ext xmlns:c16="http://schemas.microsoft.com/office/drawing/2014/chart" uri="{C3380CC4-5D6E-409C-BE32-E72D297353CC}">
              <c16:uniqueId val="{00000003-83C6-4879-8DBF-85215AB243F7}"/>
            </c:ext>
          </c:extLst>
        </c:ser>
        <c:ser>
          <c:idx val="4"/>
          <c:order val="4"/>
          <c:tx>
            <c:strRef>
              <c:f>Sheet1!$F$1</c:f>
              <c:strCache>
                <c:ptCount val="1"/>
                <c:pt idx="0">
                  <c:v>英国</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Lbls>
            <c:dLbl>
              <c:idx val="16"/>
              <c:layout>
                <c:manualLayout>
                  <c:x val="-1.6465696129106843E-3"/>
                  <c:y val="3.1163165040793854E-2"/>
                </c:manualLayout>
              </c:layout>
              <c:tx>
                <c:rich>
                  <a:bodyPr/>
                  <a:lstStyle/>
                  <a:p>
                    <a:fld id="{A0737D50-27A7-DD44-8767-AF786913DBBC}" type="VALUE">
                      <a:rPr lang="en-US" altLang="ja-JP" b="1">
                        <a:solidFill>
                          <a:srgbClr val="0070C0"/>
                        </a:solidFill>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Sheet1!$F$2:$F$18</c:f>
              <c:numCache>
                <c:formatCode>General</c:formatCode>
                <c:ptCount val="17"/>
                <c:pt idx="0">
                  <c:v>49</c:v>
                </c:pt>
                <c:pt idx="1">
                  <c:v>65</c:v>
                </c:pt>
                <c:pt idx="2">
                  <c:v>75</c:v>
                </c:pt>
                <c:pt idx="3">
                  <c:v>80</c:v>
                </c:pt>
                <c:pt idx="4">
                  <c:v>84</c:v>
                </c:pt>
                <c:pt idx="5">
                  <c:v>85</c:v>
                </c:pt>
                <c:pt idx="6">
                  <c:v>85</c:v>
                </c:pt>
                <c:pt idx="7">
                  <c:v>86</c:v>
                </c:pt>
                <c:pt idx="8">
                  <c:v>86</c:v>
                </c:pt>
                <c:pt idx="9">
                  <c:v>86</c:v>
                </c:pt>
                <c:pt idx="10">
                  <c:v>86</c:v>
                </c:pt>
                <c:pt idx="11">
                  <c:v>86</c:v>
                </c:pt>
                <c:pt idx="12">
                  <c:v>106</c:v>
                </c:pt>
                <c:pt idx="13">
                  <c:v>107</c:v>
                </c:pt>
                <c:pt idx="14">
                  <c:v>102</c:v>
                </c:pt>
                <c:pt idx="15">
                  <c:v>105</c:v>
                </c:pt>
                <c:pt idx="16">
                  <c:v>105.9</c:v>
                </c:pt>
              </c:numCache>
            </c:numRef>
          </c:val>
          <c:smooth val="0"/>
          <c:extLst>
            <c:ext xmlns:c16="http://schemas.microsoft.com/office/drawing/2014/chart" uri="{C3380CC4-5D6E-409C-BE32-E72D297353CC}">
              <c16:uniqueId val="{00000004-83C6-4879-8DBF-85215AB243F7}"/>
            </c:ext>
          </c:extLst>
        </c:ser>
        <c:ser>
          <c:idx val="5"/>
          <c:order val="5"/>
          <c:tx>
            <c:strRef>
              <c:f>Sheet1!$G$1</c:f>
              <c:strCache>
                <c:ptCount val="1"/>
                <c:pt idx="0">
                  <c:v>カナダ</c:v>
                </c:pt>
              </c:strCache>
            </c:strRef>
          </c:tx>
          <c:spPr>
            <a:ln w="28575" cap="rnd">
              <a:solidFill>
                <a:srgbClr val="9B4D0D"/>
              </a:solidFill>
              <a:round/>
            </a:ln>
            <a:effectLst/>
          </c:spPr>
          <c:marker>
            <c:symbol val="circle"/>
            <c:size val="5"/>
            <c:spPr>
              <a:solidFill>
                <a:srgbClr val="9B4D0D"/>
              </a:solidFill>
              <a:ln w="9525">
                <a:solidFill>
                  <a:srgbClr val="9B4D0D"/>
                </a:solidFill>
              </a:ln>
              <a:effectLst/>
            </c:spPr>
          </c:marker>
          <c:dLbls>
            <c:dLbl>
              <c:idx val="16"/>
              <c:layout>
                <c:manualLayout>
                  <c:x val="4.9860020080610826E-4"/>
                  <c:y val="6.6265600217391099E-2"/>
                </c:manualLayout>
              </c:layout>
              <c:tx>
                <c:rich>
                  <a:bodyPr/>
                  <a:lstStyle/>
                  <a:p>
                    <a:fld id="{DA0754AA-C518-4C2F-94F9-11AE9D9B6A76}" type="VALUE">
                      <a:rPr lang="en-US" altLang="ja-JP" sz="800" b="1" i="0" u="none" strike="noStrike" kern="1200" baseline="0">
                        <a:solidFill>
                          <a:srgbClr val="9B4D0D"/>
                        </a:solidFill>
                        <a:latin typeface="+mn-lt"/>
                        <a:ea typeface="+mn-ea"/>
                        <a:cs typeface="+mn-cs"/>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Sheet1!$G$2:$G$18</c:f>
              <c:numCache>
                <c:formatCode>General</c:formatCode>
                <c:ptCount val="17"/>
                <c:pt idx="0">
                  <c:v>69</c:v>
                </c:pt>
                <c:pt idx="1">
                  <c:v>80</c:v>
                </c:pt>
                <c:pt idx="2">
                  <c:v>83</c:v>
                </c:pt>
                <c:pt idx="3">
                  <c:v>85</c:v>
                </c:pt>
                <c:pt idx="4">
                  <c:v>88</c:v>
                </c:pt>
                <c:pt idx="5">
                  <c:v>89</c:v>
                </c:pt>
                <c:pt idx="6">
                  <c:v>85</c:v>
                </c:pt>
                <c:pt idx="7">
                  <c:v>92</c:v>
                </c:pt>
                <c:pt idx="8">
                  <c:v>93</c:v>
                </c:pt>
                <c:pt idx="9">
                  <c:v>92</c:v>
                </c:pt>
                <c:pt idx="10">
                  <c:v>92</c:v>
                </c:pt>
                <c:pt idx="11">
                  <c:v>92</c:v>
                </c:pt>
                <c:pt idx="12">
                  <c:v>119</c:v>
                </c:pt>
                <c:pt idx="13">
                  <c:v>115</c:v>
                </c:pt>
                <c:pt idx="14">
                  <c:v>109</c:v>
                </c:pt>
                <c:pt idx="15">
                  <c:v>107</c:v>
                </c:pt>
                <c:pt idx="16">
                  <c:v>103.3</c:v>
                </c:pt>
              </c:numCache>
            </c:numRef>
          </c:val>
          <c:smooth val="0"/>
          <c:extLst>
            <c:ext xmlns:c16="http://schemas.microsoft.com/office/drawing/2014/chart" uri="{C3380CC4-5D6E-409C-BE32-E72D297353CC}">
              <c16:uniqueId val="{00000005-83C6-4879-8DBF-85215AB243F7}"/>
            </c:ext>
          </c:extLst>
        </c:ser>
        <c:ser>
          <c:idx val="6"/>
          <c:order val="6"/>
          <c:tx>
            <c:strRef>
              <c:f>Sheet1!$H$1</c:f>
              <c:strCache>
                <c:ptCount val="1"/>
                <c:pt idx="0">
                  <c:v>ドイツ</c:v>
                </c:pt>
              </c:strCache>
            </c:strRef>
          </c:tx>
          <c:spPr>
            <a:ln w="28575" cap="rnd">
              <a:solidFill>
                <a:srgbClr val="E4B212"/>
              </a:solidFill>
              <a:round/>
            </a:ln>
            <a:effectLst/>
          </c:spPr>
          <c:marker>
            <c:symbol val="circle"/>
            <c:size val="5"/>
            <c:spPr>
              <a:solidFill>
                <a:srgbClr val="E4B212"/>
              </a:solidFill>
              <a:ln w="9525">
                <a:solidFill>
                  <a:srgbClr val="E4B212"/>
                </a:solidFill>
              </a:ln>
              <a:effectLst/>
            </c:spPr>
          </c:marker>
          <c:dLbls>
            <c:dLbl>
              <c:idx val="16"/>
              <c:layout>
                <c:manualLayout>
                  <c:x val="8.8098683882665112E-3"/>
                  <c:y val="6.3509526428964349E-3"/>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D021BD91-89C6-4337-9E94-5CBFB37B6ED6}" type="VALUE">
                      <a:rPr lang="en-US" altLang="ja-JP" sz="800" b="1" i="0" u="none" strike="noStrike" kern="1200" baseline="0">
                        <a:solidFill>
                          <a:srgbClr val="E4B212"/>
                        </a:solidFill>
                        <a:latin typeface="+mn-lt"/>
                        <a:ea typeface="+mn-ea"/>
                        <a:cs typeface="+mn-cs"/>
                      </a:rPr>
                      <a:pPr>
                        <a:defRPr/>
                      </a:pPr>
                      <a:t>[値]</a:t>
                    </a:fld>
                    <a:endParaRPr lang="ja-JP" altLang="en-US"/>
                  </a:p>
                </c:rich>
              </c:tx>
              <c:numFmt formatCode="#,##0.0_);[Red]\(#,##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Sheet1!$H$2:$H$18</c:f>
              <c:numCache>
                <c:formatCode>General</c:formatCode>
                <c:ptCount val="17"/>
                <c:pt idx="0">
                  <c:v>66</c:v>
                </c:pt>
                <c:pt idx="1">
                  <c:v>73</c:v>
                </c:pt>
                <c:pt idx="2">
                  <c:v>81</c:v>
                </c:pt>
                <c:pt idx="3">
                  <c:v>82</c:v>
                </c:pt>
                <c:pt idx="4">
                  <c:v>80</c:v>
                </c:pt>
                <c:pt idx="5">
                  <c:v>78</c:v>
                </c:pt>
                <c:pt idx="6">
                  <c:v>76</c:v>
                </c:pt>
                <c:pt idx="7">
                  <c:v>73</c:v>
                </c:pt>
                <c:pt idx="8">
                  <c:v>70</c:v>
                </c:pt>
                <c:pt idx="9">
                  <c:v>66</c:v>
                </c:pt>
                <c:pt idx="10">
                  <c:v>62</c:v>
                </c:pt>
                <c:pt idx="11">
                  <c:v>59</c:v>
                </c:pt>
                <c:pt idx="12">
                  <c:v>69</c:v>
                </c:pt>
                <c:pt idx="13">
                  <c:v>69</c:v>
                </c:pt>
                <c:pt idx="14">
                  <c:v>67</c:v>
                </c:pt>
                <c:pt idx="15">
                  <c:v>66</c:v>
                </c:pt>
                <c:pt idx="16">
                  <c:v>64</c:v>
                </c:pt>
              </c:numCache>
            </c:numRef>
          </c:val>
          <c:smooth val="0"/>
          <c:extLst>
            <c:ext xmlns:c16="http://schemas.microsoft.com/office/drawing/2014/chart" uri="{C3380CC4-5D6E-409C-BE32-E72D297353CC}">
              <c16:uniqueId val="{00000006-83C6-4879-8DBF-85215AB243F7}"/>
            </c:ext>
          </c:extLst>
        </c:ser>
        <c:dLbls>
          <c:showLegendKey val="0"/>
          <c:showVal val="0"/>
          <c:showCatName val="0"/>
          <c:showSerName val="0"/>
          <c:showPercent val="0"/>
          <c:showBubbleSize val="0"/>
        </c:dLbls>
        <c:marker val="1"/>
        <c:smooth val="0"/>
        <c:axId val="704673200"/>
        <c:axId val="704673560"/>
      </c:lineChart>
      <c:catAx>
        <c:axId val="70467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704673560"/>
        <c:crosses val="autoZero"/>
        <c:auto val="1"/>
        <c:lblAlgn val="ctr"/>
        <c:lblOffset val="100"/>
        <c:noMultiLvlLbl val="0"/>
      </c:catAx>
      <c:valAx>
        <c:axId val="704673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ja-JP"/>
          </a:p>
        </c:txPr>
        <c:crossAx val="70467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4494750656168"/>
          <c:y val="0.10685949803149607"/>
          <c:w val="0.5907678805774278"/>
          <c:h val="0.88615182086614175"/>
        </c:manualLayout>
      </c:layout>
      <c:pieChart>
        <c:varyColors val="1"/>
        <c:ser>
          <c:idx val="0"/>
          <c:order val="0"/>
          <c:tx>
            <c:strRef>
              <c:f>Sheet1!$B$1</c:f>
              <c:strCache>
                <c:ptCount val="1"/>
                <c:pt idx="0">
                  <c:v>列1</c:v>
                </c:pt>
              </c:strCache>
            </c:strRef>
          </c:tx>
          <c:dPt>
            <c:idx val="0"/>
            <c:bubble3D val="0"/>
            <c:spPr>
              <a:solidFill>
                <a:srgbClr val="F6AA00"/>
              </a:solidFill>
              <a:ln w="19050">
                <a:noFill/>
              </a:ln>
              <a:effectLst/>
            </c:spPr>
            <c:extLst>
              <c:ext xmlns:c16="http://schemas.microsoft.com/office/drawing/2014/chart" uri="{C3380CC4-5D6E-409C-BE32-E72D297353CC}">
                <c16:uniqueId val="{00000001-84F5-AE4A-A3E8-32D58601CAF2}"/>
              </c:ext>
            </c:extLst>
          </c:dPt>
          <c:dPt>
            <c:idx val="1"/>
            <c:bubble3D val="0"/>
            <c:spPr>
              <a:solidFill>
                <a:srgbClr val="4DC4FF"/>
              </a:solidFill>
              <a:ln w="19050">
                <a:noFill/>
              </a:ln>
              <a:effectLst/>
            </c:spPr>
            <c:extLst>
              <c:ext xmlns:c16="http://schemas.microsoft.com/office/drawing/2014/chart" uri="{C3380CC4-5D6E-409C-BE32-E72D297353CC}">
                <c16:uniqueId val="{00000003-84F5-AE4A-A3E8-32D58601CAF2}"/>
              </c:ext>
            </c:extLst>
          </c:dPt>
          <c:dPt>
            <c:idx val="2"/>
            <c:bubble3D val="0"/>
            <c:spPr>
              <a:solidFill>
                <a:srgbClr val="03AF7A"/>
              </a:solidFill>
              <a:ln w="19050">
                <a:noFill/>
              </a:ln>
              <a:effectLst/>
            </c:spPr>
            <c:extLst>
              <c:ext xmlns:c16="http://schemas.microsoft.com/office/drawing/2014/chart" uri="{C3380CC4-5D6E-409C-BE32-E72D297353CC}">
                <c16:uniqueId val="{00000005-84F5-AE4A-A3E8-32D58601CAF2}"/>
              </c:ext>
            </c:extLst>
          </c:dPt>
          <c:dPt>
            <c:idx val="3"/>
            <c:bubble3D val="0"/>
            <c:spPr>
              <a:solidFill>
                <a:srgbClr val="990099"/>
              </a:solidFill>
              <a:ln w="19050">
                <a:noFill/>
              </a:ln>
              <a:effectLst/>
            </c:spPr>
            <c:extLst>
              <c:ext xmlns:c16="http://schemas.microsoft.com/office/drawing/2014/chart" uri="{C3380CC4-5D6E-409C-BE32-E72D297353CC}">
                <c16:uniqueId val="{00000007-84F5-AE4A-A3E8-32D58601CAF2}"/>
              </c:ext>
            </c:extLst>
          </c:dPt>
          <c:dPt>
            <c:idx val="4"/>
            <c:bubble3D val="0"/>
            <c:spPr>
              <a:solidFill>
                <a:srgbClr val="C8C8CB"/>
              </a:solidFill>
              <a:ln w="19050">
                <a:noFill/>
              </a:ln>
              <a:effectLst/>
            </c:spPr>
            <c:extLst>
              <c:ext xmlns:c16="http://schemas.microsoft.com/office/drawing/2014/chart" uri="{C3380CC4-5D6E-409C-BE32-E72D297353CC}">
                <c16:uniqueId val="{00000009-84F5-AE4A-A3E8-32D58601CAF2}"/>
              </c:ext>
            </c:extLst>
          </c:dPt>
          <c:dPt>
            <c:idx val="5"/>
            <c:bubble3D val="0"/>
            <c:spPr>
              <a:solidFill>
                <a:srgbClr val="FFCA80"/>
              </a:solidFill>
              <a:ln w="19050">
                <a:noFill/>
              </a:ln>
              <a:effectLst/>
            </c:spPr>
            <c:extLst>
              <c:ext xmlns:c16="http://schemas.microsoft.com/office/drawing/2014/chart" uri="{C3380CC4-5D6E-409C-BE32-E72D297353CC}">
                <c16:uniqueId val="{0000000B-84F5-AE4A-A3E8-32D58601CAF2}"/>
              </c:ext>
            </c:extLst>
          </c:dPt>
          <c:dPt>
            <c:idx val="6"/>
            <c:bubble3D val="0"/>
            <c:spPr>
              <a:solidFill>
                <a:srgbClr val="D8F255"/>
              </a:solidFill>
              <a:ln w="19050">
                <a:noFill/>
              </a:ln>
              <a:effectLst/>
            </c:spPr>
            <c:extLst>
              <c:ext xmlns:c16="http://schemas.microsoft.com/office/drawing/2014/chart" uri="{C3380CC4-5D6E-409C-BE32-E72D297353CC}">
                <c16:uniqueId val="{0000000D-84F5-AE4A-A3E8-32D58601CAF2}"/>
              </c:ext>
            </c:extLst>
          </c:dPt>
          <c:dPt>
            <c:idx val="7"/>
            <c:bubble3D val="0"/>
            <c:spPr>
              <a:solidFill>
                <a:srgbClr val="FFCABF"/>
              </a:solidFill>
              <a:ln w="19050">
                <a:noFill/>
              </a:ln>
              <a:effectLst/>
            </c:spPr>
            <c:extLst>
              <c:ext xmlns:c16="http://schemas.microsoft.com/office/drawing/2014/chart" uri="{C3380CC4-5D6E-409C-BE32-E72D297353CC}">
                <c16:uniqueId val="{0000000F-84F5-AE4A-A3E8-32D58601CAF2}"/>
              </c:ext>
            </c:extLst>
          </c:dPt>
          <c:dPt>
            <c:idx val="8"/>
            <c:bubble3D val="0"/>
            <c:spPr>
              <a:solidFill>
                <a:srgbClr val="77D9A8"/>
              </a:solidFill>
              <a:ln w="19050">
                <a:noFill/>
              </a:ln>
              <a:effectLst/>
            </c:spPr>
            <c:extLst>
              <c:ext xmlns:c16="http://schemas.microsoft.com/office/drawing/2014/chart" uri="{C3380CC4-5D6E-409C-BE32-E72D297353CC}">
                <c16:uniqueId val="{00000011-84F5-AE4A-A3E8-32D58601CAF2}"/>
              </c:ext>
            </c:extLst>
          </c:dPt>
          <c:dPt>
            <c:idx val="9"/>
            <c:bubble3D val="0"/>
            <c:spPr>
              <a:solidFill>
                <a:srgbClr val="FFEA7D"/>
              </a:solidFill>
              <a:ln w="19050">
                <a:noFill/>
              </a:ln>
              <a:effectLst/>
            </c:spPr>
            <c:extLst>
              <c:ext xmlns:c16="http://schemas.microsoft.com/office/drawing/2014/chart" uri="{C3380CC4-5D6E-409C-BE32-E72D297353CC}">
                <c16:uniqueId val="{00000013-84F5-AE4A-A3E8-32D58601CAF2}"/>
              </c:ext>
            </c:extLst>
          </c:dPt>
          <c:dPt>
            <c:idx val="10"/>
            <c:bubble3D val="0"/>
            <c:spPr>
              <a:solidFill>
                <a:srgbClr val="C8C8CB"/>
              </a:solidFill>
              <a:ln w="19050">
                <a:noFill/>
              </a:ln>
              <a:effectLst/>
            </c:spPr>
            <c:extLst>
              <c:ext xmlns:c16="http://schemas.microsoft.com/office/drawing/2014/chart" uri="{C3380CC4-5D6E-409C-BE32-E72D297353CC}">
                <c16:uniqueId val="{00000015-84F5-AE4A-A3E8-32D58601CAF2}"/>
              </c:ext>
            </c:extLst>
          </c:dPt>
          <c:cat>
            <c:numRef>
              <c:f>Sheet1!$A$2:$A$12</c:f>
              <c:numCache>
                <c:formatCode>General</c:formatCode>
                <c:ptCount val="11"/>
              </c:numCache>
            </c:numRef>
          </c:cat>
          <c:val>
            <c:numRef>
              <c:f>Sheet1!$B$2:$B$12</c:f>
              <c:numCache>
                <c:formatCode>General</c:formatCode>
                <c:ptCount val="11"/>
                <c:pt idx="0">
                  <c:v>14.9</c:v>
                </c:pt>
                <c:pt idx="1">
                  <c:v>12.4</c:v>
                </c:pt>
                <c:pt idx="2">
                  <c:v>10.8</c:v>
                </c:pt>
                <c:pt idx="3">
                  <c:v>4.5999999999999996</c:v>
                </c:pt>
                <c:pt idx="4">
                  <c:v>3.5</c:v>
                </c:pt>
                <c:pt idx="5">
                  <c:v>12.3</c:v>
                </c:pt>
                <c:pt idx="6">
                  <c:v>7.7</c:v>
                </c:pt>
                <c:pt idx="7">
                  <c:v>7.6</c:v>
                </c:pt>
                <c:pt idx="8">
                  <c:v>8.8000000000000007</c:v>
                </c:pt>
                <c:pt idx="9">
                  <c:v>8.1</c:v>
                </c:pt>
                <c:pt idx="10">
                  <c:v>9.3000000000000007</c:v>
                </c:pt>
              </c:numCache>
            </c:numRef>
          </c:val>
          <c:extLst>
            <c:ext xmlns:c16="http://schemas.microsoft.com/office/drawing/2014/chart" uri="{C3380CC4-5D6E-409C-BE32-E72D297353CC}">
              <c16:uniqueId val="{00000016-84F5-AE4A-A3E8-32D58601CAF2}"/>
            </c:ext>
          </c:extLst>
        </c:ser>
        <c:dLbls>
          <c:showLegendKey val="0"/>
          <c:showVal val="0"/>
          <c:showCatName val="0"/>
          <c:showSerName val="0"/>
          <c:showPercent val="0"/>
          <c:showBubbleSize val="0"/>
          <c:showLeaderLines val="1"/>
        </c:dLbls>
        <c:firstSliceAng val="0"/>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66666666666666"/>
          <c:y val="0.18437500000000001"/>
          <c:w val="0.44791666666666669"/>
          <c:h val="0.671875"/>
        </c:manualLayout>
      </c:layout>
      <c:pieChart>
        <c:varyColors val="1"/>
        <c:ser>
          <c:idx val="0"/>
          <c:order val="0"/>
          <c:tx>
            <c:strRef>
              <c:f>Sheet1!$B$1</c:f>
              <c:strCache>
                <c:ptCount val="1"/>
                <c:pt idx="0">
                  <c:v>列1</c:v>
                </c:pt>
              </c:strCache>
            </c:strRef>
          </c:tx>
          <c:spPr>
            <a:ln>
              <a:noFill/>
            </a:ln>
          </c:spPr>
          <c:dPt>
            <c:idx val="0"/>
            <c:bubble3D val="0"/>
            <c:spPr>
              <a:solidFill>
                <a:srgbClr val="804000"/>
              </a:solidFill>
              <a:ln w="19050">
                <a:noFill/>
              </a:ln>
              <a:effectLst/>
            </c:spPr>
            <c:extLst>
              <c:ext xmlns:c16="http://schemas.microsoft.com/office/drawing/2014/chart" uri="{C3380CC4-5D6E-409C-BE32-E72D297353CC}">
                <c16:uniqueId val="{00000001-29CE-1449-B53B-3C87C9FB0C1F}"/>
              </c:ext>
            </c:extLst>
          </c:dPt>
          <c:dPt>
            <c:idx val="1"/>
            <c:bubble3D val="0"/>
            <c:spPr>
              <a:solidFill>
                <a:schemeClr val="bg1">
                  <a:alpha val="0"/>
                </a:schemeClr>
              </a:solidFill>
              <a:ln w="19050">
                <a:noFill/>
              </a:ln>
              <a:effectLst/>
            </c:spPr>
            <c:extLst>
              <c:ext xmlns:c16="http://schemas.microsoft.com/office/drawing/2014/chart" uri="{C3380CC4-5D6E-409C-BE32-E72D297353CC}">
                <c16:uniqueId val="{00000003-29CE-1449-B53B-3C87C9FB0C1F}"/>
              </c:ext>
            </c:extLst>
          </c:dPt>
          <c:dPt>
            <c:idx val="2"/>
            <c:bubble3D val="0"/>
            <c:spPr>
              <a:solidFill>
                <a:schemeClr val="accent3"/>
              </a:solidFill>
              <a:ln w="19050">
                <a:noFill/>
              </a:ln>
              <a:effectLst/>
            </c:spPr>
            <c:extLst>
              <c:ext xmlns:c16="http://schemas.microsoft.com/office/drawing/2014/chart" uri="{C3380CC4-5D6E-409C-BE32-E72D297353CC}">
                <c16:uniqueId val="{00000005-29CE-1449-B53B-3C87C9FB0C1F}"/>
              </c:ext>
            </c:extLst>
          </c:dPt>
          <c:dPt>
            <c:idx val="3"/>
            <c:bubble3D val="0"/>
            <c:spPr>
              <a:solidFill>
                <a:schemeClr val="accent4"/>
              </a:solidFill>
              <a:ln w="19050">
                <a:noFill/>
              </a:ln>
              <a:effectLst/>
            </c:spPr>
            <c:extLst>
              <c:ext xmlns:c16="http://schemas.microsoft.com/office/drawing/2014/chart" uri="{C3380CC4-5D6E-409C-BE32-E72D297353CC}">
                <c16:uniqueId val="{00000007-29CE-1449-B53B-3C87C9FB0C1F}"/>
              </c:ext>
            </c:extLst>
          </c:dPt>
          <c:cat>
            <c:numRef>
              <c:f>Sheet1!$A$2:$A$5</c:f>
              <c:numCache>
                <c:formatCode>General</c:formatCode>
                <c:ptCount val="4"/>
              </c:numCache>
            </c:numRef>
          </c:cat>
          <c:val>
            <c:numRef>
              <c:f>Sheet1!$B$2:$B$5</c:f>
              <c:numCache>
                <c:formatCode>General</c:formatCode>
                <c:ptCount val="4"/>
                <c:pt idx="0">
                  <c:v>46.2</c:v>
                </c:pt>
                <c:pt idx="1">
                  <c:v>53.8</c:v>
                </c:pt>
              </c:numCache>
            </c:numRef>
          </c:val>
          <c:extLst>
            <c:ext xmlns:c16="http://schemas.microsoft.com/office/drawing/2014/chart" uri="{C3380CC4-5D6E-409C-BE32-E72D297353CC}">
              <c16:uniqueId val="{00000008-29CE-1449-B53B-3C87C9FB0C1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0.90386</cdr:x>
      <cdr:y>0.57807</cdr:y>
    </cdr:from>
    <cdr:to>
      <cdr:x>0.9242</cdr:x>
      <cdr:y>0.59758</cdr:y>
    </cdr:to>
    <cdr:cxnSp macro="">
      <cdr:nvCxnSpPr>
        <cdr:cNvPr id="3" name="直線コネクタ 2">
          <a:extLst xmlns:a="http://schemas.openxmlformats.org/drawingml/2006/main">
            <a:ext uri="{FF2B5EF4-FFF2-40B4-BE49-F238E27FC236}">
              <a16:creationId xmlns:a16="http://schemas.microsoft.com/office/drawing/2014/main" id="{448D15B4-D86B-856F-3C6B-CD1C4B73658F}"/>
            </a:ext>
          </a:extLst>
        </cdr:cNvPr>
        <cdr:cNvCxnSpPr/>
      </cdr:nvCxnSpPr>
      <cdr:spPr>
        <a:xfrm xmlns:a="http://schemas.openxmlformats.org/drawingml/2006/main">
          <a:off x="3573013" y="2450650"/>
          <a:ext cx="80408" cy="82707"/>
        </a:xfrm>
        <a:prstGeom xmlns:a="http://schemas.openxmlformats.org/drawingml/2006/main" prst="line">
          <a:avLst/>
        </a:prstGeom>
        <a:ln xmlns:a="http://schemas.openxmlformats.org/drawingml/2006/main" w="6350">
          <a:solidFill>
            <a:srgbClr val="0070C0"/>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0.89764</cdr:x>
      <cdr:y>0.58704</cdr:y>
    </cdr:from>
    <cdr:to>
      <cdr:x>0.92249</cdr:x>
      <cdr:y>0.6547</cdr:y>
    </cdr:to>
    <cdr:cxnSp macro="">
      <cdr:nvCxnSpPr>
        <cdr:cNvPr id="7" name="直線コネクタ 6">
          <a:extLst xmlns:a="http://schemas.openxmlformats.org/drawingml/2006/main">
            <a:ext uri="{FF2B5EF4-FFF2-40B4-BE49-F238E27FC236}">
              <a16:creationId xmlns:a16="http://schemas.microsoft.com/office/drawing/2014/main" id="{C92A16D0-2BF2-D5CF-7896-F22B9D7E139B}"/>
            </a:ext>
          </a:extLst>
        </cdr:cNvPr>
        <cdr:cNvCxnSpPr/>
      </cdr:nvCxnSpPr>
      <cdr:spPr>
        <a:xfrm xmlns:a="http://schemas.openxmlformats.org/drawingml/2006/main">
          <a:off x="3548434" y="2488668"/>
          <a:ext cx="98213" cy="286847"/>
        </a:xfrm>
        <a:prstGeom xmlns:a="http://schemas.openxmlformats.org/drawingml/2006/main" prst="line">
          <a:avLst/>
        </a:prstGeom>
        <a:ln xmlns:a="http://schemas.openxmlformats.org/drawingml/2006/main" w="6350">
          <a:solidFill>
            <a:srgbClr val="9B4D0D"/>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2025/4/11</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2025/4/11</a:t>
            </a:fld>
            <a:endParaRPr kumimoji="1" lang="ja-JP" altLang="en-US" dirty="0"/>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dirty="0"/>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a:t>
            </a:fld>
            <a:endParaRPr kumimoji="1" lang="ja-JP" altLang="en-US" dirty="0"/>
          </a:p>
        </p:txBody>
      </p:sp>
    </p:spTree>
    <p:extLst>
      <p:ext uri="{BB962C8B-B14F-4D97-AF65-F5344CB8AC3E}">
        <p14:creationId xmlns:p14="http://schemas.microsoft.com/office/powerpoint/2010/main" val="187417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10</a:t>
            </a:fld>
            <a:endParaRPr kumimoji="1" lang="ja-JP" altLang="en-US" dirty="0"/>
          </a:p>
        </p:txBody>
      </p:sp>
    </p:spTree>
    <p:extLst>
      <p:ext uri="{BB962C8B-B14F-4D97-AF65-F5344CB8AC3E}">
        <p14:creationId xmlns:p14="http://schemas.microsoft.com/office/powerpoint/2010/main" val="82069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9768" y="4777195"/>
            <a:ext cx="5438140" cy="3908614"/>
          </a:xfrm>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11</a:t>
            </a:fld>
            <a:endParaRPr kumimoji="1" lang="ja-JP" altLang="en-US" dirty="0"/>
          </a:p>
        </p:txBody>
      </p:sp>
    </p:spTree>
    <p:extLst>
      <p:ext uri="{BB962C8B-B14F-4D97-AF65-F5344CB8AC3E}">
        <p14:creationId xmlns:p14="http://schemas.microsoft.com/office/powerpoint/2010/main" val="4280561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12</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latin typeface="ＭＳ 明朝" panose="02020609040205080304" pitchFamily="17" charset="-128"/>
              <a:ea typeface="ＭＳ 明朝" panose="02020609040205080304" pitchFamily="17" charset="-128"/>
            </a:endParaRPr>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13</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14</a:t>
            </a:fld>
            <a:endParaRPr lang="en-US" altLang="ja-JP"/>
          </a:p>
        </p:txBody>
      </p:sp>
    </p:spTree>
    <p:extLst>
      <p:ext uri="{BB962C8B-B14F-4D97-AF65-F5344CB8AC3E}">
        <p14:creationId xmlns:p14="http://schemas.microsoft.com/office/powerpoint/2010/main" val="2899646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3450421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4119650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256922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18</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709958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E140-B2C8-C5F8-8213-0B12B4C4D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1398C6-DF53-3557-F0A4-F776C58FCC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21C598-42A7-2026-39F1-2871D5C8EA3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76EAB0D-8E86-0159-4479-C1C8BD559465}"/>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70736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152296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975563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22</a:t>
            </a:fld>
            <a:endParaRPr kumimoji="1" lang="ja-JP" altLang="en-US" dirty="0"/>
          </a:p>
        </p:txBody>
      </p:sp>
    </p:spTree>
    <p:extLst>
      <p:ext uri="{BB962C8B-B14F-4D97-AF65-F5344CB8AC3E}">
        <p14:creationId xmlns:p14="http://schemas.microsoft.com/office/powerpoint/2010/main" val="826336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23</a:t>
            </a:fld>
            <a:endParaRPr lang="en-US" altLang="ja-JP"/>
          </a:p>
        </p:txBody>
      </p:sp>
    </p:spTree>
    <p:extLst>
      <p:ext uri="{BB962C8B-B14F-4D97-AF65-F5344CB8AC3E}">
        <p14:creationId xmlns:p14="http://schemas.microsoft.com/office/powerpoint/2010/main" val="3837886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24</a:t>
            </a:fld>
            <a:endParaRPr kumimoji="1" lang="ja-JP" altLang="en-US" dirty="0"/>
          </a:p>
        </p:txBody>
      </p:sp>
    </p:spTree>
    <p:extLst>
      <p:ext uri="{BB962C8B-B14F-4D97-AF65-F5344CB8AC3E}">
        <p14:creationId xmlns:p14="http://schemas.microsoft.com/office/powerpoint/2010/main" val="4185432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25</a:t>
            </a:fld>
            <a:endParaRPr kumimoji="1" lang="ja-JP" altLang="en-US" dirty="0"/>
          </a:p>
        </p:txBody>
      </p:sp>
    </p:spTree>
    <p:extLst>
      <p:ext uri="{BB962C8B-B14F-4D97-AF65-F5344CB8AC3E}">
        <p14:creationId xmlns:p14="http://schemas.microsoft.com/office/powerpoint/2010/main" val="1322758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30715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lang="ja-JP"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37404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28</a:t>
            </a:fld>
            <a:endParaRPr kumimoji="1" lang="ja-JP" altLang="en-US" dirty="0"/>
          </a:p>
        </p:txBody>
      </p:sp>
    </p:spTree>
    <p:extLst>
      <p:ext uri="{BB962C8B-B14F-4D97-AF65-F5344CB8AC3E}">
        <p14:creationId xmlns:p14="http://schemas.microsoft.com/office/powerpoint/2010/main" val="231790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3</a:t>
            </a:fld>
            <a:endParaRPr kumimoji="1" lang="ja-JP" altLang="en-US" dirty="0"/>
          </a:p>
        </p:txBody>
      </p:sp>
    </p:spTree>
    <p:extLst>
      <p:ext uri="{BB962C8B-B14F-4D97-AF65-F5344CB8AC3E}">
        <p14:creationId xmlns:p14="http://schemas.microsoft.com/office/powerpoint/2010/main" val="1409914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4</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5</a:t>
            </a:fld>
            <a:endParaRPr kumimoji="1" lang="ja-JP" altLang="en-US" dirty="0"/>
          </a:p>
        </p:txBody>
      </p:sp>
    </p:spTree>
    <p:extLst>
      <p:ext uri="{BB962C8B-B14F-4D97-AF65-F5344CB8AC3E}">
        <p14:creationId xmlns:p14="http://schemas.microsoft.com/office/powerpoint/2010/main" val="341664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6</a:t>
            </a:fld>
            <a:endParaRPr kumimoji="1" lang="ja-JP" altLang="en-US" dirty="0"/>
          </a:p>
        </p:txBody>
      </p:sp>
    </p:spTree>
    <p:extLst>
      <p:ext uri="{BB962C8B-B14F-4D97-AF65-F5344CB8AC3E}">
        <p14:creationId xmlns:p14="http://schemas.microsoft.com/office/powerpoint/2010/main" val="269519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7</a:t>
            </a:fld>
            <a:endParaRPr kumimoji="1" lang="ja-JP" altLang="en-US" dirty="0"/>
          </a:p>
        </p:txBody>
      </p:sp>
    </p:spTree>
    <p:extLst>
      <p:ext uri="{BB962C8B-B14F-4D97-AF65-F5344CB8AC3E}">
        <p14:creationId xmlns:p14="http://schemas.microsoft.com/office/powerpoint/2010/main" val="585881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8</a:t>
            </a:fld>
            <a:endParaRPr kumimoji="1" lang="ja-JP" altLang="en-US" dirty="0"/>
          </a:p>
        </p:txBody>
      </p:sp>
    </p:spTree>
    <p:extLst>
      <p:ext uri="{BB962C8B-B14F-4D97-AF65-F5344CB8AC3E}">
        <p14:creationId xmlns:p14="http://schemas.microsoft.com/office/powerpoint/2010/main" val="1610111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latin typeface="ＭＳ 明朝" panose="02020609040205080304" pitchFamily="17" charset="-128"/>
              <a:ea typeface="ＭＳ 明朝" panose="02020609040205080304" pitchFamily="17" charset="-128"/>
            </a:endParaRPr>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9</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nta.go.jp/taxes/kids/oyo/page08.htm" TargetMode="External"/><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chart" Target="../charts/chart5.xml"/><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hyperlink" Target="https://www.mof.go.jp/tax_information/index.html" TargetMode="External"/><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youtube.com/watch?v=sVKTluQsCEs" TargetMode="External"/><Relationship Id="rId7" Type="http://schemas.openxmlformats.org/officeDocument/2006/relationships/image" Target="../media/image60.png"/><Relationship Id="rId12"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63.gif"/><Relationship Id="rId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chart" Target="../charts/chart6.xml"/><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chart" Target="../charts/chart10.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chart" Target="../charts/chart1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notesSlide" Target="../notesSlides/notesSlide25.xml"/><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nta.go.jp/taxes/kids/index.htm"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www.pref.aichi.jp/soshiki/zeimu/" TargetMode="External"/><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hyperlink" Target="https://www.nta.go.jp/taxes/kids/hatten/page02.htm"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359463" y="6139381"/>
            <a:ext cx="3338414" cy="330860"/>
          </a:xfrm>
          <a:prstGeom prst="rect">
            <a:avLst/>
          </a:prstGeom>
          <a:noFill/>
        </p:spPr>
        <p:txBody>
          <a:bodyPr vert="horz" wrap="none" rtlCol="0">
            <a:spAutoFit/>
          </a:bodyPr>
          <a:lstStyle/>
          <a:p>
            <a:r>
              <a:rPr lang="ja-JP" altLang="en-US" sz="1550" spc="-10">
                <a:solidFill>
                  <a:srgbClr val="005BAD"/>
                </a:solidFill>
                <a:latin typeface="+mn-ea"/>
                <a:ea typeface="+mn-ea"/>
              </a:rPr>
              <a:t>令和</a:t>
            </a:r>
            <a:r>
              <a:rPr lang="ja-JP" altLang="en-US" sz="1550" spc="-10">
                <a:solidFill>
                  <a:srgbClr val="005BAD"/>
                </a:solidFill>
                <a:latin typeface="+mn-ea"/>
              </a:rPr>
              <a:t>７</a:t>
            </a:r>
            <a:r>
              <a:rPr lang="ja-JP" altLang="en-US" sz="1550" spc="-10">
                <a:solidFill>
                  <a:srgbClr val="005BAD"/>
                </a:solidFill>
                <a:latin typeface="+mn-ea"/>
                <a:ea typeface="+mn-ea"/>
              </a:rPr>
              <a:t>年度版 </a:t>
            </a:r>
            <a:r>
              <a:rPr kumimoji="1" lang="ja-JP" altLang="en-US" sz="1550" spc="-10" dirty="0">
                <a:solidFill>
                  <a:srgbClr val="005BAD"/>
                </a:solidFill>
                <a:latin typeface="+mn-ea"/>
                <a:ea typeface="+mn-ea"/>
              </a:rPr>
              <a:t>中学生用租税教育教材</a:t>
            </a:r>
          </a:p>
        </p:txBody>
      </p:sp>
    </p:spTree>
    <p:extLst>
      <p:ext uri="{BB962C8B-B14F-4D97-AF65-F5344CB8AC3E}">
        <p14:creationId xmlns:p14="http://schemas.microsoft.com/office/powerpoint/2010/main" val="215638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10</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15903" y="5453095"/>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2290" y="898047"/>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533525"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1822961" y="215131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289436" y="26370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1822961" y="26370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289436" y="33689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1822961"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289436" y="4100762"/>
            <a:ext cx="1533525"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1822961"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289436" y="48341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1822961" y="48341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289436" y="55660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1822961" y="55660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1822961"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a:off x="284673" y="2637087"/>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7"/>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a:off x="284673" y="55660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8777798" y="2146550"/>
            <a:ext cx="0" cy="415766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583623"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005898"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459298" y="2308475"/>
            <a:ext cx="701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公平の考え方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037273" y="2887912"/>
            <a:ext cx="15986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651386" y="2887912"/>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037273" y="3619750"/>
            <a:ext cx="21796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651386" y="3619750"/>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037273" y="4352380"/>
            <a:ext cx="29384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551373" y="4352380"/>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037273" y="5085012"/>
            <a:ext cx="32131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551373" y="5085012"/>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037273" y="5816850"/>
            <a:ext cx="30400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「現役世代と将来世代の受益と負担のバランスを保つ」という考え方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451361" y="5816850"/>
            <a:ext cx="708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12</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332797" y="1316298"/>
            <a:ext cx="7585731" cy="477054"/>
          </a:xfrm>
          <a:prstGeom prst="rect">
            <a:avLst/>
          </a:prstGeom>
          <a:noFill/>
        </p:spPr>
        <p:txBody>
          <a:bodyPr wrap="none" rtlCol="0">
            <a:spAutoFit/>
          </a:bodyPr>
          <a:lstStyle/>
          <a:p>
            <a:r>
              <a:rPr kumimoji="1" lang="ja-JP" altLang="en-US" dirty="0">
                <a:solidFill>
                  <a:srgbClr val="005BAD"/>
                </a:solidFill>
                <a:latin typeface="+mj-ea"/>
                <a:ea typeface="+mj-ea"/>
              </a:rPr>
              <a:t>税金には、みんながより公平だと思える仕組みが必要！</a:t>
            </a: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42"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600"/>
                                        <p:tgtEl>
                                          <p:spTgt spid="11"/>
                                        </p:tgtEl>
                                      </p:cBhvr>
                                    </p:animEffect>
                                    <p:anim calcmode="lin" valueType="num">
                                      <p:cBhvr>
                                        <p:cTn id="92" dur="600" fill="hold"/>
                                        <p:tgtEl>
                                          <p:spTgt spid="11"/>
                                        </p:tgtEl>
                                        <p:attrNameLst>
                                          <p:attrName>ppt_x</p:attrName>
                                        </p:attrNameLst>
                                      </p:cBhvr>
                                      <p:tavLst>
                                        <p:tav tm="0">
                                          <p:val>
                                            <p:strVal val="#ppt_x"/>
                                          </p:val>
                                        </p:tav>
                                        <p:tav tm="100000">
                                          <p:val>
                                            <p:strVal val="#ppt_x"/>
                                          </p:val>
                                        </p:tav>
                                      </p:tavLst>
                                    </p:anim>
                                    <p:anim calcmode="lin" valueType="num">
                                      <p:cBhvr>
                                        <p:cTn id="9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00"/>
                                        <p:tgtEl>
                                          <p:spTgt spid="45">
                                            <p:txEl>
                                              <p:pRg st="0" end="0"/>
                                            </p:txEl>
                                          </p:spTgt>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Effect transition="in" filter="wipe(left)">
                                      <p:cBhvr>
                                        <p:cTn id="102" dur="1000"/>
                                        <p:tgtEl>
                                          <p:spTgt spid="4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13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17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1750"/>
                                        <p:tgtEl>
                                          <p:spTgt spid="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1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26088" y="926930"/>
            <a:ext cx="8891825"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1607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49629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2092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2092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6"/>
                                        </p:tgtEl>
                                        <p:attrNameLst>
                                          <p:attrName>style.visibility</p:attrName>
                                        </p:attrNameLst>
                                      </p:cBhvr>
                                      <p:to>
                                        <p:strVal val="visible"/>
                                      </p:to>
                                    </p:set>
                                    <p:animEffect transition="in" filter="fade">
                                      <p:cBhvr>
                                        <p:cTn id="12" dur="500"/>
                                        <p:tgtEl>
                                          <p:spTgt spid="1239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94"/>
                                        </p:tgtEl>
                                        <p:attrNameLst>
                                          <p:attrName>style.visibility</p:attrName>
                                        </p:attrNameLst>
                                      </p:cBhvr>
                                      <p:to>
                                        <p:strVal val="visible"/>
                                      </p:to>
                                    </p:set>
                                    <p:animEffect transition="in" filter="fade">
                                      <p:cBhvr>
                                        <p:cTn id="21" dur="500"/>
                                        <p:tgtEl>
                                          <p:spTgt spid="123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30"/>
                                        </p:tgtEl>
                                        <p:attrNameLst>
                                          <p:attrName>style.visibility</p:attrName>
                                        </p:attrNameLst>
                                      </p:cBhvr>
                                      <p:to>
                                        <p:strVal val="visible"/>
                                      </p:to>
                                    </p:set>
                                    <p:animEffect transition="in" filter="fade">
                                      <p:cBhvr>
                                        <p:cTn id="24" dur="500"/>
                                        <p:tgtEl>
                                          <p:spTgt spid="123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500"/>
                                        <p:tgtEl>
                                          <p:spTgt spid="122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331"/>
                                        </p:tgtEl>
                                        <p:attrNameLst>
                                          <p:attrName>style.visibility</p:attrName>
                                        </p:attrNameLst>
                                      </p:cBhvr>
                                      <p:to>
                                        <p:strVal val="visible"/>
                                      </p:to>
                                    </p:set>
                                    <p:animEffect transition="in" filter="fade">
                                      <p:cBhvr>
                                        <p:cTn id="30" dur="500"/>
                                        <p:tgtEl>
                                          <p:spTgt spid="1233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500"/>
                                        <p:tgtEl>
                                          <p:spTgt spid="12308"/>
                                        </p:tgtEl>
                                      </p:cBhvr>
                                    </p:animEffect>
                                  </p:childTnLst>
                                </p:cTn>
                              </p:par>
                              <p:par>
                                <p:cTn id="40" presetID="10" presetClass="entr" presetSubtype="0" fill="hold" nodeType="withEffect">
                                  <p:stCondLst>
                                    <p:cond delay="0"/>
                                  </p:stCondLst>
                                  <p:childTnLst>
                                    <p:set>
                                      <p:cBhvr>
                                        <p:cTn id="41" dur="1" fill="hold">
                                          <p:stCondLst>
                                            <p:cond delay="0"/>
                                          </p:stCondLst>
                                        </p:cTn>
                                        <p:tgtEl>
                                          <p:spTgt spid="12327"/>
                                        </p:tgtEl>
                                        <p:attrNameLst>
                                          <p:attrName>style.visibility</p:attrName>
                                        </p:attrNameLst>
                                      </p:cBhvr>
                                      <p:to>
                                        <p:strVal val="visible"/>
                                      </p:to>
                                    </p:set>
                                    <p:animEffect transition="in" filter="fade">
                                      <p:cBhvr>
                                        <p:cTn id="42" dur="500"/>
                                        <p:tgtEl>
                                          <p:spTgt spid="12327"/>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cTn>
                              </p:par>
                              <p:par>
                                <p:cTn id="49" presetID="10" presetClass="entr" presetSubtype="0" fill="hold" nodeType="withEffect">
                                  <p:stCondLst>
                                    <p:cond delay="0"/>
                                  </p:stCondLst>
                                  <p:childTnLst>
                                    <p:set>
                                      <p:cBhvr>
                                        <p:cTn id="50" dur="1" fill="hold">
                                          <p:stCondLst>
                                            <p:cond delay="0"/>
                                          </p:stCondLst>
                                        </p:cTn>
                                        <p:tgtEl>
                                          <p:spTgt spid="12321"/>
                                        </p:tgtEl>
                                        <p:attrNameLst>
                                          <p:attrName>style.visibility</p:attrName>
                                        </p:attrNameLst>
                                      </p:cBhvr>
                                      <p:to>
                                        <p:strVal val="visible"/>
                                      </p:to>
                                    </p:set>
                                    <p:animEffect transition="in" filter="fade">
                                      <p:cBhvr>
                                        <p:cTn id="51" dur="500"/>
                                        <p:tgtEl>
                                          <p:spTgt spid="1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7"/>
                                        </p:tgtEl>
                                        <p:attrNameLst>
                                          <p:attrName>style.visibility</p:attrName>
                                        </p:attrNameLst>
                                      </p:cBhvr>
                                      <p:to>
                                        <p:strVal val="visible"/>
                                      </p:to>
                                    </p:set>
                                    <p:animEffect transition="in" filter="fade">
                                      <p:cBhvr>
                                        <p:cTn id="57" dur="500"/>
                                        <p:tgtEl>
                                          <p:spTgt spid="12397"/>
                                        </p:tgtEl>
                                      </p:cBhvr>
                                    </p:animEffect>
                                  </p:childTnLst>
                                </p:cTn>
                              </p:par>
                              <p:par>
                                <p:cTn id="58" presetID="10" presetClass="entr" presetSubtype="0" fill="hold" nodeType="withEffect">
                                  <p:stCondLst>
                                    <p:cond delay="0"/>
                                  </p:stCondLst>
                                  <p:childTnLst>
                                    <p:set>
                                      <p:cBhvr>
                                        <p:cTn id="59" dur="1" fill="hold">
                                          <p:stCondLst>
                                            <p:cond delay="0"/>
                                          </p:stCondLst>
                                        </p:cTn>
                                        <p:tgtEl>
                                          <p:spTgt spid="12324"/>
                                        </p:tgtEl>
                                        <p:attrNameLst>
                                          <p:attrName>style.visibility</p:attrName>
                                        </p:attrNameLst>
                                      </p:cBhvr>
                                      <p:to>
                                        <p:strVal val="visible"/>
                                      </p:to>
                                    </p:set>
                                    <p:animEffect transition="in" filter="fade">
                                      <p:cBhvr>
                                        <p:cTn id="60" dur="500"/>
                                        <p:tgtEl>
                                          <p:spTgt spid="123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Effect transition="in" filter="fade">
                                      <p:cBhvr>
                                        <p:cTn id="63" dur="500"/>
                                        <p:tgtEl>
                                          <p:spTgt spid="123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87"/>
                                        </p:tgtEl>
                                        <p:attrNameLst>
                                          <p:attrName>style.visibility</p:attrName>
                                        </p:attrNameLst>
                                      </p:cBhvr>
                                      <p:to>
                                        <p:strVal val="visible"/>
                                      </p:to>
                                    </p:set>
                                    <p:animEffect transition="in" filter="fade">
                                      <p:cBhvr>
                                        <p:cTn id="66" dur="500"/>
                                        <p:tgtEl>
                                          <p:spTgt spid="1238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302"/>
                                        </p:tgtEl>
                                        <p:attrNameLst>
                                          <p:attrName>style.visibility</p:attrName>
                                        </p:attrNameLst>
                                      </p:cBhvr>
                                      <p:to>
                                        <p:strVal val="visible"/>
                                      </p:to>
                                    </p:set>
                                    <p:animEffect transition="in" filter="fade">
                                      <p:cBhvr>
                                        <p:cTn id="72" dur="500"/>
                                        <p:tgtEl>
                                          <p:spTgt spid="1230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fade">
                                      <p:cBhvr>
                                        <p:cTn id="75" dur="500"/>
                                        <p:tgtEl>
                                          <p:spTgt spid="12393"/>
                                        </p:tgtEl>
                                      </p:cBhvr>
                                    </p:animEffect>
                                  </p:childTnLst>
                                </p:cTn>
                              </p:par>
                              <p:par>
                                <p:cTn id="76" presetID="10" presetClass="entr" presetSubtype="0" fill="hold" nodeType="withEffect">
                                  <p:stCondLst>
                                    <p:cond delay="0"/>
                                  </p:stCondLst>
                                  <p:childTnLst>
                                    <p:set>
                                      <p:cBhvr>
                                        <p:cTn id="77" dur="1" fill="hold">
                                          <p:stCondLst>
                                            <p:cond delay="0"/>
                                          </p:stCondLst>
                                        </p:cTn>
                                        <p:tgtEl>
                                          <p:spTgt spid="12313"/>
                                        </p:tgtEl>
                                        <p:attrNameLst>
                                          <p:attrName>style.visibility</p:attrName>
                                        </p:attrNameLst>
                                      </p:cBhvr>
                                      <p:to>
                                        <p:strVal val="visible"/>
                                      </p:to>
                                    </p:set>
                                    <p:animEffect transition="in" filter="fade">
                                      <p:cBhvr>
                                        <p:cTn id="78" dur="500"/>
                                        <p:tgtEl>
                                          <p:spTgt spid="12313"/>
                                        </p:tgtEl>
                                      </p:cBhvr>
                                    </p:animEffect>
                                  </p:childTnLst>
                                </p:cTn>
                              </p:par>
                              <p:par>
                                <p:cTn id="79" presetID="10" presetClass="entr" presetSubtype="0" fill="hold" nodeType="withEffect">
                                  <p:stCondLst>
                                    <p:cond delay="0"/>
                                  </p:stCondLst>
                                  <p:childTnLst>
                                    <p:set>
                                      <p:cBhvr>
                                        <p:cTn id="80" dur="1" fill="hold">
                                          <p:stCondLst>
                                            <p:cond delay="0"/>
                                          </p:stCondLst>
                                        </p:cTn>
                                        <p:tgtEl>
                                          <p:spTgt spid="12317"/>
                                        </p:tgtEl>
                                        <p:attrNameLst>
                                          <p:attrName>style.visibility</p:attrName>
                                        </p:attrNameLst>
                                      </p:cBhvr>
                                      <p:to>
                                        <p:strVal val="visible"/>
                                      </p:to>
                                    </p:set>
                                    <p:animEffect transition="in" filter="fade">
                                      <p:cBhvr>
                                        <p:cTn id="81"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340205" y="2438019"/>
            <a:ext cx="8479945" cy="369131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rPr>
              <a:t>2024</a:t>
            </a:r>
            <a:r>
              <a:rPr kumimoji="1" lang="ja-JP" altLang="en-US" sz="1700" dirty="0">
                <a:latin typeface="+mn-ea"/>
                <a:ea typeface="+mn-ea"/>
              </a:rPr>
              <a:t>年度（令和６年度）予算の国の一般会計歳出</a:t>
            </a:r>
            <a:r>
              <a:rPr kumimoji="1" lang="en-US" altLang="ja-JP" sz="2000" dirty="0">
                <a:solidFill>
                  <a:srgbClr val="005BAD"/>
                </a:solidFill>
                <a:latin typeface="+mn-ea"/>
                <a:ea typeface="+mn-ea"/>
              </a:rPr>
              <a:t>112.6</a:t>
            </a:r>
            <a:r>
              <a:rPr kumimoji="1" lang="ja-JP" altLang="en-US" sz="2000" dirty="0">
                <a:solidFill>
                  <a:srgbClr val="005BAD"/>
                </a:solidFill>
                <a:latin typeface="+mn-ea"/>
                <a:ea typeface="+mn-ea"/>
              </a:rPr>
              <a:t>兆円</a:t>
            </a:r>
            <a:r>
              <a:rPr kumimoji="1" lang="ja-JP" altLang="en-US" sz="1700" dirty="0">
                <a:latin typeface="+mn-ea"/>
                <a:ea typeface="+mn-ea"/>
              </a:rPr>
              <a:t>は、主に、</a:t>
            </a:r>
            <a:r>
              <a:rPr kumimoji="1" lang="ja-JP" altLang="en-US" sz="2000" dirty="0">
                <a:solidFill>
                  <a:srgbClr val="005BAD"/>
                </a:solidFill>
                <a:latin typeface="+mn-ea"/>
                <a:ea typeface="+mn-ea"/>
              </a:rPr>
              <a:t>①社会保障、</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②国債費、③地方交付税交付金等に使われており、これらで約</a:t>
            </a:r>
            <a:r>
              <a:rPr kumimoji="1" lang="en-US" altLang="ja-JP" sz="2000" dirty="0">
                <a:solidFill>
                  <a:srgbClr val="005BAD"/>
                </a:solidFill>
                <a:latin typeface="+mn-ea"/>
                <a:ea typeface="+mn-ea"/>
              </a:rPr>
              <a:t>3/</a:t>
            </a:r>
            <a:r>
              <a:rPr lang="en-US" altLang="ja-JP" sz="2000" dirty="0">
                <a:solidFill>
                  <a:srgbClr val="005BAD"/>
                </a:solidFill>
                <a:latin typeface="+mn-ea"/>
              </a:rPr>
              <a:t>4</a:t>
            </a:r>
            <a:endParaRPr lang="en-US" altLang="ja-JP" sz="2000" dirty="0">
              <a:solidFill>
                <a:srgbClr val="005BAD"/>
              </a:solidFill>
              <a:latin typeface="+mn-ea"/>
              <a:ea typeface="+mn-ea"/>
            </a:endParaRPr>
          </a:p>
          <a:p>
            <a:pPr>
              <a:lnSpc>
                <a:spcPct val="110000"/>
              </a:lnSpc>
              <a:spcBef>
                <a:spcPts val="0"/>
              </a:spcBef>
              <a:buClr>
                <a:srgbClr val="005BAD"/>
              </a:buClr>
            </a:pPr>
            <a:r>
              <a:rPr kumimoji="1" lang="en-US" altLang="ja-JP" sz="2000" dirty="0">
                <a:solidFill>
                  <a:srgbClr val="005BAD"/>
                </a:solidFill>
                <a:latin typeface="+mn-ea"/>
                <a:ea typeface="+mn-ea"/>
              </a:rPr>
              <a:t>   </a:t>
            </a:r>
            <a:r>
              <a:rPr kumimoji="1" lang="ja-JP" altLang="en-US" sz="1700" dirty="0">
                <a:latin typeface="+mn-ea"/>
                <a:ea typeface="+mn-ea"/>
              </a:rPr>
              <a:t>を</a:t>
            </a:r>
            <a:r>
              <a:rPr kumimoji="1" lang="ja-JP" altLang="en-US" sz="1700" dirty="0">
                <a:latin typeface="+mn-ea"/>
              </a:rPr>
              <a:t>占めています</a:t>
            </a:r>
            <a:r>
              <a:rPr kumimoji="1" lang="ja-JP" altLang="en-US" sz="1700" dirty="0">
                <a:latin typeface="+mn-ea"/>
                <a:ea typeface="+mn-ea"/>
              </a:rPr>
              <a:t>。</a:t>
            </a:r>
          </a:p>
          <a:p>
            <a:pPr marL="252000" indent="-252000">
              <a:lnSpc>
                <a:spcPct val="110000"/>
              </a:lnSpc>
              <a:spcBef>
                <a:spcPts val="1800"/>
              </a:spcBef>
              <a:buClr>
                <a:srgbClr val="005BAD"/>
              </a:buClr>
              <a:buFont typeface="Wingdings" panose="05000000000000000000" pitchFamily="2" charset="2"/>
              <a:buChar char="l"/>
            </a:pPr>
            <a:r>
              <a:rPr kumimoji="1" lang="en-US" altLang="ja-JP" sz="1700" dirty="0">
                <a:latin typeface="+mn-ea"/>
                <a:ea typeface="+mn-ea"/>
              </a:rPr>
              <a:t>2024</a:t>
            </a:r>
            <a:r>
              <a:rPr kumimoji="1" lang="ja-JP" altLang="en-US" sz="1700" dirty="0">
                <a:latin typeface="+mn-ea"/>
                <a:ea typeface="+mn-ea"/>
              </a:rPr>
              <a:t>年度（令和６年度）予算の国の一般会計歳入</a:t>
            </a:r>
            <a:r>
              <a:rPr kumimoji="1" lang="en-US" altLang="ja-JP" dirty="0">
                <a:solidFill>
                  <a:srgbClr val="005BAD"/>
                </a:solidFill>
                <a:latin typeface="+mn-ea"/>
                <a:ea typeface="+mn-ea"/>
              </a:rPr>
              <a:t>112.6</a:t>
            </a:r>
            <a:r>
              <a:rPr kumimoji="1" lang="ja-JP" altLang="en-US" dirty="0">
                <a:solidFill>
                  <a:srgbClr val="005BAD"/>
                </a:solidFill>
                <a:latin typeface="+mn-ea"/>
                <a:ea typeface="+mn-ea"/>
              </a:rPr>
              <a:t>兆円は、</a:t>
            </a:r>
            <a:endParaRPr kumimoji="1" lang="en-US" altLang="ja-JP" dirty="0">
              <a:solidFill>
                <a:srgbClr val="005BAD"/>
              </a:solidFill>
              <a:latin typeface="+mn-ea"/>
              <a:ea typeface="+mn-ea"/>
            </a:endParaRPr>
          </a:p>
          <a:p>
            <a:pPr>
              <a:lnSpc>
                <a:spcPct val="110000"/>
              </a:lnSpc>
              <a:spcBef>
                <a:spcPts val="0"/>
              </a:spcBef>
              <a:buClr>
                <a:srgbClr val="005BAD"/>
              </a:buClr>
            </a:pPr>
            <a:r>
              <a:rPr lang="en-US" altLang="ja-JP" dirty="0">
                <a:solidFill>
                  <a:srgbClr val="005BAD"/>
                </a:solidFill>
                <a:latin typeface="+mn-ea"/>
                <a:ea typeface="+mn-ea"/>
              </a:rPr>
              <a:t>   </a:t>
            </a:r>
            <a:r>
              <a:rPr kumimoji="1" lang="ja-JP" altLang="en-US" dirty="0">
                <a:solidFill>
                  <a:srgbClr val="005BAD"/>
                </a:solidFill>
                <a:latin typeface="+mn-ea"/>
                <a:ea typeface="+mn-ea"/>
              </a:rPr>
              <a:t>税収等と公債金（借金）で構成</a:t>
            </a:r>
            <a:r>
              <a:rPr kumimoji="1" lang="ja-JP" altLang="en-US" sz="1700"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現在、</a:t>
            </a:r>
            <a:r>
              <a:rPr kumimoji="1" lang="ja-JP" altLang="en-US" dirty="0">
                <a:solidFill>
                  <a:srgbClr val="005BAD"/>
                </a:solidFill>
                <a:latin typeface="+mn-ea"/>
                <a:ea typeface="+mn-ea"/>
              </a:rPr>
              <a:t>税収等では歳出全体の約</a:t>
            </a:r>
            <a:r>
              <a:rPr kumimoji="1" lang="en-US" altLang="ja-JP" dirty="0">
                <a:solidFill>
                  <a:srgbClr val="005BAD"/>
                </a:solidFill>
                <a:latin typeface="+mn-ea"/>
                <a:ea typeface="+mn-ea"/>
              </a:rPr>
              <a:t>2/</a:t>
            </a:r>
            <a:r>
              <a:rPr lang="en-US" altLang="ja-JP" dirty="0">
                <a:solidFill>
                  <a:srgbClr val="005BAD"/>
                </a:solidFill>
                <a:latin typeface="+mn-ea"/>
                <a:ea typeface="+mn-ea"/>
              </a:rPr>
              <a:t>3</a:t>
            </a:r>
            <a:r>
              <a:rPr kumimoji="1" lang="ja-JP" altLang="en-US" dirty="0">
                <a:solidFill>
                  <a:srgbClr val="005BAD"/>
                </a:solidFill>
                <a:latin typeface="+mn-ea"/>
                <a:ea typeface="+mn-ea"/>
              </a:rPr>
              <a:t>しか賄えておらず、</a:t>
            </a:r>
            <a:endParaRPr lang="en-US" altLang="ja-JP" dirty="0">
              <a:solidFill>
                <a:srgbClr val="005BAD"/>
              </a:solidFill>
              <a:latin typeface="+mn-ea"/>
              <a:ea typeface="+mn-ea"/>
            </a:endParaRPr>
          </a:p>
          <a:p>
            <a:pPr>
              <a:lnSpc>
                <a:spcPct val="110000"/>
              </a:lnSpc>
              <a:spcBef>
                <a:spcPts val="0"/>
              </a:spcBef>
              <a:buClr>
                <a:srgbClr val="005BAD"/>
              </a:buClr>
            </a:pPr>
            <a:r>
              <a:rPr kumimoji="1" lang="ja-JP" altLang="en-US" dirty="0">
                <a:solidFill>
                  <a:srgbClr val="005BAD"/>
                </a:solidFill>
                <a:latin typeface="+mn-ea"/>
                <a:ea typeface="+mn-ea"/>
              </a:rPr>
              <a:t> </a:t>
            </a:r>
            <a:r>
              <a:rPr kumimoji="1" lang="ja-JP" altLang="en-US" spc="100" dirty="0">
                <a:solidFill>
                  <a:srgbClr val="005BAD"/>
                </a:solidFill>
                <a:latin typeface="+mn-ea"/>
                <a:ea typeface="+mn-ea"/>
              </a:rPr>
              <a:t> </a:t>
            </a:r>
            <a:r>
              <a:rPr kumimoji="1" lang="ja-JP" altLang="en-US" dirty="0">
                <a:solidFill>
                  <a:srgbClr val="005BAD"/>
                </a:solidFill>
                <a:latin typeface="+mn-ea"/>
                <a:ea typeface="+mn-ea"/>
              </a:rPr>
              <a:t>残りの約</a:t>
            </a:r>
            <a:r>
              <a:rPr kumimoji="1" lang="en-US" altLang="ja-JP" dirty="0">
                <a:solidFill>
                  <a:srgbClr val="005BAD"/>
                </a:solidFill>
                <a:latin typeface="+mn-ea"/>
                <a:ea typeface="+mn-ea"/>
              </a:rPr>
              <a:t>1/</a:t>
            </a:r>
            <a:r>
              <a:rPr lang="en-US" altLang="ja-JP" dirty="0">
                <a:solidFill>
                  <a:srgbClr val="005BAD"/>
                </a:solidFill>
                <a:latin typeface="+mn-ea"/>
                <a:ea typeface="+mn-ea"/>
              </a:rPr>
              <a:t>3</a:t>
            </a:r>
            <a:r>
              <a:rPr kumimoji="1" lang="ja-JP" altLang="en-US" dirty="0">
                <a:solidFill>
                  <a:srgbClr val="005BAD"/>
                </a:solidFill>
                <a:latin typeface="+mn-ea"/>
                <a:ea typeface="+mn-ea"/>
              </a:rPr>
              <a:t>は公債金（借金）に依存</a:t>
            </a:r>
            <a:r>
              <a:rPr kumimoji="1" lang="ja-JP" altLang="en-US" sz="1700" dirty="0">
                <a:latin typeface="+mn-ea"/>
                <a:ea typeface="+mn-ea"/>
              </a:rPr>
              <a:t>しています。</a:t>
            </a:r>
            <a:endParaRPr kumimoji="1" lang="en-US" altLang="ja-JP" sz="1700" dirty="0">
              <a:latin typeface="+mn-ea"/>
              <a:ea typeface="+mn-ea"/>
            </a:endParaRPr>
          </a:p>
          <a:p>
            <a:pPr marL="252000" indent="-252000">
              <a:lnSpc>
                <a:spcPct val="110000"/>
              </a:lnSpc>
              <a:spcBef>
                <a:spcPts val="0"/>
              </a:spcBef>
              <a:buClr>
                <a:srgbClr val="005BAD"/>
              </a:buClr>
            </a:pPr>
            <a:r>
              <a:rPr kumimoji="1" lang="ja-JP" altLang="en-US" sz="1700" dirty="0">
                <a:latin typeface="+mn-ea"/>
                <a:ea typeface="+mn-ea"/>
              </a:rPr>
              <a:t>  </a:t>
            </a:r>
            <a:r>
              <a:rPr kumimoji="1" lang="ja-JP" altLang="en-US" sz="1700" spc="100" dirty="0">
                <a:latin typeface="+mn-ea"/>
                <a:ea typeface="+mn-ea"/>
              </a:rPr>
              <a:t> </a:t>
            </a:r>
            <a:r>
              <a:rPr kumimoji="1" lang="ja-JP" altLang="en-US" sz="1700" dirty="0">
                <a:latin typeface="+mn-ea"/>
                <a:ea typeface="+mn-ea"/>
              </a:rPr>
              <a:t>この借金の返済には将来世代の税収等が充てられることになるため、</a:t>
            </a:r>
            <a:endParaRPr kumimoji="1" lang="en-US" altLang="ja-JP" sz="1700" dirty="0">
              <a:latin typeface="+mn-ea"/>
              <a:ea typeface="+mn-ea"/>
            </a:endParaRPr>
          </a:p>
          <a:p>
            <a:pPr marL="252000" indent="-252000">
              <a:lnSpc>
                <a:spcPct val="110000"/>
              </a:lnSpc>
              <a:spcBef>
                <a:spcPts val="0"/>
              </a:spcBef>
              <a:buClr>
                <a:srgbClr val="005BAD"/>
              </a:buClr>
            </a:pPr>
            <a:r>
              <a:rPr lang="en-US" altLang="ja-JP" sz="1700" dirty="0">
                <a:latin typeface="+mn-ea"/>
                <a:ea typeface="+mn-ea"/>
              </a:rPr>
              <a:t>   </a:t>
            </a:r>
            <a:r>
              <a:rPr kumimoji="1" lang="ja-JP" altLang="en-US" sz="1700" dirty="0">
                <a:latin typeface="+mn-ea"/>
                <a:ea typeface="+mn-ea"/>
              </a:rPr>
              <a:t>将来世代へ負担を先送りしています。</a:t>
            </a: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340205" y="1176020"/>
            <a:ext cx="6050656" cy="64633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年間に得た国の収入を「歳入」、支出を「歳出」といい、</a:t>
            </a:r>
          </a:p>
          <a:p>
            <a:r>
              <a:rPr kumimoji="1" lang="ja-JP" altLang="en-US" sz="1800" dirty="0">
                <a:latin typeface="+mn-ea"/>
                <a:ea typeface="+mn-ea"/>
              </a:rPr>
              <a:t>国や地方公共団体が行う経済活動を「財政」といいます。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0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left)">
                                      <p:cBhvr>
                                        <p:cTn id="21" dur="1750"/>
                                        <p:tgtEl>
                                          <p:spTgt spid="18">
                                            <p:txEl>
                                              <p:pRg st="0" end="0"/>
                                            </p:txEl>
                                          </p:spTgt>
                                        </p:tgtEl>
                                      </p:cBhvr>
                                    </p:animEffect>
                                  </p:childTnLst>
                                </p:cTn>
                              </p:par>
                            </p:childTnLst>
                          </p:cTn>
                        </p:par>
                        <p:par>
                          <p:cTn id="22" fill="hold">
                            <p:stCondLst>
                              <p:cond delay="1750"/>
                            </p:stCondLst>
                            <p:childTnLst>
                              <p:par>
                                <p:cTn id="23" presetID="22" presetClass="entr" presetSubtype="8" fill="hold"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wipe(left)">
                                      <p:cBhvr>
                                        <p:cTn id="25" dur="1700"/>
                                        <p:tgtEl>
                                          <p:spTgt spid="18">
                                            <p:txEl>
                                              <p:pRg st="1" end="1"/>
                                            </p:txEl>
                                          </p:spTgt>
                                        </p:tgtEl>
                                      </p:cBhvr>
                                    </p:animEffect>
                                  </p:childTnLst>
                                </p:cTn>
                              </p:par>
                            </p:childTnLst>
                          </p:cTn>
                        </p:par>
                        <p:par>
                          <p:cTn id="26" fill="hold">
                            <p:stCondLst>
                              <p:cond delay="3450"/>
                            </p:stCondLst>
                            <p:childTnLst>
                              <p:par>
                                <p:cTn id="27" presetID="22" presetClass="entr" presetSubtype="8" fill="hold" nodeType="after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wipe(left)">
                                      <p:cBhvr>
                                        <p:cTn id="29" dur="750"/>
                                        <p:tgtEl>
                                          <p:spTgt spid="1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xEl>
                                              <p:pRg st="3" end="3"/>
                                            </p:txEl>
                                          </p:spTgt>
                                        </p:tgtEl>
                                        <p:attrNameLst>
                                          <p:attrName>style.visibility</p:attrName>
                                        </p:attrNameLst>
                                      </p:cBhvr>
                                      <p:to>
                                        <p:strVal val="visible"/>
                                      </p:to>
                                    </p:set>
                                    <p:animEffect transition="in" filter="wipe(left)">
                                      <p:cBhvr>
                                        <p:cTn id="34" dur="1700"/>
                                        <p:tgtEl>
                                          <p:spTgt spid="18">
                                            <p:txEl>
                                              <p:pRg st="3" end="3"/>
                                            </p:txEl>
                                          </p:spTgt>
                                        </p:tgtEl>
                                      </p:cBhvr>
                                    </p:animEffect>
                                  </p:childTnLst>
                                </p:cTn>
                              </p:par>
                            </p:childTnLst>
                          </p:cTn>
                        </p:par>
                        <p:par>
                          <p:cTn id="35" fill="hold">
                            <p:stCondLst>
                              <p:cond delay="1700"/>
                            </p:stCondLst>
                            <p:childTnLst>
                              <p:par>
                                <p:cTn id="36" presetID="22" presetClass="entr" presetSubtype="8" fill="hold" nodeType="after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wipe(left)">
                                      <p:cBhvr>
                                        <p:cTn id="38" dur="1650"/>
                                        <p:tgtEl>
                                          <p:spTgt spid="1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animEffect transition="in" filter="wipe(left)">
                                      <p:cBhvr>
                                        <p:cTn id="43" dur="1750"/>
                                        <p:tgtEl>
                                          <p:spTgt spid="18">
                                            <p:txEl>
                                              <p:pRg st="5" end="5"/>
                                            </p:txEl>
                                          </p:spTgt>
                                        </p:tgtEl>
                                      </p:cBhvr>
                                    </p:animEffect>
                                  </p:childTnLst>
                                </p:cTn>
                              </p:par>
                            </p:childTnLst>
                          </p:cTn>
                        </p:par>
                        <p:par>
                          <p:cTn id="44" fill="hold">
                            <p:stCondLst>
                              <p:cond delay="1750"/>
                            </p:stCondLst>
                            <p:childTnLst>
                              <p:par>
                                <p:cTn id="45" presetID="22" presetClass="entr" presetSubtype="8" fill="hold" nodeType="afterEffect">
                                  <p:stCondLst>
                                    <p:cond delay="0"/>
                                  </p:stCondLst>
                                  <p:childTnLst>
                                    <p:set>
                                      <p:cBhvr>
                                        <p:cTn id="46" dur="1" fill="hold">
                                          <p:stCondLst>
                                            <p:cond delay="0"/>
                                          </p:stCondLst>
                                        </p:cTn>
                                        <p:tgtEl>
                                          <p:spTgt spid="18">
                                            <p:txEl>
                                              <p:pRg st="6" end="6"/>
                                            </p:txEl>
                                          </p:spTgt>
                                        </p:tgtEl>
                                        <p:attrNameLst>
                                          <p:attrName>style.visibility</p:attrName>
                                        </p:attrNameLst>
                                      </p:cBhvr>
                                      <p:to>
                                        <p:strVal val="visible"/>
                                      </p:to>
                                    </p:set>
                                    <p:animEffect transition="in" filter="wipe(left)">
                                      <p:cBhvr>
                                        <p:cTn id="47" dur="1650"/>
                                        <p:tgtEl>
                                          <p:spTgt spid="18">
                                            <p:txEl>
                                              <p:pRg st="6" end="6"/>
                                            </p:txEl>
                                          </p:spTgt>
                                        </p:tgtEl>
                                      </p:cBhvr>
                                    </p:animEffect>
                                  </p:childTnLst>
                                </p:cTn>
                              </p:par>
                            </p:childTnLst>
                          </p:cTn>
                        </p:par>
                        <p:par>
                          <p:cTn id="48" fill="hold">
                            <p:stCondLst>
                              <p:cond delay="3400"/>
                            </p:stCondLst>
                            <p:childTnLst>
                              <p:par>
                                <p:cTn id="49" presetID="22" presetClass="entr" presetSubtype="8" fill="hold" nodeType="afterEffect">
                                  <p:stCondLst>
                                    <p:cond delay="0"/>
                                  </p:stCondLst>
                                  <p:childTnLst>
                                    <p:set>
                                      <p:cBhvr>
                                        <p:cTn id="50" dur="1" fill="hold">
                                          <p:stCondLst>
                                            <p:cond delay="0"/>
                                          </p:stCondLst>
                                        </p:cTn>
                                        <p:tgtEl>
                                          <p:spTgt spid="18">
                                            <p:txEl>
                                              <p:pRg st="7" end="7"/>
                                            </p:txEl>
                                          </p:spTgt>
                                        </p:tgtEl>
                                        <p:attrNameLst>
                                          <p:attrName>style.visibility</p:attrName>
                                        </p:attrNameLst>
                                      </p:cBhvr>
                                      <p:to>
                                        <p:strVal val="visible"/>
                                      </p:to>
                                    </p:set>
                                    <p:animEffect transition="in" filter="wipe(left)">
                                      <p:cBhvr>
                                        <p:cTn id="51" dur="1700"/>
                                        <p:tgtEl>
                                          <p:spTgt spid="18">
                                            <p:txEl>
                                              <p:pRg st="7" end="7"/>
                                            </p:txEl>
                                          </p:spTgt>
                                        </p:tgtEl>
                                      </p:cBhvr>
                                    </p:animEffect>
                                  </p:childTnLst>
                                </p:cTn>
                              </p:par>
                            </p:childTnLst>
                          </p:cTn>
                        </p:par>
                        <p:par>
                          <p:cTn id="52" fill="hold">
                            <p:stCondLst>
                              <p:cond delay="5100"/>
                            </p:stCondLst>
                            <p:childTnLst>
                              <p:par>
                                <p:cTn id="53" presetID="22" presetClass="entr" presetSubtype="8" fill="hold" nodeType="afterEffect">
                                  <p:stCondLst>
                                    <p:cond delay="0"/>
                                  </p:stCondLst>
                                  <p:childTnLst>
                                    <p:set>
                                      <p:cBhvr>
                                        <p:cTn id="54" dur="1" fill="hold">
                                          <p:stCondLst>
                                            <p:cond delay="0"/>
                                          </p:stCondLst>
                                        </p:cTn>
                                        <p:tgtEl>
                                          <p:spTgt spid="18">
                                            <p:txEl>
                                              <p:pRg st="8" end="8"/>
                                            </p:txEl>
                                          </p:spTgt>
                                        </p:tgtEl>
                                        <p:attrNameLst>
                                          <p:attrName>style.visibility</p:attrName>
                                        </p:attrNameLst>
                                      </p:cBhvr>
                                      <p:to>
                                        <p:strVal val="visible"/>
                                      </p:to>
                                    </p:set>
                                    <p:animEffect transition="in" filter="wipe(left)">
                                      <p:cBhvr>
                                        <p:cTn id="55" dur="12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12" name="object 66">
            <a:extLst>
              <a:ext uri="{FF2B5EF4-FFF2-40B4-BE49-F238E27FC236}">
                <a16:creationId xmlns:a16="http://schemas.microsoft.com/office/drawing/2014/main" id="{8E01C08E-4CD8-B14B-169A-09D425518F73}"/>
              </a:ext>
            </a:extLst>
          </p:cNvPr>
          <p:cNvSpPr txBox="1"/>
          <p:nvPr/>
        </p:nvSpPr>
        <p:spPr>
          <a:xfrm>
            <a:off x="3637722" y="6353729"/>
            <a:ext cx="5168982" cy="123111"/>
          </a:xfrm>
          <a:prstGeom prst="rect">
            <a:avLst/>
          </a:prstGeom>
        </p:spPr>
        <p:txBody>
          <a:bodyPr vert="horz" wrap="square" lIns="0" tIns="0" rIns="0" bIns="0" rtlCol="0" anchor="ctr">
            <a:spAutoFit/>
          </a:bodyPr>
          <a:lstStyle/>
          <a:p>
            <a:pPr marL="11723" defTabSz="844083">
              <a:defRPr/>
            </a:pPr>
            <a:r>
              <a:rPr lang="en-US" altLang="ja-JP" sz="800" dirty="0">
                <a:solidFill>
                  <a:prstClr val="black"/>
                </a:solidFill>
                <a:latin typeface="+mn-ea"/>
                <a:ea typeface="+mn-ea"/>
                <a:cs typeface="Yu Gothic"/>
              </a:rPr>
              <a:t>※</a:t>
            </a:r>
            <a:r>
              <a:rPr lang="ja-JP" altLang="en-US" sz="800" dirty="0">
                <a:solidFill>
                  <a:prstClr val="black"/>
                </a:solidFill>
                <a:latin typeface="+mn-ea"/>
                <a:cs typeface="Yu Gothic"/>
              </a:rPr>
              <a:t>歳出の「その他」には、原油価格・物価高騰対策及び賃上げ促進環境整備対応予備費（</a:t>
            </a:r>
            <a:r>
              <a:rPr lang="en-US" altLang="ja-JP" sz="800" dirty="0">
                <a:solidFill>
                  <a:prstClr val="black"/>
                </a:solidFill>
                <a:latin typeface="+mn-ea"/>
                <a:cs typeface="Yu Gothic"/>
              </a:rPr>
              <a:t>0.9%</a:t>
            </a:r>
            <a:r>
              <a:rPr lang="ja-JP" altLang="en-US" sz="800" dirty="0">
                <a:solidFill>
                  <a:prstClr val="black"/>
                </a:solidFill>
                <a:latin typeface="+mn-ea"/>
                <a:cs typeface="Yu Gothic"/>
              </a:rPr>
              <a:t>（</a:t>
            </a:r>
            <a:r>
              <a:rPr lang="en-US" altLang="ja-JP" sz="800" dirty="0">
                <a:solidFill>
                  <a:prstClr val="black"/>
                </a:solidFill>
                <a:latin typeface="+mn-ea"/>
                <a:cs typeface="Yu Gothic"/>
              </a:rPr>
              <a:t>1.0</a:t>
            </a:r>
            <a:r>
              <a:rPr lang="ja-JP" altLang="en-US" sz="800" dirty="0">
                <a:solidFill>
                  <a:prstClr val="black"/>
                </a:solidFill>
                <a:latin typeface="+mn-ea"/>
                <a:cs typeface="Yu Gothic"/>
              </a:rPr>
              <a:t>兆円））が含まれる。</a:t>
            </a:r>
            <a:endParaRPr lang="en-US" altLang="ja-JP" sz="800" dirty="0">
              <a:solidFill>
                <a:prstClr val="black"/>
              </a:solidFill>
              <a:latin typeface="+mn-ea"/>
              <a:ea typeface="+mn-ea"/>
              <a:cs typeface="Yu Gothic"/>
            </a:endParaRPr>
          </a:p>
        </p:txBody>
      </p:sp>
      <p:grpSp>
        <p:nvGrpSpPr>
          <p:cNvPr id="114" name="グループ化 113">
            <a:extLst>
              <a:ext uri="{FF2B5EF4-FFF2-40B4-BE49-F238E27FC236}">
                <a16:creationId xmlns:a16="http://schemas.microsoft.com/office/drawing/2014/main" id="{0EE97873-FA72-5C30-8988-A0CAAEDB387F}"/>
              </a:ext>
            </a:extLst>
          </p:cNvPr>
          <p:cNvGrpSpPr/>
          <p:nvPr/>
        </p:nvGrpSpPr>
        <p:grpSpPr>
          <a:xfrm>
            <a:off x="216015" y="1755669"/>
            <a:ext cx="3954581" cy="3744192"/>
            <a:chOff x="216015" y="1755669"/>
            <a:chExt cx="3954581" cy="3744192"/>
          </a:xfrm>
        </p:grpSpPr>
        <p:graphicFrame>
          <p:nvGraphicFramePr>
            <p:cNvPr id="89" name="グラフ 88">
              <a:extLst>
                <a:ext uri="{FF2B5EF4-FFF2-40B4-BE49-F238E27FC236}">
                  <a16:creationId xmlns:a16="http://schemas.microsoft.com/office/drawing/2014/main" id="{7926C9D9-8DF9-BD76-6E31-97CBFE226325}"/>
                </a:ext>
              </a:extLst>
            </p:cNvPr>
            <p:cNvGraphicFramePr/>
            <p:nvPr>
              <p:extLst>
                <p:ext uri="{D42A27DB-BD31-4B8C-83A1-F6EECF244321}">
                  <p14:modId xmlns:p14="http://schemas.microsoft.com/office/powerpoint/2010/main" val="317429704"/>
                </p:ext>
              </p:extLst>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6" name="パイ 25">
              <a:extLst>
                <a:ext uri="{FF2B5EF4-FFF2-40B4-BE49-F238E27FC236}">
                  <a16:creationId xmlns:a16="http://schemas.microsoft.com/office/drawing/2014/main" id="{EC940DA2-9303-631B-1960-9556415FD2A4}"/>
                </a:ext>
              </a:extLst>
            </p:cNvPr>
            <p:cNvSpPr/>
            <p:nvPr/>
          </p:nvSpPr>
          <p:spPr>
            <a:xfrm rot="16200000">
              <a:off x="572727" y="1884792"/>
              <a:ext cx="3444474" cy="3470848"/>
            </a:xfrm>
            <a:prstGeom prst="pie">
              <a:avLst>
                <a:gd name="adj1" fmla="val 54202"/>
                <a:gd name="adj2" fmla="val 14791083"/>
              </a:avLst>
            </a:prstGeom>
            <a:noFill/>
            <a:ln w="34925">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49" name="object 14">
              <a:extLst>
                <a:ext uri="{FF2B5EF4-FFF2-40B4-BE49-F238E27FC236}">
                  <a16:creationId xmlns:a16="http://schemas.microsoft.com/office/drawing/2014/main" id="{568D2A14-B3F0-AA34-B3D3-BCC6CDFF6241}"/>
                </a:ext>
              </a:extLst>
            </p:cNvPr>
            <p:cNvSpPr txBox="1"/>
            <p:nvPr/>
          </p:nvSpPr>
          <p:spPr>
            <a:xfrm>
              <a:off x="2359160" y="2253877"/>
              <a:ext cx="1099638"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err="1">
                  <a:solidFill>
                    <a:srgbClr val="231916"/>
                  </a:solidFill>
                  <a:latin typeface="+mn-ea"/>
                  <a:ea typeface="+mn-ea"/>
                  <a:cs typeface="Meiryo"/>
                </a:rPr>
                <a:t>所得</a:t>
              </a:r>
              <a:r>
                <a:rPr lang="ja-JP" altLang="en-US" sz="1400" spc="74" dirty="0">
                  <a:solidFill>
                    <a:srgbClr val="231916"/>
                  </a:solidFill>
                  <a:latin typeface="+mn-ea"/>
                  <a:ea typeface="+mn-ea"/>
                  <a:cs typeface="Meiryo"/>
                </a:rPr>
                <a:t>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15.9</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17.9</a:t>
              </a:r>
              <a:r>
                <a:rPr lang="ja-JP" altLang="en-US" sz="1050" spc="69" dirty="0">
                  <a:solidFill>
                    <a:srgbClr val="231916"/>
                  </a:solidFill>
                  <a:latin typeface="+mn-ea"/>
                  <a:ea typeface="+mn-ea"/>
                  <a:cs typeface="Meiryo"/>
                </a:rPr>
                <a:t>兆円）</a:t>
              </a:r>
            </a:p>
          </p:txBody>
        </p:sp>
        <p:sp>
          <p:nvSpPr>
            <p:cNvPr id="62" name="object 15">
              <a:extLst>
                <a:ext uri="{FF2B5EF4-FFF2-40B4-BE49-F238E27FC236}">
                  <a16:creationId xmlns:a16="http://schemas.microsoft.com/office/drawing/2014/main" id="{2F3942B5-6B8D-1E25-3E07-5BAA87FA45CB}"/>
                </a:ext>
              </a:extLst>
            </p:cNvPr>
            <p:cNvSpPr txBox="1"/>
            <p:nvPr/>
          </p:nvSpPr>
          <p:spPr>
            <a:xfrm>
              <a:off x="3087886" y="3335054"/>
              <a:ext cx="854662"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法人税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15.1</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17.0</a:t>
              </a:r>
              <a:r>
                <a:rPr lang="ja-JP" altLang="en-US" sz="1050" spc="69" dirty="0">
                  <a:solidFill>
                    <a:srgbClr val="231916"/>
                  </a:solidFill>
                  <a:latin typeface="+mn-ea"/>
                  <a:ea typeface="+mn-ea"/>
                  <a:cs typeface="Meiryo"/>
                </a:rPr>
                <a:t>兆円）</a:t>
              </a:r>
            </a:p>
          </p:txBody>
        </p:sp>
        <p:sp>
          <p:nvSpPr>
            <p:cNvPr id="63" name="object 16">
              <a:extLst>
                <a:ext uri="{FF2B5EF4-FFF2-40B4-BE49-F238E27FC236}">
                  <a16:creationId xmlns:a16="http://schemas.microsoft.com/office/drawing/2014/main" id="{B02D8FB1-0349-1837-7DFA-981229F4292C}"/>
                </a:ext>
              </a:extLst>
            </p:cNvPr>
            <p:cNvSpPr txBox="1"/>
            <p:nvPr/>
          </p:nvSpPr>
          <p:spPr>
            <a:xfrm>
              <a:off x="2290452" y="4388540"/>
              <a:ext cx="1243519"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latin typeface="+mn-ea"/>
                  <a:ea typeface="+mn-ea"/>
                  <a:cs typeface="Meiryo"/>
                </a:rPr>
                <a:t>消費税</a:t>
              </a:r>
              <a:endParaRPr sz="1400" dirty="0">
                <a:latin typeface="+mn-ea"/>
                <a:ea typeface="+mn-ea"/>
                <a:cs typeface="Meiryo"/>
              </a:endParaRPr>
            </a:p>
            <a:p>
              <a:pPr algn="ctr" defTabSz="844083" eaLnBrk="1" fontAlgn="auto" hangingPunct="1">
                <a:spcBef>
                  <a:spcPts val="65"/>
                </a:spcBef>
                <a:spcAft>
                  <a:spcPts val="0"/>
                </a:spcAft>
                <a:defRPr/>
              </a:pPr>
              <a:r>
                <a:rPr lang="en-US" altLang="ja-JP" sz="1050" spc="69" dirty="0">
                  <a:latin typeface="+mn-ea"/>
                  <a:ea typeface="+mn-ea"/>
                  <a:cs typeface="Meiryo"/>
                </a:rPr>
                <a:t>21.2</a:t>
              </a:r>
              <a:r>
                <a:rPr lang="ja-JP" altLang="en-US" sz="1050" spc="69" dirty="0">
                  <a:latin typeface="+mn-ea"/>
                  <a:ea typeface="+mn-ea"/>
                  <a:cs typeface="Meiryo"/>
                </a:rPr>
                <a:t>％</a:t>
              </a:r>
            </a:p>
            <a:p>
              <a:pPr algn="ctr" defTabSz="844083" eaLnBrk="1" fontAlgn="auto" hangingPunct="1">
                <a:spcBef>
                  <a:spcPts val="65"/>
                </a:spcBef>
                <a:spcAft>
                  <a:spcPts val="0"/>
                </a:spcAft>
                <a:defRPr/>
              </a:pPr>
              <a:r>
                <a:rPr lang="ja-JP" altLang="en-US" sz="1050" spc="69" dirty="0">
                  <a:latin typeface="+mn-ea"/>
                  <a:ea typeface="+mn-ea"/>
                  <a:cs typeface="Meiryo"/>
                </a:rPr>
                <a:t>（</a:t>
              </a:r>
              <a:r>
                <a:rPr lang="en-US" altLang="ja-JP" sz="1050" spc="69" dirty="0">
                  <a:latin typeface="+mn-ea"/>
                  <a:ea typeface="+mn-ea"/>
                  <a:cs typeface="Meiryo"/>
                </a:rPr>
                <a:t>23.8</a:t>
              </a:r>
              <a:r>
                <a:rPr lang="ja-JP" altLang="en-US" sz="1050" spc="69" dirty="0">
                  <a:latin typeface="+mn-ea"/>
                  <a:ea typeface="+mn-ea"/>
                  <a:cs typeface="Meiryo"/>
                </a:rPr>
                <a:t>兆円）</a:t>
              </a:r>
            </a:p>
          </p:txBody>
        </p:sp>
        <p:sp>
          <p:nvSpPr>
            <p:cNvPr id="64" name="object 17">
              <a:extLst>
                <a:ext uri="{FF2B5EF4-FFF2-40B4-BE49-F238E27FC236}">
                  <a16:creationId xmlns:a16="http://schemas.microsoft.com/office/drawing/2014/main" id="{290B8C2C-A1C8-6D78-1749-B261EF1D8A1B}"/>
                </a:ext>
              </a:extLst>
            </p:cNvPr>
            <p:cNvSpPr txBox="1"/>
            <p:nvPr/>
          </p:nvSpPr>
          <p:spPr>
            <a:xfrm>
              <a:off x="1388494" y="4620726"/>
              <a:ext cx="736714" cy="384721"/>
            </a:xfrm>
            <a:prstGeom prst="rect">
              <a:avLst/>
            </a:prstGeom>
          </p:spPr>
          <p:txBody>
            <a:bodyPr vert="horz" wrap="square" lIns="0" tIns="0" rIns="0" bIns="0" rtlCol="0">
              <a:spAutoFit/>
            </a:bodyPr>
            <a:lstStyle/>
            <a:p>
              <a:pPr algn="ctr" defTabSz="844083" eaLnBrk="1" fontAlgn="auto" hangingPunct="1">
                <a:spcBef>
                  <a:spcPts val="0"/>
                </a:spcBef>
                <a:spcAft>
                  <a:spcPts val="0"/>
                </a:spcAft>
                <a:defRPr/>
              </a:pPr>
              <a:r>
                <a:rPr sz="1000" spc="51" dirty="0">
                  <a:solidFill>
                    <a:srgbClr val="231916"/>
                  </a:solidFill>
                  <a:latin typeface="+mn-ea"/>
                  <a:ea typeface="+mn-ea"/>
                  <a:cs typeface="Meiryo"/>
                </a:rPr>
                <a:t>その他税収</a:t>
              </a:r>
              <a:endParaRPr sz="1000" dirty="0">
                <a:solidFill>
                  <a:prstClr val="black"/>
                </a:solidFill>
                <a:latin typeface="+mn-ea"/>
                <a:ea typeface="+mn-ea"/>
                <a:cs typeface="Meiryo"/>
              </a:endParaRPr>
            </a:p>
            <a:p>
              <a:pPr algn="ctr" defTabSz="844083" eaLnBrk="1" fontAlgn="auto" hangingPunct="1">
                <a:lnSpc>
                  <a:spcPts val="923"/>
                </a:lnSpc>
                <a:spcBef>
                  <a:spcPts val="0"/>
                </a:spcBef>
                <a:spcAft>
                  <a:spcPts val="0"/>
                </a:spcAft>
                <a:defRPr/>
              </a:pPr>
              <a:r>
                <a:rPr lang="en-US" sz="831" spc="51" dirty="0">
                  <a:solidFill>
                    <a:srgbClr val="231916"/>
                  </a:solidFill>
                  <a:latin typeface="+mn-ea"/>
                  <a:ea typeface="+mn-ea"/>
                  <a:cs typeface="Meiryo"/>
                </a:rPr>
                <a:t>9.6</a:t>
              </a:r>
              <a:r>
                <a:rPr sz="831" spc="51" dirty="0">
                  <a:solidFill>
                    <a:srgbClr val="231916"/>
                  </a:solidFill>
                  <a:latin typeface="+mn-ea"/>
                  <a:ea typeface="+mn-ea"/>
                  <a:cs typeface="Meiryo"/>
                </a:rPr>
                <a:t>％</a:t>
              </a:r>
              <a:endParaRPr lang="en-US" sz="831" spc="51" dirty="0">
                <a:solidFill>
                  <a:srgbClr val="231916"/>
                </a:solidFill>
                <a:latin typeface="+mn-ea"/>
                <a:ea typeface="+mn-ea"/>
                <a:cs typeface="Meiryo"/>
              </a:endParaRPr>
            </a:p>
            <a:p>
              <a:pPr algn="ctr" defTabSz="844083" eaLnBrk="1" fontAlgn="auto" hangingPunct="1">
                <a:lnSpc>
                  <a:spcPts val="923"/>
                </a:lnSpc>
                <a:spcBef>
                  <a:spcPts val="0"/>
                </a:spcBef>
                <a:spcAft>
                  <a:spcPts val="0"/>
                </a:spcAft>
                <a:defRPr/>
              </a:pPr>
              <a:r>
                <a:rPr lang="ja-JP" altLang="en-US" sz="831" spc="42" dirty="0">
                  <a:solidFill>
                    <a:srgbClr val="231916"/>
                  </a:solidFill>
                  <a:latin typeface="+mn-ea"/>
                  <a:ea typeface="+mn-ea"/>
                  <a:cs typeface="Meiryo"/>
                </a:rPr>
                <a:t>（</a:t>
              </a:r>
              <a:r>
                <a:rPr lang="en-US" altLang="ja-JP" sz="831" spc="42" dirty="0">
                  <a:solidFill>
                    <a:srgbClr val="231916"/>
                  </a:solidFill>
                  <a:latin typeface="+mn-ea"/>
                  <a:ea typeface="+mn-ea"/>
                  <a:cs typeface="Meiryo"/>
                </a:rPr>
                <a:t>10.</a:t>
              </a:r>
              <a:r>
                <a:rPr lang="en-US" altLang="ja-JP" sz="831" spc="42" dirty="0">
                  <a:solidFill>
                    <a:srgbClr val="231916"/>
                  </a:solidFill>
                  <a:latin typeface="+mn-ea"/>
                  <a:cs typeface="Meiryo"/>
                </a:rPr>
                <a:t>8</a:t>
              </a:r>
              <a:r>
                <a:rPr lang="ja-JP" altLang="en-US" sz="831" spc="42"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67" name="object 5">
              <a:extLst>
                <a:ext uri="{FF2B5EF4-FFF2-40B4-BE49-F238E27FC236}">
                  <a16:creationId xmlns:a16="http://schemas.microsoft.com/office/drawing/2014/main" id="{79AC4ECE-48B8-BDD0-B1C2-592E33552808}"/>
                </a:ext>
              </a:extLst>
            </p:cNvPr>
            <p:cNvSpPr txBox="1"/>
            <p:nvPr/>
          </p:nvSpPr>
          <p:spPr>
            <a:xfrm>
              <a:off x="774553" y="4275993"/>
              <a:ext cx="771909" cy="3847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000" spc="51" dirty="0" err="1">
                  <a:solidFill>
                    <a:srgbClr val="231916"/>
                  </a:solidFill>
                  <a:latin typeface="+mn-ea"/>
                  <a:ea typeface="+mn-ea"/>
                </a:rPr>
                <a:t>その他</a:t>
              </a:r>
              <a:r>
                <a:rPr lang="ja-JP" altLang="en-US" sz="1000" spc="51" dirty="0">
                  <a:solidFill>
                    <a:srgbClr val="231916"/>
                  </a:solidFill>
                  <a:latin typeface="+mn-ea"/>
                  <a:ea typeface="+mn-ea"/>
                </a:rPr>
                <a:t>収</a:t>
              </a:r>
              <a:r>
                <a:rPr sz="1000" spc="51" dirty="0">
                  <a:solidFill>
                    <a:srgbClr val="231916"/>
                  </a:solidFill>
                  <a:latin typeface="+mn-ea"/>
                  <a:ea typeface="+mn-ea"/>
                </a:rPr>
                <a:t>入</a:t>
              </a:r>
            </a:p>
            <a:p>
              <a:pPr marL="11723" algn="ctr" defTabSz="844083" eaLnBrk="1" fontAlgn="auto" hangingPunct="1">
                <a:lnSpc>
                  <a:spcPts val="923"/>
                </a:lnSpc>
                <a:spcBef>
                  <a:spcPts val="0"/>
                </a:spcBef>
                <a:spcAft>
                  <a:spcPts val="0"/>
                </a:spcAft>
                <a:defRPr/>
              </a:pPr>
              <a:r>
                <a:rPr lang="en-US" altLang="ja-JP" sz="923" spc="51" dirty="0">
                  <a:solidFill>
                    <a:srgbClr val="231916"/>
                  </a:solidFill>
                  <a:latin typeface="+mn-ea"/>
                  <a:ea typeface="+mn-ea"/>
                </a:rPr>
                <a:t>6.7</a:t>
              </a:r>
              <a:r>
                <a:rPr lang="ja-JP" altLang="en-US" sz="923" spc="51" dirty="0">
                  <a:solidFill>
                    <a:srgbClr val="231916"/>
                  </a:solidFill>
                  <a:latin typeface="+mn-ea"/>
                  <a:ea typeface="+mn-ea"/>
                </a:rPr>
                <a:t>％</a:t>
              </a:r>
            </a:p>
            <a:p>
              <a:pPr marL="11723" algn="ctr" defTabSz="844083" eaLnBrk="1" fontAlgn="auto" hangingPunct="1">
                <a:lnSpc>
                  <a:spcPts val="923"/>
                </a:lnSpc>
                <a:spcBef>
                  <a:spcPts val="0"/>
                </a:spcBef>
                <a:spcAft>
                  <a:spcPts val="0"/>
                </a:spcAft>
                <a:defRPr/>
              </a:pPr>
              <a:r>
                <a:rPr lang="ja-JP" altLang="en-US" sz="923" spc="51" dirty="0">
                  <a:solidFill>
                    <a:srgbClr val="231916"/>
                  </a:solidFill>
                  <a:latin typeface="+mn-ea"/>
                  <a:ea typeface="+mn-ea"/>
                </a:rPr>
                <a:t>（</a:t>
              </a:r>
              <a:r>
                <a:rPr lang="en-US" altLang="ja-JP" sz="923" spc="51" dirty="0">
                  <a:solidFill>
                    <a:srgbClr val="231916"/>
                  </a:solidFill>
                  <a:latin typeface="+mn-ea"/>
                  <a:ea typeface="+mn-ea"/>
                </a:rPr>
                <a:t>7.5</a:t>
              </a:r>
              <a:r>
                <a:rPr lang="ja-JP" altLang="en-US" sz="923" spc="51" dirty="0">
                  <a:solidFill>
                    <a:srgbClr val="231916"/>
                  </a:solidFill>
                  <a:latin typeface="+mn-ea"/>
                  <a:ea typeface="+mn-ea"/>
                </a:rPr>
                <a:t>兆円）</a:t>
              </a:r>
            </a:p>
          </p:txBody>
        </p:sp>
        <p:sp>
          <p:nvSpPr>
            <p:cNvPr id="35" name="object 18">
              <a:extLst>
                <a:ext uri="{FF2B5EF4-FFF2-40B4-BE49-F238E27FC236}">
                  <a16:creationId xmlns:a16="http://schemas.microsoft.com/office/drawing/2014/main" id="{DBE00184-D3E5-CBD8-8011-FD392DAA2EAD}"/>
                </a:ext>
              </a:extLst>
            </p:cNvPr>
            <p:cNvSpPr txBox="1"/>
            <p:nvPr/>
          </p:nvSpPr>
          <p:spPr>
            <a:xfrm>
              <a:off x="637550" y="2531142"/>
              <a:ext cx="1099638" cy="879728"/>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400" spc="74" dirty="0">
                  <a:solidFill>
                    <a:srgbClr val="D63636"/>
                  </a:solidFill>
                  <a:latin typeface="+mn-ea"/>
                  <a:ea typeface="+mn-ea"/>
                  <a:cs typeface="Meiryo"/>
                </a:rPr>
                <a:t>     </a:t>
              </a:r>
              <a:r>
                <a:rPr sz="1400" spc="74" dirty="0" err="1">
                  <a:solidFill>
                    <a:srgbClr val="D63636"/>
                  </a:solidFill>
                  <a:latin typeface="+mn-ea"/>
                  <a:ea typeface="+mn-ea"/>
                  <a:cs typeface="Meiryo"/>
                </a:rPr>
                <a:t>公債金</a:t>
              </a:r>
              <a:endParaRPr lang="en-US" sz="14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400" spc="74" dirty="0">
                  <a:solidFill>
                    <a:srgbClr val="D63636"/>
                  </a:solidFill>
                  <a:latin typeface="+mn-ea"/>
                  <a:ea typeface="+mn-ea"/>
                  <a:cs typeface="Meiryo"/>
                </a:rPr>
                <a:t>     （借金）</a:t>
              </a:r>
              <a:endParaRPr lang="en-US" altLang="ja-JP" sz="14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5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D63636"/>
                  </a:solidFill>
                  <a:latin typeface="+mn-ea"/>
                  <a:ea typeface="+mn-ea"/>
                  <a:cs typeface="Meiryo"/>
                </a:rPr>
                <a:t>31.5</a:t>
              </a:r>
              <a:r>
                <a:rPr lang="ja-JP" altLang="en-US" sz="105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D63636"/>
                  </a:solidFill>
                  <a:latin typeface="+mn-ea"/>
                  <a:ea typeface="+mn-ea"/>
                  <a:cs typeface="Meiryo"/>
                </a:rPr>
                <a:t>（</a:t>
              </a:r>
              <a:r>
                <a:rPr lang="en-US" altLang="ja-JP" sz="1050" spc="69" dirty="0">
                  <a:solidFill>
                    <a:srgbClr val="D63636"/>
                  </a:solidFill>
                  <a:latin typeface="+mn-ea"/>
                  <a:ea typeface="+mn-ea"/>
                  <a:cs typeface="Meiryo"/>
                </a:rPr>
                <a:t>35.4</a:t>
              </a:r>
              <a:r>
                <a:rPr lang="ja-JP" altLang="en-US" sz="1050" spc="69" dirty="0">
                  <a:solidFill>
                    <a:srgbClr val="D63636"/>
                  </a:solidFill>
                  <a:latin typeface="+mn-ea"/>
                  <a:ea typeface="+mn-ea"/>
                  <a:cs typeface="Meiryo"/>
                </a:rPr>
                <a:t>兆円）</a:t>
              </a:r>
            </a:p>
          </p:txBody>
        </p:sp>
        <p:sp>
          <p:nvSpPr>
            <p:cNvPr id="19" name="楕円 18">
              <a:extLst>
                <a:ext uri="{FF2B5EF4-FFF2-40B4-BE49-F238E27FC236}">
                  <a16:creationId xmlns:a16="http://schemas.microsoft.com/office/drawing/2014/main" id="{AC2EF63B-1EA7-3B5D-7878-477F51834180}"/>
                </a:ext>
              </a:extLst>
            </p:cNvPr>
            <p:cNvSpPr/>
            <p:nvPr/>
          </p:nvSpPr>
          <p:spPr bwMode="auto">
            <a:xfrm>
              <a:off x="1560530" y="2887898"/>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23B01379-6E0A-D125-D792-578025B293EC}"/>
                </a:ext>
              </a:extLst>
            </p:cNvPr>
            <p:cNvSpPr txBox="1"/>
            <p:nvPr/>
          </p:nvSpPr>
          <p:spPr>
            <a:xfrm>
              <a:off x="1711264" y="3264178"/>
              <a:ext cx="1157094" cy="843180"/>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endParaRPr lang="en-US" sz="18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1800" spc="51" dirty="0">
                  <a:solidFill>
                    <a:srgbClr val="231916"/>
                  </a:solidFill>
                  <a:latin typeface="+mn-ea"/>
                  <a:ea typeface="+mn-ea"/>
                  <a:cs typeface="Meiryo"/>
                </a:rPr>
                <a:t>歳入</a:t>
              </a:r>
              <a:r>
                <a:rPr sz="1800" spc="51" dirty="0" err="1">
                  <a:solidFill>
                    <a:srgbClr val="231916"/>
                  </a:solidFill>
                  <a:latin typeface="+mn-ea"/>
                  <a:ea typeface="+mn-ea"/>
                  <a:cs typeface="Meiryo"/>
                </a:rPr>
                <a:t>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(112.6</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grpSp>
          <p:nvGrpSpPr>
            <p:cNvPr id="22" name="グループ化 21">
              <a:extLst>
                <a:ext uri="{FF2B5EF4-FFF2-40B4-BE49-F238E27FC236}">
                  <a16:creationId xmlns:a16="http://schemas.microsoft.com/office/drawing/2014/main" id="{78FE59C7-19D9-6866-51EC-03689BFA1DC2}"/>
                </a:ext>
              </a:extLst>
            </p:cNvPr>
            <p:cNvGrpSpPr/>
            <p:nvPr/>
          </p:nvGrpSpPr>
          <p:grpSpPr>
            <a:xfrm>
              <a:off x="216015" y="1963479"/>
              <a:ext cx="828219" cy="284403"/>
              <a:chOff x="4781156" y="2669544"/>
              <a:chExt cx="828219" cy="284403"/>
            </a:xfrm>
          </p:grpSpPr>
          <p:sp>
            <p:nvSpPr>
              <p:cNvPr id="10" name="object 21">
                <a:extLst>
                  <a:ext uri="{FF2B5EF4-FFF2-40B4-BE49-F238E27FC236}">
                    <a16:creationId xmlns:a16="http://schemas.microsoft.com/office/drawing/2014/main" id="{914BFF45-2A52-DF66-AE38-B35D87C523E2}"/>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21" name="正方形/長方形 20">
                <a:extLst>
                  <a:ext uri="{FF2B5EF4-FFF2-40B4-BE49-F238E27FC236}">
                    <a16:creationId xmlns:a16="http://schemas.microsoft.com/office/drawing/2014/main" id="{F2934427-BF98-FB0B-B4D1-CCCBC91A599A}"/>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grpSp>
        <p:nvGrpSpPr>
          <p:cNvPr id="113" name="グループ化 112">
            <a:extLst>
              <a:ext uri="{FF2B5EF4-FFF2-40B4-BE49-F238E27FC236}">
                <a16:creationId xmlns:a16="http://schemas.microsoft.com/office/drawing/2014/main" id="{2C5B276F-7488-E724-31F8-3C10F14742D4}"/>
              </a:ext>
            </a:extLst>
          </p:cNvPr>
          <p:cNvGrpSpPr/>
          <p:nvPr/>
        </p:nvGrpSpPr>
        <p:grpSpPr>
          <a:xfrm>
            <a:off x="4599702" y="1755669"/>
            <a:ext cx="4177821" cy="4022629"/>
            <a:chOff x="4599702" y="1755669"/>
            <a:chExt cx="4177821" cy="4022629"/>
          </a:xfrm>
        </p:grpSpPr>
        <p:graphicFrame>
          <p:nvGraphicFramePr>
            <p:cNvPr id="92" name="グラフ 91">
              <a:extLst>
                <a:ext uri="{FF2B5EF4-FFF2-40B4-BE49-F238E27FC236}">
                  <a16:creationId xmlns:a16="http://schemas.microsoft.com/office/drawing/2014/main" id="{28E961AA-5EAE-DC76-DC44-821C9DFEA102}"/>
                </a:ext>
              </a:extLst>
            </p:cNvPr>
            <p:cNvGraphicFramePr/>
            <p:nvPr>
              <p:extLst>
                <p:ext uri="{D42A27DB-BD31-4B8C-83A1-F6EECF244321}">
                  <p14:modId xmlns:p14="http://schemas.microsoft.com/office/powerpoint/2010/main" val="4144620177"/>
                </p:ext>
              </p:extLst>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73" name="object 10">
              <a:extLst>
                <a:ext uri="{FF2B5EF4-FFF2-40B4-BE49-F238E27FC236}">
                  <a16:creationId xmlns:a16="http://schemas.microsoft.com/office/drawing/2014/main" id="{15341539-1CB6-E9E5-C795-7B3CEA6738BF}"/>
                </a:ext>
              </a:extLst>
            </p:cNvPr>
            <p:cNvSpPr txBox="1"/>
            <p:nvPr/>
          </p:nvSpPr>
          <p:spPr>
            <a:xfrm>
              <a:off x="7589462" y="2956595"/>
              <a:ext cx="986676" cy="282129"/>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050" spc="60" dirty="0">
                  <a:latin typeface="+mn-ea"/>
                  <a:ea typeface="+mn-ea"/>
                  <a:cs typeface="Meiryo"/>
                </a:rPr>
                <a:t>33.5</a:t>
              </a:r>
              <a:r>
                <a:rPr lang="ja-JP" altLang="en-US" sz="1050" spc="60" dirty="0">
                  <a:latin typeface="+mn-ea"/>
                  <a:ea typeface="+mn-ea"/>
                  <a:cs typeface="Meiryo"/>
                </a:rPr>
                <a:t>％</a:t>
              </a:r>
            </a:p>
            <a:p>
              <a:pPr marR="39859" algn="ctr" defTabSz="844083" eaLnBrk="1" fontAlgn="auto" hangingPunct="1">
                <a:lnSpc>
                  <a:spcPts val="1140"/>
                </a:lnSpc>
                <a:spcBef>
                  <a:spcPts val="0"/>
                </a:spcBef>
                <a:spcAft>
                  <a:spcPts val="0"/>
                </a:spcAft>
                <a:defRPr/>
              </a:pPr>
              <a:r>
                <a:rPr lang="ja-JP" altLang="en-US" sz="1050" spc="60" dirty="0">
                  <a:latin typeface="+mn-ea"/>
                  <a:ea typeface="+mn-ea"/>
                  <a:cs typeface="Meiryo"/>
                </a:rPr>
                <a:t>（</a:t>
              </a:r>
              <a:r>
                <a:rPr lang="en-US" altLang="ja-JP" sz="1050" spc="60" dirty="0">
                  <a:latin typeface="+mn-ea"/>
                  <a:ea typeface="+mn-ea"/>
                  <a:cs typeface="Meiryo"/>
                </a:rPr>
                <a:t>37.7</a:t>
              </a:r>
              <a:r>
                <a:rPr lang="ja-JP" altLang="en-US" sz="1050" spc="60" dirty="0">
                  <a:latin typeface="+mn-ea"/>
                  <a:ea typeface="+mn-ea"/>
                  <a:cs typeface="Meiryo"/>
                </a:rPr>
                <a:t>兆円）</a:t>
              </a:r>
            </a:p>
          </p:txBody>
        </p:sp>
        <p:sp>
          <p:nvSpPr>
            <p:cNvPr id="74" name="object 12">
              <a:extLst>
                <a:ext uri="{FF2B5EF4-FFF2-40B4-BE49-F238E27FC236}">
                  <a16:creationId xmlns:a16="http://schemas.microsoft.com/office/drawing/2014/main" id="{87E03747-696D-4453-9F24-88159B084067}"/>
                </a:ext>
              </a:extLst>
            </p:cNvPr>
            <p:cNvSpPr txBox="1"/>
            <p:nvPr/>
          </p:nvSpPr>
          <p:spPr>
            <a:xfrm>
              <a:off x="7036755" y="4825173"/>
              <a:ext cx="820460" cy="320601"/>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000" spc="-28" dirty="0">
                  <a:latin typeface="+mn-ea"/>
                  <a:ea typeface="+mn-ea"/>
                  <a:cs typeface="Meiryo"/>
                </a:rPr>
                <a:t>15.8</a:t>
              </a:r>
              <a:r>
                <a:rPr lang="ja-JP" altLang="en-US" sz="1000" spc="-28" dirty="0">
                  <a:latin typeface="+mn-ea"/>
                  <a:ea typeface="+mn-ea"/>
                  <a:cs typeface="Meiryo"/>
                </a:rPr>
                <a:t>％</a:t>
              </a:r>
            </a:p>
            <a:p>
              <a:pPr algn="ctr" defTabSz="844083" eaLnBrk="1" fontAlgn="auto" hangingPunct="1">
                <a:spcBef>
                  <a:spcPts val="55"/>
                </a:spcBef>
                <a:spcAft>
                  <a:spcPts val="0"/>
                </a:spcAft>
                <a:defRPr/>
              </a:pPr>
              <a:r>
                <a:rPr lang="ja-JP" altLang="en-US" sz="1000" spc="-28" dirty="0">
                  <a:latin typeface="+mn-ea"/>
                  <a:ea typeface="+mn-ea"/>
                  <a:cs typeface="Meiryo"/>
                </a:rPr>
                <a:t>（</a:t>
              </a:r>
              <a:r>
                <a:rPr lang="en-US" altLang="ja-JP" sz="1000" spc="-28" dirty="0">
                  <a:latin typeface="+mn-ea"/>
                  <a:ea typeface="+mn-ea"/>
                  <a:cs typeface="Meiryo"/>
                </a:rPr>
                <a:t>17.8</a:t>
              </a:r>
              <a:r>
                <a:rPr lang="ja-JP" altLang="en-US" sz="1000" spc="-28" dirty="0">
                  <a:latin typeface="+mn-ea"/>
                  <a:ea typeface="+mn-ea"/>
                  <a:cs typeface="Meiryo"/>
                </a:rPr>
                <a:t>兆円）</a:t>
              </a:r>
            </a:p>
          </p:txBody>
        </p:sp>
        <p:sp>
          <p:nvSpPr>
            <p:cNvPr id="76" name="object 14">
              <a:extLst>
                <a:ext uri="{FF2B5EF4-FFF2-40B4-BE49-F238E27FC236}">
                  <a16:creationId xmlns:a16="http://schemas.microsoft.com/office/drawing/2014/main" id="{4BA1ACAE-A08E-090A-ACEA-338A1370C0A7}"/>
                </a:ext>
              </a:extLst>
            </p:cNvPr>
            <p:cNvSpPr txBox="1"/>
            <p:nvPr/>
          </p:nvSpPr>
          <p:spPr>
            <a:xfrm>
              <a:off x="5315752" y="5281752"/>
              <a:ext cx="718402"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a:solidFill>
                    <a:srgbClr val="231916"/>
                  </a:solidFill>
                  <a:latin typeface="+mn-ea"/>
                  <a:ea typeface="+mn-ea"/>
                  <a:cs typeface="Meiryo"/>
                </a:rPr>
                <a:t>公共事業</a:t>
              </a:r>
              <a:endParaRPr sz="13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5.4</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6.1</a:t>
              </a:r>
              <a:r>
                <a:rPr lang="ja-JP" altLang="en-US" sz="1000" spc="37" dirty="0">
                  <a:solidFill>
                    <a:srgbClr val="231916"/>
                  </a:solidFill>
                  <a:latin typeface="+mn-ea"/>
                  <a:ea typeface="+mn-ea"/>
                  <a:cs typeface="Meiryo"/>
                </a:rPr>
                <a:t>兆円）</a:t>
              </a:r>
            </a:p>
          </p:txBody>
        </p:sp>
        <p:sp>
          <p:nvSpPr>
            <p:cNvPr id="77" name="object 15">
              <a:extLst>
                <a:ext uri="{FF2B5EF4-FFF2-40B4-BE49-F238E27FC236}">
                  <a16:creationId xmlns:a16="http://schemas.microsoft.com/office/drawing/2014/main" id="{B69C233F-AD02-4877-E3B7-4A584722E88E}"/>
                </a:ext>
              </a:extLst>
            </p:cNvPr>
            <p:cNvSpPr txBox="1"/>
            <p:nvPr/>
          </p:nvSpPr>
          <p:spPr>
            <a:xfrm>
              <a:off x="4599702" y="4576597"/>
              <a:ext cx="762364" cy="717184"/>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文教及び</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300" spc="-9" dirty="0" err="1">
                  <a:solidFill>
                    <a:srgbClr val="231916"/>
                  </a:solidFill>
                  <a:latin typeface="+mn-ea"/>
                  <a:ea typeface="+mn-ea"/>
                  <a:cs typeface="Meiryo"/>
                </a:rPr>
                <a:t>科学振興</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00" spc="37" dirty="0">
                  <a:solidFill>
                    <a:srgbClr val="231916"/>
                  </a:solidFill>
                  <a:latin typeface="+mn-ea"/>
                  <a:ea typeface="+mn-ea"/>
                  <a:cs typeface="Meiryo"/>
                </a:rPr>
                <a:t>4.9</a:t>
              </a:r>
              <a:r>
                <a:rPr lang="ja-JP" altLang="en-US" sz="1000" spc="37" dirty="0">
                  <a:solidFill>
                    <a:srgbClr val="231916"/>
                  </a:solidFill>
                  <a:latin typeface="+mn-ea"/>
                  <a:ea typeface="+mn-ea"/>
                  <a:cs typeface="Meiryo"/>
                </a:rPr>
                <a:t>％</a:t>
              </a:r>
            </a:p>
            <a:p>
              <a:pPr marL="11723" marR="4689" algn="ctr" defTabSz="844083" eaLnBrk="1" fontAlgn="auto" hangingPunct="1">
                <a:lnSpc>
                  <a:spcPct val="102000"/>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5.5</a:t>
              </a:r>
              <a:r>
                <a:rPr lang="ja-JP" altLang="en-US" sz="1000" spc="37" dirty="0">
                  <a:solidFill>
                    <a:srgbClr val="231916"/>
                  </a:solidFill>
                  <a:latin typeface="+mn-ea"/>
                  <a:ea typeface="+mn-ea"/>
                  <a:cs typeface="Meiryo"/>
                </a:rPr>
                <a:t>兆円）</a:t>
              </a:r>
            </a:p>
          </p:txBody>
        </p:sp>
        <p:sp>
          <p:nvSpPr>
            <p:cNvPr id="79" name="object 17">
              <a:extLst>
                <a:ext uri="{FF2B5EF4-FFF2-40B4-BE49-F238E27FC236}">
                  <a16:creationId xmlns:a16="http://schemas.microsoft.com/office/drawing/2014/main" id="{82CF297B-B7DC-6D4F-4DAD-C64CE34ED9C2}"/>
                </a:ext>
              </a:extLst>
            </p:cNvPr>
            <p:cNvSpPr txBox="1"/>
            <p:nvPr/>
          </p:nvSpPr>
          <p:spPr>
            <a:xfrm>
              <a:off x="5257997" y="3656332"/>
              <a:ext cx="750342" cy="501099"/>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300" spc="-9" dirty="0" err="1">
                  <a:solidFill>
                    <a:srgbClr val="231916"/>
                  </a:solidFill>
                  <a:latin typeface="+mn-ea"/>
                  <a:ea typeface="+mn-ea"/>
                  <a:cs typeface="Meiryo"/>
                </a:rPr>
                <a:t>その他</a:t>
              </a:r>
              <a:endParaRPr sz="13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831" spc="37" dirty="0">
                  <a:solidFill>
                    <a:srgbClr val="231916"/>
                  </a:solidFill>
                  <a:latin typeface="+mn-ea"/>
                  <a:ea typeface="+mn-ea"/>
                  <a:cs typeface="Meiryo"/>
                </a:rPr>
                <a:t>9.4</a:t>
              </a:r>
              <a:r>
                <a:rPr lang="ja-JP" altLang="en-US" sz="831"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831" spc="37" dirty="0">
                  <a:solidFill>
                    <a:srgbClr val="231916"/>
                  </a:solidFill>
                  <a:latin typeface="+mn-ea"/>
                  <a:ea typeface="+mn-ea"/>
                  <a:cs typeface="Meiryo"/>
                </a:rPr>
                <a:t>（</a:t>
              </a:r>
              <a:r>
                <a:rPr lang="en-US" altLang="ja-JP" sz="831" spc="37" dirty="0">
                  <a:solidFill>
                    <a:srgbClr val="231916"/>
                  </a:solidFill>
                  <a:latin typeface="+mn-ea"/>
                  <a:ea typeface="+mn-ea"/>
                  <a:cs typeface="Meiryo"/>
                </a:rPr>
                <a:t>10.6</a:t>
              </a:r>
              <a:r>
                <a:rPr lang="ja-JP" altLang="en-US" sz="831" spc="37"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83" name="パイ 44">
              <a:extLst>
                <a:ext uri="{FF2B5EF4-FFF2-40B4-BE49-F238E27FC236}">
                  <a16:creationId xmlns:a16="http://schemas.microsoft.com/office/drawing/2014/main" id="{B7EE07C8-916E-80E5-5388-D2487A7CD973}"/>
                </a:ext>
              </a:extLst>
            </p:cNvPr>
            <p:cNvSpPr/>
            <p:nvPr/>
          </p:nvSpPr>
          <p:spPr>
            <a:xfrm rot="11220000">
              <a:off x="5193645" y="1892290"/>
              <a:ext cx="3457384" cy="3453774"/>
            </a:xfrm>
            <a:prstGeom prst="pie">
              <a:avLst>
                <a:gd name="adj1" fmla="val 21341788"/>
                <a:gd name="adj2" fmla="val 15659774"/>
              </a:avLst>
            </a:prstGeom>
            <a:noFill/>
            <a:ln w="38100">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34" name="object 13">
              <a:extLst>
                <a:ext uri="{FF2B5EF4-FFF2-40B4-BE49-F238E27FC236}">
                  <a16:creationId xmlns:a16="http://schemas.microsoft.com/office/drawing/2014/main" id="{B07B75F9-DA58-E5C8-8D5D-AE950295370A}"/>
                </a:ext>
              </a:extLst>
            </p:cNvPr>
            <p:cNvSpPr txBox="1"/>
            <p:nvPr/>
          </p:nvSpPr>
          <p:spPr>
            <a:xfrm>
              <a:off x="5524136" y="2156195"/>
              <a:ext cx="1534295" cy="584775"/>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400" spc="46" dirty="0" err="1">
                  <a:latin typeface="+mn-ea"/>
                  <a:ea typeface="+mn-ea"/>
                  <a:cs typeface="Meiryo"/>
                </a:rPr>
                <a:t>国債費</a:t>
              </a:r>
              <a:endParaRPr lang="en-US" sz="14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（過去の借金の</a:t>
              </a:r>
              <a:endParaRPr lang="en-US" altLang="ja-JP" sz="12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返済と利息）</a:t>
              </a:r>
              <a:endParaRPr lang="en-US" altLang="ja-JP" sz="1200" spc="46" dirty="0">
                <a:latin typeface="+mn-ea"/>
                <a:ea typeface="+mn-ea"/>
                <a:cs typeface="Meiryo"/>
              </a:endParaRPr>
            </a:p>
          </p:txBody>
        </p:sp>
        <p:sp>
          <p:nvSpPr>
            <p:cNvPr id="11" name="object 16">
              <a:extLst>
                <a:ext uri="{FF2B5EF4-FFF2-40B4-BE49-F238E27FC236}">
                  <a16:creationId xmlns:a16="http://schemas.microsoft.com/office/drawing/2014/main" id="{448020D1-0909-03CD-535B-10786C9F7595}"/>
                </a:ext>
              </a:extLst>
            </p:cNvPr>
            <p:cNvSpPr txBox="1"/>
            <p:nvPr/>
          </p:nvSpPr>
          <p:spPr>
            <a:xfrm>
              <a:off x="6256588" y="4771163"/>
              <a:ext cx="817800"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err="1">
                  <a:solidFill>
                    <a:srgbClr val="231916"/>
                  </a:solidFill>
                  <a:latin typeface="+mn-ea"/>
                  <a:ea typeface="+mn-ea"/>
                  <a:cs typeface="Meiryo"/>
                </a:rPr>
                <a:t>防衛</a:t>
              </a:r>
              <a:endParaRPr sz="1100" baseline="300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7.0</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7.9</a:t>
              </a:r>
              <a:r>
                <a:rPr lang="ja-JP" altLang="en-US" sz="1000" spc="37" dirty="0">
                  <a:solidFill>
                    <a:srgbClr val="231916"/>
                  </a:solidFill>
                  <a:latin typeface="+mn-ea"/>
                  <a:ea typeface="+mn-ea"/>
                  <a:cs typeface="Meiryo"/>
                </a:rPr>
                <a:t>兆円）</a:t>
              </a:r>
            </a:p>
          </p:txBody>
        </p:sp>
        <p:grpSp>
          <p:nvGrpSpPr>
            <p:cNvPr id="23" name="グループ化 22">
              <a:extLst>
                <a:ext uri="{FF2B5EF4-FFF2-40B4-BE49-F238E27FC236}">
                  <a16:creationId xmlns:a16="http://schemas.microsoft.com/office/drawing/2014/main" id="{B75CCE71-0210-8549-A1D2-7452FA490A52}"/>
                </a:ext>
              </a:extLst>
            </p:cNvPr>
            <p:cNvGrpSpPr/>
            <p:nvPr/>
          </p:nvGrpSpPr>
          <p:grpSpPr>
            <a:xfrm>
              <a:off x="4695917" y="1897979"/>
              <a:ext cx="828219" cy="284403"/>
              <a:chOff x="4781156" y="2669544"/>
              <a:chExt cx="828219" cy="284403"/>
            </a:xfrm>
          </p:grpSpPr>
          <p:sp>
            <p:nvSpPr>
              <p:cNvPr id="24" name="object 21">
                <a:extLst>
                  <a:ext uri="{FF2B5EF4-FFF2-40B4-BE49-F238E27FC236}">
                    <a16:creationId xmlns:a16="http://schemas.microsoft.com/office/drawing/2014/main" id="{B7681F03-7B32-8EA2-2C5F-C5E1FFE65781}"/>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25" name="正方形/長方形 24">
                <a:extLst>
                  <a:ext uri="{FF2B5EF4-FFF2-40B4-BE49-F238E27FC236}">
                    <a16:creationId xmlns:a16="http://schemas.microsoft.com/office/drawing/2014/main" id="{4484938D-D69E-3AB2-DB51-6EE1FC34D865}"/>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6" name="楕円 25">
              <a:extLst>
                <a:ext uri="{FF2B5EF4-FFF2-40B4-BE49-F238E27FC236}">
                  <a16:creationId xmlns:a16="http://schemas.microsoft.com/office/drawing/2014/main" id="{A5ABCC07-74F6-473B-B134-92BC8CA7354F}"/>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5" name="object 11">
              <a:extLst>
                <a:ext uri="{FF2B5EF4-FFF2-40B4-BE49-F238E27FC236}">
                  <a16:creationId xmlns:a16="http://schemas.microsoft.com/office/drawing/2014/main" id="{3ACEBC82-0FA0-5836-9444-5D6C83AEC8ED}"/>
                </a:ext>
              </a:extLst>
            </p:cNvPr>
            <p:cNvSpPr txBox="1"/>
            <p:nvPr/>
          </p:nvSpPr>
          <p:spPr>
            <a:xfrm>
              <a:off x="6369013" y="3264178"/>
              <a:ext cx="1050388" cy="81240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r>
                <a:rPr sz="1800" spc="51" dirty="0">
                  <a:solidFill>
                    <a:srgbClr val="231916"/>
                  </a:solidFill>
                  <a:latin typeface="+mn-ea"/>
                  <a:ea typeface="+mn-ea"/>
                  <a:cs typeface="Meiryo"/>
                </a:rPr>
                <a:t> 歳出総額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(112.6</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sp>
          <p:nvSpPr>
            <p:cNvPr id="37" name="object 13">
              <a:extLst>
                <a:ext uri="{FF2B5EF4-FFF2-40B4-BE49-F238E27FC236}">
                  <a16:creationId xmlns:a16="http://schemas.microsoft.com/office/drawing/2014/main" id="{D677CB07-BC85-F128-DA2F-21696B36788E}"/>
                </a:ext>
              </a:extLst>
            </p:cNvPr>
            <p:cNvSpPr txBox="1"/>
            <p:nvPr/>
          </p:nvSpPr>
          <p:spPr>
            <a:xfrm>
              <a:off x="5445774" y="2789360"/>
              <a:ext cx="873425" cy="333746"/>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050" spc="88" dirty="0">
                  <a:latin typeface="+mn-ea"/>
                  <a:ea typeface="+mn-ea"/>
                  <a:cs typeface="Meiryo"/>
                </a:rPr>
                <a:t>24.0</a:t>
              </a:r>
              <a:r>
                <a:rPr lang="ja-JP" altLang="en-US" sz="105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050" spc="88" dirty="0">
                  <a:latin typeface="+mn-ea"/>
                  <a:ea typeface="+mn-ea"/>
                  <a:cs typeface="Meiryo"/>
                </a:rPr>
                <a:t>（</a:t>
              </a:r>
              <a:r>
                <a:rPr lang="en-US" altLang="ja-JP" sz="1050" spc="88" dirty="0">
                  <a:latin typeface="+mn-ea"/>
                  <a:ea typeface="+mn-ea"/>
                  <a:cs typeface="Meiryo"/>
                </a:rPr>
                <a:t>27.0</a:t>
              </a:r>
              <a:r>
                <a:rPr lang="ja-JP" altLang="en-US" sz="1050" spc="88" dirty="0">
                  <a:latin typeface="+mn-ea"/>
                  <a:ea typeface="+mn-ea"/>
                  <a:cs typeface="Meiryo"/>
                </a:rPr>
                <a:t>兆円）</a:t>
              </a:r>
            </a:p>
          </p:txBody>
        </p:sp>
        <p:sp>
          <p:nvSpPr>
            <p:cNvPr id="38" name="object 12">
              <a:extLst>
                <a:ext uri="{FF2B5EF4-FFF2-40B4-BE49-F238E27FC236}">
                  <a16:creationId xmlns:a16="http://schemas.microsoft.com/office/drawing/2014/main" id="{0E5EB5C4-A594-DD6D-AA12-D27B183DA3D3}"/>
                </a:ext>
              </a:extLst>
            </p:cNvPr>
            <p:cNvSpPr txBox="1"/>
            <p:nvPr/>
          </p:nvSpPr>
          <p:spPr>
            <a:xfrm>
              <a:off x="7074388" y="4376605"/>
              <a:ext cx="1050388" cy="400110"/>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300" spc="46" dirty="0" err="1">
                  <a:latin typeface="+mn-ea"/>
                  <a:ea typeface="+mn-ea"/>
                  <a:cs typeface="Meiryo"/>
                </a:rPr>
                <a:t>地方交付税</a:t>
              </a:r>
              <a:r>
                <a:rPr sz="1300" spc="46" dirty="0">
                  <a:latin typeface="+mn-ea"/>
                  <a:ea typeface="+mn-ea"/>
                  <a:cs typeface="Meiryo"/>
                </a:rPr>
                <a:t>  </a:t>
              </a:r>
              <a:r>
                <a:rPr sz="1300" spc="46" dirty="0" err="1">
                  <a:latin typeface="+mn-ea"/>
                  <a:ea typeface="+mn-ea"/>
                  <a:cs typeface="Meiryo"/>
                </a:rPr>
                <a:t>交付金等</a:t>
              </a:r>
              <a:endParaRPr sz="1300" dirty="0">
                <a:latin typeface="+mn-ea"/>
                <a:ea typeface="+mn-ea"/>
                <a:cs typeface="Meiryo"/>
              </a:endParaRPr>
            </a:p>
          </p:txBody>
        </p:sp>
        <p:cxnSp>
          <p:nvCxnSpPr>
            <p:cNvPr id="59" name="直線コネクタ 58">
              <a:extLst>
                <a:ext uri="{FF2B5EF4-FFF2-40B4-BE49-F238E27FC236}">
                  <a16:creationId xmlns:a16="http://schemas.microsoft.com/office/drawing/2014/main" id="{C71AD05A-ECE9-0E9B-0F1B-5CC5A809A3D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70" name="object 10">
              <a:extLst>
                <a:ext uri="{FF2B5EF4-FFF2-40B4-BE49-F238E27FC236}">
                  <a16:creationId xmlns:a16="http://schemas.microsoft.com/office/drawing/2014/main" id="{C2D41203-FECF-2D97-4A43-DE984F8907C4}"/>
                </a:ext>
              </a:extLst>
            </p:cNvPr>
            <p:cNvSpPr txBox="1"/>
            <p:nvPr/>
          </p:nvSpPr>
          <p:spPr>
            <a:xfrm>
              <a:off x="7227706" y="2657129"/>
              <a:ext cx="986676" cy="213072"/>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400" spc="46" dirty="0" err="1">
                  <a:latin typeface="+mn-ea"/>
                  <a:ea typeface="+mn-ea"/>
                  <a:cs typeface="Meiryo"/>
                </a:rPr>
                <a:t>社会保障</a:t>
              </a:r>
              <a:endParaRPr sz="1400" dirty="0">
                <a:latin typeface="+mn-ea"/>
                <a:ea typeface="+mn-ea"/>
                <a:cs typeface="Meiryo"/>
              </a:endParaRPr>
            </a:p>
          </p:txBody>
        </p:sp>
        <p:cxnSp>
          <p:nvCxnSpPr>
            <p:cNvPr id="106" name="直線コネクタ 105">
              <a:extLst>
                <a:ext uri="{FF2B5EF4-FFF2-40B4-BE49-F238E27FC236}">
                  <a16:creationId xmlns:a16="http://schemas.microsoft.com/office/drawing/2014/main" id="{92D8BD32-F40E-9886-1651-2733180558F6}"/>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Tree>
    <p:extLst>
      <p:ext uri="{BB962C8B-B14F-4D97-AF65-F5344CB8AC3E}">
        <p14:creationId xmlns:p14="http://schemas.microsoft.com/office/powerpoint/2010/main" val="38693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anim calcmode="lin" valueType="num">
                                      <p:cBhvr>
                                        <p:cTn id="8" dur="1000" fill="hold"/>
                                        <p:tgtEl>
                                          <p:spTgt spid="114"/>
                                        </p:tgtEl>
                                        <p:attrNameLst>
                                          <p:attrName>ppt_x</p:attrName>
                                        </p:attrNameLst>
                                      </p:cBhvr>
                                      <p:tavLst>
                                        <p:tav tm="0">
                                          <p:val>
                                            <p:strVal val="#ppt_x"/>
                                          </p:val>
                                        </p:tav>
                                        <p:tav tm="100000">
                                          <p:val>
                                            <p:strVal val="#ppt_x"/>
                                          </p:val>
                                        </p:tav>
                                      </p:tavLst>
                                    </p:anim>
                                    <p:anim calcmode="lin" valueType="num">
                                      <p:cBhvr>
                                        <p:cTn id="9"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fade">
                                      <p:cBhvr>
                                        <p:cTn id="14" dur="1000"/>
                                        <p:tgtEl>
                                          <p:spTgt spid="113"/>
                                        </p:tgtEl>
                                      </p:cBhvr>
                                    </p:animEffect>
                                    <p:anim calcmode="lin" valueType="num">
                                      <p:cBhvr>
                                        <p:cTn id="15" dur="1000" fill="hold"/>
                                        <p:tgtEl>
                                          <p:spTgt spid="113"/>
                                        </p:tgtEl>
                                        <p:attrNameLst>
                                          <p:attrName>ppt_x</p:attrName>
                                        </p:attrNameLst>
                                      </p:cBhvr>
                                      <p:tavLst>
                                        <p:tav tm="0">
                                          <p:val>
                                            <p:strVal val="#ppt_x"/>
                                          </p:val>
                                        </p:tav>
                                        <p:tav tm="100000">
                                          <p:val>
                                            <p:strVal val="#ppt_x"/>
                                          </p:val>
                                        </p:tav>
                                      </p:tavLst>
                                    </p:anim>
                                    <p:anim calcmode="lin" valueType="num">
                                      <p:cBhvr>
                                        <p:cTn id="16" dur="1000" fill="hold"/>
                                        <p:tgtEl>
                                          <p:spTgt spid="1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1085670"/>
            <a:ext cx="8519134" cy="827030"/>
            <a:chOff x="323851" y="1085670"/>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340205" y="2420937"/>
            <a:ext cx="8479945" cy="2707653"/>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ea typeface="+mn-ea"/>
              </a:rPr>
              <a:t>1990</a:t>
            </a:r>
            <a:r>
              <a:rPr kumimoji="1" lang="ja-JP" altLang="en-US" sz="1700" dirty="0">
                <a:latin typeface="+mn-ea"/>
                <a:ea typeface="+mn-ea"/>
              </a:rPr>
              <a:t>年度（平成２年度）と現在の歳出を比較すると、</a:t>
            </a:r>
            <a:r>
              <a:rPr kumimoji="1" lang="ja-JP" altLang="en-US" sz="2000" dirty="0">
                <a:solidFill>
                  <a:srgbClr val="005BAD"/>
                </a:solidFill>
                <a:latin typeface="+mn-ea"/>
                <a:ea typeface="+mn-ea"/>
              </a:rPr>
              <a:t>社会保障関係費や国債費が</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大きく伸びて</a:t>
            </a:r>
            <a:r>
              <a:rPr kumimoji="1" lang="ja-JP" altLang="en-US" sz="1700" dirty="0">
                <a:latin typeface="+mn-ea"/>
                <a:ea typeface="+mn-ea"/>
              </a:rPr>
              <a:t>います。特に社会保障は、</a:t>
            </a:r>
            <a:r>
              <a:rPr lang="ja-JP" altLang="en-US" sz="1800" dirty="0">
                <a:solidFill>
                  <a:srgbClr val="005BAD"/>
                </a:solidFill>
                <a:latin typeface="+mn-ea"/>
                <a:ea typeface="+mn-ea"/>
              </a:rPr>
              <a:t>年金、医療、介護、こども・子育て</a:t>
            </a:r>
            <a:r>
              <a:rPr kumimoji="1" lang="ja-JP" altLang="en-US" sz="1700" dirty="0">
                <a:latin typeface="+mn-ea"/>
                <a:ea typeface="+mn-ea"/>
              </a:rPr>
              <a:t>などの</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lang="en-US" altLang="ja-JP" sz="1700" spc="200" dirty="0">
                <a:latin typeface="+mn-ea"/>
                <a:ea typeface="+mn-ea"/>
              </a:rPr>
              <a:t> </a:t>
            </a:r>
            <a:r>
              <a:rPr kumimoji="1" lang="ja-JP" altLang="en-US" sz="1700" dirty="0">
                <a:latin typeface="+mn-ea"/>
                <a:ea typeface="+mn-ea"/>
              </a:rPr>
              <a:t>分野に分けられ、</a:t>
            </a:r>
            <a:r>
              <a:rPr lang="ja-JP" altLang="en-US" sz="2000" dirty="0">
                <a:solidFill>
                  <a:srgbClr val="005BAD"/>
                </a:solidFill>
                <a:latin typeface="+mn-ea"/>
                <a:ea typeface="+mn-ea"/>
              </a:rPr>
              <a:t>国の一般会計歳出の約</a:t>
            </a:r>
            <a:r>
              <a:rPr lang="en-US" altLang="ja-JP" sz="2000" dirty="0">
                <a:solidFill>
                  <a:srgbClr val="005BAD"/>
                </a:solidFill>
                <a:latin typeface="+mn-ea"/>
                <a:ea typeface="+mn-ea"/>
              </a:rPr>
              <a:t>1/3</a:t>
            </a:r>
            <a:r>
              <a:rPr kumimoji="1" lang="ja-JP" altLang="en-US" sz="1700" dirty="0">
                <a:latin typeface="+mn-ea"/>
                <a:ea typeface="+mn-ea"/>
              </a:rPr>
              <a:t>を占める</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lang="en-US" altLang="ja-JP" sz="1700" spc="200" dirty="0">
                <a:latin typeface="+mn-ea"/>
                <a:ea typeface="+mn-ea"/>
              </a:rPr>
              <a:t> </a:t>
            </a:r>
            <a:r>
              <a:rPr kumimoji="1" lang="ja-JP" altLang="en-US" sz="1700" dirty="0">
                <a:latin typeface="+mn-ea"/>
                <a:ea typeface="+mn-ea"/>
              </a:rPr>
              <a:t>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歳出の増加に対し歳入は、経済成長の停滞などが影響して</a:t>
            </a:r>
            <a:endParaRPr lang="en-US" altLang="ja-JP" sz="1700" dirty="0">
              <a:latin typeface="+mn-ea"/>
              <a:ea typeface="+mn-ea"/>
            </a:endParaRPr>
          </a:p>
          <a:p>
            <a:pPr>
              <a:lnSpc>
                <a:spcPct val="110000"/>
              </a:lnSpc>
              <a:spcBef>
                <a:spcPts val="0"/>
              </a:spcBef>
              <a:buClr>
                <a:srgbClr val="005BAD"/>
              </a:buClr>
            </a:pPr>
            <a:r>
              <a:rPr lang="ja-JP" altLang="en-US" sz="2000" dirty="0">
                <a:solidFill>
                  <a:srgbClr val="005BAD"/>
                </a:solidFill>
                <a:latin typeface="+mn-ea"/>
                <a:ea typeface="+mn-ea"/>
              </a:rPr>
              <a:t>  </a:t>
            </a:r>
            <a:r>
              <a:rPr lang="ja-JP" altLang="en-US" sz="2000" spc="-200" dirty="0">
                <a:solidFill>
                  <a:srgbClr val="005BAD"/>
                </a:solidFill>
                <a:latin typeface="+mn-ea"/>
                <a:ea typeface="+mn-ea"/>
              </a:rPr>
              <a:t> </a:t>
            </a:r>
            <a:r>
              <a:rPr lang="ja-JP" altLang="en-US" sz="2000" dirty="0">
                <a:solidFill>
                  <a:srgbClr val="005BAD"/>
                </a:solidFill>
                <a:latin typeface="+mn-ea"/>
                <a:ea typeface="+mn-ea"/>
              </a:rPr>
              <a:t>税収の伸びが見合っておらず、不足分を借金に頼っている</a:t>
            </a:r>
            <a:r>
              <a:rPr kumimoji="1" lang="ja-JP" altLang="en-US" sz="1700" dirty="0">
                <a:latin typeface="+mn-ea"/>
                <a:ea typeface="+mn-ea"/>
              </a:rPr>
              <a:t>ため、</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kumimoji="1" lang="ja-JP" altLang="en-US" sz="1700" dirty="0">
                <a:latin typeface="+mn-ea"/>
                <a:ea typeface="+mn-ea"/>
              </a:rPr>
              <a:t>公債金は約６倍と大幅に増加しています。</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5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1750"/>
                                        <p:tgtEl>
                                          <p:spTgt spid="19">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1780"/>
                                        <p:tgtEl>
                                          <p:spTgt spid="19">
                                            <p:txEl>
                                              <p:pRg st="1" end="1"/>
                                            </p:txEl>
                                          </p:spTgt>
                                        </p:tgtEl>
                                      </p:cBhvr>
                                    </p:animEffect>
                                  </p:childTnLst>
                                </p:cTn>
                              </p:par>
                            </p:childTnLst>
                          </p:cTn>
                        </p:par>
                        <p:par>
                          <p:cTn id="23" fill="hold">
                            <p:stCondLst>
                              <p:cond delay="3530"/>
                            </p:stCondLst>
                            <p:childTnLst>
                              <p:par>
                                <p:cTn id="24" presetID="22" presetClass="entr" presetSubtype="8" fill="hold" nodeType="after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wipe(left)">
                                      <p:cBhvr>
                                        <p:cTn id="26" dur="1650"/>
                                        <p:tgtEl>
                                          <p:spTgt spid="19">
                                            <p:txEl>
                                              <p:pRg st="2" end="2"/>
                                            </p:txEl>
                                          </p:spTgt>
                                        </p:tgtEl>
                                      </p:cBhvr>
                                    </p:animEffect>
                                  </p:childTnLst>
                                </p:cTn>
                              </p:par>
                            </p:childTnLst>
                          </p:cTn>
                        </p:par>
                        <p:par>
                          <p:cTn id="27" fill="hold">
                            <p:stCondLst>
                              <p:cond delay="5180"/>
                            </p:stCondLst>
                            <p:childTnLst>
                              <p:par>
                                <p:cTn id="28" presetID="22" presetClass="entr" presetSubtype="8" fill="hold" nodeType="after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wipe(left)">
                                      <p:cBhvr>
                                        <p:cTn id="30" dur="1300"/>
                                        <p:tgtEl>
                                          <p:spTgt spid="1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Effect transition="in" filter="wipe(left)">
                                      <p:cBhvr>
                                        <p:cTn id="35" dur="1650"/>
                                        <p:tgtEl>
                                          <p:spTgt spid="19">
                                            <p:txEl>
                                              <p:pRg st="4" end="4"/>
                                            </p:txEl>
                                          </p:spTgt>
                                        </p:tgtEl>
                                      </p:cBhvr>
                                    </p:animEffect>
                                  </p:childTnLst>
                                </p:cTn>
                              </p:par>
                            </p:childTnLst>
                          </p:cTn>
                        </p:par>
                        <p:par>
                          <p:cTn id="36" fill="hold">
                            <p:stCondLst>
                              <p:cond delay="1650"/>
                            </p:stCondLst>
                            <p:childTnLst>
                              <p:par>
                                <p:cTn id="37" presetID="22" presetClass="entr" presetSubtype="8" fill="hold" nodeType="afterEffect">
                                  <p:stCondLst>
                                    <p:cond delay="0"/>
                                  </p:stCondLst>
                                  <p:childTnLst>
                                    <p:set>
                                      <p:cBhvr>
                                        <p:cTn id="38" dur="1" fill="hold">
                                          <p:stCondLst>
                                            <p:cond delay="0"/>
                                          </p:stCondLst>
                                        </p:cTn>
                                        <p:tgtEl>
                                          <p:spTgt spid="19">
                                            <p:txEl>
                                              <p:pRg st="5" end="5"/>
                                            </p:txEl>
                                          </p:spTgt>
                                        </p:tgtEl>
                                        <p:attrNameLst>
                                          <p:attrName>style.visibility</p:attrName>
                                        </p:attrNameLst>
                                      </p:cBhvr>
                                      <p:to>
                                        <p:strVal val="visible"/>
                                      </p:to>
                                    </p:set>
                                    <p:animEffect transition="in" filter="wipe(left)">
                                      <p:cBhvr>
                                        <p:cTn id="39" dur="1690"/>
                                        <p:tgtEl>
                                          <p:spTgt spid="19">
                                            <p:txEl>
                                              <p:pRg st="5" end="5"/>
                                            </p:txEl>
                                          </p:spTgt>
                                        </p:tgtEl>
                                      </p:cBhvr>
                                    </p:animEffect>
                                  </p:childTnLst>
                                </p:cTn>
                              </p:par>
                            </p:childTnLst>
                          </p:cTn>
                        </p:par>
                        <p:par>
                          <p:cTn id="40" fill="hold">
                            <p:stCondLst>
                              <p:cond delay="3340"/>
                            </p:stCondLst>
                            <p:childTnLst>
                              <p:par>
                                <p:cTn id="41" presetID="22" presetClass="entr" presetSubtype="8" fill="hold" nodeType="after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animEffect transition="in" filter="wipe(left)">
                                      <p:cBhvr>
                                        <p:cTn id="43" dur="1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01" name="object 66">
            <a:extLst>
              <a:ext uri="{FF2B5EF4-FFF2-40B4-BE49-F238E27FC236}">
                <a16:creationId xmlns:a16="http://schemas.microsoft.com/office/drawing/2014/main" id="{66FD0DF4-74B2-3446-F7EC-6DEA3DD8DBA5}"/>
              </a:ext>
            </a:extLst>
          </p:cNvPr>
          <p:cNvSpPr txBox="1"/>
          <p:nvPr/>
        </p:nvSpPr>
        <p:spPr>
          <a:xfrm>
            <a:off x="804437" y="6304175"/>
            <a:ext cx="5483077" cy="137345"/>
          </a:xfrm>
          <a:prstGeom prst="rect">
            <a:avLst/>
          </a:prstGeom>
        </p:spPr>
        <p:txBody>
          <a:bodyPr vert="horz" wrap="square" lIns="0" tIns="0" rIns="0" bIns="0" rtlCol="0" anchor="ctr">
            <a:spAutoFit/>
          </a:bodyPr>
          <a:lstStyle/>
          <a:p>
            <a:pPr marL="11723" defTabSz="844083">
              <a:lnSpc>
                <a:spcPct val="130000"/>
              </a:lnSpc>
              <a:defRPr/>
            </a:pPr>
            <a:r>
              <a:rPr lang="en-US" altLang="ja-JP" sz="800" dirty="0">
                <a:latin typeface="+mn-ea"/>
                <a:ea typeface="+mn-ea"/>
              </a:rPr>
              <a:t>※</a:t>
            </a:r>
            <a:r>
              <a:rPr lang="ja-JP" altLang="en-US" sz="800" dirty="0">
                <a:latin typeface="+mn-ea"/>
                <a:ea typeface="+mn-ea"/>
              </a:rPr>
              <a:t>当初予算ベース。</a:t>
            </a:r>
            <a:r>
              <a:rPr lang="en-US" altLang="ja-JP" sz="800" dirty="0">
                <a:latin typeface="+mn-ea"/>
                <a:ea typeface="+mn-ea"/>
              </a:rPr>
              <a:t>2024</a:t>
            </a:r>
            <a:r>
              <a:rPr lang="ja-JP" altLang="en-US" sz="800" dirty="0">
                <a:latin typeface="+mn-ea"/>
                <a:ea typeface="+mn-ea"/>
              </a:rPr>
              <a:t>年度は予算。</a:t>
            </a:r>
            <a:endParaRPr lang="en-US" altLang="ja-JP" sz="800" dirty="0">
              <a:latin typeface="+mn-ea"/>
              <a:ea typeface="+mn-ea"/>
            </a:endParaRPr>
          </a:p>
        </p:txBody>
      </p:sp>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17</a:t>
            </a:fld>
            <a:endParaRPr lang="en-US" altLang="ja-JP" dirty="0"/>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1045399"/>
            <a:ext cx="3960000" cy="5167043"/>
            <a:chOff x="4527724" y="1207262"/>
            <a:chExt cx="3960000" cy="5167043"/>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1207262"/>
              <a:ext cx="3960000" cy="4648372"/>
              <a:chOff x="4527724" y="2423028"/>
              <a:chExt cx="3960000" cy="3744000"/>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extLst>
                  <p:ext uri="{D42A27DB-BD31-4B8C-83A1-F6EECF244321}">
                    <p14:modId xmlns:p14="http://schemas.microsoft.com/office/powerpoint/2010/main" val="3957435524"/>
                  </p:ext>
                </p:extLst>
              </p:nvPr>
            </p:nvGraphicFramePr>
            <p:xfrm>
              <a:off x="4527724" y="2423028"/>
              <a:ext cx="3960000" cy="374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494729"/>
              <a:chOff x="4781156" y="1879576"/>
              <a:chExt cx="3198787" cy="4494729"/>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rPr>
                  <a:t>77.1</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19512893">
                <a:off x="6047608" y="4374757"/>
                <a:ext cx="872033"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31659" y="4572630"/>
                <a:ext cx="752129" cy="246221"/>
              </a:xfrm>
              <a:prstGeom prst="rect">
                <a:avLst/>
              </a:prstGeom>
              <a:noFill/>
            </p:spPr>
            <p:txBody>
              <a:bodyPr wrap="none" rtlCol="0">
                <a:spAutoFit/>
              </a:bodyPr>
              <a:lstStyle/>
              <a:p>
                <a:r>
                  <a:rPr lang="en-US" altLang="ja-JP" sz="1000" b="1" dirty="0">
                    <a:solidFill>
                      <a:srgbClr val="216FCD"/>
                    </a:solidFill>
                    <a:latin typeface="+mn-ea"/>
                    <a:ea typeface="+mn-ea"/>
                  </a:rPr>
                  <a:t>+</a:t>
                </a:r>
                <a:r>
                  <a:rPr kumimoji="1" lang="en-US" altLang="ja-JP" sz="1000" b="1" dirty="0">
                    <a:solidFill>
                      <a:srgbClr val="216FCD"/>
                    </a:solidFill>
                    <a:latin typeface="+mn-ea"/>
                  </a:rPr>
                  <a:t>16.5</a:t>
                </a:r>
                <a:r>
                  <a:rPr kumimoji="1" lang="ja-JP" altLang="en-US" sz="1000" b="1" dirty="0">
                    <a:solidFill>
                      <a:srgbClr val="216FCD"/>
                    </a:solidFill>
                    <a:latin typeface="+mn-ea"/>
                    <a:ea typeface="+mn-ea"/>
                  </a:rPr>
                  <a:t>兆円</a:t>
                </a: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54014" y="2150858"/>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35.</a:t>
                </a:r>
                <a:r>
                  <a:rPr kumimoji="1" lang="en-US" altLang="ja-JP" sz="1050" kern="0" dirty="0">
                    <a:solidFill>
                      <a:srgbClr val="EA5050"/>
                    </a:solidFill>
                    <a:latin typeface="+mn-ea"/>
                    <a:ea typeface="+mn-ea"/>
                  </a:rPr>
                  <a:t>4</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177588" y="5751057"/>
                <a:ext cx="856645" cy="461665"/>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5" y="5751057"/>
                <a:ext cx="980398" cy="623248"/>
              </a:xfrm>
              <a:prstGeom prst="rect">
                <a:avLst/>
              </a:prstGeom>
              <a:noFill/>
            </p:spPr>
            <p:txBody>
              <a:bodyPr wrap="none" rtlCol="0">
                <a:spAutoFit/>
              </a:bodyPr>
              <a:lstStyle/>
              <a:p>
                <a:pPr algn="ctr"/>
                <a:r>
                  <a:rPr lang="en-US" altLang="ja-JP" sz="1200" kern="0" spc="40" dirty="0">
                    <a:latin typeface="+mn-ea"/>
                    <a:ea typeface="+mn-ea"/>
                  </a:rPr>
                  <a:t>2024</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50" kern="0" spc="40" dirty="0">
                    <a:latin typeface="+mn-ea"/>
                    <a:ea typeface="+mn-ea"/>
                  </a:rPr>
                  <a:t>（令和６年度）</a:t>
                </a:r>
                <a:endParaRPr kumimoji="1" lang="en-US" altLang="ja-JP" sz="1050" kern="0" spc="40" dirty="0">
                  <a:latin typeface="+mn-ea"/>
                  <a:ea typeface="+mn-ea"/>
                </a:endParaRPr>
              </a:p>
              <a:p>
                <a:pPr algn="ctr"/>
                <a:r>
                  <a:rPr lang="en-US" altLang="ja-JP" sz="1200" kern="0" spc="40" dirty="0">
                    <a:latin typeface="+mn-ea"/>
                    <a:ea typeface="+mn-ea"/>
                  </a:rPr>
                  <a:t>112.6</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589377" y="3090648"/>
                <a:ext cx="49750" cy="271198"/>
              </a:xfrm>
              <a:prstGeom prst="line">
                <a:avLst/>
              </a:prstGeom>
              <a:noFill/>
              <a:ln w="15875" cap="flat" cmpd="sng" algn="ctr">
                <a:solidFill>
                  <a:schemeClr val="tx1"/>
                </a:solidFill>
                <a:prstDash val="solid"/>
                <a:round/>
                <a:headEnd type="none" w="med" len="med"/>
                <a:tailEnd type="none" w="med" len="med"/>
              </a:ln>
              <a:effectLst/>
            </p:spPr>
          </p:cxn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5960485" y="2363366"/>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29.8</a:t>
                </a:r>
                <a:r>
                  <a:rPr kumimoji="1" lang="ja-JP" altLang="en-US" sz="1000" b="1" dirty="0">
                    <a:solidFill>
                      <a:srgbClr val="EA5050"/>
                    </a:solidFill>
                    <a:latin typeface="+mn-ea"/>
                    <a:ea typeface="+mn-ea"/>
                  </a:rPr>
                  <a:t>兆円</a:t>
                </a:r>
              </a:p>
            </p:txBody>
          </p: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5032696" y="2670597"/>
                <a:ext cx="1123559" cy="421633"/>
                <a:chOff x="4962297" y="3363000"/>
                <a:chExt cx="1123559" cy="421633"/>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962297" y="3363000"/>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5093877" y="3368119"/>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7000520" y="2163979"/>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031476">
                <a:off x="5851816" y="2810474"/>
                <a:ext cx="1286652"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grpSp>
        <p:nvGrpSpPr>
          <p:cNvPr id="10" name="グループ化 9">
            <a:extLst>
              <a:ext uri="{FF2B5EF4-FFF2-40B4-BE49-F238E27FC236}">
                <a16:creationId xmlns:a16="http://schemas.microsoft.com/office/drawing/2014/main" id="{D7C3434B-4686-D7F6-F00B-2C8CF58A3149}"/>
              </a:ext>
            </a:extLst>
          </p:cNvPr>
          <p:cNvGrpSpPr/>
          <p:nvPr/>
        </p:nvGrpSpPr>
        <p:grpSpPr>
          <a:xfrm>
            <a:off x="4644510" y="1011418"/>
            <a:ext cx="4517039" cy="5166099"/>
            <a:chOff x="4644510" y="1011418"/>
            <a:chExt cx="4517039" cy="5166099"/>
          </a:xfrm>
        </p:grpSpPr>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1011418"/>
              <a:ext cx="4517039" cy="5166099"/>
              <a:chOff x="323850" y="1200511"/>
              <a:chExt cx="4517039" cy="5166099"/>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1200511"/>
                <a:ext cx="3960617" cy="4649268"/>
                <a:chOff x="522895" y="2416451"/>
                <a:chExt cx="3960617" cy="3744722"/>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extLst>
                    <p:ext uri="{D42A27DB-BD31-4B8C-83A1-F6EECF244321}">
                      <p14:modId xmlns:p14="http://schemas.microsoft.com/office/powerpoint/2010/main" val="3146276666"/>
                    </p:ext>
                  </p:extLst>
                </p:nvPr>
              </p:nvGraphicFramePr>
              <p:xfrm>
                <a:off x="522895" y="2416451"/>
                <a:ext cx="3960617" cy="3744722"/>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176403" y="5751057"/>
                <a:ext cx="856645" cy="461665"/>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42985" y="5751057"/>
                <a:ext cx="945131" cy="615553"/>
              </a:xfrm>
              <a:prstGeom prst="rect">
                <a:avLst/>
              </a:prstGeom>
              <a:noFill/>
            </p:spPr>
            <p:txBody>
              <a:bodyPr wrap="none" rtlCol="0">
                <a:spAutoFit/>
              </a:bodyPr>
              <a:lstStyle/>
              <a:p>
                <a:pPr algn="ctr"/>
                <a:r>
                  <a:rPr lang="en-US" altLang="ja-JP" sz="1200" kern="0" spc="40" dirty="0">
                    <a:latin typeface="+mn-ea"/>
                    <a:ea typeface="+mn-ea"/>
                  </a:rPr>
                  <a:t>2024</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00" kern="0" spc="40" dirty="0">
                    <a:latin typeface="+mn-ea"/>
                    <a:ea typeface="+mn-ea"/>
                  </a:rPr>
                  <a:t>（令和６年度）</a:t>
                </a:r>
                <a:endParaRPr kumimoji="1" lang="en-US" altLang="ja-JP" sz="1000" kern="0" spc="40" dirty="0">
                  <a:latin typeface="+mn-ea"/>
                  <a:ea typeface="+mn-ea"/>
                </a:endParaRPr>
              </a:p>
              <a:p>
                <a:pPr algn="ctr"/>
                <a:r>
                  <a:rPr lang="en-US" altLang="ja-JP" sz="1200" kern="0" spc="40" dirty="0">
                    <a:latin typeface="+mn-ea"/>
                    <a:ea typeface="+mn-ea"/>
                  </a:rPr>
                  <a:t>112.6</a:t>
                </a:r>
                <a:r>
                  <a:rPr kumimoji="1" lang="ja-JP" altLang="en-US" sz="1200" kern="0" spc="40" dirty="0">
                    <a:latin typeface="+mn-ea"/>
                    <a:ea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29.1</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031882">
                <a:off x="2101072" y="5131495"/>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7868" y="5215880"/>
                <a:ext cx="694421" cy="246221"/>
              </a:xfrm>
              <a:prstGeom prst="rect">
                <a:avLst/>
              </a:prstGeom>
              <a:noFill/>
            </p:spPr>
            <p:txBody>
              <a:bodyPr wrap="none" rtlCol="0">
                <a:spAutoFit/>
              </a:bodyPr>
              <a:lstStyle/>
              <a:p>
                <a:r>
                  <a:rPr kumimoji="1" lang="en-US" altLang="ja-JP" sz="1000" b="1" dirty="0">
                    <a:solidFill>
                      <a:schemeClr val="tx1">
                        <a:lumMod val="75000"/>
                        <a:lumOff val="25000"/>
                      </a:schemeClr>
                    </a:solidFill>
                    <a:latin typeface="+mn-ea"/>
                    <a:ea typeface="+mn-ea"/>
                  </a:rPr>
                  <a:t>+4.0</a:t>
                </a:r>
                <a:r>
                  <a:rPr kumimoji="1" lang="ja-JP" altLang="en-US" sz="1000" b="1" dirty="0">
                    <a:solidFill>
                      <a:schemeClr val="tx1">
                        <a:lumMod val="75000"/>
                        <a:lumOff val="25000"/>
                      </a:schemeClr>
                    </a:solidFill>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64953" cy="246221"/>
                </a:xfrm>
                <a:prstGeom prst="rect">
                  <a:avLst/>
                </a:prstGeom>
                <a:noFill/>
              </p:spPr>
              <p:txBody>
                <a:bodyPr wrap="none" rtlCol="0">
                  <a:spAutoFit/>
                </a:bodyPr>
                <a:lstStyle/>
                <a:p>
                  <a:r>
                    <a:rPr kumimoji="1" lang="en-US" altLang="ja-JP" sz="1000" b="1" dirty="0">
                      <a:solidFill>
                        <a:srgbClr val="EA5050"/>
                      </a:solidFill>
                      <a:latin typeface="+mn-ea"/>
                      <a:ea typeface="+mn-ea"/>
                    </a:rPr>
                    <a:t>+46.3</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8920960">
                <a:off x="2010498" y="4152521"/>
                <a:ext cx="949775"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77977" y="4369417"/>
                <a:ext cx="725199" cy="246221"/>
              </a:xfrm>
              <a:prstGeom prst="rect">
                <a:avLst/>
              </a:prstGeom>
              <a:noFill/>
            </p:spPr>
            <p:txBody>
              <a:bodyPr wrap="none" rtlCol="0">
                <a:spAutoFit/>
              </a:bodyPr>
              <a:lstStyle/>
              <a:p>
                <a:r>
                  <a:rPr kumimoji="1" lang="en-US" altLang="ja-JP" sz="1000" b="1" kern="0" spc="-30" dirty="0">
                    <a:solidFill>
                      <a:srgbClr val="009E47"/>
                    </a:solidFill>
                    <a:latin typeface="+mn-ea"/>
                    <a:ea typeface="+mn-ea"/>
                  </a:rPr>
                  <a:t>+26.1</a:t>
                </a:r>
                <a:r>
                  <a:rPr kumimoji="1" lang="ja-JP" altLang="en-US" sz="1000" b="1" kern="0" spc="-30" dirty="0">
                    <a:solidFill>
                      <a:srgbClr val="009E47"/>
                    </a:solidFill>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098059">
                <a:off x="1786516" y="3487264"/>
                <a:ext cx="135209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66425" y="3551709"/>
                <a:ext cx="694421"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+2</a:t>
                </a:r>
                <a:r>
                  <a:rPr kumimoji="1" lang="en-US" altLang="ja-JP" sz="1000" b="1" dirty="0">
                    <a:solidFill>
                      <a:srgbClr val="AE900E"/>
                    </a:solidFill>
                    <a:effectLst>
                      <a:glow rad="63500">
                        <a:schemeClr val="bg1">
                          <a:alpha val="80000"/>
                        </a:schemeClr>
                      </a:glow>
                    </a:effectLst>
                    <a:latin typeface="+mn-ea"/>
                    <a:ea typeface="+mn-ea"/>
                  </a:rPr>
                  <a:t>.5</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7704397">
                <a:off x="1672546" y="2766741"/>
                <a:ext cx="1622801"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1849113" y="2493726"/>
                <a:ext cx="764953" cy="246221"/>
              </a:xfrm>
              <a:prstGeom prst="rect">
                <a:avLst/>
              </a:prstGeom>
              <a:noFill/>
            </p:spPr>
            <p:txBody>
              <a:bodyPr wrap="none" rtlCol="0">
                <a:spAutoFit/>
              </a:bodyPr>
              <a:lstStyle/>
              <a:p>
                <a:r>
                  <a:rPr kumimoji="1" lang="en-US" altLang="ja-JP" sz="1000" b="1" dirty="0">
                    <a:solidFill>
                      <a:srgbClr val="EA5050"/>
                    </a:solidFill>
                    <a:latin typeface="+mn-ea"/>
                    <a:ea typeface="+mn-ea"/>
                  </a:rPr>
                  <a:t>+12.7</a:t>
                </a:r>
                <a:r>
                  <a:rPr kumimoji="1" lang="ja-JP" altLang="en-US" sz="1000" b="1" dirty="0">
                    <a:solidFill>
                      <a:srgbClr val="EA5050"/>
                    </a:solidFill>
                    <a:latin typeface="+mn-ea"/>
                    <a:ea typeface="+mn-ea"/>
                  </a:rPr>
                  <a:t>兆円</a:t>
                </a:r>
              </a:p>
            </p:txBody>
          </p:sp>
          <p:sp>
            <p:nvSpPr>
              <p:cNvPr id="78" name="テキスト ボックス 77">
                <a:extLst>
                  <a:ext uri="{FF2B5EF4-FFF2-40B4-BE49-F238E27FC236}">
                    <a16:creationId xmlns:a16="http://schemas.microsoft.com/office/drawing/2014/main" id="{6E642CBD-BCB2-DE2F-675B-2433062C3575}"/>
                  </a:ext>
                </a:extLst>
              </p:cNvPr>
              <p:cNvSpPr txBox="1">
                <a:spLocks/>
              </p:cNvSpPr>
              <p:nvPr/>
            </p:nvSpPr>
            <p:spPr>
              <a:xfrm>
                <a:off x="3955711" y="4293552"/>
                <a:ext cx="885178" cy="558294"/>
              </a:xfrm>
              <a:prstGeom prst="rect">
                <a:avLst/>
              </a:prstGeom>
              <a:noFill/>
            </p:spPr>
            <p:txBody>
              <a:bodyPr wrap="none" rtlCol="0">
                <a:spAutoFit/>
              </a:bodyPr>
              <a:lstStyle/>
              <a:p>
                <a:pPr algn="ctr">
                  <a:lnSpc>
                    <a:spcPct val="105000"/>
                  </a:lnSpc>
                </a:pPr>
                <a:r>
                  <a:rPr kumimoji="1" lang="ja-JP" altLang="en-US" sz="1000" kern="0" dirty="0">
                    <a:latin typeface="+mn-ea"/>
                  </a:rPr>
                  <a:t>物価・賃上げ</a:t>
                </a:r>
                <a:endParaRPr kumimoji="1" lang="en-US" altLang="ja-JP" sz="1000" kern="0" dirty="0">
                  <a:latin typeface="+mn-ea"/>
                </a:endParaRPr>
              </a:p>
              <a:p>
                <a:pPr algn="ctr">
                  <a:lnSpc>
                    <a:spcPct val="105000"/>
                  </a:lnSpc>
                </a:pPr>
                <a:r>
                  <a:rPr kumimoji="1" lang="ja-JP" altLang="en-US" sz="1000" kern="0" dirty="0">
                    <a:latin typeface="+mn-ea"/>
                    <a:ea typeface="+mn-ea"/>
                  </a:rPr>
                  <a:t>促進予備費</a:t>
                </a:r>
                <a:endParaRPr kumimoji="1" lang="en-US" altLang="ja-JP" sz="1000" kern="0" dirty="0">
                  <a:latin typeface="+mn-ea"/>
                  <a:ea typeface="+mn-ea"/>
                </a:endParaRPr>
              </a:p>
              <a:p>
                <a:pPr algn="ctr">
                  <a:lnSpc>
                    <a:spcPct val="105000"/>
                  </a:lnSpc>
                </a:pPr>
                <a:r>
                  <a:rPr kumimoji="1" lang="ja-JP" altLang="en-US" sz="1000" kern="0" dirty="0">
                    <a:latin typeface="+mn-ea"/>
                    <a:ea typeface="+mn-ea"/>
                  </a:rPr>
                  <a:t>１</a:t>
                </a:r>
                <a:r>
                  <a:rPr kumimoji="1" lang="ja-JP" altLang="en-US" sz="900" kern="0" dirty="0">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950681" y="4441779"/>
                <a:ext cx="1259960" cy="249427"/>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r>
                  <a:rPr lang="en-US" altLang="zh-CN" sz="1100" kern="0" spc="-40" dirty="0">
                    <a:latin typeface="+mn-ea"/>
                    <a:ea typeface="+mn-ea"/>
                  </a:rPr>
                  <a:t> </a:t>
                </a: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33688" y="3873195"/>
                <a:ext cx="1293944" cy="427168"/>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973762" y="1732321"/>
                <a:ext cx="883575" cy="710900"/>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50" dirty="0">
                    <a:latin typeface="+mn-ea"/>
                    <a:ea typeface="+mn-ea"/>
                  </a:rPr>
                  <a:t>（過去の借金の</a:t>
                </a:r>
                <a:endParaRPr kumimoji="1" lang="en-US" altLang="ja-JP" sz="900" kern="0" spc="-50" dirty="0">
                  <a:latin typeface="+mn-ea"/>
                  <a:ea typeface="+mn-ea"/>
                </a:endParaRPr>
              </a:p>
              <a:p>
                <a:pPr algn="ctr">
                  <a:lnSpc>
                    <a:spcPct val="105000"/>
                  </a:lnSpc>
                </a:pPr>
                <a:r>
                  <a:rPr kumimoji="1" lang="ja-JP" altLang="en-US" sz="900" kern="0" spc="-50" dirty="0">
                    <a:latin typeface="+mn-ea"/>
                    <a:ea typeface="+mn-ea"/>
                  </a:rPr>
                  <a:t>返済と利息）</a:t>
                </a:r>
                <a:endParaRPr kumimoji="1" lang="en-US" altLang="ja-JP" sz="900" kern="0" spc="-50" dirty="0">
                  <a:latin typeface="+mn-ea"/>
                  <a:ea typeface="+mn-ea"/>
                </a:endParaRPr>
              </a:p>
              <a:p>
                <a:pPr algn="ctr">
                  <a:lnSpc>
                    <a:spcPct val="105000"/>
                  </a:lnSpc>
                </a:pPr>
                <a:r>
                  <a:rPr kumimoji="1" lang="en-US" altLang="ja-JP" sz="1050" kern="0" dirty="0">
                    <a:latin typeface="+mn-ea"/>
                  </a:rPr>
                  <a:t>27.0</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2839464" y="2683970"/>
                <a:ext cx="1231427" cy="427168"/>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r>
                  <a:rPr lang="en-US" altLang="ja-JP" sz="1050" kern="0" spc="-30" dirty="0">
                    <a:latin typeface="+mn-ea"/>
                  </a:rPr>
                  <a:t>17.8</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487853" y="2501979"/>
                <a:ext cx="1469313" cy="565476"/>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40" dirty="0">
                    <a:latin typeface="+mn-ea"/>
                    <a:ea typeface="+mn-ea"/>
                  </a:rPr>
                  <a:t>（過去の借金の返済と利息）</a:t>
                </a:r>
                <a:endParaRPr kumimoji="1" lang="en-US" altLang="ja-JP" sz="9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cxnSp>
            <p:nvCxnSpPr>
              <p:cNvPr id="99" name="直線コネクタ 98">
                <a:extLst>
                  <a:ext uri="{FF2B5EF4-FFF2-40B4-BE49-F238E27FC236}">
                    <a16:creationId xmlns:a16="http://schemas.microsoft.com/office/drawing/2014/main" id="{C639B91C-3DFC-C861-ADA0-1131638723C6}"/>
                  </a:ext>
                </a:extLst>
              </p:cNvPr>
              <p:cNvCxnSpPr>
                <a:cxnSpLocks/>
              </p:cNvCxnSpPr>
              <p:nvPr/>
            </p:nvCxnSpPr>
            <p:spPr bwMode="auto">
              <a:xfrm flipH="1" flipV="1">
                <a:off x="1474610" y="3027130"/>
                <a:ext cx="106050" cy="297966"/>
              </a:xfrm>
              <a:prstGeom prst="line">
                <a:avLst/>
              </a:prstGeom>
              <a:noFill/>
              <a:ln w="15875" cap="flat" cmpd="sng" algn="ctr">
                <a:solidFill>
                  <a:schemeClr val="tx1"/>
                </a:solidFill>
                <a:prstDash val="solid"/>
                <a:round/>
                <a:headEnd type="none" w="med" len="med"/>
                <a:tailEnd type="none" w="med" len="med"/>
              </a:ln>
              <a:effectLst/>
            </p:spPr>
          </p:cxn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73547" y="3741535"/>
                <a:ext cx="1284006" cy="249427"/>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r>
                  <a:rPr lang="ja-JP" altLang="en-US" sz="1100" kern="0" spc="-50" dirty="0">
                    <a:latin typeface="+mn-ea"/>
                    <a:ea typeface="+mn-ea"/>
                  </a:rPr>
                  <a:t> </a:t>
                </a:r>
                <a:r>
                  <a:rPr kumimoji="1" lang="en-US" altLang="zh-CN" sz="1050" kern="0" spc="-50" dirty="0">
                    <a:latin typeface="+mn-ea"/>
                    <a:ea typeface="+mn-ea"/>
                  </a:rPr>
                  <a:t>3</a:t>
                </a:r>
                <a:r>
                  <a:rPr kumimoji="1" lang="en-US" altLang="ja-JP" sz="1050" kern="0" spc="-50" dirty="0">
                    <a:latin typeface="+mn-ea"/>
                    <a:ea typeface="+mn-ea"/>
                  </a:rPr>
                  <a:t>7</a:t>
                </a:r>
                <a:r>
                  <a:rPr kumimoji="1" lang="en-US" altLang="zh-CN" sz="1050" kern="0" spc="-50" dirty="0">
                    <a:latin typeface="+mn-ea"/>
                    <a:ea typeface="+mn-ea"/>
                  </a:rPr>
                  <a:t>.</a:t>
                </a:r>
                <a:r>
                  <a:rPr kumimoji="1" lang="en-US" altLang="ja-JP" sz="1050" kern="0" spc="-50" dirty="0">
                    <a:latin typeface="+mn-ea"/>
                    <a:ea typeface="+mn-ea"/>
                  </a:rPr>
                  <a:t>7</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116" name="正方形/長方形 115">
                <a:extLst>
                  <a:ext uri="{FF2B5EF4-FFF2-40B4-BE49-F238E27FC236}">
                    <a16:creationId xmlns:a16="http://schemas.microsoft.com/office/drawing/2014/main" id="{7EC82E39-8A0A-A518-9471-CB9EED6E1606}"/>
                  </a:ext>
                </a:extLst>
              </p:cNvPr>
              <p:cNvSpPr>
                <a:spLocks/>
              </p:cNvSpPr>
              <p:nvPr/>
            </p:nvSpPr>
            <p:spPr bwMode="auto">
              <a:xfrm>
                <a:off x="2878367" y="3760447"/>
                <a:ext cx="109468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sp>
            <p:nvSpPr>
              <p:cNvPr id="147" name="正方形/長方形 146">
                <a:extLst>
                  <a:ext uri="{FF2B5EF4-FFF2-40B4-BE49-F238E27FC236}">
                    <a16:creationId xmlns:a16="http://schemas.microsoft.com/office/drawing/2014/main" id="{1BCF1068-2D3F-484F-B6BF-2796E0C1A03A}"/>
                  </a:ext>
                </a:extLst>
              </p:cNvPr>
              <p:cNvSpPr>
                <a:spLocks/>
              </p:cNvSpPr>
              <p:nvPr/>
            </p:nvSpPr>
            <p:spPr bwMode="auto">
              <a:xfrm>
                <a:off x="1030451" y="4458945"/>
                <a:ext cx="110692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cxnSp>
          <p:nvCxnSpPr>
            <p:cNvPr id="2" name="直線コネクタ 1">
              <a:extLst>
                <a:ext uri="{FF2B5EF4-FFF2-40B4-BE49-F238E27FC236}">
                  <a16:creationId xmlns:a16="http://schemas.microsoft.com/office/drawing/2014/main" id="{D1FDD560-9B9A-C0C2-C093-48991FA089EB}"/>
                </a:ext>
              </a:extLst>
            </p:cNvPr>
            <p:cNvCxnSpPr/>
            <p:nvPr/>
          </p:nvCxnSpPr>
          <p:spPr>
            <a:xfrm flipV="1">
              <a:off x="8187432" y="4383606"/>
              <a:ext cx="185960" cy="32559"/>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 name="Rectangle 14">
            <a:extLst>
              <a:ext uri="{FF2B5EF4-FFF2-40B4-BE49-F238E27FC236}">
                <a16:creationId xmlns:a16="http://schemas.microsoft.com/office/drawing/2014/main" id="{DC57740D-B1B6-E703-3D6E-D00FCE436D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Tree>
    <p:extLst>
      <p:ext uri="{BB962C8B-B14F-4D97-AF65-F5344CB8AC3E}">
        <p14:creationId xmlns:p14="http://schemas.microsoft.com/office/powerpoint/2010/main" val="120653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108567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社会保障関係費は今後も増えるのか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18</a:t>
            </a:fld>
            <a:endParaRPr lang="en-US" altLang="ja-JP" dirty="0"/>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40205" y="2792501"/>
            <a:ext cx="8479945" cy="236575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1700" dirty="0">
                <a:latin typeface="+mn-ea"/>
                <a:ea typeface="+mn-ea"/>
              </a:rPr>
              <a:t>日本は、他国に類をみない速度で高齢化が進んでいます。今後、高齢化はさらに進展し、</a:t>
            </a:r>
            <a:endParaRPr kumimoji="1" lang="en-US" altLang="ja-JP" sz="1700" dirty="0">
              <a:latin typeface="+mn-ea"/>
              <a:ea typeface="+mn-ea"/>
            </a:endParaRPr>
          </a:p>
          <a:p>
            <a:pPr>
              <a:lnSpc>
                <a:spcPct val="110000"/>
              </a:lnSpc>
              <a:spcBef>
                <a:spcPts val="0"/>
              </a:spcBef>
              <a:buClr>
                <a:srgbClr val="005BAD"/>
              </a:buClr>
            </a:pPr>
            <a:r>
              <a:rPr kumimoji="1" lang="en-US" altLang="ja-JP" sz="1700" dirty="0">
                <a:latin typeface="+mn-ea"/>
                <a:ea typeface="+mn-ea"/>
              </a:rPr>
              <a:t>   2025</a:t>
            </a:r>
            <a:r>
              <a:rPr kumimoji="1" lang="ja-JP" altLang="en-US" sz="1700" dirty="0">
                <a:latin typeface="+mn-ea"/>
                <a:ea typeface="+mn-ea"/>
              </a:rPr>
              <a:t>年（令和７年）には</a:t>
            </a:r>
            <a:r>
              <a:rPr lang="ja-JP" altLang="en-US" sz="2000" dirty="0">
                <a:solidFill>
                  <a:srgbClr val="005BAD"/>
                </a:solidFill>
                <a:latin typeface="+mn-ea"/>
                <a:ea typeface="+mn-ea"/>
              </a:rPr>
              <a:t>いわゆる「団塊の世代」の全員が後期高齢者である</a:t>
            </a:r>
            <a:endParaRPr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75</a:t>
            </a:r>
            <a:r>
              <a:rPr lang="ja-JP" altLang="en-US" sz="2000" dirty="0">
                <a:solidFill>
                  <a:srgbClr val="005BAD"/>
                </a:solidFill>
                <a:latin typeface="+mn-ea"/>
                <a:ea typeface="+mn-ea"/>
              </a:rPr>
              <a:t>歳以上となり</a:t>
            </a:r>
            <a:r>
              <a:rPr kumimoji="1" lang="ja-JP" altLang="en-US" sz="1700" dirty="0">
                <a:latin typeface="+mn-ea"/>
                <a:ea typeface="+mn-ea"/>
              </a:rPr>
              <a:t>ます。</a:t>
            </a:r>
            <a:endParaRPr lang="en-US" altLang="ja-JP" sz="1700" dirty="0">
              <a:latin typeface="+mn-ea"/>
              <a:ea typeface="+mn-ea"/>
            </a:endParaRPr>
          </a:p>
          <a:p>
            <a:pPr>
              <a:lnSpc>
                <a:spcPct val="110000"/>
              </a:lnSpc>
              <a:spcBef>
                <a:spcPts val="0"/>
              </a:spcBef>
              <a:buClr>
                <a:srgbClr val="005BAD"/>
              </a:buClr>
            </a:pPr>
            <a:r>
              <a:rPr kumimoji="1" lang="en-US" altLang="ja-JP" sz="1700" dirty="0">
                <a:latin typeface="+mn-ea"/>
                <a:ea typeface="+mn-ea"/>
              </a:rPr>
              <a:t>   ※</a:t>
            </a:r>
            <a:r>
              <a:rPr kumimoji="1" lang="ja-JP" altLang="en-US" sz="1700" dirty="0">
                <a:latin typeface="+mn-ea"/>
                <a:ea typeface="+mn-ea"/>
              </a:rPr>
              <a:t>「団塊の世代」とは、出生率の高かった昭和</a:t>
            </a:r>
            <a:r>
              <a:rPr kumimoji="1" lang="en-US" altLang="ja-JP" sz="1700" dirty="0">
                <a:latin typeface="+mn-ea"/>
                <a:ea typeface="+mn-ea"/>
              </a:rPr>
              <a:t>22</a:t>
            </a:r>
            <a:r>
              <a:rPr kumimoji="1" lang="ja-JP" altLang="en-US" sz="1700" dirty="0">
                <a:latin typeface="+mn-ea"/>
                <a:ea typeface="+mn-ea"/>
              </a:rPr>
              <a:t>年から昭和</a:t>
            </a:r>
            <a:r>
              <a:rPr kumimoji="1" lang="en-US" altLang="ja-JP" sz="1700" dirty="0">
                <a:latin typeface="+mn-ea"/>
                <a:ea typeface="+mn-ea"/>
              </a:rPr>
              <a:t>24</a:t>
            </a:r>
            <a:r>
              <a:rPr kumimoji="1" lang="ja-JP" altLang="en-US" sz="1700" dirty="0">
                <a:latin typeface="+mn-ea"/>
                <a:ea typeface="+mn-ea"/>
              </a:rPr>
              <a:t>年に生まれた世代</a:t>
            </a:r>
          </a:p>
          <a:p>
            <a:pPr marL="252000" indent="-252000">
              <a:lnSpc>
                <a:spcPct val="110000"/>
              </a:lnSpc>
              <a:spcBef>
                <a:spcPts val="1800"/>
              </a:spcBef>
              <a:buClr>
                <a:srgbClr val="005BAD"/>
              </a:buClr>
              <a:buSzPct val="85000"/>
              <a:buFont typeface="Wingdings" panose="05000000000000000000" pitchFamily="2" charset="2"/>
              <a:buChar char="l"/>
            </a:pPr>
            <a:r>
              <a:rPr lang="en-US" altLang="ja-JP" sz="2000" dirty="0">
                <a:solidFill>
                  <a:srgbClr val="005BAD"/>
                </a:solidFill>
                <a:latin typeface="+mn-ea"/>
                <a:ea typeface="+mn-ea"/>
              </a:rPr>
              <a:t>75</a:t>
            </a:r>
            <a:r>
              <a:rPr lang="ja-JP" altLang="en-US" sz="2000" dirty="0">
                <a:solidFill>
                  <a:srgbClr val="005BAD"/>
                </a:solidFill>
                <a:latin typeface="+mn-ea"/>
                <a:ea typeface="+mn-ea"/>
              </a:rPr>
              <a:t>歳以上になると、１人当たりの医療や介護の費用は急増</a:t>
            </a:r>
            <a:r>
              <a:rPr kumimoji="1" lang="ja-JP" altLang="en-US" sz="1700" dirty="0">
                <a:latin typeface="+mn-ea"/>
                <a:ea typeface="+mn-ea"/>
              </a:rPr>
              <a:t>することから、</a:t>
            </a:r>
            <a:endParaRPr lang="en-US" altLang="ja-JP" sz="1700" dirty="0">
              <a:latin typeface="+mn-ea"/>
              <a:ea typeface="+mn-ea"/>
            </a:endParaRPr>
          </a:p>
          <a:p>
            <a:pPr>
              <a:lnSpc>
                <a:spcPct val="110000"/>
              </a:lnSpc>
              <a:spcBef>
                <a:spcPts val="0"/>
              </a:spcBef>
              <a:buClr>
                <a:srgbClr val="005BAD"/>
              </a:buClr>
            </a:pPr>
            <a:r>
              <a:rPr kumimoji="1" lang="ja-JP" altLang="en-US" sz="1700" dirty="0">
                <a:latin typeface="+mn-ea"/>
                <a:ea typeface="+mn-ea"/>
              </a:rPr>
              <a:t>   持続可能な社会保障制度を作るために残された時間はわずかです。</a:t>
            </a: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8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2">
                                            <p:txEl>
                                              <p:pRg st="0" end="0"/>
                                            </p:txEl>
                                          </p:spTgt>
                                        </p:tgtEl>
                                        <p:attrNameLst>
                                          <p:attrName>style.visibility</p:attrName>
                                        </p:attrNameLst>
                                      </p:cBhvr>
                                      <p:to>
                                        <p:strVal val="visible"/>
                                      </p:to>
                                    </p:set>
                                    <p:animEffect transition="in" filter="wipe(left)">
                                      <p:cBhvr>
                                        <p:cTn id="18" dur="1750"/>
                                        <p:tgtEl>
                                          <p:spTgt spid="132">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132">
                                            <p:txEl>
                                              <p:pRg st="1" end="1"/>
                                            </p:txEl>
                                          </p:spTgt>
                                        </p:tgtEl>
                                        <p:attrNameLst>
                                          <p:attrName>style.visibility</p:attrName>
                                        </p:attrNameLst>
                                      </p:cBhvr>
                                      <p:to>
                                        <p:strVal val="visible"/>
                                      </p:to>
                                    </p:set>
                                    <p:animEffect transition="in" filter="wipe(left)">
                                      <p:cBhvr>
                                        <p:cTn id="22" dur="1700"/>
                                        <p:tgtEl>
                                          <p:spTgt spid="132">
                                            <p:txEl>
                                              <p:pRg st="1" end="1"/>
                                            </p:txEl>
                                          </p:spTgt>
                                        </p:tgtEl>
                                      </p:cBhvr>
                                    </p:animEffect>
                                  </p:childTnLst>
                                </p:cTn>
                              </p:par>
                            </p:childTnLst>
                          </p:cTn>
                        </p:par>
                        <p:par>
                          <p:cTn id="23" fill="hold">
                            <p:stCondLst>
                              <p:cond delay="3450"/>
                            </p:stCondLst>
                            <p:childTnLst>
                              <p:par>
                                <p:cTn id="24" presetID="22" presetClass="entr" presetSubtype="8" fill="hold" nodeType="afterEffect">
                                  <p:stCondLst>
                                    <p:cond delay="0"/>
                                  </p:stCondLst>
                                  <p:childTnLst>
                                    <p:set>
                                      <p:cBhvr>
                                        <p:cTn id="25" dur="1" fill="hold">
                                          <p:stCondLst>
                                            <p:cond delay="0"/>
                                          </p:stCondLst>
                                        </p:cTn>
                                        <p:tgtEl>
                                          <p:spTgt spid="132">
                                            <p:txEl>
                                              <p:pRg st="2" end="2"/>
                                            </p:txEl>
                                          </p:spTgt>
                                        </p:tgtEl>
                                        <p:attrNameLst>
                                          <p:attrName>style.visibility</p:attrName>
                                        </p:attrNameLst>
                                      </p:cBhvr>
                                      <p:to>
                                        <p:strVal val="visible"/>
                                      </p:to>
                                    </p:set>
                                    <p:animEffect transition="in" filter="wipe(left)">
                                      <p:cBhvr>
                                        <p:cTn id="26" dur="750"/>
                                        <p:tgtEl>
                                          <p:spTgt spid="132">
                                            <p:txEl>
                                              <p:pRg st="2" end="2"/>
                                            </p:txEl>
                                          </p:spTgt>
                                        </p:tgtEl>
                                      </p:cBhvr>
                                    </p:animEffect>
                                  </p:childTnLst>
                                </p:cTn>
                              </p:par>
                            </p:childTnLst>
                          </p:cTn>
                        </p:par>
                        <p:par>
                          <p:cTn id="27" fill="hold">
                            <p:stCondLst>
                              <p:cond delay="4200"/>
                            </p:stCondLst>
                            <p:childTnLst>
                              <p:par>
                                <p:cTn id="28" presetID="22" presetClass="entr" presetSubtype="8" fill="hold" nodeType="afterEffect">
                                  <p:stCondLst>
                                    <p:cond delay="0"/>
                                  </p:stCondLst>
                                  <p:childTnLst>
                                    <p:set>
                                      <p:cBhvr>
                                        <p:cTn id="29" dur="1" fill="hold">
                                          <p:stCondLst>
                                            <p:cond delay="0"/>
                                          </p:stCondLst>
                                        </p:cTn>
                                        <p:tgtEl>
                                          <p:spTgt spid="132">
                                            <p:txEl>
                                              <p:pRg st="3" end="3"/>
                                            </p:txEl>
                                          </p:spTgt>
                                        </p:tgtEl>
                                        <p:attrNameLst>
                                          <p:attrName>style.visibility</p:attrName>
                                        </p:attrNameLst>
                                      </p:cBhvr>
                                      <p:to>
                                        <p:strVal val="visible"/>
                                      </p:to>
                                    </p:set>
                                    <p:animEffect transition="in" filter="wipe(left)">
                                      <p:cBhvr>
                                        <p:cTn id="30" dur="1700"/>
                                        <p:tgtEl>
                                          <p:spTgt spid="13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2">
                                            <p:txEl>
                                              <p:pRg st="4" end="4"/>
                                            </p:txEl>
                                          </p:spTgt>
                                        </p:tgtEl>
                                        <p:attrNameLst>
                                          <p:attrName>style.visibility</p:attrName>
                                        </p:attrNameLst>
                                      </p:cBhvr>
                                      <p:to>
                                        <p:strVal val="visible"/>
                                      </p:to>
                                    </p:set>
                                    <p:animEffect transition="in" filter="wipe(left)">
                                      <p:cBhvr>
                                        <p:cTn id="35" dur="1700"/>
                                        <p:tgtEl>
                                          <p:spTgt spid="132">
                                            <p:txEl>
                                              <p:pRg st="4" end="4"/>
                                            </p:txEl>
                                          </p:spTgt>
                                        </p:tgtEl>
                                      </p:cBhvr>
                                    </p:animEffect>
                                  </p:childTnLst>
                                </p:cTn>
                              </p:par>
                            </p:childTnLst>
                          </p:cTn>
                        </p:par>
                        <p:par>
                          <p:cTn id="36" fill="hold">
                            <p:stCondLst>
                              <p:cond delay="1700"/>
                            </p:stCondLst>
                            <p:childTnLst>
                              <p:par>
                                <p:cTn id="37" presetID="22" presetClass="entr" presetSubtype="8" fill="hold" nodeType="afterEffect">
                                  <p:stCondLst>
                                    <p:cond delay="0"/>
                                  </p:stCondLst>
                                  <p:childTnLst>
                                    <p:set>
                                      <p:cBhvr>
                                        <p:cTn id="38" dur="1" fill="hold">
                                          <p:stCondLst>
                                            <p:cond delay="0"/>
                                          </p:stCondLst>
                                        </p:cTn>
                                        <p:tgtEl>
                                          <p:spTgt spid="132">
                                            <p:txEl>
                                              <p:pRg st="5" end="5"/>
                                            </p:txEl>
                                          </p:spTgt>
                                        </p:tgtEl>
                                        <p:attrNameLst>
                                          <p:attrName>style.visibility</p:attrName>
                                        </p:attrNameLst>
                                      </p:cBhvr>
                                      <p:to>
                                        <p:strVal val="visible"/>
                                      </p:to>
                                    </p:set>
                                    <p:animEffect transition="in" filter="wipe(left)">
                                      <p:cBhvr>
                                        <p:cTn id="39" dur="1670"/>
                                        <p:tgtEl>
                                          <p:spTgt spid="1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EC2B-E521-600A-C522-4F4DAF2EFEFE}"/>
            </a:ext>
          </a:extLst>
        </p:cNvPr>
        <p:cNvGrpSpPr/>
        <p:nvPr/>
      </p:nvGrpSpPr>
      <p:grpSpPr>
        <a:xfrm>
          <a:off x="0" y="0"/>
          <a:ext cx="0" cy="0"/>
          <a:chOff x="0" y="0"/>
          <a:chExt cx="0" cy="0"/>
        </a:xfrm>
      </p:grpSpPr>
      <p:sp>
        <p:nvSpPr>
          <p:cNvPr id="9" name="Rectangle 14">
            <a:extLst>
              <a:ext uri="{FF2B5EF4-FFF2-40B4-BE49-F238E27FC236}">
                <a16:creationId xmlns:a16="http://schemas.microsoft.com/office/drawing/2014/main" id="{2652B125-C681-F4B4-BE20-F15848F9B01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28" name="スライド番号プレースホルダー 27">
            <a:extLst>
              <a:ext uri="{FF2B5EF4-FFF2-40B4-BE49-F238E27FC236}">
                <a16:creationId xmlns:a16="http://schemas.microsoft.com/office/drawing/2014/main" id="{70CF10C6-B9A2-44B6-234F-21CB150AFBF8}"/>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19</a:t>
            </a:fld>
            <a:endParaRPr lang="en-US" altLang="ja-JP" dirty="0"/>
          </a:p>
        </p:txBody>
      </p:sp>
      <p:grpSp>
        <p:nvGrpSpPr>
          <p:cNvPr id="228" name="グループ化 227">
            <a:extLst>
              <a:ext uri="{FF2B5EF4-FFF2-40B4-BE49-F238E27FC236}">
                <a16:creationId xmlns:a16="http://schemas.microsoft.com/office/drawing/2014/main" id="{A0077614-F3B5-CD49-A8D8-DFEBC374019D}"/>
              </a:ext>
            </a:extLst>
          </p:cNvPr>
          <p:cNvGrpSpPr/>
          <p:nvPr/>
        </p:nvGrpSpPr>
        <p:grpSpPr>
          <a:xfrm>
            <a:off x="306265" y="1174782"/>
            <a:ext cx="4604035" cy="259668"/>
            <a:chOff x="643082" y="2567207"/>
            <a:chExt cx="4604035" cy="259668"/>
          </a:xfrm>
        </p:grpSpPr>
        <p:sp>
          <p:nvSpPr>
            <p:cNvPr id="229" name="object 131">
              <a:extLst>
                <a:ext uri="{FF2B5EF4-FFF2-40B4-BE49-F238E27FC236}">
                  <a16:creationId xmlns:a16="http://schemas.microsoft.com/office/drawing/2014/main" id="{C9766F24-6EA4-B77A-D3ED-EA3F36122067}"/>
                </a:ext>
              </a:extLst>
            </p:cNvPr>
            <p:cNvSpPr txBox="1"/>
            <p:nvPr/>
          </p:nvSpPr>
          <p:spPr>
            <a:xfrm>
              <a:off x="643082" y="2567207"/>
              <a:ext cx="1490036"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sp>
          <p:nvSpPr>
            <p:cNvPr id="230" name="テキスト ボックス 229">
              <a:extLst>
                <a:ext uri="{FF2B5EF4-FFF2-40B4-BE49-F238E27FC236}">
                  <a16:creationId xmlns:a16="http://schemas.microsoft.com/office/drawing/2014/main" id="{27C5C2F1-7D66-55AC-0398-239BD8209689}"/>
                </a:ext>
              </a:extLst>
            </p:cNvPr>
            <p:cNvSpPr txBox="1"/>
            <p:nvPr/>
          </p:nvSpPr>
          <p:spPr>
            <a:xfrm>
              <a:off x="2091518" y="2572959"/>
              <a:ext cx="3155599" cy="253916"/>
            </a:xfrm>
            <a:prstGeom prst="rect">
              <a:avLst/>
            </a:prstGeom>
            <a:noFill/>
          </p:spPr>
          <p:txBody>
            <a:bodyPr wrap="square" rtlCol="0">
              <a:spAutoFit/>
            </a:bodyPr>
            <a:lstStyle/>
            <a:p>
              <a:pPr marL="325324" indent="-325324" defTabSz="844083" eaLnBrk="1" fontAlgn="auto" hangingPunct="1">
                <a:spcBef>
                  <a:spcPts val="0"/>
                </a:spcBef>
                <a:spcAft>
                  <a:spcPts val="0"/>
                </a:spcAft>
                <a:defRPr/>
              </a:pPr>
              <a:r>
                <a:rPr kumimoji="0" lang="en-US" altLang="ja-JP" sz="1050" kern="0" dirty="0">
                  <a:solidFill>
                    <a:prstClr val="black"/>
                  </a:solidFill>
                  <a:latin typeface="+mn-ea"/>
                  <a:ea typeface="+mn-ea"/>
                </a:rPr>
                <a:t>(</a:t>
              </a:r>
              <a:r>
                <a:rPr kumimoji="0" lang="ja-JP" altLang="en-US" sz="1050" kern="0" dirty="0">
                  <a:solidFill>
                    <a:prstClr val="black"/>
                  </a:solidFill>
                  <a:latin typeface="+mn-ea"/>
                  <a:ea typeface="+mn-ea"/>
                </a:rPr>
                <a:t>高齢化率＝総人口に占める</a:t>
              </a:r>
              <a:r>
                <a:rPr kumimoji="0" lang="en-US" altLang="ja-JP" sz="1050" kern="0" dirty="0">
                  <a:solidFill>
                    <a:prstClr val="black"/>
                  </a:solidFill>
                  <a:latin typeface="+mn-ea"/>
                  <a:ea typeface="+mn-ea"/>
                </a:rPr>
                <a:t>65</a:t>
              </a:r>
              <a:r>
                <a:rPr kumimoji="0" lang="ja-JP" altLang="en-US" sz="1050" kern="0" dirty="0">
                  <a:solidFill>
                    <a:prstClr val="black"/>
                  </a:solidFill>
                  <a:latin typeface="+mn-ea"/>
                  <a:ea typeface="+mn-ea"/>
                </a:rPr>
                <a:t>歳以上人口の割合</a:t>
              </a:r>
              <a:r>
                <a:rPr kumimoji="0" lang="en-US" altLang="ja-JP" sz="1050" kern="0" dirty="0">
                  <a:solidFill>
                    <a:prstClr val="black"/>
                  </a:solidFill>
                  <a:latin typeface="+mn-ea"/>
                  <a:ea typeface="+mn-ea"/>
                </a:rPr>
                <a:t>)</a:t>
              </a:r>
            </a:p>
          </p:txBody>
        </p:sp>
      </p:grpSp>
      <p:grpSp>
        <p:nvGrpSpPr>
          <p:cNvPr id="8" name="グループ化 7">
            <a:extLst>
              <a:ext uri="{FF2B5EF4-FFF2-40B4-BE49-F238E27FC236}">
                <a16:creationId xmlns:a16="http://schemas.microsoft.com/office/drawing/2014/main" id="{6CB53CB5-8C41-F5F0-9946-E272BFFD61A1}"/>
              </a:ext>
            </a:extLst>
          </p:cNvPr>
          <p:cNvGrpSpPr/>
          <p:nvPr/>
        </p:nvGrpSpPr>
        <p:grpSpPr>
          <a:xfrm>
            <a:off x="-108642" y="1497731"/>
            <a:ext cx="9081537" cy="4121313"/>
            <a:chOff x="-108642" y="1497731"/>
            <a:chExt cx="9081537" cy="4121313"/>
          </a:xfrm>
        </p:grpSpPr>
        <p:grpSp>
          <p:nvGrpSpPr>
            <p:cNvPr id="5" name="グループ化 4">
              <a:extLst>
                <a:ext uri="{FF2B5EF4-FFF2-40B4-BE49-F238E27FC236}">
                  <a16:creationId xmlns:a16="http://schemas.microsoft.com/office/drawing/2014/main" id="{8C2372C3-4A81-E575-461A-2C5F04495B42}"/>
                </a:ext>
              </a:extLst>
            </p:cNvPr>
            <p:cNvGrpSpPr/>
            <p:nvPr/>
          </p:nvGrpSpPr>
          <p:grpSpPr>
            <a:xfrm>
              <a:off x="-108642" y="1497731"/>
              <a:ext cx="8797874" cy="4121313"/>
              <a:chOff x="-108642" y="1497731"/>
              <a:chExt cx="8797874" cy="4121313"/>
            </a:xfrm>
          </p:grpSpPr>
          <p:graphicFrame>
            <p:nvGraphicFramePr>
              <p:cNvPr id="6" name="グラフ 5">
                <a:extLst>
                  <a:ext uri="{FF2B5EF4-FFF2-40B4-BE49-F238E27FC236}">
                    <a16:creationId xmlns:a16="http://schemas.microsoft.com/office/drawing/2014/main" id="{3B23B92A-4177-A594-537D-64B6298D9F2E}"/>
                  </a:ext>
                </a:extLst>
              </p:cNvPr>
              <p:cNvGraphicFramePr>
                <a:graphicFrameLocks/>
              </p:cNvGraphicFramePr>
              <p:nvPr>
                <p:extLst>
                  <p:ext uri="{D42A27DB-BD31-4B8C-83A1-F6EECF244321}">
                    <p14:modId xmlns:p14="http://schemas.microsoft.com/office/powerpoint/2010/main" val="968034190"/>
                  </p:ext>
                </p:extLst>
              </p:nvPr>
            </p:nvGraphicFramePr>
            <p:xfrm>
              <a:off x="-108642" y="1525962"/>
              <a:ext cx="8696830" cy="4093082"/>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グループ化 3">
                <a:extLst>
                  <a:ext uri="{FF2B5EF4-FFF2-40B4-BE49-F238E27FC236}">
                    <a16:creationId xmlns:a16="http://schemas.microsoft.com/office/drawing/2014/main" id="{010DF5F2-92E9-5316-794D-89100D1A5F74}"/>
                  </a:ext>
                </a:extLst>
              </p:cNvPr>
              <p:cNvGrpSpPr/>
              <p:nvPr/>
            </p:nvGrpSpPr>
            <p:grpSpPr>
              <a:xfrm>
                <a:off x="1040313" y="5199602"/>
                <a:ext cx="7305103" cy="415500"/>
                <a:chOff x="1040313" y="5199602"/>
                <a:chExt cx="7305103" cy="415500"/>
              </a:xfrm>
            </p:grpSpPr>
            <p:sp>
              <p:nvSpPr>
                <p:cNvPr id="250" name="テキスト ボックス 249">
                  <a:extLst>
                    <a:ext uri="{FF2B5EF4-FFF2-40B4-BE49-F238E27FC236}">
                      <a16:creationId xmlns:a16="http://schemas.microsoft.com/office/drawing/2014/main" id="{3CCD5354-3AA7-4E9F-A80B-D2A34917AC5E}"/>
                    </a:ext>
                  </a:extLst>
                </p:cNvPr>
                <p:cNvSpPr txBox="1"/>
                <p:nvPr/>
              </p:nvSpPr>
              <p:spPr>
                <a:xfrm rot="18653614">
                  <a:off x="940286" y="5299629"/>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1990</a:t>
                  </a:r>
                  <a:endParaRPr kumimoji="1" lang="ja-JP" altLang="en-US" sz="800" b="1" dirty="0">
                    <a:latin typeface="Arial" panose="020B0604020202020204" pitchFamily="34" charset="0"/>
                    <a:cs typeface="Arial" panose="020B0604020202020204" pitchFamily="34" charset="0"/>
                  </a:endParaRPr>
                </a:p>
              </p:txBody>
            </p:sp>
            <p:sp>
              <p:nvSpPr>
                <p:cNvPr id="251" name="テキスト ボックス 250">
                  <a:extLst>
                    <a:ext uri="{FF2B5EF4-FFF2-40B4-BE49-F238E27FC236}">
                      <a16:creationId xmlns:a16="http://schemas.microsoft.com/office/drawing/2014/main" id="{92724207-F9F8-44C0-6DA0-C5ED81EFA222}"/>
                    </a:ext>
                  </a:extLst>
                </p:cNvPr>
                <p:cNvSpPr txBox="1"/>
                <p:nvPr/>
              </p:nvSpPr>
              <p:spPr>
                <a:xfrm rot="18653614">
                  <a:off x="8029945"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2050</a:t>
                  </a:r>
                  <a:endParaRPr kumimoji="1" lang="ja-JP" altLang="en-US" sz="800" b="1" dirty="0">
                    <a:latin typeface="Arial" panose="020B0604020202020204" pitchFamily="34" charset="0"/>
                    <a:cs typeface="Arial" panose="020B0604020202020204" pitchFamily="34" charset="0"/>
                  </a:endParaRPr>
                </a:p>
              </p:txBody>
            </p:sp>
            <p:sp>
              <p:nvSpPr>
                <p:cNvPr id="252" name="テキスト ボックス 251">
                  <a:extLst>
                    <a:ext uri="{FF2B5EF4-FFF2-40B4-BE49-F238E27FC236}">
                      <a16:creationId xmlns:a16="http://schemas.microsoft.com/office/drawing/2014/main" id="{755F2419-551A-19A7-3077-D0630CBCE6EC}"/>
                    </a:ext>
                  </a:extLst>
                </p:cNvPr>
                <p:cNvSpPr txBox="1"/>
                <p:nvPr/>
              </p:nvSpPr>
              <p:spPr>
                <a:xfrm rot="18653614">
                  <a:off x="743914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2045</a:t>
                  </a:r>
                  <a:endParaRPr kumimoji="1" lang="ja-JP" altLang="en-US" sz="800" b="1" dirty="0">
                    <a:latin typeface="Arial" panose="020B0604020202020204" pitchFamily="34" charset="0"/>
                    <a:cs typeface="Arial" panose="020B0604020202020204" pitchFamily="34" charset="0"/>
                  </a:endParaRPr>
                </a:p>
              </p:txBody>
            </p:sp>
            <p:sp>
              <p:nvSpPr>
                <p:cNvPr id="253" name="テキスト ボックス 252">
                  <a:extLst>
                    <a:ext uri="{FF2B5EF4-FFF2-40B4-BE49-F238E27FC236}">
                      <a16:creationId xmlns:a16="http://schemas.microsoft.com/office/drawing/2014/main" id="{788BAF43-AD75-B6A9-DCD4-338EF0D1B8EB}"/>
                    </a:ext>
                  </a:extLst>
                </p:cNvPr>
                <p:cNvSpPr txBox="1"/>
                <p:nvPr/>
              </p:nvSpPr>
              <p:spPr>
                <a:xfrm rot="18653614">
                  <a:off x="684833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2040</a:t>
                  </a:r>
                  <a:endParaRPr kumimoji="1" lang="ja-JP" altLang="en-US" sz="800" b="1" dirty="0">
                    <a:latin typeface="Arial" panose="020B0604020202020204" pitchFamily="34" charset="0"/>
                    <a:cs typeface="Arial" panose="020B0604020202020204" pitchFamily="34" charset="0"/>
                  </a:endParaRPr>
                </a:p>
              </p:txBody>
            </p:sp>
            <p:sp>
              <p:nvSpPr>
                <p:cNvPr id="254" name="テキスト ボックス 253">
                  <a:extLst>
                    <a:ext uri="{FF2B5EF4-FFF2-40B4-BE49-F238E27FC236}">
                      <a16:creationId xmlns:a16="http://schemas.microsoft.com/office/drawing/2014/main" id="{8FC17FD1-B333-C4D7-2B2F-1A433ABFCA1C}"/>
                    </a:ext>
                  </a:extLst>
                </p:cNvPr>
                <p:cNvSpPr txBox="1"/>
                <p:nvPr/>
              </p:nvSpPr>
              <p:spPr>
                <a:xfrm rot="18653614">
                  <a:off x="625753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2035</a:t>
                  </a:r>
                </a:p>
              </p:txBody>
            </p:sp>
            <p:sp>
              <p:nvSpPr>
                <p:cNvPr id="255" name="テキスト ボックス 254">
                  <a:extLst>
                    <a:ext uri="{FF2B5EF4-FFF2-40B4-BE49-F238E27FC236}">
                      <a16:creationId xmlns:a16="http://schemas.microsoft.com/office/drawing/2014/main" id="{B0A8119F-F7D4-EAD9-D2CF-8888B2615EF6}"/>
                    </a:ext>
                  </a:extLst>
                </p:cNvPr>
                <p:cNvSpPr txBox="1"/>
                <p:nvPr/>
              </p:nvSpPr>
              <p:spPr>
                <a:xfrm rot="18653614">
                  <a:off x="566672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2030</a:t>
                  </a:r>
                </a:p>
              </p:txBody>
            </p:sp>
            <p:sp>
              <p:nvSpPr>
                <p:cNvPr id="132" name="テキスト ボックス 131">
                  <a:extLst>
                    <a:ext uri="{FF2B5EF4-FFF2-40B4-BE49-F238E27FC236}">
                      <a16:creationId xmlns:a16="http://schemas.microsoft.com/office/drawing/2014/main" id="{F9E6A7DC-D192-1CD5-22DE-6386B2BD789A}"/>
                    </a:ext>
                  </a:extLst>
                </p:cNvPr>
                <p:cNvSpPr txBox="1"/>
                <p:nvPr/>
              </p:nvSpPr>
              <p:spPr>
                <a:xfrm rot="18653614">
                  <a:off x="507592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2025</a:t>
                  </a:r>
                </a:p>
              </p:txBody>
            </p:sp>
            <p:sp>
              <p:nvSpPr>
                <p:cNvPr id="133" name="テキスト ボックス 132">
                  <a:extLst>
                    <a:ext uri="{FF2B5EF4-FFF2-40B4-BE49-F238E27FC236}">
                      <a16:creationId xmlns:a16="http://schemas.microsoft.com/office/drawing/2014/main" id="{C4CE4A79-4B9B-E060-E732-81B690570137}"/>
                    </a:ext>
                  </a:extLst>
                </p:cNvPr>
                <p:cNvSpPr txBox="1"/>
                <p:nvPr/>
              </p:nvSpPr>
              <p:spPr>
                <a:xfrm rot="18653614">
                  <a:off x="448511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2020</a:t>
                  </a:r>
                </a:p>
              </p:txBody>
            </p:sp>
            <p:sp>
              <p:nvSpPr>
                <p:cNvPr id="134" name="テキスト ボックス 133">
                  <a:extLst>
                    <a:ext uri="{FF2B5EF4-FFF2-40B4-BE49-F238E27FC236}">
                      <a16:creationId xmlns:a16="http://schemas.microsoft.com/office/drawing/2014/main" id="{7616E1C2-6B8C-520D-ADB7-740C2D80FFD2}"/>
                    </a:ext>
                  </a:extLst>
                </p:cNvPr>
                <p:cNvSpPr txBox="1"/>
                <p:nvPr/>
              </p:nvSpPr>
              <p:spPr>
                <a:xfrm rot="18653614">
                  <a:off x="389431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2015</a:t>
                  </a:r>
                </a:p>
              </p:txBody>
            </p:sp>
            <p:sp>
              <p:nvSpPr>
                <p:cNvPr id="135" name="テキスト ボックス 134">
                  <a:extLst>
                    <a:ext uri="{FF2B5EF4-FFF2-40B4-BE49-F238E27FC236}">
                      <a16:creationId xmlns:a16="http://schemas.microsoft.com/office/drawing/2014/main" id="{05068B2A-CC2C-C3C8-E141-B9C30A2D97E4}"/>
                    </a:ext>
                  </a:extLst>
                </p:cNvPr>
                <p:cNvSpPr txBox="1"/>
                <p:nvPr/>
              </p:nvSpPr>
              <p:spPr>
                <a:xfrm rot="18653614">
                  <a:off x="3303506"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2010</a:t>
                  </a:r>
                </a:p>
              </p:txBody>
            </p:sp>
            <p:sp>
              <p:nvSpPr>
                <p:cNvPr id="136" name="テキスト ボックス 135">
                  <a:extLst>
                    <a:ext uri="{FF2B5EF4-FFF2-40B4-BE49-F238E27FC236}">
                      <a16:creationId xmlns:a16="http://schemas.microsoft.com/office/drawing/2014/main" id="{FA5693A3-23DA-ADD5-44DD-0631F8B177DE}"/>
                    </a:ext>
                  </a:extLst>
                </p:cNvPr>
                <p:cNvSpPr txBox="1"/>
                <p:nvPr/>
              </p:nvSpPr>
              <p:spPr>
                <a:xfrm rot="18653614">
                  <a:off x="271270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2005</a:t>
                  </a:r>
                </a:p>
              </p:txBody>
            </p:sp>
            <p:sp>
              <p:nvSpPr>
                <p:cNvPr id="137" name="テキスト ボックス 136">
                  <a:extLst>
                    <a:ext uri="{FF2B5EF4-FFF2-40B4-BE49-F238E27FC236}">
                      <a16:creationId xmlns:a16="http://schemas.microsoft.com/office/drawing/2014/main" id="{72EA4DFC-80EA-6FEB-3684-D71C6E9A791F}"/>
                    </a:ext>
                  </a:extLst>
                </p:cNvPr>
                <p:cNvSpPr txBox="1"/>
                <p:nvPr/>
              </p:nvSpPr>
              <p:spPr>
                <a:xfrm rot="18653614">
                  <a:off x="2121896" y="5299629"/>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2000</a:t>
                  </a:r>
                </a:p>
              </p:txBody>
            </p:sp>
            <p:sp>
              <p:nvSpPr>
                <p:cNvPr id="138" name="テキスト ボックス 137">
                  <a:extLst>
                    <a:ext uri="{FF2B5EF4-FFF2-40B4-BE49-F238E27FC236}">
                      <a16:creationId xmlns:a16="http://schemas.microsoft.com/office/drawing/2014/main" id="{34315AB0-8054-C50F-2C56-36D34D368D89}"/>
                    </a:ext>
                  </a:extLst>
                </p:cNvPr>
                <p:cNvSpPr txBox="1"/>
                <p:nvPr/>
              </p:nvSpPr>
              <p:spPr>
                <a:xfrm rot="18653614">
                  <a:off x="153109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1995</a:t>
                  </a:r>
                </a:p>
              </p:txBody>
            </p:sp>
          </p:grpSp>
          <p:sp>
            <p:nvSpPr>
              <p:cNvPr id="233" name="object 66">
                <a:extLst>
                  <a:ext uri="{FF2B5EF4-FFF2-40B4-BE49-F238E27FC236}">
                    <a16:creationId xmlns:a16="http://schemas.microsoft.com/office/drawing/2014/main" id="{FAB67E35-21CC-E023-50B1-BAB97E6156EE}"/>
                  </a:ext>
                </a:extLst>
              </p:cNvPr>
              <p:cNvSpPr txBox="1"/>
              <p:nvPr/>
            </p:nvSpPr>
            <p:spPr>
              <a:xfrm>
                <a:off x="8385811" y="5120938"/>
                <a:ext cx="303421"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Yu Gothic"/>
                  </a:rPr>
                  <a:t>（年）</a:t>
                </a:r>
                <a:endParaRPr sz="1000" dirty="0">
                  <a:solidFill>
                    <a:prstClr val="black"/>
                  </a:solidFill>
                  <a:latin typeface="+mn-ea"/>
                  <a:ea typeface="+mn-ea"/>
                  <a:cs typeface="Yu Gothic"/>
                </a:endParaRPr>
              </a:p>
            </p:txBody>
          </p:sp>
          <p:sp>
            <p:nvSpPr>
              <p:cNvPr id="231" name="object 66">
                <a:extLst>
                  <a:ext uri="{FF2B5EF4-FFF2-40B4-BE49-F238E27FC236}">
                    <a16:creationId xmlns:a16="http://schemas.microsoft.com/office/drawing/2014/main" id="{DFDD8E47-62F5-ED9D-7417-C7D71B25132D}"/>
                  </a:ext>
                </a:extLst>
              </p:cNvPr>
              <p:cNvSpPr txBox="1"/>
              <p:nvPr/>
            </p:nvSpPr>
            <p:spPr>
              <a:xfrm>
                <a:off x="345859" y="1497731"/>
                <a:ext cx="262293"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Arial" panose="020B0604020202020204" pitchFamily="34" charset="0"/>
                  </a:rPr>
                  <a:t>（</a:t>
                </a:r>
                <a:r>
                  <a:rPr lang="en-US" altLang="ja-JP" sz="1000" b="1" dirty="0">
                    <a:solidFill>
                      <a:srgbClr val="231916"/>
                    </a:solidFill>
                    <a:latin typeface="Arial" panose="020B0604020202020204" pitchFamily="34" charset="0"/>
                    <a:ea typeface="Meiryo UI"/>
                    <a:cs typeface="Arial" panose="020B0604020202020204" pitchFamily="34" charset="0"/>
                  </a:rPr>
                  <a:t>%</a:t>
                </a:r>
                <a:r>
                  <a:rPr lang="ja-JP" altLang="en-US" sz="1000" dirty="0">
                    <a:solidFill>
                      <a:srgbClr val="231916"/>
                    </a:solidFill>
                    <a:latin typeface="+mn-ea"/>
                    <a:ea typeface="+mn-ea"/>
                    <a:cs typeface="Arial" panose="020B0604020202020204" pitchFamily="34" charset="0"/>
                  </a:rPr>
                  <a:t>）</a:t>
                </a:r>
                <a:endParaRPr sz="1000" dirty="0">
                  <a:solidFill>
                    <a:prstClr val="black"/>
                  </a:solidFill>
                  <a:latin typeface="+mn-ea"/>
                  <a:ea typeface="+mn-ea"/>
                  <a:cs typeface="Arial" panose="020B0604020202020204" pitchFamily="34" charset="0"/>
                </a:endParaRPr>
              </a:p>
            </p:txBody>
          </p:sp>
        </p:grpSp>
        <p:grpSp>
          <p:nvGrpSpPr>
            <p:cNvPr id="10" name="グループ化 9">
              <a:extLst>
                <a:ext uri="{FF2B5EF4-FFF2-40B4-BE49-F238E27FC236}">
                  <a16:creationId xmlns:a16="http://schemas.microsoft.com/office/drawing/2014/main" id="{D518CF20-EEC5-0140-0622-78BD8F9B6242}"/>
                </a:ext>
              </a:extLst>
            </p:cNvPr>
            <p:cNvGrpSpPr/>
            <p:nvPr/>
          </p:nvGrpSpPr>
          <p:grpSpPr>
            <a:xfrm>
              <a:off x="8192236" y="1909131"/>
              <a:ext cx="780659" cy="1344679"/>
              <a:chOff x="2753405" y="2717737"/>
              <a:chExt cx="780659" cy="1344679"/>
            </a:xfrm>
          </p:grpSpPr>
          <p:pic>
            <p:nvPicPr>
              <p:cNvPr id="14" name="Picture 151" descr="アメリカ合衆国">
                <a:extLst>
                  <a:ext uri="{FF2B5EF4-FFF2-40B4-BE49-F238E27FC236}">
                    <a16:creationId xmlns:a16="http://schemas.microsoft.com/office/drawing/2014/main" id="{6D2C43E1-A909-620C-1A3B-7973BAB1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0064" y="3879490"/>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52" descr="英国">
                <a:extLst>
                  <a:ext uri="{FF2B5EF4-FFF2-40B4-BE49-F238E27FC236}">
                    <a16:creationId xmlns:a16="http://schemas.microsoft.com/office/drawing/2014/main" id="{D372FD3C-595B-AF6C-E4B6-1DE148C96E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0064" y="368484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3" descr="ドイツ">
                <a:extLst>
                  <a:ext uri="{FF2B5EF4-FFF2-40B4-BE49-F238E27FC236}">
                    <a16:creationId xmlns:a16="http://schemas.microsoft.com/office/drawing/2014/main" id="{27A50D69-6503-21A6-AFBE-F22BECAC95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0087" y="3340274"/>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54" descr="フランス">
                <a:extLst>
                  <a:ext uri="{FF2B5EF4-FFF2-40B4-BE49-F238E27FC236}">
                    <a16:creationId xmlns:a16="http://schemas.microsoft.com/office/drawing/2014/main" id="{4D6B98CA-27A4-8213-0280-CB85665FBB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0087" y="351258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55" descr="日本">
                <a:extLst>
                  <a:ext uri="{FF2B5EF4-FFF2-40B4-BE49-F238E27FC236}">
                    <a16:creationId xmlns:a16="http://schemas.microsoft.com/office/drawing/2014/main" id="{36714415-CDE2-5D4B-ECDF-7F89E3878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3405" y="2761529"/>
                <a:ext cx="223770" cy="138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158">
                <a:extLst>
                  <a:ext uri="{FF2B5EF4-FFF2-40B4-BE49-F238E27FC236}">
                    <a16:creationId xmlns:a16="http://schemas.microsoft.com/office/drawing/2014/main" id="{F48A468E-1E4D-0906-5DE2-ADAB609470CF}"/>
                  </a:ext>
                </a:extLst>
              </p:cNvPr>
              <p:cNvSpPr txBox="1">
                <a:spLocks noChangeArrowheads="1"/>
              </p:cNvSpPr>
              <p:nvPr/>
            </p:nvSpPr>
            <p:spPr bwMode="auto">
              <a:xfrm>
                <a:off x="2936613" y="2717737"/>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83030"/>
                    </a:solidFill>
                    <a:latin typeface="+mn-ea"/>
                    <a:ea typeface="+mn-ea"/>
                  </a:rPr>
                  <a:t>日本</a:t>
                </a:r>
              </a:p>
            </p:txBody>
          </p:sp>
          <p:sp>
            <p:nvSpPr>
              <p:cNvPr id="22" name="Text Box 159">
                <a:extLst>
                  <a:ext uri="{FF2B5EF4-FFF2-40B4-BE49-F238E27FC236}">
                    <a16:creationId xmlns:a16="http://schemas.microsoft.com/office/drawing/2014/main" id="{5A4A129C-5280-EC10-9C7E-6AFD0712C091}"/>
                  </a:ext>
                </a:extLst>
              </p:cNvPr>
              <p:cNvSpPr txBox="1">
                <a:spLocks noChangeArrowheads="1"/>
              </p:cNvSpPr>
              <p:nvPr/>
            </p:nvSpPr>
            <p:spPr bwMode="auto">
              <a:xfrm>
                <a:off x="2952230" y="3296062"/>
                <a:ext cx="45866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AB200"/>
                    </a:solidFill>
                    <a:latin typeface="+mn-ea"/>
                    <a:ea typeface="+mn-ea"/>
                  </a:rPr>
                  <a:t>ドイツ</a:t>
                </a:r>
              </a:p>
            </p:txBody>
          </p:sp>
          <p:sp>
            <p:nvSpPr>
              <p:cNvPr id="23" name="Text Box 160">
                <a:extLst>
                  <a:ext uri="{FF2B5EF4-FFF2-40B4-BE49-F238E27FC236}">
                    <a16:creationId xmlns:a16="http://schemas.microsoft.com/office/drawing/2014/main" id="{01E0EE88-FB7F-FD35-08F4-D850A54F46F2}"/>
                  </a:ext>
                </a:extLst>
              </p:cNvPr>
              <p:cNvSpPr txBox="1">
                <a:spLocks noChangeArrowheads="1"/>
              </p:cNvSpPr>
              <p:nvPr/>
            </p:nvSpPr>
            <p:spPr bwMode="auto">
              <a:xfrm>
                <a:off x="2947164" y="3467768"/>
                <a:ext cx="58690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FF66CC"/>
                    </a:solidFill>
                    <a:latin typeface="+mn-ea"/>
                    <a:ea typeface="+mn-ea"/>
                  </a:rPr>
                  <a:t>フランス</a:t>
                </a:r>
              </a:p>
            </p:txBody>
          </p:sp>
          <p:sp>
            <p:nvSpPr>
              <p:cNvPr id="26" name="Text Box 161">
                <a:extLst>
                  <a:ext uri="{FF2B5EF4-FFF2-40B4-BE49-F238E27FC236}">
                    <a16:creationId xmlns:a16="http://schemas.microsoft.com/office/drawing/2014/main" id="{7D32C56E-4F53-3031-6284-4FC5D6D182BF}"/>
                  </a:ext>
                </a:extLst>
              </p:cNvPr>
              <p:cNvSpPr txBox="1">
                <a:spLocks noChangeArrowheads="1"/>
              </p:cNvSpPr>
              <p:nvPr/>
            </p:nvSpPr>
            <p:spPr bwMode="auto">
              <a:xfrm>
                <a:off x="2946980" y="3643304"/>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2B7CDD"/>
                    </a:solidFill>
                    <a:latin typeface="+mn-ea"/>
                    <a:ea typeface="+mn-ea"/>
                  </a:rPr>
                  <a:t>英国</a:t>
                </a:r>
              </a:p>
            </p:txBody>
          </p:sp>
          <p:sp>
            <p:nvSpPr>
              <p:cNvPr id="227" name="Text Box 162">
                <a:extLst>
                  <a:ext uri="{FF2B5EF4-FFF2-40B4-BE49-F238E27FC236}">
                    <a16:creationId xmlns:a16="http://schemas.microsoft.com/office/drawing/2014/main" id="{4A515006-83EF-F146-0989-B2411795A848}"/>
                  </a:ext>
                </a:extLst>
              </p:cNvPr>
              <p:cNvSpPr txBox="1">
                <a:spLocks noChangeArrowheads="1"/>
              </p:cNvSpPr>
              <p:nvPr/>
            </p:nvSpPr>
            <p:spPr bwMode="auto">
              <a:xfrm>
                <a:off x="2946980" y="3835333"/>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7030A0"/>
                    </a:solidFill>
                    <a:latin typeface="+mn-ea"/>
                    <a:ea typeface="+mn-ea"/>
                  </a:rPr>
                  <a:t>米国</a:t>
                </a:r>
              </a:p>
            </p:txBody>
          </p:sp>
        </p:grpSp>
        <p:sp>
          <p:nvSpPr>
            <p:cNvPr id="232" name="object 34">
              <a:extLst>
                <a:ext uri="{FF2B5EF4-FFF2-40B4-BE49-F238E27FC236}">
                  <a16:creationId xmlns:a16="http://schemas.microsoft.com/office/drawing/2014/main" id="{B4B88D8D-3087-EE19-6246-A90367564669}"/>
                </a:ext>
              </a:extLst>
            </p:cNvPr>
            <p:cNvSpPr txBox="1"/>
            <p:nvPr/>
          </p:nvSpPr>
          <p:spPr>
            <a:xfrm>
              <a:off x="4463054" y="2230495"/>
              <a:ext cx="820616" cy="301173"/>
            </a:xfrm>
            <a:prstGeom prst="rect">
              <a:avLst/>
            </a:prstGeom>
          </p:spPr>
          <p:txBody>
            <a:bodyPr vert="horz" wrap="square" lIns="0" tIns="0" rIns="0" bIns="0" rtlCol="0">
              <a:spAutoFit/>
            </a:bodyPr>
            <a:lstStyle/>
            <a:p>
              <a:pPr marL="196953" marR="4689" indent="-185815" defTabSz="844083" eaLnBrk="1" fontAlgn="auto" hangingPunct="1">
                <a:lnSpc>
                  <a:spcPct val="101499"/>
                </a:lnSpc>
                <a:spcBef>
                  <a:spcPts val="0"/>
                </a:spcBef>
                <a:spcAft>
                  <a:spcPts val="0"/>
                </a:spcAft>
                <a:defRPr/>
              </a:pPr>
              <a:r>
                <a:rPr sz="1000" b="1" spc="46" dirty="0">
                  <a:solidFill>
                    <a:prstClr val="black"/>
                  </a:solidFill>
                  <a:latin typeface="Arial" panose="020B0604020202020204" pitchFamily="34" charset="0"/>
                  <a:ea typeface="Meiryo UI"/>
                  <a:cs typeface="Arial" panose="020B0604020202020204" pitchFamily="34" charset="0"/>
                </a:rPr>
                <a:t>（20</a:t>
              </a:r>
              <a:r>
                <a:rPr lang="en-US" sz="1000" b="1" spc="46" dirty="0">
                  <a:solidFill>
                    <a:prstClr val="black"/>
                  </a:solidFill>
                  <a:latin typeface="Arial" panose="020B0604020202020204" pitchFamily="34" charset="0"/>
                  <a:ea typeface="Meiryo UI"/>
                  <a:cs typeface="Arial" panose="020B0604020202020204" pitchFamily="34" charset="0"/>
                </a:rPr>
                <a:t>2</a:t>
              </a:r>
              <a:r>
                <a:rPr lang="en-US" altLang="ja-JP" sz="1000" b="1" spc="46" dirty="0">
                  <a:solidFill>
                    <a:prstClr val="black"/>
                  </a:solidFill>
                  <a:latin typeface="Arial" panose="020B0604020202020204" pitchFamily="34" charset="0"/>
                  <a:ea typeface="Meiryo UI"/>
                  <a:cs typeface="Arial" panose="020B0604020202020204" pitchFamily="34" charset="0"/>
                </a:rPr>
                <a:t>4</a:t>
              </a:r>
              <a:r>
                <a:rPr sz="1000" b="1" spc="46" dirty="0">
                  <a:solidFill>
                    <a:prstClr val="black"/>
                  </a:solidFill>
                  <a:latin typeface="Arial" panose="020B0604020202020204" pitchFamily="34" charset="0"/>
                  <a:ea typeface="Meiryo UI"/>
                  <a:cs typeface="Arial" panose="020B0604020202020204" pitchFamily="34" charset="0"/>
                </a:rPr>
                <a:t>年）  </a:t>
              </a:r>
              <a:r>
                <a:rPr sz="1000" b="1" spc="55" dirty="0">
                  <a:solidFill>
                    <a:prstClr val="black"/>
                  </a:solidFill>
                  <a:latin typeface="Arial" panose="020B0604020202020204" pitchFamily="34" charset="0"/>
                  <a:ea typeface="Meiryo UI"/>
                  <a:cs typeface="Arial" panose="020B0604020202020204" pitchFamily="34" charset="0"/>
                </a:rPr>
                <a:t>2</a:t>
              </a:r>
              <a:r>
                <a:rPr lang="en-US" sz="1000" b="1" spc="55" dirty="0">
                  <a:solidFill>
                    <a:prstClr val="black"/>
                  </a:solidFill>
                  <a:latin typeface="Arial" panose="020B0604020202020204" pitchFamily="34" charset="0"/>
                  <a:ea typeface="Meiryo UI"/>
                  <a:cs typeface="Arial" panose="020B0604020202020204" pitchFamily="34" charset="0"/>
                </a:rPr>
                <a:t>9</a:t>
              </a:r>
              <a:r>
                <a:rPr sz="1000" b="1" spc="55" dirty="0">
                  <a:solidFill>
                    <a:prstClr val="black"/>
                  </a:solidFill>
                  <a:latin typeface="Arial" panose="020B0604020202020204" pitchFamily="34" charset="0"/>
                  <a:ea typeface="Meiryo UI"/>
                  <a:cs typeface="Arial" panose="020B0604020202020204" pitchFamily="34" charset="0"/>
                </a:rPr>
                <a:t>.</a:t>
              </a:r>
              <a:r>
                <a:rPr lang="en-US" altLang="ja-JP" sz="1000" b="1" spc="55" dirty="0">
                  <a:solidFill>
                    <a:prstClr val="black"/>
                  </a:solidFill>
                  <a:latin typeface="Arial" panose="020B0604020202020204" pitchFamily="34" charset="0"/>
                  <a:ea typeface="Meiryo UI"/>
                  <a:cs typeface="Arial" panose="020B0604020202020204" pitchFamily="34" charset="0"/>
                </a:rPr>
                <a:t>4</a:t>
              </a:r>
              <a:endParaRPr sz="1000" dirty="0">
                <a:solidFill>
                  <a:prstClr val="black"/>
                </a:solidFill>
                <a:latin typeface="Arial" panose="020B0604020202020204" pitchFamily="34" charset="0"/>
                <a:ea typeface="Meiryo UI"/>
                <a:cs typeface="Arial" panose="020B0604020202020204" pitchFamily="34" charset="0"/>
              </a:endParaRPr>
            </a:p>
          </p:txBody>
        </p:sp>
      </p:grpSp>
      <p:sp>
        <p:nvSpPr>
          <p:cNvPr id="234" name="object 66">
            <a:extLst>
              <a:ext uri="{FF2B5EF4-FFF2-40B4-BE49-F238E27FC236}">
                <a16:creationId xmlns:a16="http://schemas.microsoft.com/office/drawing/2014/main" id="{744F3D33-A1FC-D990-6C19-FBCB74882C34}"/>
              </a:ext>
            </a:extLst>
          </p:cNvPr>
          <p:cNvSpPr txBox="1"/>
          <p:nvPr/>
        </p:nvSpPr>
        <p:spPr>
          <a:xfrm>
            <a:off x="562605" y="5781724"/>
            <a:ext cx="8330570" cy="246221"/>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800" dirty="0">
                <a:solidFill>
                  <a:prstClr val="black"/>
                </a:solidFill>
                <a:latin typeface="+mn-ea"/>
                <a:ea typeface="+mn-ea"/>
              </a:rPr>
              <a:t>出所 ：</a:t>
            </a:r>
            <a:r>
              <a:rPr lang="ja-JP" altLang="en-US" sz="800" spc="-50" dirty="0">
                <a:solidFill>
                  <a:prstClr val="black"/>
                </a:solidFill>
                <a:latin typeface="+mn-ea"/>
                <a:ea typeface="+mn-ea"/>
              </a:rPr>
              <a:t> </a:t>
            </a:r>
            <a:r>
              <a:rPr lang="ja-JP" altLang="en-US" sz="800" dirty="0">
                <a:solidFill>
                  <a:prstClr val="black"/>
                </a:solidFill>
                <a:latin typeface="+mn-ea"/>
                <a:ea typeface="+mn-ea"/>
              </a:rPr>
              <a:t>日本：総務省「人口推計」、国立社会保障・人口問題研究所　「日本の将来推計人口（令和５年推計）」（出生中位・死亡中位仮定）</a:t>
            </a:r>
            <a:endParaRPr lang="en-US" altLang="ja-JP" sz="800" dirty="0">
              <a:solidFill>
                <a:prstClr val="black"/>
              </a:solidFill>
              <a:latin typeface="+mn-ea"/>
              <a:ea typeface="+mn-ea"/>
            </a:endParaRPr>
          </a:p>
          <a:p>
            <a:pPr marL="11723" defTabSz="844083" eaLnBrk="1" fontAlgn="auto" hangingPunct="1">
              <a:spcBef>
                <a:spcPts val="0"/>
              </a:spcBef>
              <a:spcAft>
                <a:spcPts val="0"/>
              </a:spcAft>
              <a:defRPr/>
            </a:pPr>
            <a:r>
              <a:rPr lang="ja-JP" altLang="en-US" sz="800" dirty="0">
                <a:solidFill>
                  <a:prstClr val="black"/>
                </a:solidFill>
                <a:latin typeface="+mn-ea"/>
                <a:ea typeface="+mn-ea"/>
              </a:rPr>
              <a:t>　　　　</a:t>
            </a:r>
            <a:r>
              <a:rPr lang="ja-JP" altLang="en-US" sz="800" spc="80" dirty="0">
                <a:solidFill>
                  <a:prstClr val="black"/>
                </a:solidFill>
                <a:latin typeface="+mn-ea"/>
                <a:ea typeface="+mn-ea"/>
              </a:rPr>
              <a:t> </a:t>
            </a:r>
            <a:r>
              <a:rPr lang="ja-JP" altLang="en-US" sz="800" dirty="0">
                <a:solidFill>
                  <a:prstClr val="black"/>
                </a:solidFill>
                <a:latin typeface="+mn-ea"/>
                <a:ea typeface="+mn-ea"/>
              </a:rPr>
              <a:t>諸外国：国連</a:t>
            </a:r>
            <a:r>
              <a:rPr lang="en-US" altLang="ja-JP" sz="800" dirty="0">
                <a:solidFill>
                  <a:prstClr val="black"/>
                </a:solidFill>
                <a:latin typeface="+mn-ea"/>
                <a:ea typeface="+mn-ea"/>
              </a:rPr>
              <a:t>“World Population Prospects 2022”</a:t>
            </a:r>
          </a:p>
        </p:txBody>
      </p:sp>
    </p:spTree>
    <p:extLst>
      <p:ext uri="{BB962C8B-B14F-4D97-AF65-F5344CB8AC3E}">
        <p14:creationId xmlns:p14="http://schemas.microsoft.com/office/powerpoint/2010/main" val="35938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p:cTn id="7" dur="128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23851" y="1085670"/>
            <a:ext cx="8519134" cy="827030"/>
            <a:chOff x="323851" y="1085670"/>
            <a:chExt cx="8519134" cy="827030"/>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20</a:t>
            </a:fld>
            <a:endParaRPr lang="en-US" altLang="ja-JP" dirty="0"/>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340205" y="2409000"/>
            <a:ext cx="8670827" cy="236575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1700" dirty="0">
                <a:latin typeface="+mn-ea"/>
                <a:ea typeface="+mn-ea"/>
              </a:rPr>
              <a:t>普通国債残高は、累増の一途をたどり、</a:t>
            </a:r>
            <a:r>
              <a:rPr kumimoji="1" lang="en-US" altLang="ja-JP" sz="1700" dirty="0">
                <a:latin typeface="+mn-ea"/>
                <a:ea typeface="+mn-ea"/>
              </a:rPr>
              <a:t>2024</a:t>
            </a:r>
            <a:r>
              <a:rPr kumimoji="1" lang="ja-JP" altLang="en-US" sz="1700" dirty="0">
                <a:latin typeface="+mn-ea"/>
                <a:ea typeface="+mn-ea"/>
              </a:rPr>
              <a:t>年度末には</a:t>
            </a:r>
            <a:r>
              <a:rPr kumimoji="1" lang="en-US" altLang="ja-JP" sz="1700" dirty="0">
                <a:latin typeface="+mn-ea"/>
                <a:ea typeface="+mn-ea"/>
              </a:rPr>
              <a:t>1,105</a:t>
            </a:r>
            <a:r>
              <a:rPr kumimoji="1" lang="ja-JP" altLang="en-US" sz="1700" dirty="0">
                <a:latin typeface="+mn-ea"/>
                <a:ea typeface="+mn-ea"/>
              </a:rPr>
              <a:t>兆円に上ると</a:t>
            </a:r>
            <a:endParaRPr kumimoji="1" lang="en-US" altLang="ja-JP" sz="1700" dirty="0">
              <a:latin typeface="+mn-ea"/>
              <a:ea typeface="+mn-ea"/>
            </a:endParaRPr>
          </a:p>
          <a:p>
            <a:pPr>
              <a:lnSpc>
                <a:spcPct val="110000"/>
              </a:lnSpc>
              <a:spcBef>
                <a:spcPts val="0"/>
              </a:spcBef>
              <a:buClr>
                <a:srgbClr val="005BAD"/>
              </a:buClr>
            </a:pPr>
            <a:r>
              <a:rPr kumimoji="1" lang="ja-JP" altLang="en-US" sz="1700" dirty="0">
                <a:latin typeface="+mn-ea"/>
                <a:ea typeface="+mn-ea"/>
              </a:rPr>
              <a:t>  </a:t>
            </a:r>
            <a:r>
              <a:rPr kumimoji="1" lang="ja-JP" altLang="en-US" sz="1700" spc="300" dirty="0">
                <a:latin typeface="+mn-ea"/>
                <a:ea typeface="+mn-ea"/>
              </a:rPr>
              <a:t> </a:t>
            </a:r>
            <a:r>
              <a:rPr kumimoji="1" lang="ja-JP" altLang="en-US" sz="1700" dirty="0">
                <a:latin typeface="+mn-ea"/>
                <a:ea typeface="+mn-ea"/>
              </a:rPr>
              <a:t>見込まれています。</a:t>
            </a:r>
          </a:p>
          <a:p>
            <a:pPr marL="252000" indent="-252000">
              <a:lnSpc>
                <a:spcPct val="110000"/>
              </a:lnSpc>
              <a:spcBef>
                <a:spcPts val="1800"/>
              </a:spcBef>
              <a:buClr>
                <a:srgbClr val="005BAD"/>
              </a:buClr>
              <a:buFont typeface="Wingdings" panose="05000000000000000000" pitchFamily="2" charset="2"/>
              <a:buChar char="l"/>
            </a:pPr>
            <a:r>
              <a:rPr lang="ja-JP" altLang="en-US" sz="1700" dirty="0">
                <a:latin typeface="+mn-ea"/>
                <a:ea typeface="+mn-ea"/>
              </a:rPr>
              <a:t>また、財政の持続可能性を見る上では、税収を生み出す元となる国の経済規模（</a:t>
            </a:r>
            <a:r>
              <a:rPr lang="en-US" altLang="ja-JP" sz="1700" dirty="0">
                <a:latin typeface="+mn-ea"/>
                <a:ea typeface="+mn-ea"/>
              </a:rPr>
              <a:t>GDP</a:t>
            </a:r>
            <a:r>
              <a:rPr lang="ja-JP" altLang="en-US" sz="1700" dirty="0">
                <a:latin typeface="+mn-ea"/>
                <a:ea typeface="+mn-ea"/>
              </a:rPr>
              <a:t>）に</a:t>
            </a:r>
            <a:endParaRPr lang="en-US" altLang="ja-JP" sz="1700" dirty="0">
              <a:latin typeface="+mn-ea"/>
              <a:ea typeface="+mn-ea"/>
            </a:endParaRPr>
          </a:p>
          <a:p>
            <a:pPr>
              <a:lnSpc>
                <a:spcPct val="110000"/>
              </a:lnSpc>
              <a:spcBef>
                <a:spcPts val="0"/>
              </a:spcBef>
              <a:buClr>
                <a:srgbClr val="005BAD"/>
              </a:buClr>
            </a:pPr>
            <a:r>
              <a:rPr lang="ja-JP" altLang="en-US" sz="1700" dirty="0">
                <a:latin typeface="+mn-ea"/>
                <a:ea typeface="+mn-ea"/>
              </a:rPr>
              <a:t>   対して、総額でどのぐらいの借金をしているかが重要です。</a:t>
            </a:r>
            <a:endParaRPr lang="en-US" altLang="ja-JP" sz="1700" dirty="0">
              <a:latin typeface="+mn-ea"/>
              <a:ea typeface="+mn-ea"/>
            </a:endParaRPr>
          </a:p>
          <a:p>
            <a:pPr>
              <a:lnSpc>
                <a:spcPct val="110000"/>
              </a:lnSpc>
              <a:spcBef>
                <a:spcPts val="0"/>
              </a:spcBef>
              <a:buClr>
                <a:srgbClr val="005BAD"/>
              </a:buClr>
            </a:pPr>
            <a:r>
              <a:rPr lang="ja-JP" altLang="en-US" sz="1700" dirty="0">
                <a:solidFill>
                  <a:srgbClr val="005BAD"/>
                </a:solidFill>
                <a:latin typeface="+mn-ea"/>
                <a:ea typeface="+mn-ea"/>
              </a:rPr>
              <a:t>   </a:t>
            </a:r>
            <a:r>
              <a:rPr lang="ja-JP" altLang="en-US" sz="2000" dirty="0">
                <a:solidFill>
                  <a:srgbClr val="005BAD"/>
                </a:solidFill>
                <a:latin typeface="+mn-ea"/>
                <a:ea typeface="+mn-ea"/>
              </a:rPr>
              <a:t>日本の債務残高は</a:t>
            </a:r>
            <a:r>
              <a:rPr lang="en-US" altLang="ja-JP" sz="2000" dirty="0">
                <a:solidFill>
                  <a:srgbClr val="005BAD"/>
                </a:solidFill>
                <a:latin typeface="+mn-ea"/>
                <a:ea typeface="+mn-ea"/>
              </a:rPr>
              <a:t>GDP</a:t>
            </a:r>
            <a:r>
              <a:rPr lang="ja-JP" altLang="en-US" sz="2000" dirty="0">
                <a:solidFill>
                  <a:srgbClr val="005BAD"/>
                </a:solidFill>
                <a:latin typeface="+mn-ea"/>
                <a:ea typeface="+mn-ea"/>
              </a:rPr>
              <a:t>の２倍を超えており、主要先進国の中で最も高い水準　　　</a:t>
            </a:r>
            <a:endParaRPr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lang="ja-JP" altLang="en-US" sz="1700" dirty="0">
                <a:latin typeface="+mn-ea"/>
                <a:ea typeface="+mn-ea"/>
              </a:rPr>
              <a:t>にあります。</a:t>
            </a: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19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600"/>
                                        <p:tgtEl>
                                          <p:spTgt spid="23">
                                            <p:txEl>
                                              <p:pRg st="0" end="0"/>
                                            </p:txEl>
                                          </p:spTgt>
                                        </p:tgtEl>
                                      </p:cBhvr>
                                    </p:animEffect>
                                  </p:childTnLst>
                                </p:cTn>
                              </p:par>
                            </p:childTnLst>
                          </p:cTn>
                        </p:par>
                        <p:par>
                          <p:cTn id="19" fill="hold">
                            <p:stCondLst>
                              <p:cond delay="1600"/>
                            </p:stCondLst>
                            <p:childTnLst>
                              <p:par>
                                <p:cTn id="20" presetID="22" presetClass="entr" presetSubtype="8" fill="hold" nodeType="after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wipe(left)">
                                      <p:cBhvr>
                                        <p:cTn id="22" dur="600"/>
                                        <p:tgtEl>
                                          <p:spTgt spid="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wipe(left)">
                                      <p:cBhvr>
                                        <p:cTn id="27" dur="1800"/>
                                        <p:tgtEl>
                                          <p:spTgt spid="23">
                                            <p:txEl>
                                              <p:pRg st="2" end="2"/>
                                            </p:txEl>
                                          </p:spTgt>
                                        </p:tgtEl>
                                      </p:cBhvr>
                                    </p:animEffect>
                                  </p:childTnLst>
                                </p:cTn>
                              </p:par>
                            </p:childTnLst>
                          </p:cTn>
                        </p:par>
                        <p:par>
                          <p:cTn id="28" fill="hold">
                            <p:stCondLst>
                              <p:cond delay="1800"/>
                            </p:stCondLst>
                            <p:childTnLst>
                              <p:par>
                                <p:cTn id="29" presetID="22" presetClass="entr" presetSubtype="8" fill="hold" nodeType="afterEffect">
                                  <p:stCondLst>
                                    <p:cond delay="0"/>
                                  </p:stCondLst>
                                  <p:childTnLst>
                                    <p:set>
                                      <p:cBhvr>
                                        <p:cTn id="30" dur="1" fill="hold">
                                          <p:stCondLst>
                                            <p:cond delay="0"/>
                                          </p:stCondLst>
                                        </p:cTn>
                                        <p:tgtEl>
                                          <p:spTgt spid="23">
                                            <p:txEl>
                                              <p:pRg st="3" end="3"/>
                                            </p:txEl>
                                          </p:spTgt>
                                        </p:tgtEl>
                                        <p:attrNameLst>
                                          <p:attrName>style.visibility</p:attrName>
                                        </p:attrNameLst>
                                      </p:cBhvr>
                                      <p:to>
                                        <p:strVal val="visible"/>
                                      </p:to>
                                    </p:set>
                                    <p:animEffect transition="in" filter="wipe(left)">
                                      <p:cBhvr>
                                        <p:cTn id="31" dur="1470"/>
                                        <p:tgtEl>
                                          <p:spTgt spid="23">
                                            <p:txEl>
                                              <p:pRg st="3" end="3"/>
                                            </p:txEl>
                                          </p:spTgt>
                                        </p:tgtEl>
                                      </p:cBhvr>
                                    </p:animEffect>
                                  </p:childTnLst>
                                </p:cTn>
                              </p:par>
                            </p:childTnLst>
                          </p:cTn>
                        </p:par>
                        <p:par>
                          <p:cTn id="32" fill="hold">
                            <p:stCondLst>
                              <p:cond delay="3270"/>
                            </p:stCondLst>
                            <p:childTnLst>
                              <p:par>
                                <p:cTn id="33" presetID="22" presetClass="entr" presetSubtype="8" fill="hold" nodeType="after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wipe(left)">
                                      <p:cBhvr>
                                        <p:cTn id="35" dur="1750"/>
                                        <p:tgtEl>
                                          <p:spTgt spid="23">
                                            <p:txEl>
                                              <p:pRg st="4" end="4"/>
                                            </p:txEl>
                                          </p:spTgt>
                                        </p:tgtEl>
                                      </p:cBhvr>
                                    </p:animEffect>
                                  </p:childTnLst>
                                </p:cTn>
                              </p:par>
                            </p:childTnLst>
                          </p:cTn>
                        </p:par>
                        <p:par>
                          <p:cTn id="36" fill="hold">
                            <p:stCondLst>
                              <p:cond delay="5020"/>
                            </p:stCondLst>
                            <p:childTnLst>
                              <p:par>
                                <p:cTn id="37" presetID="22" presetClass="entr" presetSubtype="8" fill="hold" nodeType="afterEffect">
                                  <p:stCondLst>
                                    <p:cond delay="0"/>
                                  </p:stCondLst>
                                  <p:childTnLst>
                                    <p:set>
                                      <p:cBhvr>
                                        <p:cTn id="38" dur="1" fill="hold">
                                          <p:stCondLst>
                                            <p:cond delay="0"/>
                                          </p:stCondLst>
                                        </p:cTn>
                                        <p:tgtEl>
                                          <p:spTgt spid="23">
                                            <p:txEl>
                                              <p:pRg st="5" end="5"/>
                                            </p:txEl>
                                          </p:spTgt>
                                        </p:tgtEl>
                                        <p:attrNameLst>
                                          <p:attrName>style.visibility</p:attrName>
                                        </p:attrNameLst>
                                      </p:cBhvr>
                                      <p:to>
                                        <p:strVal val="visible"/>
                                      </p:to>
                                    </p:set>
                                    <p:animEffect transition="in" filter="wipe(left)">
                                      <p:cBhvr>
                                        <p:cTn id="39"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2" name="object 23">
            <a:extLst>
              <a:ext uri="{FF2B5EF4-FFF2-40B4-BE49-F238E27FC236}">
                <a16:creationId xmlns:a16="http://schemas.microsoft.com/office/drawing/2014/main" id="{CE1CF444-CF31-E4FD-9E9D-39651D5CA851}"/>
              </a:ext>
            </a:extLst>
          </p:cNvPr>
          <p:cNvSpPr txBox="1"/>
          <p:nvPr/>
        </p:nvSpPr>
        <p:spPr>
          <a:xfrm>
            <a:off x="4787892" y="1174782"/>
            <a:ext cx="3801869"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rPr>
              <a:t>主な国の債務残高（対</a:t>
            </a:r>
            <a:r>
              <a:rPr lang="en-US" altLang="ja-JP" sz="1500" spc="32" dirty="0">
                <a:solidFill>
                  <a:srgbClr val="231916"/>
                </a:solidFill>
                <a:latin typeface="+mn-ea"/>
                <a:ea typeface="+mn-ea"/>
              </a:rPr>
              <a:t>GDP</a:t>
            </a:r>
            <a:r>
              <a:rPr lang="ja-JP" altLang="en-US" sz="1500" spc="32" dirty="0">
                <a:solidFill>
                  <a:srgbClr val="231916"/>
                </a:solidFill>
                <a:latin typeface="+mn-ea"/>
                <a:ea typeface="+mn-ea"/>
              </a:rPr>
              <a:t>比）</a:t>
            </a:r>
            <a:endParaRPr sz="1500" spc="32" dirty="0">
              <a:solidFill>
                <a:srgbClr val="231916"/>
              </a:solidFill>
              <a:latin typeface="+mn-ea"/>
              <a:ea typeface="+mn-ea"/>
            </a:endParaRPr>
          </a:p>
        </p:txBody>
      </p:sp>
      <p:sp>
        <p:nvSpPr>
          <p:cNvPr id="126" name="object 66">
            <a:extLst>
              <a:ext uri="{FF2B5EF4-FFF2-40B4-BE49-F238E27FC236}">
                <a16:creationId xmlns:a16="http://schemas.microsoft.com/office/drawing/2014/main" id="{72377939-7CF0-5FF2-A3C5-B80BFDA2A9B0}"/>
              </a:ext>
            </a:extLst>
          </p:cNvPr>
          <p:cNvSpPr txBox="1"/>
          <p:nvPr/>
        </p:nvSpPr>
        <p:spPr>
          <a:xfrm>
            <a:off x="4648717" y="5850463"/>
            <a:ext cx="4437989" cy="340671"/>
          </a:xfrm>
          <a:prstGeom prst="rect">
            <a:avLst/>
          </a:prstGeom>
        </p:spPr>
        <p:txBody>
          <a:bodyPr vert="horz" wrap="square" lIns="0" tIns="0" rIns="0" bIns="0" rtlCol="0" anchor="ctr">
            <a:spAutoFit/>
          </a:bodyPr>
          <a:lstStyle/>
          <a:p>
            <a:pPr marL="132926" indent="-422041" defTabSz="844083" eaLnBrk="1" fontAlgn="auto" hangingPunct="1">
              <a:spcBef>
                <a:spcPts val="0"/>
              </a:spcBef>
              <a:spcAft>
                <a:spcPts val="0"/>
              </a:spcAft>
              <a:defRPr/>
            </a:pPr>
            <a:r>
              <a:rPr lang="ja-JP" altLang="en-US" sz="738" dirty="0">
                <a:solidFill>
                  <a:prstClr val="black"/>
                </a:solidFill>
                <a:latin typeface="+mn-ea"/>
                <a:ea typeface="+mn-ea"/>
              </a:rPr>
              <a:t>出所 </a:t>
            </a:r>
            <a:r>
              <a:rPr lang="ja-JP" altLang="en-US" sz="700" dirty="0">
                <a:solidFill>
                  <a:schemeClr val="tx1"/>
                </a:solidFill>
                <a:latin typeface="+mn-ea"/>
                <a:ea typeface="+mn-ea"/>
              </a:rPr>
              <a:t>： </a:t>
            </a:r>
            <a:r>
              <a:rPr lang="en-US" altLang="ja-JP" sz="738" dirty="0">
                <a:solidFill>
                  <a:prstClr val="black"/>
                </a:solidFill>
                <a:latin typeface="+mn-ea"/>
                <a:ea typeface="+mn-ea"/>
              </a:rPr>
              <a:t>IMF “World Economic Outlook” (2023</a:t>
            </a:r>
            <a:r>
              <a:rPr lang="ja-JP" altLang="en-US" sz="738" dirty="0">
                <a:solidFill>
                  <a:prstClr val="black"/>
                </a:solidFill>
                <a:latin typeface="+mn-ea"/>
                <a:ea typeface="+mn-ea"/>
              </a:rPr>
              <a:t>年</a:t>
            </a:r>
            <a:r>
              <a:rPr lang="en-US" altLang="ja-JP" sz="738" dirty="0">
                <a:solidFill>
                  <a:prstClr val="black"/>
                </a:solidFill>
                <a:latin typeface="+mn-ea"/>
              </a:rPr>
              <a:t>10</a:t>
            </a:r>
            <a:r>
              <a:rPr lang="ja-JP" altLang="en-US" sz="738" dirty="0">
                <a:solidFill>
                  <a:prstClr val="black"/>
                </a:solidFill>
                <a:latin typeface="+mn-ea"/>
                <a:ea typeface="+mn-ea"/>
              </a:rPr>
              <a:t>月）</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１　数値は一般政府（中央政府、地方政府、社会保障基金を合わせたもの）ベース。</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２　日本は、</a:t>
            </a:r>
            <a:r>
              <a:rPr lang="en-US" altLang="ja-JP" sz="738" dirty="0">
                <a:solidFill>
                  <a:prstClr val="black"/>
                </a:solidFill>
                <a:latin typeface="+mn-ea"/>
                <a:ea typeface="+mn-ea"/>
              </a:rPr>
              <a:t>2022</a:t>
            </a:r>
            <a:r>
              <a:rPr lang="ja-JP" altLang="en-US" sz="738" dirty="0">
                <a:solidFill>
                  <a:prstClr val="black"/>
                </a:solidFill>
                <a:latin typeface="+mn-ea"/>
                <a:ea typeface="+mn-ea"/>
              </a:rPr>
              <a:t>年から</a:t>
            </a:r>
            <a:r>
              <a:rPr lang="en-US" altLang="ja-JP" sz="738" dirty="0">
                <a:solidFill>
                  <a:prstClr val="black"/>
                </a:solidFill>
                <a:latin typeface="+mn-ea"/>
                <a:ea typeface="+mn-ea"/>
              </a:rPr>
              <a:t>2024</a:t>
            </a:r>
            <a:r>
              <a:rPr lang="ja-JP" altLang="en-US" sz="738" dirty="0">
                <a:solidFill>
                  <a:prstClr val="black"/>
                </a:solidFill>
                <a:latin typeface="+mn-ea"/>
                <a:ea typeface="+mn-ea"/>
              </a:rPr>
              <a:t>年が推計値。それ以外の国は、</a:t>
            </a:r>
            <a:r>
              <a:rPr lang="en-US" altLang="ja-JP" sz="738" dirty="0">
                <a:solidFill>
                  <a:prstClr val="black"/>
                </a:solidFill>
                <a:latin typeface="+mn-ea"/>
                <a:ea typeface="+mn-ea"/>
              </a:rPr>
              <a:t>2023</a:t>
            </a:r>
            <a:r>
              <a:rPr lang="ja-JP" altLang="en-US" sz="738" dirty="0">
                <a:solidFill>
                  <a:prstClr val="black"/>
                </a:solidFill>
                <a:latin typeface="+mn-ea"/>
                <a:ea typeface="+mn-ea"/>
              </a:rPr>
              <a:t>年及び</a:t>
            </a:r>
            <a:r>
              <a:rPr lang="en-US" altLang="ja-JP" sz="738" dirty="0">
                <a:solidFill>
                  <a:prstClr val="black"/>
                </a:solidFill>
                <a:latin typeface="+mn-ea"/>
                <a:ea typeface="+mn-ea"/>
              </a:rPr>
              <a:t>2024</a:t>
            </a:r>
            <a:r>
              <a:rPr lang="ja-JP" altLang="en-US" sz="738" dirty="0">
                <a:solidFill>
                  <a:prstClr val="black"/>
                </a:solidFill>
                <a:latin typeface="+mn-ea"/>
                <a:ea typeface="+mn-ea"/>
              </a:rPr>
              <a:t>年が推計値。</a:t>
            </a:r>
          </a:p>
        </p:txBody>
      </p:sp>
      <p:sp>
        <p:nvSpPr>
          <p:cNvPr id="130" name="object 23">
            <a:extLst>
              <a:ext uri="{FF2B5EF4-FFF2-40B4-BE49-F238E27FC236}">
                <a16:creationId xmlns:a16="http://schemas.microsoft.com/office/drawing/2014/main" id="{E6D3C259-7C10-BB44-4E48-072460E97262}"/>
              </a:ext>
            </a:extLst>
          </p:cNvPr>
          <p:cNvSpPr txBox="1"/>
          <p:nvPr/>
        </p:nvSpPr>
        <p:spPr>
          <a:xfrm>
            <a:off x="708001" y="1174782"/>
            <a:ext cx="3256977"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cs typeface="Meiryo"/>
              </a:rPr>
              <a:t>日本の普通国債残高の推移</a:t>
            </a:r>
            <a:endParaRPr sz="1500" dirty="0">
              <a:solidFill>
                <a:prstClr val="black"/>
              </a:solidFill>
              <a:latin typeface="+mn-ea"/>
              <a:ea typeface="+mn-ea"/>
              <a:cs typeface="Yu Gothic"/>
            </a:endParaRPr>
          </a:p>
        </p:txBody>
      </p:sp>
      <p:sp>
        <p:nvSpPr>
          <p:cNvPr id="127" name="object 66">
            <a:extLst>
              <a:ext uri="{FF2B5EF4-FFF2-40B4-BE49-F238E27FC236}">
                <a16:creationId xmlns:a16="http://schemas.microsoft.com/office/drawing/2014/main" id="{18B48F62-7CCA-AFDD-DD10-761EBF8CC033}"/>
              </a:ext>
            </a:extLst>
          </p:cNvPr>
          <p:cNvSpPr txBox="1"/>
          <p:nvPr/>
        </p:nvSpPr>
        <p:spPr>
          <a:xfrm>
            <a:off x="324064" y="5850027"/>
            <a:ext cx="4062222"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en-US" altLang="ja-JP" sz="738" dirty="0">
                <a:solidFill>
                  <a:prstClr val="black"/>
                </a:solidFill>
                <a:latin typeface="+mn-ea"/>
                <a:cs typeface="Yu Gothic"/>
              </a:rPr>
              <a:t>2022</a:t>
            </a:r>
            <a:r>
              <a:rPr lang="ja-JP" altLang="en-US" sz="738" dirty="0">
                <a:solidFill>
                  <a:prstClr val="black"/>
                </a:solidFill>
                <a:latin typeface="+mn-ea"/>
                <a:cs typeface="Yu Gothic"/>
              </a:rPr>
              <a:t>年度までは実績、</a:t>
            </a:r>
            <a:r>
              <a:rPr lang="en-US" altLang="ja-JP" sz="738" dirty="0">
                <a:solidFill>
                  <a:prstClr val="black"/>
                </a:solidFill>
                <a:latin typeface="+mn-ea"/>
                <a:cs typeface="Yu Gothic"/>
              </a:rPr>
              <a:t>2023</a:t>
            </a:r>
            <a:r>
              <a:rPr lang="ja-JP" altLang="en-US" sz="738" dirty="0">
                <a:solidFill>
                  <a:prstClr val="black"/>
                </a:solidFill>
                <a:latin typeface="+mn-ea"/>
                <a:cs typeface="Yu Gothic"/>
              </a:rPr>
              <a:t>年度は補正後予算、</a:t>
            </a:r>
            <a:r>
              <a:rPr lang="en-US" altLang="ja-JP" sz="738" dirty="0">
                <a:solidFill>
                  <a:prstClr val="black"/>
                </a:solidFill>
                <a:latin typeface="+mn-ea"/>
                <a:cs typeface="Yu Gothic"/>
              </a:rPr>
              <a:t>2024</a:t>
            </a:r>
            <a:r>
              <a:rPr lang="ja-JP" altLang="en-US" sz="738" dirty="0">
                <a:solidFill>
                  <a:prstClr val="black"/>
                </a:solidFill>
                <a:latin typeface="+mn-ea"/>
                <a:cs typeface="Yu Gothic"/>
              </a:rPr>
              <a:t>年度は予算に基づく見込み。</a:t>
            </a:r>
            <a:endParaRPr lang="en-US" altLang="ja-JP" sz="738" dirty="0">
              <a:solidFill>
                <a:prstClr val="black"/>
              </a:solidFill>
              <a:latin typeface="+mn-ea"/>
              <a:ea typeface="+mn-ea"/>
              <a:cs typeface="Yu Gothic"/>
            </a:endParaRPr>
          </a:p>
        </p:txBody>
      </p:sp>
      <p:grpSp>
        <p:nvGrpSpPr>
          <p:cNvPr id="271" name="グループ化 270">
            <a:extLst>
              <a:ext uri="{FF2B5EF4-FFF2-40B4-BE49-F238E27FC236}">
                <a16:creationId xmlns:a16="http://schemas.microsoft.com/office/drawing/2014/main" id="{CEDE91CB-E495-6B7D-4303-A263A5764169}"/>
              </a:ext>
            </a:extLst>
          </p:cNvPr>
          <p:cNvGrpSpPr/>
          <p:nvPr/>
        </p:nvGrpSpPr>
        <p:grpSpPr>
          <a:xfrm>
            <a:off x="253595" y="1431966"/>
            <a:ext cx="4107787" cy="4442475"/>
            <a:chOff x="253595" y="1431966"/>
            <a:chExt cx="4107787" cy="4442475"/>
          </a:xfrm>
        </p:grpSpPr>
        <p:graphicFrame>
          <p:nvGraphicFramePr>
            <p:cNvPr id="11" name="グラフ 10">
              <a:extLst>
                <a:ext uri="{FF2B5EF4-FFF2-40B4-BE49-F238E27FC236}">
                  <a16:creationId xmlns:a16="http://schemas.microsoft.com/office/drawing/2014/main" id="{FCD79B10-0711-E87B-777E-4D29A1F0D7D7}"/>
                </a:ext>
              </a:extLst>
            </p:cNvPr>
            <p:cNvGraphicFramePr/>
            <p:nvPr>
              <p:extLst>
                <p:ext uri="{D42A27DB-BD31-4B8C-83A1-F6EECF244321}">
                  <p14:modId xmlns:p14="http://schemas.microsoft.com/office/powerpoint/2010/main" val="2691703102"/>
                </p:ext>
              </p:extLst>
            </p:nvPr>
          </p:nvGraphicFramePr>
          <p:xfrm>
            <a:off x="253595" y="1644814"/>
            <a:ext cx="3960000" cy="4031581"/>
          </p:xfrm>
          <a:graphic>
            <a:graphicData uri="http://schemas.openxmlformats.org/drawingml/2006/chart">
              <c:chart xmlns:c="http://schemas.openxmlformats.org/drawingml/2006/chart" xmlns:r="http://schemas.openxmlformats.org/officeDocument/2006/relationships" r:id="rId4"/>
            </a:graphicData>
          </a:graphic>
        </p:graphicFrame>
        <p:sp>
          <p:nvSpPr>
            <p:cNvPr id="128" name="テキスト ボックス 127">
              <a:extLst>
                <a:ext uri="{FF2B5EF4-FFF2-40B4-BE49-F238E27FC236}">
                  <a16:creationId xmlns:a16="http://schemas.microsoft.com/office/drawing/2014/main" id="{A2C7C2AC-D264-6954-3A90-B759C2F7EE7A}"/>
                </a:ext>
              </a:extLst>
            </p:cNvPr>
            <p:cNvSpPr txBox="1"/>
            <p:nvPr/>
          </p:nvSpPr>
          <p:spPr>
            <a:xfrm>
              <a:off x="333967" y="1431966"/>
              <a:ext cx="728226" cy="26007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prstClr val="black"/>
                  </a:solidFill>
                  <a:latin typeface="+mn-ea"/>
                  <a:ea typeface="+mn-ea"/>
                  <a:cs typeface="Arial" panose="020B0604020202020204" pitchFamily="34" charset="0"/>
                </a:rPr>
                <a:t>（兆円）</a:t>
              </a:r>
            </a:p>
          </p:txBody>
        </p:sp>
        <p:sp>
          <p:nvSpPr>
            <p:cNvPr id="129" name="テキスト ボックス 50">
              <a:extLst>
                <a:ext uri="{FF2B5EF4-FFF2-40B4-BE49-F238E27FC236}">
                  <a16:creationId xmlns:a16="http://schemas.microsoft.com/office/drawing/2014/main" id="{0A75CB81-3AE5-9AE1-C7C3-7D9D7A60E24F}"/>
                </a:ext>
              </a:extLst>
            </p:cNvPr>
            <p:cNvSpPr txBox="1">
              <a:spLocks noChangeArrowheads="1"/>
            </p:cNvSpPr>
            <p:nvPr/>
          </p:nvSpPr>
          <p:spPr bwMode="auto">
            <a:xfrm>
              <a:off x="3639147" y="5612253"/>
              <a:ext cx="671196" cy="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defTabSz="844007" eaLnBrk="1" fontAlgn="auto" hangingPunct="1">
                <a:lnSpc>
                  <a:spcPts val="1477"/>
                </a:lnSpc>
                <a:spcBef>
                  <a:spcPts val="0"/>
                </a:spcBef>
                <a:spcAft>
                  <a:spcPts val="0"/>
                </a:spcAft>
                <a:buNone/>
                <a:defRPr/>
              </a:pPr>
              <a:r>
                <a:rPr lang="ja-JP" altLang="en-US" sz="920" b="1" dirty="0">
                  <a:solidFill>
                    <a:prstClr val="black"/>
                  </a:solidFill>
                  <a:ea typeface="+mn-ea"/>
                  <a:cs typeface="Arial" panose="020B0604020202020204" pitchFamily="34" charset="0"/>
                </a:rPr>
                <a:t>（</a:t>
              </a:r>
              <a:r>
                <a:rPr lang="ja-JP" altLang="en-US" sz="920" dirty="0">
                  <a:solidFill>
                    <a:prstClr val="black"/>
                  </a:solidFill>
                  <a:latin typeface="+mn-ea"/>
                  <a:ea typeface="+mn-ea"/>
                  <a:cs typeface="Arial" panose="020B0604020202020204" pitchFamily="34" charset="0"/>
                </a:rPr>
                <a:t>年度末</a:t>
              </a:r>
              <a:r>
                <a:rPr lang="ja-JP" altLang="en-US" sz="920" b="1" dirty="0">
                  <a:solidFill>
                    <a:prstClr val="black"/>
                  </a:solidFill>
                  <a:ea typeface="+mn-ea"/>
                  <a:cs typeface="Arial" panose="020B0604020202020204" pitchFamily="34" charset="0"/>
                </a:rPr>
                <a:t>）</a:t>
              </a:r>
              <a:endParaRPr lang="en-US" altLang="ja-JP" sz="920" b="1" dirty="0">
                <a:solidFill>
                  <a:prstClr val="black"/>
                </a:solidFill>
                <a:ea typeface="+mn-ea"/>
                <a:cs typeface="Arial" panose="020B0604020202020204" pitchFamily="34" charset="0"/>
              </a:endParaRPr>
            </a:p>
          </p:txBody>
        </p:sp>
        <p:sp>
          <p:nvSpPr>
            <p:cNvPr id="146" name="テキスト ボックス 1">
              <a:extLst>
                <a:ext uri="{FF2B5EF4-FFF2-40B4-BE49-F238E27FC236}">
                  <a16:creationId xmlns:a16="http://schemas.microsoft.com/office/drawing/2014/main" id="{61116485-2CD6-CB86-81B7-4ADCFF132C07}"/>
                </a:ext>
              </a:extLst>
            </p:cNvPr>
            <p:cNvSpPr txBox="1"/>
            <p:nvPr/>
          </p:nvSpPr>
          <p:spPr>
            <a:xfrm>
              <a:off x="3639006" y="5385374"/>
              <a:ext cx="722376" cy="25994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lnSpc>
                  <a:spcPts val="1477"/>
                </a:lnSpc>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2024</a:t>
              </a:r>
            </a:p>
          </p:txBody>
        </p:sp>
        <p:sp>
          <p:nvSpPr>
            <p:cNvPr id="147" name="テキスト ボックス 1">
              <a:extLst>
                <a:ext uri="{FF2B5EF4-FFF2-40B4-BE49-F238E27FC236}">
                  <a16:creationId xmlns:a16="http://schemas.microsoft.com/office/drawing/2014/main" id="{4AD4B069-32F1-B2E8-F75B-F031A9438AB9}"/>
                </a:ext>
              </a:extLst>
            </p:cNvPr>
            <p:cNvSpPr txBox="1"/>
            <p:nvPr/>
          </p:nvSpPr>
          <p:spPr>
            <a:xfrm>
              <a:off x="3794849"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(R6)</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 name="テキスト ボックス 1">
              <a:extLst>
                <a:ext uri="{FF2B5EF4-FFF2-40B4-BE49-F238E27FC236}">
                  <a16:creationId xmlns:a16="http://schemas.microsoft.com/office/drawing/2014/main" id="{ABA7E262-51C0-C105-F042-1434E44AB0A4}"/>
                </a:ext>
              </a:extLst>
            </p:cNvPr>
            <p:cNvSpPr txBox="1"/>
            <p:nvPr/>
          </p:nvSpPr>
          <p:spPr>
            <a:xfrm>
              <a:off x="3577117"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(R2)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3" name="テキスト ボックス 1">
              <a:extLst>
                <a:ext uri="{FF2B5EF4-FFF2-40B4-BE49-F238E27FC236}">
                  <a16:creationId xmlns:a16="http://schemas.microsoft.com/office/drawing/2014/main" id="{9C952779-100B-B57B-54FB-B31AFAC93E5B}"/>
                </a:ext>
              </a:extLst>
            </p:cNvPr>
            <p:cNvSpPr txBox="1"/>
            <p:nvPr/>
          </p:nvSpPr>
          <p:spPr>
            <a:xfrm>
              <a:off x="33154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4" name="テキスト ボックス 1">
              <a:extLst>
                <a:ext uri="{FF2B5EF4-FFF2-40B4-BE49-F238E27FC236}">
                  <a16:creationId xmlns:a16="http://schemas.microsoft.com/office/drawing/2014/main" id="{42311829-EBE4-3795-E395-437D8FF840E4}"/>
                </a:ext>
              </a:extLst>
            </p:cNvPr>
            <p:cNvSpPr txBox="1"/>
            <p:nvPr/>
          </p:nvSpPr>
          <p:spPr>
            <a:xfrm>
              <a:off x="30537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5" name="テキスト ボックス 1">
              <a:extLst>
                <a:ext uri="{FF2B5EF4-FFF2-40B4-BE49-F238E27FC236}">
                  <a16:creationId xmlns:a16="http://schemas.microsoft.com/office/drawing/2014/main" id="{87F26719-4689-6416-FDA9-E71309401FB7}"/>
                </a:ext>
              </a:extLst>
            </p:cNvPr>
            <p:cNvSpPr txBox="1"/>
            <p:nvPr/>
          </p:nvSpPr>
          <p:spPr>
            <a:xfrm>
              <a:off x="27921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(H17)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6" name="テキスト ボックス 1">
              <a:extLst>
                <a:ext uri="{FF2B5EF4-FFF2-40B4-BE49-F238E27FC236}">
                  <a16:creationId xmlns:a16="http://schemas.microsoft.com/office/drawing/2014/main" id="{E8AB4984-6359-C475-9915-ECDFA0C62496}"/>
                </a:ext>
              </a:extLst>
            </p:cNvPr>
            <p:cNvSpPr txBox="1"/>
            <p:nvPr/>
          </p:nvSpPr>
          <p:spPr>
            <a:xfrm>
              <a:off x="25304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(H12)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7" name="テキスト ボックス 1">
              <a:extLst>
                <a:ext uri="{FF2B5EF4-FFF2-40B4-BE49-F238E27FC236}">
                  <a16:creationId xmlns:a16="http://schemas.microsoft.com/office/drawing/2014/main" id="{4BAE7060-CE85-8FEB-1A1E-4ED818D1C5EF}"/>
                </a:ext>
              </a:extLst>
            </p:cNvPr>
            <p:cNvSpPr txBox="1"/>
            <p:nvPr/>
          </p:nvSpPr>
          <p:spPr>
            <a:xfrm>
              <a:off x="22688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8" name="テキスト ボックス 1">
              <a:extLst>
                <a:ext uri="{FF2B5EF4-FFF2-40B4-BE49-F238E27FC236}">
                  <a16:creationId xmlns:a16="http://schemas.microsoft.com/office/drawing/2014/main" id="{DD6C41C3-2773-BDF6-80D3-5EEB862D49AA}"/>
                </a:ext>
              </a:extLst>
            </p:cNvPr>
            <p:cNvSpPr txBox="1"/>
            <p:nvPr/>
          </p:nvSpPr>
          <p:spPr>
            <a:xfrm>
              <a:off x="20071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9" name="テキスト ボックス 1">
              <a:extLst>
                <a:ext uri="{FF2B5EF4-FFF2-40B4-BE49-F238E27FC236}">
                  <a16:creationId xmlns:a16="http://schemas.microsoft.com/office/drawing/2014/main" id="{660891E5-4770-F909-08A9-A0E9E93F62BE}"/>
                </a:ext>
              </a:extLst>
            </p:cNvPr>
            <p:cNvSpPr txBox="1"/>
            <p:nvPr/>
          </p:nvSpPr>
          <p:spPr>
            <a:xfrm>
              <a:off x="17454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(S60)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30" name="テキスト ボックス 1">
              <a:extLst>
                <a:ext uri="{FF2B5EF4-FFF2-40B4-BE49-F238E27FC236}">
                  <a16:creationId xmlns:a16="http://schemas.microsoft.com/office/drawing/2014/main" id="{81296CBB-1196-280D-21E8-31EF246EDFCE}"/>
                </a:ext>
              </a:extLst>
            </p:cNvPr>
            <p:cNvSpPr txBox="1"/>
            <p:nvPr/>
          </p:nvSpPr>
          <p:spPr>
            <a:xfrm>
              <a:off x="14838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(S55)</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31" name="テキスト ボックス 1">
              <a:extLst>
                <a:ext uri="{FF2B5EF4-FFF2-40B4-BE49-F238E27FC236}">
                  <a16:creationId xmlns:a16="http://schemas.microsoft.com/office/drawing/2014/main" id="{6CEA3FA5-B4F6-A673-5CBA-C52D0F63C440}"/>
                </a:ext>
              </a:extLst>
            </p:cNvPr>
            <p:cNvSpPr txBox="1"/>
            <p:nvPr/>
          </p:nvSpPr>
          <p:spPr>
            <a:xfrm>
              <a:off x="12221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(S50)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4" name="テキスト ボックス 1">
              <a:extLst>
                <a:ext uri="{FF2B5EF4-FFF2-40B4-BE49-F238E27FC236}">
                  <a16:creationId xmlns:a16="http://schemas.microsoft.com/office/drawing/2014/main" id="{719B2ECD-FCC9-C9BE-FD30-9C78C1E8F4D9}"/>
                </a:ext>
              </a:extLst>
            </p:cNvPr>
            <p:cNvSpPr txBox="1"/>
            <p:nvPr/>
          </p:nvSpPr>
          <p:spPr>
            <a:xfrm>
              <a:off x="9605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(S45)</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5" name="テキスト ボックス 1">
              <a:extLst>
                <a:ext uri="{FF2B5EF4-FFF2-40B4-BE49-F238E27FC236}">
                  <a16:creationId xmlns:a16="http://schemas.microsoft.com/office/drawing/2014/main" id="{4B1C37DE-9085-D90A-978F-26B3F2BAD85D}"/>
                </a:ext>
              </a:extLst>
            </p:cNvPr>
            <p:cNvSpPr txBox="1"/>
            <p:nvPr/>
          </p:nvSpPr>
          <p:spPr>
            <a:xfrm>
              <a:off x="6988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(S40)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70" name="テキスト ボックス 1">
              <a:extLst>
                <a:ext uri="{FF2B5EF4-FFF2-40B4-BE49-F238E27FC236}">
                  <a16:creationId xmlns:a16="http://schemas.microsoft.com/office/drawing/2014/main" id="{AC95B64B-AEF1-3382-BCFD-ABED0E1665A7}"/>
                </a:ext>
              </a:extLst>
            </p:cNvPr>
            <p:cNvSpPr txBox="1"/>
            <p:nvPr/>
          </p:nvSpPr>
          <p:spPr>
            <a:xfrm>
              <a:off x="3613557" y="1865552"/>
              <a:ext cx="722376" cy="28469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400" b="1" dirty="0">
                  <a:ea typeface="Meiryo UI" panose="020B0604030504040204" pitchFamily="50" charset="-128"/>
                </a:rPr>
                <a:t>1,105</a:t>
              </a:r>
              <a:endParaRPr lang="ja-JP" altLang="en-US" sz="1400" b="1" dirty="0">
                <a:ea typeface="Meiryo UI" panose="020B0604030504040204" pitchFamily="50" charset="-128"/>
              </a:endParaRPr>
            </a:p>
          </p:txBody>
        </p:sp>
      </p:grpSp>
      <p:grpSp>
        <p:nvGrpSpPr>
          <p:cNvPr id="152" name="グループ化 151">
            <a:extLst>
              <a:ext uri="{FF2B5EF4-FFF2-40B4-BE49-F238E27FC236}">
                <a16:creationId xmlns:a16="http://schemas.microsoft.com/office/drawing/2014/main" id="{89C609E8-FBCB-9A38-F04A-D75E1EE43524}"/>
              </a:ext>
            </a:extLst>
          </p:cNvPr>
          <p:cNvGrpSpPr/>
          <p:nvPr/>
        </p:nvGrpSpPr>
        <p:grpSpPr>
          <a:xfrm>
            <a:off x="4148067" y="1448934"/>
            <a:ext cx="4679541" cy="4497180"/>
            <a:chOff x="4148067" y="1448934"/>
            <a:chExt cx="4679541" cy="4497180"/>
          </a:xfrm>
        </p:grpSpPr>
        <p:grpSp>
          <p:nvGrpSpPr>
            <p:cNvPr id="263" name="グループ化 262">
              <a:extLst>
                <a:ext uri="{FF2B5EF4-FFF2-40B4-BE49-F238E27FC236}">
                  <a16:creationId xmlns:a16="http://schemas.microsoft.com/office/drawing/2014/main" id="{01EA0865-771A-6550-FC4C-8A054973EB13}"/>
                </a:ext>
              </a:extLst>
            </p:cNvPr>
            <p:cNvGrpSpPr/>
            <p:nvPr/>
          </p:nvGrpSpPr>
          <p:grpSpPr>
            <a:xfrm>
              <a:off x="4734244" y="5580403"/>
              <a:ext cx="3187614" cy="108000"/>
              <a:chOff x="4734244" y="5580403"/>
              <a:chExt cx="3187614" cy="108000"/>
            </a:xfrm>
          </p:grpSpPr>
          <p:sp>
            <p:nvSpPr>
              <p:cNvPr id="213" name="テキスト ボックス 212">
                <a:extLst>
                  <a:ext uri="{FF2B5EF4-FFF2-40B4-BE49-F238E27FC236}">
                    <a16:creationId xmlns:a16="http://schemas.microsoft.com/office/drawing/2014/main" id="{955C66DF-ED83-49C4-6871-0F69A765E9CE}"/>
                  </a:ext>
                </a:extLst>
              </p:cNvPr>
              <p:cNvSpPr txBox="1"/>
              <p:nvPr/>
            </p:nvSpPr>
            <p:spPr>
              <a:xfrm>
                <a:off x="473424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H20</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0" name="テキスト ボックス 229">
                <a:extLst>
                  <a:ext uri="{FF2B5EF4-FFF2-40B4-BE49-F238E27FC236}">
                    <a16:creationId xmlns:a16="http://schemas.microsoft.com/office/drawing/2014/main" id="{D8AF3253-AD25-8BA6-75B3-5B121ED75CB0}"/>
                  </a:ext>
                </a:extLst>
              </p:cNvPr>
              <p:cNvSpPr txBox="1"/>
              <p:nvPr/>
            </p:nvSpPr>
            <p:spPr>
              <a:xfrm>
                <a:off x="492040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H21</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1" name="テキスト ボックス 230">
                <a:extLst>
                  <a:ext uri="{FF2B5EF4-FFF2-40B4-BE49-F238E27FC236}">
                    <a16:creationId xmlns:a16="http://schemas.microsoft.com/office/drawing/2014/main" id="{BBA8C023-6D72-7088-669E-F17FFD2D9045}"/>
                  </a:ext>
                </a:extLst>
              </p:cNvPr>
              <p:cNvSpPr txBox="1"/>
              <p:nvPr/>
            </p:nvSpPr>
            <p:spPr>
              <a:xfrm>
                <a:off x="510655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H22</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2" name="テキスト ボックス 231">
                <a:extLst>
                  <a:ext uri="{FF2B5EF4-FFF2-40B4-BE49-F238E27FC236}">
                    <a16:creationId xmlns:a16="http://schemas.microsoft.com/office/drawing/2014/main" id="{3A2EC433-37EF-6F66-6D64-23A45D9F764B}"/>
                  </a:ext>
                </a:extLst>
              </p:cNvPr>
              <p:cNvSpPr txBox="1"/>
              <p:nvPr/>
            </p:nvSpPr>
            <p:spPr>
              <a:xfrm>
                <a:off x="529271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H23</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3" name="テキスト ボックス 232">
                <a:extLst>
                  <a:ext uri="{FF2B5EF4-FFF2-40B4-BE49-F238E27FC236}">
                    <a16:creationId xmlns:a16="http://schemas.microsoft.com/office/drawing/2014/main" id="{659B3709-FE73-152A-487A-5173C09D1A66}"/>
                  </a:ext>
                </a:extLst>
              </p:cNvPr>
              <p:cNvSpPr txBox="1"/>
              <p:nvPr/>
            </p:nvSpPr>
            <p:spPr>
              <a:xfrm>
                <a:off x="547886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H24</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4" name="テキスト ボックス 233">
                <a:extLst>
                  <a:ext uri="{FF2B5EF4-FFF2-40B4-BE49-F238E27FC236}">
                    <a16:creationId xmlns:a16="http://schemas.microsoft.com/office/drawing/2014/main" id="{50BDA083-B2E9-41E1-4DAA-6FB1F67749D5}"/>
                  </a:ext>
                </a:extLst>
              </p:cNvPr>
              <p:cNvSpPr txBox="1"/>
              <p:nvPr/>
            </p:nvSpPr>
            <p:spPr>
              <a:xfrm>
                <a:off x="566502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H25</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5" name="テキスト ボックス 234">
                <a:extLst>
                  <a:ext uri="{FF2B5EF4-FFF2-40B4-BE49-F238E27FC236}">
                    <a16:creationId xmlns:a16="http://schemas.microsoft.com/office/drawing/2014/main" id="{75D12488-3DB6-7816-4E98-223309E059E7}"/>
                  </a:ext>
                </a:extLst>
              </p:cNvPr>
              <p:cNvSpPr txBox="1"/>
              <p:nvPr/>
            </p:nvSpPr>
            <p:spPr>
              <a:xfrm>
                <a:off x="585118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H26</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6" name="テキスト ボックス 235">
                <a:extLst>
                  <a:ext uri="{FF2B5EF4-FFF2-40B4-BE49-F238E27FC236}">
                    <a16:creationId xmlns:a16="http://schemas.microsoft.com/office/drawing/2014/main" id="{24E55FFD-CECC-2E9F-3F1C-B506623DE65E}"/>
                  </a:ext>
                </a:extLst>
              </p:cNvPr>
              <p:cNvSpPr txBox="1"/>
              <p:nvPr/>
            </p:nvSpPr>
            <p:spPr>
              <a:xfrm>
                <a:off x="603733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H27</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7" name="テキスト ボックス 236">
                <a:extLst>
                  <a:ext uri="{FF2B5EF4-FFF2-40B4-BE49-F238E27FC236}">
                    <a16:creationId xmlns:a16="http://schemas.microsoft.com/office/drawing/2014/main" id="{B966995B-68D2-9082-12B9-CFECBE672F6D}"/>
                  </a:ext>
                </a:extLst>
              </p:cNvPr>
              <p:cNvSpPr txBox="1"/>
              <p:nvPr/>
            </p:nvSpPr>
            <p:spPr>
              <a:xfrm>
                <a:off x="622349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H28</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8" name="テキスト ボックス 237">
                <a:extLst>
                  <a:ext uri="{FF2B5EF4-FFF2-40B4-BE49-F238E27FC236}">
                    <a16:creationId xmlns:a16="http://schemas.microsoft.com/office/drawing/2014/main" id="{BC16F958-6181-9031-C546-0FEB690C15B5}"/>
                  </a:ext>
                </a:extLst>
              </p:cNvPr>
              <p:cNvSpPr txBox="1"/>
              <p:nvPr/>
            </p:nvSpPr>
            <p:spPr>
              <a:xfrm>
                <a:off x="640964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H29</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9" name="テキスト ボックス 238">
                <a:extLst>
                  <a:ext uri="{FF2B5EF4-FFF2-40B4-BE49-F238E27FC236}">
                    <a16:creationId xmlns:a16="http://schemas.microsoft.com/office/drawing/2014/main" id="{605D384D-1C4C-13A6-5190-731E8A14BAB3}"/>
                  </a:ext>
                </a:extLst>
              </p:cNvPr>
              <p:cNvSpPr txBox="1"/>
              <p:nvPr/>
            </p:nvSpPr>
            <p:spPr>
              <a:xfrm>
                <a:off x="659580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H30</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3" name="テキスト ボックス 242">
                <a:extLst>
                  <a:ext uri="{FF2B5EF4-FFF2-40B4-BE49-F238E27FC236}">
                    <a16:creationId xmlns:a16="http://schemas.microsoft.com/office/drawing/2014/main" id="{A777F292-8A5C-71AC-F4D4-8488D4DFDC6E}"/>
                  </a:ext>
                </a:extLst>
              </p:cNvPr>
              <p:cNvSpPr txBox="1"/>
              <p:nvPr/>
            </p:nvSpPr>
            <p:spPr>
              <a:xfrm>
                <a:off x="678196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R1</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4" name="テキスト ボックス 243">
                <a:extLst>
                  <a:ext uri="{FF2B5EF4-FFF2-40B4-BE49-F238E27FC236}">
                    <a16:creationId xmlns:a16="http://schemas.microsoft.com/office/drawing/2014/main" id="{F1EAA72D-3131-258F-2F57-DC8984D01552}"/>
                  </a:ext>
                </a:extLst>
              </p:cNvPr>
              <p:cNvSpPr txBox="1"/>
              <p:nvPr/>
            </p:nvSpPr>
            <p:spPr>
              <a:xfrm>
                <a:off x="696811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R2</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5" name="テキスト ボックス 244">
                <a:extLst>
                  <a:ext uri="{FF2B5EF4-FFF2-40B4-BE49-F238E27FC236}">
                    <a16:creationId xmlns:a16="http://schemas.microsoft.com/office/drawing/2014/main" id="{532E8C78-6481-2737-0A93-57BCC732CF58}"/>
                  </a:ext>
                </a:extLst>
              </p:cNvPr>
              <p:cNvSpPr txBox="1"/>
              <p:nvPr/>
            </p:nvSpPr>
            <p:spPr>
              <a:xfrm>
                <a:off x="715427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R3</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6" name="テキスト ボックス 245">
                <a:extLst>
                  <a:ext uri="{FF2B5EF4-FFF2-40B4-BE49-F238E27FC236}">
                    <a16:creationId xmlns:a16="http://schemas.microsoft.com/office/drawing/2014/main" id="{3DE94418-C7EE-04D5-0FB8-F6C238C7FC9C}"/>
                  </a:ext>
                </a:extLst>
              </p:cNvPr>
              <p:cNvSpPr txBox="1"/>
              <p:nvPr/>
            </p:nvSpPr>
            <p:spPr>
              <a:xfrm>
                <a:off x="734042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R4</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7" name="テキスト ボックス 246">
                <a:extLst>
                  <a:ext uri="{FF2B5EF4-FFF2-40B4-BE49-F238E27FC236}">
                    <a16:creationId xmlns:a16="http://schemas.microsoft.com/office/drawing/2014/main" id="{F9ED527F-2E92-8D0D-6E16-41A984F8FD8D}"/>
                  </a:ext>
                </a:extLst>
              </p:cNvPr>
              <p:cNvSpPr txBox="1"/>
              <p:nvPr/>
            </p:nvSpPr>
            <p:spPr>
              <a:xfrm>
                <a:off x="771274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R6</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8" name="テキスト ボックス 7">
                <a:extLst>
                  <a:ext uri="{FF2B5EF4-FFF2-40B4-BE49-F238E27FC236}">
                    <a16:creationId xmlns:a16="http://schemas.microsoft.com/office/drawing/2014/main" id="{79ED0CF8-C722-ABAF-2641-3DF73310AA35}"/>
                  </a:ext>
                </a:extLst>
              </p:cNvPr>
              <p:cNvSpPr txBox="1"/>
              <p:nvPr/>
            </p:nvSpPr>
            <p:spPr>
              <a:xfrm>
                <a:off x="752658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R5</a:t>
                </a:r>
                <a:r>
                  <a:rPr kumimoji="0" lang="ja-JP" altLang="en-US" sz="600" b="1" i="0" u="none" strike="noStrike" kern="0" cap="none" spc="-30" normalizeH="0" noProof="0" dirty="0">
                    <a:ln>
                      <a:noFill/>
                    </a:ln>
                    <a:solidFill>
                      <a:prstClr val="black"/>
                    </a:solidFill>
                    <a:effectLst/>
                    <a:uLnTx/>
                    <a:uFillTx/>
                    <a:ea typeface="Meiryo UI"/>
                    <a:cs typeface="+mn-cs"/>
                  </a:rPr>
                  <a:t>）</a:t>
                </a:r>
              </a:p>
            </p:txBody>
          </p:sp>
        </p:grpSp>
        <p:sp>
          <p:nvSpPr>
            <p:cNvPr id="248" name="テキスト ボックス 247">
              <a:extLst>
                <a:ext uri="{FF2B5EF4-FFF2-40B4-BE49-F238E27FC236}">
                  <a16:creationId xmlns:a16="http://schemas.microsoft.com/office/drawing/2014/main" id="{A71BCCF3-DCAC-9F0F-5EAB-2382B5D06220}"/>
                </a:ext>
              </a:extLst>
            </p:cNvPr>
            <p:cNvSpPr txBox="1"/>
            <p:nvPr/>
          </p:nvSpPr>
          <p:spPr>
            <a:xfrm>
              <a:off x="7751804" y="5286766"/>
              <a:ext cx="728226" cy="25539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920" dirty="0">
                  <a:solidFill>
                    <a:prstClr val="black"/>
                  </a:solidFill>
                  <a:latin typeface="+mn-ea"/>
                  <a:ea typeface="+mn-ea"/>
                  <a:cs typeface="Arial" panose="020B0604020202020204" pitchFamily="34" charset="0"/>
                </a:rPr>
                <a:t>（暦年）</a:t>
              </a:r>
            </a:p>
          </p:txBody>
        </p:sp>
        <p:sp>
          <p:nvSpPr>
            <p:cNvPr id="253" name="Text Box 3">
              <a:extLst>
                <a:ext uri="{FF2B5EF4-FFF2-40B4-BE49-F238E27FC236}">
                  <a16:creationId xmlns:a16="http://schemas.microsoft.com/office/drawing/2014/main" id="{98185166-F43B-E2DD-35A5-7621ED506403}"/>
                </a:ext>
              </a:extLst>
            </p:cNvPr>
            <p:cNvSpPr txBox="1">
              <a:spLocks noChangeArrowheads="1"/>
            </p:cNvSpPr>
            <p:nvPr/>
          </p:nvSpPr>
          <p:spPr bwMode="auto">
            <a:xfrm>
              <a:off x="8031836" y="2361824"/>
              <a:ext cx="498452"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83030"/>
                  </a:solidFill>
                  <a:latin typeface="+mn-ea"/>
                </a:rPr>
                <a:t>日本</a:t>
              </a:r>
            </a:p>
          </p:txBody>
        </p:sp>
        <p:grpSp>
          <p:nvGrpSpPr>
            <p:cNvPr id="144" name="グループ化 143">
              <a:extLst>
                <a:ext uri="{FF2B5EF4-FFF2-40B4-BE49-F238E27FC236}">
                  <a16:creationId xmlns:a16="http://schemas.microsoft.com/office/drawing/2014/main" id="{3FC1DA54-F306-27C0-AC31-D2B2B7115E08}"/>
                </a:ext>
              </a:extLst>
            </p:cNvPr>
            <p:cNvGrpSpPr/>
            <p:nvPr/>
          </p:nvGrpSpPr>
          <p:grpSpPr>
            <a:xfrm>
              <a:off x="8176461" y="3594813"/>
              <a:ext cx="647304" cy="198354"/>
              <a:chOff x="8176461" y="3476219"/>
              <a:chExt cx="647304" cy="198354"/>
            </a:xfrm>
          </p:grpSpPr>
          <p:pic>
            <p:nvPicPr>
              <p:cNvPr id="251" name="図 250" descr="イタリアの国旗-国旗など">
                <a:extLst>
                  <a:ext uri="{FF2B5EF4-FFF2-40B4-BE49-F238E27FC236}">
                    <a16:creationId xmlns:a16="http://schemas.microsoft.com/office/drawing/2014/main" id="{E5A19FAE-2A00-33F7-5BE7-4E7E636F0E55}"/>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4534" y="3476219"/>
                <a:ext cx="249231" cy="166154"/>
              </a:xfrm>
              <a:prstGeom prst="rect">
                <a:avLst/>
              </a:prstGeom>
              <a:noFill/>
              <a:ln w="3175">
                <a:solidFill>
                  <a:schemeClr val="tx1"/>
                </a:solidFill>
              </a:ln>
            </p:spPr>
          </p:pic>
          <p:sp>
            <p:nvSpPr>
              <p:cNvPr id="254" name="Text Box 4">
                <a:extLst>
                  <a:ext uri="{FF2B5EF4-FFF2-40B4-BE49-F238E27FC236}">
                    <a16:creationId xmlns:a16="http://schemas.microsoft.com/office/drawing/2014/main" id="{C3A044CC-E5E2-4435-B0CE-B1AB46EB76E4}"/>
                  </a:ext>
                </a:extLst>
              </p:cNvPr>
              <p:cNvSpPr txBox="1">
                <a:spLocks noChangeArrowheads="1"/>
              </p:cNvSpPr>
              <p:nvPr/>
            </p:nvSpPr>
            <p:spPr bwMode="auto">
              <a:xfrm>
                <a:off x="8176461" y="3476219"/>
                <a:ext cx="350580" cy="19835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B050"/>
                    </a:solidFill>
                    <a:latin typeface="+mn-ea"/>
                  </a:rPr>
                  <a:t>イタリア</a:t>
                </a:r>
              </a:p>
            </p:txBody>
          </p:sp>
        </p:grpSp>
        <p:grpSp>
          <p:nvGrpSpPr>
            <p:cNvPr id="145" name="グループ化 144">
              <a:extLst>
                <a:ext uri="{FF2B5EF4-FFF2-40B4-BE49-F238E27FC236}">
                  <a16:creationId xmlns:a16="http://schemas.microsoft.com/office/drawing/2014/main" id="{2E85C065-9099-3833-0CD2-991BCBCEC8E5}"/>
                </a:ext>
              </a:extLst>
            </p:cNvPr>
            <p:cNvGrpSpPr/>
            <p:nvPr/>
          </p:nvGrpSpPr>
          <p:grpSpPr>
            <a:xfrm>
              <a:off x="8176461" y="3780301"/>
              <a:ext cx="646855" cy="177263"/>
              <a:chOff x="8176461" y="3743998"/>
              <a:chExt cx="646855" cy="177263"/>
            </a:xfrm>
          </p:grpSpPr>
          <p:pic>
            <p:nvPicPr>
              <p:cNvPr id="131" name="Picture 20" descr="アメリカ">
                <a:extLst>
                  <a:ext uri="{FF2B5EF4-FFF2-40B4-BE49-F238E27FC236}">
                    <a16:creationId xmlns:a16="http://schemas.microsoft.com/office/drawing/2014/main" id="{7A4A675B-1AF4-BB2B-FCAD-3EA355207A27}"/>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4983" y="3755107"/>
                <a:ext cx="248333"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5" name="Text Box 6">
                <a:extLst>
                  <a:ext uri="{FF2B5EF4-FFF2-40B4-BE49-F238E27FC236}">
                    <a16:creationId xmlns:a16="http://schemas.microsoft.com/office/drawing/2014/main" id="{82E695CE-E0B6-F1DC-6DEA-6DFFAB7FCE2B}"/>
                  </a:ext>
                </a:extLst>
              </p:cNvPr>
              <p:cNvSpPr txBox="1">
                <a:spLocks noChangeArrowheads="1"/>
              </p:cNvSpPr>
              <p:nvPr/>
            </p:nvSpPr>
            <p:spPr bwMode="auto">
              <a:xfrm>
                <a:off x="8176461" y="3743998"/>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7030A0"/>
                    </a:solidFill>
                    <a:latin typeface="+mn-ea"/>
                  </a:rPr>
                  <a:t>米国</a:t>
                </a:r>
              </a:p>
            </p:txBody>
          </p:sp>
        </p:grpSp>
        <p:grpSp>
          <p:nvGrpSpPr>
            <p:cNvPr id="148" name="グループ化 147">
              <a:extLst>
                <a:ext uri="{FF2B5EF4-FFF2-40B4-BE49-F238E27FC236}">
                  <a16:creationId xmlns:a16="http://schemas.microsoft.com/office/drawing/2014/main" id="{C35843D2-18C5-2FEA-909A-110AC293E98F}"/>
                </a:ext>
              </a:extLst>
            </p:cNvPr>
            <p:cNvGrpSpPr/>
            <p:nvPr/>
          </p:nvGrpSpPr>
          <p:grpSpPr>
            <a:xfrm>
              <a:off x="8176461" y="3996550"/>
              <a:ext cx="647304" cy="166154"/>
              <a:chOff x="8176461" y="3982367"/>
              <a:chExt cx="647304" cy="166154"/>
            </a:xfrm>
          </p:grpSpPr>
          <p:pic>
            <p:nvPicPr>
              <p:cNvPr id="135" name="Picture 75" descr="フランス">
                <a:extLst>
                  <a:ext uri="{FF2B5EF4-FFF2-40B4-BE49-F238E27FC236}">
                    <a16:creationId xmlns:a16="http://schemas.microsoft.com/office/drawing/2014/main" id="{1A34A235-A39F-124E-7F4C-DDF15D82AACA}"/>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4534" y="3982367"/>
                <a:ext cx="249231"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6" name="Text Box 5">
                <a:extLst>
                  <a:ext uri="{FF2B5EF4-FFF2-40B4-BE49-F238E27FC236}">
                    <a16:creationId xmlns:a16="http://schemas.microsoft.com/office/drawing/2014/main" id="{41ED4C3E-C8A2-6FEE-DFE8-846840798FD2}"/>
                  </a:ext>
                </a:extLst>
              </p:cNvPr>
              <p:cNvSpPr txBox="1">
                <a:spLocks noChangeArrowheads="1"/>
              </p:cNvSpPr>
              <p:nvPr/>
            </p:nvSpPr>
            <p:spPr bwMode="auto">
              <a:xfrm>
                <a:off x="8176461" y="3987672"/>
                <a:ext cx="37483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spc="-90" dirty="0">
                    <a:solidFill>
                      <a:srgbClr val="FF66CC"/>
                    </a:solidFill>
                    <a:latin typeface="+mn-ea"/>
                  </a:rPr>
                  <a:t>フランス</a:t>
                </a:r>
              </a:p>
            </p:txBody>
          </p:sp>
        </p:grpSp>
        <p:grpSp>
          <p:nvGrpSpPr>
            <p:cNvPr id="149" name="グループ化 148">
              <a:extLst>
                <a:ext uri="{FF2B5EF4-FFF2-40B4-BE49-F238E27FC236}">
                  <a16:creationId xmlns:a16="http://schemas.microsoft.com/office/drawing/2014/main" id="{302ABAA0-6E7C-1BF2-2B02-9ADE98D318DE}"/>
                </a:ext>
              </a:extLst>
            </p:cNvPr>
            <p:cNvGrpSpPr/>
            <p:nvPr/>
          </p:nvGrpSpPr>
          <p:grpSpPr>
            <a:xfrm>
              <a:off x="8176461" y="4195418"/>
              <a:ext cx="647304" cy="166787"/>
              <a:chOff x="8176461" y="4165729"/>
              <a:chExt cx="647304" cy="166787"/>
            </a:xfrm>
          </p:grpSpPr>
          <p:pic>
            <p:nvPicPr>
              <p:cNvPr id="132" name="Picture 28" descr="イギリス">
                <a:extLst>
                  <a:ext uri="{FF2B5EF4-FFF2-40B4-BE49-F238E27FC236}">
                    <a16:creationId xmlns:a16="http://schemas.microsoft.com/office/drawing/2014/main" id="{E36C74EA-16A1-09C3-00D4-0E8712ABBE81}"/>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4534" y="4165729"/>
                <a:ext cx="249231" cy="166787"/>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7" name="Text Box 8">
                <a:extLst>
                  <a:ext uri="{FF2B5EF4-FFF2-40B4-BE49-F238E27FC236}">
                    <a16:creationId xmlns:a16="http://schemas.microsoft.com/office/drawing/2014/main" id="{EFAB5A7A-90D4-7739-13B5-40210C3884FA}"/>
                  </a:ext>
                </a:extLst>
              </p:cNvPr>
              <p:cNvSpPr txBox="1">
                <a:spLocks noChangeArrowheads="1"/>
              </p:cNvSpPr>
              <p:nvPr/>
            </p:nvSpPr>
            <p:spPr bwMode="auto">
              <a:xfrm>
                <a:off x="8176461" y="4171350"/>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70C0"/>
                    </a:solidFill>
                    <a:latin typeface="+mn-ea"/>
                  </a:rPr>
                  <a:t>英国</a:t>
                </a:r>
              </a:p>
            </p:txBody>
          </p:sp>
        </p:grpSp>
        <p:grpSp>
          <p:nvGrpSpPr>
            <p:cNvPr id="150" name="グループ化 149">
              <a:extLst>
                <a:ext uri="{FF2B5EF4-FFF2-40B4-BE49-F238E27FC236}">
                  <a16:creationId xmlns:a16="http://schemas.microsoft.com/office/drawing/2014/main" id="{A144E55E-E8DE-CD21-7595-296B69CEE423}"/>
                </a:ext>
              </a:extLst>
            </p:cNvPr>
            <p:cNvGrpSpPr/>
            <p:nvPr/>
          </p:nvGrpSpPr>
          <p:grpSpPr>
            <a:xfrm>
              <a:off x="8176461" y="4387092"/>
              <a:ext cx="647304" cy="178250"/>
              <a:chOff x="8176461" y="4319426"/>
              <a:chExt cx="647304" cy="178250"/>
            </a:xfrm>
          </p:grpSpPr>
          <p:pic>
            <p:nvPicPr>
              <p:cNvPr id="252" name="図 251">
                <a:extLst>
                  <a:ext uri="{FF2B5EF4-FFF2-40B4-BE49-F238E27FC236}">
                    <a16:creationId xmlns:a16="http://schemas.microsoft.com/office/drawing/2014/main" id="{776D6C4D-D68B-9C2A-D356-34C4B0DC2D77}"/>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574534" y="4331522"/>
                <a:ext cx="249231" cy="166154"/>
              </a:xfrm>
              <a:prstGeom prst="rect">
                <a:avLst/>
              </a:prstGeom>
              <a:ln w="6350">
                <a:solidFill>
                  <a:schemeClr val="tx1"/>
                </a:solidFill>
              </a:ln>
            </p:spPr>
          </p:pic>
          <p:sp>
            <p:nvSpPr>
              <p:cNvPr id="258" name="Text Box 7">
                <a:extLst>
                  <a:ext uri="{FF2B5EF4-FFF2-40B4-BE49-F238E27FC236}">
                    <a16:creationId xmlns:a16="http://schemas.microsoft.com/office/drawing/2014/main" id="{2D9ABB93-2FEE-E1EA-8999-EB68B1536BFF}"/>
                  </a:ext>
                </a:extLst>
              </p:cNvPr>
              <p:cNvSpPr txBox="1">
                <a:spLocks noChangeArrowheads="1"/>
              </p:cNvSpPr>
              <p:nvPr/>
            </p:nvSpPr>
            <p:spPr bwMode="auto">
              <a:xfrm>
                <a:off x="8176461" y="4319426"/>
                <a:ext cx="37498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9B4D0D"/>
                    </a:solidFill>
                    <a:latin typeface="+mn-ea"/>
                  </a:rPr>
                  <a:t>カナダ</a:t>
                </a:r>
              </a:p>
            </p:txBody>
          </p:sp>
        </p:grpSp>
        <p:grpSp>
          <p:nvGrpSpPr>
            <p:cNvPr id="151" name="グループ化 150">
              <a:extLst>
                <a:ext uri="{FF2B5EF4-FFF2-40B4-BE49-F238E27FC236}">
                  <a16:creationId xmlns:a16="http://schemas.microsoft.com/office/drawing/2014/main" id="{508F8C4F-19B8-C371-12D6-DA80E42C7CA0}"/>
                </a:ext>
              </a:extLst>
            </p:cNvPr>
            <p:cNvGrpSpPr/>
            <p:nvPr/>
          </p:nvGrpSpPr>
          <p:grpSpPr>
            <a:xfrm>
              <a:off x="8160072" y="4608731"/>
              <a:ext cx="667536" cy="166154"/>
              <a:chOff x="8160072" y="4625939"/>
              <a:chExt cx="667536" cy="166154"/>
            </a:xfrm>
          </p:grpSpPr>
          <p:pic>
            <p:nvPicPr>
              <p:cNvPr id="250" name="Picture 18" descr="ドイツ">
                <a:extLst>
                  <a:ext uri="{FF2B5EF4-FFF2-40B4-BE49-F238E27FC236}">
                    <a16:creationId xmlns:a16="http://schemas.microsoft.com/office/drawing/2014/main" id="{E99F2227-1588-ACA3-6D7B-6385CE386D1A}"/>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78377" y="4625939"/>
                <a:ext cx="249231"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9" name="Text Box 9">
                <a:extLst>
                  <a:ext uri="{FF2B5EF4-FFF2-40B4-BE49-F238E27FC236}">
                    <a16:creationId xmlns:a16="http://schemas.microsoft.com/office/drawing/2014/main" id="{FA2FAF37-628B-417A-5587-0095F785D9AE}"/>
                  </a:ext>
                </a:extLst>
              </p:cNvPr>
              <p:cNvSpPr txBox="1">
                <a:spLocks noChangeArrowheads="1"/>
              </p:cNvSpPr>
              <p:nvPr/>
            </p:nvSpPr>
            <p:spPr bwMode="auto">
              <a:xfrm>
                <a:off x="8160072" y="4628829"/>
                <a:ext cx="397477"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4B212"/>
                    </a:solidFill>
                    <a:latin typeface="+mn-ea"/>
                  </a:rPr>
                  <a:t>ドイツ</a:t>
                </a:r>
              </a:p>
            </p:txBody>
          </p:sp>
        </p:grpSp>
        <p:pic>
          <p:nvPicPr>
            <p:cNvPr id="260" name="Picture 2" descr="日の丸">
              <a:extLst>
                <a:ext uri="{FF2B5EF4-FFF2-40B4-BE49-F238E27FC236}">
                  <a16:creationId xmlns:a16="http://schemas.microsoft.com/office/drawing/2014/main" id="{A099B640-DCB4-DF47-5A70-32F58CA21A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78377" y="2373300"/>
              <a:ext cx="249231" cy="16615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229" name="テキスト ボックス 228">
              <a:extLst>
                <a:ext uri="{FF2B5EF4-FFF2-40B4-BE49-F238E27FC236}">
                  <a16:creationId xmlns:a16="http://schemas.microsoft.com/office/drawing/2014/main" id="{21B1D31E-EE62-B6C4-FD66-34657932011D}"/>
                </a:ext>
              </a:extLst>
            </p:cNvPr>
            <p:cNvSpPr txBox="1"/>
            <p:nvPr/>
          </p:nvSpPr>
          <p:spPr>
            <a:xfrm>
              <a:off x="4148067" y="1448934"/>
              <a:ext cx="798105" cy="246221"/>
            </a:xfrm>
            <a:prstGeom prst="rect">
              <a:avLst/>
            </a:prstGeom>
            <a:noFill/>
          </p:spPr>
          <p:txBody>
            <a:bodyPr wrap="square" rtlCol="0">
              <a:spAutoFit/>
            </a:bodyPr>
            <a:lstStyle/>
            <a:p>
              <a:pPr algn="ctr" defTabSz="844007" eaLnBrk="1" fontAlgn="auto" hangingPunct="1">
                <a:spcBef>
                  <a:spcPts val="0"/>
                </a:spcBef>
                <a:spcAft>
                  <a:spcPts val="0"/>
                </a:spcAft>
                <a:defRPr/>
              </a:pPr>
              <a:r>
                <a:rPr lang="ja-JP" altLang="en-US" sz="1000" dirty="0">
                  <a:solidFill>
                    <a:prstClr val="black"/>
                  </a:solidFill>
                  <a:latin typeface="+mn-ea"/>
                  <a:ea typeface="+mn-ea"/>
                  <a:cs typeface="Arial" panose="020B0604020202020204" pitchFamily="34" charset="0"/>
                </a:rPr>
                <a:t>（</a:t>
              </a:r>
              <a:r>
                <a:rPr lang="en-US" altLang="ja-JP" sz="1000" b="1" dirty="0">
                  <a:solidFill>
                    <a:prstClr val="black"/>
                  </a:solidFill>
                  <a:latin typeface="Arial" panose="020B0604020202020204" pitchFamily="34" charset="0"/>
                  <a:ea typeface="Meiryo UI" panose="020B0604030504040204" pitchFamily="50" charset="-128"/>
                  <a:cs typeface="Arial" panose="020B0604020202020204" pitchFamily="34" charset="0"/>
                </a:rPr>
                <a:t>%</a:t>
              </a:r>
              <a:r>
                <a:rPr lang="ja-JP" altLang="en-US" sz="1000" dirty="0">
                  <a:solidFill>
                    <a:prstClr val="black"/>
                  </a:solidFill>
                  <a:latin typeface="+mn-ea"/>
                  <a:ea typeface="+mn-ea"/>
                  <a:cs typeface="Arial" panose="020B0604020202020204" pitchFamily="34" charset="0"/>
                </a:rPr>
                <a:t>）</a:t>
              </a:r>
            </a:p>
          </p:txBody>
        </p:sp>
        <p:graphicFrame>
          <p:nvGraphicFramePr>
            <p:cNvPr id="275" name="グラフ 274">
              <a:extLst>
                <a:ext uri="{FF2B5EF4-FFF2-40B4-BE49-F238E27FC236}">
                  <a16:creationId xmlns:a16="http://schemas.microsoft.com/office/drawing/2014/main" id="{70ACF472-5A0E-3024-FB5B-BCCA23C0E53E}"/>
                </a:ext>
              </a:extLst>
            </p:cNvPr>
            <p:cNvGraphicFramePr/>
            <p:nvPr>
              <p:extLst>
                <p:ext uri="{D42A27DB-BD31-4B8C-83A1-F6EECF244321}">
                  <p14:modId xmlns:p14="http://schemas.microsoft.com/office/powerpoint/2010/main" val="3705681526"/>
                </p:ext>
              </p:extLst>
            </p:nvPr>
          </p:nvGraphicFramePr>
          <p:xfrm>
            <a:off x="4244286" y="1706750"/>
            <a:ext cx="3953067" cy="4239364"/>
          </p:xfrm>
          <a:graphic>
            <a:graphicData uri="http://schemas.openxmlformats.org/drawingml/2006/chart">
              <c:chart xmlns:c="http://schemas.openxmlformats.org/drawingml/2006/chart" xmlns:r="http://schemas.openxmlformats.org/officeDocument/2006/relationships" r:id="rId12"/>
            </a:graphicData>
          </a:graphic>
        </p:graphicFrame>
      </p:grpSp>
    </p:spTree>
    <p:extLst>
      <p:ext uri="{BB962C8B-B14F-4D97-AF65-F5344CB8AC3E}">
        <p14:creationId xmlns:p14="http://schemas.microsoft.com/office/powerpoint/2010/main" val="232088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12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000"/>
                                        <p:tgtEl>
                                          <p:spTgt spid="271"/>
                                        </p:tgtEl>
                                      </p:cBhvr>
                                    </p:animEffect>
                                    <p:anim calcmode="lin" valueType="num">
                                      <p:cBhvr>
                                        <p:cTn id="13" dur="1000" fill="hold"/>
                                        <p:tgtEl>
                                          <p:spTgt spid="271"/>
                                        </p:tgtEl>
                                        <p:attrNameLst>
                                          <p:attrName>ppt_x</p:attrName>
                                        </p:attrNameLst>
                                      </p:cBhvr>
                                      <p:tavLst>
                                        <p:tav tm="0">
                                          <p:val>
                                            <p:strVal val="#ppt_x"/>
                                          </p:val>
                                        </p:tav>
                                        <p:tav tm="100000">
                                          <p:val>
                                            <p:strVal val="#ppt_x"/>
                                          </p:val>
                                        </p:tav>
                                      </p:tavLst>
                                    </p:anim>
                                    <p:anim calcmode="lin" valueType="num">
                                      <p:cBhvr>
                                        <p:cTn id="14" dur="1000" fill="hold"/>
                                        <p:tgtEl>
                                          <p:spTgt spid="27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500"/>
                                        <p:tgtEl>
                                          <p:spTgt spid="1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wipe(left)">
                                      <p:cBhvr>
                                        <p:cTn id="23" dur="1200"/>
                                        <p:tgtEl>
                                          <p:spTgt spid="1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1000"/>
                                        <p:tgtEl>
                                          <p:spTgt spid="152"/>
                                        </p:tgtEl>
                                      </p:cBhvr>
                                    </p:animEffect>
                                    <p:anim calcmode="lin" valueType="num">
                                      <p:cBhvr>
                                        <p:cTn id="29" dur="1000" fill="hold"/>
                                        <p:tgtEl>
                                          <p:spTgt spid="152"/>
                                        </p:tgtEl>
                                        <p:attrNameLst>
                                          <p:attrName>ppt_x</p:attrName>
                                        </p:attrNameLst>
                                      </p:cBhvr>
                                      <p:tavLst>
                                        <p:tav tm="0">
                                          <p:val>
                                            <p:strVal val="#ppt_x"/>
                                          </p:val>
                                        </p:tav>
                                        <p:tav tm="100000">
                                          <p:val>
                                            <p:strVal val="#ppt_x"/>
                                          </p:val>
                                        </p:tav>
                                      </p:tavLst>
                                    </p:anim>
                                    <p:anim calcmode="lin" valueType="num">
                                      <p:cBhvr>
                                        <p:cTn id="30" dur="1000" fill="hold"/>
                                        <p:tgtEl>
                                          <p:spTgt spid="15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6" grpId="0"/>
      <p:bldP spid="130" grpId="0"/>
      <p:bldP spid="1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FD20E4D3-069C-65C3-59B8-91CD60BDA4E6}"/>
              </a:ext>
            </a:extLst>
          </p:cNvPr>
          <p:cNvGrpSpPr/>
          <p:nvPr/>
        </p:nvGrpSpPr>
        <p:grpSpPr>
          <a:xfrm>
            <a:off x="323851" y="1085670"/>
            <a:ext cx="8519134" cy="827030"/>
            <a:chOff x="323851" y="1085670"/>
            <a:chExt cx="8519134" cy="827030"/>
          </a:xfrm>
        </p:grpSpPr>
        <p:sp>
          <p:nvSpPr>
            <p:cNvPr id="3" name="AutoShape 353">
              <a:extLst>
                <a:ext uri="{FF2B5EF4-FFF2-40B4-BE49-F238E27FC236}">
                  <a16:creationId xmlns:a16="http://schemas.microsoft.com/office/drawing/2014/main" id="{FA6825F3-D512-A283-AFFE-0AEAECEBFB29}"/>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94B6C0B5-D683-5242-8A42-028C093D560A}"/>
                </a:ext>
              </a:extLst>
            </p:cNvPr>
            <p:cNvSpPr txBox="1"/>
            <p:nvPr/>
          </p:nvSpPr>
          <p:spPr>
            <a:xfrm>
              <a:off x="423332" y="1322213"/>
              <a:ext cx="5420516" cy="353943"/>
            </a:xfrm>
            <a:prstGeom prst="rect">
              <a:avLst/>
            </a:prstGeom>
            <a:noFill/>
          </p:spPr>
          <p:txBody>
            <a:bodyPr wrap="square" rtlCol="0">
              <a:spAutoFit/>
            </a:bodyPr>
            <a:lstStyle/>
            <a:p>
              <a:r>
                <a:rPr kumimoji="1" lang="ja-JP" altLang="en-US" sz="1700" dirty="0">
                  <a:latin typeface="+mn-ea"/>
                  <a:ea typeface="+mn-ea"/>
                </a:rPr>
                <a:t>国の歳入と同じく</a:t>
              </a:r>
              <a:r>
                <a:rPr lang="ja-JP" altLang="en-US" sz="1700" dirty="0">
                  <a:latin typeface="+mn-ea"/>
                  <a:ea typeface="+mn-ea"/>
                </a:rPr>
                <a:t>税金</a:t>
              </a:r>
              <a:r>
                <a:rPr kumimoji="1" lang="ja-JP" altLang="en-US" sz="1700" dirty="0">
                  <a:latin typeface="+mn-ea"/>
                  <a:ea typeface="+mn-ea"/>
                </a:rPr>
                <a:t>が地方の財政を支えています。</a:t>
              </a:r>
            </a:p>
          </p:txBody>
        </p:sp>
      </p:grpSp>
      <p:sp>
        <p:nvSpPr>
          <p:cNvPr id="6" name="Rectangle 14">
            <a:extLst>
              <a:ext uri="{FF2B5EF4-FFF2-40B4-BE49-F238E27FC236}">
                <a16:creationId xmlns:a16="http://schemas.microsoft.com/office/drawing/2014/main" id="{829F2594-513E-6AA9-BBD0-3F82E190FC72}"/>
              </a:ext>
            </a:extLst>
          </p:cNvPr>
          <p:cNvSpPr txBox="1">
            <a:spLocks noChangeArrowheads="1"/>
          </p:cNvSpPr>
          <p:nvPr/>
        </p:nvSpPr>
        <p:spPr bwMode="auto">
          <a:xfrm>
            <a:off x="240030" y="-5222"/>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
        <p:nvSpPr>
          <p:cNvPr id="57" name="スライド番号プレースホルダー 56">
            <a:extLst>
              <a:ext uri="{FF2B5EF4-FFF2-40B4-BE49-F238E27FC236}">
                <a16:creationId xmlns:a16="http://schemas.microsoft.com/office/drawing/2014/main" id="{1999D968-59E7-BAD5-E65B-B1B0699F7D22}"/>
              </a:ext>
            </a:extLst>
          </p:cNvPr>
          <p:cNvSpPr>
            <a:spLocks noGrp="1"/>
          </p:cNvSpPr>
          <p:nvPr>
            <p:ph type="sldNum" sz="quarter" idx="12"/>
          </p:nvPr>
        </p:nvSpPr>
        <p:spPr/>
        <p:txBody>
          <a:bodyPr/>
          <a:lstStyle/>
          <a:p>
            <a:pPr>
              <a:defRPr/>
            </a:pPr>
            <a:fld id="{40E3B949-1179-4387-B307-F356BE6486A4}" type="slidenum">
              <a:rPr lang="en-US" altLang="ja-JP" smtClean="0"/>
              <a:pPr>
                <a:defRPr/>
              </a:pPr>
              <a:t>22</a:t>
            </a:fld>
            <a:endParaRPr lang="en-US" altLang="ja-JP" dirty="0"/>
          </a:p>
        </p:txBody>
      </p:sp>
      <p:pic>
        <p:nvPicPr>
          <p:cNvPr id="26" name="Picture 29">
            <a:extLst>
              <a:ext uri="{FF2B5EF4-FFF2-40B4-BE49-F238E27FC236}">
                <a16:creationId xmlns:a16="http://schemas.microsoft.com/office/drawing/2014/main" id="{EFC6B4C8-4ED4-7E88-D45A-30A080A647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a:extLst>
              <a:ext uri="{FF2B5EF4-FFF2-40B4-BE49-F238E27FC236}">
                <a16:creationId xmlns:a16="http://schemas.microsoft.com/office/drawing/2014/main" id="{9FAA12D5-0650-EFAA-D796-86091F1C05EC}"/>
              </a:ext>
            </a:extLst>
          </p:cNvPr>
          <p:cNvGrpSpPr/>
          <p:nvPr/>
        </p:nvGrpSpPr>
        <p:grpSpPr>
          <a:xfrm>
            <a:off x="-830732" y="2062585"/>
            <a:ext cx="9673717" cy="4669881"/>
            <a:chOff x="-830732" y="2062585"/>
            <a:chExt cx="9673717" cy="4669881"/>
          </a:xfrm>
        </p:grpSpPr>
        <p:grpSp>
          <p:nvGrpSpPr>
            <p:cNvPr id="19" name="グループ化 18">
              <a:extLst>
                <a:ext uri="{FF2B5EF4-FFF2-40B4-BE49-F238E27FC236}">
                  <a16:creationId xmlns:a16="http://schemas.microsoft.com/office/drawing/2014/main" id="{671E1C46-81A9-1F1E-794B-5081C07C5C65}"/>
                </a:ext>
              </a:extLst>
            </p:cNvPr>
            <p:cNvGrpSpPr/>
            <p:nvPr/>
          </p:nvGrpSpPr>
          <p:grpSpPr>
            <a:xfrm>
              <a:off x="1895475" y="2149836"/>
              <a:ext cx="5343525" cy="470751"/>
              <a:chOff x="1895475" y="2149836"/>
              <a:chExt cx="5343525" cy="470751"/>
            </a:xfrm>
          </p:grpSpPr>
          <p:sp>
            <p:nvSpPr>
              <p:cNvPr id="13" name="正方形/長方形 12">
                <a:extLst>
                  <a:ext uri="{FF2B5EF4-FFF2-40B4-BE49-F238E27FC236}">
                    <a16:creationId xmlns:a16="http://schemas.microsoft.com/office/drawing/2014/main" id="{37238E92-ACCE-ED56-EB18-D0B5B4012BE5}"/>
                  </a:ext>
                </a:extLst>
              </p:cNvPr>
              <p:cNvSpPr/>
              <p:nvPr/>
            </p:nvSpPr>
            <p:spPr>
              <a:xfrm>
                <a:off x="1895475" y="2149836"/>
                <a:ext cx="5343525" cy="47075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3DAB34F4-B386-F875-E872-B05CD164E096}"/>
                  </a:ext>
                </a:extLst>
              </p:cNvPr>
              <p:cNvSpPr txBox="1"/>
              <p:nvPr/>
            </p:nvSpPr>
            <p:spPr>
              <a:xfrm>
                <a:off x="1979277" y="2203157"/>
                <a:ext cx="5131533" cy="353943"/>
              </a:xfrm>
              <a:prstGeom prst="rect">
                <a:avLst/>
              </a:prstGeom>
              <a:noFill/>
            </p:spPr>
            <p:txBody>
              <a:bodyPr wrap="none" rtlCol="0">
                <a:spAutoFit/>
              </a:bodyPr>
              <a:lstStyle/>
              <a:p>
                <a:r>
                  <a:rPr lang="ja-JP" altLang="en-US" sz="1200" dirty="0">
                    <a:solidFill>
                      <a:srgbClr val="005BAD"/>
                    </a:solidFill>
                    <a:latin typeface="+mj-ea"/>
                    <a:ea typeface="+mj-ea"/>
                  </a:rPr>
                  <a:t>地方公共団体の歳入の</a:t>
                </a:r>
                <a:r>
                  <a:rPr lang="ja-JP" altLang="en-US" sz="1200">
                    <a:solidFill>
                      <a:srgbClr val="005BAD"/>
                    </a:solidFill>
                    <a:latin typeface="+mj-ea"/>
                    <a:ea typeface="+mj-ea"/>
                  </a:rPr>
                  <a:t>多くは</a:t>
                </a:r>
                <a:r>
                  <a:rPr lang="en-US" altLang="ja-JP" sz="1200" dirty="0">
                    <a:solidFill>
                      <a:srgbClr val="005BAD"/>
                    </a:solidFill>
                    <a:latin typeface="+mj-ea"/>
                    <a:ea typeface="+mj-ea"/>
                  </a:rPr>
                  <a:t>  </a:t>
                </a:r>
                <a:r>
                  <a:rPr lang="ja-JP" altLang="en-US" sz="1700" spc="30">
                    <a:solidFill>
                      <a:srgbClr val="FF0000"/>
                    </a:solidFill>
                    <a:latin typeface="+mj-ea"/>
                    <a:ea typeface="+mj-ea"/>
                  </a:rPr>
                  <a:t>地方税</a:t>
                </a:r>
                <a:r>
                  <a:rPr lang="ja-JP" altLang="en-US" sz="1700" spc="30" dirty="0">
                    <a:solidFill>
                      <a:srgbClr val="FF0000"/>
                    </a:solidFill>
                    <a:latin typeface="+mj-ea"/>
                    <a:ea typeface="+mj-ea"/>
                  </a:rPr>
                  <a:t>と国からの</a:t>
                </a:r>
                <a:r>
                  <a:rPr lang="ja-JP" altLang="en-US" sz="1700" spc="30">
                    <a:solidFill>
                      <a:srgbClr val="FF0000"/>
                    </a:solidFill>
                    <a:latin typeface="+mj-ea"/>
                    <a:ea typeface="+mj-ea"/>
                  </a:rPr>
                  <a:t>給付金</a:t>
                </a:r>
                <a:r>
                  <a:rPr lang="en-US" altLang="ja-JP" sz="1700" spc="30" dirty="0">
                    <a:solidFill>
                      <a:srgbClr val="FF0000"/>
                    </a:solidFill>
                    <a:latin typeface="+mj-ea"/>
                    <a:ea typeface="+mj-ea"/>
                  </a:rPr>
                  <a:t> </a:t>
                </a:r>
                <a:r>
                  <a:rPr lang="ja-JP" altLang="en-US" sz="1200">
                    <a:solidFill>
                      <a:srgbClr val="005BAD"/>
                    </a:solidFill>
                    <a:latin typeface="+mj-ea"/>
                    <a:ea typeface="+mj-ea"/>
                  </a:rPr>
                  <a:t>です</a:t>
                </a:r>
                <a:r>
                  <a:rPr lang="ja-JP" altLang="en-US" sz="1200" dirty="0">
                    <a:solidFill>
                      <a:srgbClr val="005BAD"/>
                    </a:solidFill>
                    <a:latin typeface="+mj-ea"/>
                    <a:ea typeface="+mj-ea"/>
                  </a:rPr>
                  <a:t>。</a:t>
                </a:r>
              </a:p>
            </p:txBody>
          </p:sp>
        </p:grpSp>
        <p:sp>
          <p:nvSpPr>
            <p:cNvPr id="114690" name="テキスト ボックス 114689">
              <a:extLst>
                <a:ext uri="{FF2B5EF4-FFF2-40B4-BE49-F238E27FC236}">
                  <a16:creationId xmlns:a16="http://schemas.microsoft.com/office/drawing/2014/main" id="{306EEBDD-4592-3D27-A1B7-9755CA56F46A}"/>
                </a:ext>
              </a:extLst>
            </p:cNvPr>
            <p:cNvSpPr txBox="1"/>
            <p:nvPr/>
          </p:nvSpPr>
          <p:spPr>
            <a:xfrm>
              <a:off x="5242967" y="2849859"/>
              <a:ext cx="1733167" cy="246221"/>
            </a:xfrm>
            <a:prstGeom prst="rect">
              <a:avLst/>
            </a:prstGeom>
            <a:noFill/>
          </p:spPr>
          <p:txBody>
            <a:bodyPr wrap="none" lIns="0" tIns="0" rIns="0" bIns="0" rtlCol="0">
              <a:spAutoFit/>
            </a:bodyPr>
            <a:lstStyle/>
            <a:p>
              <a:pPr algn="ctr"/>
              <a:r>
                <a:rPr kumimoji="1" lang="ja-JP" altLang="en-US" sz="1600" spc="-90"/>
                <a:t>愛知県の</a:t>
              </a:r>
              <a:r>
                <a:rPr kumimoji="1" lang="ja-JP" altLang="en-US" sz="1600" spc="-90">
                  <a:solidFill>
                    <a:srgbClr val="FF0000"/>
                  </a:solidFill>
                </a:rPr>
                <a:t>歳入</a:t>
              </a:r>
              <a:r>
                <a:rPr kumimoji="1" lang="ja-JP" altLang="en-US" sz="1600" spc="-90"/>
                <a:t>の内訳</a:t>
              </a:r>
            </a:p>
          </p:txBody>
        </p:sp>
        <p:grpSp>
          <p:nvGrpSpPr>
            <p:cNvPr id="114718" name="グループ化 114717">
              <a:extLst>
                <a:ext uri="{FF2B5EF4-FFF2-40B4-BE49-F238E27FC236}">
                  <a16:creationId xmlns:a16="http://schemas.microsoft.com/office/drawing/2014/main" id="{5DBD2DFC-20E9-5263-805D-FCE39A366B23}"/>
                </a:ext>
              </a:extLst>
            </p:cNvPr>
            <p:cNvGrpSpPr/>
            <p:nvPr/>
          </p:nvGrpSpPr>
          <p:grpSpPr>
            <a:xfrm>
              <a:off x="4699000" y="3089426"/>
              <a:ext cx="422275" cy="3297013"/>
              <a:chOff x="4705350" y="3089426"/>
              <a:chExt cx="422275" cy="3297013"/>
            </a:xfrm>
          </p:grpSpPr>
          <p:cxnSp>
            <p:nvCxnSpPr>
              <p:cNvPr id="114692" name="直線コネクタ 114691">
                <a:extLst>
                  <a:ext uri="{FF2B5EF4-FFF2-40B4-BE49-F238E27FC236}">
                    <a16:creationId xmlns:a16="http://schemas.microsoft.com/office/drawing/2014/main" id="{8EBF76F4-6FC2-1D5C-B382-C49701E0BB5D}"/>
                  </a:ext>
                </a:extLst>
              </p:cNvPr>
              <p:cNvCxnSpPr>
                <a:cxnSpLocks/>
              </p:cNvCxnSpPr>
              <p:nvPr/>
            </p:nvCxnSpPr>
            <p:spPr>
              <a:xfrm flipH="1">
                <a:off x="4981575" y="3089426"/>
                <a:ext cx="14605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697" name="直線コネクタ 114696">
                <a:extLst>
                  <a:ext uri="{FF2B5EF4-FFF2-40B4-BE49-F238E27FC236}">
                    <a16:creationId xmlns:a16="http://schemas.microsoft.com/office/drawing/2014/main" id="{431FFC69-78EE-E077-E6F0-86BD44BDED2A}"/>
                  </a:ext>
                </a:extLst>
              </p:cNvPr>
              <p:cNvCxnSpPr>
                <a:cxnSpLocks/>
              </p:cNvCxnSpPr>
              <p:nvPr/>
            </p:nvCxnSpPr>
            <p:spPr>
              <a:xfrm>
                <a:off x="4705350" y="4673751"/>
                <a:ext cx="27622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703" name="直線コネクタ 114702">
                <a:extLst>
                  <a:ext uri="{FF2B5EF4-FFF2-40B4-BE49-F238E27FC236}">
                    <a16:creationId xmlns:a16="http://schemas.microsoft.com/office/drawing/2014/main" id="{0CB9030E-104A-79A0-46AE-664A803F3275}"/>
                  </a:ext>
                </a:extLst>
              </p:cNvPr>
              <p:cNvCxnSpPr>
                <a:cxnSpLocks/>
              </p:cNvCxnSpPr>
              <p:nvPr/>
            </p:nvCxnSpPr>
            <p:spPr>
              <a:xfrm flipH="1">
                <a:off x="4981575" y="6386439"/>
                <a:ext cx="14605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709" name="直線コネクタ 114708">
                <a:extLst>
                  <a:ext uri="{FF2B5EF4-FFF2-40B4-BE49-F238E27FC236}">
                    <a16:creationId xmlns:a16="http://schemas.microsoft.com/office/drawing/2014/main" id="{C5921423-9758-BCE7-FEF9-0B63BF0814E1}"/>
                  </a:ext>
                </a:extLst>
              </p:cNvPr>
              <p:cNvCxnSpPr>
                <a:cxnSpLocks/>
              </p:cNvCxnSpPr>
              <p:nvPr/>
            </p:nvCxnSpPr>
            <p:spPr>
              <a:xfrm>
                <a:off x="4987925" y="3089426"/>
                <a:ext cx="0" cy="329701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4725" name="角丸四角形 15">
              <a:extLst>
                <a:ext uri="{FF2B5EF4-FFF2-40B4-BE49-F238E27FC236}">
                  <a16:creationId xmlns:a16="http://schemas.microsoft.com/office/drawing/2014/main" id="{58BFDAFD-4F70-1C2B-6129-FC164A071849}"/>
                </a:ext>
              </a:extLst>
            </p:cNvPr>
            <p:cNvSpPr/>
            <p:nvPr/>
          </p:nvSpPr>
          <p:spPr>
            <a:xfrm>
              <a:off x="214625" y="6575822"/>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a:solidFill>
                    <a:schemeClr val="tx1"/>
                  </a:solidFill>
                  <a:latin typeface="+mn-ea"/>
                </a:rPr>
                <a:t>各グラフの割合は端数処理のため、合計が</a:t>
              </a:r>
              <a:r>
                <a:rPr lang="en-US" altLang="ja-JP" sz="800" dirty="0">
                  <a:solidFill>
                    <a:schemeClr val="tx1"/>
                  </a:solidFill>
                  <a:latin typeface="+mn-ea"/>
                </a:rPr>
                <a:t>100</a:t>
              </a:r>
              <a:r>
                <a:rPr lang="ja-JP" altLang="en-US" sz="800">
                  <a:solidFill>
                    <a:schemeClr val="tx1"/>
                  </a:solidFill>
                  <a:latin typeface="+mn-ea"/>
                </a:rPr>
                <a:t>％にならない場合があります</a:t>
              </a:r>
              <a:endParaRPr lang="ja-JP" altLang="en-US" sz="800" dirty="0">
                <a:solidFill>
                  <a:schemeClr val="tx1"/>
                </a:solidFill>
                <a:latin typeface="+mn-ea"/>
              </a:endParaRPr>
            </a:p>
          </p:txBody>
        </p:sp>
        <p:grpSp>
          <p:nvGrpSpPr>
            <p:cNvPr id="114790" name="グループ化 114789">
              <a:extLst>
                <a:ext uri="{FF2B5EF4-FFF2-40B4-BE49-F238E27FC236}">
                  <a16:creationId xmlns:a16="http://schemas.microsoft.com/office/drawing/2014/main" id="{7F8429BE-66A7-918A-4496-40939D31A855}"/>
                </a:ext>
              </a:extLst>
            </p:cNvPr>
            <p:cNvGrpSpPr/>
            <p:nvPr/>
          </p:nvGrpSpPr>
          <p:grpSpPr>
            <a:xfrm>
              <a:off x="5241515" y="4740828"/>
              <a:ext cx="1748728" cy="154222"/>
              <a:chOff x="5241515" y="4631103"/>
              <a:chExt cx="1748728" cy="154222"/>
            </a:xfrm>
          </p:grpSpPr>
          <p:sp>
            <p:nvSpPr>
              <p:cNvPr id="114733" name="テキスト ボックス 114732">
                <a:extLst>
                  <a:ext uri="{FF2B5EF4-FFF2-40B4-BE49-F238E27FC236}">
                    <a16:creationId xmlns:a16="http://schemas.microsoft.com/office/drawing/2014/main" id="{2E619A80-44FE-08D8-4A13-30651C3DD3CF}"/>
                  </a:ext>
                </a:extLst>
              </p:cNvPr>
              <p:cNvSpPr txBox="1"/>
              <p:nvPr/>
            </p:nvSpPr>
            <p:spPr>
              <a:xfrm>
                <a:off x="6402116" y="4631103"/>
                <a:ext cx="588127" cy="13989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3,450</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39" name="テキスト ボックス 114738">
                <a:extLst>
                  <a:ext uri="{FF2B5EF4-FFF2-40B4-BE49-F238E27FC236}">
                    <a16:creationId xmlns:a16="http://schemas.microsoft.com/office/drawing/2014/main" id="{F32489DD-8128-C401-D4BD-AB2B72F3983E}"/>
                  </a:ext>
                </a:extLst>
              </p:cNvPr>
              <p:cNvSpPr txBox="1"/>
              <p:nvPr/>
            </p:nvSpPr>
            <p:spPr>
              <a:xfrm>
                <a:off x="5407034" y="4631104"/>
                <a:ext cx="1074448" cy="139898"/>
              </a:xfrm>
              <a:prstGeom prst="rect">
                <a:avLst/>
              </a:prstGeom>
              <a:noFill/>
              <a:ln>
                <a:noFill/>
              </a:ln>
            </p:spPr>
            <p:txBody>
              <a:bodyPr wrap="square" lIns="0" tIns="0" rIns="0" bIns="0" rtlCol="0">
                <a:spAutoFit/>
              </a:bodyPr>
              <a:lstStyle/>
              <a:p>
                <a:r>
                  <a:rPr lang="ja-JP" altLang="en-US" sz="1000" spc="-60">
                    <a:ln w="5080">
                      <a:noFill/>
                    </a:ln>
                    <a:latin typeface="HGPｺﾞｼｯｸE" panose="020B0900000000000000" pitchFamily="50" charset="-128"/>
                    <a:ea typeface="HGPｺﾞｼｯｸE" panose="020B0900000000000000" pitchFamily="50" charset="-128"/>
                  </a:rPr>
                  <a:t>地方消費税清算金</a:t>
                </a:r>
                <a:endParaRPr kumimoji="1" lang="en-US" altLang="ja-JP" sz="1000" spc="-60" dirty="0">
                  <a:ln w="5080">
                    <a:noFill/>
                  </a:ln>
                  <a:effectLst/>
                  <a:latin typeface="HGPｺﾞｼｯｸE" panose="020B0900000000000000" pitchFamily="50" charset="-128"/>
                  <a:ea typeface="HGPｺﾞｼｯｸE" panose="020B0900000000000000" pitchFamily="50" charset="-128"/>
                </a:endParaRPr>
              </a:p>
            </p:txBody>
          </p:sp>
          <p:sp>
            <p:nvSpPr>
              <p:cNvPr id="114751" name="正方形/長方形 114750">
                <a:extLst>
                  <a:ext uri="{FF2B5EF4-FFF2-40B4-BE49-F238E27FC236}">
                    <a16:creationId xmlns:a16="http://schemas.microsoft.com/office/drawing/2014/main" id="{8E6B0F57-DB51-363F-EE08-48A90D7151AA}"/>
                  </a:ext>
                </a:extLst>
              </p:cNvPr>
              <p:cNvSpPr/>
              <p:nvPr/>
            </p:nvSpPr>
            <p:spPr>
              <a:xfrm>
                <a:off x="5241515" y="4635869"/>
                <a:ext cx="128412" cy="149456"/>
              </a:xfrm>
              <a:prstGeom prst="rect">
                <a:avLst/>
              </a:prstGeom>
              <a:solidFill>
                <a:srgbClr val="FFCA81"/>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792" name="グループ化 114791">
              <a:extLst>
                <a:ext uri="{FF2B5EF4-FFF2-40B4-BE49-F238E27FC236}">
                  <a16:creationId xmlns:a16="http://schemas.microsoft.com/office/drawing/2014/main" id="{084A3F48-3A74-292D-84C2-5F167E958EA4}"/>
                </a:ext>
              </a:extLst>
            </p:cNvPr>
            <p:cNvGrpSpPr/>
            <p:nvPr/>
          </p:nvGrpSpPr>
          <p:grpSpPr>
            <a:xfrm>
              <a:off x="7226028" y="3808499"/>
              <a:ext cx="1440615" cy="165525"/>
              <a:chOff x="7226028" y="3698774"/>
              <a:chExt cx="1440615" cy="165525"/>
            </a:xfrm>
          </p:grpSpPr>
          <p:sp>
            <p:nvSpPr>
              <p:cNvPr id="114736" name="テキスト ボックス 114735">
                <a:extLst>
                  <a:ext uri="{FF2B5EF4-FFF2-40B4-BE49-F238E27FC236}">
                    <a16:creationId xmlns:a16="http://schemas.microsoft.com/office/drawing/2014/main" id="{549B95F3-8C36-A9DF-652E-5871509EE2D4}"/>
                  </a:ext>
                </a:extLst>
              </p:cNvPr>
              <p:cNvSpPr txBox="1"/>
              <p:nvPr/>
            </p:nvSpPr>
            <p:spPr>
              <a:xfrm>
                <a:off x="8078516" y="3698774"/>
                <a:ext cx="588127" cy="13989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2,252</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42" name="テキスト ボックス 114741">
                <a:extLst>
                  <a:ext uri="{FF2B5EF4-FFF2-40B4-BE49-F238E27FC236}">
                    <a16:creationId xmlns:a16="http://schemas.microsoft.com/office/drawing/2014/main" id="{6F03550C-7376-C8C0-D6BB-504B99829F31}"/>
                  </a:ext>
                </a:extLst>
              </p:cNvPr>
              <p:cNvSpPr txBox="1"/>
              <p:nvPr/>
            </p:nvSpPr>
            <p:spPr>
              <a:xfrm>
                <a:off x="7406163" y="3700424"/>
                <a:ext cx="674791" cy="139898"/>
              </a:xfrm>
              <a:prstGeom prst="rect">
                <a:avLst/>
              </a:prstGeom>
              <a:noFill/>
              <a:ln>
                <a:noFill/>
              </a:ln>
            </p:spPr>
            <p:txBody>
              <a:bodyPr wrap="square" lIns="0" tIns="0" rIns="0" bIns="0" rtlCol="0">
                <a:spAutoFit/>
              </a:bodyPr>
              <a:lstStyle/>
              <a:p>
                <a:r>
                  <a:rPr lang="ja-JP" altLang="en-US" sz="1000" spc="-40">
                    <a:ln w="5080">
                      <a:noFill/>
                    </a:ln>
                    <a:latin typeface="HGPｺﾞｼｯｸE" panose="020B0900000000000000" pitchFamily="50" charset="-128"/>
                    <a:ea typeface="HGPｺﾞｼｯｸE" panose="020B0900000000000000" pitchFamily="50" charset="-128"/>
                  </a:rPr>
                  <a:t>国庫支出金</a:t>
                </a:r>
                <a:endParaRPr kumimoji="1" lang="en-US" altLang="ja-JP" sz="1000" spc="-40" dirty="0">
                  <a:ln w="5080">
                    <a:noFill/>
                  </a:ln>
                  <a:effectLst/>
                  <a:latin typeface="HGPｺﾞｼｯｸE" panose="020B0900000000000000" pitchFamily="50" charset="-128"/>
                  <a:ea typeface="HGPｺﾞｼｯｸE" panose="020B0900000000000000" pitchFamily="50" charset="-128"/>
                </a:endParaRPr>
              </a:p>
            </p:txBody>
          </p:sp>
          <p:sp>
            <p:nvSpPr>
              <p:cNvPr id="114755" name="正方形/長方形 114754">
                <a:extLst>
                  <a:ext uri="{FF2B5EF4-FFF2-40B4-BE49-F238E27FC236}">
                    <a16:creationId xmlns:a16="http://schemas.microsoft.com/office/drawing/2014/main" id="{45324645-CED6-FC06-4F9E-B742AAF12B32}"/>
                  </a:ext>
                </a:extLst>
              </p:cNvPr>
              <p:cNvSpPr/>
              <p:nvPr/>
            </p:nvSpPr>
            <p:spPr>
              <a:xfrm>
                <a:off x="7226028" y="3714843"/>
                <a:ext cx="128412" cy="149456"/>
              </a:xfrm>
              <a:prstGeom prst="rect">
                <a:avLst/>
              </a:prstGeom>
              <a:solidFill>
                <a:srgbClr val="FFEA7D"/>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sp>
          <p:nvSpPr>
            <p:cNvPr id="114759" name="三角形 114758">
              <a:extLst>
                <a:ext uri="{FF2B5EF4-FFF2-40B4-BE49-F238E27FC236}">
                  <a16:creationId xmlns:a16="http://schemas.microsoft.com/office/drawing/2014/main" id="{9121BB8F-46A7-C168-7B2A-C55DAB4233E0}"/>
                </a:ext>
              </a:extLst>
            </p:cNvPr>
            <p:cNvSpPr/>
            <p:nvPr/>
          </p:nvSpPr>
          <p:spPr>
            <a:xfrm rot="10427932">
              <a:off x="1720203" y="2259128"/>
              <a:ext cx="98753" cy="63773"/>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763" name="角丸四角形 15">
              <a:extLst>
                <a:ext uri="{FF2B5EF4-FFF2-40B4-BE49-F238E27FC236}">
                  <a16:creationId xmlns:a16="http://schemas.microsoft.com/office/drawing/2014/main" id="{F819ECE2-6870-40B5-6BEB-92D53D1AE2FE}"/>
                </a:ext>
              </a:extLst>
            </p:cNvPr>
            <p:cNvSpPr/>
            <p:nvPr/>
          </p:nvSpPr>
          <p:spPr>
            <a:xfrm>
              <a:off x="5151084" y="5507002"/>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200" dirty="0">
                  <a:solidFill>
                    <a:srgbClr val="0070C0"/>
                  </a:solidFill>
                  <a:latin typeface="+mn-ea"/>
                </a:rPr>
                <a:t>●</a:t>
              </a:r>
              <a:r>
                <a:rPr lang="ja-JP" altLang="en-US" sz="1200">
                  <a:solidFill>
                    <a:schemeClr val="tx1"/>
                  </a:solidFill>
                  <a:latin typeface="+mn-ea"/>
                </a:rPr>
                <a:t>国庫支出金</a:t>
              </a:r>
              <a:endParaRPr lang="ja-JP" altLang="en-US" sz="1200" dirty="0">
                <a:solidFill>
                  <a:schemeClr val="tx1"/>
                </a:solidFill>
                <a:latin typeface="+mn-ea"/>
              </a:endParaRPr>
            </a:p>
          </p:txBody>
        </p:sp>
        <p:grpSp>
          <p:nvGrpSpPr>
            <p:cNvPr id="114786" name="グループ化 114785">
              <a:extLst>
                <a:ext uri="{FF2B5EF4-FFF2-40B4-BE49-F238E27FC236}">
                  <a16:creationId xmlns:a16="http://schemas.microsoft.com/office/drawing/2014/main" id="{B9751019-7AD8-6980-E4B1-7FB4A57605E2}"/>
                </a:ext>
              </a:extLst>
            </p:cNvPr>
            <p:cNvGrpSpPr/>
            <p:nvPr/>
          </p:nvGrpSpPr>
          <p:grpSpPr>
            <a:xfrm>
              <a:off x="5241515" y="3503699"/>
              <a:ext cx="1748728" cy="158899"/>
              <a:chOff x="5241515" y="3393974"/>
              <a:chExt cx="1748728" cy="158899"/>
            </a:xfrm>
          </p:grpSpPr>
          <p:sp>
            <p:nvSpPr>
              <p:cNvPr id="114726" name="テキスト ボックス 114725">
                <a:extLst>
                  <a:ext uri="{FF2B5EF4-FFF2-40B4-BE49-F238E27FC236}">
                    <a16:creationId xmlns:a16="http://schemas.microsoft.com/office/drawing/2014/main" id="{DAF7B305-BFA3-2807-7929-86D812CAE775}"/>
                  </a:ext>
                </a:extLst>
              </p:cNvPr>
              <p:cNvSpPr txBox="1"/>
              <p:nvPr/>
            </p:nvSpPr>
            <p:spPr>
              <a:xfrm>
                <a:off x="5407035" y="3402939"/>
                <a:ext cx="396866" cy="13989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事業税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9" name="テキスト ボックス 114728">
                <a:extLst>
                  <a:ext uri="{FF2B5EF4-FFF2-40B4-BE49-F238E27FC236}">
                    <a16:creationId xmlns:a16="http://schemas.microsoft.com/office/drawing/2014/main" id="{760EC9AC-2222-65B0-736D-6A852556AAAF}"/>
                  </a:ext>
                </a:extLst>
              </p:cNvPr>
              <p:cNvSpPr txBox="1"/>
              <p:nvPr/>
            </p:nvSpPr>
            <p:spPr>
              <a:xfrm>
                <a:off x="6402116" y="3393974"/>
                <a:ext cx="588127" cy="13989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4,158</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46" name="正方形/長方形 114745">
                <a:extLst>
                  <a:ext uri="{FF2B5EF4-FFF2-40B4-BE49-F238E27FC236}">
                    <a16:creationId xmlns:a16="http://schemas.microsoft.com/office/drawing/2014/main" id="{3DAD1A50-FD57-4CC4-413E-E915557E0246}"/>
                  </a:ext>
                </a:extLst>
              </p:cNvPr>
              <p:cNvSpPr/>
              <p:nvPr/>
            </p:nvSpPr>
            <p:spPr>
              <a:xfrm>
                <a:off x="5241515" y="3403417"/>
                <a:ext cx="128412" cy="149456"/>
              </a:xfrm>
              <a:prstGeom prst="rect">
                <a:avLst/>
              </a:prstGeom>
              <a:solidFill>
                <a:srgbClr val="F7AA01"/>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65" name="直線コネクタ 114764">
                <a:extLst>
                  <a:ext uri="{FF2B5EF4-FFF2-40B4-BE49-F238E27FC236}">
                    <a16:creationId xmlns:a16="http://schemas.microsoft.com/office/drawing/2014/main" id="{709C6C2A-A5C6-B57F-0746-69397D577D85}"/>
                  </a:ext>
                </a:extLst>
              </p:cNvPr>
              <p:cNvCxnSpPr/>
              <p:nvPr/>
            </p:nvCxnSpPr>
            <p:spPr>
              <a:xfrm>
                <a:off x="5849275" y="3476063"/>
                <a:ext cx="479425"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87" name="グループ化 114786">
              <a:extLst>
                <a:ext uri="{FF2B5EF4-FFF2-40B4-BE49-F238E27FC236}">
                  <a16:creationId xmlns:a16="http://schemas.microsoft.com/office/drawing/2014/main" id="{A5629FAA-1EA8-F026-CE78-7061BA0364A3}"/>
                </a:ext>
              </a:extLst>
            </p:cNvPr>
            <p:cNvGrpSpPr/>
            <p:nvPr/>
          </p:nvGrpSpPr>
          <p:grpSpPr>
            <a:xfrm>
              <a:off x="5241515" y="3808499"/>
              <a:ext cx="1748728" cy="165525"/>
              <a:chOff x="5241515" y="3698774"/>
              <a:chExt cx="1748728" cy="165525"/>
            </a:xfrm>
          </p:grpSpPr>
          <p:sp>
            <p:nvSpPr>
              <p:cNvPr id="114727" name="テキスト ボックス 114726">
                <a:extLst>
                  <a:ext uri="{FF2B5EF4-FFF2-40B4-BE49-F238E27FC236}">
                    <a16:creationId xmlns:a16="http://schemas.microsoft.com/office/drawing/2014/main" id="{4D681620-337E-43B3-8C7B-1C7BAFADF00E}"/>
                  </a:ext>
                </a:extLst>
              </p:cNvPr>
              <p:cNvSpPr txBox="1"/>
              <p:nvPr/>
            </p:nvSpPr>
            <p:spPr>
              <a:xfrm>
                <a:off x="5407034" y="3707739"/>
                <a:ext cx="588127" cy="13989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県民税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30" name="テキスト ボックス 114729">
                <a:extLst>
                  <a:ext uri="{FF2B5EF4-FFF2-40B4-BE49-F238E27FC236}">
                    <a16:creationId xmlns:a16="http://schemas.microsoft.com/office/drawing/2014/main" id="{518E9425-4777-7745-8791-B0C7326CCE33}"/>
                  </a:ext>
                </a:extLst>
              </p:cNvPr>
              <p:cNvSpPr txBox="1"/>
              <p:nvPr/>
            </p:nvSpPr>
            <p:spPr>
              <a:xfrm>
                <a:off x="6402116" y="3698774"/>
                <a:ext cx="588127" cy="13989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3,457</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48" name="正方形/長方形 114747">
                <a:extLst>
                  <a:ext uri="{FF2B5EF4-FFF2-40B4-BE49-F238E27FC236}">
                    <a16:creationId xmlns:a16="http://schemas.microsoft.com/office/drawing/2014/main" id="{322E6525-BC25-56D6-8F2A-A4B85E5CF468}"/>
                  </a:ext>
                </a:extLst>
              </p:cNvPr>
              <p:cNvSpPr/>
              <p:nvPr/>
            </p:nvSpPr>
            <p:spPr>
              <a:xfrm>
                <a:off x="5241515" y="3714843"/>
                <a:ext cx="128412" cy="149456"/>
              </a:xfrm>
              <a:prstGeom prst="rect">
                <a:avLst/>
              </a:prstGeom>
              <a:solidFill>
                <a:srgbClr val="4DC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66" name="直線コネクタ 114765">
                <a:extLst>
                  <a:ext uri="{FF2B5EF4-FFF2-40B4-BE49-F238E27FC236}">
                    <a16:creationId xmlns:a16="http://schemas.microsoft.com/office/drawing/2014/main" id="{D9B5246D-DD8B-F557-CE0A-435E5C6BEE2D}"/>
                  </a:ext>
                </a:extLst>
              </p:cNvPr>
              <p:cNvCxnSpPr>
                <a:cxnSpLocks/>
              </p:cNvCxnSpPr>
              <p:nvPr/>
            </p:nvCxnSpPr>
            <p:spPr>
              <a:xfrm>
                <a:off x="5827050" y="3784038"/>
                <a:ext cx="50165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88" name="グループ化 114787">
              <a:extLst>
                <a:ext uri="{FF2B5EF4-FFF2-40B4-BE49-F238E27FC236}">
                  <a16:creationId xmlns:a16="http://schemas.microsoft.com/office/drawing/2014/main" id="{576C585F-3839-ED28-342F-9E08FE3E00D9}"/>
                </a:ext>
              </a:extLst>
            </p:cNvPr>
            <p:cNvGrpSpPr/>
            <p:nvPr/>
          </p:nvGrpSpPr>
          <p:grpSpPr>
            <a:xfrm>
              <a:off x="5241515" y="4122263"/>
              <a:ext cx="1748728" cy="156561"/>
              <a:chOff x="5241515" y="4012538"/>
              <a:chExt cx="1748728" cy="156561"/>
            </a:xfrm>
          </p:grpSpPr>
          <p:sp>
            <p:nvSpPr>
              <p:cNvPr id="114731" name="テキスト ボックス 114730">
                <a:extLst>
                  <a:ext uri="{FF2B5EF4-FFF2-40B4-BE49-F238E27FC236}">
                    <a16:creationId xmlns:a16="http://schemas.microsoft.com/office/drawing/2014/main" id="{E27EE3EA-471E-7776-2C22-3C4C84B7F654}"/>
                  </a:ext>
                </a:extLst>
              </p:cNvPr>
              <p:cNvSpPr txBox="1"/>
              <p:nvPr/>
            </p:nvSpPr>
            <p:spPr>
              <a:xfrm>
                <a:off x="6402116" y="4012538"/>
                <a:ext cx="588127" cy="13989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3,014</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37" name="テキスト ボックス 114736">
                <a:extLst>
                  <a:ext uri="{FF2B5EF4-FFF2-40B4-BE49-F238E27FC236}">
                    <a16:creationId xmlns:a16="http://schemas.microsoft.com/office/drawing/2014/main" id="{D9551B32-E2C3-85B7-3DE0-71A52ECF64DD}"/>
                  </a:ext>
                </a:extLst>
              </p:cNvPr>
              <p:cNvSpPr txBox="1"/>
              <p:nvPr/>
            </p:nvSpPr>
            <p:spPr>
              <a:xfrm>
                <a:off x="5407034" y="4012539"/>
                <a:ext cx="672700" cy="139898"/>
              </a:xfrm>
              <a:prstGeom prst="rect">
                <a:avLst/>
              </a:prstGeom>
              <a:noFill/>
              <a:ln>
                <a:noFill/>
              </a:ln>
            </p:spPr>
            <p:txBody>
              <a:bodyPr wrap="square" lIns="0" tIns="0" rIns="0" bIns="0" rtlCol="0">
                <a:spAutoFit/>
              </a:bodyPr>
              <a:lstStyle/>
              <a:p>
                <a:r>
                  <a:rPr lang="ja-JP" altLang="en-US" sz="1000" spc="-40">
                    <a:ln w="5080">
                      <a:noFill/>
                    </a:ln>
                    <a:latin typeface="HGPｺﾞｼｯｸE" panose="020B0900000000000000" pitchFamily="50" charset="-128"/>
                    <a:ea typeface="HGPｺﾞｼｯｸE" panose="020B0900000000000000" pitchFamily="50" charset="-128"/>
                  </a:rPr>
                  <a:t>地方消費税</a:t>
                </a:r>
                <a:endParaRPr kumimoji="1" lang="en-US" altLang="ja-JP" sz="1000" spc="-40" dirty="0">
                  <a:ln w="5080">
                    <a:noFill/>
                  </a:ln>
                  <a:effectLst/>
                  <a:latin typeface="HGPｺﾞｼｯｸE" panose="020B0900000000000000" pitchFamily="50" charset="-128"/>
                  <a:ea typeface="HGPｺﾞｼｯｸE" panose="020B0900000000000000" pitchFamily="50" charset="-128"/>
                </a:endParaRPr>
              </a:p>
            </p:txBody>
          </p:sp>
          <p:sp>
            <p:nvSpPr>
              <p:cNvPr id="114749" name="正方形/長方形 114748">
                <a:extLst>
                  <a:ext uri="{FF2B5EF4-FFF2-40B4-BE49-F238E27FC236}">
                    <a16:creationId xmlns:a16="http://schemas.microsoft.com/office/drawing/2014/main" id="{D670343F-871E-DB53-8C7C-63F9CFFF5F2A}"/>
                  </a:ext>
                </a:extLst>
              </p:cNvPr>
              <p:cNvSpPr/>
              <p:nvPr/>
            </p:nvSpPr>
            <p:spPr>
              <a:xfrm>
                <a:off x="5241515" y="4019643"/>
                <a:ext cx="128412" cy="149456"/>
              </a:xfrm>
              <a:prstGeom prst="rect">
                <a:avLst/>
              </a:prstGeom>
              <a:solidFill>
                <a:srgbClr val="09AF7A"/>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68" name="直線コネクタ 114767">
                <a:extLst>
                  <a:ext uri="{FF2B5EF4-FFF2-40B4-BE49-F238E27FC236}">
                    <a16:creationId xmlns:a16="http://schemas.microsoft.com/office/drawing/2014/main" id="{C199800B-0B01-63EB-5263-3062BFD0F8E9}"/>
                  </a:ext>
                </a:extLst>
              </p:cNvPr>
              <p:cNvCxnSpPr>
                <a:cxnSpLocks/>
              </p:cNvCxnSpPr>
              <p:nvPr/>
            </p:nvCxnSpPr>
            <p:spPr>
              <a:xfrm>
                <a:off x="6055650" y="4098363"/>
                <a:ext cx="27305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89" name="グループ化 114788">
              <a:extLst>
                <a:ext uri="{FF2B5EF4-FFF2-40B4-BE49-F238E27FC236}">
                  <a16:creationId xmlns:a16="http://schemas.microsoft.com/office/drawing/2014/main" id="{752AA17E-ED00-5907-6BE0-A74E30299761}"/>
                </a:ext>
              </a:extLst>
            </p:cNvPr>
            <p:cNvGrpSpPr/>
            <p:nvPr/>
          </p:nvGrpSpPr>
          <p:grpSpPr>
            <a:xfrm>
              <a:off x="5241515" y="4427063"/>
              <a:ext cx="1748728" cy="159874"/>
              <a:chOff x="5241515" y="4317338"/>
              <a:chExt cx="1748728" cy="159874"/>
            </a:xfrm>
          </p:grpSpPr>
          <p:sp>
            <p:nvSpPr>
              <p:cNvPr id="114732" name="テキスト ボックス 114731">
                <a:extLst>
                  <a:ext uri="{FF2B5EF4-FFF2-40B4-BE49-F238E27FC236}">
                    <a16:creationId xmlns:a16="http://schemas.microsoft.com/office/drawing/2014/main" id="{1B6DF1D7-FADA-7E82-C23E-0DF99B5FB6F8}"/>
                  </a:ext>
                </a:extLst>
              </p:cNvPr>
              <p:cNvSpPr txBox="1"/>
              <p:nvPr/>
            </p:nvSpPr>
            <p:spPr>
              <a:xfrm>
                <a:off x="6402116" y="4317338"/>
                <a:ext cx="588127" cy="13989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1,296</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38" name="テキスト ボックス 114737">
                <a:extLst>
                  <a:ext uri="{FF2B5EF4-FFF2-40B4-BE49-F238E27FC236}">
                    <a16:creationId xmlns:a16="http://schemas.microsoft.com/office/drawing/2014/main" id="{CC93E195-8665-87D0-6E57-44E2240CE5C6}"/>
                  </a:ext>
                </a:extLst>
              </p:cNvPr>
              <p:cNvSpPr txBox="1"/>
              <p:nvPr/>
            </p:nvSpPr>
            <p:spPr>
              <a:xfrm>
                <a:off x="5407034" y="4317339"/>
                <a:ext cx="588127" cy="13989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自動車税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50" name="正方形/長方形 114749">
                <a:extLst>
                  <a:ext uri="{FF2B5EF4-FFF2-40B4-BE49-F238E27FC236}">
                    <a16:creationId xmlns:a16="http://schemas.microsoft.com/office/drawing/2014/main" id="{0FB1B210-4E93-FD39-273F-A40AE4C67631}"/>
                  </a:ext>
                </a:extLst>
              </p:cNvPr>
              <p:cNvSpPr/>
              <p:nvPr/>
            </p:nvSpPr>
            <p:spPr>
              <a:xfrm>
                <a:off x="5241515" y="4327756"/>
                <a:ext cx="128412" cy="149456"/>
              </a:xfrm>
              <a:prstGeom prst="rect">
                <a:avLst/>
              </a:prstGeom>
              <a:solidFill>
                <a:srgbClr val="990099"/>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70" name="直線コネクタ 114769">
                <a:extLst>
                  <a:ext uri="{FF2B5EF4-FFF2-40B4-BE49-F238E27FC236}">
                    <a16:creationId xmlns:a16="http://schemas.microsoft.com/office/drawing/2014/main" id="{8FB4EFC2-9520-239C-FCFF-D77C83F6D189}"/>
                  </a:ext>
                </a:extLst>
              </p:cNvPr>
              <p:cNvCxnSpPr>
                <a:cxnSpLocks/>
              </p:cNvCxnSpPr>
              <p:nvPr/>
            </p:nvCxnSpPr>
            <p:spPr>
              <a:xfrm>
                <a:off x="5944525" y="4406338"/>
                <a:ext cx="384175"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91" name="グループ化 114790">
              <a:extLst>
                <a:ext uri="{FF2B5EF4-FFF2-40B4-BE49-F238E27FC236}">
                  <a16:creationId xmlns:a16="http://schemas.microsoft.com/office/drawing/2014/main" id="{8EB9B1BA-AF73-58E6-22D9-58AF0ADE7767}"/>
                </a:ext>
              </a:extLst>
            </p:cNvPr>
            <p:cNvGrpSpPr/>
            <p:nvPr/>
          </p:nvGrpSpPr>
          <p:grpSpPr>
            <a:xfrm>
              <a:off x="5241515" y="5045628"/>
              <a:ext cx="1748728" cy="168852"/>
              <a:chOff x="5241515" y="4935903"/>
              <a:chExt cx="1748728" cy="168852"/>
            </a:xfrm>
          </p:grpSpPr>
          <p:sp>
            <p:nvSpPr>
              <p:cNvPr id="114734" name="テキスト ボックス 114733">
                <a:extLst>
                  <a:ext uri="{FF2B5EF4-FFF2-40B4-BE49-F238E27FC236}">
                    <a16:creationId xmlns:a16="http://schemas.microsoft.com/office/drawing/2014/main" id="{ACC9E423-B611-31A8-DDB1-2C4FF6FA1F0D}"/>
                  </a:ext>
                </a:extLst>
              </p:cNvPr>
              <p:cNvSpPr txBox="1"/>
              <p:nvPr/>
            </p:nvSpPr>
            <p:spPr>
              <a:xfrm>
                <a:off x="6402116" y="4935903"/>
                <a:ext cx="588127" cy="13989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2,156</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40" name="テキスト ボックス 114739">
                <a:extLst>
                  <a:ext uri="{FF2B5EF4-FFF2-40B4-BE49-F238E27FC236}">
                    <a16:creationId xmlns:a16="http://schemas.microsoft.com/office/drawing/2014/main" id="{1BD726BF-F254-6AF4-F5DE-447D7116B484}"/>
                  </a:ext>
                </a:extLst>
              </p:cNvPr>
              <p:cNvSpPr txBox="1"/>
              <p:nvPr/>
            </p:nvSpPr>
            <p:spPr>
              <a:xfrm>
                <a:off x="5407034" y="4944869"/>
                <a:ext cx="588127" cy="13989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諸収入</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52" name="正方形/長方形 114751">
                <a:extLst>
                  <a:ext uri="{FF2B5EF4-FFF2-40B4-BE49-F238E27FC236}">
                    <a16:creationId xmlns:a16="http://schemas.microsoft.com/office/drawing/2014/main" id="{737B43D0-2438-90BE-D565-E9A95A35493B}"/>
                  </a:ext>
                </a:extLst>
              </p:cNvPr>
              <p:cNvSpPr/>
              <p:nvPr/>
            </p:nvSpPr>
            <p:spPr>
              <a:xfrm>
                <a:off x="5241515" y="4955299"/>
                <a:ext cx="128412" cy="149456"/>
              </a:xfrm>
              <a:prstGeom prst="rect">
                <a:avLst/>
              </a:prstGeom>
              <a:solidFill>
                <a:srgbClr val="D9F254"/>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72" name="直線コネクタ 114771">
                <a:extLst>
                  <a:ext uri="{FF2B5EF4-FFF2-40B4-BE49-F238E27FC236}">
                    <a16:creationId xmlns:a16="http://schemas.microsoft.com/office/drawing/2014/main" id="{F59D4087-FCC8-5F68-96D4-A90F4053CD0A}"/>
                  </a:ext>
                </a:extLst>
              </p:cNvPr>
              <p:cNvCxnSpPr>
                <a:cxnSpLocks/>
              </p:cNvCxnSpPr>
              <p:nvPr/>
            </p:nvCxnSpPr>
            <p:spPr>
              <a:xfrm>
                <a:off x="5827050" y="5019113"/>
                <a:ext cx="50165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80" name="グループ化 114779">
              <a:extLst>
                <a:ext uri="{FF2B5EF4-FFF2-40B4-BE49-F238E27FC236}">
                  <a16:creationId xmlns:a16="http://schemas.microsoft.com/office/drawing/2014/main" id="{3113653A-67D5-267A-B80A-41C35178172B}"/>
                </a:ext>
              </a:extLst>
            </p:cNvPr>
            <p:cNvGrpSpPr/>
            <p:nvPr/>
          </p:nvGrpSpPr>
          <p:grpSpPr>
            <a:xfrm>
              <a:off x="7226028" y="3504584"/>
              <a:ext cx="1440615" cy="157606"/>
              <a:chOff x="7226028" y="3386979"/>
              <a:chExt cx="1440615" cy="173367"/>
            </a:xfrm>
          </p:grpSpPr>
          <p:sp>
            <p:nvSpPr>
              <p:cNvPr id="114735" name="テキスト ボックス 114734">
                <a:extLst>
                  <a:ext uri="{FF2B5EF4-FFF2-40B4-BE49-F238E27FC236}">
                    <a16:creationId xmlns:a16="http://schemas.microsoft.com/office/drawing/2014/main" id="{E64D61C5-ED2A-B319-3DF6-D352D78D5C6C}"/>
                  </a:ext>
                </a:extLst>
              </p:cNvPr>
              <p:cNvSpPr txBox="1"/>
              <p:nvPr/>
            </p:nvSpPr>
            <p:spPr>
              <a:xfrm>
                <a:off x="8078516" y="3386979"/>
                <a:ext cx="588127"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2,470</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41" name="テキスト ボックス 114740">
                <a:extLst>
                  <a:ext uri="{FF2B5EF4-FFF2-40B4-BE49-F238E27FC236}">
                    <a16:creationId xmlns:a16="http://schemas.microsoft.com/office/drawing/2014/main" id="{2DD955E2-221A-C4EE-3A0A-A91221BB1110}"/>
                  </a:ext>
                </a:extLst>
              </p:cNvPr>
              <p:cNvSpPr txBox="1"/>
              <p:nvPr/>
            </p:nvSpPr>
            <p:spPr>
              <a:xfrm>
                <a:off x="7415128" y="3395944"/>
                <a:ext cx="588127"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県債</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54" name="正方形/長方形 114753">
                <a:extLst>
                  <a:ext uri="{FF2B5EF4-FFF2-40B4-BE49-F238E27FC236}">
                    <a16:creationId xmlns:a16="http://schemas.microsoft.com/office/drawing/2014/main" id="{10FF0C36-D342-4B9F-BF81-EF83F483EC4D}"/>
                  </a:ext>
                </a:extLst>
              </p:cNvPr>
              <p:cNvSpPr/>
              <p:nvPr/>
            </p:nvSpPr>
            <p:spPr>
              <a:xfrm>
                <a:off x="7226028" y="3395944"/>
                <a:ext cx="128412" cy="164402"/>
              </a:xfrm>
              <a:prstGeom prst="rect">
                <a:avLst/>
              </a:prstGeom>
              <a:solidFill>
                <a:srgbClr val="76D9A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74" name="直線コネクタ 114773">
                <a:extLst>
                  <a:ext uri="{FF2B5EF4-FFF2-40B4-BE49-F238E27FC236}">
                    <a16:creationId xmlns:a16="http://schemas.microsoft.com/office/drawing/2014/main" id="{70F853A9-ABAE-7545-5B28-4885F57E2437}"/>
                  </a:ext>
                </a:extLst>
              </p:cNvPr>
              <p:cNvCxnSpPr>
                <a:cxnSpLocks/>
              </p:cNvCxnSpPr>
              <p:nvPr/>
            </p:nvCxnSpPr>
            <p:spPr>
              <a:xfrm>
                <a:off x="7709825" y="3476063"/>
                <a:ext cx="32385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sp>
          <p:nvSpPr>
            <p:cNvPr id="114778" name="テキスト ボックス 114777">
              <a:extLst>
                <a:ext uri="{FF2B5EF4-FFF2-40B4-BE49-F238E27FC236}">
                  <a16:creationId xmlns:a16="http://schemas.microsoft.com/office/drawing/2014/main" id="{593B0B0D-50C6-0137-2414-47E1646B9DA1}"/>
                </a:ext>
              </a:extLst>
            </p:cNvPr>
            <p:cNvSpPr txBox="1"/>
            <p:nvPr/>
          </p:nvSpPr>
          <p:spPr>
            <a:xfrm>
              <a:off x="5158016" y="5722902"/>
              <a:ext cx="3684969" cy="437107"/>
            </a:xfrm>
            <a:prstGeom prst="rect">
              <a:avLst/>
            </a:prstGeom>
            <a:noFill/>
          </p:spPr>
          <p:txBody>
            <a:bodyPr wrap="square">
              <a:spAutoFit/>
            </a:bodyPr>
            <a:lstStyle/>
            <a:p>
              <a:pPr>
                <a:lnSpc>
                  <a:spcPct val="120000"/>
                </a:lnSpc>
              </a:pPr>
              <a:r>
                <a:rPr lang="ja-JP" altLang="en-US" sz="1000">
                  <a:latin typeface="HGPGothicE" panose="020B0900000000000000" pitchFamily="34" charset="-128"/>
                  <a:ea typeface="HGPGothicE" panose="020B0900000000000000" pitchFamily="34" charset="-128"/>
                </a:rPr>
                <a:t>国と地方公共団体が協力して行う事業の財源にあてるため、</a:t>
              </a:r>
            </a:p>
            <a:p>
              <a:pPr>
                <a:lnSpc>
                  <a:spcPct val="120000"/>
                </a:lnSpc>
              </a:pPr>
              <a:r>
                <a:rPr lang="ja-JP" altLang="en-US" sz="1000">
                  <a:latin typeface="HGPGothicE" panose="020B0900000000000000" pitchFamily="34" charset="-128"/>
                  <a:ea typeface="HGPGothicE" panose="020B0900000000000000" pitchFamily="34" charset="-128"/>
                </a:rPr>
                <a:t>国が補助金・負担金として支出するもの。</a:t>
              </a:r>
            </a:p>
          </p:txBody>
        </p:sp>
        <p:sp>
          <p:nvSpPr>
            <p:cNvPr id="114779" name="テキスト ボックス 114778">
              <a:extLst>
                <a:ext uri="{FF2B5EF4-FFF2-40B4-BE49-F238E27FC236}">
                  <a16:creationId xmlns:a16="http://schemas.microsoft.com/office/drawing/2014/main" id="{7D2D9043-DCA3-C474-9829-3E917BCA1359}"/>
                </a:ext>
              </a:extLst>
            </p:cNvPr>
            <p:cNvSpPr txBox="1"/>
            <p:nvPr/>
          </p:nvSpPr>
          <p:spPr>
            <a:xfrm>
              <a:off x="5149474" y="3066691"/>
              <a:ext cx="1685275" cy="268471"/>
            </a:xfrm>
            <a:prstGeom prst="rect">
              <a:avLst/>
            </a:prstGeom>
            <a:noFill/>
          </p:spPr>
          <p:txBody>
            <a:bodyPr wrap="square">
              <a:spAutoFit/>
            </a:bodyPr>
            <a:lstStyle/>
            <a:p>
              <a:pPr>
                <a:lnSpc>
                  <a:spcPct val="120000"/>
                </a:lnSpc>
              </a:pPr>
              <a:r>
                <a:rPr lang="ja-JP" altLang="en-US" sz="1100">
                  <a:latin typeface="HGPGothicE" panose="020B0900000000000000" pitchFamily="34" charset="-128"/>
                  <a:ea typeface="HGPGothicE" panose="020B0900000000000000" pitchFamily="34" charset="-128"/>
                </a:rPr>
                <a:t>（令和６年度当初予算）</a:t>
              </a:r>
            </a:p>
          </p:txBody>
        </p:sp>
        <p:grpSp>
          <p:nvGrpSpPr>
            <p:cNvPr id="114781" name="グループ化 114780">
              <a:extLst>
                <a:ext uri="{FF2B5EF4-FFF2-40B4-BE49-F238E27FC236}">
                  <a16:creationId xmlns:a16="http://schemas.microsoft.com/office/drawing/2014/main" id="{A4DE9F9C-1119-D385-F2C0-E7A8489385F0}"/>
                </a:ext>
              </a:extLst>
            </p:cNvPr>
            <p:cNvGrpSpPr/>
            <p:nvPr/>
          </p:nvGrpSpPr>
          <p:grpSpPr>
            <a:xfrm>
              <a:off x="1411690" y="2062585"/>
              <a:ext cx="1224272" cy="259570"/>
              <a:chOff x="1404195" y="2138281"/>
              <a:chExt cx="1224272" cy="259570"/>
            </a:xfrm>
          </p:grpSpPr>
          <p:grpSp>
            <p:nvGrpSpPr>
              <p:cNvPr id="114782" name="グループ化 114781">
                <a:extLst>
                  <a:ext uri="{FF2B5EF4-FFF2-40B4-BE49-F238E27FC236}">
                    <a16:creationId xmlns:a16="http://schemas.microsoft.com/office/drawing/2014/main" id="{C0C4DC3F-169B-F0E9-40A1-D3AA0023300C}"/>
                  </a:ext>
                </a:extLst>
              </p:cNvPr>
              <p:cNvGrpSpPr/>
              <p:nvPr/>
            </p:nvGrpSpPr>
            <p:grpSpPr>
              <a:xfrm>
                <a:off x="1404195" y="2138281"/>
                <a:ext cx="1224272" cy="259570"/>
                <a:chOff x="1398515" y="2138864"/>
                <a:chExt cx="1224272" cy="259570"/>
              </a:xfrm>
            </p:grpSpPr>
            <p:sp>
              <p:nvSpPr>
                <p:cNvPr id="114784" name="角丸四角形 114783">
                  <a:extLst>
                    <a:ext uri="{FF2B5EF4-FFF2-40B4-BE49-F238E27FC236}">
                      <a16:creationId xmlns:a16="http://schemas.microsoft.com/office/drawing/2014/main" id="{58822010-2988-A02E-1181-1C1865638D70}"/>
                    </a:ext>
                  </a:extLst>
                </p:cNvPr>
                <p:cNvSpPr/>
                <p:nvPr/>
              </p:nvSpPr>
              <p:spPr>
                <a:xfrm rot="21301967">
                  <a:off x="1398515" y="2138864"/>
                  <a:ext cx="1224272" cy="184291"/>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5BAD"/>
                    </a:solidFill>
                  </a:endParaRPr>
                </a:p>
              </p:txBody>
            </p:sp>
            <p:sp>
              <p:nvSpPr>
                <p:cNvPr id="114785" name="三角形 114784">
                  <a:extLst>
                    <a:ext uri="{FF2B5EF4-FFF2-40B4-BE49-F238E27FC236}">
                      <a16:creationId xmlns:a16="http://schemas.microsoft.com/office/drawing/2014/main" id="{682E946E-EC4A-E2AC-C4C5-0EB88E73F653}"/>
                    </a:ext>
                  </a:extLst>
                </p:cNvPr>
                <p:cNvSpPr/>
                <p:nvPr/>
              </p:nvSpPr>
              <p:spPr>
                <a:xfrm rot="10427932">
                  <a:off x="1707028" y="2334661"/>
                  <a:ext cx="98753" cy="63773"/>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4783" name="テキスト ボックス 114782">
                <a:extLst>
                  <a:ext uri="{FF2B5EF4-FFF2-40B4-BE49-F238E27FC236}">
                    <a16:creationId xmlns:a16="http://schemas.microsoft.com/office/drawing/2014/main" id="{BBA6F2F5-3090-5007-6B88-651628596B55}"/>
                  </a:ext>
                </a:extLst>
              </p:cNvPr>
              <p:cNvSpPr txBox="1"/>
              <p:nvPr/>
            </p:nvSpPr>
            <p:spPr>
              <a:xfrm rot="21274505">
                <a:off x="1505121" y="2158884"/>
                <a:ext cx="1056137" cy="123111"/>
              </a:xfrm>
              <a:prstGeom prst="rect">
                <a:avLst/>
              </a:prstGeom>
              <a:noFill/>
              <a:ln>
                <a:noFill/>
              </a:ln>
            </p:spPr>
            <p:txBody>
              <a:bodyPr wrap="square" lIns="0" tIns="0" rIns="0" bIns="0" rtlCol="0">
                <a:spAutoFit/>
              </a:bodyPr>
              <a:lstStyle/>
              <a:p>
                <a:r>
                  <a:rPr lang="ja-JP" altLang="en-US" sz="800" spc="130">
                    <a:ln w="5080">
                      <a:noFill/>
                    </a:ln>
                    <a:solidFill>
                      <a:schemeClr val="bg1"/>
                    </a:solidFill>
                    <a:latin typeface="HGPｺﾞｼｯｸE" panose="020B0900000000000000" pitchFamily="50" charset="-128"/>
                    <a:ea typeface="HGPｺﾞｼｯｸE" panose="020B0900000000000000" pitchFamily="50" charset="-128"/>
                  </a:rPr>
                  <a:t>グラフから見えてくる</a:t>
                </a:r>
                <a:endParaRPr kumimoji="1" lang="en-US" altLang="ja-JP" sz="800" spc="13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grpSp>
        <p:grpSp>
          <p:nvGrpSpPr>
            <p:cNvPr id="5" name="グループ化 4">
              <a:extLst>
                <a:ext uri="{FF2B5EF4-FFF2-40B4-BE49-F238E27FC236}">
                  <a16:creationId xmlns:a16="http://schemas.microsoft.com/office/drawing/2014/main" id="{F1D578D0-27D5-727F-DF28-D8A7B5713A8E}"/>
                </a:ext>
              </a:extLst>
            </p:cNvPr>
            <p:cNvGrpSpPr/>
            <p:nvPr/>
          </p:nvGrpSpPr>
          <p:grpSpPr>
            <a:xfrm>
              <a:off x="-830732" y="2264572"/>
              <a:ext cx="6120000" cy="4171442"/>
              <a:chOff x="-884235" y="1263144"/>
              <a:chExt cx="6120000" cy="4171442"/>
            </a:xfrm>
          </p:grpSpPr>
          <p:graphicFrame>
            <p:nvGraphicFramePr>
              <p:cNvPr id="7" name="グラフ 6">
                <a:extLst>
                  <a:ext uri="{FF2B5EF4-FFF2-40B4-BE49-F238E27FC236}">
                    <a16:creationId xmlns:a16="http://schemas.microsoft.com/office/drawing/2014/main" id="{912597C7-751C-B045-5C8F-ADAE8E326196}"/>
                  </a:ext>
                </a:extLst>
              </p:cNvPr>
              <p:cNvGraphicFramePr/>
              <p:nvPr>
                <p:extLst>
                  <p:ext uri="{D42A27DB-BD31-4B8C-83A1-F6EECF244321}">
                    <p14:modId xmlns:p14="http://schemas.microsoft.com/office/powerpoint/2010/main" val="23759695"/>
                  </p:ext>
                </p:extLst>
              </p:nvPr>
            </p:nvGraphicFramePr>
            <p:xfrm>
              <a:off x="-884235" y="1263144"/>
              <a:ext cx="6120000" cy="414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グラフ 8">
                <a:extLst>
                  <a:ext uri="{FF2B5EF4-FFF2-40B4-BE49-F238E27FC236}">
                    <a16:creationId xmlns:a16="http://schemas.microsoft.com/office/drawing/2014/main" id="{4D6C83AF-7C77-0E10-AFE6-3EECAE050E6C}"/>
                  </a:ext>
                </a:extLst>
              </p:cNvPr>
              <p:cNvGraphicFramePr/>
              <p:nvPr/>
            </p:nvGraphicFramePr>
            <p:xfrm>
              <a:off x="-133420" y="1834370"/>
              <a:ext cx="4968000" cy="327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グラフ 9">
                <a:extLst>
                  <a:ext uri="{FF2B5EF4-FFF2-40B4-BE49-F238E27FC236}">
                    <a16:creationId xmlns:a16="http://schemas.microsoft.com/office/drawing/2014/main" id="{28AB88A9-89A8-FE61-5092-3F9124CC4115}"/>
                  </a:ext>
                </a:extLst>
              </p:cNvPr>
              <p:cNvGraphicFramePr/>
              <p:nvPr/>
            </p:nvGraphicFramePr>
            <p:xfrm>
              <a:off x="879146" y="2505443"/>
              <a:ext cx="2849262" cy="2054578"/>
            </p:xfrm>
            <a:graphic>
              <a:graphicData uri="http://schemas.openxmlformats.org/drawingml/2006/chart">
                <c:chart xmlns:c="http://schemas.openxmlformats.org/drawingml/2006/chart" xmlns:r="http://schemas.openxmlformats.org/officeDocument/2006/relationships" r:id="rId7"/>
              </a:graphicData>
            </a:graphic>
          </p:graphicFrame>
          <p:sp>
            <p:nvSpPr>
              <p:cNvPr id="11" name="円/楕円 10">
                <a:extLst>
                  <a:ext uri="{FF2B5EF4-FFF2-40B4-BE49-F238E27FC236}">
                    <a16:creationId xmlns:a16="http://schemas.microsoft.com/office/drawing/2014/main" id="{09EA2235-3771-6BCF-44EE-6A7089A7D71F}"/>
                  </a:ext>
                </a:extLst>
              </p:cNvPr>
              <p:cNvSpPr/>
              <p:nvPr/>
            </p:nvSpPr>
            <p:spPr>
              <a:xfrm>
                <a:off x="1652187" y="2890698"/>
                <a:ext cx="1314000" cy="131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FDD0A11-2FC0-568D-C6AE-50FAAF7F5F94}"/>
                  </a:ext>
                </a:extLst>
              </p:cNvPr>
              <p:cNvSpPr txBox="1"/>
              <p:nvPr/>
            </p:nvSpPr>
            <p:spPr>
              <a:xfrm>
                <a:off x="1756164" y="3562354"/>
                <a:ext cx="1111202" cy="200055"/>
              </a:xfrm>
              <a:prstGeom prst="rect">
                <a:avLst/>
              </a:prstGeom>
              <a:noFill/>
            </p:spPr>
            <p:txBody>
              <a:bodyPr wrap="none" lIns="0" tIns="0" rIns="0" bIns="0" rtlCol="0">
                <a:spAutoFit/>
              </a:bodyPr>
              <a:lstStyle/>
              <a:p>
                <a:r>
                  <a:rPr kumimoji="1" lang="en-US" altLang="ja-JP" sz="1300" spc="110" dirty="0">
                    <a:latin typeface="+mn-ea"/>
                  </a:rPr>
                  <a:t>2</a:t>
                </a:r>
                <a:r>
                  <a:rPr kumimoji="1" lang="ja-JP" altLang="en-US" sz="1300" spc="110">
                    <a:latin typeface="+mn-ea"/>
                  </a:rPr>
                  <a:t>兆</a:t>
                </a:r>
                <a:r>
                  <a:rPr kumimoji="1" lang="en-US" altLang="ja-JP" sz="1300" spc="110" dirty="0">
                    <a:latin typeface="+mn-ea"/>
                  </a:rPr>
                  <a:t>7,949</a:t>
                </a:r>
                <a:r>
                  <a:rPr kumimoji="1" lang="ja-JP" altLang="en-US" sz="1300" spc="110">
                    <a:latin typeface="+mn-ea"/>
                  </a:rPr>
                  <a:t>億円</a:t>
                </a:r>
              </a:p>
            </p:txBody>
          </p:sp>
          <p:sp>
            <p:nvSpPr>
              <p:cNvPr id="16" name="テキスト ボックス 15">
                <a:extLst>
                  <a:ext uri="{FF2B5EF4-FFF2-40B4-BE49-F238E27FC236}">
                    <a16:creationId xmlns:a16="http://schemas.microsoft.com/office/drawing/2014/main" id="{B8063F44-46AF-3C8F-D350-BFBDC92FA837}"/>
                  </a:ext>
                </a:extLst>
              </p:cNvPr>
              <p:cNvSpPr txBox="1"/>
              <p:nvPr/>
            </p:nvSpPr>
            <p:spPr>
              <a:xfrm>
                <a:off x="2515310" y="2098118"/>
                <a:ext cx="828919" cy="400110"/>
              </a:xfrm>
              <a:prstGeom prst="rect">
                <a:avLst/>
              </a:prstGeom>
              <a:noFill/>
              <a:ln>
                <a:noFill/>
              </a:ln>
            </p:spPr>
            <p:txBody>
              <a:bodyPr wrap="square" lIns="0" tIns="0" rIns="0" bIns="0" rtlCol="0">
                <a:spAutoFit/>
              </a:bodyPr>
              <a:lstStyle/>
              <a:p>
                <a:pPr algn="ctr"/>
                <a:r>
                  <a:rPr lang="ja-JP" altLang="en-US" sz="1400">
                    <a:ln w="5080">
                      <a:noFill/>
                    </a:ln>
                    <a:latin typeface="HGPｺﾞｼｯｸE" panose="020B0900000000000000" pitchFamily="50" charset="-128"/>
                    <a:ea typeface="HGPｺﾞｼｯｸE" panose="020B0900000000000000" pitchFamily="50" charset="-128"/>
                  </a:rPr>
                  <a:t>事業税</a:t>
                </a:r>
                <a:endParaRPr lang="en-US" altLang="ja-JP" sz="1400" dirty="0">
                  <a:ln w="5080">
                    <a:noFill/>
                  </a:ln>
                  <a:latin typeface="HGPｺﾞｼｯｸE" panose="020B0900000000000000" pitchFamily="50" charset="-128"/>
                  <a:ea typeface="HGPｺﾞｼｯｸE" panose="020B0900000000000000" pitchFamily="50" charset="-128"/>
                </a:endParaRPr>
              </a:p>
              <a:p>
                <a:pPr algn="ctr"/>
                <a:r>
                  <a:rPr kumimoji="1" lang="en-US" altLang="ja-JP" sz="1200" dirty="0">
                    <a:ln w="5080">
                      <a:noFill/>
                    </a:ln>
                    <a:effectLst/>
                    <a:latin typeface="HGPｺﾞｼｯｸE" panose="020B0900000000000000" pitchFamily="50" charset="-128"/>
                    <a:ea typeface="HGPｺﾞｼｯｸE" panose="020B0900000000000000" pitchFamily="50" charset="-128"/>
                  </a:rPr>
                  <a:t>14.9%</a:t>
                </a:r>
              </a:p>
            </p:txBody>
          </p:sp>
          <p:sp>
            <p:nvSpPr>
              <p:cNvPr id="17" name="テキスト ボックス 16">
                <a:extLst>
                  <a:ext uri="{FF2B5EF4-FFF2-40B4-BE49-F238E27FC236}">
                    <a16:creationId xmlns:a16="http://schemas.microsoft.com/office/drawing/2014/main" id="{05CBEA92-F186-9FB2-3104-39329B8B2125}"/>
                  </a:ext>
                </a:extLst>
              </p:cNvPr>
              <p:cNvSpPr txBox="1"/>
              <p:nvPr/>
            </p:nvSpPr>
            <p:spPr>
              <a:xfrm>
                <a:off x="3288461" y="2990216"/>
                <a:ext cx="828919" cy="400110"/>
              </a:xfrm>
              <a:prstGeom prst="rect">
                <a:avLst/>
              </a:prstGeom>
              <a:noFill/>
              <a:ln>
                <a:noFill/>
              </a:ln>
            </p:spPr>
            <p:txBody>
              <a:bodyPr wrap="square" lIns="0" tIns="0" rIns="0" bIns="0" rtlCol="0">
                <a:spAutoFit/>
              </a:bodyPr>
              <a:lstStyle/>
              <a:p>
                <a:pPr algn="ctr"/>
                <a:r>
                  <a:rPr lang="ja-JP" altLang="en-US" sz="1400">
                    <a:ln w="5080">
                      <a:noFill/>
                    </a:ln>
                    <a:latin typeface="HGPｺﾞｼｯｸE" panose="020B0900000000000000" pitchFamily="50" charset="-128"/>
                    <a:ea typeface="HGPｺﾞｼｯｸE" panose="020B0900000000000000" pitchFamily="50" charset="-128"/>
                  </a:rPr>
                  <a:t>県民税 </a:t>
                </a:r>
                <a:r>
                  <a:rPr kumimoji="1" lang="en-US" altLang="ja-JP" sz="1200" dirty="0">
                    <a:ln w="5080">
                      <a:noFill/>
                    </a:ln>
                    <a:effectLst/>
                    <a:latin typeface="HGPｺﾞｼｯｸE" panose="020B0900000000000000" pitchFamily="50" charset="-128"/>
                    <a:ea typeface="HGPｺﾞｼｯｸE" panose="020B0900000000000000" pitchFamily="50" charset="-128"/>
                  </a:rPr>
                  <a:t>12.4%</a:t>
                </a:r>
              </a:p>
            </p:txBody>
          </p:sp>
          <p:sp>
            <p:nvSpPr>
              <p:cNvPr id="18" name="テキスト ボックス 17">
                <a:extLst>
                  <a:ext uri="{FF2B5EF4-FFF2-40B4-BE49-F238E27FC236}">
                    <a16:creationId xmlns:a16="http://schemas.microsoft.com/office/drawing/2014/main" id="{3D3E9259-18B3-362A-8F2F-1E241D3E7F0E}"/>
                  </a:ext>
                </a:extLst>
              </p:cNvPr>
              <p:cNvSpPr txBox="1"/>
              <p:nvPr/>
            </p:nvSpPr>
            <p:spPr>
              <a:xfrm>
                <a:off x="3186308" y="3882314"/>
                <a:ext cx="828919" cy="615553"/>
              </a:xfrm>
              <a:prstGeom prst="rect">
                <a:avLst/>
              </a:prstGeom>
              <a:noFill/>
              <a:ln>
                <a:noFill/>
              </a:ln>
            </p:spPr>
            <p:txBody>
              <a:bodyPr wrap="square" lIns="0" tIns="0" rIns="0" bIns="0" rtlCol="0">
                <a:spAutoFit/>
              </a:bodyPr>
              <a:lstStyle/>
              <a:p>
                <a:pPr algn="ctr"/>
                <a:r>
                  <a:rPr lang="ja-JP" altLang="en-US" sz="1400">
                    <a:ln w="5080">
                      <a:noFill/>
                    </a:ln>
                    <a:solidFill>
                      <a:schemeClr val="bg1"/>
                    </a:solidFill>
                    <a:latin typeface="HGPｺﾞｼｯｸE" panose="020B0900000000000000" pitchFamily="50" charset="-128"/>
                    <a:ea typeface="HGPｺﾞｼｯｸE" panose="020B0900000000000000" pitchFamily="50" charset="-128"/>
                  </a:rPr>
                  <a:t>地方</a:t>
                </a:r>
              </a:p>
              <a:p>
                <a:pPr algn="ctr"/>
                <a:r>
                  <a:rPr lang="ja-JP" altLang="en-US" sz="1400">
                    <a:ln w="5080">
                      <a:noFill/>
                    </a:ln>
                    <a:solidFill>
                      <a:schemeClr val="bg1"/>
                    </a:solidFill>
                    <a:latin typeface="HGPｺﾞｼｯｸE" panose="020B0900000000000000" pitchFamily="50" charset="-128"/>
                    <a:ea typeface="HGPｺﾞｼｯｸE" panose="020B0900000000000000" pitchFamily="50" charset="-128"/>
                  </a:rPr>
                  <a:t>消費税</a:t>
                </a:r>
                <a:r>
                  <a:rPr kumimoji="1" lang="en-US" altLang="ja-JP" sz="1200" dirty="0">
                    <a:ln w="5080">
                      <a:noFill/>
                    </a:ln>
                    <a:solidFill>
                      <a:schemeClr val="bg1"/>
                    </a:solidFill>
                    <a:effectLst/>
                    <a:latin typeface="HGPｺﾞｼｯｸE" panose="020B0900000000000000" pitchFamily="50" charset="-128"/>
                    <a:ea typeface="HGPｺﾞｼｯｸE" panose="020B0900000000000000" pitchFamily="50" charset="-128"/>
                  </a:rPr>
                  <a:t>10.8%</a:t>
                </a:r>
              </a:p>
            </p:txBody>
          </p:sp>
          <p:sp>
            <p:nvSpPr>
              <p:cNvPr id="20" name="テキスト ボックス 19">
                <a:extLst>
                  <a:ext uri="{FF2B5EF4-FFF2-40B4-BE49-F238E27FC236}">
                    <a16:creationId xmlns:a16="http://schemas.microsoft.com/office/drawing/2014/main" id="{84810809-0E89-A693-F2E0-6250B5A1FC83}"/>
                  </a:ext>
                </a:extLst>
              </p:cNvPr>
              <p:cNvSpPr txBox="1"/>
              <p:nvPr/>
            </p:nvSpPr>
            <p:spPr>
              <a:xfrm>
                <a:off x="1672263" y="4616975"/>
                <a:ext cx="889529" cy="615553"/>
              </a:xfrm>
              <a:prstGeom prst="rect">
                <a:avLst/>
              </a:prstGeom>
              <a:noFill/>
              <a:ln>
                <a:noFill/>
              </a:ln>
            </p:spPr>
            <p:txBody>
              <a:bodyPr wrap="square" lIns="0" tIns="0" rIns="0" bIns="0" rtlCol="0">
                <a:spAutoFit/>
              </a:bodyPr>
              <a:lstStyle/>
              <a:p>
                <a:pPr algn="ctr"/>
                <a:r>
                  <a:rPr lang="ja-JP" altLang="en-US" sz="1400">
                    <a:ln w="5080">
                      <a:noFill/>
                    </a:ln>
                    <a:latin typeface="HGPｺﾞｼｯｸE" panose="020B0900000000000000" pitchFamily="50" charset="-128"/>
                    <a:ea typeface="HGPｺﾞｼｯｸE" panose="020B0900000000000000" pitchFamily="50" charset="-128"/>
                  </a:rPr>
                  <a:t>地方消費税</a:t>
                </a:r>
              </a:p>
              <a:p>
                <a:pPr algn="ctr"/>
                <a:r>
                  <a:rPr lang="ja-JP" altLang="en-US" sz="1400">
                    <a:ln w="5080">
                      <a:noFill/>
                    </a:ln>
                    <a:latin typeface="HGPｺﾞｼｯｸE" panose="020B0900000000000000" pitchFamily="50" charset="-128"/>
                    <a:ea typeface="HGPｺﾞｼｯｸE" panose="020B0900000000000000" pitchFamily="50" charset="-128"/>
                  </a:rPr>
                  <a:t>清算金</a:t>
                </a:r>
                <a:r>
                  <a:rPr kumimoji="1" lang="en-US" altLang="ja-JP" sz="1200" dirty="0">
                    <a:ln w="5080">
                      <a:noFill/>
                    </a:ln>
                    <a:effectLst/>
                    <a:latin typeface="HGPｺﾞｼｯｸE" panose="020B0900000000000000" pitchFamily="50" charset="-128"/>
                    <a:ea typeface="HGPｺﾞｼｯｸE" panose="020B0900000000000000" pitchFamily="50" charset="-128"/>
                  </a:rPr>
                  <a:t>12.3%</a:t>
                </a:r>
              </a:p>
            </p:txBody>
          </p:sp>
          <p:sp>
            <p:nvSpPr>
              <p:cNvPr id="21" name="テキスト ボックス 20">
                <a:extLst>
                  <a:ext uri="{FF2B5EF4-FFF2-40B4-BE49-F238E27FC236}">
                    <a16:creationId xmlns:a16="http://schemas.microsoft.com/office/drawing/2014/main" id="{42D8B9D2-18D3-A2CC-120A-88F5C0FB4EF8}"/>
                  </a:ext>
                </a:extLst>
              </p:cNvPr>
              <p:cNvSpPr txBox="1"/>
              <p:nvPr/>
            </p:nvSpPr>
            <p:spPr>
              <a:xfrm>
                <a:off x="906545" y="4312175"/>
                <a:ext cx="889529" cy="400110"/>
              </a:xfrm>
              <a:prstGeom prst="rect">
                <a:avLst/>
              </a:prstGeom>
              <a:noFill/>
              <a:ln>
                <a:noFill/>
              </a:ln>
            </p:spPr>
            <p:txBody>
              <a:bodyPr wrap="square" lIns="0" tIns="0" rIns="0" bIns="0" rtlCol="0">
                <a:spAutoFit/>
              </a:bodyPr>
              <a:lstStyle/>
              <a:p>
                <a:pPr algn="ctr"/>
                <a:r>
                  <a:rPr lang="ja-JP" altLang="en-US" sz="1400">
                    <a:ln w="5080">
                      <a:noFill/>
                    </a:ln>
                    <a:latin typeface="HGPｺﾞｼｯｸE" panose="020B0900000000000000" pitchFamily="50" charset="-128"/>
                    <a:ea typeface="HGPｺﾞｼｯｸE" panose="020B0900000000000000" pitchFamily="50" charset="-128"/>
                  </a:rPr>
                  <a:t>諸収入</a:t>
                </a:r>
                <a:endParaRPr lang="en-US" altLang="ja-JP" sz="1400" dirty="0">
                  <a:ln w="5080">
                    <a:noFill/>
                  </a:ln>
                  <a:latin typeface="HGPｺﾞｼｯｸE" panose="020B0900000000000000" pitchFamily="50" charset="-128"/>
                  <a:ea typeface="HGPｺﾞｼｯｸE" panose="020B0900000000000000" pitchFamily="50" charset="-128"/>
                </a:endParaRPr>
              </a:p>
              <a:p>
                <a:pPr algn="ctr"/>
                <a:r>
                  <a:rPr kumimoji="1" lang="en-US" altLang="ja-JP" sz="1200" dirty="0">
                    <a:ln w="5080">
                      <a:noFill/>
                    </a:ln>
                    <a:effectLst/>
                    <a:latin typeface="HGPｺﾞｼｯｸE" panose="020B0900000000000000" pitchFamily="50" charset="-128"/>
                    <a:ea typeface="HGPｺﾞｼｯｸE" panose="020B0900000000000000" pitchFamily="50" charset="-128"/>
                  </a:rPr>
                  <a:t>7.7%</a:t>
                </a:r>
              </a:p>
            </p:txBody>
          </p:sp>
          <p:sp>
            <p:nvSpPr>
              <p:cNvPr id="22" name="テキスト ボックス 21">
                <a:extLst>
                  <a:ext uri="{FF2B5EF4-FFF2-40B4-BE49-F238E27FC236}">
                    <a16:creationId xmlns:a16="http://schemas.microsoft.com/office/drawing/2014/main" id="{2EB96F00-4688-E0E2-AC84-D697E71B0E07}"/>
                  </a:ext>
                </a:extLst>
              </p:cNvPr>
              <p:cNvSpPr txBox="1"/>
              <p:nvPr/>
            </p:nvSpPr>
            <p:spPr>
              <a:xfrm>
                <a:off x="586877" y="3762048"/>
                <a:ext cx="889529" cy="400110"/>
              </a:xfrm>
              <a:prstGeom prst="rect">
                <a:avLst/>
              </a:prstGeom>
              <a:noFill/>
              <a:ln>
                <a:noFill/>
              </a:ln>
            </p:spPr>
            <p:txBody>
              <a:bodyPr wrap="square" lIns="0" tIns="0" rIns="0" bIns="0" rtlCol="0">
                <a:spAutoFit/>
              </a:bodyPr>
              <a:lstStyle/>
              <a:p>
                <a:pPr algn="ctr"/>
                <a:r>
                  <a:rPr lang="ja-JP" altLang="en-US" sz="1400">
                    <a:ln w="5080">
                      <a:noFill/>
                    </a:ln>
                    <a:latin typeface="HGPｺﾞｼｯｸE" panose="020B0900000000000000" pitchFamily="50" charset="-128"/>
                    <a:ea typeface="HGPｺﾞｼｯｸE" panose="020B0900000000000000" pitchFamily="50" charset="-128"/>
                  </a:rPr>
                  <a:t>そのほか</a:t>
                </a:r>
                <a:endParaRPr lang="en-US" altLang="ja-JP" sz="1400" dirty="0">
                  <a:ln w="5080">
                    <a:noFill/>
                  </a:ln>
                  <a:latin typeface="HGPｺﾞｼｯｸE" panose="020B0900000000000000" pitchFamily="50" charset="-128"/>
                  <a:ea typeface="HGPｺﾞｼｯｸE" panose="020B0900000000000000" pitchFamily="50" charset="-128"/>
                </a:endParaRPr>
              </a:p>
              <a:p>
                <a:pPr algn="ctr"/>
                <a:r>
                  <a:rPr kumimoji="1" lang="en-US" altLang="ja-JP" sz="1200" dirty="0">
                    <a:ln w="5080">
                      <a:noFill/>
                    </a:ln>
                    <a:effectLst/>
                    <a:latin typeface="HGPｺﾞｼｯｸE" panose="020B0900000000000000" pitchFamily="50" charset="-128"/>
                    <a:ea typeface="HGPｺﾞｼｯｸE" panose="020B0900000000000000" pitchFamily="50" charset="-128"/>
                  </a:rPr>
                  <a:t>7.6%</a:t>
                </a:r>
              </a:p>
            </p:txBody>
          </p:sp>
          <p:sp>
            <p:nvSpPr>
              <p:cNvPr id="24" name="テキスト ボックス 23">
                <a:extLst>
                  <a:ext uri="{FF2B5EF4-FFF2-40B4-BE49-F238E27FC236}">
                    <a16:creationId xmlns:a16="http://schemas.microsoft.com/office/drawing/2014/main" id="{06184A9A-1E02-AC32-77C1-35BF0F59F4FA}"/>
                  </a:ext>
                </a:extLst>
              </p:cNvPr>
              <p:cNvSpPr txBox="1"/>
              <p:nvPr/>
            </p:nvSpPr>
            <p:spPr>
              <a:xfrm>
                <a:off x="534838" y="3092974"/>
                <a:ext cx="889529" cy="400110"/>
              </a:xfrm>
              <a:prstGeom prst="rect">
                <a:avLst/>
              </a:prstGeom>
              <a:noFill/>
              <a:ln>
                <a:noFill/>
              </a:ln>
            </p:spPr>
            <p:txBody>
              <a:bodyPr wrap="square" lIns="0" tIns="0" rIns="0" bIns="0" rtlCol="0">
                <a:spAutoFit/>
              </a:bodyPr>
              <a:lstStyle/>
              <a:p>
                <a:pPr algn="ctr"/>
                <a:r>
                  <a:rPr lang="ja-JP" altLang="en-US" sz="1400">
                    <a:ln w="5080">
                      <a:noFill/>
                    </a:ln>
                    <a:latin typeface="HGPｺﾞｼｯｸE" panose="020B0900000000000000" pitchFamily="50" charset="-128"/>
                    <a:ea typeface="HGPｺﾞｼｯｸE" panose="020B0900000000000000" pitchFamily="50" charset="-128"/>
                  </a:rPr>
                  <a:t>県債</a:t>
                </a:r>
                <a:endParaRPr lang="en-US" altLang="ja-JP" sz="1400" dirty="0">
                  <a:ln w="5080">
                    <a:noFill/>
                  </a:ln>
                  <a:latin typeface="HGPｺﾞｼｯｸE" panose="020B0900000000000000" pitchFamily="50" charset="-128"/>
                  <a:ea typeface="HGPｺﾞｼｯｸE" panose="020B0900000000000000" pitchFamily="50" charset="-128"/>
                </a:endParaRPr>
              </a:p>
              <a:p>
                <a:pPr algn="ctr"/>
                <a:r>
                  <a:rPr kumimoji="1" lang="en-US" altLang="ja-JP" sz="1200" dirty="0">
                    <a:ln w="5080">
                      <a:noFill/>
                    </a:ln>
                    <a:effectLst/>
                    <a:latin typeface="HGPｺﾞｼｯｸE" panose="020B0900000000000000" pitchFamily="50" charset="-128"/>
                    <a:ea typeface="HGPｺﾞｼｯｸE" panose="020B0900000000000000" pitchFamily="50" charset="-128"/>
                  </a:rPr>
                  <a:t>8.8%</a:t>
                </a:r>
              </a:p>
            </p:txBody>
          </p:sp>
          <p:sp>
            <p:nvSpPr>
              <p:cNvPr id="25" name="テキスト ボックス 24">
                <a:extLst>
                  <a:ext uri="{FF2B5EF4-FFF2-40B4-BE49-F238E27FC236}">
                    <a16:creationId xmlns:a16="http://schemas.microsoft.com/office/drawing/2014/main" id="{00B2F4A3-C8A5-E4F0-ADED-56E1924B06B3}"/>
                  </a:ext>
                </a:extLst>
              </p:cNvPr>
              <p:cNvSpPr txBox="1"/>
              <p:nvPr/>
            </p:nvSpPr>
            <p:spPr>
              <a:xfrm>
                <a:off x="802047" y="2298173"/>
                <a:ext cx="889529" cy="615553"/>
              </a:xfrm>
              <a:prstGeom prst="rect">
                <a:avLst/>
              </a:prstGeom>
              <a:noFill/>
              <a:ln>
                <a:noFill/>
              </a:ln>
            </p:spPr>
            <p:txBody>
              <a:bodyPr wrap="square" lIns="0" tIns="0" rIns="0" bIns="0" rtlCol="0">
                <a:spAutoFit/>
              </a:bodyPr>
              <a:lstStyle/>
              <a:p>
                <a:pPr algn="ctr"/>
                <a:r>
                  <a:rPr lang="ja-JP" altLang="en-US" sz="1400">
                    <a:ln w="5080">
                      <a:noFill/>
                    </a:ln>
                    <a:latin typeface="HGPｺﾞｼｯｸE" panose="020B0900000000000000" pitchFamily="50" charset="-128"/>
                    <a:ea typeface="HGPｺﾞｼｯｸE" panose="020B0900000000000000" pitchFamily="50" charset="-128"/>
                  </a:rPr>
                  <a:t>国庫</a:t>
                </a:r>
              </a:p>
              <a:p>
                <a:pPr algn="ctr"/>
                <a:r>
                  <a:rPr lang="ja-JP" altLang="en-US" sz="1400">
                    <a:ln w="5080">
                      <a:noFill/>
                    </a:ln>
                    <a:latin typeface="HGPｺﾞｼｯｸE" panose="020B0900000000000000" pitchFamily="50" charset="-128"/>
                    <a:ea typeface="HGPｺﾞｼｯｸE" panose="020B0900000000000000" pitchFamily="50" charset="-128"/>
                  </a:rPr>
                  <a:t>支出金</a:t>
                </a:r>
                <a:endParaRPr lang="en-US" altLang="ja-JP" sz="1400" dirty="0">
                  <a:ln w="5080">
                    <a:noFill/>
                  </a:ln>
                  <a:latin typeface="HGPｺﾞｼｯｸE" panose="020B0900000000000000" pitchFamily="50" charset="-128"/>
                  <a:ea typeface="HGPｺﾞｼｯｸE" panose="020B0900000000000000" pitchFamily="50" charset="-128"/>
                </a:endParaRPr>
              </a:p>
              <a:p>
                <a:pPr algn="ctr"/>
                <a:r>
                  <a:rPr kumimoji="1" lang="en-US" altLang="ja-JP" sz="1200" dirty="0">
                    <a:ln w="5080">
                      <a:noFill/>
                    </a:ln>
                    <a:effectLst/>
                    <a:latin typeface="HGPｺﾞｼｯｸE" panose="020B0900000000000000" pitchFamily="50" charset="-128"/>
                    <a:ea typeface="HGPｺﾞｼｯｸE" panose="020B0900000000000000" pitchFamily="50" charset="-128"/>
                  </a:rPr>
                  <a:t>8.1%</a:t>
                </a:r>
              </a:p>
            </p:txBody>
          </p:sp>
          <p:sp>
            <p:nvSpPr>
              <p:cNvPr id="27" name="テキスト ボックス 26">
                <a:extLst>
                  <a:ext uri="{FF2B5EF4-FFF2-40B4-BE49-F238E27FC236}">
                    <a16:creationId xmlns:a16="http://schemas.microsoft.com/office/drawing/2014/main" id="{92FAEEF2-92FA-F770-5C0E-656AE6F74D57}"/>
                  </a:ext>
                </a:extLst>
              </p:cNvPr>
              <p:cNvSpPr txBox="1"/>
              <p:nvPr/>
            </p:nvSpPr>
            <p:spPr>
              <a:xfrm>
                <a:off x="1454676" y="2060034"/>
                <a:ext cx="889529" cy="400110"/>
              </a:xfrm>
              <a:prstGeom prst="rect">
                <a:avLst/>
              </a:prstGeom>
              <a:noFill/>
              <a:ln>
                <a:noFill/>
              </a:ln>
            </p:spPr>
            <p:txBody>
              <a:bodyPr wrap="square" lIns="0" tIns="0" rIns="0" bIns="0" rtlCol="0">
                <a:spAutoFit/>
              </a:bodyPr>
              <a:lstStyle/>
              <a:p>
                <a:pPr algn="ctr"/>
                <a:r>
                  <a:rPr lang="ja-JP" altLang="en-US" sz="1400">
                    <a:ln w="5080">
                      <a:noFill/>
                    </a:ln>
                    <a:latin typeface="HGPｺﾞｼｯｸE" panose="020B0900000000000000" pitchFamily="50" charset="-128"/>
                    <a:ea typeface="HGPｺﾞｼｯｸE" panose="020B0900000000000000" pitchFamily="50" charset="-128"/>
                  </a:rPr>
                  <a:t>そのほか</a:t>
                </a:r>
                <a:r>
                  <a:rPr kumimoji="1" lang="en-US" altLang="ja-JP" sz="1200" dirty="0">
                    <a:ln w="5080">
                      <a:noFill/>
                    </a:ln>
                    <a:effectLst/>
                    <a:latin typeface="HGPｺﾞｼｯｸE" panose="020B0900000000000000" pitchFamily="50" charset="-128"/>
                    <a:ea typeface="HGPｺﾞｼｯｸE" panose="020B0900000000000000" pitchFamily="50" charset="-128"/>
                  </a:rPr>
                  <a:t>9.3%</a:t>
                </a:r>
              </a:p>
            </p:txBody>
          </p:sp>
          <p:sp>
            <p:nvSpPr>
              <p:cNvPr id="28" name="テキスト ボックス 27">
                <a:extLst>
                  <a:ext uri="{FF2B5EF4-FFF2-40B4-BE49-F238E27FC236}">
                    <a16:creationId xmlns:a16="http://schemas.microsoft.com/office/drawing/2014/main" id="{E1AAE5CB-B211-B029-A8B0-3F9C8F08C50A}"/>
                  </a:ext>
                </a:extLst>
              </p:cNvPr>
              <p:cNvSpPr txBox="1"/>
              <p:nvPr/>
            </p:nvSpPr>
            <p:spPr>
              <a:xfrm>
                <a:off x="3456460" y="4936644"/>
                <a:ext cx="1026100" cy="215444"/>
              </a:xfrm>
              <a:prstGeom prst="rect">
                <a:avLst/>
              </a:prstGeom>
              <a:noFill/>
              <a:ln>
                <a:noFill/>
              </a:ln>
            </p:spPr>
            <p:txBody>
              <a:bodyPr wrap="square" lIns="0" tIns="0" rIns="0" bIns="0" rtlCol="0">
                <a:spAutoFit/>
              </a:bodyPr>
              <a:lstStyle/>
              <a:p>
                <a:r>
                  <a:rPr lang="ja-JP" altLang="en-US" sz="1400">
                    <a:ln w="5080">
                      <a:noFill/>
                    </a:ln>
                    <a:latin typeface="HGPｺﾞｼｯｸE" panose="020B0900000000000000" pitchFamily="50" charset="-128"/>
                    <a:ea typeface="HGPｺﾞｼｯｸE" panose="020B0900000000000000" pitchFamily="50" charset="-128"/>
                  </a:rPr>
                  <a:t>自動車税</a:t>
                </a:r>
                <a:r>
                  <a:rPr kumimoji="1" lang="en-US" altLang="ja-JP" sz="1200" dirty="0">
                    <a:ln w="5080">
                      <a:noFill/>
                    </a:ln>
                    <a:effectLst/>
                    <a:latin typeface="HGPｺﾞｼｯｸE" panose="020B0900000000000000" pitchFamily="50" charset="-128"/>
                    <a:ea typeface="HGPｺﾞｼｯｸE" panose="020B0900000000000000" pitchFamily="50" charset="-128"/>
                  </a:rPr>
                  <a:t>4.6%</a:t>
                </a:r>
              </a:p>
            </p:txBody>
          </p:sp>
          <p:sp>
            <p:nvSpPr>
              <p:cNvPr id="29" name="テキスト ボックス 28">
                <a:extLst>
                  <a:ext uri="{FF2B5EF4-FFF2-40B4-BE49-F238E27FC236}">
                    <a16:creationId xmlns:a16="http://schemas.microsoft.com/office/drawing/2014/main" id="{F61DBDAC-B88B-25D1-47C4-6B658D99E5DA}"/>
                  </a:ext>
                </a:extLst>
              </p:cNvPr>
              <p:cNvSpPr txBox="1"/>
              <p:nvPr/>
            </p:nvSpPr>
            <p:spPr>
              <a:xfrm>
                <a:off x="3129358" y="5219142"/>
                <a:ext cx="1049417" cy="215444"/>
              </a:xfrm>
              <a:prstGeom prst="rect">
                <a:avLst/>
              </a:prstGeom>
              <a:noFill/>
              <a:ln>
                <a:noFill/>
              </a:ln>
            </p:spPr>
            <p:txBody>
              <a:bodyPr wrap="square" lIns="0" tIns="0" rIns="0" bIns="0" rtlCol="0">
                <a:spAutoFit/>
              </a:bodyPr>
              <a:lstStyle/>
              <a:p>
                <a:r>
                  <a:rPr lang="ja-JP" altLang="en-US" sz="1400">
                    <a:ln w="5080">
                      <a:noFill/>
                    </a:ln>
                    <a:latin typeface="HGPｺﾞｼｯｸE" panose="020B0900000000000000" pitchFamily="50" charset="-128"/>
                    <a:ea typeface="HGPｺﾞｼｯｸE" panose="020B0900000000000000" pitchFamily="50" charset="-128"/>
                  </a:rPr>
                  <a:t>そのほか</a:t>
                </a:r>
                <a:r>
                  <a:rPr kumimoji="1" lang="en-US" altLang="ja-JP" sz="1200" dirty="0">
                    <a:ln w="5080">
                      <a:noFill/>
                    </a:ln>
                    <a:latin typeface="HGPｺﾞｼｯｸE" panose="020B0900000000000000" pitchFamily="50" charset="-128"/>
                    <a:ea typeface="HGPｺﾞｼｯｸE" panose="020B0900000000000000" pitchFamily="50" charset="-128"/>
                  </a:rPr>
                  <a:t>3</a:t>
                </a:r>
                <a:r>
                  <a:rPr kumimoji="1" lang="en-US" altLang="ja-JP" sz="1200" dirty="0">
                    <a:ln w="5080">
                      <a:noFill/>
                    </a:ln>
                    <a:effectLst/>
                    <a:latin typeface="HGPｺﾞｼｯｸE" panose="020B0900000000000000" pitchFamily="50" charset="-128"/>
                    <a:ea typeface="HGPｺﾞｼｯｸE" panose="020B0900000000000000" pitchFamily="50" charset="-128"/>
                  </a:rPr>
                  <a:t>.5%</a:t>
                </a:r>
              </a:p>
            </p:txBody>
          </p:sp>
          <p:cxnSp>
            <p:nvCxnSpPr>
              <p:cNvPr id="30" name="直線コネクタ 29">
                <a:extLst>
                  <a:ext uri="{FF2B5EF4-FFF2-40B4-BE49-F238E27FC236}">
                    <a16:creationId xmlns:a16="http://schemas.microsoft.com/office/drawing/2014/main" id="{9C6302C0-A8E8-52C1-F224-BA88A2A3548D}"/>
                  </a:ext>
                </a:extLst>
              </p:cNvPr>
              <p:cNvCxnSpPr>
                <a:cxnSpLocks/>
              </p:cNvCxnSpPr>
              <p:nvPr/>
            </p:nvCxnSpPr>
            <p:spPr>
              <a:xfrm>
                <a:off x="3263900" y="4949824"/>
                <a:ext cx="169200" cy="86400"/>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4BAE22BB-3C47-CE83-98CE-85E19F1D4ADD}"/>
                  </a:ext>
                </a:extLst>
              </p:cNvPr>
              <p:cNvCxnSpPr>
                <a:cxnSpLocks/>
              </p:cNvCxnSpPr>
              <p:nvPr/>
            </p:nvCxnSpPr>
            <p:spPr>
              <a:xfrm>
                <a:off x="2892305" y="5152088"/>
                <a:ext cx="213770" cy="112736"/>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5A6A5230-74EA-ED3F-F77C-533932508BED}"/>
                  </a:ext>
                </a:extLst>
              </p:cNvPr>
              <p:cNvSpPr txBox="1"/>
              <p:nvPr/>
            </p:nvSpPr>
            <p:spPr>
              <a:xfrm rot="18322921">
                <a:off x="1436452" y="2961172"/>
                <a:ext cx="1102496" cy="707233"/>
              </a:xfrm>
              <a:prstGeom prst="rect">
                <a:avLst/>
              </a:prstGeom>
              <a:noFill/>
              <a:ln>
                <a:noFill/>
              </a:ln>
            </p:spPr>
            <p:txBody>
              <a:bodyPr wrap="square" lIns="0" tIns="0" rIns="0" bIns="0" rtlCol="0">
                <a:prstTxWarp prst="textArchUp">
                  <a:avLst/>
                </a:prstTxWarp>
                <a:spAutoFit/>
              </a:bodyPr>
              <a:lstStyle/>
              <a:p>
                <a:pPr algn="ctr"/>
                <a:r>
                  <a:rPr lang="ja-JP" altLang="en-US" sz="1100">
                    <a:ln w="5080">
                      <a:noFill/>
                    </a:ln>
                    <a:solidFill>
                      <a:schemeClr val="bg1"/>
                    </a:solidFill>
                    <a:latin typeface="HGPｺﾞｼｯｸE" panose="020B0900000000000000" pitchFamily="50" charset="-128"/>
                    <a:ea typeface="HGPｺﾞｼｯｸE" panose="020B0900000000000000" pitchFamily="50" charset="-128"/>
                  </a:rPr>
                  <a:t>依存財源</a:t>
                </a:r>
                <a:r>
                  <a:rPr lang="en-US" altLang="ja-JP" sz="1100" dirty="0">
                    <a:ln w="5080">
                      <a:noFill/>
                    </a:ln>
                    <a:solidFill>
                      <a:schemeClr val="bg1"/>
                    </a:solidFill>
                    <a:latin typeface="HGPｺﾞｼｯｸE" panose="020B0900000000000000" pitchFamily="50" charset="-128"/>
                    <a:ea typeface="HGPｺﾞｼｯｸE" panose="020B0900000000000000" pitchFamily="50" charset="-128"/>
                  </a:rPr>
                  <a:t> 26.2%</a:t>
                </a:r>
                <a:endParaRPr kumimoji="1" lang="en-US" altLang="ja-JP" sz="11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43" name="テキスト ボックス 42">
                <a:extLst>
                  <a:ext uri="{FF2B5EF4-FFF2-40B4-BE49-F238E27FC236}">
                    <a16:creationId xmlns:a16="http://schemas.microsoft.com/office/drawing/2014/main" id="{F9454FF1-D79D-CA7D-8B79-97FEE1C5B58A}"/>
                  </a:ext>
                </a:extLst>
              </p:cNvPr>
              <p:cNvSpPr txBox="1"/>
              <p:nvPr/>
            </p:nvSpPr>
            <p:spPr>
              <a:xfrm rot="3005549">
                <a:off x="2040001" y="2926175"/>
                <a:ext cx="1102496" cy="705311"/>
              </a:xfrm>
              <a:prstGeom prst="rect">
                <a:avLst/>
              </a:prstGeom>
              <a:noFill/>
              <a:ln>
                <a:noFill/>
              </a:ln>
            </p:spPr>
            <p:txBody>
              <a:bodyPr wrap="square" lIns="0" tIns="0" rIns="0" bIns="0" rtlCol="0">
                <a:prstTxWarp prst="textArchUp">
                  <a:avLst/>
                </a:prstTxWarp>
                <a:spAutoFit/>
              </a:bodyPr>
              <a:lstStyle/>
              <a:p>
                <a:pPr algn="ctr"/>
                <a:r>
                  <a:rPr lang="ja-JP" altLang="en-US" sz="1100">
                    <a:ln w="5080">
                      <a:noFill/>
                    </a:ln>
                    <a:solidFill>
                      <a:schemeClr val="bg1"/>
                    </a:solidFill>
                    <a:latin typeface="HGPｺﾞｼｯｸE" panose="020B0900000000000000" pitchFamily="50" charset="-128"/>
                    <a:ea typeface="HGPｺﾞｼｯｸE" panose="020B0900000000000000" pitchFamily="50" charset="-128"/>
                  </a:rPr>
                  <a:t>自主財源</a:t>
                </a:r>
                <a:r>
                  <a:rPr lang="en-US" altLang="ja-JP" sz="1100" dirty="0">
                    <a:ln w="5080">
                      <a:noFill/>
                    </a:ln>
                    <a:solidFill>
                      <a:schemeClr val="bg1"/>
                    </a:solidFill>
                    <a:latin typeface="HGPｺﾞｼｯｸE" panose="020B0900000000000000" pitchFamily="50" charset="-128"/>
                    <a:ea typeface="HGPｺﾞｼｯｸE" panose="020B0900000000000000" pitchFamily="50" charset="-128"/>
                  </a:rPr>
                  <a:t> 73.8%</a:t>
                </a:r>
                <a:endParaRPr kumimoji="1" lang="en-US" altLang="ja-JP" sz="11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8A66E9A2-4651-969C-D699-28A82C3738A9}"/>
                  </a:ext>
                </a:extLst>
              </p:cNvPr>
              <p:cNvSpPr txBox="1"/>
              <p:nvPr/>
            </p:nvSpPr>
            <p:spPr>
              <a:xfrm rot="2195900">
                <a:off x="2212281" y="2726817"/>
                <a:ext cx="1099421" cy="360083"/>
              </a:xfrm>
              <a:prstGeom prst="rect">
                <a:avLst/>
              </a:prstGeom>
              <a:noFill/>
              <a:ln>
                <a:noFill/>
              </a:ln>
            </p:spPr>
            <p:txBody>
              <a:bodyPr wrap="square" lIns="0" tIns="0" rIns="0" bIns="0" rtlCol="0">
                <a:prstTxWarp prst="textArchUp">
                  <a:avLst/>
                </a:prstTxWarp>
                <a:spAutoFit/>
              </a:bodyPr>
              <a:lstStyle/>
              <a:p>
                <a:pPr algn="ctr"/>
                <a:r>
                  <a:rPr lang="ja-JP" altLang="en-US" sz="1100">
                    <a:ln w="5080">
                      <a:noFill/>
                    </a:ln>
                    <a:solidFill>
                      <a:schemeClr val="bg1"/>
                    </a:solidFill>
                    <a:latin typeface="HGPｺﾞｼｯｸE" panose="020B0900000000000000" pitchFamily="50" charset="-128"/>
                    <a:ea typeface="HGPｺﾞｼｯｸE" panose="020B0900000000000000" pitchFamily="50" charset="-128"/>
                  </a:rPr>
                  <a:t>県税</a:t>
                </a:r>
                <a:r>
                  <a:rPr lang="en-US" altLang="ja-JP" sz="1100" dirty="0">
                    <a:ln w="5080">
                      <a:noFill/>
                    </a:ln>
                    <a:solidFill>
                      <a:schemeClr val="bg1"/>
                    </a:solidFill>
                    <a:latin typeface="HGPｺﾞｼｯｸE" panose="020B0900000000000000" pitchFamily="50" charset="-128"/>
                    <a:ea typeface="HGPｺﾞｼｯｸE" panose="020B0900000000000000" pitchFamily="50" charset="-128"/>
                  </a:rPr>
                  <a:t> 46.2%</a:t>
                </a:r>
                <a:endParaRPr kumimoji="1" lang="en-US" altLang="ja-JP" sz="11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12" name="テキスト ボックス 11">
                <a:extLst>
                  <a:ext uri="{FF2B5EF4-FFF2-40B4-BE49-F238E27FC236}">
                    <a16:creationId xmlns:a16="http://schemas.microsoft.com/office/drawing/2014/main" id="{9303C52C-293A-FA8E-9EE7-EAA5C021B4D7}"/>
                  </a:ext>
                </a:extLst>
              </p:cNvPr>
              <p:cNvSpPr txBox="1"/>
              <p:nvPr/>
            </p:nvSpPr>
            <p:spPr>
              <a:xfrm>
                <a:off x="1884389" y="3259813"/>
                <a:ext cx="825867" cy="261610"/>
              </a:xfrm>
              <a:prstGeom prst="rect">
                <a:avLst/>
              </a:prstGeom>
              <a:noFill/>
            </p:spPr>
            <p:txBody>
              <a:bodyPr wrap="none" lIns="0" tIns="0" rIns="0" bIns="0" rtlCol="0">
                <a:spAutoFit/>
              </a:bodyPr>
              <a:lstStyle/>
              <a:p>
                <a:pPr algn="ctr"/>
                <a:r>
                  <a:rPr kumimoji="1" lang="ja-JP" altLang="en-US" sz="1700" spc="-90">
                    <a:solidFill>
                      <a:srgbClr val="FF0000"/>
                    </a:solidFill>
                  </a:rPr>
                  <a:t>歳入</a:t>
                </a:r>
                <a:r>
                  <a:rPr kumimoji="1" lang="ja-JP" altLang="en-US" sz="1700" spc="-90"/>
                  <a:t>総額</a:t>
                </a:r>
              </a:p>
            </p:txBody>
          </p:sp>
        </p:grpSp>
      </p:grpSp>
    </p:spTree>
    <p:custDataLst>
      <p:tags r:id="rId1"/>
    </p:custDataLst>
    <p:extLst>
      <p:ext uri="{BB962C8B-B14F-4D97-AF65-F5344CB8AC3E}">
        <p14:creationId xmlns:p14="http://schemas.microsoft.com/office/powerpoint/2010/main" val="304379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600"/>
                                        <p:tgtEl>
                                          <p:spTgt spid="26"/>
                                        </p:tgtEl>
                                      </p:cBhvr>
                                    </p:animEffect>
                                    <p:anim calcmode="lin" valueType="num">
                                      <p:cBhvr>
                                        <p:cTn id="12" dur="600" fill="hold"/>
                                        <p:tgtEl>
                                          <p:spTgt spid="26"/>
                                        </p:tgtEl>
                                        <p:attrNameLst>
                                          <p:attrName>ppt_x</p:attrName>
                                        </p:attrNameLst>
                                      </p:cBhvr>
                                      <p:tavLst>
                                        <p:tav tm="0">
                                          <p:val>
                                            <p:strVal val="#ppt_x"/>
                                          </p:val>
                                        </p:tav>
                                        <p:tav tm="100000">
                                          <p:val>
                                            <p:strVal val="#ppt_x"/>
                                          </p:val>
                                        </p:tav>
                                      </p:tavLst>
                                    </p:anim>
                                    <p:anim calcmode="lin" valueType="num">
                                      <p:cBhvr>
                                        <p:cTn id="13" dur="6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pPr>
                <a:defRPr/>
              </a:pPr>
              <a:t>23</a:t>
            </a:fld>
            <a:endParaRPr lang="en-US" altLang="ja-JP" dirty="0"/>
          </a:p>
        </p:txBody>
      </p:sp>
      <p:grpSp>
        <p:nvGrpSpPr>
          <p:cNvPr id="23" name="グループ化 22">
            <a:extLst>
              <a:ext uri="{FF2B5EF4-FFF2-40B4-BE49-F238E27FC236}">
                <a16:creationId xmlns:a16="http://schemas.microsoft.com/office/drawing/2014/main" id="{03F81931-2AC4-7480-5EB6-8D1BE3ACA2CA}"/>
              </a:ext>
            </a:extLst>
          </p:cNvPr>
          <p:cNvGrpSpPr/>
          <p:nvPr/>
        </p:nvGrpSpPr>
        <p:grpSpPr>
          <a:xfrm>
            <a:off x="323851" y="1085670"/>
            <a:ext cx="8519134" cy="827030"/>
            <a:chOff x="323851" y="1085670"/>
            <a:chExt cx="8519134" cy="827030"/>
          </a:xfrm>
        </p:grpSpPr>
        <p:sp>
          <p:nvSpPr>
            <p:cNvPr id="24" name="AutoShape 353">
              <a:extLst>
                <a:ext uri="{FF2B5EF4-FFF2-40B4-BE49-F238E27FC236}">
                  <a16:creationId xmlns:a16="http://schemas.microsoft.com/office/drawing/2014/main" id="{CF109BE8-CFAE-3DAF-8138-46D34F4EF4F5}"/>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5" name="テキスト ボックス 24">
              <a:extLst>
                <a:ext uri="{FF2B5EF4-FFF2-40B4-BE49-F238E27FC236}">
                  <a16:creationId xmlns:a16="http://schemas.microsoft.com/office/drawing/2014/main" id="{1B3E3159-E4A6-C9DE-FECB-B8BB2DFBDD71}"/>
                </a:ext>
              </a:extLst>
            </p:cNvPr>
            <p:cNvSpPr txBox="1"/>
            <p:nvPr/>
          </p:nvSpPr>
          <p:spPr>
            <a:xfrm>
              <a:off x="411325" y="1332300"/>
              <a:ext cx="7107704" cy="323165"/>
            </a:xfrm>
            <a:prstGeom prst="rect">
              <a:avLst/>
            </a:prstGeom>
            <a:noFill/>
          </p:spPr>
          <p:txBody>
            <a:bodyPr wrap="square" rtlCol="0">
              <a:spAutoFit/>
            </a:bodyPr>
            <a:lstStyle/>
            <a:p>
              <a:r>
                <a:rPr kumimoji="1" lang="ja-JP" altLang="en-US" sz="1500">
                  <a:latin typeface="+mn-ea"/>
                  <a:ea typeface="+mn-ea"/>
                </a:rPr>
                <a:t>地方公共団体は、私たちのふだんの暮らしに結びついた公共サービスを行っています。</a:t>
              </a:r>
              <a:endParaRPr kumimoji="1" lang="ja-JP" altLang="en-US" sz="1500" dirty="0">
                <a:latin typeface="+mn-ea"/>
                <a:ea typeface="+mn-ea"/>
              </a:endParaRPr>
            </a:p>
          </p:txBody>
        </p:sp>
      </p:grpSp>
      <p:pic>
        <p:nvPicPr>
          <p:cNvPr id="32" name="Picture 29">
            <a:extLst>
              <a:ext uri="{FF2B5EF4-FFF2-40B4-BE49-F238E27FC236}">
                <a16:creationId xmlns:a16="http://schemas.microsoft.com/office/drawing/2014/main" id="{51D1EE4B-A919-2BE2-86B3-923F3F181E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a:extLst>
              <a:ext uri="{FF2B5EF4-FFF2-40B4-BE49-F238E27FC236}">
                <a16:creationId xmlns:a16="http://schemas.microsoft.com/office/drawing/2014/main" id="{9E482555-F590-04DF-FE38-180282A2B8B9}"/>
              </a:ext>
            </a:extLst>
          </p:cNvPr>
          <p:cNvGrpSpPr/>
          <p:nvPr/>
        </p:nvGrpSpPr>
        <p:grpSpPr>
          <a:xfrm>
            <a:off x="214625" y="2071610"/>
            <a:ext cx="7915288" cy="4660856"/>
            <a:chOff x="214625" y="2071610"/>
            <a:chExt cx="7915288" cy="4660856"/>
          </a:xfrm>
        </p:grpSpPr>
        <p:graphicFrame>
          <p:nvGraphicFramePr>
            <p:cNvPr id="13" name="グラフ 12">
              <a:extLst>
                <a:ext uri="{FF2B5EF4-FFF2-40B4-BE49-F238E27FC236}">
                  <a16:creationId xmlns:a16="http://schemas.microsoft.com/office/drawing/2014/main" id="{E6B5E072-4025-764F-02B6-3258A5234B1A}"/>
                </a:ext>
              </a:extLst>
            </p:cNvPr>
            <p:cNvGraphicFramePr>
              <a:graphicFrameLocks noChangeAspect="1"/>
            </p:cNvGraphicFramePr>
            <p:nvPr>
              <p:extLst>
                <p:ext uri="{D42A27DB-BD31-4B8C-83A1-F6EECF244321}">
                  <p14:modId xmlns:p14="http://schemas.microsoft.com/office/powerpoint/2010/main" val="342478516"/>
                </p:ext>
              </p:extLst>
            </p:nvPr>
          </p:nvGraphicFramePr>
          <p:xfrm>
            <a:off x="399729" y="2656830"/>
            <a:ext cx="4916288" cy="388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楕円 13">
              <a:extLst>
                <a:ext uri="{FF2B5EF4-FFF2-40B4-BE49-F238E27FC236}">
                  <a16:creationId xmlns:a16="http://schemas.microsoft.com/office/drawing/2014/main" id="{8AE0112F-E534-A228-B729-8D53F8438E9B}"/>
                </a:ext>
              </a:extLst>
            </p:cNvPr>
            <p:cNvSpPr>
              <a:spLocks/>
            </p:cNvSpPr>
            <p:nvPr/>
          </p:nvSpPr>
          <p:spPr bwMode="auto">
            <a:xfrm>
              <a:off x="2077463" y="3811680"/>
              <a:ext cx="1581605" cy="1581605"/>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38" name="グループ化 37">
              <a:extLst>
                <a:ext uri="{FF2B5EF4-FFF2-40B4-BE49-F238E27FC236}">
                  <a16:creationId xmlns:a16="http://schemas.microsoft.com/office/drawing/2014/main" id="{6B1915E2-2706-90F7-EA19-111B27301CFA}"/>
                </a:ext>
              </a:extLst>
            </p:cNvPr>
            <p:cNvGrpSpPr/>
            <p:nvPr/>
          </p:nvGrpSpPr>
          <p:grpSpPr>
            <a:xfrm>
              <a:off x="5030824" y="2966069"/>
              <a:ext cx="565608" cy="3452181"/>
              <a:chOff x="4606868" y="3089426"/>
              <a:chExt cx="565608" cy="3297013"/>
            </a:xfrm>
          </p:grpSpPr>
          <p:cxnSp>
            <p:nvCxnSpPr>
              <p:cNvPr id="39" name="直線コネクタ 38">
                <a:extLst>
                  <a:ext uri="{FF2B5EF4-FFF2-40B4-BE49-F238E27FC236}">
                    <a16:creationId xmlns:a16="http://schemas.microsoft.com/office/drawing/2014/main" id="{F4CF5838-1770-50F3-6D45-6959FF4721EF}"/>
                  </a:ext>
                </a:extLst>
              </p:cNvPr>
              <p:cNvCxnSpPr>
                <a:cxnSpLocks/>
              </p:cNvCxnSpPr>
              <p:nvPr/>
            </p:nvCxnSpPr>
            <p:spPr>
              <a:xfrm flipH="1">
                <a:off x="4981575" y="3089426"/>
                <a:ext cx="1909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EF086292-A627-7F2E-7FFD-A66D7FFCA8CE}"/>
                  </a:ext>
                </a:extLst>
              </p:cNvPr>
              <p:cNvCxnSpPr>
                <a:cxnSpLocks/>
              </p:cNvCxnSpPr>
              <p:nvPr/>
            </p:nvCxnSpPr>
            <p:spPr>
              <a:xfrm>
                <a:off x="4606868" y="4721856"/>
                <a:ext cx="382022"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4E3602AC-63B8-C833-BEDA-649344BB9A22}"/>
                  </a:ext>
                </a:extLst>
              </p:cNvPr>
              <p:cNvCxnSpPr>
                <a:cxnSpLocks/>
              </p:cNvCxnSpPr>
              <p:nvPr/>
            </p:nvCxnSpPr>
            <p:spPr>
              <a:xfrm flipH="1">
                <a:off x="4981575" y="6386439"/>
                <a:ext cx="1909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B597B51E-2CEE-5A3B-2DF7-EEE428908790}"/>
                  </a:ext>
                </a:extLst>
              </p:cNvPr>
              <p:cNvCxnSpPr>
                <a:cxnSpLocks/>
              </p:cNvCxnSpPr>
              <p:nvPr/>
            </p:nvCxnSpPr>
            <p:spPr>
              <a:xfrm>
                <a:off x="4987925" y="3089426"/>
                <a:ext cx="0" cy="329701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6" name="角丸四角形 15">
              <a:extLst>
                <a:ext uri="{FF2B5EF4-FFF2-40B4-BE49-F238E27FC236}">
                  <a16:creationId xmlns:a16="http://schemas.microsoft.com/office/drawing/2014/main" id="{9E4006C3-E9BC-F546-B8BC-EE0512434F5E}"/>
                </a:ext>
              </a:extLst>
            </p:cNvPr>
            <p:cNvSpPr/>
            <p:nvPr/>
          </p:nvSpPr>
          <p:spPr>
            <a:xfrm>
              <a:off x="214625" y="6575822"/>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a:solidFill>
                    <a:schemeClr val="tx1"/>
                  </a:solidFill>
                  <a:latin typeface="+mn-ea"/>
                </a:rPr>
                <a:t>各グラフの割合は端数処理のため、合計が</a:t>
              </a:r>
              <a:r>
                <a:rPr lang="en-US" altLang="ja-JP" sz="800" dirty="0">
                  <a:solidFill>
                    <a:schemeClr val="tx1"/>
                  </a:solidFill>
                  <a:latin typeface="+mn-ea"/>
                </a:rPr>
                <a:t>100</a:t>
              </a:r>
              <a:r>
                <a:rPr lang="ja-JP" altLang="en-US" sz="800">
                  <a:solidFill>
                    <a:schemeClr val="tx1"/>
                  </a:solidFill>
                  <a:latin typeface="+mn-ea"/>
                </a:rPr>
                <a:t>％にならない場合があります</a:t>
              </a:r>
              <a:endParaRPr lang="ja-JP" altLang="en-US" sz="800" dirty="0">
                <a:solidFill>
                  <a:schemeClr val="tx1"/>
                </a:solidFill>
                <a:latin typeface="+mn-ea"/>
              </a:endParaRPr>
            </a:p>
          </p:txBody>
        </p:sp>
        <p:grpSp>
          <p:nvGrpSpPr>
            <p:cNvPr id="47" name="グループ化 46">
              <a:extLst>
                <a:ext uri="{FF2B5EF4-FFF2-40B4-BE49-F238E27FC236}">
                  <a16:creationId xmlns:a16="http://schemas.microsoft.com/office/drawing/2014/main" id="{5EA7DA03-28AC-0EB3-4152-0F20A53EF123}"/>
                </a:ext>
              </a:extLst>
            </p:cNvPr>
            <p:cNvGrpSpPr/>
            <p:nvPr/>
          </p:nvGrpSpPr>
          <p:grpSpPr>
            <a:xfrm>
              <a:off x="5839767" y="3502486"/>
              <a:ext cx="1981734" cy="186863"/>
              <a:chOff x="7218310" y="3380671"/>
              <a:chExt cx="1981734" cy="186863"/>
            </a:xfrm>
          </p:grpSpPr>
          <p:sp>
            <p:nvSpPr>
              <p:cNvPr id="48" name="テキスト ボックス 47">
                <a:extLst>
                  <a:ext uri="{FF2B5EF4-FFF2-40B4-BE49-F238E27FC236}">
                    <a16:creationId xmlns:a16="http://schemas.microsoft.com/office/drawing/2014/main" id="{4258A089-1254-9A52-CE75-31B209C903DB}"/>
                  </a:ext>
                </a:extLst>
              </p:cNvPr>
              <p:cNvSpPr txBox="1"/>
              <p:nvPr/>
            </p:nvSpPr>
            <p:spPr>
              <a:xfrm>
                <a:off x="8560398"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5,850</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D8B7838A-0687-F6C6-2E8D-4B474D6A7818}"/>
                  </a:ext>
                </a:extLst>
              </p:cNvPr>
              <p:cNvSpPr txBox="1"/>
              <p:nvPr/>
            </p:nvSpPr>
            <p:spPr>
              <a:xfrm>
                <a:off x="7415128" y="3395944"/>
                <a:ext cx="1056365" cy="153888"/>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教育・スポーツ費</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sp>
            <p:nvSpPr>
              <p:cNvPr id="50" name="正方形/長方形 49">
                <a:extLst>
                  <a:ext uri="{FF2B5EF4-FFF2-40B4-BE49-F238E27FC236}">
                    <a16:creationId xmlns:a16="http://schemas.microsoft.com/office/drawing/2014/main" id="{E1F8E269-57E4-A747-3F69-82BB5720C0A3}"/>
                  </a:ext>
                </a:extLst>
              </p:cNvPr>
              <p:cNvSpPr/>
              <p:nvPr/>
            </p:nvSpPr>
            <p:spPr>
              <a:xfrm>
                <a:off x="7218310" y="3380671"/>
                <a:ext cx="149649" cy="186863"/>
              </a:xfrm>
              <a:prstGeom prst="rect">
                <a:avLst/>
              </a:prstGeom>
              <a:solidFill>
                <a:srgbClr val="4DC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51" name="直線コネクタ 50">
                <a:extLst>
                  <a:ext uri="{FF2B5EF4-FFF2-40B4-BE49-F238E27FC236}">
                    <a16:creationId xmlns:a16="http://schemas.microsoft.com/office/drawing/2014/main" id="{D992052B-93EE-D3E3-E22A-48279396CE73}"/>
                  </a:ext>
                </a:extLst>
              </p:cNvPr>
              <p:cNvCxnSpPr>
                <a:cxnSpLocks/>
              </p:cNvCxnSpPr>
              <p:nvPr/>
            </p:nvCxnSpPr>
            <p:spPr>
              <a:xfrm>
                <a:off x="8471493" y="3476063"/>
                <a:ext cx="47032"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17" name="グループ化 21516">
              <a:extLst>
                <a:ext uri="{FF2B5EF4-FFF2-40B4-BE49-F238E27FC236}">
                  <a16:creationId xmlns:a16="http://schemas.microsoft.com/office/drawing/2014/main" id="{8764A8F6-21B7-D66D-7517-7E36D1AF9D77}"/>
                </a:ext>
              </a:extLst>
            </p:cNvPr>
            <p:cNvGrpSpPr/>
            <p:nvPr/>
          </p:nvGrpSpPr>
          <p:grpSpPr>
            <a:xfrm>
              <a:off x="5839767" y="3807286"/>
              <a:ext cx="1981734" cy="186863"/>
              <a:chOff x="7218310" y="3380671"/>
              <a:chExt cx="1981734" cy="186863"/>
            </a:xfrm>
          </p:grpSpPr>
          <p:sp>
            <p:nvSpPr>
              <p:cNvPr id="21518" name="テキスト ボックス 21517">
                <a:extLst>
                  <a:ext uri="{FF2B5EF4-FFF2-40B4-BE49-F238E27FC236}">
                    <a16:creationId xmlns:a16="http://schemas.microsoft.com/office/drawing/2014/main" id="{C6F0757C-0601-47AA-7ED9-66447D5D976C}"/>
                  </a:ext>
                </a:extLst>
              </p:cNvPr>
              <p:cNvSpPr txBox="1"/>
              <p:nvPr/>
            </p:nvSpPr>
            <p:spPr>
              <a:xfrm>
                <a:off x="8560398"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4,995</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19" name="テキスト ボックス 21518">
                <a:extLst>
                  <a:ext uri="{FF2B5EF4-FFF2-40B4-BE49-F238E27FC236}">
                    <a16:creationId xmlns:a16="http://schemas.microsoft.com/office/drawing/2014/main" id="{52FE1CD6-85A8-4B59-43E7-92F38356A7C0}"/>
                  </a:ext>
                </a:extLst>
              </p:cNvPr>
              <p:cNvSpPr txBox="1"/>
              <p:nvPr/>
            </p:nvSpPr>
            <p:spPr>
              <a:xfrm>
                <a:off x="7415128" y="3395944"/>
                <a:ext cx="639647"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福祉医療費</a:t>
                </a:r>
              </a:p>
            </p:txBody>
          </p:sp>
          <p:sp>
            <p:nvSpPr>
              <p:cNvPr id="21520" name="正方形/長方形 21519">
                <a:extLst>
                  <a:ext uri="{FF2B5EF4-FFF2-40B4-BE49-F238E27FC236}">
                    <a16:creationId xmlns:a16="http://schemas.microsoft.com/office/drawing/2014/main" id="{49846F67-360E-1C24-C4F7-F95187DE6ABB}"/>
                  </a:ext>
                </a:extLst>
              </p:cNvPr>
              <p:cNvSpPr/>
              <p:nvPr/>
            </p:nvSpPr>
            <p:spPr>
              <a:xfrm>
                <a:off x="7218310" y="3380671"/>
                <a:ext cx="149649" cy="186863"/>
              </a:xfrm>
              <a:prstGeom prst="rect">
                <a:avLst/>
              </a:prstGeom>
              <a:solidFill>
                <a:srgbClr val="FFCA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21" name="直線コネクタ 21520">
                <a:extLst>
                  <a:ext uri="{FF2B5EF4-FFF2-40B4-BE49-F238E27FC236}">
                    <a16:creationId xmlns:a16="http://schemas.microsoft.com/office/drawing/2014/main" id="{51E5591E-91E6-F668-EBF0-DAA99443F5B7}"/>
                  </a:ext>
                </a:extLst>
              </p:cNvPr>
              <p:cNvCxnSpPr>
                <a:cxnSpLocks/>
              </p:cNvCxnSpPr>
              <p:nvPr/>
            </p:nvCxnSpPr>
            <p:spPr>
              <a:xfrm>
                <a:off x="8096843" y="3476063"/>
                <a:ext cx="421682"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sp>
          <p:nvSpPr>
            <p:cNvPr id="21525" name="テキスト ボックス 21524">
              <a:extLst>
                <a:ext uri="{FF2B5EF4-FFF2-40B4-BE49-F238E27FC236}">
                  <a16:creationId xmlns:a16="http://schemas.microsoft.com/office/drawing/2014/main" id="{5059539A-A537-7011-B818-2538983EFA42}"/>
                </a:ext>
              </a:extLst>
            </p:cNvPr>
            <p:cNvSpPr txBox="1"/>
            <p:nvPr/>
          </p:nvSpPr>
          <p:spPr>
            <a:xfrm>
              <a:off x="3158891" y="3317090"/>
              <a:ext cx="930581" cy="553998"/>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教育・</a:t>
              </a:r>
            </a:p>
            <a:p>
              <a:pPr algn="ctr"/>
              <a:r>
                <a:rPr lang="ja-JP" altLang="en-US" sz="1300">
                  <a:ln w="5080">
                    <a:noFill/>
                  </a:ln>
                  <a:latin typeface="HGPｺﾞｼｯｸE" panose="020B0900000000000000" pitchFamily="50" charset="-128"/>
                  <a:ea typeface="HGPｺﾞｼｯｸE" panose="020B0900000000000000" pitchFamily="50" charset="-128"/>
                </a:rPr>
                <a:t>スポーツ費</a:t>
              </a:r>
              <a:r>
                <a:rPr lang="en-US" altLang="ja-JP" sz="1000" dirty="0">
                  <a:ln w="5080">
                    <a:noFill/>
                  </a:ln>
                  <a:latin typeface="HGPｺﾞｼｯｸE" panose="020B0900000000000000" pitchFamily="50" charset="-128"/>
                  <a:ea typeface="HGPｺﾞｼｯｸE" panose="020B0900000000000000" pitchFamily="50" charset="-128"/>
                </a:rPr>
                <a:t>20.9</a:t>
              </a:r>
              <a:r>
                <a:rPr kumimoji="1" lang="en-US" altLang="ja-JP" sz="1000" dirty="0">
                  <a:ln w="5080">
                    <a:noFill/>
                  </a:ln>
                  <a:effectLst/>
                  <a:latin typeface="HGPｺﾞｼｯｸE" panose="020B0900000000000000" pitchFamily="50" charset="-128"/>
                  <a:ea typeface="HGPｺﾞｼｯｸE" panose="020B0900000000000000" pitchFamily="50" charset="-128"/>
                </a:rPr>
                <a:t>%</a:t>
              </a:r>
            </a:p>
          </p:txBody>
        </p:sp>
        <p:sp>
          <p:nvSpPr>
            <p:cNvPr id="21526" name="テキスト ボックス 21525">
              <a:extLst>
                <a:ext uri="{FF2B5EF4-FFF2-40B4-BE49-F238E27FC236}">
                  <a16:creationId xmlns:a16="http://schemas.microsoft.com/office/drawing/2014/main" id="{0F667922-FD3E-839F-0A7D-FDCE8690D15E}"/>
                </a:ext>
              </a:extLst>
            </p:cNvPr>
            <p:cNvSpPr txBox="1"/>
            <p:nvPr/>
          </p:nvSpPr>
          <p:spPr>
            <a:xfrm>
              <a:off x="3653729" y="4795184"/>
              <a:ext cx="930581" cy="353943"/>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福祉医療費</a:t>
              </a: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17.9%</a:t>
              </a:r>
            </a:p>
          </p:txBody>
        </p:sp>
        <p:sp>
          <p:nvSpPr>
            <p:cNvPr id="21527" name="テキスト ボックス 21526">
              <a:extLst>
                <a:ext uri="{FF2B5EF4-FFF2-40B4-BE49-F238E27FC236}">
                  <a16:creationId xmlns:a16="http://schemas.microsoft.com/office/drawing/2014/main" id="{2DCB4E54-9A0C-8992-F3BB-3EABF108F80C}"/>
                </a:ext>
              </a:extLst>
            </p:cNvPr>
            <p:cNvSpPr txBox="1"/>
            <p:nvPr/>
          </p:nvSpPr>
          <p:spPr>
            <a:xfrm>
              <a:off x="2778458" y="5637710"/>
              <a:ext cx="930581" cy="353943"/>
            </a:xfrm>
            <a:prstGeom prst="rect">
              <a:avLst/>
            </a:prstGeom>
            <a:noFill/>
            <a:ln>
              <a:noFill/>
            </a:ln>
          </p:spPr>
          <p:txBody>
            <a:bodyPr wrap="square" lIns="0" tIns="0" rIns="0" bIns="0" rtlCol="0">
              <a:spAutoFit/>
            </a:bodyPr>
            <a:lstStyle/>
            <a:p>
              <a:pPr algn="ctr"/>
              <a:r>
                <a:rPr lang="ja-JP" altLang="en-US" sz="1300">
                  <a:ln w="5080">
                    <a:noFill/>
                  </a:ln>
                  <a:solidFill>
                    <a:schemeClr val="bg1"/>
                  </a:solidFill>
                  <a:latin typeface="HGPｺﾞｼｯｸE" panose="020B0900000000000000" pitchFamily="50" charset="-128"/>
                  <a:ea typeface="HGPｺﾞｼｯｸE" panose="020B0900000000000000" pitchFamily="50" charset="-128"/>
                </a:rPr>
                <a:t>公債費</a:t>
              </a:r>
            </a:p>
            <a:p>
              <a:pPr algn="ctr"/>
              <a:r>
                <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rPr>
                <a:t>13.1%</a:t>
              </a:r>
            </a:p>
          </p:txBody>
        </p:sp>
        <p:sp>
          <p:nvSpPr>
            <p:cNvPr id="21528" name="テキスト ボックス 21527">
              <a:extLst>
                <a:ext uri="{FF2B5EF4-FFF2-40B4-BE49-F238E27FC236}">
                  <a16:creationId xmlns:a16="http://schemas.microsoft.com/office/drawing/2014/main" id="{351C35F9-65B1-8987-9B45-C0F2126D2774}"/>
                </a:ext>
              </a:extLst>
            </p:cNvPr>
            <p:cNvSpPr txBox="1"/>
            <p:nvPr/>
          </p:nvSpPr>
          <p:spPr>
            <a:xfrm>
              <a:off x="1907917" y="5517861"/>
              <a:ext cx="930581" cy="553998"/>
            </a:xfrm>
            <a:prstGeom prst="rect">
              <a:avLst/>
            </a:prstGeom>
            <a:noFill/>
            <a:ln>
              <a:noFill/>
            </a:ln>
          </p:spPr>
          <p:txBody>
            <a:bodyPr wrap="square" lIns="0" tIns="0" rIns="0" bIns="0" rtlCol="0">
              <a:spAutoFit/>
            </a:bodyPr>
            <a:lstStyle/>
            <a:p>
              <a:pPr algn="ctr"/>
              <a:r>
                <a:rPr lang="ja-JP" altLang="en-US" sz="1300">
                  <a:ln w="5080">
                    <a:noFill/>
                  </a:ln>
                  <a:solidFill>
                    <a:schemeClr val="bg1"/>
                  </a:solidFill>
                  <a:latin typeface="HGPｺﾞｼｯｸE" panose="020B0900000000000000" pitchFamily="50" charset="-128"/>
                  <a:ea typeface="HGPｺﾞｼｯｸE" panose="020B0900000000000000" pitchFamily="50" charset="-128"/>
                </a:rPr>
                <a:t>経済</a:t>
              </a:r>
            </a:p>
            <a:p>
              <a:pPr algn="ctr"/>
              <a:r>
                <a:rPr lang="ja-JP" altLang="en-US" sz="1300">
                  <a:ln w="5080">
                    <a:noFill/>
                  </a:ln>
                  <a:solidFill>
                    <a:schemeClr val="bg1"/>
                  </a:solidFill>
                  <a:latin typeface="HGPｺﾞｼｯｸE" panose="020B0900000000000000" pitchFamily="50" charset="-128"/>
                  <a:ea typeface="HGPｺﾞｼｯｸE" panose="020B0900000000000000" pitchFamily="50" charset="-128"/>
                </a:rPr>
                <a:t>労働費</a:t>
              </a:r>
            </a:p>
            <a:p>
              <a:pPr algn="ctr"/>
              <a:r>
                <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rPr>
                <a:t>8.4%</a:t>
              </a:r>
            </a:p>
          </p:txBody>
        </p:sp>
        <p:sp>
          <p:nvSpPr>
            <p:cNvPr id="21530" name="テキスト ボックス 21529">
              <a:extLst>
                <a:ext uri="{FF2B5EF4-FFF2-40B4-BE49-F238E27FC236}">
                  <a16:creationId xmlns:a16="http://schemas.microsoft.com/office/drawing/2014/main" id="{2A2A7B8C-6930-D970-04BE-8CAE063B0DB7}"/>
                </a:ext>
              </a:extLst>
            </p:cNvPr>
            <p:cNvSpPr txBox="1"/>
            <p:nvPr/>
          </p:nvSpPr>
          <p:spPr>
            <a:xfrm>
              <a:off x="1395977" y="5240504"/>
              <a:ext cx="930581" cy="353943"/>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建設費</a:t>
              </a: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7.5%</a:t>
              </a:r>
            </a:p>
          </p:txBody>
        </p:sp>
        <p:sp>
          <p:nvSpPr>
            <p:cNvPr id="21531" name="テキスト ボックス 21530">
              <a:extLst>
                <a:ext uri="{FF2B5EF4-FFF2-40B4-BE49-F238E27FC236}">
                  <a16:creationId xmlns:a16="http://schemas.microsoft.com/office/drawing/2014/main" id="{F626CB75-2655-D0A8-9400-DA61D5D75944}"/>
                </a:ext>
              </a:extLst>
            </p:cNvPr>
            <p:cNvSpPr txBox="1"/>
            <p:nvPr/>
          </p:nvSpPr>
          <p:spPr>
            <a:xfrm>
              <a:off x="1127035" y="4737115"/>
              <a:ext cx="930581" cy="353943"/>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警察費</a:t>
              </a: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6.5%</a:t>
              </a:r>
            </a:p>
          </p:txBody>
        </p:sp>
        <p:sp>
          <p:nvSpPr>
            <p:cNvPr id="21532" name="テキスト ボックス 21531">
              <a:extLst>
                <a:ext uri="{FF2B5EF4-FFF2-40B4-BE49-F238E27FC236}">
                  <a16:creationId xmlns:a16="http://schemas.microsoft.com/office/drawing/2014/main" id="{B0284A89-E63E-85B2-5B58-CBE96BF91DF9}"/>
                </a:ext>
              </a:extLst>
            </p:cNvPr>
            <p:cNvSpPr txBox="1"/>
            <p:nvPr/>
          </p:nvSpPr>
          <p:spPr>
            <a:xfrm>
              <a:off x="496634" y="4409399"/>
              <a:ext cx="1277891" cy="200055"/>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総務企画費</a:t>
              </a:r>
              <a:r>
                <a:rPr lang="en-US" altLang="ja-JP" sz="1300" dirty="0">
                  <a:ln w="5080">
                    <a:noFill/>
                  </a:ln>
                  <a:latin typeface="HGPｺﾞｼｯｸE" panose="020B0900000000000000" pitchFamily="50" charset="-128"/>
                  <a:ea typeface="HGPｺﾞｼｯｸE" panose="020B0900000000000000" pitchFamily="50" charset="-128"/>
                </a:rPr>
                <a:t> </a:t>
              </a:r>
              <a:r>
                <a:rPr kumimoji="1" lang="en-US" altLang="ja-JP" sz="1000" dirty="0">
                  <a:ln w="5080">
                    <a:noFill/>
                  </a:ln>
                  <a:latin typeface="HGPｺﾞｼｯｸE" panose="020B0900000000000000" pitchFamily="50" charset="-128"/>
                  <a:ea typeface="HGPｺﾞｼｯｸE" panose="020B0900000000000000" pitchFamily="50" charset="-128"/>
                </a:rPr>
                <a:t>3</a:t>
              </a:r>
              <a:r>
                <a:rPr kumimoji="1" lang="en-US" altLang="ja-JP" sz="1000" dirty="0">
                  <a:ln w="5080">
                    <a:noFill/>
                  </a:ln>
                  <a:effectLst/>
                  <a:latin typeface="HGPｺﾞｼｯｸE" panose="020B0900000000000000" pitchFamily="50" charset="-128"/>
                  <a:ea typeface="HGPｺﾞｼｯｸE" panose="020B0900000000000000" pitchFamily="50" charset="-128"/>
                </a:rPr>
                <a:t>.4%</a:t>
              </a:r>
            </a:p>
          </p:txBody>
        </p:sp>
        <p:sp>
          <p:nvSpPr>
            <p:cNvPr id="21533" name="テキスト ボックス 21532">
              <a:extLst>
                <a:ext uri="{FF2B5EF4-FFF2-40B4-BE49-F238E27FC236}">
                  <a16:creationId xmlns:a16="http://schemas.microsoft.com/office/drawing/2014/main" id="{0A9FE9C8-52BB-98FF-533B-9E824BDE7670}"/>
                </a:ext>
              </a:extLst>
            </p:cNvPr>
            <p:cNvSpPr txBox="1"/>
            <p:nvPr/>
          </p:nvSpPr>
          <p:spPr>
            <a:xfrm>
              <a:off x="495827" y="4084924"/>
              <a:ext cx="1277891" cy="200055"/>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農林水産費</a:t>
              </a:r>
              <a:r>
                <a:rPr lang="en-US" altLang="ja-JP" sz="1300" dirty="0">
                  <a:ln w="5080">
                    <a:noFill/>
                  </a:ln>
                  <a:latin typeface="HGPｺﾞｼｯｸE" panose="020B0900000000000000" pitchFamily="50" charset="-128"/>
                  <a:ea typeface="HGPｺﾞｼｯｸE" panose="020B0900000000000000" pitchFamily="50" charset="-128"/>
                </a:rPr>
                <a:t> </a:t>
              </a:r>
              <a:r>
                <a:rPr kumimoji="1" lang="en-US" altLang="ja-JP" sz="1000" dirty="0">
                  <a:ln w="5080">
                    <a:noFill/>
                  </a:ln>
                  <a:latin typeface="HGPｺﾞｼｯｸE" panose="020B0900000000000000" pitchFamily="50" charset="-128"/>
                  <a:ea typeface="HGPｺﾞｼｯｸE" panose="020B0900000000000000" pitchFamily="50" charset="-128"/>
                </a:rPr>
                <a:t>2</a:t>
              </a:r>
              <a:r>
                <a:rPr kumimoji="1" lang="en-US" altLang="ja-JP" sz="1000" dirty="0">
                  <a:ln w="5080">
                    <a:noFill/>
                  </a:ln>
                  <a:effectLst/>
                  <a:latin typeface="HGPｺﾞｼｯｸE" panose="020B0900000000000000" pitchFamily="50" charset="-128"/>
                  <a:ea typeface="HGPｺﾞｼｯｸE" panose="020B0900000000000000" pitchFamily="50" charset="-128"/>
                </a:rPr>
                <a:t>.8%</a:t>
              </a:r>
            </a:p>
          </p:txBody>
        </p:sp>
        <p:sp>
          <p:nvSpPr>
            <p:cNvPr id="21534" name="テキスト ボックス 21533">
              <a:extLst>
                <a:ext uri="{FF2B5EF4-FFF2-40B4-BE49-F238E27FC236}">
                  <a16:creationId xmlns:a16="http://schemas.microsoft.com/office/drawing/2014/main" id="{F633076F-88F7-2F17-C12C-62F5F05BF542}"/>
                </a:ext>
              </a:extLst>
            </p:cNvPr>
            <p:cNvSpPr txBox="1"/>
            <p:nvPr/>
          </p:nvSpPr>
          <p:spPr>
            <a:xfrm>
              <a:off x="1563577" y="3459853"/>
              <a:ext cx="930581" cy="353943"/>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諸支出金</a:t>
              </a:r>
              <a:r>
                <a:rPr kumimoji="1" lang="en-US" altLang="ja-JP" sz="1000" dirty="0">
                  <a:ln w="5080">
                    <a:noFill/>
                  </a:ln>
                  <a:effectLst/>
                  <a:latin typeface="HGPｺﾞｼｯｸE" panose="020B0900000000000000" pitchFamily="50" charset="-128"/>
                  <a:ea typeface="HGPｺﾞｼｯｸE" panose="020B0900000000000000" pitchFamily="50" charset="-128"/>
                </a:rPr>
                <a:t>18.6%</a:t>
              </a:r>
            </a:p>
          </p:txBody>
        </p:sp>
        <p:sp>
          <p:nvSpPr>
            <p:cNvPr id="21535" name="テキスト ボックス 21534">
              <a:extLst>
                <a:ext uri="{FF2B5EF4-FFF2-40B4-BE49-F238E27FC236}">
                  <a16:creationId xmlns:a16="http://schemas.microsoft.com/office/drawing/2014/main" id="{146F9ACE-32AB-3173-DE36-7A0EF7659A95}"/>
                </a:ext>
              </a:extLst>
            </p:cNvPr>
            <p:cNvSpPr txBox="1"/>
            <p:nvPr/>
          </p:nvSpPr>
          <p:spPr>
            <a:xfrm>
              <a:off x="550301" y="2775732"/>
              <a:ext cx="1277891" cy="215444"/>
            </a:xfrm>
            <a:prstGeom prst="rect">
              <a:avLst/>
            </a:prstGeom>
            <a:noFill/>
            <a:ln>
              <a:noFill/>
            </a:ln>
          </p:spPr>
          <p:txBody>
            <a:bodyPr wrap="square" lIns="0" tIns="0" rIns="0" bIns="0" rtlCol="0">
              <a:spAutoFit/>
            </a:bodyPr>
            <a:lstStyle/>
            <a:p>
              <a:pPr algn="ctr"/>
              <a:r>
                <a:rPr lang="ja-JP" altLang="en-US" sz="1400">
                  <a:ln w="5080">
                    <a:noFill/>
                  </a:ln>
                  <a:latin typeface="HGPｺﾞｼｯｸE" panose="020B0900000000000000" pitchFamily="50" charset="-128"/>
                  <a:ea typeface="HGPｺﾞｼｯｸE" panose="020B0900000000000000" pitchFamily="50" charset="-128"/>
                </a:rPr>
                <a:t>そのほか</a:t>
              </a:r>
              <a:r>
                <a:rPr kumimoji="1" lang="en-US" altLang="ja-JP" sz="1000" dirty="0">
                  <a:ln w="5080">
                    <a:noFill/>
                  </a:ln>
                  <a:latin typeface="HGPｺﾞｼｯｸE" panose="020B0900000000000000" pitchFamily="50" charset="-128"/>
                  <a:ea typeface="HGPｺﾞｼｯｸE" panose="020B0900000000000000" pitchFamily="50" charset="-128"/>
                </a:rPr>
                <a:t>0.9%</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cxnSp>
          <p:nvCxnSpPr>
            <p:cNvPr id="21537" name="直線コネクタ 21536">
              <a:extLst>
                <a:ext uri="{FF2B5EF4-FFF2-40B4-BE49-F238E27FC236}">
                  <a16:creationId xmlns:a16="http://schemas.microsoft.com/office/drawing/2014/main" id="{F11BDB55-81A6-1B5E-AE2F-EBF620CC3902}"/>
                </a:ext>
              </a:extLst>
            </p:cNvPr>
            <p:cNvCxnSpPr>
              <a:cxnSpLocks/>
            </p:cNvCxnSpPr>
            <p:nvPr/>
          </p:nvCxnSpPr>
          <p:spPr>
            <a:xfrm flipH="1">
              <a:off x="1796597" y="2900153"/>
              <a:ext cx="1010103" cy="0"/>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grpSp>
          <p:nvGrpSpPr>
            <p:cNvPr id="21539" name="グループ化 21538">
              <a:extLst>
                <a:ext uri="{FF2B5EF4-FFF2-40B4-BE49-F238E27FC236}">
                  <a16:creationId xmlns:a16="http://schemas.microsoft.com/office/drawing/2014/main" id="{0A352F0C-9D42-5B5D-F63D-D4FCC71FAA79}"/>
                </a:ext>
              </a:extLst>
            </p:cNvPr>
            <p:cNvGrpSpPr/>
            <p:nvPr/>
          </p:nvGrpSpPr>
          <p:grpSpPr>
            <a:xfrm>
              <a:off x="5839767" y="4110107"/>
              <a:ext cx="1981734" cy="186863"/>
              <a:chOff x="7218310" y="3380671"/>
              <a:chExt cx="1981734" cy="186863"/>
            </a:xfrm>
          </p:grpSpPr>
          <p:sp>
            <p:nvSpPr>
              <p:cNvPr id="21540" name="テキスト ボックス 21539">
                <a:extLst>
                  <a:ext uri="{FF2B5EF4-FFF2-40B4-BE49-F238E27FC236}">
                    <a16:creationId xmlns:a16="http://schemas.microsoft.com/office/drawing/2014/main" id="{A1F66104-F2B9-3BDF-C4D5-BA8AC087A759}"/>
                  </a:ext>
                </a:extLst>
              </p:cNvPr>
              <p:cNvSpPr txBox="1"/>
              <p:nvPr/>
            </p:nvSpPr>
            <p:spPr>
              <a:xfrm>
                <a:off x="8560398"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3,674</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41" name="テキスト ボックス 21540">
                <a:extLst>
                  <a:ext uri="{FF2B5EF4-FFF2-40B4-BE49-F238E27FC236}">
                    <a16:creationId xmlns:a16="http://schemas.microsoft.com/office/drawing/2014/main" id="{2D916228-B27A-7A52-39F6-B27B91663BE1}"/>
                  </a:ext>
                </a:extLst>
              </p:cNvPr>
              <p:cNvSpPr txBox="1"/>
              <p:nvPr/>
            </p:nvSpPr>
            <p:spPr>
              <a:xfrm>
                <a:off x="7415129" y="3395944"/>
                <a:ext cx="421682"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公債費</a:t>
                </a:r>
              </a:p>
            </p:txBody>
          </p:sp>
          <p:sp>
            <p:nvSpPr>
              <p:cNvPr id="21542" name="正方形/長方形 21541">
                <a:extLst>
                  <a:ext uri="{FF2B5EF4-FFF2-40B4-BE49-F238E27FC236}">
                    <a16:creationId xmlns:a16="http://schemas.microsoft.com/office/drawing/2014/main" id="{724820A5-3034-7E85-45A8-A115C0B830AA}"/>
                  </a:ext>
                </a:extLst>
              </p:cNvPr>
              <p:cNvSpPr/>
              <p:nvPr/>
            </p:nvSpPr>
            <p:spPr>
              <a:xfrm>
                <a:off x="7218310" y="3380671"/>
                <a:ext cx="149649" cy="186863"/>
              </a:xfrm>
              <a:prstGeom prst="rect">
                <a:avLst/>
              </a:prstGeom>
              <a:solidFill>
                <a:srgbClr val="03AF7A"/>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43" name="直線コネクタ 21542">
                <a:extLst>
                  <a:ext uri="{FF2B5EF4-FFF2-40B4-BE49-F238E27FC236}">
                    <a16:creationId xmlns:a16="http://schemas.microsoft.com/office/drawing/2014/main" id="{7CAC3602-2530-169A-6AE0-7BFC26BAFBBD}"/>
                  </a:ext>
                </a:extLst>
              </p:cNvPr>
              <p:cNvCxnSpPr>
                <a:cxnSpLocks/>
              </p:cNvCxnSpPr>
              <p:nvPr/>
            </p:nvCxnSpPr>
            <p:spPr>
              <a:xfrm>
                <a:off x="7836811" y="3476063"/>
                <a:ext cx="681714"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44" name="グループ化 21543">
              <a:extLst>
                <a:ext uri="{FF2B5EF4-FFF2-40B4-BE49-F238E27FC236}">
                  <a16:creationId xmlns:a16="http://schemas.microsoft.com/office/drawing/2014/main" id="{560A52CF-7993-8FAA-CB6D-C51F3528D25E}"/>
                </a:ext>
              </a:extLst>
            </p:cNvPr>
            <p:cNvGrpSpPr/>
            <p:nvPr/>
          </p:nvGrpSpPr>
          <p:grpSpPr>
            <a:xfrm>
              <a:off x="5839767" y="4418865"/>
              <a:ext cx="1981734" cy="186863"/>
              <a:chOff x="7218310" y="3380671"/>
              <a:chExt cx="1981734" cy="186863"/>
            </a:xfrm>
          </p:grpSpPr>
          <p:sp>
            <p:nvSpPr>
              <p:cNvPr id="21546" name="テキスト ボックス 21545">
                <a:extLst>
                  <a:ext uri="{FF2B5EF4-FFF2-40B4-BE49-F238E27FC236}">
                    <a16:creationId xmlns:a16="http://schemas.microsoft.com/office/drawing/2014/main" id="{CEFF8D47-E6CA-A997-CF18-14AD5183D98E}"/>
                  </a:ext>
                </a:extLst>
              </p:cNvPr>
              <p:cNvSpPr txBox="1"/>
              <p:nvPr/>
            </p:nvSpPr>
            <p:spPr>
              <a:xfrm>
                <a:off x="8560398"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2,333</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47" name="テキスト ボックス 21546">
                <a:extLst>
                  <a:ext uri="{FF2B5EF4-FFF2-40B4-BE49-F238E27FC236}">
                    <a16:creationId xmlns:a16="http://schemas.microsoft.com/office/drawing/2014/main" id="{CA297EF5-080B-36DB-CE63-248BB4401BBB}"/>
                  </a:ext>
                </a:extLst>
              </p:cNvPr>
              <p:cNvSpPr txBox="1"/>
              <p:nvPr/>
            </p:nvSpPr>
            <p:spPr>
              <a:xfrm>
                <a:off x="7415128" y="3388356"/>
                <a:ext cx="639647"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経済労働費</a:t>
                </a:r>
              </a:p>
            </p:txBody>
          </p:sp>
          <p:sp>
            <p:nvSpPr>
              <p:cNvPr id="21548" name="正方形/長方形 21547">
                <a:extLst>
                  <a:ext uri="{FF2B5EF4-FFF2-40B4-BE49-F238E27FC236}">
                    <a16:creationId xmlns:a16="http://schemas.microsoft.com/office/drawing/2014/main" id="{25724D70-7DEC-CB06-7889-13048969F5E5}"/>
                  </a:ext>
                </a:extLst>
              </p:cNvPr>
              <p:cNvSpPr/>
              <p:nvPr/>
            </p:nvSpPr>
            <p:spPr>
              <a:xfrm>
                <a:off x="7218310" y="3380671"/>
                <a:ext cx="149649" cy="186863"/>
              </a:xfrm>
              <a:prstGeom prst="rect">
                <a:avLst/>
              </a:prstGeom>
              <a:solidFill>
                <a:srgbClr val="990099"/>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49" name="直線コネクタ 21548">
                <a:extLst>
                  <a:ext uri="{FF2B5EF4-FFF2-40B4-BE49-F238E27FC236}">
                    <a16:creationId xmlns:a16="http://schemas.microsoft.com/office/drawing/2014/main" id="{BC326198-F767-E033-1040-A045AF47AC51}"/>
                  </a:ext>
                </a:extLst>
              </p:cNvPr>
              <p:cNvCxnSpPr>
                <a:cxnSpLocks/>
              </p:cNvCxnSpPr>
              <p:nvPr/>
            </p:nvCxnSpPr>
            <p:spPr>
              <a:xfrm>
                <a:off x="8096843" y="3476063"/>
                <a:ext cx="421682"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51" name="グループ化 21550">
              <a:extLst>
                <a:ext uri="{FF2B5EF4-FFF2-40B4-BE49-F238E27FC236}">
                  <a16:creationId xmlns:a16="http://schemas.microsoft.com/office/drawing/2014/main" id="{EBC0C975-3C0D-EBA6-D3A3-CB7735820F6D}"/>
                </a:ext>
              </a:extLst>
            </p:cNvPr>
            <p:cNvGrpSpPr/>
            <p:nvPr/>
          </p:nvGrpSpPr>
          <p:grpSpPr>
            <a:xfrm>
              <a:off x="5839767" y="4721686"/>
              <a:ext cx="1981734" cy="186863"/>
              <a:chOff x="7218310" y="3380671"/>
              <a:chExt cx="1981734" cy="186863"/>
            </a:xfrm>
          </p:grpSpPr>
          <p:sp>
            <p:nvSpPr>
              <p:cNvPr id="21552" name="テキスト ボックス 21551">
                <a:extLst>
                  <a:ext uri="{FF2B5EF4-FFF2-40B4-BE49-F238E27FC236}">
                    <a16:creationId xmlns:a16="http://schemas.microsoft.com/office/drawing/2014/main" id="{7BA6E518-A991-D24C-B3DB-EE1D89101986}"/>
                  </a:ext>
                </a:extLst>
              </p:cNvPr>
              <p:cNvSpPr txBox="1"/>
              <p:nvPr/>
            </p:nvSpPr>
            <p:spPr>
              <a:xfrm>
                <a:off x="8560398"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2,080</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53" name="テキスト ボックス 21552">
                <a:extLst>
                  <a:ext uri="{FF2B5EF4-FFF2-40B4-BE49-F238E27FC236}">
                    <a16:creationId xmlns:a16="http://schemas.microsoft.com/office/drawing/2014/main" id="{56377F00-CCD6-5BA5-CF14-CEFE97186C71}"/>
                  </a:ext>
                </a:extLst>
              </p:cNvPr>
              <p:cNvSpPr txBox="1"/>
              <p:nvPr/>
            </p:nvSpPr>
            <p:spPr>
              <a:xfrm>
                <a:off x="7422717" y="3388356"/>
                <a:ext cx="421682"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建設費</a:t>
                </a:r>
              </a:p>
            </p:txBody>
          </p:sp>
          <p:sp>
            <p:nvSpPr>
              <p:cNvPr id="21554" name="正方形/長方形 21553">
                <a:extLst>
                  <a:ext uri="{FF2B5EF4-FFF2-40B4-BE49-F238E27FC236}">
                    <a16:creationId xmlns:a16="http://schemas.microsoft.com/office/drawing/2014/main" id="{CAF492F9-78FB-6288-87DE-1B5015F6B5BC}"/>
                  </a:ext>
                </a:extLst>
              </p:cNvPr>
              <p:cNvSpPr/>
              <p:nvPr/>
            </p:nvSpPr>
            <p:spPr>
              <a:xfrm>
                <a:off x="7218310" y="3380671"/>
                <a:ext cx="149649" cy="186863"/>
              </a:xfrm>
              <a:prstGeom prst="rect">
                <a:avLst/>
              </a:prstGeom>
              <a:solidFill>
                <a:srgbClr val="D8F255"/>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56" name="直線コネクタ 21555">
                <a:extLst>
                  <a:ext uri="{FF2B5EF4-FFF2-40B4-BE49-F238E27FC236}">
                    <a16:creationId xmlns:a16="http://schemas.microsoft.com/office/drawing/2014/main" id="{C3E01CF4-3014-A478-E9F6-31CF12D41C29}"/>
                  </a:ext>
                </a:extLst>
              </p:cNvPr>
              <p:cNvCxnSpPr>
                <a:cxnSpLocks/>
              </p:cNvCxnSpPr>
              <p:nvPr/>
            </p:nvCxnSpPr>
            <p:spPr>
              <a:xfrm>
                <a:off x="7844399" y="3476063"/>
                <a:ext cx="674126"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57" name="グループ化 21556">
              <a:extLst>
                <a:ext uri="{FF2B5EF4-FFF2-40B4-BE49-F238E27FC236}">
                  <a16:creationId xmlns:a16="http://schemas.microsoft.com/office/drawing/2014/main" id="{C3E6EB4F-E563-AC2C-11F2-60642F8D7DCC}"/>
                </a:ext>
              </a:extLst>
            </p:cNvPr>
            <p:cNvGrpSpPr/>
            <p:nvPr/>
          </p:nvGrpSpPr>
          <p:grpSpPr>
            <a:xfrm>
              <a:off x="5839767" y="5024507"/>
              <a:ext cx="1981734" cy="186863"/>
              <a:chOff x="7218310" y="3380671"/>
              <a:chExt cx="1981734" cy="186863"/>
            </a:xfrm>
          </p:grpSpPr>
          <p:sp>
            <p:nvSpPr>
              <p:cNvPr id="21558" name="テキスト ボックス 21557">
                <a:extLst>
                  <a:ext uri="{FF2B5EF4-FFF2-40B4-BE49-F238E27FC236}">
                    <a16:creationId xmlns:a16="http://schemas.microsoft.com/office/drawing/2014/main" id="{D997C32B-4B18-83C7-189F-011271EFAA72}"/>
                  </a:ext>
                </a:extLst>
              </p:cNvPr>
              <p:cNvSpPr txBox="1"/>
              <p:nvPr/>
            </p:nvSpPr>
            <p:spPr>
              <a:xfrm>
                <a:off x="8560398"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1,813</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59" name="テキスト ボックス 21558">
                <a:extLst>
                  <a:ext uri="{FF2B5EF4-FFF2-40B4-BE49-F238E27FC236}">
                    <a16:creationId xmlns:a16="http://schemas.microsoft.com/office/drawing/2014/main" id="{141A96E4-B359-2C1C-74A2-01AD14190969}"/>
                  </a:ext>
                </a:extLst>
              </p:cNvPr>
              <p:cNvSpPr txBox="1"/>
              <p:nvPr/>
            </p:nvSpPr>
            <p:spPr>
              <a:xfrm>
                <a:off x="7418923" y="3384562"/>
                <a:ext cx="421682"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警察費</a:t>
                </a:r>
              </a:p>
            </p:txBody>
          </p:sp>
          <p:sp>
            <p:nvSpPr>
              <p:cNvPr id="21560" name="正方形/長方形 21559">
                <a:extLst>
                  <a:ext uri="{FF2B5EF4-FFF2-40B4-BE49-F238E27FC236}">
                    <a16:creationId xmlns:a16="http://schemas.microsoft.com/office/drawing/2014/main" id="{E4E6B08B-10CA-283A-3114-162FBA4FB1F5}"/>
                  </a:ext>
                </a:extLst>
              </p:cNvPr>
              <p:cNvSpPr/>
              <p:nvPr/>
            </p:nvSpPr>
            <p:spPr>
              <a:xfrm>
                <a:off x="7218310" y="3380671"/>
                <a:ext cx="149649" cy="186863"/>
              </a:xfrm>
              <a:prstGeom prst="rect">
                <a:avLst/>
              </a:prstGeom>
              <a:solidFill>
                <a:srgbClr val="FFCAB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61" name="直線コネクタ 21560">
                <a:extLst>
                  <a:ext uri="{FF2B5EF4-FFF2-40B4-BE49-F238E27FC236}">
                    <a16:creationId xmlns:a16="http://schemas.microsoft.com/office/drawing/2014/main" id="{79EB09DE-E45C-52C4-5312-3BB150F97FC1}"/>
                  </a:ext>
                </a:extLst>
              </p:cNvPr>
              <p:cNvCxnSpPr>
                <a:cxnSpLocks/>
              </p:cNvCxnSpPr>
              <p:nvPr/>
            </p:nvCxnSpPr>
            <p:spPr>
              <a:xfrm>
                <a:off x="7844399" y="3476063"/>
                <a:ext cx="674126"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62" name="グループ化 21561">
              <a:extLst>
                <a:ext uri="{FF2B5EF4-FFF2-40B4-BE49-F238E27FC236}">
                  <a16:creationId xmlns:a16="http://schemas.microsoft.com/office/drawing/2014/main" id="{2DA54FC8-37D6-8902-A02D-49D7C3164487}"/>
                </a:ext>
              </a:extLst>
            </p:cNvPr>
            <p:cNvGrpSpPr/>
            <p:nvPr/>
          </p:nvGrpSpPr>
          <p:grpSpPr>
            <a:xfrm>
              <a:off x="5839767" y="5321390"/>
              <a:ext cx="2084709" cy="186863"/>
              <a:chOff x="7218310" y="3380671"/>
              <a:chExt cx="2084709" cy="186863"/>
            </a:xfrm>
          </p:grpSpPr>
          <p:sp>
            <p:nvSpPr>
              <p:cNvPr id="21563" name="テキスト ボックス 21562">
                <a:extLst>
                  <a:ext uri="{FF2B5EF4-FFF2-40B4-BE49-F238E27FC236}">
                    <a16:creationId xmlns:a16="http://schemas.microsoft.com/office/drawing/2014/main" id="{AD42530F-CA96-1572-1162-17795A5E5764}"/>
                  </a:ext>
                </a:extLst>
              </p:cNvPr>
              <p:cNvSpPr txBox="1"/>
              <p:nvPr/>
            </p:nvSpPr>
            <p:spPr>
              <a:xfrm>
                <a:off x="8663373"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957</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64" name="テキスト ボックス 21563">
                <a:extLst>
                  <a:ext uri="{FF2B5EF4-FFF2-40B4-BE49-F238E27FC236}">
                    <a16:creationId xmlns:a16="http://schemas.microsoft.com/office/drawing/2014/main" id="{CF835FF4-CF9E-BF78-596D-1C56A6719978}"/>
                  </a:ext>
                </a:extLst>
              </p:cNvPr>
              <p:cNvSpPr txBox="1"/>
              <p:nvPr/>
            </p:nvSpPr>
            <p:spPr>
              <a:xfrm>
                <a:off x="7415128" y="3392150"/>
                <a:ext cx="639647"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総務企画費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1567" name="正方形/長方形 21566">
                <a:extLst>
                  <a:ext uri="{FF2B5EF4-FFF2-40B4-BE49-F238E27FC236}">
                    <a16:creationId xmlns:a16="http://schemas.microsoft.com/office/drawing/2014/main" id="{DA859959-E8FF-E08C-5604-A64F777305E4}"/>
                  </a:ext>
                </a:extLst>
              </p:cNvPr>
              <p:cNvSpPr/>
              <p:nvPr/>
            </p:nvSpPr>
            <p:spPr>
              <a:xfrm>
                <a:off x="7218310" y="3380671"/>
                <a:ext cx="149649" cy="186863"/>
              </a:xfrm>
              <a:prstGeom prst="rect">
                <a:avLst/>
              </a:prstGeom>
              <a:solidFill>
                <a:srgbClr val="77D9A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5600" name="直線コネクタ 25599">
                <a:extLst>
                  <a:ext uri="{FF2B5EF4-FFF2-40B4-BE49-F238E27FC236}">
                    <a16:creationId xmlns:a16="http://schemas.microsoft.com/office/drawing/2014/main" id="{890A7884-3954-38FE-95FD-36426E3412DA}"/>
                  </a:ext>
                </a:extLst>
              </p:cNvPr>
              <p:cNvCxnSpPr>
                <a:cxnSpLocks/>
              </p:cNvCxnSpPr>
              <p:nvPr/>
            </p:nvCxnSpPr>
            <p:spPr>
              <a:xfrm>
                <a:off x="8096843" y="3476063"/>
                <a:ext cx="50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5601" name="グループ化 25600">
              <a:extLst>
                <a:ext uri="{FF2B5EF4-FFF2-40B4-BE49-F238E27FC236}">
                  <a16:creationId xmlns:a16="http://schemas.microsoft.com/office/drawing/2014/main" id="{936E5A59-081C-2837-FE06-FCCE292452C5}"/>
                </a:ext>
              </a:extLst>
            </p:cNvPr>
            <p:cNvGrpSpPr/>
            <p:nvPr/>
          </p:nvGrpSpPr>
          <p:grpSpPr>
            <a:xfrm>
              <a:off x="5839767" y="5630148"/>
              <a:ext cx="2084709" cy="186863"/>
              <a:chOff x="7218310" y="3380671"/>
              <a:chExt cx="2084709" cy="186863"/>
            </a:xfrm>
          </p:grpSpPr>
          <p:sp>
            <p:nvSpPr>
              <p:cNvPr id="25602" name="テキスト ボックス 25601">
                <a:extLst>
                  <a:ext uri="{FF2B5EF4-FFF2-40B4-BE49-F238E27FC236}">
                    <a16:creationId xmlns:a16="http://schemas.microsoft.com/office/drawing/2014/main" id="{E3303C5D-96EB-F47B-2A8B-CFED11E18EB7}"/>
                  </a:ext>
                </a:extLst>
              </p:cNvPr>
              <p:cNvSpPr txBox="1"/>
              <p:nvPr/>
            </p:nvSpPr>
            <p:spPr>
              <a:xfrm>
                <a:off x="8663373"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781</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5603" name="テキスト ボックス 25602">
                <a:extLst>
                  <a:ext uri="{FF2B5EF4-FFF2-40B4-BE49-F238E27FC236}">
                    <a16:creationId xmlns:a16="http://schemas.microsoft.com/office/drawing/2014/main" id="{717D8671-1E26-9D47-5AE8-312A7E7A074F}"/>
                  </a:ext>
                </a:extLst>
              </p:cNvPr>
              <p:cNvSpPr txBox="1"/>
              <p:nvPr/>
            </p:nvSpPr>
            <p:spPr>
              <a:xfrm>
                <a:off x="7415128" y="3395944"/>
                <a:ext cx="639647"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農林水産費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5604" name="正方形/長方形 25603">
                <a:extLst>
                  <a:ext uri="{FF2B5EF4-FFF2-40B4-BE49-F238E27FC236}">
                    <a16:creationId xmlns:a16="http://schemas.microsoft.com/office/drawing/2014/main" id="{E395EFF3-AE87-0878-28A9-3DECEEE64153}"/>
                  </a:ext>
                </a:extLst>
              </p:cNvPr>
              <p:cNvSpPr/>
              <p:nvPr/>
            </p:nvSpPr>
            <p:spPr>
              <a:xfrm>
                <a:off x="7218310" y="3380671"/>
                <a:ext cx="149649" cy="186863"/>
              </a:xfrm>
              <a:prstGeom prst="rect">
                <a:avLst/>
              </a:prstGeom>
              <a:solidFill>
                <a:srgbClr val="F6AA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5605" name="直線コネクタ 25604">
                <a:extLst>
                  <a:ext uri="{FF2B5EF4-FFF2-40B4-BE49-F238E27FC236}">
                    <a16:creationId xmlns:a16="http://schemas.microsoft.com/office/drawing/2014/main" id="{0DC7ED12-D843-8EB9-8E81-23CD430CA72B}"/>
                  </a:ext>
                </a:extLst>
              </p:cNvPr>
              <p:cNvCxnSpPr>
                <a:cxnSpLocks/>
              </p:cNvCxnSpPr>
              <p:nvPr/>
            </p:nvCxnSpPr>
            <p:spPr>
              <a:xfrm>
                <a:off x="8096843" y="3476063"/>
                <a:ext cx="50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5606" name="グループ化 25605">
              <a:extLst>
                <a:ext uri="{FF2B5EF4-FFF2-40B4-BE49-F238E27FC236}">
                  <a16:creationId xmlns:a16="http://schemas.microsoft.com/office/drawing/2014/main" id="{9156F873-F8E7-0FBB-F325-7E98A842600C}"/>
                </a:ext>
              </a:extLst>
            </p:cNvPr>
            <p:cNvGrpSpPr/>
            <p:nvPr/>
          </p:nvGrpSpPr>
          <p:grpSpPr>
            <a:xfrm>
              <a:off x="5839767" y="5932969"/>
              <a:ext cx="1981734" cy="186863"/>
              <a:chOff x="7218310" y="3380671"/>
              <a:chExt cx="1981734" cy="186863"/>
            </a:xfrm>
          </p:grpSpPr>
          <p:sp>
            <p:nvSpPr>
              <p:cNvPr id="25607" name="テキスト ボックス 25606">
                <a:extLst>
                  <a:ext uri="{FF2B5EF4-FFF2-40B4-BE49-F238E27FC236}">
                    <a16:creationId xmlns:a16="http://schemas.microsoft.com/office/drawing/2014/main" id="{21F42936-208E-EAED-79D4-A3040BD45D27}"/>
                  </a:ext>
                </a:extLst>
              </p:cNvPr>
              <p:cNvSpPr txBox="1"/>
              <p:nvPr/>
            </p:nvSpPr>
            <p:spPr>
              <a:xfrm>
                <a:off x="8560398"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5,210</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5608" name="テキスト ボックス 25607">
                <a:extLst>
                  <a:ext uri="{FF2B5EF4-FFF2-40B4-BE49-F238E27FC236}">
                    <a16:creationId xmlns:a16="http://schemas.microsoft.com/office/drawing/2014/main" id="{E1D3DECF-3BF1-2A5F-CA09-0332904F81CC}"/>
                  </a:ext>
                </a:extLst>
              </p:cNvPr>
              <p:cNvSpPr txBox="1"/>
              <p:nvPr/>
            </p:nvSpPr>
            <p:spPr>
              <a:xfrm>
                <a:off x="7422717" y="3392150"/>
                <a:ext cx="538748"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諸支出金</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5609" name="正方形/長方形 25608">
                <a:extLst>
                  <a:ext uri="{FF2B5EF4-FFF2-40B4-BE49-F238E27FC236}">
                    <a16:creationId xmlns:a16="http://schemas.microsoft.com/office/drawing/2014/main" id="{22F8ACAA-2287-126D-0B43-6B5EA02A9AC7}"/>
                  </a:ext>
                </a:extLst>
              </p:cNvPr>
              <p:cNvSpPr/>
              <p:nvPr/>
            </p:nvSpPr>
            <p:spPr>
              <a:xfrm>
                <a:off x="7218310" y="3380671"/>
                <a:ext cx="149649" cy="186863"/>
              </a:xfrm>
              <a:prstGeom prst="rect">
                <a:avLst/>
              </a:prstGeom>
              <a:solidFill>
                <a:srgbClr val="FFEA7D"/>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5610" name="直線コネクタ 25609">
                <a:extLst>
                  <a:ext uri="{FF2B5EF4-FFF2-40B4-BE49-F238E27FC236}">
                    <a16:creationId xmlns:a16="http://schemas.microsoft.com/office/drawing/2014/main" id="{3CAF346E-B0A7-F0B7-8918-0C25C2BD9E19}"/>
                  </a:ext>
                </a:extLst>
              </p:cNvPr>
              <p:cNvCxnSpPr>
                <a:cxnSpLocks/>
              </p:cNvCxnSpPr>
              <p:nvPr/>
            </p:nvCxnSpPr>
            <p:spPr>
              <a:xfrm>
                <a:off x="7961465" y="3479857"/>
                <a:ext cx="55706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sp>
          <p:nvSpPr>
            <p:cNvPr id="25611" name="テキスト ボックス 25610">
              <a:extLst>
                <a:ext uri="{FF2B5EF4-FFF2-40B4-BE49-F238E27FC236}">
                  <a16:creationId xmlns:a16="http://schemas.microsoft.com/office/drawing/2014/main" id="{BADE1E35-BBDE-C439-C6D6-4C9BC253864C}"/>
                </a:ext>
              </a:extLst>
            </p:cNvPr>
            <p:cNvSpPr txBox="1">
              <a:spLocks/>
            </p:cNvSpPr>
            <p:nvPr/>
          </p:nvSpPr>
          <p:spPr>
            <a:xfrm>
              <a:off x="2274921" y="4341523"/>
              <a:ext cx="1168910" cy="513474"/>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FF0000"/>
                  </a:solidFill>
                  <a:effectLst/>
                  <a:latin typeface="+mn-ea"/>
                  <a:ea typeface="+mn-ea"/>
                </a:rPr>
                <a:t>歳出</a:t>
              </a:r>
              <a:r>
                <a:rPr lang="zh-TW" altLang="en-US" sz="1600" i="0" u="none" strike="noStrike" dirty="0">
                  <a:solidFill>
                    <a:srgbClr val="000000"/>
                  </a:solidFill>
                  <a:effectLst/>
                  <a:latin typeface="+mn-ea"/>
                  <a:ea typeface="+mn-ea"/>
                </a:rPr>
                <a:t>総額</a:t>
              </a:r>
              <a:endParaRPr lang="zh-TW" altLang="en-US" sz="1600" dirty="0">
                <a:effectLst/>
                <a:latin typeface="+mn-ea"/>
                <a:ea typeface="+mn-ea"/>
              </a:endParaRPr>
            </a:p>
            <a:p>
              <a:pPr algn="ctr" rtl="0">
                <a:lnSpc>
                  <a:spcPct val="80000"/>
                </a:lnSpc>
                <a:spcBef>
                  <a:spcPts val="0"/>
                </a:spcBef>
                <a:spcAft>
                  <a:spcPts val="500"/>
                </a:spcAft>
              </a:pPr>
              <a:r>
                <a:rPr lang="en-US" altLang="ja-JP" sz="1300" i="0" u="none" strike="noStrike" dirty="0">
                  <a:solidFill>
                    <a:srgbClr val="000000"/>
                  </a:solidFill>
                  <a:effectLst/>
                  <a:latin typeface="+mn-ea"/>
                  <a:ea typeface="+mn-ea"/>
                </a:rPr>
                <a:t>2</a:t>
              </a:r>
              <a:r>
                <a:rPr lang="ja-JP" altLang="en-US" sz="1300" i="0" u="none" strike="noStrike">
                  <a:solidFill>
                    <a:srgbClr val="000000"/>
                  </a:solidFill>
                  <a:effectLst/>
                  <a:latin typeface="+mn-ea"/>
                  <a:ea typeface="+mn-ea"/>
                </a:rPr>
                <a:t>兆</a:t>
              </a:r>
              <a:r>
                <a:rPr lang="en-US" altLang="ja-JP" sz="1300" i="0" u="none" strike="noStrike" dirty="0">
                  <a:solidFill>
                    <a:srgbClr val="000000"/>
                  </a:solidFill>
                  <a:effectLst/>
                  <a:latin typeface="+mn-ea"/>
                  <a:ea typeface="+mn-ea"/>
                </a:rPr>
                <a:t>7,949</a:t>
              </a:r>
              <a:r>
                <a:rPr lang="ja-JP" altLang="en-US" sz="1300" i="0" u="none" strike="noStrike">
                  <a:solidFill>
                    <a:srgbClr val="000000"/>
                  </a:solidFill>
                  <a:effectLst/>
                  <a:latin typeface="+mn-ea"/>
                  <a:ea typeface="+mn-ea"/>
                </a:rPr>
                <a:t>億円</a:t>
              </a:r>
              <a:endParaRPr lang="zh-TW" altLang="en-US" sz="1300" dirty="0">
                <a:effectLst/>
                <a:latin typeface="+mn-ea"/>
                <a:ea typeface="+mn-ea"/>
              </a:endParaRPr>
            </a:p>
          </p:txBody>
        </p:sp>
        <p:grpSp>
          <p:nvGrpSpPr>
            <p:cNvPr id="25617" name="グループ化 25616">
              <a:extLst>
                <a:ext uri="{FF2B5EF4-FFF2-40B4-BE49-F238E27FC236}">
                  <a16:creationId xmlns:a16="http://schemas.microsoft.com/office/drawing/2014/main" id="{B3CC73DF-6932-B686-80BD-263A3C6E321E}"/>
                </a:ext>
              </a:extLst>
            </p:cNvPr>
            <p:cNvGrpSpPr/>
            <p:nvPr/>
          </p:nvGrpSpPr>
          <p:grpSpPr>
            <a:xfrm>
              <a:off x="1226527" y="2152056"/>
              <a:ext cx="6903386" cy="453070"/>
              <a:chOff x="1226527" y="2152056"/>
              <a:chExt cx="6903386" cy="453070"/>
            </a:xfrm>
          </p:grpSpPr>
          <p:sp>
            <p:nvSpPr>
              <p:cNvPr id="25618" name="正方形/長方形 25617">
                <a:extLst>
                  <a:ext uri="{FF2B5EF4-FFF2-40B4-BE49-F238E27FC236}">
                    <a16:creationId xmlns:a16="http://schemas.microsoft.com/office/drawing/2014/main" id="{60A6705C-E1E3-FBC9-35B5-7E8807F51EED}"/>
                  </a:ext>
                </a:extLst>
              </p:cNvPr>
              <p:cNvSpPr/>
              <p:nvPr/>
            </p:nvSpPr>
            <p:spPr>
              <a:xfrm>
                <a:off x="1226527" y="2152056"/>
                <a:ext cx="6690946" cy="45307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19" name="テキスト ボックス 25618">
                <a:extLst>
                  <a:ext uri="{FF2B5EF4-FFF2-40B4-BE49-F238E27FC236}">
                    <a16:creationId xmlns:a16="http://schemas.microsoft.com/office/drawing/2014/main" id="{D74B6273-1CC4-DF09-B546-3B4A948543C7}"/>
                  </a:ext>
                </a:extLst>
              </p:cNvPr>
              <p:cNvSpPr txBox="1"/>
              <p:nvPr/>
            </p:nvSpPr>
            <p:spPr>
              <a:xfrm>
                <a:off x="1278357" y="2179252"/>
                <a:ext cx="6851556" cy="353943"/>
              </a:xfrm>
              <a:prstGeom prst="rect">
                <a:avLst/>
              </a:prstGeom>
              <a:noFill/>
            </p:spPr>
            <p:txBody>
              <a:bodyPr wrap="none" rtlCol="0">
                <a:spAutoFit/>
              </a:bodyPr>
              <a:lstStyle/>
              <a:p>
                <a:r>
                  <a:rPr lang="ja-JP" altLang="en-US" sz="1200" spc="-50">
                    <a:solidFill>
                      <a:srgbClr val="005BAD"/>
                    </a:solidFill>
                    <a:latin typeface="HGPGothicE" panose="020B0900000000000000" pitchFamily="34" charset="-128"/>
                    <a:ea typeface="HGPGothicE" panose="020B0900000000000000" pitchFamily="34" charset="-128"/>
                  </a:rPr>
                  <a:t>地方公共団体では</a:t>
                </a:r>
                <a:r>
                  <a:rPr lang="en-US" altLang="ja-JP" sz="1200" spc="-50" dirty="0">
                    <a:solidFill>
                      <a:srgbClr val="005BAD"/>
                    </a:solidFill>
                    <a:latin typeface="HGPGothicE" panose="020B0900000000000000" pitchFamily="34" charset="-128"/>
                    <a:ea typeface="HGPGothicE" panose="020B0900000000000000" pitchFamily="34" charset="-128"/>
                  </a:rPr>
                  <a:t> </a:t>
                </a:r>
                <a:r>
                  <a:rPr lang="ja-JP" altLang="en-US" sz="1700" spc="90">
                    <a:solidFill>
                      <a:srgbClr val="FF0000"/>
                    </a:solidFill>
                    <a:latin typeface="HGPGothicE" panose="020B0900000000000000" pitchFamily="34" charset="-128"/>
                    <a:ea typeface="HGPGothicE" panose="020B0900000000000000" pitchFamily="34" charset="-128"/>
                  </a:rPr>
                  <a:t>住民が安全で快適なくらしを送るため</a:t>
                </a:r>
                <a:r>
                  <a:rPr lang="en-US" altLang="ja-JP" sz="1700" spc="30" dirty="0">
                    <a:solidFill>
                      <a:srgbClr val="FF0000"/>
                    </a:solidFill>
                    <a:latin typeface="HGPGothicE" panose="020B0900000000000000" pitchFamily="34" charset="-128"/>
                    <a:ea typeface="HGPGothicE" panose="020B0900000000000000" pitchFamily="34" charset="-128"/>
                  </a:rPr>
                  <a:t> </a:t>
                </a:r>
                <a:r>
                  <a:rPr lang="ja-JP" altLang="en-US" sz="1200" spc="-40">
                    <a:solidFill>
                      <a:srgbClr val="005BAD"/>
                    </a:solidFill>
                    <a:latin typeface="HGPGothicE" panose="020B0900000000000000" pitchFamily="34" charset="-128"/>
                    <a:ea typeface="HGPGothicE" panose="020B0900000000000000" pitchFamily="34" charset="-128"/>
                  </a:rPr>
                  <a:t>に税金が使われています。</a:t>
                </a:r>
                <a:endParaRPr lang="ja-JP" altLang="en-US" sz="1200" spc="-40" dirty="0">
                  <a:solidFill>
                    <a:srgbClr val="005BAD"/>
                  </a:solidFill>
                  <a:latin typeface="HGPGothicE" panose="020B0900000000000000" pitchFamily="34" charset="-128"/>
                  <a:ea typeface="HGPGothicE" panose="020B0900000000000000" pitchFamily="34" charset="-128"/>
                </a:endParaRPr>
              </a:p>
            </p:txBody>
          </p:sp>
        </p:grpSp>
        <p:grpSp>
          <p:nvGrpSpPr>
            <p:cNvPr id="25620" name="グループ化 25619">
              <a:extLst>
                <a:ext uri="{FF2B5EF4-FFF2-40B4-BE49-F238E27FC236}">
                  <a16:creationId xmlns:a16="http://schemas.microsoft.com/office/drawing/2014/main" id="{DF3621D7-BC3F-9DC6-FC11-7704BC6098D8}"/>
                </a:ext>
              </a:extLst>
            </p:cNvPr>
            <p:cNvGrpSpPr/>
            <p:nvPr/>
          </p:nvGrpSpPr>
          <p:grpSpPr>
            <a:xfrm>
              <a:off x="771086" y="2071610"/>
              <a:ext cx="1224272" cy="259570"/>
              <a:chOff x="1404195" y="2138281"/>
              <a:chExt cx="1224272" cy="259570"/>
            </a:xfrm>
          </p:grpSpPr>
          <p:grpSp>
            <p:nvGrpSpPr>
              <p:cNvPr id="25621" name="グループ化 25620">
                <a:extLst>
                  <a:ext uri="{FF2B5EF4-FFF2-40B4-BE49-F238E27FC236}">
                    <a16:creationId xmlns:a16="http://schemas.microsoft.com/office/drawing/2014/main" id="{BDE9B65E-77A4-994D-06B8-6C5E4106425D}"/>
                  </a:ext>
                </a:extLst>
              </p:cNvPr>
              <p:cNvGrpSpPr/>
              <p:nvPr/>
            </p:nvGrpSpPr>
            <p:grpSpPr>
              <a:xfrm>
                <a:off x="1404195" y="2138281"/>
                <a:ext cx="1224272" cy="259570"/>
                <a:chOff x="1398515" y="2138864"/>
                <a:chExt cx="1224272" cy="259570"/>
              </a:xfrm>
            </p:grpSpPr>
            <p:sp>
              <p:nvSpPr>
                <p:cNvPr id="25631" name="角丸四角形 25630">
                  <a:extLst>
                    <a:ext uri="{FF2B5EF4-FFF2-40B4-BE49-F238E27FC236}">
                      <a16:creationId xmlns:a16="http://schemas.microsoft.com/office/drawing/2014/main" id="{024EA4DF-B939-2B0E-AD60-315DC6C75236}"/>
                    </a:ext>
                  </a:extLst>
                </p:cNvPr>
                <p:cNvSpPr/>
                <p:nvPr/>
              </p:nvSpPr>
              <p:spPr>
                <a:xfrm rot="21301967">
                  <a:off x="1398515" y="2138864"/>
                  <a:ext cx="1224272" cy="184291"/>
                </a:xfrm>
                <a:prstGeom prst="roundRect">
                  <a:avLst>
                    <a:gd name="adj" fmla="val 50000"/>
                  </a:avLst>
                </a:prstGeom>
                <a:solidFill>
                  <a:srgbClr val="015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5BAD"/>
                    </a:solidFill>
                  </a:endParaRPr>
                </a:p>
              </p:txBody>
            </p:sp>
            <p:sp>
              <p:nvSpPr>
                <p:cNvPr id="25632" name="三角形 25631">
                  <a:extLst>
                    <a:ext uri="{FF2B5EF4-FFF2-40B4-BE49-F238E27FC236}">
                      <a16:creationId xmlns:a16="http://schemas.microsoft.com/office/drawing/2014/main" id="{A391BD5F-9B9F-7A2A-AB02-60E3B634BCB1}"/>
                    </a:ext>
                  </a:extLst>
                </p:cNvPr>
                <p:cNvSpPr/>
                <p:nvPr/>
              </p:nvSpPr>
              <p:spPr>
                <a:xfrm rot="10427932">
                  <a:off x="1707028" y="2334661"/>
                  <a:ext cx="98753" cy="63773"/>
                </a:xfrm>
                <a:prstGeom prst="triangle">
                  <a:avLst/>
                </a:prstGeom>
                <a:solidFill>
                  <a:srgbClr val="015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630" name="テキスト ボックス 25629">
                <a:extLst>
                  <a:ext uri="{FF2B5EF4-FFF2-40B4-BE49-F238E27FC236}">
                    <a16:creationId xmlns:a16="http://schemas.microsoft.com/office/drawing/2014/main" id="{4D81E954-AA2D-4CD7-4D54-F86F5AC02621}"/>
                  </a:ext>
                </a:extLst>
              </p:cNvPr>
              <p:cNvSpPr txBox="1"/>
              <p:nvPr/>
            </p:nvSpPr>
            <p:spPr>
              <a:xfrm rot="21274505">
                <a:off x="1505121" y="2158884"/>
                <a:ext cx="1056137" cy="123111"/>
              </a:xfrm>
              <a:prstGeom prst="rect">
                <a:avLst/>
              </a:prstGeom>
              <a:noFill/>
              <a:ln>
                <a:noFill/>
              </a:ln>
            </p:spPr>
            <p:txBody>
              <a:bodyPr wrap="square" lIns="0" tIns="0" rIns="0" bIns="0" rtlCol="0">
                <a:spAutoFit/>
              </a:bodyPr>
              <a:lstStyle/>
              <a:p>
                <a:r>
                  <a:rPr lang="ja-JP" altLang="en-US" sz="800" spc="130">
                    <a:ln w="5080">
                      <a:noFill/>
                    </a:ln>
                    <a:solidFill>
                      <a:schemeClr val="bg1"/>
                    </a:solidFill>
                    <a:latin typeface="HGPｺﾞｼｯｸE" panose="020B0900000000000000" pitchFamily="50" charset="-128"/>
                    <a:ea typeface="HGPｺﾞｼｯｸE" panose="020B0900000000000000" pitchFamily="50" charset="-128"/>
                  </a:rPr>
                  <a:t>グラフから見えてくる</a:t>
                </a:r>
                <a:endParaRPr kumimoji="1" lang="en-US" altLang="ja-JP" sz="800" spc="13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grpSp>
        <p:sp>
          <p:nvSpPr>
            <p:cNvPr id="25633" name="テキスト ボックス 25632">
              <a:extLst>
                <a:ext uri="{FF2B5EF4-FFF2-40B4-BE49-F238E27FC236}">
                  <a16:creationId xmlns:a16="http://schemas.microsoft.com/office/drawing/2014/main" id="{69BE209A-99BA-EF43-831C-6D0EE93425D2}"/>
                </a:ext>
              </a:extLst>
            </p:cNvPr>
            <p:cNvSpPr txBox="1"/>
            <p:nvPr/>
          </p:nvSpPr>
          <p:spPr>
            <a:xfrm>
              <a:off x="5777428" y="2856049"/>
              <a:ext cx="1779334" cy="246221"/>
            </a:xfrm>
            <a:prstGeom prst="rect">
              <a:avLst/>
            </a:prstGeom>
            <a:noFill/>
          </p:spPr>
          <p:txBody>
            <a:bodyPr wrap="none" lIns="0" tIns="0" rIns="0" bIns="0" rtlCol="0">
              <a:spAutoFit/>
            </a:bodyPr>
            <a:lstStyle/>
            <a:p>
              <a:pPr algn="ctr"/>
              <a:r>
                <a:rPr kumimoji="1" lang="ja-JP" altLang="en-US" sz="1600" spc="-90"/>
                <a:t>愛知県の</a:t>
              </a:r>
              <a:r>
                <a:rPr kumimoji="1" lang="ja-JP" altLang="en-US" sz="1600" spc="-90">
                  <a:solidFill>
                    <a:srgbClr val="FF0000"/>
                  </a:solidFill>
                </a:rPr>
                <a:t>歳出</a:t>
              </a:r>
              <a:r>
                <a:rPr kumimoji="1" lang="ja-JP" altLang="en-US" sz="1600" spc="-90"/>
                <a:t>の内訳</a:t>
              </a:r>
            </a:p>
          </p:txBody>
        </p:sp>
        <p:sp>
          <p:nvSpPr>
            <p:cNvPr id="25637" name="テキスト ボックス 25636">
              <a:extLst>
                <a:ext uri="{FF2B5EF4-FFF2-40B4-BE49-F238E27FC236}">
                  <a16:creationId xmlns:a16="http://schemas.microsoft.com/office/drawing/2014/main" id="{0BB3CAA7-3CD5-D5B5-F2DC-3A20454D0C32}"/>
                </a:ext>
              </a:extLst>
            </p:cNvPr>
            <p:cNvSpPr txBox="1"/>
            <p:nvPr/>
          </p:nvSpPr>
          <p:spPr>
            <a:xfrm>
              <a:off x="5707277" y="3082538"/>
              <a:ext cx="1601946" cy="268471"/>
            </a:xfrm>
            <a:prstGeom prst="rect">
              <a:avLst/>
            </a:prstGeom>
            <a:noFill/>
          </p:spPr>
          <p:txBody>
            <a:bodyPr wrap="square">
              <a:spAutoFit/>
            </a:bodyPr>
            <a:lstStyle/>
            <a:p>
              <a:pPr>
                <a:lnSpc>
                  <a:spcPct val="120000"/>
                </a:lnSpc>
              </a:pPr>
              <a:r>
                <a:rPr lang="ja-JP" altLang="en-US" sz="1100">
                  <a:latin typeface="HGPGothicE" panose="020B0900000000000000" pitchFamily="34" charset="-128"/>
                  <a:ea typeface="HGPGothicE" panose="020B0900000000000000" pitchFamily="34" charset="-128"/>
                </a:rPr>
                <a:t>（令和６年度当初予算）</a:t>
              </a:r>
            </a:p>
          </p:txBody>
        </p:sp>
      </p:grpSp>
      <p:sp>
        <p:nvSpPr>
          <p:cNvPr id="3" name="Rectangle 14">
            <a:extLst>
              <a:ext uri="{FF2B5EF4-FFF2-40B4-BE49-F238E27FC236}">
                <a16:creationId xmlns:a16="http://schemas.microsoft.com/office/drawing/2014/main" id="{ADFCB67E-B090-4515-C661-C5A5963461C4}"/>
              </a:ext>
            </a:extLst>
          </p:cNvPr>
          <p:cNvSpPr txBox="1">
            <a:spLocks noChangeArrowheads="1"/>
          </p:cNvSpPr>
          <p:nvPr/>
        </p:nvSpPr>
        <p:spPr bwMode="auto">
          <a:xfrm>
            <a:off x="240030" y="-5222"/>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②</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歳出</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custDataLst>
      <p:tags r:id="rId1"/>
    </p:custDataLst>
    <p:extLst>
      <p:ext uri="{BB962C8B-B14F-4D97-AF65-F5344CB8AC3E}">
        <p14:creationId xmlns:p14="http://schemas.microsoft.com/office/powerpoint/2010/main" val="418320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600"/>
                                        <p:tgtEl>
                                          <p:spTgt spid="32"/>
                                        </p:tgtEl>
                                      </p:cBhvr>
                                    </p:animEffect>
                                    <p:anim calcmode="lin" valueType="num">
                                      <p:cBhvr>
                                        <p:cTn id="12" dur="600" fill="hold"/>
                                        <p:tgtEl>
                                          <p:spTgt spid="32"/>
                                        </p:tgtEl>
                                        <p:attrNameLst>
                                          <p:attrName>ppt_x</p:attrName>
                                        </p:attrNameLst>
                                      </p:cBhvr>
                                      <p:tavLst>
                                        <p:tav tm="0">
                                          <p:val>
                                            <p:strVal val="#ppt_x"/>
                                          </p:val>
                                        </p:tav>
                                        <p:tav tm="100000">
                                          <p:val>
                                            <p:strVal val="#ppt_x"/>
                                          </p:val>
                                        </p:tav>
                                      </p:tavLst>
                                    </p:anim>
                                    <p:anim calcmode="lin" valueType="num">
                                      <p:cBhvr>
                                        <p:cTn id="13" dur="6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B6A581E0-05BE-5A50-FB3B-2DD931E4927A}"/>
              </a:ext>
            </a:extLst>
          </p:cNvPr>
          <p:cNvGrpSpPr/>
          <p:nvPr/>
        </p:nvGrpSpPr>
        <p:grpSpPr>
          <a:xfrm>
            <a:off x="908662" y="966692"/>
            <a:ext cx="7475609" cy="615553"/>
            <a:chOff x="345714" y="966692"/>
            <a:chExt cx="7475609" cy="615553"/>
          </a:xfrm>
        </p:grpSpPr>
        <p:sp>
          <p:nvSpPr>
            <p:cNvPr id="5" name="テキスト ボックス 4">
              <a:extLst>
                <a:ext uri="{FF2B5EF4-FFF2-40B4-BE49-F238E27FC236}">
                  <a16:creationId xmlns:a16="http://schemas.microsoft.com/office/drawing/2014/main" id="{D6135416-92E6-FBB2-DD4E-9AB3DD78C912}"/>
                </a:ext>
              </a:extLst>
            </p:cNvPr>
            <p:cNvSpPr txBox="1"/>
            <p:nvPr/>
          </p:nvSpPr>
          <p:spPr>
            <a:xfrm>
              <a:off x="345714" y="1228302"/>
              <a:ext cx="4074105" cy="353943"/>
            </a:xfrm>
            <a:prstGeom prst="rect">
              <a:avLst/>
            </a:prstGeom>
            <a:noFill/>
          </p:spPr>
          <p:txBody>
            <a:bodyPr wrap="square" rtlCol="0">
              <a:spAutoFit/>
            </a:bodyPr>
            <a:lstStyle/>
            <a:p>
              <a:r>
                <a:rPr lang="ja-JP" altLang="en-US" sz="1700">
                  <a:solidFill>
                    <a:srgbClr val="015BAC"/>
                  </a:solidFill>
                </a:rPr>
                <a:t>歳出（当初予算）を県民一人あたりにすると</a:t>
              </a:r>
              <a:endParaRPr kumimoji="1" lang="ja-JP" altLang="en-US" sz="1700" spc="120" dirty="0">
                <a:solidFill>
                  <a:srgbClr val="015BAC"/>
                </a:solidFill>
              </a:endParaRPr>
            </a:p>
          </p:txBody>
        </p:sp>
        <p:sp>
          <p:nvSpPr>
            <p:cNvPr id="7" name="テキスト ボックス 6">
              <a:extLst>
                <a:ext uri="{FF2B5EF4-FFF2-40B4-BE49-F238E27FC236}">
                  <a16:creationId xmlns:a16="http://schemas.microsoft.com/office/drawing/2014/main" id="{7C520407-B0E0-2B7C-4DA8-2A0F28ADFC46}"/>
                </a:ext>
              </a:extLst>
            </p:cNvPr>
            <p:cNvSpPr txBox="1"/>
            <p:nvPr/>
          </p:nvSpPr>
          <p:spPr>
            <a:xfrm>
              <a:off x="4481274" y="966692"/>
              <a:ext cx="3340049" cy="615553"/>
            </a:xfrm>
            <a:prstGeom prst="rect">
              <a:avLst/>
            </a:prstGeom>
            <a:noFill/>
            <a:ln>
              <a:noFill/>
            </a:ln>
          </p:spPr>
          <p:txBody>
            <a:bodyPr wrap="square" lIns="0" tIns="0" rIns="0" bIns="0" rtlCol="0">
              <a:spAutoFit/>
            </a:bodyPr>
            <a:lstStyle/>
            <a:p>
              <a:r>
                <a:rPr lang="ja-JP" altLang="en-US" sz="4000" spc="300">
                  <a:ln w="5080">
                    <a:noFill/>
                  </a:ln>
                  <a:solidFill>
                    <a:srgbClr val="015BAC"/>
                  </a:solidFill>
                  <a:latin typeface="HGPｺﾞｼｯｸE" panose="020B0900000000000000" pitchFamily="50" charset="-128"/>
                  <a:ea typeface="HGPｺﾞｼｯｸE" panose="020B0900000000000000" pitchFamily="50" charset="-128"/>
                </a:rPr>
                <a:t>約</a:t>
              </a:r>
              <a:r>
                <a:rPr lang="en-US" altLang="ja-JP" sz="4000" spc="300" dirty="0">
                  <a:ln w="5080">
                    <a:noFill/>
                  </a:ln>
                  <a:solidFill>
                    <a:srgbClr val="015BAC"/>
                  </a:solidFill>
                  <a:latin typeface="HGPｺﾞｼｯｸE" panose="020B0900000000000000" pitchFamily="50" charset="-128"/>
                  <a:ea typeface="HGPｺﾞｼｯｸE" panose="020B0900000000000000" pitchFamily="50" charset="-128"/>
                </a:rPr>
                <a:t>372,000</a:t>
              </a:r>
              <a:r>
                <a:rPr lang="ja-JP" altLang="en-US" sz="4000">
                  <a:ln w="5080">
                    <a:noFill/>
                  </a:ln>
                  <a:solidFill>
                    <a:srgbClr val="015BAC"/>
                  </a:solidFill>
                  <a:latin typeface="HGPｺﾞｼｯｸE" panose="020B0900000000000000" pitchFamily="50" charset="-128"/>
                  <a:ea typeface="HGPｺﾞｼｯｸE" panose="020B0900000000000000" pitchFamily="50" charset="-128"/>
                </a:rPr>
                <a:t>円</a:t>
              </a:r>
              <a:endParaRPr kumimoji="1" lang="en-US" altLang="ja-JP" sz="4000" dirty="0">
                <a:ln w="5080">
                  <a:noFill/>
                </a:ln>
                <a:solidFill>
                  <a:srgbClr val="015BAC"/>
                </a:solidFill>
                <a:effectLst/>
                <a:latin typeface="HGPｺﾞｼｯｸE" panose="020B0900000000000000" pitchFamily="50" charset="-128"/>
                <a:ea typeface="HGPｺﾞｼｯｸE" panose="020B0900000000000000" pitchFamily="50" charset="-128"/>
              </a:endParaRPr>
            </a:p>
          </p:txBody>
        </p:sp>
      </p:grpSp>
      <p:grpSp>
        <p:nvGrpSpPr>
          <p:cNvPr id="3" name="グループ化 2">
            <a:extLst>
              <a:ext uri="{FF2B5EF4-FFF2-40B4-BE49-F238E27FC236}">
                <a16:creationId xmlns:a16="http://schemas.microsoft.com/office/drawing/2014/main" id="{A035E81C-FC96-4250-92A9-96276897AE0D}"/>
              </a:ext>
            </a:extLst>
          </p:cNvPr>
          <p:cNvGrpSpPr/>
          <p:nvPr/>
        </p:nvGrpSpPr>
        <p:grpSpPr>
          <a:xfrm>
            <a:off x="377006" y="1567315"/>
            <a:ext cx="8383516" cy="5066566"/>
            <a:chOff x="377006" y="1567315"/>
            <a:chExt cx="8383516" cy="5066566"/>
          </a:xfrm>
        </p:grpSpPr>
        <p:grpSp>
          <p:nvGrpSpPr>
            <p:cNvPr id="4" name="グループ化 3">
              <a:extLst>
                <a:ext uri="{FF2B5EF4-FFF2-40B4-BE49-F238E27FC236}">
                  <a16:creationId xmlns:a16="http://schemas.microsoft.com/office/drawing/2014/main" id="{1FC05509-6257-4034-496C-56553EB5E264}"/>
                </a:ext>
              </a:extLst>
            </p:cNvPr>
            <p:cNvGrpSpPr/>
            <p:nvPr/>
          </p:nvGrpSpPr>
          <p:grpSpPr>
            <a:xfrm>
              <a:off x="1550194" y="2182869"/>
              <a:ext cx="6100761" cy="3603570"/>
              <a:chOff x="1550194" y="2182869"/>
              <a:chExt cx="6100761" cy="3603570"/>
            </a:xfrm>
          </p:grpSpPr>
          <p:sp>
            <p:nvSpPr>
              <p:cNvPr id="54" name="円/楕円 53">
                <a:extLst>
                  <a:ext uri="{FF2B5EF4-FFF2-40B4-BE49-F238E27FC236}">
                    <a16:creationId xmlns:a16="http://schemas.microsoft.com/office/drawing/2014/main" id="{C503B1F9-734A-DF0D-B670-9FBD73B4B975}"/>
                  </a:ext>
                </a:extLst>
              </p:cNvPr>
              <p:cNvSpPr/>
              <p:nvPr/>
            </p:nvSpPr>
            <p:spPr>
              <a:xfrm>
                <a:off x="1550194" y="2182869"/>
                <a:ext cx="6100761" cy="3603570"/>
              </a:xfrm>
              <a:prstGeom prst="ellipse">
                <a:avLst/>
              </a:prstGeom>
              <a:solidFill>
                <a:srgbClr val="FF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descr="時計 が含まれている画像&#10;&#10;AI によって生成されたコンテンツは間違っている可能性があります。">
                <a:extLst>
                  <a:ext uri="{FF2B5EF4-FFF2-40B4-BE49-F238E27FC236}">
                    <a16:creationId xmlns:a16="http://schemas.microsoft.com/office/drawing/2014/main" id="{00742DD0-0DD6-3D5C-1F8A-E7E12D5A1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468" y="2390790"/>
                <a:ext cx="969115" cy="3059891"/>
              </a:xfrm>
              <a:prstGeom prst="rect">
                <a:avLst/>
              </a:prstGeom>
            </p:spPr>
          </p:pic>
        </p:grpSp>
        <p:grpSp>
          <p:nvGrpSpPr>
            <p:cNvPr id="48" name="グループ化 47">
              <a:extLst>
                <a:ext uri="{FF2B5EF4-FFF2-40B4-BE49-F238E27FC236}">
                  <a16:creationId xmlns:a16="http://schemas.microsoft.com/office/drawing/2014/main" id="{1B12530D-BC8E-AF4C-BE50-2AD2C09D467D}"/>
                </a:ext>
              </a:extLst>
            </p:cNvPr>
            <p:cNvGrpSpPr/>
            <p:nvPr/>
          </p:nvGrpSpPr>
          <p:grpSpPr>
            <a:xfrm>
              <a:off x="5263330" y="1567315"/>
              <a:ext cx="1832698" cy="1977466"/>
              <a:chOff x="5263330" y="1567315"/>
              <a:chExt cx="1832698" cy="1977466"/>
            </a:xfrm>
          </p:grpSpPr>
          <p:sp>
            <p:nvSpPr>
              <p:cNvPr id="47" name="円/楕円 46">
                <a:extLst>
                  <a:ext uri="{FF2B5EF4-FFF2-40B4-BE49-F238E27FC236}">
                    <a16:creationId xmlns:a16="http://schemas.microsoft.com/office/drawing/2014/main" id="{8A224451-9451-C962-C730-E74A4D33B9FC}"/>
                  </a:ext>
                </a:extLst>
              </p:cNvPr>
              <p:cNvSpPr/>
              <p:nvPr/>
            </p:nvSpPr>
            <p:spPr>
              <a:xfrm>
                <a:off x="5263330" y="1712083"/>
                <a:ext cx="1832698" cy="1832698"/>
              </a:xfrm>
              <a:prstGeom prst="ellipse">
                <a:avLst/>
              </a:prstGeom>
              <a:solidFill>
                <a:srgbClr val="CFEC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a:extLst>
                  <a:ext uri="{FF2B5EF4-FFF2-40B4-BE49-F238E27FC236}">
                    <a16:creationId xmlns:a16="http://schemas.microsoft.com/office/drawing/2014/main" id="{AF207CAB-E87A-46FF-32F3-B8A8ECD71B58}"/>
                  </a:ext>
                </a:extLst>
              </p:cNvPr>
              <p:cNvSpPr/>
              <p:nvPr/>
            </p:nvSpPr>
            <p:spPr>
              <a:xfrm>
                <a:off x="5488889" y="2647520"/>
                <a:ext cx="1369112" cy="224267"/>
              </a:xfrm>
              <a:prstGeom prst="roundRect">
                <a:avLst>
                  <a:gd name="adj" fmla="val 50000"/>
                </a:avLst>
              </a:prstGeom>
              <a:solidFill>
                <a:srgbClr val="015BA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教育・スポーツ費</a:t>
                </a:r>
                <a:endParaRPr kumimoji="1" lang="ja-JP" altLang="en-US" sz="1000"/>
              </a:p>
            </p:txBody>
          </p:sp>
          <p:sp>
            <p:nvSpPr>
              <p:cNvPr id="26" name="テキスト ボックス 25">
                <a:extLst>
                  <a:ext uri="{FF2B5EF4-FFF2-40B4-BE49-F238E27FC236}">
                    <a16:creationId xmlns:a16="http://schemas.microsoft.com/office/drawing/2014/main" id="{2BF2F2C7-FF26-9665-D0EB-0559529D55F9}"/>
                  </a:ext>
                </a:extLst>
              </p:cNvPr>
              <p:cNvSpPr txBox="1"/>
              <p:nvPr/>
            </p:nvSpPr>
            <p:spPr>
              <a:xfrm>
                <a:off x="5617476" y="2894077"/>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77,900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pic>
            <p:nvPicPr>
              <p:cNvPr id="30" name="図 29" descr="時計 が含まれている画像&#10;&#10;AI によって生成されたコンテンツは間違っている可能性があります。">
                <a:extLst>
                  <a:ext uri="{FF2B5EF4-FFF2-40B4-BE49-F238E27FC236}">
                    <a16:creationId xmlns:a16="http://schemas.microsoft.com/office/drawing/2014/main" id="{0AEDBFCD-9333-3B1B-54E4-CAD5371ADCB7}"/>
                  </a:ext>
                </a:extLst>
              </p:cNvPr>
              <p:cNvPicPr>
                <a:picLocks noChangeAspect="1"/>
              </p:cNvPicPr>
              <p:nvPr/>
            </p:nvPicPr>
            <p:blipFill>
              <a:blip r:embed="rId4">
                <a:extLst>
                  <a:ext uri="{28A0092B-C50C-407E-A947-70E740481C1C}">
                    <a14:useLocalDpi xmlns:a14="http://schemas.microsoft.com/office/drawing/2010/main" val="0"/>
                  </a:ext>
                </a:extLst>
              </a:blip>
              <a:srcRect r="15079" b="40654"/>
              <a:stretch/>
            </p:blipFill>
            <p:spPr>
              <a:xfrm>
                <a:off x="5514976" y="1567315"/>
                <a:ext cx="1343025" cy="1057916"/>
              </a:xfrm>
              <a:prstGeom prst="rect">
                <a:avLst/>
              </a:prstGeom>
            </p:spPr>
          </p:pic>
        </p:grpSp>
        <p:grpSp>
          <p:nvGrpSpPr>
            <p:cNvPr id="49" name="グループ化 48">
              <a:extLst>
                <a:ext uri="{FF2B5EF4-FFF2-40B4-BE49-F238E27FC236}">
                  <a16:creationId xmlns:a16="http://schemas.microsoft.com/office/drawing/2014/main" id="{87CF7A78-AD2D-FB08-C067-EDE214ABD345}"/>
                </a:ext>
              </a:extLst>
            </p:cNvPr>
            <p:cNvGrpSpPr/>
            <p:nvPr/>
          </p:nvGrpSpPr>
          <p:grpSpPr>
            <a:xfrm>
              <a:off x="6927824" y="2860311"/>
              <a:ext cx="1832698" cy="2041783"/>
              <a:chOff x="6927824" y="2860311"/>
              <a:chExt cx="1832698" cy="2041783"/>
            </a:xfrm>
          </p:grpSpPr>
          <p:sp>
            <p:nvSpPr>
              <p:cNvPr id="46" name="円/楕円 45">
                <a:extLst>
                  <a:ext uri="{FF2B5EF4-FFF2-40B4-BE49-F238E27FC236}">
                    <a16:creationId xmlns:a16="http://schemas.microsoft.com/office/drawing/2014/main" id="{EA994808-9295-54DC-50F1-A96100BF0761}"/>
                  </a:ext>
                </a:extLst>
              </p:cNvPr>
              <p:cNvSpPr/>
              <p:nvPr/>
            </p:nvSpPr>
            <p:spPr>
              <a:xfrm>
                <a:off x="6927824" y="3069396"/>
                <a:ext cx="1832698" cy="1832698"/>
              </a:xfrm>
              <a:prstGeom prst="ellipse">
                <a:avLst/>
              </a:prstGeom>
              <a:solidFill>
                <a:srgbClr val="FFD9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a:extLst>
                  <a:ext uri="{FF2B5EF4-FFF2-40B4-BE49-F238E27FC236}">
                    <a16:creationId xmlns:a16="http://schemas.microsoft.com/office/drawing/2014/main" id="{CD6474FE-9E45-0B3E-557D-0F707232E63D}"/>
                  </a:ext>
                </a:extLst>
              </p:cNvPr>
              <p:cNvSpPr/>
              <p:nvPr/>
            </p:nvSpPr>
            <p:spPr>
              <a:xfrm>
                <a:off x="7160526" y="3997689"/>
                <a:ext cx="1369112" cy="224267"/>
              </a:xfrm>
              <a:prstGeom prst="roundRect">
                <a:avLst>
                  <a:gd name="adj" fmla="val 50000"/>
                </a:avLst>
              </a:prstGeom>
              <a:solidFill>
                <a:srgbClr val="ED6F48"/>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福祉医療費</a:t>
                </a:r>
                <a:endParaRPr kumimoji="1" lang="ja-JP" altLang="en-US" sz="1000"/>
              </a:p>
            </p:txBody>
          </p:sp>
          <p:sp>
            <p:nvSpPr>
              <p:cNvPr id="23" name="テキスト ボックス 22">
                <a:extLst>
                  <a:ext uri="{FF2B5EF4-FFF2-40B4-BE49-F238E27FC236}">
                    <a16:creationId xmlns:a16="http://schemas.microsoft.com/office/drawing/2014/main" id="{3CBFD35D-F068-8997-E57A-97C2E153ED54}"/>
                  </a:ext>
                </a:extLst>
              </p:cNvPr>
              <p:cNvSpPr txBox="1"/>
              <p:nvPr/>
            </p:nvSpPr>
            <p:spPr>
              <a:xfrm>
                <a:off x="7296257" y="4251390"/>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66,500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pic>
            <p:nvPicPr>
              <p:cNvPr id="32" name="図 31" descr="時計, 男 が含まれている画像&#10;&#10;AI によって生成されたコンテンツは間違っている可能性があります。">
                <a:extLst>
                  <a:ext uri="{FF2B5EF4-FFF2-40B4-BE49-F238E27FC236}">
                    <a16:creationId xmlns:a16="http://schemas.microsoft.com/office/drawing/2014/main" id="{42B56BFC-9BFA-2052-37E1-AB058D9AF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557" y="2860311"/>
                <a:ext cx="1122808" cy="1605337"/>
              </a:xfrm>
              <a:prstGeom prst="rect">
                <a:avLst/>
              </a:prstGeom>
            </p:spPr>
          </p:pic>
        </p:grpSp>
        <p:grpSp>
          <p:nvGrpSpPr>
            <p:cNvPr id="50" name="グループ化 49">
              <a:extLst>
                <a:ext uri="{FF2B5EF4-FFF2-40B4-BE49-F238E27FC236}">
                  <a16:creationId xmlns:a16="http://schemas.microsoft.com/office/drawing/2014/main" id="{4DF523BC-3D92-B350-E737-7471788223F5}"/>
                </a:ext>
              </a:extLst>
            </p:cNvPr>
            <p:cNvGrpSpPr/>
            <p:nvPr/>
          </p:nvGrpSpPr>
          <p:grpSpPr>
            <a:xfrm>
              <a:off x="5263331" y="4426709"/>
              <a:ext cx="1832698" cy="1832698"/>
              <a:chOff x="5263331" y="4426709"/>
              <a:chExt cx="1832698" cy="1832698"/>
            </a:xfrm>
          </p:grpSpPr>
          <p:sp>
            <p:nvSpPr>
              <p:cNvPr id="45" name="円/楕円 44">
                <a:extLst>
                  <a:ext uri="{FF2B5EF4-FFF2-40B4-BE49-F238E27FC236}">
                    <a16:creationId xmlns:a16="http://schemas.microsoft.com/office/drawing/2014/main" id="{1599FCEF-B738-765F-8561-0058127F7768}"/>
                  </a:ext>
                </a:extLst>
              </p:cNvPr>
              <p:cNvSpPr/>
              <p:nvPr/>
            </p:nvSpPr>
            <p:spPr>
              <a:xfrm>
                <a:off x="5263331" y="4426709"/>
                <a:ext cx="1832698" cy="1832698"/>
              </a:xfrm>
              <a:prstGeom prst="ellipse">
                <a:avLst/>
              </a:prstGeom>
              <a:solidFill>
                <a:srgbClr val="E5ED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a:extLst>
                  <a:ext uri="{FF2B5EF4-FFF2-40B4-BE49-F238E27FC236}">
                    <a16:creationId xmlns:a16="http://schemas.microsoft.com/office/drawing/2014/main" id="{A04970DC-C5E1-6606-7231-8899A8DABAC3}"/>
                  </a:ext>
                </a:extLst>
              </p:cNvPr>
              <p:cNvSpPr/>
              <p:nvPr/>
            </p:nvSpPr>
            <p:spPr>
              <a:xfrm>
                <a:off x="5488889" y="5362145"/>
                <a:ext cx="1369112" cy="224267"/>
              </a:xfrm>
              <a:prstGeom prst="roundRect">
                <a:avLst>
                  <a:gd name="adj" fmla="val 50000"/>
                </a:avLst>
              </a:prstGeom>
              <a:solidFill>
                <a:srgbClr val="59AA0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公債費</a:t>
                </a:r>
                <a:endParaRPr kumimoji="1" lang="ja-JP" altLang="en-US" sz="1000"/>
              </a:p>
            </p:txBody>
          </p:sp>
          <p:sp>
            <p:nvSpPr>
              <p:cNvPr id="21" name="テキスト ボックス 20">
                <a:extLst>
                  <a:ext uri="{FF2B5EF4-FFF2-40B4-BE49-F238E27FC236}">
                    <a16:creationId xmlns:a16="http://schemas.microsoft.com/office/drawing/2014/main" id="{0EB85657-C875-FEFB-0309-A6BBEFEFCCE1}"/>
                  </a:ext>
                </a:extLst>
              </p:cNvPr>
              <p:cNvSpPr txBox="1"/>
              <p:nvPr/>
            </p:nvSpPr>
            <p:spPr>
              <a:xfrm>
                <a:off x="5638908" y="5622990"/>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48,900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pic>
            <p:nvPicPr>
              <p:cNvPr id="34" name="図 33" descr="テキスト が含まれている画像&#10;&#10;AI によって生成されたコンテンツは間違っている可能性があります。">
                <a:extLst>
                  <a:ext uri="{FF2B5EF4-FFF2-40B4-BE49-F238E27FC236}">
                    <a16:creationId xmlns:a16="http://schemas.microsoft.com/office/drawing/2014/main" id="{4CE59400-C177-9222-3486-49F7DFBF9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8035" y="4552022"/>
                <a:ext cx="1109915" cy="751878"/>
              </a:xfrm>
              <a:prstGeom prst="rect">
                <a:avLst/>
              </a:prstGeom>
            </p:spPr>
          </p:pic>
        </p:grpSp>
        <p:grpSp>
          <p:nvGrpSpPr>
            <p:cNvPr id="51" name="グループ化 50">
              <a:extLst>
                <a:ext uri="{FF2B5EF4-FFF2-40B4-BE49-F238E27FC236}">
                  <a16:creationId xmlns:a16="http://schemas.microsoft.com/office/drawing/2014/main" id="{1E06B9DC-D79B-487E-9501-E6427B1E8EF6}"/>
                </a:ext>
              </a:extLst>
            </p:cNvPr>
            <p:cNvGrpSpPr/>
            <p:nvPr/>
          </p:nvGrpSpPr>
          <p:grpSpPr>
            <a:xfrm>
              <a:off x="2034356" y="4426709"/>
              <a:ext cx="1832698" cy="1832698"/>
              <a:chOff x="2034356" y="4426709"/>
              <a:chExt cx="1832698" cy="1832698"/>
            </a:xfrm>
          </p:grpSpPr>
          <p:sp>
            <p:nvSpPr>
              <p:cNvPr id="44" name="円/楕円 43">
                <a:extLst>
                  <a:ext uri="{FF2B5EF4-FFF2-40B4-BE49-F238E27FC236}">
                    <a16:creationId xmlns:a16="http://schemas.microsoft.com/office/drawing/2014/main" id="{2AFD7D8D-CDCF-802F-2D35-2AE9651255CE}"/>
                  </a:ext>
                </a:extLst>
              </p:cNvPr>
              <p:cNvSpPr/>
              <p:nvPr/>
            </p:nvSpPr>
            <p:spPr>
              <a:xfrm>
                <a:off x="2034356" y="4426709"/>
                <a:ext cx="1832698" cy="1832698"/>
              </a:xfrm>
              <a:prstGeom prst="ellipse">
                <a:avLst/>
              </a:prstGeom>
              <a:solidFill>
                <a:srgbClr val="E5E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A4DC9CC6-16AF-89EA-B7BF-08B42D933EF6}"/>
                  </a:ext>
                </a:extLst>
              </p:cNvPr>
              <p:cNvSpPr/>
              <p:nvPr/>
            </p:nvSpPr>
            <p:spPr>
              <a:xfrm>
                <a:off x="2267058" y="5362145"/>
                <a:ext cx="1369112" cy="224267"/>
              </a:xfrm>
              <a:prstGeom prst="roundRect">
                <a:avLst>
                  <a:gd name="adj" fmla="val 50000"/>
                </a:avLst>
              </a:prstGeom>
              <a:solidFill>
                <a:srgbClr val="9678B4"/>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経済労働費</a:t>
                </a:r>
                <a:endParaRPr kumimoji="1" lang="ja-JP" altLang="en-US" sz="1000"/>
              </a:p>
            </p:txBody>
          </p:sp>
          <p:sp>
            <p:nvSpPr>
              <p:cNvPr id="19" name="テキスト ボックス 18">
                <a:extLst>
                  <a:ext uri="{FF2B5EF4-FFF2-40B4-BE49-F238E27FC236}">
                    <a16:creationId xmlns:a16="http://schemas.microsoft.com/office/drawing/2014/main" id="{C6984516-DFC2-1157-C3F9-389BECD63CEB}"/>
                  </a:ext>
                </a:extLst>
              </p:cNvPr>
              <p:cNvSpPr txBox="1"/>
              <p:nvPr/>
            </p:nvSpPr>
            <p:spPr>
              <a:xfrm>
                <a:off x="2431365" y="5601558"/>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31,100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pic>
            <p:nvPicPr>
              <p:cNvPr id="36" name="図 35" descr="グラフィカル ユーザー インターフェイス が含まれている画像&#10;&#10;AI によって生成されたコンテンツは間違っている可能性があります。">
                <a:extLst>
                  <a:ext uri="{FF2B5EF4-FFF2-40B4-BE49-F238E27FC236}">
                    <a16:creationId xmlns:a16="http://schemas.microsoft.com/office/drawing/2014/main" id="{D17F68E5-6640-B107-46DF-CA960FAAD6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9941" y="4543963"/>
                <a:ext cx="1076215" cy="789224"/>
              </a:xfrm>
              <a:prstGeom prst="rect">
                <a:avLst/>
              </a:prstGeom>
            </p:spPr>
          </p:pic>
        </p:grpSp>
        <p:grpSp>
          <p:nvGrpSpPr>
            <p:cNvPr id="52" name="グループ化 51">
              <a:extLst>
                <a:ext uri="{FF2B5EF4-FFF2-40B4-BE49-F238E27FC236}">
                  <a16:creationId xmlns:a16="http://schemas.microsoft.com/office/drawing/2014/main" id="{98B52834-9C2D-76FF-E218-B95D53B502E6}"/>
                </a:ext>
              </a:extLst>
            </p:cNvPr>
            <p:cNvGrpSpPr/>
            <p:nvPr/>
          </p:nvGrpSpPr>
          <p:grpSpPr>
            <a:xfrm>
              <a:off x="377006" y="3069397"/>
              <a:ext cx="1832698" cy="1832698"/>
              <a:chOff x="377006" y="3069397"/>
              <a:chExt cx="1832698" cy="1832698"/>
            </a:xfrm>
          </p:grpSpPr>
          <p:sp>
            <p:nvSpPr>
              <p:cNvPr id="43" name="円/楕円 42">
                <a:extLst>
                  <a:ext uri="{FF2B5EF4-FFF2-40B4-BE49-F238E27FC236}">
                    <a16:creationId xmlns:a16="http://schemas.microsoft.com/office/drawing/2014/main" id="{05DE4045-A501-5BAA-B8FC-5406B26520E8}"/>
                  </a:ext>
                </a:extLst>
              </p:cNvPr>
              <p:cNvSpPr/>
              <p:nvPr/>
            </p:nvSpPr>
            <p:spPr>
              <a:xfrm>
                <a:off x="377006" y="3069397"/>
                <a:ext cx="1832698" cy="1832698"/>
              </a:xfrm>
              <a:prstGeom prst="ellipse">
                <a:avLst/>
              </a:prstGeom>
              <a:solidFill>
                <a:srgbClr val="D0F2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3FBCA808-331F-C5D0-9585-69B71538954C}"/>
                  </a:ext>
                </a:extLst>
              </p:cNvPr>
              <p:cNvSpPr/>
              <p:nvPr/>
            </p:nvSpPr>
            <p:spPr>
              <a:xfrm>
                <a:off x="595421" y="4004832"/>
                <a:ext cx="1369112" cy="224267"/>
              </a:xfrm>
              <a:prstGeom prst="roundRect">
                <a:avLst>
                  <a:gd name="adj" fmla="val 50000"/>
                </a:avLst>
              </a:prstGeom>
              <a:solidFill>
                <a:srgbClr val="4AAD85"/>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t>建設費</a:t>
                </a:r>
              </a:p>
            </p:txBody>
          </p:sp>
          <p:sp>
            <p:nvSpPr>
              <p:cNvPr id="17" name="テキスト ボックス 16">
                <a:extLst>
                  <a:ext uri="{FF2B5EF4-FFF2-40B4-BE49-F238E27FC236}">
                    <a16:creationId xmlns:a16="http://schemas.microsoft.com/office/drawing/2014/main" id="{2B104053-88F1-047F-5CB3-21B21DDC104D}"/>
                  </a:ext>
                </a:extLst>
              </p:cNvPr>
              <p:cNvSpPr txBox="1"/>
              <p:nvPr/>
            </p:nvSpPr>
            <p:spPr>
              <a:xfrm>
                <a:off x="724008" y="4244245"/>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27,700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pic>
            <p:nvPicPr>
              <p:cNvPr id="38" name="図 37" descr="テキスト が含まれている画像&#10;&#10;AI によって生成されたコンテンツは間違っている可能性があります。">
                <a:extLst>
                  <a:ext uri="{FF2B5EF4-FFF2-40B4-BE49-F238E27FC236}">
                    <a16:creationId xmlns:a16="http://schemas.microsoft.com/office/drawing/2014/main" id="{C6B2DC24-312D-C594-118C-5C94CFBBEF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877" y="3154946"/>
                <a:ext cx="925715" cy="781915"/>
              </a:xfrm>
              <a:prstGeom prst="rect">
                <a:avLst/>
              </a:prstGeom>
            </p:spPr>
          </p:pic>
        </p:grpSp>
        <p:grpSp>
          <p:nvGrpSpPr>
            <p:cNvPr id="42" name="グループ化 41">
              <a:extLst>
                <a:ext uri="{FF2B5EF4-FFF2-40B4-BE49-F238E27FC236}">
                  <a16:creationId xmlns:a16="http://schemas.microsoft.com/office/drawing/2014/main" id="{5E090167-257E-CFF8-E2D4-9436283CBF77}"/>
                </a:ext>
              </a:extLst>
            </p:cNvPr>
            <p:cNvGrpSpPr/>
            <p:nvPr/>
          </p:nvGrpSpPr>
          <p:grpSpPr>
            <a:xfrm>
              <a:off x="2038830" y="1674993"/>
              <a:ext cx="1832698" cy="1868307"/>
              <a:chOff x="2038830" y="1674993"/>
              <a:chExt cx="1832698" cy="1868307"/>
            </a:xfrm>
          </p:grpSpPr>
          <p:sp>
            <p:nvSpPr>
              <p:cNvPr id="41" name="円/楕円 40">
                <a:extLst>
                  <a:ext uri="{FF2B5EF4-FFF2-40B4-BE49-F238E27FC236}">
                    <a16:creationId xmlns:a16="http://schemas.microsoft.com/office/drawing/2014/main" id="{1A369FCE-2EC2-87E9-583E-7BCA5822EA93}"/>
                  </a:ext>
                </a:extLst>
              </p:cNvPr>
              <p:cNvSpPr/>
              <p:nvPr/>
            </p:nvSpPr>
            <p:spPr>
              <a:xfrm>
                <a:off x="2038830" y="1710602"/>
                <a:ext cx="1832698" cy="1832698"/>
              </a:xfrm>
              <a:prstGeom prst="ellipse">
                <a:avLst/>
              </a:prstGeom>
              <a:solidFill>
                <a:srgbClr val="FFEA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87AA9A1B-000B-0013-5CD6-382A209E1FA6}"/>
                  </a:ext>
                </a:extLst>
              </p:cNvPr>
              <p:cNvSpPr/>
              <p:nvPr/>
            </p:nvSpPr>
            <p:spPr>
              <a:xfrm>
                <a:off x="2259914" y="2647520"/>
                <a:ext cx="1369112" cy="224267"/>
              </a:xfrm>
              <a:prstGeom prst="roundRect">
                <a:avLst>
                  <a:gd name="adj" fmla="val 50000"/>
                </a:avLst>
              </a:prstGeom>
              <a:solidFill>
                <a:srgbClr val="FF9F0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t>警察費</a:t>
                </a:r>
              </a:p>
            </p:txBody>
          </p:sp>
          <p:sp>
            <p:nvSpPr>
              <p:cNvPr id="13" name="テキスト ボックス 12">
                <a:extLst>
                  <a:ext uri="{FF2B5EF4-FFF2-40B4-BE49-F238E27FC236}">
                    <a16:creationId xmlns:a16="http://schemas.microsoft.com/office/drawing/2014/main" id="{39A4C83E-4DED-4344-C63A-8A912BA235E3}"/>
                  </a:ext>
                </a:extLst>
              </p:cNvPr>
              <p:cNvSpPr txBox="1"/>
              <p:nvPr/>
            </p:nvSpPr>
            <p:spPr>
              <a:xfrm>
                <a:off x="2402789" y="2915509"/>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24,100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pic>
            <p:nvPicPr>
              <p:cNvPr id="28" name="図 27" descr="ロゴ が含まれている画像&#10;&#10;AI によって生成されたコンテンツは間違っている可能性があります。">
                <a:extLst>
                  <a:ext uri="{FF2B5EF4-FFF2-40B4-BE49-F238E27FC236}">
                    <a16:creationId xmlns:a16="http://schemas.microsoft.com/office/drawing/2014/main" id="{298BC44B-3753-3894-7AE5-718B895E6785}"/>
                  </a:ext>
                </a:extLst>
              </p:cNvPr>
              <p:cNvPicPr>
                <a:picLocks noChangeAspect="1"/>
              </p:cNvPicPr>
              <p:nvPr/>
            </p:nvPicPr>
            <p:blipFill>
              <a:blip r:embed="rId9">
                <a:extLst>
                  <a:ext uri="{28A0092B-C50C-407E-A947-70E740481C1C}">
                    <a14:useLocalDpi xmlns:a14="http://schemas.microsoft.com/office/drawing/2010/main" val="0"/>
                  </a:ext>
                </a:extLst>
              </a:blip>
              <a:srcRect r="337" b="43006"/>
              <a:stretch/>
            </p:blipFill>
            <p:spPr>
              <a:xfrm>
                <a:off x="2168010" y="1674993"/>
                <a:ext cx="1581496" cy="965383"/>
              </a:xfrm>
              <a:prstGeom prst="rect">
                <a:avLst/>
              </a:prstGeom>
            </p:spPr>
          </p:pic>
        </p:grpSp>
        <p:sp>
          <p:nvSpPr>
            <p:cNvPr id="53" name="テキスト ボックス 52">
              <a:extLst>
                <a:ext uri="{FF2B5EF4-FFF2-40B4-BE49-F238E27FC236}">
                  <a16:creationId xmlns:a16="http://schemas.microsoft.com/office/drawing/2014/main" id="{1C7C44B1-4520-A6D3-B1E7-5AF2CE59B729}"/>
                </a:ext>
              </a:extLst>
            </p:cNvPr>
            <p:cNvSpPr txBox="1"/>
            <p:nvPr/>
          </p:nvSpPr>
          <p:spPr>
            <a:xfrm>
              <a:off x="3197171" y="6391892"/>
              <a:ext cx="2689653" cy="241989"/>
            </a:xfrm>
            <a:prstGeom prst="rect">
              <a:avLst/>
            </a:prstGeom>
            <a:noFill/>
          </p:spPr>
          <p:txBody>
            <a:bodyPr wrap="square">
              <a:spAutoFit/>
            </a:bodyPr>
            <a:lstStyle/>
            <a:p>
              <a:pPr>
                <a:lnSpc>
                  <a:spcPct val="120000"/>
                </a:lnSpc>
              </a:pPr>
              <a:r>
                <a:rPr lang="ja-JP" altLang="en-US" sz="900" dirty="0">
                  <a:latin typeface="HGPGothicE" panose="020B0900000000000000" pitchFamily="34" charset="-128"/>
                  <a:ea typeface="HGPGothicE" panose="020B0900000000000000" pitchFamily="34" charset="-128"/>
                </a:rPr>
                <a:t>（</a:t>
              </a:r>
              <a:r>
                <a:rPr lang="ja-JP" altLang="en-US" sz="900" dirty="0"/>
                <a:t>令和</a:t>
              </a:r>
              <a:r>
                <a:rPr lang="en-US" altLang="ja-JP" sz="900" dirty="0"/>
                <a:t>5</a:t>
              </a:r>
              <a:r>
                <a:rPr lang="ja-JP" altLang="en-US" sz="900" dirty="0"/>
                <a:t>年</a:t>
              </a:r>
              <a:r>
                <a:rPr lang="en-US" altLang="ja-JP" sz="900" dirty="0"/>
                <a:t>1</a:t>
              </a:r>
              <a:r>
                <a:rPr lang="ja-JP" altLang="en-US" sz="900" dirty="0"/>
                <a:t>月</a:t>
              </a:r>
              <a:r>
                <a:rPr lang="en-US" altLang="ja-JP" sz="900" dirty="0"/>
                <a:t>1</a:t>
              </a:r>
              <a:r>
                <a:rPr lang="ja-JP" altLang="en-US" sz="900" dirty="0"/>
                <a:t>日現在　県の推計人口</a:t>
              </a:r>
              <a:r>
                <a:rPr lang="en-US" altLang="ja-JP" sz="900" dirty="0">
                  <a:latin typeface="+mn-ea"/>
                </a:rPr>
                <a:t>7,512,703</a:t>
              </a:r>
              <a:r>
                <a:rPr lang="ja-JP" altLang="en-US" sz="900" dirty="0"/>
                <a:t>人</a:t>
              </a:r>
              <a:r>
                <a:rPr lang="ja-JP" altLang="en-US" sz="900" dirty="0">
                  <a:latin typeface="HGPGothicE" panose="020B0900000000000000" pitchFamily="34" charset="-128"/>
                  <a:ea typeface="HGPGothicE" panose="020B0900000000000000" pitchFamily="34" charset="-128"/>
                </a:rPr>
                <a:t>）</a:t>
              </a:r>
            </a:p>
          </p:txBody>
        </p:sp>
      </p:grpSp>
      <p:sp>
        <p:nvSpPr>
          <p:cNvPr id="55" name="スライド番号プレースホルダー 55">
            <a:extLst>
              <a:ext uri="{FF2B5EF4-FFF2-40B4-BE49-F238E27FC236}">
                <a16:creationId xmlns:a16="http://schemas.microsoft.com/office/drawing/2014/main" id="{829580A7-86B9-7F82-3E67-CF0511B7D6A7}"/>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24</a:t>
            </a:fld>
            <a:endParaRPr lang="en-US" altLang="ja-JP" dirty="0"/>
          </a:p>
        </p:txBody>
      </p:sp>
      <p:sp>
        <p:nvSpPr>
          <p:cNvPr id="11" name="Rectangle 14">
            <a:extLst>
              <a:ext uri="{FF2B5EF4-FFF2-40B4-BE49-F238E27FC236}">
                <a16:creationId xmlns:a16="http://schemas.microsoft.com/office/drawing/2014/main" id="{DCB5EE0B-63EF-698C-3068-0AE8B7741A30}"/>
              </a:ext>
            </a:extLst>
          </p:cNvPr>
          <p:cNvSpPr txBox="1">
            <a:spLocks noChangeArrowheads="1"/>
          </p:cNvSpPr>
          <p:nvPr/>
        </p:nvSpPr>
        <p:spPr bwMode="auto">
          <a:xfrm>
            <a:off x="240029" y="-5222"/>
            <a:ext cx="8718233"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③</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県民一人あたりの歳出</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39249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グラフィックス 28">
            <a:extLst>
              <a:ext uri="{FF2B5EF4-FFF2-40B4-BE49-F238E27FC236}">
                <a16:creationId xmlns:a16="http://schemas.microsoft.com/office/drawing/2014/main" id="{3CE8B4D8-18B7-0DF8-8E7E-376C6D9825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187" y="958290"/>
            <a:ext cx="6142296" cy="5347411"/>
          </a:xfrm>
          <a:prstGeom prst="rect">
            <a:avLst/>
          </a:prstGeom>
        </p:spPr>
      </p:pic>
      <p:sp>
        <p:nvSpPr>
          <p:cNvPr id="26" name="スライド番号プレースホルダー 8">
            <a:extLst>
              <a:ext uri="{FF2B5EF4-FFF2-40B4-BE49-F238E27FC236}">
                <a16:creationId xmlns:a16="http://schemas.microsoft.com/office/drawing/2014/main" id="{6E706A50-2F9B-49E6-A901-7EAF4C5F541E}"/>
              </a:ext>
            </a:extLst>
          </p:cNvPr>
          <p:cNvSpPr>
            <a:spLocks noGrp="1"/>
          </p:cNvSpPr>
          <p:nvPr>
            <p:ph type="sldNum" sz="quarter" idx="12"/>
          </p:nvPr>
        </p:nvSpPr>
        <p:spPr>
          <a:xfrm>
            <a:off x="8769893" y="6443281"/>
            <a:ext cx="374107" cy="298426"/>
          </a:xfrm>
        </p:spPr>
        <p:txBody>
          <a:bodyPr/>
          <a:lstStyle/>
          <a:p>
            <a:pPr>
              <a:defRPr/>
            </a:pPr>
            <a:r>
              <a:rPr lang="en-US" altLang="ja-JP" dirty="0"/>
              <a:t>25</a:t>
            </a:r>
          </a:p>
        </p:txBody>
      </p:sp>
      <p:sp>
        <p:nvSpPr>
          <p:cNvPr id="40" name="テキスト ボックス 39">
            <a:extLst>
              <a:ext uri="{FF2B5EF4-FFF2-40B4-BE49-F238E27FC236}">
                <a16:creationId xmlns:a16="http://schemas.microsoft.com/office/drawing/2014/main" id="{3E750437-729F-36F7-2D4B-F0C9BFA795DE}"/>
              </a:ext>
            </a:extLst>
          </p:cNvPr>
          <p:cNvSpPr txBox="1"/>
          <p:nvPr/>
        </p:nvSpPr>
        <p:spPr>
          <a:xfrm>
            <a:off x="2395975" y="955671"/>
            <a:ext cx="4237474" cy="338554"/>
          </a:xfrm>
          <a:prstGeom prst="rect">
            <a:avLst/>
          </a:prstGeom>
          <a:noFill/>
        </p:spPr>
        <p:txBody>
          <a:bodyPr wrap="square" rtlCol="0">
            <a:spAutoFit/>
          </a:bodyPr>
          <a:lstStyle/>
          <a:p>
            <a:r>
              <a:rPr kumimoji="1" lang="ja-JP" altLang="en-US" sz="1600" spc="120">
                <a:solidFill>
                  <a:srgbClr val="015BAC"/>
                </a:solidFill>
              </a:rPr>
              <a:t>身近なまちの施設に税金が使われています。</a:t>
            </a:r>
            <a:endParaRPr kumimoji="1" lang="ja-JP" altLang="en-US" sz="1600" spc="120" dirty="0">
              <a:solidFill>
                <a:srgbClr val="015BAC"/>
              </a:solidFill>
            </a:endParaRPr>
          </a:p>
        </p:txBody>
      </p:sp>
      <p:sp>
        <p:nvSpPr>
          <p:cNvPr id="41" name="テキスト ボックス 40">
            <a:extLst>
              <a:ext uri="{FF2B5EF4-FFF2-40B4-BE49-F238E27FC236}">
                <a16:creationId xmlns:a16="http://schemas.microsoft.com/office/drawing/2014/main" id="{CAA41EF3-3416-D071-729F-4E013AEF1457}"/>
              </a:ext>
            </a:extLst>
          </p:cNvPr>
          <p:cNvSpPr txBox="1"/>
          <p:nvPr/>
        </p:nvSpPr>
        <p:spPr>
          <a:xfrm>
            <a:off x="7371145" y="836022"/>
            <a:ext cx="1650964" cy="225383"/>
          </a:xfrm>
          <a:prstGeom prst="rect">
            <a:avLst/>
          </a:prstGeom>
          <a:noFill/>
        </p:spPr>
        <p:txBody>
          <a:bodyPr wrap="square">
            <a:spAutoFit/>
          </a:bodyPr>
          <a:lstStyle/>
          <a:p>
            <a:pPr>
              <a:lnSpc>
                <a:spcPct val="120000"/>
              </a:lnSpc>
            </a:pPr>
            <a:r>
              <a:rPr lang="en-US" altLang="ja-JP" sz="800" spc="110" dirty="0">
                <a:latin typeface="HGPGothicE" panose="020B0900000000000000" pitchFamily="34" charset="-128"/>
                <a:ea typeface="HGPGothicE" panose="020B0900000000000000" pitchFamily="34" charset="-128"/>
              </a:rPr>
              <a:t>※</a:t>
            </a:r>
            <a:r>
              <a:rPr lang="ja-JP" altLang="en-US" sz="800" spc="110">
                <a:latin typeface="HGPGothicE" panose="020B0900000000000000" pitchFamily="34" charset="-128"/>
                <a:ea typeface="HGPGothicE" panose="020B0900000000000000" pitchFamily="34" charset="-128"/>
              </a:rPr>
              <a:t>〇〇市は所在地を表します。</a:t>
            </a:r>
          </a:p>
        </p:txBody>
      </p:sp>
      <p:grpSp>
        <p:nvGrpSpPr>
          <p:cNvPr id="57" name="グループ化 56">
            <a:extLst>
              <a:ext uri="{FF2B5EF4-FFF2-40B4-BE49-F238E27FC236}">
                <a16:creationId xmlns:a16="http://schemas.microsoft.com/office/drawing/2014/main" id="{01E0F101-DCC8-7EE6-DFB5-555E53F249EC}"/>
              </a:ext>
            </a:extLst>
          </p:cNvPr>
          <p:cNvGrpSpPr/>
          <p:nvPr/>
        </p:nvGrpSpPr>
        <p:grpSpPr>
          <a:xfrm>
            <a:off x="546529" y="1381671"/>
            <a:ext cx="2465795" cy="1946760"/>
            <a:chOff x="546529" y="1381671"/>
            <a:chExt cx="2465795" cy="1946760"/>
          </a:xfrm>
        </p:grpSpPr>
        <p:pic>
          <p:nvPicPr>
            <p:cNvPr id="10" name="図 9" descr="建物の前の道路標識&#10;&#10;AI によって生成されたコンテンツは間違っている可能性があります。">
              <a:extLst>
                <a:ext uri="{FF2B5EF4-FFF2-40B4-BE49-F238E27FC236}">
                  <a16:creationId xmlns:a16="http://schemas.microsoft.com/office/drawing/2014/main" id="{5AE3714F-0A09-B269-0533-2130E8A445C3}"/>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610291" y="1489785"/>
              <a:ext cx="2402033" cy="1469901"/>
            </a:xfrm>
            <a:prstGeom prst="rect">
              <a:avLst/>
            </a:prstGeom>
          </p:spPr>
        </p:pic>
        <p:pic>
          <p:nvPicPr>
            <p:cNvPr id="22" name="グラフィックス 21">
              <a:extLst>
                <a:ext uri="{FF2B5EF4-FFF2-40B4-BE49-F238E27FC236}">
                  <a16:creationId xmlns:a16="http://schemas.microsoft.com/office/drawing/2014/main" id="{35F76C54-5CCE-48FE-DA37-972AA3E4B71E}"/>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546529" y="1381671"/>
              <a:ext cx="538056" cy="621754"/>
            </a:xfrm>
            <a:prstGeom prst="rect">
              <a:avLst/>
            </a:prstGeom>
          </p:spPr>
        </p:pic>
        <p:sp>
          <p:nvSpPr>
            <p:cNvPr id="30" name="テキスト ボックス 29">
              <a:extLst>
                <a:ext uri="{FF2B5EF4-FFF2-40B4-BE49-F238E27FC236}">
                  <a16:creationId xmlns:a16="http://schemas.microsoft.com/office/drawing/2014/main" id="{5D67CEFF-6B8F-5437-4D8D-8CE97A858280}"/>
                </a:ext>
              </a:extLst>
            </p:cNvPr>
            <p:cNvSpPr txBox="1"/>
            <p:nvPr/>
          </p:nvSpPr>
          <p:spPr>
            <a:xfrm>
              <a:off x="922941" y="3005266"/>
              <a:ext cx="1799952" cy="323165"/>
            </a:xfrm>
            <a:prstGeom prst="rect">
              <a:avLst/>
            </a:prstGeom>
            <a:noFill/>
          </p:spPr>
          <p:txBody>
            <a:bodyPr wrap="square" rtlCol="0">
              <a:spAutoFit/>
            </a:bodyPr>
            <a:lstStyle/>
            <a:p>
              <a:r>
                <a:rPr kumimoji="1" lang="ja-JP" altLang="en-US" sz="1500" spc="130">
                  <a:solidFill>
                    <a:srgbClr val="015BAC"/>
                  </a:solidFill>
                </a:rPr>
                <a:t>平和らくらくプラザ</a:t>
              </a:r>
              <a:endParaRPr kumimoji="1" lang="ja-JP" altLang="en-US" sz="1500" spc="130" dirty="0">
                <a:solidFill>
                  <a:srgbClr val="015BAC"/>
                </a:solidFill>
              </a:endParaRPr>
            </a:p>
          </p:txBody>
        </p:sp>
        <p:sp>
          <p:nvSpPr>
            <p:cNvPr id="42" name="テキスト ボックス 41">
              <a:extLst>
                <a:ext uri="{FF2B5EF4-FFF2-40B4-BE49-F238E27FC236}">
                  <a16:creationId xmlns:a16="http://schemas.microsoft.com/office/drawing/2014/main" id="{E354B607-A7D6-ED63-93D4-C1FA4DFF9490}"/>
                </a:ext>
              </a:extLst>
            </p:cNvPr>
            <p:cNvSpPr txBox="1"/>
            <p:nvPr/>
          </p:nvSpPr>
          <p:spPr>
            <a:xfrm>
              <a:off x="546529" y="1529563"/>
              <a:ext cx="558693" cy="225383"/>
            </a:xfrm>
            <a:prstGeom prst="rect">
              <a:avLst/>
            </a:prstGeom>
            <a:noFill/>
          </p:spPr>
          <p:txBody>
            <a:bodyPr wrap="square">
              <a:spAutoFit/>
            </a:bodyPr>
            <a:lstStyle/>
            <a:p>
              <a:pPr algn="ctr">
                <a:lnSpc>
                  <a:spcPct val="120000"/>
                </a:lnSpc>
              </a:pPr>
              <a:r>
                <a:rPr lang="ja-JP" altLang="en-US" sz="800" spc="110">
                  <a:solidFill>
                    <a:schemeClr val="bg1"/>
                  </a:solidFill>
                </a:rPr>
                <a:t>稲沢市</a:t>
              </a:r>
            </a:p>
          </p:txBody>
        </p:sp>
      </p:grpSp>
      <p:grpSp>
        <p:nvGrpSpPr>
          <p:cNvPr id="58" name="グループ化 57">
            <a:extLst>
              <a:ext uri="{FF2B5EF4-FFF2-40B4-BE49-F238E27FC236}">
                <a16:creationId xmlns:a16="http://schemas.microsoft.com/office/drawing/2014/main" id="{A039DE72-C202-E9ED-372C-B45CF286F27B}"/>
              </a:ext>
            </a:extLst>
          </p:cNvPr>
          <p:cNvGrpSpPr/>
          <p:nvPr/>
        </p:nvGrpSpPr>
        <p:grpSpPr>
          <a:xfrm>
            <a:off x="3247378" y="1381671"/>
            <a:ext cx="2523604" cy="2192648"/>
            <a:chOff x="3247378" y="1381671"/>
            <a:chExt cx="2523604" cy="2192648"/>
          </a:xfrm>
        </p:grpSpPr>
        <p:sp>
          <p:nvSpPr>
            <p:cNvPr id="31" name="テキスト ボックス 30">
              <a:extLst>
                <a:ext uri="{FF2B5EF4-FFF2-40B4-BE49-F238E27FC236}">
                  <a16:creationId xmlns:a16="http://schemas.microsoft.com/office/drawing/2014/main" id="{9D79C44E-93EF-932B-88AF-0925A24E7B72}"/>
                </a:ext>
              </a:extLst>
            </p:cNvPr>
            <p:cNvSpPr txBox="1"/>
            <p:nvPr/>
          </p:nvSpPr>
          <p:spPr>
            <a:xfrm>
              <a:off x="3487282" y="2999290"/>
              <a:ext cx="2160684" cy="575029"/>
            </a:xfrm>
            <a:prstGeom prst="rect">
              <a:avLst/>
            </a:prstGeom>
            <a:noFill/>
          </p:spPr>
          <p:txBody>
            <a:bodyPr wrap="square" rtlCol="0">
              <a:spAutoFit/>
            </a:bodyPr>
            <a:lstStyle/>
            <a:p>
              <a:pPr algn="ctr">
                <a:lnSpc>
                  <a:spcPct val="120000"/>
                </a:lnSpc>
              </a:pPr>
              <a:r>
                <a:rPr kumimoji="1" lang="ja-JP" altLang="en-US" sz="1400" spc="130">
                  <a:solidFill>
                    <a:srgbClr val="015BAC"/>
                  </a:solidFill>
                  <a:latin typeface="HGPGothicE" panose="020B0900000000000000" pitchFamily="34" charset="-128"/>
                  <a:ea typeface="HGPGothicE" panose="020B0900000000000000" pitchFamily="34" charset="-128"/>
                </a:rPr>
                <a:t>文化フォーラム春日井</a:t>
              </a:r>
            </a:p>
            <a:p>
              <a:pPr algn="ctr">
                <a:lnSpc>
                  <a:spcPct val="120000"/>
                </a:lnSpc>
              </a:pPr>
              <a:r>
                <a:rPr kumimoji="1" lang="ja-JP" altLang="en-US" sz="1400" spc="130">
                  <a:solidFill>
                    <a:srgbClr val="015BAC"/>
                  </a:solidFill>
                  <a:latin typeface="HGPGothicE" panose="020B0900000000000000" pitchFamily="34" charset="-128"/>
                  <a:ea typeface="HGPGothicE" panose="020B0900000000000000" pitchFamily="34" charset="-128"/>
                </a:rPr>
                <a:t>図書館・文芸館</a:t>
              </a:r>
              <a:endParaRPr kumimoji="1" lang="ja-JP" altLang="en-US" sz="1400" spc="130" dirty="0">
                <a:solidFill>
                  <a:srgbClr val="015BAC"/>
                </a:solidFill>
                <a:latin typeface="HGPGothicE" panose="020B0900000000000000" pitchFamily="34" charset="-128"/>
                <a:ea typeface="HGPGothicE" panose="020B0900000000000000" pitchFamily="34" charset="-128"/>
              </a:endParaRPr>
            </a:p>
          </p:txBody>
        </p:sp>
        <p:grpSp>
          <p:nvGrpSpPr>
            <p:cNvPr id="54" name="グループ化 53">
              <a:extLst>
                <a:ext uri="{FF2B5EF4-FFF2-40B4-BE49-F238E27FC236}">
                  <a16:creationId xmlns:a16="http://schemas.microsoft.com/office/drawing/2014/main" id="{81E432CE-75DE-A0CE-1C9F-C3D7A60BDBBB}"/>
                </a:ext>
              </a:extLst>
            </p:cNvPr>
            <p:cNvGrpSpPr/>
            <p:nvPr/>
          </p:nvGrpSpPr>
          <p:grpSpPr>
            <a:xfrm>
              <a:off x="3247378" y="1381671"/>
              <a:ext cx="2523604" cy="1575527"/>
              <a:chOff x="3247378" y="1381671"/>
              <a:chExt cx="2523604" cy="1575527"/>
            </a:xfrm>
          </p:grpSpPr>
          <p:pic>
            <p:nvPicPr>
              <p:cNvPr id="12" name="図 11" descr="屋外, 建物, テーブル, グリーン が含まれている画像&#10;&#10;AI によって生成されたコンテンツは間違っている可能性があります。">
                <a:extLst>
                  <a:ext uri="{FF2B5EF4-FFF2-40B4-BE49-F238E27FC236}">
                    <a16:creationId xmlns:a16="http://schemas.microsoft.com/office/drawing/2014/main" id="{E5F4B0AE-9F68-0BA5-7942-2F14646171BE}"/>
                  </a:ext>
                </a:extLst>
              </p:cNvPr>
              <p:cNvPicPr>
                <a:picLocks noChangeAspect="1"/>
              </p:cNvPicPr>
              <p:nvPr/>
            </p:nvPicPr>
            <p:blipFill>
              <a:blip r:embed="rId9">
                <a:alphaModFix/>
                <a:extLst>
                  <a:ext uri="{28A0092B-C50C-407E-A947-70E740481C1C}">
                    <a14:useLocalDpi xmlns:a14="http://schemas.microsoft.com/office/drawing/2010/main" val="0"/>
                  </a:ext>
                </a:extLst>
              </a:blip>
              <a:stretch>
                <a:fillRect/>
              </a:stretch>
            </p:blipFill>
            <p:spPr>
              <a:xfrm>
                <a:off x="3373015" y="1489785"/>
                <a:ext cx="2397967" cy="1467413"/>
              </a:xfrm>
              <a:prstGeom prst="rect">
                <a:avLst/>
              </a:prstGeom>
            </p:spPr>
          </p:pic>
          <p:pic>
            <p:nvPicPr>
              <p:cNvPr id="44" name="グラフィックス 43">
                <a:extLst>
                  <a:ext uri="{FF2B5EF4-FFF2-40B4-BE49-F238E27FC236}">
                    <a16:creationId xmlns:a16="http://schemas.microsoft.com/office/drawing/2014/main" id="{B544F172-515B-4568-EE94-5254EA7A9221}"/>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3318304" y="1381671"/>
                <a:ext cx="538056" cy="621754"/>
              </a:xfrm>
              <a:prstGeom prst="rect">
                <a:avLst/>
              </a:prstGeom>
            </p:spPr>
          </p:pic>
          <p:sp>
            <p:nvSpPr>
              <p:cNvPr id="43" name="テキスト ボックス 42">
                <a:extLst>
                  <a:ext uri="{FF2B5EF4-FFF2-40B4-BE49-F238E27FC236}">
                    <a16:creationId xmlns:a16="http://schemas.microsoft.com/office/drawing/2014/main" id="{CDC4C1B8-50CE-B7A2-E1BC-E87E70AC2A3A}"/>
                  </a:ext>
                </a:extLst>
              </p:cNvPr>
              <p:cNvSpPr txBox="1"/>
              <p:nvPr/>
            </p:nvSpPr>
            <p:spPr>
              <a:xfrm>
                <a:off x="3247378" y="1536707"/>
                <a:ext cx="667395" cy="225383"/>
              </a:xfrm>
              <a:prstGeom prst="rect">
                <a:avLst/>
              </a:prstGeom>
              <a:noFill/>
            </p:spPr>
            <p:txBody>
              <a:bodyPr wrap="square">
                <a:spAutoFit/>
              </a:bodyPr>
              <a:lstStyle/>
              <a:p>
                <a:pPr algn="ctr">
                  <a:lnSpc>
                    <a:spcPct val="120000"/>
                  </a:lnSpc>
                </a:pPr>
                <a:r>
                  <a:rPr lang="ja-JP" altLang="en-US" sz="800">
                    <a:solidFill>
                      <a:schemeClr val="bg1"/>
                    </a:solidFill>
                  </a:rPr>
                  <a:t>春日井市</a:t>
                </a:r>
              </a:p>
            </p:txBody>
          </p:sp>
        </p:grpSp>
      </p:grpSp>
      <p:grpSp>
        <p:nvGrpSpPr>
          <p:cNvPr id="59" name="グループ化 58">
            <a:extLst>
              <a:ext uri="{FF2B5EF4-FFF2-40B4-BE49-F238E27FC236}">
                <a16:creationId xmlns:a16="http://schemas.microsoft.com/office/drawing/2014/main" id="{F2432C39-92F1-39F3-EA9D-BE46BD3305F3}"/>
              </a:ext>
            </a:extLst>
          </p:cNvPr>
          <p:cNvGrpSpPr/>
          <p:nvPr/>
        </p:nvGrpSpPr>
        <p:grpSpPr>
          <a:xfrm>
            <a:off x="6069162" y="1381671"/>
            <a:ext cx="2473586" cy="1930033"/>
            <a:chOff x="6069162" y="1381671"/>
            <a:chExt cx="2473586" cy="1930033"/>
          </a:xfrm>
        </p:grpSpPr>
        <p:pic>
          <p:nvPicPr>
            <p:cNvPr id="14" name="図 13" descr="建物の前のベンチ&#10;&#10;AI によって生成されたコンテンツは間違っている可能性があります。">
              <a:extLst>
                <a:ext uri="{FF2B5EF4-FFF2-40B4-BE49-F238E27FC236}">
                  <a16:creationId xmlns:a16="http://schemas.microsoft.com/office/drawing/2014/main" id="{FC44B866-7FD9-5AFE-1ECF-86F7185D0566}"/>
                </a:ext>
              </a:extLst>
            </p:cNvPr>
            <p:cNvPicPr>
              <a:picLocks noChangeAspect="1"/>
            </p:cNvPicPr>
            <p:nvPr/>
          </p:nvPicPr>
          <p:blipFill>
            <a:blip r:embed="rId10">
              <a:alphaModFix/>
              <a:extLst>
                <a:ext uri="{28A0092B-C50C-407E-A947-70E740481C1C}">
                  <a14:useLocalDpi xmlns:a14="http://schemas.microsoft.com/office/drawing/2010/main" val="0"/>
                </a:ext>
              </a:extLst>
            </a:blip>
            <a:stretch>
              <a:fillRect/>
            </a:stretch>
          </p:blipFill>
          <p:spPr>
            <a:xfrm>
              <a:off x="6155002" y="1490567"/>
              <a:ext cx="2387746" cy="1466631"/>
            </a:xfrm>
            <a:prstGeom prst="rect">
              <a:avLst/>
            </a:prstGeom>
          </p:spPr>
        </p:pic>
        <p:sp>
          <p:nvSpPr>
            <p:cNvPr id="36" name="テキスト ボックス 35">
              <a:extLst>
                <a:ext uri="{FF2B5EF4-FFF2-40B4-BE49-F238E27FC236}">
                  <a16:creationId xmlns:a16="http://schemas.microsoft.com/office/drawing/2014/main" id="{688D6186-E9F5-FDC4-13EA-C848368E6359}"/>
                </a:ext>
              </a:extLst>
            </p:cNvPr>
            <p:cNvSpPr txBox="1"/>
            <p:nvPr/>
          </p:nvSpPr>
          <p:spPr>
            <a:xfrm>
              <a:off x="6454187" y="3003927"/>
              <a:ext cx="1784800" cy="307777"/>
            </a:xfrm>
            <a:prstGeom prst="rect">
              <a:avLst/>
            </a:prstGeom>
            <a:noFill/>
          </p:spPr>
          <p:txBody>
            <a:bodyPr wrap="square" rtlCol="0">
              <a:spAutoFit/>
            </a:bodyPr>
            <a:lstStyle/>
            <a:p>
              <a:r>
                <a:rPr kumimoji="1" lang="ja-JP" altLang="en-US" sz="1400">
                  <a:solidFill>
                    <a:srgbClr val="015BAC"/>
                  </a:solidFill>
                  <a:latin typeface="HGPGothicE" panose="020B0900000000000000" pitchFamily="34" charset="-128"/>
                  <a:ea typeface="HGPGothicE" panose="020B0900000000000000" pitchFamily="34" charset="-128"/>
                </a:rPr>
                <a:t>岡崎市立常磐中学校</a:t>
              </a:r>
              <a:endParaRPr kumimoji="1" lang="ja-JP" altLang="en-US" sz="1400" dirty="0">
                <a:solidFill>
                  <a:srgbClr val="015BAC"/>
                </a:solidFill>
                <a:latin typeface="HGPGothicE" panose="020B0900000000000000" pitchFamily="34" charset="-128"/>
                <a:ea typeface="HGPGothicE" panose="020B0900000000000000" pitchFamily="34" charset="-128"/>
              </a:endParaRPr>
            </a:p>
          </p:txBody>
        </p:sp>
        <p:pic>
          <p:nvPicPr>
            <p:cNvPr id="45" name="グラフィックス 44">
              <a:extLst>
                <a:ext uri="{FF2B5EF4-FFF2-40B4-BE49-F238E27FC236}">
                  <a16:creationId xmlns:a16="http://schemas.microsoft.com/office/drawing/2014/main" id="{FFB06D0A-79F8-1831-AFB5-A9DAADED8727}"/>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6082936" y="1381671"/>
              <a:ext cx="538056" cy="621754"/>
            </a:xfrm>
            <a:prstGeom prst="rect">
              <a:avLst/>
            </a:prstGeom>
          </p:spPr>
        </p:pic>
        <p:sp>
          <p:nvSpPr>
            <p:cNvPr id="46" name="テキスト ボックス 45">
              <a:extLst>
                <a:ext uri="{FF2B5EF4-FFF2-40B4-BE49-F238E27FC236}">
                  <a16:creationId xmlns:a16="http://schemas.microsoft.com/office/drawing/2014/main" id="{49A78857-F6D0-82C8-BA6E-28107465891E}"/>
                </a:ext>
              </a:extLst>
            </p:cNvPr>
            <p:cNvSpPr txBox="1"/>
            <p:nvPr/>
          </p:nvSpPr>
          <p:spPr>
            <a:xfrm>
              <a:off x="6069162" y="1536707"/>
              <a:ext cx="574527" cy="225383"/>
            </a:xfrm>
            <a:prstGeom prst="rect">
              <a:avLst/>
            </a:prstGeom>
            <a:noFill/>
          </p:spPr>
          <p:txBody>
            <a:bodyPr wrap="square">
              <a:spAutoFit/>
            </a:bodyPr>
            <a:lstStyle/>
            <a:p>
              <a:pPr algn="ctr">
                <a:lnSpc>
                  <a:spcPct val="120000"/>
                </a:lnSpc>
              </a:pPr>
              <a:r>
                <a:rPr lang="ja-JP" altLang="en-US" sz="800" spc="110">
                  <a:solidFill>
                    <a:schemeClr val="bg1"/>
                  </a:solidFill>
                </a:rPr>
                <a:t>岡崎市</a:t>
              </a:r>
            </a:p>
          </p:txBody>
        </p:sp>
      </p:grpSp>
      <p:grpSp>
        <p:nvGrpSpPr>
          <p:cNvPr id="62" name="グループ化 61">
            <a:extLst>
              <a:ext uri="{FF2B5EF4-FFF2-40B4-BE49-F238E27FC236}">
                <a16:creationId xmlns:a16="http://schemas.microsoft.com/office/drawing/2014/main" id="{4ADE1B6F-9D66-5C81-5A6C-E2B6848C2071}"/>
              </a:ext>
            </a:extLst>
          </p:cNvPr>
          <p:cNvGrpSpPr/>
          <p:nvPr/>
        </p:nvGrpSpPr>
        <p:grpSpPr>
          <a:xfrm>
            <a:off x="6069162" y="3553371"/>
            <a:ext cx="2474859" cy="1913457"/>
            <a:chOff x="6069162" y="3553371"/>
            <a:chExt cx="2474859" cy="1913457"/>
          </a:xfrm>
        </p:grpSpPr>
        <p:pic>
          <p:nvPicPr>
            <p:cNvPr id="20" name="図 19" descr="建物の前の道路を走るバス&#10;&#10;AI によって生成されたコンテンツは間違っている可能性があります。">
              <a:extLst>
                <a:ext uri="{FF2B5EF4-FFF2-40B4-BE49-F238E27FC236}">
                  <a16:creationId xmlns:a16="http://schemas.microsoft.com/office/drawing/2014/main" id="{695CA2B5-8748-285C-1E32-6CCB34990209}"/>
                </a:ext>
              </a:extLst>
            </p:cNvPr>
            <p:cNvPicPr>
              <a:picLocks noChangeAspect="1"/>
            </p:cNvPicPr>
            <p:nvPr/>
          </p:nvPicPr>
          <p:blipFill>
            <a:blip r:embed="rId11">
              <a:alphaModFix/>
              <a:extLst>
                <a:ext uri="{28A0092B-C50C-407E-A947-70E740481C1C}">
                  <a14:useLocalDpi xmlns:a14="http://schemas.microsoft.com/office/drawing/2010/main" val="0"/>
                </a:ext>
              </a:extLst>
            </a:blip>
            <a:stretch>
              <a:fillRect/>
            </a:stretch>
          </p:blipFill>
          <p:spPr>
            <a:xfrm>
              <a:off x="6155002" y="3638347"/>
              <a:ext cx="2389019" cy="1467413"/>
            </a:xfrm>
            <a:prstGeom prst="rect">
              <a:avLst/>
            </a:prstGeom>
          </p:spPr>
        </p:pic>
        <p:sp>
          <p:nvSpPr>
            <p:cNvPr id="37" name="テキスト ボックス 36">
              <a:extLst>
                <a:ext uri="{FF2B5EF4-FFF2-40B4-BE49-F238E27FC236}">
                  <a16:creationId xmlns:a16="http://schemas.microsoft.com/office/drawing/2014/main" id="{CF1350D4-C8E6-60AD-8C41-6E33F78796AA}"/>
                </a:ext>
              </a:extLst>
            </p:cNvPr>
            <p:cNvSpPr txBox="1"/>
            <p:nvPr/>
          </p:nvSpPr>
          <p:spPr>
            <a:xfrm>
              <a:off x="6709897" y="5159051"/>
              <a:ext cx="1360164" cy="307777"/>
            </a:xfrm>
            <a:prstGeom prst="rect">
              <a:avLst/>
            </a:prstGeom>
            <a:noFill/>
          </p:spPr>
          <p:txBody>
            <a:bodyPr wrap="square" rtlCol="0">
              <a:spAutoFit/>
            </a:bodyPr>
            <a:lstStyle/>
            <a:p>
              <a:r>
                <a:rPr kumimoji="1" lang="ja-JP" altLang="en-US" sz="1400">
                  <a:solidFill>
                    <a:srgbClr val="015BAC"/>
                  </a:solidFill>
                  <a:latin typeface="HGPGothicE" panose="020B0900000000000000" pitchFamily="34" charset="-128"/>
                  <a:ea typeface="HGPGothicE" panose="020B0900000000000000" pitchFamily="34" charset="-128"/>
                </a:rPr>
                <a:t>豊橋市民病院</a:t>
              </a:r>
              <a:endParaRPr kumimoji="1" lang="ja-JP" altLang="en-US" sz="1400" dirty="0">
                <a:solidFill>
                  <a:srgbClr val="015BAC"/>
                </a:solidFill>
                <a:latin typeface="HGPGothicE" panose="020B0900000000000000" pitchFamily="34" charset="-128"/>
                <a:ea typeface="HGPGothicE" panose="020B0900000000000000" pitchFamily="34" charset="-128"/>
              </a:endParaRPr>
            </a:p>
          </p:txBody>
        </p:sp>
        <p:pic>
          <p:nvPicPr>
            <p:cNvPr id="47" name="グラフィックス 46">
              <a:extLst>
                <a:ext uri="{FF2B5EF4-FFF2-40B4-BE49-F238E27FC236}">
                  <a16:creationId xmlns:a16="http://schemas.microsoft.com/office/drawing/2014/main" id="{43F55D29-9CBE-8D7D-46CA-5D9CDC3C698D}"/>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6082936" y="3553371"/>
              <a:ext cx="538056" cy="621754"/>
            </a:xfrm>
            <a:prstGeom prst="rect">
              <a:avLst/>
            </a:prstGeom>
          </p:spPr>
        </p:pic>
        <p:sp>
          <p:nvSpPr>
            <p:cNvPr id="48" name="テキスト ボックス 47">
              <a:extLst>
                <a:ext uri="{FF2B5EF4-FFF2-40B4-BE49-F238E27FC236}">
                  <a16:creationId xmlns:a16="http://schemas.microsoft.com/office/drawing/2014/main" id="{39E18DC8-638C-D807-89AD-2AFD44383AB0}"/>
                </a:ext>
              </a:extLst>
            </p:cNvPr>
            <p:cNvSpPr txBox="1"/>
            <p:nvPr/>
          </p:nvSpPr>
          <p:spPr>
            <a:xfrm>
              <a:off x="6069162" y="3694119"/>
              <a:ext cx="574527" cy="225383"/>
            </a:xfrm>
            <a:prstGeom prst="rect">
              <a:avLst/>
            </a:prstGeom>
            <a:noFill/>
          </p:spPr>
          <p:txBody>
            <a:bodyPr wrap="square">
              <a:spAutoFit/>
            </a:bodyPr>
            <a:lstStyle/>
            <a:p>
              <a:pPr algn="ctr">
                <a:lnSpc>
                  <a:spcPct val="120000"/>
                </a:lnSpc>
              </a:pPr>
              <a:r>
                <a:rPr lang="ja-JP" altLang="en-US" sz="800" spc="110">
                  <a:solidFill>
                    <a:schemeClr val="bg1"/>
                  </a:solidFill>
                </a:rPr>
                <a:t>豊橋市</a:t>
              </a:r>
            </a:p>
          </p:txBody>
        </p:sp>
      </p:grpSp>
      <p:grpSp>
        <p:nvGrpSpPr>
          <p:cNvPr id="61" name="グループ化 60">
            <a:extLst>
              <a:ext uri="{FF2B5EF4-FFF2-40B4-BE49-F238E27FC236}">
                <a16:creationId xmlns:a16="http://schemas.microsoft.com/office/drawing/2014/main" id="{78E1C9A2-EBBE-6BE1-180F-3B639C1907C7}"/>
              </a:ext>
            </a:extLst>
          </p:cNvPr>
          <p:cNvGrpSpPr/>
          <p:nvPr/>
        </p:nvGrpSpPr>
        <p:grpSpPr>
          <a:xfrm>
            <a:off x="3297387" y="3553371"/>
            <a:ext cx="2473596" cy="2188177"/>
            <a:chOff x="3297387" y="3553371"/>
            <a:chExt cx="2473596" cy="2188177"/>
          </a:xfrm>
        </p:grpSpPr>
        <p:pic>
          <p:nvPicPr>
            <p:cNvPr id="18" name="図 17" descr="屋外, 草, 建物, 水 が含まれている画像&#10;&#10;AI によって生成されたコンテンツは間違っている可能性があります。">
              <a:extLst>
                <a:ext uri="{FF2B5EF4-FFF2-40B4-BE49-F238E27FC236}">
                  <a16:creationId xmlns:a16="http://schemas.microsoft.com/office/drawing/2014/main" id="{2208F29D-F956-EAA6-7FBD-0A94C18616FC}"/>
                </a:ext>
              </a:extLst>
            </p:cNvPr>
            <p:cNvPicPr>
              <a:picLocks noChangeAspect="1"/>
            </p:cNvPicPr>
            <p:nvPr/>
          </p:nvPicPr>
          <p:blipFill>
            <a:blip r:embed="rId12">
              <a:alphaModFix/>
              <a:extLst>
                <a:ext uri="{28A0092B-C50C-407E-A947-70E740481C1C}">
                  <a14:useLocalDpi xmlns:a14="http://schemas.microsoft.com/office/drawing/2010/main" val="0"/>
                </a:ext>
              </a:extLst>
            </a:blip>
            <a:stretch>
              <a:fillRect/>
            </a:stretch>
          </p:blipFill>
          <p:spPr>
            <a:xfrm>
              <a:off x="3373016" y="3638347"/>
              <a:ext cx="2397967" cy="1467413"/>
            </a:xfrm>
            <a:prstGeom prst="rect">
              <a:avLst/>
            </a:prstGeom>
          </p:spPr>
        </p:pic>
        <p:sp>
          <p:nvSpPr>
            <p:cNvPr id="38" name="テキスト ボックス 37">
              <a:extLst>
                <a:ext uri="{FF2B5EF4-FFF2-40B4-BE49-F238E27FC236}">
                  <a16:creationId xmlns:a16="http://schemas.microsoft.com/office/drawing/2014/main" id="{CFDF5DA3-F317-0BD6-7F2A-8B221462D567}"/>
                </a:ext>
              </a:extLst>
            </p:cNvPr>
            <p:cNvSpPr txBox="1"/>
            <p:nvPr/>
          </p:nvSpPr>
          <p:spPr>
            <a:xfrm>
              <a:off x="3803085" y="5155938"/>
              <a:ext cx="1619779" cy="585610"/>
            </a:xfrm>
            <a:prstGeom prst="rect">
              <a:avLst/>
            </a:prstGeom>
            <a:noFill/>
          </p:spPr>
          <p:txBody>
            <a:bodyPr wrap="square" rtlCol="0">
              <a:spAutoFit/>
            </a:bodyPr>
            <a:lstStyle/>
            <a:p>
              <a:pPr algn="ctr">
                <a:lnSpc>
                  <a:spcPct val="120000"/>
                </a:lnSpc>
              </a:pPr>
              <a:r>
                <a:rPr kumimoji="1" lang="ja-JP" altLang="en-US" sz="1400">
                  <a:solidFill>
                    <a:srgbClr val="015BAC"/>
                  </a:solidFill>
                </a:rPr>
                <a:t>愛知県国際展示場</a:t>
              </a:r>
            </a:p>
            <a:p>
              <a:pPr algn="ctr">
                <a:lnSpc>
                  <a:spcPct val="120000"/>
                </a:lnSpc>
              </a:pPr>
              <a:r>
                <a:rPr kumimoji="1" lang="en" altLang="ja-JP" sz="1400" b="1" spc="40" dirty="0">
                  <a:solidFill>
                    <a:srgbClr val="015BAC"/>
                  </a:solidFill>
                </a:rPr>
                <a:t>Aichi Sky Expo</a:t>
              </a:r>
              <a:endParaRPr kumimoji="1" lang="ja-JP" altLang="en-US" sz="1400" b="1" spc="40" dirty="0">
                <a:solidFill>
                  <a:srgbClr val="015BAC"/>
                </a:solidFill>
              </a:endParaRPr>
            </a:p>
          </p:txBody>
        </p:sp>
        <p:pic>
          <p:nvPicPr>
            <p:cNvPr id="49" name="グラフィックス 48">
              <a:extLst>
                <a:ext uri="{FF2B5EF4-FFF2-40B4-BE49-F238E27FC236}">
                  <a16:creationId xmlns:a16="http://schemas.microsoft.com/office/drawing/2014/main" id="{A3801D6D-0E7B-0C7B-9F93-1304EBD4045D}"/>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3311161" y="3553371"/>
              <a:ext cx="538056" cy="621754"/>
            </a:xfrm>
            <a:prstGeom prst="rect">
              <a:avLst/>
            </a:prstGeom>
          </p:spPr>
        </p:pic>
        <p:sp>
          <p:nvSpPr>
            <p:cNvPr id="50" name="テキスト ボックス 49">
              <a:extLst>
                <a:ext uri="{FF2B5EF4-FFF2-40B4-BE49-F238E27FC236}">
                  <a16:creationId xmlns:a16="http://schemas.microsoft.com/office/drawing/2014/main" id="{42E1F59D-0075-975E-B3AA-59BAA0AD42C5}"/>
                </a:ext>
              </a:extLst>
            </p:cNvPr>
            <p:cNvSpPr txBox="1"/>
            <p:nvPr/>
          </p:nvSpPr>
          <p:spPr>
            <a:xfrm>
              <a:off x="3297387" y="3694119"/>
              <a:ext cx="574527" cy="225383"/>
            </a:xfrm>
            <a:prstGeom prst="rect">
              <a:avLst/>
            </a:prstGeom>
            <a:noFill/>
          </p:spPr>
          <p:txBody>
            <a:bodyPr wrap="square">
              <a:spAutoFit/>
            </a:bodyPr>
            <a:lstStyle/>
            <a:p>
              <a:pPr algn="ctr">
                <a:lnSpc>
                  <a:spcPct val="120000"/>
                </a:lnSpc>
              </a:pPr>
              <a:r>
                <a:rPr lang="ja-JP" altLang="en-US" sz="800" spc="110">
                  <a:solidFill>
                    <a:schemeClr val="bg1"/>
                  </a:solidFill>
                </a:rPr>
                <a:t>常滑市</a:t>
              </a:r>
            </a:p>
          </p:txBody>
        </p:sp>
      </p:grpSp>
      <p:grpSp>
        <p:nvGrpSpPr>
          <p:cNvPr id="60" name="グループ化 59">
            <a:extLst>
              <a:ext uri="{FF2B5EF4-FFF2-40B4-BE49-F238E27FC236}">
                <a16:creationId xmlns:a16="http://schemas.microsoft.com/office/drawing/2014/main" id="{83ED770B-D094-8EEA-AF0A-258DC88871FA}"/>
              </a:ext>
            </a:extLst>
          </p:cNvPr>
          <p:cNvGrpSpPr/>
          <p:nvPr/>
        </p:nvGrpSpPr>
        <p:grpSpPr>
          <a:xfrm>
            <a:off x="487284" y="3546227"/>
            <a:ext cx="2516003" cy="1937190"/>
            <a:chOff x="487284" y="3546227"/>
            <a:chExt cx="2516003" cy="1937190"/>
          </a:xfrm>
        </p:grpSpPr>
        <p:pic>
          <p:nvPicPr>
            <p:cNvPr id="16" name="図 15" descr="店の看板と道路&#10;&#10;AI によって生成されたコンテンツは間違っている可能性があります。">
              <a:extLst>
                <a:ext uri="{FF2B5EF4-FFF2-40B4-BE49-F238E27FC236}">
                  <a16:creationId xmlns:a16="http://schemas.microsoft.com/office/drawing/2014/main" id="{96C87C05-B136-578F-2111-A9E3449EDB90}"/>
                </a:ext>
              </a:extLst>
            </p:cNvPr>
            <p:cNvPicPr>
              <a:picLocks noChangeAspect="1"/>
            </p:cNvPicPr>
            <p:nvPr/>
          </p:nvPicPr>
          <p:blipFill>
            <a:blip r:embed="rId13">
              <a:alphaModFix/>
              <a:extLst>
                <a:ext uri="{28A0092B-C50C-407E-A947-70E740481C1C}">
                  <a14:useLocalDpi xmlns:a14="http://schemas.microsoft.com/office/drawing/2010/main" val="0"/>
                </a:ext>
              </a:extLst>
            </a:blip>
            <a:stretch>
              <a:fillRect/>
            </a:stretch>
          </p:blipFill>
          <p:spPr>
            <a:xfrm>
              <a:off x="601252" y="3638348"/>
              <a:ext cx="2402035" cy="1469902"/>
            </a:xfrm>
            <a:prstGeom prst="rect">
              <a:avLst/>
            </a:prstGeom>
          </p:spPr>
        </p:pic>
        <p:sp>
          <p:nvSpPr>
            <p:cNvPr id="39" name="テキスト ボックス 38">
              <a:extLst>
                <a:ext uri="{FF2B5EF4-FFF2-40B4-BE49-F238E27FC236}">
                  <a16:creationId xmlns:a16="http://schemas.microsoft.com/office/drawing/2014/main" id="{4426A07C-D032-1DF7-1B6D-38443C455A6C}"/>
                </a:ext>
              </a:extLst>
            </p:cNvPr>
            <p:cNvSpPr txBox="1"/>
            <p:nvPr/>
          </p:nvSpPr>
          <p:spPr>
            <a:xfrm>
              <a:off x="1190217" y="5175640"/>
              <a:ext cx="1325835" cy="307777"/>
            </a:xfrm>
            <a:prstGeom prst="rect">
              <a:avLst/>
            </a:prstGeom>
            <a:noFill/>
          </p:spPr>
          <p:txBody>
            <a:bodyPr wrap="square" rtlCol="0">
              <a:spAutoFit/>
            </a:bodyPr>
            <a:lstStyle/>
            <a:p>
              <a:r>
                <a:rPr kumimoji="1" lang="ja-JP" altLang="en-US" sz="1400" spc="-50">
                  <a:solidFill>
                    <a:srgbClr val="015BAC"/>
                  </a:solidFill>
                </a:rPr>
                <a:t>東山動植物園</a:t>
              </a:r>
              <a:endParaRPr kumimoji="1" lang="ja-JP" altLang="en-US" sz="1400" dirty="0">
                <a:solidFill>
                  <a:srgbClr val="015BAC"/>
                </a:solidFill>
              </a:endParaRPr>
            </a:p>
          </p:txBody>
        </p:sp>
        <p:grpSp>
          <p:nvGrpSpPr>
            <p:cNvPr id="53" name="グループ化 52">
              <a:extLst>
                <a:ext uri="{FF2B5EF4-FFF2-40B4-BE49-F238E27FC236}">
                  <a16:creationId xmlns:a16="http://schemas.microsoft.com/office/drawing/2014/main" id="{F5B3766F-A30B-E568-C235-8CDE383B162A}"/>
                </a:ext>
              </a:extLst>
            </p:cNvPr>
            <p:cNvGrpSpPr/>
            <p:nvPr/>
          </p:nvGrpSpPr>
          <p:grpSpPr>
            <a:xfrm>
              <a:off x="487284" y="3546227"/>
              <a:ext cx="655715" cy="621754"/>
              <a:chOff x="480140" y="3553371"/>
              <a:chExt cx="655715" cy="621754"/>
            </a:xfrm>
          </p:grpSpPr>
          <p:pic>
            <p:nvPicPr>
              <p:cNvPr id="51" name="グラフィックス 50">
                <a:extLst>
                  <a:ext uri="{FF2B5EF4-FFF2-40B4-BE49-F238E27FC236}">
                    <a16:creationId xmlns:a16="http://schemas.microsoft.com/office/drawing/2014/main" id="{D16DFEA9-C65E-6AE6-F622-6BC3FF00605D}"/>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536778" y="3553371"/>
                <a:ext cx="538056" cy="621754"/>
              </a:xfrm>
              <a:prstGeom prst="rect">
                <a:avLst/>
              </a:prstGeom>
            </p:spPr>
          </p:pic>
          <p:sp>
            <p:nvSpPr>
              <p:cNvPr id="52" name="テキスト ボックス 51">
                <a:extLst>
                  <a:ext uri="{FF2B5EF4-FFF2-40B4-BE49-F238E27FC236}">
                    <a16:creationId xmlns:a16="http://schemas.microsoft.com/office/drawing/2014/main" id="{2E87EDF2-1F8C-CFE7-2A92-958207BFE1FE}"/>
                  </a:ext>
                </a:extLst>
              </p:cNvPr>
              <p:cNvSpPr txBox="1"/>
              <p:nvPr/>
            </p:nvSpPr>
            <p:spPr>
              <a:xfrm>
                <a:off x="480140" y="3694119"/>
                <a:ext cx="655715" cy="225383"/>
              </a:xfrm>
              <a:prstGeom prst="rect">
                <a:avLst/>
              </a:prstGeom>
              <a:noFill/>
            </p:spPr>
            <p:txBody>
              <a:bodyPr wrap="square">
                <a:spAutoFit/>
              </a:bodyPr>
              <a:lstStyle/>
              <a:p>
                <a:pPr algn="ctr">
                  <a:lnSpc>
                    <a:spcPct val="120000"/>
                  </a:lnSpc>
                </a:pPr>
                <a:r>
                  <a:rPr lang="ja-JP" altLang="en-US" sz="800">
                    <a:solidFill>
                      <a:schemeClr val="bg1"/>
                    </a:solidFill>
                  </a:rPr>
                  <a:t>名古屋市</a:t>
                </a:r>
              </a:p>
            </p:txBody>
          </p:sp>
        </p:grpSp>
      </p:grpSp>
      <p:grpSp>
        <p:nvGrpSpPr>
          <p:cNvPr id="3" name="グループ化 2">
            <a:extLst>
              <a:ext uri="{FF2B5EF4-FFF2-40B4-BE49-F238E27FC236}">
                <a16:creationId xmlns:a16="http://schemas.microsoft.com/office/drawing/2014/main" id="{5E28022C-57F7-3EEC-69FC-A4B31BADF27B}"/>
              </a:ext>
            </a:extLst>
          </p:cNvPr>
          <p:cNvGrpSpPr/>
          <p:nvPr/>
        </p:nvGrpSpPr>
        <p:grpSpPr>
          <a:xfrm>
            <a:off x="613505" y="5837242"/>
            <a:ext cx="7922099" cy="623013"/>
            <a:chOff x="613505" y="5837242"/>
            <a:chExt cx="7922099" cy="623013"/>
          </a:xfrm>
        </p:grpSpPr>
        <p:sp>
          <p:nvSpPr>
            <p:cNvPr id="55" name="角丸四角形 54">
              <a:extLst>
                <a:ext uri="{FF2B5EF4-FFF2-40B4-BE49-F238E27FC236}">
                  <a16:creationId xmlns:a16="http://schemas.microsoft.com/office/drawing/2014/main" id="{21995C70-26FA-7E43-1B18-603AD77796BA}"/>
                </a:ext>
              </a:extLst>
            </p:cNvPr>
            <p:cNvSpPr/>
            <p:nvPr/>
          </p:nvSpPr>
          <p:spPr>
            <a:xfrm>
              <a:off x="613505" y="5837242"/>
              <a:ext cx="7922099" cy="623013"/>
            </a:xfrm>
            <a:prstGeom prst="roundRect">
              <a:avLst>
                <a:gd name="adj" fmla="val 14449"/>
              </a:avLst>
            </a:prstGeom>
            <a:solidFill>
              <a:schemeClr val="bg1"/>
            </a:solidFill>
            <a:ln w="12700" cap="rnd">
              <a:solidFill>
                <a:srgbClr val="015BA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Text Box 18">
              <a:extLst>
                <a:ext uri="{FF2B5EF4-FFF2-40B4-BE49-F238E27FC236}">
                  <a16:creationId xmlns:a16="http://schemas.microsoft.com/office/drawing/2014/main" id="{82422357-1768-EDB5-3E3C-B24300533B56}"/>
                </a:ext>
              </a:extLst>
            </p:cNvPr>
            <p:cNvSpPr txBox="1">
              <a:spLocks noChangeArrowheads="1"/>
            </p:cNvSpPr>
            <p:nvPr/>
          </p:nvSpPr>
          <p:spPr bwMode="auto">
            <a:xfrm>
              <a:off x="709182" y="5996758"/>
              <a:ext cx="316273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300" spc="120">
                  <a:ea typeface="HGPｺﾞｼｯｸE" panose="020B0900000000000000" pitchFamily="50" charset="-128"/>
                </a:rPr>
                <a:t>ほかにはどんなものがあるでしょうか？</a:t>
              </a:r>
              <a:endParaRPr lang="en-US" altLang="ja-JP" sz="1300" spc="120" dirty="0">
                <a:ea typeface="HGPｺﾞｼｯｸE" panose="020B0900000000000000" pitchFamily="50" charset="-128"/>
              </a:endParaRPr>
            </a:p>
          </p:txBody>
        </p:sp>
      </p:grpSp>
      <p:sp>
        <p:nvSpPr>
          <p:cNvPr id="2" name="Rectangle 14">
            <a:extLst>
              <a:ext uri="{FF2B5EF4-FFF2-40B4-BE49-F238E27FC236}">
                <a16:creationId xmlns:a16="http://schemas.microsoft.com/office/drawing/2014/main" id="{3EE0EF0F-F9C1-FC2B-4466-0B9B83BB0BBA}"/>
              </a:ext>
            </a:extLst>
          </p:cNvPr>
          <p:cNvSpPr txBox="1">
            <a:spLocks noChangeArrowheads="1"/>
          </p:cNvSpPr>
          <p:nvPr/>
        </p:nvSpPr>
        <p:spPr bwMode="auto">
          <a:xfrm>
            <a:off x="240029" y="-5222"/>
            <a:ext cx="8718233"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税金が使われている身近なもの</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custDataLst>
      <p:tags r:id="rId1"/>
    </p:custDataLst>
    <p:extLst>
      <p:ext uri="{BB962C8B-B14F-4D97-AF65-F5344CB8AC3E}">
        <p14:creationId xmlns:p14="http://schemas.microsoft.com/office/powerpoint/2010/main" val="51858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1000"/>
                                        <p:tgtEl>
                                          <p:spTgt spid="58"/>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1000"/>
                                        <p:tgtEl>
                                          <p:spTgt spid="59"/>
                                        </p:tgtEl>
                                      </p:cBhvr>
                                    </p:animEffect>
                                  </p:childTnLst>
                                </p:cTn>
                              </p:par>
                              <p:par>
                                <p:cTn id="14" presetID="10" presetClass="entr" presetSubtype="0"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1000"/>
                                        <p:tgtEl>
                                          <p:spTgt spid="60"/>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0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1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24549" y="824470"/>
            <a:ext cx="3991983" cy="4480372"/>
          </a:xfrm>
          <a:prstGeom prst="rect">
            <a:avLst/>
          </a:prstGeom>
        </p:spPr>
      </p:pic>
      <p:grpSp>
        <p:nvGrpSpPr>
          <p:cNvPr id="39" name="グループ化 38">
            <a:extLst>
              <a:ext uri="{FF2B5EF4-FFF2-40B4-BE49-F238E27FC236}">
                <a16:creationId xmlns:a16="http://schemas.microsoft.com/office/drawing/2014/main" id="{F66337BA-0271-C711-8E08-6A1358FAEE14}"/>
              </a:ext>
            </a:extLst>
          </p:cNvPr>
          <p:cNvGrpSpPr/>
          <p:nvPr/>
        </p:nvGrpSpPr>
        <p:grpSpPr>
          <a:xfrm>
            <a:off x="6383991" y="1089025"/>
            <a:ext cx="1982426" cy="1110346"/>
            <a:chOff x="1747258" y="1133884"/>
            <a:chExt cx="1982426" cy="1110346"/>
          </a:xfrm>
        </p:grpSpPr>
        <p:sp>
          <p:nvSpPr>
            <p:cNvPr id="48" name="楕円 47">
              <a:extLst>
                <a:ext uri="{FF2B5EF4-FFF2-40B4-BE49-F238E27FC236}">
                  <a16:creationId xmlns:a16="http://schemas.microsoft.com/office/drawing/2014/main" id="{A5DE2CC3-CFA2-649B-1937-D63522413876}"/>
                </a:ext>
              </a:extLst>
            </p:cNvPr>
            <p:cNvSpPr/>
            <p:nvPr/>
          </p:nvSpPr>
          <p:spPr bwMode="auto">
            <a:xfrm>
              <a:off x="1747258" y="1133884"/>
              <a:ext cx="1982426" cy="1110346"/>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1978900" y="1319487"/>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5" name="グループ化 14">
            <a:extLst>
              <a:ext uri="{FF2B5EF4-FFF2-40B4-BE49-F238E27FC236}">
                <a16:creationId xmlns:a16="http://schemas.microsoft.com/office/drawing/2014/main" id="{9B430CD7-E653-C72E-B82C-A52A9F049ADF}"/>
              </a:ext>
            </a:extLst>
          </p:cNvPr>
          <p:cNvGrpSpPr/>
          <p:nvPr/>
        </p:nvGrpSpPr>
        <p:grpSpPr>
          <a:xfrm>
            <a:off x="2531645" y="964878"/>
            <a:ext cx="1982426" cy="1110346"/>
            <a:chOff x="1747258" y="1133884"/>
            <a:chExt cx="1982426" cy="1110346"/>
          </a:xfrm>
        </p:grpSpPr>
        <p:sp>
          <p:nvSpPr>
            <p:cNvPr id="9" name="楕円 8">
              <a:extLst>
                <a:ext uri="{FF2B5EF4-FFF2-40B4-BE49-F238E27FC236}">
                  <a16:creationId xmlns:a16="http://schemas.microsoft.com/office/drawing/2014/main" id="{D7934800-A460-8498-376A-F4E86FCA1817}"/>
                </a:ext>
              </a:extLst>
            </p:cNvPr>
            <p:cNvSpPr/>
            <p:nvPr/>
          </p:nvSpPr>
          <p:spPr bwMode="auto">
            <a:xfrm>
              <a:off x="1747258" y="1133884"/>
              <a:ext cx="1982426" cy="1110346"/>
            </a:xfrm>
            <a:prstGeom prst="ellipse">
              <a:avLst/>
            </a:prstGeom>
            <a:solidFill>
              <a:srgbClr val="BBD5FB"/>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5" name="テキスト ボックス 34">
              <a:extLst>
                <a:ext uri="{FF2B5EF4-FFF2-40B4-BE49-F238E27FC236}">
                  <a16:creationId xmlns:a16="http://schemas.microsoft.com/office/drawing/2014/main" id="{3820BC44-850C-C451-588C-DB7B28B240C5}"/>
                </a:ext>
              </a:extLst>
            </p:cNvPr>
            <p:cNvSpPr txBox="1"/>
            <p:nvPr/>
          </p:nvSpPr>
          <p:spPr>
            <a:xfrm>
              <a:off x="1837034" y="1427208"/>
              <a:ext cx="1794081"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経済成長の停滞</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（デフレ・不況）</a:t>
              </a:r>
            </a:p>
          </p:txBody>
        </p:sp>
      </p:grpSp>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323851" y="5223353"/>
            <a:ext cx="8519134" cy="1229835"/>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337348" y="5324024"/>
            <a:ext cx="8393293" cy="1066534"/>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様々な課題がある中、税金のあり方や国民の負担と受益（福祉・公共サービス）が</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どうあるべきか、私たち一人ひとりが考えることが大切です。</a:t>
            </a:r>
          </a:p>
        </p:txBody>
      </p:sp>
      <p:grpSp>
        <p:nvGrpSpPr>
          <p:cNvPr id="16" name="グループ化 15">
            <a:extLst>
              <a:ext uri="{FF2B5EF4-FFF2-40B4-BE49-F238E27FC236}">
                <a16:creationId xmlns:a16="http://schemas.microsoft.com/office/drawing/2014/main" id="{F196BF4C-F280-022E-FF4C-38FC360D9263}"/>
              </a:ext>
            </a:extLst>
          </p:cNvPr>
          <p:cNvGrpSpPr/>
          <p:nvPr/>
        </p:nvGrpSpPr>
        <p:grpSpPr>
          <a:xfrm>
            <a:off x="659687" y="1973937"/>
            <a:ext cx="1982426" cy="1110346"/>
            <a:chOff x="1747258" y="1133884"/>
            <a:chExt cx="1982426" cy="1110346"/>
          </a:xfrm>
        </p:grpSpPr>
        <p:sp>
          <p:nvSpPr>
            <p:cNvPr id="17" name="楕円 16">
              <a:extLst>
                <a:ext uri="{FF2B5EF4-FFF2-40B4-BE49-F238E27FC236}">
                  <a16:creationId xmlns:a16="http://schemas.microsoft.com/office/drawing/2014/main" id="{414D78E0-0AA2-EA10-B0F4-217FCAAA0264}"/>
                </a:ext>
              </a:extLst>
            </p:cNvPr>
            <p:cNvSpPr/>
            <p:nvPr/>
          </p:nvSpPr>
          <p:spPr bwMode="auto">
            <a:xfrm>
              <a:off x="1747258" y="1133884"/>
              <a:ext cx="1982426" cy="1110346"/>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1780767" y="1343984"/>
              <a:ext cx="1906612"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財政赤字</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（財政健全化・歳出の見直し）</a:t>
              </a:r>
            </a:p>
          </p:txBody>
        </p:sp>
      </p:grpSp>
      <p:grpSp>
        <p:nvGrpSpPr>
          <p:cNvPr id="19" name="グループ化 18">
            <a:extLst>
              <a:ext uri="{FF2B5EF4-FFF2-40B4-BE49-F238E27FC236}">
                <a16:creationId xmlns:a16="http://schemas.microsoft.com/office/drawing/2014/main" id="{D803C19F-EB62-3DEA-F463-2A8BF023478F}"/>
              </a:ext>
            </a:extLst>
          </p:cNvPr>
          <p:cNvGrpSpPr/>
          <p:nvPr/>
        </p:nvGrpSpPr>
        <p:grpSpPr>
          <a:xfrm>
            <a:off x="337348" y="3517943"/>
            <a:ext cx="1982426" cy="1110346"/>
            <a:chOff x="1747258" y="1133884"/>
            <a:chExt cx="1982426" cy="1110346"/>
          </a:xfrm>
        </p:grpSpPr>
        <p:sp>
          <p:nvSpPr>
            <p:cNvPr id="20" name="楕円 19">
              <a:extLst>
                <a:ext uri="{FF2B5EF4-FFF2-40B4-BE49-F238E27FC236}">
                  <a16:creationId xmlns:a16="http://schemas.microsoft.com/office/drawing/2014/main" id="{2A3EB963-331D-2E5B-3136-5F3C5915FF99}"/>
                </a:ext>
              </a:extLst>
            </p:cNvPr>
            <p:cNvSpPr/>
            <p:nvPr/>
          </p:nvSpPr>
          <p:spPr bwMode="auto">
            <a:xfrm>
              <a:off x="1747258" y="1133884"/>
              <a:ext cx="1982426" cy="1110346"/>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7E049168-B564-8C1D-D00C-5CCFEA9219A8}"/>
                </a:ext>
              </a:extLst>
            </p:cNvPr>
            <p:cNvSpPr txBox="1"/>
            <p:nvPr/>
          </p:nvSpPr>
          <p:spPr>
            <a:xfrm>
              <a:off x="2180076" y="1339670"/>
              <a:ext cx="1107996" cy="646331"/>
            </a:xfrm>
            <a:prstGeom prst="rect">
              <a:avLst/>
            </a:prstGeom>
            <a:noFill/>
          </p:spPr>
          <p:txBody>
            <a:bodyPr wrap="none" rtlCol="0">
              <a:spAutoFit/>
            </a:bodyPr>
            <a:lstStyle/>
            <a:p>
              <a:pPr algn="ctr" defTabSz="390997" eaLnBrk="1" fontAlgn="auto" hangingPunct="1">
                <a:spcBef>
                  <a:spcPts val="0"/>
                </a:spcBef>
                <a:spcAft>
                  <a:spcPts val="0"/>
                </a:spcAft>
              </a:pPr>
              <a:r>
                <a:rPr lang="ja-JP" altLang="en-US" sz="1800" dirty="0">
                  <a:solidFill>
                    <a:prstClr val="black"/>
                  </a:solidFill>
                  <a:latin typeface="+mn-ea"/>
                  <a:ea typeface="+mn-ea"/>
                </a:rPr>
                <a:t>公債の</a:t>
              </a:r>
            </a:p>
            <a:p>
              <a:pPr algn="ctr" defTabSz="390997" eaLnBrk="1" fontAlgn="auto" hangingPunct="1">
                <a:spcBef>
                  <a:spcPts val="0"/>
                </a:spcBef>
                <a:spcAft>
                  <a:spcPts val="0"/>
                </a:spcAft>
              </a:pPr>
              <a:r>
                <a:rPr lang="ja-JP" altLang="en-US" sz="1800" dirty="0">
                  <a:solidFill>
                    <a:prstClr val="black"/>
                  </a:solidFill>
                  <a:latin typeface="+mn-ea"/>
                  <a:ea typeface="+mn-ea"/>
                </a:rPr>
                <a:t>債務残高</a:t>
              </a:r>
            </a:p>
          </p:txBody>
        </p:sp>
      </p:grpSp>
      <p:grpSp>
        <p:nvGrpSpPr>
          <p:cNvPr id="50" name="グループ化 49">
            <a:extLst>
              <a:ext uri="{FF2B5EF4-FFF2-40B4-BE49-F238E27FC236}">
                <a16:creationId xmlns:a16="http://schemas.microsoft.com/office/drawing/2014/main" id="{4B71D341-9C0A-B2AF-B026-54C270A4F64C}"/>
              </a:ext>
            </a:extLst>
          </p:cNvPr>
          <p:cNvGrpSpPr/>
          <p:nvPr/>
        </p:nvGrpSpPr>
        <p:grpSpPr>
          <a:xfrm>
            <a:off x="6790325" y="2499960"/>
            <a:ext cx="1982426" cy="1110346"/>
            <a:chOff x="1747258" y="1133884"/>
            <a:chExt cx="1982426" cy="1110346"/>
          </a:xfrm>
        </p:grpSpPr>
        <p:sp>
          <p:nvSpPr>
            <p:cNvPr id="51" name="楕円 50">
              <a:extLst>
                <a:ext uri="{FF2B5EF4-FFF2-40B4-BE49-F238E27FC236}">
                  <a16:creationId xmlns:a16="http://schemas.microsoft.com/office/drawing/2014/main" id="{48705674-673A-9F1C-008C-15993B7A10D2}"/>
                </a:ext>
              </a:extLst>
            </p:cNvPr>
            <p:cNvSpPr/>
            <p:nvPr/>
          </p:nvSpPr>
          <p:spPr bwMode="auto">
            <a:xfrm>
              <a:off x="1747258" y="1133884"/>
              <a:ext cx="1982426" cy="1110346"/>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2007962" y="1321614"/>
              <a:ext cx="1475084"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少子高齢化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（社会保障費の増加、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働き手の減少）</a:t>
              </a:r>
            </a:p>
          </p:txBody>
        </p:sp>
      </p:grpSp>
      <p:grpSp>
        <p:nvGrpSpPr>
          <p:cNvPr id="53" name="グループ化 52">
            <a:extLst>
              <a:ext uri="{FF2B5EF4-FFF2-40B4-BE49-F238E27FC236}">
                <a16:creationId xmlns:a16="http://schemas.microsoft.com/office/drawing/2014/main" id="{F7FC771C-77C4-1975-2CE9-6A06FD1D3803}"/>
              </a:ext>
            </a:extLst>
          </p:cNvPr>
          <p:cNvGrpSpPr/>
          <p:nvPr/>
        </p:nvGrpSpPr>
        <p:grpSpPr>
          <a:xfrm>
            <a:off x="6087036" y="3875440"/>
            <a:ext cx="1982426" cy="1110346"/>
            <a:chOff x="1747258" y="1133884"/>
            <a:chExt cx="1982426" cy="1110346"/>
          </a:xfrm>
        </p:grpSpPr>
        <p:sp>
          <p:nvSpPr>
            <p:cNvPr id="54" name="楕円 53">
              <a:extLst>
                <a:ext uri="{FF2B5EF4-FFF2-40B4-BE49-F238E27FC236}">
                  <a16:creationId xmlns:a16="http://schemas.microsoft.com/office/drawing/2014/main" id="{0ED9254F-011E-1F65-75BC-5D707B8A29FF}"/>
                </a:ext>
              </a:extLst>
            </p:cNvPr>
            <p:cNvSpPr/>
            <p:nvPr/>
          </p:nvSpPr>
          <p:spPr bwMode="auto">
            <a:xfrm>
              <a:off x="1747258" y="1133884"/>
              <a:ext cx="1982426" cy="1110346"/>
            </a:xfrm>
            <a:prstGeom prst="ellipse">
              <a:avLst/>
            </a:prstGeom>
            <a:solidFill>
              <a:srgbClr val="FFD7C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1802570" y="1288518"/>
              <a:ext cx="1863010"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雇用環境の変化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（非正規労働者の増加、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外国人労働者の受け入れ）</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26</a:t>
            </a:fld>
            <a:endParaRPr lang="en-US" altLang="ja-JP" dirty="0"/>
          </a:p>
        </p:txBody>
      </p:sp>
    </p:spTree>
    <p:extLst>
      <p:ext uri="{BB962C8B-B14F-4D97-AF65-F5344CB8AC3E}">
        <p14:creationId xmlns:p14="http://schemas.microsoft.com/office/powerpoint/2010/main" val="1363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left)">
                                      <p:cBhvr>
                                        <p:cTn id="47" dur="1580"/>
                                        <p:tgtEl>
                                          <p:spTgt spid="8">
                                            <p:txEl>
                                              <p:pRg st="0" end="0"/>
                                            </p:txEl>
                                          </p:spTgt>
                                        </p:tgtEl>
                                      </p:cBhvr>
                                    </p:animEffect>
                                  </p:childTnLst>
                                </p:cTn>
                              </p:par>
                            </p:childTnLst>
                          </p:cTn>
                        </p:par>
                        <p:par>
                          <p:cTn id="48" fill="hold">
                            <p:stCondLst>
                              <p:cond delay="1580"/>
                            </p:stCondLst>
                            <p:childTnLst>
                              <p:par>
                                <p:cTn id="49" presetID="22" presetClass="entr" presetSubtype="8" fill="hold" nodeType="after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wipe(left)">
                                      <p:cBhvr>
                                        <p:cTn id="51" dur="1800"/>
                                        <p:tgtEl>
                                          <p:spTgt spid="8">
                                            <p:txEl>
                                              <p:pRg st="1" end="1"/>
                                            </p:txEl>
                                          </p:spTgt>
                                        </p:tgtEl>
                                      </p:cBhvr>
                                    </p:animEffect>
                                  </p:childTnLst>
                                </p:cTn>
                              </p:par>
                            </p:childTnLst>
                          </p:cTn>
                        </p:par>
                        <p:par>
                          <p:cTn id="52" fill="hold">
                            <p:stCondLst>
                              <p:cond delay="3380"/>
                            </p:stCondLst>
                            <p:childTnLst>
                              <p:par>
                                <p:cTn id="53" presetID="22" presetClass="entr" presetSubtype="8" fill="hold" nodeType="after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wipe(left)">
                                      <p:cBhvr>
                                        <p:cTn id="55" dur="16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27</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190151" y="92646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8221" y="4787785"/>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2" name="グループ化 1">
            <a:extLst>
              <a:ext uri="{FF2B5EF4-FFF2-40B4-BE49-F238E27FC236}">
                <a16:creationId xmlns:a16="http://schemas.microsoft.com/office/drawing/2014/main" id="{F12FFCFF-AB29-5A66-4CF3-02B53B9E8556}"/>
              </a:ext>
            </a:extLst>
          </p:cNvPr>
          <p:cNvGrpSpPr/>
          <p:nvPr/>
        </p:nvGrpSpPr>
        <p:grpSpPr>
          <a:xfrm>
            <a:off x="1332596" y="1492804"/>
            <a:ext cx="7408277" cy="4473133"/>
            <a:chOff x="1222872" y="1553378"/>
            <a:chExt cx="7645002" cy="4616068"/>
          </a:xfrm>
        </p:grpSpPr>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26" name="図 25">
              <a:extLst>
                <a:ext uri="{FF2B5EF4-FFF2-40B4-BE49-F238E27FC236}">
                  <a16:creationId xmlns:a16="http://schemas.microsoft.com/office/drawing/2014/main" id="{AA2C944F-3BC0-4B17-B36A-F6F412F90F48}"/>
                </a:ext>
              </a:extLst>
            </p:cNvPr>
            <p:cNvPicPr>
              <a:picLocks noChangeAspect="1"/>
            </p:cNvPicPr>
            <p:nvPr/>
          </p:nvPicPr>
          <p:blipFill>
            <a:blip r:embed="rId5"/>
            <a:stretch>
              <a:fillRect/>
            </a:stretch>
          </p:blipFill>
          <p:spPr>
            <a:xfrm>
              <a:off x="2787267" y="1572532"/>
              <a:ext cx="6080607" cy="4584012"/>
            </a:xfrm>
            <a:prstGeom prst="rect">
              <a:avLst/>
            </a:prstGeom>
            <a:ln w="28575">
              <a:solidFill>
                <a:schemeClr val="tx1"/>
              </a:solidFill>
            </a:ln>
          </p:spPr>
        </p:pic>
      </p:gr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https://www.nta.go.jp/taxes/kids/index.htm</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7209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750"/>
                                        <p:tgtEl>
                                          <p:spTgt spid="2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25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55">
            <a:extLst>
              <a:ext uri="{FF2B5EF4-FFF2-40B4-BE49-F238E27FC236}">
                <a16:creationId xmlns:a16="http://schemas.microsoft.com/office/drawing/2014/main" id="{4457E6E2-70FE-E9C5-716B-14296357A78D}"/>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28</a:t>
            </a:fld>
            <a:endParaRPr lang="en-US" altLang="ja-JP" dirty="0"/>
          </a:p>
        </p:txBody>
      </p:sp>
      <p:sp>
        <p:nvSpPr>
          <p:cNvPr id="3" name="Rectangle 14">
            <a:extLst>
              <a:ext uri="{FF2B5EF4-FFF2-40B4-BE49-F238E27FC236}">
                <a16:creationId xmlns:a16="http://schemas.microsoft.com/office/drawing/2014/main" id="{33D94DF6-77CC-1E55-B759-5AEAA3A5696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愛知県のホームページの紹介</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5" name="グループ化 4">
            <a:extLst>
              <a:ext uri="{FF2B5EF4-FFF2-40B4-BE49-F238E27FC236}">
                <a16:creationId xmlns:a16="http://schemas.microsoft.com/office/drawing/2014/main" id="{F418C21B-6A98-EC5C-E2B4-D5EEB05D4604}"/>
              </a:ext>
            </a:extLst>
          </p:cNvPr>
          <p:cNvGrpSpPr/>
          <p:nvPr/>
        </p:nvGrpSpPr>
        <p:grpSpPr>
          <a:xfrm>
            <a:off x="349447" y="1061292"/>
            <a:ext cx="8391466" cy="5635245"/>
            <a:chOff x="349447" y="1061292"/>
            <a:chExt cx="8391466" cy="5635245"/>
          </a:xfrm>
        </p:grpSpPr>
        <p:sp>
          <p:nvSpPr>
            <p:cNvPr id="56" name="正方形/長方形 55">
              <a:extLst>
                <a:ext uri="{FF2B5EF4-FFF2-40B4-BE49-F238E27FC236}">
                  <a16:creationId xmlns:a16="http://schemas.microsoft.com/office/drawing/2014/main" id="{9693762F-7578-AE1B-305A-9E4628E80C9E}"/>
                </a:ext>
              </a:extLst>
            </p:cNvPr>
            <p:cNvSpPr/>
            <p:nvPr/>
          </p:nvSpPr>
          <p:spPr>
            <a:xfrm>
              <a:off x="7443041" y="6385735"/>
              <a:ext cx="1297872" cy="239233"/>
            </a:xfrm>
            <a:prstGeom prst="rect">
              <a:avLst/>
            </a:prstGeom>
          </p:spPr>
          <p:txBody>
            <a:bodyPr wrap="square" lIns="0" tIns="0" rIns="0" bIns="0">
              <a:spAutoFit/>
            </a:bodyPr>
            <a:lstStyle/>
            <a:p>
              <a:pPr marL="69750">
                <a:lnSpc>
                  <a:spcPct val="140000"/>
                </a:lnSpc>
                <a:buClr>
                  <a:srgbClr val="005BAD"/>
                </a:buClr>
              </a:pPr>
              <a:r>
                <a:rPr lang="ja-JP" altLang="en-US" sz="600">
                  <a:latin typeface="HGPGothicE" panose="020B0900000000000000" pitchFamily="34" charset="-128"/>
                  <a:ea typeface="HGPGothicE" panose="020B0900000000000000" pitchFamily="34" charset="-128"/>
                </a:rPr>
                <a:t>編集／愛知県租税教育推進協議会</a:t>
              </a:r>
            </a:p>
            <a:p>
              <a:pPr marL="69750">
                <a:lnSpc>
                  <a:spcPct val="140000"/>
                </a:lnSpc>
                <a:buClr>
                  <a:srgbClr val="005BAD"/>
                </a:buClr>
              </a:pPr>
              <a:r>
                <a:rPr lang="ja-JP" altLang="en-US" sz="600">
                  <a:latin typeface="HGPGothicE" panose="020B0900000000000000" pitchFamily="34" charset="-128"/>
                  <a:ea typeface="HGPGothicE" panose="020B0900000000000000" pitchFamily="34" charset="-128"/>
                </a:rPr>
                <a:t>発行／名古屋国税局・愛知県</a:t>
              </a:r>
              <a:endParaRPr lang="ja-JP" altLang="en-US" sz="600" dirty="0">
                <a:latin typeface="HGPGothicE" panose="020B0900000000000000" pitchFamily="34" charset="-128"/>
                <a:ea typeface="HGPGothicE" panose="020B0900000000000000" pitchFamily="34" charset="-128"/>
              </a:endParaRPr>
            </a:p>
          </p:txBody>
        </p:sp>
        <p:pic>
          <p:nvPicPr>
            <p:cNvPr id="57" name="図 56" descr="挿絵 が含まれている画像&#10;&#10;AI によって生成されたコンテンツは間違っている可能性があります。">
              <a:extLst>
                <a:ext uri="{FF2B5EF4-FFF2-40B4-BE49-F238E27FC236}">
                  <a16:creationId xmlns:a16="http://schemas.microsoft.com/office/drawing/2014/main" id="{E37EEFD2-1E78-D169-1213-ADA13253027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064780" y="6352957"/>
              <a:ext cx="285345" cy="343580"/>
            </a:xfrm>
            <a:prstGeom prst="rect">
              <a:avLst/>
            </a:prstGeom>
          </p:spPr>
        </p:pic>
        <p:pic>
          <p:nvPicPr>
            <p:cNvPr id="58" name="図 57" descr="ロゴ&#10;&#10;AI によって生成されたコンテンツは間違っている可能性があります。">
              <a:extLst>
                <a:ext uri="{FF2B5EF4-FFF2-40B4-BE49-F238E27FC236}">
                  <a16:creationId xmlns:a16="http://schemas.microsoft.com/office/drawing/2014/main" id="{D5B411E6-5B25-E71B-E290-749692E4C958}"/>
                </a:ext>
              </a:extLst>
            </p:cNvPr>
            <p:cNvPicPr>
              <a:picLocks noChangeAspect="1"/>
            </p:cNvPicPr>
            <p:nvPr/>
          </p:nvPicPr>
          <p:blipFill>
            <a:blip r:embed="rId4">
              <a:alphaModFix/>
              <a:extLst>
                <a:ext uri="{28A0092B-C50C-407E-A947-70E740481C1C}">
                  <a14:useLocalDpi xmlns:a14="http://schemas.microsoft.com/office/drawing/2010/main" val="0"/>
                </a:ext>
              </a:extLst>
            </a:blip>
            <a:srcRect l="8926" t="22519" r="7785" b="25867"/>
            <a:stretch/>
          </p:blipFill>
          <p:spPr>
            <a:xfrm>
              <a:off x="6508903" y="6352089"/>
              <a:ext cx="521295" cy="323902"/>
            </a:xfrm>
            <a:prstGeom prst="rect">
              <a:avLst/>
            </a:prstGeom>
          </p:spPr>
        </p:pic>
        <p:grpSp>
          <p:nvGrpSpPr>
            <p:cNvPr id="16" name="グループ化 15">
              <a:extLst>
                <a:ext uri="{FF2B5EF4-FFF2-40B4-BE49-F238E27FC236}">
                  <a16:creationId xmlns:a16="http://schemas.microsoft.com/office/drawing/2014/main" id="{28F8ED33-EC58-36D4-0606-AACC09259F50}"/>
                </a:ext>
              </a:extLst>
            </p:cNvPr>
            <p:cNvGrpSpPr/>
            <p:nvPr/>
          </p:nvGrpSpPr>
          <p:grpSpPr>
            <a:xfrm>
              <a:off x="5200651" y="4270949"/>
              <a:ext cx="3378198" cy="1888899"/>
              <a:chOff x="4786169" y="3606800"/>
              <a:chExt cx="3958604" cy="2213429"/>
            </a:xfrm>
          </p:grpSpPr>
          <p:sp>
            <p:nvSpPr>
              <p:cNvPr id="17" name="正方形/長方形 16">
                <a:extLst>
                  <a:ext uri="{FF2B5EF4-FFF2-40B4-BE49-F238E27FC236}">
                    <a16:creationId xmlns:a16="http://schemas.microsoft.com/office/drawing/2014/main" id="{FC32B755-E65D-36A5-928C-9D96168DA9BF}"/>
                  </a:ext>
                </a:extLst>
              </p:cNvPr>
              <p:cNvSpPr/>
              <p:nvPr/>
            </p:nvSpPr>
            <p:spPr>
              <a:xfrm>
                <a:off x="4786169" y="3606800"/>
                <a:ext cx="3958604" cy="2213429"/>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BD7EB8CA-6106-7329-0E30-E8FDA6C1CC5C}"/>
                  </a:ext>
                </a:extLst>
              </p:cNvPr>
              <p:cNvGrpSpPr/>
              <p:nvPr/>
            </p:nvGrpSpPr>
            <p:grpSpPr>
              <a:xfrm>
                <a:off x="5007429" y="4127500"/>
                <a:ext cx="870857" cy="228599"/>
                <a:chOff x="5007429" y="4127500"/>
                <a:chExt cx="870857" cy="228599"/>
              </a:xfrm>
            </p:grpSpPr>
            <p:sp>
              <p:nvSpPr>
                <p:cNvPr id="54" name="正方形/長方形 53">
                  <a:extLst>
                    <a:ext uri="{FF2B5EF4-FFF2-40B4-BE49-F238E27FC236}">
                      <a16:creationId xmlns:a16="http://schemas.microsoft.com/office/drawing/2014/main" id="{6EA8DD1F-657E-09AC-13D9-CD79D224DB68}"/>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Text Box 12">
                  <a:extLst>
                    <a:ext uri="{FF2B5EF4-FFF2-40B4-BE49-F238E27FC236}">
                      <a16:creationId xmlns:a16="http://schemas.microsoft.com/office/drawing/2014/main" id="{0531B5F8-D66B-1BEB-930C-B7BBF99DB2CE}"/>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児玉</a:t>
                  </a:r>
                  <a:r>
                    <a:rPr lang="en-US" altLang="ja-JP" sz="700" dirty="0">
                      <a:latin typeface="HGPｺﾞｼｯｸE" panose="020B0900000000000000" pitchFamily="50" charset="-128"/>
                      <a:ea typeface="HGPｺﾞｼｯｸE" panose="020B0900000000000000" pitchFamily="50" charset="-128"/>
                    </a:rPr>
                    <a:t> </a:t>
                  </a:r>
                  <a:r>
                    <a:rPr lang="ja-JP" altLang="en-US" sz="700">
                      <a:latin typeface="HGPｺﾞｼｯｸE" panose="020B0900000000000000" pitchFamily="50" charset="-128"/>
                      <a:ea typeface="HGPｺﾞｼｯｸE" panose="020B0900000000000000" pitchFamily="50" charset="-128"/>
                    </a:rPr>
                    <a:t>良太</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9" name="グループ化 18">
                <a:extLst>
                  <a:ext uri="{FF2B5EF4-FFF2-40B4-BE49-F238E27FC236}">
                    <a16:creationId xmlns:a16="http://schemas.microsoft.com/office/drawing/2014/main" id="{80D14884-4F5F-6CBD-4639-45ADEBA18A67}"/>
                  </a:ext>
                </a:extLst>
              </p:cNvPr>
              <p:cNvGrpSpPr/>
              <p:nvPr/>
            </p:nvGrpSpPr>
            <p:grpSpPr>
              <a:xfrm>
                <a:off x="5934529" y="4127500"/>
                <a:ext cx="2609396" cy="228600"/>
                <a:chOff x="5934529" y="4127500"/>
                <a:chExt cx="2609396" cy="228600"/>
              </a:xfrm>
            </p:grpSpPr>
            <p:sp>
              <p:nvSpPr>
                <p:cNvPr id="52" name="正方形/長方形 51">
                  <a:extLst>
                    <a:ext uri="{FF2B5EF4-FFF2-40B4-BE49-F238E27FC236}">
                      <a16:creationId xmlns:a16="http://schemas.microsoft.com/office/drawing/2014/main" id="{5277734E-8134-0C0A-5C5A-CE3DAB3DE8B5}"/>
                    </a:ext>
                  </a:extLst>
                </p:cNvPr>
                <p:cNvSpPr/>
                <p:nvPr/>
              </p:nvSpPr>
              <p:spPr>
                <a:xfrm>
                  <a:off x="5934529" y="4127500"/>
                  <a:ext cx="2609396"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Text Box 12">
                  <a:extLst>
                    <a:ext uri="{FF2B5EF4-FFF2-40B4-BE49-F238E27FC236}">
                      <a16:creationId xmlns:a16="http://schemas.microsoft.com/office/drawing/2014/main" id="{2D41D586-B6B9-DB6A-3B7D-E64B1FE2BFA4}"/>
                    </a:ext>
                  </a:extLst>
                </p:cNvPr>
                <p:cNvSpPr txBox="1">
                  <a:spLocks noChangeArrowheads="1"/>
                </p:cNvSpPr>
                <p:nvPr/>
              </p:nvSpPr>
              <p:spPr bwMode="auto">
                <a:xfrm>
                  <a:off x="6081488" y="4173491"/>
                  <a:ext cx="1157103"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名古屋市立昭和橋小学校</a:t>
                  </a:r>
                  <a:endParaRPr lang="ja-JP" altLang="en-US" sz="700" dirty="0">
                    <a:latin typeface="HGPｺﾞｼｯｸE" panose="020B0900000000000000" pitchFamily="50" charset="-128"/>
                    <a:ea typeface="HGPｺﾞｼｯｸE" panose="020B0900000000000000" pitchFamily="50" charset="-128"/>
                  </a:endParaRPr>
                </a:p>
              </p:txBody>
            </p:sp>
          </p:grpSp>
          <p:sp>
            <p:nvSpPr>
              <p:cNvPr id="20" name="角丸四角形 19">
                <a:extLst>
                  <a:ext uri="{FF2B5EF4-FFF2-40B4-BE49-F238E27FC236}">
                    <a16:creationId xmlns:a16="http://schemas.microsoft.com/office/drawing/2014/main" id="{A413359A-64AE-9882-620A-E9225DEDF3F4}"/>
                  </a:ext>
                </a:extLst>
              </p:cNvPr>
              <p:cNvSpPr/>
              <p:nvPr/>
            </p:nvSpPr>
            <p:spPr>
              <a:xfrm>
                <a:off x="4990686" y="3766457"/>
                <a:ext cx="2588607" cy="26011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800" spc="70">
                    <a:solidFill>
                      <a:srgbClr val="FFFFFF"/>
                    </a:solidFill>
                    <a:effectLst/>
                    <a:latin typeface="Helvetica" pitchFamily="2" charset="0"/>
                  </a:rPr>
                  <a:t>編集に協力していただいた先生（敬称略）</a:t>
                </a:r>
              </a:p>
            </p:txBody>
          </p:sp>
          <p:sp>
            <p:nvSpPr>
              <p:cNvPr id="21" name="テキスト ボックス 20">
                <a:extLst>
                  <a:ext uri="{FF2B5EF4-FFF2-40B4-BE49-F238E27FC236}">
                    <a16:creationId xmlns:a16="http://schemas.microsoft.com/office/drawing/2014/main" id="{A5998D59-B473-075B-17E7-448A2E053983}"/>
                  </a:ext>
                </a:extLst>
              </p:cNvPr>
              <p:cNvSpPr txBox="1"/>
              <p:nvPr/>
            </p:nvSpPr>
            <p:spPr>
              <a:xfrm>
                <a:off x="7526969" y="3848052"/>
                <a:ext cx="964003" cy="216393"/>
              </a:xfrm>
              <a:prstGeom prst="rect">
                <a:avLst/>
              </a:prstGeom>
              <a:noFill/>
            </p:spPr>
            <p:txBody>
              <a:bodyPr wrap="none" rtlCol="0">
                <a:spAutoFit/>
              </a:bodyPr>
              <a:lstStyle/>
              <a:p>
                <a:pPr algn="ctr"/>
                <a:r>
                  <a:rPr lang="ja-JP" altLang="en-US" sz="600">
                    <a:latin typeface="HGPGothicE" panose="020B0900000000000000" pitchFamily="34" charset="-128"/>
                    <a:ea typeface="HGPGothicE" panose="020B0900000000000000" pitchFamily="34" charset="-128"/>
                  </a:rPr>
                  <a:t>（令和７年３月現在）</a:t>
                </a:r>
              </a:p>
            </p:txBody>
          </p:sp>
          <p:grpSp>
            <p:nvGrpSpPr>
              <p:cNvPr id="22" name="グループ化 21">
                <a:extLst>
                  <a:ext uri="{FF2B5EF4-FFF2-40B4-BE49-F238E27FC236}">
                    <a16:creationId xmlns:a16="http://schemas.microsoft.com/office/drawing/2014/main" id="{5F2F55F0-E4E9-949A-04F9-1B737B40BE3F}"/>
                  </a:ext>
                </a:extLst>
              </p:cNvPr>
              <p:cNvGrpSpPr/>
              <p:nvPr/>
            </p:nvGrpSpPr>
            <p:grpSpPr>
              <a:xfrm>
                <a:off x="5007429" y="4381500"/>
                <a:ext cx="870857" cy="228599"/>
                <a:chOff x="5007429" y="4127500"/>
                <a:chExt cx="870857" cy="228599"/>
              </a:xfrm>
            </p:grpSpPr>
            <p:sp>
              <p:nvSpPr>
                <p:cNvPr id="50" name="正方形/長方形 49">
                  <a:extLst>
                    <a:ext uri="{FF2B5EF4-FFF2-40B4-BE49-F238E27FC236}">
                      <a16:creationId xmlns:a16="http://schemas.microsoft.com/office/drawing/2014/main" id="{F7F62263-2F02-D1F2-7791-9A74235F95AE}"/>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Text Box 12">
                  <a:extLst>
                    <a:ext uri="{FF2B5EF4-FFF2-40B4-BE49-F238E27FC236}">
                      <a16:creationId xmlns:a16="http://schemas.microsoft.com/office/drawing/2014/main" id="{43BCDF12-113A-9C27-DD6F-13115CB26DAF}"/>
                    </a:ext>
                  </a:extLst>
                </p:cNvPr>
                <p:cNvSpPr txBox="1">
                  <a:spLocks noChangeArrowheads="1"/>
                </p:cNvSpPr>
                <p:nvPr/>
              </p:nvSpPr>
              <p:spPr bwMode="auto">
                <a:xfrm>
                  <a:off x="5109031" y="4173491"/>
                  <a:ext cx="351264"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近藤 崇</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3" name="グループ化 22">
                <a:extLst>
                  <a:ext uri="{FF2B5EF4-FFF2-40B4-BE49-F238E27FC236}">
                    <a16:creationId xmlns:a16="http://schemas.microsoft.com/office/drawing/2014/main" id="{E95F674A-C0ED-D2E1-1AD4-D0D1A0992EF7}"/>
                  </a:ext>
                </a:extLst>
              </p:cNvPr>
              <p:cNvGrpSpPr/>
              <p:nvPr/>
            </p:nvGrpSpPr>
            <p:grpSpPr>
              <a:xfrm>
                <a:off x="5934529" y="4381500"/>
                <a:ext cx="2609396" cy="228599"/>
                <a:chOff x="5934529" y="4127500"/>
                <a:chExt cx="2609396" cy="228599"/>
              </a:xfrm>
            </p:grpSpPr>
            <p:sp>
              <p:nvSpPr>
                <p:cNvPr id="48" name="正方形/長方形 47">
                  <a:extLst>
                    <a:ext uri="{FF2B5EF4-FFF2-40B4-BE49-F238E27FC236}">
                      <a16:creationId xmlns:a16="http://schemas.microsoft.com/office/drawing/2014/main" id="{7F38A7A6-E1FC-D7BA-80B3-910C494EB003}"/>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Text Box 12">
                  <a:extLst>
                    <a:ext uri="{FF2B5EF4-FFF2-40B4-BE49-F238E27FC236}">
                      <a16:creationId xmlns:a16="http://schemas.microsoft.com/office/drawing/2014/main" id="{4DE33CE2-78FA-ABD4-A69C-D668191BA664}"/>
                    </a:ext>
                  </a:extLst>
                </p:cNvPr>
                <p:cNvSpPr txBox="1">
                  <a:spLocks noChangeArrowheads="1"/>
                </p:cNvSpPr>
                <p:nvPr/>
              </p:nvSpPr>
              <p:spPr bwMode="auto">
                <a:xfrm>
                  <a:off x="6081488" y="4173491"/>
                  <a:ext cx="1051912"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知立市立知立南小学校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4" name="グループ化 23">
                <a:extLst>
                  <a:ext uri="{FF2B5EF4-FFF2-40B4-BE49-F238E27FC236}">
                    <a16:creationId xmlns:a16="http://schemas.microsoft.com/office/drawing/2014/main" id="{4BC437B9-0B25-ACD4-E887-0A22EAA93556}"/>
                  </a:ext>
                </a:extLst>
              </p:cNvPr>
              <p:cNvGrpSpPr/>
              <p:nvPr/>
            </p:nvGrpSpPr>
            <p:grpSpPr>
              <a:xfrm>
                <a:off x="5007429" y="4635500"/>
                <a:ext cx="870857" cy="228599"/>
                <a:chOff x="5007429" y="4127500"/>
                <a:chExt cx="870857" cy="228599"/>
              </a:xfrm>
            </p:grpSpPr>
            <p:sp>
              <p:nvSpPr>
                <p:cNvPr id="46" name="正方形/長方形 45">
                  <a:extLst>
                    <a:ext uri="{FF2B5EF4-FFF2-40B4-BE49-F238E27FC236}">
                      <a16:creationId xmlns:a16="http://schemas.microsoft.com/office/drawing/2014/main" id="{783FDD26-03A6-5189-E66F-204752FFDCDC}"/>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Text Box 12">
                  <a:extLst>
                    <a:ext uri="{FF2B5EF4-FFF2-40B4-BE49-F238E27FC236}">
                      <a16:creationId xmlns:a16="http://schemas.microsoft.com/office/drawing/2014/main" id="{6DDA4B16-8276-FB18-7312-CFB3180689A7}"/>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竹野 正純</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5" name="グループ化 24">
                <a:extLst>
                  <a:ext uri="{FF2B5EF4-FFF2-40B4-BE49-F238E27FC236}">
                    <a16:creationId xmlns:a16="http://schemas.microsoft.com/office/drawing/2014/main" id="{17599CEB-22E8-5BD5-C453-7A7569A7A1E2}"/>
                  </a:ext>
                </a:extLst>
              </p:cNvPr>
              <p:cNvGrpSpPr/>
              <p:nvPr/>
            </p:nvGrpSpPr>
            <p:grpSpPr>
              <a:xfrm>
                <a:off x="5934529" y="4635500"/>
                <a:ext cx="2609396" cy="228599"/>
                <a:chOff x="5934529" y="4127500"/>
                <a:chExt cx="2609396" cy="228599"/>
              </a:xfrm>
            </p:grpSpPr>
            <p:sp>
              <p:nvSpPr>
                <p:cNvPr id="44" name="正方形/長方形 43">
                  <a:extLst>
                    <a:ext uri="{FF2B5EF4-FFF2-40B4-BE49-F238E27FC236}">
                      <a16:creationId xmlns:a16="http://schemas.microsoft.com/office/drawing/2014/main" id="{81701CBD-9FD6-3CFA-8C5A-7C90E7E0ABED}"/>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ext Box 12">
                  <a:extLst>
                    <a:ext uri="{FF2B5EF4-FFF2-40B4-BE49-F238E27FC236}">
                      <a16:creationId xmlns:a16="http://schemas.microsoft.com/office/drawing/2014/main" id="{F25E166F-1A26-D5AE-C304-7F172145FE27}"/>
                    </a:ext>
                  </a:extLst>
                </p:cNvPr>
                <p:cNvSpPr txBox="1">
                  <a:spLocks noChangeArrowheads="1"/>
                </p:cNvSpPr>
                <p:nvPr/>
              </p:nvSpPr>
              <p:spPr bwMode="auto">
                <a:xfrm>
                  <a:off x="6081488" y="4173491"/>
                  <a:ext cx="1157103"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江南市立古知野東小学校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6" name="グループ化 25">
                <a:extLst>
                  <a:ext uri="{FF2B5EF4-FFF2-40B4-BE49-F238E27FC236}">
                    <a16:creationId xmlns:a16="http://schemas.microsoft.com/office/drawing/2014/main" id="{B368F727-87CE-DD67-5466-6DB719A17F94}"/>
                  </a:ext>
                </a:extLst>
              </p:cNvPr>
              <p:cNvGrpSpPr/>
              <p:nvPr/>
            </p:nvGrpSpPr>
            <p:grpSpPr>
              <a:xfrm>
                <a:off x="5007429" y="4883150"/>
                <a:ext cx="870857" cy="228599"/>
                <a:chOff x="5007429" y="4127500"/>
                <a:chExt cx="870857" cy="228599"/>
              </a:xfrm>
            </p:grpSpPr>
            <p:sp>
              <p:nvSpPr>
                <p:cNvPr id="42" name="正方形/長方形 41">
                  <a:extLst>
                    <a:ext uri="{FF2B5EF4-FFF2-40B4-BE49-F238E27FC236}">
                      <a16:creationId xmlns:a16="http://schemas.microsoft.com/office/drawing/2014/main" id="{DD75B06F-E21A-B21F-8301-F4D8C24EC1BF}"/>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Text Box 12">
                  <a:extLst>
                    <a:ext uri="{FF2B5EF4-FFF2-40B4-BE49-F238E27FC236}">
                      <a16:creationId xmlns:a16="http://schemas.microsoft.com/office/drawing/2014/main" id="{35AA9AF7-D7D0-D16C-153A-169C4F3F9238}"/>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西澤 慶典</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7" name="グループ化 26">
                <a:extLst>
                  <a:ext uri="{FF2B5EF4-FFF2-40B4-BE49-F238E27FC236}">
                    <a16:creationId xmlns:a16="http://schemas.microsoft.com/office/drawing/2014/main" id="{E3682CB6-FEE1-CEF2-AD34-C95E912C76E1}"/>
                  </a:ext>
                </a:extLst>
              </p:cNvPr>
              <p:cNvGrpSpPr/>
              <p:nvPr/>
            </p:nvGrpSpPr>
            <p:grpSpPr>
              <a:xfrm>
                <a:off x="5934529" y="4883150"/>
                <a:ext cx="2609396" cy="228599"/>
                <a:chOff x="5934529" y="4127500"/>
                <a:chExt cx="2609396" cy="228599"/>
              </a:xfrm>
            </p:grpSpPr>
            <p:sp>
              <p:nvSpPr>
                <p:cNvPr id="40" name="正方形/長方形 39">
                  <a:extLst>
                    <a:ext uri="{FF2B5EF4-FFF2-40B4-BE49-F238E27FC236}">
                      <a16:creationId xmlns:a16="http://schemas.microsoft.com/office/drawing/2014/main" id="{100D775E-93B7-3A51-C629-05012348A509}"/>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Text Box 12">
                  <a:extLst>
                    <a:ext uri="{FF2B5EF4-FFF2-40B4-BE49-F238E27FC236}">
                      <a16:creationId xmlns:a16="http://schemas.microsoft.com/office/drawing/2014/main" id="{A4EC8D03-2050-3FEE-932A-073B19A72499}"/>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豊橋市立牟呂中学校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8" name="グループ化 27">
                <a:extLst>
                  <a:ext uri="{FF2B5EF4-FFF2-40B4-BE49-F238E27FC236}">
                    <a16:creationId xmlns:a16="http://schemas.microsoft.com/office/drawing/2014/main" id="{1F17A5BC-0D11-B8C5-582A-527F9C418D72}"/>
                  </a:ext>
                </a:extLst>
              </p:cNvPr>
              <p:cNvGrpSpPr/>
              <p:nvPr/>
            </p:nvGrpSpPr>
            <p:grpSpPr>
              <a:xfrm>
                <a:off x="5007429" y="5133975"/>
                <a:ext cx="870857" cy="228599"/>
                <a:chOff x="5007429" y="4127500"/>
                <a:chExt cx="870857" cy="228599"/>
              </a:xfrm>
            </p:grpSpPr>
            <p:sp>
              <p:nvSpPr>
                <p:cNvPr id="38" name="正方形/長方形 37">
                  <a:extLst>
                    <a:ext uri="{FF2B5EF4-FFF2-40B4-BE49-F238E27FC236}">
                      <a16:creationId xmlns:a16="http://schemas.microsoft.com/office/drawing/2014/main" id="{07FAF61E-2EF7-C3D6-AB6F-6D003A3F9AE4}"/>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Text Box 12">
                  <a:extLst>
                    <a:ext uri="{FF2B5EF4-FFF2-40B4-BE49-F238E27FC236}">
                      <a16:creationId xmlns:a16="http://schemas.microsoft.com/office/drawing/2014/main" id="{56E4DD14-8D8B-BBDE-5686-BCAC64F997A3}"/>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橋本 充司</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9" name="グループ化 28">
                <a:extLst>
                  <a:ext uri="{FF2B5EF4-FFF2-40B4-BE49-F238E27FC236}">
                    <a16:creationId xmlns:a16="http://schemas.microsoft.com/office/drawing/2014/main" id="{C069B421-E70F-9CBE-3928-244E54B8601E}"/>
                  </a:ext>
                </a:extLst>
              </p:cNvPr>
              <p:cNvGrpSpPr/>
              <p:nvPr/>
            </p:nvGrpSpPr>
            <p:grpSpPr>
              <a:xfrm>
                <a:off x="5934529" y="5133975"/>
                <a:ext cx="2609396" cy="228599"/>
                <a:chOff x="5934529" y="4127500"/>
                <a:chExt cx="2609396" cy="228599"/>
              </a:xfrm>
            </p:grpSpPr>
            <p:sp>
              <p:nvSpPr>
                <p:cNvPr id="36" name="正方形/長方形 35">
                  <a:extLst>
                    <a:ext uri="{FF2B5EF4-FFF2-40B4-BE49-F238E27FC236}">
                      <a16:creationId xmlns:a16="http://schemas.microsoft.com/office/drawing/2014/main" id="{F8F7E8D3-8DF6-FA53-4152-88FCF8C67EFC}"/>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Text Box 12">
                  <a:extLst>
                    <a:ext uri="{FF2B5EF4-FFF2-40B4-BE49-F238E27FC236}">
                      <a16:creationId xmlns:a16="http://schemas.microsoft.com/office/drawing/2014/main" id="{F8731E3D-2BA0-4F68-7143-65C247576D11}"/>
                    </a:ext>
                  </a:extLst>
                </p:cNvPr>
                <p:cNvSpPr txBox="1">
                  <a:spLocks noChangeArrowheads="1"/>
                </p:cNvSpPr>
                <p:nvPr/>
              </p:nvSpPr>
              <p:spPr bwMode="auto">
                <a:xfrm>
                  <a:off x="6081488" y="4173491"/>
                  <a:ext cx="841529"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一宮市立奥中学校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30" name="グループ化 29">
                <a:extLst>
                  <a:ext uri="{FF2B5EF4-FFF2-40B4-BE49-F238E27FC236}">
                    <a16:creationId xmlns:a16="http://schemas.microsoft.com/office/drawing/2014/main" id="{7EC5F8FD-6889-2CE9-DD2A-15546747223B}"/>
                  </a:ext>
                </a:extLst>
              </p:cNvPr>
              <p:cNvGrpSpPr/>
              <p:nvPr/>
            </p:nvGrpSpPr>
            <p:grpSpPr>
              <a:xfrm>
                <a:off x="5007429" y="5387975"/>
                <a:ext cx="870857" cy="228599"/>
                <a:chOff x="5007429" y="4127500"/>
                <a:chExt cx="870857" cy="228599"/>
              </a:xfrm>
            </p:grpSpPr>
            <p:sp>
              <p:nvSpPr>
                <p:cNvPr id="34" name="正方形/長方形 33">
                  <a:extLst>
                    <a:ext uri="{FF2B5EF4-FFF2-40B4-BE49-F238E27FC236}">
                      <a16:creationId xmlns:a16="http://schemas.microsoft.com/office/drawing/2014/main" id="{695B7BA8-9F1A-6208-D74B-40FA393F7443}"/>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Text Box 12">
                  <a:extLst>
                    <a:ext uri="{FF2B5EF4-FFF2-40B4-BE49-F238E27FC236}">
                      <a16:creationId xmlns:a16="http://schemas.microsoft.com/office/drawing/2014/main" id="{7619D665-7DF9-841C-2957-6CA4F79D6AD8}"/>
                    </a:ext>
                  </a:extLst>
                </p:cNvPr>
                <p:cNvSpPr txBox="1">
                  <a:spLocks noChangeArrowheads="1"/>
                </p:cNvSpPr>
                <p:nvPr/>
              </p:nvSpPr>
              <p:spPr bwMode="auto">
                <a:xfrm>
                  <a:off x="5109031" y="4173491"/>
                  <a:ext cx="351264"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矢吹 隆</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31" name="グループ化 30">
                <a:extLst>
                  <a:ext uri="{FF2B5EF4-FFF2-40B4-BE49-F238E27FC236}">
                    <a16:creationId xmlns:a16="http://schemas.microsoft.com/office/drawing/2014/main" id="{BE8580D8-EB86-1FBA-A1DD-A13006A15EC0}"/>
                  </a:ext>
                </a:extLst>
              </p:cNvPr>
              <p:cNvGrpSpPr/>
              <p:nvPr/>
            </p:nvGrpSpPr>
            <p:grpSpPr>
              <a:xfrm>
                <a:off x="5934529" y="5387975"/>
                <a:ext cx="2609396" cy="228599"/>
                <a:chOff x="5934529" y="4127500"/>
                <a:chExt cx="2609396" cy="228599"/>
              </a:xfrm>
            </p:grpSpPr>
            <p:sp>
              <p:nvSpPr>
                <p:cNvPr id="32" name="正方形/長方形 31">
                  <a:extLst>
                    <a:ext uri="{FF2B5EF4-FFF2-40B4-BE49-F238E27FC236}">
                      <a16:creationId xmlns:a16="http://schemas.microsoft.com/office/drawing/2014/main" id="{C6C42162-9A23-687A-FA69-1F03B50753E9}"/>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Text Box 12">
                  <a:extLst>
                    <a:ext uri="{FF2B5EF4-FFF2-40B4-BE49-F238E27FC236}">
                      <a16:creationId xmlns:a16="http://schemas.microsoft.com/office/drawing/2014/main" id="{7D71E6E7-3D7C-C0C4-E2AD-D2DC31F919B4}"/>
                    </a:ext>
                  </a:extLst>
                </p:cNvPr>
                <p:cNvSpPr txBox="1">
                  <a:spLocks noChangeArrowheads="1"/>
                </p:cNvSpPr>
                <p:nvPr/>
              </p:nvSpPr>
              <p:spPr bwMode="auto">
                <a:xfrm>
                  <a:off x="6081488" y="4173491"/>
                  <a:ext cx="1051912"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名古屋市立南光中学校</a:t>
                  </a:r>
                  <a:endParaRPr lang="ja-JP" altLang="en-US" sz="700" dirty="0">
                    <a:latin typeface="HGPｺﾞｼｯｸE" panose="020B0900000000000000" pitchFamily="50" charset="-128"/>
                    <a:ea typeface="HGPｺﾞｼｯｸE" panose="020B0900000000000000" pitchFamily="50" charset="-128"/>
                  </a:endParaRPr>
                </a:p>
              </p:txBody>
            </p:sp>
          </p:grpSp>
        </p:grpSp>
        <p:sp>
          <p:nvSpPr>
            <p:cNvPr id="60" name="テキスト ボックス 59">
              <a:extLst>
                <a:ext uri="{FF2B5EF4-FFF2-40B4-BE49-F238E27FC236}">
                  <a16:creationId xmlns:a16="http://schemas.microsoft.com/office/drawing/2014/main" id="{8DF0482B-954F-C8AE-A6C7-9F3EB0643E6F}"/>
                </a:ext>
              </a:extLst>
            </p:cNvPr>
            <p:cNvSpPr txBox="1"/>
            <p:nvPr/>
          </p:nvSpPr>
          <p:spPr>
            <a:xfrm>
              <a:off x="3890830" y="6026971"/>
              <a:ext cx="966931" cy="184666"/>
            </a:xfrm>
            <a:prstGeom prst="rect">
              <a:avLst/>
            </a:prstGeom>
            <a:noFill/>
          </p:spPr>
          <p:txBody>
            <a:bodyPr wrap="none" rtlCol="0">
              <a:spAutoFit/>
            </a:bodyPr>
            <a:lstStyle/>
            <a:p>
              <a:pPr algn="ctr"/>
              <a:r>
                <a:rPr lang="ja-JP" altLang="en-US" sz="600" spc="110">
                  <a:latin typeface="HGPGothicE" panose="020B0900000000000000" pitchFamily="34" charset="-128"/>
                  <a:ea typeface="HGPGothicE" panose="020B0900000000000000" pitchFamily="34" charset="-128"/>
                </a:rPr>
                <a:t>（令和７年３月現在）</a:t>
              </a:r>
            </a:p>
          </p:txBody>
        </p:sp>
        <p:pic>
          <p:nvPicPr>
            <p:cNvPr id="62" name="図 61"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74187EB8-218E-AA83-11D6-6443B797C019}"/>
                </a:ext>
              </a:extLst>
            </p:cNvPr>
            <p:cNvPicPr>
              <a:picLocks noChangeAspect="1"/>
            </p:cNvPicPr>
            <p:nvPr/>
          </p:nvPicPr>
          <p:blipFill>
            <a:blip r:embed="rId5">
              <a:extLst>
                <a:ext uri="{28A0092B-C50C-407E-A947-70E740481C1C}">
                  <a14:useLocalDpi xmlns:a14="http://schemas.microsoft.com/office/drawing/2010/main" val="0"/>
                </a:ext>
              </a:extLst>
            </a:blip>
            <a:srcRect l="6959"/>
            <a:stretch/>
          </p:blipFill>
          <p:spPr>
            <a:xfrm>
              <a:off x="448886" y="1438102"/>
              <a:ext cx="4286709" cy="4547951"/>
            </a:xfrm>
            <a:prstGeom prst="rect">
              <a:avLst/>
            </a:prstGeom>
            <a:effectLst>
              <a:outerShdw blurRad="279400" dist="50800" dir="5400000" sx="103000" sy="103000" algn="ctr" rotWithShape="0">
                <a:srgbClr val="0088CD">
                  <a:alpha val="19847"/>
                </a:srgbClr>
              </a:outerShdw>
            </a:effectLst>
          </p:spPr>
        </p:pic>
        <p:grpSp>
          <p:nvGrpSpPr>
            <p:cNvPr id="65" name="グループ化 64">
              <a:extLst>
                <a:ext uri="{FF2B5EF4-FFF2-40B4-BE49-F238E27FC236}">
                  <a16:creationId xmlns:a16="http://schemas.microsoft.com/office/drawing/2014/main" id="{FC0AFE28-BC13-E2C4-1963-38FBA0F8D856}"/>
                </a:ext>
              </a:extLst>
            </p:cNvPr>
            <p:cNvGrpSpPr/>
            <p:nvPr/>
          </p:nvGrpSpPr>
          <p:grpSpPr>
            <a:xfrm>
              <a:off x="5213962" y="1867854"/>
              <a:ext cx="564776" cy="200055"/>
              <a:chOff x="4841876" y="2131898"/>
              <a:chExt cx="564776" cy="200055"/>
            </a:xfrm>
          </p:grpSpPr>
          <p:sp>
            <p:nvSpPr>
              <p:cNvPr id="66" name="正方形/長方形 65">
                <a:extLst>
                  <a:ext uri="{FF2B5EF4-FFF2-40B4-BE49-F238E27FC236}">
                    <a16:creationId xmlns:a16="http://schemas.microsoft.com/office/drawing/2014/main" id="{5ECFCA36-F394-D54E-3223-A071EB9BA4DD}"/>
                  </a:ext>
                </a:extLst>
              </p:cNvPr>
              <p:cNvSpPr/>
              <p:nvPr/>
            </p:nvSpPr>
            <p:spPr>
              <a:xfrm>
                <a:off x="4841876" y="2158149"/>
                <a:ext cx="558800" cy="156426"/>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endParaRPr>
              </a:p>
            </p:txBody>
          </p:sp>
          <p:sp>
            <p:nvSpPr>
              <p:cNvPr id="67" name="テキスト ボックス 66">
                <a:extLst>
                  <a:ext uri="{FF2B5EF4-FFF2-40B4-BE49-F238E27FC236}">
                    <a16:creationId xmlns:a16="http://schemas.microsoft.com/office/drawing/2014/main" id="{96313A87-5E31-BBC1-B7E1-19ECA41ED5C4}"/>
                  </a:ext>
                </a:extLst>
              </p:cNvPr>
              <p:cNvSpPr txBox="1"/>
              <p:nvPr/>
            </p:nvSpPr>
            <p:spPr>
              <a:xfrm>
                <a:off x="4854753" y="2131898"/>
                <a:ext cx="551899" cy="200055"/>
              </a:xfrm>
              <a:prstGeom prst="rect">
                <a:avLst/>
              </a:prstGeom>
              <a:noFill/>
            </p:spPr>
            <p:txBody>
              <a:bodyPr wrap="square">
                <a:spAutoFit/>
              </a:bodyPr>
              <a:lstStyle/>
              <a:p>
                <a:r>
                  <a:rPr lang="ja-JP" altLang="en-US" sz="700">
                    <a:latin typeface="HGPGothicE" panose="020B0900000000000000" pitchFamily="34" charset="-128"/>
                    <a:ea typeface="HGPGothicE" panose="020B0900000000000000" pitchFamily="34" charset="-128"/>
                  </a:rPr>
                  <a:t>主な内容</a:t>
                </a:r>
              </a:p>
            </p:txBody>
          </p:sp>
        </p:grpSp>
        <p:sp>
          <p:nvSpPr>
            <p:cNvPr id="68" name="正方形/長方形 67">
              <a:extLst>
                <a:ext uri="{FF2B5EF4-FFF2-40B4-BE49-F238E27FC236}">
                  <a16:creationId xmlns:a16="http://schemas.microsoft.com/office/drawing/2014/main" id="{1978E6E4-65CC-4009-5050-5E3EC433E4EC}"/>
                </a:ext>
              </a:extLst>
            </p:cNvPr>
            <p:cNvSpPr/>
            <p:nvPr/>
          </p:nvSpPr>
          <p:spPr>
            <a:xfrm>
              <a:off x="5767032" y="1850072"/>
              <a:ext cx="1292224" cy="1260410"/>
            </a:xfrm>
            <a:prstGeom prst="rect">
              <a:avLst/>
            </a:prstGeom>
          </p:spPr>
          <p:txBody>
            <a:bodyPr wrap="square" lIns="0" tIns="0" rIns="0" bIns="0">
              <a:spAutoFit/>
            </a:bodyPr>
            <a:lstStyle/>
            <a:p>
              <a:pPr marL="69750">
                <a:lnSpc>
                  <a:spcPct val="140000"/>
                </a:lnSpc>
                <a:buClr>
                  <a:srgbClr val="005BAD"/>
                </a:buClr>
              </a:pPr>
              <a:r>
                <a:rPr lang="ja-JP" altLang="en-US" sz="1000" spc="110">
                  <a:latin typeface="HGPGothicE" panose="020B0900000000000000" pitchFamily="34" charset="-128"/>
                  <a:ea typeface="HGPGothicE" panose="020B0900000000000000" pitchFamily="34" charset="-128"/>
                </a:rPr>
                <a:t>・県税のあらまし</a:t>
              </a:r>
            </a:p>
            <a:p>
              <a:pPr marL="69750">
                <a:lnSpc>
                  <a:spcPct val="140000"/>
                </a:lnSpc>
                <a:buClr>
                  <a:srgbClr val="005BAD"/>
                </a:buClr>
              </a:pPr>
              <a:r>
                <a:rPr lang="ja-JP" altLang="en-US" sz="1000" spc="110">
                  <a:latin typeface="HGPGothicE" panose="020B0900000000000000" pitchFamily="34" charset="-128"/>
                  <a:ea typeface="HGPGothicE" panose="020B0900000000000000" pitchFamily="34" charset="-128"/>
                </a:rPr>
                <a:t>・県税</a:t>
              </a:r>
              <a:r>
                <a:rPr lang="en" altLang="ja-JP" sz="1000" spc="110" dirty="0">
                  <a:latin typeface="HGPGothicE" panose="020B0900000000000000" pitchFamily="34" charset="-128"/>
                  <a:ea typeface="HGPGothicE" panose="020B0900000000000000" pitchFamily="34" charset="-128"/>
                </a:rPr>
                <a:t>Q&amp;A</a:t>
              </a:r>
            </a:p>
            <a:p>
              <a:pPr marL="69750">
                <a:lnSpc>
                  <a:spcPct val="140000"/>
                </a:lnSpc>
                <a:buClr>
                  <a:srgbClr val="005BAD"/>
                </a:buClr>
              </a:pPr>
              <a:r>
                <a:rPr lang="ja-JP" altLang="en-US" sz="1000" spc="110">
                  <a:latin typeface="HGPGothicE" panose="020B0900000000000000" pitchFamily="34" charset="-128"/>
                  <a:ea typeface="HGPGothicE" panose="020B0900000000000000" pitchFamily="34" charset="-128"/>
                </a:rPr>
                <a:t>・申請書様式</a:t>
              </a:r>
            </a:p>
            <a:p>
              <a:pPr marL="69750">
                <a:lnSpc>
                  <a:spcPct val="140000"/>
                </a:lnSpc>
                <a:buClr>
                  <a:srgbClr val="005BAD"/>
                </a:buClr>
              </a:pPr>
              <a:r>
                <a:rPr lang="ja-JP" altLang="en-US" sz="1000" spc="110">
                  <a:latin typeface="HGPGothicE" panose="020B0900000000000000" pitchFamily="34" charset="-128"/>
                  <a:ea typeface="HGPGothicE" panose="020B0900000000000000" pitchFamily="34" charset="-128"/>
                </a:rPr>
                <a:t>・納税について</a:t>
              </a:r>
            </a:p>
            <a:p>
              <a:pPr marL="69750">
                <a:lnSpc>
                  <a:spcPct val="140000"/>
                </a:lnSpc>
                <a:buClr>
                  <a:srgbClr val="005BAD"/>
                </a:buClr>
              </a:pPr>
              <a:r>
                <a:rPr lang="ja-JP" altLang="en-US" sz="1000" spc="110">
                  <a:latin typeface="HGPGothicE" panose="020B0900000000000000" pitchFamily="34" charset="-128"/>
                  <a:ea typeface="HGPGothicE" panose="020B0900000000000000" pitchFamily="34" charset="-128"/>
                </a:rPr>
                <a:t>・公売情報</a:t>
              </a:r>
            </a:p>
            <a:p>
              <a:pPr marL="69750">
                <a:lnSpc>
                  <a:spcPct val="140000"/>
                </a:lnSpc>
                <a:buClr>
                  <a:srgbClr val="005BAD"/>
                </a:buClr>
              </a:pPr>
              <a:r>
                <a:rPr lang="ja-JP" altLang="en-US" sz="1000" spc="110">
                  <a:latin typeface="HGPGothicE" panose="020B0900000000000000" pitchFamily="34" charset="-128"/>
                  <a:ea typeface="HGPGothicE" panose="020B0900000000000000" pitchFamily="34" charset="-128"/>
                </a:rPr>
                <a:t>・</a:t>
              </a:r>
              <a:r>
                <a:rPr lang="en" altLang="ja-JP" sz="1000" spc="110" dirty="0">
                  <a:latin typeface="HGPGothicE" panose="020B0900000000000000" pitchFamily="34" charset="-128"/>
                  <a:ea typeface="HGPGothicE" panose="020B0900000000000000" pitchFamily="34" charset="-128"/>
                </a:rPr>
                <a:t>AI</a:t>
              </a:r>
              <a:r>
                <a:rPr lang="ja-JP" altLang="en-US" sz="1000" spc="110">
                  <a:latin typeface="HGPGothicE" panose="020B0900000000000000" pitchFamily="34" charset="-128"/>
                  <a:ea typeface="HGPGothicE" panose="020B0900000000000000" pitchFamily="34" charset="-128"/>
                </a:rPr>
                <a:t>チャットボット</a:t>
              </a:r>
              <a:endParaRPr lang="ja-JP" altLang="en-US" sz="1000" spc="110" dirty="0">
                <a:latin typeface="HGPGothicE" panose="020B0900000000000000" pitchFamily="34" charset="-128"/>
                <a:ea typeface="HGPGothicE" panose="020B0900000000000000" pitchFamily="34" charset="-128"/>
              </a:endParaRPr>
            </a:p>
          </p:txBody>
        </p:sp>
        <p:grpSp>
          <p:nvGrpSpPr>
            <p:cNvPr id="69" name="グループ化 68">
              <a:extLst>
                <a:ext uri="{FF2B5EF4-FFF2-40B4-BE49-F238E27FC236}">
                  <a16:creationId xmlns:a16="http://schemas.microsoft.com/office/drawing/2014/main" id="{F7717415-3C5C-2A80-8D67-DBC828293EEE}"/>
                </a:ext>
              </a:extLst>
            </p:cNvPr>
            <p:cNvGrpSpPr/>
            <p:nvPr/>
          </p:nvGrpSpPr>
          <p:grpSpPr>
            <a:xfrm>
              <a:off x="5213962" y="3233104"/>
              <a:ext cx="564776" cy="200055"/>
              <a:chOff x="4841876" y="2131898"/>
              <a:chExt cx="564776" cy="200055"/>
            </a:xfrm>
          </p:grpSpPr>
          <p:sp>
            <p:nvSpPr>
              <p:cNvPr id="70" name="正方形/長方形 69">
                <a:extLst>
                  <a:ext uri="{FF2B5EF4-FFF2-40B4-BE49-F238E27FC236}">
                    <a16:creationId xmlns:a16="http://schemas.microsoft.com/office/drawing/2014/main" id="{ED76272A-332A-B30A-38CF-7385FE388393}"/>
                  </a:ext>
                </a:extLst>
              </p:cNvPr>
              <p:cNvSpPr/>
              <p:nvPr/>
            </p:nvSpPr>
            <p:spPr>
              <a:xfrm>
                <a:off x="4841876" y="2158149"/>
                <a:ext cx="558800" cy="156426"/>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endParaRPr>
              </a:p>
            </p:txBody>
          </p:sp>
          <p:sp>
            <p:nvSpPr>
              <p:cNvPr id="71" name="テキスト ボックス 70">
                <a:extLst>
                  <a:ext uri="{FF2B5EF4-FFF2-40B4-BE49-F238E27FC236}">
                    <a16:creationId xmlns:a16="http://schemas.microsoft.com/office/drawing/2014/main" id="{0F23EC24-97E9-B1DA-442C-FA87C255B7A2}"/>
                  </a:ext>
                </a:extLst>
              </p:cNvPr>
              <p:cNvSpPr txBox="1"/>
              <p:nvPr/>
            </p:nvSpPr>
            <p:spPr>
              <a:xfrm>
                <a:off x="4854753" y="2131898"/>
                <a:ext cx="551899" cy="200055"/>
              </a:xfrm>
              <a:prstGeom prst="rect">
                <a:avLst/>
              </a:prstGeom>
              <a:noFill/>
            </p:spPr>
            <p:txBody>
              <a:bodyPr wrap="square">
                <a:spAutoFit/>
              </a:bodyPr>
              <a:lstStyle/>
              <a:p>
                <a:r>
                  <a:rPr lang="ja-JP" altLang="en-US" sz="700" spc="110">
                    <a:latin typeface="HGPGothicE" panose="020B0900000000000000" pitchFamily="34" charset="-128"/>
                    <a:ea typeface="HGPGothicE" panose="020B0900000000000000" pitchFamily="34" charset="-128"/>
                  </a:rPr>
                  <a:t>アドレス</a:t>
                </a:r>
              </a:p>
            </p:txBody>
          </p:sp>
        </p:grpSp>
        <p:sp>
          <p:nvSpPr>
            <p:cNvPr id="73" name="正方形/長方形 72">
              <a:extLst>
                <a:ext uri="{FF2B5EF4-FFF2-40B4-BE49-F238E27FC236}">
                  <a16:creationId xmlns:a16="http://schemas.microsoft.com/office/drawing/2014/main" id="{796E4CF9-D8D5-C1FE-2905-4D1F2B5BAFA1}"/>
                </a:ext>
              </a:extLst>
            </p:cNvPr>
            <p:cNvSpPr/>
            <p:nvPr/>
          </p:nvSpPr>
          <p:spPr>
            <a:xfrm>
              <a:off x="6891730" y="1856048"/>
              <a:ext cx="1369994" cy="1044966"/>
            </a:xfrm>
            <a:prstGeom prst="rect">
              <a:avLst/>
            </a:prstGeom>
          </p:spPr>
          <p:txBody>
            <a:bodyPr wrap="square" lIns="0" tIns="0" rIns="0" bIns="0">
              <a:spAutoFit/>
            </a:bodyPr>
            <a:lstStyle/>
            <a:p>
              <a:pPr marL="69750">
                <a:lnSpc>
                  <a:spcPct val="140000"/>
                </a:lnSpc>
                <a:buClr>
                  <a:srgbClr val="005BAD"/>
                </a:buClr>
              </a:pPr>
              <a:r>
                <a:rPr lang="ja-JP" altLang="en-US" sz="1000">
                  <a:latin typeface="HGPGothicE" panose="020B0900000000000000" pitchFamily="34" charset="-128"/>
                  <a:ea typeface="HGPGothicE" panose="020B0900000000000000" pitchFamily="34" charset="-128"/>
                </a:rPr>
                <a:t>・県税歳入予算・決算</a:t>
              </a:r>
            </a:p>
            <a:p>
              <a:pPr marL="69750">
                <a:lnSpc>
                  <a:spcPct val="140000"/>
                </a:lnSpc>
                <a:buClr>
                  <a:srgbClr val="005BAD"/>
                </a:buClr>
              </a:pPr>
              <a:r>
                <a:rPr lang="ja-JP" altLang="en-US" sz="1000">
                  <a:latin typeface="HGPGothicE" panose="020B0900000000000000" pitchFamily="34" charset="-128"/>
                  <a:ea typeface="HGPGothicE" panose="020B0900000000000000" pitchFamily="34" charset="-128"/>
                </a:rPr>
                <a:t>・</a:t>
              </a:r>
              <a:r>
                <a:rPr lang="en" altLang="ja-JP" sz="1000" dirty="0" err="1">
                  <a:latin typeface="HGPGothicE" panose="020B0900000000000000" pitchFamily="34" charset="-128"/>
                  <a:ea typeface="HGPGothicE" panose="020B0900000000000000" pitchFamily="34" charset="-128"/>
                </a:rPr>
                <a:t>eLTAX</a:t>
              </a:r>
              <a:endParaRPr lang="en" altLang="ja-JP" sz="1000" dirty="0">
                <a:latin typeface="HGPGothicE" panose="020B0900000000000000" pitchFamily="34" charset="-128"/>
                <a:ea typeface="HGPGothicE" panose="020B0900000000000000" pitchFamily="34" charset="-128"/>
              </a:endParaRPr>
            </a:p>
            <a:p>
              <a:pPr marL="69750">
                <a:lnSpc>
                  <a:spcPct val="140000"/>
                </a:lnSpc>
                <a:buClr>
                  <a:srgbClr val="005BAD"/>
                </a:buClr>
              </a:pPr>
              <a:r>
                <a:rPr lang="ja-JP" altLang="en" sz="1000">
                  <a:latin typeface="HGPGothicE" panose="020B0900000000000000" pitchFamily="34" charset="-128"/>
                  <a:ea typeface="HGPGothicE" panose="020B0900000000000000" pitchFamily="34" charset="-128"/>
                </a:rPr>
                <a:t>・</a:t>
              </a:r>
              <a:r>
                <a:rPr lang="ja-JP" altLang="en-US" sz="1000">
                  <a:latin typeface="HGPGothicE" panose="020B0900000000000000" pitchFamily="34" charset="-128"/>
                  <a:ea typeface="HGPGothicE" panose="020B0900000000000000" pitchFamily="34" charset="-128"/>
                </a:rPr>
                <a:t>愛知県法規集</a:t>
              </a:r>
            </a:p>
            <a:p>
              <a:pPr marL="69750">
                <a:lnSpc>
                  <a:spcPct val="140000"/>
                </a:lnSpc>
                <a:buClr>
                  <a:srgbClr val="005BAD"/>
                </a:buClr>
              </a:pPr>
              <a:r>
                <a:rPr lang="ja-JP" altLang="en-US" sz="1000">
                  <a:latin typeface="HGPGothicE" panose="020B0900000000000000" pitchFamily="34" charset="-128"/>
                  <a:ea typeface="HGPGothicE" panose="020B0900000000000000" pitchFamily="34" charset="-128"/>
                </a:rPr>
                <a:t>・税金教室</a:t>
              </a:r>
            </a:p>
            <a:p>
              <a:pPr marL="69750">
                <a:lnSpc>
                  <a:spcPct val="140000"/>
                </a:lnSpc>
                <a:buClr>
                  <a:srgbClr val="005BAD"/>
                </a:buClr>
              </a:pPr>
              <a:r>
                <a:rPr lang="ja-JP" altLang="en-US" sz="1000">
                  <a:latin typeface="HGPGothicE" panose="020B0900000000000000" pitchFamily="34" charset="-128"/>
                  <a:ea typeface="HGPGothicE" panose="020B0900000000000000" pitchFamily="34" charset="-128"/>
                </a:rPr>
                <a:t>・県税事務所一覧</a:t>
              </a:r>
              <a:endParaRPr lang="ja-JP" altLang="en-US" sz="1000" dirty="0">
                <a:latin typeface="HGPGothicE" panose="020B0900000000000000" pitchFamily="34" charset="-128"/>
                <a:ea typeface="HGPGothicE" panose="020B0900000000000000" pitchFamily="34" charset="-128"/>
              </a:endParaRPr>
            </a:p>
          </p:txBody>
        </p:sp>
        <p:sp>
          <p:nvSpPr>
            <p:cNvPr id="74" name="テキスト ボックス 73">
              <a:extLst>
                <a:ext uri="{FF2B5EF4-FFF2-40B4-BE49-F238E27FC236}">
                  <a16:creationId xmlns:a16="http://schemas.microsoft.com/office/drawing/2014/main" id="{E45CBE6B-3D60-AAD0-C573-9664FA866688}"/>
                </a:ext>
              </a:extLst>
            </p:cNvPr>
            <p:cNvSpPr txBox="1"/>
            <p:nvPr/>
          </p:nvSpPr>
          <p:spPr>
            <a:xfrm>
              <a:off x="349447" y="1061292"/>
              <a:ext cx="4074105" cy="261610"/>
            </a:xfrm>
            <a:prstGeom prst="rect">
              <a:avLst/>
            </a:prstGeom>
            <a:noFill/>
          </p:spPr>
          <p:txBody>
            <a:bodyPr wrap="square" rtlCol="0">
              <a:spAutoFit/>
            </a:bodyPr>
            <a:lstStyle/>
            <a:p>
              <a:r>
                <a:rPr lang="ja-JP" altLang="en-US" sz="1100">
                  <a:solidFill>
                    <a:srgbClr val="0089CB"/>
                  </a:solidFill>
                  <a:latin typeface="HGPGothicE" panose="020B0900000000000000" pitchFamily="34" charset="-128"/>
                  <a:ea typeface="HGPGothicE" panose="020B0900000000000000" pitchFamily="34" charset="-128"/>
                </a:rPr>
                <a:t>●愛知県税務課のホームページ</a:t>
              </a:r>
              <a:endParaRPr kumimoji="1" lang="ja-JP" altLang="en-US" sz="1100" spc="120" dirty="0">
                <a:solidFill>
                  <a:srgbClr val="0089CB"/>
                </a:solidFill>
                <a:latin typeface="HGPGothicE" panose="020B0900000000000000" pitchFamily="34" charset="-128"/>
                <a:ea typeface="HGPGothicE" panose="020B0900000000000000" pitchFamily="34" charset="-128"/>
              </a:endParaRPr>
            </a:p>
          </p:txBody>
        </p:sp>
        <p:sp>
          <p:nvSpPr>
            <p:cNvPr id="75" name="正方形/長方形 74">
              <a:extLst>
                <a:ext uri="{FF2B5EF4-FFF2-40B4-BE49-F238E27FC236}">
                  <a16:creationId xmlns:a16="http://schemas.microsoft.com/office/drawing/2014/main" id="{512B97DC-08AC-A80C-4051-86BFF5F6F220}"/>
                </a:ext>
              </a:extLst>
            </p:cNvPr>
            <p:cNvSpPr/>
            <p:nvPr/>
          </p:nvSpPr>
          <p:spPr>
            <a:xfrm>
              <a:off x="5790905" y="3259355"/>
              <a:ext cx="1584620" cy="246221"/>
            </a:xfrm>
            <a:prstGeom prst="rect">
              <a:avLst/>
            </a:prstGeom>
          </p:spPr>
          <p:txBody>
            <a:bodyPr wrap="square" lIns="0" tIns="0" rIns="0" bIns="0">
              <a:spAutoFit/>
            </a:bodyPr>
            <a:lstStyle/>
            <a:p>
              <a:pPr marL="69750">
                <a:buClr>
                  <a:srgbClr val="005BAD"/>
                </a:buClr>
              </a:pPr>
              <a:r>
                <a:rPr lang="en" altLang="ja-JP" sz="800" dirty="0">
                  <a:latin typeface="HGPGothicE" panose="020B0900000000000000" pitchFamily="34" charset="-128"/>
                  <a:ea typeface="HGPGothicE" panose="020B0900000000000000" pitchFamily="34" charset="-128"/>
                  <a:hlinkClick r:id="rId6">
                    <a:extLst>
                      <a:ext uri="{A12FA001-AC4F-418D-AE19-62706E023703}">
                        <ahyp:hlinkClr xmlns:ahyp="http://schemas.microsoft.com/office/drawing/2018/hyperlinkcolor" val="tx"/>
                      </a:ext>
                    </a:extLst>
                  </a:hlinkClick>
                </a:rPr>
                <a:t>https://</a:t>
              </a:r>
              <a:r>
                <a:rPr lang="en" altLang="ja-JP" sz="800" dirty="0" err="1">
                  <a:latin typeface="HGPGothicE" panose="020B0900000000000000" pitchFamily="34" charset="-128"/>
                  <a:ea typeface="HGPGothicE" panose="020B0900000000000000" pitchFamily="34" charset="-128"/>
                  <a:hlinkClick r:id="rId6">
                    <a:extLst>
                      <a:ext uri="{A12FA001-AC4F-418D-AE19-62706E023703}">
                        <ahyp:hlinkClr xmlns:ahyp="http://schemas.microsoft.com/office/drawing/2018/hyperlinkcolor" val="tx"/>
                      </a:ext>
                    </a:extLst>
                  </a:hlinkClick>
                </a:rPr>
                <a:t>www.pref.aichi.jp</a:t>
              </a:r>
              <a:r>
                <a:rPr lang="en" altLang="ja-JP" sz="800" dirty="0">
                  <a:latin typeface="HGPGothicE" panose="020B0900000000000000" pitchFamily="34" charset="-128"/>
                  <a:ea typeface="HGPGothicE" panose="020B0900000000000000" pitchFamily="34" charset="-128"/>
                  <a:hlinkClick r:id="rId6">
                    <a:extLst>
                      <a:ext uri="{A12FA001-AC4F-418D-AE19-62706E023703}">
                        <ahyp:hlinkClr xmlns:ahyp="http://schemas.microsoft.com/office/drawing/2018/hyperlinkcolor" val="tx"/>
                      </a:ext>
                    </a:extLst>
                  </a:hlinkClick>
                </a:rPr>
                <a:t>/</a:t>
              </a:r>
              <a:r>
                <a:rPr lang="en" altLang="ja-JP" sz="800" dirty="0" err="1">
                  <a:latin typeface="HGPGothicE" panose="020B0900000000000000" pitchFamily="34" charset="-128"/>
                  <a:ea typeface="HGPGothicE" panose="020B0900000000000000" pitchFamily="34" charset="-128"/>
                  <a:hlinkClick r:id="rId6">
                    <a:extLst>
                      <a:ext uri="{A12FA001-AC4F-418D-AE19-62706E023703}">
                        <ahyp:hlinkClr xmlns:ahyp="http://schemas.microsoft.com/office/drawing/2018/hyperlinkcolor" val="tx"/>
                      </a:ext>
                    </a:extLst>
                  </a:hlinkClick>
                </a:rPr>
                <a:t>soshiki</a:t>
              </a:r>
              <a:r>
                <a:rPr lang="en" altLang="ja-JP" sz="800" dirty="0">
                  <a:latin typeface="HGPGothicE" panose="020B0900000000000000" pitchFamily="34" charset="-128"/>
                  <a:ea typeface="HGPGothicE" panose="020B0900000000000000" pitchFamily="34" charset="-128"/>
                  <a:hlinkClick r:id="rId6">
                    <a:extLst>
                      <a:ext uri="{A12FA001-AC4F-418D-AE19-62706E023703}">
                        <ahyp:hlinkClr xmlns:ahyp="http://schemas.microsoft.com/office/drawing/2018/hyperlinkcolor" val="tx"/>
                      </a:ext>
                    </a:extLst>
                  </a:hlinkClick>
                </a:rPr>
                <a:t>/</a:t>
              </a:r>
              <a:r>
                <a:rPr lang="en" altLang="ja-JP" sz="800" dirty="0" err="1">
                  <a:latin typeface="HGPGothicE" panose="020B0900000000000000" pitchFamily="34" charset="-128"/>
                  <a:ea typeface="HGPGothicE" panose="020B0900000000000000" pitchFamily="34" charset="-128"/>
                  <a:hlinkClick r:id="rId6">
                    <a:extLst>
                      <a:ext uri="{A12FA001-AC4F-418D-AE19-62706E023703}">
                        <ahyp:hlinkClr xmlns:ahyp="http://schemas.microsoft.com/office/drawing/2018/hyperlinkcolor" val="tx"/>
                      </a:ext>
                    </a:extLst>
                  </a:hlinkClick>
                </a:rPr>
                <a:t>zeimu</a:t>
              </a:r>
              <a:r>
                <a:rPr lang="en" altLang="ja-JP" sz="800" dirty="0">
                  <a:latin typeface="HGPGothicE" panose="020B0900000000000000" pitchFamily="34" charset="-128"/>
                  <a:ea typeface="HGPGothicE" panose="020B0900000000000000" pitchFamily="34" charset="-128"/>
                  <a:hlinkClick r:id="rId6">
                    <a:extLst>
                      <a:ext uri="{A12FA001-AC4F-418D-AE19-62706E023703}">
                        <ahyp:hlinkClr xmlns:ahyp="http://schemas.microsoft.com/office/drawing/2018/hyperlinkcolor" val="tx"/>
                      </a:ext>
                    </a:extLst>
                  </a:hlinkClick>
                </a:rPr>
                <a:t>/</a:t>
              </a:r>
              <a:endParaRPr lang="ja-JP" altLang="en-US" sz="800" dirty="0">
                <a:latin typeface="HGPGothicE" panose="020B0900000000000000" pitchFamily="34" charset="-128"/>
                <a:ea typeface="HGPGothicE" panose="020B0900000000000000" pitchFamily="34" charset="-128"/>
              </a:endParaRPr>
            </a:p>
          </p:txBody>
        </p:sp>
        <p:grpSp>
          <p:nvGrpSpPr>
            <p:cNvPr id="84" name="グループ化 83">
              <a:extLst>
                <a:ext uri="{FF2B5EF4-FFF2-40B4-BE49-F238E27FC236}">
                  <a16:creationId xmlns:a16="http://schemas.microsoft.com/office/drawing/2014/main" id="{8AE3C4E1-A098-8CEC-A4E5-A085F667E293}"/>
                </a:ext>
              </a:extLst>
            </p:cNvPr>
            <p:cNvGrpSpPr/>
            <p:nvPr/>
          </p:nvGrpSpPr>
          <p:grpSpPr>
            <a:xfrm>
              <a:off x="5213962" y="1189974"/>
              <a:ext cx="3361420" cy="477054"/>
              <a:chOff x="5213962" y="1189974"/>
              <a:chExt cx="3361420" cy="477054"/>
            </a:xfrm>
          </p:grpSpPr>
          <p:grpSp>
            <p:nvGrpSpPr>
              <p:cNvPr id="82" name="グループ化 81">
                <a:extLst>
                  <a:ext uri="{FF2B5EF4-FFF2-40B4-BE49-F238E27FC236}">
                    <a16:creationId xmlns:a16="http://schemas.microsoft.com/office/drawing/2014/main" id="{52D7039A-9EF8-378D-5BA0-6E9A8D8634A8}"/>
                  </a:ext>
                </a:extLst>
              </p:cNvPr>
              <p:cNvGrpSpPr/>
              <p:nvPr/>
            </p:nvGrpSpPr>
            <p:grpSpPr>
              <a:xfrm>
                <a:off x="8056709" y="1229445"/>
                <a:ext cx="518673" cy="437583"/>
                <a:chOff x="8056709" y="1229445"/>
                <a:chExt cx="518673" cy="437583"/>
              </a:xfrm>
            </p:grpSpPr>
            <p:sp>
              <p:nvSpPr>
                <p:cNvPr id="81" name="角丸四角形 80">
                  <a:extLst>
                    <a:ext uri="{FF2B5EF4-FFF2-40B4-BE49-F238E27FC236}">
                      <a16:creationId xmlns:a16="http://schemas.microsoft.com/office/drawing/2014/main" id="{01B17EF0-6F99-131F-724C-02679564A100}"/>
                    </a:ext>
                  </a:extLst>
                </p:cNvPr>
                <p:cNvSpPr/>
                <p:nvPr/>
              </p:nvSpPr>
              <p:spPr>
                <a:xfrm>
                  <a:off x="8056709" y="1229445"/>
                  <a:ext cx="518673" cy="437583"/>
                </a:xfrm>
                <a:prstGeom prst="roundRect">
                  <a:avLst>
                    <a:gd name="adj" fmla="val 8765"/>
                  </a:avLst>
                </a:prstGeom>
                <a:solidFill>
                  <a:srgbClr val="0089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7" name="グラフィックス 76">
                  <a:extLst>
                    <a:ext uri="{FF2B5EF4-FFF2-40B4-BE49-F238E27FC236}">
                      <a16:creationId xmlns:a16="http://schemas.microsoft.com/office/drawing/2014/main" id="{087D458E-EA1A-328C-0A52-65D60D280D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8325" y="1312053"/>
                  <a:ext cx="279400" cy="279400"/>
                </a:xfrm>
                <a:prstGeom prst="rect">
                  <a:avLst/>
                </a:prstGeom>
              </p:spPr>
            </p:pic>
          </p:grpSp>
          <p:grpSp>
            <p:nvGrpSpPr>
              <p:cNvPr id="83" name="グループ化 82">
                <a:extLst>
                  <a:ext uri="{FF2B5EF4-FFF2-40B4-BE49-F238E27FC236}">
                    <a16:creationId xmlns:a16="http://schemas.microsoft.com/office/drawing/2014/main" id="{288F57FF-72B5-5494-E3EC-D787DE6BDE11}"/>
                  </a:ext>
                </a:extLst>
              </p:cNvPr>
              <p:cNvGrpSpPr/>
              <p:nvPr/>
            </p:nvGrpSpPr>
            <p:grpSpPr>
              <a:xfrm>
                <a:off x="5213962" y="1189974"/>
                <a:ext cx="2781275" cy="477054"/>
                <a:chOff x="5213962" y="1189974"/>
                <a:chExt cx="2781275" cy="477054"/>
              </a:xfrm>
            </p:grpSpPr>
            <p:sp>
              <p:nvSpPr>
                <p:cNvPr id="80" name="角丸四角形 79">
                  <a:extLst>
                    <a:ext uri="{FF2B5EF4-FFF2-40B4-BE49-F238E27FC236}">
                      <a16:creationId xmlns:a16="http://schemas.microsoft.com/office/drawing/2014/main" id="{CE048475-A6F1-5166-F3E7-696A43F1F440}"/>
                    </a:ext>
                  </a:extLst>
                </p:cNvPr>
                <p:cNvSpPr/>
                <p:nvPr/>
              </p:nvSpPr>
              <p:spPr>
                <a:xfrm>
                  <a:off x="5213962" y="1229445"/>
                  <a:ext cx="2781275" cy="437583"/>
                </a:xfrm>
                <a:prstGeom prst="roundRect">
                  <a:avLst>
                    <a:gd name="adj" fmla="val 8765"/>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13840525-C34F-FF5F-CB47-E6FAC7698B3B}"/>
                    </a:ext>
                  </a:extLst>
                </p:cNvPr>
                <p:cNvSpPr txBox="1"/>
                <p:nvPr/>
              </p:nvSpPr>
              <p:spPr>
                <a:xfrm>
                  <a:off x="5225719" y="1189974"/>
                  <a:ext cx="2067783" cy="477054"/>
                </a:xfrm>
                <a:prstGeom prst="rect">
                  <a:avLst/>
                </a:prstGeom>
                <a:noFill/>
              </p:spPr>
              <p:txBody>
                <a:bodyPr wrap="square">
                  <a:spAutoFit/>
                </a:bodyPr>
                <a:lstStyle/>
                <a:p>
                  <a:pPr>
                    <a:spcBef>
                      <a:spcPct val="0"/>
                    </a:spcBef>
                    <a:buNone/>
                  </a:pPr>
                  <a:r>
                    <a:rPr lang="ja-JP" altLang="en-US" sz="2500" spc="-110">
                      <a:solidFill>
                        <a:srgbClr val="0089CB"/>
                      </a:solidFill>
                      <a:latin typeface="HGPｺﾞｼｯｸE" panose="020B0900000000000000" pitchFamily="50" charset="-128"/>
                      <a:ea typeface="HGPｺﾞｼｯｸE" panose="020B0900000000000000" pitchFamily="50" charset="-128"/>
                    </a:rPr>
                    <a:t>愛知県税務課</a:t>
                  </a:r>
                  <a:endParaRPr lang="ja-JP" altLang="en-US" sz="2500" spc="-110" dirty="0">
                    <a:solidFill>
                      <a:srgbClr val="0089CB"/>
                    </a:solidFill>
                    <a:latin typeface="HGPｺﾞｼｯｸE" panose="020B0900000000000000" pitchFamily="50" charset="-128"/>
                    <a:ea typeface="HGPｺﾞｼｯｸE" panose="020B0900000000000000" pitchFamily="50" charset="-128"/>
                  </a:endParaRPr>
                </a:p>
              </p:txBody>
            </p:sp>
          </p:grpSp>
        </p:grpSp>
        <p:pic>
          <p:nvPicPr>
            <p:cNvPr id="86" name="図 85" descr="QR コード&#10;&#10;AI によって生成されたコンテンツは間違っている可能性があります。">
              <a:extLst>
                <a:ext uri="{FF2B5EF4-FFF2-40B4-BE49-F238E27FC236}">
                  <a16:creationId xmlns:a16="http://schemas.microsoft.com/office/drawing/2014/main" id="{4AEDB859-DBAA-6502-DEEC-1B8AAFBCBD1F}"/>
                </a:ext>
              </a:extLst>
            </p:cNvPr>
            <p:cNvPicPr>
              <a:picLocks noChangeAspect="1"/>
            </p:cNvPicPr>
            <p:nvPr/>
          </p:nvPicPr>
          <p:blipFill>
            <a:blip r:embed="rId9">
              <a:alphaModFix/>
              <a:extLst>
                <a:ext uri="{28A0092B-C50C-407E-A947-70E740481C1C}">
                  <a14:useLocalDpi xmlns:a14="http://schemas.microsoft.com/office/drawing/2010/main" val="0"/>
                </a:ext>
              </a:extLst>
            </a:blip>
            <a:stretch>
              <a:fillRect/>
            </a:stretch>
          </p:blipFill>
          <p:spPr>
            <a:xfrm>
              <a:off x="7815555" y="3145213"/>
              <a:ext cx="855168" cy="855168"/>
            </a:xfrm>
            <a:prstGeom prst="rect">
              <a:avLst/>
            </a:prstGeom>
          </p:spPr>
        </p:pic>
      </p:grpSp>
    </p:spTree>
    <p:extLst>
      <p:ext uri="{BB962C8B-B14F-4D97-AF65-F5344CB8AC3E}">
        <p14:creationId xmlns:p14="http://schemas.microsoft.com/office/powerpoint/2010/main" val="42523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extLst>
              <p:ext uri="{D42A27DB-BD31-4B8C-83A1-F6EECF244321}">
                <p14:modId xmlns:p14="http://schemas.microsoft.com/office/powerpoint/2010/main" val="2357299469"/>
              </p:ext>
            </p:extLst>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573907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https://www.nta.go.jp/taxes/kids/hatten/page02.htm</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600"/>
                                        <p:tgtEl>
                                          <p:spTgt spid="15"/>
                                        </p:tgtEl>
                                      </p:cBhvr>
                                    </p:animEffect>
                                    <p:anim calcmode="lin" valueType="num">
                                      <p:cBhvr>
                                        <p:cTn id="25" dur="600" fill="hold"/>
                                        <p:tgtEl>
                                          <p:spTgt spid="15"/>
                                        </p:tgtEl>
                                        <p:attrNameLst>
                                          <p:attrName>ppt_x</p:attrName>
                                        </p:attrNameLst>
                                      </p:cBhvr>
                                      <p:tavLst>
                                        <p:tav tm="0">
                                          <p:val>
                                            <p:strVal val="#ppt_x"/>
                                          </p:val>
                                        </p:tav>
                                        <p:tav tm="100000">
                                          <p:val>
                                            <p:strVal val="#ppt_x"/>
                                          </p:val>
                                        </p:tav>
                                      </p:tavLst>
                                    </p:anim>
                                    <p:anim calcmode="lin" valueType="num">
                                      <p:cBhvr>
                                        <p:cTn id="26" dur="6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wipe(left)">
                                      <p:cBhvr>
                                        <p:cTn id="31" dur="1750"/>
                                        <p:tgtEl>
                                          <p:spTgt spid="33">
                                            <p:txEl>
                                              <p:pRg st="0" end="0"/>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animEffect transition="in" filter="wipe(left)">
                                      <p:cBhvr>
                                        <p:cTn id="35" dur="900"/>
                                        <p:tgtEl>
                                          <p:spTgt spid="3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xEl>
                                              <p:pRg st="2" end="2"/>
                                            </p:txEl>
                                          </p:spTgt>
                                        </p:tgtEl>
                                        <p:attrNameLst>
                                          <p:attrName>style.visibility</p:attrName>
                                        </p:attrNameLst>
                                      </p:cBhvr>
                                      <p:to>
                                        <p:strVal val="visible"/>
                                      </p:to>
                                    </p:set>
                                    <p:animEffect transition="in" filter="wipe(left)">
                                      <p:cBhvr>
                                        <p:cTn id="40" dur="2100"/>
                                        <p:tgtEl>
                                          <p:spTgt spid="33">
                                            <p:txEl>
                                              <p:pRg st="2" end="2"/>
                                            </p:txEl>
                                          </p:spTgt>
                                        </p:tgtEl>
                                      </p:cBhvr>
                                    </p:animEffect>
                                  </p:childTnLst>
                                </p:cTn>
                              </p:par>
                            </p:childTnLst>
                          </p:cTn>
                        </p:par>
                        <p:par>
                          <p:cTn id="41" fill="hold">
                            <p:stCondLst>
                              <p:cond delay="2100"/>
                            </p:stCondLst>
                            <p:childTnLst>
                              <p:par>
                                <p:cTn id="42" presetID="22" presetClass="entr" presetSubtype="8" fill="hold" nodeType="afterEffect">
                                  <p:stCondLst>
                                    <p:cond delay="0"/>
                                  </p:stCondLst>
                                  <p:childTnLst>
                                    <p:set>
                                      <p:cBhvr>
                                        <p:cTn id="43" dur="1" fill="hold">
                                          <p:stCondLst>
                                            <p:cond delay="0"/>
                                          </p:stCondLst>
                                        </p:cTn>
                                        <p:tgtEl>
                                          <p:spTgt spid="33">
                                            <p:txEl>
                                              <p:pRg st="3" end="3"/>
                                            </p:txEl>
                                          </p:spTgt>
                                        </p:tgtEl>
                                        <p:attrNameLst>
                                          <p:attrName>style.visibility</p:attrName>
                                        </p:attrNameLst>
                                      </p:cBhvr>
                                      <p:to>
                                        <p:strVal val="visible"/>
                                      </p:to>
                                    </p:set>
                                    <p:animEffect transition="in" filter="wipe(left)">
                                      <p:cBhvr>
                                        <p:cTn id="44"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4</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消費税についての説明</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up)">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500"/>
                                        <p:tgtEl>
                                          <p:spTgt spid="1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wipe(up)">
                                      <p:cBhvr>
                                        <p:cTn id="64" dur="500"/>
                                        <p:tgtEl>
                                          <p:spTgt spid="1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up)">
                                      <p:cBhvr>
                                        <p:cTn id="85" dur="500"/>
                                        <p:tgtEl>
                                          <p:spTgt spid="2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wipe(up)">
                                      <p:cBhvr>
                                        <p:cTn id="88" dur="500"/>
                                        <p:tgtEl>
                                          <p:spTgt spid="1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71"/>
                                        </p:tgtEl>
                                        <p:attrNameLst>
                                          <p:attrName>style.visibility</p:attrName>
                                        </p:attrNameLst>
                                      </p:cBhvr>
                                      <p:to>
                                        <p:strVal val="visible"/>
                                      </p:to>
                                    </p:set>
                                    <p:animEffect transition="in" filter="fade">
                                      <p:cBhvr>
                                        <p:cTn id="99" dur="500"/>
                                        <p:tgtEl>
                                          <p:spTgt spid="1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16"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EAAD62DD-3AC7-EF71-93EA-1638EF25801A}"/>
              </a:ext>
            </a:extLst>
          </p:cNvPr>
          <p:cNvGrpSpPr/>
          <p:nvPr/>
        </p:nvGrpSpPr>
        <p:grpSpPr>
          <a:xfrm>
            <a:off x="1435943" y="2832623"/>
            <a:ext cx="6266532" cy="468000"/>
            <a:chOff x="1435943" y="2544991"/>
            <a:chExt cx="6266532" cy="46800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21D18A8F-60BB-DB25-7859-AFE50AF34B1F}"/>
              </a:ext>
            </a:extLst>
          </p:cNvPr>
          <p:cNvGrpSpPr/>
          <p:nvPr/>
        </p:nvGrpSpPr>
        <p:grpSpPr>
          <a:xfrm>
            <a:off x="578819" y="4734156"/>
            <a:ext cx="1487626" cy="507254"/>
            <a:chOff x="578819" y="4380422"/>
            <a:chExt cx="1487626" cy="507254"/>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78819" y="44556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802375" y="4380422"/>
              <a:ext cx="237600" cy="468000"/>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50" name="グループ化 49">
            <a:extLst>
              <a:ext uri="{FF2B5EF4-FFF2-40B4-BE49-F238E27FC236}">
                <a16:creationId xmlns:a16="http://schemas.microsoft.com/office/drawing/2014/main" id="{5EFE61AD-73F3-62DE-6197-05FF32C5EBF6}"/>
              </a:ext>
            </a:extLst>
          </p:cNvPr>
          <p:cNvGrpSpPr/>
          <p:nvPr/>
        </p:nvGrpSpPr>
        <p:grpSpPr>
          <a:xfrm>
            <a:off x="2428593" y="4624919"/>
            <a:ext cx="6112692" cy="604694"/>
            <a:chOff x="1935846" y="4624919"/>
            <a:chExt cx="611269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214281" y="462491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935846" y="479756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560912" y="47873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確定申告で税金を</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9" name="グループ化 8">
            <a:extLst>
              <a:ext uri="{FF2B5EF4-FFF2-40B4-BE49-F238E27FC236}">
                <a16:creationId xmlns:a16="http://schemas.microsoft.com/office/drawing/2014/main" id="{3190AD2A-D30D-AC0D-F5D7-17F1729C4736}"/>
              </a:ext>
            </a:extLst>
          </p:cNvPr>
          <p:cNvGrpSpPr/>
          <p:nvPr/>
        </p:nvGrpSpPr>
        <p:grpSpPr>
          <a:xfrm>
            <a:off x="3276000" y="3303310"/>
            <a:ext cx="5636733" cy="1485812"/>
            <a:chOff x="3276000" y="2971610"/>
            <a:chExt cx="5636733" cy="1485812"/>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29716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350438" y="3429158"/>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0584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828181" y="32656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0584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405887"/>
              <a:ext cx="1648208"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申し出ること）し、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確定申告</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81549" y="3405887"/>
              <a:ext cx="1329210"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0102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428224" y="520102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30331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680491" y="383270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72589" y="557185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40564" y="534487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871025"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335573" y="1327348"/>
            <a:ext cx="8320360" cy="8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rPr>
              <a:t>皆さんは「税金」にどのようなイメージを持っていますか？</a:t>
            </a:r>
            <a:endParaRPr kumimoji="1" lang="en-US" altLang="ja-JP"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450" dirty="0">
              <a:solidFill>
                <a:srgbClr val="000000"/>
              </a:solidFill>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「公共施設」があります。</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1999361" y="3669522"/>
            <a:ext cx="1586597" cy="2301821"/>
            <a:chOff x="410416" y="3669522"/>
            <a:chExt cx="1586597"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10416" y="4482915"/>
              <a:ext cx="1586597"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726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19,800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（令和３年度）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1,025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ja-JP" sz="1100" b="1" baseline="30000" dirty="0">
                  <a:solidFill>
                    <a:srgbClr val="000000"/>
                  </a:solidFill>
                  <a:latin typeface="HGPｺﾞｼｯｸM" panose="020B0600000000000000" pitchFamily="50" charset="-128"/>
                  <a:ea typeface="HGPｺﾞｼｯｸM" panose="020B0600000000000000" pitchFamily="50" charset="-128"/>
                </a:rPr>
                <a:t>3</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136,300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3,177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42,560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1853119"/>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６</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6,71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zh-TW" sz="1100" b="1" baseline="30000" dirty="0">
                  <a:solidFill>
                    <a:srgbClr val="000000"/>
                  </a:solidFill>
                  <a:latin typeface="HGPｺﾞｼｯｸM" panose="020B0600000000000000" pitchFamily="50" charset="-128"/>
                  <a:ea typeface="HGPｺﾞｼｯｸM" panose="020B0600000000000000" pitchFamily="50" charset="-128"/>
                </a:rPr>
                <a:t>4</a:t>
              </a: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301821"/>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73</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6</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出所：総務省「令和６年版地方財政白書」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出所：厚生労働省「令和３（</a:t>
              </a:r>
              <a:r>
                <a:rPr lang="en-US" altLang="ja-JP" sz="800" dirty="0">
                  <a:solidFill>
                    <a:schemeClr val="tx1"/>
                  </a:solidFill>
                  <a:latin typeface="+mn-ea"/>
                </a:rPr>
                <a:t>2021</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令和６年度予算及び財政投融資計画の説明」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335573" y="91563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7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7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Tree>
    <p:extLst>
      <p:ext uri="{BB962C8B-B14F-4D97-AF65-F5344CB8AC3E}">
        <p14:creationId xmlns:p14="http://schemas.microsoft.com/office/powerpoint/2010/main" val="40228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0">
                                            <p:txEl>
                                              <p:pRg st="0" end="0"/>
                                            </p:txEl>
                                          </p:spTgt>
                                        </p:tgtEl>
                                        <p:attrNameLst>
                                          <p:attrName>style.visibility</p:attrName>
                                        </p:attrNameLst>
                                      </p:cBhvr>
                                      <p:to>
                                        <p:strVal val="visible"/>
                                      </p:to>
                                    </p:set>
                                    <p:animEffect transition="in" filter="fade">
                                      <p:cBhvr>
                                        <p:cTn id="12" dur="500"/>
                                        <p:tgtEl>
                                          <p:spTgt spid="6180">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6180">
                                            <p:txEl>
                                              <p:pRg st="1" end="1"/>
                                            </p:txEl>
                                          </p:spTgt>
                                        </p:tgtEl>
                                        <p:attrNameLst>
                                          <p:attrName>style.visibility</p:attrName>
                                        </p:attrNameLst>
                                      </p:cBhvr>
                                      <p:to>
                                        <p:strVal val="visible"/>
                                      </p:to>
                                    </p:set>
                                    <p:animEffect transition="in" filter="wipe(left)">
                                      <p:cBhvr>
                                        <p:cTn id="15" dur="1250"/>
                                        <p:tgtEl>
                                          <p:spTgt spid="6180">
                                            <p:txEl>
                                              <p:pRg st="1" end="1"/>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6180">
                                            <p:txEl>
                                              <p:pRg st="2" end="2"/>
                                            </p:txEl>
                                          </p:spTgt>
                                        </p:tgtEl>
                                        <p:attrNameLst>
                                          <p:attrName>style.visibility</p:attrName>
                                        </p:attrNameLst>
                                      </p:cBhvr>
                                      <p:to>
                                        <p:strVal val="visible"/>
                                      </p:to>
                                    </p:set>
                                    <p:animEffect transition="in" filter="wipe(left)">
                                      <p:cBhvr>
                                        <p:cTn id="19" dur="750"/>
                                        <p:tgtEl>
                                          <p:spTgt spid="618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194"/>
                                        </p:tgtEl>
                                        <p:attrNameLst>
                                          <p:attrName>style.visibility</p:attrName>
                                        </p:attrNameLst>
                                      </p:cBhvr>
                                      <p:to>
                                        <p:strVal val="visible"/>
                                      </p:to>
                                    </p:set>
                                    <p:animEffect transition="in" filter="fade">
                                      <p:cBhvr>
                                        <p:cTn id="24" dur="500"/>
                                        <p:tgtEl>
                                          <p:spTgt spid="619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95"/>
                                        </p:tgtEl>
                                        <p:attrNameLst>
                                          <p:attrName>style.visibility</p:attrName>
                                        </p:attrNameLst>
                                      </p:cBhvr>
                                      <p:to>
                                        <p:strVal val="visible"/>
                                      </p:to>
                                    </p:set>
                                    <p:animEffect transition="in" filter="fade">
                                      <p:cBhvr>
                                        <p:cTn id="27" dur="500"/>
                                        <p:tgtEl>
                                          <p:spTgt spid="6195"/>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6182"/>
                                        </p:tgtEl>
                                        <p:attrNameLst>
                                          <p:attrName>style.visibility</p:attrName>
                                        </p:attrNameLst>
                                      </p:cBhvr>
                                      <p:to>
                                        <p:strVal val="visible"/>
                                      </p:to>
                                    </p:set>
                                    <p:animEffect transition="in" filter="fade">
                                      <p:cBhvr>
                                        <p:cTn id="31" dur="600"/>
                                        <p:tgtEl>
                                          <p:spTgt spid="6182"/>
                                        </p:tgtEl>
                                      </p:cBhvr>
                                    </p:animEffect>
                                    <p:anim calcmode="lin" valueType="num">
                                      <p:cBhvr>
                                        <p:cTn id="32" dur="600" fill="hold"/>
                                        <p:tgtEl>
                                          <p:spTgt spid="6182"/>
                                        </p:tgtEl>
                                        <p:attrNameLst>
                                          <p:attrName>ppt_x</p:attrName>
                                        </p:attrNameLst>
                                      </p:cBhvr>
                                      <p:tavLst>
                                        <p:tav tm="0">
                                          <p:val>
                                            <p:strVal val="#ppt_x"/>
                                          </p:val>
                                        </p:tav>
                                        <p:tav tm="100000">
                                          <p:val>
                                            <p:strVal val="#ppt_x"/>
                                          </p:val>
                                        </p:tav>
                                      </p:tavLst>
                                    </p:anim>
                                    <p:anim calcmode="lin" valueType="num">
                                      <p:cBhvr>
                                        <p:cTn id="33" dur="6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6160"/>
                                        </p:tgtEl>
                                        <p:attrNameLst>
                                          <p:attrName>style.visibility</p:attrName>
                                        </p:attrNameLst>
                                      </p:cBhvr>
                                      <p:to>
                                        <p:strVal val="visible"/>
                                      </p:to>
                                    </p:set>
                                    <p:animEffect transition="in" filter="wipe(left)">
                                      <p:cBhvr>
                                        <p:cTn id="42" dur="1250"/>
                                        <p:tgtEl>
                                          <p:spTgt spid="61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6157"/>
                                        </p:tgtEl>
                                        <p:attrNameLst>
                                          <p:attrName>style.visibility</p:attrName>
                                        </p:attrNameLst>
                                      </p:cBhvr>
                                      <p:to>
                                        <p:strVal val="visible"/>
                                      </p:to>
                                    </p:set>
                                    <p:animEffect transition="in" filter="wipe(left)">
                                      <p:cBhvr>
                                        <p:cTn id="74" dur="900"/>
                                        <p:tgtEl>
                                          <p:spTgt spid="615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6151"/>
                                        </p:tgtEl>
                                        <p:attrNameLst>
                                          <p:attrName>style.visibility</p:attrName>
                                        </p:attrNameLst>
                                      </p:cBhvr>
                                      <p:to>
                                        <p:strVal val="visible"/>
                                      </p:to>
                                    </p:set>
                                    <p:animEffect transition="in" filter="fade">
                                      <p:cBhvr>
                                        <p:cTn id="83" dur="500"/>
                                        <p:tgtEl>
                                          <p:spTgt spid="615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6074925" y="1738614"/>
            <a:ext cx="2247847" cy="4224353"/>
            <a:chOff x="6074925" y="1738614"/>
            <a:chExt cx="224784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6115601" y="5554281"/>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129</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424782" y="2121440"/>
            <a:ext cx="2247847" cy="3841526"/>
            <a:chOff x="3424782" y="2121440"/>
            <a:chExt cx="224784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465458" y="555428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rPr>
                <a:t>067</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815315"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9</a:t>
              </a:r>
              <a:r>
                <a:rPr kumimoji="1" lang="en-US" altLang="ja-JP" sz="2600" spc="-30" dirty="0">
                  <a:latin typeface="+mn-ea"/>
                </a:rPr>
                <a:t>21</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7</a:t>
            </a:fld>
            <a:endParaRPr lang="en-US" altLang="ja-JP" dirty="0"/>
          </a:p>
        </p:txBody>
      </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152646"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公立学校の児童・生徒１人当たりの公費負担教育費（令和３年度）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Tree>
    <p:custDataLst>
      <p:tags r:id="rId1"/>
    </p:custDataLst>
    <p:extLst>
      <p:ext uri="{BB962C8B-B14F-4D97-AF65-F5344CB8AC3E}">
        <p14:creationId xmlns:p14="http://schemas.microsoft.com/office/powerpoint/2010/main" val="228101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8</a:t>
            </a:fld>
            <a:endParaRPr lang="en-US" altLang="ja-JP" dirty="0"/>
          </a:p>
        </p:txBody>
      </p:sp>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93743" y="6176151"/>
            <a:ext cx="2963892" cy="492443"/>
          </a:xfrm>
          <a:prstGeom prst="rect">
            <a:avLst/>
          </a:prstGeom>
          <a:noFill/>
        </p:spPr>
        <p:txBody>
          <a:bodyPr wrap="square" rtlCol="0">
            <a:spAutoFit/>
          </a:bodyPr>
          <a:lstStyle/>
          <a:p>
            <a:pPr algn="ctr"/>
            <a:r>
              <a:rPr lang="ja-JP" altLang="en-US" sz="1300" dirty="0">
                <a:latin typeface="+mn-ea"/>
                <a:ea typeface="+mn-ea"/>
              </a:rPr>
              <a:t>大会やコンクールなどが行われる</a:t>
            </a:r>
            <a:endParaRPr lang="en-US" altLang="ja-JP" sz="1300" dirty="0">
              <a:latin typeface="+mn-ea"/>
              <a:ea typeface="+mn-ea"/>
            </a:endParaRPr>
          </a:p>
          <a:p>
            <a:pPr algn="ctr"/>
            <a:r>
              <a:rPr lang="ja-JP" altLang="en-US" sz="1300" dirty="0">
                <a:latin typeface="+mn-ea"/>
                <a:ea typeface="+mn-ea"/>
              </a:rPr>
              <a:t>競技場や公会堂などの施設づくりに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xEl>
                                              <p:pRg st="0" end="0"/>
                                            </p:txEl>
                                          </p:spTgt>
                                        </p:tgtEl>
                                        <p:attrNameLst>
                                          <p:attrName>style.visibility</p:attrName>
                                        </p:attrNameLst>
                                      </p:cBhvr>
                                      <p:to>
                                        <p:strVal val="visible"/>
                                      </p:to>
                                    </p:set>
                                    <p:animEffect transition="in" filter="fade">
                                      <p:cBhvr>
                                        <p:cTn id="18" dur="500"/>
                                        <p:tgtEl>
                                          <p:spTgt spid="1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0">
                                            <p:txEl>
                                              <p:pRg st="1" end="1"/>
                                            </p:txEl>
                                          </p:spTgt>
                                        </p:tgtEl>
                                        <p:attrNameLst>
                                          <p:attrName>style.visibility</p:attrName>
                                        </p:attrNameLst>
                                      </p:cBhvr>
                                      <p:to>
                                        <p:strVal val="visible"/>
                                      </p:to>
                                    </p:set>
                                    <p:animEffect transition="in" filter="fade">
                                      <p:cBhvr>
                                        <p:cTn id="21" dur="500"/>
                                        <p:tgtEl>
                                          <p:spTgt spid="110">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left)">
                                      <p:cBhvr>
                                        <p:cTn id="25" dur="55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65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wipe(right)">
                                      <p:cBhvr>
                                        <p:cTn id="55" dur="55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wipe(right)">
                                      <p:cBhvr>
                                        <p:cTn id="70" dur="550"/>
                                        <p:tgtEl>
                                          <p:spTgt spid="1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fade">
                                      <p:cBhvr>
                                        <p:cTn id="81" dur="500"/>
                                        <p:tgtEl>
                                          <p:spTgt spid="118"/>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65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fade">
                                      <p:cBhvr>
                                        <p:cTn id="97" dur="500"/>
                                        <p:tgtEl>
                                          <p:spTgt spid="154"/>
                                        </p:tgtEl>
                                      </p:cBhvr>
                                    </p:animEffect>
                                  </p:childTnLst>
                                </p:cTn>
                              </p:par>
                              <p:par>
                                <p:cTn id="98" presetID="10"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0" y="104923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9</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323849" y="1511737"/>
            <a:ext cx="8506443" cy="639767"/>
            <a:chOff x="323849" y="1511737"/>
            <a:chExt cx="8506443"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323849" y="1511737"/>
              <a:ext cx="8506443"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323850" y="1511737"/>
              <a:ext cx="201970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1" y="4306503"/>
            <a:ext cx="1824426" cy="1184508"/>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818081" y="265542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842617" y="4519039"/>
            <a:ext cx="4676479" cy="851784"/>
            <a:chOff x="2575220" y="4314812"/>
            <a:chExt cx="4676479" cy="851784"/>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75220" y="4314812"/>
              <a:ext cx="4676479" cy="618347"/>
            </a:xfrm>
            <a:prstGeom prst="roundRect">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公平感とは？？</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8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anim calcmode="lin" valueType="num">
                                      <p:cBhvr>
                                        <p:cTn id="23" dur="600" fill="hold"/>
                                        <p:tgtEl>
                                          <p:spTgt spid="4"/>
                                        </p:tgtEl>
                                        <p:attrNameLst>
                                          <p:attrName>ppt_x</p:attrName>
                                        </p:attrNameLst>
                                      </p:cBhvr>
                                      <p:tavLst>
                                        <p:tav tm="0">
                                          <p:val>
                                            <p:strVal val="#ppt_x"/>
                                          </p:val>
                                        </p:tav>
                                        <p:tav tm="100000">
                                          <p:val>
                                            <p:strVal val="#ppt_x"/>
                                          </p:val>
                                        </p:tav>
                                      </p:tavLst>
                                    </p:anim>
                                    <p:anim calcmode="lin" valueType="num">
                                      <p:cBhvr>
                                        <p:cTn id="24" dur="6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
                                        <p:tgtEl>
                                          <p:spTgt spid="9"/>
                                        </p:tgtEl>
                                      </p:cBhvr>
                                    </p:animEffect>
                                    <p:anim calcmode="lin" valueType="num">
                                      <p:cBhvr>
                                        <p:cTn id="34" dur="600" fill="hold"/>
                                        <p:tgtEl>
                                          <p:spTgt spid="9"/>
                                        </p:tgtEl>
                                        <p:attrNameLst>
                                          <p:attrName>ppt_x</p:attrName>
                                        </p:attrNameLst>
                                      </p:cBhvr>
                                      <p:tavLst>
                                        <p:tav tm="0">
                                          <p:val>
                                            <p:strVal val="#ppt_x"/>
                                          </p:val>
                                        </p:tav>
                                        <p:tav tm="100000">
                                          <p:val>
                                            <p:strVal val="#ppt_x"/>
                                          </p:val>
                                        </p:tav>
                                      </p:tavLst>
                                    </p:anim>
                                    <p:anim calcmode="lin" valueType="num">
                                      <p:cBhvr>
                                        <p:cTn id="35" dur="6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100"/>
                            </p:stCondLst>
                            <p:childTnLst>
                              <p:par>
                                <p:cTn id="41" presetID="32" presetClass="emph" presetSubtype="0" fill="hold" nodeType="afterEffect">
                                  <p:stCondLst>
                                    <p:cond delay="0"/>
                                  </p:stCondLst>
                                  <p:childTnLst>
                                    <p:animRot by="120000">
                                      <p:cBhvr>
                                        <p:cTn id="42" dur="50" fill="hold">
                                          <p:stCondLst>
                                            <p:cond delay="0"/>
                                          </p:stCondLst>
                                        </p:cTn>
                                        <p:tgtEl>
                                          <p:spTgt spid="9"/>
                                        </p:tgtEl>
                                        <p:attrNameLst>
                                          <p:attrName>r</p:attrName>
                                        </p:attrNameLst>
                                      </p:cBhvr>
                                    </p:animRot>
                                    <p:animRot by="-240000">
                                      <p:cBhvr>
                                        <p:cTn id="43" dur="100" fill="hold">
                                          <p:stCondLst>
                                            <p:cond delay="100"/>
                                          </p:stCondLst>
                                        </p:cTn>
                                        <p:tgtEl>
                                          <p:spTgt spid="9"/>
                                        </p:tgtEl>
                                        <p:attrNameLst>
                                          <p:attrName>r</p:attrName>
                                        </p:attrNameLst>
                                      </p:cBhvr>
                                    </p:animRot>
                                    <p:animRot by="240000">
                                      <p:cBhvr>
                                        <p:cTn id="44" dur="100" fill="hold">
                                          <p:stCondLst>
                                            <p:cond delay="200"/>
                                          </p:stCondLst>
                                        </p:cTn>
                                        <p:tgtEl>
                                          <p:spTgt spid="9"/>
                                        </p:tgtEl>
                                        <p:attrNameLst>
                                          <p:attrName>r</p:attrName>
                                        </p:attrNameLst>
                                      </p:cBhvr>
                                    </p:animRot>
                                    <p:animRot by="-240000">
                                      <p:cBhvr>
                                        <p:cTn id="45" dur="100" fill="hold">
                                          <p:stCondLst>
                                            <p:cond delay="300"/>
                                          </p:stCondLst>
                                        </p:cTn>
                                        <p:tgtEl>
                                          <p:spTgt spid="9"/>
                                        </p:tgtEl>
                                        <p:attrNameLst>
                                          <p:attrName>r</p:attrName>
                                        </p:attrNameLst>
                                      </p:cBhvr>
                                    </p:animRot>
                                    <p:animRot by="120000">
                                      <p:cBhvr>
                                        <p:cTn id="46" dur="100" fill="hold">
                                          <p:stCondLst>
                                            <p:cond delay="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6" presetClass="emph" presetSubtype="0" fill="hold" grpId="0" nodeType="afterEffect">
                                  <p:stCondLst>
                                    <p:cond delay="300"/>
                                  </p:stCondLst>
                                  <p:childTnLst>
                                    <p:animEffect transition="out" filter="fade">
                                      <p:cBhvr>
                                        <p:cTn id="54" dur="600" tmFilter="0, 0; .2, .5; .8, .5; 1, 0"/>
                                        <p:tgtEl>
                                          <p:spTgt spid="6"/>
                                        </p:tgtEl>
                                      </p:cBhvr>
                                    </p:animEffect>
                                    <p:animScale>
                                      <p:cBhvr>
                                        <p:cTn id="55"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9"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9D49DD-EE94-43DA-8EB2-AF8E857440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D8AAD9-E590-4290-A363-413F466E722A}">
  <ds:schemaRefs>
    <ds:schemaRef ds:uri="http://schemas.openxmlformats.org/package/2006/metadata/core-properties"/>
    <ds:schemaRef ds:uri="http://purl.org/dc/terms/"/>
    <ds:schemaRef ds:uri="http://schemas.microsoft.com/office/2006/metadata/properties"/>
    <ds:schemaRef ds:uri="http://purl.org/dc/dcmitype/"/>
    <ds:schemaRef ds:uri="http://schemas.microsoft.com/office/2006/documentManagement/types"/>
    <ds:schemaRef ds:uri="8fe4d1f7-9dac-473b-bde5-951e1cbc35f9"/>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04FB32A4-64E6-487D-B74B-5DA76832B5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3626</Words>
  <Application>Microsoft Office PowerPoint</Application>
  <PresentationFormat>画面に合わせる (4:3)</PresentationFormat>
  <Paragraphs>726</Paragraphs>
  <Slides>28</Slides>
  <Notes>28</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28</vt:i4>
      </vt:variant>
    </vt:vector>
  </HeadingPairs>
  <TitlesOfParts>
    <vt:vector size="42" baseType="lpstr">
      <vt:lpstr>HGPｺﾞｼｯｸM</vt:lpstr>
      <vt:lpstr>ＭＳ Ｐゴシック</vt:lpstr>
      <vt:lpstr>ＭＳ ゴシック</vt:lpstr>
      <vt:lpstr>HGPｺﾞｼｯｸE</vt:lpstr>
      <vt:lpstr>Yu Gothic</vt:lpstr>
      <vt:lpstr>Wingdings</vt:lpstr>
      <vt:lpstr>Arial</vt:lpstr>
      <vt:lpstr>HGP創英角ｺﾞｼｯｸUB</vt:lpstr>
      <vt:lpstr>Meiryo UI</vt:lpstr>
      <vt:lpstr>Meiryo</vt:lpstr>
      <vt:lpstr>Helvetica</vt:lpstr>
      <vt:lpstr>HGPｺﾞｼｯｸE</vt:lpstr>
      <vt:lpstr>ＭＳ 明朝</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2025-04-11T03:03:42Z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