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 id="2147483677" r:id="rId7"/>
    <p:sldMasterId id="214748367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6858000" cx="9144000"/>
  <p:notesSz cx="6858000" cy="9144000"/>
  <p:embeddedFontLst>
    <p:embeddedFont>
      <p:font typeface="Noto Sans ExtraBold"/>
      <p:bold r:id="rId38"/>
      <p:boldItalic r:id="rId39"/>
    </p:embeddedFont>
    <p:embeddedFont>
      <p:font typeface="Noto Sans"/>
      <p:regular r:id="rId40"/>
      <p:bold r:id="rId41"/>
      <p:italic r:id="rId42"/>
      <p:boldItalic r:id="rId43"/>
    </p:embeddedFont>
    <p:embeddedFont>
      <p:font typeface="Noto Sans JP"/>
      <p:regular r:id="rId44"/>
      <p:bold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117D86D-2038-4587-A61A-7B37D7D0E2EF}">
  <a:tblStyle styleId="{4117D86D-2038-4587-A61A-7B37D7D0E2EF}"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regular.fntdata"/><Relationship Id="rId20" Type="http://schemas.openxmlformats.org/officeDocument/2006/relationships/slide" Target="slides/slide11.xml"/><Relationship Id="rId42" Type="http://schemas.openxmlformats.org/officeDocument/2006/relationships/font" Target="fonts/NotoSans-italic.fntdata"/><Relationship Id="rId41" Type="http://schemas.openxmlformats.org/officeDocument/2006/relationships/font" Target="fonts/NotoSans-bold.fntdata"/><Relationship Id="rId22" Type="http://schemas.openxmlformats.org/officeDocument/2006/relationships/slide" Target="slides/slide13.xml"/><Relationship Id="rId44" Type="http://schemas.openxmlformats.org/officeDocument/2006/relationships/font" Target="fonts/NotoSansJP-regular.fntdata"/><Relationship Id="rId21" Type="http://schemas.openxmlformats.org/officeDocument/2006/relationships/slide" Target="slides/slide12.xml"/><Relationship Id="rId43" Type="http://schemas.openxmlformats.org/officeDocument/2006/relationships/font" Target="fonts/NotoSans-boldItalic.fntdata"/><Relationship Id="rId24" Type="http://schemas.openxmlformats.org/officeDocument/2006/relationships/slide" Target="slides/slide15.xml"/><Relationship Id="rId23" Type="http://schemas.openxmlformats.org/officeDocument/2006/relationships/slide" Target="slides/slide14.xml"/><Relationship Id="rId45" Type="http://schemas.openxmlformats.org/officeDocument/2006/relationships/font" Target="fonts/NotoSansJP-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font" Target="fonts/NotoSansExtraBold-boldItalic.fntdata"/><Relationship Id="rId16" Type="http://schemas.openxmlformats.org/officeDocument/2006/relationships/slide" Target="slides/slide7.xml"/><Relationship Id="rId38" Type="http://schemas.openxmlformats.org/officeDocument/2006/relationships/font" Target="fonts/NotoSansExtraBold-bold.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40" name="Google Shape;240;p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0: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7" name="Google Shape;577;p10: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7" name="Google Shape;587;p1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9" name="Google Shape;599;p1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51" name="Google Shape;651;p13: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13: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1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20" name="Google Shape;720;p1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1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31" name="Google Shape;731;p15: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1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77" name="Google Shape;777;p16: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1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89" name="Google Shape;789;p17: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8: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18: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59" name="Google Shape;859;p18: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9: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19: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71" name="Google Shape;871;p19: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46" name="Google Shape;246;p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0: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20: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87" name="Google Shape;887;p20: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2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2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07" name="Google Shape;907;p21: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22: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22: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035" name="Google Shape;1035;p22: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23: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0" name="Google Shape;1150;p23: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151" name="Google Shape;1151;p23: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p24: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p24: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252" name="Google Shape;1252;p24: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25: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0" name="Google Shape;1300;p25: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301" name="Google Shape;1301;p25: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p2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p2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2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p2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28: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p28: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396" name="Google Shape;1396;p28: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85" name="Google Shape;285;p3: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09" name="Google Shape;309;p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91" name="Google Shape;391;p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47" name="Google Shape;447;p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90" name="Google Shape;490;p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8: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13" name="Google Shape;513;p8: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9: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8" name="Google Shape;548;p9: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9: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type="blank">
  <p:cSld name="BLANK">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p:cSld name="1_白紙">
    <p:bg>
      <p:bgPr>
        <a:blipFill>
          <a:blip r:embed="rId2">
            <a:alphaModFix/>
          </a:blip>
          <a:stretch>
            <a:fillRect/>
          </a:stretch>
        </a:blipFill>
      </p:bgPr>
    </p:bg>
    <p:spTree>
      <p:nvGrpSpPr>
        <p:cNvPr id="77" name="Shape 77"/>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78" name="Shape 78"/>
        <p:cNvGrpSpPr/>
        <p:nvPr/>
      </p:nvGrpSpPr>
      <p:grpSpPr>
        <a:xfrm>
          <a:off x="0" y="0"/>
          <a:ext cx="0" cy="0"/>
          <a:chOff x="0" y="0"/>
          <a:chExt cx="0" cy="0"/>
        </a:xfrm>
      </p:grpSpPr>
      <p:sp>
        <p:nvSpPr>
          <p:cNvPr id="79" name="Google Shape;79;p13"/>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0" name="Google Shape;80;p13"/>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81" name="Google Shape;81;p1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82" name="Google Shape;82;p13"/>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323851" y="3614858"/>
            <a:ext cx="1337309"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パターン２</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6" name="Google Shape;86;p13"/>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7" name="Google Shape;87;p13"/>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88" name="Google Shape;88;p13"/>
          <p:cNvGraphicFramePr/>
          <p:nvPr/>
        </p:nvGraphicFramePr>
        <p:xfrm>
          <a:off x="3153508" y="3900331"/>
          <a:ext cx="3000000" cy="3000000"/>
        </p:xfrm>
        <a:graphic>
          <a:graphicData uri="http://schemas.openxmlformats.org/drawingml/2006/table">
            <a:tbl>
              <a:tblPr bandRow="1" firstRow="1">
                <a:noFill/>
                <a:tableStyleId>{4117D86D-2038-4587-A61A-7B37D7D0E2EF}</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所得金額</a:t>
                      </a:r>
                      <a:endParaRPr b="0" sz="11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89" name="Google Shape;89;p13"/>
          <p:cNvSpPr/>
          <p:nvPr/>
        </p:nvSpPr>
        <p:spPr>
          <a:xfrm>
            <a:off x="323642" y="452815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所得金額によって</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負担する金額を変えてみよう</a:t>
            </a:r>
            <a:endParaRPr b="0" i="0" sz="1400" u="none" cap="none" strike="noStrike">
              <a:solidFill>
                <a:srgbClr val="000000"/>
              </a:solidFill>
              <a:latin typeface="Arial"/>
              <a:ea typeface="Arial"/>
              <a:cs typeface="Arial"/>
              <a:sym typeface="Arial"/>
            </a:endParaRPr>
          </a:p>
        </p:txBody>
      </p:sp>
      <p:sp>
        <p:nvSpPr>
          <p:cNvPr id="90" name="Google Shape;90;p13"/>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Google Shape;91;p13"/>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2" name="Google Shape;92;p13"/>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3" name="Google Shape;93;p13"/>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4" name="Google Shape;94;p13"/>
          <p:cNvSpPr/>
          <p:nvPr/>
        </p:nvSpPr>
        <p:spPr>
          <a:xfrm>
            <a:off x="323642" y="4007150"/>
            <a:ext cx="3667513" cy="26788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が異なる場合</a:t>
            </a:r>
            <a:endParaRPr b="0" i="0" sz="1400" u="none" cap="none" strike="noStrike">
              <a:solidFill>
                <a:srgbClr val="000000"/>
              </a:solidFill>
              <a:latin typeface="Arial"/>
              <a:ea typeface="Arial"/>
              <a:cs typeface="Arial"/>
              <a:sym typeface="Arial"/>
            </a:endParaRPr>
          </a:p>
        </p:txBody>
      </p:sp>
      <p:grpSp>
        <p:nvGrpSpPr>
          <p:cNvPr id="95" name="Google Shape;95;p13"/>
          <p:cNvGrpSpPr/>
          <p:nvPr/>
        </p:nvGrpSpPr>
        <p:grpSpPr>
          <a:xfrm>
            <a:off x="727310" y="5444694"/>
            <a:ext cx="2220900" cy="1141426"/>
            <a:chOff x="608967" y="5456726"/>
            <a:chExt cx="2220900" cy="1141426"/>
          </a:xfrm>
        </p:grpSpPr>
        <p:pic>
          <p:nvPicPr>
            <p:cNvPr id="96" name="Google Shape;96;p13"/>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97" name="Google Shape;97;p13"/>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8" name="Google Shape;98;p13"/>
            <p:cNvSpPr txBox="1"/>
            <p:nvPr/>
          </p:nvSpPr>
          <p:spPr>
            <a:xfrm>
              <a:off x="2144173" y="5977219"/>
              <a:ext cx="6527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メタバ</a:t>
              </a:r>
              <a:endParaRPr b="0" i="0" sz="1400" u="none" cap="none" strike="noStrike">
                <a:solidFill>
                  <a:srgbClr val="EBFFF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タウン</a:t>
              </a:r>
              <a:endParaRPr b="0" i="0" sz="1400" u="none" cap="none" strike="noStrike">
                <a:solidFill>
                  <a:srgbClr val="000000"/>
                </a:solidFill>
                <a:latin typeface="Arial"/>
                <a:ea typeface="Arial"/>
                <a:cs typeface="Arial"/>
                <a:sym typeface="Arial"/>
              </a:endParaRPr>
            </a:p>
          </p:txBody>
        </p:sp>
      </p:grpSp>
      <p:sp>
        <p:nvSpPr>
          <p:cNvPr id="99" name="Google Shape;99;p13"/>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graphicFrame>
        <p:nvGraphicFramePr>
          <p:cNvPr id="100" name="Google Shape;100;p13"/>
          <p:cNvGraphicFramePr/>
          <p:nvPr/>
        </p:nvGraphicFramePr>
        <p:xfrm>
          <a:off x="5772274" y="1541747"/>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os="4224">
          <p15:clr>
            <a:srgbClr val="FBAE40"/>
          </p15:clr>
        </p15:guide>
        <p15:guide id="2" pos="5760">
          <p15:clr>
            <a:srgbClr val="FBAE40"/>
          </p15:clr>
        </p15:guide>
        <p15:guide id="3" orient="horz">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101" name="Shape 101"/>
        <p:cNvGrpSpPr/>
        <p:nvPr/>
      </p:nvGrpSpPr>
      <p:grpSpPr>
        <a:xfrm>
          <a:off x="0" y="0"/>
          <a:ext cx="0" cy="0"/>
          <a:chOff x="0" y="0"/>
          <a:chExt cx="0" cy="0"/>
        </a:xfrm>
      </p:grpSpPr>
      <p:sp>
        <p:nvSpPr>
          <p:cNvPr id="102" name="Google Shape;102;p14"/>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3" name="Google Shape;103;p14"/>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4" name="Google Shape;104;p1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05" name="Google Shape;105;p14"/>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06" name="Google Shape;106;p14"/>
          <p:cNvSpPr/>
          <p:nvPr/>
        </p:nvSpPr>
        <p:spPr>
          <a:xfrm>
            <a:off x="323852" y="3614858"/>
            <a:ext cx="2829658"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パターン３　※グループ発表あり</a:t>
            </a:r>
            <a:endParaRPr b="0" i="0" sz="1400" u="none" cap="none" strike="noStrike">
              <a:solidFill>
                <a:srgbClr val="000000"/>
              </a:solidFill>
              <a:latin typeface="Arial"/>
              <a:ea typeface="Arial"/>
              <a:cs typeface="Arial"/>
              <a:sym typeface="Arial"/>
            </a:endParaRPr>
          </a:p>
        </p:txBody>
      </p:sp>
      <p:sp>
        <p:nvSpPr>
          <p:cNvPr id="107" name="Google Shape;107;p14"/>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08" name="Google Shape;108;p14"/>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9" name="Google Shape;109;p14"/>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10" name="Google Shape;110;p14"/>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11" name="Google Shape;111;p14"/>
          <p:cNvGraphicFramePr/>
          <p:nvPr/>
        </p:nvGraphicFramePr>
        <p:xfrm>
          <a:off x="3009451" y="3900331"/>
          <a:ext cx="3000000" cy="3000000"/>
        </p:xfrm>
        <a:graphic>
          <a:graphicData uri="http://schemas.openxmlformats.org/drawingml/2006/table">
            <a:tbl>
              <a:tblPr bandRow="1" firstRow="1">
                <a:noFill/>
                <a:tableStyleId>{4117D86D-2038-4587-A61A-7B37D7D0E2EF}</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12" name="Google Shape;112;p14"/>
          <p:cNvSpPr/>
          <p:nvPr/>
        </p:nvSpPr>
        <p:spPr>
          <a:xfrm>
            <a:off x="323642" y="537692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いくつかの負担方法を組み合わせる</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方法も考えてみよう！</a:t>
            </a:r>
            <a:endParaRPr b="0" i="0" sz="1400" u="none" cap="none" strike="noStrike">
              <a:solidFill>
                <a:srgbClr val="000000"/>
              </a:solidFill>
              <a:latin typeface="Arial"/>
              <a:ea typeface="Arial"/>
              <a:cs typeface="Arial"/>
              <a:sym typeface="Arial"/>
            </a:endParaRPr>
          </a:p>
        </p:txBody>
      </p:sp>
      <p:sp>
        <p:nvSpPr>
          <p:cNvPr id="113" name="Google Shape;113;p14"/>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14"/>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14"/>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6" name="Google Shape;116;p14"/>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7" name="Google Shape;117;p14"/>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と</a:t>
            </a:r>
            <a:endParaRPr b="0" i="0" sz="160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橋の使用回数が異なる場合</a:t>
            </a:r>
            <a:endParaRPr b="0" i="0" sz="1400" u="none" cap="none" strike="noStrike">
              <a:solidFill>
                <a:srgbClr val="000000"/>
              </a:solidFill>
              <a:latin typeface="Arial"/>
              <a:ea typeface="Arial"/>
              <a:cs typeface="Arial"/>
              <a:sym typeface="Arial"/>
            </a:endParaRPr>
          </a:p>
        </p:txBody>
      </p:sp>
      <p:sp>
        <p:nvSpPr>
          <p:cNvPr id="118" name="Google Shape;118;p14"/>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sp>
        <p:nvSpPr>
          <p:cNvPr id="119" name="Google Shape;119;p14"/>
          <p:cNvSpPr/>
          <p:nvPr/>
        </p:nvSpPr>
        <p:spPr>
          <a:xfrm>
            <a:off x="323642" y="4576465"/>
            <a:ext cx="3455491"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※グループの意見を集約し、「負担金額」を</a:t>
            </a:r>
            <a:endParaRPr b="0" i="0" sz="105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   記入しましょう！</a:t>
            </a:r>
            <a:endParaRPr b="0" i="0" sz="1400" u="none" cap="none" strike="noStrike">
              <a:solidFill>
                <a:srgbClr val="000000"/>
              </a:solidFill>
              <a:latin typeface="Arial"/>
              <a:ea typeface="Arial"/>
              <a:cs typeface="Arial"/>
              <a:sym typeface="Arial"/>
            </a:endParaRPr>
          </a:p>
        </p:txBody>
      </p:sp>
      <p:sp>
        <p:nvSpPr>
          <p:cNvPr id="120" name="Google Shape;120;p14"/>
          <p:cNvSpPr/>
          <p:nvPr/>
        </p:nvSpPr>
        <p:spPr>
          <a:xfrm>
            <a:off x="6940632" y="3944289"/>
            <a:ext cx="1879518"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b="0" i="0" sz="1400" u="none" cap="none" strike="noStrike">
              <a:solidFill>
                <a:srgbClr val="000000"/>
              </a:solidFill>
              <a:latin typeface="Arial"/>
              <a:ea typeface="Arial"/>
              <a:cs typeface="Arial"/>
              <a:sym typeface="Arial"/>
            </a:endParaRPr>
          </a:p>
        </p:txBody>
      </p:sp>
      <p:grpSp>
        <p:nvGrpSpPr>
          <p:cNvPr id="121" name="Google Shape;121;p14"/>
          <p:cNvGrpSpPr/>
          <p:nvPr/>
        </p:nvGrpSpPr>
        <p:grpSpPr>
          <a:xfrm>
            <a:off x="7088512" y="4832765"/>
            <a:ext cx="1529836" cy="1529836"/>
            <a:chOff x="7088512" y="4886555"/>
            <a:chExt cx="1529836" cy="1529836"/>
          </a:xfrm>
        </p:grpSpPr>
        <p:sp>
          <p:nvSpPr>
            <p:cNvPr id="122" name="Google Shape;122;p14"/>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3" name="Google Shape;123;p14"/>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4" name="Google Shape;124;p14"/>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25" name="Google Shape;125;p14"/>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14"/>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所得金額</a:t>
            </a:r>
            <a:endParaRPr b="0" i="0" sz="1400" u="none" cap="none" strike="noStrike">
              <a:solidFill>
                <a:srgbClr val="000000"/>
              </a:solidFill>
              <a:latin typeface="Arial"/>
              <a:ea typeface="Arial"/>
              <a:cs typeface="Arial"/>
              <a:sym typeface="Arial"/>
            </a:endParaRPr>
          </a:p>
        </p:txBody>
      </p:sp>
      <p:sp>
        <p:nvSpPr>
          <p:cNvPr id="127" name="Google Shape;127;p14"/>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使用回数</a:t>
            </a:r>
            <a:endParaRPr b="0" i="0" sz="1400" u="none" cap="none" strike="noStrike">
              <a:solidFill>
                <a:srgbClr val="000000"/>
              </a:solidFill>
              <a:latin typeface="Arial"/>
              <a:ea typeface="Arial"/>
              <a:cs typeface="Arial"/>
              <a:sym typeface="Arial"/>
            </a:endParaRPr>
          </a:p>
        </p:txBody>
      </p:sp>
      <p:sp>
        <p:nvSpPr>
          <p:cNvPr id="128" name="Google Shape;128;p14"/>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その他の要素</a:t>
            </a:r>
            <a:endParaRPr b="0" i="0" sz="1400" u="none" cap="none" strike="noStrike">
              <a:solidFill>
                <a:srgbClr val="000000"/>
              </a:solidFill>
              <a:latin typeface="Arial"/>
              <a:ea typeface="Arial"/>
              <a:cs typeface="Arial"/>
              <a:sym typeface="Arial"/>
            </a:endParaRPr>
          </a:p>
        </p:txBody>
      </p:sp>
      <p:sp>
        <p:nvSpPr>
          <p:cNvPr id="129" name="Google Shape;129;p14"/>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14"/>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 name="Google Shape;131;p14"/>
          <p:cNvSpPr/>
          <p:nvPr/>
        </p:nvSpPr>
        <p:spPr>
          <a:xfrm>
            <a:off x="7797217" y="5541470"/>
            <a:ext cx="112426" cy="112426"/>
          </a:xfrm>
          <a:prstGeom prst="ellipse">
            <a:avLst/>
          </a:prstGeom>
          <a:solidFill>
            <a:srgbClr val="005BAD">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Arial"/>
              <a:ea typeface="Arial"/>
              <a:cs typeface="Arial"/>
              <a:sym typeface="Arial"/>
            </a:endParaRPr>
          </a:p>
        </p:txBody>
      </p:sp>
      <p:graphicFrame>
        <p:nvGraphicFramePr>
          <p:cNvPr id="132" name="Google Shape;132;p14"/>
          <p:cNvGraphicFramePr/>
          <p:nvPr/>
        </p:nvGraphicFramePr>
        <p:xfrm>
          <a:off x="5772274" y="1541747"/>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134" name="Shape 134"/>
        <p:cNvGrpSpPr/>
        <p:nvPr/>
      </p:nvGrpSpPr>
      <p:grpSpPr>
        <a:xfrm>
          <a:off x="0" y="0"/>
          <a:ext cx="0" cy="0"/>
          <a:chOff x="0" y="0"/>
          <a:chExt cx="0" cy="0"/>
        </a:xfrm>
      </p:grpSpPr>
      <p:sp>
        <p:nvSpPr>
          <p:cNvPr id="135" name="Google Shape;135;p16"/>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6" name="Google Shape;136;p1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p:cSld name="1_白紙">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138" name="Shape 138"/>
        <p:cNvGrpSpPr/>
        <p:nvPr/>
      </p:nvGrpSpPr>
      <p:grpSpPr>
        <a:xfrm>
          <a:off x="0" y="0"/>
          <a:ext cx="0" cy="0"/>
          <a:chOff x="0" y="0"/>
          <a:chExt cx="0" cy="0"/>
        </a:xfrm>
      </p:grpSpPr>
      <p:sp>
        <p:nvSpPr>
          <p:cNvPr id="139" name="Google Shape;139;p18"/>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40" name="Google Shape;140;p18"/>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41" name="Google Shape;141;p1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42" name="Google Shape;142;p18"/>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43" name="Google Shape;143;p18"/>
          <p:cNvSpPr/>
          <p:nvPr/>
        </p:nvSpPr>
        <p:spPr>
          <a:xfrm>
            <a:off x="323851" y="3614858"/>
            <a:ext cx="1337309"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パターン２</a:t>
            </a:r>
            <a:endParaRPr b="0" i="0" sz="1400" u="none" cap="none" strike="noStrike">
              <a:solidFill>
                <a:srgbClr val="000000"/>
              </a:solidFill>
              <a:latin typeface="Arial"/>
              <a:ea typeface="Arial"/>
              <a:cs typeface="Arial"/>
              <a:sym typeface="Arial"/>
            </a:endParaRPr>
          </a:p>
        </p:txBody>
      </p:sp>
      <p:sp>
        <p:nvSpPr>
          <p:cNvPr id="144" name="Google Shape;144;p18"/>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45" name="Google Shape;145;p18"/>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6" name="Google Shape;146;p18"/>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47" name="Google Shape;147;p18"/>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48" name="Google Shape;148;p18"/>
          <p:cNvGraphicFramePr/>
          <p:nvPr/>
        </p:nvGraphicFramePr>
        <p:xfrm>
          <a:off x="3153508" y="3900331"/>
          <a:ext cx="3000000" cy="3000000"/>
        </p:xfrm>
        <a:graphic>
          <a:graphicData uri="http://schemas.openxmlformats.org/drawingml/2006/table">
            <a:tbl>
              <a:tblPr bandRow="1" firstRow="1">
                <a:noFill/>
                <a:tableStyleId>{4117D86D-2038-4587-A61A-7B37D7D0E2EF}</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所得金額</a:t>
                      </a:r>
                      <a:endParaRPr b="0" sz="11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49" name="Google Shape;149;p18"/>
          <p:cNvSpPr/>
          <p:nvPr/>
        </p:nvSpPr>
        <p:spPr>
          <a:xfrm>
            <a:off x="323642" y="452815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所得金額によって</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負担する金額を変えてみよう</a:t>
            </a:r>
            <a:endParaRPr b="0" i="0" sz="1400" u="none" cap="none" strike="noStrike">
              <a:solidFill>
                <a:srgbClr val="000000"/>
              </a:solidFill>
              <a:latin typeface="Arial"/>
              <a:ea typeface="Arial"/>
              <a:cs typeface="Arial"/>
              <a:sym typeface="Arial"/>
            </a:endParaRPr>
          </a:p>
        </p:txBody>
      </p:sp>
      <p:sp>
        <p:nvSpPr>
          <p:cNvPr id="150" name="Google Shape;150;p18"/>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1" name="Google Shape;151;p18"/>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2" name="Google Shape;152;p18"/>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3" name="Google Shape;153;p18"/>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4" name="Google Shape;154;p18"/>
          <p:cNvSpPr/>
          <p:nvPr/>
        </p:nvSpPr>
        <p:spPr>
          <a:xfrm>
            <a:off x="323642" y="4007150"/>
            <a:ext cx="3667513" cy="26788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が異なる場合</a:t>
            </a:r>
            <a:endParaRPr b="0" i="0" sz="1400" u="none" cap="none" strike="noStrike">
              <a:solidFill>
                <a:srgbClr val="000000"/>
              </a:solidFill>
              <a:latin typeface="Arial"/>
              <a:ea typeface="Arial"/>
              <a:cs typeface="Arial"/>
              <a:sym typeface="Arial"/>
            </a:endParaRPr>
          </a:p>
        </p:txBody>
      </p:sp>
      <p:grpSp>
        <p:nvGrpSpPr>
          <p:cNvPr id="155" name="Google Shape;155;p18"/>
          <p:cNvGrpSpPr/>
          <p:nvPr/>
        </p:nvGrpSpPr>
        <p:grpSpPr>
          <a:xfrm>
            <a:off x="727310" y="5444694"/>
            <a:ext cx="2220900" cy="1141426"/>
            <a:chOff x="608967" y="5456726"/>
            <a:chExt cx="2220900" cy="1141426"/>
          </a:xfrm>
        </p:grpSpPr>
        <p:pic>
          <p:nvPicPr>
            <p:cNvPr id="156" name="Google Shape;156;p18"/>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157" name="Google Shape;157;p18"/>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 name="Google Shape;158;p18"/>
            <p:cNvSpPr txBox="1"/>
            <p:nvPr/>
          </p:nvSpPr>
          <p:spPr>
            <a:xfrm>
              <a:off x="2144173" y="5977219"/>
              <a:ext cx="6527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メタバ</a:t>
              </a:r>
              <a:endParaRPr b="0" i="0" sz="1400" u="none" cap="none" strike="noStrike">
                <a:solidFill>
                  <a:srgbClr val="EBFFF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タウン</a:t>
              </a:r>
              <a:endParaRPr b="0" i="0" sz="1400" u="none" cap="none" strike="noStrike">
                <a:solidFill>
                  <a:srgbClr val="000000"/>
                </a:solidFill>
                <a:latin typeface="Arial"/>
                <a:ea typeface="Arial"/>
                <a:cs typeface="Arial"/>
                <a:sym typeface="Arial"/>
              </a:endParaRPr>
            </a:p>
          </p:txBody>
        </p:sp>
      </p:grpSp>
      <p:sp>
        <p:nvSpPr>
          <p:cNvPr id="159" name="Google Shape;159;p18"/>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graphicFrame>
        <p:nvGraphicFramePr>
          <p:cNvPr id="160" name="Google Shape;160;p18"/>
          <p:cNvGraphicFramePr/>
          <p:nvPr/>
        </p:nvGraphicFramePr>
        <p:xfrm>
          <a:off x="5772274" y="1541747"/>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os="4224">
          <p15:clr>
            <a:srgbClr val="FBAE40"/>
          </p15:clr>
        </p15:guide>
        <p15:guide id="2" pos="5760">
          <p15:clr>
            <a:srgbClr val="FBAE40"/>
          </p15:clr>
        </p15:guide>
        <p15:guide id="3"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161" name="Shape 161"/>
        <p:cNvGrpSpPr/>
        <p:nvPr/>
      </p:nvGrpSpPr>
      <p:grpSpPr>
        <a:xfrm>
          <a:off x="0" y="0"/>
          <a:ext cx="0" cy="0"/>
          <a:chOff x="0" y="0"/>
          <a:chExt cx="0" cy="0"/>
        </a:xfrm>
      </p:grpSpPr>
      <p:sp>
        <p:nvSpPr>
          <p:cNvPr id="162" name="Google Shape;162;p19"/>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63" name="Google Shape;163;p19"/>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64" name="Google Shape;164;p1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65" name="Google Shape;165;p19"/>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66" name="Google Shape;166;p19"/>
          <p:cNvSpPr/>
          <p:nvPr/>
        </p:nvSpPr>
        <p:spPr>
          <a:xfrm>
            <a:off x="323852" y="3614858"/>
            <a:ext cx="2829658"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パターン３　※グループ発表あり</a:t>
            </a:r>
            <a:endParaRPr b="0" i="0" sz="1400" u="none" cap="none" strike="noStrike">
              <a:solidFill>
                <a:srgbClr val="000000"/>
              </a:solidFill>
              <a:latin typeface="Arial"/>
              <a:ea typeface="Arial"/>
              <a:cs typeface="Arial"/>
              <a:sym typeface="Arial"/>
            </a:endParaRPr>
          </a:p>
        </p:txBody>
      </p:sp>
      <p:sp>
        <p:nvSpPr>
          <p:cNvPr id="167" name="Google Shape;167;p19"/>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68" name="Google Shape;168;p19"/>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9" name="Google Shape;169;p19"/>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70" name="Google Shape;170;p19"/>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71" name="Google Shape;171;p19"/>
          <p:cNvGraphicFramePr/>
          <p:nvPr/>
        </p:nvGraphicFramePr>
        <p:xfrm>
          <a:off x="3009451" y="3900331"/>
          <a:ext cx="3000000" cy="3000000"/>
        </p:xfrm>
        <a:graphic>
          <a:graphicData uri="http://schemas.openxmlformats.org/drawingml/2006/table">
            <a:tbl>
              <a:tblPr bandRow="1" firstRow="1">
                <a:noFill/>
                <a:tableStyleId>{4117D86D-2038-4587-A61A-7B37D7D0E2EF}</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72" name="Google Shape;172;p19"/>
          <p:cNvSpPr/>
          <p:nvPr/>
        </p:nvSpPr>
        <p:spPr>
          <a:xfrm>
            <a:off x="323642" y="537692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いくつかの負担方法を組み合わせる</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方法も考えてみよう！</a:t>
            </a:r>
            <a:endParaRPr b="0" i="0" sz="1400" u="none" cap="none" strike="noStrike">
              <a:solidFill>
                <a:srgbClr val="000000"/>
              </a:solidFill>
              <a:latin typeface="Arial"/>
              <a:ea typeface="Arial"/>
              <a:cs typeface="Arial"/>
              <a:sym typeface="Arial"/>
            </a:endParaRPr>
          </a:p>
        </p:txBody>
      </p:sp>
      <p:sp>
        <p:nvSpPr>
          <p:cNvPr id="173" name="Google Shape;173;p19"/>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 name="Google Shape;174;p19"/>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5" name="Google Shape;175;p19"/>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6" name="Google Shape;176;p19"/>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7" name="Google Shape;177;p19"/>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と</a:t>
            </a:r>
            <a:endParaRPr b="0" i="0" sz="160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橋の使用回数が異なる場合</a:t>
            </a:r>
            <a:endParaRPr b="0" i="0" sz="1400" u="none" cap="none" strike="noStrike">
              <a:solidFill>
                <a:srgbClr val="000000"/>
              </a:solidFill>
              <a:latin typeface="Arial"/>
              <a:ea typeface="Arial"/>
              <a:cs typeface="Arial"/>
              <a:sym typeface="Arial"/>
            </a:endParaRPr>
          </a:p>
        </p:txBody>
      </p:sp>
      <p:sp>
        <p:nvSpPr>
          <p:cNvPr id="178" name="Google Shape;178;p19"/>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sp>
        <p:nvSpPr>
          <p:cNvPr id="179" name="Google Shape;179;p19"/>
          <p:cNvSpPr/>
          <p:nvPr/>
        </p:nvSpPr>
        <p:spPr>
          <a:xfrm>
            <a:off x="323642" y="4576465"/>
            <a:ext cx="3455491"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※グループの意見を集約し、「負担金額」を</a:t>
            </a:r>
            <a:endParaRPr b="0" i="0" sz="105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   記入しましょう！</a:t>
            </a:r>
            <a:endParaRPr b="0" i="0" sz="1400" u="none" cap="none" strike="noStrike">
              <a:solidFill>
                <a:srgbClr val="000000"/>
              </a:solidFill>
              <a:latin typeface="Arial"/>
              <a:ea typeface="Arial"/>
              <a:cs typeface="Arial"/>
              <a:sym typeface="Arial"/>
            </a:endParaRPr>
          </a:p>
        </p:txBody>
      </p:sp>
      <p:sp>
        <p:nvSpPr>
          <p:cNvPr id="180" name="Google Shape;180;p19"/>
          <p:cNvSpPr/>
          <p:nvPr/>
        </p:nvSpPr>
        <p:spPr>
          <a:xfrm>
            <a:off x="6940632" y="3944289"/>
            <a:ext cx="1879518"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b="0" i="0" sz="1400" u="none" cap="none" strike="noStrike">
              <a:solidFill>
                <a:srgbClr val="000000"/>
              </a:solidFill>
              <a:latin typeface="Arial"/>
              <a:ea typeface="Arial"/>
              <a:cs typeface="Arial"/>
              <a:sym typeface="Arial"/>
            </a:endParaRPr>
          </a:p>
        </p:txBody>
      </p:sp>
      <p:grpSp>
        <p:nvGrpSpPr>
          <p:cNvPr id="181" name="Google Shape;181;p19"/>
          <p:cNvGrpSpPr/>
          <p:nvPr/>
        </p:nvGrpSpPr>
        <p:grpSpPr>
          <a:xfrm>
            <a:off x="7088512" y="4832765"/>
            <a:ext cx="1529836" cy="1529836"/>
            <a:chOff x="7088512" y="4886555"/>
            <a:chExt cx="1529836" cy="1529836"/>
          </a:xfrm>
        </p:grpSpPr>
        <p:sp>
          <p:nvSpPr>
            <p:cNvPr id="182" name="Google Shape;182;p19"/>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3" name="Google Shape;183;p19"/>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4" name="Google Shape;184;p19"/>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85" name="Google Shape;185;p19"/>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 name="Google Shape;186;p19"/>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所得金額</a:t>
            </a:r>
            <a:endParaRPr b="0" i="0" sz="1400" u="none" cap="none" strike="noStrike">
              <a:solidFill>
                <a:srgbClr val="000000"/>
              </a:solidFill>
              <a:latin typeface="Arial"/>
              <a:ea typeface="Arial"/>
              <a:cs typeface="Arial"/>
              <a:sym typeface="Arial"/>
            </a:endParaRPr>
          </a:p>
        </p:txBody>
      </p:sp>
      <p:sp>
        <p:nvSpPr>
          <p:cNvPr id="187" name="Google Shape;187;p19"/>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使用回数</a:t>
            </a:r>
            <a:endParaRPr b="0" i="0" sz="1400" u="none" cap="none" strike="noStrike">
              <a:solidFill>
                <a:srgbClr val="000000"/>
              </a:solidFill>
              <a:latin typeface="Arial"/>
              <a:ea typeface="Arial"/>
              <a:cs typeface="Arial"/>
              <a:sym typeface="Arial"/>
            </a:endParaRPr>
          </a:p>
        </p:txBody>
      </p:sp>
      <p:sp>
        <p:nvSpPr>
          <p:cNvPr id="188" name="Google Shape;188;p19"/>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その他の要素</a:t>
            </a:r>
            <a:endParaRPr b="0" i="0" sz="1400" u="none" cap="none" strike="noStrike">
              <a:solidFill>
                <a:srgbClr val="000000"/>
              </a:solidFill>
              <a:latin typeface="Arial"/>
              <a:ea typeface="Arial"/>
              <a:cs typeface="Arial"/>
              <a:sym typeface="Arial"/>
            </a:endParaRPr>
          </a:p>
        </p:txBody>
      </p:sp>
      <p:sp>
        <p:nvSpPr>
          <p:cNvPr id="189" name="Google Shape;189;p19"/>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 name="Google Shape;190;p19"/>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 name="Google Shape;191;p19"/>
          <p:cNvSpPr/>
          <p:nvPr/>
        </p:nvSpPr>
        <p:spPr>
          <a:xfrm>
            <a:off x="7797217" y="5541470"/>
            <a:ext cx="112426" cy="112426"/>
          </a:xfrm>
          <a:prstGeom prst="ellipse">
            <a:avLst/>
          </a:prstGeom>
          <a:solidFill>
            <a:srgbClr val="005BAD">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Arial"/>
              <a:ea typeface="Arial"/>
              <a:cs typeface="Arial"/>
              <a:sym typeface="Arial"/>
            </a:endParaRPr>
          </a:p>
        </p:txBody>
      </p:sp>
      <p:graphicFrame>
        <p:nvGraphicFramePr>
          <p:cNvPr id="192" name="Google Shape;192;p19"/>
          <p:cNvGraphicFramePr/>
          <p:nvPr/>
        </p:nvGraphicFramePr>
        <p:xfrm>
          <a:off x="5772274" y="1541747"/>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21"/>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9" name="Google Shape;199;p21"/>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0" name="Google Shape;200;p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1" name="Shape 201"/>
        <p:cNvGrpSpPr/>
        <p:nvPr/>
      </p:nvGrpSpPr>
      <p:grpSpPr>
        <a:xfrm>
          <a:off x="0" y="0"/>
          <a:ext cx="0" cy="0"/>
          <a:chOff x="0" y="0"/>
          <a:chExt cx="0" cy="0"/>
        </a:xfrm>
      </p:grpSpPr>
      <p:sp>
        <p:nvSpPr>
          <p:cNvPr id="202" name="Google Shape;202;p22"/>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3" name="Google Shape;203;p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 name="Shape 204"/>
        <p:cNvGrpSpPr/>
        <p:nvPr/>
      </p:nvGrpSpPr>
      <p:grpSpPr>
        <a:xfrm>
          <a:off x="0" y="0"/>
          <a:ext cx="0" cy="0"/>
          <a:chOff x="0" y="0"/>
          <a:chExt cx="0" cy="0"/>
        </a:xfrm>
      </p:grpSpPr>
      <p:sp>
        <p:nvSpPr>
          <p:cNvPr id="205" name="Google Shape;205;p2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6" name="Google Shape;206;p2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7" name="Google Shape;207;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7" name="Shape 7"/>
        <p:cNvGrpSpPr/>
        <p:nvPr/>
      </p:nvGrpSpPr>
      <p:grpSpPr>
        <a:xfrm>
          <a:off x="0" y="0"/>
          <a:ext cx="0" cy="0"/>
          <a:chOff x="0" y="0"/>
          <a:chExt cx="0" cy="0"/>
        </a:xfrm>
      </p:grpSpPr>
      <p:sp>
        <p:nvSpPr>
          <p:cNvPr id="8" name="Google Shape;8;p3"/>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9" name="Google Shape;9;p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8" name="Shape 208"/>
        <p:cNvGrpSpPr/>
        <p:nvPr/>
      </p:nvGrpSpPr>
      <p:grpSpPr>
        <a:xfrm>
          <a:off x="0" y="0"/>
          <a:ext cx="0" cy="0"/>
          <a:chOff x="0" y="0"/>
          <a:chExt cx="0" cy="0"/>
        </a:xfrm>
      </p:grpSpPr>
      <p:sp>
        <p:nvSpPr>
          <p:cNvPr id="209" name="Google Shape;209;p2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0" name="Google Shape;210;p24"/>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1" name="Google Shape;211;p24"/>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2" name="Google Shape;212;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3" name="Shape 213"/>
        <p:cNvGrpSpPr/>
        <p:nvPr/>
      </p:nvGrpSpPr>
      <p:grpSpPr>
        <a:xfrm>
          <a:off x="0" y="0"/>
          <a:ext cx="0" cy="0"/>
          <a:chOff x="0" y="0"/>
          <a:chExt cx="0" cy="0"/>
        </a:xfrm>
      </p:grpSpPr>
      <p:sp>
        <p:nvSpPr>
          <p:cNvPr id="214" name="Google Shape;214;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 name="Google Shape;215;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6" name="Shape 216"/>
        <p:cNvGrpSpPr/>
        <p:nvPr/>
      </p:nvGrpSpPr>
      <p:grpSpPr>
        <a:xfrm>
          <a:off x="0" y="0"/>
          <a:ext cx="0" cy="0"/>
          <a:chOff x="0" y="0"/>
          <a:chExt cx="0" cy="0"/>
        </a:xfrm>
      </p:grpSpPr>
      <p:sp>
        <p:nvSpPr>
          <p:cNvPr id="217" name="Google Shape;217;p26"/>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18" name="Google Shape;218;p26"/>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9" name="Google Shape;219;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0" name="Shape 220"/>
        <p:cNvGrpSpPr/>
        <p:nvPr/>
      </p:nvGrpSpPr>
      <p:grpSpPr>
        <a:xfrm>
          <a:off x="0" y="0"/>
          <a:ext cx="0" cy="0"/>
          <a:chOff x="0" y="0"/>
          <a:chExt cx="0" cy="0"/>
        </a:xfrm>
      </p:grpSpPr>
      <p:sp>
        <p:nvSpPr>
          <p:cNvPr id="221" name="Google Shape;221;p2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2" name="Google Shape;222;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3" name="Shape 223"/>
        <p:cNvGrpSpPr/>
        <p:nvPr/>
      </p:nvGrpSpPr>
      <p:grpSpPr>
        <a:xfrm>
          <a:off x="0" y="0"/>
          <a:ext cx="0" cy="0"/>
          <a:chOff x="0" y="0"/>
          <a:chExt cx="0" cy="0"/>
        </a:xfrm>
      </p:grpSpPr>
      <p:sp>
        <p:nvSpPr>
          <p:cNvPr id="224" name="Google Shape;224;p28"/>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8"/>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6" name="Google Shape;226;p2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7" name="Google Shape;227;p28"/>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8" name="Google Shape;228;p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9" name="Shape 229"/>
        <p:cNvGrpSpPr/>
        <p:nvPr/>
      </p:nvGrpSpPr>
      <p:grpSpPr>
        <a:xfrm>
          <a:off x="0" y="0"/>
          <a:ext cx="0" cy="0"/>
          <a:chOff x="0" y="0"/>
          <a:chExt cx="0" cy="0"/>
        </a:xfrm>
      </p:grpSpPr>
      <p:sp>
        <p:nvSpPr>
          <p:cNvPr id="230" name="Google Shape;230;p29"/>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31" name="Google Shape;231;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2" name="Shape 232"/>
        <p:cNvGrpSpPr/>
        <p:nvPr/>
      </p:nvGrpSpPr>
      <p:grpSpPr>
        <a:xfrm>
          <a:off x="0" y="0"/>
          <a:ext cx="0" cy="0"/>
          <a:chOff x="0" y="0"/>
          <a:chExt cx="0" cy="0"/>
        </a:xfrm>
      </p:grpSpPr>
      <p:sp>
        <p:nvSpPr>
          <p:cNvPr id="233" name="Google Shape;233;p30"/>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4" name="Google Shape;234;p30"/>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35" name="Google Shape;235;p3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6" name="Shape 236"/>
        <p:cNvGrpSpPr/>
        <p:nvPr/>
      </p:nvGrpSpPr>
      <p:grpSpPr>
        <a:xfrm>
          <a:off x="0" y="0"/>
          <a:ext cx="0" cy="0"/>
          <a:chOff x="0" y="0"/>
          <a:chExt cx="0" cy="0"/>
        </a:xfrm>
      </p:grpSpPr>
      <p:sp>
        <p:nvSpPr>
          <p:cNvPr id="237" name="Google Shape;237;p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10" name="Shape 10"/>
        <p:cNvGrpSpPr/>
        <p:nvPr/>
      </p:nvGrpSpPr>
      <p:grpSpPr>
        <a:xfrm>
          <a:off x="0" y="0"/>
          <a:ext cx="0" cy="0"/>
          <a:chOff x="0" y="0"/>
          <a:chExt cx="0" cy="0"/>
        </a:xfrm>
      </p:grpSpPr>
      <p:sp>
        <p:nvSpPr>
          <p:cNvPr id="11" name="Google Shape;11;p4"/>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2" name="Google Shape;12;p4"/>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13" name="Google Shape;13;p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4" name="Google Shape;14;p4"/>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15" name="Google Shape;15;p4"/>
          <p:cNvSpPr/>
          <p:nvPr/>
        </p:nvSpPr>
        <p:spPr>
          <a:xfrm>
            <a:off x="323851" y="3614858"/>
            <a:ext cx="1531619" cy="226800"/>
          </a:xfrm>
          <a:prstGeom prst="rect">
            <a:avLst/>
          </a:prstGeom>
          <a:noFill/>
          <a:ln cap="flat" cmpd="sng" w="19050">
            <a:solidFill>
              <a:srgbClr val="005BAD"/>
            </a:solidFill>
            <a:prstDash val="solid"/>
            <a:round/>
            <a:headEnd len="sm" w="sm" type="none"/>
            <a:tailEnd len="sm" w="sm" type="none"/>
          </a:ln>
        </p:spPr>
        <p:txBody>
          <a:bodyPr anchorCtr="0" anchor="ctr" bIns="18000" lIns="108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パターン２</a:t>
            </a:r>
            <a:endParaRPr b="1" i="0" sz="1400" u="none" cap="none" strike="noStrike">
              <a:solidFill>
                <a:srgbClr val="000000"/>
              </a:solidFill>
              <a:latin typeface="Arial"/>
              <a:ea typeface="Arial"/>
              <a:cs typeface="Arial"/>
              <a:sym typeface="Arial"/>
            </a:endParaRPr>
          </a:p>
        </p:txBody>
      </p:sp>
      <p:sp>
        <p:nvSpPr>
          <p:cNvPr id="16" name="Google Shape;16;p4"/>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17" name="Google Shape;17;p4"/>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8" name="Google Shape;18;p4"/>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9" name="Google Shape;19;p4"/>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graphicFrame>
        <p:nvGraphicFramePr>
          <p:cNvPr id="20" name="Google Shape;20;p4"/>
          <p:cNvGraphicFramePr/>
          <p:nvPr/>
        </p:nvGraphicFramePr>
        <p:xfrm>
          <a:off x="3153508" y="3900331"/>
          <a:ext cx="3000000" cy="3000000"/>
        </p:xfrm>
        <a:graphic>
          <a:graphicData uri="http://schemas.openxmlformats.org/drawingml/2006/table">
            <a:tbl>
              <a:tblPr bandRow="1" firstRow="1">
                <a:noFill/>
                <a:tableStyleId>{4117D86D-2038-4587-A61A-7B37D7D0E2EF}</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所得金額</a:t>
                      </a:r>
                      <a:endParaRPr b="1" sz="11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21" name="Google Shape;21;p4"/>
          <p:cNvSpPr/>
          <p:nvPr/>
        </p:nvSpPr>
        <p:spPr>
          <a:xfrm>
            <a:off x="323642" y="4627311"/>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1" i="0" lang="ja" sz="1200" u="none" cap="none" strike="noStrike">
                <a:solidFill>
                  <a:schemeClr val="dk1"/>
                </a:solidFill>
                <a:latin typeface="Noto Sans JP"/>
                <a:ea typeface="Noto Sans JP"/>
                <a:cs typeface="Noto Sans JP"/>
                <a:sym typeface="Noto Sans JP"/>
              </a:rPr>
              <a:t>      </a:t>
            </a:r>
            <a:r>
              <a:rPr b="1" i="0" lang="ja" sz="1000" u="none" cap="none" strike="noStrike">
                <a:solidFill>
                  <a:schemeClr val="dk1"/>
                </a:solidFill>
                <a:latin typeface="Noto Sans JP"/>
                <a:ea typeface="Noto Sans JP"/>
                <a:cs typeface="Noto Sans JP"/>
                <a:sym typeface="Noto Sans JP"/>
              </a:rPr>
              <a:t>所得金額によって</a:t>
            </a:r>
            <a:endParaRPr b="1" i="0" sz="10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       負担する金額を変えてみよう</a:t>
            </a:r>
            <a:endParaRPr b="1" i="0" sz="1000" u="none" cap="none" strike="noStrike">
              <a:solidFill>
                <a:srgbClr val="000000"/>
              </a:solidFill>
              <a:latin typeface="Arial"/>
              <a:ea typeface="Arial"/>
              <a:cs typeface="Arial"/>
              <a:sym typeface="Arial"/>
            </a:endParaRPr>
          </a:p>
        </p:txBody>
      </p:sp>
      <p:sp>
        <p:nvSpPr>
          <p:cNvPr id="22" name="Google Shape;22;p4"/>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4"/>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4"/>
          <p:cNvSpPr/>
          <p:nvPr/>
        </p:nvSpPr>
        <p:spPr>
          <a:xfrm>
            <a:off x="323650" y="3963525"/>
            <a:ext cx="4083600" cy="3744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が異なる場合</a:t>
            </a:r>
            <a:endParaRPr b="1" i="0" sz="1400" u="none" cap="none" strike="noStrike">
              <a:solidFill>
                <a:srgbClr val="000000"/>
              </a:solidFill>
              <a:latin typeface="Arial"/>
              <a:ea typeface="Arial"/>
              <a:cs typeface="Arial"/>
              <a:sym typeface="Arial"/>
            </a:endParaRPr>
          </a:p>
        </p:txBody>
      </p:sp>
      <p:grpSp>
        <p:nvGrpSpPr>
          <p:cNvPr id="27" name="Google Shape;27;p4"/>
          <p:cNvGrpSpPr/>
          <p:nvPr/>
        </p:nvGrpSpPr>
        <p:grpSpPr>
          <a:xfrm>
            <a:off x="727310" y="5444694"/>
            <a:ext cx="2225430" cy="1141426"/>
            <a:chOff x="608967" y="5456726"/>
            <a:chExt cx="2225430" cy="1141426"/>
          </a:xfrm>
        </p:grpSpPr>
        <p:pic>
          <p:nvPicPr>
            <p:cNvPr id="28" name="Google Shape;28;p4"/>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29" name="Google Shape;29;p4"/>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30" name="Google Shape;30;p4"/>
            <p:cNvSpPr txBox="1"/>
            <p:nvPr/>
          </p:nvSpPr>
          <p:spPr>
            <a:xfrm>
              <a:off x="2111122" y="5988236"/>
              <a:ext cx="7232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メタバ</a:t>
              </a:r>
              <a:endParaRPr b="1" i="0" sz="1400" u="none" cap="none" strike="noStrike">
                <a:solidFill>
                  <a:srgbClr val="EBFFFC"/>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タウン</a:t>
              </a:r>
              <a:endParaRPr b="1" i="0" sz="1400" u="none" cap="none" strike="noStrike">
                <a:solidFill>
                  <a:srgbClr val="000000"/>
                </a:solidFill>
                <a:latin typeface="Arial"/>
                <a:ea typeface="Arial"/>
                <a:cs typeface="Arial"/>
                <a:sym typeface="Arial"/>
              </a:endParaRPr>
            </a:p>
          </p:txBody>
        </p:sp>
      </p:grpSp>
      <p:graphicFrame>
        <p:nvGraphicFramePr>
          <p:cNvPr id="31" name="Google Shape;31;p4"/>
          <p:cNvGraphicFramePr/>
          <p:nvPr/>
        </p:nvGraphicFramePr>
        <p:xfrm>
          <a:off x="5772274" y="1609398"/>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32" name="Google Shape;32;p4"/>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spTree>
  </p:cSld>
  <p:clrMapOvr>
    <a:masterClrMapping/>
  </p:clrMapOvr>
  <p:extLst>
    <p:ext uri="{DCECCB84-F9BA-43D5-87BE-67443E8EF086}">
      <p15:sldGuideLst>
        <p15:guide id="1" orient="horz">
          <p15:clr>
            <a:srgbClr val="FBAE40"/>
          </p15:clr>
        </p15:guide>
        <p15:guide id="2" pos="5760">
          <p15:clr>
            <a:srgbClr val="FBAE40"/>
          </p15:clr>
        </p15:guide>
        <p15:guide id="3"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33" name="Shape 33"/>
        <p:cNvGrpSpPr/>
        <p:nvPr/>
      </p:nvGrpSpPr>
      <p:grpSpPr>
        <a:xfrm>
          <a:off x="0" y="0"/>
          <a:ext cx="0" cy="0"/>
          <a:chOff x="0" y="0"/>
          <a:chExt cx="0" cy="0"/>
        </a:xfrm>
      </p:grpSpPr>
      <p:sp>
        <p:nvSpPr>
          <p:cNvPr id="34" name="Google Shape;34;p5"/>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5" name="Google Shape;35;p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36" name="Google Shape;36;p5"/>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37" name="Google Shape;37;p5"/>
          <p:cNvSpPr/>
          <p:nvPr/>
        </p:nvSpPr>
        <p:spPr>
          <a:xfrm>
            <a:off x="323852" y="3614858"/>
            <a:ext cx="3178105" cy="226800"/>
          </a:xfrm>
          <a:prstGeom prst="rect">
            <a:avLst/>
          </a:prstGeom>
          <a:noFill/>
          <a:ln cap="flat" cmpd="sng" w="19050">
            <a:solidFill>
              <a:srgbClr val="005BAD"/>
            </a:solidFill>
            <a:prstDash val="solid"/>
            <a:round/>
            <a:headEnd len="sm" w="sm" type="none"/>
            <a:tailEnd len="sm" w="sm" type="none"/>
          </a:ln>
        </p:spPr>
        <p:txBody>
          <a:bodyPr anchorCtr="0" anchor="ctr" bIns="0" lIns="72000" spcFirstLastPara="1" rIns="72000" wrap="square" tIns="18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パターン３　※グループ発表あり</a:t>
            </a:r>
            <a:endParaRPr b="1" i="0" sz="1400" u="none" cap="none" strike="noStrike">
              <a:solidFill>
                <a:srgbClr val="000000"/>
              </a:solidFill>
              <a:latin typeface="Arial"/>
              <a:ea typeface="Arial"/>
              <a:cs typeface="Arial"/>
              <a:sym typeface="Arial"/>
            </a:endParaRPr>
          </a:p>
        </p:txBody>
      </p:sp>
      <p:sp>
        <p:nvSpPr>
          <p:cNvPr id="38" name="Google Shape;38;p5"/>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39" name="Google Shape;39;p5"/>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graphicFrame>
        <p:nvGraphicFramePr>
          <p:cNvPr id="40" name="Google Shape;40;p5"/>
          <p:cNvGraphicFramePr/>
          <p:nvPr/>
        </p:nvGraphicFramePr>
        <p:xfrm>
          <a:off x="3009451" y="3900331"/>
          <a:ext cx="3000000" cy="3000000"/>
        </p:xfrm>
        <a:graphic>
          <a:graphicData uri="http://schemas.openxmlformats.org/drawingml/2006/table">
            <a:tbl>
              <a:tblPr bandRow="1" firstRow="1">
                <a:noFill/>
                <a:tableStyleId>{4117D86D-2038-4587-A61A-7B37D7D0E2EF}</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41" name="Google Shape;41;p5"/>
          <p:cNvSpPr/>
          <p:nvPr/>
        </p:nvSpPr>
        <p:spPr>
          <a:xfrm>
            <a:off x="323648" y="5343475"/>
            <a:ext cx="2596800" cy="985800"/>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179387"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いくつかの負担方法を組み合わせる</a:t>
            </a:r>
            <a:endParaRPr b="1" i="0" sz="1000" u="none" cap="none" strike="noStrike">
              <a:solidFill>
                <a:schemeClr val="dk1"/>
              </a:solidFill>
              <a:latin typeface="Noto Sans JP"/>
              <a:ea typeface="Noto Sans JP"/>
              <a:cs typeface="Noto Sans JP"/>
              <a:sym typeface="Noto Sans JP"/>
            </a:endParaRPr>
          </a:p>
          <a:p>
            <a:pPr indent="17780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方法も考えてみよう！</a:t>
            </a:r>
            <a:endParaRPr b="1" i="0" sz="1000" u="none" cap="none" strike="noStrike">
              <a:solidFill>
                <a:srgbClr val="000000"/>
              </a:solidFill>
              <a:latin typeface="Arial"/>
              <a:ea typeface="Arial"/>
              <a:cs typeface="Arial"/>
              <a:sym typeface="Arial"/>
            </a:endParaRPr>
          </a:p>
        </p:txBody>
      </p:sp>
      <p:sp>
        <p:nvSpPr>
          <p:cNvPr id="42" name="Google Shape;42;p5"/>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5"/>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5"/>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5"/>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5"/>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と</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橋の使用回数が異なる場合</a:t>
            </a:r>
            <a:endParaRPr b="1" i="0" sz="1400" u="none" cap="none" strike="noStrike">
              <a:solidFill>
                <a:srgbClr val="000000"/>
              </a:solidFill>
              <a:latin typeface="Arial"/>
              <a:ea typeface="Arial"/>
              <a:cs typeface="Arial"/>
              <a:sym typeface="Arial"/>
            </a:endParaRPr>
          </a:p>
        </p:txBody>
      </p:sp>
      <p:sp>
        <p:nvSpPr>
          <p:cNvPr id="47" name="Google Shape;47;p5"/>
          <p:cNvSpPr/>
          <p:nvPr/>
        </p:nvSpPr>
        <p:spPr>
          <a:xfrm>
            <a:off x="323648" y="4576475"/>
            <a:ext cx="26658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※グループの意見を集約し、</a:t>
            </a:r>
            <a:endParaRPr b="1" i="0" sz="1050" u="none" cap="none" strike="noStrike">
              <a:solidFill>
                <a:srgbClr val="005BAD"/>
              </a:solidFill>
              <a:latin typeface="Noto Sans JP"/>
              <a:ea typeface="Noto Sans JP"/>
              <a:cs typeface="Noto Sans JP"/>
              <a:sym typeface="Noto Sans JP"/>
            </a:endParaRPr>
          </a:p>
          <a:p>
            <a:pPr indent="8890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「負担金額」を 記入しましょう！</a:t>
            </a:r>
            <a:endParaRPr b="1" i="0" sz="1400" u="none" cap="none" strike="noStrike">
              <a:solidFill>
                <a:srgbClr val="000000"/>
              </a:solidFill>
              <a:latin typeface="Arial"/>
              <a:ea typeface="Arial"/>
              <a:cs typeface="Arial"/>
              <a:sym typeface="Arial"/>
            </a:endParaRPr>
          </a:p>
        </p:txBody>
      </p:sp>
      <p:sp>
        <p:nvSpPr>
          <p:cNvPr id="48" name="Google Shape;48;p5"/>
          <p:cNvSpPr/>
          <p:nvPr/>
        </p:nvSpPr>
        <p:spPr>
          <a:xfrm>
            <a:off x="6940625" y="3944300"/>
            <a:ext cx="19731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※グループでは、どの要素を</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どれくらい重要視しますか？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下の図のどの辺りに位置するか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★を動かしてみましょう！</a:t>
            </a:r>
            <a:endParaRPr b="1" i="0" sz="1400" u="none" cap="none" strike="noStrike">
              <a:solidFill>
                <a:srgbClr val="000000"/>
              </a:solidFill>
              <a:latin typeface="Arial"/>
              <a:ea typeface="Arial"/>
              <a:cs typeface="Arial"/>
              <a:sym typeface="Arial"/>
            </a:endParaRPr>
          </a:p>
        </p:txBody>
      </p:sp>
      <p:grpSp>
        <p:nvGrpSpPr>
          <p:cNvPr id="49" name="Google Shape;49;p5"/>
          <p:cNvGrpSpPr/>
          <p:nvPr/>
        </p:nvGrpSpPr>
        <p:grpSpPr>
          <a:xfrm>
            <a:off x="7088512" y="4832765"/>
            <a:ext cx="1529836" cy="1529836"/>
            <a:chOff x="7088512" y="4886555"/>
            <a:chExt cx="1529836" cy="1529836"/>
          </a:xfrm>
        </p:grpSpPr>
        <p:sp>
          <p:nvSpPr>
            <p:cNvPr id="50" name="Google Shape;50;p5"/>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1" name="Google Shape;51;p5"/>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2" name="Google Shape;52;p5"/>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3" name="Google Shape;53;p5"/>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 name="Google Shape;54;p5"/>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所得金額</a:t>
            </a:r>
            <a:endParaRPr b="1" i="0" sz="1400" u="none" cap="none" strike="noStrike">
              <a:solidFill>
                <a:srgbClr val="000000"/>
              </a:solidFill>
              <a:latin typeface="Arial"/>
              <a:ea typeface="Arial"/>
              <a:cs typeface="Arial"/>
              <a:sym typeface="Arial"/>
            </a:endParaRPr>
          </a:p>
        </p:txBody>
      </p:sp>
      <p:sp>
        <p:nvSpPr>
          <p:cNvPr id="55" name="Google Shape;55;p5"/>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使用回数</a:t>
            </a:r>
            <a:endParaRPr b="1" i="0" sz="1400" u="none" cap="none" strike="noStrike">
              <a:solidFill>
                <a:srgbClr val="000000"/>
              </a:solidFill>
              <a:latin typeface="Arial"/>
              <a:ea typeface="Arial"/>
              <a:cs typeface="Arial"/>
              <a:sym typeface="Arial"/>
            </a:endParaRPr>
          </a:p>
        </p:txBody>
      </p:sp>
      <p:sp>
        <p:nvSpPr>
          <p:cNvPr id="56" name="Google Shape;56;p5"/>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その他の要素</a:t>
            </a:r>
            <a:endParaRPr b="1" i="0" sz="1400" u="none" cap="none" strike="noStrike">
              <a:solidFill>
                <a:srgbClr val="000000"/>
              </a:solidFill>
              <a:latin typeface="Arial"/>
              <a:ea typeface="Arial"/>
              <a:cs typeface="Arial"/>
              <a:sym typeface="Arial"/>
            </a:endParaRPr>
          </a:p>
        </p:txBody>
      </p:sp>
      <p:sp>
        <p:nvSpPr>
          <p:cNvPr id="57" name="Google Shape;57;p5"/>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8" name="Google Shape;58;p5"/>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9" name="Google Shape;59;p5"/>
          <p:cNvSpPr/>
          <p:nvPr/>
        </p:nvSpPr>
        <p:spPr>
          <a:xfrm>
            <a:off x="7797217" y="5541470"/>
            <a:ext cx="112426" cy="112426"/>
          </a:xfrm>
          <a:prstGeom prst="ellipse">
            <a:avLst/>
          </a:prstGeom>
          <a:solidFill>
            <a:srgbClr val="005BAD">
              <a:alpha val="6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
        <p:nvSpPr>
          <p:cNvPr id="60" name="Google Shape;60;p5"/>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1" name="Google Shape;61;p5"/>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62" name="Google Shape;62;p5"/>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sp>
        <p:nvSpPr>
          <p:cNvPr id="63" name="Google Shape;63;p5"/>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graphicFrame>
        <p:nvGraphicFramePr>
          <p:cNvPr id="64" name="Google Shape;64;p5"/>
          <p:cNvGraphicFramePr/>
          <p:nvPr/>
        </p:nvGraphicFramePr>
        <p:xfrm>
          <a:off x="5772274" y="1609398"/>
          <a:ext cx="3000000" cy="3000000"/>
        </p:xfrm>
        <a:graphic>
          <a:graphicData uri="http://schemas.openxmlformats.org/drawingml/2006/table">
            <a:tbl>
              <a:tblPr bandRow="1" firstRow="1">
                <a:noFill/>
                <a:tableStyleId>{4117D86D-2038-4587-A61A-7B37D7D0E2EF}</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白紙">
  <p:cSld name="4_白紙">
    <p:spTree>
      <p:nvGrpSpPr>
        <p:cNvPr id="65" name="Shape 65"/>
        <p:cNvGrpSpPr/>
        <p:nvPr/>
      </p:nvGrpSpPr>
      <p:grpSpPr>
        <a:xfrm>
          <a:off x="0" y="0"/>
          <a:ext cx="0" cy="0"/>
          <a:chOff x="0" y="0"/>
          <a:chExt cx="0" cy="0"/>
        </a:xfrm>
      </p:grpSpPr>
      <p:sp>
        <p:nvSpPr>
          <p:cNvPr id="66" name="Google Shape;66;p6"/>
          <p:cNvSpPr/>
          <p:nvPr/>
        </p:nvSpPr>
        <p:spPr>
          <a:xfrm>
            <a:off x="-1" y="705417"/>
            <a:ext cx="9144001" cy="58673"/>
          </a:xfrm>
          <a:prstGeom prst="rect">
            <a:avLst/>
          </a:prstGeom>
          <a:solidFill>
            <a:srgbClr val="0088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67" name="Google Shape;67;p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68" name="Shape 6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70" name="Shape 70"/>
        <p:cNvGrpSpPr/>
        <p:nvPr/>
      </p:nvGrpSpPr>
      <p:grpSpPr>
        <a:xfrm>
          <a:off x="0" y="0"/>
          <a:ext cx="0" cy="0"/>
          <a:chOff x="0" y="0"/>
          <a:chExt cx="0" cy="0"/>
        </a:xfrm>
      </p:grpSpPr>
      <p:sp>
        <p:nvSpPr>
          <p:cNvPr id="71" name="Google Shape;71;p9"/>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2" name="Google Shape;72;p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白紙">
  <p:cSld name="4_白紙">
    <p:spTree>
      <p:nvGrpSpPr>
        <p:cNvPr id="73" name="Shape 73"/>
        <p:cNvGrpSpPr/>
        <p:nvPr/>
      </p:nvGrpSpPr>
      <p:grpSpPr>
        <a:xfrm>
          <a:off x="0" y="0"/>
          <a:ext cx="0" cy="0"/>
          <a:chOff x="0" y="0"/>
          <a:chExt cx="0" cy="0"/>
        </a:xfrm>
      </p:grpSpPr>
      <p:sp>
        <p:nvSpPr>
          <p:cNvPr id="74" name="Google Shape;74;p10"/>
          <p:cNvSpPr/>
          <p:nvPr/>
        </p:nvSpPr>
        <p:spPr>
          <a:xfrm>
            <a:off x="-1" y="705417"/>
            <a:ext cx="9144001" cy="58673"/>
          </a:xfrm>
          <a:prstGeom prst="rect">
            <a:avLst/>
          </a:prstGeom>
          <a:solidFill>
            <a:srgbClr val="0088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5" name="Google Shape;75;p1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76" name="Shape 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1.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3" name="Shape 193"/>
        <p:cNvGrpSpPr/>
        <p:nvPr/>
      </p:nvGrpSpPr>
      <p:grpSpPr>
        <a:xfrm>
          <a:off x="0" y="0"/>
          <a:ext cx="0" cy="0"/>
          <a:chOff x="0" y="0"/>
          <a:chExt cx="0" cy="0"/>
        </a:xfrm>
      </p:grpSpPr>
      <p:sp>
        <p:nvSpPr>
          <p:cNvPr id="194" name="Google Shape;194;p2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5" name="Google Shape;195;p2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6" name="Google Shape;196;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nta.go.jp/taxes/kids/oyo/page08.htm" TargetMode="External"/><Relationship Id="rId4" Type="http://schemas.openxmlformats.org/officeDocument/2006/relationships/image" Target="../media/image47.png"/><Relationship Id="rId5" Type="http://schemas.openxmlformats.org/officeDocument/2006/relationships/image" Target="../media/image56.png"/><Relationship Id="rId6" Type="http://schemas.openxmlformats.org/officeDocument/2006/relationships/image" Target="../media/image45.png"/><Relationship Id="rId7" Type="http://schemas.openxmlformats.org/officeDocument/2006/relationships/image" Target="../media/image44.png"/><Relationship Id="rId8"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8.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hyperlink" Target="https://www.mof.go.jp/tax_information/index.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youtube.com/watch?v=sVKTluQsCEs" TargetMode="Externa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61.png"/><Relationship Id="rId12" Type="http://schemas.openxmlformats.org/officeDocument/2006/relationships/image" Target="../media/image57.gi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watch?v=sVKTluQsCEs" TargetMode="External"/><Relationship Id="rId4" Type="http://schemas.openxmlformats.org/officeDocument/2006/relationships/image" Target="../media/image50.png"/><Relationship Id="rId9" Type="http://schemas.openxmlformats.org/officeDocument/2006/relationships/image" Target="../media/image59.png"/><Relationship Id="rId5" Type="http://schemas.openxmlformats.org/officeDocument/2006/relationships/image" Target="../media/image91.png"/><Relationship Id="rId6" Type="http://schemas.openxmlformats.org/officeDocument/2006/relationships/image" Target="../media/image71.png"/><Relationship Id="rId7" Type="http://schemas.openxmlformats.org/officeDocument/2006/relationships/image" Target="../media/image58.png"/><Relationship Id="rId8"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63.png"/><Relationship Id="rId5" Type="http://schemas.openxmlformats.org/officeDocument/2006/relationships/image" Target="../media/image62.png"/><Relationship Id="rId6" Type="http://schemas.openxmlformats.org/officeDocument/2006/relationships/image" Target="../media/image64.png"/><Relationship Id="rId7"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80.png"/><Relationship Id="rId4" Type="http://schemas.openxmlformats.org/officeDocument/2006/relationships/image" Target="../media/image78.png"/><Relationship Id="rId9" Type="http://schemas.openxmlformats.org/officeDocument/2006/relationships/image" Target="../media/image101.png"/><Relationship Id="rId5" Type="http://schemas.openxmlformats.org/officeDocument/2006/relationships/image" Target="../media/image77.png"/><Relationship Id="rId6" Type="http://schemas.openxmlformats.org/officeDocument/2006/relationships/image" Target="../media/image79.png"/><Relationship Id="rId7" Type="http://schemas.openxmlformats.org/officeDocument/2006/relationships/image" Target="../media/image75.png"/><Relationship Id="rId8" Type="http://schemas.openxmlformats.org/officeDocument/2006/relationships/image" Target="../media/image67.png"/></Relationships>
</file>

<file path=ppt/slides/_rels/slide25.xml.rels><?xml version="1.0" encoding="UTF-8" standalone="yes"?><Relationships xmlns="http://schemas.openxmlformats.org/package/2006/relationships"><Relationship Id="rId10"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69.png"/><Relationship Id="rId4" Type="http://schemas.openxmlformats.org/officeDocument/2006/relationships/image" Target="../media/image83.png"/><Relationship Id="rId9" Type="http://schemas.openxmlformats.org/officeDocument/2006/relationships/image" Target="../media/image95.png"/><Relationship Id="rId5" Type="http://schemas.openxmlformats.org/officeDocument/2006/relationships/image" Target="../media/image104.png"/><Relationship Id="rId6" Type="http://schemas.openxmlformats.org/officeDocument/2006/relationships/image" Target="../media/image85.png"/><Relationship Id="rId7" Type="http://schemas.openxmlformats.org/officeDocument/2006/relationships/image" Target="../media/image87.png"/><Relationship Id="rId8"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102.png"/><Relationship Id="rId5" Type="http://schemas.openxmlformats.org/officeDocument/2006/relationships/image" Target="../media/image89.png"/><Relationship Id="rId6" Type="http://schemas.openxmlformats.org/officeDocument/2006/relationships/hyperlink" Target="https://www.nta.go.jp/taxes/kids/index.ht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8.png"/><Relationship Id="rId4" Type="http://schemas.openxmlformats.org/officeDocument/2006/relationships/hyperlink" Target="https://www.pref.shizuoka.jp/" TargetMode="External"/><Relationship Id="rId9" Type="http://schemas.openxmlformats.org/officeDocument/2006/relationships/image" Target="../media/image99.png"/><Relationship Id="rId5" Type="http://schemas.openxmlformats.org/officeDocument/2006/relationships/image" Target="../media/image93.png"/><Relationship Id="rId6" Type="http://schemas.openxmlformats.org/officeDocument/2006/relationships/image" Target="../media/image98.jpg"/><Relationship Id="rId7" Type="http://schemas.openxmlformats.org/officeDocument/2006/relationships/image" Target="../media/image97.png"/><Relationship Id="rId8" Type="http://schemas.openxmlformats.org/officeDocument/2006/relationships/image" Target="../media/image10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0.png"/><Relationship Id="rId11" Type="http://schemas.openxmlformats.org/officeDocument/2006/relationships/image" Target="../media/image10.png"/><Relationship Id="rId10" Type="http://schemas.openxmlformats.org/officeDocument/2006/relationships/image" Target="../media/image9.png"/><Relationship Id="rId9" Type="http://schemas.openxmlformats.org/officeDocument/2006/relationships/image" Target="../media/image1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7.png"/><Relationship Id="rId8"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13.png"/><Relationship Id="rId11" Type="http://schemas.openxmlformats.org/officeDocument/2006/relationships/image" Target="../media/image35.png"/><Relationship Id="rId10" Type="http://schemas.openxmlformats.org/officeDocument/2006/relationships/image" Target="../media/image17.png"/><Relationship Id="rId9"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2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43.png"/></Relationships>
</file>

<file path=ppt/slides/_rels/slide8.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54.png"/><Relationship Id="rId13" Type="http://schemas.openxmlformats.org/officeDocument/2006/relationships/image" Target="../media/image55.png"/><Relationship Id="rId12"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2.png"/><Relationship Id="rId4" Type="http://schemas.openxmlformats.org/officeDocument/2006/relationships/image" Target="../media/image49.png"/><Relationship Id="rId9"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nta.go.jp/taxes/kids/hatten/page14.htm" TargetMode="External"/><Relationship Id="rId4" Type="http://schemas.openxmlformats.org/officeDocument/2006/relationships/image" Target="../media/image48.png"/><Relationship Id="rId5"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nvSpPr>
        <p:spPr>
          <a:xfrm>
            <a:off x="5426151" y="6139375"/>
            <a:ext cx="3295800" cy="31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0"/>
              <a:buFont typeface="Arial"/>
              <a:buNone/>
            </a:pPr>
            <a:r>
              <a:rPr b="1" i="0" lang="ja" sz="1440" u="none" cap="none" strike="noStrike">
                <a:solidFill>
                  <a:srgbClr val="005BAD"/>
                </a:solidFill>
                <a:latin typeface="Noto Sans JP"/>
                <a:ea typeface="Noto Sans JP"/>
                <a:cs typeface="Noto Sans JP"/>
                <a:sym typeface="Noto Sans JP"/>
              </a:rPr>
              <a:t>令和７年度版 中学生用租税教育教材</a:t>
            </a:r>
            <a:endParaRPr b="1"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10</a:t>
            </a:r>
            <a:endParaRPr/>
          </a:p>
        </p:txBody>
      </p:sp>
      <p:sp>
        <p:nvSpPr>
          <p:cNvPr id="580" name="Google Shape;580;p41"/>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1" name="Google Shape;581;p41"/>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2" name="Google Shape;582;p41"/>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3" name="Google Shape;583;p41"/>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4" name="Google Shape;584;p41"/>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11</a:t>
            </a:r>
            <a:endParaRPr/>
          </a:p>
        </p:txBody>
      </p:sp>
      <p:sp>
        <p:nvSpPr>
          <p:cNvPr id="590" name="Google Shape;590;p42"/>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1" name="Google Shape;591;p42"/>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2" name="Google Shape;592;p42"/>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3" name="Google Shape;593;p42"/>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4" name="Google Shape;594;p42"/>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595" name="Google Shape;595;p42"/>
          <p:cNvSpPr/>
          <p:nvPr/>
        </p:nvSpPr>
        <p:spPr>
          <a:xfrm>
            <a:off x="7715903" y="5453095"/>
            <a:ext cx="274177" cy="274177"/>
          </a:xfrm>
          <a:prstGeom prst="star5">
            <a:avLst>
              <a:gd fmla="val 19098" name="adj"/>
              <a:gd fmla="val 105146" name="hf"/>
              <a:gd fmla="val 110557" name="vf"/>
            </a:avLst>
          </a:prstGeom>
          <a:solidFill>
            <a:srgbClr val="E3B30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43"/>
          <p:cNvPicPr preferRelativeResize="0"/>
          <p:nvPr/>
        </p:nvPicPr>
        <p:blipFill rotWithShape="1">
          <a:blip r:embed="rId3">
            <a:alphaModFix/>
          </a:blip>
          <a:srcRect b="0" l="0" r="0" t="0"/>
          <a:stretch/>
        </p:blipFill>
        <p:spPr>
          <a:xfrm>
            <a:off x="7652290" y="898047"/>
            <a:ext cx="1190694" cy="1349314"/>
          </a:xfrm>
          <a:prstGeom prst="rect">
            <a:avLst/>
          </a:prstGeom>
          <a:noFill/>
          <a:ln>
            <a:noFill/>
          </a:ln>
        </p:spPr>
      </p:pic>
      <p:sp>
        <p:nvSpPr>
          <p:cNvPr id="602" name="Google Shape;602;p43"/>
          <p:cNvSpPr/>
          <p:nvPr/>
        </p:nvSpPr>
        <p:spPr>
          <a:xfrm>
            <a:off x="283086" y="2144962"/>
            <a:ext cx="8507412" cy="416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3" name="Google Shape;603;p43"/>
          <p:cNvSpPr/>
          <p:nvPr/>
        </p:nvSpPr>
        <p:spPr>
          <a:xfrm>
            <a:off x="289436" y="2151312"/>
            <a:ext cx="1533525" cy="485775"/>
          </a:xfrm>
          <a:prstGeom prst="rect">
            <a:avLst/>
          </a:prstGeom>
          <a:solidFill>
            <a:srgbClr val="4EB7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4" name="Google Shape;604;p43"/>
          <p:cNvSpPr/>
          <p:nvPr/>
        </p:nvSpPr>
        <p:spPr>
          <a:xfrm>
            <a:off x="1822961" y="2151312"/>
            <a:ext cx="6954837" cy="485775"/>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5" name="Google Shape;605;p43"/>
          <p:cNvSpPr/>
          <p:nvPr/>
        </p:nvSpPr>
        <p:spPr>
          <a:xfrm>
            <a:off x="289436" y="26370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6" name="Google Shape;606;p43"/>
          <p:cNvSpPr/>
          <p:nvPr/>
        </p:nvSpPr>
        <p:spPr>
          <a:xfrm>
            <a:off x="1822961" y="26370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7" name="Google Shape;607;p43"/>
          <p:cNvSpPr/>
          <p:nvPr/>
        </p:nvSpPr>
        <p:spPr>
          <a:xfrm>
            <a:off x="289436" y="33689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8" name="Google Shape;608;p43"/>
          <p:cNvSpPr/>
          <p:nvPr/>
        </p:nvSpPr>
        <p:spPr>
          <a:xfrm>
            <a:off x="1822961" y="33689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9" name="Google Shape;609;p43"/>
          <p:cNvSpPr/>
          <p:nvPr/>
        </p:nvSpPr>
        <p:spPr>
          <a:xfrm>
            <a:off x="289436" y="4100762"/>
            <a:ext cx="1533525" cy="733425"/>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0" name="Google Shape;610;p43"/>
          <p:cNvSpPr/>
          <p:nvPr/>
        </p:nvSpPr>
        <p:spPr>
          <a:xfrm>
            <a:off x="1822961" y="4100762"/>
            <a:ext cx="6954837" cy="733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1" name="Google Shape;611;p43"/>
          <p:cNvSpPr/>
          <p:nvPr/>
        </p:nvSpPr>
        <p:spPr>
          <a:xfrm>
            <a:off x="289436" y="48341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2" name="Google Shape;612;p43"/>
          <p:cNvSpPr/>
          <p:nvPr/>
        </p:nvSpPr>
        <p:spPr>
          <a:xfrm>
            <a:off x="1822961" y="48341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3" name="Google Shape;613;p43"/>
          <p:cNvSpPr/>
          <p:nvPr/>
        </p:nvSpPr>
        <p:spPr>
          <a:xfrm>
            <a:off x="289436" y="55660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4" name="Google Shape;614;p43"/>
          <p:cNvSpPr/>
          <p:nvPr/>
        </p:nvSpPr>
        <p:spPr>
          <a:xfrm>
            <a:off x="1822961" y="55660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cxnSp>
        <p:nvCxnSpPr>
          <p:cNvPr id="615" name="Google Shape;615;p43"/>
          <p:cNvCxnSpPr/>
          <p:nvPr/>
        </p:nvCxnSpPr>
        <p:spPr>
          <a:xfrm>
            <a:off x="1822961" y="2144962"/>
            <a:ext cx="0" cy="4159250"/>
          </a:xfrm>
          <a:prstGeom prst="straightConnector1">
            <a:avLst/>
          </a:prstGeom>
          <a:noFill/>
          <a:ln cap="flat" cmpd="sng" w="12700">
            <a:solidFill>
              <a:srgbClr val="005BAD"/>
            </a:solidFill>
            <a:prstDash val="solid"/>
            <a:round/>
            <a:headEnd len="sm" w="sm" type="none"/>
            <a:tailEnd len="sm" w="sm" type="none"/>
          </a:ln>
        </p:spPr>
      </p:cxnSp>
      <p:cxnSp>
        <p:nvCxnSpPr>
          <p:cNvPr id="616" name="Google Shape;616;p43"/>
          <p:cNvCxnSpPr/>
          <p:nvPr/>
        </p:nvCxnSpPr>
        <p:spPr>
          <a:xfrm>
            <a:off x="284673" y="2637087"/>
            <a:ext cx="8499475" cy="0"/>
          </a:xfrm>
          <a:prstGeom prst="straightConnector1">
            <a:avLst/>
          </a:prstGeom>
          <a:noFill/>
          <a:ln cap="flat" cmpd="sng" w="12700">
            <a:solidFill>
              <a:srgbClr val="005BAD"/>
            </a:solidFill>
            <a:prstDash val="solid"/>
            <a:round/>
            <a:headEnd len="sm" w="sm" type="none"/>
            <a:tailEnd len="sm" w="sm" type="none"/>
          </a:ln>
        </p:spPr>
      </p:cxnSp>
      <p:cxnSp>
        <p:nvCxnSpPr>
          <p:cNvPr id="617" name="Google Shape;617;p43"/>
          <p:cNvCxnSpPr/>
          <p:nvPr/>
        </p:nvCxnSpPr>
        <p:spPr>
          <a:xfrm>
            <a:off x="284673" y="3368925"/>
            <a:ext cx="8499475" cy="0"/>
          </a:xfrm>
          <a:prstGeom prst="straightConnector1">
            <a:avLst/>
          </a:prstGeom>
          <a:noFill/>
          <a:ln cap="flat" cmpd="sng" w="9525">
            <a:solidFill>
              <a:srgbClr val="005BAD"/>
            </a:solidFill>
            <a:prstDash val="solid"/>
            <a:round/>
            <a:headEnd len="sm" w="sm" type="none"/>
            <a:tailEnd len="sm" w="sm" type="none"/>
          </a:ln>
        </p:spPr>
      </p:cxnSp>
      <p:cxnSp>
        <p:nvCxnSpPr>
          <p:cNvPr id="618" name="Google Shape;618;p43"/>
          <p:cNvCxnSpPr/>
          <p:nvPr/>
        </p:nvCxnSpPr>
        <p:spPr>
          <a:xfrm>
            <a:off x="284673" y="4100762"/>
            <a:ext cx="8499475" cy="0"/>
          </a:xfrm>
          <a:prstGeom prst="straightConnector1">
            <a:avLst/>
          </a:prstGeom>
          <a:noFill/>
          <a:ln cap="flat" cmpd="sng" w="9525">
            <a:solidFill>
              <a:srgbClr val="005BAD"/>
            </a:solidFill>
            <a:prstDash val="solid"/>
            <a:round/>
            <a:headEnd len="sm" w="sm" type="none"/>
            <a:tailEnd len="sm" w="sm" type="none"/>
          </a:ln>
        </p:spPr>
      </p:cxnSp>
      <p:cxnSp>
        <p:nvCxnSpPr>
          <p:cNvPr id="619" name="Google Shape;619;p43"/>
          <p:cNvCxnSpPr/>
          <p:nvPr/>
        </p:nvCxnSpPr>
        <p:spPr>
          <a:xfrm>
            <a:off x="284673" y="4834187"/>
            <a:ext cx="8499475" cy="0"/>
          </a:xfrm>
          <a:prstGeom prst="straightConnector1">
            <a:avLst/>
          </a:prstGeom>
          <a:noFill/>
          <a:ln cap="flat" cmpd="sng" w="9525">
            <a:solidFill>
              <a:srgbClr val="005BAD"/>
            </a:solidFill>
            <a:prstDash val="solid"/>
            <a:round/>
            <a:headEnd len="sm" w="sm" type="none"/>
            <a:tailEnd len="sm" w="sm" type="none"/>
          </a:ln>
        </p:spPr>
      </p:cxnSp>
      <p:cxnSp>
        <p:nvCxnSpPr>
          <p:cNvPr id="620" name="Google Shape;620;p43"/>
          <p:cNvCxnSpPr/>
          <p:nvPr/>
        </p:nvCxnSpPr>
        <p:spPr>
          <a:xfrm>
            <a:off x="284673" y="5566025"/>
            <a:ext cx="8499475" cy="0"/>
          </a:xfrm>
          <a:prstGeom prst="straightConnector1">
            <a:avLst/>
          </a:prstGeom>
          <a:noFill/>
          <a:ln cap="flat" cmpd="sng" w="9525">
            <a:solidFill>
              <a:srgbClr val="005BAD"/>
            </a:solidFill>
            <a:prstDash val="solid"/>
            <a:round/>
            <a:headEnd len="sm" w="sm" type="none"/>
            <a:tailEnd len="sm" w="sm" type="none"/>
          </a:ln>
        </p:spPr>
      </p:cxnSp>
      <p:cxnSp>
        <p:nvCxnSpPr>
          <p:cNvPr id="621" name="Google Shape;621;p43"/>
          <p:cNvCxnSpPr/>
          <p:nvPr/>
        </p:nvCxnSpPr>
        <p:spPr>
          <a:xfrm>
            <a:off x="289436" y="2144962"/>
            <a:ext cx="0" cy="4159250"/>
          </a:xfrm>
          <a:prstGeom prst="straightConnector1">
            <a:avLst/>
          </a:prstGeom>
          <a:noFill/>
          <a:ln cap="flat" cmpd="sng" w="12700">
            <a:solidFill>
              <a:srgbClr val="005BAD"/>
            </a:solidFill>
            <a:prstDash val="solid"/>
            <a:round/>
            <a:headEnd len="sm" w="sm" type="none"/>
            <a:tailEnd len="sm" w="sm" type="none"/>
          </a:ln>
        </p:spPr>
      </p:cxnSp>
      <p:sp>
        <p:nvSpPr>
          <p:cNvPr id="622" name="Google Shape;622;p43"/>
          <p:cNvSpPr/>
          <p:nvPr/>
        </p:nvSpPr>
        <p:spPr>
          <a:xfrm>
            <a:off x="4823334"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内</a:t>
            </a:r>
            <a:endParaRPr b="1" i="0" sz="1800" u="none" cap="none" strike="noStrike">
              <a:solidFill>
                <a:schemeClr val="dk1"/>
              </a:solidFill>
              <a:latin typeface="Arial"/>
              <a:ea typeface="Arial"/>
              <a:cs typeface="Arial"/>
              <a:sym typeface="Arial"/>
            </a:endParaRPr>
          </a:p>
        </p:txBody>
      </p:sp>
      <p:sp>
        <p:nvSpPr>
          <p:cNvPr id="623" name="Google Shape;623;p43"/>
          <p:cNvSpPr/>
          <p:nvPr/>
        </p:nvSpPr>
        <p:spPr>
          <a:xfrm>
            <a:off x="5245609"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容</a:t>
            </a:r>
            <a:endParaRPr b="1" i="0" sz="1800" u="none" cap="none" strike="noStrike">
              <a:solidFill>
                <a:schemeClr val="dk1"/>
              </a:solidFill>
              <a:latin typeface="Arial"/>
              <a:ea typeface="Arial"/>
              <a:cs typeface="Arial"/>
              <a:sym typeface="Arial"/>
            </a:endParaRPr>
          </a:p>
        </p:txBody>
      </p:sp>
      <p:sp>
        <p:nvSpPr>
          <p:cNvPr id="624" name="Google Shape;624;p43"/>
          <p:cNvSpPr/>
          <p:nvPr/>
        </p:nvSpPr>
        <p:spPr>
          <a:xfrm>
            <a:off x="459298" y="2295775"/>
            <a:ext cx="1231200" cy="24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Noto Sans JP"/>
              <a:buNone/>
            </a:pPr>
            <a:r>
              <a:rPr b="1" i="0" lang="ja" sz="1600" u="none" cap="none" strike="noStrike">
                <a:solidFill>
                  <a:srgbClr val="FFFFFF"/>
                </a:solidFill>
                <a:latin typeface="Noto Sans JP"/>
                <a:ea typeface="Noto Sans JP"/>
                <a:cs typeface="Noto Sans JP"/>
                <a:sym typeface="Noto Sans JP"/>
              </a:rPr>
              <a:t>公平の考え方</a:t>
            </a:r>
            <a:endParaRPr b="1" i="0" sz="1800" u="none" cap="none" strike="noStrike">
              <a:solidFill>
                <a:schemeClr val="dk1"/>
              </a:solidFill>
              <a:latin typeface="Arial"/>
              <a:ea typeface="Arial"/>
              <a:cs typeface="Arial"/>
              <a:sym typeface="Arial"/>
            </a:endParaRPr>
          </a:p>
        </p:txBody>
      </p:sp>
      <p:cxnSp>
        <p:nvCxnSpPr>
          <p:cNvPr id="625" name="Google Shape;625;p43"/>
          <p:cNvCxnSpPr/>
          <p:nvPr/>
        </p:nvCxnSpPr>
        <p:spPr>
          <a:xfrm>
            <a:off x="8777798" y="2146550"/>
            <a:ext cx="0" cy="4157663"/>
          </a:xfrm>
          <a:prstGeom prst="straightConnector1">
            <a:avLst/>
          </a:prstGeom>
          <a:noFill/>
          <a:ln cap="flat" cmpd="sng" w="12700">
            <a:solidFill>
              <a:srgbClr val="005BAD"/>
            </a:solidFill>
            <a:prstDash val="solid"/>
            <a:round/>
            <a:headEnd len="sm" w="sm" type="none"/>
            <a:tailEnd len="sm" w="sm" type="none"/>
          </a:ln>
        </p:spPr>
      </p:cxnSp>
      <p:cxnSp>
        <p:nvCxnSpPr>
          <p:cNvPr id="626" name="Google Shape;626;p43"/>
          <p:cNvCxnSpPr/>
          <p:nvPr/>
        </p:nvCxnSpPr>
        <p:spPr>
          <a:xfrm>
            <a:off x="284673" y="2151312"/>
            <a:ext cx="8499475" cy="0"/>
          </a:xfrm>
          <a:prstGeom prst="straightConnector1">
            <a:avLst/>
          </a:prstGeom>
          <a:noFill/>
          <a:ln cap="flat" cmpd="sng" w="12700">
            <a:solidFill>
              <a:srgbClr val="005BAD"/>
            </a:solidFill>
            <a:prstDash val="solid"/>
            <a:round/>
            <a:headEnd len="sm" w="sm" type="none"/>
            <a:tailEnd len="sm" w="sm" type="none"/>
          </a:ln>
        </p:spPr>
      </p:cxnSp>
      <p:cxnSp>
        <p:nvCxnSpPr>
          <p:cNvPr id="627" name="Google Shape;627;p43"/>
          <p:cNvCxnSpPr/>
          <p:nvPr/>
        </p:nvCxnSpPr>
        <p:spPr>
          <a:xfrm>
            <a:off x="284673" y="6297862"/>
            <a:ext cx="8499475" cy="0"/>
          </a:xfrm>
          <a:prstGeom prst="straightConnector1">
            <a:avLst/>
          </a:prstGeom>
          <a:noFill/>
          <a:ln cap="flat" cmpd="sng" w="12700">
            <a:solidFill>
              <a:srgbClr val="005BAD"/>
            </a:solidFill>
            <a:prstDash val="solid"/>
            <a:round/>
            <a:headEnd len="sm" w="sm" type="none"/>
            <a:tailEnd len="sm" w="sm" type="none"/>
          </a:ln>
        </p:spPr>
      </p:cxnSp>
      <p:sp>
        <p:nvSpPr>
          <p:cNvPr id="628" name="Google Shape;628;p43"/>
          <p:cNvSpPr/>
          <p:nvPr/>
        </p:nvSpPr>
        <p:spPr>
          <a:xfrm>
            <a:off x="2001177" y="2887912"/>
            <a:ext cx="2885405"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各自の能力に応じて負担すること</a:t>
            </a:r>
            <a:endParaRPr b="1" i="0" sz="1500" u="none" cap="none" strike="noStrike">
              <a:solidFill>
                <a:schemeClr val="dk1"/>
              </a:solidFill>
              <a:latin typeface="Arial"/>
              <a:ea typeface="Arial"/>
              <a:cs typeface="Arial"/>
              <a:sym typeface="Arial"/>
            </a:endParaRPr>
          </a:p>
        </p:txBody>
      </p:sp>
      <p:sp>
        <p:nvSpPr>
          <p:cNvPr id="629" name="Google Shape;629;p43"/>
          <p:cNvSpPr/>
          <p:nvPr/>
        </p:nvSpPr>
        <p:spPr>
          <a:xfrm>
            <a:off x="651386" y="2887912"/>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応能負担</a:t>
            </a:r>
            <a:endParaRPr b="1" i="0" sz="1800" u="none" cap="none" strike="noStrike">
              <a:solidFill>
                <a:schemeClr val="dk1"/>
              </a:solidFill>
              <a:latin typeface="Arial"/>
              <a:ea typeface="Arial"/>
              <a:cs typeface="Arial"/>
              <a:sym typeface="Arial"/>
            </a:endParaRPr>
          </a:p>
        </p:txBody>
      </p:sp>
      <p:sp>
        <p:nvSpPr>
          <p:cNvPr id="630" name="Google Shape;630;p43"/>
          <p:cNvSpPr/>
          <p:nvPr/>
        </p:nvSpPr>
        <p:spPr>
          <a:xfrm>
            <a:off x="2001177" y="3619750"/>
            <a:ext cx="4039567"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自分が受けた利益に応じたものを負担すること</a:t>
            </a:r>
            <a:endParaRPr b="1" i="0" sz="1500" u="none" cap="none" strike="noStrike">
              <a:solidFill>
                <a:schemeClr val="dk1"/>
              </a:solidFill>
              <a:latin typeface="Arial"/>
              <a:ea typeface="Arial"/>
              <a:cs typeface="Arial"/>
              <a:sym typeface="Arial"/>
            </a:endParaRPr>
          </a:p>
        </p:txBody>
      </p:sp>
      <p:sp>
        <p:nvSpPr>
          <p:cNvPr id="631" name="Google Shape;631;p43"/>
          <p:cNvSpPr/>
          <p:nvPr/>
        </p:nvSpPr>
        <p:spPr>
          <a:xfrm>
            <a:off x="651386" y="3619750"/>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応益負担</a:t>
            </a:r>
            <a:endParaRPr b="1" i="0" sz="1800" u="none" cap="none" strike="noStrike">
              <a:solidFill>
                <a:schemeClr val="dk1"/>
              </a:solidFill>
              <a:latin typeface="Arial"/>
              <a:ea typeface="Arial"/>
              <a:cs typeface="Arial"/>
              <a:sym typeface="Arial"/>
            </a:endParaRPr>
          </a:p>
        </p:txBody>
      </p:sp>
      <p:sp>
        <p:nvSpPr>
          <p:cNvPr id="632" name="Google Shape;632;p43"/>
          <p:cNvSpPr/>
          <p:nvPr/>
        </p:nvSpPr>
        <p:spPr>
          <a:xfrm>
            <a:off x="2001177" y="435238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「負担能力が同じ人には、同じ負担を求めるのが公平」という考え方</a:t>
            </a:r>
            <a:endParaRPr b="1" i="0" sz="1500" u="none" cap="none" strike="noStrike">
              <a:solidFill>
                <a:schemeClr val="dk1"/>
              </a:solidFill>
              <a:latin typeface="Arial"/>
              <a:ea typeface="Arial"/>
              <a:cs typeface="Arial"/>
              <a:sym typeface="Arial"/>
            </a:endParaRPr>
          </a:p>
        </p:txBody>
      </p:sp>
      <p:sp>
        <p:nvSpPr>
          <p:cNvPr id="633" name="Google Shape;633;p43"/>
          <p:cNvSpPr/>
          <p:nvPr/>
        </p:nvSpPr>
        <p:spPr>
          <a:xfrm>
            <a:off x="551373" y="4352380"/>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水平的公平</a:t>
            </a:r>
            <a:endParaRPr b="1" i="0" sz="1800" u="none" cap="none" strike="noStrike">
              <a:solidFill>
                <a:schemeClr val="dk1"/>
              </a:solidFill>
              <a:latin typeface="Arial"/>
              <a:ea typeface="Arial"/>
              <a:cs typeface="Arial"/>
              <a:sym typeface="Arial"/>
            </a:endParaRPr>
          </a:p>
        </p:txBody>
      </p:sp>
      <p:sp>
        <p:nvSpPr>
          <p:cNvPr id="634" name="Google Shape;634;p43"/>
          <p:cNvSpPr/>
          <p:nvPr/>
        </p:nvSpPr>
        <p:spPr>
          <a:xfrm>
            <a:off x="2001177" y="5085012"/>
            <a:ext cx="6540252"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「負担能力が高い人には、より大きな負担を求めるのが公平」という考え方</a:t>
            </a:r>
            <a:endParaRPr b="1" i="0" sz="1500" u="none" cap="none" strike="noStrike">
              <a:solidFill>
                <a:schemeClr val="dk1"/>
              </a:solidFill>
              <a:latin typeface="Arial"/>
              <a:ea typeface="Arial"/>
              <a:cs typeface="Arial"/>
              <a:sym typeface="Arial"/>
            </a:endParaRPr>
          </a:p>
        </p:txBody>
      </p:sp>
      <p:sp>
        <p:nvSpPr>
          <p:cNvPr id="635" name="Google Shape;635;p43"/>
          <p:cNvSpPr/>
          <p:nvPr/>
        </p:nvSpPr>
        <p:spPr>
          <a:xfrm>
            <a:off x="551373" y="5085012"/>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垂直的公平</a:t>
            </a:r>
            <a:endParaRPr b="1" i="0" sz="1800" u="none" cap="none" strike="noStrike">
              <a:solidFill>
                <a:schemeClr val="dk1"/>
              </a:solidFill>
              <a:latin typeface="Arial"/>
              <a:ea typeface="Arial"/>
              <a:cs typeface="Arial"/>
              <a:sym typeface="Arial"/>
            </a:endParaRPr>
          </a:p>
        </p:txBody>
      </p:sp>
      <p:sp>
        <p:nvSpPr>
          <p:cNvPr id="636" name="Google Shape;636;p43"/>
          <p:cNvSpPr/>
          <p:nvPr/>
        </p:nvSpPr>
        <p:spPr>
          <a:xfrm>
            <a:off x="2001177" y="581685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「現役世代と将来世代の受益と負担のバランスを保つ」という考え方</a:t>
            </a:r>
            <a:endParaRPr b="1" i="0" sz="1500" u="none" cap="none" strike="noStrike">
              <a:solidFill>
                <a:schemeClr val="dk1"/>
              </a:solidFill>
              <a:latin typeface="Arial"/>
              <a:ea typeface="Arial"/>
              <a:cs typeface="Arial"/>
              <a:sym typeface="Arial"/>
            </a:endParaRPr>
          </a:p>
        </p:txBody>
      </p:sp>
      <p:sp>
        <p:nvSpPr>
          <p:cNvPr id="637" name="Google Shape;637;p43"/>
          <p:cNvSpPr/>
          <p:nvPr/>
        </p:nvSpPr>
        <p:spPr>
          <a:xfrm>
            <a:off x="451361" y="5816850"/>
            <a:ext cx="1231106"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世代間の公平</a:t>
            </a:r>
            <a:endParaRPr b="1" i="0" sz="1800" u="none" cap="none" strike="noStrike">
              <a:solidFill>
                <a:schemeClr val="dk1"/>
              </a:solidFill>
              <a:latin typeface="Arial"/>
              <a:ea typeface="Arial"/>
              <a:cs typeface="Arial"/>
              <a:sym typeface="Arial"/>
            </a:endParaRPr>
          </a:p>
        </p:txBody>
      </p:sp>
      <p:grpSp>
        <p:nvGrpSpPr>
          <p:cNvPr id="638" name="Google Shape;638;p43"/>
          <p:cNvGrpSpPr/>
          <p:nvPr/>
        </p:nvGrpSpPr>
        <p:grpSpPr>
          <a:xfrm>
            <a:off x="287921" y="6410880"/>
            <a:ext cx="8532000" cy="374400"/>
            <a:chOff x="322211" y="6410880"/>
            <a:chExt cx="8532000" cy="374400"/>
          </a:xfrm>
        </p:grpSpPr>
        <p:sp>
          <p:nvSpPr>
            <p:cNvPr id="639" name="Google Shape;639;p43"/>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40" name="Google Shape;640;p43"/>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641" name="Google Shape;641;p4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12</a:t>
            </a:r>
            <a:endParaRPr/>
          </a:p>
        </p:txBody>
      </p:sp>
      <p:sp>
        <p:nvSpPr>
          <p:cNvPr id="642" name="Google Shape;642;p43"/>
          <p:cNvSpPr txBox="1"/>
          <p:nvPr/>
        </p:nvSpPr>
        <p:spPr>
          <a:xfrm>
            <a:off x="332797" y="1316298"/>
            <a:ext cx="5955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税金には、みんながより公平だと思える仕組みが必要！</a:t>
            </a:r>
            <a:endParaRPr b="1" i="0" sz="1400" u="none" cap="none" strike="noStrike">
              <a:solidFill>
                <a:srgbClr val="000000"/>
              </a:solidFill>
              <a:latin typeface="Arial"/>
              <a:ea typeface="Arial"/>
              <a:cs typeface="Arial"/>
              <a:sym typeface="Arial"/>
            </a:endParaRPr>
          </a:p>
        </p:txBody>
      </p:sp>
      <p:sp>
        <p:nvSpPr>
          <p:cNvPr id="643" name="Google Shape;643;p43"/>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644" name="Google Shape;644;p43"/>
          <p:cNvSpPr txBox="1"/>
          <p:nvPr/>
        </p:nvSpPr>
        <p:spPr>
          <a:xfrm>
            <a:off x="842400" y="6485488"/>
            <a:ext cx="768356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a:t>
            </a:r>
            <a:r>
              <a:rPr b="0" i="0" lang="ja" sz="1100" u="sng" cap="none" strike="noStrike">
                <a:solidFill>
                  <a:schemeClr val="hlink"/>
                </a:solidFill>
                <a:latin typeface="Arial"/>
                <a:ea typeface="Arial"/>
                <a:cs typeface="Arial"/>
                <a:sym typeface="Arial"/>
                <a:hlinkClick r:id="rId4"/>
              </a:rPr>
              <a:t>https://www.nichizeiren.or.jp/taxaccount/education/sozei_nichizei/</a:t>
            </a:r>
            <a:r>
              <a:rPr b="0" i="0" lang="ja" sz="1100" u="none" cap="none" strike="noStrike">
                <a:solidFill>
                  <a:schemeClr val="dk1"/>
                </a:solidFill>
                <a:latin typeface="Arial"/>
                <a:ea typeface="Arial"/>
                <a:cs typeface="Arial"/>
                <a:sym typeface="Arial"/>
              </a:rPr>
              <a:t>  </a:t>
            </a:r>
            <a:r>
              <a:rPr b="0" i="0" lang="ja" sz="1000" u="none" cap="none" strike="noStrike">
                <a:solidFill>
                  <a:schemeClr val="dk1"/>
                </a:solidFill>
                <a:latin typeface="Noto Sans JP"/>
                <a:ea typeface="Noto Sans JP"/>
                <a:cs typeface="Noto Sans JP"/>
                <a:sym typeface="Noto Sans JP"/>
              </a:rPr>
              <a:t>（日本税理士会連合会HP）</a:t>
            </a:r>
            <a:endParaRPr b="0" i="0" sz="1100" u="none" cap="none" strike="noStrike">
              <a:solidFill>
                <a:schemeClr val="dk1"/>
              </a:solidFill>
              <a:latin typeface="Noto Sans JP"/>
              <a:ea typeface="Noto Sans JP"/>
              <a:cs typeface="Noto Sans JP"/>
              <a:sym typeface="Noto Sans JP"/>
            </a:endParaRPr>
          </a:p>
        </p:txBody>
      </p:sp>
      <p:grpSp>
        <p:nvGrpSpPr>
          <p:cNvPr id="645" name="Google Shape;645;p43"/>
          <p:cNvGrpSpPr/>
          <p:nvPr/>
        </p:nvGrpSpPr>
        <p:grpSpPr>
          <a:xfrm>
            <a:off x="-29057" y="6108719"/>
            <a:ext cx="832606" cy="749280"/>
            <a:chOff x="-35154" y="5996310"/>
            <a:chExt cx="945432" cy="850815"/>
          </a:xfrm>
        </p:grpSpPr>
        <p:sp>
          <p:nvSpPr>
            <p:cNvPr id="646" name="Google Shape;646;p43"/>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7" name="Google Shape;647;p43"/>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8" name="Google Shape;648;p43"/>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6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xEl>
                                              <p:pRg end="0" st="0"/>
                                            </p:txEl>
                                          </p:spTgt>
                                        </p:tgtEl>
                                        <p:attrNameLst>
                                          <p:attrName>style.visibility</p:attrName>
                                        </p:attrNameLst>
                                      </p:cBhvr>
                                      <p:to>
                                        <p:strVal val="visible"/>
                                      </p:to>
                                    </p:set>
                                    <p:animEffect filter="fade" transition="in">
                                      <p:cBhvr>
                                        <p:cTn dur="500"/>
                                        <p:tgtEl>
                                          <p:spTgt spid="62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animEffect filter="fade" transition="in">
                                      <p:cBhvr>
                                        <p:cTn dur="600"/>
                                        <p:tgtEl>
                                          <p:spTgt spid="6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6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6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6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6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pSp>
        <p:nvGrpSpPr>
          <p:cNvPr id="654" name="Google Shape;654;p44"/>
          <p:cNvGrpSpPr/>
          <p:nvPr/>
        </p:nvGrpSpPr>
        <p:grpSpPr>
          <a:xfrm>
            <a:off x="287921" y="6410880"/>
            <a:ext cx="8532000" cy="374400"/>
            <a:chOff x="322211" y="6410880"/>
            <a:chExt cx="8532000" cy="374400"/>
          </a:xfrm>
        </p:grpSpPr>
        <p:sp>
          <p:nvSpPr>
            <p:cNvPr id="655" name="Google Shape;655;p44"/>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56" name="Google Shape;656;p44"/>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657" name="Google Shape;657;p44"/>
          <p:cNvSpPr txBox="1"/>
          <p:nvPr/>
        </p:nvSpPr>
        <p:spPr>
          <a:xfrm>
            <a:off x="85975" y="914900"/>
            <a:ext cx="9085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国の税金に関する法律</a:t>
            </a:r>
            <a:r>
              <a:rPr b="1" i="0" lang="ja" sz="1100" u="none" cap="none" strike="noStrike">
                <a:solidFill>
                  <a:srgbClr val="000000"/>
                </a:solidFill>
                <a:latin typeface="Noto Sans JP"/>
                <a:ea typeface="Noto Sans JP"/>
                <a:cs typeface="Noto Sans JP"/>
                <a:sym typeface="Noto Sans JP"/>
              </a:rPr>
              <a:t>（税負担の方法）</a:t>
            </a:r>
            <a:r>
              <a:rPr b="1" i="0" lang="ja" sz="1400" u="none" cap="none" strike="noStrike">
                <a:solidFill>
                  <a:srgbClr val="000000"/>
                </a:solidFill>
                <a:latin typeface="Noto Sans JP"/>
                <a:ea typeface="Noto Sans JP"/>
                <a:cs typeface="Noto Sans JP"/>
                <a:sym typeface="Noto Sans JP"/>
              </a:rPr>
              <a:t>と税金の使い道</a:t>
            </a:r>
            <a:r>
              <a:rPr b="1" i="0" lang="ja" sz="1100" u="none" cap="none" strike="noStrike">
                <a:solidFill>
                  <a:srgbClr val="000000"/>
                </a:solidFill>
                <a:latin typeface="Noto Sans JP"/>
                <a:ea typeface="Noto Sans JP"/>
                <a:cs typeface="Noto Sans JP"/>
                <a:sym typeface="Noto Sans JP"/>
              </a:rPr>
              <a:t>（予算）</a:t>
            </a:r>
            <a:r>
              <a:rPr b="1" i="0" lang="ja" sz="1400" u="none" cap="none" strike="noStrike">
                <a:solidFill>
                  <a:srgbClr val="000000"/>
                </a:solidFill>
                <a:latin typeface="Noto Sans JP"/>
                <a:ea typeface="Noto Sans JP"/>
                <a:cs typeface="Noto Sans JP"/>
                <a:sym typeface="Noto Sans JP"/>
              </a:rPr>
              <a:t>は、国民の代表者である国会議員が決めています。</a:t>
            </a:r>
            <a:endParaRPr b="0" i="0" sz="1400" u="none" cap="none" strike="noStrike">
              <a:solidFill>
                <a:srgbClr val="000000"/>
              </a:solidFill>
              <a:latin typeface="Arial"/>
              <a:ea typeface="Arial"/>
              <a:cs typeface="Arial"/>
              <a:sym typeface="Arial"/>
            </a:endParaRPr>
          </a:p>
        </p:txBody>
      </p:sp>
      <p:sp>
        <p:nvSpPr>
          <p:cNvPr id="658" name="Google Shape;658;p44"/>
          <p:cNvSpPr txBox="1"/>
          <p:nvPr/>
        </p:nvSpPr>
        <p:spPr>
          <a:xfrm>
            <a:off x="843890" y="6485283"/>
            <a:ext cx="671145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税の決定者：　</a:t>
            </a:r>
            <a:r>
              <a:rPr b="0" i="0" lang="ja" sz="1100" u="sng" cap="none" strike="noStrike">
                <a:solidFill>
                  <a:schemeClr val="hlink"/>
                </a:solidFill>
                <a:latin typeface="Arial"/>
                <a:ea typeface="Arial"/>
                <a:cs typeface="Arial"/>
                <a:sym typeface="Arial"/>
                <a:hlinkClick r:id="rId3"/>
              </a:rPr>
              <a:t>https://www.nta.go.jp/taxes/kids/oyo/page08.htm</a:t>
            </a:r>
            <a:endParaRPr b="0" i="0" sz="1100" u="none" cap="none" strike="noStrike">
              <a:solidFill>
                <a:schemeClr val="dk1"/>
              </a:solidFill>
              <a:latin typeface="Noto Sans JP"/>
              <a:ea typeface="Noto Sans JP"/>
              <a:cs typeface="Noto Sans JP"/>
              <a:sym typeface="Noto Sans JP"/>
            </a:endParaRPr>
          </a:p>
        </p:txBody>
      </p:sp>
      <p:sp>
        <p:nvSpPr>
          <p:cNvPr id="659" name="Google Shape;659;p4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13</a:t>
            </a:r>
            <a:endParaRPr/>
          </a:p>
        </p:txBody>
      </p:sp>
      <p:grpSp>
        <p:nvGrpSpPr>
          <p:cNvPr id="660" name="Google Shape;660;p44"/>
          <p:cNvGrpSpPr/>
          <p:nvPr/>
        </p:nvGrpSpPr>
        <p:grpSpPr>
          <a:xfrm>
            <a:off x="6136099" y="1358233"/>
            <a:ext cx="2699421" cy="4250369"/>
            <a:chOff x="6265192" y="1052509"/>
            <a:chExt cx="2699421" cy="4250369"/>
          </a:xfrm>
        </p:grpSpPr>
        <p:sp>
          <p:nvSpPr>
            <p:cNvPr id="661" name="Google Shape;661;p44"/>
            <p:cNvSpPr/>
            <p:nvPr/>
          </p:nvSpPr>
          <p:spPr>
            <a:xfrm>
              <a:off x="6265192" y="1052509"/>
              <a:ext cx="2697447" cy="4250369"/>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62" name="Google Shape;662;p44"/>
            <p:cNvSpPr/>
            <p:nvPr/>
          </p:nvSpPr>
          <p:spPr>
            <a:xfrm>
              <a:off x="6267166" y="1064068"/>
              <a:ext cx="2697447" cy="359818"/>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都道府県・市区町村</a:t>
              </a:r>
              <a:endParaRPr b="1" i="0" sz="1400" u="none" cap="none" strike="noStrike">
                <a:solidFill>
                  <a:srgbClr val="000000"/>
                </a:solidFill>
                <a:latin typeface="Arial"/>
                <a:ea typeface="Arial"/>
                <a:cs typeface="Arial"/>
                <a:sym typeface="Arial"/>
              </a:endParaRPr>
            </a:p>
          </p:txBody>
        </p:sp>
      </p:grpSp>
      <p:grpSp>
        <p:nvGrpSpPr>
          <p:cNvPr id="663" name="Google Shape;663;p44"/>
          <p:cNvGrpSpPr/>
          <p:nvPr/>
        </p:nvGrpSpPr>
        <p:grpSpPr>
          <a:xfrm>
            <a:off x="328341" y="1358233"/>
            <a:ext cx="2697447" cy="4224635"/>
            <a:chOff x="328341" y="1358233"/>
            <a:chExt cx="2697447" cy="4224635"/>
          </a:xfrm>
        </p:grpSpPr>
        <p:sp>
          <p:nvSpPr>
            <p:cNvPr id="664" name="Google Shape;664;p44"/>
            <p:cNvSpPr/>
            <p:nvPr/>
          </p:nvSpPr>
          <p:spPr>
            <a:xfrm>
              <a:off x="328341" y="1373398"/>
              <a:ext cx="2697447" cy="4209470"/>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65" name="Google Shape;665;p44"/>
            <p:cNvSpPr/>
            <p:nvPr/>
          </p:nvSpPr>
          <p:spPr>
            <a:xfrm>
              <a:off x="328341" y="1358233"/>
              <a:ext cx="2697447" cy="359818"/>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666" name="Google Shape;666;p44"/>
          <p:cNvGrpSpPr/>
          <p:nvPr/>
        </p:nvGrpSpPr>
        <p:grpSpPr>
          <a:xfrm>
            <a:off x="658264" y="1847090"/>
            <a:ext cx="2037600" cy="1275464"/>
            <a:chOff x="658264" y="1847090"/>
            <a:chExt cx="2037600" cy="1275464"/>
          </a:xfrm>
        </p:grpSpPr>
        <p:sp>
          <p:nvSpPr>
            <p:cNvPr id="667" name="Google Shape;667;p44"/>
            <p:cNvSpPr/>
            <p:nvPr/>
          </p:nvSpPr>
          <p:spPr>
            <a:xfrm>
              <a:off x="658264" y="1847090"/>
              <a:ext cx="2037600" cy="216000"/>
            </a:xfrm>
            <a:prstGeom prst="roundRect">
              <a:avLst>
                <a:gd fmla="val 50000" name="adj"/>
              </a:avLst>
            </a:prstGeom>
            <a:solidFill>
              <a:srgbClr val="92D05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内　閣</a:t>
              </a:r>
              <a:endParaRPr b="1" i="0" sz="1400" u="none" cap="none" strike="noStrike">
                <a:solidFill>
                  <a:srgbClr val="000000"/>
                </a:solidFill>
                <a:latin typeface="Arial"/>
                <a:ea typeface="Arial"/>
                <a:cs typeface="Arial"/>
                <a:sym typeface="Arial"/>
              </a:endParaRPr>
            </a:p>
          </p:txBody>
        </p:sp>
        <p:pic>
          <p:nvPicPr>
            <p:cNvPr descr="建物, 障子, ウィンドウ, 時計 が含まれている画像&#10;&#10;自動的に生成された説明" id="668" name="Google Shape;668;p44"/>
            <p:cNvPicPr preferRelativeResize="0"/>
            <p:nvPr/>
          </p:nvPicPr>
          <p:blipFill rotWithShape="1">
            <a:blip r:embed="rId4">
              <a:alphaModFix/>
            </a:blip>
            <a:srcRect b="0" l="0" r="0" t="0"/>
            <a:stretch/>
          </p:blipFill>
          <p:spPr>
            <a:xfrm>
              <a:off x="992621" y="2147788"/>
              <a:ext cx="1333388" cy="974766"/>
            </a:xfrm>
            <a:prstGeom prst="rect">
              <a:avLst/>
            </a:prstGeom>
            <a:noFill/>
            <a:ln>
              <a:noFill/>
            </a:ln>
          </p:spPr>
        </p:pic>
      </p:grpSp>
      <p:sp>
        <p:nvSpPr>
          <p:cNvPr id="669" name="Google Shape;669;p44"/>
          <p:cNvSpPr/>
          <p:nvPr/>
        </p:nvSpPr>
        <p:spPr>
          <a:xfrm flipH="1">
            <a:off x="3090505" y="3655354"/>
            <a:ext cx="1196161"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70" name="Google Shape;670;p44"/>
          <p:cNvGrpSpPr/>
          <p:nvPr/>
        </p:nvGrpSpPr>
        <p:grpSpPr>
          <a:xfrm>
            <a:off x="6466951" y="1847090"/>
            <a:ext cx="2035742" cy="1245954"/>
            <a:chOff x="6466951" y="1847090"/>
            <a:chExt cx="2035742" cy="1245954"/>
          </a:xfrm>
        </p:grpSpPr>
        <p:sp>
          <p:nvSpPr>
            <p:cNvPr id="671" name="Google Shape;671;p44"/>
            <p:cNvSpPr/>
            <p:nvPr/>
          </p:nvSpPr>
          <p:spPr>
            <a:xfrm>
              <a:off x="6466951" y="184709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都道府県知事・市区町村長</a:t>
              </a:r>
              <a:endParaRPr b="1" i="0" sz="1100" u="none" cap="none" strike="noStrike">
                <a:solidFill>
                  <a:schemeClr val="lt1"/>
                </a:solidFill>
                <a:latin typeface="Noto Sans JP"/>
                <a:ea typeface="Noto Sans JP"/>
                <a:cs typeface="Noto Sans JP"/>
                <a:sym typeface="Noto Sans JP"/>
              </a:endParaRPr>
            </a:p>
          </p:txBody>
        </p:sp>
        <p:pic>
          <p:nvPicPr>
            <p:cNvPr id="672" name="Google Shape;672;p44"/>
            <p:cNvPicPr preferRelativeResize="0"/>
            <p:nvPr/>
          </p:nvPicPr>
          <p:blipFill rotWithShape="1">
            <a:blip r:embed="rId5">
              <a:alphaModFix/>
            </a:blip>
            <a:srcRect b="0" l="0" r="0" t="0"/>
            <a:stretch/>
          </p:blipFill>
          <p:spPr>
            <a:xfrm>
              <a:off x="6677461" y="2164738"/>
              <a:ext cx="1676109" cy="928306"/>
            </a:xfrm>
            <a:prstGeom prst="rect">
              <a:avLst/>
            </a:prstGeom>
            <a:noFill/>
            <a:ln>
              <a:noFill/>
            </a:ln>
          </p:spPr>
        </p:pic>
      </p:grpSp>
      <p:sp>
        <p:nvSpPr>
          <p:cNvPr id="673" name="Google Shape;673;p44"/>
          <p:cNvSpPr/>
          <p:nvPr/>
        </p:nvSpPr>
        <p:spPr>
          <a:xfrm rot="10800000">
            <a:off x="1363045" y="5257872"/>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674" name="Google Shape;674;p44"/>
          <p:cNvSpPr txBox="1"/>
          <p:nvPr/>
        </p:nvSpPr>
        <p:spPr>
          <a:xfrm>
            <a:off x="1125471"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予算案の提出</a:t>
            </a:r>
            <a:endParaRPr b="1" i="0" sz="1200" u="none" cap="none" strike="noStrike">
              <a:solidFill>
                <a:srgbClr val="6BA42C"/>
              </a:solidFill>
              <a:latin typeface="Noto Sans JP"/>
              <a:ea typeface="Noto Sans JP"/>
              <a:cs typeface="Noto Sans JP"/>
              <a:sym typeface="Noto Sans JP"/>
            </a:endParaRPr>
          </a:p>
        </p:txBody>
      </p:sp>
      <p:sp>
        <p:nvSpPr>
          <p:cNvPr id="675" name="Google Shape;675;p44"/>
          <p:cNvSpPr/>
          <p:nvPr/>
        </p:nvSpPr>
        <p:spPr>
          <a:xfrm>
            <a:off x="4849049" y="2190065"/>
            <a:ext cx="1269165" cy="2786748"/>
          </a:xfrm>
          <a:prstGeom prst="bentArrow">
            <a:avLst>
              <a:gd fmla="val 13557" name="adj1"/>
              <a:gd fmla="val 13199" name="adj2"/>
              <a:gd fmla="val 19573" name="adj3"/>
              <a:gd fmla="val 17833"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76" name="Google Shape;676;p44"/>
          <p:cNvGrpSpPr/>
          <p:nvPr/>
        </p:nvGrpSpPr>
        <p:grpSpPr>
          <a:xfrm>
            <a:off x="328341" y="5578914"/>
            <a:ext cx="2844518" cy="637215"/>
            <a:chOff x="274551" y="5671510"/>
            <a:chExt cx="2844518" cy="637215"/>
          </a:xfrm>
        </p:grpSpPr>
        <p:sp>
          <p:nvSpPr>
            <p:cNvPr id="677" name="Google Shape;677;p44"/>
            <p:cNvSpPr/>
            <p:nvPr/>
          </p:nvSpPr>
          <p:spPr>
            <a:xfrm>
              <a:off x="274551" y="5671510"/>
              <a:ext cx="2697447" cy="637215"/>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78" name="Google Shape;678;p44"/>
            <p:cNvSpPr/>
            <p:nvPr/>
          </p:nvSpPr>
          <p:spPr>
            <a:xfrm>
              <a:off x="274551" y="5682870"/>
              <a:ext cx="2697447" cy="261950"/>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79" name="Google Shape;679;p44"/>
            <p:cNvSpPr txBox="1"/>
            <p:nvPr/>
          </p:nvSpPr>
          <p:spPr>
            <a:xfrm>
              <a:off x="318269"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国会の話し合いで予算が決まります。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80" name="Google Shape;680;p44"/>
          <p:cNvGrpSpPr/>
          <p:nvPr/>
        </p:nvGrpSpPr>
        <p:grpSpPr>
          <a:xfrm>
            <a:off x="6129715" y="5578914"/>
            <a:ext cx="2800800" cy="637215"/>
            <a:chOff x="6258808" y="5671510"/>
            <a:chExt cx="2800800" cy="637215"/>
          </a:xfrm>
        </p:grpSpPr>
        <p:sp>
          <p:nvSpPr>
            <p:cNvPr id="681" name="Google Shape;681;p44"/>
            <p:cNvSpPr/>
            <p:nvPr/>
          </p:nvSpPr>
          <p:spPr>
            <a:xfrm>
              <a:off x="6263218" y="5671510"/>
              <a:ext cx="2697447" cy="637215"/>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82" name="Google Shape;682;p44"/>
            <p:cNvSpPr/>
            <p:nvPr/>
          </p:nvSpPr>
          <p:spPr>
            <a:xfrm>
              <a:off x="6263218" y="5682870"/>
              <a:ext cx="2697447" cy="261950"/>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83" name="Google Shape;683;p44"/>
            <p:cNvSpPr txBox="1"/>
            <p:nvPr/>
          </p:nvSpPr>
          <p:spPr>
            <a:xfrm>
              <a:off x="6258808"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議会の話し合いで予算が決まります。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84" name="Google Shape;684;p44"/>
          <p:cNvGrpSpPr/>
          <p:nvPr/>
        </p:nvGrpSpPr>
        <p:grpSpPr>
          <a:xfrm>
            <a:off x="3111614" y="3004534"/>
            <a:ext cx="1223400" cy="636071"/>
            <a:chOff x="3051223" y="3743701"/>
            <a:chExt cx="1223400" cy="636071"/>
          </a:xfrm>
        </p:grpSpPr>
        <p:sp>
          <p:nvSpPr>
            <p:cNvPr id="685" name="Google Shape;685;p44"/>
            <p:cNvSpPr txBox="1"/>
            <p:nvPr/>
          </p:nvSpPr>
          <p:spPr>
            <a:xfrm>
              <a:off x="3377434" y="3743701"/>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86" name="Google Shape;686;p44"/>
            <p:cNvSpPr txBox="1"/>
            <p:nvPr/>
          </p:nvSpPr>
          <p:spPr>
            <a:xfrm>
              <a:off x="3051223" y="3996672"/>
              <a:ext cx="1223400" cy="383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国会議員を選びます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87" name="Google Shape;687;p44"/>
          <p:cNvGrpSpPr/>
          <p:nvPr/>
        </p:nvGrpSpPr>
        <p:grpSpPr>
          <a:xfrm>
            <a:off x="5023103" y="3950360"/>
            <a:ext cx="1107900" cy="935477"/>
            <a:chOff x="5189574" y="3749095"/>
            <a:chExt cx="1107900" cy="935477"/>
          </a:xfrm>
        </p:grpSpPr>
        <p:sp>
          <p:nvSpPr>
            <p:cNvPr id="688" name="Google Shape;688;p44"/>
            <p:cNvSpPr txBox="1"/>
            <p:nvPr/>
          </p:nvSpPr>
          <p:spPr>
            <a:xfrm>
              <a:off x="5421485" y="3749095"/>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89" name="Google Shape;689;p44"/>
            <p:cNvSpPr txBox="1"/>
            <p:nvPr/>
          </p:nvSpPr>
          <p:spPr>
            <a:xfrm>
              <a:off x="5189574" y="3996672"/>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市区町村議会</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90" name="Google Shape;690;p44"/>
          <p:cNvGrpSpPr/>
          <p:nvPr/>
        </p:nvGrpSpPr>
        <p:grpSpPr>
          <a:xfrm>
            <a:off x="5023103" y="2530582"/>
            <a:ext cx="1107900" cy="940343"/>
            <a:chOff x="5189574" y="2180717"/>
            <a:chExt cx="1107900" cy="940343"/>
          </a:xfrm>
        </p:grpSpPr>
        <p:sp>
          <p:nvSpPr>
            <p:cNvPr id="691" name="Google Shape;691;p44"/>
            <p:cNvSpPr txBox="1"/>
            <p:nvPr/>
          </p:nvSpPr>
          <p:spPr>
            <a:xfrm>
              <a:off x="5426090" y="2180717"/>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92" name="Google Shape;692;p44"/>
            <p:cNvSpPr txBox="1"/>
            <p:nvPr/>
          </p:nvSpPr>
          <p:spPr>
            <a:xfrm>
              <a:off x="5189574" y="2433160"/>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都道府県知事・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市区町村長</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を選びます</a:t>
              </a:r>
              <a:endParaRPr b="1" i="0" sz="900" u="none" cap="none" strike="noStrike">
                <a:solidFill>
                  <a:schemeClr val="dk1"/>
                </a:solidFill>
                <a:latin typeface="Noto Sans JP"/>
                <a:ea typeface="Noto Sans JP"/>
                <a:cs typeface="Noto Sans JP"/>
                <a:sym typeface="Noto Sans JP"/>
              </a:endParaRPr>
            </a:p>
          </p:txBody>
        </p:sp>
      </p:grpSp>
      <p:sp>
        <p:nvSpPr>
          <p:cNvPr id="693" name="Google Shape;693;p44"/>
          <p:cNvSpPr txBox="1"/>
          <p:nvPr/>
        </p:nvSpPr>
        <p:spPr>
          <a:xfrm>
            <a:off x="3325304" y="1743780"/>
            <a:ext cx="7959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6BA42C"/>
                </a:solidFill>
                <a:latin typeface="Noto Sans JP"/>
                <a:ea typeface="Noto Sans JP"/>
                <a:cs typeface="Noto Sans JP"/>
                <a:sym typeface="Noto Sans JP"/>
              </a:rPr>
              <a:t>税金</a:t>
            </a:r>
            <a:endParaRPr b="1" i="0" sz="1400" u="none" cap="none" strike="noStrike">
              <a:solidFill>
                <a:srgbClr val="6BA42C"/>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（国税）</a:t>
            </a:r>
            <a:endParaRPr b="1" i="0" sz="1200" u="none" cap="none" strike="noStrike">
              <a:solidFill>
                <a:srgbClr val="6BA42C"/>
              </a:solidFill>
              <a:latin typeface="Noto Sans JP"/>
              <a:ea typeface="Noto Sans JP"/>
              <a:cs typeface="Noto Sans JP"/>
              <a:sym typeface="Noto Sans JP"/>
            </a:endParaRPr>
          </a:p>
        </p:txBody>
      </p:sp>
      <p:sp>
        <p:nvSpPr>
          <p:cNvPr id="694" name="Google Shape;694;p44"/>
          <p:cNvSpPr txBox="1"/>
          <p:nvPr/>
        </p:nvSpPr>
        <p:spPr>
          <a:xfrm>
            <a:off x="5086795" y="1743780"/>
            <a:ext cx="980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1F7EA9"/>
                </a:solidFill>
                <a:latin typeface="Noto Sans JP"/>
                <a:ea typeface="Noto Sans JP"/>
                <a:cs typeface="Noto Sans JP"/>
                <a:sym typeface="Noto Sans JP"/>
              </a:rPr>
              <a:t>税金</a:t>
            </a:r>
            <a:endParaRPr b="1" i="0" sz="1400" u="none" cap="none" strike="noStrike">
              <a:solidFill>
                <a:srgbClr val="1F7EA9"/>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（地方税）</a:t>
            </a:r>
            <a:endParaRPr b="1" i="0" sz="1200" u="none" cap="none" strike="noStrike">
              <a:solidFill>
                <a:srgbClr val="1F7EA9"/>
              </a:solidFill>
              <a:latin typeface="Noto Sans JP"/>
              <a:ea typeface="Noto Sans JP"/>
              <a:cs typeface="Noto Sans JP"/>
              <a:sym typeface="Noto Sans JP"/>
            </a:endParaRPr>
          </a:p>
        </p:txBody>
      </p:sp>
      <p:sp>
        <p:nvSpPr>
          <p:cNvPr id="695" name="Google Shape;695;p44"/>
          <p:cNvSpPr/>
          <p:nvPr/>
        </p:nvSpPr>
        <p:spPr>
          <a:xfrm rot="10800000">
            <a:off x="1363045" y="3451346"/>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96" name="Google Shape;696;p44"/>
          <p:cNvGrpSpPr/>
          <p:nvPr/>
        </p:nvGrpSpPr>
        <p:grpSpPr>
          <a:xfrm>
            <a:off x="6232922" y="3715330"/>
            <a:ext cx="2599637" cy="1512077"/>
            <a:chOff x="6232922" y="3715330"/>
            <a:chExt cx="2599637" cy="1512077"/>
          </a:xfrm>
        </p:grpSpPr>
        <p:sp>
          <p:nvSpPr>
            <p:cNvPr id="697" name="Google Shape;697;p44"/>
            <p:cNvSpPr/>
            <p:nvPr/>
          </p:nvSpPr>
          <p:spPr>
            <a:xfrm>
              <a:off x="6471852" y="371533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都道府県・市区町村の議会</a:t>
              </a:r>
              <a:endParaRPr b="1" i="0" sz="1100" u="none" cap="none" strike="noStrike">
                <a:solidFill>
                  <a:schemeClr val="lt1"/>
                </a:solidFill>
                <a:latin typeface="Noto Sans JP"/>
                <a:ea typeface="Noto Sans JP"/>
                <a:cs typeface="Noto Sans JP"/>
                <a:sym typeface="Noto Sans JP"/>
              </a:endParaRPr>
            </a:p>
          </p:txBody>
        </p:sp>
        <p:pic>
          <p:nvPicPr>
            <p:cNvPr id="698" name="Google Shape;698;p44"/>
            <p:cNvPicPr preferRelativeResize="0"/>
            <p:nvPr/>
          </p:nvPicPr>
          <p:blipFill rotWithShape="1">
            <a:blip r:embed="rId6">
              <a:alphaModFix/>
            </a:blip>
            <a:srcRect b="0" l="0" r="0" t="0"/>
            <a:stretch/>
          </p:blipFill>
          <p:spPr>
            <a:xfrm>
              <a:off x="6232922" y="4014778"/>
              <a:ext cx="2599637" cy="1212629"/>
            </a:xfrm>
            <a:prstGeom prst="rect">
              <a:avLst/>
            </a:prstGeom>
            <a:noFill/>
            <a:ln>
              <a:noFill/>
            </a:ln>
          </p:spPr>
        </p:pic>
      </p:grpSp>
      <p:grpSp>
        <p:nvGrpSpPr>
          <p:cNvPr id="699" name="Google Shape;699;p44"/>
          <p:cNvGrpSpPr/>
          <p:nvPr/>
        </p:nvGrpSpPr>
        <p:grpSpPr>
          <a:xfrm>
            <a:off x="659193" y="3715330"/>
            <a:ext cx="2035742" cy="1506300"/>
            <a:chOff x="659193" y="3715330"/>
            <a:chExt cx="2035742" cy="1506300"/>
          </a:xfrm>
        </p:grpSpPr>
        <p:sp>
          <p:nvSpPr>
            <p:cNvPr id="700" name="Google Shape;700;p44"/>
            <p:cNvSpPr/>
            <p:nvPr/>
          </p:nvSpPr>
          <p:spPr>
            <a:xfrm>
              <a:off x="659193" y="3715330"/>
              <a:ext cx="2035742" cy="217276"/>
            </a:xfrm>
            <a:prstGeom prst="roundRect">
              <a:avLst>
                <a:gd fmla="val 50000" name="adj"/>
              </a:avLst>
            </a:prstGeom>
            <a:solidFill>
              <a:srgbClr val="92D050"/>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国会</a:t>
              </a:r>
              <a:endParaRPr b="1" i="0" sz="1400" u="none" cap="none" strike="noStrike">
                <a:solidFill>
                  <a:srgbClr val="000000"/>
                </a:solidFill>
                <a:latin typeface="Arial"/>
                <a:ea typeface="Arial"/>
                <a:cs typeface="Arial"/>
                <a:sym typeface="Arial"/>
              </a:endParaRPr>
            </a:p>
          </p:txBody>
        </p:sp>
        <p:pic>
          <p:nvPicPr>
            <p:cNvPr id="701" name="Google Shape;701;p44"/>
            <p:cNvPicPr preferRelativeResize="0"/>
            <p:nvPr/>
          </p:nvPicPr>
          <p:blipFill rotWithShape="1">
            <a:blip r:embed="rId7">
              <a:alphaModFix/>
            </a:blip>
            <a:srcRect b="0" l="0" r="0" t="0"/>
            <a:stretch/>
          </p:blipFill>
          <p:spPr>
            <a:xfrm>
              <a:off x="766485" y="4014778"/>
              <a:ext cx="1821158" cy="1206852"/>
            </a:xfrm>
            <a:prstGeom prst="rect">
              <a:avLst/>
            </a:prstGeom>
            <a:noFill/>
            <a:ln>
              <a:noFill/>
            </a:ln>
          </p:spPr>
        </p:pic>
      </p:grpSp>
      <p:grpSp>
        <p:nvGrpSpPr>
          <p:cNvPr id="702" name="Google Shape;702;p44"/>
          <p:cNvGrpSpPr/>
          <p:nvPr/>
        </p:nvGrpSpPr>
        <p:grpSpPr>
          <a:xfrm>
            <a:off x="6931254" y="3201573"/>
            <a:ext cx="1107900" cy="453782"/>
            <a:chOff x="6931254" y="3201573"/>
            <a:chExt cx="1107900" cy="453782"/>
          </a:xfrm>
        </p:grpSpPr>
        <p:sp>
          <p:nvSpPr>
            <p:cNvPr id="703" name="Google Shape;703;p44"/>
            <p:cNvSpPr txBox="1"/>
            <p:nvPr/>
          </p:nvSpPr>
          <p:spPr>
            <a:xfrm>
              <a:off x="6931254"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予算案の提出</a:t>
              </a:r>
              <a:endParaRPr b="1" i="0" sz="1200" u="none" cap="none" strike="noStrike">
                <a:solidFill>
                  <a:srgbClr val="1F7EA9"/>
                </a:solidFill>
                <a:latin typeface="Noto Sans JP"/>
                <a:ea typeface="Noto Sans JP"/>
                <a:cs typeface="Noto Sans JP"/>
                <a:sym typeface="Noto Sans JP"/>
              </a:endParaRPr>
            </a:p>
          </p:txBody>
        </p:sp>
        <p:sp>
          <p:nvSpPr>
            <p:cNvPr id="704" name="Google Shape;704;p44"/>
            <p:cNvSpPr/>
            <p:nvPr/>
          </p:nvSpPr>
          <p:spPr>
            <a:xfrm rot="10800000">
              <a:off x="7159044" y="3451346"/>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sp>
        <p:nvSpPr>
          <p:cNvPr id="705" name="Google Shape;705;p44"/>
          <p:cNvSpPr/>
          <p:nvPr/>
        </p:nvSpPr>
        <p:spPr>
          <a:xfrm rot="10800000">
            <a:off x="7218721" y="5257872"/>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706" name="Google Shape;706;p44"/>
          <p:cNvSpPr/>
          <p:nvPr/>
        </p:nvSpPr>
        <p:spPr>
          <a:xfrm>
            <a:off x="4597273" y="1416426"/>
            <a:ext cx="1543726" cy="3571442"/>
          </a:xfrm>
          <a:prstGeom prst="bentArrow">
            <a:avLst>
              <a:gd fmla="val 11677" name="adj1"/>
              <a:gd fmla="val 11675" name="adj2"/>
              <a:gd fmla="val 16276" name="adj3"/>
              <a:gd fmla="val 19948" name="adj4"/>
            </a:avLst>
          </a:prstGeom>
          <a:solidFill>
            <a:srgbClr val="69CFD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707" name="Google Shape;707;p44"/>
          <p:cNvSpPr/>
          <p:nvPr/>
        </p:nvSpPr>
        <p:spPr>
          <a:xfrm flipH="1">
            <a:off x="3043321" y="1416426"/>
            <a:ext cx="1503406" cy="3571442"/>
          </a:xfrm>
          <a:prstGeom prst="bentArrow">
            <a:avLst>
              <a:gd fmla="val 12609" name="adj1"/>
              <a:gd fmla="val 12377" name="adj2"/>
              <a:gd fmla="val 14932" name="adj3"/>
              <a:gd fmla="val 17609" name="adj4"/>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708" name="Google Shape;708;p44"/>
          <p:cNvSpPr/>
          <p:nvPr/>
        </p:nvSpPr>
        <p:spPr>
          <a:xfrm>
            <a:off x="4852330" y="3655354"/>
            <a:ext cx="1271006"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709" name="Google Shape;709;p44"/>
          <p:cNvGrpSpPr/>
          <p:nvPr/>
        </p:nvGrpSpPr>
        <p:grpSpPr>
          <a:xfrm>
            <a:off x="3344844" y="4771999"/>
            <a:ext cx="2454300" cy="1453508"/>
            <a:chOff x="3344844" y="4762571"/>
            <a:chExt cx="2454300" cy="1453508"/>
          </a:xfrm>
        </p:grpSpPr>
        <p:pic>
          <p:nvPicPr>
            <p:cNvPr id="710" name="Google Shape;710;p44"/>
            <p:cNvPicPr preferRelativeResize="0"/>
            <p:nvPr/>
          </p:nvPicPr>
          <p:blipFill rotWithShape="1">
            <a:blip r:embed="rId8">
              <a:alphaModFix/>
            </a:blip>
            <a:srcRect b="0" l="0" r="0" t="0"/>
            <a:stretch/>
          </p:blipFill>
          <p:spPr>
            <a:xfrm>
              <a:off x="3693230" y="4762571"/>
              <a:ext cx="1757540" cy="1210660"/>
            </a:xfrm>
            <a:prstGeom prst="rect">
              <a:avLst/>
            </a:prstGeom>
            <a:noFill/>
            <a:ln>
              <a:noFill/>
            </a:ln>
          </p:spPr>
        </p:pic>
        <p:sp>
          <p:nvSpPr>
            <p:cNvPr id="711" name="Google Shape;711;p44"/>
            <p:cNvSpPr/>
            <p:nvPr/>
          </p:nvSpPr>
          <p:spPr>
            <a:xfrm>
              <a:off x="3344844" y="5954179"/>
              <a:ext cx="2454300" cy="261900"/>
            </a:xfrm>
            <a:prstGeom prst="roundRect">
              <a:avLst>
                <a:gd fmla="val 50000" name="adj"/>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chemeClr val="lt1"/>
                </a:buClr>
                <a:buSzPts val="1150"/>
                <a:buFont typeface="Noto Sans JP"/>
                <a:buNone/>
              </a:pPr>
              <a:r>
                <a:rPr b="1" i="0" lang="ja" sz="1150" u="none" cap="none" strike="noStrike">
                  <a:solidFill>
                    <a:schemeClr val="lt1"/>
                  </a:solidFill>
                  <a:latin typeface="Noto Sans JP"/>
                  <a:ea typeface="Noto Sans JP"/>
                  <a:cs typeface="Noto Sans JP"/>
                  <a:sym typeface="Noto Sans JP"/>
                </a:rPr>
                <a:t>国　民</a:t>
              </a:r>
              <a:endParaRPr b="1" i="0" sz="1150" u="none" cap="none" strike="noStrike">
                <a:solidFill>
                  <a:schemeClr val="lt1"/>
                </a:solidFill>
                <a:latin typeface="Noto Sans JP"/>
                <a:ea typeface="Noto Sans JP"/>
                <a:cs typeface="Noto Sans JP"/>
                <a:sym typeface="Noto Sans JP"/>
              </a:endParaRPr>
            </a:p>
          </p:txBody>
        </p:sp>
      </p:grpSp>
      <p:sp>
        <p:nvSpPr>
          <p:cNvPr id="712" name="Google Shape;712;p44"/>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grpSp>
        <p:nvGrpSpPr>
          <p:cNvPr id="713" name="Google Shape;713;p44"/>
          <p:cNvGrpSpPr/>
          <p:nvPr/>
        </p:nvGrpSpPr>
        <p:grpSpPr>
          <a:xfrm>
            <a:off x="-29057" y="6108719"/>
            <a:ext cx="832606" cy="749280"/>
            <a:chOff x="-35154" y="5996310"/>
            <a:chExt cx="945432" cy="850815"/>
          </a:xfrm>
        </p:grpSpPr>
        <p:sp>
          <p:nvSpPr>
            <p:cNvPr id="714" name="Google Shape;714;p44"/>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5" name="Google Shape;715;p44"/>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6" name="Google Shape;716;p44"/>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6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5"/>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23" name="Google Shape;723;p45"/>
          <p:cNvSpPr txBox="1"/>
          <p:nvPr/>
        </p:nvSpPr>
        <p:spPr>
          <a:xfrm>
            <a:off x="340205" y="2438019"/>
            <a:ext cx="8479945" cy="3691319"/>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2024年度（令和６年度）予算の国の一般会計歳出</a:t>
            </a:r>
            <a:r>
              <a:rPr b="1" i="0" lang="ja" sz="2000" u="none" cap="none" strike="noStrike">
                <a:solidFill>
                  <a:srgbClr val="005BAD"/>
                </a:solidFill>
                <a:latin typeface="Noto Sans JP"/>
                <a:ea typeface="Noto Sans JP"/>
                <a:cs typeface="Noto Sans JP"/>
                <a:sym typeface="Noto Sans JP"/>
              </a:rPr>
              <a:t>112.6兆円</a:t>
            </a:r>
            <a:r>
              <a:rPr b="1" i="0" lang="ja" sz="1700" u="none" cap="none" strike="noStrike">
                <a:solidFill>
                  <a:schemeClr val="dk1"/>
                </a:solidFill>
                <a:latin typeface="Noto Sans JP"/>
                <a:ea typeface="Noto Sans JP"/>
                <a:cs typeface="Noto Sans JP"/>
                <a:sym typeface="Noto Sans JP"/>
              </a:rPr>
              <a:t>は、主に、</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①社会保障、②国債費、③地方交付税交付金等に使われており、</a:t>
            </a:r>
            <a:endParaRPr b="1" i="0" sz="20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これらで約3/4</a:t>
            </a:r>
            <a:r>
              <a:rPr b="1" i="0" lang="ja" sz="1700" u="none" cap="none" strike="noStrike">
                <a:solidFill>
                  <a:schemeClr val="dk1"/>
                </a:solidFill>
                <a:latin typeface="Noto Sans JP"/>
                <a:ea typeface="Noto Sans JP"/>
                <a:cs typeface="Noto Sans JP"/>
                <a:sym typeface="Noto Sans JP"/>
              </a:rPr>
              <a:t>を占めています。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2024年度（令和６年度）予算の国の一般会計歳入</a:t>
            </a:r>
            <a:r>
              <a:rPr b="1" i="0" lang="ja" sz="1800" u="none" cap="none" strike="noStrike">
                <a:solidFill>
                  <a:srgbClr val="005BAD"/>
                </a:solidFill>
                <a:latin typeface="Noto Sans JP"/>
                <a:ea typeface="Noto Sans JP"/>
                <a:cs typeface="Noto Sans JP"/>
                <a:sym typeface="Noto Sans JP"/>
              </a:rPr>
              <a:t>112.6兆円は、</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税収等と公債金（借金）で構成</a:t>
            </a:r>
            <a:r>
              <a:rPr b="1" i="0" lang="ja" sz="1700" u="none" cap="none" strike="noStrike">
                <a:solidFill>
                  <a:schemeClr val="dk1"/>
                </a:solidFill>
                <a:latin typeface="Noto Sans JP"/>
                <a:ea typeface="Noto Sans JP"/>
                <a:cs typeface="Noto Sans JP"/>
                <a:sym typeface="Noto Sans JP"/>
              </a:rPr>
              <a:t>されています。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現在、</a:t>
            </a:r>
            <a:r>
              <a:rPr b="1" i="0" lang="ja" sz="1800" u="none" cap="none" strike="noStrike">
                <a:solidFill>
                  <a:srgbClr val="005BAD"/>
                </a:solidFill>
                <a:latin typeface="Noto Sans JP"/>
                <a:ea typeface="Noto Sans JP"/>
                <a:cs typeface="Noto Sans JP"/>
                <a:sym typeface="Noto Sans JP"/>
              </a:rPr>
              <a:t>税収等では歳出全体の約2/3しか賄えておらず、</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残りの約1/3は公債金（借金）に依存</a:t>
            </a:r>
            <a:r>
              <a:rPr b="1" i="0" lang="ja" sz="1700" u="none" cap="none" strike="noStrike">
                <a:solidFill>
                  <a:schemeClr val="dk1"/>
                </a:solidFill>
                <a:latin typeface="Noto Sans JP"/>
                <a:ea typeface="Noto Sans JP"/>
                <a:cs typeface="Noto Sans JP"/>
                <a:sym typeface="Noto Sans JP"/>
              </a:rPr>
              <a:t>しています。</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この借金の返済には将来世代の税収等が充てられることになるため、</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将来世代へ負担を先送りしています。</a:t>
            </a:r>
            <a:endParaRPr b="1" i="0" sz="1400" u="none" cap="none" strike="noStrike">
              <a:solidFill>
                <a:srgbClr val="000000"/>
              </a:solidFill>
              <a:latin typeface="Arial"/>
              <a:ea typeface="Arial"/>
              <a:cs typeface="Arial"/>
              <a:sym typeface="Arial"/>
            </a:endParaRPr>
          </a:p>
        </p:txBody>
      </p:sp>
      <p:sp>
        <p:nvSpPr>
          <p:cNvPr id="724" name="Google Shape;724;p4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14</a:t>
            </a:r>
            <a:endParaRPr/>
          </a:p>
        </p:txBody>
      </p:sp>
      <p:sp>
        <p:nvSpPr>
          <p:cNvPr id="725" name="Google Shape;725;p4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sp>
        <p:nvSpPr>
          <p:cNvPr id="726" name="Google Shape;726;p45"/>
          <p:cNvSpPr txBox="1"/>
          <p:nvPr/>
        </p:nvSpPr>
        <p:spPr>
          <a:xfrm>
            <a:off x="400377" y="1176025"/>
            <a:ext cx="720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1年間に得た国の収入を「歳入」、支出を「歳出」といい、</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国や地方公共団体が行う経済活動を「財政」といいます。</a:t>
            </a:r>
            <a:endParaRPr b="1" i="0" sz="1400" u="none" cap="none" strike="noStrike">
              <a:solidFill>
                <a:srgbClr val="000000"/>
              </a:solidFill>
              <a:latin typeface="Arial"/>
              <a:ea typeface="Arial"/>
              <a:cs typeface="Arial"/>
              <a:sym typeface="Arial"/>
            </a:endParaRPr>
          </a:p>
        </p:txBody>
      </p:sp>
      <p:pic>
        <p:nvPicPr>
          <p:cNvPr id="727" name="Google Shape;727;p45"/>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6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6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6"/>
          <p:cNvSpPr txBox="1"/>
          <p:nvPr/>
        </p:nvSpPr>
        <p:spPr>
          <a:xfrm>
            <a:off x="3166499" y="6292175"/>
            <a:ext cx="5977500" cy="123000"/>
          </a:xfrm>
          <a:prstGeom prst="rect">
            <a:avLst/>
          </a:prstGeom>
          <a:noFill/>
          <a:ln>
            <a:noFill/>
          </a:ln>
        </p:spPr>
        <p:txBody>
          <a:bodyPr anchorCtr="0" anchor="ctr"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※歳出の「その他」には、原油価格・物価高騰対策及び賃上げ促進環境整備対応予備費（0.9%（1.0兆円））が含まれる。</a:t>
            </a:r>
            <a:endParaRPr b="0" i="0" sz="800" u="none" cap="none" strike="noStrike">
              <a:solidFill>
                <a:srgbClr val="000000"/>
              </a:solidFill>
              <a:latin typeface="Noto Sans JP"/>
              <a:ea typeface="Noto Sans JP"/>
              <a:cs typeface="Noto Sans JP"/>
              <a:sym typeface="Noto Sans JP"/>
            </a:endParaRPr>
          </a:p>
        </p:txBody>
      </p:sp>
      <p:sp>
        <p:nvSpPr>
          <p:cNvPr id="734" name="Google Shape;734;p4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15</a:t>
            </a:r>
            <a:endParaRPr/>
          </a:p>
        </p:txBody>
      </p:sp>
      <p:sp>
        <p:nvSpPr>
          <p:cNvPr id="735" name="Google Shape;735;p4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grpSp>
        <p:nvGrpSpPr>
          <p:cNvPr id="736" name="Google Shape;736;p46"/>
          <p:cNvGrpSpPr/>
          <p:nvPr/>
        </p:nvGrpSpPr>
        <p:grpSpPr>
          <a:xfrm>
            <a:off x="4549773" y="1715149"/>
            <a:ext cx="4708800" cy="4112003"/>
            <a:chOff x="4549773" y="1715149"/>
            <a:chExt cx="4708800" cy="4112003"/>
          </a:xfrm>
        </p:grpSpPr>
        <p:pic>
          <p:nvPicPr>
            <p:cNvPr id="737" name="Google Shape;737;p46"/>
            <p:cNvPicPr preferRelativeResize="0"/>
            <p:nvPr/>
          </p:nvPicPr>
          <p:blipFill rotWithShape="1">
            <a:blip r:embed="rId3">
              <a:alphaModFix/>
            </a:blip>
            <a:srcRect b="0" l="0" r="0" t="0"/>
            <a:stretch/>
          </p:blipFill>
          <p:spPr>
            <a:xfrm>
              <a:off x="4549773" y="1725234"/>
              <a:ext cx="4708800" cy="3830888"/>
            </a:xfrm>
            <a:prstGeom prst="rect">
              <a:avLst/>
            </a:prstGeom>
            <a:noFill/>
            <a:ln>
              <a:noFill/>
            </a:ln>
          </p:spPr>
        </p:pic>
        <p:sp>
          <p:nvSpPr>
            <p:cNvPr id="738" name="Google Shape;738;p46"/>
            <p:cNvSpPr txBox="1"/>
            <p:nvPr/>
          </p:nvSpPr>
          <p:spPr>
            <a:xfrm>
              <a:off x="7589462" y="2956595"/>
              <a:ext cx="986700" cy="337200"/>
            </a:xfrm>
            <a:prstGeom prst="rect">
              <a:avLst/>
            </a:prstGeom>
            <a:noFill/>
            <a:ln>
              <a:noFill/>
            </a:ln>
          </p:spPr>
          <p:txBody>
            <a:bodyPr anchorCtr="0" anchor="t" bIns="0" lIns="0" spcFirstLastPara="1" rIns="0" wrap="square" tIns="0">
              <a:spAutoFit/>
            </a:bodyPr>
            <a:lstStyle/>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33.5％</a:t>
              </a:r>
              <a:endParaRPr b="1" i="0" sz="1400" u="none" cap="none" strike="noStrike">
                <a:solidFill>
                  <a:srgbClr val="000000"/>
                </a:solidFill>
                <a:latin typeface="Arial"/>
                <a:ea typeface="Arial"/>
                <a:cs typeface="Arial"/>
                <a:sym typeface="Arial"/>
              </a:endParaRPr>
            </a:p>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（37.7兆円）</a:t>
              </a:r>
              <a:endParaRPr b="1" i="0" sz="1400" u="none" cap="none" strike="noStrike">
                <a:solidFill>
                  <a:srgbClr val="000000"/>
                </a:solidFill>
                <a:latin typeface="Arial"/>
                <a:ea typeface="Arial"/>
                <a:cs typeface="Arial"/>
                <a:sym typeface="Arial"/>
              </a:endParaRPr>
            </a:p>
          </p:txBody>
        </p:sp>
        <p:sp>
          <p:nvSpPr>
            <p:cNvPr id="739" name="Google Shape;739;p46"/>
            <p:cNvSpPr txBox="1"/>
            <p:nvPr/>
          </p:nvSpPr>
          <p:spPr>
            <a:xfrm>
              <a:off x="7036755" y="4825173"/>
              <a:ext cx="820500" cy="31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15.8％</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55"/>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（17.8兆円）</a:t>
              </a:r>
              <a:endParaRPr b="1" i="0" sz="1400" u="none" cap="none" strike="noStrike">
                <a:solidFill>
                  <a:srgbClr val="000000"/>
                </a:solidFill>
                <a:latin typeface="Arial"/>
                <a:ea typeface="Arial"/>
                <a:cs typeface="Arial"/>
                <a:sym typeface="Arial"/>
              </a:endParaRPr>
            </a:p>
          </p:txBody>
        </p:sp>
        <p:sp>
          <p:nvSpPr>
            <p:cNvPr id="740" name="Google Shape;740;p46"/>
            <p:cNvSpPr txBox="1"/>
            <p:nvPr/>
          </p:nvSpPr>
          <p:spPr>
            <a:xfrm>
              <a:off x="5315752" y="5281752"/>
              <a:ext cx="7185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公共事業</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5.4％</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（6.1兆円）</a:t>
              </a:r>
              <a:endParaRPr b="1" i="0" sz="1400" u="none" cap="none" strike="noStrike">
                <a:solidFill>
                  <a:srgbClr val="000000"/>
                </a:solidFill>
                <a:latin typeface="Arial"/>
                <a:ea typeface="Arial"/>
                <a:cs typeface="Arial"/>
                <a:sym typeface="Arial"/>
              </a:endParaRPr>
            </a:p>
          </p:txBody>
        </p:sp>
        <p:sp>
          <p:nvSpPr>
            <p:cNvPr id="741" name="Google Shape;741;p46"/>
            <p:cNvSpPr txBox="1"/>
            <p:nvPr/>
          </p:nvSpPr>
          <p:spPr>
            <a:xfrm>
              <a:off x="4599702" y="4576597"/>
              <a:ext cx="762300" cy="732000"/>
            </a:xfrm>
            <a:prstGeom prst="rect">
              <a:avLst/>
            </a:prstGeom>
            <a:noFill/>
            <a:ln>
              <a:noFill/>
            </a:ln>
          </p:spPr>
          <p:txBody>
            <a:bodyPr anchorCtr="0" anchor="t" bIns="0" lIns="0" spcFirstLastPara="1" rIns="0" wrap="square" tIns="0">
              <a:spAutoFit/>
            </a:bodyPr>
            <a:lstStyle/>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文教及び</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科学振興</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10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4.9％</a:t>
              </a:r>
              <a:endParaRPr b="1" i="0" sz="1400" u="none" cap="none" strike="noStrike">
                <a:solidFill>
                  <a:srgbClr val="000000"/>
                </a:solidFill>
                <a:latin typeface="Arial"/>
                <a:ea typeface="Arial"/>
                <a:cs typeface="Arial"/>
                <a:sym typeface="Arial"/>
              </a:endParaRPr>
            </a:p>
            <a:p>
              <a:pPr indent="0" lvl="0" marL="11723" marR="4689" rtl="0" algn="ctr">
                <a:lnSpc>
                  <a:spcPct val="102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（5.5兆円）</a:t>
              </a:r>
              <a:endParaRPr b="1" i="0" sz="1400" u="none" cap="none" strike="noStrike">
                <a:solidFill>
                  <a:srgbClr val="000000"/>
                </a:solidFill>
                <a:latin typeface="Arial"/>
                <a:ea typeface="Arial"/>
                <a:cs typeface="Arial"/>
                <a:sym typeface="Arial"/>
              </a:endParaRPr>
            </a:p>
          </p:txBody>
        </p:sp>
        <p:sp>
          <p:nvSpPr>
            <p:cNvPr id="742" name="Google Shape;742;p46"/>
            <p:cNvSpPr/>
            <p:nvPr/>
          </p:nvSpPr>
          <p:spPr>
            <a:xfrm rot="-10380158">
              <a:off x="5183636" y="1912886"/>
              <a:ext cx="3457452" cy="3453842"/>
            </a:xfrm>
            <a:prstGeom prst="pie">
              <a:avLst>
                <a:gd fmla="val 21439389" name="adj1"/>
                <a:gd fmla="val 15659774" name="adj2"/>
              </a:avLst>
            </a:prstGeom>
            <a:noFill/>
            <a:ln cap="flat" cmpd="sng" w="38100">
              <a:solidFill>
                <a:srgbClr val="0036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62"/>
                <a:buFont typeface="Arial"/>
                <a:buNone/>
              </a:pPr>
              <a:r>
                <a:t/>
              </a:r>
              <a:endParaRPr b="0" i="0" sz="1662" u="none" cap="none" strike="noStrike">
                <a:solidFill>
                  <a:srgbClr val="000000"/>
                </a:solidFill>
                <a:latin typeface="Noto Sans JP"/>
                <a:ea typeface="Noto Sans JP"/>
                <a:cs typeface="Noto Sans JP"/>
                <a:sym typeface="Noto Sans JP"/>
              </a:endParaRPr>
            </a:p>
          </p:txBody>
        </p:sp>
        <p:sp>
          <p:nvSpPr>
            <p:cNvPr id="743" name="Google Shape;743;p46"/>
            <p:cNvSpPr txBox="1"/>
            <p:nvPr/>
          </p:nvSpPr>
          <p:spPr>
            <a:xfrm>
              <a:off x="5257997" y="3656332"/>
              <a:ext cx="750300" cy="488700"/>
            </a:xfrm>
            <a:prstGeom prst="rect">
              <a:avLst/>
            </a:prstGeom>
            <a:noFill/>
            <a:ln>
              <a:noFill/>
            </a:ln>
          </p:spPr>
          <p:txBody>
            <a:bodyPr anchorCtr="0" anchor="t" bIns="0" lIns="0" spcFirstLastPara="1" rIns="0" wrap="square" tIns="0">
              <a:spAutoFit/>
            </a:bodyPr>
            <a:lstStyle/>
            <a:p>
              <a:pPr indent="0" lvl="0" marL="11723" marR="0" rtl="0" algn="ctr">
                <a:lnSpc>
                  <a:spcPct val="11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その他</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9.4％</a:t>
              </a:r>
              <a:endParaRPr b="1" i="0" sz="1400" u="none" cap="none" strike="noStrike">
                <a:solidFill>
                  <a:srgbClr val="000000"/>
                </a:solidFill>
                <a:latin typeface="Arial"/>
                <a:ea typeface="Arial"/>
                <a:cs typeface="Arial"/>
                <a:sym typeface="Arial"/>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（10.6兆円）</a:t>
              </a:r>
              <a:endParaRPr b="1" i="0" sz="831" u="none" cap="none" strike="noStrike">
                <a:solidFill>
                  <a:srgbClr val="000000"/>
                </a:solidFill>
                <a:latin typeface="Noto Sans JP"/>
                <a:ea typeface="Noto Sans JP"/>
                <a:cs typeface="Noto Sans JP"/>
                <a:sym typeface="Noto Sans JP"/>
              </a:endParaRPr>
            </a:p>
          </p:txBody>
        </p:sp>
        <p:sp>
          <p:nvSpPr>
            <p:cNvPr id="744" name="Google Shape;744;p46"/>
            <p:cNvSpPr txBox="1"/>
            <p:nvPr/>
          </p:nvSpPr>
          <p:spPr>
            <a:xfrm>
              <a:off x="5524136" y="2156195"/>
              <a:ext cx="1534200" cy="585000"/>
            </a:xfrm>
            <a:prstGeom prst="rect">
              <a:avLst/>
            </a:prstGeom>
            <a:noFill/>
            <a:ln>
              <a:noFill/>
            </a:ln>
          </p:spPr>
          <p:txBody>
            <a:bodyPr anchorCtr="0" anchor="t" bIns="0" lIns="0" spcFirstLastPara="1" rIns="0" wrap="square" tIns="0">
              <a:spAutoFit/>
            </a:bodyPr>
            <a:lstStyle/>
            <a:p>
              <a:pPr indent="0" lvl="0" marL="22861"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国債費</a:t>
              </a:r>
              <a:endParaRPr b="1" i="0" sz="14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（過去の借金の</a:t>
              </a:r>
              <a:endParaRPr b="1" i="0" sz="12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返済と利息）</a:t>
              </a:r>
              <a:endParaRPr b="1" i="0" sz="1200" u="none" cap="none" strike="noStrike">
                <a:solidFill>
                  <a:schemeClr val="dk1"/>
                </a:solidFill>
                <a:latin typeface="Noto Sans JP"/>
                <a:ea typeface="Noto Sans JP"/>
                <a:cs typeface="Noto Sans JP"/>
                <a:sym typeface="Noto Sans JP"/>
              </a:endParaRPr>
            </a:p>
          </p:txBody>
        </p:sp>
        <p:sp>
          <p:nvSpPr>
            <p:cNvPr id="745" name="Google Shape;745;p46"/>
            <p:cNvSpPr txBox="1"/>
            <p:nvPr/>
          </p:nvSpPr>
          <p:spPr>
            <a:xfrm>
              <a:off x="6256588" y="4771163"/>
              <a:ext cx="8178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防衛</a:t>
              </a:r>
              <a:endParaRPr b="1" baseline="30000" i="0" sz="11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7.0％</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（7.9兆円）</a:t>
              </a:r>
              <a:endParaRPr b="1" i="0" sz="1400" u="none" cap="none" strike="noStrike">
                <a:solidFill>
                  <a:srgbClr val="000000"/>
                </a:solidFill>
                <a:latin typeface="Arial"/>
                <a:ea typeface="Arial"/>
                <a:cs typeface="Arial"/>
                <a:sym typeface="Arial"/>
              </a:endParaRPr>
            </a:p>
          </p:txBody>
        </p:sp>
        <p:grpSp>
          <p:nvGrpSpPr>
            <p:cNvPr id="746" name="Google Shape;746;p46"/>
            <p:cNvGrpSpPr/>
            <p:nvPr/>
          </p:nvGrpSpPr>
          <p:grpSpPr>
            <a:xfrm>
              <a:off x="4695917" y="1897979"/>
              <a:ext cx="828219" cy="284403"/>
              <a:chOff x="4695917" y="1897979"/>
              <a:chExt cx="828219" cy="284403"/>
            </a:xfrm>
          </p:grpSpPr>
          <p:sp>
            <p:nvSpPr>
              <p:cNvPr id="747" name="Google Shape;747;p46"/>
              <p:cNvSpPr/>
              <p:nvPr/>
            </p:nvSpPr>
            <p:spPr>
              <a:xfrm>
                <a:off x="4695917" y="1897979"/>
                <a:ext cx="828219" cy="284403"/>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48" name="Google Shape;748;p46"/>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sp>
          <p:nvSpPr>
            <p:cNvPr id="749" name="Google Shape;749;p46"/>
            <p:cNvSpPr/>
            <p:nvPr/>
          </p:nvSpPr>
          <p:spPr>
            <a:xfrm>
              <a:off x="6160188" y="2905791"/>
              <a:ext cx="1468039" cy="146803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50" name="Google Shape;750;p46"/>
            <p:cNvSpPr txBox="1"/>
            <p:nvPr/>
          </p:nvSpPr>
          <p:spPr>
            <a:xfrm>
              <a:off x="6369013" y="3264178"/>
              <a:ext cx="1050300" cy="813000"/>
            </a:xfrm>
            <a:prstGeom prst="rect">
              <a:avLst/>
            </a:prstGeom>
            <a:noFill/>
            <a:ln>
              <a:noFill/>
            </a:ln>
          </p:spPr>
          <p:txBody>
            <a:bodyPr anchorCtr="0" anchor="t" bIns="0" lIns="0" spcFirstLastPara="1" rIns="0" wrap="square" tIns="0">
              <a:spAutoFit/>
            </a:bodyPr>
            <a:lstStyle/>
            <a:p>
              <a:pPr indent="0" lvl="0" marL="11723" marR="4689"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 歳出総額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sp>
          <p:nvSpPr>
            <p:cNvPr id="751" name="Google Shape;751;p46"/>
            <p:cNvSpPr txBox="1"/>
            <p:nvPr/>
          </p:nvSpPr>
          <p:spPr>
            <a:xfrm>
              <a:off x="5445774" y="2789360"/>
              <a:ext cx="873300" cy="339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24.0％</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（27.0兆円）</a:t>
              </a:r>
              <a:endParaRPr b="1" i="0" sz="1400" u="none" cap="none" strike="noStrike">
                <a:solidFill>
                  <a:srgbClr val="000000"/>
                </a:solidFill>
                <a:latin typeface="Arial"/>
                <a:ea typeface="Arial"/>
                <a:cs typeface="Arial"/>
                <a:sym typeface="Arial"/>
              </a:endParaRPr>
            </a:p>
          </p:txBody>
        </p:sp>
        <p:sp>
          <p:nvSpPr>
            <p:cNvPr id="752" name="Google Shape;752;p46"/>
            <p:cNvSpPr txBox="1"/>
            <p:nvPr/>
          </p:nvSpPr>
          <p:spPr>
            <a:xfrm>
              <a:off x="7074388" y="4376605"/>
              <a:ext cx="1050388" cy="400110"/>
            </a:xfrm>
            <a:prstGeom prst="rect">
              <a:avLst/>
            </a:prstGeom>
            <a:noFill/>
            <a:ln>
              <a:noFill/>
            </a:ln>
          </p:spPr>
          <p:txBody>
            <a:bodyPr anchorCtr="0" anchor="t" bIns="0" lIns="0" spcFirstLastPara="1" rIns="0" wrap="square" tIns="0">
              <a:spAutoFit/>
            </a:bodyPr>
            <a:lstStyle/>
            <a:p>
              <a:pPr indent="0" lvl="0" marL="11723" marR="4689"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地方交付税  交付金等</a:t>
              </a:r>
              <a:endParaRPr b="1" i="0" sz="1300" u="none" cap="none" strike="noStrike">
                <a:solidFill>
                  <a:schemeClr val="dk1"/>
                </a:solidFill>
                <a:latin typeface="Noto Sans JP"/>
                <a:ea typeface="Noto Sans JP"/>
                <a:cs typeface="Noto Sans JP"/>
                <a:sym typeface="Noto Sans JP"/>
              </a:endParaRPr>
            </a:p>
          </p:txBody>
        </p:sp>
        <p:cxnSp>
          <p:nvCxnSpPr>
            <p:cNvPr id="753" name="Google Shape;753;p46"/>
            <p:cNvCxnSpPr/>
            <p:nvPr/>
          </p:nvCxnSpPr>
          <p:spPr>
            <a:xfrm flipH="1" rot="10800000">
              <a:off x="5393623" y="4584365"/>
              <a:ext cx="353939" cy="117016"/>
            </a:xfrm>
            <a:prstGeom prst="straightConnector1">
              <a:avLst/>
            </a:prstGeom>
            <a:noFill/>
            <a:ln cap="flat" cmpd="sng" w="9525">
              <a:solidFill>
                <a:schemeClr val="dk1"/>
              </a:solidFill>
              <a:prstDash val="solid"/>
              <a:round/>
              <a:headEnd len="sm" w="sm" type="none"/>
              <a:tailEnd len="med" w="med" type="oval"/>
            </a:ln>
          </p:spPr>
        </p:cxnSp>
        <p:sp>
          <p:nvSpPr>
            <p:cNvPr id="754" name="Google Shape;754;p46"/>
            <p:cNvSpPr txBox="1"/>
            <p:nvPr/>
          </p:nvSpPr>
          <p:spPr>
            <a:xfrm>
              <a:off x="7227706" y="2657129"/>
              <a:ext cx="986700" cy="215400"/>
            </a:xfrm>
            <a:prstGeom prst="rect">
              <a:avLst/>
            </a:prstGeom>
            <a:noFill/>
            <a:ln>
              <a:noFill/>
            </a:ln>
          </p:spPr>
          <p:txBody>
            <a:bodyPr anchorCtr="0" anchor="t" bIns="0" lIns="0" spcFirstLastPara="1" rIns="0" wrap="square" tIns="0">
              <a:spAutoFit/>
            </a:bodyPr>
            <a:lstStyle/>
            <a:p>
              <a:pPr indent="0" lvl="0" marL="0" marR="0" rtl="0" algn="ctr">
                <a:lnSpc>
                  <a:spcPct val="132785"/>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社会保障</a:t>
              </a:r>
              <a:endParaRPr b="1" i="0" sz="1400" u="none" cap="none" strike="noStrike">
                <a:solidFill>
                  <a:schemeClr val="dk1"/>
                </a:solidFill>
                <a:latin typeface="Noto Sans JP"/>
                <a:ea typeface="Noto Sans JP"/>
                <a:cs typeface="Noto Sans JP"/>
                <a:sym typeface="Noto Sans JP"/>
              </a:endParaRPr>
            </a:p>
          </p:txBody>
        </p:sp>
        <p:cxnSp>
          <p:nvCxnSpPr>
            <p:cNvPr id="755" name="Google Shape;755;p46"/>
            <p:cNvCxnSpPr/>
            <p:nvPr/>
          </p:nvCxnSpPr>
          <p:spPr>
            <a:xfrm flipH="1" rot="10800000">
              <a:off x="5810250" y="4935189"/>
              <a:ext cx="257112" cy="351462"/>
            </a:xfrm>
            <a:prstGeom prst="straightConnector1">
              <a:avLst/>
            </a:prstGeom>
            <a:noFill/>
            <a:ln cap="flat" cmpd="sng" w="9525">
              <a:solidFill>
                <a:schemeClr val="dk1"/>
              </a:solidFill>
              <a:prstDash val="solid"/>
              <a:round/>
              <a:headEnd len="sm" w="sm" type="none"/>
              <a:tailEnd len="med" w="med" type="oval"/>
            </a:ln>
          </p:spPr>
        </p:cxnSp>
      </p:grpSp>
      <p:grpSp>
        <p:nvGrpSpPr>
          <p:cNvPr id="756" name="Google Shape;756;p46"/>
          <p:cNvGrpSpPr/>
          <p:nvPr/>
        </p:nvGrpSpPr>
        <p:grpSpPr>
          <a:xfrm>
            <a:off x="112240" y="1754549"/>
            <a:ext cx="4364630" cy="3775411"/>
            <a:chOff x="112240" y="1734205"/>
            <a:chExt cx="4364630" cy="3775411"/>
          </a:xfrm>
        </p:grpSpPr>
        <p:grpSp>
          <p:nvGrpSpPr>
            <p:cNvPr id="757" name="Google Shape;757;p46"/>
            <p:cNvGrpSpPr/>
            <p:nvPr/>
          </p:nvGrpSpPr>
          <p:grpSpPr>
            <a:xfrm>
              <a:off x="112240" y="1734205"/>
              <a:ext cx="4364630" cy="3775411"/>
              <a:chOff x="-3318694" y="1813338"/>
              <a:chExt cx="4161150" cy="3599400"/>
            </a:xfrm>
          </p:grpSpPr>
          <p:pic>
            <p:nvPicPr>
              <p:cNvPr id="758" name="Google Shape;758;p46" title="Points scored"/>
              <p:cNvPicPr preferRelativeResize="0"/>
              <p:nvPr/>
            </p:nvPicPr>
            <p:blipFill rotWithShape="1">
              <a:blip r:embed="rId4">
                <a:alphaModFix/>
              </a:blip>
              <a:srcRect b="0" l="0" r="0" t="0"/>
              <a:stretch/>
            </p:blipFill>
            <p:spPr>
              <a:xfrm>
                <a:off x="-3318694" y="1813338"/>
                <a:ext cx="4161150" cy="3599400"/>
              </a:xfrm>
              <a:prstGeom prst="rect">
                <a:avLst/>
              </a:prstGeom>
              <a:noFill/>
              <a:ln>
                <a:noFill/>
              </a:ln>
            </p:spPr>
          </p:pic>
          <p:sp>
            <p:nvSpPr>
              <p:cNvPr id="759" name="Google Shape;759;p46"/>
              <p:cNvSpPr/>
              <p:nvPr/>
            </p:nvSpPr>
            <p:spPr>
              <a:xfrm>
                <a:off x="-2859175" y="1963475"/>
                <a:ext cx="3242100" cy="3273600"/>
              </a:xfrm>
              <a:prstGeom prst="pie">
                <a:avLst>
                  <a:gd fmla="val 9399827" name="adj1"/>
                  <a:gd fmla="val 16200325" name="adj2"/>
                </a:avLst>
              </a:prstGeom>
              <a:no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46"/>
              <p:cNvSpPr/>
              <p:nvPr/>
            </p:nvSpPr>
            <p:spPr>
              <a:xfrm>
                <a:off x="-2051300" y="2806400"/>
                <a:ext cx="1599300" cy="1614900"/>
              </a:xfrm>
              <a:prstGeom prst="pie">
                <a:avLst>
                  <a:gd fmla="val 9399827" name="adj1"/>
                  <a:gd fmla="val 16200325" name="adj2"/>
                </a:avLst>
              </a:prstGeom>
              <a:solidFill>
                <a:srgbClr val="FFFFFF"/>
              </a:solid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6"/>
              <p:cNvSpPr/>
              <p:nvPr/>
            </p:nvSpPr>
            <p:spPr>
              <a:xfrm>
                <a:off x="-2859155" y="1973006"/>
                <a:ext cx="3242100" cy="3264000"/>
              </a:xfrm>
              <a:prstGeom prst="pie">
                <a:avLst>
                  <a:gd fmla="val 16189484" name="adj1"/>
                  <a:gd fmla="val 9390310" name="adj2"/>
                </a:avLst>
              </a:prstGeom>
              <a:noFill/>
              <a:ln cap="flat" cmpd="sng" w="38100">
                <a:solidFill>
                  <a:srgbClr val="0048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6"/>
              <p:cNvSpPr/>
              <p:nvPr/>
            </p:nvSpPr>
            <p:spPr>
              <a:xfrm>
                <a:off x="-2027750" y="2816675"/>
                <a:ext cx="1552200" cy="15672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3" name="Google Shape;763;p46"/>
            <p:cNvSpPr txBox="1"/>
            <p:nvPr/>
          </p:nvSpPr>
          <p:spPr>
            <a:xfrm>
              <a:off x="2375321" y="2167566"/>
              <a:ext cx="10995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所得税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15.9％</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（17.9兆円）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64" name="Google Shape;764;p46"/>
            <p:cNvSpPr txBox="1"/>
            <p:nvPr/>
          </p:nvSpPr>
          <p:spPr>
            <a:xfrm>
              <a:off x="3097883" y="3235083"/>
              <a:ext cx="8547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法人税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15.1％</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（17.0兆円）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65" name="Google Shape;765;p46"/>
            <p:cNvSpPr txBox="1"/>
            <p:nvPr/>
          </p:nvSpPr>
          <p:spPr>
            <a:xfrm>
              <a:off x="2231342" y="4426729"/>
              <a:ext cx="1243500" cy="6183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消費税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21.2％</a:t>
              </a:r>
              <a:endParaRPr b="1" i="0" sz="105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（23.8兆円）</a:t>
              </a:r>
              <a:endParaRPr b="1" i="0" sz="1050" u="none" cap="none" strike="noStrike">
                <a:solidFill>
                  <a:srgbClr val="000000"/>
                </a:solidFill>
                <a:latin typeface="Noto Sans JP"/>
                <a:ea typeface="Noto Sans JP"/>
                <a:cs typeface="Noto Sans JP"/>
                <a:sym typeface="Noto Sans JP"/>
              </a:endParaRPr>
            </a:p>
          </p:txBody>
        </p:sp>
        <p:sp>
          <p:nvSpPr>
            <p:cNvPr id="766" name="Google Shape;766;p46"/>
            <p:cNvSpPr txBox="1"/>
            <p:nvPr/>
          </p:nvSpPr>
          <p:spPr>
            <a:xfrm>
              <a:off x="1393708" y="4623402"/>
              <a:ext cx="736800" cy="42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その他税収</a:t>
              </a:r>
              <a:endParaRPr b="1" i="0" sz="1000" u="none" cap="none" strike="noStrike">
                <a:solidFill>
                  <a:srgbClr val="000000"/>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9.6％</a:t>
              </a:r>
              <a:endParaRPr b="1" i="0" sz="831" u="none" cap="none" strike="noStrike">
                <a:solidFill>
                  <a:srgbClr val="231916"/>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（10.8兆円）</a:t>
              </a:r>
              <a:endParaRPr b="1" i="0" sz="831" u="none" cap="none" strike="noStrike">
                <a:solidFill>
                  <a:srgbClr val="231916"/>
                </a:solidFill>
                <a:latin typeface="Noto Sans JP"/>
                <a:ea typeface="Noto Sans JP"/>
                <a:cs typeface="Noto Sans JP"/>
                <a:sym typeface="Noto Sans JP"/>
              </a:endParaRPr>
            </a:p>
          </p:txBody>
        </p:sp>
        <p:sp>
          <p:nvSpPr>
            <p:cNvPr id="767" name="Google Shape;767;p46"/>
            <p:cNvSpPr txBox="1"/>
            <p:nvPr/>
          </p:nvSpPr>
          <p:spPr>
            <a:xfrm>
              <a:off x="832448" y="4220407"/>
              <a:ext cx="771900" cy="5799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その他収入</a:t>
              </a:r>
              <a:endParaRPr b="1" i="0" sz="1400" u="none" cap="none" strike="noStrike">
                <a:solidFill>
                  <a:srgbClr val="000000"/>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6.7％</a:t>
              </a:r>
              <a:endParaRPr b="1" i="0" sz="922" u="none" cap="none" strike="noStrike">
                <a:solidFill>
                  <a:srgbClr val="231916"/>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（7.5兆円）</a:t>
              </a:r>
              <a:endParaRPr b="1" i="0" sz="922" u="none" cap="none" strike="noStrike">
                <a:solidFill>
                  <a:srgbClr val="231916"/>
                </a:solidFill>
                <a:latin typeface="Noto Sans JP"/>
                <a:ea typeface="Noto Sans JP"/>
                <a:cs typeface="Noto Sans JP"/>
                <a:sym typeface="Noto Sans JP"/>
              </a:endParaRPr>
            </a:p>
            <a:p>
              <a:pPr indent="0" lvl="0" marL="11723" marR="0" rtl="0" algn="l">
                <a:lnSpc>
                  <a:spcPct val="100108"/>
                </a:lnSpc>
                <a:spcBef>
                  <a:spcPts val="0"/>
                </a:spcBef>
                <a:spcAft>
                  <a:spcPts val="0"/>
                </a:spcAft>
                <a:buClr>
                  <a:srgbClr val="000000"/>
                </a:buClr>
                <a:buSzPts val="922"/>
                <a:buFont typeface="Arial"/>
                <a:buNone/>
              </a:pPr>
              <a:r>
                <a:t/>
              </a:r>
              <a:endParaRPr b="1" i="0" sz="922" u="none" cap="none" strike="noStrike">
                <a:solidFill>
                  <a:srgbClr val="231916"/>
                </a:solidFill>
                <a:latin typeface="Noto Sans JP"/>
                <a:ea typeface="Noto Sans JP"/>
                <a:cs typeface="Noto Sans JP"/>
                <a:sym typeface="Noto Sans JP"/>
              </a:endParaRPr>
            </a:p>
          </p:txBody>
        </p:sp>
        <p:sp>
          <p:nvSpPr>
            <p:cNvPr id="768" name="Google Shape;768;p46"/>
            <p:cNvSpPr txBox="1"/>
            <p:nvPr/>
          </p:nvSpPr>
          <p:spPr>
            <a:xfrm>
              <a:off x="697677" y="2524442"/>
              <a:ext cx="1099500" cy="11361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公債金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（借金）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30000"/>
                </a:lnSpc>
                <a:spcBef>
                  <a:spcPts val="0"/>
                </a:spcBef>
                <a:spcAft>
                  <a:spcPts val="0"/>
                </a:spcAft>
                <a:buClr>
                  <a:srgbClr val="000000"/>
                </a:buClr>
                <a:buSzPts val="1500"/>
                <a:buFont typeface="Arial"/>
                <a:buNone/>
              </a:pPr>
              <a:r>
                <a:t/>
              </a:r>
              <a:endParaRPr b="1" i="0" sz="150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31.5％</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（35.4兆円）</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a:t>
              </a:r>
              <a:endParaRPr b="1" i="0" sz="1050" u="none" cap="none" strike="noStrike">
                <a:solidFill>
                  <a:srgbClr val="D63636"/>
                </a:solidFill>
                <a:latin typeface="Noto Sans JP"/>
                <a:ea typeface="Noto Sans JP"/>
                <a:cs typeface="Noto Sans JP"/>
                <a:sym typeface="Noto Sans JP"/>
              </a:endParaRPr>
            </a:p>
          </p:txBody>
        </p:sp>
        <p:sp>
          <p:nvSpPr>
            <p:cNvPr id="769" name="Google Shape;769;p46"/>
            <p:cNvSpPr/>
            <p:nvPr/>
          </p:nvSpPr>
          <p:spPr>
            <a:xfrm>
              <a:off x="1560530" y="2887898"/>
              <a:ext cx="1467900" cy="1467900"/>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Times"/>
                <a:ea typeface="Times"/>
                <a:cs typeface="Times"/>
                <a:sym typeface="Times"/>
              </a:endParaRPr>
            </a:p>
          </p:txBody>
        </p:sp>
        <p:sp>
          <p:nvSpPr>
            <p:cNvPr id="770" name="Google Shape;770;p46"/>
            <p:cNvSpPr txBox="1"/>
            <p:nvPr/>
          </p:nvSpPr>
          <p:spPr>
            <a:xfrm>
              <a:off x="1707203" y="3265335"/>
              <a:ext cx="1157100" cy="813000"/>
            </a:xfrm>
            <a:prstGeom prst="rect">
              <a:avLst/>
            </a:prstGeom>
            <a:noFill/>
            <a:ln>
              <a:noFill/>
            </a:ln>
          </p:spPr>
          <p:txBody>
            <a:bodyPr anchorCtr="0" anchor="t" bIns="0" lIns="0" spcFirstLastPara="1" rIns="0" wrap="square" tIns="0">
              <a:spAutoFit/>
            </a:bodyPr>
            <a:lstStyle/>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a:t>
              </a:r>
              <a:endParaRPr b="1" i="0" sz="1800" u="none" cap="none" strike="noStrike">
                <a:solidFill>
                  <a:srgbClr val="231916"/>
                </a:solidFill>
                <a:latin typeface="Noto Sans JP"/>
                <a:ea typeface="Noto Sans JP"/>
                <a:cs typeface="Noto Sans JP"/>
                <a:sym typeface="Noto Sans JP"/>
              </a:endParaRPr>
            </a:p>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歳入総額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200" u="none" cap="none" strike="noStrike">
                <a:solidFill>
                  <a:srgbClr val="231916"/>
                </a:solidFill>
                <a:latin typeface="Noto Sans JP"/>
                <a:ea typeface="Noto Sans JP"/>
                <a:cs typeface="Noto Sans JP"/>
                <a:sym typeface="Noto Sans JP"/>
              </a:endParaRPr>
            </a:p>
          </p:txBody>
        </p:sp>
        <p:grpSp>
          <p:nvGrpSpPr>
            <p:cNvPr id="771" name="Google Shape;771;p46"/>
            <p:cNvGrpSpPr/>
            <p:nvPr/>
          </p:nvGrpSpPr>
          <p:grpSpPr>
            <a:xfrm>
              <a:off x="216015" y="1881059"/>
              <a:ext cx="828300" cy="284400"/>
              <a:chOff x="216015" y="1881059"/>
              <a:chExt cx="828300" cy="284400"/>
            </a:xfrm>
          </p:grpSpPr>
          <p:sp>
            <p:nvSpPr>
              <p:cNvPr id="772" name="Google Shape;772;p46"/>
              <p:cNvSpPr/>
              <p:nvPr/>
            </p:nvSpPr>
            <p:spPr>
              <a:xfrm>
                <a:off x="216015" y="188105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Noto Sans JP"/>
                  <a:ea typeface="Noto Sans JP"/>
                  <a:cs typeface="Noto Sans JP"/>
                  <a:sym typeface="Noto Sans JP"/>
                </a:endParaRPr>
              </a:p>
            </p:txBody>
          </p:sp>
          <p:sp>
            <p:nvSpPr>
              <p:cNvPr id="773" name="Google Shape;773;p46"/>
              <p:cNvSpPr txBox="1"/>
              <p:nvPr/>
            </p:nvSpPr>
            <p:spPr>
              <a:xfrm>
                <a:off x="290206" y="190774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6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grpSp>
        <p:nvGrpSpPr>
          <p:cNvPr id="779" name="Google Shape;779;p47"/>
          <p:cNvGrpSpPr/>
          <p:nvPr/>
        </p:nvGrpSpPr>
        <p:grpSpPr>
          <a:xfrm>
            <a:off x="323851" y="1085670"/>
            <a:ext cx="8519134" cy="827030"/>
            <a:chOff x="323851" y="1085670"/>
            <a:chExt cx="8519134" cy="827030"/>
          </a:xfrm>
        </p:grpSpPr>
        <p:sp>
          <p:nvSpPr>
            <p:cNvPr id="780" name="Google Shape;780;p47"/>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81" name="Google Shape;781;p47"/>
            <p:cNvSpPr txBox="1"/>
            <p:nvPr/>
          </p:nvSpPr>
          <p:spPr>
            <a:xfrm>
              <a:off x="400365" y="1314519"/>
              <a:ext cx="54205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なぜ財政は悪化したのか（財政構造の変化）</a:t>
              </a:r>
              <a:endParaRPr b="1" i="0" sz="1400" u="none" cap="none" strike="noStrike">
                <a:solidFill>
                  <a:srgbClr val="000000"/>
                </a:solidFill>
                <a:latin typeface="Arial"/>
                <a:ea typeface="Arial"/>
                <a:cs typeface="Arial"/>
                <a:sym typeface="Arial"/>
              </a:endParaRPr>
            </a:p>
          </p:txBody>
        </p:sp>
      </p:grpSp>
      <p:sp>
        <p:nvSpPr>
          <p:cNvPr id="782" name="Google Shape;782;p4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16</a:t>
            </a:r>
            <a:endParaRPr/>
          </a:p>
        </p:txBody>
      </p:sp>
      <p:sp>
        <p:nvSpPr>
          <p:cNvPr id="783" name="Google Shape;783;p4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sp>
        <p:nvSpPr>
          <p:cNvPr id="784" name="Google Shape;784;p47"/>
          <p:cNvSpPr txBox="1"/>
          <p:nvPr/>
        </p:nvSpPr>
        <p:spPr>
          <a:xfrm>
            <a:off x="340205" y="2420937"/>
            <a:ext cx="8479945" cy="2707653"/>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1990年度（平成２年度）と現在の歳出を比較すると、</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社会保障関係費や国債費が大きく伸びて</a:t>
            </a:r>
            <a:r>
              <a:rPr b="1" i="0" lang="ja" sz="1700" u="none" cap="none" strike="noStrike">
                <a:solidFill>
                  <a:schemeClr val="dk1"/>
                </a:solidFill>
                <a:latin typeface="Noto Sans JP"/>
                <a:ea typeface="Noto Sans JP"/>
                <a:cs typeface="Noto Sans JP"/>
                <a:sym typeface="Noto Sans JP"/>
              </a:rPr>
              <a:t>います。</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特に社会保障は、</a:t>
            </a:r>
            <a:r>
              <a:rPr b="1" i="0" lang="ja" sz="1800" u="none" cap="none" strike="noStrike">
                <a:solidFill>
                  <a:srgbClr val="005BAD"/>
                </a:solidFill>
                <a:latin typeface="Noto Sans JP"/>
                <a:ea typeface="Noto Sans JP"/>
                <a:cs typeface="Noto Sans JP"/>
                <a:sym typeface="Noto Sans JP"/>
              </a:rPr>
              <a:t>年金、医療、介護、こども・子育て</a:t>
            </a:r>
            <a:r>
              <a:rPr b="1" i="0" lang="ja" sz="1700" u="none" cap="none" strike="noStrike">
                <a:solidFill>
                  <a:schemeClr val="dk1"/>
                </a:solidFill>
                <a:latin typeface="Noto Sans JP"/>
                <a:ea typeface="Noto Sans JP"/>
                <a:cs typeface="Noto Sans JP"/>
                <a:sym typeface="Noto Sans JP"/>
              </a:rPr>
              <a:t>などの分野に分けられ、</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国の一般会計歳出の約1/3</a:t>
            </a:r>
            <a:r>
              <a:rPr b="1" i="0" lang="ja" sz="1700" u="none" cap="none" strike="noStrike">
                <a:solidFill>
                  <a:schemeClr val="dk1"/>
                </a:solidFill>
                <a:latin typeface="Noto Sans JP"/>
                <a:ea typeface="Noto Sans JP"/>
                <a:cs typeface="Noto Sans JP"/>
                <a:sym typeface="Noto Sans JP"/>
              </a:rPr>
              <a:t>を占める最大の支出項目となっています。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歳出の増加に対し歳入は、経済成長の停滞などが影響して</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税収の伸びが見合っておらず、不足分を借金に頼っている</a:t>
            </a:r>
            <a:r>
              <a:rPr b="1" i="0" lang="ja" sz="1700" u="none" cap="none" strike="noStrike">
                <a:solidFill>
                  <a:schemeClr val="dk1"/>
                </a:solidFill>
                <a:latin typeface="Noto Sans JP"/>
                <a:ea typeface="Noto Sans JP"/>
                <a:cs typeface="Noto Sans JP"/>
                <a:sym typeface="Noto Sans JP"/>
              </a:rPr>
              <a:t>ため、</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公債金は約６倍と大幅に増加しています。</a:t>
            </a:r>
            <a:endParaRPr b="1" i="0" sz="1400" u="none" cap="none" strike="noStrike">
              <a:solidFill>
                <a:srgbClr val="000000"/>
              </a:solidFill>
              <a:latin typeface="Arial"/>
              <a:ea typeface="Arial"/>
              <a:cs typeface="Arial"/>
              <a:sym typeface="Arial"/>
            </a:endParaRPr>
          </a:p>
        </p:txBody>
      </p:sp>
      <p:pic>
        <p:nvPicPr>
          <p:cNvPr id="785" name="Google Shape;785;p47"/>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600"/>
                                        <p:tgtEl>
                                          <p:spTgt spid="7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6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8"/>
          <p:cNvSpPr txBox="1"/>
          <p:nvPr/>
        </p:nvSpPr>
        <p:spPr>
          <a:xfrm>
            <a:off x="804437" y="6301257"/>
            <a:ext cx="5483077" cy="143181"/>
          </a:xfrm>
          <a:prstGeom prst="rect">
            <a:avLst/>
          </a:prstGeom>
          <a:noFill/>
          <a:ln>
            <a:noFill/>
          </a:ln>
        </p:spPr>
        <p:txBody>
          <a:bodyPr anchorCtr="0" anchor="ctr" bIns="0" lIns="0" spcFirstLastPara="1" rIns="0" wrap="square" tIns="0">
            <a:spAutoFit/>
          </a:bodyPr>
          <a:lstStyle/>
          <a:p>
            <a:pPr indent="0" lvl="0" marL="11723"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※当初予算ベース。2024年度は予算。</a:t>
            </a:r>
            <a:endParaRPr b="0" i="0" sz="800" u="none" cap="none" strike="noStrike">
              <a:solidFill>
                <a:schemeClr val="dk1"/>
              </a:solidFill>
              <a:latin typeface="Noto Sans JP"/>
              <a:ea typeface="Noto Sans JP"/>
              <a:cs typeface="Noto Sans JP"/>
              <a:sym typeface="Noto Sans JP"/>
            </a:endParaRPr>
          </a:p>
        </p:txBody>
      </p:sp>
      <p:sp>
        <p:nvSpPr>
          <p:cNvPr id="792" name="Google Shape;792;p4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17</a:t>
            </a:r>
            <a:endParaRPr/>
          </a:p>
        </p:txBody>
      </p:sp>
      <p:sp>
        <p:nvSpPr>
          <p:cNvPr id="793" name="Google Shape;793;p48"/>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grpSp>
        <p:nvGrpSpPr>
          <p:cNvPr id="794" name="Google Shape;794;p48"/>
          <p:cNvGrpSpPr/>
          <p:nvPr/>
        </p:nvGrpSpPr>
        <p:grpSpPr>
          <a:xfrm>
            <a:off x="4407770" y="1167934"/>
            <a:ext cx="4654306" cy="5009630"/>
            <a:chOff x="4407770" y="1167934"/>
            <a:chExt cx="4654306" cy="5009630"/>
          </a:xfrm>
        </p:grpSpPr>
        <p:grpSp>
          <p:nvGrpSpPr>
            <p:cNvPr id="795" name="Google Shape;795;p48"/>
            <p:cNvGrpSpPr/>
            <p:nvPr/>
          </p:nvGrpSpPr>
          <p:grpSpPr>
            <a:xfrm>
              <a:off x="6384500" y="1417675"/>
              <a:ext cx="643277" cy="3177775"/>
              <a:chOff x="6384500" y="1417675"/>
              <a:chExt cx="643277" cy="3177775"/>
            </a:xfrm>
          </p:grpSpPr>
          <p:cxnSp>
            <p:nvCxnSpPr>
              <p:cNvPr id="796" name="Google Shape;796;p48"/>
              <p:cNvCxnSpPr/>
              <p:nvPr/>
            </p:nvCxnSpPr>
            <p:spPr>
              <a:xfrm flipH="1" rot="10800000">
                <a:off x="6385477" y="1417675"/>
                <a:ext cx="642300" cy="1686900"/>
              </a:xfrm>
              <a:prstGeom prst="straightConnector1">
                <a:avLst/>
              </a:prstGeom>
              <a:noFill/>
              <a:ln cap="flat" cmpd="sng" w="9525">
                <a:solidFill>
                  <a:srgbClr val="7F7F7F"/>
                </a:solidFill>
                <a:prstDash val="dash"/>
                <a:round/>
                <a:headEnd len="sm" w="sm" type="none"/>
                <a:tailEnd len="sm" w="sm" type="none"/>
              </a:ln>
            </p:spPr>
          </p:cxnSp>
          <p:cxnSp>
            <p:nvCxnSpPr>
              <p:cNvPr id="797" name="Google Shape;797;p48"/>
              <p:cNvCxnSpPr/>
              <p:nvPr/>
            </p:nvCxnSpPr>
            <p:spPr>
              <a:xfrm flipH="1" rot="10800000">
                <a:off x="6385477" y="2415700"/>
                <a:ext cx="622200" cy="1188000"/>
              </a:xfrm>
              <a:prstGeom prst="straightConnector1">
                <a:avLst/>
              </a:prstGeom>
              <a:noFill/>
              <a:ln cap="flat" cmpd="sng" w="9525">
                <a:solidFill>
                  <a:srgbClr val="7F7F7F"/>
                </a:solidFill>
                <a:prstDash val="dash"/>
                <a:round/>
                <a:headEnd len="sm" w="sm" type="none"/>
                <a:tailEnd len="sm" w="sm" type="none"/>
              </a:ln>
            </p:spPr>
          </p:cxnSp>
          <p:cxnSp>
            <p:nvCxnSpPr>
              <p:cNvPr id="798" name="Google Shape;798;p48"/>
              <p:cNvCxnSpPr/>
              <p:nvPr/>
            </p:nvCxnSpPr>
            <p:spPr>
              <a:xfrm flipH="1" rot="10800000">
                <a:off x="6385477" y="3054600"/>
                <a:ext cx="632100" cy="1118100"/>
              </a:xfrm>
              <a:prstGeom prst="straightConnector1">
                <a:avLst/>
              </a:prstGeom>
              <a:noFill/>
              <a:ln cap="flat" cmpd="sng" w="9525">
                <a:solidFill>
                  <a:srgbClr val="7F7F7F"/>
                </a:solidFill>
                <a:prstDash val="dash"/>
                <a:round/>
                <a:headEnd len="sm" w="sm" type="none"/>
                <a:tailEnd len="sm" w="sm" type="none"/>
              </a:ln>
            </p:spPr>
          </p:cxnSp>
          <p:cxnSp>
            <p:nvCxnSpPr>
              <p:cNvPr id="799" name="Google Shape;799;p48"/>
              <p:cNvCxnSpPr/>
              <p:nvPr/>
            </p:nvCxnSpPr>
            <p:spPr>
              <a:xfrm flipH="1" rot="10800000">
                <a:off x="6385477" y="4415800"/>
                <a:ext cx="621000" cy="166200"/>
              </a:xfrm>
              <a:prstGeom prst="straightConnector1">
                <a:avLst/>
              </a:prstGeom>
              <a:noFill/>
              <a:ln cap="flat" cmpd="sng" w="9525">
                <a:solidFill>
                  <a:srgbClr val="7F7F7F"/>
                </a:solidFill>
                <a:prstDash val="dash"/>
                <a:round/>
                <a:headEnd len="sm" w="sm" type="none"/>
                <a:tailEnd len="sm" w="sm" type="none"/>
              </a:ln>
            </p:spPr>
          </p:cxnSp>
          <p:cxnSp>
            <p:nvCxnSpPr>
              <p:cNvPr id="800" name="Google Shape;800;p48"/>
              <p:cNvCxnSpPr/>
              <p:nvPr/>
            </p:nvCxnSpPr>
            <p:spPr>
              <a:xfrm flipH="1" rot="10800000">
                <a:off x="6384500" y="4449350"/>
                <a:ext cx="621900" cy="146100"/>
              </a:xfrm>
              <a:prstGeom prst="straightConnector1">
                <a:avLst/>
              </a:prstGeom>
              <a:noFill/>
              <a:ln cap="flat" cmpd="sng" w="9525">
                <a:solidFill>
                  <a:srgbClr val="7F7F7F"/>
                </a:solidFill>
                <a:prstDash val="dash"/>
                <a:round/>
                <a:headEnd len="sm" w="sm" type="none"/>
                <a:tailEnd len="sm" w="sm" type="none"/>
              </a:ln>
            </p:spPr>
          </p:cxnSp>
        </p:grpSp>
        <p:grpSp>
          <p:nvGrpSpPr>
            <p:cNvPr id="801" name="Google Shape;801;p48"/>
            <p:cNvGrpSpPr/>
            <p:nvPr/>
          </p:nvGrpSpPr>
          <p:grpSpPr>
            <a:xfrm>
              <a:off x="4407770" y="1167934"/>
              <a:ext cx="4654306" cy="5009630"/>
              <a:chOff x="4541600" y="1167934"/>
              <a:chExt cx="4654306" cy="5009630"/>
            </a:xfrm>
          </p:grpSpPr>
          <p:cxnSp>
            <p:nvCxnSpPr>
              <p:cNvPr id="802" name="Google Shape;802;p48"/>
              <p:cNvCxnSpPr/>
              <p:nvPr/>
            </p:nvCxnSpPr>
            <p:spPr>
              <a:xfrm flipH="1" rot="10800000">
                <a:off x="8187432" y="4400992"/>
                <a:ext cx="186000" cy="32700"/>
              </a:xfrm>
              <a:prstGeom prst="straightConnector1">
                <a:avLst/>
              </a:prstGeom>
              <a:noFill/>
              <a:ln cap="flat" cmpd="sng" w="15875">
                <a:solidFill>
                  <a:schemeClr val="dk1"/>
                </a:solidFill>
                <a:prstDash val="solid"/>
                <a:miter lim="800000"/>
                <a:headEnd len="sm" w="sm" type="none"/>
                <a:tailEnd len="sm" w="sm" type="none"/>
              </a:ln>
            </p:spPr>
          </p:cxnSp>
          <p:pic>
            <p:nvPicPr>
              <p:cNvPr id="803" name="Google Shape;803;p48"/>
              <p:cNvPicPr preferRelativeResize="0"/>
              <p:nvPr/>
            </p:nvPicPr>
            <p:blipFill rotWithShape="1">
              <a:blip r:embed="rId3">
                <a:alphaModFix/>
              </a:blip>
              <a:srcRect b="0" l="0" r="0" t="0"/>
              <a:stretch/>
            </p:blipFill>
            <p:spPr>
              <a:xfrm>
                <a:off x="4541600" y="1167934"/>
                <a:ext cx="4564800" cy="4755601"/>
              </a:xfrm>
              <a:prstGeom prst="rect">
                <a:avLst/>
              </a:prstGeom>
              <a:noFill/>
              <a:ln>
                <a:noFill/>
              </a:ln>
            </p:spPr>
          </p:pic>
          <p:sp>
            <p:nvSpPr>
              <p:cNvPr id="804" name="Google Shape;804;p48"/>
              <p:cNvSpPr txBox="1"/>
              <p:nvPr/>
            </p:nvSpPr>
            <p:spPr>
              <a:xfrm>
                <a:off x="5497063" y="556196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805" name="Google Shape;805;p48"/>
              <p:cNvSpPr txBox="1"/>
              <p:nvPr/>
            </p:nvSpPr>
            <p:spPr>
              <a:xfrm>
                <a:off x="7177083" y="5561964"/>
                <a:ext cx="11184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（令和6年度）</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806" name="Google Shape;806;p48"/>
              <p:cNvCxnSpPr/>
              <p:nvPr/>
            </p:nvCxnSpPr>
            <p:spPr>
              <a:xfrm>
                <a:off x="5128929" y="5512476"/>
                <a:ext cx="3390000" cy="0"/>
              </a:xfrm>
              <a:prstGeom prst="straightConnector1">
                <a:avLst/>
              </a:prstGeom>
              <a:noFill/>
              <a:ln cap="flat" cmpd="sng" w="19050">
                <a:solidFill>
                  <a:srgbClr val="595959"/>
                </a:solidFill>
                <a:prstDash val="dash"/>
                <a:round/>
                <a:headEnd len="sm" w="sm" type="none"/>
                <a:tailEnd len="sm" w="sm" type="none"/>
              </a:ln>
            </p:spPr>
          </p:cxnSp>
          <p:sp>
            <p:nvSpPr>
              <p:cNvPr id="807" name="Google Shape;807;p48"/>
              <p:cNvSpPr txBox="1"/>
              <p:nvPr/>
            </p:nvSpPr>
            <p:spPr>
              <a:xfrm>
                <a:off x="7101566" y="4716164"/>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29.1兆円</a:t>
                </a:r>
                <a:endParaRPr b="1" i="0" sz="1300" u="none" cap="none" strike="noStrike">
                  <a:solidFill>
                    <a:srgbClr val="000000"/>
                  </a:solidFill>
                  <a:latin typeface="Arial"/>
                  <a:ea typeface="Arial"/>
                  <a:cs typeface="Arial"/>
                  <a:sym typeface="Arial"/>
                </a:endParaRPr>
              </a:p>
            </p:txBody>
          </p:sp>
          <p:sp>
            <p:nvSpPr>
              <p:cNvPr id="808" name="Google Shape;808;p48"/>
              <p:cNvSpPr/>
              <p:nvPr/>
            </p:nvSpPr>
            <p:spPr>
              <a:xfrm rot="-527762">
                <a:off x="6395483" y="4948293"/>
                <a:ext cx="733729" cy="117191"/>
              </a:xfrm>
              <a:prstGeom prst="rightArrow">
                <a:avLst>
                  <a:gd fmla="val 38545" name="adj1"/>
                  <a:gd fmla="val 65569" name="adj2"/>
                </a:avLst>
              </a:prstGeom>
              <a:solidFill>
                <a:srgbClr val="A6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09" name="Google Shape;809;p48"/>
              <p:cNvSpPr txBox="1"/>
              <p:nvPr/>
            </p:nvSpPr>
            <p:spPr>
              <a:xfrm>
                <a:off x="6498972" y="5036458"/>
                <a:ext cx="708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3F3F3F"/>
                    </a:solidFill>
                    <a:latin typeface="Noto Sans JP"/>
                    <a:ea typeface="Noto Sans JP"/>
                    <a:cs typeface="Noto Sans JP"/>
                    <a:sym typeface="Noto Sans JP"/>
                  </a:rPr>
                  <a:t>+4.0兆円</a:t>
                </a:r>
                <a:endParaRPr b="1" i="0" sz="1300" u="none" cap="none" strike="noStrike">
                  <a:solidFill>
                    <a:srgbClr val="000000"/>
                  </a:solidFill>
                  <a:latin typeface="Arial"/>
                  <a:ea typeface="Arial"/>
                  <a:cs typeface="Arial"/>
                  <a:sym typeface="Arial"/>
                </a:endParaRPr>
              </a:p>
            </p:txBody>
          </p:sp>
          <p:grpSp>
            <p:nvGrpSpPr>
              <p:cNvPr id="810" name="Google Shape;810;p48"/>
              <p:cNvGrpSpPr/>
              <p:nvPr/>
            </p:nvGrpSpPr>
            <p:grpSpPr>
              <a:xfrm>
                <a:off x="6399471" y="5668939"/>
                <a:ext cx="825255" cy="356522"/>
                <a:chOff x="2085845" y="6241617"/>
                <a:chExt cx="825255" cy="356522"/>
              </a:xfrm>
            </p:grpSpPr>
            <p:sp>
              <p:nvSpPr>
                <p:cNvPr id="811" name="Google Shape;811;p48"/>
                <p:cNvSpPr/>
                <p:nvPr/>
              </p:nvSpPr>
              <p:spPr>
                <a:xfrm>
                  <a:off x="2102308" y="6241617"/>
                  <a:ext cx="808792" cy="116996"/>
                </a:xfrm>
                <a:prstGeom prst="rightArrow">
                  <a:avLst>
                    <a:gd fmla="val 40412" name="adj1"/>
                    <a:gd fmla="val 6868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12" name="Google Shape;812;p48"/>
                <p:cNvSpPr txBox="1"/>
                <p:nvPr/>
              </p:nvSpPr>
              <p:spPr>
                <a:xfrm>
                  <a:off x="2085845" y="6351918"/>
                  <a:ext cx="78418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+46.3兆円</a:t>
                  </a:r>
                  <a:endParaRPr b="1" i="0" sz="1400" u="none" cap="none" strike="noStrike">
                    <a:solidFill>
                      <a:srgbClr val="000000"/>
                    </a:solidFill>
                    <a:latin typeface="Arial"/>
                    <a:ea typeface="Arial"/>
                    <a:cs typeface="Arial"/>
                    <a:sym typeface="Arial"/>
                  </a:endParaRPr>
                </a:p>
              </p:txBody>
            </p:sp>
          </p:grpSp>
          <p:sp>
            <p:nvSpPr>
              <p:cNvPr id="813" name="Google Shape;813;p48"/>
              <p:cNvSpPr/>
              <p:nvPr/>
            </p:nvSpPr>
            <p:spPr>
              <a:xfrm rot="-2495634">
                <a:off x="6397896" y="4062032"/>
                <a:ext cx="828354" cy="117094"/>
              </a:xfrm>
              <a:prstGeom prst="rightArrow">
                <a:avLst>
                  <a:gd fmla="val 31464" name="adj1"/>
                  <a:gd fmla="val 65569" name="adj2"/>
                </a:avLst>
              </a:prstGeom>
              <a:solidFill>
                <a:srgbClr val="009E4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4" name="Google Shape;814;p48"/>
              <p:cNvSpPr txBox="1"/>
              <p:nvPr/>
            </p:nvSpPr>
            <p:spPr>
              <a:xfrm>
                <a:off x="6489847" y="4256141"/>
                <a:ext cx="757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009E47"/>
                    </a:solidFill>
                    <a:latin typeface="Noto Sans JP"/>
                    <a:ea typeface="Noto Sans JP"/>
                    <a:cs typeface="Noto Sans JP"/>
                    <a:sym typeface="Noto Sans JP"/>
                  </a:rPr>
                  <a:t>+26.1兆円</a:t>
                </a:r>
                <a:endParaRPr b="1" i="0" sz="1300" u="none" cap="none" strike="noStrike">
                  <a:solidFill>
                    <a:srgbClr val="000000"/>
                  </a:solidFill>
                  <a:latin typeface="Arial"/>
                  <a:ea typeface="Arial"/>
                  <a:cs typeface="Arial"/>
                  <a:sym typeface="Arial"/>
                </a:endParaRPr>
              </a:p>
            </p:txBody>
          </p:sp>
          <p:sp>
            <p:nvSpPr>
              <p:cNvPr id="815" name="Google Shape;815;p48"/>
              <p:cNvSpPr/>
              <p:nvPr/>
            </p:nvSpPr>
            <p:spPr>
              <a:xfrm rot="-3695497">
                <a:off x="6161009" y="3294243"/>
                <a:ext cx="1276293" cy="116913"/>
              </a:xfrm>
              <a:prstGeom prst="rightArrow">
                <a:avLst>
                  <a:gd fmla="val 31630" name="adj1"/>
                  <a:gd fmla="val 65569" name="adj2"/>
                </a:avLst>
              </a:prstGeom>
              <a:solidFill>
                <a:srgbClr val="EEC92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6" name="Google Shape;816;p48"/>
              <p:cNvSpPr txBox="1"/>
              <p:nvPr/>
            </p:nvSpPr>
            <p:spPr>
              <a:xfrm>
                <a:off x="6513997" y="3396120"/>
                <a:ext cx="708900" cy="230700"/>
              </a:xfrm>
              <a:prstGeom prst="rect">
                <a:avLst/>
              </a:prstGeom>
              <a:noFill/>
              <a:ln>
                <a:noFill/>
              </a:ln>
              <a:effectLst>
                <a:outerShdw blurRad="42863" rotWithShape="0" algn="bl">
                  <a:schemeClr val="lt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AE900E"/>
                    </a:solidFill>
                    <a:latin typeface="Noto Sans JP"/>
                    <a:ea typeface="Noto Sans JP"/>
                    <a:cs typeface="Noto Sans JP"/>
                    <a:sym typeface="Noto Sans JP"/>
                  </a:rPr>
                  <a:t>+2.5兆円</a:t>
                </a:r>
                <a:endParaRPr b="0" i="0" sz="1300" u="none" cap="none" strike="noStrike">
                  <a:solidFill>
                    <a:srgbClr val="000000"/>
                  </a:solidFill>
                  <a:latin typeface="Arial"/>
                  <a:ea typeface="Arial"/>
                  <a:cs typeface="Arial"/>
                  <a:sym typeface="Arial"/>
                </a:endParaRPr>
              </a:p>
            </p:txBody>
          </p:sp>
          <p:sp>
            <p:nvSpPr>
              <p:cNvPr id="817" name="Google Shape;817;p48"/>
              <p:cNvSpPr/>
              <p:nvPr/>
            </p:nvSpPr>
            <p:spPr>
              <a:xfrm rot="-3939087">
                <a:off x="5976473" y="2767025"/>
                <a:ext cx="1550621" cy="116941"/>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8" name="Google Shape;818;p48"/>
              <p:cNvSpPr txBox="1"/>
              <p:nvPr/>
            </p:nvSpPr>
            <p:spPr>
              <a:xfrm>
                <a:off x="6215459" y="232097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+12.7兆円</a:t>
                </a:r>
                <a:endParaRPr b="1" i="0" sz="1300" u="none" cap="none" strike="noStrike">
                  <a:solidFill>
                    <a:srgbClr val="000000"/>
                  </a:solidFill>
                  <a:latin typeface="Arial"/>
                  <a:ea typeface="Arial"/>
                  <a:cs typeface="Arial"/>
                  <a:sym typeface="Arial"/>
                </a:endParaRPr>
              </a:p>
            </p:txBody>
          </p:sp>
          <p:sp>
            <p:nvSpPr>
              <p:cNvPr id="819" name="Google Shape;819;p48"/>
              <p:cNvSpPr txBox="1"/>
              <p:nvPr/>
            </p:nvSpPr>
            <p:spPr>
              <a:xfrm>
                <a:off x="8241906" y="4081765"/>
                <a:ext cx="9540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物価・賃上げ</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促進予備費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１</a:t>
                </a:r>
                <a:r>
                  <a:rPr b="1" i="0" lang="ja" sz="900" u="none" cap="none" strike="noStrike">
                    <a:solidFill>
                      <a:schemeClr val="dk1"/>
                    </a:solidFill>
                    <a:latin typeface="Noto Sans JP"/>
                    <a:ea typeface="Noto Sans JP"/>
                    <a:cs typeface="Noto Sans JP"/>
                    <a:sym typeface="Noto Sans JP"/>
                  </a:rPr>
                  <a:t>兆円</a:t>
                </a:r>
                <a:endParaRPr b="1" i="0" sz="1400" u="none" cap="none" strike="noStrike">
                  <a:solidFill>
                    <a:srgbClr val="000000"/>
                  </a:solidFill>
                  <a:latin typeface="Arial"/>
                  <a:ea typeface="Arial"/>
                  <a:cs typeface="Arial"/>
                  <a:sym typeface="Arial"/>
                </a:endParaRPr>
              </a:p>
            </p:txBody>
          </p:sp>
          <p:sp>
            <p:nvSpPr>
              <p:cNvPr id="820" name="Google Shape;820;p48"/>
              <p:cNvSpPr txBox="1"/>
              <p:nvPr/>
            </p:nvSpPr>
            <p:spPr>
              <a:xfrm>
                <a:off x="5256340" y="4243336"/>
                <a:ext cx="13863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11.6兆円</a:t>
                </a:r>
                <a:endParaRPr b="1" i="0" sz="1300" u="none" cap="none" strike="noStrike">
                  <a:solidFill>
                    <a:srgbClr val="000000"/>
                  </a:solidFill>
                  <a:latin typeface="Arial"/>
                  <a:ea typeface="Arial"/>
                  <a:cs typeface="Arial"/>
                  <a:sym typeface="Arial"/>
                </a:endParaRPr>
              </a:p>
            </p:txBody>
          </p:sp>
          <p:sp>
            <p:nvSpPr>
              <p:cNvPr id="821" name="Google Shape;821;p48"/>
              <p:cNvSpPr txBox="1"/>
              <p:nvPr/>
            </p:nvSpPr>
            <p:spPr>
              <a:xfrm>
                <a:off x="5310600" y="3702552"/>
                <a:ext cx="12939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15.3兆円</a:t>
                </a:r>
                <a:endParaRPr b="1" i="0" sz="950" u="none" cap="none" strike="noStrike">
                  <a:solidFill>
                    <a:schemeClr val="dk1"/>
                  </a:solidFill>
                  <a:latin typeface="Noto Sans JP"/>
                  <a:ea typeface="Noto Sans JP"/>
                  <a:cs typeface="Noto Sans JP"/>
                  <a:sym typeface="Noto Sans JP"/>
                </a:endParaRPr>
              </a:p>
            </p:txBody>
          </p:sp>
          <p:sp>
            <p:nvSpPr>
              <p:cNvPr id="822" name="Google Shape;822;p48"/>
              <p:cNvSpPr txBox="1"/>
              <p:nvPr/>
            </p:nvSpPr>
            <p:spPr>
              <a:xfrm>
                <a:off x="7199799" y="1586175"/>
                <a:ext cx="1032900" cy="6588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27.0兆円</a:t>
                </a:r>
                <a:endParaRPr b="1" i="0" sz="1300" u="none" cap="none" strike="noStrike">
                  <a:solidFill>
                    <a:srgbClr val="000000"/>
                  </a:solidFill>
                  <a:latin typeface="Arial"/>
                  <a:ea typeface="Arial"/>
                  <a:cs typeface="Arial"/>
                  <a:sym typeface="Arial"/>
                </a:endParaRPr>
              </a:p>
            </p:txBody>
          </p:sp>
          <p:sp>
            <p:nvSpPr>
              <p:cNvPr id="823" name="Google Shape;823;p48"/>
              <p:cNvSpPr txBox="1"/>
              <p:nvPr/>
            </p:nvSpPr>
            <p:spPr>
              <a:xfrm>
                <a:off x="7120449" y="2511177"/>
                <a:ext cx="12315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17.8兆円</a:t>
                </a:r>
                <a:endParaRPr b="1" i="0" sz="950" u="none" cap="none" strike="noStrike">
                  <a:solidFill>
                    <a:schemeClr val="dk1"/>
                  </a:solidFill>
                  <a:latin typeface="Noto Sans JP"/>
                  <a:ea typeface="Noto Sans JP"/>
                  <a:cs typeface="Noto Sans JP"/>
                  <a:sym typeface="Noto Sans JP"/>
                </a:endParaRPr>
              </a:p>
            </p:txBody>
          </p:sp>
          <p:sp>
            <p:nvSpPr>
              <p:cNvPr id="824" name="Google Shape;824;p48"/>
              <p:cNvSpPr txBox="1"/>
              <p:nvPr/>
            </p:nvSpPr>
            <p:spPr>
              <a:xfrm>
                <a:off x="4644500" y="2333463"/>
                <a:ext cx="1814400" cy="5295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14.3兆円</a:t>
                </a:r>
                <a:endParaRPr b="1" i="0" sz="1300" u="none" cap="none" strike="noStrike">
                  <a:solidFill>
                    <a:srgbClr val="000000"/>
                  </a:solidFill>
                  <a:latin typeface="Arial"/>
                  <a:ea typeface="Arial"/>
                  <a:cs typeface="Arial"/>
                  <a:sym typeface="Arial"/>
                </a:endParaRPr>
              </a:p>
            </p:txBody>
          </p:sp>
          <p:cxnSp>
            <p:nvCxnSpPr>
              <p:cNvPr id="825" name="Google Shape;825;p48"/>
              <p:cNvCxnSpPr/>
              <p:nvPr/>
            </p:nvCxnSpPr>
            <p:spPr>
              <a:xfrm rot="10800000">
                <a:off x="5795420" y="2838103"/>
                <a:ext cx="105900" cy="297900"/>
              </a:xfrm>
              <a:prstGeom prst="straightConnector1">
                <a:avLst/>
              </a:prstGeom>
              <a:noFill/>
              <a:ln cap="flat" cmpd="sng" w="15875">
                <a:solidFill>
                  <a:schemeClr val="dk1"/>
                </a:solidFill>
                <a:prstDash val="solid"/>
                <a:round/>
                <a:headEnd len="sm" w="sm" type="none"/>
                <a:tailEnd len="sm" w="sm" type="none"/>
              </a:ln>
            </p:spPr>
          </p:cxnSp>
          <p:sp>
            <p:nvSpPr>
              <p:cNvPr id="826" name="Google Shape;826;p48"/>
              <p:cNvSpPr txBox="1"/>
              <p:nvPr/>
            </p:nvSpPr>
            <p:spPr>
              <a:xfrm>
                <a:off x="7059282" y="3569000"/>
                <a:ext cx="1284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37.7兆円</a:t>
                </a:r>
                <a:endParaRPr b="1" i="0" sz="950" u="none" cap="none" strike="noStrike">
                  <a:solidFill>
                    <a:schemeClr val="dk1"/>
                  </a:solidFill>
                  <a:latin typeface="Noto Sans JP"/>
                  <a:ea typeface="Noto Sans JP"/>
                  <a:cs typeface="Noto Sans JP"/>
                  <a:sym typeface="Noto Sans JP"/>
                </a:endParaRPr>
              </a:p>
            </p:txBody>
          </p:sp>
          <p:sp>
            <p:nvSpPr>
              <p:cNvPr id="827" name="Google Shape;827;p48"/>
              <p:cNvSpPr/>
              <p:nvPr/>
            </p:nvSpPr>
            <p:spPr>
              <a:xfrm>
                <a:off x="7145502" y="3582252"/>
                <a:ext cx="11415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28" name="Google Shape;828;p48"/>
              <p:cNvSpPr txBox="1"/>
              <p:nvPr/>
            </p:nvSpPr>
            <p:spPr>
              <a:xfrm>
                <a:off x="5300995" y="4791193"/>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25.1兆円</a:t>
                </a:r>
                <a:endParaRPr b="1" i="0" sz="1300" u="none" cap="none" strike="noStrike">
                  <a:solidFill>
                    <a:srgbClr val="000000"/>
                  </a:solidFill>
                  <a:latin typeface="Arial"/>
                  <a:ea typeface="Arial"/>
                  <a:cs typeface="Arial"/>
                  <a:sym typeface="Arial"/>
                </a:endParaRPr>
              </a:p>
            </p:txBody>
          </p:sp>
          <p:sp>
            <p:nvSpPr>
              <p:cNvPr id="829" name="Google Shape;829;p48"/>
              <p:cNvSpPr/>
              <p:nvPr/>
            </p:nvSpPr>
            <p:spPr>
              <a:xfrm>
                <a:off x="5396839" y="4259514"/>
                <a:ext cx="10947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grpSp>
          <p:nvGrpSpPr>
            <p:cNvPr id="830" name="Google Shape;830;p48"/>
            <p:cNvGrpSpPr/>
            <p:nvPr/>
          </p:nvGrpSpPr>
          <p:grpSpPr>
            <a:xfrm>
              <a:off x="4513117" y="1552379"/>
              <a:ext cx="828300" cy="284400"/>
              <a:chOff x="4695917" y="1897979"/>
              <a:chExt cx="828300" cy="284400"/>
            </a:xfrm>
          </p:grpSpPr>
          <p:sp>
            <p:nvSpPr>
              <p:cNvPr id="831" name="Google Shape;831;p48"/>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32" name="Google Shape;832;p48"/>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grpSp>
      <p:grpSp>
        <p:nvGrpSpPr>
          <p:cNvPr id="833" name="Google Shape;833;p48"/>
          <p:cNvGrpSpPr/>
          <p:nvPr/>
        </p:nvGrpSpPr>
        <p:grpSpPr>
          <a:xfrm>
            <a:off x="-187067" y="651230"/>
            <a:ext cx="4563576" cy="5542794"/>
            <a:chOff x="-187067" y="651230"/>
            <a:chExt cx="4563576" cy="5542794"/>
          </a:xfrm>
        </p:grpSpPr>
        <p:pic>
          <p:nvPicPr>
            <p:cNvPr id="834" name="Google Shape;834;p48"/>
            <p:cNvPicPr preferRelativeResize="0"/>
            <p:nvPr/>
          </p:nvPicPr>
          <p:blipFill rotWithShape="1">
            <a:blip r:embed="rId4">
              <a:alphaModFix/>
            </a:blip>
            <a:srcRect b="0" l="0" r="0" t="0"/>
            <a:stretch/>
          </p:blipFill>
          <p:spPr>
            <a:xfrm>
              <a:off x="-187067" y="651230"/>
              <a:ext cx="4563576" cy="5426524"/>
            </a:xfrm>
            <a:prstGeom prst="rect">
              <a:avLst/>
            </a:prstGeom>
            <a:noFill/>
            <a:ln>
              <a:noFill/>
            </a:ln>
          </p:spPr>
        </p:pic>
        <p:sp>
          <p:nvSpPr>
            <p:cNvPr id="835" name="Google Shape;835;p48"/>
            <p:cNvSpPr/>
            <p:nvPr/>
          </p:nvSpPr>
          <p:spPr>
            <a:xfrm>
              <a:off x="2587941" y="1953564"/>
              <a:ext cx="947700" cy="4272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cxnSp>
          <p:nvCxnSpPr>
            <p:cNvPr id="836" name="Google Shape;836;p48"/>
            <p:cNvCxnSpPr/>
            <p:nvPr/>
          </p:nvCxnSpPr>
          <p:spPr>
            <a:xfrm>
              <a:off x="536788" y="5519721"/>
              <a:ext cx="3389868" cy="0"/>
            </a:xfrm>
            <a:prstGeom prst="straightConnector1">
              <a:avLst/>
            </a:prstGeom>
            <a:noFill/>
            <a:ln cap="flat" cmpd="sng" w="19050">
              <a:solidFill>
                <a:srgbClr val="595959"/>
              </a:solidFill>
              <a:prstDash val="dash"/>
              <a:round/>
              <a:headEnd len="sm" w="sm" type="none"/>
              <a:tailEnd len="sm" w="sm" type="none"/>
            </a:ln>
          </p:spPr>
        </p:cxnSp>
        <p:sp>
          <p:nvSpPr>
            <p:cNvPr id="837" name="Google Shape;837;p48"/>
            <p:cNvSpPr txBox="1"/>
            <p:nvPr/>
          </p:nvSpPr>
          <p:spPr>
            <a:xfrm>
              <a:off x="780799" y="4302141"/>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60.6兆円</a:t>
              </a:r>
              <a:endParaRPr b="1" i="0" sz="950" u="none" cap="none" strike="noStrike">
                <a:solidFill>
                  <a:schemeClr val="dk1"/>
                </a:solidFill>
                <a:latin typeface="Noto Sans JP"/>
                <a:ea typeface="Noto Sans JP"/>
                <a:cs typeface="Noto Sans JP"/>
                <a:sym typeface="Noto Sans JP"/>
              </a:endParaRPr>
            </a:p>
          </p:txBody>
        </p:sp>
        <p:sp>
          <p:nvSpPr>
            <p:cNvPr id="838" name="Google Shape;838;p48"/>
            <p:cNvSpPr txBox="1"/>
            <p:nvPr/>
          </p:nvSpPr>
          <p:spPr>
            <a:xfrm>
              <a:off x="2477074" y="3816189"/>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77.1兆円</a:t>
              </a:r>
              <a:endParaRPr b="1" i="0" sz="950" u="none" cap="none" strike="noStrike">
                <a:solidFill>
                  <a:schemeClr val="dk1"/>
                </a:solidFill>
                <a:latin typeface="Noto Sans JP"/>
                <a:ea typeface="Noto Sans JP"/>
                <a:cs typeface="Noto Sans JP"/>
                <a:sym typeface="Noto Sans JP"/>
              </a:endParaRPr>
            </a:p>
          </p:txBody>
        </p:sp>
        <p:sp>
          <p:nvSpPr>
            <p:cNvPr id="839" name="Google Shape;839;p48"/>
            <p:cNvSpPr/>
            <p:nvPr/>
          </p:nvSpPr>
          <p:spPr>
            <a:xfrm rot="-2131330">
              <a:off x="1800927" y="4264872"/>
              <a:ext cx="772954" cy="116968"/>
            </a:xfrm>
            <a:prstGeom prst="rightArrow">
              <a:avLst>
                <a:gd fmla="val 31772" name="adj1"/>
                <a:gd fmla="val 65569" name="adj2"/>
              </a:avLst>
            </a:prstGeom>
            <a:solidFill>
              <a:srgbClr val="5394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40" name="Google Shape;840;p48"/>
            <p:cNvSpPr txBox="1"/>
            <p:nvPr/>
          </p:nvSpPr>
          <p:spPr>
            <a:xfrm>
              <a:off x="1855657" y="448286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216FCD"/>
                  </a:solidFill>
                  <a:latin typeface="Noto Sans JP"/>
                  <a:ea typeface="Noto Sans JP"/>
                  <a:cs typeface="Noto Sans JP"/>
                  <a:sym typeface="Noto Sans JP"/>
                </a:rPr>
                <a:t>+16.5兆円</a:t>
              </a:r>
              <a:endParaRPr b="1" i="0" sz="1300" u="none" cap="none" strike="noStrike">
                <a:solidFill>
                  <a:srgbClr val="000000"/>
                </a:solidFill>
                <a:latin typeface="Arial"/>
                <a:ea typeface="Arial"/>
                <a:cs typeface="Arial"/>
                <a:sym typeface="Arial"/>
              </a:endParaRPr>
            </a:p>
          </p:txBody>
        </p:sp>
        <p:sp>
          <p:nvSpPr>
            <p:cNvPr id="841" name="Google Shape;841;p48"/>
            <p:cNvSpPr txBox="1"/>
            <p:nvPr/>
          </p:nvSpPr>
          <p:spPr>
            <a:xfrm>
              <a:off x="2564098" y="1940434"/>
              <a:ext cx="1069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35.4兆円</a:t>
              </a:r>
              <a:endParaRPr b="1" i="0" sz="950" u="none" cap="none" strike="noStrike">
                <a:solidFill>
                  <a:srgbClr val="EA5050"/>
                </a:solidFill>
                <a:latin typeface="Noto Sans JP"/>
                <a:ea typeface="Noto Sans JP"/>
                <a:cs typeface="Noto Sans JP"/>
                <a:sym typeface="Noto Sans JP"/>
              </a:endParaRPr>
            </a:p>
          </p:txBody>
        </p:sp>
        <p:sp>
          <p:nvSpPr>
            <p:cNvPr id="842" name="Google Shape;842;p48"/>
            <p:cNvSpPr txBox="1"/>
            <p:nvPr/>
          </p:nvSpPr>
          <p:spPr>
            <a:xfrm>
              <a:off x="901586" y="557062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843" name="Google Shape;843;p48"/>
            <p:cNvSpPr txBox="1"/>
            <p:nvPr/>
          </p:nvSpPr>
          <p:spPr>
            <a:xfrm>
              <a:off x="2504358" y="5570624"/>
              <a:ext cx="1163100" cy="6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（令和6年度）</a:t>
              </a:r>
              <a:endParaRPr b="1" i="0" sz="105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844" name="Google Shape;844;p48"/>
            <p:cNvCxnSpPr/>
            <p:nvPr/>
          </p:nvCxnSpPr>
          <p:spPr>
            <a:xfrm rot="10800000">
              <a:off x="1313375" y="2910215"/>
              <a:ext cx="49750" cy="271198"/>
            </a:xfrm>
            <a:prstGeom prst="straightConnector1">
              <a:avLst/>
            </a:prstGeom>
            <a:noFill/>
            <a:ln cap="flat" cmpd="sng" w="15875">
              <a:solidFill>
                <a:schemeClr val="dk1"/>
              </a:solidFill>
              <a:prstDash val="solid"/>
              <a:round/>
              <a:headEnd len="sm" w="sm" type="none"/>
              <a:tailEnd len="sm" w="sm" type="none"/>
            </a:ln>
          </p:spPr>
        </p:cxnSp>
        <p:sp>
          <p:nvSpPr>
            <p:cNvPr id="845" name="Google Shape;845;p48"/>
            <p:cNvSpPr txBox="1"/>
            <p:nvPr/>
          </p:nvSpPr>
          <p:spPr>
            <a:xfrm>
              <a:off x="1702607" y="2206363"/>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+29.8兆円</a:t>
              </a:r>
              <a:endParaRPr b="1" i="0" sz="1300" u="none" cap="none" strike="noStrike">
                <a:solidFill>
                  <a:srgbClr val="000000"/>
                </a:solidFill>
                <a:latin typeface="Arial"/>
                <a:ea typeface="Arial"/>
                <a:cs typeface="Arial"/>
                <a:sym typeface="Arial"/>
              </a:endParaRPr>
            </a:p>
          </p:txBody>
        </p:sp>
        <p:grpSp>
          <p:nvGrpSpPr>
            <p:cNvPr id="846" name="Google Shape;846;p48"/>
            <p:cNvGrpSpPr/>
            <p:nvPr/>
          </p:nvGrpSpPr>
          <p:grpSpPr>
            <a:xfrm>
              <a:off x="756694" y="2478780"/>
              <a:ext cx="1123500" cy="416400"/>
              <a:chOff x="4962297" y="3351616"/>
              <a:chExt cx="1123500" cy="416400"/>
            </a:xfrm>
          </p:grpSpPr>
          <p:sp>
            <p:nvSpPr>
              <p:cNvPr id="847" name="Google Shape;847;p48"/>
              <p:cNvSpPr txBox="1"/>
              <p:nvPr/>
            </p:nvSpPr>
            <p:spPr>
              <a:xfrm>
                <a:off x="4962297" y="3363000"/>
                <a:ext cx="11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5.6兆円</a:t>
                </a:r>
                <a:endParaRPr b="1" i="0" sz="950" u="none" cap="none" strike="noStrike">
                  <a:solidFill>
                    <a:srgbClr val="EA5050"/>
                  </a:solidFill>
                  <a:latin typeface="Noto Sans JP"/>
                  <a:ea typeface="Noto Sans JP"/>
                  <a:cs typeface="Noto Sans JP"/>
                  <a:sym typeface="Noto Sans JP"/>
                </a:endParaRPr>
              </a:p>
            </p:txBody>
          </p:sp>
          <p:sp>
            <p:nvSpPr>
              <p:cNvPr id="848" name="Google Shape;848;p48"/>
              <p:cNvSpPr/>
              <p:nvPr/>
            </p:nvSpPr>
            <p:spPr>
              <a:xfrm>
                <a:off x="4986403" y="3351616"/>
                <a:ext cx="954000" cy="4164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sp>
          <p:nvSpPr>
            <p:cNvPr id="849" name="Google Shape;849;p48"/>
            <p:cNvSpPr/>
            <p:nvPr/>
          </p:nvSpPr>
          <p:spPr>
            <a:xfrm rot="-3792458">
              <a:off x="1588500" y="2628479"/>
              <a:ext cx="1251224" cy="116992"/>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nvGrpSpPr>
            <p:cNvPr id="850" name="Google Shape;850;p48"/>
            <p:cNvGrpSpPr/>
            <p:nvPr/>
          </p:nvGrpSpPr>
          <p:grpSpPr>
            <a:xfrm>
              <a:off x="536792" y="1552379"/>
              <a:ext cx="828300" cy="284400"/>
              <a:chOff x="4695917" y="1897979"/>
              <a:chExt cx="828300" cy="284400"/>
            </a:xfrm>
          </p:grpSpPr>
          <p:sp>
            <p:nvSpPr>
              <p:cNvPr id="851" name="Google Shape;851;p48"/>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52" name="Google Shape;852;p48"/>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nvGrpSpPr>
            <p:cNvPr id="853" name="Google Shape;853;p48"/>
            <p:cNvGrpSpPr/>
            <p:nvPr/>
          </p:nvGrpSpPr>
          <p:grpSpPr>
            <a:xfrm>
              <a:off x="1909750" y="1474850"/>
              <a:ext cx="608725" cy="1868950"/>
              <a:chOff x="1909750" y="1474850"/>
              <a:chExt cx="608725" cy="1868950"/>
            </a:xfrm>
          </p:grpSpPr>
          <p:cxnSp>
            <p:nvCxnSpPr>
              <p:cNvPr id="854" name="Google Shape;854;p48"/>
              <p:cNvCxnSpPr/>
              <p:nvPr/>
            </p:nvCxnSpPr>
            <p:spPr>
              <a:xfrm flipH="1">
                <a:off x="1909750" y="1474850"/>
                <a:ext cx="600300" cy="1666200"/>
              </a:xfrm>
              <a:prstGeom prst="straightConnector1">
                <a:avLst/>
              </a:prstGeom>
              <a:noFill/>
              <a:ln cap="flat" cmpd="sng" w="9525">
                <a:solidFill>
                  <a:srgbClr val="7F7F7F"/>
                </a:solidFill>
                <a:prstDash val="dash"/>
                <a:round/>
                <a:headEnd len="sm" w="sm" type="none"/>
                <a:tailEnd len="sm" w="sm" type="none"/>
              </a:ln>
            </p:spPr>
          </p:cxnSp>
          <p:cxnSp>
            <p:nvCxnSpPr>
              <p:cNvPr id="855" name="Google Shape;855;p48"/>
              <p:cNvCxnSpPr/>
              <p:nvPr/>
            </p:nvCxnSpPr>
            <p:spPr>
              <a:xfrm flipH="1" rot="10800000">
                <a:off x="1925075" y="2730300"/>
                <a:ext cx="593400" cy="613500"/>
              </a:xfrm>
              <a:prstGeom prst="straightConnector1">
                <a:avLst/>
              </a:prstGeom>
              <a:noFill/>
              <a:ln cap="flat" cmpd="sng" w="9525">
                <a:solidFill>
                  <a:srgbClr val="7F7F7F"/>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grpSp>
        <p:nvGrpSpPr>
          <p:cNvPr id="861" name="Google Shape;861;p49"/>
          <p:cNvGrpSpPr/>
          <p:nvPr/>
        </p:nvGrpSpPr>
        <p:grpSpPr>
          <a:xfrm>
            <a:off x="323851" y="1085670"/>
            <a:ext cx="8519100" cy="827100"/>
            <a:chOff x="323851" y="1085670"/>
            <a:chExt cx="8519100" cy="827100"/>
          </a:xfrm>
        </p:grpSpPr>
        <p:sp>
          <p:nvSpPr>
            <p:cNvPr id="862" name="Google Shape;862;p49"/>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863" name="Google Shape;863;p49"/>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社会保障関係費は今後も増えるのか</a:t>
              </a:r>
              <a:endParaRPr b="1" i="0" sz="1400" u="none" cap="none" strike="noStrike">
                <a:solidFill>
                  <a:srgbClr val="000000"/>
                </a:solidFill>
                <a:latin typeface="Arial"/>
                <a:ea typeface="Arial"/>
                <a:cs typeface="Arial"/>
                <a:sym typeface="Arial"/>
              </a:endParaRPr>
            </a:p>
          </p:txBody>
        </p:sp>
      </p:grpSp>
      <p:sp>
        <p:nvSpPr>
          <p:cNvPr id="864" name="Google Shape;864;p49"/>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65" name="Google Shape;865;p49"/>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66" name="Google Shape;866;p49"/>
          <p:cNvSpPr txBox="1"/>
          <p:nvPr/>
        </p:nvSpPr>
        <p:spPr>
          <a:xfrm>
            <a:off x="340205" y="2792501"/>
            <a:ext cx="87711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日本は、他国に類をみない速度で高齢化が進んでいます。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今後、高齢化はさらに進展し、2025年（令和７年）には</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いわゆる「団塊の世代」の全員が後期高齢者である75歳以上となり</a:t>
            </a:r>
            <a:r>
              <a:rPr b="1" i="0" lang="ja" sz="1700" u="none" cap="none" strike="noStrike">
                <a:solidFill>
                  <a:schemeClr val="dk1"/>
                </a:solidFill>
                <a:latin typeface="Noto Sans JP"/>
                <a:ea typeface="Noto Sans JP"/>
                <a:cs typeface="Noto Sans JP"/>
                <a:sym typeface="Noto Sans JP"/>
              </a:rPr>
              <a:t>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※「団塊の世代」とは、出生率の高かった昭和22年から昭和24年に生まれた世代</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2000" u="none" cap="none" strike="noStrike">
                <a:solidFill>
                  <a:srgbClr val="005BAD"/>
                </a:solidFill>
                <a:latin typeface="Noto Sans JP"/>
                <a:ea typeface="Noto Sans JP"/>
                <a:cs typeface="Noto Sans JP"/>
                <a:sym typeface="Noto Sans JP"/>
              </a:rPr>
              <a:t>75歳以上になると、１人当たりの医療や介護の費用は急増</a:t>
            </a:r>
            <a:r>
              <a:rPr b="1" i="0" lang="ja" sz="1700" u="none" cap="none" strike="noStrike">
                <a:solidFill>
                  <a:schemeClr val="dk1"/>
                </a:solidFill>
                <a:latin typeface="Noto Sans JP"/>
                <a:ea typeface="Noto Sans JP"/>
                <a:cs typeface="Noto Sans JP"/>
                <a:sym typeface="Noto Sans JP"/>
              </a:rPr>
              <a:t>することから、</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持続可能な社会保障制度を作るために残された時間はわずかです。</a:t>
            </a:r>
            <a:endParaRPr b="1" i="0" sz="1400" u="none" cap="none" strike="noStrike">
              <a:solidFill>
                <a:srgbClr val="000000"/>
              </a:solidFill>
              <a:latin typeface="Arial"/>
              <a:ea typeface="Arial"/>
              <a:cs typeface="Arial"/>
              <a:sym typeface="Arial"/>
            </a:endParaRPr>
          </a:p>
        </p:txBody>
      </p:sp>
      <p:pic>
        <p:nvPicPr>
          <p:cNvPr id="867" name="Google Shape;867;p49"/>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600"/>
                                        <p:tgtEl>
                                          <p:spTgt spid="8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6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50"/>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74" name="Google Shape;874;p50"/>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875" name="Google Shape;875;p50"/>
          <p:cNvGrpSpPr/>
          <p:nvPr/>
        </p:nvGrpSpPr>
        <p:grpSpPr>
          <a:xfrm>
            <a:off x="306265" y="1174782"/>
            <a:ext cx="4604136" cy="259552"/>
            <a:chOff x="643082" y="2567207"/>
            <a:chExt cx="4604136" cy="259552"/>
          </a:xfrm>
        </p:grpSpPr>
        <p:sp>
          <p:nvSpPr>
            <p:cNvPr id="876" name="Google Shape;876;p50"/>
            <p:cNvSpPr txBox="1"/>
            <p:nvPr/>
          </p:nvSpPr>
          <p:spPr>
            <a:xfrm>
              <a:off x="643082" y="2567207"/>
              <a:ext cx="1490100" cy="231000"/>
            </a:xfrm>
            <a:prstGeom prst="rect">
              <a:avLst/>
            </a:prstGeom>
            <a:noFill/>
            <a:ln>
              <a:noFill/>
            </a:ln>
          </p:spPr>
          <p:txBody>
            <a:bodyPr anchorCtr="0" anchor="t" bIns="0" lIns="0" spcFirstLastPara="1" rIns="0" wrap="square" tIns="0">
              <a:spAutoFit/>
            </a:bodyPr>
            <a:lstStyle/>
            <a:p>
              <a:pPr indent="-174678" lvl="0" marL="185814" marR="4688"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日本の高齢化率</a:t>
              </a:r>
              <a:endParaRPr b="1" i="0" sz="1500" u="none" cap="none" strike="noStrike">
                <a:solidFill>
                  <a:srgbClr val="231916"/>
                </a:solidFill>
                <a:latin typeface="Noto Sans JP"/>
                <a:ea typeface="Noto Sans JP"/>
                <a:cs typeface="Noto Sans JP"/>
                <a:sym typeface="Noto Sans JP"/>
              </a:endParaRPr>
            </a:p>
          </p:txBody>
        </p:sp>
        <p:sp>
          <p:nvSpPr>
            <p:cNvPr id="877" name="Google Shape;877;p50"/>
            <p:cNvSpPr txBox="1"/>
            <p:nvPr/>
          </p:nvSpPr>
          <p:spPr>
            <a:xfrm>
              <a:off x="2091518" y="2572959"/>
              <a:ext cx="3155700" cy="253800"/>
            </a:xfrm>
            <a:prstGeom prst="rect">
              <a:avLst/>
            </a:prstGeom>
            <a:noFill/>
            <a:ln>
              <a:noFill/>
            </a:ln>
          </p:spPr>
          <p:txBody>
            <a:bodyPr anchorCtr="0" anchor="t" bIns="45700" lIns="91425" spcFirstLastPara="1" rIns="91425" wrap="square" tIns="45700">
              <a:spAutoFit/>
            </a:bodyPr>
            <a:lstStyle/>
            <a:p>
              <a:pPr indent="-325324" lvl="0" marL="325324" marR="0" rtl="0" algn="l">
                <a:lnSpc>
                  <a:spcPct val="100000"/>
                </a:lnSpc>
                <a:spcBef>
                  <a:spcPts val="0"/>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(高齢化率＝総人口に占める65歳以上人口の割合)</a:t>
              </a:r>
              <a:endParaRPr b="1" i="0" sz="1400" u="none" cap="none" strike="noStrike">
                <a:solidFill>
                  <a:srgbClr val="000000"/>
                </a:solidFill>
                <a:latin typeface="Arial"/>
                <a:ea typeface="Arial"/>
                <a:cs typeface="Arial"/>
                <a:sym typeface="Arial"/>
              </a:endParaRPr>
            </a:p>
          </p:txBody>
        </p:sp>
      </p:grpSp>
      <p:grpSp>
        <p:nvGrpSpPr>
          <p:cNvPr id="878" name="Google Shape;878;p50"/>
          <p:cNvGrpSpPr/>
          <p:nvPr/>
        </p:nvGrpSpPr>
        <p:grpSpPr>
          <a:xfrm>
            <a:off x="-132987" y="1500681"/>
            <a:ext cx="9144003" cy="4527343"/>
            <a:chOff x="-132987" y="1500681"/>
            <a:chExt cx="9144003" cy="4527343"/>
          </a:xfrm>
        </p:grpSpPr>
        <p:sp>
          <p:nvSpPr>
            <p:cNvPr id="879" name="Google Shape;879;p50"/>
            <p:cNvSpPr txBox="1"/>
            <p:nvPr/>
          </p:nvSpPr>
          <p:spPr>
            <a:xfrm>
              <a:off x="562605" y="5781724"/>
              <a:ext cx="8330700" cy="246300"/>
            </a:xfrm>
            <a:prstGeom prst="rect">
              <a:avLst/>
            </a:prstGeom>
            <a:noFill/>
            <a:ln>
              <a:noFill/>
            </a:ln>
          </p:spPr>
          <p:txBody>
            <a:bodyPr anchorCtr="0" anchor="t"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出所 ： 日本：総務省「人口推計」、国立社会保障・人口問題研究所　「日本の将来推計人口（令和５年推計）」（出生中位・死亡中位仮定）</a:t>
              </a:r>
              <a:endParaRPr b="0" i="0" sz="800" u="none" cap="none" strike="noStrike">
                <a:solidFill>
                  <a:srgbClr val="000000"/>
                </a:solidFill>
                <a:latin typeface="Noto Sans JP"/>
                <a:ea typeface="Noto Sans JP"/>
                <a:cs typeface="Noto Sans JP"/>
                <a:sym typeface="Noto Sans JP"/>
              </a:endParaRPr>
            </a:p>
            <a:p>
              <a:pPr indent="0" lvl="0" marL="360000"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諸外国：国連“World Population Prospects 2022”</a:t>
              </a:r>
              <a:endParaRPr b="0" i="0" sz="1400" u="none" cap="none" strike="noStrike">
                <a:solidFill>
                  <a:srgbClr val="000000"/>
                </a:solidFill>
                <a:latin typeface="Arial"/>
                <a:ea typeface="Arial"/>
                <a:cs typeface="Arial"/>
                <a:sym typeface="Arial"/>
              </a:endParaRPr>
            </a:p>
          </p:txBody>
        </p:sp>
        <p:grpSp>
          <p:nvGrpSpPr>
            <p:cNvPr id="880" name="Google Shape;880;p50"/>
            <p:cNvGrpSpPr/>
            <p:nvPr/>
          </p:nvGrpSpPr>
          <p:grpSpPr>
            <a:xfrm>
              <a:off x="-132987" y="1500681"/>
              <a:ext cx="9144003" cy="4214814"/>
              <a:chOff x="-132987" y="1500681"/>
              <a:chExt cx="9144003" cy="4214814"/>
            </a:xfrm>
          </p:grpSpPr>
          <p:pic>
            <p:nvPicPr>
              <p:cNvPr id="881" name="Google Shape;881;p50"/>
              <p:cNvPicPr preferRelativeResize="0"/>
              <p:nvPr/>
            </p:nvPicPr>
            <p:blipFill rotWithShape="1">
              <a:blip r:embed="rId3">
                <a:alphaModFix/>
              </a:blip>
              <a:srcRect b="0" l="0" r="0" t="0"/>
              <a:stretch/>
            </p:blipFill>
            <p:spPr>
              <a:xfrm>
                <a:off x="-132987" y="1500681"/>
                <a:ext cx="9144003" cy="4214814"/>
              </a:xfrm>
              <a:prstGeom prst="rect">
                <a:avLst/>
              </a:prstGeom>
              <a:noFill/>
              <a:ln>
                <a:noFill/>
              </a:ln>
            </p:spPr>
          </p:pic>
          <p:sp>
            <p:nvSpPr>
              <p:cNvPr id="882" name="Google Shape;882;p50"/>
              <p:cNvSpPr/>
              <p:nvPr/>
            </p:nvSpPr>
            <p:spPr>
              <a:xfrm>
                <a:off x="4372225" y="2112425"/>
                <a:ext cx="8325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3" name="Google Shape;883;p50"/>
            <p:cNvSpPr txBox="1"/>
            <p:nvPr/>
          </p:nvSpPr>
          <p:spPr>
            <a:xfrm>
              <a:off x="4528442" y="2360870"/>
              <a:ext cx="820500" cy="310200"/>
            </a:xfrm>
            <a:prstGeom prst="rect">
              <a:avLst/>
            </a:prstGeom>
            <a:noFill/>
            <a:ln>
              <a:noFill/>
            </a:ln>
          </p:spPr>
          <p:txBody>
            <a:bodyPr anchorCtr="0" anchor="t" bIns="0" lIns="0" spcFirstLastPara="1" rIns="0" wrap="square" tIns="0">
              <a:spAutoFit/>
            </a:bodyPr>
            <a:lstStyle/>
            <a:p>
              <a:pPr indent="-185813" lvl="0" marL="196951" marR="4687" rtl="0" algn="l">
                <a:lnSpc>
                  <a:spcPct val="101499"/>
                </a:lnSpc>
                <a:spcBef>
                  <a:spcPts val="0"/>
                </a:spcBef>
                <a:spcAft>
                  <a:spcPts val="0"/>
                </a:spcAft>
                <a:buClr>
                  <a:srgbClr val="000000"/>
                </a:buClr>
                <a:buSzPts val="1000"/>
                <a:buFont typeface="Arial"/>
                <a:buNone/>
              </a:pPr>
              <a:r>
                <a:rPr b="1" i="0" lang="ja" sz="1000" u="none" cap="none" strike="noStrike">
                  <a:solidFill>
                    <a:srgbClr val="000000"/>
                  </a:solidFill>
                  <a:latin typeface="Noto Sans JP"/>
                  <a:ea typeface="Noto Sans JP"/>
                  <a:cs typeface="Noto Sans JP"/>
                  <a:sym typeface="Noto Sans JP"/>
                </a:rPr>
                <a:t>（2024年）  29.4</a:t>
              </a:r>
              <a:endParaRPr b="1" i="0" sz="1000" u="none" cap="none" strike="noStrike">
                <a:solidFill>
                  <a:srgbClr val="000000"/>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6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b="0" l="0" r="0" t="0"/>
          <a:stretch/>
        </p:blipFill>
        <p:spPr>
          <a:xfrm>
            <a:off x="240031" y="882587"/>
            <a:ext cx="8571030" cy="5060737"/>
          </a:xfrm>
          <a:prstGeom prst="rect">
            <a:avLst/>
          </a:prstGeom>
          <a:noFill/>
          <a:ln>
            <a:noFill/>
          </a:ln>
        </p:spPr>
      </p:pic>
      <p:grpSp>
        <p:nvGrpSpPr>
          <p:cNvPr id="249" name="Google Shape;249;p33"/>
          <p:cNvGrpSpPr/>
          <p:nvPr/>
        </p:nvGrpSpPr>
        <p:grpSpPr>
          <a:xfrm>
            <a:off x="287921" y="6410880"/>
            <a:ext cx="8532000" cy="374400"/>
            <a:chOff x="322211" y="6410880"/>
            <a:chExt cx="8532000" cy="374400"/>
          </a:xfrm>
        </p:grpSpPr>
        <p:sp>
          <p:nvSpPr>
            <p:cNvPr id="250" name="Google Shape;250;p33"/>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51" name="Google Shape;251;p33"/>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cxnSp>
        <p:nvCxnSpPr>
          <p:cNvPr id="252" name="Google Shape;252;p33">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253" name="Google Shape;253;p33">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254" name="Google Shape;254;p3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255" name="Google Shape;255;p33"/>
          <p:cNvSpPr txBox="1"/>
          <p:nvPr/>
        </p:nvSpPr>
        <p:spPr>
          <a:xfrm>
            <a:off x="762244" y="6473251"/>
            <a:ext cx="59570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身近な税金をもっと調べよう　</a:t>
            </a:r>
            <a:r>
              <a:rPr b="0" i="0" lang="ja" sz="1100" u="sng" cap="none" strike="noStrike">
                <a:solidFill>
                  <a:schemeClr val="hlink"/>
                </a:solidFill>
                <a:latin typeface="Arial"/>
                <a:ea typeface="Arial"/>
                <a:cs typeface="Arial"/>
                <a:sym typeface="Arial"/>
                <a:hlinkClick r:id="rId4"/>
              </a:rPr>
              <a:t>https://www.mof.go.jp/tax_information/index.html </a:t>
            </a:r>
            <a:r>
              <a:rPr b="0" i="0" lang="ja" sz="1000" u="none" cap="none" strike="noStrike">
                <a:solidFill>
                  <a:schemeClr val="dk1"/>
                </a:solidFill>
                <a:latin typeface="Noto Sans JP"/>
                <a:ea typeface="Noto Sans JP"/>
                <a:cs typeface="Noto Sans JP"/>
                <a:sym typeface="Noto Sans JP"/>
              </a:rPr>
              <a:t>(財務省HP）</a:t>
            </a:r>
            <a:endParaRPr b="0" i="0" sz="1100" u="none" cap="none" strike="noStrike">
              <a:solidFill>
                <a:schemeClr val="dk1"/>
              </a:solidFill>
              <a:latin typeface="Noto Sans JP"/>
              <a:ea typeface="Noto Sans JP"/>
              <a:cs typeface="Noto Sans JP"/>
              <a:sym typeface="Noto Sans JP"/>
            </a:endParaRPr>
          </a:p>
        </p:txBody>
      </p:sp>
      <p:sp>
        <p:nvSpPr>
          <p:cNvPr id="256" name="Google Shape;256;p33"/>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grpSp>
        <p:nvGrpSpPr>
          <p:cNvPr id="257" name="Google Shape;257;p33"/>
          <p:cNvGrpSpPr/>
          <p:nvPr/>
        </p:nvGrpSpPr>
        <p:grpSpPr>
          <a:xfrm>
            <a:off x="-29057" y="6108719"/>
            <a:ext cx="832606" cy="749280"/>
            <a:chOff x="-35154" y="5996310"/>
            <a:chExt cx="945432" cy="850815"/>
          </a:xfrm>
        </p:grpSpPr>
        <p:sp>
          <p:nvSpPr>
            <p:cNvPr id="258" name="Google Shape;258;p33"/>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33"/>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33"/>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261" name="Google Shape;261;p33"/>
          <p:cNvGrpSpPr/>
          <p:nvPr/>
        </p:nvGrpSpPr>
        <p:grpSpPr>
          <a:xfrm>
            <a:off x="543947" y="1116027"/>
            <a:ext cx="2160591" cy="792000"/>
            <a:chOff x="543947" y="1116027"/>
            <a:chExt cx="2160591" cy="792000"/>
          </a:xfrm>
        </p:grpSpPr>
        <p:grpSp>
          <p:nvGrpSpPr>
            <p:cNvPr id="262" name="Google Shape;262;p33"/>
            <p:cNvGrpSpPr/>
            <p:nvPr/>
          </p:nvGrpSpPr>
          <p:grpSpPr>
            <a:xfrm>
              <a:off x="543947" y="1116027"/>
              <a:ext cx="2160591" cy="792000"/>
              <a:chOff x="403588" y="1116027"/>
              <a:chExt cx="2160591" cy="792000"/>
            </a:xfrm>
          </p:grpSpPr>
          <p:sp>
            <p:nvSpPr>
              <p:cNvPr id="263" name="Google Shape;263;p33"/>
              <p:cNvSpPr/>
              <p:nvPr/>
            </p:nvSpPr>
            <p:spPr>
              <a:xfrm>
                <a:off x="403588" y="1116027"/>
                <a:ext cx="2160591" cy="792000"/>
              </a:xfrm>
              <a:prstGeom prst="rect">
                <a:avLst/>
              </a:prstGeom>
              <a:solidFill>
                <a:schemeClr val="lt1">
                  <a:alpha val="89019"/>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 </a:t>
                </a:r>
                <a:r>
                  <a:rPr b="1" i="0" lang="ja" sz="2400" u="none" cap="none" strike="noStrike">
                    <a:solidFill>
                      <a:srgbClr val="005BAD"/>
                    </a:solidFill>
                    <a:latin typeface="Noto Sans JP"/>
                    <a:ea typeface="Noto Sans JP"/>
                    <a:cs typeface="Noto Sans JP"/>
                    <a:sym typeface="Noto Sans JP"/>
                  </a:rPr>
                  <a:t>家</a:t>
                </a:r>
                <a:endParaRPr b="0" i="0" sz="1400" u="none" cap="none" strike="noStrike">
                  <a:solidFill>
                    <a:srgbClr val="000000"/>
                  </a:solidFill>
                  <a:latin typeface="Arial"/>
                  <a:ea typeface="Arial"/>
                  <a:cs typeface="Arial"/>
                  <a:sym typeface="Arial"/>
                </a:endParaRPr>
              </a:p>
            </p:txBody>
          </p:sp>
          <p:cxnSp>
            <p:nvCxnSpPr>
              <p:cNvPr id="264" name="Google Shape;264;p33"/>
              <p:cNvCxnSpPr/>
              <p:nvPr/>
            </p:nvCxnSpPr>
            <p:spPr>
              <a:xfrm>
                <a:off x="920691" y="1242027"/>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65" name="Google Shape;265;p33"/>
            <p:cNvGrpSpPr/>
            <p:nvPr/>
          </p:nvGrpSpPr>
          <p:grpSpPr>
            <a:xfrm>
              <a:off x="1009534" y="1143153"/>
              <a:ext cx="1627500" cy="738966"/>
              <a:chOff x="897608" y="1196604"/>
              <a:chExt cx="1627500" cy="738966"/>
            </a:xfrm>
          </p:grpSpPr>
          <p:sp>
            <p:nvSpPr>
              <p:cNvPr id="266" name="Google Shape;266;p33"/>
              <p:cNvSpPr txBox="1"/>
              <p:nvPr/>
            </p:nvSpPr>
            <p:spPr>
              <a:xfrm>
                <a:off x="897608" y="119660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sp>
            <p:nvSpPr>
              <p:cNvPr id="267" name="Google Shape;267;p33"/>
              <p:cNvSpPr txBox="1"/>
              <p:nvPr/>
            </p:nvSpPr>
            <p:spPr>
              <a:xfrm>
                <a:off x="897608" y="1510770"/>
                <a:ext cx="16275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固定資産税</a:t>
                </a:r>
                <a:endParaRPr b="1" i="0" sz="1400" u="none" cap="none" strike="noStrike">
                  <a:solidFill>
                    <a:srgbClr val="000000"/>
                  </a:solidFill>
                  <a:latin typeface="Arial"/>
                  <a:ea typeface="Arial"/>
                  <a:cs typeface="Arial"/>
                  <a:sym typeface="Arial"/>
                </a:endParaRPr>
              </a:p>
            </p:txBody>
          </p:sp>
        </p:grpSp>
      </p:grpSp>
      <p:grpSp>
        <p:nvGrpSpPr>
          <p:cNvPr id="268" name="Google Shape;268;p33"/>
          <p:cNvGrpSpPr/>
          <p:nvPr/>
        </p:nvGrpSpPr>
        <p:grpSpPr>
          <a:xfrm>
            <a:off x="4970206" y="1116027"/>
            <a:ext cx="2315497" cy="791657"/>
            <a:chOff x="4970206" y="1164174"/>
            <a:chExt cx="2315497" cy="791657"/>
          </a:xfrm>
        </p:grpSpPr>
        <p:grpSp>
          <p:nvGrpSpPr>
            <p:cNvPr id="269" name="Google Shape;269;p33"/>
            <p:cNvGrpSpPr/>
            <p:nvPr/>
          </p:nvGrpSpPr>
          <p:grpSpPr>
            <a:xfrm>
              <a:off x="4970206" y="1164174"/>
              <a:ext cx="2315497" cy="791657"/>
              <a:chOff x="6297163" y="2594917"/>
              <a:chExt cx="2315497" cy="791657"/>
            </a:xfrm>
          </p:grpSpPr>
          <p:sp>
            <p:nvSpPr>
              <p:cNvPr id="270" name="Google Shape;270;p33"/>
              <p:cNvSpPr/>
              <p:nvPr/>
            </p:nvSpPr>
            <p:spPr>
              <a:xfrm>
                <a:off x="6297163" y="2594917"/>
                <a:ext cx="2315497" cy="791657"/>
              </a:xfrm>
              <a:prstGeom prst="rect">
                <a:avLst/>
              </a:prstGeom>
              <a:solidFill>
                <a:schemeClr val="lt1">
                  <a:alpha val="94117"/>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会社</a:t>
                </a:r>
                <a:endParaRPr b="1" i="0" sz="1800" u="none" cap="none" strike="noStrike">
                  <a:solidFill>
                    <a:srgbClr val="005BAD"/>
                  </a:solidFill>
                  <a:latin typeface="Noto Sans JP"/>
                  <a:ea typeface="Noto Sans JP"/>
                  <a:cs typeface="Noto Sans JP"/>
                  <a:sym typeface="Noto Sans JP"/>
                </a:endParaRPr>
              </a:p>
            </p:txBody>
          </p:sp>
          <p:cxnSp>
            <p:nvCxnSpPr>
              <p:cNvPr id="271" name="Google Shape;271;p33"/>
              <p:cNvCxnSpPr/>
              <p:nvPr/>
            </p:nvCxnSpPr>
            <p:spPr>
              <a:xfrm>
                <a:off x="6989438" y="2720745"/>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72" name="Google Shape;272;p33"/>
            <p:cNvGrpSpPr/>
            <p:nvPr/>
          </p:nvGrpSpPr>
          <p:grpSpPr>
            <a:xfrm>
              <a:off x="5553237" y="1194825"/>
              <a:ext cx="1718700" cy="731922"/>
              <a:chOff x="6929462" y="2615864"/>
              <a:chExt cx="1718700" cy="731922"/>
            </a:xfrm>
          </p:grpSpPr>
          <p:sp>
            <p:nvSpPr>
              <p:cNvPr id="273" name="Google Shape;273;p33"/>
              <p:cNvSpPr txBox="1"/>
              <p:nvPr/>
            </p:nvSpPr>
            <p:spPr>
              <a:xfrm>
                <a:off x="6929462" y="261586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法人税</a:t>
                </a:r>
                <a:endParaRPr b="1" i="0" sz="1400" u="none" cap="none" strike="noStrike">
                  <a:solidFill>
                    <a:srgbClr val="000000"/>
                  </a:solidFill>
                  <a:latin typeface="Arial"/>
                  <a:ea typeface="Arial"/>
                  <a:cs typeface="Arial"/>
                  <a:sym typeface="Arial"/>
                </a:endParaRPr>
              </a:p>
            </p:txBody>
          </p:sp>
          <p:sp>
            <p:nvSpPr>
              <p:cNvPr id="274" name="Google Shape;274;p33"/>
              <p:cNvSpPr txBox="1"/>
              <p:nvPr/>
            </p:nvSpPr>
            <p:spPr>
              <a:xfrm>
                <a:off x="6929462" y="2922986"/>
                <a:ext cx="17187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所得税</a:t>
                </a:r>
                <a:r>
                  <a:rPr b="1" i="0" lang="ja" sz="1600" u="none" cap="none" strike="noStrike">
                    <a:solidFill>
                      <a:srgbClr val="005BAD"/>
                    </a:solidFill>
                    <a:latin typeface="Noto Sans JP"/>
                    <a:ea typeface="Noto Sans JP"/>
                    <a:cs typeface="Noto Sans JP"/>
                    <a:sym typeface="Noto Sans JP"/>
                  </a:rPr>
                  <a:t>(給料)</a:t>
                </a:r>
                <a:endParaRPr b="1" i="0" sz="1800" u="none" cap="none" strike="noStrike">
                  <a:solidFill>
                    <a:srgbClr val="005BAD"/>
                  </a:solidFill>
                  <a:latin typeface="Noto Sans JP"/>
                  <a:ea typeface="Noto Sans JP"/>
                  <a:cs typeface="Noto Sans JP"/>
                  <a:sym typeface="Noto Sans JP"/>
                </a:endParaRPr>
              </a:p>
            </p:txBody>
          </p:sp>
        </p:grpSp>
      </p:grpSp>
      <p:grpSp>
        <p:nvGrpSpPr>
          <p:cNvPr id="275" name="Google Shape;275;p33"/>
          <p:cNvGrpSpPr/>
          <p:nvPr/>
        </p:nvGrpSpPr>
        <p:grpSpPr>
          <a:xfrm>
            <a:off x="1034564" y="5556178"/>
            <a:ext cx="7144936" cy="499594"/>
            <a:chOff x="1374708" y="5556178"/>
            <a:chExt cx="7144936" cy="499594"/>
          </a:xfrm>
        </p:grpSpPr>
        <p:grpSp>
          <p:nvGrpSpPr>
            <p:cNvPr id="276" name="Google Shape;276;p33"/>
            <p:cNvGrpSpPr/>
            <p:nvPr/>
          </p:nvGrpSpPr>
          <p:grpSpPr>
            <a:xfrm>
              <a:off x="1374708" y="5556178"/>
              <a:ext cx="7074873" cy="499594"/>
              <a:chOff x="5697777" y="4643078"/>
              <a:chExt cx="3839485" cy="1277643"/>
            </a:xfrm>
          </p:grpSpPr>
          <p:sp>
            <p:nvSpPr>
              <p:cNvPr id="277" name="Google Shape;277;p33"/>
              <p:cNvSpPr/>
              <p:nvPr/>
            </p:nvSpPr>
            <p:spPr>
              <a:xfrm>
                <a:off x="5697777" y="4643078"/>
                <a:ext cx="3839485" cy="1277643"/>
              </a:xfrm>
              <a:prstGeom prst="rect">
                <a:avLst/>
              </a:prstGeom>
              <a:solidFill>
                <a:schemeClr val="lt1">
                  <a:alpha val="80000"/>
                </a:schemeClr>
              </a:solidFill>
              <a:ln cap="flat" cmpd="sng" w="19050">
                <a:solidFill>
                  <a:srgbClr val="005BA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外出先</a:t>
                </a:r>
                <a:endParaRPr b="1" i="0" sz="1800" u="none" cap="none" strike="noStrike">
                  <a:solidFill>
                    <a:srgbClr val="005BAD"/>
                  </a:solidFill>
                  <a:latin typeface="Noto Sans JP"/>
                  <a:ea typeface="Noto Sans JP"/>
                  <a:cs typeface="Noto Sans JP"/>
                  <a:sym typeface="Noto Sans JP"/>
                </a:endParaRPr>
              </a:p>
            </p:txBody>
          </p:sp>
          <p:cxnSp>
            <p:nvCxnSpPr>
              <p:cNvPr id="278" name="Google Shape;278;p33"/>
              <p:cNvCxnSpPr/>
              <p:nvPr/>
            </p:nvCxnSpPr>
            <p:spPr>
              <a:xfrm>
                <a:off x="6171505" y="4770744"/>
                <a:ext cx="0" cy="1022313"/>
              </a:xfrm>
              <a:prstGeom prst="straightConnector1">
                <a:avLst/>
              </a:prstGeom>
              <a:noFill/>
              <a:ln cap="flat" cmpd="sng" w="22225">
                <a:solidFill>
                  <a:srgbClr val="005BAD"/>
                </a:solidFill>
                <a:prstDash val="solid"/>
                <a:round/>
                <a:headEnd len="sm" w="sm" type="none"/>
                <a:tailEnd len="sm" w="sm" type="none"/>
              </a:ln>
            </p:spPr>
          </p:cxnSp>
        </p:grpSp>
        <p:grpSp>
          <p:nvGrpSpPr>
            <p:cNvPr id="279" name="Google Shape;279;p33"/>
            <p:cNvGrpSpPr/>
            <p:nvPr/>
          </p:nvGrpSpPr>
          <p:grpSpPr>
            <a:xfrm>
              <a:off x="2145575" y="5593438"/>
              <a:ext cx="6374069" cy="424809"/>
              <a:chOff x="2342409" y="5521881"/>
              <a:chExt cx="6374069" cy="424809"/>
            </a:xfrm>
          </p:grpSpPr>
          <p:sp>
            <p:nvSpPr>
              <p:cNvPr id="280" name="Google Shape;280;p33"/>
              <p:cNvSpPr txBox="1"/>
              <p:nvPr/>
            </p:nvSpPr>
            <p:spPr>
              <a:xfrm>
                <a:off x="6730178"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入湯税</a:t>
                </a:r>
                <a:r>
                  <a:rPr b="1" i="0" lang="ja" sz="1600" u="none" cap="none" strike="noStrike">
                    <a:solidFill>
                      <a:srgbClr val="005BAD"/>
                    </a:solidFill>
                    <a:latin typeface="Noto Sans JP"/>
                    <a:ea typeface="Noto Sans JP"/>
                    <a:cs typeface="Noto Sans JP"/>
                    <a:sym typeface="Noto Sans JP"/>
                  </a:rPr>
                  <a:t>（温泉）</a:t>
                </a:r>
                <a:endParaRPr b="1" i="0" sz="1800" u="none" cap="none" strike="noStrike">
                  <a:solidFill>
                    <a:srgbClr val="005BAD"/>
                  </a:solidFill>
                  <a:latin typeface="Noto Sans JP"/>
                  <a:ea typeface="Noto Sans JP"/>
                  <a:cs typeface="Noto Sans JP"/>
                  <a:sym typeface="Noto Sans JP"/>
                </a:endParaRPr>
              </a:p>
            </p:txBody>
          </p:sp>
          <p:sp>
            <p:nvSpPr>
              <p:cNvPr id="281" name="Google Shape;281;p33"/>
              <p:cNvSpPr txBox="1"/>
              <p:nvPr/>
            </p:nvSpPr>
            <p:spPr>
              <a:xfrm>
                <a:off x="4946854"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消費税</a:t>
                </a:r>
                <a:r>
                  <a:rPr b="1" i="0" lang="ja" sz="1600" u="none" cap="none" strike="noStrike">
                    <a:solidFill>
                      <a:srgbClr val="005BAD"/>
                    </a:solidFill>
                    <a:latin typeface="Noto Sans JP"/>
                    <a:ea typeface="Noto Sans JP"/>
                    <a:cs typeface="Noto Sans JP"/>
                    <a:sym typeface="Noto Sans JP"/>
                  </a:rPr>
                  <a:t>(買い物)</a:t>
                </a:r>
                <a:endParaRPr b="1" i="0" sz="1800" u="none" cap="none" strike="noStrike">
                  <a:solidFill>
                    <a:srgbClr val="005BAD"/>
                  </a:solidFill>
                  <a:latin typeface="Noto Sans JP"/>
                  <a:ea typeface="Noto Sans JP"/>
                  <a:cs typeface="Noto Sans JP"/>
                  <a:sym typeface="Noto Sans JP"/>
                </a:endParaRPr>
              </a:p>
            </p:txBody>
          </p:sp>
          <p:sp>
            <p:nvSpPr>
              <p:cNvPr id="282" name="Google Shape;282;p33"/>
              <p:cNvSpPr txBox="1"/>
              <p:nvPr/>
            </p:nvSpPr>
            <p:spPr>
              <a:xfrm>
                <a:off x="2342409" y="5521890"/>
                <a:ext cx="28329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揮発油税</a:t>
                </a:r>
                <a:r>
                  <a:rPr b="1" i="0" lang="ja" sz="1600" u="none" cap="none" strike="noStrike">
                    <a:solidFill>
                      <a:srgbClr val="005BAD"/>
                    </a:solidFill>
                    <a:latin typeface="Noto Sans JP"/>
                    <a:ea typeface="Noto Sans JP"/>
                    <a:cs typeface="Noto Sans JP"/>
                    <a:sym typeface="Noto Sans JP"/>
                  </a:rPr>
                  <a:t>（ガソリン税）</a:t>
                </a:r>
                <a:endParaRPr b="1" i="0" sz="1800" u="none" cap="none" strike="noStrike">
                  <a:solidFill>
                    <a:srgbClr val="005BAD"/>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grpSp>
        <p:nvGrpSpPr>
          <p:cNvPr id="889" name="Google Shape;889;p51"/>
          <p:cNvGrpSpPr/>
          <p:nvPr/>
        </p:nvGrpSpPr>
        <p:grpSpPr>
          <a:xfrm>
            <a:off x="323851" y="1085670"/>
            <a:ext cx="8519100" cy="827100"/>
            <a:chOff x="323851" y="1085670"/>
            <a:chExt cx="8519100" cy="827100"/>
          </a:xfrm>
        </p:grpSpPr>
        <p:sp>
          <p:nvSpPr>
            <p:cNvPr id="890" name="Google Shape;890;p51"/>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891" name="Google Shape;891;p51"/>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日本の借金の状況</a:t>
              </a:r>
              <a:endParaRPr b="1" i="0" sz="1400" u="none" cap="none" strike="noStrike">
                <a:solidFill>
                  <a:srgbClr val="000000"/>
                </a:solidFill>
                <a:latin typeface="Arial"/>
                <a:ea typeface="Arial"/>
                <a:cs typeface="Arial"/>
                <a:sym typeface="Arial"/>
              </a:endParaRPr>
            </a:p>
          </p:txBody>
        </p:sp>
      </p:grpSp>
      <p:grpSp>
        <p:nvGrpSpPr>
          <p:cNvPr id="892" name="Google Shape;892;p51"/>
          <p:cNvGrpSpPr/>
          <p:nvPr/>
        </p:nvGrpSpPr>
        <p:grpSpPr>
          <a:xfrm>
            <a:off x="287921" y="6410880"/>
            <a:ext cx="8532000" cy="374400"/>
            <a:chOff x="322211" y="6410880"/>
            <a:chExt cx="8532000" cy="374400"/>
          </a:xfrm>
        </p:grpSpPr>
        <p:sp>
          <p:nvSpPr>
            <p:cNvPr id="893" name="Google Shape;893;p51"/>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94" name="Google Shape;894;p51"/>
            <p:cNvSpPr/>
            <p:nvPr/>
          </p:nvSpPr>
          <p:spPr>
            <a:xfrm>
              <a:off x="322212" y="6449705"/>
              <a:ext cx="8497800" cy="296700"/>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895" name="Google Shape;895;p51"/>
          <p:cNvSpPr txBox="1"/>
          <p:nvPr/>
        </p:nvSpPr>
        <p:spPr>
          <a:xfrm>
            <a:off x="827561" y="6473251"/>
            <a:ext cx="7958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896" name="Google Shape;896;p51"/>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97" name="Google Shape;897;p51"/>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sp>
        <p:nvSpPr>
          <p:cNvPr id="898" name="Google Shape;898;p51"/>
          <p:cNvSpPr txBox="1"/>
          <p:nvPr/>
        </p:nvSpPr>
        <p:spPr>
          <a:xfrm>
            <a:off x="340205" y="2409000"/>
            <a:ext cx="86709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普通国債残高は、累増の一途をたどり、2024年度末には1,105兆円に上ると</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見込まれています。</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また、財政の持続可能性を見る上では、税収を生み出す元となる</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国の経済規模（GDP）に対して、総額でどのぐらいの借金をしているかが重要です。</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日本の債務残高はGDPの２倍を超えており、</a:t>
            </a:r>
            <a:endParaRPr b="1" i="0" sz="2000" u="none" cap="none" strike="noStrike">
              <a:solidFill>
                <a:srgbClr val="005BAD"/>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主要先進国の中で最も高い水準</a:t>
            </a:r>
            <a:r>
              <a:rPr b="1" i="0" lang="ja" sz="1700" u="none" cap="none" strike="noStrike">
                <a:solidFill>
                  <a:schemeClr val="dk1"/>
                </a:solidFill>
                <a:latin typeface="Noto Sans JP"/>
                <a:ea typeface="Noto Sans JP"/>
                <a:cs typeface="Noto Sans JP"/>
                <a:sym typeface="Noto Sans JP"/>
              </a:rPr>
              <a:t>にあります。</a:t>
            </a:r>
            <a:endParaRPr b="1" i="0" sz="1400" u="none" cap="none" strike="noStrike">
              <a:solidFill>
                <a:srgbClr val="000000"/>
              </a:solidFill>
              <a:latin typeface="Arial"/>
              <a:ea typeface="Arial"/>
              <a:cs typeface="Arial"/>
              <a:sym typeface="Arial"/>
            </a:endParaRPr>
          </a:p>
        </p:txBody>
      </p:sp>
      <p:pic>
        <p:nvPicPr>
          <p:cNvPr id="899" name="Google Shape;899;p51"/>
          <p:cNvPicPr preferRelativeResize="0"/>
          <p:nvPr/>
        </p:nvPicPr>
        <p:blipFill rotWithShape="1">
          <a:blip r:embed="rId4">
            <a:alphaModFix/>
          </a:blip>
          <a:srcRect b="0" l="0" r="0" t="0"/>
          <a:stretch/>
        </p:blipFill>
        <p:spPr>
          <a:xfrm>
            <a:off x="7601021" y="811947"/>
            <a:ext cx="1323956" cy="1500329"/>
          </a:xfrm>
          <a:prstGeom prst="rect">
            <a:avLst/>
          </a:prstGeom>
          <a:noFill/>
          <a:ln>
            <a:noFill/>
          </a:ln>
        </p:spPr>
      </p:pic>
      <p:grpSp>
        <p:nvGrpSpPr>
          <p:cNvPr id="900" name="Google Shape;900;p51"/>
          <p:cNvGrpSpPr/>
          <p:nvPr/>
        </p:nvGrpSpPr>
        <p:grpSpPr>
          <a:xfrm>
            <a:off x="-29058" y="6108950"/>
            <a:ext cx="832642" cy="749313"/>
            <a:chOff x="-35154" y="5996310"/>
            <a:chExt cx="945432" cy="850815"/>
          </a:xfrm>
        </p:grpSpPr>
        <p:sp>
          <p:nvSpPr>
            <p:cNvPr id="901" name="Google Shape;901;p51"/>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2" name="Google Shape;902;p51"/>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3" name="Google Shape;903;p51"/>
            <p:cNvSpPr txBox="1"/>
            <p:nvPr/>
          </p:nvSpPr>
          <p:spPr>
            <a:xfrm>
              <a:off x="-35154" y="6181034"/>
              <a:ext cx="8256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6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600"/>
                                        <p:tgtEl>
                                          <p:spTgt spid="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grpSp>
        <p:nvGrpSpPr>
          <p:cNvPr id="909" name="Google Shape;909;p52"/>
          <p:cNvGrpSpPr/>
          <p:nvPr/>
        </p:nvGrpSpPr>
        <p:grpSpPr>
          <a:xfrm>
            <a:off x="287921" y="6410880"/>
            <a:ext cx="8532000" cy="374400"/>
            <a:chOff x="322211" y="6410880"/>
            <a:chExt cx="8532000" cy="374400"/>
          </a:xfrm>
        </p:grpSpPr>
        <p:sp>
          <p:nvSpPr>
            <p:cNvPr id="910" name="Google Shape;910;p52"/>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911" name="Google Shape;911;p52"/>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912" name="Google Shape;912;p52"/>
          <p:cNvSpPr txBox="1"/>
          <p:nvPr/>
        </p:nvSpPr>
        <p:spPr>
          <a:xfrm>
            <a:off x="827561" y="6473251"/>
            <a:ext cx="795810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913" name="Google Shape;913;p5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21</a:t>
            </a:r>
            <a:endParaRPr/>
          </a:p>
        </p:txBody>
      </p:sp>
      <p:sp>
        <p:nvSpPr>
          <p:cNvPr id="914" name="Google Shape;914;p52"/>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grpSp>
        <p:nvGrpSpPr>
          <p:cNvPr id="915" name="Google Shape;915;p52"/>
          <p:cNvGrpSpPr/>
          <p:nvPr/>
        </p:nvGrpSpPr>
        <p:grpSpPr>
          <a:xfrm>
            <a:off x="-29057" y="6108719"/>
            <a:ext cx="832606" cy="749280"/>
            <a:chOff x="-35154" y="5996310"/>
            <a:chExt cx="945432" cy="850815"/>
          </a:xfrm>
        </p:grpSpPr>
        <p:sp>
          <p:nvSpPr>
            <p:cNvPr id="916" name="Google Shape;916;p52"/>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7" name="Google Shape;917;p52"/>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8" name="Google Shape;918;p52"/>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919" name="Google Shape;919;p52"/>
          <p:cNvGrpSpPr/>
          <p:nvPr/>
        </p:nvGrpSpPr>
        <p:grpSpPr>
          <a:xfrm>
            <a:off x="92952" y="1174782"/>
            <a:ext cx="4293334" cy="4788802"/>
            <a:chOff x="92952" y="1174782"/>
            <a:chExt cx="4293334" cy="4788802"/>
          </a:xfrm>
        </p:grpSpPr>
        <p:sp>
          <p:nvSpPr>
            <p:cNvPr id="920" name="Google Shape;920;p52"/>
            <p:cNvSpPr txBox="1"/>
            <p:nvPr/>
          </p:nvSpPr>
          <p:spPr>
            <a:xfrm>
              <a:off x="708001" y="1174782"/>
              <a:ext cx="32571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日本の普通国債残高の推移</a:t>
              </a:r>
              <a:endParaRPr b="1" i="0" sz="1500" u="none" cap="none" strike="noStrike">
                <a:solidFill>
                  <a:srgbClr val="000000"/>
                </a:solidFill>
                <a:latin typeface="Noto Sans JP"/>
                <a:ea typeface="Noto Sans JP"/>
                <a:cs typeface="Noto Sans JP"/>
                <a:sym typeface="Noto Sans JP"/>
              </a:endParaRPr>
            </a:p>
          </p:txBody>
        </p:sp>
        <p:sp>
          <p:nvSpPr>
            <p:cNvPr id="921" name="Google Shape;921;p52"/>
            <p:cNvSpPr txBox="1"/>
            <p:nvPr/>
          </p:nvSpPr>
          <p:spPr>
            <a:xfrm>
              <a:off x="324064" y="5850027"/>
              <a:ext cx="4062222" cy="113557"/>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※2022年度までは実績、2023年度は補正後予算、2024年度は予算に基づく見込み。</a:t>
              </a:r>
              <a:endParaRPr b="0" i="0" sz="738" u="none" cap="none" strike="noStrike">
                <a:solidFill>
                  <a:srgbClr val="000000"/>
                </a:solidFill>
                <a:latin typeface="Noto Sans JP"/>
                <a:ea typeface="Noto Sans JP"/>
                <a:cs typeface="Noto Sans JP"/>
                <a:sym typeface="Noto Sans JP"/>
              </a:endParaRPr>
            </a:p>
          </p:txBody>
        </p:sp>
        <p:grpSp>
          <p:nvGrpSpPr>
            <p:cNvPr id="922" name="Google Shape;922;p52"/>
            <p:cNvGrpSpPr/>
            <p:nvPr/>
          </p:nvGrpSpPr>
          <p:grpSpPr>
            <a:xfrm>
              <a:off x="92952" y="1422361"/>
              <a:ext cx="4243005" cy="4423889"/>
              <a:chOff x="92952" y="1422361"/>
              <a:chExt cx="4243005" cy="4423889"/>
            </a:xfrm>
          </p:grpSpPr>
          <p:pic>
            <p:nvPicPr>
              <p:cNvPr id="923" name="Google Shape;923;p52"/>
              <p:cNvPicPr preferRelativeResize="0"/>
              <p:nvPr/>
            </p:nvPicPr>
            <p:blipFill rotWithShape="1">
              <a:blip r:embed="rId4">
                <a:alphaModFix/>
              </a:blip>
              <a:srcRect b="0" l="0" r="0" t="0"/>
              <a:stretch/>
            </p:blipFill>
            <p:spPr>
              <a:xfrm>
                <a:off x="92952" y="1423525"/>
                <a:ext cx="4131361" cy="4401550"/>
              </a:xfrm>
              <a:prstGeom prst="rect">
                <a:avLst/>
              </a:prstGeom>
              <a:noFill/>
              <a:ln>
                <a:noFill/>
              </a:ln>
            </p:spPr>
          </p:pic>
          <p:sp>
            <p:nvSpPr>
              <p:cNvPr id="924" name="Google Shape;924;p52"/>
              <p:cNvSpPr txBox="1"/>
              <p:nvPr/>
            </p:nvSpPr>
            <p:spPr>
              <a:xfrm>
                <a:off x="160162" y="1422361"/>
                <a:ext cx="7281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477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（兆円）</a:t>
                </a:r>
                <a:endParaRPr b="0" i="0" sz="1400" u="none" cap="none" strike="noStrike">
                  <a:solidFill>
                    <a:srgbClr val="000000"/>
                  </a:solidFill>
                  <a:latin typeface="Arial"/>
                  <a:ea typeface="Arial"/>
                  <a:cs typeface="Arial"/>
                  <a:sym typeface="Arial"/>
                </a:endParaRPr>
              </a:p>
            </p:txBody>
          </p:sp>
          <p:sp>
            <p:nvSpPr>
              <p:cNvPr id="925" name="Google Shape;925;p52"/>
              <p:cNvSpPr txBox="1"/>
              <p:nvPr/>
            </p:nvSpPr>
            <p:spPr>
              <a:xfrm>
                <a:off x="3400176" y="5612250"/>
                <a:ext cx="9102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1" i="0" lang="ja" sz="920" u="none" cap="none" strike="noStrike">
                    <a:solidFill>
                      <a:srgbClr val="000000"/>
                    </a:solidFill>
                    <a:latin typeface="Arial"/>
                    <a:ea typeface="Arial"/>
                    <a:cs typeface="Arial"/>
                    <a:sym typeface="Arial"/>
                  </a:rPr>
                  <a:t>（</a:t>
                </a:r>
                <a:r>
                  <a:rPr b="0" i="0" lang="ja" sz="920" u="none" cap="none" strike="noStrike">
                    <a:solidFill>
                      <a:srgbClr val="000000"/>
                    </a:solidFill>
                    <a:latin typeface="Noto Sans JP"/>
                    <a:ea typeface="Noto Sans JP"/>
                    <a:cs typeface="Noto Sans JP"/>
                    <a:sym typeface="Noto Sans JP"/>
                  </a:rPr>
                  <a:t>年度末</a:t>
                </a:r>
                <a:r>
                  <a:rPr b="1" i="0" lang="ja" sz="920" u="none" cap="none" strike="noStrike">
                    <a:solidFill>
                      <a:srgbClr val="000000"/>
                    </a:solidFill>
                    <a:latin typeface="Arial"/>
                    <a:ea typeface="Arial"/>
                    <a:cs typeface="Arial"/>
                    <a:sym typeface="Arial"/>
                  </a:rPr>
                  <a:t>）</a:t>
                </a:r>
                <a:endParaRPr b="1" i="0" sz="920" u="none" cap="none" strike="noStrike">
                  <a:solidFill>
                    <a:srgbClr val="000000"/>
                  </a:solidFill>
                  <a:latin typeface="Arial"/>
                  <a:ea typeface="Arial"/>
                  <a:cs typeface="Arial"/>
                  <a:sym typeface="Arial"/>
                </a:endParaRPr>
              </a:p>
            </p:txBody>
          </p:sp>
          <p:sp>
            <p:nvSpPr>
              <p:cNvPr id="926" name="Google Shape;926;p52"/>
              <p:cNvSpPr txBox="1"/>
              <p:nvPr/>
            </p:nvSpPr>
            <p:spPr>
              <a:xfrm>
                <a:off x="3759444"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sp>
            <p:nvSpPr>
              <p:cNvPr id="927" name="Google Shape;927;p52"/>
              <p:cNvSpPr txBox="1"/>
              <p:nvPr/>
            </p:nvSpPr>
            <p:spPr>
              <a:xfrm>
                <a:off x="3850495"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(R6)</a:t>
                </a:r>
                <a:endParaRPr b="1" i="0" sz="600" u="none" cap="none" strike="noStrike">
                  <a:solidFill>
                    <a:srgbClr val="000000"/>
                  </a:solidFill>
                  <a:latin typeface="Arial"/>
                  <a:ea typeface="Arial"/>
                  <a:cs typeface="Arial"/>
                  <a:sym typeface="Arial"/>
                </a:endParaRPr>
              </a:p>
            </p:txBody>
          </p:sp>
          <p:sp>
            <p:nvSpPr>
              <p:cNvPr id="928" name="Google Shape;928;p52"/>
              <p:cNvSpPr txBox="1"/>
              <p:nvPr/>
            </p:nvSpPr>
            <p:spPr>
              <a:xfrm>
                <a:off x="3618059" y="5520706"/>
                <a:ext cx="2493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(R2)</a:t>
                </a:r>
                <a:endParaRPr b="1" i="0" sz="600" u="none" cap="none" strike="noStrike">
                  <a:solidFill>
                    <a:srgbClr val="000000"/>
                  </a:solidFill>
                  <a:latin typeface="Arial"/>
                  <a:ea typeface="Arial"/>
                  <a:cs typeface="Arial"/>
                  <a:sym typeface="Arial"/>
                </a:endParaRPr>
              </a:p>
            </p:txBody>
          </p:sp>
          <p:sp>
            <p:nvSpPr>
              <p:cNvPr id="929" name="Google Shape;929;p52"/>
              <p:cNvSpPr txBox="1"/>
              <p:nvPr/>
            </p:nvSpPr>
            <p:spPr>
              <a:xfrm>
                <a:off x="3386935" y="5520706"/>
                <a:ext cx="27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(H27)</a:t>
                </a:r>
                <a:endParaRPr b="1" i="0" sz="600" u="none" cap="none" strike="noStrike">
                  <a:solidFill>
                    <a:srgbClr val="000000"/>
                  </a:solidFill>
                  <a:latin typeface="Arial"/>
                  <a:ea typeface="Arial"/>
                  <a:cs typeface="Arial"/>
                  <a:sym typeface="Arial"/>
                </a:endParaRPr>
              </a:p>
            </p:txBody>
          </p:sp>
          <p:sp>
            <p:nvSpPr>
              <p:cNvPr id="930" name="Google Shape;930;p52"/>
              <p:cNvSpPr txBox="1"/>
              <p:nvPr/>
            </p:nvSpPr>
            <p:spPr>
              <a:xfrm>
                <a:off x="3128463" y="5520706"/>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(H22)</a:t>
                </a:r>
                <a:endParaRPr b="1" i="0" sz="600" u="none" cap="none" strike="noStrike">
                  <a:solidFill>
                    <a:srgbClr val="000000"/>
                  </a:solidFill>
                  <a:latin typeface="Arial"/>
                  <a:ea typeface="Arial"/>
                  <a:cs typeface="Arial"/>
                  <a:sym typeface="Arial"/>
                </a:endParaRPr>
              </a:p>
            </p:txBody>
          </p:sp>
          <p:sp>
            <p:nvSpPr>
              <p:cNvPr id="931" name="Google Shape;931;p52"/>
              <p:cNvSpPr txBox="1"/>
              <p:nvPr/>
            </p:nvSpPr>
            <p:spPr>
              <a:xfrm>
                <a:off x="2887454"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(H17)</a:t>
                </a:r>
                <a:endParaRPr b="1" i="0" sz="600" u="none" cap="none" strike="noStrike">
                  <a:solidFill>
                    <a:srgbClr val="000000"/>
                  </a:solidFill>
                  <a:latin typeface="Arial"/>
                  <a:ea typeface="Arial"/>
                  <a:cs typeface="Arial"/>
                  <a:sym typeface="Arial"/>
                </a:endParaRPr>
              </a:p>
            </p:txBody>
          </p:sp>
          <p:sp>
            <p:nvSpPr>
              <p:cNvPr id="932" name="Google Shape;932;p52"/>
              <p:cNvSpPr txBox="1"/>
              <p:nvPr/>
            </p:nvSpPr>
            <p:spPr>
              <a:xfrm>
                <a:off x="2571537" y="5520700"/>
                <a:ext cx="3360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(H12)</a:t>
                </a:r>
                <a:endParaRPr b="1" i="0" sz="600" u="none" cap="none" strike="noStrike">
                  <a:solidFill>
                    <a:srgbClr val="000000"/>
                  </a:solidFill>
                  <a:latin typeface="Arial"/>
                  <a:ea typeface="Arial"/>
                  <a:cs typeface="Arial"/>
                  <a:sym typeface="Arial"/>
                </a:endParaRPr>
              </a:p>
            </p:txBody>
          </p:sp>
          <p:sp>
            <p:nvSpPr>
              <p:cNvPr id="933" name="Google Shape;933;p52"/>
              <p:cNvSpPr txBox="1"/>
              <p:nvPr/>
            </p:nvSpPr>
            <p:spPr>
              <a:xfrm>
                <a:off x="2325872" y="5520700"/>
                <a:ext cx="30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(H7)</a:t>
                </a:r>
                <a:endParaRPr b="1" i="0" sz="600" u="none" cap="none" strike="noStrike">
                  <a:solidFill>
                    <a:srgbClr val="000000"/>
                  </a:solidFill>
                  <a:latin typeface="Arial"/>
                  <a:ea typeface="Arial"/>
                  <a:cs typeface="Arial"/>
                  <a:sym typeface="Arial"/>
                </a:endParaRPr>
              </a:p>
            </p:txBody>
          </p:sp>
          <p:sp>
            <p:nvSpPr>
              <p:cNvPr id="934" name="Google Shape;934;p52"/>
              <p:cNvSpPr txBox="1"/>
              <p:nvPr/>
            </p:nvSpPr>
            <p:spPr>
              <a:xfrm>
                <a:off x="2105338" y="5523731"/>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a:t>
                </a:r>
                <a:endParaRPr b="1" i="0" sz="600" u="none" cap="none" strike="noStrike">
                  <a:solidFill>
                    <a:srgbClr val="000000"/>
                  </a:solidFill>
                  <a:latin typeface="Arial"/>
                  <a:ea typeface="Arial"/>
                  <a:cs typeface="Arial"/>
                  <a:sym typeface="Arial"/>
                </a:endParaRPr>
              </a:p>
            </p:txBody>
          </p:sp>
          <p:sp>
            <p:nvSpPr>
              <p:cNvPr id="935" name="Google Shape;935;p52"/>
              <p:cNvSpPr txBox="1"/>
              <p:nvPr/>
            </p:nvSpPr>
            <p:spPr>
              <a:xfrm>
                <a:off x="1814860"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(S60)</a:t>
                </a:r>
                <a:endParaRPr b="1" i="0" sz="600" u="none" cap="none" strike="noStrike">
                  <a:solidFill>
                    <a:srgbClr val="000000"/>
                  </a:solidFill>
                  <a:latin typeface="Arial"/>
                  <a:ea typeface="Arial"/>
                  <a:cs typeface="Arial"/>
                  <a:sym typeface="Arial"/>
                </a:endParaRPr>
              </a:p>
            </p:txBody>
          </p:sp>
          <p:sp>
            <p:nvSpPr>
              <p:cNvPr id="936" name="Google Shape;936;p52"/>
              <p:cNvSpPr txBox="1"/>
              <p:nvPr/>
            </p:nvSpPr>
            <p:spPr>
              <a:xfrm>
                <a:off x="1483833" y="5523731"/>
                <a:ext cx="429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(S55)</a:t>
                </a:r>
                <a:endParaRPr b="1" i="0" sz="600" u="none" cap="none" strike="noStrike">
                  <a:solidFill>
                    <a:srgbClr val="000000"/>
                  </a:solidFill>
                  <a:latin typeface="Arial"/>
                  <a:ea typeface="Arial"/>
                  <a:cs typeface="Arial"/>
                  <a:sym typeface="Arial"/>
                </a:endParaRPr>
              </a:p>
            </p:txBody>
          </p:sp>
          <p:sp>
            <p:nvSpPr>
              <p:cNvPr id="937" name="Google Shape;937;p52"/>
              <p:cNvSpPr txBox="1"/>
              <p:nvPr/>
            </p:nvSpPr>
            <p:spPr>
              <a:xfrm>
                <a:off x="1309225"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(S50)</a:t>
                </a:r>
                <a:endParaRPr b="1" i="0" sz="600" u="none" cap="none" strike="noStrike">
                  <a:solidFill>
                    <a:srgbClr val="000000"/>
                  </a:solidFill>
                  <a:latin typeface="Arial"/>
                  <a:ea typeface="Arial"/>
                  <a:cs typeface="Arial"/>
                  <a:sym typeface="Arial"/>
                </a:endParaRPr>
              </a:p>
            </p:txBody>
          </p:sp>
          <p:sp>
            <p:nvSpPr>
              <p:cNvPr id="938" name="Google Shape;938;p52"/>
              <p:cNvSpPr txBox="1"/>
              <p:nvPr/>
            </p:nvSpPr>
            <p:spPr>
              <a:xfrm>
                <a:off x="1024802"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(S45)</a:t>
                </a:r>
                <a:endParaRPr b="1" i="0" sz="600" u="none" cap="none" strike="noStrike">
                  <a:solidFill>
                    <a:srgbClr val="000000"/>
                  </a:solidFill>
                  <a:latin typeface="Arial"/>
                  <a:ea typeface="Arial"/>
                  <a:cs typeface="Arial"/>
                  <a:sym typeface="Arial"/>
                </a:endParaRPr>
              </a:p>
            </p:txBody>
          </p:sp>
          <p:sp>
            <p:nvSpPr>
              <p:cNvPr id="939" name="Google Shape;939;p52"/>
              <p:cNvSpPr txBox="1"/>
              <p:nvPr/>
            </p:nvSpPr>
            <p:spPr>
              <a:xfrm>
                <a:off x="767752"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(S40)</a:t>
                </a:r>
                <a:endParaRPr b="1" i="0" sz="600" u="none" cap="none" strike="noStrike">
                  <a:solidFill>
                    <a:srgbClr val="000000"/>
                  </a:solidFill>
                  <a:latin typeface="Arial"/>
                  <a:ea typeface="Arial"/>
                  <a:cs typeface="Arial"/>
                  <a:sym typeface="Arial"/>
                </a:endParaRPr>
              </a:p>
            </p:txBody>
          </p:sp>
          <p:sp>
            <p:nvSpPr>
              <p:cNvPr id="940" name="Google Shape;940;p52"/>
              <p:cNvSpPr txBox="1"/>
              <p:nvPr/>
            </p:nvSpPr>
            <p:spPr>
              <a:xfrm>
                <a:off x="3613557" y="1695152"/>
                <a:ext cx="72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5499"/>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1,105</a:t>
                </a:r>
                <a:endParaRPr b="1" i="0" sz="1400" u="none" cap="none" strike="noStrike">
                  <a:solidFill>
                    <a:schemeClr val="dk1"/>
                  </a:solidFill>
                  <a:latin typeface="Arial"/>
                  <a:ea typeface="Arial"/>
                  <a:cs typeface="Arial"/>
                  <a:sym typeface="Arial"/>
                </a:endParaRPr>
              </a:p>
            </p:txBody>
          </p:sp>
          <p:sp>
            <p:nvSpPr>
              <p:cNvPr id="941" name="Google Shape;941;p52"/>
              <p:cNvSpPr/>
              <p:nvPr/>
            </p:nvSpPr>
            <p:spPr>
              <a:xfrm>
                <a:off x="3956125" y="1982575"/>
                <a:ext cx="62100" cy="3379500"/>
              </a:xfrm>
              <a:prstGeom prst="round2SameRect">
                <a:avLst>
                  <a:gd fmla="val 29780" name="adj1"/>
                  <a:gd fmla="val 0" name="adj2"/>
                </a:avLst>
              </a:prstGeom>
              <a:solidFill>
                <a:srgbClr val="D6363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52"/>
              <p:cNvSpPr txBox="1"/>
              <p:nvPr/>
            </p:nvSpPr>
            <p:spPr>
              <a:xfrm>
                <a:off x="35350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943" name="Google Shape;943;p52"/>
              <p:cNvSpPr txBox="1"/>
              <p:nvPr/>
            </p:nvSpPr>
            <p:spPr>
              <a:xfrm>
                <a:off x="3317831"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944" name="Google Shape;944;p52"/>
              <p:cNvSpPr txBox="1"/>
              <p:nvPr/>
            </p:nvSpPr>
            <p:spPr>
              <a:xfrm>
                <a:off x="30606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945" name="Google Shape;945;p52"/>
              <p:cNvSpPr txBox="1"/>
              <p:nvPr/>
            </p:nvSpPr>
            <p:spPr>
              <a:xfrm>
                <a:off x="279386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2005</a:t>
                </a:r>
                <a:endParaRPr b="0" i="0" sz="1400" u="none" cap="none" strike="noStrike">
                  <a:solidFill>
                    <a:srgbClr val="000000"/>
                  </a:solidFill>
                  <a:latin typeface="Arial"/>
                  <a:ea typeface="Arial"/>
                  <a:cs typeface="Arial"/>
                  <a:sym typeface="Arial"/>
                </a:endParaRPr>
              </a:p>
            </p:txBody>
          </p:sp>
          <p:sp>
            <p:nvSpPr>
              <p:cNvPr id="946" name="Google Shape;946;p52"/>
              <p:cNvSpPr txBox="1"/>
              <p:nvPr/>
            </p:nvSpPr>
            <p:spPr>
              <a:xfrm>
                <a:off x="25325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947" name="Google Shape;947;p52"/>
              <p:cNvSpPr txBox="1"/>
              <p:nvPr/>
            </p:nvSpPr>
            <p:spPr>
              <a:xfrm>
                <a:off x="2270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1995</a:t>
                </a:r>
                <a:endParaRPr b="0" i="0" sz="1400" u="none" cap="none" strike="noStrike">
                  <a:solidFill>
                    <a:srgbClr val="000000"/>
                  </a:solidFill>
                  <a:latin typeface="Arial"/>
                  <a:ea typeface="Arial"/>
                  <a:cs typeface="Arial"/>
                  <a:sym typeface="Arial"/>
                </a:endParaRPr>
              </a:p>
            </p:txBody>
          </p:sp>
          <p:sp>
            <p:nvSpPr>
              <p:cNvPr id="948" name="Google Shape;948;p52"/>
              <p:cNvSpPr txBox="1"/>
              <p:nvPr/>
            </p:nvSpPr>
            <p:spPr>
              <a:xfrm>
                <a:off x="201161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1990</a:t>
                </a:r>
                <a:endParaRPr b="0" i="0" sz="1400" u="none" cap="none" strike="noStrike">
                  <a:solidFill>
                    <a:srgbClr val="000000"/>
                  </a:solidFill>
                  <a:latin typeface="Arial"/>
                  <a:ea typeface="Arial"/>
                  <a:cs typeface="Arial"/>
                  <a:sym typeface="Arial"/>
                </a:endParaRPr>
              </a:p>
            </p:txBody>
          </p:sp>
          <p:sp>
            <p:nvSpPr>
              <p:cNvPr id="949" name="Google Shape;949;p52"/>
              <p:cNvSpPr txBox="1"/>
              <p:nvPr/>
            </p:nvSpPr>
            <p:spPr>
              <a:xfrm>
                <a:off x="17401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1985</a:t>
                </a:r>
                <a:endParaRPr b="0" i="0" sz="1400" u="none" cap="none" strike="noStrike">
                  <a:solidFill>
                    <a:srgbClr val="000000"/>
                  </a:solidFill>
                  <a:latin typeface="Arial"/>
                  <a:ea typeface="Arial"/>
                  <a:cs typeface="Arial"/>
                  <a:sym typeface="Arial"/>
                </a:endParaRPr>
              </a:p>
            </p:txBody>
          </p:sp>
          <p:sp>
            <p:nvSpPr>
              <p:cNvPr id="950" name="Google Shape;950;p52"/>
              <p:cNvSpPr txBox="1"/>
              <p:nvPr/>
            </p:nvSpPr>
            <p:spPr>
              <a:xfrm>
                <a:off x="14859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1980</a:t>
                </a:r>
                <a:endParaRPr b="0" i="0" sz="1400" u="none" cap="none" strike="noStrike">
                  <a:solidFill>
                    <a:srgbClr val="000000"/>
                  </a:solidFill>
                  <a:latin typeface="Arial"/>
                  <a:ea typeface="Arial"/>
                  <a:cs typeface="Arial"/>
                  <a:sym typeface="Arial"/>
                </a:endParaRPr>
              </a:p>
            </p:txBody>
          </p:sp>
          <p:sp>
            <p:nvSpPr>
              <p:cNvPr id="951" name="Google Shape;951;p52"/>
              <p:cNvSpPr txBox="1"/>
              <p:nvPr/>
            </p:nvSpPr>
            <p:spPr>
              <a:xfrm>
                <a:off x="122628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1975</a:t>
                </a:r>
                <a:endParaRPr b="0" i="0" sz="1400" u="none" cap="none" strike="noStrike">
                  <a:solidFill>
                    <a:srgbClr val="000000"/>
                  </a:solidFill>
                  <a:latin typeface="Arial"/>
                  <a:ea typeface="Arial"/>
                  <a:cs typeface="Arial"/>
                  <a:sym typeface="Arial"/>
                </a:endParaRPr>
              </a:p>
            </p:txBody>
          </p:sp>
          <p:sp>
            <p:nvSpPr>
              <p:cNvPr id="952" name="Google Shape;952;p52"/>
              <p:cNvSpPr txBox="1"/>
              <p:nvPr/>
            </p:nvSpPr>
            <p:spPr>
              <a:xfrm>
                <a:off x="955506"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1970</a:t>
                </a:r>
                <a:endParaRPr b="0" i="0" sz="1400" u="none" cap="none" strike="noStrike">
                  <a:solidFill>
                    <a:srgbClr val="000000"/>
                  </a:solidFill>
                  <a:latin typeface="Arial"/>
                  <a:ea typeface="Arial"/>
                  <a:cs typeface="Arial"/>
                  <a:sym typeface="Arial"/>
                </a:endParaRPr>
              </a:p>
            </p:txBody>
          </p:sp>
          <p:sp>
            <p:nvSpPr>
              <p:cNvPr id="953" name="Google Shape;953;p52"/>
              <p:cNvSpPr txBox="1"/>
              <p:nvPr/>
            </p:nvSpPr>
            <p:spPr>
              <a:xfrm>
                <a:off x="688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1965</a:t>
                </a:r>
                <a:endParaRPr b="0" i="0" sz="1400" u="none" cap="none" strike="noStrike">
                  <a:solidFill>
                    <a:srgbClr val="000000"/>
                  </a:solidFill>
                  <a:latin typeface="Arial"/>
                  <a:ea typeface="Arial"/>
                  <a:cs typeface="Arial"/>
                  <a:sym typeface="Arial"/>
                </a:endParaRPr>
              </a:p>
            </p:txBody>
          </p:sp>
        </p:grpSp>
      </p:grpSp>
      <p:grpSp>
        <p:nvGrpSpPr>
          <p:cNvPr id="954" name="Google Shape;954;p52"/>
          <p:cNvGrpSpPr/>
          <p:nvPr/>
        </p:nvGrpSpPr>
        <p:grpSpPr>
          <a:xfrm>
            <a:off x="4148067" y="1174782"/>
            <a:ext cx="4938639" cy="5016352"/>
            <a:chOff x="4148067" y="1174782"/>
            <a:chExt cx="4938639" cy="5016352"/>
          </a:xfrm>
        </p:grpSpPr>
        <p:sp>
          <p:nvSpPr>
            <p:cNvPr id="955" name="Google Shape;955;p52"/>
            <p:cNvSpPr txBox="1"/>
            <p:nvPr/>
          </p:nvSpPr>
          <p:spPr>
            <a:xfrm>
              <a:off x="4787892" y="1174782"/>
              <a:ext cx="38019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主な国の債務残高（対GDP比）</a:t>
              </a:r>
              <a:endParaRPr b="1" i="0" sz="1500" u="none" cap="none" strike="noStrike">
                <a:solidFill>
                  <a:srgbClr val="231916"/>
                </a:solidFill>
                <a:latin typeface="Noto Sans JP"/>
                <a:ea typeface="Noto Sans JP"/>
                <a:cs typeface="Noto Sans JP"/>
                <a:sym typeface="Noto Sans JP"/>
              </a:endParaRPr>
            </a:p>
          </p:txBody>
        </p:sp>
        <p:sp>
          <p:nvSpPr>
            <p:cNvPr id="956" name="Google Shape;956;p52"/>
            <p:cNvSpPr txBox="1"/>
            <p:nvPr/>
          </p:nvSpPr>
          <p:spPr>
            <a:xfrm>
              <a:off x="4648717" y="5850463"/>
              <a:ext cx="4437989" cy="340671"/>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出所 </a:t>
              </a:r>
              <a:r>
                <a:rPr b="0" i="0" lang="ja" sz="700" u="none" cap="none" strike="noStrike">
                  <a:solidFill>
                    <a:schemeClr val="dk1"/>
                  </a:solidFill>
                  <a:latin typeface="Noto Sans JP"/>
                  <a:ea typeface="Noto Sans JP"/>
                  <a:cs typeface="Noto Sans JP"/>
                  <a:sym typeface="Noto Sans JP"/>
                </a:rPr>
                <a:t>： </a:t>
              </a:r>
              <a:r>
                <a:rPr b="0" i="0" lang="ja" sz="738" u="none" cap="none" strike="noStrike">
                  <a:solidFill>
                    <a:srgbClr val="000000"/>
                  </a:solidFill>
                  <a:latin typeface="Noto Sans JP"/>
                  <a:ea typeface="Noto Sans JP"/>
                  <a:cs typeface="Noto Sans JP"/>
                  <a:sym typeface="Noto Sans JP"/>
                </a:rPr>
                <a:t>IMF “World Economic Outlook” (2023年10月）</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※１　数値は一般政府（中央政府、地方政府、社会保障基金を合わせたもの）ベース。</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※２　日本は、2022年から2024年が推計値。それ以外の国は、2023年及び2024年が推計値。</a:t>
              </a:r>
              <a:endParaRPr b="0" i="0" sz="1400" u="none" cap="none" strike="noStrike">
                <a:solidFill>
                  <a:srgbClr val="000000"/>
                </a:solidFill>
                <a:latin typeface="Arial"/>
                <a:ea typeface="Arial"/>
                <a:cs typeface="Arial"/>
                <a:sym typeface="Arial"/>
              </a:endParaRPr>
            </a:p>
          </p:txBody>
        </p:sp>
        <p:grpSp>
          <p:nvGrpSpPr>
            <p:cNvPr id="957" name="Google Shape;957;p52"/>
            <p:cNvGrpSpPr/>
            <p:nvPr/>
          </p:nvGrpSpPr>
          <p:grpSpPr>
            <a:xfrm>
              <a:off x="4148067" y="1448934"/>
              <a:ext cx="4742373" cy="4266291"/>
              <a:chOff x="4148067" y="1448934"/>
              <a:chExt cx="4742373" cy="4266291"/>
            </a:xfrm>
          </p:grpSpPr>
          <p:pic>
            <p:nvPicPr>
              <p:cNvPr id="958" name="Google Shape;958;p52"/>
              <p:cNvPicPr preferRelativeResize="0"/>
              <p:nvPr/>
            </p:nvPicPr>
            <p:blipFill rotWithShape="1">
              <a:blip r:embed="rId5">
                <a:alphaModFix/>
              </a:blip>
              <a:srcRect b="0" l="0" r="0" t="0"/>
              <a:stretch/>
            </p:blipFill>
            <p:spPr>
              <a:xfrm>
                <a:off x="4345975" y="1510425"/>
                <a:ext cx="3680093" cy="4204800"/>
              </a:xfrm>
              <a:prstGeom prst="rect">
                <a:avLst/>
              </a:prstGeom>
              <a:noFill/>
              <a:ln>
                <a:noFill/>
              </a:ln>
            </p:spPr>
          </p:pic>
          <p:sp>
            <p:nvSpPr>
              <p:cNvPr id="959" name="Google Shape;959;p52"/>
              <p:cNvSpPr txBox="1"/>
              <p:nvPr/>
            </p:nvSpPr>
            <p:spPr>
              <a:xfrm>
                <a:off x="683869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960" name="Google Shape;960;p52"/>
              <p:cNvSpPr txBox="1"/>
              <p:nvPr/>
            </p:nvSpPr>
            <p:spPr>
              <a:xfrm>
                <a:off x="702105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sp>
            <p:nvSpPr>
              <p:cNvPr id="961" name="Google Shape;961;p52"/>
              <p:cNvSpPr txBox="1"/>
              <p:nvPr/>
            </p:nvSpPr>
            <p:spPr>
              <a:xfrm>
                <a:off x="469875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（H20）</a:t>
                </a:r>
                <a:endParaRPr b="0" i="0" sz="1300" u="none" cap="none" strike="noStrike">
                  <a:solidFill>
                    <a:srgbClr val="000000"/>
                  </a:solidFill>
                  <a:latin typeface="Arial"/>
                  <a:ea typeface="Arial"/>
                  <a:cs typeface="Arial"/>
                  <a:sym typeface="Arial"/>
                </a:endParaRPr>
              </a:p>
            </p:txBody>
          </p:sp>
          <p:sp>
            <p:nvSpPr>
              <p:cNvPr id="962" name="Google Shape;962;p52"/>
              <p:cNvSpPr txBox="1"/>
              <p:nvPr/>
            </p:nvSpPr>
            <p:spPr>
              <a:xfrm>
                <a:off x="4882847"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（H21）</a:t>
                </a:r>
                <a:endParaRPr b="0" i="0" sz="1300" u="none" cap="none" strike="noStrike">
                  <a:solidFill>
                    <a:srgbClr val="000000"/>
                  </a:solidFill>
                  <a:latin typeface="Arial"/>
                  <a:ea typeface="Arial"/>
                  <a:cs typeface="Arial"/>
                  <a:sym typeface="Arial"/>
                </a:endParaRPr>
              </a:p>
            </p:txBody>
          </p:sp>
          <p:sp>
            <p:nvSpPr>
              <p:cNvPr id="963" name="Google Shape;963;p52"/>
              <p:cNvSpPr txBox="1"/>
              <p:nvPr/>
            </p:nvSpPr>
            <p:spPr>
              <a:xfrm>
                <a:off x="5066944"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（H22）</a:t>
                </a:r>
                <a:endParaRPr b="0" i="0" sz="1300" u="none" cap="none" strike="noStrike">
                  <a:solidFill>
                    <a:srgbClr val="000000"/>
                  </a:solidFill>
                  <a:latin typeface="Arial"/>
                  <a:ea typeface="Arial"/>
                  <a:cs typeface="Arial"/>
                  <a:sym typeface="Arial"/>
                </a:endParaRPr>
              </a:p>
            </p:txBody>
          </p:sp>
          <p:sp>
            <p:nvSpPr>
              <p:cNvPr id="964" name="Google Shape;964;p52"/>
              <p:cNvSpPr txBox="1"/>
              <p:nvPr/>
            </p:nvSpPr>
            <p:spPr>
              <a:xfrm>
                <a:off x="525104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（H23）</a:t>
                </a:r>
                <a:endParaRPr b="0" i="0" sz="1300" u="none" cap="none" strike="noStrike">
                  <a:solidFill>
                    <a:srgbClr val="000000"/>
                  </a:solidFill>
                  <a:latin typeface="Arial"/>
                  <a:ea typeface="Arial"/>
                  <a:cs typeface="Arial"/>
                  <a:sym typeface="Arial"/>
                </a:endParaRPr>
              </a:p>
            </p:txBody>
          </p:sp>
          <p:sp>
            <p:nvSpPr>
              <p:cNvPr id="965" name="Google Shape;965;p52"/>
              <p:cNvSpPr txBox="1"/>
              <p:nvPr/>
            </p:nvSpPr>
            <p:spPr>
              <a:xfrm>
                <a:off x="543513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（H24）</a:t>
                </a:r>
                <a:endParaRPr b="0" i="0" sz="1300" u="none" cap="none" strike="noStrike">
                  <a:solidFill>
                    <a:srgbClr val="000000"/>
                  </a:solidFill>
                  <a:latin typeface="Arial"/>
                  <a:ea typeface="Arial"/>
                  <a:cs typeface="Arial"/>
                  <a:sym typeface="Arial"/>
                </a:endParaRPr>
              </a:p>
            </p:txBody>
          </p:sp>
          <p:sp>
            <p:nvSpPr>
              <p:cNvPr id="966" name="Google Shape;966;p52"/>
              <p:cNvSpPr txBox="1"/>
              <p:nvPr/>
            </p:nvSpPr>
            <p:spPr>
              <a:xfrm>
                <a:off x="561923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（H25）</a:t>
                </a:r>
                <a:endParaRPr b="0" i="0" sz="1300" u="none" cap="none" strike="noStrike">
                  <a:solidFill>
                    <a:srgbClr val="000000"/>
                  </a:solidFill>
                  <a:latin typeface="Arial"/>
                  <a:ea typeface="Arial"/>
                  <a:cs typeface="Arial"/>
                  <a:sym typeface="Arial"/>
                </a:endParaRPr>
              </a:p>
            </p:txBody>
          </p:sp>
          <p:sp>
            <p:nvSpPr>
              <p:cNvPr id="967" name="Google Shape;967;p52"/>
              <p:cNvSpPr txBox="1"/>
              <p:nvPr/>
            </p:nvSpPr>
            <p:spPr>
              <a:xfrm>
                <a:off x="5803331"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（H26）</a:t>
                </a:r>
                <a:endParaRPr b="0" i="0" sz="1300" u="none" cap="none" strike="noStrike">
                  <a:solidFill>
                    <a:srgbClr val="000000"/>
                  </a:solidFill>
                  <a:latin typeface="Arial"/>
                  <a:ea typeface="Arial"/>
                  <a:cs typeface="Arial"/>
                  <a:sym typeface="Arial"/>
                </a:endParaRPr>
              </a:p>
            </p:txBody>
          </p:sp>
          <p:sp>
            <p:nvSpPr>
              <p:cNvPr id="968" name="Google Shape;968;p52"/>
              <p:cNvSpPr txBox="1"/>
              <p:nvPr/>
            </p:nvSpPr>
            <p:spPr>
              <a:xfrm>
                <a:off x="598742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（H27）</a:t>
                </a:r>
                <a:endParaRPr b="0" i="0" sz="1300" u="none" cap="none" strike="noStrike">
                  <a:solidFill>
                    <a:srgbClr val="000000"/>
                  </a:solidFill>
                  <a:latin typeface="Arial"/>
                  <a:ea typeface="Arial"/>
                  <a:cs typeface="Arial"/>
                  <a:sym typeface="Arial"/>
                </a:endParaRPr>
              </a:p>
            </p:txBody>
          </p:sp>
          <p:sp>
            <p:nvSpPr>
              <p:cNvPr id="969" name="Google Shape;969;p52"/>
              <p:cNvSpPr txBox="1"/>
              <p:nvPr/>
            </p:nvSpPr>
            <p:spPr>
              <a:xfrm>
                <a:off x="617152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（H28）</a:t>
                </a:r>
                <a:endParaRPr b="0" i="0" sz="1300" u="none" cap="none" strike="noStrike">
                  <a:solidFill>
                    <a:srgbClr val="000000"/>
                  </a:solidFill>
                  <a:latin typeface="Arial"/>
                  <a:ea typeface="Arial"/>
                  <a:cs typeface="Arial"/>
                  <a:sym typeface="Arial"/>
                </a:endParaRPr>
              </a:p>
            </p:txBody>
          </p:sp>
          <p:sp>
            <p:nvSpPr>
              <p:cNvPr id="970" name="Google Shape;970;p52"/>
              <p:cNvSpPr txBox="1"/>
              <p:nvPr/>
            </p:nvSpPr>
            <p:spPr>
              <a:xfrm>
                <a:off x="635201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（H29）</a:t>
                </a:r>
                <a:endParaRPr b="0" i="0" sz="1300" u="none" cap="none" strike="noStrike">
                  <a:solidFill>
                    <a:srgbClr val="000000"/>
                  </a:solidFill>
                  <a:latin typeface="Arial"/>
                  <a:ea typeface="Arial"/>
                  <a:cs typeface="Arial"/>
                  <a:sym typeface="Arial"/>
                </a:endParaRPr>
              </a:p>
            </p:txBody>
          </p:sp>
          <p:sp>
            <p:nvSpPr>
              <p:cNvPr id="971" name="Google Shape;971;p52"/>
              <p:cNvSpPr txBox="1"/>
              <p:nvPr/>
            </p:nvSpPr>
            <p:spPr>
              <a:xfrm>
                <a:off x="6530595"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（H30）</a:t>
                </a:r>
                <a:endParaRPr b="0" i="0" sz="1300" u="none" cap="none" strike="noStrike">
                  <a:solidFill>
                    <a:srgbClr val="000000"/>
                  </a:solidFill>
                  <a:latin typeface="Arial"/>
                  <a:ea typeface="Arial"/>
                  <a:cs typeface="Arial"/>
                  <a:sym typeface="Arial"/>
                </a:endParaRPr>
              </a:p>
            </p:txBody>
          </p:sp>
          <p:sp>
            <p:nvSpPr>
              <p:cNvPr id="972" name="Google Shape;972;p52"/>
              <p:cNvSpPr txBox="1"/>
              <p:nvPr/>
            </p:nvSpPr>
            <p:spPr>
              <a:xfrm>
                <a:off x="6710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（R1）</a:t>
                </a:r>
                <a:endParaRPr b="0" i="0" sz="1300" u="none" cap="none" strike="noStrike">
                  <a:solidFill>
                    <a:srgbClr val="000000"/>
                  </a:solidFill>
                  <a:latin typeface="Arial"/>
                  <a:ea typeface="Arial"/>
                  <a:cs typeface="Arial"/>
                  <a:sym typeface="Arial"/>
                </a:endParaRPr>
              </a:p>
            </p:txBody>
          </p:sp>
          <p:sp>
            <p:nvSpPr>
              <p:cNvPr id="973" name="Google Shape;973;p52"/>
              <p:cNvSpPr txBox="1"/>
              <p:nvPr/>
            </p:nvSpPr>
            <p:spPr>
              <a:xfrm>
                <a:off x="6894837"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（R2）</a:t>
                </a:r>
                <a:endParaRPr b="0" i="0" sz="1300" u="none" cap="none" strike="noStrike">
                  <a:solidFill>
                    <a:srgbClr val="000000"/>
                  </a:solidFill>
                  <a:latin typeface="Arial"/>
                  <a:ea typeface="Arial"/>
                  <a:cs typeface="Arial"/>
                  <a:sym typeface="Arial"/>
                </a:endParaRPr>
              </a:p>
            </p:txBody>
          </p:sp>
          <p:sp>
            <p:nvSpPr>
              <p:cNvPr id="974" name="Google Shape;974;p52"/>
              <p:cNvSpPr txBox="1"/>
              <p:nvPr/>
            </p:nvSpPr>
            <p:spPr>
              <a:xfrm>
                <a:off x="7077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（R3）</a:t>
                </a:r>
                <a:endParaRPr b="0" i="0" sz="1300" u="none" cap="none" strike="noStrike">
                  <a:solidFill>
                    <a:srgbClr val="000000"/>
                  </a:solidFill>
                  <a:latin typeface="Arial"/>
                  <a:ea typeface="Arial"/>
                  <a:cs typeface="Arial"/>
                  <a:sym typeface="Arial"/>
                </a:endParaRPr>
              </a:p>
            </p:txBody>
          </p:sp>
          <p:sp>
            <p:nvSpPr>
              <p:cNvPr id="975" name="Google Shape;975;p52"/>
              <p:cNvSpPr txBox="1"/>
              <p:nvPr/>
            </p:nvSpPr>
            <p:spPr>
              <a:xfrm>
                <a:off x="7263621"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（R4）</a:t>
                </a:r>
                <a:endParaRPr b="0" i="0" sz="1300" u="none" cap="none" strike="noStrike">
                  <a:solidFill>
                    <a:srgbClr val="000000"/>
                  </a:solidFill>
                  <a:latin typeface="Arial"/>
                  <a:ea typeface="Arial"/>
                  <a:cs typeface="Arial"/>
                  <a:sym typeface="Arial"/>
                </a:endParaRPr>
              </a:p>
            </p:txBody>
          </p:sp>
          <p:sp>
            <p:nvSpPr>
              <p:cNvPr id="976" name="Google Shape;976;p52"/>
              <p:cNvSpPr txBox="1"/>
              <p:nvPr/>
            </p:nvSpPr>
            <p:spPr>
              <a:xfrm>
                <a:off x="763363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（R6）</a:t>
                </a:r>
                <a:endParaRPr b="0" i="0" sz="1300" u="none" cap="none" strike="noStrike">
                  <a:solidFill>
                    <a:srgbClr val="000000"/>
                  </a:solidFill>
                  <a:latin typeface="Arial"/>
                  <a:ea typeface="Arial"/>
                  <a:cs typeface="Arial"/>
                  <a:sym typeface="Arial"/>
                </a:endParaRPr>
              </a:p>
            </p:txBody>
          </p:sp>
          <p:sp>
            <p:nvSpPr>
              <p:cNvPr id="977" name="Google Shape;977;p52"/>
              <p:cNvSpPr txBox="1"/>
              <p:nvPr/>
            </p:nvSpPr>
            <p:spPr>
              <a:xfrm>
                <a:off x="7454519"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（R5）</a:t>
                </a:r>
                <a:endParaRPr b="0" i="0" sz="1300" u="none" cap="none" strike="noStrike">
                  <a:solidFill>
                    <a:srgbClr val="000000"/>
                  </a:solidFill>
                  <a:latin typeface="Arial"/>
                  <a:ea typeface="Arial"/>
                  <a:cs typeface="Arial"/>
                  <a:sym typeface="Arial"/>
                </a:endParaRPr>
              </a:p>
            </p:txBody>
          </p:sp>
          <p:sp>
            <p:nvSpPr>
              <p:cNvPr id="978" name="Google Shape;978;p52"/>
              <p:cNvSpPr txBox="1"/>
              <p:nvPr/>
            </p:nvSpPr>
            <p:spPr>
              <a:xfrm>
                <a:off x="7677454" y="5252366"/>
                <a:ext cx="7281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0" i="0" lang="ja" sz="920" u="none" cap="none" strike="noStrike">
                    <a:solidFill>
                      <a:srgbClr val="000000"/>
                    </a:solidFill>
                    <a:latin typeface="Noto Sans JP"/>
                    <a:ea typeface="Noto Sans JP"/>
                    <a:cs typeface="Noto Sans JP"/>
                    <a:sym typeface="Noto Sans JP"/>
                  </a:rPr>
                  <a:t>（暦年）</a:t>
                </a:r>
                <a:endParaRPr b="0" i="0" sz="1400" u="none" cap="none" strike="noStrike">
                  <a:solidFill>
                    <a:srgbClr val="000000"/>
                  </a:solidFill>
                  <a:latin typeface="Arial"/>
                  <a:ea typeface="Arial"/>
                  <a:cs typeface="Arial"/>
                  <a:sym typeface="Arial"/>
                </a:endParaRPr>
              </a:p>
            </p:txBody>
          </p:sp>
          <p:sp>
            <p:nvSpPr>
              <p:cNvPr id="979" name="Google Shape;979;p52"/>
              <p:cNvSpPr txBox="1"/>
              <p:nvPr/>
            </p:nvSpPr>
            <p:spPr>
              <a:xfrm>
                <a:off x="8099268" y="2283507"/>
                <a:ext cx="4986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日本</a:t>
                </a:r>
                <a:endParaRPr b="1" i="0" sz="1400" u="none" cap="none" strike="noStrike">
                  <a:solidFill>
                    <a:srgbClr val="000000"/>
                  </a:solidFill>
                  <a:latin typeface="Arial"/>
                  <a:ea typeface="Arial"/>
                  <a:cs typeface="Arial"/>
                  <a:sym typeface="Arial"/>
                </a:endParaRPr>
              </a:p>
            </p:txBody>
          </p:sp>
          <p:grpSp>
            <p:nvGrpSpPr>
              <p:cNvPr id="980" name="Google Shape;980;p52"/>
              <p:cNvGrpSpPr/>
              <p:nvPr/>
            </p:nvGrpSpPr>
            <p:grpSpPr>
              <a:xfrm>
                <a:off x="8108944" y="3528975"/>
                <a:ext cx="781496" cy="198300"/>
                <a:chOff x="8042269" y="3410381"/>
                <a:chExt cx="781496" cy="198300"/>
              </a:xfrm>
            </p:grpSpPr>
            <p:pic>
              <p:nvPicPr>
                <p:cNvPr descr="イタリアの国旗-国旗など" id="981" name="Google Shape;981;p52"/>
                <p:cNvPicPr preferRelativeResize="0"/>
                <p:nvPr/>
              </p:nvPicPr>
              <p:blipFill rotWithShape="1">
                <a:blip r:embed="rId6">
                  <a:alphaModFix/>
                </a:blip>
                <a:srcRect b="0" l="0" r="0" t="0"/>
                <a:stretch/>
              </p:blipFill>
              <p:spPr>
                <a:xfrm>
                  <a:off x="8574534" y="3414368"/>
                  <a:ext cx="249231" cy="166154"/>
                </a:xfrm>
                <a:prstGeom prst="rect">
                  <a:avLst/>
                </a:prstGeom>
                <a:noFill/>
                <a:ln cap="flat" cmpd="sng" w="9525">
                  <a:solidFill>
                    <a:schemeClr val="dk1"/>
                  </a:solidFill>
                  <a:prstDash val="solid"/>
                  <a:round/>
                  <a:headEnd len="sm" w="sm" type="none"/>
                  <a:tailEnd len="sm" w="sm" type="none"/>
                </a:ln>
              </p:spPr>
            </p:pic>
            <p:sp>
              <p:nvSpPr>
                <p:cNvPr id="982" name="Google Shape;982;p52"/>
                <p:cNvSpPr txBox="1"/>
                <p:nvPr/>
              </p:nvSpPr>
              <p:spPr>
                <a:xfrm>
                  <a:off x="8042269" y="3410381"/>
                  <a:ext cx="522600" cy="198300"/>
                </a:xfrm>
                <a:prstGeom prst="rect">
                  <a:avLst/>
                </a:prstGeom>
                <a:noFill/>
                <a:ln>
                  <a:noFill/>
                </a:ln>
              </p:spPr>
              <p:txBody>
                <a:bodyPr anchorCtr="0" anchor="t" bIns="0" lIns="16875" spcFirstLastPara="1" rIns="0" wrap="square" tIns="16875">
                  <a:no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B050"/>
                      </a:solidFill>
                      <a:latin typeface="Noto Sans JP"/>
                      <a:ea typeface="Noto Sans JP"/>
                      <a:cs typeface="Noto Sans JP"/>
                      <a:sym typeface="Noto Sans JP"/>
                    </a:rPr>
                    <a:t>イタリア</a:t>
                  </a:r>
                  <a:endParaRPr b="1" i="0" sz="1400" u="none" cap="none" strike="noStrike">
                    <a:solidFill>
                      <a:srgbClr val="000000"/>
                    </a:solidFill>
                    <a:latin typeface="Arial"/>
                    <a:ea typeface="Arial"/>
                    <a:cs typeface="Arial"/>
                    <a:sym typeface="Arial"/>
                  </a:endParaRPr>
                </a:p>
              </p:txBody>
            </p:sp>
          </p:grpSp>
          <p:grpSp>
            <p:nvGrpSpPr>
              <p:cNvPr id="983" name="Google Shape;983;p52"/>
              <p:cNvGrpSpPr/>
              <p:nvPr/>
            </p:nvGrpSpPr>
            <p:grpSpPr>
              <a:xfrm>
                <a:off x="8224680" y="3744061"/>
                <a:ext cx="665310" cy="167112"/>
                <a:chOff x="8158005" y="3707758"/>
                <a:chExt cx="665310" cy="167112"/>
              </a:xfrm>
            </p:grpSpPr>
            <p:pic>
              <p:nvPicPr>
                <p:cNvPr descr="アメリカ" id="984" name="Google Shape;984;p52"/>
                <p:cNvPicPr preferRelativeResize="0"/>
                <p:nvPr/>
              </p:nvPicPr>
              <p:blipFill rotWithShape="1">
                <a:blip r:embed="rId7">
                  <a:alphaModFix/>
                </a:blip>
                <a:srcRect b="0" l="0" r="0" t="0"/>
                <a:stretch/>
              </p:blipFill>
              <p:spPr>
                <a:xfrm>
                  <a:off x="8574982" y="3708716"/>
                  <a:ext cx="248333" cy="166154"/>
                </a:xfrm>
                <a:prstGeom prst="rect">
                  <a:avLst/>
                </a:prstGeom>
                <a:noFill/>
                <a:ln cap="flat" cmpd="sng" w="9525">
                  <a:solidFill>
                    <a:srgbClr val="000000"/>
                  </a:solidFill>
                  <a:prstDash val="solid"/>
                  <a:miter lim="800000"/>
                  <a:headEnd len="sm" w="sm" type="none"/>
                  <a:tailEnd len="sm" w="sm" type="none"/>
                </a:ln>
              </p:spPr>
            </p:pic>
            <p:sp>
              <p:nvSpPr>
                <p:cNvPr id="985" name="Google Shape;985;p52"/>
                <p:cNvSpPr txBox="1"/>
                <p:nvPr/>
              </p:nvSpPr>
              <p:spPr>
                <a:xfrm>
                  <a:off x="8158005" y="3707758"/>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7030A0"/>
                      </a:solidFill>
                      <a:latin typeface="Noto Sans JP"/>
                      <a:ea typeface="Noto Sans JP"/>
                      <a:cs typeface="Noto Sans JP"/>
                      <a:sym typeface="Noto Sans JP"/>
                    </a:rPr>
                    <a:t>米国</a:t>
                  </a:r>
                  <a:endParaRPr b="1" i="0" sz="1400" u="none" cap="none" strike="noStrike">
                    <a:solidFill>
                      <a:srgbClr val="000000"/>
                    </a:solidFill>
                    <a:latin typeface="Arial"/>
                    <a:ea typeface="Arial"/>
                    <a:cs typeface="Arial"/>
                    <a:sym typeface="Arial"/>
                  </a:endParaRPr>
                </a:p>
              </p:txBody>
            </p:sp>
          </p:grpSp>
          <p:grpSp>
            <p:nvGrpSpPr>
              <p:cNvPr id="986" name="Google Shape;986;p52"/>
              <p:cNvGrpSpPr/>
              <p:nvPr/>
            </p:nvGrpSpPr>
            <p:grpSpPr>
              <a:xfrm>
                <a:off x="8130694" y="3964906"/>
                <a:ext cx="759746" cy="166154"/>
                <a:chOff x="8064019" y="3950723"/>
                <a:chExt cx="759746" cy="166154"/>
              </a:xfrm>
            </p:grpSpPr>
            <p:pic>
              <p:nvPicPr>
                <p:cNvPr descr="フランス" id="987" name="Google Shape;987;p52"/>
                <p:cNvPicPr preferRelativeResize="0"/>
                <p:nvPr/>
              </p:nvPicPr>
              <p:blipFill rotWithShape="1">
                <a:blip r:embed="rId8">
                  <a:alphaModFix/>
                </a:blip>
                <a:srcRect b="0" l="0" r="0" t="0"/>
                <a:stretch/>
              </p:blipFill>
              <p:spPr>
                <a:xfrm>
                  <a:off x="8574534" y="3950723"/>
                  <a:ext cx="249231" cy="166154"/>
                </a:xfrm>
                <a:prstGeom prst="rect">
                  <a:avLst/>
                </a:prstGeom>
                <a:noFill/>
                <a:ln cap="flat" cmpd="sng" w="9525">
                  <a:solidFill>
                    <a:srgbClr val="000000"/>
                  </a:solidFill>
                  <a:prstDash val="solid"/>
                  <a:miter lim="800000"/>
                  <a:headEnd len="sm" w="sm" type="none"/>
                  <a:tailEnd len="sm" w="sm" type="none"/>
                </a:ln>
              </p:spPr>
            </p:pic>
            <p:sp>
              <p:nvSpPr>
                <p:cNvPr id="988" name="Google Shape;988;p52"/>
                <p:cNvSpPr txBox="1"/>
                <p:nvPr/>
              </p:nvSpPr>
              <p:spPr>
                <a:xfrm>
                  <a:off x="8064019" y="3950942"/>
                  <a:ext cx="4791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FF66CC"/>
                      </a:solidFill>
                      <a:latin typeface="Noto Sans JP"/>
                      <a:ea typeface="Noto Sans JP"/>
                      <a:cs typeface="Noto Sans JP"/>
                      <a:sym typeface="Noto Sans JP"/>
                    </a:rPr>
                    <a:t>フランス</a:t>
                  </a:r>
                  <a:endParaRPr b="1" i="0" sz="1400" u="none" cap="none" strike="noStrike">
                    <a:solidFill>
                      <a:srgbClr val="000000"/>
                    </a:solidFill>
                    <a:latin typeface="Arial"/>
                    <a:ea typeface="Arial"/>
                    <a:cs typeface="Arial"/>
                    <a:sym typeface="Arial"/>
                  </a:endParaRPr>
                </a:p>
              </p:txBody>
            </p:sp>
          </p:grpSp>
          <p:grpSp>
            <p:nvGrpSpPr>
              <p:cNvPr id="989" name="Google Shape;989;p52"/>
              <p:cNvGrpSpPr/>
              <p:nvPr/>
            </p:nvGrpSpPr>
            <p:grpSpPr>
              <a:xfrm>
                <a:off x="8224605" y="4187994"/>
                <a:ext cx="665835" cy="166787"/>
                <a:chOff x="8157930" y="4158305"/>
                <a:chExt cx="665835" cy="166787"/>
              </a:xfrm>
            </p:grpSpPr>
            <p:pic>
              <p:nvPicPr>
                <p:cNvPr descr="イギリス" id="990" name="Google Shape;990;p52"/>
                <p:cNvPicPr preferRelativeResize="0"/>
                <p:nvPr/>
              </p:nvPicPr>
              <p:blipFill rotWithShape="1">
                <a:blip r:embed="rId9">
                  <a:alphaModFix/>
                </a:blip>
                <a:srcRect b="0" l="0" r="0" t="0"/>
                <a:stretch/>
              </p:blipFill>
              <p:spPr>
                <a:xfrm>
                  <a:off x="8574534" y="4158305"/>
                  <a:ext cx="249231" cy="166787"/>
                </a:xfrm>
                <a:prstGeom prst="rect">
                  <a:avLst/>
                </a:prstGeom>
                <a:noFill/>
                <a:ln cap="flat" cmpd="sng" w="9525">
                  <a:solidFill>
                    <a:srgbClr val="000000"/>
                  </a:solidFill>
                  <a:prstDash val="solid"/>
                  <a:miter lim="800000"/>
                  <a:headEnd len="sm" w="sm" type="none"/>
                  <a:tailEnd len="sm" w="sm" type="none"/>
                </a:ln>
              </p:spPr>
            </p:pic>
            <p:sp>
              <p:nvSpPr>
                <p:cNvPr id="991" name="Google Shape;991;p52"/>
                <p:cNvSpPr txBox="1"/>
                <p:nvPr/>
              </p:nvSpPr>
              <p:spPr>
                <a:xfrm>
                  <a:off x="8157930" y="4164251"/>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70C0"/>
                      </a:solidFill>
                      <a:latin typeface="Noto Sans JP"/>
                      <a:ea typeface="Noto Sans JP"/>
                      <a:cs typeface="Noto Sans JP"/>
                      <a:sym typeface="Noto Sans JP"/>
                    </a:rPr>
                    <a:t>英国</a:t>
                  </a:r>
                  <a:endParaRPr b="1" i="0" sz="1400" u="none" cap="none" strike="noStrike">
                    <a:solidFill>
                      <a:srgbClr val="000000"/>
                    </a:solidFill>
                    <a:latin typeface="Arial"/>
                    <a:ea typeface="Arial"/>
                    <a:cs typeface="Arial"/>
                    <a:sym typeface="Arial"/>
                  </a:endParaRPr>
                </a:p>
              </p:txBody>
            </p:sp>
          </p:grpSp>
          <p:grpSp>
            <p:nvGrpSpPr>
              <p:cNvPr id="992" name="Google Shape;992;p52"/>
              <p:cNvGrpSpPr/>
              <p:nvPr/>
            </p:nvGrpSpPr>
            <p:grpSpPr>
              <a:xfrm>
                <a:off x="8161001" y="4388969"/>
                <a:ext cx="729439" cy="174012"/>
                <a:chOff x="8094326" y="4321303"/>
                <a:chExt cx="729439" cy="174012"/>
              </a:xfrm>
            </p:grpSpPr>
            <p:pic>
              <p:nvPicPr>
                <p:cNvPr id="993" name="Google Shape;993;p52"/>
                <p:cNvPicPr preferRelativeResize="0"/>
                <p:nvPr/>
              </p:nvPicPr>
              <p:blipFill rotWithShape="1">
                <a:blip r:embed="rId10">
                  <a:alphaModFix/>
                </a:blip>
                <a:srcRect b="0" l="0" r="0" t="0"/>
                <a:stretch/>
              </p:blipFill>
              <p:spPr>
                <a:xfrm>
                  <a:off x="8574534" y="4329161"/>
                  <a:ext cx="249231" cy="166154"/>
                </a:xfrm>
                <a:prstGeom prst="rect">
                  <a:avLst/>
                </a:prstGeom>
                <a:noFill/>
                <a:ln cap="flat" cmpd="sng" w="9525">
                  <a:solidFill>
                    <a:schemeClr val="dk1"/>
                  </a:solidFill>
                  <a:prstDash val="solid"/>
                  <a:round/>
                  <a:headEnd len="sm" w="sm" type="none"/>
                  <a:tailEnd len="sm" w="sm" type="none"/>
                </a:ln>
              </p:spPr>
            </p:pic>
            <p:sp>
              <p:nvSpPr>
                <p:cNvPr id="994" name="Google Shape;994;p52"/>
                <p:cNvSpPr txBox="1"/>
                <p:nvPr/>
              </p:nvSpPr>
              <p:spPr>
                <a:xfrm>
                  <a:off x="8094326" y="4321303"/>
                  <a:ext cx="3750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9B4D0D"/>
                      </a:solidFill>
                      <a:latin typeface="Noto Sans JP"/>
                      <a:ea typeface="Noto Sans JP"/>
                      <a:cs typeface="Noto Sans JP"/>
                      <a:sym typeface="Noto Sans JP"/>
                    </a:rPr>
                    <a:t>カナダ</a:t>
                  </a:r>
                  <a:endParaRPr b="1" i="0" sz="1400" u="none" cap="none" strike="noStrike">
                    <a:solidFill>
                      <a:srgbClr val="000000"/>
                    </a:solidFill>
                    <a:latin typeface="Arial"/>
                    <a:ea typeface="Arial"/>
                    <a:cs typeface="Arial"/>
                    <a:sym typeface="Arial"/>
                  </a:endParaRPr>
                </a:p>
              </p:txBody>
            </p:sp>
          </p:grpSp>
          <p:grpSp>
            <p:nvGrpSpPr>
              <p:cNvPr id="995" name="Google Shape;995;p52"/>
              <p:cNvGrpSpPr/>
              <p:nvPr/>
            </p:nvGrpSpPr>
            <p:grpSpPr>
              <a:xfrm>
                <a:off x="8149755" y="4567096"/>
                <a:ext cx="740685" cy="204074"/>
                <a:chOff x="8083080" y="4584304"/>
                <a:chExt cx="740685" cy="204074"/>
              </a:xfrm>
            </p:grpSpPr>
            <p:pic>
              <p:nvPicPr>
                <p:cNvPr descr="ドイツ" id="996" name="Google Shape;996;p52"/>
                <p:cNvPicPr preferRelativeResize="0"/>
                <p:nvPr/>
              </p:nvPicPr>
              <p:blipFill rotWithShape="1">
                <a:blip r:embed="rId11">
                  <a:alphaModFix/>
                </a:blip>
                <a:srcRect b="0" l="0" r="0" t="0"/>
                <a:stretch/>
              </p:blipFill>
              <p:spPr>
                <a:xfrm>
                  <a:off x="8574534" y="4622224"/>
                  <a:ext cx="249231" cy="166154"/>
                </a:xfrm>
                <a:prstGeom prst="rect">
                  <a:avLst/>
                </a:prstGeom>
                <a:noFill/>
                <a:ln cap="flat" cmpd="sng" w="9525">
                  <a:solidFill>
                    <a:srgbClr val="000000"/>
                  </a:solidFill>
                  <a:prstDash val="solid"/>
                  <a:miter lim="800000"/>
                  <a:headEnd len="sm" w="sm" type="none"/>
                  <a:tailEnd len="sm" w="sm" type="none"/>
                </a:ln>
              </p:spPr>
            </p:pic>
            <p:sp>
              <p:nvSpPr>
                <p:cNvPr id="997" name="Google Shape;997;p52"/>
                <p:cNvSpPr txBox="1"/>
                <p:nvPr/>
              </p:nvSpPr>
              <p:spPr>
                <a:xfrm>
                  <a:off x="8083080" y="4584304"/>
                  <a:ext cx="3975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4B212"/>
                      </a:solidFill>
                      <a:latin typeface="Noto Sans JP"/>
                      <a:ea typeface="Noto Sans JP"/>
                      <a:cs typeface="Noto Sans JP"/>
                      <a:sym typeface="Noto Sans JP"/>
                    </a:rPr>
                    <a:t>ドイツ</a:t>
                  </a:r>
                  <a:endParaRPr b="1" i="0" sz="1400" u="none" cap="none" strike="noStrike">
                    <a:solidFill>
                      <a:srgbClr val="000000"/>
                    </a:solidFill>
                    <a:latin typeface="Arial"/>
                    <a:ea typeface="Arial"/>
                    <a:cs typeface="Arial"/>
                    <a:sym typeface="Arial"/>
                  </a:endParaRPr>
                </a:p>
              </p:txBody>
            </p:sp>
          </p:grpSp>
          <p:pic>
            <p:nvPicPr>
              <p:cNvPr descr="日の丸" id="998" name="Google Shape;998;p52"/>
              <p:cNvPicPr preferRelativeResize="0"/>
              <p:nvPr/>
            </p:nvPicPr>
            <p:blipFill rotWithShape="1">
              <a:blip r:embed="rId12">
                <a:alphaModFix/>
              </a:blip>
              <a:srcRect b="0" l="0" r="0" t="0"/>
              <a:stretch/>
            </p:blipFill>
            <p:spPr>
              <a:xfrm>
                <a:off x="8578377" y="2294983"/>
                <a:ext cx="249231" cy="166154"/>
              </a:xfrm>
              <a:prstGeom prst="rect">
                <a:avLst/>
              </a:prstGeom>
              <a:noFill/>
              <a:ln cap="flat" cmpd="sng" w="9525">
                <a:solidFill>
                  <a:schemeClr val="dk1"/>
                </a:solidFill>
                <a:prstDash val="solid"/>
                <a:round/>
                <a:headEnd len="sm" w="sm" type="none"/>
                <a:tailEnd len="sm" w="sm" type="none"/>
              </a:ln>
            </p:spPr>
          </p:pic>
          <p:sp>
            <p:nvSpPr>
              <p:cNvPr id="999" name="Google Shape;999;p52"/>
              <p:cNvSpPr txBox="1"/>
              <p:nvPr/>
            </p:nvSpPr>
            <p:spPr>
              <a:xfrm>
                <a:off x="4148067" y="1448934"/>
                <a:ext cx="798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a:t>
                </a:r>
                <a:r>
                  <a:rPr b="1" i="0" lang="ja" sz="1000" u="none" cap="none" strike="noStrike">
                    <a:solidFill>
                      <a:srgbClr val="000000"/>
                    </a:solidFill>
                    <a:latin typeface="Arial"/>
                    <a:ea typeface="Arial"/>
                    <a:cs typeface="Arial"/>
                    <a:sym typeface="Arial"/>
                  </a:rPr>
                  <a:t>%</a:t>
                </a:r>
                <a:r>
                  <a:rPr b="0" i="0" lang="ja" sz="1000" u="none" cap="none" strike="noStrike">
                    <a:solidFill>
                      <a:srgbClr val="000000"/>
                    </a:solidFill>
                    <a:latin typeface="Noto Sans JP"/>
                    <a:ea typeface="Noto Sans JP"/>
                    <a:cs typeface="Noto Sans JP"/>
                    <a:sym typeface="Noto Sans JP"/>
                  </a:rPr>
                  <a:t>）</a:t>
                </a:r>
                <a:endParaRPr b="0" i="0" sz="1400" u="none" cap="none" strike="noStrike">
                  <a:solidFill>
                    <a:srgbClr val="000000"/>
                  </a:solidFill>
                  <a:latin typeface="Arial"/>
                  <a:ea typeface="Arial"/>
                  <a:cs typeface="Arial"/>
                  <a:sym typeface="Arial"/>
                </a:endParaRPr>
              </a:p>
            </p:txBody>
          </p:sp>
          <p:sp>
            <p:nvSpPr>
              <p:cNvPr id="1000" name="Google Shape;1000;p52"/>
              <p:cNvSpPr txBox="1"/>
              <p:nvPr/>
            </p:nvSpPr>
            <p:spPr>
              <a:xfrm>
                <a:off x="464518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2008</a:t>
                </a:r>
                <a:endParaRPr b="0" i="0" sz="1400" u="none" cap="none" strike="noStrike">
                  <a:solidFill>
                    <a:srgbClr val="000000"/>
                  </a:solidFill>
                  <a:latin typeface="Arial"/>
                  <a:ea typeface="Arial"/>
                  <a:cs typeface="Arial"/>
                  <a:sym typeface="Arial"/>
                </a:endParaRPr>
              </a:p>
            </p:txBody>
          </p:sp>
          <p:sp>
            <p:nvSpPr>
              <p:cNvPr id="1001" name="Google Shape;1001;p52"/>
              <p:cNvSpPr txBox="1"/>
              <p:nvPr/>
            </p:nvSpPr>
            <p:spPr>
              <a:xfrm>
                <a:off x="483364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2009</a:t>
                </a:r>
                <a:endParaRPr b="0" i="0" sz="1400" u="none" cap="none" strike="noStrike">
                  <a:solidFill>
                    <a:srgbClr val="000000"/>
                  </a:solidFill>
                  <a:latin typeface="Arial"/>
                  <a:ea typeface="Arial"/>
                  <a:cs typeface="Arial"/>
                  <a:sym typeface="Arial"/>
                </a:endParaRPr>
              </a:p>
            </p:txBody>
          </p:sp>
          <p:sp>
            <p:nvSpPr>
              <p:cNvPr id="1002" name="Google Shape;1002;p52"/>
              <p:cNvSpPr txBox="1"/>
              <p:nvPr/>
            </p:nvSpPr>
            <p:spPr>
              <a:xfrm>
                <a:off x="5022105"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1003" name="Google Shape;1003;p52"/>
              <p:cNvSpPr txBox="1"/>
              <p:nvPr/>
            </p:nvSpPr>
            <p:spPr>
              <a:xfrm>
                <a:off x="5210566"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2011</a:t>
                </a:r>
                <a:endParaRPr b="0" i="0" sz="1400" u="none" cap="none" strike="noStrike">
                  <a:solidFill>
                    <a:srgbClr val="000000"/>
                  </a:solidFill>
                  <a:latin typeface="Arial"/>
                  <a:ea typeface="Arial"/>
                  <a:cs typeface="Arial"/>
                  <a:sym typeface="Arial"/>
                </a:endParaRPr>
              </a:p>
            </p:txBody>
          </p:sp>
          <p:sp>
            <p:nvSpPr>
              <p:cNvPr id="1004" name="Google Shape;1004;p52"/>
              <p:cNvSpPr txBox="1"/>
              <p:nvPr/>
            </p:nvSpPr>
            <p:spPr>
              <a:xfrm>
                <a:off x="539513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2012</a:t>
                </a:r>
                <a:endParaRPr b="0" i="0" sz="1400" u="none" cap="none" strike="noStrike">
                  <a:solidFill>
                    <a:srgbClr val="000000"/>
                  </a:solidFill>
                  <a:latin typeface="Arial"/>
                  <a:ea typeface="Arial"/>
                  <a:cs typeface="Arial"/>
                  <a:sym typeface="Arial"/>
                </a:endParaRPr>
              </a:p>
            </p:txBody>
          </p:sp>
          <p:sp>
            <p:nvSpPr>
              <p:cNvPr id="1005" name="Google Shape;1005;p52"/>
              <p:cNvSpPr txBox="1"/>
              <p:nvPr/>
            </p:nvSpPr>
            <p:spPr>
              <a:xfrm>
                <a:off x="557970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2013</a:t>
                </a:r>
                <a:endParaRPr b="0" i="0" sz="1400" u="none" cap="none" strike="noStrike">
                  <a:solidFill>
                    <a:srgbClr val="000000"/>
                  </a:solidFill>
                  <a:latin typeface="Arial"/>
                  <a:ea typeface="Arial"/>
                  <a:cs typeface="Arial"/>
                  <a:sym typeface="Arial"/>
                </a:endParaRPr>
              </a:p>
            </p:txBody>
          </p:sp>
          <p:sp>
            <p:nvSpPr>
              <p:cNvPr id="1006" name="Google Shape;1006;p52"/>
              <p:cNvSpPr txBox="1"/>
              <p:nvPr/>
            </p:nvSpPr>
            <p:spPr>
              <a:xfrm>
                <a:off x="576056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sp>
            <p:nvSpPr>
              <p:cNvPr id="1007" name="Google Shape;1007;p52"/>
              <p:cNvSpPr txBox="1"/>
              <p:nvPr/>
            </p:nvSpPr>
            <p:spPr>
              <a:xfrm>
                <a:off x="5939899"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1008" name="Google Shape;1008;p52"/>
              <p:cNvSpPr txBox="1"/>
              <p:nvPr/>
            </p:nvSpPr>
            <p:spPr>
              <a:xfrm>
                <a:off x="611923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2016</a:t>
                </a:r>
                <a:endParaRPr b="0" i="0" sz="1400" u="none" cap="none" strike="noStrike">
                  <a:solidFill>
                    <a:srgbClr val="000000"/>
                  </a:solidFill>
                  <a:latin typeface="Arial"/>
                  <a:ea typeface="Arial"/>
                  <a:cs typeface="Arial"/>
                  <a:sym typeface="Arial"/>
                </a:endParaRPr>
              </a:p>
            </p:txBody>
          </p:sp>
          <p:sp>
            <p:nvSpPr>
              <p:cNvPr id="1009" name="Google Shape;1009;p52"/>
              <p:cNvSpPr txBox="1"/>
              <p:nvPr/>
            </p:nvSpPr>
            <p:spPr>
              <a:xfrm>
                <a:off x="6299643"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2017</a:t>
                </a:r>
                <a:endParaRPr b="0" i="0" sz="1400" u="none" cap="none" strike="noStrike">
                  <a:solidFill>
                    <a:srgbClr val="000000"/>
                  </a:solidFill>
                  <a:latin typeface="Arial"/>
                  <a:ea typeface="Arial"/>
                  <a:cs typeface="Arial"/>
                  <a:sym typeface="Arial"/>
                </a:endParaRPr>
              </a:p>
            </p:txBody>
          </p:sp>
          <p:sp>
            <p:nvSpPr>
              <p:cNvPr id="1010" name="Google Shape;1010;p52"/>
              <p:cNvSpPr txBox="1"/>
              <p:nvPr/>
            </p:nvSpPr>
            <p:spPr>
              <a:xfrm>
                <a:off x="647590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2018</a:t>
                </a:r>
                <a:endParaRPr b="0" i="0" sz="1400" u="none" cap="none" strike="noStrike">
                  <a:solidFill>
                    <a:srgbClr val="000000"/>
                  </a:solidFill>
                  <a:latin typeface="Arial"/>
                  <a:ea typeface="Arial"/>
                  <a:cs typeface="Arial"/>
                  <a:sym typeface="Arial"/>
                </a:endParaRPr>
              </a:p>
            </p:txBody>
          </p:sp>
          <p:sp>
            <p:nvSpPr>
              <p:cNvPr id="1011" name="Google Shape;1011;p52"/>
              <p:cNvSpPr txBox="1"/>
              <p:nvPr/>
            </p:nvSpPr>
            <p:spPr>
              <a:xfrm>
                <a:off x="665633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2019</a:t>
                </a:r>
                <a:endParaRPr b="0" i="0" sz="1400" u="none" cap="none" strike="noStrike">
                  <a:solidFill>
                    <a:srgbClr val="000000"/>
                  </a:solidFill>
                  <a:latin typeface="Arial"/>
                  <a:ea typeface="Arial"/>
                  <a:cs typeface="Arial"/>
                  <a:sym typeface="Arial"/>
                </a:endParaRPr>
              </a:p>
            </p:txBody>
          </p:sp>
          <p:sp>
            <p:nvSpPr>
              <p:cNvPr id="1012" name="Google Shape;1012;p52"/>
              <p:cNvSpPr txBox="1"/>
              <p:nvPr/>
            </p:nvSpPr>
            <p:spPr>
              <a:xfrm>
                <a:off x="720737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1013" name="Google Shape;1013;p52"/>
              <p:cNvSpPr txBox="1"/>
              <p:nvPr/>
            </p:nvSpPr>
            <p:spPr>
              <a:xfrm>
                <a:off x="739368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1014" name="Google Shape;1014;p52"/>
              <p:cNvSpPr txBox="1"/>
              <p:nvPr/>
            </p:nvSpPr>
            <p:spPr>
              <a:xfrm>
                <a:off x="758000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cxnSp>
            <p:nvCxnSpPr>
              <p:cNvPr id="1015" name="Google Shape;1015;p52"/>
              <p:cNvCxnSpPr>
                <a:stCxn id="1016" idx="2"/>
              </p:cNvCxnSpPr>
              <p:nvPr/>
            </p:nvCxnSpPr>
            <p:spPr>
              <a:xfrm>
                <a:off x="7201122" y="2212300"/>
                <a:ext cx="0" cy="0"/>
              </a:xfrm>
              <a:prstGeom prst="straightConnector1">
                <a:avLst/>
              </a:prstGeom>
              <a:noFill/>
              <a:ln cap="flat" cmpd="sng" w="9525">
                <a:solidFill>
                  <a:schemeClr val="dk2"/>
                </a:solidFill>
                <a:prstDash val="solid"/>
                <a:round/>
                <a:headEnd len="sm" w="sm" type="none"/>
                <a:tailEnd len="sm" w="sm" type="none"/>
              </a:ln>
            </p:spPr>
          </p:cxnSp>
          <p:grpSp>
            <p:nvGrpSpPr>
              <p:cNvPr id="1017" name="Google Shape;1017;p52"/>
              <p:cNvGrpSpPr/>
              <p:nvPr/>
            </p:nvGrpSpPr>
            <p:grpSpPr>
              <a:xfrm>
                <a:off x="6935022" y="1981600"/>
                <a:ext cx="532200" cy="316975"/>
                <a:chOff x="6935022" y="1981600"/>
                <a:chExt cx="532200" cy="316975"/>
              </a:xfrm>
            </p:grpSpPr>
            <p:sp>
              <p:nvSpPr>
                <p:cNvPr id="1016" name="Google Shape;1016;p52"/>
                <p:cNvSpPr txBox="1"/>
                <p:nvPr/>
              </p:nvSpPr>
              <p:spPr>
                <a:xfrm>
                  <a:off x="6935022" y="198160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255.1</a:t>
                  </a:r>
                  <a:endParaRPr b="1" i="0" sz="800" u="none" cap="none" strike="noStrike">
                    <a:solidFill>
                      <a:srgbClr val="E83030"/>
                    </a:solidFill>
                    <a:latin typeface="Arial"/>
                    <a:ea typeface="Arial"/>
                    <a:cs typeface="Arial"/>
                    <a:sym typeface="Arial"/>
                  </a:endParaRPr>
                </a:p>
              </p:txBody>
            </p:sp>
            <p:cxnSp>
              <p:nvCxnSpPr>
                <p:cNvPr id="1018" name="Google Shape;1018;p52"/>
                <p:cNvCxnSpPr/>
                <p:nvPr/>
              </p:nvCxnSpPr>
              <p:spPr>
                <a:xfrm>
                  <a:off x="7207375" y="2152175"/>
                  <a:ext cx="12600" cy="146400"/>
                </a:xfrm>
                <a:prstGeom prst="straightConnector1">
                  <a:avLst/>
                </a:prstGeom>
                <a:noFill/>
                <a:ln cap="flat" cmpd="sng" w="9525">
                  <a:solidFill>
                    <a:srgbClr val="7F7F7F"/>
                  </a:solidFill>
                  <a:prstDash val="solid"/>
                  <a:round/>
                  <a:headEnd len="sm" w="sm" type="none"/>
                  <a:tailEnd len="sm" w="sm" type="none"/>
                </a:ln>
              </p:spPr>
            </p:cxnSp>
          </p:grpSp>
          <p:sp>
            <p:nvSpPr>
              <p:cNvPr id="1019" name="Google Shape;1019;p52"/>
              <p:cNvSpPr txBox="1"/>
              <p:nvPr/>
            </p:nvSpPr>
            <p:spPr>
              <a:xfrm>
                <a:off x="7300222" y="197812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255.2</a:t>
                </a:r>
                <a:endParaRPr b="1" i="0" sz="800" u="none" cap="none" strike="noStrike">
                  <a:solidFill>
                    <a:srgbClr val="E83030"/>
                  </a:solidFill>
                  <a:latin typeface="Arial"/>
                  <a:ea typeface="Arial"/>
                  <a:cs typeface="Arial"/>
                  <a:sym typeface="Arial"/>
                </a:endParaRPr>
              </a:p>
            </p:txBody>
          </p:sp>
          <p:sp>
            <p:nvSpPr>
              <p:cNvPr id="1020" name="Google Shape;1020;p52"/>
              <p:cNvSpPr txBox="1"/>
              <p:nvPr/>
            </p:nvSpPr>
            <p:spPr>
              <a:xfrm>
                <a:off x="7112922" y="175935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260.1</a:t>
                </a:r>
                <a:endParaRPr b="1" i="0" sz="800" u="none" cap="none" strike="noStrike">
                  <a:solidFill>
                    <a:srgbClr val="E83030"/>
                  </a:solidFill>
                  <a:latin typeface="Arial"/>
                  <a:ea typeface="Arial"/>
                  <a:cs typeface="Arial"/>
                  <a:sym typeface="Arial"/>
                </a:endParaRPr>
              </a:p>
            </p:txBody>
          </p:sp>
          <p:cxnSp>
            <p:nvCxnSpPr>
              <p:cNvPr id="1021" name="Google Shape;1021;p52"/>
              <p:cNvCxnSpPr/>
              <p:nvPr/>
            </p:nvCxnSpPr>
            <p:spPr>
              <a:xfrm>
                <a:off x="7379022" y="1931300"/>
                <a:ext cx="9600" cy="279900"/>
              </a:xfrm>
              <a:prstGeom prst="straightConnector1">
                <a:avLst/>
              </a:prstGeom>
              <a:noFill/>
              <a:ln cap="flat" cmpd="sng" w="9525">
                <a:solidFill>
                  <a:srgbClr val="7F7F7F"/>
                </a:solidFill>
                <a:prstDash val="solid"/>
                <a:round/>
                <a:headEnd len="sm" w="sm" type="none"/>
                <a:tailEnd len="sm" w="sm" type="none"/>
              </a:ln>
            </p:spPr>
          </p:cxnSp>
          <p:cxnSp>
            <p:nvCxnSpPr>
              <p:cNvPr id="1022" name="Google Shape;1022;p52"/>
              <p:cNvCxnSpPr/>
              <p:nvPr/>
            </p:nvCxnSpPr>
            <p:spPr>
              <a:xfrm>
                <a:off x="7566325" y="2149475"/>
                <a:ext cx="0" cy="131100"/>
              </a:xfrm>
              <a:prstGeom prst="straightConnector1">
                <a:avLst/>
              </a:prstGeom>
              <a:noFill/>
              <a:ln cap="flat" cmpd="sng" w="9525">
                <a:solidFill>
                  <a:srgbClr val="7F7F7F"/>
                </a:solidFill>
                <a:prstDash val="solid"/>
                <a:round/>
                <a:headEnd len="sm" w="sm" type="none"/>
                <a:tailEnd len="sm" w="sm" type="none"/>
              </a:ln>
            </p:spPr>
          </p:cxnSp>
          <p:sp>
            <p:nvSpPr>
              <p:cNvPr id="1023" name="Google Shape;1023;p52"/>
              <p:cNvSpPr txBox="1"/>
              <p:nvPr/>
            </p:nvSpPr>
            <p:spPr>
              <a:xfrm>
                <a:off x="7747697" y="225217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251.9</a:t>
                </a:r>
                <a:endParaRPr b="1" i="0" sz="800" u="none" cap="none" strike="noStrike">
                  <a:solidFill>
                    <a:srgbClr val="E83030"/>
                  </a:solidFill>
                  <a:latin typeface="Arial"/>
                  <a:ea typeface="Arial"/>
                  <a:cs typeface="Arial"/>
                  <a:sym typeface="Arial"/>
                </a:endParaRPr>
              </a:p>
            </p:txBody>
          </p:sp>
          <p:sp>
            <p:nvSpPr>
              <p:cNvPr id="1024" name="Google Shape;1024;p52"/>
              <p:cNvSpPr txBox="1"/>
              <p:nvPr/>
            </p:nvSpPr>
            <p:spPr>
              <a:xfrm>
                <a:off x="7704435" y="39352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66CC"/>
                    </a:solidFill>
                    <a:latin typeface="Noto Sans JP"/>
                    <a:ea typeface="Noto Sans JP"/>
                    <a:cs typeface="Noto Sans JP"/>
                    <a:sym typeface="Noto Sans JP"/>
                  </a:rPr>
                  <a:t>110.5</a:t>
                </a:r>
                <a:endParaRPr b="1" i="0" sz="700" u="none" cap="none" strike="noStrike">
                  <a:solidFill>
                    <a:srgbClr val="FF66CC"/>
                  </a:solidFill>
                  <a:latin typeface="Arial"/>
                  <a:ea typeface="Arial"/>
                  <a:cs typeface="Arial"/>
                  <a:sym typeface="Arial"/>
                </a:endParaRPr>
              </a:p>
            </p:txBody>
          </p:sp>
          <p:sp>
            <p:nvSpPr>
              <p:cNvPr id="1025" name="Google Shape;1025;p52"/>
              <p:cNvSpPr txBox="1"/>
              <p:nvPr/>
            </p:nvSpPr>
            <p:spPr>
              <a:xfrm>
                <a:off x="7704435" y="34931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B050"/>
                    </a:solidFill>
                    <a:latin typeface="Noto Sans JP"/>
                    <a:ea typeface="Noto Sans JP"/>
                    <a:cs typeface="Noto Sans JP"/>
                    <a:sym typeface="Noto Sans JP"/>
                  </a:rPr>
                  <a:t>143.2</a:t>
                </a:r>
                <a:endParaRPr b="1" i="0" sz="700" u="none" cap="none" strike="noStrike">
                  <a:solidFill>
                    <a:srgbClr val="00B050"/>
                  </a:solidFill>
                  <a:latin typeface="Arial"/>
                  <a:ea typeface="Arial"/>
                  <a:cs typeface="Arial"/>
                  <a:sym typeface="Arial"/>
                </a:endParaRPr>
              </a:p>
            </p:txBody>
          </p:sp>
          <p:sp>
            <p:nvSpPr>
              <p:cNvPr id="1026" name="Google Shape;1026;p52"/>
              <p:cNvSpPr txBox="1"/>
              <p:nvPr/>
            </p:nvSpPr>
            <p:spPr>
              <a:xfrm>
                <a:off x="7704435" y="3722238"/>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7030A0"/>
                    </a:solidFill>
                    <a:latin typeface="Noto Sans JP"/>
                    <a:ea typeface="Noto Sans JP"/>
                    <a:cs typeface="Noto Sans JP"/>
                    <a:sym typeface="Noto Sans JP"/>
                  </a:rPr>
                  <a:t>126.9</a:t>
                </a:r>
                <a:endParaRPr b="1" i="0" sz="700" u="none" cap="none" strike="noStrike">
                  <a:solidFill>
                    <a:srgbClr val="7030A0"/>
                  </a:solidFill>
                  <a:latin typeface="Arial"/>
                  <a:ea typeface="Arial"/>
                  <a:cs typeface="Arial"/>
                  <a:sym typeface="Arial"/>
                </a:endParaRPr>
              </a:p>
            </p:txBody>
          </p:sp>
          <p:sp>
            <p:nvSpPr>
              <p:cNvPr id="1027" name="Google Shape;1027;p52"/>
              <p:cNvSpPr txBox="1"/>
              <p:nvPr/>
            </p:nvSpPr>
            <p:spPr>
              <a:xfrm>
                <a:off x="7713460" y="417502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70C0"/>
                    </a:solidFill>
                    <a:latin typeface="Noto Sans JP"/>
                    <a:ea typeface="Noto Sans JP"/>
                    <a:cs typeface="Noto Sans JP"/>
                    <a:sym typeface="Noto Sans JP"/>
                  </a:rPr>
                  <a:t>105.9</a:t>
                </a:r>
                <a:endParaRPr b="1" i="0" sz="700" u="none" cap="none" strike="noStrike">
                  <a:solidFill>
                    <a:srgbClr val="0070C0"/>
                  </a:solidFill>
                  <a:latin typeface="Arial"/>
                  <a:ea typeface="Arial"/>
                  <a:cs typeface="Arial"/>
                  <a:sym typeface="Arial"/>
                </a:endParaRPr>
              </a:p>
            </p:txBody>
          </p:sp>
          <p:sp>
            <p:nvSpPr>
              <p:cNvPr id="1028" name="Google Shape;1028;p52"/>
              <p:cNvSpPr txBox="1"/>
              <p:nvPr/>
            </p:nvSpPr>
            <p:spPr>
              <a:xfrm>
                <a:off x="7704435" y="43673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9B4D0D"/>
                    </a:solidFill>
                    <a:latin typeface="Noto Sans JP"/>
                    <a:ea typeface="Noto Sans JP"/>
                    <a:cs typeface="Noto Sans JP"/>
                    <a:sym typeface="Noto Sans JP"/>
                  </a:rPr>
                  <a:t>103.3</a:t>
                </a:r>
                <a:endParaRPr b="1" i="0" sz="700" u="none" cap="none" strike="noStrike">
                  <a:solidFill>
                    <a:srgbClr val="9B4D0D"/>
                  </a:solidFill>
                  <a:latin typeface="Arial"/>
                  <a:ea typeface="Arial"/>
                  <a:cs typeface="Arial"/>
                  <a:sym typeface="Arial"/>
                </a:endParaRPr>
              </a:p>
            </p:txBody>
          </p:sp>
          <p:cxnSp>
            <p:nvCxnSpPr>
              <p:cNvPr id="1029" name="Google Shape;1029;p52"/>
              <p:cNvCxnSpPr/>
              <p:nvPr/>
            </p:nvCxnSpPr>
            <p:spPr>
              <a:xfrm rot="10800000">
                <a:off x="7753525" y="4143225"/>
                <a:ext cx="66600" cy="333900"/>
              </a:xfrm>
              <a:prstGeom prst="straightConnector1">
                <a:avLst/>
              </a:prstGeom>
              <a:noFill/>
              <a:ln cap="flat" cmpd="sng" w="9525">
                <a:solidFill>
                  <a:srgbClr val="9B4D0C"/>
                </a:solidFill>
                <a:prstDash val="dash"/>
                <a:round/>
                <a:headEnd len="sm" w="sm" type="none"/>
                <a:tailEnd len="sm" w="sm" type="none"/>
              </a:ln>
            </p:spPr>
          </p:cxnSp>
          <p:sp>
            <p:nvSpPr>
              <p:cNvPr id="1030" name="Google Shape;1030;p52"/>
              <p:cNvSpPr txBox="1"/>
              <p:nvPr/>
            </p:nvSpPr>
            <p:spPr>
              <a:xfrm>
                <a:off x="7704435" y="45339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E4B212"/>
                    </a:solidFill>
                    <a:latin typeface="Noto Sans JP"/>
                    <a:ea typeface="Noto Sans JP"/>
                    <a:cs typeface="Noto Sans JP"/>
                    <a:sym typeface="Noto Sans JP"/>
                  </a:rPr>
                  <a:t>64.0</a:t>
                </a:r>
                <a:endParaRPr b="1" i="0" sz="700" u="none" cap="none" strike="noStrike">
                  <a:solidFill>
                    <a:srgbClr val="E4B212"/>
                  </a:solidFill>
                  <a:latin typeface="Arial"/>
                  <a:ea typeface="Arial"/>
                  <a:cs typeface="Arial"/>
                  <a:sym typeface="Arial"/>
                </a:endParaRPr>
              </a:p>
            </p:txBody>
          </p:sp>
          <p:cxnSp>
            <p:nvCxnSpPr>
              <p:cNvPr id="1031" name="Google Shape;1031;p52"/>
              <p:cNvCxnSpPr/>
              <p:nvPr/>
            </p:nvCxnSpPr>
            <p:spPr>
              <a:xfrm rot="10800000">
                <a:off x="7781225" y="4097075"/>
                <a:ext cx="126000" cy="120600"/>
              </a:xfrm>
              <a:prstGeom prst="straightConnector1">
                <a:avLst/>
              </a:prstGeom>
              <a:noFill/>
              <a:ln cap="flat" cmpd="sng" w="9525">
                <a:solidFill>
                  <a:srgbClr val="0071C0"/>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p53"/>
          <p:cNvGrpSpPr/>
          <p:nvPr/>
        </p:nvGrpSpPr>
        <p:grpSpPr>
          <a:xfrm>
            <a:off x="323851" y="1085670"/>
            <a:ext cx="8519100" cy="827100"/>
            <a:chOff x="323851" y="1085670"/>
            <a:chExt cx="8519100" cy="827100"/>
          </a:xfrm>
        </p:grpSpPr>
        <p:sp>
          <p:nvSpPr>
            <p:cNvPr id="1038" name="Google Shape;1038;p53"/>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1039" name="Google Shape;1039;p53"/>
            <p:cNvSpPr txBox="1"/>
            <p:nvPr/>
          </p:nvSpPr>
          <p:spPr>
            <a:xfrm>
              <a:off x="423332" y="1322213"/>
              <a:ext cx="54204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a:ea typeface="Noto Sans"/>
                  <a:cs typeface="Noto Sans"/>
                  <a:sym typeface="Noto Sans"/>
                </a:rPr>
                <a:t>国の歳入と同じく税金が地方の財政を支えています。</a:t>
              </a:r>
              <a:endParaRPr b="0" i="0" sz="1400" u="none" cap="none" strike="noStrike">
                <a:solidFill>
                  <a:srgbClr val="000000"/>
                </a:solidFill>
                <a:latin typeface="Arial"/>
                <a:ea typeface="Arial"/>
                <a:cs typeface="Arial"/>
                <a:sym typeface="Arial"/>
              </a:endParaRPr>
            </a:p>
          </p:txBody>
        </p:sp>
      </p:grpSp>
      <p:sp>
        <p:nvSpPr>
          <p:cNvPr id="1040" name="Google Shape;1040;p53"/>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pic>
        <p:nvPicPr>
          <p:cNvPr id="1041" name="Google Shape;1041;p53"/>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grpSp>
        <p:nvGrpSpPr>
          <p:cNvPr id="1042" name="Google Shape;1042;p53"/>
          <p:cNvGrpSpPr/>
          <p:nvPr/>
        </p:nvGrpSpPr>
        <p:grpSpPr>
          <a:xfrm>
            <a:off x="-457910" y="2015026"/>
            <a:ext cx="9602060" cy="4717399"/>
            <a:chOff x="-457910" y="2015026"/>
            <a:chExt cx="9602060" cy="4717399"/>
          </a:xfrm>
        </p:grpSpPr>
        <p:grpSp>
          <p:nvGrpSpPr>
            <p:cNvPr id="1043" name="Google Shape;1043;p53"/>
            <p:cNvGrpSpPr/>
            <p:nvPr/>
          </p:nvGrpSpPr>
          <p:grpSpPr>
            <a:xfrm>
              <a:off x="-457910" y="2015026"/>
              <a:ext cx="9324109" cy="4717399"/>
              <a:chOff x="-457910" y="2015026"/>
              <a:chExt cx="9324109" cy="4717399"/>
            </a:xfrm>
          </p:grpSpPr>
          <p:grpSp>
            <p:nvGrpSpPr>
              <p:cNvPr id="1044" name="Google Shape;1044;p53"/>
              <p:cNvGrpSpPr/>
              <p:nvPr/>
            </p:nvGrpSpPr>
            <p:grpSpPr>
              <a:xfrm>
                <a:off x="-457910" y="2458893"/>
                <a:ext cx="9324109" cy="4273532"/>
                <a:chOff x="-457910" y="2458893"/>
                <a:chExt cx="9324109" cy="4273532"/>
              </a:xfrm>
            </p:grpSpPr>
            <p:grpSp>
              <p:nvGrpSpPr>
                <p:cNvPr id="1045" name="Google Shape;1045;p53"/>
                <p:cNvGrpSpPr/>
                <p:nvPr/>
              </p:nvGrpSpPr>
              <p:grpSpPr>
                <a:xfrm>
                  <a:off x="-457910" y="2458893"/>
                  <a:ext cx="9324109" cy="4273532"/>
                  <a:chOff x="-457910" y="2458893"/>
                  <a:chExt cx="9324109" cy="4273532"/>
                </a:xfrm>
              </p:grpSpPr>
              <p:sp>
                <p:nvSpPr>
                  <p:cNvPr id="1046" name="Google Shape;1046;p53"/>
                  <p:cNvSpPr/>
                  <p:nvPr/>
                </p:nvSpPr>
                <p:spPr>
                  <a:xfrm>
                    <a:off x="214625" y="6575825"/>
                    <a:ext cx="37914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a:ea typeface="Noto Sans"/>
                        <a:cs typeface="Noto Sans"/>
                        <a:sym typeface="Noto Sans"/>
                      </a:rPr>
                      <a:t>※各グラフの割合は端数処理のため、合計が100％にならない場合があります</a:t>
                    </a:r>
                    <a:endParaRPr b="0" i="0" sz="800" u="none" cap="none" strike="noStrike">
                      <a:solidFill>
                        <a:schemeClr val="dk1"/>
                      </a:solidFill>
                      <a:latin typeface="Noto Sans"/>
                      <a:ea typeface="Noto Sans"/>
                      <a:cs typeface="Noto Sans"/>
                      <a:sym typeface="Noto Sans"/>
                    </a:endParaRPr>
                  </a:p>
                </p:txBody>
              </p:sp>
              <p:grpSp>
                <p:nvGrpSpPr>
                  <p:cNvPr id="1047" name="Google Shape;1047;p53"/>
                  <p:cNvGrpSpPr/>
                  <p:nvPr/>
                </p:nvGrpSpPr>
                <p:grpSpPr>
                  <a:xfrm>
                    <a:off x="-457910" y="2458893"/>
                    <a:ext cx="9324109" cy="3941882"/>
                    <a:chOff x="-457910" y="2458893"/>
                    <a:chExt cx="9324109" cy="3941882"/>
                  </a:xfrm>
                </p:grpSpPr>
                <p:grpSp>
                  <p:nvGrpSpPr>
                    <p:cNvPr id="1048" name="Google Shape;1048;p53"/>
                    <p:cNvGrpSpPr/>
                    <p:nvPr/>
                  </p:nvGrpSpPr>
                  <p:grpSpPr>
                    <a:xfrm>
                      <a:off x="4418577" y="2687625"/>
                      <a:ext cx="4447622" cy="3713150"/>
                      <a:chOff x="4418577" y="2687625"/>
                      <a:chExt cx="4447622" cy="3713150"/>
                    </a:xfrm>
                  </p:grpSpPr>
                  <p:sp>
                    <p:nvSpPr>
                      <p:cNvPr id="1049" name="Google Shape;1049;p53"/>
                      <p:cNvSpPr txBox="1"/>
                      <p:nvPr/>
                    </p:nvSpPr>
                    <p:spPr>
                      <a:xfrm>
                        <a:off x="5317575" y="2687625"/>
                        <a:ext cx="2283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静岡県の</a:t>
                        </a:r>
                        <a:r>
                          <a:rPr b="1" i="0" lang="ja" sz="1600" u="none" cap="none" strike="noStrike">
                            <a:solidFill>
                              <a:srgbClr val="FF0000"/>
                            </a:solidFill>
                            <a:latin typeface="Noto Sans"/>
                            <a:ea typeface="Noto Sans"/>
                            <a:cs typeface="Noto Sans"/>
                            <a:sym typeface="Noto Sans"/>
                          </a:rPr>
                          <a:t>歳入</a:t>
                        </a:r>
                        <a:r>
                          <a:rPr b="1" i="0" lang="ja" sz="1600" u="none" cap="none" strike="noStrike">
                            <a:solidFill>
                              <a:schemeClr val="dk1"/>
                            </a:solidFill>
                            <a:latin typeface="Noto Sans"/>
                            <a:ea typeface="Noto Sans"/>
                            <a:cs typeface="Noto Sans"/>
                            <a:sym typeface="Noto Sans"/>
                          </a:rPr>
                          <a:t>の内訳</a:t>
                        </a:r>
                        <a:endParaRPr b="1" i="0" sz="1400" u="none" cap="none" strike="noStrike">
                          <a:solidFill>
                            <a:srgbClr val="000000"/>
                          </a:solidFill>
                          <a:latin typeface="Noto Sans"/>
                          <a:ea typeface="Noto Sans"/>
                          <a:cs typeface="Noto Sans"/>
                          <a:sym typeface="Noto Sans"/>
                        </a:endParaRPr>
                      </a:p>
                    </p:txBody>
                  </p:sp>
                  <p:grpSp>
                    <p:nvGrpSpPr>
                      <p:cNvPr id="1050" name="Google Shape;1050;p53"/>
                      <p:cNvGrpSpPr/>
                      <p:nvPr/>
                    </p:nvGrpSpPr>
                    <p:grpSpPr>
                      <a:xfrm>
                        <a:off x="4418577" y="2949575"/>
                        <a:ext cx="793488" cy="3451200"/>
                        <a:chOff x="4334137" y="2949575"/>
                        <a:chExt cx="793488" cy="3451200"/>
                      </a:xfrm>
                    </p:grpSpPr>
                    <p:cxnSp>
                      <p:nvCxnSpPr>
                        <p:cNvPr id="1051" name="Google Shape;1051;p53"/>
                        <p:cNvCxnSpPr/>
                        <p:nvPr/>
                      </p:nvCxnSpPr>
                      <p:spPr>
                        <a:xfrm rot="10800000">
                          <a:off x="4981525" y="2956651"/>
                          <a:ext cx="146100" cy="0"/>
                        </a:xfrm>
                        <a:prstGeom prst="straightConnector1">
                          <a:avLst/>
                        </a:prstGeom>
                        <a:noFill/>
                        <a:ln cap="flat" cmpd="sng" w="12700">
                          <a:solidFill>
                            <a:schemeClr val="dk1"/>
                          </a:solidFill>
                          <a:prstDash val="solid"/>
                          <a:miter lim="800000"/>
                          <a:headEnd len="sm" w="sm" type="none"/>
                          <a:tailEnd len="sm" w="sm" type="none"/>
                        </a:ln>
                      </p:spPr>
                    </p:cxnSp>
                    <p:cxnSp>
                      <p:nvCxnSpPr>
                        <p:cNvPr id="1052" name="Google Shape;1052;p53"/>
                        <p:cNvCxnSpPr/>
                        <p:nvPr/>
                      </p:nvCxnSpPr>
                      <p:spPr>
                        <a:xfrm>
                          <a:off x="4334137" y="4668209"/>
                          <a:ext cx="647400" cy="5400"/>
                        </a:xfrm>
                        <a:prstGeom prst="straightConnector1">
                          <a:avLst/>
                        </a:prstGeom>
                        <a:noFill/>
                        <a:ln cap="flat" cmpd="sng" w="12700">
                          <a:solidFill>
                            <a:schemeClr val="dk1"/>
                          </a:solidFill>
                          <a:prstDash val="solid"/>
                          <a:miter lim="800000"/>
                          <a:headEnd len="sm" w="sm" type="none"/>
                          <a:tailEnd len="sm" w="sm" type="none"/>
                        </a:ln>
                      </p:spPr>
                    </p:cxnSp>
                    <p:cxnSp>
                      <p:nvCxnSpPr>
                        <p:cNvPr id="1053" name="Google Shape;1053;p53"/>
                        <p:cNvCxnSpPr/>
                        <p:nvPr/>
                      </p:nvCxnSpPr>
                      <p:spPr>
                        <a:xfrm rot="10800000">
                          <a:off x="4981525" y="6394590"/>
                          <a:ext cx="146100" cy="0"/>
                        </a:xfrm>
                        <a:prstGeom prst="straightConnector1">
                          <a:avLst/>
                        </a:prstGeom>
                        <a:noFill/>
                        <a:ln cap="flat" cmpd="sng" w="12700">
                          <a:solidFill>
                            <a:schemeClr val="dk1"/>
                          </a:solidFill>
                          <a:prstDash val="solid"/>
                          <a:miter lim="800000"/>
                          <a:headEnd len="sm" w="sm" type="none"/>
                          <a:tailEnd len="sm" w="sm" type="none"/>
                        </a:ln>
                      </p:spPr>
                    </p:cxnSp>
                    <p:cxnSp>
                      <p:nvCxnSpPr>
                        <p:cNvPr id="1054" name="Google Shape;1054;p53"/>
                        <p:cNvCxnSpPr/>
                        <p:nvPr/>
                      </p:nvCxnSpPr>
                      <p:spPr>
                        <a:xfrm>
                          <a:off x="4987925" y="2949575"/>
                          <a:ext cx="0" cy="3451200"/>
                        </a:xfrm>
                        <a:prstGeom prst="straightConnector1">
                          <a:avLst/>
                        </a:prstGeom>
                        <a:noFill/>
                        <a:ln cap="flat" cmpd="sng" w="12700">
                          <a:solidFill>
                            <a:schemeClr val="dk1"/>
                          </a:solidFill>
                          <a:prstDash val="solid"/>
                          <a:miter lim="800000"/>
                          <a:headEnd len="sm" w="sm" type="none"/>
                          <a:tailEnd len="sm" w="sm" type="none"/>
                        </a:ln>
                      </p:spPr>
                    </p:cxnSp>
                  </p:grpSp>
                  <p:sp>
                    <p:nvSpPr>
                      <p:cNvPr id="1055" name="Google Shape;1055;p53"/>
                      <p:cNvSpPr txBox="1"/>
                      <p:nvPr/>
                    </p:nvSpPr>
                    <p:spPr>
                      <a:xfrm>
                        <a:off x="5166817" y="2885825"/>
                        <a:ext cx="27825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1" i="0" sz="1400" u="none" cap="none" strike="noStrike">
                          <a:solidFill>
                            <a:srgbClr val="000000"/>
                          </a:solidFill>
                          <a:latin typeface="Noto Sans"/>
                          <a:ea typeface="Noto Sans"/>
                          <a:cs typeface="Noto Sans"/>
                          <a:sym typeface="Noto Sans"/>
                        </a:endParaRPr>
                      </a:p>
                    </p:txBody>
                  </p:sp>
                  <p:grpSp>
                    <p:nvGrpSpPr>
                      <p:cNvPr id="1056" name="Google Shape;1056;p53"/>
                      <p:cNvGrpSpPr/>
                      <p:nvPr/>
                    </p:nvGrpSpPr>
                    <p:grpSpPr>
                      <a:xfrm>
                        <a:off x="5330302" y="3192675"/>
                        <a:ext cx="3535897" cy="1416049"/>
                        <a:chOff x="5330302" y="3156579"/>
                        <a:chExt cx="3535897" cy="1416049"/>
                      </a:xfrm>
                    </p:grpSpPr>
                    <p:grpSp>
                      <p:nvGrpSpPr>
                        <p:cNvPr id="1057" name="Google Shape;1057;p53"/>
                        <p:cNvGrpSpPr/>
                        <p:nvPr/>
                      </p:nvGrpSpPr>
                      <p:grpSpPr>
                        <a:xfrm>
                          <a:off x="5330302" y="3156579"/>
                          <a:ext cx="1488723" cy="162876"/>
                          <a:chOff x="5243299" y="3393963"/>
                          <a:chExt cx="1488723" cy="162876"/>
                        </a:xfrm>
                      </p:grpSpPr>
                      <p:sp>
                        <p:nvSpPr>
                          <p:cNvPr id="1058" name="Google Shape;1058;p53"/>
                          <p:cNvSpPr txBox="1"/>
                          <p:nvPr/>
                        </p:nvSpPr>
                        <p:spPr>
                          <a:xfrm>
                            <a:off x="5407035" y="3402939"/>
                            <a:ext cx="396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県民税 </a:t>
                            </a:r>
                            <a:endParaRPr b="1" i="0" sz="1000" u="none" cap="none" strike="noStrike">
                              <a:solidFill>
                                <a:schemeClr val="dk1"/>
                              </a:solidFill>
                              <a:latin typeface="Noto Sans"/>
                              <a:ea typeface="Noto Sans"/>
                              <a:cs typeface="Noto Sans"/>
                              <a:sym typeface="Noto Sans"/>
                            </a:endParaRPr>
                          </a:p>
                        </p:txBody>
                      </p:sp>
                      <p:sp>
                        <p:nvSpPr>
                          <p:cNvPr id="1059" name="Google Shape;1059;p53"/>
                          <p:cNvSpPr txBox="1"/>
                          <p:nvPr/>
                        </p:nvSpPr>
                        <p:spPr>
                          <a:xfrm>
                            <a:off x="6018322" y="3393963"/>
                            <a:ext cx="7137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1,343億円</a:t>
                            </a:r>
                            <a:endParaRPr b="1" i="0" sz="1000" u="none" cap="none" strike="noStrike">
                              <a:solidFill>
                                <a:schemeClr val="dk1"/>
                              </a:solidFill>
                              <a:latin typeface="Noto Sans"/>
                              <a:ea typeface="Noto Sans"/>
                              <a:cs typeface="Noto Sans"/>
                              <a:sym typeface="Noto Sans"/>
                            </a:endParaRPr>
                          </a:p>
                        </p:txBody>
                      </p:sp>
                      <p:sp>
                        <p:nvSpPr>
                          <p:cNvPr id="1060" name="Google Shape;1060;p53"/>
                          <p:cNvSpPr/>
                          <p:nvPr/>
                        </p:nvSpPr>
                        <p:spPr>
                          <a:xfrm>
                            <a:off x="5243299" y="3403417"/>
                            <a:ext cx="128400" cy="149400"/>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61" name="Google Shape;1061;p53"/>
                          <p:cNvCxnSpPr/>
                          <p:nvPr/>
                        </p:nvCxnSpPr>
                        <p:spPr>
                          <a:xfrm>
                            <a:off x="5855387" y="3476063"/>
                            <a:ext cx="1779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62" name="Google Shape;1062;p53"/>
                        <p:cNvGrpSpPr/>
                        <p:nvPr/>
                      </p:nvGrpSpPr>
                      <p:grpSpPr>
                        <a:xfrm>
                          <a:off x="5330302" y="3472593"/>
                          <a:ext cx="2870232" cy="394715"/>
                          <a:chOff x="5243299" y="3461696"/>
                          <a:chExt cx="2870232" cy="394715"/>
                        </a:xfrm>
                      </p:grpSpPr>
                      <p:sp>
                        <p:nvSpPr>
                          <p:cNvPr id="1063" name="Google Shape;1063;p53"/>
                          <p:cNvSpPr txBox="1"/>
                          <p:nvPr/>
                        </p:nvSpPr>
                        <p:spPr>
                          <a:xfrm>
                            <a:off x="5407035" y="3470671"/>
                            <a:ext cx="396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事業税</a:t>
                            </a:r>
                            <a:endParaRPr b="1" i="0" sz="1000" u="none" cap="none" strike="noStrike">
                              <a:solidFill>
                                <a:schemeClr val="dk1"/>
                              </a:solidFill>
                              <a:latin typeface="Noto Sans"/>
                              <a:ea typeface="Noto Sans"/>
                              <a:cs typeface="Noto Sans"/>
                              <a:sym typeface="Noto Sans"/>
                            </a:endParaRPr>
                          </a:p>
                        </p:txBody>
                      </p:sp>
                      <p:sp>
                        <p:nvSpPr>
                          <p:cNvPr id="1064" name="Google Shape;1064;p53"/>
                          <p:cNvSpPr txBox="1"/>
                          <p:nvPr/>
                        </p:nvSpPr>
                        <p:spPr>
                          <a:xfrm>
                            <a:off x="6037522" y="3461696"/>
                            <a:ext cx="6945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1,483億円</a:t>
                            </a:r>
                            <a:endParaRPr b="1" i="0" sz="1000" u="none" cap="none" strike="noStrike">
                              <a:solidFill>
                                <a:schemeClr val="dk1"/>
                              </a:solidFill>
                              <a:latin typeface="Noto Sans"/>
                              <a:ea typeface="Noto Sans"/>
                              <a:cs typeface="Noto Sans"/>
                              <a:sym typeface="Noto Sans"/>
                            </a:endParaRPr>
                          </a:p>
                        </p:txBody>
                      </p:sp>
                      <p:sp>
                        <p:nvSpPr>
                          <p:cNvPr id="1065" name="Google Shape;1065;p53"/>
                          <p:cNvSpPr/>
                          <p:nvPr/>
                        </p:nvSpPr>
                        <p:spPr>
                          <a:xfrm>
                            <a:off x="5243299" y="3471149"/>
                            <a:ext cx="128400" cy="149400"/>
                          </a:xfrm>
                          <a:prstGeom prst="rect">
                            <a:avLst/>
                          </a:prstGeom>
                          <a:solidFill>
                            <a:srgbClr val="03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66" name="Google Shape;1066;p53"/>
                          <p:cNvCxnSpPr/>
                          <p:nvPr/>
                        </p:nvCxnSpPr>
                        <p:spPr>
                          <a:xfrm>
                            <a:off x="5847289" y="3543795"/>
                            <a:ext cx="195900" cy="0"/>
                          </a:xfrm>
                          <a:prstGeom prst="straightConnector1">
                            <a:avLst/>
                          </a:prstGeom>
                          <a:noFill/>
                          <a:ln cap="flat" cmpd="sng" w="9525">
                            <a:solidFill>
                              <a:srgbClr val="CCCCCC"/>
                            </a:solidFill>
                            <a:prstDash val="solid"/>
                            <a:miter lim="800000"/>
                            <a:headEnd len="sm" w="sm" type="none"/>
                            <a:tailEnd len="sm" w="sm" type="none"/>
                          </a:ln>
                        </p:spPr>
                      </p:cxnSp>
                      <p:cxnSp>
                        <p:nvCxnSpPr>
                          <p:cNvPr id="1067" name="Google Shape;1067;p53"/>
                          <p:cNvCxnSpPr/>
                          <p:nvPr/>
                        </p:nvCxnSpPr>
                        <p:spPr>
                          <a:xfrm>
                            <a:off x="7845631" y="3856411"/>
                            <a:ext cx="2679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68" name="Google Shape;1068;p53"/>
                        <p:cNvGrpSpPr/>
                        <p:nvPr/>
                      </p:nvGrpSpPr>
                      <p:grpSpPr>
                        <a:xfrm>
                          <a:off x="5330302" y="3780251"/>
                          <a:ext cx="1488723" cy="792377"/>
                          <a:chOff x="5243299" y="3521073"/>
                          <a:chExt cx="1488723" cy="792377"/>
                        </a:xfrm>
                      </p:grpSpPr>
                      <p:sp>
                        <p:nvSpPr>
                          <p:cNvPr id="1069" name="Google Shape;1069;p53"/>
                          <p:cNvSpPr txBox="1"/>
                          <p:nvPr/>
                        </p:nvSpPr>
                        <p:spPr>
                          <a:xfrm>
                            <a:off x="5410603" y="3530047"/>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a:t>
                            </a:r>
                            <a:endParaRPr b="1" i="0" sz="1000" u="none" cap="none" strike="noStrike">
                              <a:solidFill>
                                <a:schemeClr val="dk1"/>
                              </a:solidFill>
                              <a:latin typeface="Noto Sans"/>
                              <a:ea typeface="Noto Sans"/>
                              <a:cs typeface="Noto Sans"/>
                              <a:sym typeface="Noto Sans"/>
                            </a:endParaRPr>
                          </a:p>
                        </p:txBody>
                      </p:sp>
                      <p:sp>
                        <p:nvSpPr>
                          <p:cNvPr id="1070" name="Google Shape;1070;p53"/>
                          <p:cNvSpPr txBox="1"/>
                          <p:nvPr/>
                        </p:nvSpPr>
                        <p:spPr>
                          <a:xfrm>
                            <a:off x="6057922" y="3521073"/>
                            <a:ext cx="6741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1,011億円</a:t>
                            </a:r>
                            <a:endParaRPr b="1" i="0" sz="1000" u="none" cap="none" strike="noStrike">
                              <a:solidFill>
                                <a:schemeClr val="dk1"/>
                              </a:solidFill>
                              <a:latin typeface="Noto Sans"/>
                              <a:ea typeface="Noto Sans"/>
                              <a:cs typeface="Noto Sans"/>
                              <a:sym typeface="Noto Sans"/>
                            </a:endParaRPr>
                          </a:p>
                        </p:txBody>
                      </p:sp>
                      <p:sp>
                        <p:nvSpPr>
                          <p:cNvPr id="1071" name="Google Shape;1071;p53"/>
                          <p:cNvSpPr/>
                          <p:nvPr/>
                        </p:nvSpPr>
                        <p:spPr>
                          <a:xfrm>
                            <a:off x="5243299" y="3530525"/>
                            <a:ext cx="128400" cy="149400"/>
                          </a:xfrm>
                          <a:prstGeom prst="rect">
                            <a:avLst/>
                          </a:prstGeom>
                          <a:solidFill>
                            <a:srgbClr val="F6AA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072" name="Google Shape;1072;p53"/>
                          <p:cNvSpPr txBox="1"/>
                          <p:nvPr/>
                        </p:nvSpPr>
                        <p:spPr>
                          <a:xfrm>
                            <a:off x="5410603" y="415568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軽油引取税</a:t>
                            </a:r>
                            <a:endParaRPr b="1" i="0" sz="1000" u="none" cap="none" strike="noStrike">
                              <a:solidFill>
                                <a:schemeClr val="dk1"/>
                              </a:solidFill>
                              <a:latin typeface="Noto Sans"/>
                              <a:ea typeface="Noto Sans"/>
                              <a:cs typeface="Noto Sans"/>
                              <a:sym typeface="Noto Sans"/>
                            </a:endParaRPr>
                          </a:p>
                        </p:txBody>
                      </p:sp>
                      <p:sp>
                        <p:nvSpPr>
                          <p:cNvPr id="1073" name="Google Shape;1073;p53"/>
                          <p:cNvSpPr txBox="1"/>
                          <p:nvPr/>
                        </p:nvSpPr>
                        <p:spPr>
                          <a:xfrm>
                            <a:off x="6191122" y="4159550"/>
                            <a:ext cx="5409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373億円</a:t>
                            </a:r>
                            <a:endParaRPr b="1" i="0" sz="1000" u="none" cap="none" strike="noStrike">
                              <a:solidFill>
                                <a:schemeClr val="dk1"/>
                              </a:solidFill>
                              <a:latin typeface="Noto Sans"/>
                              <a:ea typeface="Noto Sans"/>
                              <a:cs typeface="Noto Sans"/>
                              <a:sym typeface="Noto Sans"/>
                            </a:endParaRPr>
                          </a:p>
                        </p:txBody>
                      </p:sp>
                      <p:sp>
                        <p:nvSpPr>
                          <p:cNvPr id="1074" name="Google Shape;1074;p53"/>
                          <p:cNvSpPr/>
                          <p:nvPr/>
                        </p:nvSpPr>
                        <p:spPr>
                          <a:xfrm>
                            <a:off x="5243299" y="4156167"/>
                            <a:ext cx="128400" cy="149400"/>
                          </a:xfrm>
                          <a:prstGeom prst="rect">
                            <a:avLst/>
                          </a:prstGeom>
                          <a:solidFill>
                            <a:srgbClr val="BFE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075" name="Google Shape;1075;p53"/>
                        <p:cNvGrpSpPr/>
                        <p:nvPr/>
                      </p:nvGrpSpPr>
                      <p:grpSpPr>
                        <a:xfrm>
                          <a:off x="5330302" y="4097512"/>
                          <a:ext cx="1488723" cy="157678"/>
                          <a:chOff x="5243299" y="3602164"/>
                          <a:chExt cx="1488723" cy="157678"/>
                        </a:xfrm>
                      </p:grpSpPr>
                      <p:sp>
                        <p:nvSpPr>
                          <p:cNvPr id="1076" name="Google Shape;1076;p53"/>
                          <p:cNvSpPr txBox="1"/>
                          <p:nvPr/>
                        </p:nvSpPr>
                        <p:spPr>
                          <a:xfrm>
                            <a:off x="5421473" y="3602164"/>
                            <a:ext cx="528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自動車税</a:t>
                            </a:r>
                            <a:endParaRPr b="1" i="0" sz="1000" u="none" cap="none" strike="noStrike">
                              <a:solidFill>
                                <a:schemeClr val="dk1"/>
                              </a:solidFill>
                              <a:latin typeface="Noto Sans"/>
                              <a:ea typeface="Noto Sans"/>
                              <a:cs typeface="Noto Sans"/>
                              <a:sym typeface="Noto Sans"/>
                            </a:endParaRPr>
                          </a:p>
                        </p:txBody>
                      </p:sp>
                      <p:sp>
                        <p:nvSpPr>
                          <p:cNvPr id="1077" name="Google Shape;1077;p53"/>
                          <p:cNvSpPr txBox="1"/>
                          <p:nvPr/>
                        </p:nvSpPr>
                        <p:spPr>
                          <a:xfrm>
                            <a:off x="6174322" y="3605942"/>
                            <a:ext cx="5577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569億円</a:t>
                            </a:r>
                            <a:endParaRPr b="1" i="0" sz="1000" u="none" cap="none" strike="noStrike">
                              <a:solidFill>
                                <a:schemeClr val="dk1"/>
                              </a:solidFill>
                              <a:latin typeface="Noto Sans"/>
                              <a:ea typeface="Noto Sans"/>
                              <a:cs typeface="Noto Sans"/>
                              <a:sym typeface="Noto Sans"/>
                            </a:endParaRPr>
                          </a:p>
                        </p:txBody>
                      </p:sp>
                      <p:sp>
                        <p:nvSpPr>
                          <p:cNvPr id="1078" name="Google Shape;1078;p53"/>
                          <p:cNvSpPr/>
                          <p:nvPr/>
                        </p:nvSpPr>
                        <p:spPr>
                          <a:xfrm>
                            <a:off x="5243299" y="3607819"/>
                            <a:ext cx="128400" cy="149400"/>
                          </a:xfrm>
                          <a:prstGeom prst="rect">
                            <a:avLst/>
                          </a:prstGeom>
                          <a:solidFill>
                            <a:srgbClr val="99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079" name="Google Shape;1079;p53"/>
                        <p:cNvGrpSpPr/>
                        <p:nvPr/>
                      </p:nvGrpSpPr>
                      <p:grpSpPr>
                        <a:xfrm>
                          <a:off x="7033384" y="3162004"/>
                          <a:ext cx="1832815" cy="157451"/>
                          <a:chOff x="5226582" y="3399388"/>
                          <a:chExt cx="1832815" cy="157451"/>
                        </a:xfrm>
                      </p:grpSpPr>
                      <p:sp>
                        <p:nvSpPr>
                          <p:cNvPr id="1080" name="Google Shape;1080;p53"/>
                          <p:cNvSpPr txBox="1"/>
                          <p:nvPr/>
                        </p:nvSpPr>
                        <p:spPr>
                          <a:xfrm>
                            <a:off x="5407035" y="3402939"/>
                            <a:ext cx="10413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地方消費税清算金</a:t>
                            </a:r>
                            <a:endParaRPr b="1" i="0" sz="1000" u="none" cap="none" strike="noStrike">
                              <a:solidFill>
                                <a:schemeClr val="dk1"/>
                              </a:solidFill>
                              <a:latin typeface="Noto Sans"/>
                              <a:ea typeface="Noto Sans"/>
                              <a:cs typeface="Noto Sans"/>
                              <a:sym typeface="Noto Sans"/>
                            </a:endParaRPr>
                          </a:p>
                        </p:txBody>
                      </p:sp>
                      <p:sp>
                        <p:nvSpPr>
                          <p:cNvPr id="1081" name="Google Shape;1081;p53"/>
                          <p:cNvSpPr txBox="1"/>
                          <p:nvPr/>
                        </p:nvSpPr>
                        <p:spPr>
                          <a:xfrm>
                            <a:off x="6380197" y="3399388"/>
                            <a:ext cx="6792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1,844億円</a:t>
                            </a:r>
                            <a:endParaRPr b="1" i="0" sz="1000" u="none" cap="none" strike="noStrike">
                              <a:solidFill>
                                <a:schemeClr val="dk1"/>
                              </a:solidFill>
                              <a:latin typeface="Noto Sans"/>
                              <a:ea typeface="Noto Sans"/>
                              <a:cs typeface="Noto Sans"/>
                              <a:sym typeface="Noto Sans"/>
                            </a:endParaRPr>
                          </a:p>
                        </p:txBody>
                      </p:sp>
                      <p:sp>
                        <p:nvSpPr>
                          <p:cNvPr id="1082" name="Google Shape;1082;p53"/>
                          <p:cNvSpPr/>
                          <p:nvPr/>
                        </p:nvSpPr>
                        <p:spPr>
                          <a:xfrm>
                            <a:off x="5226582" y="3407046"/>
                            <a:ext cx="128400" cy="149400"/>
                          </a:xfrm>
                          <a:prstGeom prst="rect">
                            <a:avLst/>
                          </a:prstGeom>
                          <a:solidFill>
                            <a:srgbClr val="FFF1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cxnSp>
                      <p:nvCxnSpPr>
                        <p:cNvPr id="1083" name="Google Shape;1083;p53"/>
                        <p:cNvCxnSpPr/>
                        <p:nvPr/>
                      </p:nvCxnSpPr>
                      <p:spPr>
                        <a:xfrm>
                          <a:off x="6049839" y="4174462"/>
                          <a:ext cx="197100" cy="0"/>
                        </a:xfrm>
                        <a:prstGeom prst="straightConnector1">
                          <a:avLst/>
                        </a:prstGeom>
                        <a:noFill/>
                        <a:ln cap="flat" cmpd="sng" w="9525">
                          <a:solidFill>
                            <a:srgbClr val="CCCCCC"/>
                          </a:solidFill>
                          <a:prstDash val="solid"/>
                          <a:miter lim="800000"/>
                          <a:headEnd len="sm" w="sm" type="none"/>
                          <a:tailEnd len="sm" w="sm" type="none"/>
                        </a:ln>
                      </p:spPr>
                    </p:cxnSp>
                    <p:grpSp>
                      <p:nvGrpSpPr>
                        <p:cNvPr id="1084" name="Google Shape;1084;p53"/>
                        <p:cNvGrpSpPr/>
                        <p:nvPr/>
                      </p:nvGrpSpPr>
                      <p:grpSpPr>
                        <a:xfrm>
                          <a:off x="7033384" y="3473370"/>
                          <a:ext cx="1832815" cy="162860"/>
                          <a:chOff x="5228293" y="3464319"/>
                          <a:chExt cx="1832815" cy="162860"/>
                        </a:xfrm>
                      </p:grpSpPr>
                      <p:sp>
                        <p:nvSpPr>
                          <p:cNvPr id="1085" name="Google Shape;1085;p53"/>
                          <p:cNvSpPr txBox="1"/>
                          <p:nvPr/>
                        </p:nvSpPr>
                        <p:spPr>
                          <a:xfrm>
                            <a:off x="5401624" y="347327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諸収入</a:t>
                            </a:r>
                            <a:endParaRPr b="1" i="0" sz="1000" u="none" cap="none" strike="noStrike">
                              <a:solidFill>
                                <a:schemeClr val="dk1"/>
                              </a:solidFill>
                              <a:latin typeface="Noto Sans"/>
                              <a:ea typeface="Noto Sans"/>
                              <a:cs typeface="Noto Sans"/>
                              <a:sym typeface="Noto Sans"/>
                            </a:endParaRPr>
                          </a:p>
                        </p:txBody>
                      </p:sp>
                      <p:sp>
                        <p:nvSpPr>
                          <p:cNvPr id="1086" name="Google Shape;1086;p53"/>
                          <p:cNvSpPr txBox="1"/>
                          <p:nvPr/>
                        </p:nvSpPr>
                        <p:spPr>
                          <a:xfrm>
                            <a:off x="6496808" y="3464319"/>
                            <a:ext cx="5643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315億円</a:t>
                            </a:r>
                            <a:endParaRPr b="1" i="0" sz="1000" u="none" cap="none" strike="noStrike">
                              <a:solidFill>
                                <a:schemeClr val="dk1"/>
                              </a:solidFill>
                              <a:latin typeface="Noto Sans"/>
                              <a:ea typeface="Noto Sans"/>
                              <a:cs typeface="Noto Sans"/>
                              <a:sym typeface="Noto Sans"/>
                            </a:endParaRPr>
                          </a:p>
                        </p:txBody>
                      </p:sp>
                      <p:sp>
                        <p:nvSpPr>
                          <p:cNvPr id="1087" name="Google Shape;1087;p53"/>
                          <p:cNvSpPr/>
                          <p:nvPr/>
                        </p:nvSpPr>
                        <p:spPr>
                          <a:xfrm>
                            <a:off x="5228293" y="3477386"/>
                            <a:ext cx="128400" cy="149400"/>
                          </a:xfrm>
                          <a:prstGeom prst="rect">
                            <a:avLst/>
                          </a:prstGeom>
                          <a:solidFill>
                            <a:srgbClr val="C9AC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88" name="Google Shape;1088;p53"/>
                          <p:cNvCxnSpPr/>
                          <p:nvPr/>
                        </p:nvCxnSpPr>
                        <p:spPr>
                          <a:xfrm>
                            <a:off x="5877583" y="3546403"/>
                            <a:ext cx="5178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89" name="Google Shape;1089;p53"/>
                        <p:cNvGrpSpPr/>
                        <p:nvPr/>
                      </p:nvGrpSpPr>
                      <p:grpSpPr>
                        <a:xfrm>
                          <a:off x="7033384" y="3777361"/>
                          <a:ext cx="1832815" cy="162858"/>
                          <a:chOff x="5228293" y="3280356"/>
                          <a:chExt cx="1832815" cy="162858"/>
                        </a:xfrm>
                      </p:grpSpPr>
                      <p:sp>
                        <p:nvSpPr>
                          <p:cNvPr id="1090" name="Google Shape;1090;p53"/>
                          <p:cNvSpPr txBox="1"/>
                          <p:nvPr/>
                        </p:nvSpPr>
                        <p:spPr>
                          <a:xfrm>
                            <a:off x="5396213" y="3289314"/>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地方交付税</a:t>
                            </a:r>
                            <a:endParaRPr b="1" i="0" sz="1000" u="none" cap="none" strike="noStrike">
                              <a:solidFill>
                                <a:schemeClr val="dk1"/>
                              </a:solidFill>
                              <a:latin typeface="Noto Sans"/>
                              <a:ea typeface="Noto Sans"/>
                              <a:cs typeface="Noto Sans"/>
                              <a:sym typeface="Noto Sans"/>
                            </a:endParaRPr>
                          </a:p>
                        </p:txBody>
                      </p:sp>
                      <p:sp>
                        <p:nvSpPr>
                          <p:cNvPr id="1091" name="Google Shape;1091;p53"/>
                          <p:cNvSpPr txBox="1"/>
                          <p:nvPr/>
                        </p:nvSpPr>
                        <p:spPr>
                          <a:xfrm>
                            <a:off x="6378008" y="3280356"/>
                            <a:ext cx="6831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1,865億円</a:t>
                            </a:r>
                            <a:endParaRPr b="1" i="0" sz="1000" u="none" cap="none" strike="noStrike">
                              <a:solidFill>
                                <a:schemeClr val="dk1"/>
                              </a:solidFill>
                              <a:latin typeface="Noto Sans"/>
                              <a:ea typeface="Noto Sans"/>
                              <a:cs typeface="Noto Sans"/>
                              <a:sym typeface="Noto Sans"/>
                            </a:endParaRPr>
                          </a:p>
                        </p:txBody>
                      </p:sp>
                      <p:sp>
                        <p:nvSpPr>
                          <p:cNvPr id="1092" name="Google Shape;1092;p53"/>
                          <p:cNvSpPr/>
                          <p:nvPr/>
                        </p:nvSpPr>
                        <p:spPr>
                          <a:xfrm>
                            <a:off x="5228293" y="3293421"/>
                            <a:ext cx="128400" cy="149400"/>
                          </a:xfrm>
                          <a:prstGeom prst="rect">
                            <a:avLst/>
                          </a:prstGeom>
                          <a:solidFill>
                            <a:srgbClr val="FFCA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093" name="Google Shape;1093;p53"/>
                        <p:cNvGrpSpPr/>
                        <p:nvPr/>
                      </p:nvGrpSpPr>
                      <p:grpSpPr>
                        <a:xfrm>
                          <a:off x="7033384" y="4097520"/>
                          <a:ext cx="1832815" cy="159068"/>
                          <a:chOff x="5228293" y="3354488"/>
                          <a:chExt cx="1832815" cy="159068"/>
                        </a:xfrm>
                      </p:grpSpPr>
                      <p:sp>
                        <p:nvSpPr>
                          <p:cNvPr id="1094" name="Google Shape;1094;p53"/>
                          <p:cNvSpPr txBox="1"/>
                          <p:nvPr/>
                        </p:nvSpPr>
                        <p:spPr>
                          <a:xfrm>
                            <a:off x="5406034" y="3358557"/>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国庫支出金</a:t>
                            </a:r>
                            <a:endParaRPr b="1" i="0" sz="1000" u="none" cap="none" strike="noStrike">
                              <a:solidFill>
                                <a:schemeClr val="dk1"/>
                              </a:solidFill>
                              <a:latin typeface="Noto Sans"/>
                              <a:ea typeface="Noto Sans"/>
                              <a:cs typeface="Noto Sans"/>
                              <a:sym typeface="Noto Sans"/>
                            </a:endParaRPr>
                          </a:p>
                        </p:txBody>
                      </p:sp>
                      <p:sp>
                        <p:nvSpPr>
                          <p:cNvPr id="1095" name="Google Shape;1095;p53"/>
                          <p:cNvSpPr txBox="1"/>
                          <p:nvPr/>
                        </p:nvSpPr>
                        <p:spPr>
                          <a:xfrm>
                            <a:off x="6371408" y="3354488"/>
                            <a:ext cx="6897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1,288億円</a:t>
                            </a:r>
                            <a:endParaRPr b="1" i="0" sz="1000" u="none" cap="none" strike="noStrike">
                              <a:solidFill>
                                <a:schemeClr val="dk1"/>
                              </a:solidFill>
                              <a:latin typeface="Noto Sans"/>
                              <a:ea typeface="Noto Sans"/>
                              <a:cs typeface="Noto Sans"/>
                              <a:sym typeface="Noto Sans"/>
                            </a:endParaRPr>
                          </a:p>
                        </p:txBody>
                      </p:sp>
                      <p:sp>
                        <p:nvSpPr>
                          <p:cNvPr id="1096" name="Google Shape;1096;p53"/>
                          <p:cNvSpPr/>
                          <p:nvPr/>
                        </p:nvSpPr>
                        <p:spPr>
                          <a:xfrm>
                            <a:off x="5228293" y="3364156"/>
                            <a:ext cx="128400" cy="149400"/>
                          </a:xfrm>
                          <a:prstGeom prst="rect">
                            <a:avLst/>
                          </a:prstGeom>
                          <a:solidFill>
                            <a:srgbClr val="77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097" name="Google Shape;1097;p53"/>
                          <p:cNvCxnSpPr/>
                          <p:nvPr/>
                        </p:nvCxnSpPr>
                        <p:spPr>
                          <a:xfrm>
                            <a:off x="6123584" y="3435507"/>
                            <a:ext cx="2733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098" name="Google Shape;1098;p53"/>
                        <p:cNvGrpSpPr/>
                        <p:nvPr/>
                      </p:nvGrpSpPr>
                      <p:grpSpPr>
                        <a:xfrm>
                          <a:off x="7033384" y="4391998"/>
                          <a:ext cx="1832815" cy="177604"/>
                          <a:chOff x="5228293" y="3402939"/>
                          <a:chExt cx="1832815" cy="177604"/>
                        </a:xfrm>
                      </p:grpSpPr>
                      <p:sp>
                        <p:nvSpPr>
                          <p:cNvPr id="1099" name="Google Shape;1099;p53"/>
                          <p:cNvSpPr txBox="1"/>
                          <p:nvPr/>
                        </p:nvSpPr>
                        <p:spPr>
                          <a:xfrm>
                            <a:off x="5407035"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県債</a:t>
                            </a:r>
                            <a:endParaRPr b="1" i="0" sz="1000" u="none" cap="none" strike="noStrike">
                              <a:solidFill>
                                <a:schemeClr val="dk1"/>
                              </a:solidFill>
                              <a:latin typeface="Noto Sans"/>
                              <a:ea typeface="Noto Sans"/>
                              <a:cs typeface="Noto Sans"/>
                              <a:sym typeface="Noto Sans"/>
                            </a:endParaRPr>
                          </a:p>
                        </p:txBody>
                      </p:sp>
                      <p:sp>
                        <p:nvSpPr>
                          <p:cNvPr id="1100" name="Google Shape;1100;p53"/>
                          <p:cNvSpPr txBox="1"/>
                          <p:nvPr/>
                        </p:nvSpPr>
                        <p:spPr>
                          <a:xfrm>
                            <a:off x="6387308" y="3426643"/>
                            <a:ext cx="6738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1,025億円</a:t>
                            </a:r>
                            <a:endParaRPr b="1" i="0" sz="1000" u="none" cap="none" strike="noStrike">
                              <a:solidFill>
                                <a:schemeClr val="dk1"/>
                              </a:solidFill>
                              <a:latin typeface="Noto Sans"/>
                              <a:ea typeface="Noto Sans"/>
                              <a:cs typeface="Noto Sans"/>
                              <a:sym typeface="Noto Sans"/>
                            </a:endParaRPr>
                          </a:p>
                        </p:txBody>
                      </p:sp>
                      <p:sp>
                        <p:nvSpPr>
                          <p:cNvPr id="1101" name="Google Shape;1101;p53"/>
                          <p:cNvSpPr/>
                          <p:nvPr/>
                        </p:nvSpPr>
                        <p:spPr>
                          <a:xfrm>
                            <a:off x="5228293" y="3431031"/>
                            <a:ext cx="128400" cy="149400"/>
                          </a:xfrm>
                          <a:prstGeom prst="rect">
                            <a:avLst/>
                          </a:prstGeom>
                          <a:solidFill>
                            <a:srgbClr val="FFCA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02" name="Google Shape;1102;p53"/>
                          <p:cNvCxnSpPr/>
                          <p:nvPr/>
                        </p:nvCxnSpPr>
                        <p:spPr>
                          <a:xfrm>
                            <a:off x="5771513" y="3504348"/>
                            <a:ext cx="616200" cy="0"/>
                          </a:xfrm>
                          <a:prstGeom prst="straightConnector1">
                            <a:avLst/>
                          </a:prstGeom>
                          <a:noFill/>
                          <a:ln cap="flat" cmpd="sng" w="9525">
                            <a:solidFill>
                              <a:srgbClr val="CCCCCC"/>
                            </a:solidFill>
                            <a:prstDash val="solid"/>
                            <a:miter lim="800000"/>
                            <a:headEnd len="sm" w="sm" type="none"/>
                            <a:tailEnd len="sm" w="sm" type="none"/>
                          </a:ln>
                        </p:spPr>
                      </p:cxnSp>
                    </p:grpSp>
                  </p:grpSp>
                </p:grpSp>
                <p:grpSp>
                  <p:nvGrpSpPr>
                    <p:cNvPr id="1103" name="Google Shape;1103;p53"/>
                    <p:cNvGrpSpPr/>
                    <p:nvPr/>
                  </p:nvGrpSpPr>
                  <p:grpSpPr>
                    <a:xfrm>
                      <a:off x="-457910" y="2458893"/>
                      <a:ext cx="5386824" cy="3904156"/>
                      <a:chOff x="-927166" y="1345437"/>
                      <a:chExt cx="6120000" cy="4435533"/>
                    </a:xfrm>
                  </p:grpSpPr>
                  <p:grpSp>
                    <p:nvGrpSpPr>
                      <p:cNvPr id="1104" name="Google Shape;1104;p53"/>
                      <p:cNvGrpSpPr/>
                      <p:nvPr/>
                    </p:nvGrpSpPr>
                    <p:grpSpPr>
                      <a:xfrm>
                        <a:off x="-927166" y="1345437"/>
                        <a:ext cx="6120000" cy="4140000"/>
                        <a:chOff x="3540263" y="1433372"/>
                        <a:chExt cx="6120000" cy="4140000"/>
                      </a:xfrm>
                    </p:grpSpPr>
                    <p:pic>
                      <p:nvPicPr>
                        <p:cNvPr id="1105" name="Google Shape;1105;p53"/>
                        <p:cNvPicPr preferRelativeResize="0"/>
                        <p:nvPr/>
                      </p:nvPicPr>
                      <p:blipFill rotWithShape="1">
                        <a:blip r:embed="rId4">
                          <a:alphaModFix/>
                        </a:blip>
                        <a:srcRect b="0" l="0" r="0" t="0"/>
                        <a:stretch/>
                      </p:blipFill>
                      <p:spPr>
                        <a:xfrm>
                          <a:off x="3540263" y="1433372"/>
                          <a:ext cx="6120000" cy="4140000"/>
                        </a:xfrm>
                        <a:prstGeom prst="rect">
                          <a:avLst/>
                        </a:prstGeom>
                        <a:noFill/>
                        <a:ln>
                          <a:noFill/>
                        </a:ln>
                      </p:spPr>
                    </p:pic>
                    <p:pic>
                      <p:nvPicPr>
                        <p:cNvPr id="1106" name="Google Shape;1106;p53"/>
                        <p:cNvPicPr preferRelativeResize="0"/>
                        <p:nvPr/>
                      </p:nvPicPr>
                      <p:blipFill rotWithShape="1">
                        <a:blip r:embed="rId5">
                          <a:alphaModFix/>
                        </a:blip>
                        <a:srcRect b="0" l="0" r="0" t="0"/>
                        <a:stretch/>
                      </p:blipFill>
                      <p:spPr>
                        <a:xfrm>
                          <a:off x="4339451" y="2010630"/>
                          <a:ext cx="4871700" cy="3270600"/>
                        </a:xfrm>
                        <a:prstGeom prst="rect">
                          <a:avLst/>
                        </a:prstGeom>
                        <a:noFill/>
                        <a:ln>
                          <a:noFill/>
                        </a:ln>
                      </p:spPr>
                    </p:pic>
                    <p:pic>
                      <p:nvPicPr>
                        <p:cNvPr id="1107" name="Google Shape;1107;p53"/>
                        <p:cNvPicPr preferRelativeResize="0"/>
                        <p:nvPr/>
                      </p:nvPicPr>
                      <p:blipFill rotWithShape="1">
                        <a:blip r:embed="rId6">
                          <a:alphaModFix/>
                        </a:blip>
                        <a:srcRect b="0" l="0" r="0" t="0"/>
                        <a:stretch/>
                      </p:blipFill>
                      <p:spPr>
                        <a:xfrm>
                          <a:off x="5304443" y="2718201"/>
                          <a:ext cx="2849400" cy="2054700"/>
                        </a:xfrm>
                        <a:prstGeom prst="rect">
                          <a:avLst/>
                        </a:prstGeom>
                        <a:noFill/>
                        <a:ln>
                          <a:noFill/>
                        </a:ln>
                      </p:spPr>
                    </p:pic>
                    <p:sp>
                      <p:nvSpPr>
                        <p:cNvPr id="1108" name="Google Shape;1108;p53"/>
                        <p:cNvSpPr/>
                        <p:nvPr/>
                      </p:nvSpPr>
                      <p:spPr>
                        <a:xfrm>
                          <a:off x="6070773" y="3099654"/>
                          <a:ext cx="1314000" cy="1314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109" name="Google Shape;1109;p53"/>
                      <p:cNvSpPr txBox="1"/>
                      <p:nvPr/>
                    </p:nvSpPr>
                    <p:spPr>
                      <a:xfrm>
                        <a:off x="3429307" y="3487845"/>
                        <a:ext cx="900000" cy="4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地方消費税</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7.7%</a:t>
                        </a:r>
                        <a:endParaRPr b="1" i="0" sz="1100" u="none" cap="none" strike="noStrike">
                          <a:solidFill>
                            <a:schemeClr val="dk1"/>
                          </a:solidFill>
                          <a:latin typeface="Noto Sans"/>
                          <a:ea typeface="Noto Sans"/>
                          <a:cs typeface="Noto Sans"/>
                          <a:sym typeface="Noto Sans"/>
                        </a:endParaRPr>
                      </a:p>
                    </p:txBody>
                  </p:sp>
                  <p:sp>
                    <p:nvSpPr>
                      <p:cNvPr id="1110" name="Google Shape;1110;p53"/>
                      <p:cNvSpPr txBox="1"/>
                      <p:nvPr/>
                    </p:nvSpPr>
                    <p:spPr>
                      <a:xfrm>
                        <a:off x="1658693" y="3348740"/>
                        <a:ext cx="1182900" cy="279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rgbClr val="FF0000"/>
                            </a:solidFill>
                            <a:latin typeface="Noto Sans"/>
                            <a:ea typeface="Noto Sans"/>
                            <a:cs typeface="Noto Sans"/>
                            <a:sym typeface="Noto Sans"/>
                          </a:rPr>
                          <a:t>歳入</a:t>
                        </a:r>
                        <a:r>
                          <a:rPr b="1" i="0" lang="ja" sz="1600" u="none" cap="none" strike="noStrike">
                            <a:solidFill>
                              <a:schemeClr val="dk1"/>
                            </a:solidFill>
                            <a:latin typeface="Noto Sans"/>
                            <a:ea typeface="Noto Sans"/>
                            <a:cs typeface="Noto Sans"/>
                            <a:sym typeface="Noto Sans"/>
                          </a:rPr>
                          <a:t>総額</a:t>
                        </a:r>
                        <a:endParaRPr b="1" i="0" sz="1400" u="none" cap="none" strike="noStrike">
                          <a:solidFill>
                            <a:srgbClr val="000000"/>
                          </a:solidFill>
                          <a:latin typeface="Noto Sans"/>
                          <a:ea typeface="Noto Sans"/>
                          <a:cs typeface="Noto Sans"/>
                          <a:sym typeface="Noto Sans"/>
                        </a:endParaRPr>
                      </a:p>
                    </p:txBody>
                  </p:sp>
                  <p:sp>
                    <p:nvSpPr>
                      <p:cNvPr id="1111" name="Google Shape;1111;p53"/>
                      <p:cNvSpPr txBox="1"/>
                      <p:nvPr/>
                    </p:nvSpPr>
                    <p:spPr>
                      <a:xfrm>
                        <a:off x="1705524" y="3655303"/>
                        <a:ext cx="1100400" cy="20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1兆3,160億円</a:t>
                        </a:r>
                        <a:endParaRPr b="1" i="0" sz="1400" u="none" cap="none" strike="noStrike">
                          <a:solidFill>
                            <a:srgbClr val="000000"/>
                          </a:solidFill>
                          <a:latin typeface="Noto Sans"/>
                          <a:ea typeface="Noto Sans"/>
                          <a:cs typeface="Noto Sans"/>
                          <a:sym typeface="Noto Sans"/>
                        </a:endParaRPr>
                      </a:p>
                    </p:txBody>
                  </p:sp>
                  <p:sp>
                    <p:nvSpPr>
                      <p:cNvPr id="1112" name="Google Shape;1112;p53"/>
                      <p:cNvSpPr txBox="1"/>
                      <p:nvPr/>
                    </p:nvSpPr>
                    <p:spPr>
                      <a:xfrm>
                        <a:off x="3019814" y="2668862"/>
                        <a:ext cx="900000" cy="4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a:ea typeface="Noto Sans"/>
                            <a:cs typeface="Noto Sans"/>
                            <a:sym typeface="Noto Sans"/>
                          </a:rPr>
                          <a:t>事業税</a:t>
                        </a:r>
                        <a:endParaRPr b="1" i="0" sz="1200" u="none" cap="none" strike="noStrike">
                          <a:solidFill>
                            <a:schemeClr val="lt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lt1"/>
                            </a:solidFill>
                            <a:latin typeface="Noto Sans"/>
                            <a:ea typeface="Noto Sans"/>
                            <a:cs typeface="Noto Sans"/>
                            <a:sym typeface="Noto Sans"/>
                          </a:rPr>
                          <a:t>11.3%</a:t>
                        </a:r>
                        <a:endParaRPr b="1" i="0" sz="1100" u="none" cap="none" strike="noStrike">
                          <a:solidFill>
                            <a:schemeClr val="lt1"/>
                          </a:solidFill>
                          <a:latin typeface="Noto Sans"/>
                          <a:ea typeface="Noto Sans"/>
                          <a:cs typeface="Noto Sans"/>
                          <a:sym typeface="Noto Sans"/>
                        </a:endParaRPr>
                      </a:p>
                    </p:txBody>
                  </p:sp>
                  <p:sp>
                    <p:nvSpPr>
                      <p:cNvPr id="1113" name="Google Shape;1113;p53"/>
                      <p:cNvSpPr txBox="1"/>
                      <p:nvPr/>
                    </p:nvSpPr>
                    <p:spPr>
                      <a:xfrm>
                        <a:off x="2252514" y="2084439"/>
                        <a:ext cx="900000" cy="4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県民税 </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10.2%</a:t>
                        </a:r>
                        <a:endParaRPr b="1" i="0" sz="1100" u="none" cap="none" strike="noStrike">
                          <a:solidFill>
                            <a:schemeClr val="dk1"/>
                          </a:solidFill>
                          <a:latin typeface="Noto Sans"/>
                          <a:ea typeface="Noto Sans"/>
                          <a:cs typeface="Noto Sans"/>
                          <a:sym typeface="Noto Sans"/>
                        </a:endParaRPr>
                      </a:p>
                    </p:txBody>
                  </p:sp>
                  <p:sp>
                    <p:nvSpPr>
                      <p:cNvPr id="1114" name="Google Shape;1114;p53"/>
                      <p:cNvSpPr txBox="1"/>
                      <p:nvPr/>
                    </p:nvSpPr>
                    <p:spPr>
                      <a:xfrm>
                        <a:off x="4109356" y="4179182"/>
                        <a:ext cx="900000" cy="40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自動車税</a:t>
                        </a:r>
                        <a:r>
                          <a:rPr b="1" i="0" lang="ja" sz="1100" u="none" cap="none" strike="noStrike">
                            <a:solidFill>
                              <a:schemeClr val="dk1"/>
                            </a:solidFill>
                            <a:latin typeface="Noto Sans"/>
                            <a:ea typeface="Noto Sans"/>
                            <a:cs typeface="Noto Sans"/>
                            <a:sym typeface="Noto Sans"/>
                          </a:rPr>
                          <a:t>4.3%</a:t>
                        </a:r>
                        <a:endParaRPr b="1" i="0" sz="1100" u="none" cap="none" strike="noStrike">
                          <a:solidFill>
                            <a:schemeClr val="dk1"/>
                          </a:solidFill>
                          <a:latin typeface="Noto Sans"/>
                          <a:ea typeface="Noto Sans"/>
                          <a:cs typeface="Noto Sans"/>
                          <a:sym typeface="Noto Sans"/>
                        </a:endParaRPr>
                      </a:p>
                    </p:txBody>
                  </p:sp>
                  <p:sp>
                    <p:nvSpPr>
                      <p:cNvPr id="1115" name="Google Shape;1115;p53"/>
                      <p:cNvSpPr txBox="1"/>
                      <p:nvPr/>
                    </p:nvSpPr>
                    <p:spPr>
                      <a:xfrm>
                        <a:off x="3827085" y="4612529"/>
                        <a:ext cx="900000" cy="40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軽油引取税</a:t>
                        </a:r>
                        <a:endParaRPr b="1" i="0" sz="12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2.8%</a:t>
                        </a:r>
                        <a:endParaRPr b="1" i="0" sz="1400" u="none" cap="none" strike="noStrike">
                          <a:solidFill>
                            <a:srgbClr val="000000"/>
                          </a:solidFill>
                          <a:latin typeface="Noto Sans"/>
                          <a:ea typeface="Noto Sans"/>
                          <a:cs typeface="Noto Sans"/>
                          <a:sym typeface="Noto Sans"/>
                        </a:endParaRPr>
                      </a:p>
                    </p:txBody>
                  </p:sp>
                  <p:sp>
                    <p:nvSpPr>
                      <p:cNvPr id="1116" name="Google Shape;1116;p53"/>
                      <p:cNvSpPr txBox="1"/>
                      <p:nvPr/>
                    </p:nvSpPr>
                    <p:spPr>
                      <a:xfrm>
                        <a:off x="3827075" y="5133334"/>
                        <a:ext cx="879900" cy="402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そのほか</a:t>
                        </a:r>
                        <a:endParaRPr b="1" i="0" sz="12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1.4%</a:t>
                        </a:r>
                        <a:endParaRPr b="1" i="0" sz="1400" u="none" cap="none" strike="noStrike">
                          <a:solidFill>
                            <a:srgbClr val="000000"/>
                          </a:solidFill>
                          <a:latin typeface="Noto Sans"/>
                          <a:ea typeface="Noto Sans"/>
                          <a:cs typeface="Noto Sans"/>
                          <a:sym typeface="Noto Sans"/>
                        </a:endParaRPr>
                      </a:p>
                    </p:txBody>
                  </p:sp>
                  <p:sp>
                    <p:nvSpPr>
                      <p:cNvPr id="1117" name="Google Shape;1117;p53"/>
                      <p:cNvSpPr txBox="1"/>
                      <p:nvPr/>
                    </p:nvSpPr>
                    <p:spPr>
                      <a:xfrm>
                        <a:off x="2256490" y="4605004"/>
                        <a:ext cx="900000" cy="61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地方消費税</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清算金 </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14.0%</a:t>
                        </a:r>
                        <a:endParaRPr b="1" i="0" sz="1100" u="none" cap="none" strike="noStrike">
                          <a:solidFill>
                            <a:schemeClr val="dk1"/>
                          </a:solidFill>
                          <a:latin typeface="Noto Sans"/>
                          <a:ea typeface="Noto Sans"/>
                          <a:cs typeface="Noto Sans"/>
                          <a:sym typeface="Noto Sans"/>
                        </a:endParaRPr>
                      </a:p>
                    </p:txBody>
                  </p:sp>
                  <p:sp>
                    <p:nvSpPr>
                      <p:cNvPr id="1118" name="Google Shape;1118;p53"/>
                      <p:cNvSpPr txBox="1"/>
                      <p:nvPr/>
                    </p:nvSpPr>
                    <p:spPr>
                      <a:xfrm>
                        <a:off x="1927173" y="5567431"/>
                        <a:ext cx="954900" cy="20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諸収入</a:t>
                        </a:r>
                        <a:r>
                          <a:rPr b="1" i="0" lang="ja" sz="1100" u="none" cap="none" strike="noStrike">
                            <a:solidFill>
                              <a:schemeClr val="dk1"/>
                            </a:solidFill>
                            <a:latin typeface="Noto Sans"/>
                            <a:ea typeface="Noto Sans"/>
                            <a:cs typeface="Noto Sans"/>
                            <a:sym typeface="Noto Sans"/>
                          </a:rPr>
                          <a:t>2.4%</a:t>
                        </a:r>
                        <a:endParaRPr b="1" i="0" sz="1400" u="none" cap="none" strike="noStrike">
                          <a:solidFill>
                            <a:srgbClr val="000000"/>
                          </a:solidFill>
                          <a:latin typeface="Noto Sans"/>
                          <a:ea typeface="Noto Sans"/>
                          <a:cs typeface="Noto Sans"/>
                          <a:sym typeface="Noto Sans"/>
                        </a:endParaRPr>
                      </a:p>
                    </p:txBody>
                  </p:sp>
                  <p:sp>
                    <p:nvSpPr>
                      <p:cNvPr id="1119" name="Google Shape;1119;p53"/>
                      <p:cNvSpPr txBox="1"/>
                      <p:nvPr/>
                    </p:nvSpPr>
                    <p:spPr>
                      <a:xfrm>
                        <a:off x="413904" y="5081670"/>
                        <a:ext cx="1542000" cy="69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そのほか</a:t>
                        </a:r>
                        <a:endParaRPr b="1" i="0" sz="14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（繰入金•寄附金・</a:t>
                        </a:r>
                        <a:endParaRPr b="1" i="0" sz="14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使用料及び手数料等）7.8%</a:t>
                        </a:r>
                        <a:endParaRPr b="1" i="0" sz="1400" u="none" cap="none" strike="noStrike">
                          <a:solidFill>
                            <a:srgbClr val="000000"/>
                          </a:solidFill>
                          <a:latin typeface="Noto Sans"/>
                          <a:ea typeface="Noto Sans"/>
                          <a:cs typeface="Noto Sans"/>
                          <a:sym typeface="Noto Sans"/>
                        </a:endParaRPr>
                      </a:p>
                    </p:txBody>
                  </p:sp>
                  <p:sp>
                    <p:nvSpPr>
                      <p:cNvPr id="1120" name="Google Shape;1120;p53"/>
                      <p:cNvSpPr txBox="1"/>
                      <p:nvPr/>
                    </p:nvSpPr>
                    <p:spPr>
                      <a:xfrm>
                        <a:off x="558887" y="3933118"/>
                        <a:ext cx="900000" cy="4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地方交付税</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14.2%</a:t>
                        </a:r>
                        <a:endParaRPr b="1" i="0" sz="1100" u="none" cap="none" strike="noStrike">
                          <a:solidFill>
                            <a:schemeClr val="dk1"/>
                          </a:solidFill>
                          <a:latin typeface="Noto Sans"/>
                          <a:ea typeface="Noto Sans"/>
                          <a:cs typeface="Noto Sans"/>
                          <a:sym typeface="Noto Sans"/>
                        </a:endParaRPr>
                      </a:p>
                    </p:txBody>
                  </p:sp>
                  <p:sp>
                    <p:nvSpPr>
                      <p:cNvPr id="1121" name="Google Shape;1121;p53"/>
                      <p:cNvSpPr txBox="1"/>
                      <p:nvPr/>
                    </p:nvSpPr>
                    <p:spPr>
                      <a:xfrm>
                        <a:off x="558887" y="3014744"/>
                        <a:ext cx="900000" cy="40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国庫支出金</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9.8%</a:t>
                        </a:r>
                        <a:endParaRPr b="1" i="0" sz="1100" u="none" cap="none" strike="noStrike">
                          <a:solidFill>
                            <a:schemeClr val="dk1"/>
                          </a:solidFill>
                          <a:latin typeface="Noto Sans"/>
                          <a:ea typeface="Noto Sans"/>
                          <a:cs typeface="Noto Sans"/>
                          <a:sym typeface="Noto Sans"/>
                        </a:endParaRPr>
                      </a:p>
                    </p:txBody>
                  </p:sp>
                  <p:sp>
                    <p:nvSpPr>
                      <p:cNvPr id="1122" name="Google Shape;1122;p53"/>
                      <p:cNvSpPr txBox="1"/>
                      <p:nvPr/>
                    </p:nvSpPr>
                    <p:spPr>
                      <a:xfrm>
                        <a:off x="960425" y="2322978"/>
                        <a:ext cx="900000" cy="41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県債</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7.8%</a:t>
                        </a:r>
                        <a:endParaRPr b="1" i="0" sz="1100" u="none" cap="none" strike="noStrike">
                          <a:solidFill>
                            <a:schemeClr val="dk1"/>
                          </a:solidFill>
                          <a:latin typeface="Noto Sans"/>
                          <a:ea typeface="Noto Sans"/>
                          <a:cs typeface="Noto Sans"/>
                          <a:sym typeface="Noto Sans"/>
                        </a:endParaRPr>
                      </a:p>
                    </p:txBody>
                  </p:sp>
                  <p:sp>
                    <p:nvSpPr>
                      <p:cNvPr id="1123" name="Google Shape;1123;p53"/>
                      <p:cNvSpPr txBox="1"/>
                      <p:nvPr/>
                    </p:nvSpPr>
                    <p:spPr>
                      <a:xfrm>
                        <a:off x="166951" y="1748395"/>
                        <a:ext cx="1591800" cy="36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地方譲与税・そのほか</a:t>
                        </a:r>
                        <a:endParaRPr b="1" i="0" sz="1000" u="none" cap="none" strike="noStrike">
                          <a:solidFill>
                            <a:schemeClr val="dk1"/>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6.3%</a:t>
                        </a:r>
                        <a:endParaRPr b="1" i="0" sz="1400" u="none" cap="none" strike="noStrike">
                          <a:solidFill>
                            <a:srgbClr val="000000"/>
                          </a:solidFill>
                          <a:latin typeface="Noto Sans"/>
                          <a:ea typeface="Noto Sans"/>
                          <a:cs typeface="Noto Sans"/>
                          <a:sym typeface="Noto Sans"/>
                        </a:endParaRPr>
                      </a:p>
                    </p:txBody>
                  </p:sp>
                  <p:sp>
                    <p:nvSpPr>
                      <p:cNvPr id="1124" name="Google Shape;1124;p53"/>
                      <p:cNvSpPr/>
                      <p:nvPr/>
                    </p:nvSpPr>
                    <p:spPr>
                      <a:xfrm>
                        <a:off x="1630017" y="1852654"/>
                        <a:ext cx="326003" cy="226612"/>
                      </a:xfrm>
                      <a:custGeom>
                        <a:rect b="b" l="l" r="r" t="t"/>
                        <a:pathLst>
                          <a:path extrusionOk="0" h="226612" w="326003">
                            <a:moveTo>
                              <a:pt x="0" y="0"/>
                            </a:moveTo>
                            <a:lnTo>
                              <a:pt x="326003" y="0"/>
                            </a:lnTo>
                            <a:lnTo>
                              <a:pt x="326003" y="226612"/>
                            </a:lnTo>
                          </a:path>
                        </a:pathLst>
                      </a:custGeom>
                      <a:noFill/>
                      <a:ln cap="flat" cmpd="sng" w="12700">
                        <a:solidFill>
                          <a:srgbClr val="082836"/>
                        </a:solidFill>
                        <a:prstDash val="solid"/>
                        <a:miter lim="800000"/>
                        <a:headEnd len="sm" w="sm" type="non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125" name="Google Shape;1125;p53"/>
                      <p:cNvCxnSpPr/>
                      <p:nvPr/>
                    </p:nvCxnSpPr>
                    <p:spPr>
                      <a:xfrm flipH="1">
                        <a:off x="1057179" y="4968337"/>
                        <a:ext cx="187200" cy="206100"/>
                      </a:xfrm>
                      <a:prstGeom prst="straightConnector1">
                        <a:avLst/>
                      </a:prstGeom>
                      <a:noFill/>
                      <a:ln cap="flat" cmpd="sng" w="12700">
                        <a:solidFill>
                          <a:schemeClr val="dk1"/>
                        </a:solidFill>
                        <a:prstDash val="solid"/>
                        <a:miter lim="800000"/>
                        <a:headEnd len="med" w="med" type="oval"/>
                        <a:tailEnd len="sm" w="sm" type="none"/>
                      </a:ln>
                    </p:spPr>
                  </p:cxnSp>
                  <p:cxnSp>
                    <p:nvCxnSpPr>
                      <p:cNvPr id="1126" name="Google Shape;1126;p53"/>
                      <p:cNvCxnSpPr/>
                      <p:nvPr/>
                    </p:nvCxnSpPr>
                    <p:spPr>
                      <a:xfrm>
                        <a:off x="3787295" y="4298474"/>
                        <a:ext cx="283800" cy="0"/>
                      </a:xfrm>
                      <a:prstGeom prst="straightConnector1">
                        <a:avLst/>
                      </a:prstGeom>
                      <a:noFill/>
                      <a:ln cap="flat" cmpd="sng" w="12700">
                        <a:solidFill>
                          <a:schemeClr val="dk1"/>
                        </a:solidFill>
                        <a:prstDash val="solid"/>
                        <a:miter lim="800000"/>
                        <a:headEnd len="med" w="med" type="oval"/>
                        <a:tailEnd len="sm" w="sm" type="none"/>
                      </a:ln>
                    </p:spPr>
                  </p:cxnSp>
                  <p:cxnSp>
                    <p:nvCxnSpPr>
                      <p:cNvPr id="1127" name="Google Shape;1127;p53"/>
                      <p:cNvCxnSpPr/>
                      <p:nvPr/>
                    </p:nvCxnSpPr>
                    <p:spPr>
                      <a:xfrm>
                        <a:off x="3680720" y="4612529"/>
                        <a:ext cx="116100" cy="83400"/>
                      </a:xfrm>
                      <a:prstGeom prst="straightConnector1">
                        <a:avLst/>
                      </a:prstGeom>
                      <a:noFill/>
                      <a:ln cap="flat" cmpd="sng" w="12700">
                        <a:solidFill>
                          <a:schemeClr val="dk1"/>
                        </a:solidFill>
                        <a:prstDash val="solid"/>
                        <a:miter lim="800000"/>
                        <a:headEnd len="med" w="med" type="oval"/>
                        <a:tailEnd len="sm" w="sm" type="none"/>
                      </a:ln>
                    </p:spPr>
                  </p:cxnSp>
                  <p:cxnSp>
                    <p:nvCxnSpPr>
                      <p:cNvPr id="1128" name="Google Shape;1128;p53"/>
                      <p:cNvCxnSpPr/>
                      <p:nvPr/>
                    </p:nvCxnSpPr>
                    <p:spPr>
                      <a:xfrm>
                        <a:off x="3534355" y="4815288"/>
                        <a:ext cx="292800" cy="280800"/>
                      </a:xfrm>
                      <a:prstGeom prst="straightConnector1">
                        <a:avLst/>
                      </a:prstGeom>
                      <a:noFill/>
                      <a:ln cap="flat" cmpd="sng" w="12700">
                        <a:solidFill>
                          <a:schemeClr val="dk1"/>
                        </a:solidFill>
                        <a:prstDash val="solid"/>
                        <a:miter lim="800000"/>
                        <a:headEnd len="med" w="med" type="oval"/>
                        <a:tailEnd len="sm" w="sm" type="none"/>
                      </a:ln>
                    </p:spPr>
                  </p:cxnSp>
                </p:grpSp>
              </p:grpSp>
            </p:grpSp>
            <p:cxnSp>
              <p:nvCxnSpPr>
                <p:cNvPr id="1129" name="Google Shape;1129;p53"/>
                <p:cNvCxnSpPr/>
                <p:nvPr/>
              </p:nvCxnSpPr>
              <p:spPr>
                <a:xfrm>
                  <a:off x="2092179" y="5985124"/>
                  <a:ext cx="0" cy="165900"/>
                </a:xfrm>
                <a:prstGeom prst="straightConnector1">
                  <a:avLst/>
                </a:prstGeom>
                <a:noFill/>
                <a:ln cap="flat" cmpd="sng" w="12700">
                  <a:solidFill>
                    <a:schemeClr val="dk1"/>
                  </a:solidFill>
                  <a:prstDash val="solid"/>
                  <a:miter lim="800000"/>
                  <a:headEnd len="med" w="med" type="oval"/>
                  <a:tailEnd len="sm" w="sm" type="none"/>
                </a:ln>
              </p:spPr>
            </p:cxnSp>
          </p:grpSp>
          <p:grpSp>
            <p:nvGrpSpPr>
              <p:cNvPr id="1130" name="Google Shape;1130;p53"/>
              <p:cNvGrpSpPr/>
              <p:nvPr/>
            </p:nvGrpSpPr>
            <p:grpSpPr>
              <a:xfrm>
                <a:off x="1531779" y="2015026"/>
                <a:ext cx="5891988" cy="609612"/>
                <a:chOff x="1531779" y="2015026"/>
                <a:chExt cx="5891988" cy="609612"/>
              </a:xfrm>
            </p:grpSpPr>
            <p:sp>
              <p:nvSpPr>
                <p:cNvPr id="1131" name="Google Shape;1131;p53"/>
                <p:cNvSpPr/>
                <p:nvPr/>
              </p:nvSpPr>
              <p:spPr>
                <a:xfrm>
                  <a:off x="2021265" y="2153938"/>
                  <a:ext cx="5343600" cy="470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2" name="Google Shape;1132;p53"/>
                <p:cNvSpPr txBox="1"/>
                <p:nvPr/>
              </p:nvSpPr>
              <p:spPr>
                <a:xfrm>
                  <a:off x="2105067" y="2207259"/>
                  <a:ext cx="53187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地方公共団体の歳入の多くは  </a:t>
                  </a:r>
                  <a:r>
                    <a:rPr b="1" i="0" lang="ja" sz="1700" u="none" cap="none" strike="noStrike">
                      <a:solidFill>
                        <a:srgbClr val="FF0000"/>
                      </a:solidFill>
                      <a:latin typeface="Noto Sans"/>
                      <a:ea typeface="Noto Sans"/>
                      <a:cs typeface="Noto Sans"/>
                      <a:sym typeface="Noto Sans"/>
                    </a:rPr>
                    <a:t>地方税と国からの給付金 </a:t>
                  </a:r>
                  <a:r>
                    <a:rPr b="1" i="0" lang="ja" sz="1200" u="none" cap="none" strike="noStrike">
                      <a:solidFill>
                        <a:srgbClr val="005BAD"/>
                      </a:solidFill>
                      <a:latin typeface="Noto Sans"/>
                      <a:ea typeface="Noto Sans"/>
                      <a:cs typeface="Noto Sans"/>
                      <a:sym typeface="Noto Sans"/>
                    </a:rPr>
                    <a:t>です。</a:t>
                  </a:r>
                  <a:endParaRPr b="0" i="0" sz="1400" u="none" cap="none" strike="noStrike">
                    <a:solidFill>
                      <a:srgbClr val="000000"/>
                    </a:solidFill>
                    <a:latin typeface="Arial"/>
                    <a:ea typeface="Arial"/>
                    <a:cs typeface="Arial"/>
                    <a:sym typeface="Arial"/>
                  </a:endParaRPr>
                </a:p>
              </p:txBody>
            </p:sp>
            <p:sp>
              <p:nvSpPr>
                <p:cNvPr id="1133" name="Google Shape;1133;p53"/>
                <p:cNvSpPr/>
                <p:nvPr/>
              </p:nvSpPr>
              <p:spPr>
                <a:xfrm rot="10423050">
                  <a:off x="1846055" y="2263395"/>
                  <a:ext cx="98693" cy="63675"/>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134" name="Google Shape;1134;p53"/>
                <p:cNvGrpSpPr/>
                <p:nvPr/>
              </p:nvGrpSpPr>
              <p:grpSpPr>
                <a:xfrm>
                  <a:off x="1531779" y="2015026"/>
                  <a:ext cx="1225241" cy="316506"/>
                  <a:chOff x="1398494" y="2086620"/>
                  <a:chExt cx="1225241" cy="316506"/>
                </a:xfrm>
              </p:grpSpPr>
              <p:grpSp>
                <p:nvGrpSpPr>
                  <p:cNvPr id="1135" name="Google Shape;1135;p53"/>
                  <p:cNvGrpSpPr/>
                  <p:nvPr/>
                </p:nvGrpSpPr>
                <p:grpSpPr>
                  <a:xfrm>
                    <a:off x="1398494" y="2086620"/>
                    <a:ext cx="1225241" cy="316506"/>
                    <a:chOff x="1392814" y="2087203"/>
                    <a:chExt cx="1225241" cy="316506"/>
                  </a:xfrm>
                </p:grpSpPr>
                <p:sp>
                  <p:nvSpPr>
                    <p:cNvPr id="1136" name="Google Shape;1136;p53"/>
                    <p:cNvSpPr/>
                    <p:nvPr/>
                  </p:nvSpPr>
                  <p:spPr>
                    <a:xfrm rot="-297743">
                      <a:off x="1398510" y="2139358"/>
                      <a:ext cx="1213850" cy="184287"/>
                    </a:xfrm>
                    <a:prstGeom prst="roundRect">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5BAD"/>
                        </a:solidFill>
                        <a:latin typeface="Arial"/>
                        <a:ea typeface="Arial"/>
                        <a:cs typeface="Arial"/>
                        <a:sym typeface="Arial"/>
                      </a:endParaRPr>
                    </a:p>
                  </p:txBody>
                </p:sp>
                <p:sp>
                  <p:nvSpPr>
                    <p:cNvPr id="1137" name="Google Shape;1137;p53"/>
                    <p:cNvSpPr/>
                    <p:nvPr/>
                  </p:nvSpPr>
                  <p:spPr>
                    <a:xfrm rot="10423050">
                      <a:off x="1707090" y="2334826"/>
                      <a:ext cx="98693" cy="63675"/>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138" name="Google Shape;1138;p53"/>
                  <p:cNvSpPr txBox="1"/>
                  <p:nvPr/>
                </p:nvSpPr>
                <p:spPr>
                  <a:xfrm rot="-322822">
                    <a:off x="1492111" y="2173150"/>
                    <a:ext cx="1046209"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grpSp>
        <p:grpSp>
          <p:nvGrpSpPr>
            <p:cNvPr id="1139" name="Google Shape;1139;p53"/>
            <p:cNvGrpSpPr/>
            <p:nvPr/>
          </p:nvGrpSpPr>
          <p:grpSpPr>
            <a:xfrm>
              <a:off x="5221425" y="4847539"/>
              <a:ext cx="3922725" cy="1595736"/>
              <a:chOff x="5221425" y="4955814"/>
              <a:chExt cx="3922725" cy="1595736"/>
            </a:xfrm>
          </p:grpSpPr>
          <p:sp>
            <p:nvSpPr>
              <p:cNvPr id="1140" name="Google Shape;1140;p53"/>
              <p:cNvSpPr/>
              <p:nvPr/>
            </p:nvSpPr>
            <p:spPr>
              <a:xfrm>
                <a:off x="5229862" y="4955814"/>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地方交付税</a:t>
                </a:r>
                <a:endParaRPr b="1" i="0" sz="1000" u="none" cap="none" strike="noStrike">
                  <a:solidFill>
                    <a:schemeClr val="dk1"/>
                  </a:solidFill>
                  <a:latin typeface="Noto Sans"/>
                  <a:ea typeface="Noto Sans"/>
                  <a:cs typeface="Noto Sans"/>
                  <a:sym typeface="Noto Sans"/>
                </a:endParaRPr>
              </a:p>
            </p:txBody>
          </p:sp>
          <p:sp>
            <p:nvSpPr>
              <p:cNvPr id="1141" name="Google Shape;1141;p53"/>
              <p:cNvSpPr txBox="1"/>
              <p:nvPr/>
            </p:nvSpPr>
            <p:spPr>
              <a:xfrm>
                <a:off x="5253150" y="5084975"/>
                <a:ext cx="38910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住民がどの地域に住んでいても一定の水準の公共サービスを受けられるように、</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国が各地方公共団体の財政力を調整するために交付するもの。</a:t>
                </a:r>
                <a:endParaRPr b="1" i="0" sz="1400" u="none" cap="none" strike="noStrike">
                  <a:solidFill>
                    <a:srgbClr val="000000"/>
                  </a:solidFill>
                  <a:latin typeface="Noto Sans"/>
                  <a:ea typeface="Noto Sans"/>
                  <a:cs typeface="Noto Sans"/>
                  <a:sym typeface="Noto Sans"/>
                </a:endParaRPr>
              </a:p>
            </p:txBody>
          </p:sp>
          <p:sp>
            <p:nvSpPr>
              <p:cNvPr id="1142" name="Google Shape;1142;p53"/>
              <p:cNvSpPr txBox="1"/>
              <p:nvPr/>
            </p:nvSpPr>
            <p:spPr>
              <a:xfrm>
                <a:off x="5244717" y="5634779"/>
                <a:ext cx="36849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国と地方公共団体が協力して行う事業の財源にあてるため、</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国が補助金・負担金として支出するもの。</a:t>
                </a:r>
                <a:endParaRPr b="1" i="0" sz="1400" u="none" cap="none" strike="noStrike">
                  <a:solidFill>
                    <a:srgbClr val="000000"/>
                  </a:solidFill>
                  <a:latin typeface="Noto Sans"/>
                  <a:ea typeface="Noto Sans"/>
                  <a:cs typeface="Noto Sans"/>
                  <a:sym typeface="Noto Sans"/>
                </a:endParaRPr>
              </a:p>
            </p:txBody>
          </p:sp>
          <p:sp>
            <p:nvSpPr>
              <p:cNvPr id="1143" name="Google Shape;1143;p53"/>
              <p:cNvSpPr/>
              <p:nvPr/>
            </p:nvSpPr>
            <p:spPr>
              <a:xfrm>
                <a:off x="5221425" y="5505617"/>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国庫支出金</a:t>
                </a:r>
                <a:endParaRPr b="1" i="0" sz="1000" u="none" cap="none" strike="noStrike">
                  <a:solidFill>
                    <a:schemeClr val="dk1"/>
                  </a:solidFill>
                  <a:latin typeface="Noto Sans"/>
                  <a:ea typeface="Noto Sans"/>
                  <a:cs typeface="Noto Sans"/>
                  <a:sym typeface="Noto Sans"/>
                </a:endParaRPr>
              </a:p>
            </p:txBody>
          </p:sp>
          <p:sp>
            <p:nvSpPr>
              <p:cNvPr id="1144" name="Google Shape;1144;p53"/>
              <p:cNvSpPr/>
              <p:nvPr/>
            </p:nvSpPr>
            <p:spPr>
              <a:xfrm>
                <a:off x="5221425" y="6059081"/>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地方譲与税</a:t>
                </a:r>
                <a:endParaRPr b="1" i="0" sz="1000" u="none" cap="none" strike="noStrike">
                  <a:solidFill>
                    <a:schemeClr val="dk1"/>
                  </a:solidFill>
                  <a:latin typeface="Noto Sans"/>
                  <a:ea typeface="Noto Sans"/>
                  <a:cs typeface="Noto Sans"/>
                  <a:sym typeface="Noto Sans"/>
                </a:endParaRPr>
              </a:p>
            </p:txBody>
          </p:sp>
          <p:sp>
            <p:nvSpPr>
              <p:cNvPr id="1145" name="Google Shape;1145;p53"/>
              <p:cNvSpPr txBox="1"/>
              <p:nvPr/>
            </p:nvSpPr>
            <p:spPr>
              <a:xfrm>
                <a:off x="5244725" y="6188250"/>
                <a:ext cx="38322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手続上、国税として納税されている税金、その全部又は一部が地方公共団体に</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譲与されるもの。特別法人事業剰余譲与税、地方揮発油譲与税などがある。</a:t>
                </a:r>
                <a:endParaRPr b="1" i="0" sz="1400" u="none" cap="none" strike="noStrike">
                  <a:solidFill>
                    <a:srgbClr val="000000"/>
                  </a:solidFill>
                  <a:latin typeface="Noto Sans"/>
                  <a:ea typeface="Noto Sans"/>
                  <a:cs typeface="Noto Sans"/>
                  <a:sym typeface="Noto Sans"/>
                </a:endParaRPr>
              </a:p>
            </p:txBody>
          </p:sp>
        </p:grpSp>
      </p:grpSp>
      <p:pic>
        <p:nvPicPr>
          <p:cNvPr id="1146" name="Google Shape;1146;p53" title="250331_NTA-09.png"/>
          <p:cNvPicPr preferRelativeResize="0"/>
          <p:nvPr/>
        </p:nvPicPr>
        <p:blipFill rotWithShape="1">
          <a:blip r:embed="rId7">
            <a:alphaModFix/>
          </a:blip>
          <a:srcRect b="0" l="227" r="227" t="0"/>
          <a:stretch/>
        </p:blipFill>
        <p:spPr>
          <a:xfrm>
            <a:off x="1548525" y="3601525"/>
            <a:ext cx="1645500" cy="981850"/>
          </a:xfrm>
          <a:prstGeom prst="rect">
            <a:avLst/>
          </a:prstGeom>
          <a:noFill/>
          <a:ln>
            <a:noFill/>
          </a:ln>
        </p:spPr>
      </p:pic>
      <p:sp>
        <p:nvSpPr>
          <p:cNvPr id="1147" name="Google Shape;1147;p53"/>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もっと税金について調べてみよう/地方の財政−①歳入</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600"/>
                                        <p:tgtEl>
                                          <p:spTgt spid="10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54"/>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154" name="Google Shape;1154;p54"/>
          <p:cNvGrpSpPr/>
          <p:nvPr/>
        </p:nvGrpSpPr>
        <p:grpSpPr>
          <a:xfrm>
            <a:off x="323851" y="1085670"/>
            <a:ext cx="8519100" cy="827100"/>
            <a:chOff x="323851" y="1085670"/>
            <a:chExt cx="8519100" cy="827100"/>
          </a:xfrm>
        </p:grpSpPr>
        <p:sp>
          <p:nvSpPr>
            <p:cNvPr id="1155" name="Google Shape;1155;p54"/>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1156" name="Google Shape;1156;p54"/>
            <p:cNvSpPr txBox="1"/>
            <p:nvPr/>
          </p:nvSpPr>
          <p:spPr>
            <a:xfrm>
              <a:off x="411325" y="1332300"/>
              <a:ext cx="7463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地方公共団体は、私たちのふだんの暮らしに結びついた公共サービスを行っています。</a:t>
              </a:r>
              <a:endParaRPr b="1" i="0" sz="1400" u="none" cap="none" strike="noStrike">
                <a:solidFill>
                  <a:schemeClr val="dk1"/>
                </a:solidFill>
                <a:latin typeface="Noto Sans"/>
                <a:ea typeface="Noto Sans"/>
                <a:cs typeface="Noto Sans"/>
                <a:sym typeface="Noto Sans"/>
              </a:endParaRPr>
            </a:p>
          </p:txBody>
        </p:sp>
      </p:grpSp>
      <p:pic>
        <p:nvPicPr>
          <p:cNvPr id="1157" name="Google Shape;1157;p54"/>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grpSp>
        <p:nvGrpSpPr>
          <p:cNvPr id="1158" name="Google Shape;1158;p54"/>
          <p:cNvGrpSpPr/>
          <p:nvPr/>
        </p:nvGrpSpPr>
        <p:grpSpPr>
          <a:xfrm>
            <a:off x="121597" y="2015801"/>
            <a:ext cx="8617614" cy="4716624"/>
            <a:chOff x="121597" y="2015801"/>
            <a:chExt cx="8617614" cy="4716624"/>
          </a:xfrm>
        </p:grpSpPr>
        <p:grpSp>
          <p:nvGrpSpPr>
            <p:cNvPr id="1159" name="Google Shape;1159;p54"/>
            <p:cNvGrpSpPr/>
            <p:nvPr/>
          </p:nvGrpSpPr>
          <p:grpSpPr>
            <a:xfrm>
              <a:off x="456987" y="2015801"/>
              <a:ext cx="7396538" cy="589174"/>
              <a:chOff x="456987" y="2015801"/>
              <a:chExt cx="7396538" cy="589174"/>
            </a:xfrm>
          </p:grpSpPr>
          <p:grpSp>
            <p:nvGrpSpPr>
              <p:cNvPr id="1160" name="Google Shape;1160;p54"/>
              <p:cNvGrpSpPr/>
              <p:nvPr/>
            </p:nvGrpSpPr>
            <p:grpSpPr>
              <a:xfrm>
                <a:off x="998300" y="2106975"/>
                <a:ext cx="6855225" cy="498000"/>
                <a:chOff x="998300" y="2106975"/>
                <a:chExt cx="6855225" cy="498000"/>
              </a:xfrm>
            </p:grpSpPr>
            <p:sp>
              <p:nvSpPr>
                <p:cNvPr id="1161" name="Google Shape;1161;p54"/>
                <p:cNvSpPr/>
                <p:nvPr/>
              </p:nvSpPr>
              <p:spPr>
                <a:xfrm>
                  <a:off x="998300" y="2106975"/>
                  <a:ext cx="6763200" cy="49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62" name="Google Shape;1162;p54"/>
                <p:cNvSpPr txBox="1"/>
                <p:nvPr/>
              </p:nvSpPr>
              <p:spPr>
                <a:xfrm>
                  <a:off x="1050125" y="2167213"/>
                  <a:ext cx="68034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地方公共団体では </a:t>
                  </a:r>
                  <a:r>
                    <a:rPr b="1" i="0" lang="ja" sz="1600" u="none" cap="none" strike="noStrike">
                      <a:solidFill>
                        <a:srgbClr val="FF0000"/>
                      </a:solidFill>
                      <a:latin typeface="Noto Sans"/>
                      <a:ea typeface="Noto Sans"/>
                      <a:cs typeface="Noto Sans"/>
                      <a:sym typeface="Noto Sans"/>
                    </a:rPr>
                    <a:t>住民が安全で快適なくらしを送るため</a:t>
                  </a:r>
                  <a:r>
                    <a:rPr b="1" i="0" lang="ja" sz="1700" u="none" cap="none" strike="noStrike">
                      <a:solidFill>
                        <a:srgbClr val="FF0000"/>
                      </a:solidFill>
                      <a:latin typeface="Noto Sans"/>
                      <a:ea typeface="Noto Sans"/>
                      <a:cs typeface="Noto Sans"/>
                      <a:sym typeface="Noto Sans"/>
                    </a:rPr>
                    <a:t> </a:t>
                  </a:r>
                  <a:r>
                    <a:rPr b="1" i="0" lang="ja" sz="1200" u="none" cap="none" strike="noStrike">
                      <a:solidFill>
                        <a:srgbClr val="005BAD"/>
                      </a:solidFill>
                      <a:latin typeface="Noto Sans"/>
                      <a:ea typeface="Noto Sans"/>
                      <a:cs typeface="Noto Sans"/>
                      <a:sym typeface="Noto Sans"/>
                    </a:rPr>
                    <a:t>に税金が使われています。</a:t>
                  </a:r>
                  <a:endParaRPr b="1" i="0" sz="1200" u="none" cap="none" strike="noStrike">
                    <a:solidFill>
                      <a:srgbClr val="005BAD"/>
                    </a:solidFill>
                    <a:latin typeface="Noto Sans"/>
                    <a:ea typeface="Noto Sans"/>
                    <a:cs typeface="Noto Sans"/>
                    <a:sym typeface="Noto Sans"/>
                  </a:endParaRPr>
                </a:p>
              </p:txBody>
            </p:sp>
          </p:grpSp>
          <p:grpSp>
            <p:nvGrpSpPr>
              <p:cNvPr id="1163" name="Google Shape;1163;p54"/>
              <p:cNvGrpSpPr/>
              <p:nvPr/>
            </p:nvGrpSpPr>
            <p:grpSpPr>
              <a:xfrm>
                <a:off x="456987" y="2015801"/>
                <a:ext cx="1239679" cy="303180"/>
                <a:chOff x="1090096" y="2082472"/>
                <a:chExt cx="1239679" cy="303180"/>
              </a:xfrm>
            </p:grpSpPr>
            <p:grpSp>
              <p:nvGrpSpPr>
                <p:cNvPr id="1164" name="Google Shape;1164;p54"/>
                <p:cNvGrpSpPr/>
                <p:nvPr/>
              </p:nvGrpSpPr>
              <p:grpSpPr>
                <a:xfrm>
                  <a:off x="1090096" y="2082472"/>
                  <a:ext cx="1239679" cy="303180"/>
                  <a:chOff x="1084416" y="2083055"/>
                  <a:chExt cx="1239679" cy="303180"/>
                </a:xfrm>
              </p:grpSpPr>
              <p:sp>
                <p:nvSpPr>
                  <p:cNvPr id="1165" name="Google Shape;1165;p54"/>
                  <p:cNvSpPr/>
                  <p:nvPr/>
                </p:nvSpPr>
                <p:spPr>
                  <a:xfrm rot="-298439">
                    <a:off x="1090092" y="2135958"/>
                    <a:ext cx="1228326" cy="184287"/>
                  </a:xfrm>
                  <a:prstGeom prst="roundRect">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5BAD"/>
                      </a:solidFill>
                      <a:latin typeface="Noto Sans"/>
                      <a:ea typeface="Noto Sans"/>
                      <a:cs typeface="Noto Sans"/>
                      <a:sym typeface="Noto Sans"/>
                    </a:endParaRPr>
                  </a:p>
                </p:txBody>
              </p:sp>
              <p:sp>
                <p:nvSpPr>
                  <p:cNvPr id="1166" name="Google Shape;1166;p54"/>
                  <p:cNvSpPr/>
                  <p:nvPr/>
                </p:nvSpPr>
                <p:spPr>
                  <a:xfrm rot="10423050">
                    <a:off x="1630890" y="2317351"/>
                    <a:ext cx="98693" cy="63675"/>
                  </a:xfrm>
                  <a:prstGeom prst="triangle">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grpSp>
            <p:sp>
              <p:nvSpPr>
                <p:cNvPr id="1167" name="Google Shape;1167;p54"/>
                <p:cNvSpPr txBox="1"/>
                <p:nvPr/>
              </p:nvSpPr>
              <p:spPr>
                <a:xfrm rot="-325425">
                  <a:off x="1196807" y="2157418"/>
                  <a:ext cx="1031518"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pic>
          <p:nvPicPr>
            <p:cNvPr id="1168" name="Google Shape;1168;p54"/>
            <p:cNvPicPr preferRelativeResize="0"/>
            <p:nvPr/>
          </p:nvPicPr>
          <p:blipFill rotWithShape="1">
            <a:blip r:embed="rId4">
              <a:alphaModFix/>
            </a:blip>
            <a:srcRect b="0" l="0" r="0" t="0"/>
            <a:stretch/>
          </p:blipFill>
          <p:spPr>
            <a:xfrm>
              <a:off x="121597" y="2990709"/>
              <a:ext cx="4592400" cy="3631800"/>
            </a:xfrm>
            <a:prstGeom prst="rect">
              <a:avLst/>
            </a:prstGeom>
            <a:noFill/>
            <a:ln>
              <a:noFill/>
            </a:ln>
          </p:spPr>
        </p:pic>
        <p:grpSp>
          <p:nvGrpSpPr>
            <p:cNvPr id="1169" name="Google Shape;1169;p54"/>
            <p:cNvGrpSpPr/>
            <p:nvPr/>
          </p:nvGrpSpPr>
          <p:grpSpPr>
            <a:xfrm>
              <a:off x="4289702" y="2966183"/>
              <a:ext cx="864276" cy="3452302"/>
              <a:chOff x="4308200" y="3089426"/>
              <a:chExt cx="864276" cy="3297013"/>
            </a:xfrm>
          </p:grpSpPr>
          <p:cxnSp>
            <p:nvCxnSpPr>
              <p:cNvPr id="1170" name="Google Shape;1170;p54"/>
              <p:cNvCxnSpPr/>
              <p:nvPr/>
            </p:nvCxnSpPr>
            <p:spPr>
              <a:xfrm rot="10800000">
                <a:off x="4981676" y="3089426"/>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171" name="Google Shape;1171;p54"/>
              <p:cNvCxnSpPr/>
              <p:nvPr/>
            </p:nvCxnSpPr>
            <p:spPr>
              <a:xfrm>
                <a:off x="4308200" y="4721856"/>
                <a:ext cx="680700" cy="0"/>
              </a:xfrm>
              <a:prstGeom prst="straightConnector1">
                <a:avLst/>
              </a:prstGeom>
              <a:noFill/>
              <a:ln cap="flat" cmpd="sng" w="12700">
                <a:solidFill>
                  <a:schemeClr val="dk1"/>
                </a:solidFill>
                <a:prstDash val="solid"/>
                <a:miter lim="800000"/>
                <a:headEnd len="sm" w="sm" type="none"/>
                <a:tailEnd len="sm" w="sm" type="none"/>
              </a:ln>
            </p:spPr>
          </p:cxnSp>
          <p:cxnSp>
            <p:nvCxnSpPr>
              <p:cNvPr id="1172" name="Google Shape;1172;p54"/>
              <p:cNvCxnSpPr/>
              <p:nvPr/>
            </p:nvCxnSpPr>
            <p:spPr>
              <a:xfrm rot="10800000">
                <a:off x="4981676" y="6386439"/>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173" name="Google Shape;1173;p54"/>
              <p:cNvCxnSpPr/>
              <p:nvPr/>
            </p:nvCxnSpPr>
            <p:spPr>
              <a:xfrm>
                <a:off x="4987925" y="3089426"/>
                <a:ext cx="0" cy="3297000"/>
              </a:xfrm>
              <a:prstGeom prst="straightConnector1">
                <a:avLst/>
              </a:prstGeom>
              <a:noFill/>
              <a:ln cap="flat" cmpd="sng" w="12700">
                <a:solidFill>
                  <a:schemeClr val="dk1"/>
                </a:solidFill>
                <a:prstDash val="solid"/>
                <a:miter lim="800000"/>
                <a:headEnd len="sm" w="sm" type="none"/>
                <a:tailEnd len="sm" w="sm" type="none"/>
              </a:ln>
            </p:spPr>
          </p:cxnSp>
        </p:grpSp>
        <p:sp>
          <p:nvSpPr>
            <p:cNvPr id="1174" name="Google Shape;1174;p54"/>
            <p:cNvSpPr/>
            <p:nvPr/>
          </p:nvSpPr>
          <p:spPr>
            <a:xfrm>
              <a:off x="214625" y="6575825"/>
              <a:ext cx="42555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a:ea typeface="Noto Sans"/>
                  <a:cs typeface="Noto Sans"/>
                  <a:sym typeface="Noto Sans"/>
                </a:rPr>
                <a:t>※各グラフの割合は端数処理のため、合計が100％にならない場合があります</a:t>
              </a:r>
              <a:endParaRPr b="0" i="0" sz="800" u="none" cap="none" strike="noStrike">
                <a:solidFill>
                  <a:schemeClr val="dk1"/>
                </a:solidFill>
                <a:latin typeface="Noto Sans"/>
                <a:ea typeface="Noto Sans"/>
                <a:cs typeface="Noto Sans"/>
                <a:sym typeface="Noto Sans"/>
              </a:endParaRPr>
            </a:p>
          </p:txBody>
        </p:sp>
        <p:sp>
          <p:nvSpPr>
            <p:cNvPr id="1175" name="Google Shape;1175;p54"/>
            <p:cNvSpPr txBox="1"/>
            <p:nvPr/>
          </p:nvSpPr>
          <p:spPr>
            <a:xfrm>
              <a:off x="6246673" y="3683598"/>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2,638億円</a:t>
              </a:r>
              <a:endParaRPr b="1" i="0" sz="1100" u="none" cap="none" strike="noStrike">
                <a:solidFill>
                  <a:schemeClr val="dk1"/>
                </a:solidFill>
                <a:latin typeface="Noto Sans"/>
                <a:ea typeface="Noto Sans"/>
                <a:cs typeface="Noto Sans"/>
                <a:sym typeface="Noto Sans"/>
              </a:endParaRPr>
            </a:p>
          </p:txBody>
        </p:sp>
        <p:sp>
          <p:nvSpPr>
            <p:cNvPr id="1176" name="Google Shape;1176;p54"/>
            <p:cNvSpPr txBox="1"/>
            <p:nvPr/>
          </p:nvSpPr>
          <p:spPr>
            <a:xfrm>
              <a:off x="5494541" y="3682607"/>
              <a:ext cx="6396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福祉医療費</a:t>
              </a:r>
              <a:endParaRPr b="1" i="0" sz="1400" u="none" cap="none" strike="noStrike">
                <a:solidFill>
                  <a:srgbClr val="000000"/>
                </a:solidFill>
                <a:latin typeface="Noto Sans"/>
                <a:ea typeface="Noto Sans"/>
                <a:cs typeface="Noto Sans"/>
                <a:sym typeface="Noto Sans"/>
              </a:endParaRPr>
            </a:p>
          </p:txBody>
        </p:sp>
        <p:sp>
          <p:nvSpPr>
            <p:cNvPr id="1177" name="Google Shape;1177;p54"/>
            <p:cNvSpPr/>
            <p:nvPr/>
          </p:nvSpPr>
          <p:spPr>
            <a:xfrm>
              <a:off x="5297723" y="3667334"/>
              <a:ext cx="149700" cy="186900"/>
            </a:xfrm>
            <a:prstGeom prst="rect">
              <a:avLst/>
            </a:prstGeom>
            <a:solidFill>
              <a:srgbClr val="F6AA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178" name="Google Shape;1178;p54"/>
            <p:cNvSpPr txBox="1"/>
            <p:nvPr/>
          </p:nvSpPr>
          <p:spPr>
            <a:xfrm>
              <a:off x="2634140" y="3687847"/>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健康福祉費</a:t>
              </a:r>
              <a:r>
                <a:rPr b="1" i="0" lang="ja" sz="1000" u="none" cap="none" strike="noStrike">
                  <a:solidFill>
                    <a:schemeClr val="dk1"/>
                  </a:solidFill>
                  <a:latin typeface="Noto Sans"/>
                  <a:ea typeface="Noto Sans"/>
                  <a:cs typeface="Noto Sans"/>
                  <a:sym typeface="Noto Sans"/>
                </a:rPr>
                <a:t>20.0%</a:t>
              </a:r>
              <a:endParaRPr b="1" i="0" sz="1400" u="none" cap="none" strike="noStrike">
                <a:solidFill>
                  <a:srgbClr val="000000"/>
                </a:solidFill>
                <a:latin typeface="Noto Sans"/>
                <a:ea typeface="Noto Sans"/>
                <a:cs typeface="Noto Sans"/>
                <a:sym typeface="Noto Sans"/>
              </a:endParaRPr>
            </a:p>
          </p:txBody>
        </p:sp>
        <p:sp>
          <p:nvSpPr>
            <p:cNvPr id="1179" name="Google Shape;1179;p54"/>
            <p:cNvSpPr txBox="1"/>
            <p:nvPr/>
          </p:nvSpPr>
          <p:spPr>
            <a:xfrm>
              <a:off x="2126929" y="5791022"/>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lt1"/>
                  </a:solidFill>
                  <a:latin typeface="Noto Sans"/>
                  <a:ea typeface="Noto Sans"/>
                  <a:cs typeface="Noto Sans"/>
                  <a:sym typeface="Noto Sans"/>
                </a:rPr>
                <a:t>諸支出金</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17.7%</a:t>
              </a:r>
              <a:endParaRPr b="1" i="0" sz="1400" u="none" cap="none" strike="noStrike">
                <a:solidFill>
                  <a:srgbClr val="000000"/>
                </a:solidFill>
                <a:latin typeface="Noto Sans"/>
                <a:ea typeface="Noto Sans"/>
                <a:cs typeface="Noto Sans"/>
                <a:sym typeface="Noto Sans"/>
              </a:endParaRPr>
            </a:p>
          </p:txBody>
        </p:sp>
        <p:sp>
          <p:nvSpPr>
            <p:cNvPr id="1180" name="Google Shape;1180;p54"/>
            <p:cNvSpPr txBox="1"/>
            <p:nvPr/>
          </p:nvSpPr>
          <p:spPr>
            <a:xfrm>
              <a:off x="6246673" y="4331234"/>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2,325億円</a:t>
              </a:r>
              <a:endParaRPr b="1" i="0" sz="1100" u="none" cap="none" strike="noStrike">
                <a:solidFill>
                  <a:schemeClr val="dk1"/>
                </a:solidFill>
                <a:latin typeface="Noto Sans"/>
                <a:ea typeface="Noto Sans"/>
                <a:cs typeface="Noto Sans"/>
                <a:sym typeface="Noto Sans"/>
              </a:endParaRPr>
            </a:p>
          </p:txBody>
        </p:sp>
        <p:sp>
          <p:nvSpPr>
            <p:cNvPr id="1181" name="Google Shape;1181;p54"/>
            <p:cNvSpPr txBox="1"/>
            <p:nvPr/>
          </p:nvSpPr>
          <p:spPr>
            <a:xfrm>
              <a:off x="5494542" y="4330243"/>
              <a:ext cx="5100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諸支出金</a:t>
              </a:r>
              <a:endParaRPr b="1" i="0" sz="1400" u="none" cap="none" strike="noStrike">
                <a:solidFill>
                  <a:srgbClr val="000000"/>
                </a:solidFill>
                <a:latin typeface="Noto Sans"/>
                <a:ea typeface="Noto Sans"/>
                <a:cs typeface="Noto Sans"/>
                <a:sym typeface="Noto Sans"/>
              </a:endParaRPr>
            </a:p>
          </p:txBody>
        </p:sp>
        <p:sp>
          <p:nvSpPr>
            <p:cNvPr id="1182" name="Google Shape;1182;p54"/>
            <p:cNvSpPr/>
            <p:nvPr/>
          </p:nvSpPr>
          <p:spPr>
            <a:xfrm>
              <a:off x="5297723" y="4314970"/>
              <a:ext cx="149700" cy="186900"/>
            </a:xfrm>
            <a:prstGeom prst="rect">
              <a:avLst/>
            </a:prstGeom>
            <a:solidFill>
              <a:srgbClr val="84949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83" name="Google Shape;1183;p54"/>
            <p:cNvCxnSpPr/>
            <p:nvPr/>
          </p:nvCxnSpPr>
          <p:spPr>
            <a:xfrm>
              <a:off x="6038375" y="4422250"/>
              <a:ext cx="105300" cy="0"/>
            </a:xfrm>
            <a:prstGeom prst="straightConnector1">
              <a:avLst/>
            </a:prstGeom>
            <a:noFill/>
            <a:ln cap="flat" cmpd="sng" w="12700">
              <a:solidFill>
                <a:srgbClr val="CCCCCC"/>
              </a:solidFill>
              <a:prstDash val="solid"/>
              <a:miter lim="800000"/>
              <a:headEnd len="sm" w="sm" type="none"/>
              <a:tailEnd len="sm" w="sm" type="none"/>
            </a:ln>
          </p:spPr>
        </p:cxnSp>
        <p:sp>
          <p:nvSpPr>
            <p:cNvPr id="1184" name="Google Shape;1184;p54"/>
            <p:cNvSpPr txBox="1"/>
            <p:nvPr/>
          </p:nvSpPr>
          <p:spPr>
            <a:xfrm>
              <a:off x="6246673" y="4966033"/>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1,212億円</a:t>
              </a:r>
              <a:endParaRPr b="1" i="0" sz="1100" u="none" cap="none" strike="noStrike">
                <a:solidFill>
                  <a:schemeClr val="dk1"/>
                </a:solidFill>
                <a:latin typeface="Noto Sans"/>
                <a:ea typeface="Noto Sans"/>
                <a:cs typeface="Noto Sans"/>
                <a:sym typeface="Noto Sans"/>
              </a:endParaRPr>
            </a:p>
          </p:txBody>
        </p:sp>
        <p:sp>
          <p:nvSpPr>
            <p:cNvPr id="1185" name="Google Shape;1185;p54"/>
            <p:cNvSpPr txBox="1"/>
            <p:nvPr/>
          </p:nvSpPr>
          <p:spPr>
            <a:xfrm>
              <a:off x="5504978" y="4979961"/>
              <a:ext cx="6357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交通基盤費</a:t>
              </a:r>
              <a:endParaRPr b="1" i="0" sz="1400" u="none" cap="none" strike="noStrike">
                <a:solidFill>
                  <a:srgbClr val="000000"/>
                </a:solidFill>
                <a:latin typeface="Noto Sans"/>
                <a:ea typeface="Noto Sans"/>
                <a:cs typeface="Noto Sans"/>
                <a:sym typeface="Noto Sans"/>
              </a:endParaRPr>
            </a:p>
          </p:txBody>
        </p:sp>
        <p:sp>
          <p:nvSpPr>
            <p:cNvPr id="1186" name="Google Shape;1186;p54"/>
            <p:cNvSpPr/>
            <p:nvPr/>
          </p:nvSpPr>
          <p:spPr>
            <a:xfrm>
              <a:off x="5300572" y="4972276"/>
              <a:ext cx="149700" cy="186900"/>
            </a:xfrm>
            <a:prstGeom prst="rect">
              <a:avLst/>
            </a:prstGeom>
            <a:solidFill>
              <a:srgbClr val="77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187" name="Google Shape;1187;p54"/>
            <p:cNvSpPr txBox="1"/>
            <p:nvPr/>
          </p:nvSpPr>
          <p:spPr>
            <a:xfrm>
              <a:off x="6246676" y="5619150"/>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833億円</a:t>
              </a:r>
              <a:endParaRPr b="1" i="0" sz="1100" u="none" cap="none" strike="noStrike">
                <a:solidFill>
                  <a:schemeClr val="dk1"/>
                </a:solidFill>
                <a:latin typeface="Noto Sans"/>
                <a:ea typeface="Noto Sans"/>
                <a:cs typeface="Noto Sans"/>
                <a:sym typeface="Noto Sans"/>
              </a:endParaRPr>
            </a:p>
          </p:txBody>
        </p:sp>
        <p:sp>
          <p:nvSpPr>
            <p:cNvPr id="1188" name="Google Shape;1188;p54"/>
            <p:cNvSpPr txBox="1"/>
            <p:nvPr/>
          </p:nvSpPr>
          <p:spPr>
            <a:xfrm>
              <a:off x="5498806" y="5606787"/>
              <a:ext cx="4218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警察費</a:t>
              </a:r>
              <a:endParaRPr b="1" i="0" sz="1400" u="none" cap="none" strike="noStrike">
                <a:solidFill>
                  <a:srgbClr val="000000"/>
                </a:solidFill>
                <a:latin typeface="Noto Sans"/>
                <a:ea typeface="Noto Sans"/>
                <a:cs typeface="Noto Sans"/>
                <a:sym typeface="Noto Sans"/>
              </a:endParaRPr>
            </a:p>
          </p:txBody>
        </p:sp>
        <p:sp>
          <p:nvSpPr>
            <p:cNvPr id="1189" name="Google Shape;1189;p54"/>
            <p:cNvSpPr/>
            <p:nvPr/>
          </p:nvSpPr>
          <p:spPr>
            <a:xfrm>
              <a:off x="5298193" y="5602896"/>
              <a:ext cx="149700" cy="186900"/>
            </a:xfrm>
            <a:prstGeom prst="rect">
              <a:avLst/>
            </a:prstGeom>
            <a:solidFill>
              <a:srgbClr val="C9AC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90" name="Google Shape;1190;p54"/>
            <p:cNvCxnSpPr/>
            <p:nvPr/>
          </p:nvCxnSpPr>
          <p:spPr>
            <a:xfrm>
              <a:off x="5933807" y="5698288"/>
              <a:ext cx="210000" cy="0"/>
            </a:xfrm>
            <a:prstGeom prst="straightConnector1">
              <a:avLst/>
            </a:prstGeom>
            <a:noFill/>
            <a:ln cap="flat" cmpd="sng" w="12700">
              <a:solidFill>
                <a:srgbClr val="CCCCCC"/>
              </a:solidFill>
              <a:prstDash val="solid"/>
              <a:miter lim="800000"/>
              <a:headEnd len="sm" w="sm" type="none"/>
              <a:tailEnd len="sm" w="sm" type="none"/>
            </a:ln>
          </p:spPr>
        </p:cxnSp>
        <p:grpSp>
          <p:nvGrpSpPr>
            <p:cNvPr id="1191" name="Google Shape;1191;p54"/>
            <p:cNvGrpSpPr/>
            <p:nvPr/>
          </p:nvGrpSpPr>
          <p:grpSpPr>
            <a:xfrm>
              <a:off x="1713891" y="4090100"/>
              <a:ext cx="1418700" cy="1418700"/>
              <a:chOff x="1713891" y="4090100"/>
              <a:chExt cx="1418700" cy="1418700"/>
            </a:xfrm>
          </p:grpSpPr>
          <p:sp>
            <p:nvSpPr>
              <p:cNvPr id="1192" name="Google Shape;1192;p54"/>
              <p:cNvSpPr/>
              <p:nvPr/>
            </p:nvSpPr>
            <p:spPr>
              <a:xfrm>
                <a:off x="1713891" y="4090100"/>
                <a:ext cx="1418700" cy="141870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a:ea typeface="Noto Sans"/>
                  <a:cs typeface="Noto Sans"/>
                  <a:sym typeface="Noto Sans"/>
                </a:endParaRPr>
              </a:p>
            </p:txBody>
          </p:sp>
          <p:sp>
            <p:nvSpPr>
              <p:cNvPr id="1193" name="Google Shape;1193;p54"/>
              <p:cNvSpPr txBox="1"/>
              <p:nvPr/>
            </p:nvSpPr>
            <p:spPr>
              <a:xfrm>
                <a:off x="1761162" y="4542675"/>
                <a:ext cx="1323900" cy="51360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rgbClr val="000000"/>
                    </a:solidFill>
                    <a:latin typeface="Noto Sans"/>
                    <a:ea typeface="Noto Sans"/>
                    <a:cs typeface="Noto Sans"/>
                    <a:sym typeface="Noto Sans"/>
                  </a:rPr>
                  <a:t>総額</a:t>
                </a:r>
                <a:endParaRPr b="1" i="0" sz="1600" u="none" cap="none" strike="noStrike">
                  <a:solidFill>
                    <a:schemeClr val="dk1"/>
                  </a:solidFill>
                  <a:latin typeface="Noto Sans"/>
                  <a:ea typeface="Noto Sans"/>
                  <a:cs typeface="Noto Sans"/>
                  <a:sym typeface="Noto Sans"/>
                </a:endParaRPr>
              </a:p>
              <a:p>
                <a:pPr indent="0" lvl="0" marL="0" marR="0" rtl="0" algn="ctr">
                  <a:lnSpc>
                    <a:spcPct val="80000"/>
                  </a:lnSpc>
                  <a:spcBef>
                    <a:spcPts val="500"/>
                  </a:spcBef>
                  <a:spcAft>
                    <a:spcPts val="0"/>
                  </a:spcAft>
                  <a:buClr>
                    <a:srgbClr val="000000"/>
                  </a:buClr>
                  <a:buSzPts val="1300"/>
                  <a:buFont typeface="Arial"/>
                  <a:buNone/>
                </a:pPr>
                <a:r>
                  <a:rPr b="1" i="0" lang="ja" sz="1300" u="none" cap="none" strike="noStrike">
                    <a:solidFill>
                      <a:srgbClr val="000000"/>
                    </a:solidFill>
                    <a:latin typeface="Noto Sans"/>
                    <a:ea typeface="Noto Sans"/>
                    <a:cs typeface="Noto Sans"/>
                    <a:sym typeface="Noto Sans"/>
                  </a:rPr>
                  <a:t>1兆3,160億円</a:t>
                </a:r>
                <a:endParaRPr b="1" i="0" sz="1300" u="none" cap="none" strike="noStrike">
                  <a:solidFill>
                    <a:schemeClr val="dk1"/>
                  </a:solidFill>
                  <a:latin typeface="Noto Sans"/>
                  <a:ea typeface="Noto Sans"/>
                  <a:cs typeface="Noto Sans"/>
                  <a:sym typeface="Noto Sans"/>
                </a:endParaRPr>
              </a:p>
            </p:txBody>
          </p:sp>
        </p:grpSp>
        <p:sp>
          <p:nvSpPr>
            <p:cNvPr id="1194" name="Google Shape;1194;p54"/>
            <p:cNvSpPr txBox="1"/>
            <p:nvPr/>
          </p:nvSpPr>
          <p:spPr>
            <a:xfrm>
              <a:off x="5336700" y="2856050"/>
              <a:ext cx="25596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静岡県の</a:t>
              </a: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chemeClr val="dk1"/>
                  </a:solidFill>
                  <a:latin typeface="Noto Sans"/>
                  <a:ea typeface="Noto Sans"/>
                  <a:cs typeface="Noto Sans"/>
                  <a:sym typeface="Noto Sans"/>
                </a:rPr>
                <a:t>の内訳</a:t>
              </a:r>
              <a:endParaRPr b="1" i="0" sz="1400" u="none" cap="none" strike="noStrike">
                <a:solidFill>
                  <a:srgbClr val="000000"/>
                </a:solidFill>
                <a:latin typeface="Noto Sans"/>
                <a:ea typeface="Noto Sans"/>
                <a:cs typeface="Noto Sans"/>
                <a:sym typeface="Noto Sans"/>
              </a:endParaRPr>
            </a:p>
          </p:txBody>
        </p:sp>
        <p:sp>
          <p:nvSpPr>
            <p:cNvPr id="1195" name="Google Shape;1195;p54"/>
            <p:cNvSpPr txBox="1"/>
            <p:nvPr/>
          </p:nvSpPr>
          <p:spPr>
            <a:xfrm>
              <a:off x="5153983" y="3082550"/>
              <a:ext cx="2834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1" i="0" sz="1400" u="none" cap="none" strike="noStrike">
                <a:solidFill>
                  <a:srgbClr val="000000"/>
                </a:solidFill>
                <a:latin typeface="Noto Sans"/>
                <a:ea typeface="Noto Sans"/>
                <a:cs typeface="Noto Sans"/>
                <a:sym typeface="Noto Sans"/>
              </a:endParaRPr>
            </a:p>
          </p:txBody>
        </p:sp>
        <p:sp>
          <p:nvSpPr>
            <p:cNvPr id="1196" name="Google Shape;1196;p54"/>
            <p:cNvSpPr txBox="1"/>
            <p:nvPr/>
          </p:nvSpPr>
          <p:spPr>
            <a:xfrm>
              <a:off x="3068707" y="4928172"/>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教育費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19.1%</a:t>
              </a:r>
              <a:endParaRPr b="1" i="0" sz="1400" u="none" cap="none" strike="noStrike">
                <a:solidFill>
                  <a:srgbClr val="000000"/>
                </a:solidFill>
                <a:latin typeface="Noto Sans"/>
                <a:ea typeface="Noto Sans"/>
                <a:cs typeface="Noto Sans"/>
                <a:sym typeface="Noto Sans"/>
              </a:endParaRPr>
            </a:p>
          </p:txBody>
        </p:sp>
        <p:sp>
          <p:nvSpPr>
            <p:cNvPr id="1197" name="Google Shape;1197;p54"/>
            <p:cNvSpPr txBox="1"/>
            <p:nvPr/>
          </p:nvSpPr>
          <p:spPr>
            <a:xfrm>
              <a:off x="1018234" y="5392299"/>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公債費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14.3%</a:t>
              </a:r>
              <a:endParaRPr b="1" i="0" sz="1400" u="none" cap="none" strike="noStrike">
                <a:solidFill>
                  <a:srgbClr val="000000"/>
                </a:solidFill>
                <a:latin typeface="Noto Sans"/>
                <a:ea typeface="Noto Sans"/>
                <a:cs typeface="Noto Sans"/>
                <a:sym typeface="Noto Sans"/>
              </a:endParaRPr>
            </a:p>
          </p:txBody>
        </p:sp>
        <p:sp>
          <p:nvSpPr>
            <p:cNvPr id="1198" name="Google Shape;1198;p54"/>
            <p:cNvSpPr txBox="1"/>
            <p:nvPr/>
          </p:nvSpPr>
          <p:spPr>
            <a:xfrm>
              <a:off x="741143" y="4588736"/>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交通基盤費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9.2%</a:t>
              </a:r>
              <a:endParaRPr b="1" i="0" sz="1400" u="none" cap="none" strike="noStrike">
                <a:solidFill>
                  <a:srgbClr val="000000"/>
                </a:solidFill>
                <a:latin typeface="Noto Sans"/>
                <a:ea typeface="Noto Sans"/>
                <a:cs typeface="Noto Sans"/>
                <a:sym typeface="Noto Sans"/>
              </a:endParaRPr>
            </a:p>
          </p:txBody>
        </p:sp>
        <p:sp>
          <p:nvSpPr>
            <p:cNvPr id="1199" name="Google Shape;1199;p54"/>
            <p:cNvSpPr txBox="1"/>
            <p:nvPr/>
          </p:nvSpPr>
          <p:spPr>
            <a:xfrm>
              <a:off x="780135" y="4008687"/>
              <a:ext cx="9306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経済産業費</a:t>
              </a:r>
              <a:endParaRPr b="1" i="0" sz="10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6.5%</a:t>
              </a:r>
              <a:endParaRPr b="1" i="0" sz="1400" u="none" cap="none" strike="noStrike">
                <a:solidFill>
                  <a:srgbClr val="000000"/>
                </a:solidFill>
                <a:latin typeface="Noto Sans"/>
                <a:ea typeface="Noto Sans"/>
                <a:cs typeface="Noto Sans"/>
                <a:sym typeface="Noto Sans"/>
              </a:endParaRPr>
            </a:p>
          </p:txBody>
        </p:sp>
        <p:sp>
          <p:nvSpPr>
            <p:cNvPr id="1200" name="Google Shape;1200;p54"/>
            <p:cNvSpPr txBox="1"/>
            <p:nvPr/>
          </p:nvSpPr>
          <p:spPr>
            <a:xfrm>
              <a:off x="1126499" y="3572269"/>
              <a:ext cx="9306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警察費</a:t>
              </a:r>
              <a:endParaRPr b="1" i="0" sz="10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6.3%</a:t>
              </a:r>
              <a:endParaRPr b="1" i="0" sz="1400" u="none" cap="none" strike="noStrike">
                <a:solidFill>
                  <a:srgbClr val="000000"/>
                </a:solidFill>
                <a:latin typeface="Noto Sans"/>
                <a:ea typeface="Noto Sans"/>
                <a:cs typeface="Noto Sans"/>
                <a:sym typeface="Noto Sans"/>
              </a:endParaRPr>
            </a:p>
          </p:txBody>
        </p:sp>
        <p:sp>
          <p:nvSpPr>
            <p:cNvPr id="1201" name="Google Shape;1201;p54"/>
            <p:cNvSpPr txBox="1"/>
            <p:nvPr/>
          </p:nvSpPr>
          <p:spPr>
            <a:xfrm>
              <a:off x="252199" y="2676725"/>
              <a:ext cx="17331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スポーツ・文化観光費1.1%</a:t>
              </a:r>
              <a:endParaRPr b="1" i="0" sz="1000" u="none" cap="none" strike="noStrike">
                <a:solidFill>
                  <a:schemeClr val="dk1"/>
                </a:solidFill>
                <a:latin typeface="Noto Sans"/>
                <a:ea typeface="Noto Sans"/>
                <a:cs typeface="Noto Sans"/>
                <a:sym typeface="Noto Sans"/>
              </a:endParaRPr>
            </a:p>
          </p:txBody>
        </p:sp>
        <p:sp>
          <p:nvSpPr>
            <p:cNvPr id="1202" name="Google Shape;1202;p54"/>
            <p:cNvSpPr txBox="1"/>
            <p:nvPr/>
          </p:nvSpPr>
          <p:spPr>
            <a:xfrm>
              <a:off x="252201" y="2849437"/>
              <a:ext cx="954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災害対策費1.1%</a:t>
              </a:r>
              <a:endParaRPr b="1" i="0" sz="1000" u="none" cap="none" strike="noStrike">
                <a:solidFill>
                  <a:schemeClr val="dk1"/>
                </a:solidFill>
                <a:latin typeface="Noto Sans"/>
                <a:ea typeface="Noto Sans"/>
                <a:cs typeface="Noto Sans"/>
                <a:sym typeface="Noto Sans"/>
              </a:endParaRPr>
            </a:p>
          </p:txBody>
        </p:sp>
        <p:sp>
          <p:nvSpPr>
            <p:cNvPr id="1203" name="Google Shape;1203;p54"/>
            <p:cNvSpPr txBox="1"/>
            <p:nvPr/>
          </p:nvSpPr>
          <p:spPr>
            <a:xfrm>
              <a:off x="252201" y="3036473"/>
              <a:ext cx="954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経営管理費2.2%</a:t>
              </a:r>
              <a:endParaRPr b="1" i="0" sz="1000" u="none" cap="none" strike="noStrike">
                <a:solidFill>
                  <a:schemeClr val="dk1"/>
                </a:solidFill>
                <a:latin typeface="Noto Sans"/>
                <a:ea typeface="Noto Sans"/>
                <a:cs typeface="Noto Sans"/>
                <a:sym typeface="Noto Sans"/>
              </a:endParaRPr>
            </a:p>
          </p:txBody>
        </p:sp>
        <p:sp>
          <p:nvSpPr>
            <p:cNvPr id="1204" name="Google Shape;1204;p54"/>
            <p:cNvSpPr txBox="1"/>
            <p:nvPr/>
          </p:nvSpPr>
          <p:spPr>
            <a:xfrm>
              <a:off x="3448050" y="2669325"/>
              <a:ext cx="14181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知事直轄組織費1.0%</a:t>
              </a:r>
              <a:endParaRPr b="1" i="0" sz="1000" u="none" cap="none" strike="noStrike">
                <a:solidFill>
                  <a:schemeClr val="dk1"/>
                </a:solidFill>
                <a:latin typeface="Noto Sans"/>
                <a:ea typeface="Noto Sans"/>
                <a:cs typeface="Noto Sans"/>
                <a:sym typeface="Noto Sans"/>
              </a:endParaRPr>
            </a:p>
          </p:txBody>
        </p:sp>
        <p:sp>
          <p:nvSpPr>
            <p:cNvPr id="1205" name="Google Shape;1205;p54"/>
            <p:cNvSpPr txBox="1"/>
            <p:nvPr/>
          </p:nvSpPr>
          <p:spPr>
            <a:xfrm>
              <a:off x="3448050" y="2849425"/>
              <a:ext cx="14187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くらし ・環境費0.8%</a:t>
              </a:r>
              <a:endParaRPr b="1" i="0" sz="1000" u="none" cap="none" strike="noStrike">
                <a:solidFill>
                  <a:schemeClr val="dk1"/>
                </a:solidFill>
                <a:latin typeface="Noto Sans"/>
                <a:ea typeface="Noto Sans"/>
                <a:cs typeface="Noto Sans"/>
                <a:sym typeface="Noto Sans"/>
              </a:endParaRPr>
            </a:p>
          </p:txBody>
        </p:sp>
        <p:sp>
          <p:nvSpPr>
            <p:cNvPr id="1206" name="Google Shape;1206;p54"/>
            <p:cNvSpPr txBox="1"/>
            <p:nvPr/>
          </p:nvSpPr>
          <p:spPr>
            <a:xfrm>
              <a:off x="3448050" y="3022625"/>
              <a:ext cx="1323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危機管理費0.5%</a:t>
              </a:r>
              <a:endParaRPr b="1" i="0" sz="1000" u="none" cap="none" strike="noStrike">
                <a:solidFill>
                  <a:schemeClr val="dk1"/>
                </a:solidFill>
                <a:latin typeface="Noto Sans"/>
                <a:ea typeface="Noto Sans"/>
                <a:cs typeface="Noto Sans"/>
                <a:sym typeface="Noto Sans"/>
              </a:endParaRPr>
            </a:p>
          </p:txBody>
        </p:sp>
        <p:sp>
          <p:nvSpPr>
            <p:cNvPr id="1207" name="Google Shape;1207;p54"/>
            <p:cNvSpPr txBox="1"/>
            <p:nvPr/>
          </p:nvSpPr>
          <p:spPr>
            <a:xfrm>
              <a:off x="3448050" y="3209650"/>
              <a:ext cx="12660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その他0.2%</a:t>
              </a:r>
              <a:endParaRPr b="1" i="0" sz="1000" u="none" cap="none" strike="noStrike">
                <a:solidFill>
                  <a:schemeClr val="dk1"/>
                </a:solidFill>
                <a:latin typeface="Noto Sans"/>
                <a:ea typeface="Noto Sans"/>
                <a:cs typeface="Noto Sans"/>
                <a:sym typeface="Noto Sans"/>
              </a:endParaRPr>
            </a:p>
          </p:txBody>
        </p:sp>
        <p:sp>
          <p:nvSpPr>
            <p:cNvPr id="1208" name="Google Shape;1208;p54"/>
            <p:cNvSpPr txBox="1"/>
            <p:nvPr/>
          </p:nvSpPr>
          <p:spPr>
            <a:xfrm>
              <a:off x="6246673" y="4008505"/>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2,510億円</a:t>
              </a:r>
              <a:endParaRPr b="1" i="0" sz="1100" u="none" cap="none" strike="noStrike">
                <a:solidFill>
                  <a:schemeClr val="dk1"/>
                </a:solidFill>
                <a:latin typeface="Noto Sans"/>
                <a:ea typeface="Noto Sans"/>
                <a:cs typeface="Noto Sans"/>
                <a:sym typeface="Noto Sans"/>
              </a:endParaRPr>
            </a:p>
          </p:txBody>
        </p:sp>
        <p:sp>
          <p:nvSpPr>
            <p:cNvPr id="1209" name="Google Shape;1209;p54"/>
            <p:cNvSpPr txBox="1"/>
            <p:nvPr/>
          </p:nvSpPr>
          <p:spPr>
            <a:xfrm>
              <a:off x="5494542" y="4007514"/>
              <a:ext cx="4218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教育費</a:t>
              </a:r>
              <a:endParaRPr b="1" i="0" sz="1400" u="none" cap="none" strike="noStrike">
                <a:solidFill>
                  <a:srgbClr val="000000"/>
                </a:solidFill>
                <a:latin typeface="Noto Sans"/>
                <a:ea typeface="Noto Sans"/>
                <a:cs typeface="Noto Sans"/>
                <a:sym typeface="Noto Sans"/>
              </a:endParaRPr>
            </a:p>
          </p:txBody>
        </p:sp>
        <p:sp>
          <p:nvSpPr>
            <p:cNvPr id="1210" name="Google Shape;1210;p54"/>
            <p:cNvSpPr/>
            <p:nvPr/>
          </p:nvSpPr>
          <p:spPr>
            <a:xfrm>
              <a:off x="5297723" y="3992241"/>
              <a:ext cx="149700" cy="186900"/>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11" name="Google Shape;1211;p54"/>
            <p:cNvCxnSpPr/>
            <p:nvPr/>
          </p:nvCxnSpPr>
          <p:spPr>
            <a:xfrm>
              <a:off x="5925749" y="4087633"/>
              <a:ext cx="225600" cy="0"/>
            </a:xfrm>
            <a:prstGeom prst="straightConnector1">
              <a:avLst/>
            </a:prstGeom>
            <a:noFill/>
            <a:ln cap="flat" cmpd="sng" w="12700">
              <a:solidFill>
                <a:srgbClr val="CCCCCC"/>
              </a:solidFill>
              <a:prstDash val="solid"/>
              <a:miter lim="800000"/>
              <a:headEnd len="sm" w="sm" type="none"/>
              <a:tailEnd len="sm" w="sm" type="none"/>
            </a:ln>
          </p:spPr>
        </p:cxnSp>
        <p:sp>
          <p:nvSpPr>
            <p:cNvPr id="1212" name="Google Shape;1212;p54"/>
            <p:cNvSpPr txBox="1"/>
            <p:nvPr/>
          </p:nvSpPr>
          <p:spPr>
            <a:xfrm>
              <a:off x="6246673" y="4631546"/>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1,886億円</a:t>
              </a:r>
              <a:endParaRPr b="1" i="0" sz="1100" u="none" cap="none" strike="noStrike">
                <a:solidFill>
                  <a:schemeClr val="dk1"/>
                </a:solidFill>
                <a:latin typeface="Noto Sans"/>
                <a:ea typeface="Noto Sans"/>
                <a:cs typeface="Noto Sans"/>
                <a:sym typeface="Noto Sans"/>
              </a:endParaRPr>
            </a:p>
          </p:txBody>
        </p:sp>
        <p:sp>
          <p:nvSpPr>
            <p:cNvPr id="1213" name="Google Shape;1213;p54"/>
            <p:cNvSpPr txBox="1"/>
            <p:nvPr/>
          </p:nvSpPr>
          <p:spPr>
            <a:xfrm>
              <a:off x="5502161" y="4647795"/>
              <a:ext cx="408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公債費 </a:t>
              </a:r>
              <a:endParaRPr b="1" i="0" sz="1400" u="none" cap="none" strike="noStrike">
                <a:solidFill>
                  <a:srgbClr val="000000"/>
                </a:solidFill>
                <a:latin typeface="Noto Sans"/>
                <a:ea typeface="Noto Sans"/>
                <a:cs typeface="Noto Sans"/>
                <a:sym typeface="Noto Sans"/>
              </a:endParaRPr>
            </a:p>
          </p:txBody>
        </p:sp>
        <p:sp>
          <p:nvSpPr>
            <p:cNvPr id="1214" name="Google Shape;1214;p54"/>
            <p:cNvSpPr/>
            <p:nvPr/>
          </p:nvSpPr>
          <p:spPr>
            <a:xfrm>
              <a:off x="5305343" y="4640110"/>
              <a:ext cx="149700" cy="186900"/>
            </a:xfrm>
            <a:prstGeom prst="rect">
              <a:avLst/>
            </a:prstGeom>
            <a:solidFill>
              <a:srgbClr val="D8F2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215" name="Google Shape;1215;p54"/>
            <p:cNvCxnSpPr/>
            <p:nvPr/>
          </p:nvCxnSpPr>
          <p:spPr>
            <a:xfrm>
              <a:off x="5948600" y="4719471"/>
              <a:ext cx="195000" cy="0"/>
            </a:xfrm>
            <a:prstGeom prst="straightConnector1">
              <a:avLst/>
            </a:prstGeom>
            <a:noFill/>
            <a:ln cap="flat" cmpd="sng" w="12700">
              <a:solidFill>
                <a:srgbClr val="CCCCCC"/>
              </a:solidFill>
              <a:prstDash val="solid"/>
              <a:miter lim="800000"/>
              <a:headEnd len="sm" w="sm" type="none"/>
              <a:tailEnd len="sm" w="sm" type="none"/>
            </a:ln>
          </p:spPr>
        </p:cxnSp>
        <p:sp>
          <p:nvSpPr>
            <p:cNvPr id="1216" name="Google Shape;1216;p54"/>
            <p:cNvSpPr txBox="1"/>
            <p:nvPr/>
          </p:nvSpPr>
          <p:spPr>
            <a:xfrm>
              <a:off x="6246673" y="5284624"/>
              <a:ext cx="639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859億円</a:t>
              </a:r>
              <a:endParaRPr b="1" i="0" sz="1100" u="none" cap="none" strike="noStrike">
                <a:solidFill>
                  <a:schemeClr val="dk1"/>
                </a:solidFill>
                <a:latin typeface="Noto Sans"/>
                <a:ea typeface="Noto Sans"/>
                <a:cs typeface="Noto Sans"/>
                <a:sym typeface="Noto Sans"/>
              </a:endParaRPr>
            </a:p>
          </p:txBody>
        </p:sp>
        <p:sp>
          <p:nvSpPr>
            <p:cNvPr id="1217" name="Google Shape;1217;p54"/>
            <p:cNvSpPr txBox="1"/>
            <p:nvPr/>
          </p:nvSpPr>
          <p:spPr>
            <a:xfrm>
              <a:off x="5504978" y="5298552"/>
              <a:ext cx="6357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交通基盤費</a:t>
              </a:r>
              <a:endParaRPr b="1" i="0" sz="1400" u="none" cap="none" strike="noStrike">
                <a:solidFill>
                  <a:srgbClr val="000000"/>
                </a:solidFill>
                <a:latin typeface="Noto Sans"/>
                <a:ea typeface="Noto Sans"/>
                <a:cs typeface="Noto Sans"/>
                <a:sym typeface="Noto Sans"/>
              </a:endParaRPr>
            </a:p>
          </p:txBody>
        </p:sp>
        <p:sp>
          <p:nvSpPr>
            <p:cNvPr id="1218" name="Google Shape;1218;p54"/>
            <p:cNvSpPr/>
            <p:nvPr/>
          </p:nvSpPr>
          <p:spPr>
            <a:xfrm>
              <a:off x="5300572" y="5290867"/>
              <a:ext cx="149700" cy="186900"/>
            </a:xfrm>
            <a:prstGeom prst="rect">
              <a:avLst/>
            </a:prstGeom>
            <a:solidFill>
              <a:srgbClr val="FFCA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19" name="Google Shape;1219;p54"/>
            <p:cNvSpPr txBox="1"/>
            <p:nvPr/>
          </p:nvSpPr>
          <p:spPr>
            <a:xfrm>
              <a:off x="8192911" y="3640927"/>
              <a:ext cx="546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291億円</a:t>
              </a:r>
              <a:endParaRPr b="1" i="0" sz="1100" u="none" cap="none" strike="noStrike">
                <a:solidFill>
                  <a:schemeClr val="dk1"/>
                </a:solidFill>
                <a:latin typeface="Noto Sans"/>
                <a:ea typeface="Noto Sans"/>
                <a:cs typeface="Noto Sans"/>
                <a:sym typeface="Noto Sans"/>
              </a:endParaRPr>
            </a:p>
          </p:txBody>
        </p:sp>
        <p:sp>
          <p:nvSpPr>
            <p:cNvPr id="1220" name="Google Shape;1220;p54"/>
            <p:cNvSpPr txBox="1"/>
            <p:nvPr/>
          </p:nvSpPr>
          <p:spPr>
            <a:xfrm>
              <a:off x="7221882" y="3653896"/>
              <a:ext cx="6396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経営管理費</a:t>
              </a:r>
              <a:endParaRPr b="1" i="0" sz="1400" u="none" cap="none" strike="noStrike">
                <a:solidFill>
                  <a:srgbClr val="000000"/>
                </a:solidFill>
                <a:latin typeface="Noto Sans"/>
                <a:ea typeface="Noto Sans"/>
                <a:cs typeface="Noto Sans"/>
                <a:sym typeface="Noto Sans"/>
              </a:endParaRPr>
            </a:p>
          </p:txBody>
        </p:sp>
        <p:sp>
          <p:nvSpPr>
            <p:cNvPr id="1221" name="Google Shape;1221;p54"/>
            <p:cNvSpPr/>
            <p:nvPr/>
          </p:nvSpPr>
          <p:spPr>
            <a:xfrm>
              <a:off x="7019974" y="3652583"/>
              <a:ext cx="149700" cy="186900"/>
            </a:xfrm>
            <a:prstGeom prst="rect">
              <a:avLst/>
            </a:prstGeom>
            <a:solidFill>
              <a:srgbClr val="FFFF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22" name="Google Shape;1222;p54"/>
            <p:cNvCxnSpPr/>
            <p:nvPr/>
          </p:nvCxnSpPr>
          <p:spPr>
            <a:xfrm>
              <a:off x="7940629" y="3730840"/>
              <a:ext cx="173100" cy="0"/>
            </a:xfrm>
            <a:prstGeom prst="straightConnector1">
              <a:avLst/>
            </a:prstGeom>
            <a:noFill/>
            <a:ln cap="flat" cmpd="sng" w="12700">
              <a:solidFill>
                <a:srgbClr val="CCCCCC"/>
              </a:solidFill>
              <a:prstDash val="solid"/>
              <a:miter lim="800000"/>
              <a:headEnd len="sm" w="sm" type="none"/>
              <a:tailEnd len="sm" w="sm" type="none"/>
            </a:ln>
          </p:spPr>
        </p:cxnSp>
        <p:sp>
          <p:nvSpPr>
            <p:cNvPr id="1223" name="Google Shape;1223;p54"/>
            <p:cNvSpPr txBox="1"/>
            <p:nvPr/>
          </p:nvSpPr>
          <p:spPr>
            <a:xfrm>
              <a:off x="8192911" y="3974302"/>
              <a:ext cx="546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147億円</a:t>
              </a:r>
              <a:endParaRPr b="1" i="0" sz="1100" u="none" cap="none" strike="noStrike">
                <a:solidFill>
                  <a:schemeClr val="dk1"/>
                </a:solidFill>
                <a:latin typeface="Noto Sans"/>
                <a:ea typeface="Noto Sans"/>
                <a:cs typeface="Noto Sans"/>
                <a:sym typeface="Noto Sans"/>
              </a:endParaRPr>
            </a:p>
          </p:txBody>
        </p:sp>
        <p:sp>
          <p:nvSpPr>
            <p:cNvPr id="1224" name="Google Shape;1224;p54"/>
            <p:cNvSpPr txBox="1"/>
            <p:nvPr/>
          </p:nvSpPr>
          <p:spPr>
            <a:xfrm>
              <a:off x="7231407" y="3987271"/>
              <a:ext cx="6396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災害対策費</a:t>
              </a:r>
              <a:endParaRPr b="1" i="0" sz="1400" u="none" cap="none" strike="noStrike">
                <a:solidFill>
                  <a:srgbClr val="000000"/>
                </a:solidFill>
                <a:latin typeface="Noto Sans"/>
                <a:ea typeface="Noto Sans"/>
                <a:cs typeface="Noto Sans"/>
                <a:sym typeface="Noto Sans"/>
              </a:endParaRPr>
            </a:p>
          </p:txBody>
        </p:sp>
        <p:sp>
          <p:nvSpPr>
            <p:cNvPr id="1225" name="Google Shape;1225;p54"/>
            <p:cNvSpPr/>
            <p:nvPr/>
          </p:nvSpPr>
          <p:spPr>
            <a:xfrm>
              <a:off x="7019974" y="3976433"/>
              <a:ext cx="149700" cy="186900"/>
            </a:xfrm>
            <a:prstGeom prst="rect">
              <a:avLst/>
            </a:prstGeom>
            <a:solidFill>
              <a:srgbClr val="03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26" name="Google Shape;1226;p54"/>
            <p:cNvCxnSpPr/>
            <p:nvPr/>
          </p:nvCxnSpPr>
          <p:spPr>
            <a:xfrm>
              <a:off x="7940629" y="4070565"/>
              <a:ext cx="173100" cy="0"/>
            </a:xfrm>
            <a:prstGeom prst="straightConnector1">
              <a:avLst/>
            </a:prstGeom>
            <a:noFill/>
            <a:ln cap="flat" cmpd="sng" w="12700">
              <a:solidFill>
                <a:srgbClr val="CCCCCC"/>
              </a:solidFill>
              <a:prstDash val="solid"/>
              <a:miter lim="800000"/>
              <a:headEnd len="sm" w="sm" type="none"/>
              <a:tailEnd len="sm" w="sm" type="none"/>
            </a:ln>
          </p:spPr>
        </p:cxnSp>
        <p:sp>
          <p:nvSpPr>
            <p:cNvPr id="1227" name="Google Shape;1227;p54"/>
            <p:cNvSpPr txBox="1"/>
            <p:nvPr/>
          </p:nvSpPr>
          <p:spPr>
            <a:xfrm>
              <a:off x="8192911" y="4301327"/>
              <a:ext cx="546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139億円</a:t>
              </a:r>
              <a:endParaRPr b="1" i="0" sz="1100" u="none" cap="none" strike="noStrike">
                <a:solidFill>
                  <a:schemeClr val="dk1"/>
                </a:solidFill>
                <a:latin typeface="Noto Sans"/>
                <a:ea typeface="Noto Sans"/>
                <a:cs typeface="Noto Sans"/>
                <a:sym typeface="Noto Sans"/>
              </a:endParaRPr>
            </a:p>
          </p:txBody>
        </p:sp>
        <p:sp>
          <p:nvSpPr>
            <p:cNvPr id="1228" name="Google Shape;1228;p54"/>
            <p:cNvSpPr txBox="1"/>
            <p:nvPr/>
          </p:nvSpPr>
          <p:spPr>
            <a:xfrm>
              <a:off x="7226975" y="4230917"/>
              <a:ext cx="6396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スポーツ・</a:t>
              </a:r>
              <a:endParaRPr b="1" i="0" sz="1400" u="none" cap="none" strike="noStrike">
                <a:solidFill>
                  <a:srgbClr val="000000"/>
                </a:solidFill>
                <a:latin typeface="Noto Sans"/>
                <a:ea typeface="Noto Sans"/>
                <a:cs typeface="Noto Sans"/>
                <a:sym typeface="Noto Sans"/>
              </a:endParaRPr>
            </a:p>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文化観光費</a:t>
              </a:r>
              <a:endParaRPr b="1" i="0" sz="1400" u="none" cap="none" strike="noStrike">
                <a:solidFill>
                  <a:srgbClr val="000000"/>
                </a:solidFill>
                <a:latin typeface="Noto Sans"/>
                <a:ea typeface="Noto Sans"/>
                <a:cs typeface="Noto Sans"/>
                <a:sym typeface="Noto Sans"/>
              </a:endParaRPr>
            </a:p>
          </p:txBody>
        </p:sp>
        <p:sp>
          <p:nvSpPr>
            <p:cNvPr id="1229" name="Google Shape;1229;p54"/>
            <p:cNvSpPr/>
            <p:nvPr/>
          </p:nvSpPr>
          <p:spPr>
            <a:xfrm>
              <a:off x="7019974" y="4303458"/>
              <a:ext cx="149700" cy="186900"/>
            </a:xfrm>
            <a:prstGeom prst="rect">
              <a:avLst/>
            </a:prstGeom>
            <a:solidFill>
              <a:srgbClr val="FFCA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30" name="Google Shape;1230;p54"/>
            <p:cNvCxnSpPr/>
            <p:nvPr/>
          </p:nvCxnSpPr>
          <p:spPr>
            <a:xfrm>
              <a:off x="7940629" y="4397590"/>
              <a:ext cx="173100" cy="0"/>
            </a:xfrm>
            <a:prstGeom prst="straightConnector1">
              <a:avLst/>
            </a:prstGeom>
            <a:noFill/>
            <a:ln cap="flat" cmpd="sng" w="12700">
              <a:solidFill>
                <a:srgbClr val="CCCCCC"/>
              </a:solidFill>
              <a:prstDash val="solid"/>
              <a:miter lim="800000"/>
              <a:headEnd len="sm" w="sm" type="none"/>
              <a:tailEnd len="sm" w="sm" type="none"/>
            </a:ln>
          </p:spPr>
        </p:cxnSp>
        <p:sp>
          <p:nvSpPr>
            <p:cNvPr id="1231" name="Google Shape;1231;p54"/>
            <p:cNvSpPr txBox="1"/>
            <p:nvPr/>
          </p:nvSpPr>
          <p:spPr>
            <a:xfrm>
              <a:off x="8192911" y="4649688"/>
              <a:ext cx="5238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129億円</a:t>
              </a:r>
              <a:endParaRPr b="1" i="0" sz="1100" u="none" cap="none" strike="noStrike">
                <a:solidFill>
                  <a:schemeClr val="dk1"/>
                </a:solidFill>
                <a:latin typeface="Noto Sans"/>
                <a:ea typeface="Noto Sans"/>
                <a:cs typeface="Noto Sans"/>
                <a:sym typeface="Noto Sans"/>
              </a:endParaRPr>
            </a:p>
          </p:txBody>
        </p:sp>
        <p:sp>
          <p:nvSpPr>
            <p:cNvPr id="1232" name="Google Shape;1232;p54"/>
            <p:cNvSpPr txBox="1"/>
            <p:nvPr/>
          </p:nvSpPr>
          <p:spPr>
            <a:xfrm>
              <a:off x="7226210" y="4650916"/>
              <a:ext cx="9120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知事直轄組織費</a:t>
              </a:r>
              <a:endParaRPr b="1" i="0" sz="1400" u="none" cap="none" strike="noStrike">
                <a:solidFill>
                  <a:srgbClr val="000000"/>
                </a:solidFill>
                <a:latin typeface="Noto Sans"/>
                <a:ea typeface="Noto Sans"/>
                <a:cs typeface="Noto Sans"/>
                <a:sym typeface="Noto Sans"/>
              </a:endParaRPr>
            </a:p>
          </p:txBody>
        </p:sp>
        <p:sp>
          <p:nvSpPr>
            <p:cNvPr id="1233" name="Google Shape;1233;p54"/>
            <p:cNvSpPr/>
            <p:nvPr/>
          </p:nvSpPr>
          <p:spPr>
            <a:xfrm>
              <a:off x="7021805" y="4643231"/>
              <a:ext cx="149700" cy="186900"/>
            </a:xfrm>
            <a:prstGeom prst="rect">
              <a:avLst/>
            </a:prstGeom>
            <a:solidFill>
              <a:srgbClr val="005A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34" name="Google Shape;1234;p54"/>
            <p:cNvSpPr txBox="1"/>
            <p:nvPr/>
          </p:nvSpPr>
          <p:spPr>
            <a:xfrm>
              <a:off x="8192911" y="4976713"/>
              <a:ext cx="5238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101億円</a:t>
              </a:r>
              <a:endParaRPr b="1" i="0" sz="1100" u="none" cap="none" strike="noStrike">
                <a:solidFill>
                  <a:schemeClr val="dk1"/>
                </a:solidFill>
                <a:latin typeface="Noto Sans"/>
                <a:ea typeface="Noto Sans"/>
                <a:cs typeface="Noto Sans"/>
                <a:sym typeface="Noto Sans"/>
              </a:endParaRPr>
            </a:p>
          </p:txBody>
        </p:sp>
        <p:sp>
          <p:nvSpPr>
            <p:cNvPr id="1235" name="Google Shape;1235;p54"/>
            <p:cNvSpPr txBox="1"/>
            <p:nvPr/>
          </p:nvSpPr>
          <p:spPr>
            <a:xfrm>
              <a:off x="7226199" y="4977950"/>
              <a:ext cx="9741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くらし・環境費</a:t>
              </a:r>
              <a:endParaRPr b="1" i="0" sz="1400" u="none" cap="none" strike="noStrike">
                <a:solidFill>
                  <a:srgbClr val="000000"/>
                </a:solidFill>
                <a:latin typeface="Noto Sans"/>
                <a:ea typeface="Noto Sans"/>
                <a:cs typeface="Noto Sans"/>
                <a:sym typeface="Noto Sans"/>
              </a:endParaRPr>
            </a:p>
          </p:txBody>
        </p:sp>
        <p:sp>
          <p:nvSpPr>
            <p:cNvPr id="1236" name="Google Shape;1236;p54"/>
            <p:cNvSpPr/>
            <p:nvPr/>
          </p:nvSpPr>
          <p:spPr>
            <a:xfrm>
              <a:off x="7021805" y="4970256"/>
              <a:ext cx="149700" cy="186900"/>
            </a:xfrm>
            <a:prstGeom prst="rect">
              <a:avLst/>
            </a:prstGeom>
            <a:solidFill>
              <a:srgbClr val="FF80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1237" name="Google Shape;1237;p54"/>
            <p:cNvSpPr txBox="1"/>
            <p:nvPr/>
          </p:nvSpPr>
          <p:spPr>
            <a:xfrm>
              <a:off x="8192911" y="5310088"/>
              <a:ext cx="5238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61億円</a:t>
              </a:r>
              <a:endParaRPr b="1" i="0" sz="1100" u="none" cap="none" strike="noStrike">
                <a:solidFill>
                  <a:schemeClr val="dk1"/>
                </a:solidFill>
                <a:latin typeface="Noto Sans"/>
                <a:ea typeface="Noto Sans"/>
                <a:cs typeface="Noto Sans"/>
                <a:sym typeface="Noto Sans"/>
              </a:endParaRPr>
            </a:p>
          </p:txBody>
        </p:sp>
        <p:sp>
          <p:nvSpPr>
            <p:cNvPr id="1238" name="Google Shape;1238;p54"/>
            <p:cNvSpPr txBox="1"/>
            <p:nvPr/>
          </p:nvSpPr>
          <p:spPr>
            <a:xfrm>
              <a:off x="7226210" y="5311316"/>
              <a:ext cx="6654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危機管理費</a:t>
              </a:r>
              <a:endParaRPr b="1" i="0" sz="1400" u="none" cap="none" strike="noStrike">
                <a:solidFill>
                  <a:srgbClr val="000000"/>
                </a:solidFill>
                <a:latin typeface="Noto Sans"/>
                <a:ea typeface="Noto Sans"/>
                <a:cs typeface="Noto Sans"/>
                <a:sym typeface="Noto Sans"/>
              </a:endParaRPr>
            </a:p>
          </p:txBody>
        </p:sp>
        <p:sp>
          <p:nvSpPr>
            <p:cNvPr id="1239" name="Google Shape;1239;p54"/>
            <p:cNvSpPr/>
            <p:nvPr/>
          </p:nvSpPr>
          <p:spPr>
            <a:xfrm>
              <a:off x="7021805" y="5303631"/>
              <a:ext cx="149700" cy="186900"/>
            </a:xfrm>
            <a:prstGeom prst="rect">
              <a:avLst/>
            </a:prstGeom>
            <a:solidFill>
              <a:srgbClr val="FFF1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Noto Sans"/>
                <a:ea typeface="Noto Sans"/>
                <a:cs typeface="Noto Sans"/>
                <a:sym typeface="Noto Sans"/>
              </a:endParaRPr>
            </a:p>
          </p:txBody>
        </p:sp>
        <p:cxnSp>
          <p:nvCxnSpPr>
            <p:cNvPr id="1240" name="Google Shape;1240;p54"/>
            <p:cNvCxnSpPr/>
            <p:nvPr/>
          </p:nvCxnSpPr>
          <p:spPr>
            <a:xfrm>
              <a:off x="7940629" y="5398649"/>
              <a:ext cx="173100" cy="0"/>
            </a:xfrm>
            <a:prstGeom prst="straightConnector1">
              <a:avLst/>
            </a:prstGeom>
            <a:noFill/>
            <a:ln cap="flat" cmpd="sng" w="12700">
              <a:solidFill>
                <a:srgbClr val="CCCCCC"/>
              </a:solidFill>
              <a:prstDash val="solid"/>
              <a:miter lim="800000"/>
              <a:headEnd len="sm" w="sm" type="none"/>
              <a:tailEnd len="sm" w="sm" type="none"/>
            </a:ln>
          </p:spPr>
        </p:cxnSp>
        <p:sp>
          <p:nvSpPr>
            <p:cNvPr id="1241" name="Google Shape;1241;p54"/>
            <p:cNvSpPr/>
            <p:nvPr/>
          </p:nvSpPr>
          <p:spPr>
            <a:xfrm>
              <a:off x="1843100" y="2763700"/>
              <a:ext cx="252225" cy="446350"/>
            </a:xfrm>
            <a:custGeom>
              <a:rect b="b" l="l" r="r" t="t"/>
              <a:pathLst>
                <a:path extrusionOk="0" h="17854" w="10089">
                  <a:moveTo>
                    <a:pt x="0" y="61"/>
                  </a:moveTo>
                  <a:lnTo>
                    <a:pt x="10089" y="0"/>
                  </a:lnTo>
                  <a:lnTo>
                    <a:pt x="10089" y="17854"/>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2" name="Google Shape;1242;p54"/>
            <p:cNvSpPr/>
            <p:nvPr/>
          </p:nvSpPr>
          <p:spPr>
            <a:xfrm>
              <a:off x="1254318" y="2927720"/>
              <a:ext cx="730977" cy="319887"/>
            </a:xfrm>
            <a:custGeom>
              <a:rect b="b" l="l" r="r" t="t"/>
              <a:pathLst>
                <a:path extrusionOk="0" h="323936" w="701177">
                  <a:moveTo>
                    <a:pt x="0" y="0"/>
                  </a:moveTo>
                  <a:lnTo>
                    <a:pt x="701177" y="0"/>
                  </a:lnTo>
                  <a:lnTo>
                    <a:pt x="701177" y="323936"/>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3" name="Google Shape;1243;p54"/>
            <p:cNvSpPr/>
            <p:nvPr/>
          </p:nvSpPr>
          <p:spPr>
            <a:xfrm>
              <a:off x="1254318" y="3136844"/>
              <a:ext cx="553930" cy="213798"/>
            </a:xfrm>
            <a:custGeom>
              <a:rect b="b" l="l" r="r" t="t"/>
              <a:pathLst>
                <a:path extrusionOk="0" h="323936" w="701177">
                  <a:moveTo>
                    <a:pt x="0" y="0"/>
                  </a:moveTo>
                  <a:lnTo>
                    <a:pt x="701177" y="0"/>
                  </a:lnTo>
                  <a:lnTo>
                    <a:pt x="701177" y="323936"/>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4" name="Google Shape;1244;p54"/>
            <p:cNvSpPr/>
            <p:nvPr/>
          </p:nvSpPr>
          <p:spPr>
            <a:xfrm flipH="1">
              <a:off x="2209006" y="2763703"/>
              <a:ext cx="1180314" cy="446354"/>
            </a:xfrm>
            <a:custGeom>
              <a:rect b="b" l="l" r="r" t="t"/>
              <a:pathLst>
                <a:path extrusionOk="0" h="483853" w="311634">
                  <a:moveTo>
                    <a:pt x="0" y="0"/>
                  </a:moveTo>
                  <a:lnTo>
                    <a:pt x="311634" y="0"/>
                  </a:lnTo>
                  <a:lnTo>
                    <a:pt x="311634" y="483853"/>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5" name="Google Shape;1245;p54"/>
            <p:cNvSpPr/>
            <p:nvPr/>
          </p:nvSpPr>
          <p:spPr>
            <a:xfrm flipH="1">
              <a:off x="2283799" y="2927721"/>
              <a:ext cx="1105522" cy="281844"/>
            </a:xfrm>
            <a:custGeom>
              <a:rect b="b" l="l" r="r" t="t"/>
              <a:pathLst>
                <a:path extrusionOk="0" h="483853" w="311634">
                  <a:moveTo>
                    <a:pt x="0" y="0"/>
                  </a:moveTo>
                  <a:lnTo>
                    <a:pt x="311634" y="0"/>
                  </a:lnTo>
                  <a:lnTo>
                    <a:pt x="311634" y="483853"/>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6" name="Google Shape;1246;p54"/>
            <p:cNvSpPr/>
            <p:nvPr/>
          </p:nvSpPr>
          <p:spPr>
            <a:xfrm flipH="1">
              <a:off x="2364824" y="3112241"/>
              <a:ext cx="1024497" cy="97980"/>
            </a:xfrm>
            <a:custGeom>
              <a:rect b="b" l="l" r="r" t="t"/>
              <a:pathLst>
                <a:path extrusionOk="0" h="483853" w="311634">
                  <a:moveTo>
                    <a:pt x="0" y="0"/>
                  </a:moveTo>
                  <a:lnTo>
                    <a:pt x="311634" y="0"/>
                  </a:lnTo>
                  <a:lnTo>
                    <a:pt x="311634" y="483853"/>
                  </a:lnTo>
                </a:path>
              </a:pathLst>
            </a:custGeom>
            <a:noFill/>
            <a:ln cap="flat" cmpd="sng" w="12700">
              <a:solidFill>
                <a:srgbClr val="082836"/>
              </a:solidFill>
              <a:prstDash val="solid"/>
              <a:miter lim="800000"/>
              <a:headEnd len="sm" w="sm" type="none"/>
              <a:tailEnd len="sm" w="sm"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247" name="Google Shape;1247;p54"/>
            <p:cNvCxnSpPr/>
            <p:nvPr/>
          </p:nvCxnSpPr>
          <p:spPr>
            <a:xfrm>
              <a:off x="2406478" y="3261994"/>
              <a:ext cx="974100" cy="0"/>
            </a:xfrm>
            <a:prstGeom prst="straightConnector1">
              <a:avLst/>
            </a:prstGeom>
            <a:noFill/>
            <a:ln cap="flat" cmpd="sng" w="12700">
              <a:solidFill>
                <a:schemeClr val="dk1"/>
              </a:solidFill>
              <a:prstDash val="solid"/>
              <a:miter lim="800000"/>
              <a:headEnd len="sm" w="sm" type="oval"/>
              <a:tailEnd len="sm" w="sm" type="none"/>
            </a:ln>
          </p:spPr>
        </p:cxnSp>
      </p:grpSp>
      <p:sp>
        <p:nvSpPr>
          <p:cNvPr id="1248" name="Google Shape;1248;p54"/>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もっと税金について調べてみよう/地方の財政−②歳出</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600"/>
                                        <p:tgtEl>
                                          <p:spTgt spid="1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1000"/>
                                        <p:tgtEl>
                                          <p:spTgt spid="1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grpSp>
        <p:nvGrpSpPr>
          <p:cNvPr id="1254" name="Google Shape;1254;p55"/>
          <p:cNvGrpSpPr/>
          <p:nvPr/>
        </p:nvGrpSpPr>
        <p:grpSpPr>
          <a:xfrm>
            <a:off x="825375" y="966700"/>
            <a:ext cx="7550400" cy="615600"/>
            <a:chOff x="-79623" y="966700"/>
            <a:chExt cx="7550400" cy="615600"/>
          </a:xfrm>
        </p:grpSpPr>
        <p:sp>
          <p:nvSpPr>
            <p:cNvPr id="1255" name="Google Shape;1255;p55"/>
            <p:cNvSpPr txBox="1"/>
            <p:nvPr/>
          </p:nvSpPr>
          <p:spPr>
            <a:xfrm>
              <a:off x="-79623" y="1228300"/>
              <a:ext cx="45609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rgbClr val="015BAC"/>
                  </a:solidFill>
                  <a:latin typeface="Noto Sans JP"/>
                  <a:ea typeface="Noto Sans JP"/>
                  <a:cs typeface="Noto Sans JP"/>
                  <a:sym typeface="Noto Sans JP"/>
                </a:rPr>
                <a:t>歳出（当初予算）を県民一人あたりにすると</a:t>
              </a:r>
              <a:endParaRPr b="1" i="0" sz="1700" u="none" cap="none" strike="noStrike">
                <a:solidFill>
                  <a:srgbClr val="015BAC"/>
                </a:solidFill>
                <a:latin typeface="Noto Sans JP"/>
                <a:ea typeface="Noto Sans JP"/>
                <a:cs typeface="Noto Sans JP"/>
                <a:sym typeface="Noto Sans JP"/>
              </a:endParaRPr>
            </a:p>
          </p:txBody>
        </p:sp>
        <p:sp>
          <p:nvSpPr>
            <p:cNvPr id="1256" name="Google Shape;1256;p55"/>
            <p:cNvSpPr txBox="1"/>
            <p:nvPr/>
          </p:nvSpPr>
          <p:spPr>
            <a:xfrm>
              <a:off x="4481277" y="966700"/>
              <a:ext cx="2989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ja" sz="4000" u="none" cap="none" strike="noStrike">
                  <a:solidFill>
                    <a:srgbClr val="015BAC"/>
                  </a:solidFill>
                  <a:latin typeface="Noto Sans"/>
                  <a:ea typeface="Noto Sans"/>
                  <a:cs typeface="Noto Sans"/>
                  <a:sym typeface="Noto Sans"/>
                </a:rPr>
                <a:t>約370,900円</a:t>
              </a:r>
              <a:endParaRPr b="1" i="0" sz="4000" u="none" cap="none" strike="noStrike">
                <a:solidFill>
                  <a:srgbClr val="015BAC"/>
                </a:solidFill>
                <a:latin typeface="Noto Sans"/>
                <a:ea typeface="Noto Sans"/>
                <a:cs typeface="Noto Sans"/>
                <a:sym typeface="Noto Sans"/>
              </a:endParaRPr>
            </a:p>
          </p:txBody>
        </p:sp>
      </p:grpSp>
      <p:sp>
        <p:nvSpPr>
          <p:cNvPr id="1257" name="Google Shape;1257;p55"/>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258" name="Google Shape;1258;p55"/>
          <p:cNvGrpSpPr/>
          <p:nvPr/>
        </p:nvGrpSpPr>
        <p:grpSpPr>
          <a:xfrm>
            <a:off x="377006" y="1493521"/>
            <a:ext cx="8383518" cy="5129079"/>
            <a:chOff x="377006" y="1493521"/>
            <a:chExt cx="8383518" cy="5129079"/>
          </a:xfrm>
        </p:grpSpPr>
        <p:grpSp>
          <p:nvGrpSpPr>
            <p:cNvPr id="1259" name="Google Shape;1259;p55"/>
            <p:cNvGrpSpPr/>
            <p:nvPr/>
          </p:nvGrpSpPr>
          <p:grpSpPr>
            <a:xfrm>
              <a:off x="377006" y="1493521"/>
              <a:ext cx="8383518" cy="5129079"/>
              <a:chOff x="377006" y="1493521"/>
              <a:chExt cx="8383518" cy="5129079"/>
            </a:xfrm>
          </p:grpSpPr>
          <p:grpSp>
            <p:nvGrpSpPr>
              <p:cNvPr id="1260" name="Google Shape;1260;p55"/>
              <p:cNvGrpSpPr/>
              <p:nvPr/>
            </p:nvGrpSpPr>
            <p:grpSpPr>
              <a:xfrm>
                <a:off x="1550194" y="2182869"/>
                <a:ext cx="6100800" cy="3603600"/>
                <a:chOff x="1550194" y="2182869"/>
                <a:chExt cx="6100800" cy="3603600"/>
              </a:xfrm>
            </p:grpSpPr>
            <p:sp>
              <p:nvSpPr>
                <p:cNvPr id="1261" name="Google Shape;1261;p55"/>
                <p:cNvSpPr/>
                <p:nvPr/>
              </p:nvSpPr>
              <p:spPr>
                <a:xfrm>
                  <a:off x="1550194" y="2182869"/>
                  <a:ext cx="6100800" cy="3603600"/>
                </a:xfrm>
                <a:prstGeom prst="ellipse">
                  <a:avLst/>
                </a:prstGeom>
                <a:solidFill>
                  <a:srgbClr val="FFFF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時計 が含まれている画像&#10;&#10;AI によって生成されたコンテンツは間違っている可能性があります。" id="1262" name="Google Shape;1262;p55"/>
                <p:cNvPicPr preferRelativeResize="0"/>
                <p:nvPr/>
              </p:nvPicPr>
              <p:blipFill rotWithShape="1">
                <a:blip r:embed="rId3">
                  <a:alphaModFix/>
                </a:blip>
                <a:srcRect b="0" l="0" r="0" t="0"/>
                <a:stretch/>
              </p:blipFill>
              <p:spPr>
                <a:xfrm>
                  <a:off x="4093468" y="2390790"/>
                  <a:ext cx="969115" cy="3059890"/>
                </a:xfrm>
                <a:prstGeom prst="rect">
                  <a:avLst/>
                </a:prstGeom>
                <a:noFill/>
                <a:ln>
                  <a:noFill/>
                </a:ln>
              </p:spPr>
            </p:pic>
          </p:grpSp>
          <p:grpSp>
            <p:nvGrpSpPr>
              <p:cNvPr id="1263" name="Google Shape;1263;p55"/>
              <p:cNvGrpSpPr/>
              <p:nvPr/>
            </p:nvGrpSpPr>
            <p:grpSpPr>
              <a:xfrm>
                <a:off x="5263331" y="4426709"/>
                <a:ext cx="1832700" cy="1832700"/>
                <a:chOff x="5263331" y="4426709"/>
                <a:chExt cx="1832700" cy="1832700"/>
              </a:xfrm>
            </p:grpSpPr>
            <p:sp>
              <p:nvSpPr>
                <p:cNvPr id="1264" name="Google Shape;1264;p55"/>
                <p:cNvSpPr/>
                <p:nvPr/>
              </p:nvSpPr>
              <p:spPr>
                <a:xfrm>
                  <a:off x="5263331" y="4426709"/>
                  <a:ext cx="1832700" cy="1832700"/>
                </a:xfrm>
                <a:prstGeom prst="ellipse">
                  <a:avLst/>
                </a:prstGeom>
                <a:solidFill>
                  <a:srgbClr val="E5ED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5" name="Google Shape;1265;p55"/>
                <p:cNvSpPr/>
                <p:nvPr/>
              </p:nvSpPr>
              <p:spPr>
                <a:xfrm>
                  <a:off x="5488889" y="5362145"/>
                  <a:ext cx="1369200" cy="224400"/>
                </a:xfrm>
                <a:prstGeom prst="roundRect">
                  <a:avLst>
                    <a:gd fmla="val 50000" name="adj"/>
                  </a:avLst>
                </a:prstGeom>
                <a:solidFill>
                  <a:srgbClr val="59AA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公債費</a:t>
                  </a:r>
                  <a:endParaRPr b="1" i="0" sz="1000" u="none" cap="none" strike="noStrike">
                    <a:solidFill>
                      <a:schemeClr val="lt1"/>
                    </a:solidFill>
                    <a:latin typeface="Noto Sans"/>
                    <a:ea typeface="Noto Sans"/>
                    <a:cs typeface="Noto Sans"/>
                    <a:sym typeface="Noto Sans"/>
                  </a:endParaRPr>
                </a:p>
              </p:txBody>
            </p:sp>
            <p:sp>
              <p:nvSpPr>
                <p:cNvPr id="1266" name="Google Shape;1266;p55"/>
                <p:cNvSpPr txBox="1"/>
                <p:nvPr/>
              </p:nvSpPr>
              <p:spPr>
                <a:xfrm>
                  <a:off x="5638908" y="5622990"/>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53,100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テキスト が含まれている画像&#10;&#10;AI によって生成されたコンテンツは間違っている可能性があります。" id="1267" name="Google Shape;1267;p55"/>
                <p:cNvPicPr preferRelativeResize="0"/>
                <p:nvPr/>
              </p:nvPicPr>
              <p:blipFill rotWithShape="1">
                <a:blip r:embed="rId4">
                  <a:alphaModFix/>
                </a:blip>
                <a:srcRect b="0" l="0" r="0" t="0"/>
                <a:stretch/>
              </p:blipFill>
              <p:spPr>
                <a:xfrm>
                  <a:off x="5699405" y="4615889"/>
                  <a:ext cx="964532" cy="653393"/>
                </a:xfrm>
                <a:prstGeom prst="rect">
                  <a:avLst/>
                </a:prstGeom>
                <a:noFill/>
                <a:ln>
                  <a:noFill/>
                </a:ln>
              </p:spPr>
            </p:pic>
          </p:grpSp>
          <p:grpSp>
            <p:nvGrpSpPr>
              <p:cNvPr id="1268" name="Google Shape;1268;p55"/>
              <p:cNvGrpSpPr/>
              <p:nvPr/>
            </p:nvGrpSpPr>
            <p:grpSpPr>
              <a:xfrm>
                <a:off x="2034356" y="4426709"/>
                <a:ext cx="1832700" cy="1832700"/>
                <a:chOff x="2034356" y="4426709"/>
                <a:chExt cx="1832700" cy="1832700"/>
              </a:xfrm>
            </p:grpSpPr>
            <p:sp>
              <p:nvSpPr>
                <p:cNvPr id="1269" name="Google Shape;1269;p55"/>
                <p:cNvSpPr/>
                <p:nvPr/>
              </p:nvSpPr>
              <p:spPr>
                <a:xfrm>
                  <a:off x="2034356" y="4426709"/>
                  <a:ext cx="1832700" cy="1832700"/>
                </a:xfrm>
                <a:prstGeom prst="ellipse">
                  <a:avLst/>
                </a:prstGeom>
                <a:solidFill>
                  <a:srgbClr val="E2F5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70" name="Google Shape;1270;p55"/>
                <p:cNvSpPr/>
                <p:nvPr/>
              </p:nvSpPr>
              <p:spPr>
                <a:xfrm>
                  <a:off x="2267058" y="5362145"/>
                  <a:ext cx="1369200" cy="224400"/>
                </a:xfrm>
                <a:prstGeom prst="roundRect">
                  <a:avLst>
                    <a:gd fmla="val 50000" name="adj"/>
                  </a:avLst>
                </a:prstGeom>
                <a:solidFill>
                  <a:srgbClr val="4EC0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交通基盤費</a:t>
                  </a:r>
                  <a:endParaRPr b="1" i="0" sz="1000" u="none" cap="none" strike="noStrike">
                    <a:solidFill>
                      <a:schemeClr val="lt1"/>
                    </a:solidFill>
                    <a:latin typeface="Noto Sans"/>
                    <a:ea typeface="Noto Sans"/>
                    <a:cs typeface="Noto Sans"/>
                    <a:sym typeface="Noto Sans"/>
                  </a:endParaRPr>
                </a:p>
              </p:txBody>
            </p:sp>
            <p:sp>
              <p:nvSpPr>
                <p:cNvPr id="1271" name="Google Shape;1271;p55"/>
                <p:cNvSpPr txBox="1"/>
                <p:nvPr/>
              </p:nvSpPr>
              <p:spPr>
                <a:xfrm>
                  <a:off x="2431365" y="5601558"/>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34,100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grpSp>
            <p:nvGrpSpPr>
              <p:cNvPr id="1272" name="Google Shape;1272;p55"/>
              <p:cNvGrpSpPr/>
              <p:nvPr/>
            </p:nvGrpSpPr>
            <p:grpSpPr>
              <a:xfrm>
                <a:off x="2038830" y="1596052"/>
                <a:ext cx="1832700" cy="1947250"/>
                <a:chOff x="2038830" y="1596052"/>
                <a:chExt cx="1832700" cy="1947250"/>
              </a:xfrm>
            </p:grpSpPr>
            <p:sp>
              <p:nvSpPr>
                <p:cNvPr id="1273" name="Google Shape;1273;p55"/>
                <p:cNvSpPr/>
                <p:nvPr/>
              </p:nvSpPr>
              <p:spPr>
                <a:xfrm>
                  <a:off x="2038830" y="1710602"/>
                  <a:ext cx="1832700" cy="1832700"/>
                </a:xfrm>
                <a:prstGeom prst="ellipse">
                  <a:avLst/>
                </a:prstGeom>
                <a:solidFill>
                  <a:srgbClr val="EEE5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74" name="Google Shape;1274;p55"/>
                <p:cNvSpPr/>
                <p:nvPr/>
              </p:nvSpPr>
              <p:spPr>
                <a:xfrm>
                  <a:off x="2259914" y="2647520"/>
                  <a:ext cx="1369200" cy="224400"/>
                </a:xfrm>
                <a:prstGeom prst="roundRect">
                  <a:avLst>
                    <a:gd fmla="val 50000" name="adj"/>
                  </a:avLst>
                </a:prstGeom>
                <a:solidFill>
                  <a:srgbClr val="B07E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警察費</a:t>
                  </a:r>
                  <a:endParaRPr b="1" i="0" sz="1400" u="none" cap="none" strike="noStrike">
                    <a:solidFill>
                      <a:srgbClr val="000000"/>
                    </a:solidFill>
                    <a:latin typeface="Noto Sans"/>
                    <a:ea typeface="Noto Sans"/>
                    <a:cs typeface="Noto Sans"/>
                    <a:sym typeface="Noto Sans"/>
                  </a:endParaRPr>
                </a:p>
              </p:txBody>
            </p:sp>
            <p:sp>
              <p:nvSpPr>
                <p:cNvPr id="1275" name="Google Shape;1275;p55"/>
                <p:cNvSpPr txBox="1"/>
                <p:nvPr/>
              </p:nvSpPr>
              <p:spPr>
                <a:xfrm>
                  <a:off x="2402789" y="2915509"/>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23,500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ロゴ が含まれている画像&#10;&#10;AI によって生成されたコンテンツは間違っている可能性があります。" id="1276" name="Google Shape;1276;p55"/>
                <p:cNvPicPr preferRelativeResize="0"/>
                <p:nvPr/>
              </p:nvPicPr>
              <p:blipFill rotWithShape="1">
                <a:blip r:embed="rId5">
                  <a:alphaModFix/>
                </a:blip>
                <a:srcRect b="43006" l="0" r="338" t="0"/>
                <a:stretch/>
              </p:blipFill>
              <p:spPr>
                <a:xfrm>
                  <a:off x="2082492" y="1596052"/>
                  <a:ext cx="1581496" cy="965383"/>
                </a:xfrm>
                <a:prstGeom prst="rect">
                  <a:avLst/>
                </a:prstGeom>
                <a:noFill/>
                <a:ln>
                  <a:noFill/>
                </a:ln>
              </p:spPr>
            </p:pic>
          </p:grpSp>
          <p:sp>
            <p:nvSpPr>
              <p:cNvPr id="1277" name="Google Shape;1277;p55"/>
              <p:cNvSpPr txBox="1"/>
              <p:nvPr/>
            </p:nvSpPr>
            <p:spPr>
              <a:xfrm>
                <a:off x="3108075" y="6391900"/>
                <a:ext cx="29850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900"/>
                  <a:buFont typeface="Arial"/>
                  <a:buNone/>
                </a:pPr>
                <a:r>
                  <a:rPr b="0" i="0" lang="ja" sz="900" u="none" cap="none" strike="noStrike">
                    <a:solidFill>
                      <a:schemeClr val="dk1"/>
                    </a:solidFill>
                    <a:latin typeface="Noto Sans"/>
                    <a:ea typeface="Noto Sans"/>
                    <a:cs typeface="Noto Sans"/>
                    <a:sym typeface="Noto Sans"/>
                  </a:rPr>
                  <a:t>（令和6年1月1日現在　県の推計人口3,548,150人）</a:t>
                </a:r>
                <a:endParaRPr b="0" i="0" sz="1400" u="none" cap="none" strike="noStrike">
                  <a:solidFill>
                    <a:srgbClr val="000000"/>
                  </a:solidFill>
                  <a:latin typeface="Noto Sans"/>
                  <a:ea typeface="Noto Sans"/>
                  <a:cs typeface="Noto Sans"/>
                  <a:sym typeface="Noto Sans"/>
                </a:endParaRPr>
              </a:p>
            </p:txBody>
          </p:sp>
          <p:grpSp>
            <p:nvGrpSpPr>
              <p:cNvPr id="1278" name="Google Shape;1278;p55"/>
              <p:cNvGrpSpPr/>
              <p:nvPr/>
            </p:nvGrpSpPr>
            <p:grpSpPr>
              <a:xfrm>
                <a:off x="5269908" y="1493521"/>
                <a:ext cx="1832700" cy="2051262"/>
                <a:chOff x="5269908" y="1493521"/>
                <a:chExt cx="1832700" cy="2051262"/>
              </a:xfrm>
            </p:grpSpPr>
            <p:grpSp>
              <p:nvGrpSpPr>
                <p:cNvPr id="1279" name="Google Shape;1279;p55"/>
                <p:cNvGrpSpPr/>
                <p:nvPr/>
              </p:nvGrpSpPr>
              <p:grpSpPr>
                <a:xfrm>
                  <a:off x="5269908" y="1712083"/>
                  <a:ext cx="1832700" cy="1832700"/>
                  <a:chOff x="5263330" y="1712083"/>
                  <a:chExt cx="1832700" cy="1832700"/>
                </a:xfrm>
              </p:grpSpPr>
              <p:sp>
                <p:nvSpPr>
                  <p:cNvPr id="1280" name="Google Shape;1280;p55"/>
                  <p:cNvSpPr/>
                  <p:nvPr/>
                </p:nvSpPr>
                <p:spPr>
                  <a:xfrm>
                    <a:off x="5263330" y="1712083"/>
                    <a:ext cx="1832700" cy="1832700"/>
                  </a:xfrm>
                  <a:prstGeom prst="ellipse">
                    <a:avLst/>
                  </a:prstGeom>
                  <a:solidFill>
                    <a:srgbClr val="FFE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1" name="Google Shape;1281;p55"/>
                  <p:cNvSpPr/>
                  <p:nvPr/>
                </p:nvSpPr>
                <p:spPr>
                  <a:xfrm>
                    <a:off x="5488889" y="2647520"/>
                    <a:ext cx="1369200" cy="224400"/>
                  </a:xfrm>
                  <a:prstGeom prst="roundRect">
                    <a:avLst>
                      <a:gd fmla="val 50000" name="adj"/>
                    </a:avLst>
                  </a:prstGeom>
                  <a:solidFill>
                    <a:srgbClr val="E86D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健康福祉費</a:t>
                    </a:r>
                    <a:endParaRPr b="1" i="0" sz="1000" u="none" cap="none" strike="noStrike">
                      <a:solidFill>
                        <a:schemeClr val="lt1"/>
                      </a:solidFill>
                      <a:latin typeface="Noto Sans"/>
                      <a:ea typeface="Noto Sans"/>
                      <a:cs typeface="Noto Sans"/>
                      <a:sym typeface="Noto Sans"/>
                    </a:endParaRPr>
                  </a:p>
                </p:txBody>
              </p:sp>
              <p:sp>
                <p:nvSpPr>
                  <p:cNvPr id="1282" name="Google Shape;1282;p55"/>
                  <p:cNvSpPr txBox="1"/>
                  <p:nvPr/>
                </p:nvSpPr>
                <p:spPr>
                  <a:xfrm>
                    <a:off x="5617476" y="2894077"/>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74,400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時計, 男 が含まれている画像&#10;&#10;AI によって生成されたコンテンツは間違っている可能性があります。" id="1283" name="Google Shape;1283;p55"/>
                <p:cNvPicPr preferRelativeResize="0"/>
                <p:nvPr/>
              </p:nvPicPr>
              <p:blipFill rotWithShape="1">
                <a:blip r:embed="rId6">
                  <a:alphaModFix/>
                </a:blip>
                <a:srcRect b="0" l="0" r="0" t="0"/>
                <a:stretch/>
              </p:blipFill>
              <p:spPr>
                <a:xfrm>
                  <a:off x="5625197" y="1493521"/>
                  <a:ext cx="1122808" cy="1605338"/>
                </a:xfrm>
                <a:prstGeom prst="rect">
                  <a:avLst/>
                </a:prstGeom>
                <a:noFill/>
                <a:ln>
                  <a:noFill/>
                </a:ln>
              </p:spPr>
            </p:pic>
          </p:grpSp>
          <p:grpSp>
            <p:nvGrpSpPr>
              <p:cNvPr id="1284" name="Google Shape;1284;p55"/>
              <p:cNvGrpSpPr/>
              <p:nvPr/>
            </p:nvGrpSpPr>
            <p:grpSpPr>
              <a:xfrm>
                <a:off x="6927824" y="2917873"/>
                <a:ext cx="1832700" cy="1983364"/>
                <a:chOff x="6927824" y="2917873"/>
                <a:chExt cx="1832700" cy="1983364"/>
              </a:xfrm>
            </p:grpSpPr>
            <p:grpSp>
              <p:nvGrpSpPr>
                <p:cNvPr id="1285" name="Google Shape;1285;p55"/>
                <p:cNvGrpSpPr/>
                <p:nvPr/>
              </p:nvGrpSpPr>
              <p:grpSpPr>
                <a:xfrm>
                  <a:off x="6927824" y="3068537"/>
                  <a:ext cx="1832700" cy="1832700"/>
                  <a:chOff x="6927824" y="3069396"/>
                  <a:chExt cx="1832700" cy="1832700"/>
                </a:xfrm>
              </p:grpSpPr>
              <p:sp>
                <p:nvSpPr>
                  <p:cNvPr id="1286" name="Google Shape;1286;p55"/>
                  <p:cNvSpPr/>
                  <p:nvPr/>
                </p:nvSpPr>
                <p:spPr>
                  <a:xfrm>
                    <a:off x="6927824" y="3069396"/>
                    <a:ext cx="1832700" cy="1832700"/>
                  </a:xfrm>
                  <a:prstGeom prst="ellipse">
                    <a:avLst/>
                  </a:prstGeom>
                  <a:solidFill>
                    <a:srgbClr val="CF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7" name="Google Shape;1287;p55"/>
                  <p:cNvSpPr/>
                  <p:nvPr/>
                </p:nvSpPr>
                <p:spPr>
                  <a:xfrm>
                    <a:off x="7160526" y="3997689"/>
                    <a:ext cx="1369200" cy="224400"/>
                  </a:xfrm>
                  <a:prstGeom prst="roundRect">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教育費</a:t>
                    </a:r>
                    <a:endParaRPr b="1" i="0" sz="1000" u="none" cap="none" strike="noStrike">
                      <a:solidFill>
                        <a:schemeClr val="lt1"/>
                      </a:solidFill>
                      <a:latin typeface="Noto Sans"/>
                      <a:ea typeface="Noto Sans"/>
                      <a:cs typeface="Noto Sans"/>
                      <a:sym typeface="Noto Sans"/>
                    </a:endParaRPr>
                  </a:p>
                </p:txBody>
              </p:sp>
              <p:sp>
                <p:nvSpPr>
                  <p:cNvPr id="1288" name="Google Shape;1288;p55"/>
                  <p:cNvSpPr txBox="1"/>
                  <p:nvPr/>
                </p:nvSpPr>
                <p:spPr>
                  <a:xfrm>
                    <a:off x="7296257" y="4251390"/>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70,800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時計 が含まれている画像&#10;&#10;AI によって生成されたコンテンツは間違っている可能性があります。" id="1289" name="Google Shape;1289;p55"/>
                <p:cNvPicPr preferRelativeResize="0"/>
                <p:nvPr/>
              </p:nvPicPr>
              <p:blipFill rotWithShape="1">
                <a:blip r:embed="rId7">
                  <a:alphaModFix/>
                </a:blip>
                <a:srcRect b="40652" l="0" r="15080" t="0"/>
                <a:stretch/>
              </p:blipFill>
              <p:spPr>
                <a:xfrm>
                  <a:off x="7140792" y="2917873"/>
                  <a:ext cx="1343025" cy="1057916"/>
                </a:xfrm>
                <a:prstGeom prst="rect">
                  <a:avLst/>
                </a:prstGeom>
                <a:noFill/>
                <a:ln>
                  <a:noFill/>
                </a:ln>
              </p:spPr>
            </p:pic>
          </p:grpSp>
          <p:grpSp>
            <p:nvGrpSpPr>
              <p:cNvPr id="1290" name="Google Shape;1290;p55"/>
              <p:cNvGrpSpPr/>
              <p:nvPr/>
            </p:nvGrpSpPr>
            <p:grpSpPr>
              <a:xfrm>
                <a:off x="377006" y="3069397"/>
                <a:ext cx="1832700" cy="1832700"/>
                <a:chOff x="377006" y="3069397"/>
                <a:chExt cx="1832700" cy="1832700"/>
              </a:xfrm>
            </p:grpSpPr>
            <p:grpSp>
              <p:nvGrpSpPr>
                <p:cNvPr id="1291" name="Google Shape;1291;p55"/>
                <p:cNvGrpSpPr/>
                <p:nvPr/>
              </p:nvGrpSpPr>
              <p:grpSpPr>
                <a:xfrm>
                  <a:off x="377006" y="3069397"/>
                  <a:ext cx="1832700" cy="1832700"/>
                  <a:chOff x="377006" y="3069397"/>
                  <a:chExt cx="1832700" cy="1832700"/>
                </a:xfrm>
              </p:grpSpPr>
              <p:sp>
                <p:nvSpPr>
                  <p:cNvPr id="1292" name="Google Shape;1292;p55"/>
                  <p:cNvSpPr/>
                  <p:nvPr/>
                </p:nvSpPr>
                <p:spPr>
                  <a:xfrm>
                    <a:off x="377006" y="3069397"/>
                    <a:ext cx="1832700" cy="1832700"/>
                  </a:xfrm>
                  <a:prstGeom prst="ellipse">
                    <a:avLst/>
                  </a:prstGeom>
                  <a:solidFill>
                    <a:srgbClr val="FFE9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3" name="Google Shape;1293;p55"/>
                  <p:cNvSpPr/>
                  <p:nvPr/>
                </p:nvSpPr>
                <p:spPr>
                  <a:xfrm>
                    <a:off x="595421" y="4004832"/>
                    <a:ext cx="1369200" cy="224400"/>
                  </a:xfrm>
                  <a:prstGeom prst="roundRect">
                    <a:avLst>
                      <a:gd fmla="val 50000" name="adj"/>
                    </a:avLst>
                  </a:prstGeom>
                  <a:solidFill>
                    <a:srgbClr val="F8960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経済産業費</a:t>
                    </a:r>
                    <a:endParaRPr b="1" i="0" sz="1400" u="none" cap="none" strike="noStrike">
                      <a:solidFill>
                        <a:srgbClr val="000000"/>
                      </a:solidFill>
                      <a:latin typeface="Noto Sans"/>
                      <a:ea typeface="Noto Sans"/>
                      <a:cs typeface="Noto Sans"/>
                      <a:sym typeface="Noto Sans"/>
                    </a:endParaRPr>
                  </a:p>
                </p:txBody>
              </p:sp>
              <p:sp>
                <p:nvSpPr>
                  <p:cNvPr id="1294" name="Google Shape;1294;p55"/>
                  <p:cNvSpPr txBox="1"/>
                  <p:nvPr/>
                </p:nvSpPr>
                <p:spPr>
                  <a:xfrm>
                    <a:off x="724008" y="4244245"/>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24,200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id="1295" name="Google Shape;1295;p55"/>
                <p:cNvPicPr preferRelativeResize="0"/>
                <p:nvPr/>
              </p:nvPicPr>
              <p:blipFill rotWithShape="1">
                <a:blip r:embed="rId8">
                  <a:alphaModFix/>
                </a:blip>
                <a:srcRect b="0" l="0" r="0" t="0"/>
                <a:stretch/>
              </p:blipFill>
              <p:spPr>
                <a:xfrm>
                  <a:off x="796674" y="3223286"/>
                  <a:ext cx="993904" cy="671806"/>
                </a:xfrm>
                <a:prstGeom prst="rect">
                  <a:avLst/>
                </a:prstGeom>
                <a:noFill/>
                <a:ln>
                  <a:noFill/>
                </a:ln>
              </p:spPr>
            </p:pic>
          </p:grpSp>
        </p:grpSp>
        <p:pic>
          <p:nvPicPr>
            <p:cNvPr descr="ロゴ が含まれている画像&#10;&#10;AI によって生成されたコンテンツは間違っている可能性があります。" id="1296" name="Google Shape;1296;p55"/>
            <p:cNvPicPr preferRelativeResize="0"/>
            <p:nvPr/>
          </p:nvPicPr>
          <p:blipFill rotWithShape="1">
            <a:blip r:embed="rId9">
              <a:alphaModFix/>
            </a:blip>
            <a:srcRect b="0" l="0" r="0" t="0"/>
            <a:stretch/>
          </p:blipFill>
          <p:spPr>
            <a:xfrm>
              <a:off x="2365014" y="4637784"/>
              <a:ext cx="1128783" cy="586611"/>
            </a:xfrm>
            <a:prstGeom prst="rect">
              <a:avLst/>
            </a:prstGeom>
            <a:noFill/>
            <a:ln>
              <a:noFill/>
            </a:ln>
          </p:spPr>
        </p:pic>
      </p:grpSp>
      <p:sp>
        <p:nvSpPr>
          <p:cNvPr id="1297" name="Google Shape;1297;p55"/>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もっと税金について調べてみよう/地方の財政−③県民一人あたりの歳出</a:t>
            </a:r>
            <a:endParaRPr b="0" i="0" sz="2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1000"/>
                                        <p:tgtEl>
                                          <p:spTgt spid="1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2" name="Shape 1302"/>
        <p:cNvGrpSpPr/>
        <p:nvPr/>
      </p:nvGrpSpPr>
      <p:grpSpPr>
        <a:xfrm>
          <a:off x="0" y="0"/>
          <a:ext cx="0" cy="0"/>
          <a:chOff x="0" y="0"/>
          <a:chExt cx="0" cy="0"/>
        </a:xfrm>
      </p:grpSpPr>
      <p:pic>
        <p:nvPicPr>
          <p:cNvPr id="1303" name="Google Shape;1303;p56"/>
          <p:cNvPicPr preferRelativeResize="0"/>
          <p:nvPr/>
        </p:nvPicPr>
        <p:blipFill rotWithShape="1">
          <a:blip r:embed="rId3">
            <a:alphaModFix/>
          </a:blip>
          <a:srcRect b="0" l="0" r="0" t="0"/>
          <a:stretch/>
        </p:blipFill>
        <p:spPr>
          <a:xfrm>
            <a:off x="1583370" y="1224825"/>
            <a:ext cx="6032818" cy="4671150"/>
          </a:xfrm>
          <a:prstGeom prst="rect">
            <a:avLst/>
          </a:prstGeom>
          <a:noFill/>
          <a:ln>
            <a:noFill/>
          </a:ln>
        </p:spPr>
      </p:pic>
      <p:sp>
        <p:nvSpPr>
          <p:cNvPr id="1304" name="Google Shape;1304;p5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305" name="Google Shape;1305;p56"/>
          <p:cNvGrpSpPr/>
          <p:nvPr/>
        </p:nvGrpSpPr>
        <p:grpSpPr>
          <a:xfrm>
            <a:off x="528241" y="1427391"/>
            <a:ext cx="2454679" cy="2191434"/>
            <a:chOff x="528241" y="1427391"/>
            <a:chExt cx="2454679" cy="2191434"/>
          </a:xfrm>
        </p:grpSpPr>
        <p:pic>
          <p:nvPicPr>
            <p:cNvPr descr="橋と建物&#10;&#10;AI によって生成されたコンテンツは間違っている可能性があります。" id="1306" name="Google Shape;1306;p56"/>
            <p:cNvPicPr preferRelativeResize="0"/>
            <p:nvPr/>
          </p:nvPicPr>
          <p:blipFill rotWithShape="1">
            <a:blip r:embed="rId4">
              <a:alphaModFix/>
            </a:blip>
            <a:srcRect b="0" l="0" r="0" t="0"/>
            <a:stretch/>
          </p:blipFill>
          <p:spPr>
            <a:xfrm>
              <a:off x="617144" y="1564140"/>
              <a:ext cx="2365776" cy="1447714"/>
            </a:xfrm>
            <a:prstGeom prst="rect">
              <a:avLst/>
            </a:prstGeom>
            <a:noFill/>
            <a:ln>
              <a:noFill/>
            </a:ln>
          </p:spPr>
        </p:pic>
        <p:pic>
          <p:nvPicPr>
            <p:cNvPr id="1307" name="Google Shape;1307;p56"/>
            <p:cNvPicPr preferRelativeResize="0"/>
            <p:nvPr/>
          </p:nvPicPr>
          <p:blipFill rotWithShape="1">
            <a:blip r:embed="rId5">
              <a:alphaModFix/>
            </a:blip>
            <a:srcRect b="0" l="0" r="0" t="0"/>
            <a:stretch/>
          </p:blipFill>
          <p:spPr>
            <a:xfrm>
              <a:off x="528241" y="1427391"/>
              <a:ext cx="538056" cy="621754"/>
            </a:xfrm>
            <a:prstGeom prst="rect">
              <a:avLst/>
            </a:prstGeom>
            <a:noFill/>
            <a:ln>
              <a:noFill/>
            </a:ln>
          </p:spPr>
        </p:pic>
        <p:sp>
          <p:nvSpPr>
            <p:cNvPr id="1308" name="Google Shape;1308;p56"/>
            <p:cNvSpPr txBox="1"/>
            <p:nvPr/>
          </p:nvSpPr>
          <p:spPr>
            <a:xfrm>
              <a:off x="614838" y="3064725"/>
              <a:ext cx="2281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沼津港大型展望水門</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「びゅうお」</a:t>
              </a:r>
              <a:endParaRPr b="1" i="0" sz="1500" u="none" cap="none" strike="noStrike">
                <a:solidFill>
                  <a:srgbClr val="015BAC"/>
                </a:solidFill>
                <a:latin typeface="Noto Sans"/>
                <a:ea typeface="Noto Sans"/>
                <a:cs typeface="Noto Sans"/>
                <a:sym typeface="Noto Sans"/>
              </a:endParaRPr>
            </a:p>
          </p:txBody>
        </p:sp>
        <p:sp>
          <p:nvSpPr>
            <p:cNvPr id="1309" name="Google Shape;1309;p56"/>
            <p:cNvSpPr txBox="1"/>
            <p:nvPr/>
          </p:nvSpPr>
          <p:spPr>
            <a:xfrm>
              <a:off x="528241" y="1596808"/>
              <a:ext cx="5586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沼津市</a:t>
              </a:r>
              <a:endParaRPr b="1" i="0" sz="1400" u="none" cap="none" strike="noStrike">
                <a:solidFill>
                  <a:srgbClr val="000000"/>
                </a:solidFill>
                <a:latin typeface="Noto Sans"/>
                <a:ea typeface="Noto Sans"/>
                <a:cs typeface="Noto Sans"/>
                <a:sym typeface="Noto Sans"/>
              </a:endParaRPr>
            </a:p>
          </p:txBody>
        </p:sp>
      </p:grpSp>
      <p:grpSp>
        <p:nvGrpSpPr>
          <p:cNvPr id="1310" name="Google Shape;1310;p56"/>
          <p:cNvGrpSpPr/>
          <p:nvPr/>
        </p:nvGrpSpPr>
        <p:grpSpPr>
          <a:xfrm>
            <a:off x="3253578" y="1436535"/>
            <a:ext cx="2457343" cy="2001540"/>
            <a:chOff x="3253578" y="1436535"/>
            <a:chExt cx="2457343" cy="2001540"/>
          </a:xfrm>
        </p:grpSpPr>
        <p:pic>
          <p:nvPicPr>
            <p:cNvPr descr="道路を走っている列車&#10;&#10;AI によって生成されたコンテンツは間違っている可能性があります。" id="1311" name="Google Shape;1311;p56"/>
            <p:cNvPicPr preferRelativeResize="0"/>
            <p:nvPr/>
          </p:nvPicPr>
          <p:blipFill rotWithShape="1">
            <a:blip r:embed="rId6">
              <a:alphaModFix/>
            </a:blip>
            <a:srcRect b="0" l="0" r="0" t="0"/>
            <a:stretch/>
          </p:blipFill>
          <p:spPr>
            <a:xfrm>
              <a:off x="3401827" y="1540407"/>
              <a:ext cx="2309094" cy="1465387"/>
            </a:xfrm>
            <a:prstGeom prst="rect">
              <a:avLst/>
            </a:prstGeom>
            <a:noFill/>
            <a:ln>
              <a:noFill/>
            </a:ln>
          </p:spPr>
        </p:pic>
        <p:pic>
          <p:nvPicPr>
            <p:cNvPr id="1312" name="Google Shape;1312;p56"/>
            <p:cNvPicPr preferRelativeResize="0"/>
            <p:nvPr/>
          </p:nvPicPr>
          <p:blipFill rotWithShape="1">
            <a:blip r:embed="rId5">
              <a:alphaModFix/>
            </a:blip>
            <a:srcRect b="0" l="0" r="0" t="0"/>
            <a:stretch/>
          </p:blipFill>
          <p:spPr>
            <a:xfrm>
              <a:off x="3318304" y="1436535"/>
              <a:ext cx="538056" cy="621754"/>
            </a:xfrm>
            <a:prstGeom prst="rect">
              <a:avLst/>
            </a:prstGeom>
            <a:noFill/>
            <a:ln>
              <a:noFill/>
            </a:ln>
          </p:spPr>
        </p:pic>
        <p:sp>
          <p:nvSpPr>
            <p:cNvPr id="1313" name="Google Shape;1313;p56"/>
            <p:cNvSpPr txBox="1"/>
            <p:nvPr/>
          </p:nvSpPr>
          <p:spPr>
            <a:xfrm>
              <a:off x="3253578" y="1582346"/>
              <a:ext cx="667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三島市</a:t>
              </a:r>
              <a:endParaRPr b="1" i="0" sz="1400" u="none" cap="none" strike="noStrike">
                <a:solidFill>
                  <a:srgbClr val="000000"/>
                </a:solidFill>
                <a:latin typeface="Noto Sans"/>
                <a:ea typeface="Noto Sans"/>
                <a:cs typeface="Noto Sans"/>
                <a:sym typeface="Noto Sans"/>
              </a:endParaRPr>
            </a:p>
          </p:txBody>
        </p:sp>
        <p:sp>
          <p:nvSpPr>
            <p:cNvPr id="1314" name="Google Shape;1314;p56"/>
            <p:cNvSpPr txBox="1"/>
            <p:nvPr/>
          </p:nvSpPr>
          <p:spPr>
            <a:xfrm>
              <a:off x="3490176" y="3114975"/>
              <a:ext cx="21324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東駿河湾環状道路</a:t>
              </a:r>
              <a:endParaRPr b="1" i="0" sz="1500" u="none" cap="none" strike="noStrike">
                <a:solidFill>
                  <a:srgbClr val="015BAC"/>
                </a:solidFill>
                <a:latin typeface="Noto Sans"/>
                <a:ea typeface="Noto Sans"/>
                <a:cs typeface="Noto Sans"/>
                <a:sym typeface="Noto Sans"/>
              </a:endParaRPr>
            </a:p>
          </p:txBody>
        </p:sp>
      </p:grpSp>
      <p:grpSp>
        <p:nvGrpSpPr>
          <p:cNvPr id="1315" name="Google Shape;1315;p56"/>
          <p:cNvGrpSpPr/>
          <p:nvPr/>
        </p:nvGrpSpPr>
        <p:grpSpPr>
          <a:xfrm>
            <a:off x="6069162" y="3653955"/>
            <a:ext cx="2447463" cy="1972167"/>
            <a:chOff x="6069162" y="3653955"/>
            <a:chExt cx="2447463" cy="1972167"/>
          </a:xfrm>
        </p:grpSpPr>
        <p:pic>
          <p:nvPicPr>
            <p:cNvPr descr="建物の屋根の家&#10;&#10;AI によって生成されたコンテンツは間違っている可能性があります。" id="1316" name="Google Shape;1316;p56"/>
            <p:cNvPicPr preferRelativeResize="0"/>
            <p:nvPr/>
          </p:nvPicPr>
          <p:blipFill rotWithShape="1">
            <a:blip r:embed="rId7">
              <a:alphaModFix/>
            </a:blip>
            <a:srcRect b="0" l="0" r="0" t="0"/>
            <a:stretch/>
          </p:blipFill>
          <p:spPr>
            <a:xfrm>
              <a:off x="6155825" y="3766996"/>
              <a:ext cx="2360800" cy="1450080"/>
            </a:xfrm>
            <a:prstGeom prst="rect">
              <a:avLst/>
            </a:prstGeom>
            <a:noFill/>
            <a:ln>
              <a:noFill/>
            </a:ln>
          </p:spPr>
        </p:pic>
        <p:sp>
          <p:nvSpPr>
            <p:cNvPr id="1317" name="Google Shape;1317;p56"/>
            <p:cNvSpPr txBox="1"/>
            <p:nvPr/>
          </p:nvSpPr>
          <p:spPr>
            <a:xfrm>
              <a:off x="6758441" y="5303022"/>
              <a:ext cx="11556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旧見付学校</a:t>
              </a:r>
              <a:endParaRPr b="1" i="0" sz="1500" u="none" cap="none" strike="noStrike">
                <a:solidFill>
                  <a:srgbClr val="015BAC"/>
                </a:solidFill>
                <a:latin typeface="Noto Sans"/>
                <a:ea typeface="Noto Sans"/>
                <a:cs typeface="Noto Sans"/>
                <a:sym typeface="Noto Sans"/>
              </a:endParaRPr>
            </a:p>
          </p:txBody>
        </p:sp>
        <p:pic>
          <p:nvPicPr>
            <p:cNvPr id="1318" name="Google Shape;1318;p56"/>
            <p:cNvPicPr preferRelativeResize="0"/>
            <p:nvPr/>
          </p:nvPicPr>
          <p:blipFill rotWithShape="1">
            <a:blip r:embed="rId5">
              <a:alphaModFix/>
            </a:blip>
            <a:srcRect b="0" l="0" r="0" t="0"/>
            <a:stretch/>
          </p:blipFill>
          <p:spPr>
            <a:xfrm>
              <a:off x="6082936" y="3653955"/>
              <a:ext cx="538056" cy="621754"/>
            </a:xfrm>
            <a:prstGeom prst="rect">
              <a:avLst/>
            </a:prstGeom>
            <a:noFill/>
            <a:ln>
              <a:noFill/>
            </a:ln>
          </p:spPr>
        </p:pic>
        <p:sp>
          <p:nvSpPr>
            <p:cNvPr id="1319" name="Google Shape;1319;p56"/>
            <p:cNvSpPr txBox="1"/>
            <p:nvPr/>
          </p:nvSpPr>
          <p:spPr>
            <a:xfrm>
              <a:off x="6069162" y="3816228"/>
              <a:ext cx="574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磐田市</a:t>
              </a:r>
              <a:endParaRPr b="1" i="0" sz="1400" u="none" cap="none" strike="noStrike">
                <a:solidFill>
                  <a:srgbClr val="000000"/>
                </a:solidFill>
                <a:latin typeface="Noto Sans"/>
                <a:ea typeface="Noto Sans"/>
                <a:cs typeface="Noto Sans"/>
                <a:sym typeface="Noto Sans"/>
              </a:endParaRPr>
            </a:p>
          </p:txBody>
        </p:sp>
      </p:grpSp>
      <p:grpSp>
        <p:nvGrpSpPr>
          <p:cNvPr id="1320" name="Google Shape;1320;p56"/>
          <p:cNvGrpSpPr/>
          <p:nvPr/>
        </p:nvGrpSpPr>
        <p:grpSpPr>
          <a:xfrm>
            <a:off x="487284" y="3655955"/>
            <a:ext cx="2497250" cy="1979320"/>
            <a:chOff x="487284" y="3655955"/>
            <a:chExt cx="2497250" cy="1979320"/>
          </a:xfrm>
        </p:grpSpPr>
        <p:pic>
          <p:nvPicPr>
            <p:cNvPr descr="屋内, 建物, 男, 座る が含まれている画像&#10;&#10;AI によって生成されたコンテンツは間違っている可能性があります。" id="1321" name="Google Shape;1321;p56"/>
            <p:cNvPicPr preferRelativeResize="0"/>
            <p:nvPr/>
          </p:nvPicPr>
          <p:blipFill rotWithShape="1">
            <a:blip r:embed="rId8">
              <a:alphaModFix/>
            </a:blip>
            <a:srcRect b="0" l="0" r="0" t="0"/>
            <a:stretch/>
          </p:blipFill>
          <p:spPr>
            <a:xfrm>
              <a:off x="631949" y="3766997"/>
              <a:ext cx="2352585" cy="1439642"/>
            </a:xfrm>
            <a:prstGeom prst="rect">
              <a:avLst/>
            </a:prstGeom>
            <a:noFill/>
            <a:ln>
              <a:noFill/>
            </a:ln>
          </p:spPr>
        </p:pic>
        <p:sp>
          <p:nvSpPr>
            <p:cNvPr id="1322" name="Google Shape;1322;p56"/>
            <p:cNvSpPr txBox="1"/>
            <p:nvPr/>
          </p:nvSpPr>
          <p:spPr>
            <a:xfrm>
              <a:off x="753737" y="5312175"/>
              <a:ext cx="21090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静岡県立美術館</a:t>
              </a:r>
              <a:endParaRPr b="1" i="0" sz="1500" u="none" cap="none" strike="noStrike">
                <a:solidFill>
                  <a:srgbClr val="015BAC"/>
                </a:solidFill>
                <a:latin typeface="Noto Sans"/>
                <a:ea typeface="Noto Sans"/>
                <a:cs typeface="Noto Sans"/>
                <a:sym typeface="Noto Sans"/>
              </a:endParaRPr>
            </a:p>
          </p:txBody>
        </p:sp>
        <p:grpSp>
          <p:nvGrpSpPr>
            <p:cNvPr id="1323" name="Google Shape;1323;p56"/>
            <p:cNvGrpSpPr/>
            <p:nvPr/>
          </p:nvGrpSpPr>
          <p:grpSpPr>
            <a:xfrm>
              <a:off x="487284" y="3655955"/>
              <a:ext cx="655800" cy="621754"/>
              <a:chOff x="480140" y="3553371"/>
              <a:chExt cx="655800" cy="621754"/>
            </a:xfrm>
          </p:grpSpPr>
          <p:pic>
            <p:nvPicPr>
              <p:cNvPr id="1324" name="Google Shape;1324;p56"/>
              <p:cNvPicPr preferRelativeResize="0"/>
              <p:nvPr/>
            </p:nvPicPr>
            <p:blipFill rotWithShape="1">
              <a:blip r:embed="rId5">
                <a:alphaModFix/>
              </a:blip>
              <a:srcRect b="0" l="0" r="0" t="0"/>
              <a:stretch/>
            </p:blipFill>
            <p:spPr>
              <a:xfrm>
                <a:off x="536778" y="3553371"/>
                <a:ext cx="538056" cy="621754"/>
              </a:xfrm>
              <a:prstGeom prst="rect">
                <a:avLst/>
              </a:prstGeom>
              <a:noFill/>
              <a:ln>
                <a:noFill/>
              </a:ln>
            </p:spPr>
          </p:pic>
          <p:sp>
            <p:nvSpPr>
              <p:cNvPr id="1325" name="Google Shape;1325;p56"/>
              <p:cNvSpPr txBox="1"/>
              <p:nvPr/>
            </p:nvSpPr>
            <p:spPr>
              <a:xfrm>
                <a:off x="480140" y="3709494"/>
                <a:ext cx="6558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静岡市</a:t>
                </a:r>
                <a:endParaRPr b="1" i="0" sz="1400" u="none" cap="none" strike="noStrike">
                  <a:solidFill>
                    <a:srgbClr val="000000"/>
                  </a:solidFill>
                  <a:latin typeface="Noto Sans"/>
                  <a:ea typeface="Noto Sans"/>
                  <a:cs typeface="Noto Sans"/>
                  <a:sym typeface="Noto Sans"/>
                </a:endParaRPr>
              </a:p>
            </p:txBody>
          </p:sp>
        </p:grpSp>
      </p:grpSp>
      <p:grpSp>
        <p:nvGrpSpPr>
          <p:cNvPr id="1326" name="Google Shape;1326;p56"/>
          <p:cNvGrpSpPr/>
          <p:nvPr/>
        </p:nvGrpSpPr>
        <p:grpSpPr>
          <a:xfrm>
            <a:off x="5968578" y="1427391"/>
            <a:ext cx="2432227" cy="2010688"/>
            <a:chOff x="5968578" y="1427391"/>
            <a:chExt cx="2432227" cy="2010688"/>
          </a:xfrm>
        </p:grpSpPr>
        <p:pic>
          <p:nvPicPr>
            <p:cNvPr descr="高速道路を走っている電車&#10;&#10;AI によって生成されたコンテンツは間違っている可能性があります。" id="1327" name="Google Shape;1327;p56"/>
            <p:cNvPicPr preferRelativeResize="0"/>
            <p:nvPr/>
          </p:nvPicPr>
          <p:blipFill rotWithShape="1">
            <a:blip r:embed="rId9">
              <a:alphaModFix/>
            </a:blip>
            <a:srcRect b="0" l="0" r="0" t="0"/>
            <a:stretch/>
          </p:blipFill>
          <p:spPr>
            <a:xfrm>
              <a:off x="6150850" y="1549857"/>
              <a:ext cx="2249955" cy="1470090"/>
            </a:xfrm>
            <a:prstGeom prst="rect">
              <a:avLst/>
            </a:prstGeom>
            <a:noFill/>
            <a:ln>
              <a:noFill/>
            </a:ln>
          </p:spPr>
        </p:pic>
        <p:pic>
          <p:nvPicPr>
            <p:cNvPr id="1328" name="Google Shape;1328;p56"/>
            <p:cNvPicPr preferRelativeResize="0"/>
            <p:nvPr/>
          </p:nvPicPr>
          <p:blipFill rotWithShape="1">
            <a:blip r:embed="rId5">
              <a:alphaModFix/>
            </a:blip>
            <a:srcRect b="0" l="0" r="0" t="0"/>
            <a:stretch/>
          </p:blipFill>
          <p:spPr>
            <a:xfrm>
              <a:off x="6073792" y="1427391"/>
              <a:ext cx="538056" cy="621754"/>
            </a:xfrm>
            <a:prstGeom prst="rect">
              <a:avLst/>
            </a:prstGeom>
            <a:noFill/>
            <a:ln>
              <a:noFill/>
            </a:ln>
          </p:spPr>
        </p:pic>
        <p:sp>
          <p:nvSpPr>
            <p:cNvPr id="1329" name="Google Shape;1329;p56"/>
            <p:cNvSpPr txBox="1"/>
            <p:nvPr/>
          </p:nvSpPr>
          <p:spPr>
            <a:xfrm>
              <a:off x="5968578" y="1536707"/>
              <a:ext cx="761400" cy="329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700"/>
                <a:buFont typeface="Arial"/>
                <a:buNone/>
              </a:pPr>
              <a:r>
                <a:rPr b="0" i="0" lang="ja" sz="700" u="none" cap="none" strike="noStrike">
                  <a:solidFill>
                    <a:schemeClr val="lt1"/>
                  </a:solidFill>
                  <a:latin typeface="Noto Sans ExtraBold"/>
                  <a:ea typeface="Noto Sans ExtraBold"/>
                  <a:cs typeface="Noto Sans ExtraBold"/>
                  <a:sym typeface="Noto Sans ExtraBold"/>
                </a:rPr>
                <a:t>牧之原市・</a:t>
              </a:r>
              <a:endParaRPr b="0" i="0" sz="1400" u="none" cap="none" strike="noStrike">
                <a:solidFill>
                  <a:srgbClr val="000000"/>
                </a:solidFill>
                <a:latin typeface="Noto Sans ExtraBold"/>
                <a:ea typeface="Noto Sans ExtraBold"/>
                <a:cs typeface="Noto Sans ExtraBold"/>
                <a:sym typeface="Noto Sans ExtraBold"/>
              </a:endParaRPr>
            </a:p>
            <a:p>
              <a:pPr indent="0" lvl="0" marL="0" marR="0" rtl="0" algn="ctr">
                <a:lnSpc>
                  <a:spcPct val="120000"/>
                </a:lnSpc>
                <a:spcBef>
                  <a:spcPts val="0"/>
                </a:spcBef>
                <a:spcAft>
                  <a:spcPts val="0"/>
                </a:spcAft>
                <a:buClr>
                  <a:srgbClr val="000000"/>
                </a:buClr>
                <a:buSzPts val="700"/>
                <a:buFont typeface="Arial"/>
                <a:buNone/>
              </a:pPr>
              <a:r>
                <a:rPr b="0" i="0" lang="ja" sz="700" u="none" cap="none" strike="noStrike">
                  <a:solidFill>
                    <a:schemeClr val="lt1"/>
                  </a:solidFill>
                  <a:latin typeface="Noto Sans ExtraBold"/>
                  <a:ea typeface="Noto Sans ExtraBold"/>
                  <a:cs typeface="Noto Sans ExtraBold"/>
                  <a:sym typeface="Noto Sans ExtraBold"/>
                </a:rPr>
                <a:t>島田市</a:t>
              </a:r>
              <a:endParaRPr b="0" i="0" sz="1400" u="none" cap="none" strike="noStrike">
                <a:solidFill>
                  <a:srgbClr val="000000"/>
                </a:solidFill>
                <a:latin typeface="Noto Sans ExtraBold"/>
                <a:ea typeface="Noto Sans ExtraBold"/>
                <a:cs typeface="Noto Sans ExtraBold"/>
                <a:sym typeface="Noto Sans ExtraBold"/>
              </a:endParaRPr>
            </a:p>
          </p:txBody>
        </p:sp>
        <p:sp>
          <p:nvSpPr>
            <p:cNvPr id="1330" name="Google Shape;1330;p56"/>
            <p:cNvSpPr txBox="1"/>
            <p:nvPr/>
          </p:nvSpPr>
          <p:spPr>
            <a:xfrm>
              <a:off x="6523837" y="3114979"/>
              <a:ext cx="15381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富士山静岡空港</a:t>
              </a:r>
              <a:endParaRPr b="1" i="0" sz="1500" u="none" cap="none" strike="noStrike">
                <a:solidFill>
                  <a:srgbClr val="015BAC"/>
                </a:solidFill>
                <a:latin typeface="Noto Sans"/>
                <a:ea typeface="Noto Sans"/>
                <a:cs typeface="Noto Sans"/>
                <a:sym typeface="Noto Sans"/>
              </a:endParaRPr>
            </a:p>
          </p:txBody>
        </p:sp>
      </p:grpSp>
      <p:grpSp>
        <p:nvGrpSpPr>
          <p:cNvPr id="1331" name="Google Shape;1331;p56"/>
          <p:cNvGrpSpPr/>
          <p:nvPr/>
        </p:nvGrpSpPr>
        <p:grpSpPr>
          <a:xfrm>
            <a:off x="3247374" y="3644811"/>
            <a:ext cx="2704800" cy="1972014"/>
            <a:chOff x="3247374" y="3644811"/>
            <a:chExt cx="2704800" cy="1972014"/>
          </a:xfrm>
        </p:grpSpPr>
        <p:grpSp>
          <p:nvGrpSpPr>
            <p:cNvPr id="1332" name="Google Shape;1332;p56"/>
            <p:cNvGrpSpPr/>
            <p:nvPr/>
          </p:nvGrpSpPr>
          <p:grpSpPr>
            <a:xfrm>
              <a:off x="3247374" y="3644811"/>
              <a:ext cx="2704800" cy="1972014"/>
              <a:chOff x="3247374" y="3644811"/>
              <a:chExt cx="2704800" cy="1972014"/>
            </a:xfrm>
          </p:grpSpPr>
          <p:pic>
            <p:nvPicPr>
              <p:cNvPr descr="駅のホームと線路&#10;&#10;AI によって生成されたコンテンツは間違っている可能性があります。" id="1333" name="Google Shape;1333;p56"/>
              <p:cNvPicPr preferRelativeResize="0"/>
              <p:nvPr/>
            </p:nvPicPr>
            <p:blipFill rotWithShape="1">
              <a:blip r:embed="rId10">
                <a:alphaModFix/>
              </a:blip>
              <a:srcRect b="0" l="0" r="0" t="0"/>
              <a:stretch/>
            </p:blipFill>
            <p:spPr>
              <a:xfrm>
                <a:off x="3375241" y="3757852"/>
                <a:ext cx="2390388" cy="1462775"/>
              </a:xfrm>
              <a:prstGeom prst="rect">
                <a:avLst/>
              </a:prstGeom>
              <a:noFill/>
              <a:ln>
                <a:noFill/>
              </a:ln>
            </p:spPr>
          </p:pic>
          <p:sp>
            <p:nvSpPr>
              <p:cNvPr id="1334" name="Google Shape;1334;p56"/>
              <p:cNvSpPr txBox="1"/>
              <p:nvPr/>
            </p:nvSpPr>
            <p:spPr>
              <a:xfrm>
                <a:off x="3247374" y="5293725"/>
                <a:ext cx="27048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浜松市総合水泳場「ToBiO」</a:t>
                </a:r>
                <a:endParaRPr b="1" i="0" sz="1500" u="none" cap="none" strike="noStrike">
                  <a:solidFill>
                    <a:srgbClr val="015BAC"/>
                  </a:solidFill>
                  <a:latin typeface="Noto Sans"/>
                  <a:ea typeface="Noto Sans"/>
                  <a:cs typeface="Noto Sans"/>
                  <a:sym typeface="Noto Sans"/>
                </a:endParaRPr>
              </a:p>
            </p:txBody>
          </p:sp>
          <p:pic>
            <p:nvPicPr>
              <p:cNvPr id="1335" name="Google Shape;1335;p56"/>
              <p:cNvPicPr preferRelativeResize="0"/>
              <p:nvPr/>
            </p:nvPicPr>
            <p:blipFill rotWithShape="1">
              <a:blip r:embed="rId5">
                <a:alphaModFix/>
              </a:blip>
              <a:srcRect b="0" l="0" r="0" t="0"/>
              <a:stretch/>
            </p:blipFill>
            <p:spPr>
              <a:xfrm>
                <a:off x="3311161" y="3644811"/>
                <a:ext cx="538056" cy="621754"/>
              </a:xfrm>
              <a:prstGeom prst="rect">
                <a:avLst/>
              </a:prstGeom>
              <a:noFill/>
              <a:ln>
                <a:noFill/>
              </a:ln>
            </p:spPr>
          </p:pic>
          <p:sp>
            <p:nvSpPr>
              <p:cNvPr id="1336" name="Google Shape;1336;p56"/>
              <p:cNvSpPr txBox="1"/>
              <p:nvPr/>
            </p:nvSpPr>
            <p:spPr>
              <a:xfrm>
                <a:off x="3292950" y="3813209"/>
                <a:ext cx="574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浜松市</a:t>
                </a:r>
                <a:endParaRPr b="1" i="0" sz="1400" u="none" cap="none" strike="noStrike">
                  <a:solidFill>
                    <a:srgbClr val="000000"/>
                  </a:solidFill>
                  <a:latin typeface="Noto Sans"/>
                  <a:ea typeface="Noto Sans"/>
                  <a:cs typeface="Noto Sans"/>
                  <a:sym typeface="Noto Sans"/>
                </a:endParaRPr>
              </a:p>
            </p:txBody>
          </p:sp>
        </p:grpSp>
        <p:sp>
          <p:nvSpPr>
            <p:cNvPr id="1337" name="Google Shape;1337;p56"/>
            <p:cNvSpPr txBox="1"/>
            <p:nvPr/>
          </p:nvSpPr>
          <p:spPr>
            <a:xfrm>
              <a:off x="5054398" y="5201950"/>
              <a:ext cx="6414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rgbClr val="015BAC"/>
                  </a:solidFill>
                  <a:latin typeface="Noto Sans"/>
                  <a:ea typeface="Noto Sans"/>
                  <a:cs typeface="Noto Sans"/>
                  <a:sym typeface="Noto Sans"/>
                </a:rPr>
                <a:t>トビオ</a:t>
              </a:r>
              <a:endParaRPr b="1" i="0" sz="800" u="none" cap="none" strike="noStrike">
                <a:solidFill>
                  <a:srgbClr val="015BAC"/>
                </a:solidFill>
                <a:latin typeface="Noto Sans"/>
                <a:ea typeface="Noto Sans"/>
                <a:cs typeface="Noto Sans"/>
                <a:sym typeface="Noto Sans"/>
              </a:endParaRPr>
            </a:p>
          </p:txBody>
        </p:sp>
      </p:grpSp>
      <p:sp>
        <p:nvSpPr>
          <p:cNvPr id="1338" name="Google Shape;1338;p56"/>
          <p:cNvSpPr txBox="1"/>
          <p:nvPr/>
        </p:nvSpPr>
        <p:spPr>
          <a:xfrm>
            <a:off x="2395975" y="955671"/>
            <a:ext cx="4237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rgbClr val="015BAC"/>
                </a:solidFill>
                <a:latin typeface="Noto Sans JP"/>
                <a:ea typeface="Noto Sans JP"/>
                <a:cs typeface="Noto Sans JP"/>
                <a:sym typeface="Noto Sans JP"/>
              </a:rPr>
              <a:t>身近なまちの施設に税金が使われています。</a:t>
            </a:r>
            <a:endParaRPr b="1" i="0" sz="1600" u="none" cap="none" strike="noStrike">
              <a:solidFill>
                <a:srgbClr val="015BAC"/>
              </a:solidFill>
              <a:latin typeface="Noto Sans JP"/>
              <a:ea typeface="Noto Sans JP"/>
              <a:cs typeface="Noto Sans JP"/>
              <a:sym typeface="Noto Sans JP"/>
            </a:endParaRPr>
          </a:p>
        </p:txBody>
      </p:sp>
      <p:sp>
        <p:nvSpPr>
          <p:cNvPr id="1339" name="Google Shape;1339;p56"/>
          <p:cNvSpPr txBox="1"/>
          <p:nvPr/>
        </p:nvSpPr>
        <p:spPr>
          <a:xfrm>
            <a:off x="7276011" y="836022"/>
            <a:ext cx="1746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※〇〇市は所在地を表します。</a:t>
            </a:r>
            <a:endParaRPr b="0" i="0" sz="1400" u="none" cap="none" strike="noStrike">
              <a:solidFill>
                <a:srgbClr val="000000"/>
              </a:solidFill>
              <a:latin typeface="Noto Sans JP"/>
              <a:ea typeface="Noto Sans JP"/>
              <a:cs typeface="Noto Sans JP"/>
              <a:sym typeface="Noto Sans JP"/>
            </a:endParaRPr>
          </a:p>
        </p:txBody>
      </p:sp>
      <p:grpSp>
        <p:nvGrpSpPr>
          <p:cNvPr id="1340" name="Google Shape;1340;p56"/>
          <p:cNvGrpSpPr/>
          <p:nvPr/>
        </p:nvGrpSpPr>
        <p:grpSpPr>
          <a:xfrm>
            <a:off x="613505" y="5837242"/>
            <a:ext cx="7922100" cy="623100"/>
            <a:chOff x="613505" y="5837242"/>
            <a:chExt cx="7922100" cy="623100"/>
          </a:xfrm>
        </p:grpSpPr>
        <p:sp>
          <p:nvSpPr>
            <p:cNvPr id="1341" name="Google Shape;1341;p56"/>
            <p:cNvSpPr/>
            <p:nvPr/>
          </p:nvSpPr>
          <p:spPr>
            <a:xfrm>
              <a:off x="613505" y="5837242"/>
              <a:ext cx="7922100" cy="623100"/>
            </a:xfrm>
            <a:prstGeom prst="roundRect">
              <a:avLst>
                <a:gd fmla="val 14449" name="adj"/>
              </a:avLst>
            </a:prstGeom>
            <a:solidFill>
              <a:schemeClr val="lt1"/>
            </a:solidFill>
            <a:ln cap="rnd" cmpd="sng" w="12700">
              <a:solidFill>
                <a:srgbClr val="015BAC"/>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2" name="Google Shape;1342;p56"/>
            <p:cNvSpPr txBox="1"/>
            <p:nvPr/>
          </p:nvSpPr>
          <p:spPr>
            <a:xfrm>
              <a:off x="709181" y="5996758"/>
              <a:ext cx="75792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300"/>
                <a:buFont typeface="Noto Sans"/>
                <a:buNone/>
              </a:pPr>
              <a:r>
                <a:rPr b="1" i="0" lang="ja" sz="1300" u="none" cap="none" strike="noStrike">
                  <a:solidFill>
                    <a:schemeClr val="dk1"/>
                  </a:solidFill>
                  <a:latin typeface="Noto Sans JP"/>
                  <a:ea typeface="Noto Sans JP"/>
                  <a:cs typeface="Noto Sans JP"/>
                  <a:sym typeface="Noto Sans JP"/>
                </a:rPr>
                <a:t>ほかにはどんなものがあるでしょうか？</a:t>
              </a:r>
              <a:endParaRPr b="1" i="0" sz="1300" u="none" cap="none" strike="noStrike">
                <a:solidFill>
                  <a:schemeClr val="dk1"/>
                </a:solidFill>
                <a:latin typeface="Noto Sans JP"/>
                <a:ea typeface="Noto Sans JP"/>
                <a:cs typeface="Noto Sans JP"/>
                <a:sym typeface="Noto Sans JP"/>
              </a:endParaRPr>
            </a:p>
          </p:txBody>
        </p:sp>
      </p:grpSp>
      <p:sp>
        <p:nvSpPr>
          <p:cNvPr id="1343" name="Google Shape;1343;p56"/>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もっと税金について調べてみよう/税金が使われている身近なもの</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par>
                                <p:cTn fill="hold" nodeType="withEffect" presetClass="entr" presetID="10" presetSubtype="0">
                                  <p:stCondLst>
                                    <p:cond delay="0"/>
                                  </p:stCondLst>
                                  <p:childTnLst>
                                    <p:set>
                                      <p:cBhvr>
                                        <p:cTn dur="1" fill="hold">
                                          <p:stCondLst>
                                            <p:cond delay="0"/>
                                          </p:stCondLst>
                                        </p:cTn>
                                        <p:tgtEl>
                                          <p:spTgt spid="1310"/>
                                        </p:tgtEl>
                                        <p:attrNameLst>
                                          <p:attrName>style.visibility</p:attrName>
                                        </p:attrNameLst>
                                      </p:cBhvr>
                                      <p:to>
                                        <p:strVal val="visible"/>
                                      </p:to>
                                    </p:set>
                                    <p:animEffect filter="fade" transition="in">
                                      <p:cBhvr>
                                        <p:cTn dur="500"/>
                                        <p:tgtEl>
                                          <p:spTgt spid="1310"/>
                                        </p:tgtEl>
                                      </p:cBhvr>
                                    </p:animEffect>
                                  </p:childTnLst>
                                </p:cTn>
                              </p:par>
                              <p:par>
                                <p:cTn fill="hold" nodeType="with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31"/>
                                        </p:tgtEl>
                                        <p:attrNameLst>
                                          <p:attrName>style.visibility</p:attrName>
                                        </p:attrNameLst>
                                      </p:cBhvr>
                                      <p:to>
                                        <p:strVal val="visible"/>
                                      </p:to>
                                    </p:set>
                                    <p:animEffect filter="fade" transition="in">
                                      <p:cBhvr>
                                        <p:cTn dur="500"/>
                                        <p:tgtEl>
                                          <p:spTgt spid="1331"/>
                                        </p:tgtEl>
                                      </p:cBhvr>
                                    </p:animEffect>
                                  </p:childTnLst>
                                </p:cTn>
                              </p:par>
                              <p:par>
                                <p:cTn fill="hold" nodeType="with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1000"/>
                                        <p:tgtEl>
                                          <p:spTgt spid="1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7" name="Shape 1347"/>
        <p:cNvGrpSpPr/>
        <p:nvPr/>
      </p:nvGrpSpPr>
      <p:grpSpPr>
        <a:xfrm>
          <a:off x="0" y="0"/>
          <a:ext cx="0" cy="0"/>
          <a:chOff x="0" y="0"/>
          <a:chExt cx="0" cy="0"/>
        </a:xfrm>
      </p:grpSpPr>
      <p:pic>
        <p:nvPicPr>
          <p:cNvPr id="1348" name="Google Shape;1348;p57"/>
          <p:cNvPicPr preferRelativeResize="0"/>
          <p:nvPr/>
        </p:nvPicPr>
        <p:blipFill rotWithShape="1">
          <a:blip r:embed="rId3">
            <a:alphaModFix/>
          </a:blip>
          <a:srcRect b="0" l="0" r="0" t="0"/>
          <a:stretch/>
        </p:blipFill>
        <p:spPr>
          <a:xfrm>
            <a:off x="2324549" y="824470"/>
            <a:ext cx="3991983" cy="4480372"/>
          </a:xfrm>
          <a:prstGeom prst="rect">
            <a:avLst/>
          </a:prstGeom>
          <a:noFill/>
          <a:ln>
            <a:noFill/>
          </a:ln>
        </p:spPr>
      </p:pic>
      <p:grpSp>
        <p:nvGrpSpPr>
          <p:cNvPr id="1349" name="Google Shape;1349;p57"/>
          <p:cNvGrpSpPr/>
          <p:nvPr/>
        </p:nvGrpSpPr>
        <p:grpSpPr>
          <a:xfrm>
            <a:off x="6383991" y="1089025"/>
            <a:ext cx="1982426" cy="1110346"/>
            <a:chOff x="1747258" y="1133884"/>
            <a:chExt cx="1982426" cy="1110346"/>
          </a:xfrm>
        </p:grpSpPr>
        <p:sp>
          <p:nvSpPr>
            <p:cNvPr id="1350" name="Google Shape;1350;p57"/>
            <p:cNvSpPr/>
            <p:nvPr/>
          </p:nvSpPr>
          <p:spPr>
            <a:xfrm>
              <a:off x="1747258" y="1133884"/>
              <a:ext cx="1982426" cy="1110346"/>
            </a:xfrm>
            <a:prstGeom prst="ellipse">
              <a:avLst/>
            </a:prstGeom>
            <a:solidFill>
              <a:srgbClr val="DCD1F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51" name="Google Shape;1351;p57"/>
            <p:cNvSpPr txBox="1"/>
            <p:nvPr/>
          </p:nvSpPr>
          <p:spPr>
            <a:xfrm>
              <a:off x="1949245" y="1340654"/>
              <a:ext cx="1569600" cy="6741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経済の</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グローバル化</a:t>
              </a:r>
              <a:endParaRPr b="1" i="0" sz="1400" u="none" cap="none" strike="noStrike">
                <a:solidFill>
                  <a:srgbClr val="000000"/>
                </a:solidFill>
                <a:latin typeface="Arial"/>
                <a:ea typeface="Arial"/>
                <a:cs typeface="Arial"/>
                <a:sym typeface="Arial"/>
              </a:endParaRPr>
            </a:p>
          </p:txBody>
        </p:sp>
      </p:grpSp>
      <p:grpSp>
        <p:nvGrpSpPr>
          <p:cNvPr id="1352" name="Google Shape;1352;p57"/>
          <p:cNvGrpSpPr/>
          <p:nvPr/>
        </p:nvGrpSpPr>
        <p:grpSpPr>
          <a:xfrm>
            <a:off x="2531645" y="964878"/>
            <a:ext cx="1982426" cy="1110346"/>
            <a:chOff x="1747258" y="1133884"/>
            <a:chExt cx="1982426" cy="1110346"/>
          </a:xfrm>
        </p:grpSpPr>
        <p:sp>
          <p:nvSpPr>
            <p:cNvPr id="1353" name="Google Shape;1353;p57"/>
            <p:cNvSpPr/>
            <p:nvPr/>
          </p:nvSpPr>
          <p:spPr>
            <a:xfrm>
              <a:off x="1747258" y="1133884"/>
              <a:ext cx="1982426" cy="1110346"/>
            </a:xfrm>
            <a:prstGeom prst="ellipse">
              <a:avLst/>
            </a:prstGeom>
            <a:solidFill>
              <a:srgbClr val="BBD5F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54" name="Google Shape;1354;p57"/>
            <p:cNvSpPr txBox="1"/>
            <p:nvPr/>
          </p:nvSpPr>
          <p:spPr>
            <a:xfrm>
              <a:off x="1833828" y="1427208"/>
              <a:ext cx="18006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経済成長の停滞</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（デフレ・不況）</a:t>
              </a:r>
              <a:endParaRPr b="1" i="0" sz="1400" u="none" cap="none" strike="noStrike">
                <a:solidFill>
                  <a:srgbClr val="000000"/>
                </a:solidFill>
                <a:latin typeface="Arial"/>
                <a:ea typeface="Arial"/>
                <a:cs typeface="Arial"/>
                <a:sym typeface="Arial"/>
              </a:endParaRPr>
            </a:p>
          </p:txBody>
        </p:sp>
      </p:grpSp>
      <p:sp>
        <p:nvSpPr>
          <p:cNvPr id="1355" name="Google Shape;1355;p5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おわりに</a:t>
            </a:r>
            <a:endParaRPr b="0" i="0" sz="2100" u="none" cap="none" strike="noStrike">
              <a:solidFill>
                <a:srgbClr val="000000"/>
              </a:solidFill>
              <a:latin typeface="Arial"/>
              <a:ea typeface="Arial"/>
              <a:cs typeface="Arial"/>
              <a:sym typeface="Arial"/>
            </a:endParaRPr>
          </a:p>
        </p:txBody>
      </p:sp>
      <p:sp>
        <p:nvSpPr>
          <p:cNvPr id="1356" name="Google Shape;1356;p57"/>
          <p:cNvSpPr/>
          <p:nvPr/>
        </p:nvSpPr>
        <p:spPr>
          <a:xfrm>
            <a:off x="323851" y="5223353"/>
            <a:ext cx="8519134" cy="1229835"/>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1357" name="Google Shape;1357;p57"/>
          <p:cNvSpPr txBox="1"/>
          <p:nvPr/>
        </p:nvSpPr>
        <p:spPr>
          <a:xfrm>
            <a:off x="337348" y="5324024"/>
            <a:ext cx="8393293" cy="1066534"/>
          </a:xfrm>
          <a:prstGeom prst="rect">
            <a:avLst/>
          </a:prstGeom>
          <a:noFill/>
          <a:ln>
            <a:noFill/>
          </a:ln>
        </p:spPr>
        <p:txBody>
          <a:bodyPr anchorCtr="0" anchor="t" bIns="45700" lIns="91425" spcFirstLastPara="1" rIns="91425" wrap="square" tIns="45700">
            <a:noAutofit/>
          </a:bodyPr>
          <a:lstStyle/>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税金を考えることは、日本の将来の姿を考えることにも通じます。</a:t>
            </a:r>
            <a:endParaRPr b="1" i="0" sz="1400" u="none" cap="none" strike="noStrike">
              <a:solidFill>
                <a:srgbClr val="000000"/>
              </a:solidFill>
              <a:latin typeface="Arial"/>
              <a:ea typeface="Arial"/>
              <a:cs typeface="Arial"/>
              <a:sym typeface="Arial"/>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様々な課題がある中、税金のあり方や国民の負担と受益（福祉・公共サービス）が</a:t>
            </a:r>
            <a:endParaRPr b="1" i="0" sz="1700" u="none" cap="none" strike="noStrike">
              <a:solidFill>
                <a:schemeClr val="dk1"/>
              </a:solidFill>
              <a:latin typeface="Noto Sans JP"/>
              <a:ea typeface="Noto Sans JP"/>
              <a:cs typeface="Noto Sans JP"/>
              <a:sym typeface="Noto Sans JP"/>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どうあるべきか、私たち一人ひとりが考えることが大切です。</a:t>
            </a:r>
            <a:endParaRPr b="1" i="0" sz="1400" u="none" cap="none" strike="noStrike">
              <a:solidFill>
                <a:srgbClr val="000000"/>
              </a:solidFill>
              <a:latin typeface="Arial"/>
              <a:ea typeface="Arial"/>
              <a:cs typeface="Arial"/>
              <a:sym typeface="Arial"/>
            </a:endParaRPr>
          </a:p>
        </p:txBody>
      </p:sp>
      <p:grpSp>
        <p:nvGrpSpPr>
          <p:cNvPr id="1358" name="Google Shape;1358;p57"/>
          <p:cNvGrpSpPr/>
          <p:nvPr/>
        </p:nvGrpSpPr>
        <p:grpSpPr>
          <a:xfrm>
            <a:off x="557742" y="1973937"/>
            <a:ext cx="2177400" cy="1110346"/>
            <a:chOff x="1645313" y="1133884"/>
            <a:chExt cx="2177400" cy="1110346"/>
          </a:xfrm>
        </p:grpSpPr>
        <p:sp>
          <p:nvSpPr>
            <p:cNvPr id="1359" name="Google Shape;1359;p57"/>
            <p:cNvSpPr/>
            <p:nvPr/>
          </p:nvSpPr>
          <p:spPr>
            <a:xfrm>
              <a:off x="1747258" y="1133884"/>
              <a:ext cx="1982426" cy="1110346"/>
            </a:xfrm>
            <a:prstGeom prst="ellipse">
              <a:avLst/>
            </a:prstGeom>
            <a:solidFill>
              <a:srgbClr val="AEE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60" name="Google Shape;1360;p57"/>
            <p:cNvSpPr txBox="1"/>
            <p:nvPr/>
          </p:nvSpPr>
          <p:spPr>
            <a:xfrm>
              <a:off x="1645313" y="1343984"/>
              <a:ext cx="21774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財政赤字</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財政健全化・歳出の見直し）</a:t>
              </a:r>
              <a:endParaRPr b="1" i="0" sz="1300" u="none" cap="none" strike="noStrike">
                <a:solidFill>
                  <a:srgbClr val="000000"/>
                </a:solidFill>
                <a:latin typeface="Arial"/>
                <a:ea typeface="Arial"/>
                <a:cs typeface="Arial"/>
                <a:sym typeface="Arial"/>
              </a:endParaRPr>
            </a:p>
          </p:txBody>
        </p:sp>
      </p:grpSp>
      <p:grpSp>
        <p:nvGrpSpPr>
          <p:cNvPr id="1361" name="Google Shape;1361;p57"/>
          <p:cNvGrpSpPr/>
          <p:nvPr/>
        </p:nvGrpSpPr>
        <p:grpSpPr>
          <a:xfrm>
            <a:off x="337348" y="3517943"/>
            <a:ext cx="1982426" cy="1110346"/>
            <a:chOff x="1747258" y="1133884"/>
            <a:chExt cx="1982426" cy="1110346"/>
          </a:xfrm>
        </p:grpSpPr>
        <p:sp>
          <p:nvSpPr>
            <p:cNvPr id="1362" name="Google Shape;1362;p57"/>
            <p:cNvSpPr/>
            <p:nvPr/>
          </p:nvSpPr>
          <p:spPr>
            <a:xfrm>
              <a:off x="1747258" y="1133884"/>
              <a:ext cx="1982426" cy="1110346"/>
            </a:xfrm>
            <a:prstGeom prst="ellipse">
              <a:avLst/>
            </a:prstGeom>
            <a:solidFill>
              <a:srgbClr val="BAF0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63" name="Google Shape;1363;p57"/>
            <p:cNvSpPr txBox="1"/>
            <p:nvPr/>
          </p:nvSpPr>
          <p:spPr>
            <a:xfrm>
              <a:off x="2180076" y="1339670"/>
              <a:ext cx="1107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公債の</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債務残高</a:t>
              </a:r>
              <a:endParaRPr b="1" i="0" sz="1400" u="none" cap="none" strike="noStrike">
                <a:solidFill>
                  <a:srgbClr val="000000"/>
                </a:solidFill>
                <a:latin typeface="Arial"/>
                <a:ea typeface="Arial"/>
                <a:cs typeface="Arial"/>
                <a:sym typeface="Arial"/>
              </a:endParaRPr>
            </a:p>
          </p:txBody>
        </p:sp>
      </p:grpSp>
      <p:grpSp>
        <p:nvGrpSpPr>
          <p:cNvPr id="1364" name="Google Shape;1364;p57"/>
          <p:cNvGrpSpPr/>
          <p:nvPr/>
        </p:nvGrpSpPr>
        <p:grpSpPr>
          <a:xfrm>
            <a:off x="6790325" y="2499960"/>
            <a:ext cx="1982426" cy="1110346"/>
            <a:chOff x="1747258" y="1133884"/>
            <a:chExt cx="1982426" cy="1110346"/>
          </a:xfrm>
        </p:grpSpPr>
        <p:sp>
          <p:nvSpPr>
            <p:cNvPr id="1365" name="Google Shape;1365;p57"/>
            <p:cNvSpPr/>
            <p:nvPr/>
          </p:nvSpPr>
          <p:spPr>
            <a:xfrm>
              <a:off x="1747258" y="1133884"/>
              <a:ext cx="1982426" cy="1110346"/>
            </a:xfrm>
            <a:prstGeom prst="ellipse">
              <a:avLst/>
            </a:prstGeom>
            <a:solidFill>
              <a:srgbClr val="FBD1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66" name="Google Shape;1366;p57"/>
            <p:cNvSpPr txBox="1"/>
            <p:nvPr/>
          </p:nvSpPr>
          <p:spPr>
            <a:xfrm>
              <a:off x="1941437" y="1321614"/>
              <a:ext cx="1608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少子高齢化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社会保障費の増加、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働き手の減少）</a:t>
              </a:r>
              <a:endParaRPr b="1" i="0" sz="1300" u="none" cap="none" strike="noStrike">
                <a:solidFill>
                  <a:srgbClr val="000000"/>
                </a:solidFill>
                <a:latin typeface="Arial"/>
                <a:ea typeface="Arial"/>
                <a:cs typeface="Arial"/>
                <a:sym typeface="Arial"/>
              </a:endParaRPr>
            </a:p>
          </p:txBody>
        </p:sp>
      </p:grpSp>
      <p:grpSp>
        <p:nvGrpSpPr>
          <p:cNvPr id="1367" name="Google Shape;1367;p57"/>
          <p:cNvGrpSpPr/>
          <p:nvPr/>
        </p:nvGrpSpPr>
        <p:grpSpPr>
          <a:xfrm>
            <a:off x="6087036" y="3875440"/>
            <a:ext cx="1982426" cy="1110346"/>
            <a:chOff x="1747258" y="1133884"/>
            <a:chExt cx="1982426" cy="1110346"/>
          </a:xfrm>
        </p:grpSpPr>
        <p:sp>
          <p:nvSpPr>
            <p:cNvPr id="1368" name="Google Shape;1368;p57"/>
            <p:cNvSpPr/>
            <p:nvPr/>
          </p:nvSpPr>
          <p:spPr>
            <a:xfrm>
              <a:off x="1747258" y="1133884"/>
              <a:ext cx="1982426" cy="1110346"/>
            </a:xfrm>
            <a:prstGeom prst="ellipse">
              <a:avLst/>
            </a:prstGeom>
            <a:solidFill>
              <a:srgbClr val="FFD7C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69" name="Google Shape;1369;p57"/>
            <p:cNvSpPr txBox="1"/>
            <p:nvPr/>
          </p:nvSpPr>
          <p:spPr>
            <a:xfrm>
              <a:off x="1787662" y="1288518"/>
              <a:ext cx="1892700" cy="752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雇用環境の変化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（非正規労働者の増加、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外国人労働者の受け入れ）</a:t>
              </a:r>
              <a:endParaRPr b="1" i="0" sz="1300" u="none" cap="none" strike="noStrike">
                <a:solidFill>
                  <a:srgbClr val="000000"/>
                </a:solidFill>
                <a:latin typeface="Arial"/>
                <a:ea typeface="Arial"/>
                <a:cs typeface="Arial"/>
                <a:sym typeface="Arial"/>
              </a:endParaRPr>
            </a:p>
          </p:txBody>
        </p:sp>
      </p:grpSp>
      <p:sp>
        <p:nvSpPr>
          <p:cNvPr id="1370" name="Google Shape;1370;p5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26</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8"/>
                                        </p:tgtEl>
                                        <p:attrNameLst>
                                          <p:attrName>style.visibility</p:attrName>
                                        </p:attrNameLst>
                                      </p:cBhvr>
                                      <p:to>
                                        <p:strVal val="visible"/>
                                      </p:to>
                                    </p:set>
                                    <p:animEffect filter="fade" transition="in">
                                      <p:cBhvr>
                                        <p:cTn dur="500"/>
                                        <p:tgtEl>
                                          <p:spTgt spid="1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1"/>
                                        </p:tgtEl>
                                        <p:attrNameLst>
                                          <p:attrName>style.visibility</p:attrName>
                                        </p:attrNameLst>
                                      </p:cBhvr>
                                      <p:to>
                                        <p:strVal val="visible"/>
                                      </p:to>
                                    </p:set>
                                    <p:animEffect filter="fade" transition="in">
                                      <p:cBhvr>
                                        <p:cTn dur="500"/>
                                        <p:tgtEl>
                                          <p:spTgt spid="1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8"/>
                                        </p:tgtEl>
                                        <p:attrNameLst>
                                          <p:attrName>style.visibility</p:attrName>
                                        </p:attrNameLst>
                                      </p:cBhvr>
                                      <p:to>
                                        <p:strVal val="visible"/>
                                      </p:to>
                                    </p:set>
                                    <p:animEffect filter="fade" transition="in">
                                      <p:cBhvr>
                                        <p:cTn dur="500"/>
                                        <p:tgtEl>
                                          <p:spTgt spid="1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500"/>
                                        <p:tgtEl>
                                          <p:spTgt spid="1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500"/>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500"/>
                                        <p:tgtEl>
                                          <p:spTgt spid="1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600"/>
                                        <p:tgtEl>
                                          <p:spTgt spid="1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5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国税庁ホームページの紹介</a:t>
            </a:r>
            <a:endParaRPr b="0" i="0" sz="2100" u="none" cap="none" strike="noStrike">
              <a:solidFill>
                <a:srgbClr val="000000"/>
              </a:solidFill>
              <a:latin typeface="Arial"/>
              <a:ea typeface="Arial"/>
              <a:cs typeface="Arial"/>
              <a:sym typeface="Arial"/>
            </a:endParaRPr>
          </a:p>
        </p:txBody>
      </p:sp>
      <p:sp>
        <p:nvSpPr>
          <p:cNvPr id="1376" name="Google Shape;1376;p5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27</a:t>
            </a:r>
            <a:endParaRPr/>
          </a:p>
        </p:txBody>
      </p:sp>
      <p:sp>
        <p:nvSpPr>
          <p:cNvPr id="1377" name="Google Shape;1377;p58"/>
          <p:cNvSpPr txBox="1"/>
          <p:nvPr/>
        </p:nvSpPr>
        <p:spPr>
          <a:xfrm>
            <a:off x="190150" y="926450"/>
            <a:ext cx="8953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5BAD"/>
              </a:buClr>
              <a:buSzPts val="1700"/>
              <a:buFont typeface="Noto Sans JP"/>
              <a:buNone/>
            </a:pPr>
            <a:r>
              <a:rPr b="1" i="0" lang="ja" sz="1600" u="none" cap="none" strike="noStrike">
                <a:solidFill>
                  <a:srgbClr val="005BAD"/>
                </a:solidFill>
                <a:latin typeface="Noto Sans JP"/>
                <a:ea typeface="Noto Sans JP"/>
                <a:cs typeface="Noto Sans JP"/>
                <a:sym typeface="Noto Sans JP"/>
              </a:rPr>
              <a:t>税金について、もっと詳しく知りたい人は、国税庁ホームページの「税の学習コーナー」へ。</a:t>
            </a:r>
            <a:endParaRPr b="1" i="0" sz="1600" u="none" cap="none" strike="noStrike">
              <a:solidFill>
                <a:srgbClr val="000000"/>
              </a:solidFill>
              <a:latin typeface="Arial"/>
              <a:ea typeface="Arial"/>
              <a:cs typeface="Arial"/>
              <a:sym typeface="Arial"/>
            </a:endParaRPr>
          </a:p>
        </p:txBody>
      </p:sp>
      <p:pic>
        <p:nvPicPr>
          <p:cNvPr id="1378" name="Google Shape;1378;p58"/>
          <p:cNvPicPr preferRelativeResize="0"/>
          <p:nvPr/>
        </p:nvPicPr>
        <p:blipFill rotWithShape="1">
          <a:blip r:embed="rId3">
            <a:alphaModFix/>
          </a:blip>
          <a:srcRect b="0" l="0" r="0" t="0"/>
          <a:stretch/>
        </p:blipFill>
        <p:spPr>
          <a:xfrm>
            <a:off x="8261595" y="62531"/>
            <a:ext cx="606279" cy="602069"/>
          </a:xfrm>
          <a:prstGeom prst="rect">
            <a:avLst/>
          </a:prstGeom>
          <a:noFill/>
          <a:ln>
            <a:noFill/>
          </a:ln>
        </p:spPr>
      </p:pic>
      <p:grpSp>
        <p:nvGrpSpPr>
          <p:cNvPr id="1379" name="Google Shape;1379;p58"/>
          <p:cNvGrpSpPr/>
          <p:nvPr/>
        </p:nvGrpSpPr>
        <p:grpSpPr>
          <a:xfrm>
            <a:off x="408221" y="4787785"/>
            <a:ext cx="2006355" cy="1408734"/>
            <a:chOff x="276126" y="4999439"/>
            <a:chExt cx="2070467" cy="1453749"/>
          </a:xfrm>
        </p:grpSpPr>
        <p:pic>
          <p:nvPicPr>
            <p:cNvPr descr="コンピュータ が含まれている画像&#10;&#10;自動的に生成された説明" id="1380" name="Google Shape;1380;p58"/>
            <p:cNvPicPr preferRelativeResize="0"/>
            <p:nvPr/>
          </p:nvPicPr>
          <p:blipFill rotWithShape="1">
            <a:blip r:embed="rId4">
              <a:alphaModFix/>
            </a:blip>
            <a:srcRect b="0" l="0" r="0" t="0"/>
            <a:stretch/>
          </p:blipFill>
          <p:spPr>
            <a:xfrm>
              <a:off x="276126" y="4999439"/>
              <a:ext cx="2070467" cy="1453749"/>
            </a:xfrm>
            <a:prstGeom prst="rect">
              <a:avLst/>
            </a:prstGeom>
            <a:noFill/>
            <a:ln>
              <a:noFill/>
            </a:ln>
          </p:spPr>
        </p:pic>
        <p:pic>
          <p:nvPicPr>
            <p:cNvPr id="1381" name="Google Shape;1381;p58"/>
            <p:cNvPicPr preferRelativeResize="0"/>
            <p:nvPr/>
          </p:nvPicPr>
          <p:blipFill rotWithShape="1">
            <a:blip r:embed="rId5">
              <a:alphaModFix/>
            </a:blip>
            <a:srcRect b="0" l="0" r="0" t="0"/>
            <a:stretch/>
          </p:blipFill>
          <p:spPr>
            <a:xfrm>
              <a:off x="1217079" y="5450114"/>
              <a:ext cx="548824" cy="413743"/>
            </a:xfrm>
            <a:prstGeom prst="rect">
              <a:avLst/>
            </a:prstGeom>
            <a:noFill/>
            <a:ln>
              <a:noFill/>
            </a:ln>
          </p:spPr>
        </p:pic>
      </p:grpSp>
      <p:grpSp>
        <p:nvGrpSpPr>
          <p:cNvPr id="1382" name="Google Shape;1382;p58"/>
          <p:cNvGrpSpPr/>
          <p:nvPr/>
        </p:nvGrpSpPr>
        <p:grpSpPr>
          <a:xfrm>
            <a:off x="1332596" y="1492804"/>
            <a:ext cx="7408277" cy="4473133"/>
            <a:chOff x="1222872" y="1553378"/>
            <a:chExt cx="7645002" cy="4616068"/>
          </a:xfrm>
        </p:grpSpPr>
        <p:sp>
          <p:nvSpPr>
            <p:cNvPr id="1383" name="Google Shape;1383;p58"/>
            <p:cNvSpPr/>
            <p:nvPr/>
          </p:nvSpPr>
          <p:spPr>
            <a:xfrm>
              <a:off x="1222872" y="1553378"/>
              <a:ext cx="1575412" cy="4616068"/>
            </a:xfrm>
            <a:custGeom>
              <a:rect b="b" l="l" r="r" t="t"/>
              <a:pathLst>
                <a:path extrusionOk="0" h="4616068" w="1575412">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pic>
          <p:nvPicPr>
            <p:cNvPr id="1384" name="Google Shape;1384;p58"/>
            <p:cNvPicPr preferRelativeResize="0"/>
            <p:nvPr/>
          </p:nvPicPr>
          <p:blipFill rotWithShape="1">
            <a:blip r:embed="rId5">
              <a:alphaModFix/>
            </a:blip>
            <a:srcRect b="0" l="0" r="0" t="0"/>
            <a:stretch/>
          </p:blipFill>
          <p:spPr>
            <a:xfrm>
              <a:off x="2787267" y="1572532"/>
              <a:ext cx="6080607" cy="4584012"/>
            </a:xfrm>
            <a:prstGeom prst="rect">
              <a:avLst/>
            </a:prstGeom>
            <a:noFill/>
            <a:ln cap="flat" cmpd="sng" w="28575">
              <a:solidFill>
                <a:schemeClr val="dk1"/>
              </a:solidFill>
              <a:prstDash val="solid"/>
              <a:round/>
              <a:headEnd len="sm" w="sm" type="none"/>
              <a:tailEnd len="sm" w="sm" type="none"/>
            </a:ln>
          </p:spPr>
        </p:pic>
      </p:grpSp>
      <p:grpSp>
        <p:nvGrpSpPr>
          <p:cNvPr id="1385" name="Google Shape;1385;p58"/>
          <p:cNvGrpSpPr/>
          <p:nvPr/>
        </p:nvGrpSpPr>
        <p:grpSpPr>
          <a:xfrm>
            <a:off x="287921" y="6410880"/>
            <a:ext cx="8532000" cy="374400"/>
            <a:chOff x="322211" y="6410880"/>
            <a:chExt cx="8532000" cy="374400"/>
          </a:xfrm>
        </p:grpSpPr>
        <p:sp>
          <p:nvSpPr>
            <p:cNvPr id="1386" name="Google Shape;1386;p58"/>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387" name="Google Shape;1387;p58"/>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1388" name="Google Shape;1388;p58"/>
          <p:cNvSpPr txBox="1"/>
          <p:nvPr/>
        </p:nvSpPr>
        <p:spPr>
          <a:xfrm>
            <a:off x="827561" y="6473251"/>
            <a:ext cx="71133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税の学習コーナー </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6"/>
              </a:rPr>
              <a:t>https://www.nta.go.jp/taxes/kids/index.htm</a:t>
            </a:r>
            <a:endParaRPr b="0" i="0" sz="1100" u="none" cap="none" strike="noStrike">
              <a:solidFill>
                <a:schemeClr val="dk1"/>
              </a:solidFill>
              <a:latin typeface="Arial"/>
              <a:ea typeface="Arial"/>
              <a:cs typeface="Arial"/>
              <a:sym typeface="Arial"/>
            </a:endParaRPr>
          </a:p>
        </p:txBody>
      </p:sp>
      <p:grpSp>
        <p:nvGrpSpPr>
          <p:cNvPr id="1389" name="Google Shape;1389;p58"/>
          <p:cNvGrpSpPr/>
          <p:nvPr/>
        </p:nvGrpSpPr>
        <p:grpSpPr>
          <a:xfrm>
            <a:off x="-29058" y="6108950"/>
            <a:ext cx="832642" cy="749313"/>
            <a:chOff x="-35154" y="5996310"/>
            <a:chExt cx="945432" cy="850815"/>
          </a:xfrm>
        </p:grpSpPr>
        <p:sp>
          <p:nvSpPr>
            <p:cNvPr id="1390" name="Google Shape;1390;p58"/>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91" name="Google Shape;1391;p58"/>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92" name="Google Shape;1392;p58"/>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600"/>
                                        <p:tgtEl>
                                          <p:spTgt spid="1377"/>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par>
                                <p:cTn fill="hold" nodeType="with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1750"/>
                                        <p:tgtEl>
                                          <p:spTgt spid="1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sp>
        <p:nvSpPr>
          <p:cNvPr id="1398" name="Google Shape;1398;p5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399" name="Google Shape;1399;p59"/>
          <p:cNvGrpSpPr/>
          <p:nvPr/>
        </p:nvGrpSpPr>
        <p:grpSpPr>
          <a:xfrm>
            <a:off x="349447" y="1061292"/>
            <a:ext cx="8661578" cy="5628779"/>
            <a:chOff x="349447" y="1061292"/>
            <a:chExt cx="8661578" cy="5628779"/>
          </a:xfrm>
        </p:grpSpPr>
        <p:grpSp>
          <p:nvGrpSpPr>
            <p:cNvPr id="1400" name="Google Shape;1400;p59"/>
            <p:cNvGrpSpPr/>
            <p:nvPr/>
          </p:nvGrpSpPr>
          <p:grpSpPr>
            <a:xfrm>
              <a:off x="5200651" y="4270949"/>
              <a:ext cx="3378198" cy="1888899"/>
              <a:chOff x="4786169" y="3606800"/>
              <a:chExt cx="3958604" cy="2213429"/>
            </a:xfrm>
          </p:grpSpPr>
          <p:sp>
            <p:nvSpPr>
              <p:cNvPr id="1401" name="Google Shape;1401;p59"/>
              <p:cNvSpPr/>
              <p:nvPr/>
            </p:nvSpPr>
            <p:spPr>
              <a:xfrm>
                <a:off x="4786169" y="3606800"/>
                <a:ext cx="3958604" cy="2213429"/>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02" name="Google Shape;1402;p59"/>
              <p:cNvGrpSpPr/>
              <p:nvPr/>
            </p:nvGrpSpPr>
            <p:grpSpPr>
              <a:xfrm>
                <a:off x="5007429" y="4127500"/>
                <a:ext cx="870857" cy="228599"/>
                <a:chOff x="5007429" y="4127500"/>
                <a:chExt cx="870857" cy="228599"/>
              </a:xfrm>
            </p:grpSpPr>
            <p:sp>
              <p:nvSpPr>
                <p:cNvPr id="1403" name="Google Shape;1403;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4" name="Google Shape;1404;p59"/>
                <p:cNvSpPr txBox="1"/>
                <p:nvPr/>
              </p:nvSpPr>
              <p:spPr>
                <a:xfrm>
                  <a:off x="5109031" y="4173491"/>
                  <a:ext cx="45645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井口 卓也</a:t>
                  </a:r>
                  <a:endParaRPr b="1" i="0" sz="700" u="none" cap="none" strike="noStrike">
                    <a:solidFill>
                      <a:schemeClr val="dk1"/>
                    </a:solidFill>
                    <a:latin typeface="Noto Sans"/>
                    <a:ea typeface="Noto Sans"/>
                    <a:cs typeface="Noto Sans"/>
                    <a:sym typeface="Noto Sans"/>
                  </a:endParaRPr>
                </a:p>
              </p:txBody>
            </p:sp>
          </p:grpSp>
          <p:grpSp>
            <p:nvGrpSpPr>
              <p:cNvPr id="1405" name="Google Shape;1405;p59"/>
              <p:cNvGrpSpPr/>
              <p:nvPr/>
            </p:nvGrpSpPr>
            <p:grpSpPr>
              <a:xfrm>
                <a:off x="5934529" y="4127500"/>
                <a:ext cx="2609396" cy="228600"/>
                <a:chOff x="5934529" y="4127500"/>
                <a:chExt cx="2609396" cy="228600"/>
              </a:xfrm>
            </p:grpSpPr>
            <p:sp>
              <p:nvSpPr>
                <p:cNvPr id="1406" name="Google Shape;1406;p59"/>
                <p:cNvSpPr/>
                <p:nvPr/>
              </p:nvSpPr>
              <p:spPr>
                <a:xfrm>
                  <a:off x="5934529" y="4127500"/>
                  <a:ext cx="2609396"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7" name="Google Shape;1407;p59"/>
                <p:cNvSpPr txBox="1"/>
                <p:nvPr/>
              </p:nvSpPr>
              <p:spPr>
                <a:xfrm>
                  <a:off x="6081488" y="4173491"/>
                  <a:ext cx="1157103"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静岡市立清水興津小学校</a:t>
                  </a:r>
                  <a:endParaRPr b="1" i="0" sz="700" u="none" cap="none" strike="noStrike">
                    <a:solidFill>
                      <a:schemeClr val="dk1"/>
                    </a:solidFill>
                    <a:latin typeface="Noto Sans"/>
                    <a:ea typeface="Noto Sans"/>
                    <a:cs typeface="Noto Sans"/>
                    <a:sym typeface="Noto Sans"/>
                  </a:endParaRPr>
                </a:p>
              </p:txBody>
            </p:sp>
          </p:grpSp>
          <p:sp>
            <p:nvSpPr>
              <p:cNvPr id="1408" name="Google Shape;1408;p59"/>
              <p:cNvSpPr/>
              <p:nvPr/>
            </p:nvSpPr>
            <p:spPr>
              <a:xfrm>
                <a:off x="4990686" y="3766457"/>
                <a:ext cx="2588607" cy="260119"/>
              </a:xfrm>
              <a:prstGeom prst="roundRect">
                <a:avLst>
                  <a:gd fmla="val 50000"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FFFF"/>
                    </a:solidFill>
                    <a:latin typeface="Noto Sans"/>
                    <a:ea typeface="Noto Sans"/>
                    <a:cs typeface="Noto Sans"/>
                    <a:sym typeface="Noto Sans"/>
                  </a:rPr>
                  <a:t>編集に協力していただいた先生（敬称略）</a:t>
                </a:r>
                <a:endParaRPr b="1" i="0" sz="1400" u="none" cap="none" strike="noStrike">
                  <a:solidFill>
                    <a:srgbClr val="000000"/>
                  </a:solidFill>
                  <a:latin typeface="Noto Sans"/>
                  <a:ea typeface="Noto Sans"/>
                  <a:cs typeface="Noto Sans"/>
                  <a:sym typeface="Noto Sans"/>
                </a:endParaRPr>
              </a:p>
            </p:txBody>
          </p:sp>
          <p:sp>
            <p:nvSpPr>
              <p:cNvPr id="1409" name="Google Shape;1409;p59"/>
              <p:cNvSpPr txBox="1"/>
              <p:nvPr/>
            </p:nvSpPr>
            <p:spPr>
              <a:xfrm>
                <a:off x="7526981" y="3848051"/>
                <a:ext cx="1213500" cy="21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（令和７年３月現在）</a:t>
                </a:r>
                <a:endParaRPr b="0" i="0" sz="1400" u="none" cap="none" strike="noStrike">
                  <a:solidFill>
                    <a:srgbClr val="000000"/>
                  </a:solidFill>
                  <a:latin typeface="Noto Sans"/>
                  <a:ea typeface="Noto Sans"/>
                  <a:cs typeface="Noto Sans"/>
                  <a:sym typeface="Noto Sans"/>
                </a:endParaRPr>
              </a:p>
            </p:txBody>
          </p:sp>
          <p:grpSp>
            <p:nvGrpSpPr>
              <p:cNvPr id="1410" name="Google Shape;1410;p59"/>
              <p:cNvGrpSpPr/>
              <p:nvPr/>
            </p:nvGrpSpPr>
            <p:grpSpPr>
              <a:xfrm>
                <a:off x="5007429" y="4381500"/>
                <a:ext cx="870857" cy="228599"/>
                <a:chOff x="5007429" y="4127500"/>
                <a:chExt cx="870857" cy="228599"/>
              </a:xfrm>
            </p:grpSpPr>
            <p:sp>
              <p:nvSpPr>
                <p:cNvPr id="1411" name="Google Shape;1411;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2" name="Google Shape;1412;p59"/>
                <p:cNvSpPr txBox="1"/>
                <p:nvPr/>
              </p:nvSpPr>
              <p:spPr>
                <a:xfrm>
                  <a:off x="5109031" y="4173491"/>
                  <a:ext cx="351264"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木内 敦</a:t>
                  </a:r>
                  <a:endParaRPr b="1" i="0" sz="700" u="none" cap="none" strike="noStrike">
                    <a:solidFill>
                      <a:schemeClr val="dk1"/>
                    </a:solidFill>
                    <a:latin typeface="Noto Sans"/>
                    <a:ea typeface="Noto Sans"/>
                    <a:cs typeface="Noto Sans"/>
                    <a:sym typeface="Noto Sans"/>
                  </a:endParaRPr>
                </a:p>
              </p:txBody>
            </p:sp>
          </p:grpSp>
          <p:grpSp>
            <p:nvGrpSpPr>
              <p:cNvPr id="1413" name="Google Shape;1413;p59"/>
              <p:cNvGrpSpPr/>
              <p:nvPr/>
            </p:nvGrpSpPr>
            <p:grpSpPr>
              <a:xfrm>
                <a:off x="5934529" y="4381500"/>
                <a:ext cx="2609396" cy="228599"/>
                <a:chOff x="5934529" y="4127500"/>
                <a:chExt cx="2609396" cy="228599"/>
              </a:xfrm>
            </p:grpSpPr>
            <p:sp>
              <p:nvSpPr>
                <p:cNvPr id="1414" name="Google Shape;1414;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5" name="Google Shape;1415;p59"/>
                <p:cNvSpPr txBox="1"/>
                <p:nvPr/>
              </p:nvSpPr>
              <p:spPr>
                <a:xfrm>
                  <a:off x="6081488" y="4173491"/>
                  <a:ext cx="1051912"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静岡市立長田東小学校</a:t>
                  </a:r>
                  <a:endParaRPr b="1" i="0" sz="700" u="none" cap="none" strike="noStrike">
                    <a:solidFill>
                      <a:schemeClr val="dk1"/>
                    </a:solidFill>
                    <a:latin typeface="Noto Sans"/>
                    <a:ea typeface="Noto Sans"/>
                    <a:cs typeface="Noto Sans"/>
                    <a:sym typeface="Noto Sans"/>
                  </a:endParaRPr>
                </a:p>
              </p:txBody>
            </p:sp>
          </p:grpSp>
          <p:grpSp>
            <p:nvGrpSpPr>
              <p:cNvPr id="1416" name="Google Shape;1416;p59"/>
              <p:cNvGrpSpPr/>
              <p:nvPr/>
            </p:nvGrpSpPr>
            <p:grpSpPr>
              <a:xfrm>
                <a:off x="5007429" y="4635500"/>
                <a:ext cx="870857" cy="228599"/>
                <a:chOff x="5007429" y="4127500"/>
                <a:chExt cx="870857" cy="228599"/>
              </a:xfrm>
            </p:grpSpPr>
            <p:sp>
              <p:nvSpPr>
                <p:cNvPr id="1417" name="Google Shape;1417;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8" name="Google Shape;1418;p59"/>
                <p:cNvSpPr txBox="1"/>
                <p:nvPr/>
              </p:nvSpPr>
              <p:spPr>
                <a:xfrm>
                  <a:off x="5109031" y="4173491"/>
                  <a:ext cx="45645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杉山 勇人</a:t>
                  </a:r>
                  <a:endParaRPr b="1" i="0" sz="700" u="none" cap="none" strike="noStrike">
                    <a:solidFill>
                      <a:schemeClr val="dk1"/>
                    </a:solidFill>
                    <a:latin typeface="Noto Sans"/>
                    <a:ea typeface="Noto Sans"/>
                    <a:cs typeface="Noto Sans"/>
                    <a:sym typeface="Noto Sans"/>
                  </a:endParaRPr>
                </a:p>
              </p:txBody>
            </p:sp>
          </p:grpSp>
          <p:grpSp>
            <p:nvGrpSpPr>
              <p:cNvPr id="1419" name="Google Shape;1419;p59"/>
              <p:cNvGrpSpPr/>
              <p:nvPr/>
            </p:nvGrpSpPr>
            <p:grpSpPr>
              <a:xfrm>
                <a:off x="5934529" y="4635500"/>
                <a:ext cx="2609396" cy="228599"/>
                <a:chOff x="5934529" y="4127500"/>
                <a:chExt cx="2609396" cy="228599"/>
              </a:xfrm>
            </p:grpSpPr>
            <p:sp>
              <p:nvSpPr>
                <p:cNvPr id="1420" name="Google Shape;1420;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1" name="Google Shape;1421;p59"/>
                <p:cNvSpPr txBox="1"/>
                <p:nvPr/>
              </p:nvSpPr>
              <p:spPr>
                <a:xfrm>
                  <a:off x="6081488" y="4173491"/>
                  <a:ext cx="136748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富士宮市立富士宮第四中学校</a:t>
                  </a:r>
                  <a:endParaRPr b="1" i="0" sz="700" u="none" cap="none" strike="noStrike">
                    <a:solidFill>
                      <a:schemeClr val="dk1"/>
                    </a:solidFill>
                    <a:latin typeface="Noto Sans"/>
                    <a:ea typeface="Noto Sans"/>
                    <a:cs typeface="Noto Sans"/>
                    <a:sym typeface="Noto Sans"/>
                  </a:endParaRPr>
                </a:p>
              </p:txBody>
            </p:sp>
          </p:grpSp>
          <p:grpSp>
            <p:nvGrpSpPr>
              <p:cNvPr id="1422" name="Google Shape;1422;p59"/>
              <p:cNvGrpSpPr/>
              <p:nvPr/>
            </p:nvGrpSpPr>
            <p:grpSpPr>
              <a:xfrm>
                <a:off x="5007429" y="4883150"/>
                <a:ext cx="870857" cy="228599"/>
                <a:chOff x="5007429" y="4127500"/>
                <a:chExt cx="870857" cy="228599"/>
              </a:xfrm>
            </p:grpSpPr>
            <p:sp>
              <p:nvSpPr>
                <p:cNvPr id="1423" name="Google Shape;1423;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4" name="Google Shape;1424;p59"/>
                <p:cNvSpPr txBox="1"/>
                <p:nvPr/>
              </p:nvSpPr>
              <p:spPr>
                <a:xfrm>
                  <a:off x="5109031" y="4173491"/>
                  <a:ext cx="45645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深田 剛矢</a:t>
                  </a:r>
                  <a:endParaRPr b="1" i="0" sz="700" u="none" cap="none" strike="noStrike">
                    <a:solidFill>
                      <a:schemeClr val="dk1"/>
                    </a:solidFill>
                    <a:latin typeface="Noto Sans"/>
                    <a:ea typeface="Noto Sans"/>
                    <a:cs typeface="Noto Sans"/>
                    <a:sym typeface="Noto Sans"/>
                  </a:endParaRPr>
                </a:p>
              </p:txBody>
            </p:sp>
          </p:grpSp>
          <p:grpSp>
            <p:nvGrpSpPr>
              <p:cNvPr id="1425" name="Google Shape;1425;p59"/>
              <p:cNvGrpSpPr/>
              <p:nvPr/>
            </p:nvGrpSpPr>
            <p:grpSpPr>
              <a:xfrm>
                <a:off x="5934529" y="4883150"/>
                <a:ext cx="2609396" cy="228599"/>
                <a:chOff x="5934529" y="4127500"/>
                <a:chExt cx="2609396" cy="228599"/>
              </a:xfrm>
            </p:grpSpPr>
            <p:sp>
              <p:nvSpPr>
                <p:cNvPr id="1426" name="Google Shape;1426;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7" name="Google Shape;1427;p59"/>
                <p:cNvSpPr txBox="1"/>
                <p:nvPr/>
              </p:nvSpPr>
              <p:spPr>
                <a:xfrm>
                  <a:off x="6081488" y="4173491"/>
                  <a:ext cx="946720"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掛川市立千浜小学校</a:t>
                  </a:r>
                  <a:endParaRPr b="1" i="0" sz="700" u="none" cap="none" strike="noStrike">
                    <a:solidFill>
                      <a:schemeClr val="dk1"/>
                    </a:solidFill>
                    <a:latin typeface="Noto Sans"/>
                    <a:ea typeface="Noto Sans"/>
                    <a:cs typeface="Noto Sans"/>
                    <a:sym typeface="Noto Sans"/>
                  </a:endParaRPr>
                </a:p>
              </p:txBody>
            </p:sp>
          </p:grpSp>
          <p:grpSp>
            <p:nvGrpSpPr>
              <p:cNvPr id="1428" name="Google Shape;1428;p59"/>
              <p:cNvGrpSpPr/>
              <p:nvPr/>
            </p:nvGrpSpPr>
            <p:grpSpPr>
              <a:xfrm>
                <a:off x="5007429" y="5133975"/>
                <a:ext cx="870857" cy="228599"/>
                <a:chOff x="5007429" y="4127500"/>
                <a:chExt cx="870857" cy="228599"/>
              </a:xfrm>
            </p:grpSpPr>
            <p:sp>
              <p:nvSpPr>
                <p:cNvPr id="1429" name="Google Shape;1429;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0" name="Google Shape;1430;p59"/>
                <p:cNvSpPr txBox="1"/>
                <p:nvPr/>
              </p:nvSpPr>
              <p:spPr>
                <a:xfrm>
                  <a:off x="5109031" y="4173491"/>
                  <a:ext cx="45645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美松 光輝</a:t>
                  </a:r>
                  <a:endParaRPr b="1" i="0" sz="700" u="none" cap="none" strike="noStrike">
                    <a:solidFill>
                      <a:schemeClr val="dk1"/>
                    </a:solidFill>
                    <a:latin typeface="Noto Sans"/>
                    <a:ea typeface="Noto Sans"/>
                    <a:cs typeface="Noto Sans"/>
                    <a:sym typeface="Noto Sans"/>
                  </a:endParaRPr>
                </a:p>
              </p:txBody>
            </p:sp>
          </p:grpSp>
          <p:grpSp>
            <p:nvGrpSpPr>
              <p:cNvPr id="1431" name="Google Shape;1431;p59"/>
              <p:cNvGrpSpPr/>
              <p:nvPr/>
            </p:nvGrpSpPr>
            <p:grpSpPr>
              <a:xfrm>
                <a:off x="5934529" y="5133975"/>
                <a:ext cx="2609396" cy="228599"/>
                <a:chOff x="5934529" y="4127500"/>
                <a:chExt cx="2609396" cy="228599"/>
              </a:xfrm>
            </p:grpSpPr>
            <p:sp>
              <p:nvSpPr>
                <p:cNvPr id="1432" name="Google Shape;1432;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3" name="Google Shape;1433;p59"/>
                <p:cNvSpPr txBox="1"/>
                <p:nvPr/>
              </p:nvSpPr>
              <p:spPr>
                <a:xfrm>
                  <a:off x="6081488" y="4173491"/>
                  <a:ext cx="946720"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静岡市立蒲原中学校</a:t>
                  </a:r>
                  <a:endParaRPr b="1" i="0" sz="700" u="none" cap="none" strike="noStrike">
                    <a:solidFill>
                      <a:schemeClr val="dk1"/>
                    </a:solidFill>
                    <a:latin typeface="Noto Sans"/>
                    <a:ea typeface="Noto Sans"/>
                    <a:cs typeface="Noto Sans"/>
                    <a:sym typeface="Noto Sans"/>
                  </a:endParaRPr>
                </a:p>
              </p:txBody>
            </p:sp>
          </p:grpSp>
          <p:grpSp>
            <p:nvGrpSpPr>
              <p:cNvPr id="1434" name="Google Shape;1434;p59"/>
              <p:cNvGrpSpPr/>
              <p:nvPr/>
            </p:nvGrpSpPr>
            <p:grpSpPr>
              <a:xfrm>
                <a:off x="5007429" y="5387975"/>
                <a:ext cx="870857" cy="228599"/>
                <a:chOff x="5007429" y="4127500"/>
                <a:chExt cx="870857" cy="228599"/>
              </a:xfrm>
            </p:grpSpPr>
            <p:sp>
              <p:nvSpPr>
                <p:cNvPr id="1435" name="Google Shape;1435;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6" name="Google Shape;1436;p59"/>
                <p:cNvSpPr txBox="1"/>
                <p:nvPr/>
              </p:nvSpPr>
              <p:spPr>
                <a:xfrm>
                  <a:off x="5109031" y="4173491"/>
                  <a:ext cx="456455"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横山 慎吾</a:t>
                  </a:r>
                  <a:endParaRPr b="1" i="0" sz="700" u="none" cap="none" strike="noStrike">
                    <a:solidFill>
                      <a:schemeClr val="dk1"/>
                    </a:solidFill>
                    <a:latin typeface="Noto Sans"/>
                    <a:ea typeface="Noto Sans"/>
                    <a:cs typeface="Noto Sans"/>
                    <a:sym typeface="Noto Sans"/>
                  </a:endParaRPr>
                </a:p>
              </p:txBody>
            </p:sp>
          </p:grpSp>
          <p:grpSp>
            <p:nvGrpSpPr>
              <p:cNvPr id="1437" name="Google Shape;1437;p59"/>
              <p:cNvGrpSpPr/>
              <p:nvPr/>
            </p:nvGrpSpPr>
            <p:grpSpPr>
              <a:xfrm>
                <a:off x="5934529" y="5387975"/>
                <a:ext cx="2609396" cy="228599"/>
                <a:chOff x="5934529" y="4127500"/>
                <a:chExt cx="2609396" cy="228599"/>
              </a:xfrm>
            </p:grpSpPr>
            <p:sp>
              <p:nvSpPr>
                <p:cNvPr id="1438" name="Google Shape;1438;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9" name="Google Shape;1439;p59"/>
                <p:cNvSpPr txBox="1"/>
                <p:nvPr/>
              </p:nvSpPr>
              <p:spPr>
                <a:xfrm>
                  <a:off x="6081488" y="4173491"/>
                  <a:ext cx="1051912" cy="12623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掛川市立原野谷中学校</a:t>
                  </a:r>
                  <a:endParaRPr b="1" i="0" sz="700" u="none" cap="none" strike="noStrike">
                    <a:solidFill>
                      <a:schemeClr val="dk1"/>
                    </a:solidFill>
                    <a:latin typeface="Noto Sans"/>
                    <a:ea typeface="Noto Sans"/>
                    <a:cs typeface="Noto Sans"/>
                    <a:sym typeface="Noto Sans"/>
                  </a:endParaRPr>
                </a:p>
              </p:txBody>
            </p:sp>
          </p:grpSp>
        </p:grpSp>
        <p:sp>
          <p:nvSpPr>
            <p:cNvPr id="1440" name="Google Shape;1440;p59"/>
            <p:cNvSpPr/>
            <p:nvPr/>
          </p:nvSpPr>
          <p:spPr>
            <a:xfrm>
              <a:off x="7443041" y="6385735"/>
              <a:ext cx="1297872" cy="239233"/>
            </a:xfrm>
            <a:prstGeom prst="rect">
              <a:avLst/>
            </a:prstGeom>
            <a:noFill/>
            <a:ln>
              <a:noFill/>
            </a:ln>
          </p:spPr>
          <p:txBody>
            <a:bodyPr anchorCtr="0" anchor="t" bIns="0" lIns="0" spcFirstLastPara="1" rIns="0" wrap="square" tIns="0">
              <a:noAutofit/>
            </a:bodyPr>
            <a:lstStyle/>
            <a:p>
              <a:pPr indent="0" lvl="0" marL="69750"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編集／静岡県租税教育推進協議会</a:t>
              </a:r>
              <a:endParaRPr b="0" i="0" sz="1400" u="none" cap="none" strike="noStrike">
                <a:solidFill>
                  <a:srgbClr val="000000"/>
                </a:solidFill>
                <a:latin typeface="Noto Sans"/>
                <a:ea typeface="Noto Sans"/>
                <a:cs typeface="Noto Sans"/>
                <a:sym typeface="Noto Sans"/>
              </a:endParaRPr>
            </a:p>
            <a:p>
              <a:pPr indent="0" lvl="0" marL="69750"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発行／名古屋国税局・静岡県</a:t>
              </a:r>
              <a:endParaRPr b="0" i="0" sz="600" u="none" cap="none" strike="noStrike">
                <a:solidFill>
                  <a:schemeClr val="dk1"/>
                </a:solidFill>
                <a:latin typeface="Noto Sans"/>
                <a:ea typeface="Noto Sans"/>
                <a:cs typeface="Noto Sans"/>
                <a:sym typeface="Noto Sans"/>
              </a:endParaRPr>
            </a:p>
          </p:txBody>
        </p:sp>
        <p:pic>
          <p:nvPicPr>
            <p:cNvPr descr="ロゴ&#10;&#10;AI によって生成されたコンテンツは間違っている可能性があります。" id="1441" name="Google Shape;1441;p59"/>
            <p:cNvPicPr preferRelativeResize="0"/>
            <p:nvPr/>
          </p:nvPicPr>
          <p:blipFill rotWithShape="1">
            <a:blip r:embed="rId3">
              <a:alphaModFix/>
            </a:blip>
            <a:srcRect b="25865" l="8926" r="7783" t="22519"/>
            <a:stretch/>
          </p:blipFill>
          <p:spPr>
            <a:xfrm>
              <a:off x="6508903" y="6352089"/>
              <a:ext cx="521295" cy="323902"/>
            </a:xfrm>
            <a:prstGeom prst="rect">
              <a:avLst/>
            </a:prstGeom>
            <a:noFill/>
            <a:ln>
              <a:noFill/>
            </a:ln>
          </p:spPr>
        </p:pic>
        <p:sp>
          <p:nvSpPr>
            <p:cNvPr id="1442" name="Google Shape;1442;p59"/>
            <p:cNvSpPr txBox="1"/>
            <p:nvPr/>
          </p:nvSpPr>
          <p:spPr>
            <a:xfrm>
              <a:off x="3890830" y="6026971"/>
              <a:ext cx="966931"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（令和７年３月現在）</a:t>
              </a:r>
              <a:endParaRPr b="0" i="0" sz="1400" u="none" cap="none" strike="noStrike">
                <a:solidFill>
                  <a:srgbClr val="000000"/>
                </a:solidFill>
                <a:latin typeface="Noto Sans"/>
                <a:ea typeface="Noto Sans"/>
                <a:cs typeface="Noto Sans"/>
                <a:sym typeface="Noto Sans"/>
              </a:endParaRPr>
            </a:p>
          </p:txBody>
        </p:sp>
        <p:grpSp>
          <p:nvGrpSpPr>
            <p:cNvPr id="1443" name="Google Shape;1443;p59"/>
            <p:cNvGrpSpPr/>
            <p:nvPr/>
          </p:nvGrpSpPr>
          <p:grpSpPr>
            <a:xfrm>
              <a:off x="5213962" y="1872254"/>
              <a:ext cx="563752" cy="200100"/>
              <a:chOff x="4841876" y="2136298"/>
              <a:chExt cx="563752" cy="200100"/>
            </a:xfrm>
          </p:grpSpPr>
          <p:sp>
            <p:nvSpPr>
              <p:cNvPr id="1444" name="Google Shape;1444;p59"/>
              <p:cNvSpPr/>
              <p:nvPr/>
            </p:nvSpPr>
            <p:spPr>
              <a:xfrm>
                <a:off x="4841876" y="2158149"/>
                <a:ext cx="558800" cy="156426"/>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1445" name="Google Shape;1445;p59"/>
              <p:cNvSpPr txBox="1"/>
              <p:nvPr/>
            </p:nvSpPr>
            <p:spPr>
              <a:xfrm>
                <a:off x="4853628" y="2136298"/>
                <a:ext cx="552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a:ea typeface="Noto Sans"/>
                    <a:cs typeface="Noto Sans"/>
                    <a:sym typeface="Noto Sans"/>
                  </a:rPr>
                  <a:t>主な内容</a:t>
                </a:r>
                <a:endParaRPr b="1" i="0" sz="1400" u="none" cap="none" strike="noStrike">
                  <a:solidFill>
                    <a:srgbClr val="000000"/>
                  </a:solidFill>
                  <a:latin typeface="Noto Sans"/>
                  <a:ea typeface="Noto Sans"/>
                  <a:cs typeface="Noto Sans"/>
                  <a:sym typeface="Noto Sans"/>
                </a:endParaRPr>
              </a:p>
            </p:txBody>
          </p:sp>
        </p:grpSp>
        <p:sp>
          <p:nvSpPr>
            <p:cNvPr id="1446" name="Google Shape;1446;p59"/>
            <p:cNvSpPr/>
            <p:nvPr/>
          </p:nvSpPr>
          <p:spPr>
            <a:xfrm>
              <a:off x="5139525" y="2099075"/>
              <a:ext cx="3871500" cy="1006200"/>
            </a:xfrm>
            <a:prstGeom prst="rect">
              <a:avLst/>
            </a:prstGeom>
            <a:noFill/>
            <a:ln>
              <a:noFill/>
            </a:ln>
          </p:spPr>
          <p:txBody>
            <a:bodyPr anchorCtr="0" anchor="t" bIns="0" lIns="0" spcFirstLastPara="1" rIns="0" wrap="square" tIns="0">
              <a:noAutofit/>
            </a:bodyPr>
            <a:lstStyle/>
            <a:p>
              <a:pPr indent="0" lvl="0" marL="69750" marR="0" rtl="0" algn="l">
                <a:lnSpc>
                  <a:spcPct val="150000"/>
                </a:lnSpc>
                <a:spcBef>
                  <a:spcPts val="0"/>
                </a:spcBef>
                <a:spcAft>
                  <a:spcPts val="0"/>
                </a:spcAft>
                <a:buClr>
                  <a:srgbClr val="000000"/>
                </a:buClr>
                <a:buSzPts val="900"/>
                <a:buFont typeface="Arial"/>
                <a:buNone/>
              </a:pPr>
              <a:r>
                <a:rPr b="1" i="0" lang="ja" sz="900" u="none" cap="none" strike="noStrike">
                  <a:solidFill>
                    <a:schemeClr val="dk1"/>
                  </a:solidFill>
                  <a:latin typeface="Noto Sans"/>
                  <a:ea typeface="Noto Sans"/>
                  <a:cs typeface="Noto Sans"/>
                  <a:sym typeface="Noto Sans"/>
                </a:rPr>
                <a:t>・県の概要</a:t>
              </a:r>
              <a:r>
                <a:rPr b="0" i="0" lang="ja" sz="900" u="none" cap="none" strike="noStrike">
                  <a:solidFill>
                    <a:schemeClr val="dk1"/>
                  </a:solidFill>
                  <a:latin typeface="Noto Sans"/>
                  <a:ea typeface="Noto Sans"/>
                  <a:cs typeface="Noto Sans"/>
                  <a:sym typeface="Noto Sans"/>
                </a:rPr>
                <a:t>：県の税金の仕組み</a:t>
              </a:r>
              <a:endParaRPr b="0" i="0" sz="1400" u="none" cap="none" strike="noStrike">
                <a:solidFill>
                  <a:schemeClr val="dk1"/>
                </a:solidFill>
                <a:latin typeface="Noto Sans"/>
                <a:ea typeface="Noto Sans"/>
                <a:cs typeface="Noto Sans"/>
                <a:sym typeface="Noto Sans"/>
              </a:endParaRPr>
            </a:p>
            <a:p>
              <a:pPr indent="0" lvl="0" marL="69750" marR="0" rtl="0" algn="l">
                <a:lnSpc>
                  <a:spcPct val="150000"/>
                </a:lnSpc>
                <a:spcBef>
                  <a:spcPts val="0"/>
                </a:spcBef>
                <a:spcAft>
                  <a:spcPts val="0"/>
                </a:spcAft>
                <a:buClr>
                  <a:srgbClr val="000000"/>
                </a:buClr>
                <a:buSzPts val="900"/>
                <a:buFont typeface="Arial"/>
                <a:buNone/>
              </a:pPr>
              <a:r>
                <a:rPr b="1" i="0" lang="ja" sz="900" u="none" cap="none" strike="noStrike">
                  <a:solidFill>
                    <a:schemeClr val="dk1"/>
                  </a:solidFill>
                  <a:latin typeface="Noto Sans"/>
                  <a:ea typeface="Noto Sans"/>
                  <a:cs typeface="Noto Sans"/>
                  <a:sym typeface="Noto Sans"/>
                </a:rPr>
                <a:t>・統計センターしずおか</a:t>
              </a:r>
              <a:r>
                <a:rPr b="0" i="0" lang="ja" sz="900" u="none" cap="none" strike="noStrike">
                  <a:solidFill>
                    <a:schemeClr val="dk1"/>
                  </a:solidFill>
                  <a:latin typeface="Noto Sans"/>
                  <a:ea typeface="Noto Sans"/>
                  <a:cs typeface="Noto Sans"/>
                  <a:sym typeface="Noto Sans"/>
                </a:rPr>
                <a:t>：県の人口、経済などのいろいろな統計情報</a:t>
              </a:r>
              <a:endParaRPr b="0" i="0" sz="1400" u="none" cap="none" strike="noStrike">
                <a:solidFill>
                  <a:schemeClr val="dk1"/>
                </a:solidFill>
                <a:latin typeface="Noto Sans"/>
                <a:ea typeface="Noto Sans"/>
                <a:cs typeface="Noto Sans"/>
                <a:sym typeface="Noto Sans"/>
              </a:endParaRPr>
            </a:p>
            <a:p>
              <a:pPr indent="0" lvl="0" marL="69750" marR="0" rtl="0" algn="l">
                <a:lnSpc>
                  <a:spcPct val="150000"/>
                </a:lnSpc>
                <a:spcBef>
                  <a:spcPts val="0"/>
                </a:spcBef>
                <a:spcAft>
                  <a:spcPts val="0"/>
                </a:spcAft>
                <a:buClr>
                  <a:srgbClr val="000000"/>
                </a:buClr>
                <a:buSzPts val="900"/>
                <a:buFont typeface="Arial"/>
                <a:buNone/>
              </a:pPr>
              <a:r>
                <a:rPr b="1" i="0" lang="ja" sz="900" u="none" cap="none" strike="noStrike">
                  <a:solidFill>
                    <a:schemeClr val="dk1"/>
                  </a:solidFill>
                  <a:latin typeface="Noto Sans"/>
                  <a:ea typeface="Noto Sans"/>
                  <a:cs typeface="Noto Sans"/>
                  <a:sym typeface="Noto Sans"/>
                </a:rPr>
                <a:t>・ふじのくにメディアチャンネル</a:t>
              </a:r>
              <a:r>
                <a:rPr b="0" i="0" lang="ja" sz="900" u="none" cap="none" strike="noStrike">
                  <a:solidFill>
                    <a:schemeClr val="dk1"/>
                  </a:solidFill>
                  <a:latin typeface="Noto Sans"/>
                  <a:ea typeface="Noto Sans"/>
                  <a:cs typeface="Noto Sans"/>
                  <a:sym typeface="Noto Sans"/>
                </a:rPr>
                <a:t>：県政のニュース、広報番組など</a:t>
              </a:r>
              <a:endParaRPr b="0" i="0" sz="1400" u="none" cap="none" strike="noStrike">
                <a:solidFill>
                  <a:schemeClr val="dk1"/>
                </a:solidFill>
                <a:latin typeface="Noto Sans"/>
                <a:ea typeface="Noto Sans"/>
                <a:cs typeface="Noto Sans"/>
                <a:sym typeface="Noto Sans"/>
              </a:endParaRPr>
            </a:p>
            <a:p>
              <a:pPr indent="0" lvl="0" marL="69750" marR="0" rtl="0" algn="l">
                <a:lnSpc>
                  <a:spcPct val="150000"/>
                </a:lnSpc>
                <a:spcBef>
                  <a:spcPts val="0"/>
                </a:spcBef>
                <a:spcAft>
                  <a:spcPts val="0"/>
                </a:spcAft>
                <a:buClr>
                  <a:srgbClr val="000000"/>
                </a:buClr>
                <a:buSzPts val="900"/>
                <a:buFont typeface="Arial"/>
                <a:buNone/>
              </a:pPr>
              <a:r>
                <a:rPr b="1" i="0" lang="ja" sz="900" u="none" cap="none" strike="noStrike">
                  <a:solidFill>
                    <a:schemeClr val="dk1"/>
                  </a:solidFill>
                  <a:latin typeface="Noto Sans"/>
                  <a:ea typeface="Noto Sans"/>
                  <a:cs typeface="Noto Sans"/>
                  <a:sym typeface="Noto Sans"/>
                </a:rPr>
                <a:t>・ステップしずおかキッズ</a:t>
              </a:r>
              <a:r>
                <a:rPr b="0" i="0" lang="ja" sz="900" u="none" cap="none" strike="noStrike">
                  <a:solidFill>
                    <a:schemeClr val="dk1"/>
                  </a:solidFill>
                  <a:latin typeface="Noto Sans"/>
                  <a:ea typeface="Noto Sans"/>
                  <a:cs typeface="Noto Sans"/>
                  <a:sym typeface="Noto Sans"/>
                </a:rPr>
                <a:t>：県の仕事としくみ、県議会、県の目標と予算</a:t>
              </a:r>
              <a:endParaRPr b="0" i="0" sz="1400" u="none" cap="none" strike="noStrike">
                <a:solidFill>
                  <a:schemeClr val="dk1"/>
                </a:solidFill>
                <a:latin typeface="Noto Sans"/>
                <a:ea typeface="Noto Sans"/>
                <a:cs typeface="Noto Sans"/>
                <a:sym typeface="Noto Sans"/>
              </a:endParaRPr>
            </a:p>
            <a:p>
              <a:pPr indent="0" lvl="0" marL="69750" marR="0" rtl="0" algn="l">
                <a:lnSpc>
                  <a:spcPct val="150000"/>
                </a:lnSpc>
                <a:spcBef>
                  <a:spcPts val="0"/>
                </a:spcBef>
                <a:spcAft>
                  <a:spcPts val="0"/>
                </a:spcAft>
                <a:buClr>
                  <a:srgbClr val="000000"/>
                </a:buClr>
                <a:buSzPts val="900"/>
                <a:buFont typeface="Arial"/>
                <a:buNone/>
              </a:pPr>
              <a:r>
                <a:rPr b="1" i="0" lang="ja" sz="900" u="none" cap="none" strike="noStrike">
                  <a:solidFill>
                    <a:schemeClr val="dk1"/>
                  </a:solidFill>
                  <a:latin typeface="Noto Sans"/>
                  <a:ea typeface="Noto Sans"/>
                  <a:cs typeface="Noto Sans"/>
                  <a:sym typeface="Noto Sans"/>
                </a:rPr>
                <a:t>・MYしずおか日本一</a:t>
              </a:r>
              <a:r>
                <a:rPr b="0" i="0" lang="ja" sz="900" u="none" cap="none" strike="noStrike">
                  <a:solidFill>
                    <a:schemeClr val="dk1"/>
                  </a:solidFill>
                  <a:latin typeface="Noto Sans"/>
                  <a:ea typeface="Noto Sans"/>
                  <a:cs typeface="Noto Sans"/>
                  <a:sym typeface="Noto Sans"/>
                </a:rPr>
                <a:t>：静岡県が日本で一番のもの</a:t>
              </a:r>
              <a:endParaRPr b="0" i="0" sz="1400" u="none" cap="none" strike="noStrike">
                <a:solidFill>
                  <a:schemeClr val="dk1"/>
                </a:solidFill>
                <a:latin typeface="Noto Sans"/>
                <a:ea typeface="Noto Sans"/>
                <a:cs typeface="Noto Sans"/>
                <a:sym typeface="Noto Sans"/>
              </a:endParaRPr>
            </a:p>
          </p:txBody>
        </p:sp>
        <p:grpSp>
          <p:nvGrpSpPr>
            <p:cNvPr id="1447" name="Google Shape;1447;p59"/>
            <p:cNvGrpSpPr/>
            <p:nvPr/>
          </p:nvGrpSpPr>
          <p:grpSpPr>
            <a:xfrm>
              <a:off x="5205870" y="3352442"/>
              <a:ext cx="563477" cy="200100"/>
              <a:chOff x="4841876" y="2137948"/>
              <a:chExt cx="563477" cy="200100"/>
            </a:xfrm>
          </p:grpSpPr>
          <p:sp>
            <p:nvSpPr>
              <p:cNvPr id="1448" name="Google Shape;1448;p59"/>
              <p:cNvSpPr/>
              <p:nvPr/>
            </p:nvSpPr>
            <p:spPr>
              <a:xfrm>
                <a:off x="4841876" y="2158149"/>
                <a:ext cx="558800" cy="156426"/>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1449" name="Google Shape;1449;p59"/>
              <p:cNvSpPr txBox="1"/>
              <p:nvPr/>
            </p:nvSpPr>
            <p:spPr>
              <a:xfrm>
                <a:off x="4853353" y="2137948"/>
                <a:ext cx="552000" cy="200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a:ea typeface="Noto Sans"/>
                    <a:cs typeface="Noto Sans"/>
                    <a:sym typeface="Noto Sans"/>
                  </a:rPr>
                  <a:t>アドレス</a:t>
                </a:r>
                <a:endParaRPr b="1" i="0" sz="1400" u="none" cap="none" strike="noStrike">
                  <a:solidFill>
                    <a:srgbClr val="000000"/>
                  </a:solidFill>
                  <a:latin typeface="Noto Sans"/>
                  <a:ea typeface="Noto Sans"/>
                  <a:cs typeface="Noto Sans"/>
                  <a:sym typeface="Noto Sans"/>
                </a:endParaRPr>
              </a:p>
            </p:txBody>
          </p:sp>
        </p:grpSp>
        <p:sp>
          <p:nvSpPr>
            <p:cNvPr id="1450" name="Google Shape;1450;p59"/>
            <p:cNvSpPr txBox="1"/>
            <p:nvPr/>
          </p:nvSpPr>
          <p:spPr>
            <a:xfrm>
              <a:off x="349447" y="1061292"/>
              <a:ext cx="407410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89CB"/>
                  </a:solidFill>
                  <a:latin typeface="Noto Sans"/>
                  <a:ea typeface="Noto Sans"/>
                  <a:cs typeface="Noto Sans"/>
                  <a:sym typeface="Noto Sans"/>
                </a:rPr>
                <a:t>●静岡県のホームページ</a:t>
              </a:r>
              <a:endParaRPr b="1" i="0" sz="1100" u="none" cap="none" strike="noStrike">
                <a:solidFill>
                  <a:srgbClr val="0089CB"/>
                </a:solidFill>
                <a:latin typeface="Noto Sans"/>
                <a:ea typeface="Noto Sans"/>
                <a:cs typeface="Noto Sans"/>
                <a:sym typeface="Noto Sans"/>
              </a:endParaRPr>
            </a:p>
          </p:txBody>
        </p:sp>
        <p:sp>
          <p:nvSpPr>
            <p:cNvPr id="1451" name="Google Shape;1451;p59"/>
            <p:cNvSpPr/>
            <p:nvPr/>
          </p:nvSpPr>
          <p:spPr>
            <a:xfrm>
              <a:off x="5139537" y="3632574"/>
              <a:ext cx="1527469" cy="123111"/>
            </a:xfrm>
            <a:prstGeom prst="rect">
              <a:avLst/>
            </a:prstGeom>
            <a:noFill/>
            <a:ln>
              <a:noFill/>
            </a:ln>
          </p:spPr>
          <p:txBody>
            <a:bodyPr anchorCtr="0" anchor="t" bIns="0" lIns="0" spcFirstLastPara="1" rIns="0" wrap="square" tIns="0">
              <a:noAutofit/>
            </a:bodyPr>
            <a:lstStyle/>
            <a:p>
              <a:pPr indent="0" lvl="0" marL="69750" marR="0" rtl="0" algn="l">
                <a:lnSpc>
                  <a:spcPct val="100000"/>
                </a:lnSpc>
                <a:spcBef>
                  <a:spcPts val="0"/>
                </a:spcBef>
                <a:spcAft>
                  <a:spcPts val="0"/>
                </a:spcAft>
                <a:buClr>
                  <a:srgbClr val="000000"/>
                </a:buClr>
                <a:buSzPts val="800"/>
                <a:buFont typeface="Arial"/>
                <a:buNone/>
              </a:pPr>
              <a:r>
                <a:rPr b="0" i="0" lang="ja" sz="800" u="sng" cap="none" strike="noStrike">
                  <a:solidFill>
                    <a:schemeClr val="hlink"/>
                  </a:solidFill>
                  <a:latin typeface="Noto Sans"/>
                  <a:ea typeface="Noto Sans"/>
                  <a:cs typeface="Noto Sans"/>
                  <a:sym typeface="Noto Sans"/>
                  <a:hlinkClick r:id="rId4"/>
                </a:rPr>
                <a:t>https://www.pref.shizuoka.jp/</a:t>
              </a:r>
              <a:endParaRPr b="0" i="0" sz="800" u="none" cap="none" strike="noStrike">
                <a:solidFill>
                  <a:schemeClr val="dk1"/>
                </a:solidFill>
                <a:latin typeface="Noto Sans"/>
                <a:ea typeface="Noto Sans"/>
                <a:cs typeface="Noto Sans"/>
                <a:sym typeface="Noto Sans"/>
              </a:endParaRPr>
            </a:p>
          </p:txBody>
        </p:sp>
        <p:grpSp>
          <p:nvGrpSpPr>
            <p:cNvPr id="1452" name="Google Shape;1452;p59"/>
            <p:cNvGrpSpPr/>
            <p:nvPr/>
          </p:nvGrpSpPr>
          <p:grpSpPr>
            <a:xfrm>
              <a:off x="5213962" y="1227700"/>
              <a:ext cx="3361420" cy="477000"/>
              <a:chOff x="5213962" y="1227700"/>
              <a:chExt cx="3361420" cy="477000"/>
            </a:xfrm>
          </p:grpSpPr>
          <p:grpSp>
            <p:nvGrpSpPr>
              <p:cNvPr id="1453" name="Google Shape;1453;p59"/>
              <p:cNvGrpSpPr/>
              <p:nvPr/>
            </p:nvGrpSpPr>
            <p:grpSpPr>
              <a:xfrm>
                <a:off x="8056709" y="1229445"/>
                <a:ext cx="518673" cy="437583"/>
                <a:chOff x="8056709" y="1229445"/>
                <a:chExt cx="518673" cy="437583"/>
              </a:xfrm>
            </p:grpSpPr>
            <p:sp>
              <p:nvSpPr>
                <p:cNvPr id="1454" name="Google Shape;1454;p59"/>
                <p:cNvSpPr/>
                <p:nvPr/>
              </p:nvSpPr>
              <p:spPr>
                <a:xfrm>
                  <a:off x="8056709" y="1229445"/>
                  <a:ext cx="518673" cy="437583"/>
                </a:xfrm>
                <a:prstGeom prst="roundRect">
                  <a:avLst>
                    <a:gd fmla="val 8765" name="adj"/>
                  </a:avLst>
                </a:prstGeom>
                <a:solidFill>
                  <a:srgbClr val="0089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55" name="Google Shape;1455;p59"/>
                <p:cNvPicPr preferRelativeResize="0"/>
                <p:nvPr/>
              </p:nvPicPr>
              <p:blipFill rotWithShape="1">
                <a:blip r:embed="rId5">
                  <a:alphaModFix/>
                </a:blip>
                <a:srcRect b="0" l="0" r="0" t="0"/>
                <a:stretch/>
              </p:blipFill>
              <p:spPr>
                <a:xfrm>
                  <a:off x="8188325" y="1312053"/>
                  <a:ext cx="279400" cy="279400"/>
                </a:xfrm>
                <a:prstGeom prst="rect">
                  <a:avLst/>
                </a:prstGeom>
                <a:noFill/>
                <a:ln>
                  <a:noFill/>
                </a:ln>
              </p:spPr>
            </p:pic>
          </p:grpSp>
          <p:grpSp>
            <p:nvGrpSpPr>
              <p:cNvPr id="1456" name="Google Shape;1456;p59"/>
              <p:cNvGrpSpPr/>
              <p:nvPr/>
            </p:nvGrpSpPr>
            <p:grpSpPr>
              <a:xfrm>
                <a:off x="5213962" y="1227700"/>
                <a:ext cx="2781275" cy="477000"/>
                <a:chOff x="5213962" y="1227700"/>
                <a:chExt cx="2781275" cy="477000"/>
              </a:xfrm>
            </p:grpSpPr>
            <p:sp>
              <p:nvSpPr>
                <p:cNvPr id="1457" name="Google Shape;1457;p59"/>
                <p:cNvSpPr/>
                <p:nvPr/>
              </p:nvSpPr>
              <p:spPr>
                <a:xfrm>
                  <a:off x="5213962" y="1229445"/>
                  <a:ext cx="2781275" cy="437583"/>
                </a:xfrm>
                <a:prstGeom prst="roundRect">
                  <a:avLst>
                    <a:gd fmla="val 8765"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8" name="Google Shape;1458;p59"/>
                <p:cNvSpPr txBox="1"/>
                <p:nvPr/>
              </p:nvSpPr>
              <p:spPr>
                <a:xfrm>
                  <a:off x="5225725" y="1227700"/>
                  <a:ext cx="20679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9CB"/>
                    </a:buClr>
                    <a:buSzPts val="2500"/>
                    <a:buFont typeface="Arial"/>
                    <a:buNone/>
                  </a:pPr>
                  <a:r>
                    <a:rPr b="1" i="0" lang="ja" sz="2500" u="none" cap="none" strike="noStrike">
                      <a:solidFill>
                        <a:srgbClr val="0089CB"/>
                      </a:solidFill>
                      <a:latin typeface="Noto Sans"/>
                      <a:ea typeface="Noto Sans"/>
                      <a:cs typeface="Noto Sans"/>
                      <a:sym typeface="Noto Sans"/>
                    </a:rPr>
                    <a:t>静岡県</a:t>
                  </a:r>
                  <a:endParaRPr b="1" i="0" sz="2500" u="none" cap="none" strike="noStrike">
                    <a:solidFill>
                      <a:srgbClr val="0089CB"/>
                    </a:solidFill>
                    <a:latin typeface="Noto Sans"/>
                    <a:ea typeface="Noto Sans"/>
                    <a:cs typeface="Noto Sans"/>
                    <a:sym typeface="Noto Sans"/>
                  </a:endParaRPr>
                </a:p>
              </p:txBody>
            </p:sp>
          </p:grpSp>
        </p:grpSp>
        <p:pic>
          <p:nvPicPr>
            <p:cNvPr descr="挿絵, 抽象 が含まれている画像&#10;&#10;AI によって生成されたコンテンツは間違っている可能性があります。" id="1459" name="Google Shape;1459;p59"/>
            <p:cNvPicPr preferRelativeResize="0"/>
            <p:nvPr/>
          </p:nvPicPr>
          <p:blipFill rotWithShape="1">
            <a:blip r:embed="rId6">
              <a:alphaModFix/>
            </a:blip>
            <a:srcRect b="0" l="0" r="0" t="0"/>
            <a:stretch/>
          </p:blipFill>
          <p:spPr>
            <a:xfrm>
              <a:off x="6964857" y="3246289"/>
              <a:ext cx="530187" cy="654937"/>
            </a:xfrm>
            <a:prstGeom prst="rect">
              <a:avLst/>
            </a:prstGeom>
            <a:noFill/>
            <a:ln>
              <a:noFill/>
            </a:ln>
          </p:spPr>
        </p:pic>
        <p:sp>
          <p:nvSpPr>
            <p:cNvPr id="1460" name="Google Shape;1460;p59"/>
            <p:cNvSpPr txBox="1"/>
            <p:nvPr/>
          </p:nvSpPr>
          <p:spPr>
            <a:xfrm>
              <a:off x="6906101" y="4025850"/>
              <a:ext cx="647700" cy="1077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ふじっぴー</a:t>
              </a:r>
              <a:endParaRPr b="1" i="0" sz="700" u="none" cap="none" strike="noStrike">
                <a:solidFill>
                  <a:schemeClr val="dk1"/>
                </a:solidFill>
                <a:latin typeface="Noto Sans"/>
                <a:ea typeface="Noto Sans"/>
                <a:cs typeface="Noto Sans"/>
                <a:sym typeface="Noto Sans"/>
              </a:endParaRPr>
            </a:p>
          </p:txBody>
        </p:sp>
        <p:sp>
          <p:nvSpPr>
            <p:cNvPr id="1461" name="Google Shape;1461;p59"/>
            <p:cNvSpPr txBox="1"/>
            <p:nvPr/>
          </p:nvSpPr>
          <p:spPr>
            <a:xfrm>
              <a:off x="6746501" y="3942900"/>
              <a:ext cx="966900" cy="771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chemeClr val="dk1"/>
                </a:buClr>
                <a:buSzPts val="500"/>
                <a:buFont typeface="Arial"/>
                <a:buNone/>
              </a:pPr>
              <a:r>
                <a:rPr b="1" i="0" lang="ja" sz="500" u="none" cap="none" strike="noStrike">
                  <a:solidFill>
                    <a:schemeClr val="dk1"/>
                  </a:solidFill>
                  <a:latin typeface="Noto Sans"/>
                  <a:ea typeface="Noto Sans"/>
                  <a:cs typeface="Noto Sans"/>
                  <a:sym typeface="Noto Sans"/>
                </a:rPr>
                <a:t>静岡県のイメージキャラクター</a:t>
              </a:r>
              <a:endParaRPr b="1" i="0" sz="500" u="none" cap="none" strike="noStrike">
                <a:solidFill>
                  <a:schemeClr val="dk1"/>
                </a:solidFill>
                <a:latin typeface="Noto Sans"/>
                <a:ea typeface="Noto Sans"/>
                <a:cs typeface="Noto Sans"/>
                <a:sym typeface="Noto Sans"/>
              </a:endParaRPr>
            </a:p>
          </p:txBody>
        </p:sp>
        <p:pic>
          <p:nvPicPr>
            <p:cNvPr id="1462" name="Google Shape;1462;p59"/>
            <p:cNvPicPr preferRelativeResize="0"/>
            <p:nvPr/>
          </p:nvPicPr>
          <p:blipFill rotWithShape="1">
            <a:blip r:embed="rId7">
              <a:alphaModFix/>
            </a:blip>
            <a:srcRect b="16868" l="22167" r="23124" t="20322"/>
            <a:stretch/>
          </p:blipFill>
          <p:spPr>
            <a:xfrm>
              <a:off x="6987139" y="6362950"/>
              <a:ext cx="422799" cy="327121"/>
            </a:xfrm>
            <a:prstGeom prst="rect">
              <a:avLst/>
            </a:prstGeom>
            <a:noFill/>
            <a:ln>
              <a:noFill/>
            </a:ln>
          </p:spPr>
        </p:pic>
        <p:pic>
          <p:nvPicPr>
            <p:cNvPr id="1463" name="Google Shape;1463;p59"/>
            <p:cNvPicPr preferRelativeResize="0"/>
            <p:nvPr/>
          </p:nvPicPr>
          <p:blipFill rotWithShape="1">
            <a:blip r:embed="rId8">
              <a:alphaModFix/>
            </a:blip>
            <a:srcRect b="0" l="0" r="0" t="0"/>
            <a:stretch/>
          </p:blipFill>
          <p:spPr>
            <a:xfrm>
              <a:off x="429106" y="1428501"/>
              <a:ext cx="4297172" cy="4546800"/>
            </a:xfrm>
            <a:prstGeom prst="rect">
              <a:avLst/>
            </a:prstGeom>
            <a:noFill/>
            <a:ln>
              <a:noFill/>
            </a:ln>
            <a:effectLst>
              <a:outerShdw blurRad="279400" sx="103000" rotWithShape="0" algn="ctr" dir="5400000" dist="50800" sy="103000">
                <a:srgbClr val="0088CD">
                  <a:alpha val="20000"/>
                </a:srgbClr>
              </a:outerShdw>
            </a:effectLst>
          </p:spPr>
        </p:pic>
        <p:pic>
          <p:nvPicPr>
            <p:cNvPr id="1464" name="Google Shape;1464;p59"/>
            <p:cNvPicPr preferRelativeResize="0"/>
            <p:nvPr/>
          </p:nvPicPr>
          <p:blipFill rotWithShape="1">
            <a:blip r:embed="rId9">
              <a:alphaModFix/>
            </a:blip>
            <a:srcRect b="0" l="0" r="0" t="0"/>
            <a:stretch/>
          </p:blipFill>
          <p:spPr>
            <a:xfrm>
              <a:off x="7796712" y="3297561"/>
              <a:ext cx="856800" cy="856800"/>
            </a:xfrm>
            <a:prstGeom prst="rect">
              <a:avLst/>
            </a:prstGeom>
            <a:noFill/>
            <a:ln>
              <a:noFill/>
            </a:ln>
          </p:spPr>
        </p:pic>
      </p:grpSp>
      <p:sp>
        <p:nvSpPr>
          <p:cNvPr id="1465" name="Google Shape;1465;p59"/>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静岡県のホームページの紹介</a:t>
            </a:r>
            <a:endParaRPr b="0" i="0" sz="2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500"/>
                                        <p:tgtEl>
                                          <p:spTgt spid="13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4"/>
          <p:cNvPicPr preferRelativeResize="0"/>
          <p:nvPr/>
        </p:nvPicPr>
        <p:blipFill rotWithShape="1">
          <a:blip r:embed="rId3">
            <a:alphaModFix/>
          </a:blip>
          <a:srcRect b="0" l="0" r="0" t="0"/>
          <a:stretch/>
        </p:blipFill>
        <p:spPr>
          <a:xfrm>
            <a:off x="562755" y="773687"/>
            <a:ext cx="1216876" cy="1451389"/>
          </a:xfrm>
          <a:prstGeom prst="rect">
            <a:avLst/>
          </a:prstGeom>
          <a:noFill/>
          <a:ln>
            <a:noFill/>
          </a:ln>
        </p:spPr>
      </p:pic>
      <p:graphicFrame>
        <p:nvGraphicFramePr>
          <p:cNvPr id="288" name="Google Shape;288;p34"/>
          <p:cNvGraphicFramePr/>
          <p:nvPr/>
        </p:nvGraphicFramePr>
        <p:xfrm>
          <a:off x="322211" y="1088711"/>
          <a:ext cx="3000000" cy="3000000"/>
        </p:xfrm>
        <a:graphic>
          <a:graphicData uri="http://schemas.openxmlformats.org/drawingml/2006/table">
            <a:tbl>
              <a:tblPr bandRow="1" firstRow="1">
                <a:noFill/>
                <a:tableStyleId>{4117D86D-2038-4587-A61A-7B37D7D0E2EF}</a:tableStyleId>
              </a:tblPr>
              <a:tblGrid>
                <a:gridCol w="1660425"/>
                <a:gridCol w="3418675"/>
                <a:gridCol w="3418675"/>
              </a:tblGrid>
              <a:tr h="105117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9050">
                      <a:solidFill>
                        <a:srgbClr val="3F3F3F"/>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rgbClr val="FFB64B"/>
                        </a:solidFill>
                      </a:endParaRPr>
                    </a:p>
                  </a:txBody>
                  <a:tcPr marT="72000" marB="72000" marR="108000" marL="108000" anchor="ctr">
                    <a:lnL cap="flat" cmpd="sng" w="1905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64B"/>
                    </a:solidFill>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chemeClr val="dk1"/>
                        </a:solidFill>
                        <a:latin typeface="Arial"/>
                        <a:ea typeface="Arial"/>
                        <a:cs typeface="Arial"/>
                        <a:sym typeface="Arial"/>
                      </a:endParaRPr>
                    </a:p>
                  </a:txBody>
                  <a:tcPr marT="72000" marB="72000" marR="108000" marL="108000" anchor="ctr">
                    <a:lnL cap="flat" cmpd="sng" w="1270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3D935A"/>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国　　　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F6EA9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所得税・法人税・相続税・</a:t>
                      </a:r>
                      <a:endParaRPr b="1" sz="1800" u="none" cap="none" strike="noStrike">
                        <a:solidFill>
                          <a:srgbClr val="E38013"/>
                        </a:solidFill>
                      </a:endParaRPr>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贈与税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消費税・酒税・たばこ税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lang="ja" sz="1500" u="none" cap="none" strike="noStrike"/>
                        <a:t>（道府県税）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9ADF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道府県民税・事業税・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自動車税（種別割）</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地方消費税・道府県たばこ税・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ゴルフ場利用税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i="0" lang="ja" sz="1500" u="none" cap="none" strike="noStrike"/>
                        <a:t>（市町村税）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solidFill>
                      <a:srgbClr val="BFBFF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市町村民税・固定資産税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3D935A"/>
                        </a:buClr>
                        <a:buSzPts val="1800"/>
                        <a:buFont typeface="Arial"/>
                        <a:buNone/>
                      </a:pPr>
                      <a:r>
                        <a:rPr b="1" lang="ja" sz="1800" u="none" cap="none" strike="noStrike">
                          <a:solidFill>
                            <a:srgbClr val="3D935A"/>
                          </a:solidFill>
                        </a:rPr>
                        <a:t>市町村たばこ税・入湯税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cxnSp>
        <p:nvCxnSpPr>
          <p:cNvPr id="289" name="Google Shape;289;p34">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290" name="Google Shape;290;p34">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291" name="Google Shape;291;p34"/>
          <p:cNvSpPr/>
          <p:nvPr/>
        </p:nvSpPr>
        <p:spPr>
          <a:xfrm>
            <a:off x="181325" y="4924700"/>
            <a:ext cx="8962800" cy="1182600"/>
          </a:xfrm>
          <a:prstGeom prst="rect">
            <a:avLst/>
          </a:prstGeom>
          <a:noFill/>
          <a:ln>
            <a:noFill/>
          </a:ln>
        </p:spPr>
        <p:txBody>
          <a:bodyPr anchorCtr="0" anchor="t" bIns="45700" lIns="91425" spcFirstLastPara="1" rIns="91425" wrap="square" tIns="45700">
            <a:noAutofit/>
          </a:bodyPr>
          <a:lstStyle/>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国に納める税金を「</a:t>
            </a:r>
            <a:r>
              <a:rPr b="1" i="0" lang="ja" sz="1300" u="none" cap="none" strike="noStrike">
                <a:solidFill>
                  <a:srgbClr val="005BAD"/>
                </a:solidFill>
                <a:latin typeface="Noto Sans JP"/>
                <a:ea typeface="Noto Sans JP"/>
                <a:cs typeface="Noto Sans JP"/>
                <a:sym typeface="Noto Sans JP"/>
              </a:rPr>
              <a:t>国税</a:t>
            </a:r>
            <a:r>
              <a:rPr b="0" i="0" lang="ja" sz="1300" u="none" cap="none" strike="noStrike">
                <a:solidFill>
                  <a:schemeClr val="dk1"/>
                </a:solidFill>
                <a:latin typeface="Noto Sans JP"/>
                <a:ea typeface="Noto Sans JP"/>
                <a:cs typeface="Noto Sans JP"/>
                <a:sym typeface="Noto Sans JP"/>
              </a:rPr>
              <a:t>」、地方公共団体に納める税金を「</a:t>
            </a:r>
            <a:r>
              <a:rPr b="1" i="0" lang="ja" sz="1300" u="none" cap="none" strike="noStrike">
                <a:solidFill>
                  <a:srgbClr val="005BAD"/>
                </a:solidFill>
                <a:latin typeface="Noto Sans JP"/>
                <a:ea typeface="Noto Sans JP"/>
                <a:cs typeface="Noto Sans JP"/>
                <a:sym typeface="Noto Sans JP"/>
              </a:rPr>
              <a:t>地方税</a:t>
            </a:r>
            <a:r>
              <a:rPr b="0" i="0" lang="ja" sz="1300" u="none" cap="none" strike="noStrike">
                <a:solidFill>
                  <a:schemeClr val="dk1"/>
                </a:solidFill>
                <a:latin typeface="Noto Sans JP"/>
                <a:ea typeface="Noto Sans JP"/>
                <a:cs typeface="Noto Sans JP"/>
                <a:sym typeface="Noto Sans JP"/>
              </a:rPr>
              <a:t>」といい、地方税はさらに</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70C0"/>
                </a:solidFill>
                <a:latin typeface="Noto Sans JP"/>
                <a:ea typeface="Noto Sans JP"/>
                <a:cs typeface="Noto Sans JP"/>
                <a:sym typeface="Noto Sans JP"/>
              </a:rPr>
              <a:t>道府県税</a:t>
            </a:r>
            <a:r>
              <a:rPr b="0" i="0" lang="ja" sz="1300" u="none" cap="none" strike="noStrike">
                <a:solidFill>
                  <a:schemeClr val="dk1"/>
                </a:solidFill>
                <a:latin typeface="Noto Sans JP"/>
                <a:ea typeface="Noto Sans JP"/>
                <a:cs typeface="Noto Sans JP"/>
                <a:sym typeface="Noto Sans JP"/>
              </a:rPr>
              <a:t>」と「</a:t>
            </a:r>
            <a:r>
              <a:rPr b="1" i="0" lang="ja" sz="1300" u="none" cap="none" strike="noStrike">
                <a:solidFill>
                  <a:srgbClr val="005BAD"/>
                </a:solidFill>
                <a:latin typeface="Noto Sans JP"/>
                <a:ea typeface="Noto Sans JP"/>
                <a:cs typeface="Noto Sans JP"/>
                <a:sym typeface="Noto Sans JP"/>
              </a:rPr>
              <a:t>市町村税</a:t>
            </a:r>
            <a:r>
              <a:rPr b="0" i="0" lang="ja" sz="1300" u="none" cap="none" strike="noStrike">
                <a:solidFill>
                  <a:schemeClr val="dk1"/>
                </a:solidFill>
                <a:latin typeface="Noto Sans JP"/>
                <a:ea typeface="Noto Sans JP"/>
                <a:cs typeface="Noto Sans JP"/>
                <a:sym typeface="Noto Sans JP"/>
              </a:rPr>
              <a:t>」に分けられます。</a:t>
            </a:r>
            <a:endParaRPr b="0" i="0" sz="1300" u="none" cap="none" strike="noStrike">
              <a:solidFill>
                <a:srgbClr val="7030A0"/>
              </a:solidFill>
              <a:latin typeface="Noto Sans JP"/>
              <a:ea typeface="Noto Sans JP"/>
              <a:cs typeface="Noto Sans JP"/>
              <a:sym typeface="Noto Sans JP"/>
            </a:endParaRPr>
          </a:p>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税金を納める人と負担する人が同じ税金を「</a:t>
            </a:r>
            <a:r>
              <a:rPr b="1" i="0" lang="ja" sz="1300" u="none" cap="none" strike="noStrike">
                <a:solidFill>
                  <a:srgbClr val="005BAD"/>
                </a:solidFill>
                <a:latin typeface="Noto Sans JP"/>
                <a:ea typeface="Noto Sans JP"/>
                <a:cs typeface="Noto Sans JP"/>
                <a:sym typeface="Noto Sans JP"/>
              </a:rPr>
              <a:t>直接税</a:t>
            </a:r>
            <a:r>
              <a:rPr b="0" i="0" lang="ja" sz="1300" u="none" cap="none" strike="noStrike">
                <a:solidFill>
                  <a:schemeClr val="dk1"/>
                </a:solidFill>
                <a:latin typeface="Noto Sans JP"/>
                <a:ea typeface="Noto Sans JP"/>
                <a:cs typeface="Noto Sans JP"/>
                <a:sym typeface="Noto Sans JP"/>
              </a:rPr>
              <a:t>」といい、税金を納める人と負担する人が異なる税金を</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5BAD"/>
                </a:solidFill>
                <a:latin typeface="Noto Sans JP"/>
                <a:ea typeface="Noto Sans JP"/>
                <a:cs typeface="Noto Sans JP"/>
                <a:sym typeface="Noto Sans JP"/>
              </a:rPr>
              <a:t>間接税</a:t>
            </a:r>
            <a:r>
              <a:rPr b="0" i="0" lang="ja" sz="1300" u="none" cap="none" strike="noStrike">
                <a:solidFill>
                  <a:schemeClr val="dk1"/>
                </a:solidFill>
                <a:latin typeface="Noto Sans JP"/>
                <a:ea typeface="Noto Sans JP"/>
                <a:cs typeface="Noto Sans JP"/>
                <a:sym typeface="Noto Sans JP"/>
              </a:rPr>
              <a:t>」といいます。たとえば、消費税は、消費者が負担し、事業者が納めるため、間接税に分類されます。</a:t>
            </a:r>
            <a:endParaRPr b="0" i="0" sz="1400" u="none" cap="none" strike="noStrike">
              <a:solidFill>
                <a:srgbClr val="000000"/>
              </a:solidFill>
              <a:latin typeface="Arial"/>
              <a:ea typeface="Arial"/>
              <a:cs typeface="Arial"/>
              <a:sym typeface="Arial"/>
            </a:endParaRPr>
          </a:p>
        </p:txBody>
      </p:sp>
      <p:sp>
        <p:nvSpPr>
          <p:cNvPr id="292" name="Google Shape;292;p3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293" name="Google Shape;293;p34"/>
          <p:cNvGrpSpPr/>
          <p:nvPr/>
        </p:nvGrpSpPr>
        <p:grpSpPr>
          <a:xfrm>
            <a:off x="287921" y="6410880"/>
            <a:ext cx="8532000" cy="374400"/>
            <a:chOff x="322211" y="6410880"/>
            <a:chExt cx="8532000" cy="374400"/>
          </a:xfrm>
        </p:grpSpPr>
        <p:sp>
          <p:nvSpPr>
            <p:cNvPr id="294" name="Google Shape;294;p34"/>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95" name="Google Shape;295;p34"/>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296" name="Google Shape;296;p34"/>
          <p:cNvSpPr txBox="1"/>
          <p:nvPr/>
        </p:nvSpPr>
        <p:spPr>
          <a:xfrm>
            <a:off x="762243" y="6473251"/>
            <a:ext cx="802341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税金の種類をもっと詳しく見てみよう　</a:t>
            </a:r>
            <a:r>
              <a:rPr b="0" i="0" lang="ja" sz="1100" u="sng" cap="none" strike="noStrike">
                <a:solidFill>
                  <a:schemeClr val="hlink"/>
                </a:solidFill>
                <a:latin typeface="Arial"/>
                <a:ea typeface="Arial"/>
                <a:cs typeface="Arial"/>
                <a:sym typeface="Arial"/>
                <a:hlinkClick r:id="rId4"/>
              </a:rPr>
              <a:t>https://www.nta.go.jp/taxes/kids/hatten/page02.htm</a:t>
            </a:r>
            <a:endParaRPr b="0" i="0" sz="1100" u="none" cap="none" strike="noStrike">
              <a:solidFill>
                <a:schemeClr val="dk1"/>
              </a:solidFill>
              <a:latin typeface="Arial"/>
              <a:ea typeface="Arial"/>
              <a:cs typeface="Arial"/>
              <a:sym typeface="Arial"/>
            </a:endParaRPr>
          </a:p>
        </p:txBody>
      </p:sp>
      <p:sp>
        <p:nvSpPr>
          <p:cNvPr id="297" name="Google Shape;297;p34"/>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sp>
        <p:nvSpPr>
          <p:cNvPr id="298" name="Google Shape;298;p34"/>
          <p:cNvSpPr/>
          <p:nvPr/>
        </p:nvSpPr>
        <p:spPr>
          <a:xfrm>
            <a:off x="2522184" y="1558010"/>
            <a:ext cx="2257832" cy="520338"/>
          </a:xfrm>
          <a:prstGeom prst="rect">
            <a:avLst/>
          </a:prstGeom>
          <a:solidFill>
            <a:srgbClr val="FBE6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99" name="Google Shape;299;p34"/>
          <p:cNvSpPr txBox="1"/>
          <p:nvPr/>
        </p:nvSpPr>
        <p:spPr>
          <a:xfrm>
            <a:off x="2659743" y="1101474"/>
            <a:ext cx="19800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直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負担する人が同じ税金</a:t>
            </a:r>
            <a:endParaRPr b="1" i="0" sz="1400" u="none" cap="none" strike="noStrike">
              <a:solidFill>
                <a:srgbClr val="000000"/>
              </a:solidFill>
              <a:latin typeface="Arial"/>
              <a:ea typeface="Arial"/>
              <a:cs typeface="Arial"/>
              <a:sym typeface="Arial"/>
            </a:endParaRPr>
          </a:p>
        </p:txBody>
      </p:sp>
      <p:sp>
        <p:nvSpPr>
          <p:cNvPr id="300" name="Google Shape;300;p34"/>
          <p:cNvSpPr/>
          <p:nvPr/>
        </p:nvSpPr>
        <p:spPr>
          <a:xfrm>
            <a:off x="5990549" y="1558010"/>
            <a:ext cx="2257832" cy="520338"/>
          </a:xfrm>
          <a:prstGeom prst="rect">
            <a:avLst/>
          </a:prstGeom>
          <a:solidFill>
            <a:srgbClr val="88CE7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301" name="Google Shape;301;p34"/>
          <p:cNvSpPr txBox="1"/>
          <p:nvPr/>
        </p:nvSpPr>
        <p:spPr>
          <a:xfrm>
            <a:off x="6039683" y="1101474"/>
            <a:ext cx="21597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間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負担する人が異なる税金</a:t>
            </a:r>
            <a:endParaRPr b="1" i="0" sz="1400" u="none" cap="none" strike="noStrike">
              <a:solidFill>
                <a:srgbClr val="000000"/>
              </a:solidFill>
              <a:latin typeface="Arial"/>
              <a:ea typeface="Arial"/>
              <a:cs typeface="Arial"/>
              <a:sym typeface="Arial"/>
            </a:endParaRPr>
          </a:p>
        </p:txBody>
      </p:sp>
      <p:grpSp>
        <p:nvGrpSpPr>
          <p:cNvPr id="302" name="Google Shape;302;p34"/>
          <p:cNvGrpSpPr/>
          <p:nvPr/>
        </p:nvGrpSpPr>
        <p:grpSpPr>
          <a:xfrm>
            <a:off x="-29057" y="6108719"/>
            <a:ext cx="832606" cy="749280"/>
            <a:chOff x="-35154" y="5996310"/>
            <a:chExt cx="945432" cy="850815"/>
          </a:xfrm>
        </p:grpSpPr>
        <p:sp>
          <p:nvSpPr>
            <p:cNvPr id="303" name="Google Shape;303;p34"/>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4" name="Google Shape;304;p34"/>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5" name="Google Shape;305;p34"/>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6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6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35"/>
          <p:cNvGrpSpPr/>
          <p:nvPr/>
        </p:nvGrpSpPr>
        <p:grpSpPr>
          <a:xfrm>
            <a:off x="3188676" y="2525899"/>
            <a:ext cx="5631601" cy="900000"/>
            <a:chOff x="3188676" y="2525899"/>
            <a:chExt cx="5631601" cy="900000"/>
          </a:xfrm>
        </p:grpSpPr>
        <p:grpSp>
          <p:nvGrpSpPr>
            <p:cNvPr id="312" name="Google Shape;312;p35"/>
            <p:cNvGrpSpPr/>
            <p:nvPr/>
          </p:nvGrpSpPr>
          <p:grpSpPr>
            <a:xfrm>
              <a:off x="3188676" y="2525899"/>
              <a:ext cx="5631601" cy="900000"/>
              <a:chOff x="3188676" y="2525899"/>
              <a:chExt cx="5631601" cy="900000"/>
            </a:xfrm>
          </p:grpSpPr>
          <p:sp>
            <p:nvSpPr>
              <p:cNvPr id="313" name="Google Shape;313;p35"/>
              <p:cNvSpPr/>
              <p:nvPr/>
            </p:nvSpPr>
            <p:spPr>
              <a:xfrm>
                <a:off x="3188677" y="2525899"/>
                <a:ext cx="56316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4" name="Google Shape;314;p35"/>
              <p:cNvSpPr/>
              <p:nvPr/>
            </p:nvSpPr>
            <p:spPr>
              <a:xfrm>
                <a:off x="3188676" y="2525899"/>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税務署</a:t>
                </a:r>
                <a:endParaRPr b="1" i="0" sz="1400" u="none" cap="none" strike="noStrike">
                  <a:solidFill>
                    <a:srgbClr val="000000"/>
                  </a:solidFill>
                  <a:latin typeface="Arial"/>
                  <a:ea typeface="Arial"/>
                  <a:cs typeface="Arial"/>
                  <a:sym typeface="Arial"/>
                </a:endParaRPr>
              </a:p>
            </p:txBody>
          </p:sp>
          <p:sp>
            <p:nvSpPr>
              <p:cNvPr id="315" name="Google Shape;315;p35"/>
              <p:cNvSpPr txBox="1"/>
              <p:nvPr/>
            </p:nvSpPr>
            <p:spPr>
              <a:xfrm>
                <a:off x="3204878" y="2995835"/>
                <a:ext cx="295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納められた消費税を日本銀行に預ける。</a:t>
                </a:r>
                <a:endParaRPr b="1" i="0" sz="1400" u="none" cap="none" strike="noStrike">
                  <a:solidFill>
                    <a:srgbClr val="000000"/>
                  </a:solidFill>
                  <a:latin typeface="Arial"/>
                  <a:ea typeface="Arial"/>
                  <a:cs typeface="Arial"/>
                  <a:sym typeface="Arial"/>
                </a:endParaRPr>
              </a:p>
            </p:txBody>
          </p:sp>
        </p:grpSp>
        <p:sp>
          <p:nvSpPr>
            <p:cNvPr id="316" name="Google Shape;316;p35"/>
            <p:cNvSpPr txBox="1"/>
            <p:nvPr/>
          </p:nvSpPr>
          <p:spPr>
            <a:xfrm>
              <a:off x="4615760" y="2934128"/>
              <a:ext cx="441000" cy="16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dk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grpSp>
        <p:nvGrpSpPr>
          <p:cNvPr id="317" name="Google Shape;317;p35"/>
          <p:cNvGrpSpPr/>
          <p:nvPr/>
        </p:nvGrpSpPr>
        <p:grpSpPr>
          <a:xfrm>
            <a:off x="3165967" y="1070639"/>
            <a:ext cx="5654100" cy="976800"/>
            <a:chOff x="3165967" y="1070640"/>
            <a:chExt cx="5654100" cy="976800"/>
          </a:xfrm>
        </p:grpSpPr>
        <p:grpSp>
          <p:nvGrpSpPr>
            <p:cNvPr id="318" name="Google Shape;318;p35"/>
            <p:cNvGrpSpPr/>
            <p:nvPr/>
          </p:nvGrpSpPr>
          <p:grpSpPr>
            <a:xfrm>
              <a:off x="3165967" y="1070640"/>
              <a:ext cx="5654100" cy="976800"/>
              <a:chOff x="3165967" y="1065378"/>
              <a:chExt cx="5654100" cy="976800"/>
            </a:xfrm>
          </p:grpSpPr>
          <p:sp>
            <p:nvSpPr>
              <p:cNvPr id="319" name="Google Shape;319;p35"/>
              <p:cNvSpPr/>
              <p:nvPr/>
            </p:nvSpPr>
            <p:spPr>
              <a:xfrm>
                <a:off x="3165967" y="1065378"/>
                <a:ext cx="5654100" cy="9768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320" name="Google Shape;320;p35"/>
              <p:cNvGrpSpPr/>
              <p:nvPr/>
            </p:nvGrpSpPr>
            <p:grpSpPr>
              <a:xfrm>
                <a:off x="3165967" y="1066181"/>
                <a:ext cx="2378011" cy="903776"/>
                <a:chOff x="3165967" y="1066181"/>
                <a:chExt cx="2378011" cy="903776"/>
              </a:xfrm>
            </p:grpSpPr>
            <p:sp>
              <p:nvSpPr>
                <p:cNvPr id="321" name="Google Shape;321;p35"/>
                <p:cNvSpPr/>
                <p:nvPr/>
              </p:nvSpPr>
              <p:spPr>
                <a:xfrm>
                  <a:off x="3165967" y="1066181"/>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322" name="Google Shape;322;p35"/>
                <p:cNvSpPr txBox="1"/>
                <p:nvPr/>
              </p:nvSpPr>
              <p:spPr>
                <a:xfrm>
                  <a:off x="3204878" y="1444057"/>
                  <a:ext cx="2339100" cy="52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消費者から預かった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消費税の額を計算して納める。</a:t>
                  </a:r>
                  <a:endParaRPr b="1" i="0" sz="1100" u="none" cap="none" strike="noStrike">
                    <a:solidFill>
                      <a:schemeClr val="dk1"/>
                    </a:solidFill>
                    <a:latin typeface="Noto Sans JP"/>
                    <a:ea typeface="Noto Sans JP"/>
                    <a:cs typeface="Noto Sans JP"/>
                    <a:sym typeface="Noto Sans JP"/>
                  </a:endParaRPr>
                </a:p>
              </p:txBody>
            </p:sp>
          </p:grpSp>
        </p:grpSp>
        <p:grpSp>
          <p:nvGrpSpPr>
            <p:cNvPr id="323" name="Google Shape;323;p35"/>
            <p:cNvGrpSpPr/>
            <p:nvPr/>
          </p:nvGrpSpPr>
          <p:grpSpPr>
            <a:xfrm>
              <a:off x="5390701" y="1116218"/>
              <a:ext cx="1660010" cy="846613"/>
              <a:chOff x="5390701" y="1116218"/>
              <a:chExt cx="1660010" cy="846613"/>
            </a:xfrm>
          </p:grpSpPr>
          <p:sp>
            <p:nvSpPr>
              <p:cNvPr id="324" name="Google Shape;324;p35"/>
              <p:cNvSpPr/>
              <p:nvPr/>
            </p:nvSpPr>
            <p:spPr>
              <a:xfrm>
                <a:off x="5410911" y="1144731"/>
                <a:ext cx="1639800" cy="818100"/>
              </a:xfrm>
              <a:prstGeom prst="rect">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5" name="Google Shape;325;p35"/>
              <p:cNvSpPr txBox="1"/>
              <p:nvPr/>
            </p:nvSpPr>
            <p:spPr>
              <a:xfrm>
                <a:off x="5390701" y="1116218"/>
                <a:ext cx="95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JP"/>
                    <a:ea typeface="Noto Sans JP"/>
                    <a:cs typeface="Noto Sans JP"/>
                    <a:sym typeface="Noto Sans JP"/>
                  </a:rPr>
                  <a:t>お店の売上</a:t>
                </a:r>
                <a:endParaRPr b="1" i="0" sz="1100" u="none" cap="none" strike="noStrike">
                  <a:solidFill>
                    <a:srgbClr val="005BAD"/>
                  </a:solidFill>
                  <a:latin typeface="Noto Sans JP"/>
                  <a:ea typeface="Noto Sans JP"/>
                  <a:cs typeface="Noto Sans JP"/>
                  <a:sym typeface="Noto Sans JP"/>
                </a:endParaRPr>
              </a:p>
            </p:txBody>
          </p:sp>
        </p:grpSp>
        <p:grpSp>
          <p:nvGrpSpPr>
            <p:cNvPr id="326" name="Google Shape;326;p35"/>
            <p:cNvGrpSpPr/>
            <p:nvPr/>
          </p:nvGrpSpPr>
          <p:grpSpPr>
            <a:xfrm>
              <a:off x="5815974" y="1457563"/>
              <a:ext cx="828407" cy="405120"/>
              <a:chOff x="2069025" y="2236872"/>
              <a:chExt cx="1000975" cy="489512"/>
            </a:xfrm>
          </p:grpSpPr>
          <p:pic>
            <p:nvPicPr>
              <p:cNvPr descr="図形&#10;&#10;自動的に生成された説明" id="327" name="Google Shape;327;p35"/>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328" name="Google Shape;328;p35"/>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sp>
        <p:nvSpPr>
          <p:cNvPr id="329" name="Google Shape;329;p3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330" name="Google Shape;330;p35"/>
          <p:cNvGrpSpPr/>
          <p:nvPr/>
        </p:nvGrpSpPr>
        <p:grpSpPr>
          <a:xfrm>
            <a:off x="250825" y="1400548"/>
            <a:ext cx="2232949" cy="2601600"/>
            <a:chOff x="250825" y="1066180"/>
            <a:chExt cx="2232949" cy="2601600"/>
          </a:xfrm>
        </p:grpSpPr>
        <p:sp>
          <p:nvSpPr>
            <p:cNvPr id="331" name="Google Shape;331;p35"/>
            <p:cNvSpPr/>
            <p:nvPr/>
          </p:nvSpPr>
          <p:spPr>
            <a:xfrm>
              <a:off x="250825" y="1066180"/>
              <a:ext cx="2181600" cy="2601600"/>
            </a:xfrm>
            <a:prstGeom prst="rect">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2" name="Google Shape;332;p35"/>
            <p:cNvSpPr/>
            <p:nvPr/>
          </p:nvSpPr>
          <p:spPr>
            <a:xfrm>
              <a:off x="250825" y="1066181"/>
              <a:ext cx="2181600" cy="3465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消費者</a:t>
              </a:r>
              <a:endParaRPr b="1" i="0" sz="1400" u="none" cap="none" strike="noStrike">
                <a:solidFill>
                  <a:srgbClr val="000000"/>
                </a:solidFill>
                <a:latin typeface="Arial"/>
                <a:ea typeface="Arial"/>
                <a:cs typeface="Arial"/>
                <a:sym typeface="Arial"/>
              </a:endParaRPr>
            </a:p>
          </p:txBody>
        </p:sp>
        <p:sp>
          <p:nvSpPr>
            <p:cNvPr id="333" name="Google Shape;333;p35"/>
            <p:cNvSpPr txBox="1"/>
            <p:nvPr/>
          </p:nvSpPr>
          <p:spPr>
            <a:xfrm>
              <a:off x="289874" y="2896382"/>
              <a:ext cx="2193900" cy="668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品物の金額1,000円と一緒に</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消費税100円を支払う。</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(消費税を負担する)</a:t>
              </a:r>
              <a:endParaRPr b="1" i="0" sz="1100" u="none" cap="none" strike="noStrike">
                <a:solidFill>
                  <a:schemeClr val="dk1"/>
                </a:solidFill>
                <a:latin typeface="Noto Sans JP"/>
                <a:ea typeface="Noto Sans JP"/>
                <a:cs typeface="Noto Sans JP"/>
                <a:sym typeface="Noto Sans JP"/>
              </a:endParaRPr>
            </a:p>
          </p:txBody>
        </p:sp>
        <p:pic>
          <p:nvPicPr>
            <p:cNvPr id="334" name="Google Shape;334;p35"/>
            <p:cNvPicPr preferRelativeResize="0"/>
            <p:nvPr/>
          </p:nvPicPr>
          <p:blipFill rotWithShape="1">
            <a:blip r:embed="rId4">
              <a:alphaModFix/>
            </a:blip>
            <a:srcRect b="0" l="0" r="0" t="0"/>
            <a:stretch/>
          </p:blipFill>
          <p:spPr>
            <a:xfrm>
              <a:off x="925141" y="1498016"/>
              <a:ext cx="1042898" cy="1362795"/>
            </a:xfrm>
            <a:prstGeom prst="rect">
              <a:avLst/>
            </a:prstGeom>
            <a:noFill/>
            <a:ln>
              <a:noFill/>
            </a:ln>
          </p:spPr>
        </p:pic>
      </p:grpSp>
      <p:sp>
        <p:nvSpPr>
          <p:cNvPr id="335" name="Google Shape;335;p35"/>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id="336" name="Google Shape;336;p35"/>
          <p:cNvPicPr preferRelativeResize="0"/>
          <p:nvPr/>
        </p:nvPicPr>
        <p:blipFill rotWithShape="1">
          <a:blip r:embed="rId5">
            <a:alphaModFix/>
          </a:blip>
          <a:srcRect b="0" l="0" r="0" t="0"/>
          <a:stretch/>
        </p:blipFill>
        <p:spPr>
          <a:xfrm>
            <a:off x="230063" y="5106433"/>
            <a:ext cx="1308244" cy="1515967"/>
          </a:xfrm>
          <a:prstGeom prst="rect">
            <a:avLst/>
          </a:prstGeom>
          <a:noFill/>
          <a:ln>
            <a:noFill/>
          </a:ln>
        </p:spPr>
      </p:pic>
      <p:sp>
        <p:nvSpPr>
          <p:cNvPr id="337" name="Google Shape;337;p35"/>
          <p:cNvSpPr/>
          <p:nvPr/>
        </p:nvSpPr>
        <p:spPr>
          <a:xfrm>
            <a:off x="5919612" y="2092545"/>
            <a:ext cx="259800" cy="390600"/>
          </a:xfrm>
          <a:prstGeom prst="downArrow">
            <a:avLst>
              <a:gd fmla="val 50000" name="adj1"/>
              <a:gd fmla="val 5000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8" name="Google Shape;338;p35"/>
          <p:cNvSpPr/>
          <p:nvPr/>
        </p:nvSpPr>
        <p:spPr>
          <a:xfrm>
            <a:off x="2510313" y="1420637"/>
            <a:ext cx="592800" cy="279900"/>
          </a:xfrm>
          <a:prstGeom prst="rightArrow">
            <a:avLst>
              <a:gd fmla="val 46058" name="adj1"/>
              <a:gd fmla="val 4984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9" name="Google Shape;339;p35"/>
          <p:cNvSpPr/>
          <p:nvPr/>
        </p:nvSpPr>
        <p:spPr>
          <a:xfrm rot="10800000">
            <a:off x="5916573" y="3468708"/>
            <a:ext cx="265800" cy="419100"/>
          </a:xfrm>
          <a:prstGeom prst="upArrow">
            <a:avLst>
              <a:gd fmla="val 55085" name="adj1"/>
              <a:gd fmla="val 55021"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40" name="Google Shape;340;p35"/>
          <p:cNvGrpSpPr/>
          <p:nvPr/>
        </p:nvGrpSpPr>
        <p:grpSpPr>
          <a:xfrm>
            <a:off x="3188713" y="3882453"/>
            <a:ext cx="5631502" cy="927245"/>
            <a:chOff x="3188676" y="3882453"/>
            <a:chExt cx="5775900" cy="927245"/>
          </a:xfrm>
        </p:grpSpPr>
        <p:sp>
          <p:nvSpPr>
            <p:cNvPr id="341" name="Google Shape;341;p35"/>
            <p:cNvSpPr/>
            <p:nvPr/>
          </p:nvSpPr>
          <p:spPr>
            <a:xfrm>
              <a:off x="3188676" y="3909698"/>
              <a:ext cx="57759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 name="Google Shape;342;p35"/>
            <p:cNvSpPr/>
            <p:nvPr/>
          </p:nvSpPr>
          <p:spPr>
            <a:xfrm>
              <a:off x="3188676" y="3909698"/>
              <a:ext cx="1262100" cy="346500"/>
            </a:xfrm>
            <a:prstGeom prst="rect">
              <a:avLst/>
            </a:prstGeom>
            <a:solidFill>
              <a:srgbClr val="005BAD"/>
            </a:solidFill>
            <a:ln>
              <a:noFill/>
            </a:ln>
          </p:spPr>
          <p:txBody>
            <a:bodyPr anchorCtr="0" anchor="ctr" bIns="45700" lIns="91425" spcFirstLastPara="1" rIns="91425" wrap="square" tIns="72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日本銀行</a:t>
              </a:r>
              <a:endParaRPr b="1" i="0" sz="1400" u="none" cap="none" strike="noStrike">
                <a:solidFill>
                  <a:srgbClr val="000000"/>
                </a:solidFill>
                <a:latin typeface="Arial"/>
                <a:ea typeface="Arial"/>
                <a:cs typeface="Arial"/>
                <a:sym typeface="Arial"/>
              </a:endParaRPr>
            </a:p>
          </p:txBody>
        </p:sp>
        <p:sp>
          <p:nvSpPr>
            <p:cNvPr id="343" name="Google Shape;343;p35"/>
            <p:cNvSpPr txBox="1"/>
            <p:nvPr/>
          </p:nvSpPr>
          <p:spPr>
            <a:xfrm>
              <a:off x="3204878" y="4386091"/>
              <a:ext cx="4109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預けられた消費税を国のお金 </a:t>
              </a:r>
              <a:r>
                <a:rPr b="1" i="0" lang="ja" sz="1100" u="none" cap="none" strike="noStrike">
                  <a:solidFill>
                    <a:schemeClr val="dk1"/>
                  </a:solidFill>
                  <a:latin typeface="Noto Sans JP"/>
                  <a:ea typeface="Noto Sans JP"/>
                  <a:cs typeface="Noto Sans JP"/>
                  <a:sym typeface="Noto Sans JP"/>
                </a:rPr>
                <a:t>(国庫金)</a:t>
              </a:r>
              <a:r>
                <a:rPr b="1" i="0" lang="ja" sz="1200" u="none" cap="none" strike="noStrike">
                  <a:solidFill>
                    <a:schemeClr val="dk1"/>
                  </a:solidFill>
                  <a:latin typeface="Noto Sans JP"/>
                  <a:ea typeface="Noto Sans JP"/>
                  <a:cs typeface="Noto Sans JP"/>
                  <a:sym typeface="Noto Sans JP"/>
                </a:rPr>
                <a:t> として保管する。</a:t>
              </a:r>
              <a:endParaRPr b="1" i="0" sz="1200" u="none" cap="none" strike="noStrike">
                <a:solidFill>
                  <a:schemeClr val="dk1"/>
                </a:solidFill>
                <a:latin typeface="Noto Sans JP"/>
                <a:ea typeface="Noto Sans JP"/>
                <a:cs typeface="Noto Sans JP"/>
                <a:sym typeface="Noto Sans JP"/>
              </a:endParaRPr>
            </a:p>
          </p:txBody>
        </p:sp>
        <p:sp>
          <p:nvSpPr>
            <p:cNvPr id="344" name="Google Shape;344;p35"/>
            <p:cNvSpPr/>
            <p:nvPr/>
          </p:nvSpPr>
          <p:spPr>
            <a:xfrm>
              <a:off x="3405568" y="3882453"/>
              <a:ext cx="452400" cy="1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lt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sp>
        <p:nvSpPr>
          <p:cNvPr id="345" name="Google Shape;345;p35"/>
          <p:cNvSpPr/>
          <p:nvPr/>
        </p:nvSpPr>
        <p:spPr>
          <a:xfrm rot="10800000">
            <a:off x="4543544"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46" name="Google Shape;346;p35"/>
          <p:cNvGrpSpPr/>
          <p:nvPr/>
        </p:nvGrpSpPr>
        <p:grpSpPr>
          <a:xfrm>
            <a:off x="3544755" y="4870455"/>
            <a:ext cx="891733" cy="519600"/>
            <a:chOff x="3544755" y="4870455"/>
            <a:chExt cx="891733" cy="519600"/>
          </a:xfrm>
        </p:grpSpPr>
        <p:sp>
          <p:nvSpPr>
            <p:cNvPr id="347" name="Google Shape;347;p35"/>
            <p:cNvSpPr/>
            <p:nvPr/>
          </p:nvSpPr>
          <p:spPr>
            <a:xfrm>
              <a:off x="3544755"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8" name="Google Shape;348;p35"/>
            <p:cNvPicPr preferRelativeResize="0"/>
            <p:nvPr/>
          </p:nvPicPr>
          <p:blipFill rotWithShape="1">
            <a:blip r:embed="rId6">
              <a:alphaModFix/>
            </a:blip>
            <a:srcRect b="0" l="0" r="0" t="0"/>
            <a:stretch/>
          </p:blipFill>
          <p:spPr>
            <a:xfrm>
              <a:off x="3638286" y="4943421"/>
              <a:ext cx="373627" cy="373627"/>
            </a:xfrm>
            <a:prstGeom prst="rect">
              <a:avLst/>
            </a:prstGeom>
            <a:noFill/>
            <a:ln>
              <a:noFill/>
            </a:ln>
          </p:spPr>
        </p:pic>
        <p:pic>
          <p:nvPicPr>
            <p:cNvPr id="349" name="Google Shape;349;p35"/>
            <p:cNvPicPr preferRelativeResize="0"/>
            <p:nvPr/>
          </p:nvPicPr>
          <p:blipFill rotWithShape="1">
            <a:blip r:embed="rId6">
              <a:alphaModFix/>
            </a:blip>
            <a:srcRect b="0" l="0" r="0" t="0"/>
            <a:stretch/>
          </p:blipFill>
          <p:spPr>
            <a:xfrm>
              <a:off x="3773244" y="4943421"/>
              <a:ext cx="373627" cy="373627"/>
            </a:xfrm>
            <a:prstGeom prst="rect">
              <a:avLst/>
            </a:prstGeom>
            <a:noFill/>
            <a:ln>
              <a:noFill/>
            </a:ln>
          </p:spPr>
        </p:pic>
        <p:pic>
          <p:nvPicPr>
            <p:cNvPr id="350" name="Google Shape;350;p35"/>
            <p:cNvPicPr preferRelativeResize="0"/>
            <p:nvPr/>
          </p:nvPicPr>
          <p:blipFill rotWithShape="1">
            <a:blip r:embed="rId7">
              <a:alphaModFix/>
            </a:blip>
            <a:srcRect b="0" l="0" r="0" t="0"/>
            <a:stretch/>
          </p:blipFill>
          <p:spPr>
            <a:xfrm>
              <a:off x="3941433" y="4944063"/>
              <a:ext cx="373627" cy="372343"/>
            </a:xfrm>
            <a:prstGeom prst="rect">
              <a:avLst/>
            </a:prstGeom>
            <a:noFill/>
            <a:ln>
              <a:noFill/>
            </a:ln>
          </p:spPr>
        </p:pic>
        <p:sp>
          <p:nvSpPr>
            <p:cNvPr id="351" name="Google Shape;351;p35"/>
            <p:cNvSpPr txBox="1"/>
            <p:nvPr/>
          </p:nvSpPr>
          <p:spPr>
            <a:xfrm>
              <a:off x="3572788" y="4963375"/>
              <a:ext cx="8637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78円</a:t>
              </a:r>
              <a:endParaRPr b="0" i="0" sz="1400" u="none" cap="none" strike="noStrike">
                <a:solidFill>
                  <a:srgbClr val="000000"/>
                </a:solidFill>
                <a:latin typeface="Arial"/>
                <a:ea typeface="Arial"/>
                <a:cs typeface="Arial"/>
                <a:sym typeface="Arial"/>
              </a:endParaRPr>
            </a:p>
          </p:txBody>
        </p:sp>
      </p:grpSp>
      <p:grpSp>
        <p:nvGrpSpPr>
          <p:cNvPr id="352" name="Google Shape;352;p35"/>
          <p:cNvGrpSpPr/>
          <p:nvPr/>
        </p:nvGrpSpPr>
        <p:grpSpPr>
          <a:xfrm>
            <a:off x="6741856" y="4870455"/>
            <a:ext cx="979116" cy="519600"/>
            <a:chOff x="6741856" y="4870455"/>
            <a:chExt cx="979116" cy="519600"/>
          </a:xfrm>
        </p:grpSpPr>
        <p:sp>
          <p:nvSpPr>
            <p:cNvPr id="353" name="Google Shape;353;p35"/>
            <p:cNvSpPr/>
            <p:nvPr/>
          </p:nvSpPr>
          <p:spPr>
            <a:xfrm>
              <a:off x="6741856"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54" name="Google Shape;354;p35"/>
            <p:cNvGrpSpPr/>
            <p:nvPr/>
          </p:nvGrpSpPr>
          <p:grpSpPr>
            <a:xfrm>
              <a:off x="6778972" y="4943421"/>
              <a:ext cx="942000" cy="373627"/>
              <a:chOff x="6778972" y="4943421"/>
              <a:chExt cx="942000" cy="373627"/>
            </a:xfrm>
          </p:grpSpPr>
          <p:pic>
            <p:nvPicPr>
              <p:cNvPr id="355" name="Google Shape;355;p35"/>
              <p:cNvPicPr preferRelativeResize="0"/>
              <p:nvPr/>
            </p:nvPicPr>
            <p:blipFill rotWithShape="1">
              <a:blip r:embed="rId6">
                <a:alphaModFix/>
              </a:blip>
              <a:srcRect b="0" l="0" r="0" t="0"/>
              <a:stretch/>
            </p:blipFill>
            <p:spPr>
              <a:xfrm>
                <a:off x="6842206" y="4943421"/>
                <a:ext cx="373627" cy="373627"/>
              </a:xfrm>
              <a:prstGeom prst="rect">
                <a:avLst/>
              </a:prstGeom>
              <a:noFill/>
              <a:ln>
                <a:noFill/>
              </a:ln>
            </p:spPr>
          </p:pic>
          <p:pic>
            <p:nvPicPr>
              <p:cNvPr id="356" name="Google Shape;356;p35"/>
              <p:cNvPicPr preferRelativeResize="0"/>
              <p:nvPr/>
            </p:nvPicPr>
            <p:blipFill rotWithShape="1">
              <a:blip r:embed="rId7">
                <a:alphaModFix/>
              </a:blip>
              <a:srcRect b="0" l="0" r="0" t="0"/>
              <a:stretch/>
            </p:blipFill>
            <p:spPr>
              <a:xfrm>
                <a:off x="6977164" y="4944063"/>
                <a:ext cx="373627" cy="372343"/>
              </a:xfrm>
              <a:prstGeom prst="rect">
                <a:avLst/>
              </a:prstGeom>
              <a:noFill/>
              <a:ln>
                <a:noFill/>
              </a:ln>
            </p:spPr>
          </p:pic>
          <p:pic>
            <p:nvPicPr>
              <p:cNvPr id="357" name="Google Shape;357;p35"/>
              <p:cNvPicPr preferRelativeResize="0"/>
              <p:nvPr/>
            </p:nvPicPr>
            <p:blipFill rotWithShape="1">
              <a:blip r:embed="rId7">
                <a:alphaModFix/>
              </a:blip>
              <a:srcRect b="0" l="0" r="0" t="0"/>
              <a:stretch/>
            </p:blipFill>
            <p:spPr>
              <a:xfrm>
                <a:off x="7145353" y="4944063"/>
                <a:ext cx="373627" cy="372343"/>
              </a:xfrm>
              <a:prstGeom prst="rect">
                <a:avLst/>
              </a:prstGeom>
              <a:noFill/>
              <a:ln>
                <a:noFill/>
              </a:ln>
            </p:spPr>
          </p:pic>
          <p:sp>
            <p:nvSpPr>
              <p:cNvPr id="358" name="Google Shape;358;p35"/>
              <p:cNvSpPr txBox="1"/>
              <p:nvPr/>
            </p:nvSpPr>
            <p:spPr>
              <a:xfrm>
                <a:off x="6778972" y="4954125"/>
                <a:ext cx="9420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22円</a:t>
                </a:r>
                <a:endParaRPr b="0" i="0" sz="1400" u="none" cap="none" strike="noStrike">
                  <a:solidFill>
                    <a:srgbClr val="000000"/>
                  </a:solidFill>
                  <a:latin typeface="Arial"/>
                  <a:ea typeface="Arial"/>
                  <a:cs typeface="Arial"/>
                  <a:sym typeface="Arial"/>
                </a:endParaRPr>
              </a:p>
            </p:txBody>
          </p:sp>
        </p:grpSp>
      </p:grpSp>
      <p:grpSp>
        <p:nvGrpSpPr>
          <p:cNvPr id="359" name="Google Shape;359;p35"/>
          <p:cNvGrpSpPr/>
          <p:nvPr/>
        </p:nvGrpSpPr>
        <p:grpSpPr>
          <a:xfrm>
            <a:off x="3188676" y="5493830"/>
            <a:ext cx="2823600" cy="815468"/>
            <a:chOff x="3188676" y="5493830"/>
            <a:chExt cx="2823600" cy="815468"/>
          </a:xfrm>
        </p:grpSpPr>
        <p:sp>
          <p:nvSpPr>
            <p:cNvPr id="360" name="Google Shape;360;p35"/>
            <p:cNvSpPr/>
            <p:nvPr/>
          </p:nvSpPr>
          <p:spPr>
            <a:xfrm>
              <a:off x="3188676" y="5494198"/>
              <a:ext cx="2823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p35"/>
            <p:cNvSpPr/>
            <p:nvPr/>
          </p:nvSpPr>
          <p:spPr>
            <a:xfrm>
              <a:off x="3188676" y="5493830"/>
              <a:ext cx="28236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国（国税）</a:t>
              </a:r>
              <a:endParaRPr b="1" i="0" sz="1600" u="none" cap="none" strike="noStrike">
                <a:solidFill>
                  <a:schemeClr val="lt1"/>
                </a:solidFill>
                <a:latin typeface="Noto Sans JP"/>
                <a:ea typeface="Noto Sans JP"/>
                <a:cs typeface="Noto Sans JP"/>
                <a:sym typeface="Noto Sans JP"/>
              </a:endParaRPr>
            </a:p>
          </p:txBody>
        </p:sp>
        <p:sp>
          <p:nvSpPr>
            <p:cNvPr id="362" name="Google Shape;362;p35"/>
            <p:cNvSpPr txBox="1"/>
            <p:nvPr/>
          </p:nvSpPr>
          <p:spPr>
            <a:xfrm>
              <a:off x="4163846"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７.８％</a:t>
              </a:r>
              <a:endParaRPr b="1" i="0" sz="1400" u="none" cap="none" strike="noStrike">
                <a:solidFill>
                  <a:schemeClr val="dk1"/>
                </a:solidFill>
                <a:latin typeface="Noto Sans JP"/>
                <a:ea typeface="Noto Sans JP"/>
                <a:cs typeface="Noto Sans JP"/>
                <a:sym typeface="Noto Sans JP"/>
              </a:endParaRPr>
            </a:p>
          </p:txBody>
        </p:sp>
      </p:grpSp>
      <p:grpSp>
        <p:nvGrpSpPr>
          <p:cNvPr id="363" name="Google Shape;363;p35"/>
          <p:cNvGrpSpPr/>
          <p:nvPr/>
        </p:nvGrpSpPr>
        <p:grpSpPr>
          <a:xfrm>
            <a:off x="6213137" y="5493830"/>
            <a:ext cx="2751600" cy="815468"/>
            <a:chOff x="6213137" y="5493830"/>
            <a:chExt cx="2751600" cy="815468"/>
          </a:xfrm>
        </p:grpSpPr>
        <p:sp>
          <p:nvSpPr>
            <p:cNvPr id="364" name="Google Shape;364;p35"/>
            <p:cNvSpPr/>
            <p:nvPr/>
          </p:nvSpPr>
          <p:spPr>
            <a:xfrm>
              <a:off x="6213137" y="5494198"/>
              <a:ext cx="2751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5" name="Google Shape;365;p35"/>
            <p:cNvSpPr/>
            <p:nvPr/>
          </p:nvSpPr>
          <p:spPr>
            <a:xfrm>
              <a:off x="6217373" y="5493830"/>
              <a:ext cx="27429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地方（地方税）</a:t>
              </a:r>
              <a:endParaRPr b="1" i="0" sz="1400" u="none" cap="none" strike="noStrike">
                <a:solidFill>
                  <a:srgbClr val="000000"/>
                </a:solidFill>
                <a:latin typeface="Arial"/>
                <a:ea typeface="Arial"/>
                <a:cs typeface="Arial"/>
                <a:sym typeface="Arial"/>
              </a:endParaRPr>
            </a:p>
          </p:txBody>
        </p:sp>
        <p:sp>
          <p:nvSpPr>
            <p:cNvPr id="366" name="Google Shape;366;p35"/>
            <p:cNvSpPr txBox="1"/>
            <p:nvPr/>
          </p:nvSpPr>
          <p:spPr>
            <a:xfrm>
              <a:off x="7172239"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２.２％</a:t>
              </a:r>
              <a:endParaRPr b="1" i="0" sz="1400" u="none" cap="none" strike="noStrike">
                <a:solidFill>
                  <a:schemeClr val="dk1"/>
                </a:solidFill>
                <a:latin typeface="Noto Sans JP"/>
                <a:ea typeface="Noto Sans JP"/>
                <a:cs typeface="Noto Sans JP"/>
                <a:sym typeface="Noto Sans JP"/>
              </a:endParaRPr>
            </a:p>
          </p:txBody>
        </p:sp>
      </p:grpSp>
      <p:grpSp>
        <p:nvGrpSpPr>
          <p:cNvPr id="367" name="Google Shape;367;p35"/>
          <p:cNvGrpSpPr/>
          <p:nvPr/>
        </p:nvGrpSpPr>
        <p:grpSpPr>
          <a:xfrm>
            <a:off x="806814" y="4287053"/>
            <a:ext cx="2181600" cy="870300"/>
            <a:chOff x="806814" y="4287053"/>
            <a:chExt cx="2181600" cy="870300"/>
          </a:xfrm>
        </p:grpSpPr>
        <p:sp>
          <p:nvSpPr>
            <p:cNvPr id="368" name="Google Shape;368;p35"/>
            <p:cNvSpPr/>
            <p:nvPr/>
          </p:nvSpPr>
          <p:spPr>
            <a:xfrm>
              <a:off x="806814" y="4287053"/>
              <a:ext cx="2181600" cy="870300"/>
            </a:xfrm>
            <a:prstGeom prst="wedgeEllipseCallout">
              <a:avLst>
                <a:gd fmla="val -32959" name="adj1"/>
                <a:gd fmla="val 56807" name="adj2"/>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9" name="Google Shape;369;p35"/>
            <p:cNvSpPr txBox="1"/>
            <p:nvPr/>
          </p:nvSpPr>
          <p:spPr>
            <a:xfrm>
              <a:off x="935313" y="4482923"/>
              <a:ext cx="2018400" cy="49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お店は、 消費税を預かって</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まとめて納めているんだね。</a:t>
              </a:r>
              <a:endParaRPr b="1" i="0" sz="1050" u="none" cap="none" strike="noStrike">
                <a:solidFill>
                  <a:schemeClr val="dk1"/>
                </a:solidFill>
                <a:latin typeface="Noto Sans JP"/>
                <a:ea typeface="Noto Sans JP"/>
                <a:cs typeface="Noto Sans JP"/>
                <a:sym typeface="Noto Sans JP"/>
              </a:endParaRPr>
            </a:p>
          </p:txBody>
        </p:sp>
      </p:grpSp>
      <p:sp>
        <p:nvSpPr>
          <p:cNvPr id="370" name="Google Shape;370;p35"/>
          <p:cNvSpPr/>
          <p:nvPr/>
        </p:nvSpPr>
        <p:spPr>
          <a:xfrm>
            <a:off x="3102975" y="6432900"/>
            <a:ext cx="5514300" cy="1323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※消費税は国税（消費税）と地方税（地方消費税）に分かれていて10%のうち7.8%が国税、2.2％が地方税です。</a:t>
            </a:r>
            <a:endParaRPr b="0" i="0" sz="1400" u="none" cap="none" strike="noStrike">
              <a:solidFill>
                <a:srgbClr val="000000"/>
              </a:solidFill>
              <a:latin typeface="Arial"/>
              <a:ea typeface="Arial"/>
              <a:cs typeface="Arial"/>
              <a:sym typeface="Arial"/>
            </a:endParaRPr>
          </a:p>
        </p:txBody>
      </p:sp>
      <p:pic>
        <p:nvPicPr>
          <p:cNvPr id="371" name="Google Shape;371;p35"/>
          <p:cNvPicPr preferRelativeResize="0"/>
          <p:nvPr/>
        </p:nvPicPr>
        <p:blipFill rotWithShape="1">
          <a:blip r:embed="rId8">
            <a:alphaModFix/>
          </a:blip>
          <a:srcRect b="0" l="0" r="0" t="0"/>
          <a:stretch/>
        </p:blipFill>
        <p:spPr>
          <a:xfrm>
            <a:off x="7239352" y="1029349"/>
            <a:ext cx="1654829" cy="1069432"/>
          </a:xfrm>
          <a:prstGeom prst="rect">
            <a:avLst/>
          </a:prstGeom>
          <a:noFill/>
          <a:ln>
            <a:noFill/>
          </a:ln>
        </p:spPr>
      </p:pic>
      <p:pic>
        <p:nvPicPr>
          <p:cNvPr id="372" name="Google Shape;372;p35"/>
          <p:cNvPicPr preferRelativeResize="0"/>
          <p:nvPr/>
        </p:nvPicPr>
        <p:blipFill rotWithShape="1">
          <a:blip r:embed="rId9">
            <a:alphaModFix/>
          </a:blip>
          <a:srcRect b="0" l="0" r="0" t="0"/>
          <a:stretch/>
        </p:blipFill>
        <p:spPr>
          <a:xfrm>
            <a:off x="7285826" y="2233915"/>
            <a:ext cx="1473744" cy="1433883"/>
          </a:xfrm>
          <a:prstGeom prst="rect">
            <a:avLst/>
          </a:prstGeom>
          <a:noFill/>
          <a:ln>
            <a:noFill/>
          </a:ln>
        </p:spPr>
      </p:pic>
      <p:pic>
        <p:nvPicPr>
          <p:cNvPr id="373" name="Google Shape;373;p35"/>
          <p:cNvPicPr preferRelativeResize="0"/>
          <p:nvPr/>
        </p:nvPicPr>
        <p:blipFill rotWithShape="1">
          <a:blip r:embed="rId10">
            <a:alphaModFix/>
          </a:blip>
          <a:srcRect b="0" l="0" r="0" t="0"/>
          <a:stretch/>
        </p:blipFill>
        <p:spPr>
          <a:xfrm>
            <a:off x="7034127" y="3865094"/>
            <a:ext cx="1977142" cy="956682"/>
          </a:xfrm>
          <a:prstGeom prst="rect">
            <a:avLst/>
          </a:prstGeom>
          <a:noFill/>
          <a:ln>
            <a:noFill/>
          </a:ln>
        </p:spPr>
      </p:pic>
      <p:sp>
        <p:nvSpPr>
          <p:cNvPr id="374" name="Google Shape;374;p35"/>
          <p:cNvSpPr/>
          <p:nvPr/>
        </p:nvSpPr>
        <p:spPr>
          <a:xfrm rot="10800000">
            <a:off x="7707466"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5" name="Google Shape;375;p35"/>
          <p:cNvSpPr txBox="1"/>
          <p:nvPr/>
        </p:nvSpPr>
        <p:spPr>
          <a:xfrm>
            <a:off x="194203" y="957280"/>
            <a:ext cx="2493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消費税についての説明</a:t>
            </a:r>
            <a:endParaRPr b="1" i="0" sz="1400" u="none" cap="none" strike="noStrike">
              <a:solidFill>
                <a:srgbClr val="000000"/>
              </a:solidFill>
              <a:latin typeface="Arial"/>
              <a:ea typeface="Arial"/>
              <a:cs typeface="Arial"/>
              <a:sym typeface="Arial"/>
            </a:endParaRPr>
          </a:p>
        </p:txBody>
      </p:sp>
      <p:grpSp>
        <p:nvGrpSpPr>
          <p:cNvPr id="376" name="Google Shape;376;p35"/>
          <p:cNvGrpSpPr/>
          <p:nvPr/>
        </p:nvGrpSpPr>
        <p:grpSpPr>
          <a:xfrm>
            <a:off x="5290363" y="2088978"/>
            <a:ext cx="525600" cy="373627"/>
            <a:chOff x="5191456" y="2072885"/>
            <a:chExt cx="525600" cy="373627"/>
          </a:xfrm>
        </p:grpSpPr>
        <p:pic>
          <p:nvPicPr>
            <p:cNvPr id="377" name="Google Shape;377;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78" name="Google Shape;378;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79" name="Google Shape;379;p35"/>
          <p:cNvGrpSpPr/>
          <p:nvPr/>
        </p:nvGrpSpPr>
        <p:grpSpPr>
          <a:xfrm>
            <a:off x="5290363" y="3478753"/>
            <a:ext cx="525600" cy="373627"/>
            <a:chOff x="5191456" y="2072885"/>
            <a:chExt cx="525600" cy="373627"/>
          </a:xfrm>
        </p:grpSpPr>
        <p:pic>
          <p:nvPicPr>
            <p:cNvPr id="380" name="Google Shape;380;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81" name="Google Shape;381;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82" name="Google Shape;382;p35"/>
          <p:cNvGrpSpPr/>
          <p:nvPr/>
        </p:nvGrpSpPr>
        <p:grpSpPr>
          <a:xfrm>
            <a:off x="2160024" y="1962813"/>
            <a:ext cx="828407" cy="873417"/>
            <a:chOff x="2160024" y="1962813"/>
            <a:chExt cx="828407" cy="873417"/>
          </a:xfrm>
        </p:grpSpPr>
        <p:grpSp>
          <p:nvGrpSpPr>
            <p:cNvPr id="383" name="Google Shape;383;p35"/>
            <p:cNvGrpSpPr/>
            <p:nvPr/>
          </p:nvGrpSpPr>
          <p:grpSpPr>
            <a:xfrm>
              <a:off x="2160024" y="1962813"/>
              <a:ext cx="828407" cy="405120"/>
              <a:chOff x="2069025" y="2236872"/>
              <a:chExt cx="1000975" cy="489512"/>
            </a:xfrm>
          </p:grpSpPr>
          <p:pic>
            <p:nvPicPr>
              <p:cNvPr descr="図形&#10;&#10;自動的に生成された説明" id="384" name="Google Shape;384;p35"/>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385" name="Google Shape;385;p35"/>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nvGrpSpPr>
            <p:cNvPr id="386" name="Google Shape;386;p35"/>
            <p:cNvGrpSpPr/>
            <p:nvPr/>
          </p:nvGrpSpPr>
          <p:grpSpPr>
            <a:xfrm>
              <a:off x="2408100" y="2462603"/>
              <a:ext cx="525600" cy="373627"/>
              <a:chOff x="5191456" y="2072885"/>
              <a:chExt cx="525600" cy="373627"/>
            </a:xfrm>
          </p:grpSpPr>
          <p:pic>
            <p:nvPicPr>
              <p:cNvPr id="387" name="Google Shape;387;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88" name="Google Shape;388;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pSp>
        <p:nvGrpSpPr>
          <p:cNvPr id="393" name="Google Shape;393;p36"/>
          <p:cNvGrpSpPr/>
          <p:nvPr/>
        </p:nvGrpSpPr>
        <p:grpSpPr>
          <a:xfrm>
            <a:off x="1435943" y="2832623"/>
            <a:ext cx="6266532" cy="468000"/>
            <a:chOff x="1435943" y="2544991"/>
            <a:chExt cx="6266532" cy="468000"/>
          </a:xfrm>
        </p:grpSpPr>
        <p:sp>
          <p:nvSpPr>
            <p:cNvPr id="394" name="Google Shape;394;p36"/>
            <p:cNvSpPr/>
            <p:nvPr/>
          </p:nvSpPr>
          <p:spPr>
            <a:xfrm>
              <a:off x="4485755"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5" name="Google Shape;395;p36"/>
            <p:cNvSpPr/>
            <p:nvPr/>
          </p:nvSpPr>
          <p:spPr>
            <a:xfrm>
              <a:off x="1435943"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6" name="Google Shape;396;p36"/>
            <p:cNvSpPr/>
            <p:nvPr/>
          </p:nvSpPr>
          <p:spPr>
            <a:xfrm>
              <a:off x="7463757"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97" name="Google Shape;397;p36"/>
          <p:cNvGrpSpPr/>
          <p:nvPr/>
        </p:nvGrpSpPr>
        <p:grpSpPr>
          <a:xfrm>
            <a:off x="578819" y="4734156"/>
            <a:ext cx="1487626" cy="507254"/>
            <a:chOff x="578819" y="4380422"/>
            <a:chExt cx="1487626" cy="507254"/>
          </a:xfrm>
        </p:grpSpPr>
        <p:sp>
          <p:nvSpPr>
            <p:cNvPr id="398" name="Google Shape;398;p36"/>
            <p:cNvSpPr/>
            <p:nvPr/>
          </p:nvSpPr>
          <p:spPr>
            <a:xfrm>
              <a:off x="578819" y="44556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39B10F"/>
                </a:buClr>
                <a:buSzPts val="2100"/>
                <a:buFont typeface="Noto Sans JP"/>
                <a:buNone/>
              </a:pPr>
              <a:r>
                <a:rPr b="1" i="0" lang="ja" sz="2100" u="none" cap="none" strike="noStrike">
                  <a:solidFill>
                    <a:srgbClr val="39B10F"/>
                  </a:solidFill>
                  <a:latin typeface="Noto Sans JP"/>
                  <a:ea typeface="Noto Sans JP"/>
                  <a:cs typeface="Noto Sans JP"/>
                  <a:sym typeface="Noto Sans JP"/>
                </a:rPr>
                <a:t>消費税</a:t>
              </a:r>
              <a:endParaRPr b="1" i="0" sz="1400" u="none" cap="none" strike="noStrike">
                <a:solidFill>
                  <a:srgbClr val="000000"/>
                </a:solidFill>
                <a:latin typeface="Arial"/>
                <a:ea typeface="Arial"/>
                <a:cs typeface="Arial"/>
                <a:sym typeface="Arial"/>
              </a:endParaRPr>
            </a:p>
          </p:txBody>
        </p:sp>
        <p:sp>
          <p:nvSpPr>
            <p:cNvPr id="399" name="Google Shape;399;p36"/>
            <p:cNvSpPr/>
            <p:nvPr/>
          </p:nvSpPr>
          <p:spPr>
            <a:xfrm rot="10800000">
              <a:off x="1802375" y="4380422"/>
              <a:ext cx="237600" cy="468000"/>
            </a:xfrm>
            <a:prstGeom prst="upArrow">
              <a:avLst>
                <a:gd fmla="val 50000" name="adj1"/>
                <a:gd fmla="val 50000" name="adj2"/>
              </a:avLst>
            </a:prstGeom>
            <a:solidFill>
              <a:srgbClr val="45B2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400" name="Google Shape;400;p36"/>
          <p:cNvGrpSpPr/>
          <p:nvPr/>
        </p:nvGrpSpPr>
        <p:grpSpPr>
          <a:xfrm>
            <a:off x="2428593" y="4624919"/>
            <a:ext cx="6112692" cy="604694"/>
            <a:chOff x="1935846" y="4624919"/>
            <a:chExt cx="6112692" cy="604694"/>
          </a:xfrm>
        </p:grpSpPr>
        <p:sp>
          <p:nvSpPr>
            <p:cNvPr id="401" name="Google Shape;401;p36"/>
            <p:cNvSpPr/>
            <p:nvPr/>
          </p:nvSpPr>
          <p:spPr>
            <a:xfrm>
              <a:off x="3214281" y="4624919"/>
              <a:ext cx="3659416" cy="563125"/>
            </a:xfrm>
            <a:custGeom>
              <a:rect b="b" l="l" r="r" t="t"/>
              <a:pathLst>
                <a:path extrusionOk="0" h="563125" w="3362951">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2" name="Google Shape;402;p36"/>
            <p:cNvSpPr/>
            <p:nvPr/>
          </p:nvSpPr>
          <p:spPr>
            <a:xfrm>
              <a:off x="1935846" y="4797565"/>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所得税</a:t>
              </a:r>
              <a:endParaRPr b="1" i="0" sz="1400" u="none" cap="none" strike="noStrike">
                <a:solidFill>
                  <a:srgbClr val="000000"/>
                </a:solidFill>
                <a:latin typeface="Arial"/>
                <a:ea typeface="Arial"/>
                <a:cs typeface="Arial"/>
                <a:sym typeface="Arial"/>
              </a:endParaRPr>
            </a:p>
          </p:txBody>
        </p:sp>
        <p:sp>
          <p:nvSpPr>
            <p:cNvPr id="403" name="Google Shape;403;p36"/>
            <p:cNvSpPr/>
            <p:nvPr/>
          </p:nvSpPr>
          <p:spPr>
            <a:xfrm>
              <a:off x="6560912" y="47873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grpSp>
      <p:sp>
        <p:nvSpPr>
          <p:cNvPr id="404" name="Google Shape;404;p3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405" name="Google Shape;405;p3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406" name="Google Shape;406;p36"/>
          <p:cNvGrpSpPr/>
          <p:nvPr/>
        </p:nvGrpSpPr>
        <p:grpSpPr>
          <a:xfrm>
            <a:off x="3276625" y="1397881"/>
            <a:ext cx="2592000" cy="1447719"/>
            <a:chOff x="3276625" y="1066181"/>
            <a:chExt cx="2592000" cy="1447719"/>
          </a:xfrm>
        </p:grpSpPr>
        <p:sp>
          <p:nvSpPr>
            <p:cNvPr id="407" name="Google Shape;407;p36"/>
            <p:cNvSpPr/>
            <p:nvPr/>
          </p:nvSpPr>
          <p:spPr>
            <a:xfrm>
              <a:off x="3276625"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b="0" l="0" r="0" t="0"/>
            <a:stretch/>
          </p:blipFill>
          <p:spPr>
            <a:xfrm>
              <a:off x="5001050" y="1466301"/>
              <a:ext cx="843389" cy="1035662"/>
            </a:xfrm>
            <a:prstGeom prst="rect">
              <a:avLst/>
            </a:prstGeom>
            <a:noFill/>
            <a:ln>
              <a:noFill/>
            </a:ln>
          </p:spPr>
        </p:pic>
        <p:sp>
          <p:nvSpPr>
            <p:cNvPr id="409" name="Google Shape;409;p36"/>
            <p:cNvSpPr/>
            <p:nvPr/>
          </p:nvSpPr>
          <p:spPr>
            <a:xfrm>
              <a:off x="3276625"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自分で商売をしている場合</a:t>
              </a:r>
              <a:endParaRPr b="1" i="0" sz="1400" u="none" cap="none" strike="noStrike">
                <a:solidFill>
                  <a:srgbClr val="000000"/>
                </a:solidFill>
                <a:latin typeface="Arial"/>
                <a:ea typeface="Arial"/>
                <a:cs typeface="Arial"/>
                <a:sym typeface="Arial"/>
              </a:endParaRPr>
            </a:p>
          </p:txBody>
        </p:sp>
        <p:sp>
          <p:nvSpPr>
            <p:cNvPr id="410" name="Google Shape;410;p36"/>
            <p:cNvSpPr txBox="1"/>
            <p:nvPr/>
          </p:nvSpPr>
          <p:spPr>
            <a:xfrm>
              <a:off x="3276625" y="1460675"/>
              <a:ext cx="1682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YouTuberや大工さん</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など自分で商売を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している方は</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確定申告で税金を</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納めています。</a:t>
              </a:r>
              <a:endParaRPr b="1" i="0" sz="1400" u="none" cap="none" strike="noStrike">
                <a:solidFill>
                  <a:srgbClr val="000000"/>
                </a:solidFill>
                <a:latin typeface="Arial"/>
                <a:ea typeface="Arial"/>
                <a:cs typeface="Arial"/>
                <a:sym typeface="Arial"/>
              </a:endParaRPr>
            </a:p>
          </p:txBody>
        </p:sp>
      </p:grpSp>
      <p:grpSp>
        <p:nvGrpSpPr>
          <p:cNvPr id="411" name="Google Shape;411;p36"/>
          <p:cNvGrpSpPr/>
          <p:nvPr/>
        </p:nvGrpSpPr>
        <p:grpSpPr>
          <a:xfrm>
            <a:off x="6177892" y="1397881"/>
            <a:ext cx="2592001" cy="1447719"/>
            <a:chOff x="6177892" y="1066181"/>
            <a:chExt cx="2592001" cy="1447719"/>
          </a:xfrm>
        </p:grpSpPr>
        <p:sp>
          <p:nvSpPr>
            <p:cNvPr id="412" name="Google Shape;412;p36"/>
            <p:cNvSpPr/>
            <p:nvPr/>
          </p:nvSpPr>
          <p:spPr>
            <a:xfrm>
              <a:off x="617789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p36"/>
            <p:cNvSpPr/>
            <p:nvPr/>
          </p:nvSpPr>
          <p:spPr>
            <a:xfrm>
              <a:off x="617789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会社などに勤めている場合</a:t>
              </a:r>
              <a:endParaRPr b="1" i="0" sz="1400" u="none" cap="none" strike="noStrike">
                <a:solidFill>
                  <a:srgbClr val="000000"/>
                </a:solidFill>
                <a:latin typeface="Arial"/>
                <a:ea typeface="Arial"/>
                <a:cs typeface="Arial"/>
                <a:sym typeface="Arial"/>
              </a:endParaRPr>
            </a:p>
          </p:txBody>
        </p:sp>
        <p:sp>
          <p:nvSpPr>
            <p:cNvPr id="414" name="Google Shape;414;p36"/>
            <p:cNvSpPr txBox="1"/>
            <p:nvPr/>
          </p:nvSpPr>
          <p:spPr>
            <a:xfrm>
              <a:off x="6180616" y="1466301"/>
              <a:ext cx="18774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会社員は、毎月会社から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払われる給料の中から、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a:t>
              </a:r>
              <a:r>
                <a:rPr b="1" i="0" lang="ja" sz="1100" u="none" cap="none" strike="noStrike">
                  <a:solidFill>
                    <a:schemeClr val="dk1"/>
                  </a:solidFill>
                  <a:latin typeface="Noto Sans JP"/>
                  <a:ea typeface="Noto Sans JP"/>
                  <a:cs typeface="Noto Sans JP"/>
                  <a:sym typeface="Noto Sans JP"/>
                </a:rPr>
                <a:t>(所得税・住民税)</a:t>
              </a:r>
              <a:r>
                <a:rPr b="1" i="0" lang="ja" sz="1200" u="none" cap="none" strike="noStrike">
                  <a:solidFill>
                    <a:schemeClr val="dk1"/>
                  </a:solidFill>
                  <a:latin typeface="Noto Sans JP"/>
                  <a:ea typeface="Noto Sans JP"/>
                  <a:cs typeface="Noto Sans JP"/>
                  <a:sym typeface="Noto Sans JP"/>
                </a:rPr>
                <a:t>が</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差し引かれています。</a:t>
              </a:r>
              <a:endParaRPr b="1" i="0" sz="1200" u="none" cap="none" strike="noStrike">
                <a:solidFill>
                  <a:schemeClr val="dk1"/>
                </a:solidFill>
                <a:latin typeface="Noto Sans JP"/>
                <a:ea typeface="Noto Sans JP"/>
                <a:cs typeface="Noto Sans JP"/>
                <a:sym typeface="Noto Sans JP"/>
              </a:endParaRPr>
            </a:p>
          </p:txBody>
        </p:sp>
        <p:pic>
          <p:nvPicPr>
            <p:cNvPr id="415" name="Google Shape;415;p36"/>
            <p:cNvPicPr preferRelativeResize="0"/>
            <p:nvPr/>
          </p:nvPicPr>
          <p:blipFill rotWithShape="1">
            <a:blip r:embed="rId4">
              <a:alphaModFix/>
            </a:blip>
            <a:srcRect b="0" l="0" r="0" t="0"/>
            <a:stretch/>
          </p:blipFill>
          <p:spPr>
            <a:xfrm>
              <a:off x="7794523" y="1733824"/>
              <a:ext cx="975370" cy="778897"/>
            </a:xfrm>
            <a:prstGeom prst="rect">
              <a:avLst/>
            </a:prstGeom>
            <a:noFill/>
            <a:ln>
              <a:noFill/>
            </a:ln>
          </p:spPr>
        </p:pic>
      </p:grpSp>
      <p:grpSp>
        <p:nvGrpSpPr>
          <p:cNvPr id="416" name="Google Shape;416;p36"/>
          <p:cNvGrpSpPr/>
          <p:nvPr/>
        </p:nvGrpSpPr>
        <p:grpSpPr>
          <a:xfrm>
            <a:off x="3276000" y="3303310"/>
            <a:ext cx="5636733" cy="1485812"/>
            <a:chOff x="3276000" y="2971610"/>
            <a:chExt cx="5636733" cy="1485812"/>
          </a:xfrm>
        </p:grpSpPr>
        <p:sp>
          <p:nvSpPr>
            <p:cNvPr id="417" name="Google Shape;417;p36"/>
            <p:cNvSpPr/>
            <p:nvPr/>
          </p:nvSpPr>
          <p:spPr>
            <a:xfrm>
              <a:off x="3276000" y="2971610"/>
              <a:ext cx="5544150" cy="1440000"/>
            </a:xfrm>
            <a:prstGeom prst="rect">
              <a:avLst/>
            </a:prstGeom>
            <a:solidFill>
              <a:schemeClr val="lt1"/>
            </a:solidFill>
            <a:ln cap="flat" cmpd="sng" w="12700">
              <a:solidFill>
                <a:srgbClr val="B474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18" name="Google Shape;418;p36"/>
            <p:cNvPicPr preferRelativeResize="0"/>
            <p:nvPr/>
          </p:nvPicPr>
          <p:blipFill rotWithShape="1">
            <a:blip r:embed="rId5">
              <a:alphaModFix/>
            </a:blip>
            <a:srcRect b="0" l="0" r="0" t="0"/>
            <a:stretch/>
          </p:blipFill>
          <p:spPr>
            <a:xfrm>
              <a:off x="7496961" y="3525596"/>
              <a:ext cx="1415772" cy="931826"/>
            </a:xfrm>
            <a:prstGeom prst="rect">
              <a:avLst/>
            </a:prstGeom>
            <a:noFill/>
            <a:ln>
              <a:noFill/>
            </a:ln>
          </p:spPr>
        </p:pic>
        <p:sp>
          <p:nvSpPr>
            <p:cNvPr id="419" name="Google Shape;419;p36"/>
            <p:cNvSpPr/>
            <p:nvPr/>
          </p:nvSpPr>
          <p:spPr>
            <a:xfrm>
              <a:off x="6157530" y="3058461"/>
              <a:ext cx="945835" cy="259745"/>
            </a:xfrm>
            <a:prstGeom prst="roundRect">
              <a:avLst>
                <a:gd fmla="val 50000" name="adj"/>
              </a:avLst>
            </a:prstGeom>
            <a:solidFill>
              <a:srgbClr val="DE5C5C"/>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会社</a:t>
              </a:r>
              <a:endParaRPr b="1" i="0" sz="1400" u="none" cap="none" strike="noStrike">
                <a:solidFill>
                  <a:srgbClr val="000000"/>
                </a:solidFill>
                <a:latin typeface="Arial"/>
                <a:ea typeface="Arial"/>
                <a:cs typeface="Arial"/>
                <a:sym typeface="Arial"/>
              </a:endParaRPr>
            </a:p>
          </p:txBody>
        </p:sp>
        <p:pic>
          <p:nvPicPr>
            <p:cNvPr id="420" name="Google Shape;420;p36"/>
            <p:cNvPicPr preferRelativeResize="0"/>
            <p:nvPr/>
          </p:nvPicPr>
          <p:blipFill rotWithShape="1">
            <a:blip r:embed="rId6">
              <a:alphaModFix/>
            </a:blip>
            <a:srcRect b="0" l="0" r="0" t="0"/>
            <a:stretch/>
          </p:blipFill>
          <p:spPr>
            <a:xfrm>
              <a:off x="4904762" y="3373065"/>
              <a:ext cx="998097" cy="930546"/>
            </a:xfrm>
            <a:prstGeom prst="rect">
              <a:avLst/>
            </a:prstGeom>
            <a:noFill/>
            <a:ln>
              <a:noFill/>
            </a:ln>
          </p:spPr>
        </p:pic>
        <p:sp>
          <p:nvSpPr>
            <p:cNvPr id="421" name="Google Shape;421;p36"/>
            <p:cNvSpPr/>
            <p:nvPr/>
          </p:nvSpPr>
          <p:spPr>
            <a:xfrm>
              <a:off x="3362469" y="3058461"/>
              <a:ext cx="1152128" cy="259745"/>
            </a:xfrm>
            <a:prstGeom prst="roundRect">
              <a:avLst>
                <a:gd fmla="val 50000" name="adj"/>
              </a:avLst>
            </a:prstGeom>
            <a:solidFill>
              <a:srgbClr val="0FBEE7"/>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個人事業主</a:t>
              </a:r>
              <a:endParaRPr b="1" i="0" sz="1400" u="none" cap="none" strike="noStrike">
                <a:solidFill>
                  <a:srgbClr val="000000"/>
                </a:solidFill>
                <a:latin typeface="Arial"/>
                <a:ea typeface="Arial"/>
                <a:cs typeface="Arial"/>
                <a:sym typeface="Arial"/>
              </a:endParaRPr>
            </a:p>
          </p:txBody>
        </p:sp>
        <p:sp>
          <p:nvSpPr>
            <p:cNvPr id="422" name="Google Shape;422;p36"/>
            <p:cNvSpPr txBox="1"/>
            <p:nvPr/>
          </p:nvSpPr>
          <p:spPr>
            <a:xfrm>
              <a:off x="3277622" y="3405887"/>
              <a:ext cx="17235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自分で税金を計算して</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税務署に申告</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(申し出ること）し、</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納めます (確定申告)。</a:t>
              </a:r>
              <a:endParaRPr b="1" i="0" sz="1200" u="none" cap="none" strike="noStrike">
                <a:solidFill>
                  <a:schemeClr val="dk1"/>
                </a:solidFill>
                <a:latin typeface="Noto Sans JP"/>
                <a:ea typeface="Noto Sans JP"/>
                <a:cs typeface="Noto Sans JP"/>
                <a:sym typeface="Noto Sans JP"/>
              </a:endParaRPr>
            </a:p>
          </p:txBody>
        </p:sp>
        <p:sp>
          <p:nvSpPr>
            <p:cNvPr id="423" name="Google Shape;423;p36"/>
            <p:cNvSpPr txBox="1"/>
            <p:nvPr/>
          </p:nvSpPr>
          <p:spPr>
            <a:xfrm>
              <a:off x="6081549" y="3405887"/>
              <a:ext cx="14157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会社は、社員から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預かった税金を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（源泉徴収）。</a:t>
              </a:r>
              <a:endParaRPr b="1" i="0" sz="1400" u="none" cap="none" strike="noStrike">
                <a:solidFill>
                  <a:srgbClr val="000000"/>
                </a:solidFill>
                <a:latin typeface="Arial"/>
                <a:ea typeface="Arial"/>
                <a:cs typeface="Arial"/>
                <a:sym typeface="Arial"/>
              </a:endParaRPr>
            </a:p>
          </p:txBody>
        </p:sp>
      </p:grpSp>
      <p:grpSp>
        <p:nvGrpSpPr>
          <p:cNvPr id="424" name="Google Shape;424;p36"/>
          <p:cNvGrpSpPr/>
          <p:nvPr/>
        </p:nvGrpSpPr>
        <p:grpSpPr>
          <a:xfrm>
            <a:off x="4959174" y="5201020"/>
            <a:ext cx="2672032" cy="1440000"/>
            <a:chOff x="4959174" y="4869320"/>
            <a:chExt cx="2672032" cy="1440000"/>
          </a:xfrm>
        </p:grpSpPr>
        <p:sp>
          <p:nvSpPr>
            <p:cNvPr id="425" name="Google Shape;425;p36"/>
            <p:cNvSpPr/>
            <p:nvPr/>
          </p:nvSpPr>
          <p:spPr>
            <a:xfrm>
              <a:off x="5039206"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6" name="Google Shape;426;p36"/>
            <p:cNvSpPr/>
            <p:nvPr/>
          </p:nvSpPr>
          <p:spPr>
            <a:xfrm>
              <a:off x="5091569" y="5013452"/>
              <a:ext cx="1487626" cy="818832"/>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都道府県</a:t>
              </a:r>
              <a:endParaRPr b="1" i="0" sz="16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市区町村</a:t>
              </a:r>
              <a:endParaRPr b="1" i="0" sz="1600" u="none" cap="none" strike="noStrike">
                <a:solidFill>
                  <a:srgbClr val="005BAD"/>
                </a:solidFill>
                <a:latin typeface="Noto Sans JP"/>
                <a:ea typeface="Noto Sans JP"/>
                <a:cs typeface="Noto Sans JP"/>
                <a:sym typeface="Noto Sans JP"/>
              </a:endParaRPr>
            </a:p>
          </p:txBody>
        </p:sp>
        <p:pic>
          <p:nvPicPr>
            <p:cNvPr id="427" name="Google Shape;427;p36"/>
            <p:cNvPicPr preferRelativeResize="0"/>
            <p:nvPr/>
          </p:nvPicPr>
          <p:blipFill rotWithShape="1">
            <a:blip r:embed="rId7">
              <a:alphaModFix/>
            </a:blip>
            <a:srcRect b="0" l="0" r="0" t="0"/>
            <a:stretch/>
          </p:blipFill>
          <p:spPr>
            <a:xfrm rot="-5400000">
              <a:off x="5726826" y="5206539"/>
              <a:ext cx="217112" cy="1184009"/>
            </a:xfrm>
            <a:prstGeom prst="rect">
              <a:avLst/>
            </a:prstGeom>
            <a:noFill/>
            <a:ln>
              <a:noFill/>
            </a:ln>
          </p:spPr>
        </p:pic>
        <p:sp>
          <p:nvSpPr>
            <p:cNvPr id="428" name="Google Shape;428;p36"/>
            <p:cNvSpPr/>
            <p:nvPr/>
          </p:nvSpPr>
          <p:spPr>
            <a:xfrm>
              <a:off x="4959174" y="5937905"/>
              <a:ext cx="1752415" cy="288357"/>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400"/>
                <a:buFont typeface="Noto Sans JP"/>
                <a:buNone/>
              </a:pPr>
              <a:r>
                <a:rPr b="1" i="0" lang="ja" sz="1400" u="none" cap="none" strike="noStrike">
                  <a:solidFill>
                    <a:srgbClr val="005BAD"/>
                  </a:solidFill>
                  <a:latin typeface="Noto Sans JP"/>
                  <a:ea typeface="Noto Sans JP"/>
                  <a:cs typeface="Noto Sans JP"/>
                  <a:sym typeface="Noto Sans JP"/>
                </a:rPr>
                <a:t>（地方公共団体）</a:t>
              </a:r>
              <a:endParaRPr b="1" i="0" sz="1400" u="none" cap="none" strike="noStrike">
                <a:solidFill>
                  <a:srgbClr val="000000"/>
                </a:solidFill>
                <a:latin typeface="Arial"/>
                <a:ea typeface="Arial"/>
                <a:cs typeface="Arial"/>
                <a:sym typeface="Arial"/>
              </a:endParaRPr>
            </a:p>
          </p:txBody>
        </p:sp>
      </p:grpSp>
      <p:grpSp>
        <p:nvGrpSpPr>
          <p:cNvPr id="429" name="Google Shape;429;p36"/>
          <p:cNvGrpSpPr/>
          <p:nvPr/>
        </p:nvGrpSpPr>
        <p:grpSpPr>
          <a:xfrm>
            <a:off x="1428224" y="5201020"/>
            <a:ext cx="2676570" cy="1440000"/>
            <a:chOff x="1428224" y="4869320"/>
            <a:chExt cx="2676570" cy="1440000"/>
          </a:xfrm>
        </p:grpSpPr>
        <p:sp>
          <p:nvSpPr>
            <p:cNvPr id="430" name="Google Shape;430;p36"/>
            <p:cNvSpPr/>
            <p:nvPr/>
          </p:nvSpPr>
          <p:spPr>
            <a:xfrm>
              <a:off x="1512794"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1" name="Google Shape;431;p36"/>
            <p:cNvSpPr/>
            <p:nvPr/>
          </p:nvSpPr>
          <p:spPr>
            <a:xfrm>
              <a:off x="1428224" y="5327483"/>
              <a:ext cx="1487626" cy="576533"/>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税務署</a:t>
              </a:r>
              <a:endParaRPr b="1" i="0" sz="20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432" name="Google Shape;432;p36"/>
          <p:cNvGrpSpPr/>
          <p:nvPr/>
        </p:nvGrpSpPr>
        <p:grpSpPr>
          <a:xfrm>
            <a:off x="250337" y="3303310"/>
            <a:ext cx="2592000" cy="1440000"/>
            <a:chOff x="259302" y="2971610"/>
            <a:chExt cx="2592000" cy="1440000"/>
          </a:xfrm>
        </p:grpSpPr>
        <p:sp>
          <p:nvSpPr>
            <p:cNvPr id="433" name="Google Shape;433;p36"/>
            <p:cNvSpPr/>
            <p:nvPr/>
          </p:nvSpPr>
          <p:spPr>
            <a:xfrm>
              <a:off x="259302" y="2971610"/>
              <a:ext cx="2592000" cy="1440000"/>
            </a:xfrm>
            <a:prstGeom prst="rect">
              <a:avLst/>
            </a:prstGeom>
            <a:noFill/>
            <a:ln cap="flat" cmpd="sng" w="12700">
              <a:solidFill>
                <a:srgbClr val="45B2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36"/>
            <p:cNvSpPr/>
            <p:nvPr/>
          </p:nvSpPr>
          <p:spPr>
            <a:xfrm>
              <a:off x="311150" y="3045761"/>
              <a:ext cx="945835" cy="259745"/>
            </a:xfrm>
            <a:prstGeom prst="roundRect">
              <a:avLst>
                <a:gd fmla="val 50000" name="adj"/>
              </a:avLst>
            </a:prstGeom>
            <a:solidFill>
              <a:srgbClr val="39B10F"/>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435" name="Google Shape;435;p36"/>
            <p:cNvSpPr txBox="1"/>
            <p:nvPr/>
          </p:nvSpPr>
          <p:spPr>
            <a:xfrm>
              <a:off x="259803" y="3405887"/>
              <a:ext cx="1569600" cy="68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お店は、預かった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p:txBody>
        </p:sp>
      </p:grpSp>
      <p:pic>
        <p:nvPicPr>
          <p:cNvPr id="436" name="Google Shape;436;p36"/>
          <p:cNvPicPr preferRelativeResize="0"/>
          <p:nvPr/>
        </p:nvPicPr>
        <p:blipFill rotWithShape="1">
          <a:blip r:embed="rId8">
            <a:alphaModFix/>
          </a:blip>
          <a:srcRect b="0" l="0" r="0" t="0"/>
          <a:stretch/>
        </p:blipFill>
        <p:spPr>
          <a:xfrm>
            <a:off x="1722986" y="3860169"/>
            <a:ext cx="1378414" cy="890798"/>
          </a:xfrm>
          <a:prstGeom prst="rect">
            <a:avLst/>
          </a:prstGeom>
          <a:noFill/>
          <a:ln>
            <a:noFill/>
          </a:ln>
        </p:spPr>
      </p:pic>
      <p:pic>
        <p:nvPicPr>
          <p:cNvPr id="437" name="Google Shape;437;p36"/>
          <p:cNvPicPr preferRelativeResize="0"/>
          <p:nvPr/>
        </p:nvPicPr>
        <p:blipFill rotWithShape="1">
          <a:blip r:embed="rId9">
            <a:alphaModFix/>
          </a:blip>
          <a:srcRect b="0" l="0" r="0" t="0"/>
          <a:stretch/>
        </p:blipFill>
        <p:spPr>
          <a:xfrm>
            <a:off x="6672589" y="5571855"/>
            <a:ext cx="1968252" cy="1090108"/>
          </a:xfrm>
          <a:prstGeom prst="rect">
            <a:avLst/>
          </a:prstGeom>
          <a:noFill/>
          <a:ln>
            <a:noFill/>
          </a:ln>
        </p:spPr>
      </p:pic>
      <p:pic>
        <p:nvPicPr>
          <p:cNvPr descr="ダイアグラム&#10;&#10;自動的に生成された説明" id="438" name="Google Shape;438;p36"/>
          <p:cNvPicPr preferRelativeResize="0"/>
          <p:nvPr/>
        </p:nvPicPr>
        <p:blipFill rotWithShape="1">
          <a:blip r:embed="rId10">
            <a:alphaModFix/>
          </a:blip>
          <a:srcRect b="0" l="0" r="0" t="0"/>
          <a:stretch/>
        </p:blipFill>
        <p:spPr>
          <a:xfrm>
            <a:off x="2940564" y="5344876"/>
            <a:ext cx="1335625" cy="1299499"/>
          </a:xfrm>
          <a:prstGeom prst="rect">
            <a:avLst/>
          </a:prstGeom>
          <a:noFill/>
          <a:ln>
            <a:noFill/>
          </a:ln>
        </p:spPr>
      </p:pic>
      <p:sp>
        <p:nvSpPr>
          <p:cNvPr id="439" name="Google Shape;439;p36"/>
          <p:cNvSpPr txBox="1"/>
          <p:nvPr/>
        </p:nvSpPr>
        <p:spPr>
          <a:xfrm>
            <a:off x="194203" y="957280"/>
            <a:ext cx="22621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税金の流れと納め方</a:t>
            </a:r>
            <a:endParaRPr b="1" i="0" sz="1400" u="none" cap="none" strike="noStrike">
              <a:solidFill>
                <a:srgbClr val="000000"/>
              </a:solidFill>
              <a:latin typeface="Arial"/>
              <a:ea typeface="Arial"/>
              <a:cs typeface="Arial"/>
              <a:sym typeface="Arial"/>
            </a:endParaRPr>
          </a:p>
        </p:txBody>
      </p:sp>
      <p:grpSp>
        <p:nvGrpSpPr>
          <p:cNvPr id="440" name="Google Shape;440;p36"/>
          <p:cNvGrpSpPr/>
          <p:nvPr/>
        </p:nvGrpSpPr>
        <p:grpSpPr>
          <a:xfrm>
            <a:off x="250337" y="1397881"/>
            <a:ext cx="2604659" cy="1447719"/>
            <a:chOff x="259302" y="1066181"/>
            <a:chExt cx="2604659" cy="1447719"/>
          </a:xfrm>
        </p:grpSpPr>
        <p:sp>
          <p:nvSpPr>
            <p:cNvPr id="441" name="Google Shape;441;p36"/>
            <p:cNvSpPr/>
            <p:nvPr/>
          </p:nvSpPr>
          <p:spPr>
            <a:xfrm>
              <a:off x="25930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42" name="Google Shape;442;p36"/>
            <p:cNvPicPr preferRelativeResize="0"/>
            <p:nvPr/>
          </p:nvPicPr>
          <p:blipFill rotWithShape="1">
            <a:blip r:embed="rId11">
              <a:alphaModFix/>
            </a:blip>
            <a:srcRect b="0" l="0" r="0" t="0"/>
            <a:stretch/>
          </p:blipFill>
          <p:spPr>
            <a:xfrm>
              <a:off x="1485547" y="1530517"/>
              <a:ext cx="1378414" cy="976685"/>
            </a:xfrm>
            <a:prstGeom prst="rect">
              <a:avLst/>
            </a:prstGeom>
            <a:noFill/>
            <a:ln>
              <a:noFill/>
            </a:ln>
          </p:spPr>
        </p:pic>
        <p:sp>
          <p:nvSpPr>
            <p:cNvPr id="443" name="Google Shape;443;p36"/>
            <p:cNvSpPr/>
            <p:nvPr/>
          </p:nvSpPr>
          <p:spPr>
            <a:xfrm>
              <a:off x="25930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商品を買った場合</a:t>
              </a:r>
              <a:endParaRPr b="1" i="0" sz="1400" u="none" cap="none" strike="noStrike">
                <a:solidFill>
                  <a:srgbClr val="000000"/>
                </a:solidFill>
                <a:latin typeface="Arial"/>
                <a:ea typeface="Arial"/>
                <a:cs typeface="Arial"/>
                <a:sym typeface="Arial"/>
              </a:endParaRPr>
            </a:p>
          </p:txBody>
        </p:sp>
        <p:sp>
          <p:nvSpPr>
            <p:cNvPr id="444" name="Google Shape;444;p36"/>
            <p:cNvSpPr txBox="1"/>
            <p:nvPr/>
          </p:nvSpPr>
          <p:spPr>
            <a:xfrm>
              <a:off x="259803" y="1466301"/>
              <a:ext cx="20313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お店で商品を買いました。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代金 1,000円と、</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税金100円を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支払いました。</a:t>
              </a:r>
              <a:endParaRPr b="1" i="0" sz="1200" u="none" cap="none" strike="noStrike">
                <a:solidFill>
                  <a:schemeClr val="dk1"/>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7"/>
          <p:cNvSpPr/>
          <p:nvPr/>
        </p:nvSpPr>
        <p:spPr>
          <a:xfrm>
            <a:off x="326210" y="1105052"/>
            <a:ext cx="8493939" cy="1136017"/>
          </a:xfrm>
          <a:prstGeom prst="roundRect">
            <a:avLst>
              <a:gd fmla="val 2377" name="adj"/>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pic>
        <p:nvPicPr>
          <p:cNvPr id="450" name="Google Shape;450;p37"/>
          <p:cNvPicPr preferRelativeResize="0"/>
          <p:nvPr/>
        </p:nvPicPr>
        <p:blipFill rotWithShape="1">
          <a:blip r:embed="rId3">
            <a:alphaModFix/>
          </a:blip>
          <a:srcRect b="0" l="0" r="0" t="0"/>
          <a:stretch/>
        </p:blipFill>
        <p:spPr>
          <a:xfrm>
            <a:off x="7188401" y="773011"/>
            <a:ext cx="1375366" cy="1558587"/>
          </a:xfrm>
          <a:prstGeom prst="rect">
            <a:avLst/>
          </a:prstGeom>
          <a:noFill/>
          <a:ln>
            <a:noFill/>
          </a:ln>
        </p:spPr>
      </p:pic>
      <p:sp>
        <p:nvSpPr>
          <p:cNvPr id="451" name="Google Shape;451;p37"/>
          <p:cNvSpPr/>
          <p:nvPr/>
        </p:nvSpPr>
        <p:spPr>
          <a:xfrm>
            <a:off x="335573" y="1327348"/>
            <a:ext cx="8320360" cy="809452"/>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皆さんは「税金」にどのようなイメージを持っていますか？</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わたしたちの身の回りには、国や地方公共団体による「公共サービス」や</a:t>
            </a:r>
            <a:endParaRPr b="1" i="0" sz="145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「公共施設」があります。</a:t>
            </a:r>
            <a:endParaRPr b="1" i="0" sz="1400" u="none" cap="none" strike="noStrike">
              <a:solidFill>
                <a:srgbClr val="000000"/>
              </a:solidFill>
              <a:latin typeface="Arial"/>
              <a:ea typeface="Arial"/>
              <a:cs typeface="Arial"/>
              <a:sym typeface="Arial"/>
            </a:endParaRPr>
          </a:p>
        </p:txBody>
      </p:sp>
      <p:sp>
        <p:nvSpPr>
          <p:cNvPr id="452" name="Google Shape;452;p37"/>
          <p:cNvSpPr/>
          <p:nvPr/>
        </p:nvSpPr>
        <p:spPr>
          <a:xfrm>
            <a:off x="5457555" y="2623432"/>
            <a:ext cx="3362596" cy="3713140"/>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3" name="Google Shape;453;p37"/>
          <p:cNvSpPr/>
          <p:nvPr/>
        </p:nvSpPr>
        <p:spPr>
          <a:xfrm>
            <a:off x="5592624" y="3347160"/>
            <a:ext cx="3092459"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4" name="Google Shape;454;p37"/>
          <p:cNvSpPr/>
          <p:nvPr/>
        </p:nvSpPr>
        <p:spPr>
          <a:xfrm>
            <a:off x="326409" y="2623432"/>
            <a:ext cx="5033559" cy="3704763"/>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5" name="Google Shape;455;p37"/>
          <p:cNvSpPr/>
          <p:nvPr/>
        </p:nvSpPr>
        <p:spPr>
          <a:xfrm>
            <a:off x="476026" y="3347160"/>
            <a:ext cx="4744911"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grpSp>
        <p:nvGrpSpPr>
          <p:cNvPr id="456" name="Google Shape;456;p37"/>
          <p:cNvGrpSpPr/>
          <p:nvPr/>
        </p:nvGrpSpPr>
        <p:grpSpPr>
          <a:xfrm>
            <a:off x="5868343" y="2739419"/>
            <a:ext cx="2565323" cy="549900"/>
            <a:chOff x="6077290" y="2713461"/>
            <a:chExt cx="2565323" cy="549900"/>
          </a:xfrm>
        </p:grpSpPr>
        <p:sp>
          <p:nvSpPr>
            <p:cNvPr id="457" name="Google Shape;457;p37"/>
            <p:cNvSpPr/>
            <p:nvPr/>
          </p:nvSpPr>
          <p:spPr>
            <a:xfrm>
              <a:off x="7341513" y="2713461"/>
              <a:ext cx="1301100" cy="54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道路、学校、公園 など</a:t>
              </a:r>
              <a:endParaRPr b="1" i="0" sz="1400" u="none" cap="none" strike="noStrike">
                <a:solidFill>
                  <a:srgbClr val="000000"/>
                </a:solidFill>
                <a:latin typeface="Arial"/>
                <a:ea typeface="Arial"/>
                <a:cs typeface="Arial"/>
                <a:sym typeface="Arial"/>
              </a:endParaRPr>
            </a:p>
          </p:txBody>
        </p:sp>
        <p:sp>
          <p:nvSpPr>
            <p:cNvPr id="458" name="Google Shape;458;p37"/>
            <p:cNvSpPr txBox="1"/>
            <p:nvPr/>
          </p:nvSpPr>
          <p:spPr>
            <a:xfrm>
              <a:off x="6077290" y="2786910"/>
              <a:ext cx="1210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公共施設</a:t>
              </a:r>
              <a:endParaRPr b="1" i="0" sz="1400" u="none" cap="none" strike="noStrike">
                <a:solidFill>
                  <a:srgbClr val="000000"/>
                </a:solidFill>
                <a:latin typeface="Arial"/>
                <a:ea typeface="Arial"/>
                <a:cs typeface="Arial"/>
                <a:sym typeface="Arial"/>
              </a:endParaRPr>
            </a:p>
          </p:txBody>
        </p:sp>
      </p:grpSp>
      <p:grpSp>
        <p:nvGrpSpPr>
          <p:cNvPr id="459" name="Google Shape;459;p37"/>
          <p:cNvGrpSpPr/>
          <p:nvPr/>
        </p:nvGrpSpPr>
        <p:grpSpPr>
          <a:xfrm>
            <a:off x="518379" y="2812868"/>
            <a:ext cx="4651893" cy="400200"/>
            <a:chOff x="712083" y="2786910"/>
            <a:chExt cx="4651893" cy="400200"/>
          </a:xfrm>
        </p:grpSpPr>
        <p:sp>
          <p:nvSpPr>
            <p:cNvPr id="460" name="Google Shape;460;p37"/>
            <p:cNvSpPr/>
            <p:nvPr/>
          </p:nvSpPr>
          <p:spPr>
            <a:xfrm>
              <a:off x="2457876" y="2831955"/>
              <a:ext cx="2906100" cy="30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警察、消防、ごみ収集、福祉 など</a:t>
              </a:r>
              <a:endParaRPr b="1" i="0" sz="1400" u="none" cap="none" strike="noStrike">
                <a:solidFill>
                  <a:srgbClr val="000000"/>
                </a:solidFill>
                <a:latin typeface="Arial"/>
                <a:ea typeface="Arial"/>
                <a:cs typeface="Arial"/>
                <a:sym typeface="Arial"/>
              </a:endParaRPr>
            </a:p>
          </p:txBody>
        </p:sp>
        <p:sp>
          <p:nvSpPr>
            <p:cNvPr id="461" name="Google Shape;461;p37"/>
            <p:cNvSpPr txBox="1"/>
            <p:nvPr/>
          </p:nvSpPr>
          <p:spPr>
            <a:xfrm>
              <a:off x="712083" y="2786910"/>
              <a:ext cx="17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公共サービス</a:t>
              </a:r>
              <a:endParaRPr b="1" i="0" sz="1400" u="none" cap="none" strike="noStrike">
                <a:solidFill>
                  <a:srgbClr val="000000"/>
                </a:solidFill>
                <a:latin typeface="Arial"/>
                <a:ea typeface="Arial"/>
                <a:cs typeface="Arial"/>
                <a:sym typeface="Arial"/>
              </a:endParaRPr>
            </a:p>
          </p:txBody>
        </p:sp>
      </p:grpSp>
      <p:grpSp>
        <p:nvGrpSpPr>
          <p:cNvPr id="462" name="Google Shape;462;p37"/>
          <p:cNvGrpSpPr/>
          <p:nvPr/>
        </p:nvGrpSpPr>
        <p:grpSpPr>
          <a:xfrm>
            <a:off x="2007526" y="3669522"/>
            <a:ext cx="1611933" cy="2301821"/>
            <a:chOff x="418581" y="3669522"/>
            <a:chExt cx="1611933" cy="2301821"/>
          </a:xfrm>
        </p:grpSpPr>
        <p:sp>
          <p:nvSpPr>
            <p:cNvPr id="463" name="Google Shape;463;p37"/>
            <p:cNvSpPr/>
            <p:nvPr/>
          </p:nvSpPr>
          <p:spPr>
            <a:xfrm>
              <a:off x="418581" y="4482915"/>
              <a:ext cx="1611933"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ごみ処理費用</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約2兆4,726億円</a:t>
              </a:r>
              <a:r>
                <a:rPr b="1" baseline="30000" i="0" lang="ja" sz="1100" u="none" cap="none" strike="noStrike">
                  <a:solidFill>
                    <a:srgbClr val="000000"/>
                  </a:solidFill>
                  <a:latin typeface="Noto Sans JP"/>
                  <a:ea typeface="Noto Sans JP"/>
                  <a:cs typeface="Noto Sans JP"/>
                  <a:sym typeface="Noto Sans JP"/>
                </a:rPr>
                <a:t>※２</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約19,800円</a:t>
              </a:r>
              <a:endParaRPr b="1" i="0" sz="1400" u="none" cap="none" strike="noStrike">
                <a:solidFill>
                  <a:srgbClr val="000000"/>
                </a:solidFill>
                <a:latin typeface="Arial"/>
                <a:ea typeface="Arial"/>
                <a:cs typeface="Arial"/>
                <a:sym typeface="Arial"/>
              </a:endParaRPr>
            </a:p>
          </p:txBody>
        </p:sp>
        <p:pic>
          <p:nvPicPr>
            <p:cNvPr id="464" name="Google Shape;464;p37"/>
            <p:cNvPicPr preferRelativeResize="0"/>
            <p:nvPr/>
          </p:nvPicPr>
          <p:blipFill rotWithShape="1">
            <a:blip r:embed="rId4">
              <a:alphaModFix/>
            </a:blip>
            <a:srcRect b="0" l="0" r="0" t="0"/>
            <a:stretch/>
          </p:blipFill>
          <p:spPr>
            <a:xfrm>
              <a:off x="596286" y="3669522"/>
              <a:ext cx="1142290" cy="644483"/>
            </a:xfrm>
            <a:prstGeom prst="rect">
              <a:avLst/>
            </a:prstGeom>
            <a:noFill/>
            <a:ln>
              <a:noFill/>
            </a:ln>
          </p:spPr>
        </p:pic>
      </p:grpSp>
      <p:grpSp>
        <p:nvGrpSpPr>
          <p:cNvPr id="465" name="Google Shape;465;p37"/>
          <p:cNvGrpSpPr/>
          <p:nvPr/>
        </p:nvGrpSpPr>
        <p:grpSpPr>
          <a:xfrm>
            <a:off x="3594441" y="3669522"/>
            <a:ext cx="1694094" cy="2387099"/>
            <a:chOff x="3594441" y="3669522"/>
            <a:chExt cx="1694094" cy="2387099"/>
          </a:xfrm>
        </p:grpSpPr>
        <p:sp>
          <p:nvSpPr>
            <p:cNvPr id="466" name="Google Shape;466;p37"/>
            <p:cNvSpPr/>
            <p:nvPr/>
          </p:nvSpPr>
          <p:spPr>
            <a:xfrm>
              <a:off x="3594441" y="4482915"/>
              <a:ext cx="1694094" cy="157370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国民医療費の</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公費負担額</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（令和３年度）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約17兆1,025億円</a:t>
              </a:r>
              <a:r>
                <a:rPr b="1" baseline="30000" i="0" lang="ja" sz="1100" u="none" cap="none" strike="noStrike">
                  <a:solidFill>
                    <a:srgbClr val="000000"/>
                  </a:solidFill>
                  <a:latin typeface="Noto Sans JP"/>
                  <a:ea typeface="Noto Sans JP"/>
                  <a:cs typeface="Noto Sans JP"/>
                  <a:sym typeface="Noto Sans JP"/>
                </a:rPr>
                <a:t>※3</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約136,300円</a:t>
              </a:r>
              <a:endParaRPr b="1" i="0" sz="1400" u="none" cap="none" strike="noStrike">
                <a:solidFill>
                  <a:srgbClr val="000000"/>
                </a:solidFill>
                <a:latin typeface="Arial"/>
                <a:ea typeface="Arial"/>
                <a:cs typeface="Arial"/>
                <a:sym typeface="Arial"/>
              </a:endParaRPr>
            </a:p>
          </p:txBody>
        </p:sp>
        <p:pic>
          <p:nvPicPr>
            <p:cNvPr id="467" name="Google Shape;467;p37"/>
            <p:cNvPicPr preferRelativeResize="0"/>
            <p:nvPr/>
          </p:nvPicPr>
          <p:blipFill rotWithShape="1">
            <a:blip r:embed="rId5">
              <a:alphaModFix/>
            </a:blip>
            <a:srcRect b="0" l="0" r="0" t="0"/>
            <a:stretch/>
          </p:blipFill>
          <p:spPr>
            <a:xfrm>
              <a:off x="4024466" y="3669522"/>
              <a:ext cx="900264" cy="641917"/>
            </a:xfrm>
            <a:prstGeom prst="rect">
              <a:avLst/>
            </a:prstGeom>
            <a:noFill/>
            <a:ln>
              <a:noFill/>
            </a:ln>
          </p:spPr>
        </p:pic>
      </p:grpSp>
      <p:grpSp>
        <p:nvGrpSpPr>
          <p:cNvPr id="468" name="Google Shape;468;p37"/>
          <p:cNvGrpSpPr/>
          <p:nvPr/>
        </p:nvGrpSpPr>
        <p:grpSpPr>
          <a:xfrm>
            <a:off x="420558" y="3669522"/>
            <a:ext cx="1611939" cy="2301821"/>
            <a:chOff x="1989757" y="3669522"/>
            <a:chExt cx="1611939" cy="2301821"/>
          </a:xfrm>
        </p:grpSpPr>
        <p:sp>
          <p:nvSpPr>
            <p:cNvPr id="469" name="Google Shape;469;p37"/>
            <p:cNvSpPr/>
            <p:nvPr/>
          </p:nvSpPr>
          <p:spPr>
            <a:xfrm>
              <a:off x="1989757" y="4482915"/>
              <a:ext cx="1611939"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警察費・消防費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約5兆3,177億円</a:t>
              </a:r>
              <a:r>
                <a:rPr b="1" baseline="30000" i="0" lang="ja" sz="1100" u="none" cap="none" strike="noStrike">
                  <a:solidFill>
                    <a:srgbClr val="000000"/>
                  </a:solidFill>
                  <a:latin typeface="Noto Sans JP"/>
                  <a:ea typeface="Noto Sans JP"/>
                  <a:cs typeface="Noto Sans JP"/>
                  <a:sym typeface="Noto Sans JP"/>
                </a:rPr>
                <a:t>※１</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約42,560円</a:t>
              </a:r>
              <a:endParaRPr b="1" i="0" sz="1400" u="none" cap="none" strike="noStrike">
                <a:solidFill>
                  <a:srgbClr val="000000"/>
                </a:solidFill>
                <a:latin typeface="Arial"/>
                <a:ea typeface="Arial"/>
                <a:cs typeface="Arial"/>
                <a:sym typeface="Arial"/>
              </a:endParaRPr>
            </a:p>
          </p:txBody>
        </p:sp>
        <p:pic>
          <p:nvPicPr>
            <p:cNvPr id="470" name="Google Shape;470;p37"/>
            <p:cNvPicPr preferRelativeResize="0"/>
            <p:nvPr/>
          </p:nvPicPr>
          <p:blipFill rotWithShape="1">
            <a:blip r:embed="rId6">
              <a:alphaModFix/>
            </a:blip>
            <a:srcRect b="0" l="0" r="0" t="0"/>
            <a:stretch/>
          </p:blipFill>
          <p:spPr>
            <a:xfrm>
              <a:off x="2369456" y="3669522"/>
              <a:ext cx="906271" cy="652554"/>
            </a:xfrm>
            <a:prstGeom prst="rect">
              <a:avLst/>
            </a:prstGeom>
            <a:noFill/>
            <a:ln>
              <a:noFill/>
            </a:ln>
          </p:spPr>
        </p:pic>
      </p:grpSp>
      <p:grpSp>
        <p:nvGrpSpPr>
          <p:cNvPr id="471" name="Google Shape;471;p37"/>
          <p:cNvGrpSpPr/>
          <p:nvPr/>
        </p:nvGrpSpPr>
        <p:grpSpPr>
          <a:xfrm>
            <a:off x="5609265" y="3669522"/>
            <a:ext cx="1579136" cy="1853119"/>
            <a:chOff x="5609265" y="3669522"/>
            <a:chExt cx="1579136" cy="1853119"/>
          </a:xfrm>
        </p:grpSpPr>
        <p:sp>
          <p:nvSpPr>
            <p:cNvPr id="472" name="Google Shape;472;p37"/>
            <p:cNvSpPr/>
            <p:nvPr/>
          </p:nvSpPr>
          <p:spPr>
            <a:xfrm>
              <a:off x="5609265" y="4482915"/>
              <a:ext cx="1579136" cy="103972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道路整備事業費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約1兆6,715億円</a:t>
              </a:r>
              <a:r>
                <a:rPr b="1" baseline="30000" i="0" lang="ja" sz="1100" u="none" cap="none" strike="noStrike">
                  <a:solidFill>
                    <a:srgbClr val="000000"/>
                  </a:solidFill>
                  <a:latin typeface="Noto Sans JP"/>
                  <a:ea typeface="Noto Sans JP"/>
                  <a:cs typeface="Noto Sans JP"/>
                  <a:sym typeface="Noto Sans JP"/>
                </a:rPr>
                <a:t>※4</a:t>
              </a:r>
              <a:endParaRPr b="1" baseline="30000" i="0" sz="1300" u="none" cap="none" strike="noStrike">
                <a:solidFill>
                  <a:srgbClr val="000000"/>
                </a:solidFill>
                <a:latin typeface="Noto Sans JP"/>
                <a:ea typeface="Noto Sans JP"/>
                <a:cs typeface="Noto Sans JP"/>
                <a:sym typeface="Noto Sans JP"/>
              </a:endParaRPr>
            </a:p>
          </p:txBody>
        </p:sp>
        <p:pic>
          <p:nvPicPr>
            <p:cNvPr id="473" name="Google Shape;473;p37"/>
            <p:cNvPicPr preferRelativeResize="0"/>
            <p:nvPr/>
          </p:nvPicPr>
          <p:blipFill rotWithShape="1">
            <a:blip r:embed="rId7">
              <a:alphaModFix/>
            </a:blip>
            <a:srcRect b="0" l="0" r="0" t="0"/>
            <a:stretch/>
          </p:blipFill>
          <p:spPr>
            <a:xfrm>
              <a:off x="5811320" y="3669522"/>
              <a:ext cx="922786" cy="650431"/>
            </a:xfrm>
            <a:prstGeom prst="rect">
              <a:avLst/>
            </a:prstGeom>
            <a:noFill/>
            <a:ln>
              <a:noFill/>
            </a:ln>
          </p:spPr>
        </p:pic>
      </p:grpSp>
      <p:grpSp>
        <p:nvGrpSpPr>
          <p:cNvPr id="474" name="Google Shape;474;p37"/>
          <p:cNvGrpSpPr/>
          <p:nvPr/>
        </p:nvGrpSpPr>
        <p:grpSpPr>
          <a:xfrm>
            <a:off x="7188402" y="3669522"/>
            <a:ext cx="1549281" cy="2301821"/>
            <a:chOff x="7188402" y="3669522"/>
            <a:chExt cx="1549281" cy="2301821"/>
          </a:xfrm>
        </p:grpSpPr>
        <p:sp>
          <p:nvSpPr>
            <p:cNvPr id="475" name="Google Shape;475;p37"/>
            <p:cNvSpPr/>
            <p:nvPr/>
          </p:nvSpPr>
          <p:spPr>
            <a:xfrm>
              <a:off x="7188402" y="4482915"/>
              <a:ext cx="1549281"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校舎・体育館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などの建設費用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約732億円</a:t>
              </a:r>
              <a:r>
                <a:rPr b="1" baseline="30000" i="0" lang="ja" sz="1100" u="none" cap="none" strike="noStrike">
                  <a:solidFill>
                    <a:srgbClr val="000000"/>
                  </a:solidFill>
                  <a:latin typeface="Noto Sans JP"/>
                  <a:ea typeface="Noto Sans JP"/>
                  <a:cs typeface="Noto Sans JP"/>
                  <a:sym typeface="Noto Sans JP"/>
                </a:rPr>
                <a:t>※5</a:t>
              </a:r>
              <a:endParaRPr b="1" baseline="30000" i="0" sz="1300" u="none" cap="none" strike="noStrike">
                <a:solidFill>
                  <a:srgbClr val="000000"/>
                </a:solidFill>
                <a:latin typeface="Noto Sans JP"/>
                <a:ea typeface="Noto Sans JP"/>
                <a:cs typeface="Noto Sans JP"/>
                <a:sym typeface="Noto Sans JP"/>
              </a:endParaRPr>
            </a:p>
          </p:txBody>
        </p:sp>
        <p:pic>
          <p:nvPicPr>
            <p:cNvPr id="476" name="Google Shape;476;p37"/>
            <p:cNvPicPr preferRelativeResize="0"/>
            <p:nvPr/>
          </p:nvPicPr>
          <p:blipFill rotWithShape="1">
            <a:blip r:embed="rId8">
              <a:alphaModFix/>
            </a:blip>
            <a:srcRect b="0" l="0" r="0" t="0"/>
            <a:stretch/>
          </p:blipFill>
          <p:spPr>
            <a:xfrm>
              <a:off x="7381633" y="3669522"/>
              <a:ext cx="1162819" cy="736654"/>
            </a:xfrm>
            <a:prstGeom prst="rect">
              <a:avLst/>
            </a:prstGeom>
            <a:noFill/>
            <a:ln>
              <a:noFill/>
            </a:ln>
          </p:spPr>
        </p:pic>
      </p:grpSp>
      <p:cxnSp>
        <p:nvCxnSpPr>
          <p:cNvPr id="477" name="Google Shape;477;p37"/>
          <p:cNvCxnSpPr/>
          <p:nvPr/>
        </p:nvCxnSpPr>
        <p:spPr>
          <a:xfrm>
            <a:off x="2003895"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78" name="Google Shape;478;p37"/>
          <p:cNvCxnSpPr/>
          <p:nvPr/>
        </p:nvCxnSpPr>
        <p:spPr>
          <a:xfrm>
            <a:off x="3598068"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79" name="Google Shape;479;p37"/>
          <p:cNvCxnSpPr/>
          <p:nvPr/>
        </p:nvCxnSpPr>
        <p:spPr>
          <a:xfrm>
            <a:off x="7144638" y="3500386"/>
            <a:ext cx="0" cy="2497947"/>
          </a:xfrm>
          <a:prstGeom prst="straightConnector1">
            <a:avLst/>
          </a:prstGeom>
          <a:noFill/>
          <a:ln cap="flat" cmpd="sng" w="9525">
            <a:solidFill>
              <a:srgbClr val="005BAD"/>
            </a:solidFill>
            <a:prstDash val="solid"/>
            <a:round/>
            <a:headEnd len="sm" w="sm" type="none"/>
            <a:tailEnd len="sm" w="sm" type="none"/>
          </a:ln>
        </p:spPr>
      </p:cxnSp>
      <p:sp>
        <p:nvSpPr>
          <p:cNvPr id="480" name="Google Shape;480;p3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481" name="Google Shape;481;p37"/>
          <p:cNvSpPr/>
          <p:nvPr/>
        </p:nvSpPr>
        <p:spPr>
          <a:xfrm>
            <a:off x="326408" y="2210313"/>
            <a:ext cx="8493741" cy="452493"/>
          </a:xfrm>
          <a:prstGeom prst="roundRect">
            <a:avLst>
              <a:gd fmla="val 0"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52"/>
              <a:buFont typeface="Arial"/>
              <a:buNone/>
            </a:pPr>
            <a:r>
              <a:t/>
            </a:r>
            <a:endParaRPr b="0" i="0" sz="2052" u="none" cap="none" strike="noStrike">
              <a:solidFill>
                <a:schemeClr val="lt1"/>
              </a:solidFill>
              <a:latin typeface="Arial"/>
              <a:ea typeface="Arial"/>
              <a:cs typeface="Arial"/>
              <a:sym typeface="Arial"/>
            </a:endParaRPr>
          </a:p>
        </p:txBody>
      </p:sp>
      <p:sp>
        <p:nvSpPr>
          <p:cNvPr id="482" name="Google Shape;482;p37"/>
          <p:cNvSpPr/>
          <p:nvPr/>
        </p:nvSpPr>
        <p:spPr>
          <a:xfrm>
            <a:off x="2645992" y="2227632"/>
            <a:ext cx="3852000" cy="43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ja" sz="2800" u="none" cap="none" strike="noStrike">
                <a:solidFill>
                  <a:srgbClr val="FDC741"/>
                </a:solidFill>
                <a:latin typeface="Noto Sans JP"/>
                <a:ea typeface="Noto Sans JP"/>
                <a:cs typeface="Noto Sans JP"/>
                <a:sym typeface="Noto Sans JP"/>
              </a:rPr>
              <a:t>「税金」</a:t>
            </a:r>
            <a:r>
              <a:rPr b="1" i="0" lang="ja" sz="1710" u="none" cap="none" strike="noStrike">
                <a:solidFill>
                  <a:schemeClr val="lt1"/>
                </a:solidFill>
                <a:latin typeface="Noto Sans JP"/>
                <a:ea typeface="Noto Sans JP"/>
                <a:cs typeface="Noto Sans JP"/>
                <a:sym typeface="Noto Sans JP"/>
              </a:rPr>
              <a:t>により賄われています。</a:t>
            </a:r>
            <a:endParaRPr b="1" i="0" sz="2052" u="none" cap="none" strike="noStrike">
              <a:solidFill>
                <a:schemeClr val="lt1"/>
              </a:solidFill>
              <a:latin typeface="Noto Sans JP"/>
              <a:ea typeface="Noto Sans JP"/>
              <a:cs typeface="Noto Sans JP"/>
              <a:sym typeface="Noto Sans JP"/>
            </a:endParaRPr>
          </a:p>
        </p:txBody>
      </p:sp>
      <p:grpSp>
        <p:nvGrpSpPr>
          <p:cNvPr id="483" name="Google Shape;483;p37"/>
          <p:cNvGrpSpPr/>
          <p:nvPr/>
        </p:nvGrpSpPr>
        <p:grpSpPr>
          <a:xfrm>
            <a:off x="327393" y="6382178"/>
            <a:ext cx="7054239" cy="348032"/>
            <a:chOff x="327394" y="6346082"/>
            <a:chExt cx="6651884" cy="348032"/>
          </a:xfrm>
        </p:grpSpPr>
        <p:sp>
          <p:nvSpPr>
            <p:cNvPr id="484" name="Google Shape;484;p37"/>
            <p:cNvSpPr/>
            <p:nvPr/>
          </p:nvSpPr>
          <p:spPr>
            <a:xfrm>
              <a:off x="327394" y="6346082"/>
              <a:ext cx="3207410" cy="348032"/>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※１・２　出所：総務省「令和６年版地方財政白書」　　　</a:t>
              </a:r>
              <a:endParaRPr b="0" i="0" sz="800" u="none" cap="none" strike="noStrike">
                <a:solidFill>
                  <a:schemeClr val="dk1"/>
                </a:solidFill>
                <a:latin typeface="Noto Sans JP"/>
                <a:ea typeface="Noto Sans JP"/>
                <a:cs typeface="Noto Sans JP"/>
                <a:sym typeface="Noto Sans JP"/>
              </a:endParaRPr>
            </a:p>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※３　出所：厚生労働省「令和３（2021）年度国民医療費の概況」</a:t>
              </a:r>
              <a:endParaRPr b="0" i="0" sz="1400" u="none" cap="none" strike="noStrike">
                <a:solidFill>
                  <a:srgbClr val="000000"/>
                </a:solidFill>
                <a:latin typeface="Arial"/>
                <a:ea typeface="Arial"/>
                <a:cs typeface="Arial"/>
                <a:sym typeface="Arial"/>
              </a:endParaRPr>
            </a:p>
          </p:txBody>
        </p:sp>
        <p:sp>
          <p:nvSpPr>
            <p:cNvPr id="485" name="Google Shape;485;p37"/>
            <p:cNvSpPr/>
            <p:nvPr/>
          </p:nvSpPr>
          <p:spPr>
            <a:xfrm>
              <a:off x="3240998" y="6370146"/>
              <a:ext cx="3738280" cy="156101"/>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※４・５　出所：財務省｢令和６年度予算及び財政投融資計画の説明」　　　</a:t>
              </a:r>
              <a:endParaRPr b="0" i="0" sz="1400" u="none" cap="none" strike="noStrike">
                <a:solidFill>
                  <a:srgbClr val="000000"/>
                </a:solidFill>
                <a:latin typeface="Arial"/>
                <a:ea typeface="Arial"/>
                <a:cs typeface="Arial"/>
                <a:sym typeface="Arial"/>
              </a:endParaRPr>
            </a:p>
          </p:txBody>
        </p:sp>
      </p:grpSp>
      <p:sp>
        <p:nvSpPr>
          <p:cNvPr id="486" name="Google Shape;486;p37"/>
          <p:cNvSpPr txBox="1"/>
          <p:nvPr/>
        </p:nvSpPr>
        <p:spPr>
          <a:xfrm>
            <a:off x="335573" y="915637"/>
            <a:ext cx="5912827" cy="457200"/>
          </a:xfrm>
          <a:prstGeom prst="rect">
            <a:avLst/>
          </a:prstGeom>
          <a:noFill/>
          <a:ln>
            <a:noFill/>
          </a:ln>
        </p:spPr>
        <p:txBody>
          <a:bodyPr anchorCtr="0" anchor="ctr" bIns="45700" lIns="36000"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 税金は何のためにあるのだろうか</a:t>
            </a:r>
            <a:endParaRPr b="0" i="0" sz="1400" u="none" cap="none" strike="noStrike">
              <a:solidFill>
                <a:srgbClr val="000000"/>
              </a:solidFill>
              <a:latin typeface="Arial"/>
              <a:ea typeface="Arial"/>
              <a:cs typeface="Arial"/>
              <a:sym typeface="Arial"/>
            </a:endParaRPr>
          </a:p>
        </p:txBody>
      </p:sp>
      <p:sp>
        <p:nvSpPr>
          <p:cNvPr id="487" name="Google Shape;487;p3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6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6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25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9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8"/>
          <p:cNvSpPr/>
          <p:nvPr/>
        </p:nvSpPr>
        <p:spPr>
          <a:xfrm>
            <a:off x="342377" y="1698405"/>
            <a:ext cx="8477773" cy="4654897"/>
          </a:xfrm>
          <a:prstGeom prst="rect">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493" name="Google Shape;493;p38"/>
          <p:cNvSpPr/>
          <p:nvPr/>
        </p:nvSpPr>
        <p:spPr>
          <a:xfrm>
            <a:off x="601839" y="2080128"/>
            <a:ext cx="7958848" cy="400314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94" name="Google Shape;494;p38"/>
          <p:cNvSpPr txBox="1"/>
          <p:nvPr/>
        </p:nvSpPr>
        <p:spPr>
          <a:xfrm>
            <a:off x="425070" y="1793999"/>
            <a:ext cx="134567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Noto Sans JP"/>
                <a:ea typeface="Noto Sans JP"/>
                <a:cs typeface="Noto Sans JP"/>
                <a:sym typeface="Noto Sans JP"/>
              </a:rPr>
              <a:t>（全国平均）</a:t>
            </a:r>
            <a:endParaRPr b="0" i="0" sz="1400" u="none" cap="none" strike="noStrike">
              <a:solidFill>
                <a:srgbClr val="000000"/>
              </a:solidFill>
              <a:latin typeface="Arial"/>
              <a:ea typeface="Arial"/>
              <a:cs typeface="Arial"/>
              <a:sym typeface="Arial"/>
            </a:endParaRPr>
          </a:p>
        </p:txBody>
      </p:sp>
      <p:grpSp>
        <p:nvGrpSpPr>
          <p:cNvPr id="495" name="Google Shape;495;p38"/>
          <p:cNvGrpSpPr/>
          <p:nvPr/>
        </p:nvGrpSpPr>
        <p:grpSpPr>
          <a:xfrm>
            <a:off x="6074925" y="1738614"/>
            <a:ext cx="2247847" cy="4224353"/>
            <a:chOff x="6074925" y="1738614"/>
            <a:chExt cx="2247847" cy="4224353"/>
          </a:xfrm>
        </p:grpSpPr>
        <p:pic>
          <p:nvPicPr>
            <p:cNvPr id="496" name="Google Shape;496;p38"/>
            <p:cNvPicPr preferRelativeResize="0"/>
            <p:nvPr/>
          </p:nvPicPr>
          <p:blipFill rotWithShape="1">
            <a:blip r:embed="rId3">
              <a:alphaModFix/>
            </a:blip>
            <a:srcRect b="0" l="0" r="0" t="0"/>
            <a:stretch/>
          </p:blipFill>
          <p:spPr>
            <a:xfrm>
              <a:off x="6686064" y="1738614"/>
              <a:ext cx="1025567" cy="3291876"/>
            </a:xfrm>
            <a:prstGeom prst="rect">
              <a:avLst/>
            </a:prstGeom>
            <a:noFill/>
            <a:ln>
              <a:noFill/>
            </a:ln>
          </p:spPr>
        </p:pic>
        <p:sp>
          <p:nvSpPr>
            <p:cNvPr id="497" name="Google Shape;497;p38"/>
            <p:cNvSpPr/>
            <p:nvPr/>
          </p:nvSpPr>
          <p:spPr>
            <a:xfrm>
              <a:off x="6074925" y="5013083"/>
              <a:ext cx="2247847" cy="408687"/>
            </a:xfrm>
            <a:prstGeom prst="roundRect">
              <a:avLst>
                <a:gd fmla="val 5296"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高校生</a:t>
              </a:r>
              <a:r>
                <a:rPr b="1" i="0" lang="ja" sz="1600" u="none" cap="none" strike="noStrike">
                  <a:solidFill>
                    <a:schemeClr val="lt1"/>
                  </a:solidFill>
                  <a:latin typeface="Arial"/>
                  <a:ea typeface="Arial"/>
                  <a:cs typeface="Arial"/>
                  <a:sym typeface="Arial"/>
                </a:rPr>
                <a:t>（全日制）</a:t>
              </a:r>
              <a:endParaRPr b="1" i="0" sz="2000" u="none" cap="none" strike="noStrike">
                <a:solidFill>
                  <a:schemeClr val="lt1"/>
                </a:solidFill>
                <a:latin typeface="Arial"/>
                <a:ea typeface="Arial"/>
                <a:cs typeface="Arial"/>
                <a:sym typeface="Arial"/>
              </a:endParaRPr>
            </a:p>
          </p:txBody>
        </p:sp>
        <p:sp>
          <p:nvSpPr>
            <p:cNvPr id="498" name="Google Shape;498;p38"/>
            <p:cNvSpPr txBox="1"/>
            <p:nvPr/>
          </p:nvSpPr>
          <p:spPr>
            <a:xfrm>
              <a:off x="6115601" y="5554281"/>
              <a:ext cx="2166495" cy="40868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1,129,000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499" name="Google Shape;499;p38"/>
          <p:cNvGrpSpPr/>
          <p:nvPr/>
        </p:nvGrpSpPr>
        <p:grpSpPr>
          <a:xfrm>
            <a:off x="3424782" y="2121440"/>
            <a:ext cx="2247847" cy="3841526"/>
            <a:chOff x="3424782" y="2121440"/>
            <a:chExt cx="2247847" cy="3841526"/>
          </a:xfrm>
        </p:grpSpPr>
        <p:pic>
          <p:nvPicPr>
            <p:cNvPr id="500" name="Google Shape;500;p38"/>
            <p:cNvPicPr preferRelativeResize="0"/>
            <p:nvPr/>
          </p:nvPicPr>
          <p:blipFill rotWithShape="1">
            <a:blip r:embed="rId4">
              <a:alphaModFix/>
            </a:blip>
            <a:srcRect b="0" l="0" r="0" t="0"/>
            <a:stretch/>
          </p:blipFill>
          <p:spPr>
            <a:xfrm>
              <a:off x="4082230" y="2121440"/>
              <a:ext cx="932951" cy="2878478"/>
            </a:xfrm>
            <a:prstGeom prst="rect">
              <a:avLst/>
            </a:prstGeom>
            <a:noFill/>
            <a:ln>
              <a:noFill/>
            </a:ln>
          </p:spPr>
        </p:pic>
        <p:sp>
          <p:nvSpPr>
            <p:cNvPr id="501" name="Google Shape;501;p38"/>
            <p:cNvSpPr/>
            <p:nvPr/>
          </p:nvSpPr>
          <p:spPr>
            <a:xfrm>
              <a:off x="3424782" y="5013083"/>
              <a:ext cx="2247847" cy="408687"/>
            </a:xfrm>
            <a:prstGeom prst="roundRect">
              <a:avLst>
                <a:gd fmla="val 8320" name="adj"/>
              </a:avLst>
            </a:prstGeom>
            <a:solidFill>
              <a:srgbClr val="0984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中学生</a:t>
              </a:r>
              <a:endParaRPr b="1" i="0" sz="1400" u="none" cap="none" strike="noStrike">
                <a:solidFill>
                  <a:srgbClr val="000000"/>
                </a:solidFill>
                <a:latin typeface="Arial"/>
                <a:ea typeface="Arial"/>
                <a:cs typeface="Arial"/>
                <a:sym typeface="Arial"/>
              </a:endParaRPr>
            </a:p>
          </p:txBody>
        </p:sp>
        <p:sp>
          <p:nvSpPr>
            <p:cNvPr id="502" name="Google Shape;502;p38"/>
            <p:cNvSpPr txBox="1"/>
            <p:nvPr/>
          </p:nvSpPr>
          <p:spPr>
            <a:xfrm>
              <a:off x="3465458" y="5554281"/>
              <a:ext cx="2166495" cy="4086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1,067,000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503" name="Google Shape;503;p38"/>
          <p:cNvGrpSpPr/>
          <p:nvPr/>
        </p:nvGrpSpPr>
        <p:grpSpPr>
          <a:xfrm>
            <a:off x="774639" y="2843304"/>
            <a:ext cx="2247847" cy="3119664"/>
            <a:chOff x="774639" y="2843304"/>
            <a:chExt cx="2247847" cy="3119664"/>
          </a:xfrm>
        </p:grpSpPr>
        <p:pic>
          <p:nvPicPr>
            <p:cNvPr id="504" name="Google Shape;504;p38"/>
            <p:cNvPicPr preferRelativeResize="0"/>
            <p:nvPr/>
          </p:nvPicPr>
          <p:blipFill rotWithShape="1">
            <a:blip r:embed="rId5">
              <a:alphaModFix/>
            </a:blip>
            <a:srcRect b="0" l="0" r="0" t="0"/>
            <a:stretch/>
          </p:blipFill>
          <p:spPr>
            <a:xfrm>
              <a:off x="1471756" y="2843304"/>
              <a:ext cx="853613" cy="2169751"/>
            </a:xfrm>
            <a:prstGeom prst="rect">
              <a:avLst/>
            </a:prstGeom>
            <a:noFill/>
            <a:ln>
              <a:noFill/>
            </a:ln>
          </p:spPr>
        </p:pic>
        <p:sp>
          <p:nvSpPr>
            <p:cNvPr id="505" name="Google Shape;505;p38"/>
            <p:cNvSpPr/>
            <p:nvPr/>
          </p:nvSpPr>
          <p:spPr>
            <a:xfrm>
              <a:off x="774639" y="5013083"/>
              <a:ext cx="2247847" cy="408687"/>
            </a:xfrm>
            <a:prstGeom prst="roundRect">
              <a:avLst>
                <a:gd fmla="val 7312" name="adj"/>
              </a:avLst>
            </a:prstGeom>
            <a:solidFill>
              <a:srgbClr val="1AB7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小学生</a:t>
              </a:r>
              <a:endParaRPr b="1" i="0" sz="1400" u="none" cap="none" strike="noStrike">
                <a:solidFill>
                  <a:srgbClr val="000000"/>
                </a:solidFill>
                <a:latin typeface="Arial"/>
                <a:ea typeface="Arial"/>
                <a:cs typeface="Arial"/>
                <a:sym typeface="Arial"/>
              </a:endParaRPr>
            </a:p>
          </p:txBody>
        </p:sp>
        <p:sp>
          <p:nvSpPr>
            <p:cNvPr id="506" name="Google Shape;506;p38"/>
            <p:cNvSpPr txBox="1"/>
            <p:nvPr/>
          </p:nvSpPr>
          <p:spPr>
            <a:xfrm>
              <a:off x="815315" y="5554281"/>
              <a:ext cx="2166495" cy="4086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921,000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sp>
        <p:nvSpPr>
          <p:cNvPr id="507" name="Google Shape;507;p3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508" name="Google Shape;508;p38"/>
          <p:cNvSpPr/>
          <p:nvPr/>
        </p:nvSpPr>
        <p:spPr>
          <a:xfrm>
            <a:off x="322213" y="1029065"/>
            <a:ext cx="8477773" cy="404274"/>
          </a:xfrm>
          <a:prstGeom prst="rect">
            <a:avLst/>
          </a:prstGeom>
          <a:noFill/>
          <a:ln cap="flat" cmpd="sng" w="19050">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09" name="Google Shape;509;p38"/>
          <p:cNvSpPr txBox="1"/>
          <p:nvPr/>
        </p:nvSpPr>
        <p:spPr>
          <a:xfrm>
            <a:off x="1198640" y="1081793"/>
            <a:ext cx="6724918"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公立学校の児童・生徒１人当たりの公費負担教育費（令和３年度）</a:t>
            </a:r>
            <a:endParaRPr b="1" i="0" sz="1400" u="none" cap="none" strike="noStrike">
              <a:solidFill>
                <a:srgbClr val="000000"/>
              </a:solidFill>
              <a:latin typeface="Arial"/>
              <a:ea typeface="Arial"/>
              <a:cs typeface="Arial"/>
              <a:sym typeface="Arial"/>
            </a:endParaRPr>
          </a:p>
        </p:txBody>
      </p:sp>
      <p:sp>
        <p:nvSpPr>
          <p:cNvPr id="510" name="Google Shape;510;p3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図形, 矢印&#10;&#10;自動的に生成された説明" id="515" name="Google Shape;515;p39"/>
          <p:cNvPicPr preferRelativeResize="0"/>
          <p:nvPr/>
        </p:nvPicPr>
        <p:blipFill rotWithShape="1">
          <a:blip r:embed="rId3">
            <a:alphaModFix/>
          </a:blip>
          <a:srcRect b="0" l="0" r="0" t="0"/>
          <a:stretch/>
        </p:blipFill>
        <p:spPr>
          <a:xfrm>
            <a:off x="5628658" y="4640181"/>
            <a:ext cx="1208128" cy="562500"/>
          </a:xfrm>
          <a:prstGeom prst="rect">
            <a:avLst/>
          </a:prstGeom>
          <a:noFill/>
          <a:ln>
            <a:noFill/>
          </a:ln>
        </p:spPr>
      </p:pic>
      <p:pic>
        <p:nvPicPr>
          <p:cNvPr descr="図形, 矢印&#10;&#10;自動的に生成された説明" id="516" name="Google Shape;516;p39"/>
          <p:cNvPicPr preferRelativeResize="0"/>
          <p:nvPr/>
        </p:nvPicPr>
        <p:blipFill rotWithShape="1">
          <a:blip r:embed="rId3">
            <a:alphaModFix/>
          </a:blip>
          <a:srcRect b="0" l="0" r="0" t="0"/>
          <a:stretch/>
        </p:blipFill>
        <p:spPr>
          <a:xfrm>
            <a:off x="2875097" y="4640181"/>
            <a:ext cx="1208128" cy="562500"/>
          </a:xfrm>
          <a:prstGeom prst="rect">
            <a:avLst/>
          </a:prstGeom>
          <a:noFill/>
          <a:ln>
            <a:noFill/>
          </a:ln>
        </p:spPr>
      </p:pic>
      <p:pic>
        <p:nvPicPr>
          <p:cNvPr descr="図形, 矢印&#10;&#10;自動的に生成された説明" id="517" name="Google Shape;517;p39"/>
          <p:cNvPicPr preferRelativeResize="0"/>
          <p:nvPr/>
        </p:nvPicPr>
        <p:blipFill rotWithShape="1">
          <a:blip r:embed="rId4">
            <a:alphaModFix/>
          </a:blip>
          <a:srcRect b="0" l="0" r="0" t="0"/>
          <a:stretch/>
        </p:blipFill>
        <p:spPr>
          <a:xfrm>
            <a:off x="5659086" y="1679503"/>
            <a:ext cx="1205357" cy="562500"/>
          </a:xfrm>
          <a:prstGeom prst="rect">
            <a:avLst/>
          </a:prstGeom>
          <a:noFill/>
          <a:ln>
            <a:noFill/>
          </a:ln>
        </p:spPr>
      </p:pic>
      <p:pic>
        <p:nvPicPr>
          <p:cNvPr descr="図形, 四角形&#10;&#10;自動的に生成された説明" id="518" name="Google Shape;518;p39"/>
          <p:cNvPicPr preferRelativeResize="0"/>
          <p:nvPr/>
        </p:nvPicPr>
        <p:blipFill rotWithShape="1">
          <a:blip r:embed="rId5">
            <a:alphaModFix/>
          </a:blip>
          <a:srcRect b="0" l="0" r="0" t="0"/>
          <a:stretch/>
        </p:blipFill>
        <p:spPr>
          <a:xfrm>
            <a:off x="8233377" y="1869177"/>
            <a:ext cx="662254" cy="3338977"/>
          </a:xfrm>
          <a:prstGeom prst="rect">
            <a:avLst/>
          </a:prstGeom>
          <a:noFill/>
          <a:ln>
            <a:noFill/>
          </a:ln>
        </p:spPr>
      </p:pic>
      <p:pic>
        <p:nvPicPr>
          <p:cNvPr descr="図形, 矢印&#10;&#10;自動的に生成された説明" id="519" name="Google Shape;519;p39"/>
          <p:cNvPicPr preferRelativeResize="0"/>
          <p:nvPr/>
        </p:nvPicPr>
        <p:blipFill rotWithShape="1">
          <a:blip r:embed="rId6">
            <a:alphaModFix/>
          </a:blip>
          <a:srcRect b="0" l="0" r="0" t="0"/>
          <a:stretch/>
        </p:blipFill>
        <p:spPr>
          <a:xfrm>
            <a:off x="2098445" y="1672129"/>
            <a:ext cx="2133621" cy="2388547"/>
          </a:xfrm>
          <a:prstGeom prst="rect">
            <a:avLst/>
          </a:prstGeom>
          <a:noFill/>
          <a:ln>
            <a:noFill/>
          </a:ln>
        </p:spPr>
      </p:pic>
      <p:pic>
        <p:nvPicPr>
          <p:cNvPr descr="シャツ, 時計 が含まれている画像&#10;&#10;自動的に生成された説明" id="520" name="Google Shape;520;p39"/>
          <p:cNvPicPr preferRelativeResize="0"/>
          <p:nvPr/>
        </p:nvPicPr>
        <p:blipFill rotWithShape="1">
          <a:blip r:embed="rId7">
            <a:alphaModFix/>
          </a:blip>
          <a:srcRect b="0" l="0" r="0" t="0"/>
          <a:stretch/>
        </p:blipFill>
        <p:spPr>
          <a:xfrm>
            <a:off x="1823590" y="2256843"/>
            <a:ext cx="1321155" cy="1387800"/>
          </a:xfrm>
          <a:prstGeom prst="rect">
            <a:avLst/>
          </a:prstGeom>
          <a:noFill/>
          <a:ln>
            <a:noFill/>
          </a:ln>
        </p:spPr>
      </p:pic>
      <p:sp>
        <p:nvSpPr>
          <p:cNvPr id="521" name="Google Shape;521;p3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descr="挿絵, らくがき が含まれている画像&#10;&#10;自動的に生成された説明" id="522" name="Google Shape;522;p39"/>
          <p:cNvPicPr preferRelativeResize="0"/>
          <p:nvPr/>
        </p:nvPicPr>
        <p:blipFill rotWithShape="1">
          <a:blip r:embed="rId8">
            <a:alphaModFix/>
          </a:blip>
          <a:srcRect b="0" l="0" r="0" t="0"/>
          <a:stretch/>
        </p:blipFill>
        <p:spPr>
          <a:xfrm>
            <a:off x="553985" y="2410296"/>
            <a:ext cx="931361" cy="1234347"/>
          </a:xfrm>
          <a:prstGeom prst="rect">
            <a:avLst/>
          </a:prstGeom>
          <a:noFill/>
          <a:ln>
            <a:noFill/>
          </a:ln>
        </p:spPr>
      </p:pic>
      <p:pic>
        <p:nvPicPr>
          <p:cNvPr id="523" name="Google Shape;523;p39"/>
          <p:cNvPicPr preferRelativeResize="0"/>
          <p:nvPr/>
        </p:nvPicPr>
        <p:blipFill rotWithShape="1">
          <a:blip r:embed="rId9">
            <a:alphaModFix/>
          </a:blip>
          <a:srcRect b="0" l="0" r="0" t="0"/>
          <a:stretch/>
        </p:blipFill>
        <p:spPr>
          <a:xfrm>
            <a:off x="6622338" y="1027651"/>
            <a:ext cx="1906702" cy="1904196"/>
          </a:xfrm>
          <a:prstGeom prst="rect">
            <a:avLst/>
          </a:prstGeom>
          <a:noFill/>
          <a:ln>
            <a:noFill/>
          </a:ln>
        </p:spPr>
      </p:pic>
      <p:sp>
        <p:nvSpPr>
          <p:cNvPr id="524" name="Google Shape;524;p39"/>
          <p:cNvSpPr txBox="1"/>
          <p:nvPr/>
        </p:nvSpPr>
        <p:spPr>
          <a:xfrm>
            <a:off x="7216424"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授業</a:t>
            </a:r>
            <a:endParaRPr b="1" i="0" sz="1400" u="none" cap="none" strike="noStrike">
              <a:solidFill>
                <a:srgbClr val="000000"/>
              </a:solidFill>
              <a:latin typeface="Arial"/>
              <a:ea typeface="Arial"/>
              <a:cs typeface="Arial"/>
              <a:sym typeface="Arial"/>
            </a:endParaRPr>
          </a:p>
        </p:txBody>
      </p:sp>
      <p:sp>
        <p:nvSpPr>
          <p:cNvPr id="525" name="Google Shape;525;p39"/>
          <p:cNvSpPr txBox="1"/>
          <p:nvPr/>
        </p:nvSpPr>
        <p:spPr>
          <a:xfrm>
            <a:off x="6367888" y="3236036"/>
            <a:ext cx="2415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学校など教育施設の建設や、</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机・椅子・教科書の購入に</a:t>
            </a:r>
            <a:endParaRPr b="1" i="0" sz="1400" u="none" cap="none" strike="noStrike">
              <a:solidFill>
                <a:srgbClr val="000000"/>
              </a:solidFill>
              <a:latin typeface="Arial"/>
              <a:ea typeface="Arial"/>
              <a:cs typeface="Arial"/>
              <a:sym typeface="Arial"/>
            </a:endParaRPr>
          </a:p>
        </p:txBody>
      </p:sp>
      <p:pic>
        <p:nvPicPr>
          <p:cNvPr descr="ウィンドウ が含まれている画像&#10;&#10;自動的に生成された説明" id="526" name="Google Shape;526;p39"/>
          <p:cNvPicPr preferRelativeResize="0"/>
          <p:nvPr/>
        </p:nvPicPr>
        <p:blipFill rotWithShape="1">
          <a:blip r:embed="rId10">
            <a:alphaModFix/>
          </a:blip>
          <a:srcRect b="0" l="0" r="0" t="0"/>
          <a:stretch/>
        </p:blipFill>
        <p:spPr>
          <a:xfrm>
            <a:off x="6622338" y="3902450"/>
            <a:ext cx="1906702" cy="1906702"/>
          </a:xfrm>
          <a:prstGeom prst="rect">
            <a:avLst/>
          </a:prstGeom>
          <a:noFill/>
          <a:ln>
            <a:noFill/>
          </a:ln>
        </p:spPr>
      </p:pic>
      <p:sp>
        <p:nvSpPr>
          <p:cNvPr id="527" name="Google Shape;527;p39"/>
          <p:cNvSpPr txBox="1"/>
          <p:nvPr/>
        </p:nvSpPr>
        <p:spPr>
          <a:xfrm>
            <a:off x="7087196" y="5874208"/>
            <a:ext cx="92319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部活動</a:t>
            </a:r>
            <a:endParaRPr b="1" i="0" sz="1400" u="none" cap="none" strike="noStrike">
              <a:solidFill>
                <a:srgbClr val="000000"/>
              </a:solidFill>
              <a:latin typeface="Arial"/>
              <a:ea typeface="Arial"/>
              <a:cs typeface="Arial"/>
              <a:sym typeface="Arial"/>
            </a:endParaRPr>
          </a:p>
        </p:txBody>
      </p:sp>
      <p:sp>
        <p:nvSpPr>
          <p:cNvPr id="528" name="Google Shape;528;p39"/>
          <p:cNvSpPr txBox="1"/>
          <p:nvPr/>
        </p:nvSpPr>
        <p:spPr>
          <a:xfrm>
            <a:off x="6066849" y="6176151"/>
            <a:ext cx="29640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大会やコンクールなどが行われる</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競技場や公会堂などの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施設づくりに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529" name="Google Shape;529;p39"/>
          <p:cNvPicPr preferRelativeResize="0"/>
          <p:nvPr/>
        </p:nvPicPr>
        <p:blipFill rotWithShape="1">
          <a:blip r:embed="rId11">
            <a:alphaModFix/>
          </a:blip>
          <a:srcRect b="0" l="0" r="0" t="0"/>
          <a:stretch/>
        </p:blipFill>
        <p:spPr>
          <a:xfrm>
            <a:off x="3963774" y="1026398"/>
            <a:ext cx="1906702" cy="1906702"/>
          </a:xfrm>
          <a:prstGeom prst="rect">
            <a:avLst/>
          </a:prstGeom>
          <a:noFill/>
          <a:ln>
            <a:noFill/>
          </a:ln>
        </p:spPr>
      </p:pic>
      <p:sp>
        <p:nvSpPr>
          <p:cNvPr id="530" name="Google Shape;530;p39"/>
          <p:cNvSpPr txBox="1"/>
          <p:nvPr/>
        </p:nvSpPr>
        <p:spPr>
          <a:xfrm>
            <a:off x="4557860"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通学</a:t>
            </a:r>
            <a:endParaRPr b="1" i="0" sz="1400" u="none" cap="none" strike="noStrike">
              <a:solidFill>
                <a:srgbClr val="000000"/>
              </a:solidFill>
              <a:latin typeface="Arial"/>
              <a:ea typeface="Arial"/>
              <a:cs typeface="Arial"/>
              <a:sym typeface="Arial"/>
            </a:endParaRPr>
          </a:p>
        </p:txBody>
      </p:sp>
      <p:sp>
        <p:nvSpPr>
          <p:cNvPr id="531" name="Google Shape;531;p39"/>
          <p:cNvSpPr txBox="1"/>
          <p:nvPr/>
        </p:nvSpPr>
        <p:spPr>
          <a:xfrm>
            <a:off x="3832399" y="3236036"/>
            <a:ext cx="2169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学校へ安全に通うための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道路や信号などに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532" name="Google Shape;532;p39"/>
          <p:cNvPicPr preferRelativeResize="0"/>
          <p:nvPr/>
        </p:nvPicPr>
        <p:blipFill rotWithShape="1">
          <a:blip r:embed="rId12">
            <a:alphaModFix/>
          </a:blip>
          <a:srcRect b="0" l="0" r="0" t="0"/>
          <a:stretch/>
        </p:blipFill>
        <p:spPr>
          <a:xfrm>
            <a:off x="3964562" y="3960304"/>
            <a:ext cx="1905127" cy="1905127"/>
          </a:xfrm>
          <a:prstGeom prst="rect">
            <a:avLst/>
          </a:prstGeom>
          <a:noFill/>
          <a:ln>
            <a:noFill/>
          </a:ln>
        </p:spPr>
      </p:pic>
      <p:sp>
        <p:nvSpPr>
          <p:cNvPr id="533" name="Google Shape;533;p39"/>
          <p:cNvSpPr txBox="1"/>
          <p:nvPr/>
        </p:nvSpPr>
        <p:spPr>
          <a:xfrm>
            <a:off x="4557860" y="5874208"/>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夕食</a:t>
            </a:r>
            <a:endParaRPr b="1" i="0" sz="1400" u="none" cap="none" strike="noStrike">
              <a:solidFill>
                <a:srgbClr val="000000"/>
              </a:solidFill>
              <a:latin typeface="Arial"/>
              <a:ea typeface="Arial"/>
              <a:cs typeface="Arial"/>
              <a:sym typeface="Arial"/>
            </a:endParaRPr>
          </a:p>
        </p:txBody>
      </p:sp>
      <p:sp>
        <p:nvSpPr>
          <p:cNvPr id="534" name="Google Shape;534;p39"/>
          <p:cNvSpPr txBox="1"/>
          <p:nvPr/>
        </p:nvSpPr>
        <p:spPr>
          <a:xfrm>
            <a:off x="3832399"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安全な食品を作るための</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農業・漁業の支援に</a:t>
            </a:r>
            <a:endParaRPr b="1" i="0" sz="1400" u="none" cap="none" strike="noStrike">
              <a:solidFill>
                <a:srgbClr val="000000"/>
              </a:solidFill>
              <a:latin typeface="Arial"/>
              <a:ea typeface="Arial"/>
              <a:cs typeface="Arial"/>
              <a:sym typeface="Arial"/>
            </a:endParaRPr>
          </a:p>
        </p:txBody>
      </p:sp>
      <p:pic>
        <p:nvPicPr>
          <p:cNvPr id="535" name="Google Shape;535;p39"/>
          <p:cNvPicPr preferRelativeResize="0"/>
          <p:nvPr/>
        </p:nvPicPr>
        <p:blipFill rotWithShape="1">
          <a:blip r:embed="rId13">
            <a:alphaModFix/>
          </a:blip>
          <a:srcRect b="0" l="0" r="0" t="0"/>
          <a:stretch/>
        </p:blipFill>
        <p:spPr>
          <a:xfrm>
            <a:off x="1252283" y="3958729"/>
            <a:ext cx="1905126" cy="1906702"/>
          </a:xfrm>
          <a:prstGeom prst="rect">
            <a:avLst/>
          </a:prstGeom>
          <a:noFill/>
          <a:ln>
            <a:noFill/>
          </a:ln>
        </p:spPr>
      </p:pic>
      <p:sp>
        <p:nvSpPr>
          <p:cNvPr id="536" name="Google Shape;536;p39"/>
          <p:cNvSpPr txBox="1"/>
          <p:nvPr/>
        </p:nvSpPr>
        <p:spPr>
          <a:xfrm>
            <a:off x="1198419" y="5874208"/>
            <a:ext cx="193123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勉強のあと就寝</a:t>
            </a:r>
            <a:endParaRPr b="1" i="0" sz="1400" u="none" cap="none" strike="noStrike">
              <a:solidFill>
                <a:srgbClr val="000000"/>
              </a:solidFill>
              <a:latin typeface="Arial"/>
              <a:ea typeface="Arial"/>
              <a:cs typeface="Arial"/>
              <a:sym typeface="Arial"/>
            </a:endParaRPr>
          </a:p>
        </p:txBody>
      </p:sp>
      <p:sp>
        <p:nvSpPr>
          <p:cNvPr id="537" name="Google Shape;537;p39"/>
          <p:cNvSpPr txBox="1"/>
          <p:nvPr/>
        </p:nvSpPr>
        <p:spPr>
          <a:xfrm>
            <a:off x="1120120"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安心な夜、日々の安全を</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守る警察や消防に</a:t>
            </a:r>
            <a:endParaRPr b="1" i="0" sz="1400" u="none" cap="none" strike="noStrike">
              <a:solidFill>
                <a:srgbClr val="000000"/>
              </a:solidFill>
              <a:latin typeface="Arial"/>
              <a:ea typeface="Arial"/>
              <a:cs typeface="Arial"/>
              <a:sym typeface="Arial"/>
            </a:endParaRPr>
          </a:p>
        </p:txBody>
      </p:sp>
      <p:grpSp>
        <p:nvGrpSpPr>
          <p:cNvPr id="538" name="Google Shape;538;p39"/>
          <p:cNvGrpSpPr/>
          <p:nvPr/>
        </p:nvGrpSpPr>
        <p:grpSpPr>
          <a:xfrm>
            <a:off x="1787741" y="1458215"/>
            <a:ext cx="1524776" cy="821924"/>
            <a:chOff x="1787741" y="1238551"/>
            <a:chExt cx="1524776" cy="821924"/>
          </a:xfrm>
        </p:grpSpPr>
        <p:sp>
          <p:nvSpPr>
            <p:cNvPr id="539" name="Google Shape;539;p39"/>
            <p:cNvSpPr/>
            <p:nvPr/>
          </p:nvSpPr>
          <p:spPr>
            <a:xfrm>
              <a:off x="1824106"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0" name="Google Shape;540;p39"/>
            <p:cNvSpPr txBox="1"/>
            <p:nvPr/>
          </p:nvSpPr>
          <p:spPr>
            <a:xfrm>
              <a:off x="1787741" y="1395661"/>
              <a:ext cx="1524776" cy="397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いろんなところで税金が</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使われているんだね。</a:t>
              </a:r>
              <a:endParaRPr b="1" i="0" sz="1400" u="none" cap="none" strike="noStrike">
                <a:solidFill>
                  <a:srgbClr val="000000"/>
                </a:solidFill>
                <a:latin typeface="Arial"/>
                <a:ea typeface="Arial"/>
                <a:cs typeface="Arial"/>
                <a:sym typeface="Arial"/>
              </a:endParaRPr>
            </a:p>
          </p:txBody>
        </p:sp>
      </p:grpSp>
      <p:grpSp>
        <p:nvGrpSpPr>
          <p:cNvPr id="541" name="Google Shape;541;p39"/>
          <p:cNvGrpSpPr/>
          <p:nvPr/>
        </p:nvGrpSpPr>
        <p:grpSpPr>
          <a:xfrm>
            <a:off x="240030" y="1458215"/>
            <a:ext cx="1465466" cy="821924"/>
            <a:chOff x="240030" y="1238551"/>
            <a:chExt cx="1465466" cy="821924"/>
          </a:xfrm>
        </p:grpSpPr>
        <p:sp>
          <p:nvSpPr>
            <p:cNvPr id="542" name="Google Shape;542;p39"/>
            <p:cNvSpPr/>
            <p:nvPr/>
          </p:nvSpPr>
          <p:spPr>
            <a:xfrm>
              <a:off x="240030"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3" name="Google Shape;543;p39"/>
            <p:cNvSpPr txBox="1"/>
            <p:nvPr/>
          </p:nvSpPr>
          <p:spPr>
            <a:xfrm>
              <a:off x="258524" y="1296720"/>
              <a:ext cx="1402800" cy="55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税金って本当に</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わたしたちの生活には</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欠かせないのね。</a:t>
              </a:r>
              <a:endParaRPr b="1" i="0" sz="1400" u="none" cap="none" strike="noStrike">
                <a:solidFill>
                  <a:srgbClr val="000000"/>
                </a:solidFill>
                <a:latin typeface="Arial"/>
                <a:ea typeface="Arial"/>
                <a:cs typeface="Arial"/>
                <a:sym typeface="Arial"/>
              </a:endParaRPr>
            </a:p>
          </p:txBody>
        </p:sp>
      </p:grpSp>
      <p:sp>
        <p:nvSpPr>
          <p:cNvPr id="544" name="Google Shape;544;p39"/>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
        <p:nvSpPr>
          <p:cNvPr id="545" name="Google Shape;545;p39"/>
          <p:cNvSpPr txBox="1"/>
          <p:nvPr/>
        </p:nvSpPr>
        <p:spPr>
          <a:xfrm>
            <a:off x="194203" y="957280"/>
            <a:ext cx="29546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わたしたちと税金の関わり</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600"/>
                                        <p:tgtEl>
                                          <p:spTgt spid="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6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6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600"/>
                                        <p:tgtEl>
                                          <p:spTgt spid="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6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grpSp>
        <p:nvGrpSpPr>
          <p:cNvPr id="551" name="Google Shape;551;p40"/>
          <p:cNvGrpSpPr/>
          <p:nvPr/>
        </p:nvGrpSpPr>
        <p:grpSpPr>
          <a:xfrm>
            <a:off x="287921" y="6410880"/>
            <a:ext cx="8532000" cy="374400"/>
            <a:chOff x="322211" y="6410880"/>
            <a:chExt cx="8532000" cy="374400"/>
          </a:xfrm>
        </p:grpSpPr>
        <p:sp>
          <p:nvSpPr>
            <p:cNvPr id="552" name="Google Shape;552;p40"/>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53" name="Google Shape;553;p40"/>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54" name="Google Shape;554;p40"/>
          <p:cNvSpPr txBox="1"/>
          <p:nvPr/>
        </p:nvSpPr>
        <p:spPr>
          <a:xfrm>
            <a:off x="0" y="1049238"/>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rgbClr val="000000"/>
                </a:solidFill>
                <a:latin typeface="Noto Sans JP"/>
                <a:ea typeface="Noto Sans JP"/>
                <a:cs typeface="Noto Sans JP"/>
                <a:sym typeface="Noto Sans JP"/>
              </a:rPr>
              <a:t>納税の義務は憲法で定められています。</a:t>
            </a:r>
            <a:endParaRPr b="1" i="0" sz="1400" u="none" cap="none" strike="noStrike">
              <a:solidFill>
                <a:srgbClr val="000000"/>
              </a:solidFill>
              <a:latin typeface="Arial"/>
              <a:ea typeface="Arial"/>
              <a:cs typeface="Arial"/>
              <a:sym typeface="Arial"/>
            </a:endParaRPr>
          </a:p>
        </p:txBody>
      </p:sp>
      <p:sp>
        <p:nvSpPr>
          <p:cNvPr id="555" name="Google Shape;555;p40"/>
          <p:cNvSpPr txBox="1"/>
          <p:nvPr/>
        </p:nvSpPr>
        <p:spPr>
          <a:xfrm>
            <a:off x="762245" y="6473251"/>
            <a:ext cx="717152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納税の義務</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3"/>
              </a:rPr>
              <a:t>https://www.nta.go.jp/taxes/kids/hatten/page14.htm</a:t>
            </a:r>
            <a:endParaRPr b="0" i="0" sz="1100" u="none" cap="none" strike="noStrike">
              <a:solidFill>
                <a:schemeClr val="dk1"/>
              </a:solidFill>
              <a:latin typeface="Noto Sans JP"/>
              <a:ea typeface="Noto Sans JP"/>
              <a:cs typeface="Noto Sans JP"/>
              <a:sym typeface="Noto Sans JP"/>
            </a:endParaRPr>
          </a:p>
        </p:txBody>
      </p:sp>
      <p:sp>
        <p:nvSpPr>
          <p:cNvPr id="556" name="Google Shape;556;p4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557" name="Google Shape;557;p40"/>
          <p:cNvGrpSpPr/>
          <p:nvPr/>
        </p:nvGrpSpPr>
        <p:grpSpPr>
          <a:xfrm>
            <a:off x="323849" y="1511737"/>
            <a:ext cx="8506443" cy="647813"/>
            <a:chOff x="323849" y="1511737"/>
            <a:chExt cx="8506443" cy="647813"/>
          </a:xfrm>
        </p:grpSpPr>
        <p:sp>
          <p:nvSpPr>
            <p:cNvPr id="558" name="Google Shape;558;p40"/>
            <p:cNvSpPr/>
            <p:nvPr/>
          </p:nvSpPr>
          <p:spPr>
            <a:xfrm>
              <a:off x="323849" y="1511737"/>
              <a:ext cx="8506443" cy="639766"/>
            </a:xfrm>
            <a:prstGeom prst="rect">
              <a:avLst/>
            </a:prstGeom>
            <a:solidFill>
              <a:schemeClr val="lt1"/>
            </a:solid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59" name="Google Shape;559;p40"/>
            <p:cNvSpPr/>
            <p:nvPr/>
          </p:nvSpPr>
          <p:spPr>
            <a:xfrm>
              <a:off x="323850" y="1519650"/>
              <a:ext cx="2019600" cy="6399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Noto Sans JP"/>
                <a:buNone/>
              </a:pPr>
              <a:r>
                <a:rPr b="1" i="0" lang="ja" sz="1800" u="none" cap="none" strike="noStrike">
                  <a:solidFill>
                    <a:schemeClr val="lt1"/>
                  </a:solidFill>
                  <a:latin typeface="Noto Sans JP"/>
                  <a:ea typeface="Noto Sans JP"/>
                  <a:cs typeface="Noto Sans JP"/>
                  <a:sym typeface="Noto Sans JP"/>
                </a:rPr>
                <a:t>日本国憲法</a:t>
              </a:r>
              <a:endParaRPr b="1" i="0" sz="1800" u="none" cap="none" strike="noStrike">
                <a:solidFill>
                  <a:schemeClr val="lt1"/>
                </a:solidFill>
                <a:latin typeface="Noto Sans JP"/>
                <a:ea typeface="Noto Sans JP"/>
                <a:cs typeface="Noto Sans JP"/>
                <a:sym typeface="Noto Sans JP"/>
              </a:endParaRPr>
            </a:p>
            <a:p>
              <a:pPr indent="0" lvl="0" marL="0" marR="0" rtl="0" algn="ctr">
                <a:lnSpc>
                  <a:spcPct val="9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第</a:t>
              </a:r>
              <a:r>
                <a:rPr b="1" i="0" lang="ja" sz="1800" u="none" cap="none" strike="noStrike">
                  <a:solidFill>
                    <a:schemeClr val="lt1"/>
                  </a:solidFill>
                  <a:latin typeface="Noto Sans JP"/>
                  <a:ea typeface="Noto Sans JP"/>
                  <a:cs typeface="Noto Sans JP"/>
                  <a:sym typeface="Noto Sans JP"/>
                </a:rPr>
                <a:t>30</a:t>
              </a:r>
              <a:r>
                <a:rPr b="1" i="0" lang="ja" sz="1600" u="none" cap="none" strike="noStrike">
                  <a:solidFill>
                    <a:schemeClr val="lt1"/>
                  </a:solidFill>
                  <a:latin typeface="Noto Sans JP"/>
                  <a:ea typeface="Noto Sans JP"/>
                  <a:cs typeface="Noto Sans JP"/>
                  <a:sym typeface="Noto Sans JP"/>
                </a:rPr>
                <a:t>条</a:t>
              </a:r>
              <a:endParaRPr b="1" i="0" sz="1800" u="none" cap="none" strike="noStrike">
                <a:solidFill>
                  <a:schemeClr val="lt1"/>
                </a:solidFill>
                <a:latin typeface="Noto Sans JP"/>
                <a:ea typeface="Noto Sans JP"/>
                <a:cs typeface="Noto Sans JP"/>
                <a:sym typeface="Noto Sans JP"/>
              </a:endParaRPr>
            </a:p>
          </p:txBody>
        </p:sp>
      </p:grpSp>
      <p:sp>
        <p:nvSpPr>
          <p:cNvPr id="560" name="Google Shape;560;p40"/>
          <p:cNvSpPr/>
          <p:nvPr/>
        </p:nvSpPr>
        <p:spPr>
          <a:xfrm>
            <a:off x="2413763" y="1647164"/>
            <a:ext cx="6519734" cy="3847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1" i="0" lang="ja" sz="1900" u="none" cap="none" strike="noStrike">
                <a:solidFill>
                  <a:srgbClr val="005BAD"/>
                </a:solidFill>
                <a:latin typeface="Noto Sans JP"/>
                <a:ea typeface="Noto Sans JP"/>
                <a:cs typeface="Noto Sans JP"/>
                <a:sym typeface="Noto Sans JP"/>
              </a:rPr>
              <a:t>国民は、法律の定めるところにより、納税の義務を負ふ。</a:t>
            </a:r>
            <a:endParaRPr b="1" i="0" sz="1400" u="none" cap="none" strike="noStrike">
              <a:solidFill>
                <a:srgbClr val="000000"/>
              </a:solidFill>
              <a:latin typeface="Arial"/>
              <a:ea typeface="Arial"/>
              <a:cs typeface="Arial"/>
              <a:sym typeface="Arial"/>
            </a:endParaRPr>
          </a:p>
        </p:txBody>
      </p:sp>
      <p:sp>
        <p:nvSpPr>
          <p:cNvPr id="561" name="Google Shape;561;p40"/>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pic>
        <p:nvPicPr>
          <p:cNvPr id="562" name="Google Shape;562;p40"/>
          <p:cNvPicPr preferRelativeResize="0"/>
          <p:nvPr/>
        </p:nvPicPr>
        <p:blipFill rotWithShape="1">
          <a:blip r:embed="rId4">
            <a:alphaModFix/>
          </a:blip>
          <a:srcRect b="0" l="0" r="0" t="-1354"/>
          <a:stretch/>
        </p:blipFill>
        <p:spPr>
          <a:xfrm>
            <a:off x="7053799" y="2633382"/>
            <a:ext cx="1522642" cy="1652220"/>
          </a:xfrm>
          <a:prstGeom prst="rect">
            <a:avLst/>
          </a:prstGeom>
          <a:noFill/>
          <a:ln>
            <a:noFill/>
          </a:ln>
        </p:spPr>
      </p:pic>
      <p:sp>
        <p:nvSpPr>
          <p:cNvPr id="563" name="Google Shape;563;p40"/>
          <p:cNvSpPr/>
          <p:nvPr/>
        </p:nvSpPr>
        <p:spPr>
          <a:xfrm>
            <a:off x="4152738" y="5470644"/>
            <a:ext cx="4858294" cy="63976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⇒ワークに取り組んで考えてみよう！</a:t>
            </a:r>
            <a:endParaRPr b="1" i="0" sz="1400" u="none" cap="none" strike="noStrike">
              <a:solidFill>
                <a:srgbClr val="000000"/>
              </a:solidFill>
              <a:latin typeface="Arial"/>
              <a:ea typeface="Arial"/>
              <a:cs typeface="Arial"/>
              <a:sym typeface="Arial"/>
            </a:endParaRPr>
          </a:p>
        </p:txBody>
      </p:sp>
      <p:pic>
        <p:nvPicPr>
          <p:cNvPr descr="挿絵 が含まれている画像&#10;&#10;自動的に生成された説明" id="564" name="Google Shape;564;p40"/>
          <p:cNvPicPr preferRelativeResize="0"/>
          <p:nvPr/>
        </p:nvPicPr>
        <p:blipFill rotWithShape="1">
          <a:blip r:embed="rId5">
            <a:alphaModFix/>
          </a:blip>
          <a:srcRect b="0" l="0" r="0" t="0"/>
          <a:stretch/>
        </p:blipFill>
        <p:spPr>
          <a:xfrm>
            <a:off x="818081" y="4306503"/>
            <a:ext cx="1824426" cy="1184508"/>
          </a:xfrm>
          <a:prstGeom prst="rect">
            <a:avLst/>
          </a:prstGeom>
          <a:noFill/>
          <a:ln>
            <a:noFill/>
          </a:ln>
        </p:spPr>
      </p:pic>
      <p:grpSp>
        <p:nvGrpSpPr>
          <p:cNvPr id="565" name="Google Shape;565;p40"/>
          <p:cNvGrpSpPr/>
          <p:nvPr/>
        </p:nvGrpSpPr>
        <p:grpSpPr>
          <a:xfrm>
            <a:off x="818081" y="2655421"/>
            <a:ext cx="6052981" cy="1423960"/>
            <a:chOff x="818081" y="2552178"/>
            <a:chExt cx="6052981" cy="1423960"/>
          </a:xfrm>
        </p:grpSpPr>
        <p:sp>
          <p:nvSpPr>
            <p:cNvPr id="566" name="Google Shape;566;p40"/>
            <p:cNvSpPr/>
            <p:nvPr/>
          </p:nvSpPr>
          <p:spPr>
            <a:xfrm>
              <a:off x="818081" y="2552178"/>
              <a:ext cx="6052981" cy="1034979"/>
            </a:xfrm>
            <a:prstGeom prst="roundRect">
              <a:avLst>
                <a:gd fmla="val 9305"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納税の義務を果たしてもらうためには、</a:t>
              </a:r>
              <a:endParaRPr b="1" i="0" sz="19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50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国民の</a:t>
              </a:r>
              <a:r>
                <a:rPr b="1" i="0" lang="ja" sz="2300" u="none" cap="none" strike="noStrike">
                  <a:solidFill>
                    <a:srgbClr val="005BAD"/>
                  </a:solidFill>
                  <a:latin typeface="Noto Sans JP"/>
                  <a:ea typeface="Noto Sans JP"/>
                  <a:cs typeface="Noto Sans JP"/>
                  <a:sym typeface="Noto Sans JP"/>
                </a:rPr>
                <a:t>公平感（納得感）</a:t>
              </a:r>
              <a:r>
                <a:rPr b="1" i="0" lang="ja" sz="1900" u="none" cap="none" strike="noStrike">
                  <a:solidFill>
                    <a:schemeClr val="dk1"/>
                  </a:solidFill>
                  <a:latin typeface="Noto Sans JP"/>
                  <a:ea typeface="Noto Sans JP"/>
                  <a:cs typeface="Noto Sans JP"/>
                  <a:sym typeface="Noto Sans JP"/>
                </a:rPr>
                <a:t>が必要です。</a:t>
              </a:r>
              <a:endParaRPr b="1" i="0" sz="1400" u="none" cap="none" strike="noStrike">
                <a:solidFill>
                  <a:srgbClr val="000000"/>
                </a:solidFill>
                <a:latin typeface="Arial"/>
                <a:ea typeface="Arial"/>
                <a:cs typeface="Arial"/>
                <a:sym typeface="Arial"/>
              </a:endParaRPr>
            </a:p>
          </p:txBody>
        </p:sp>
        <p:sp>
          <p:nvSpPr>
            <p:cNvPr id="567" name="Google Shape;567;p40"/>
            <p:cNvSpPr/>
            <p:nvPr/>
          </p:nvSpPr>
          <p:spPr>
            <a:xfrm>
              <a:off x="5939793" y="3433527"/>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68" name="Google Shape;568;p40"/>
          <p:cNvGrpSpPr/>
          <p:nvPr/>
        </p:nvGrpSpPr>
        <p:grpSpPr>
          <a:xfrm>
            <a:off x="2842617" y="4519039"/>
            <a:ext cx="4676479" cy="851784"/>
            <a:chOff x="2575220" y="4314812"/>
            <a:chExt cx="4676479" cy="851784"/>
          </a:xfrm>
        </p:grpSpPr>
        <p:sp>
          <p:nvSpPr>
            <p:cNvPr id="569" name="Google Shape;569;p40"/>
            <p:cNvSpPr/>
            <p:nvPr/>
          </p:nvSpPr>
          <p:spPr>
            <a:xfrm>
              <a:off x="2575220" y="4314812"/>
              <a:ext cx="4676479" cy="618347"/>
            </a:xfrm>
            <a:prstGeom prst="roundRect">
              <a:avLst>
                <a:gd fmla="val 16667"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公平感とは？？</a:t>
              </a:r>
              <a:endParaRPr b="1" i="0" sz="1900" u="none" cap="none" strike="noStrike">
                <a:solidFill>
                  <a:schemeClr val="dk1"/>
                </a:solidFill>
                <a:latin typeface="Noto Sans JP"/>
                <a:ea typeface="Noto Sans JP"/>
                <a:cs typeface="Noto Sans JP"/>
                <a:sym typeface="Noto Sans JP"/>
              </a:endParaRPr>
            </a:p>
          </p:txBody>
        </p:sp>
        <p:sp>
          <p:nvSpPr>
            <p:cNvPr id="570" name="Google Shape;570;p40"/>
            <p:cNvSpPr/>
            <p:nvPr/>
          </p:nvSpPr>
          <p:spPr>
            <a:xfrm flipH="1">
              <a:off x="2705985" y="4623985"/>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71" name="Google Shape;571;p40"/>
          <p:cNvGrpSpPr/>
          <p:nvPr/>
        </p:nvGrpSpPr>
        <p:grpSpPr>
          <a:xfrm>
            <a:off x="-29057" y="6108719"/>
            <a:ext cx="832606" cy="749280"/>
            <a:chOff x="-35154" y="5996310"/>
            <a:chExt cx="945432" cy="850815"/>
          </a:xfrm>
        </p:grpSpPr>
        <p:sp>
          <p:nvSpPr>
            <p:cNvPr id="572" name="Google Shape;572;p40"/>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3" name="Google Shape;573;p40"/>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4" name="Google Shape;574;p40"/>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600"/>
                                        <p:tgtEl>
                                          <p:spTgt spid="557"/>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6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600"/>
                                        <p:tgtEl>
                                          <p:spTgt spid="562"/>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6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600"/>
                                        <p:tgtEl>
                                          <p:spTgt spid="564"/>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6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600"/>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