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xml" ContentType="application/vnd.openxmlformats-officedocument.presentationml.tags+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3"/>
  </p:notesMasterIdLst>
  <p:handoutMasterIdLst>
    <p:handoutMasterId r:id="rId34"/>
  </p:handoutMasterIdLst>
  <p:sldIdLst>
    <p:sldId id="256" r:id="rId5"/>
    <p:sldId id="1169" r:id="rId6"/>
    <p:sldId id="305" r:id="rId7"/>
    <p:sldId id="1172" r:id="rId8"/>
    <p:sldId id="1176" r:id="rId9"/>
    <p:sldId id="1183" r:id="rId10"/>
    <p:sldId id="340" r:id="rId11"/>
    <p:sldId id="1170" r:id="rId12"/>
    <p:sldId id="483" r:id="rId13"/>
    <p:sldId id="1174" r:id="rId14"/>
    <p:sldId id="1175" r:id="rId15"/>
    <p:sldId id="303" r:id="rId16"/>
    <p:sldId id="1178" r:id="rId17"/>
    <p:sldId id="1129" r:id="rId18"/>
    <p:sldId id="1177" r:id="rId19"/>
    <p:sldId id="1132" r:id="rId20"/>
    <p:sldId id="1179" r:id="rId21"/>
    <p:sldId id="1165" r:id="rId22"/>
    <p:sldId id="1180" r:id="rId23"/>
    <p:sldId id="1167" r:id="rId24"/>
    <p:sldId id="1182" r:id="rId25"/>
    <p:sldId id="1217" r:id="rId26"/>
    <p:sldId id="1220" r:id="rId27"/>
    <p:sldId id="1209" r:id="rId28"/>
    <p:sldId id="1205" r:id="rId29"/>
    <p:sldId id="328" r:id="rId30"/>
    <p:sldId id="1173" r:id="rId31"/>
    <p:sldId id="1202" r:id="rId32"/>
  </p:sldIdLst>
  <p:sldSz cx="9144000" cy="6858000" type="screen4x3"/>
  <p:notesSz cx="6797675" cy="9926638"/>
  <p:embeddedFontLst>
    <p:embeddedFont>
      <p:font typeface="Meiryo" panose="020B0604030504040204" pitchFamily="50" charset="-128"/>
      <p:regular r:id="rId35"/>
      <p:bold r:id="rId36"/>
      <p:italic r:id="rId37"/>
      <p:boldItalic r:id="rId38"/>
    </p:embeddedFont>
    <p:embeddedFont>
      <p:font typeface="Yu Gothic" panose="020B0400000000000000" pitchFamily="50" charset="-128"/>
      <p:regular r:id="rId39"/>
      <p:bold r:id="rId40"/>
    </p:embeddedFont>
    <p:embeddedFont>
      <p:font typeface="Helvetica" panose="020B0604020202020204" pitchFamily="34" charset="0"/>
      <p:regular r:id="rId41"/>
      <p:bold r:id="rId42"/>
      <p:italic r:id="rId43"/>
      <p:boldItalic r:id="rId44"/>
    </p:embeddedFont>
    <p:embeddedFont>
      <p:font typeface="HGPｺﾞｼｯｸE" panose="020B0900000000000000" pitchFamily="50" charset="-128"/>
      <p:regular r:id="rId45"/>
    </p:embeddedFont>
    <p:embeddedFont>
      <p:font typeface="HGPｺﾞｼｯｸE" panose="020B0900000000000000" pitchFamily="50" charset="-128"/>
      <p:regular r:id="rId45"/>
    </p:embeddedFont>
    <p:embeddedFont>
      <p:font typeface="HGPｺﾞｼｯｸM" panose="020B0600000000000000" pitchFamily="50" charset="-128"/>
      <p:regular r:id="rId46"/>
    </p:embeddedFont>
    <p:embeddedFont>
      <p:font typeface="HGP創英角ｺﾞｼｯｸUB" panose="020B0900000000000000" pitchFamily="50" charset="-128"/>
      <p:regular r:id="rId47"/>
    </p:embeddedFont>
    <p:embeddedFont>
      <p:font typeface="Meiryo UI" panose="020B0604030504040204" pitchFamily="50" charset="-128"/>
      <p:regular r:id="rId48"/>
      <p:bold r:id="rId49"/>
      <p:italic r:id="rId50"/>
      <p:boldItalic r:id="rId51"/>
    </p:embeddedFont>
    <p:embeddedFont>
      <p:font typeface="ＭＳ Ｐゴシック" panose="020B0600070205080204" pitchFamily="50" charset="-128"/>
      <p:regular r:id="rId52"/>
    </p:embeddedFont>
    <p:embeddedFont>
      <p:font typeface="ＭＳ ゴシック" panose="020B0609070205080204" pitchFamily="49" charset="-128"/>
      <p:regular r:id="rId53"/>
    </p:embeddedFont>
    <p:embeddedFont>
      <p:font typeface="ＭＳ 明朝" panose="02020609040205080304" pitchFamily="17" charset="-128"/>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D9F254"/>
    <a:srgbClr val="FFCA81"/>
    <a:srgbClr val="9B4D0D"/>
    <a:srgbClr val="0070C0"/>
    <a:srgbClr val="E4B212"/>
    <a:srgbClr val="FF66CC"/>
    <a:srgbClr val="7030A0"/>
    <a:srgbClr val="00B050"/>
    <a:srgbClr val="E8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8" autoAdjust="0"/>
    <p:restoredTop sz="88219" autoAdjust="0"/>
  </p:normalViewPr>
  <p:slideViewPr>
    <p:cSldViewPr snapToGrid="0">
      <p:cViewPr>
        <p:scale>
          <a:sx n="96" d="100"/>
          <a:sy n="96" d="100"/>
        </p:scale>
        <p:origin x="642" y="-1218"/>
      </p:cViewPr>
      <p:guideLst>
        <p:guide orient="horz"/>
        <p:guide pos="5760"/>
      </p:guideLst>
    </p:cSldViewPr>
  </p:slideViewPr>
  <p:notesTextViewPr>
    <p:cViewPr>
      <p:scale>
        <a:sx n="1" d="1"/>
        <a:sy n="1" d="1"/>
      </p:scale>
      <p:origin x="0" y="0"/>
    </p:cViewPr>
  </p:notesTextViewPr>
  <p:notesViewPr>
    <p:cSldViewPr snapToGrid="0">
      <p:cViewPr>
        <p:scale>
          <a:sx n="90" d="100"/>
          <a:sy n="90" d="100"/>
        </p:scale>
        <p:origin x="2650"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15.9</c:v>
                </c:pt>
                <c:pt idx="1">
                  <c:v>15.1</c:v>
                </c:pt>
                <c:pt idx="2">
                  <c:v>21.2</c:v>
                </c:pt>
                <c:pt idx="3">
                  <c:v>9.6</c:v>
                </c:pt>
                <c:pt idx="4">
                  <c:v>6.7</c:v>
                </c:pt>
                <c:pt idx="5">
                  <c:v>31.5</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005AFF"/>
              </a:solidFill>
              <a:ln w="19050">
                <a:noFill/>
              </a:ln>
              <a:effectLst/>
            </c:spPr>
            <c:extLst>
              <c:ext xmlns:c16="http://schemas.microsoft.com/office/drawing/2014/chart" uri="{C3380CC4-5D6E-409C-BE32-E72D297353CC}">
                <c16:uniqueId val="{00000001-9742-6E4D-93D3-7C078F989C21}"/>
              </c:ext>
            </c:extLst>
          </c:dPt>
          <c:dPt>
            <c:idx val="1"/>
            <c:bubble3D val="0"/>
            <c:spPr>
              <a:solidFill>
                <a:srgbClr val="FF8082"/>
              </a:solidFill>
              <a:ln w="19050">
                <a:noFill/>
              </a:ln>
              <a:effectLst/>
            </c:spPr>
            <c:extLst>
              <c:ext xmlns:c16="http://schemas.microsoft.com/office/drawing/2014/chart" uri="{C3380CC4-5D6E-409C-BE32-E72D297353CC}">
                <c16:uniqueId val="{00000003-9742-6E4D-93D3-7C078F989C2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42-6E4D-93D3-7C078F989C2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42-6E4D-93D3-7C078F989C21}"/>
              </c:ext>
            </c:extLst>
          </c:dPt>
          <c:cat>
            <c:numRef>
              <c:f>Sheet1!$A$2:$A$5</c:f>
              <c:numCache>
                <c:formatCode>General</c:formatCode>
                <c:ptCount val="4"/>
              </c:numCache>
            </c:numRef>
          </c:cat>
          <c:val>
            <c:numRef>
              <c:f>Sheet1!$B$2:$B$5</c:f>
              <c:numCache>
                <c:formatCode>General</c:formatCode>
                <c:ptCount val="4"/>
                <c:pt idx="0">
                  <c:v>62</c:v>
                </c:pt>
                <c:pt idx="1">
                  <c:v>38</c:v>
                </c:pt>
              </c:numCache>
            </c:numRef>
          </c:val>
          <c:extLst>
            <c:ext xmlns:c16="http://schemas.microsoft.com/office/drawing/2014/chart" uri="{C3380CC4-5D6E-409C-BE32-E72D297353CC}">
              <c16:uniqueId val="{00000008-9742-6E4D-93D3-7C078F989C2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noFill/>
            </a:ln>
          </c:spPr>
          <c:dPt>
            <c:idx val="0"/>
            <c:bubble3D val="0"/>
            <c:spPr>
              <a:solidFill>
                <a:srgbClr val="F6AA00"/>
              </a:solidFill>
              <a:ln w="6350">
                <a:noFill/>
              </a:ln>
              <a:effectLst/>
            </c:spPr>
            <c:extLst>
              <c:ext xmlns:c16="http://schemas.microsoft.com/office/drawing/2014/chart" uri="{C3380CC4-5D6E-409C-BE32-E72D297353CC}">
                <c16:uniqueId val="{00000002-85F1-490A-A4E4-E8979E124498}"/>
              </c:ext>
            </c:extLst>
          </c:dPt>
          <c:dPt>
            <c:idx val="1"/>
            <c:bubble3D val="0"/>
            <c:spPr>
              <a:solidFill>
                <a:srgbClr val="4DC4FF"/>
              </a:solidFill>
              <a:ln w="6350">
                <a:noFill/>
              </a:ln>
              <a:effectLst/>
            </c:spPr>
            <c:extLst>
              <c:ext xmlns:c16="http://schemas.microsoft.com/office/drawing/2014/chart" uri="{C3380CC4-5D6E-409C-BE32-E72D297353CC}">
                <c16:uniqueId val="{00000003-85F1-490A-A4E4-E8979E124498}"/>
              </c:ext>
            </c:extLst>
          </c:dPt>
          <c:dPt>
            <c:idx val="2"/>
            <c:bubble3D val="0"/>
            <c:spPr>
              <a:solidFill>
                <a:srgbClr val="84949E"/>
              </a:solidFill>
              <a:ln w="6350">
                <a:noFill/>
              </a:ln>
              <a:effectLst/>
            </c:spPr>
            <c:extLst>
              <c:ext xmlns:c16="http://schemas.microsoft.com/office/drawing/2014/chart" uri="{C3380CC4-5D6E-409C-BE32-E72D297353CC}">
                <c16:uniqueId val="{00000001-85F1-490A-A4E4-E8979E124498}"/>
              </c:ext>
            </c:extLst>
          </c:dPt>
          <c:dPt>
            <c:idx val="3"/>
            <c:bubble3D val="0"/>
            <c:spPr>
              <a:solidFill>
                <a:srgbClr val="D8F255"/>
              </a:solidFill>
              <a:ln w="6350">
                <a:noFill/>
              </a:ln>
              <a:effectLst/>
            </c:spPr>
            <c:extLst>
              <c:ext xmlns:c16="http://schemas.microsoft.com/office/drawing/2014/chart" uri="{C3380CC4-5D6E-409C-BE32-E72D297353CC}">
                <c16:uniqueId val="{00000004-85F1-490A-A4E4-E8979E124498}"/>
              </c:ext>
            </c:extLst>
          </c:dPt>
          <c:dPt>
            <c:idx val="4"/>
            <c:bubble3D val="0"/>
            <c:spPr>
              <a:solidFill>
                <a:srgbClr val="77D9A8"/>
              </a:solidFill>
              <a:ln w="6350">
                <a:noFill/>
              </a:ln>
              <a:effectLst/>
            </c:spPr>
            <c:extLst>
              <c:ext xmlns:c16="http://schemas.microsoft.com/office/drawing/2014/chart" uri="{C3380CC4-5D6E-409C-BE32-E72D297353CC}">
                <c16:uniqueId val="{00000005-85F1-490A-A4E4-E8979E124498}"/>
              </c:ext>
            </c:extLst>
          </c:dPt>
          <c:dPt>
            <c:idx val="5"/>
            <c:bubble3D val="0"/>
            <c:spPr>
              <a:solidFill>
                <a:srgbClr val="FFCA80"/>
              </a:solidFill>
              <a:ln w="6350">
                <a:noFill/>
              </a:ln>
              <a:effectLst/>
            </c:spPr>
            <c:extLst>
              <c:ext xmlns:c16="http://schemas.microsoft.com/office/drawing/2014/chart" uri="{C3380CC4-5D6E-409C-BE32-E72D297353CC}">
                <c16:uniqueId val="{00000006-85F1-490A-A4E4-E8979E124498}"/>
              </c:ext>
            </c:extLst>
          </c:dPt>
          <c:dPt>
            <c:idx val="6"/>
            <c:bubble3D val="0"/>
            <c:spPr>
              <a:solidFill>
                <a:srgbClr val="C9ACE6"/>
              </a:solidFill>
              <a:ln w="6350">
                <a:noFill/>
              </a:ln>
              <a:effectLst/>
            </c:spPr>
            <c:extLst>
              <c:ext xmlns:c16="http://schemas.microsoft.com/office/drawing/2014/chart" uri="{C3380CC4-5D6E-409C-BE32-E72D297353CC}">
                <c16:uniqueId val="{00000007-85F1-490A-A4E4-E8979E124498}"/>
              </c:ext>
            </c:extLst>
          </c:dPt>
          <c:dPt>
            <c:idx val="7"/>
            <c:bubble3D val="0"/>
            <c:spPr>
              <a:solidFill>
                <a:srgbClr val="FFFF80"/>
              </a:solidFill>
              <a:ln w="6350">
                <a:noFill/>
              </a:ln>
              <a:effectLst/>
            </c:spPr>
            <c:extLst>
              <c:ext xmlns:c16="http://schemas.microsoft.com/office/drawing/2014/chart" uri="{C3380CC4-5D6E-409C-BE32-E72D297353CC}">
                <c16:uniqueId val="{00000008-85F1-490A-A4E4-E8979E124498}"/>
              </c:ext>
            </c:extLst>
          </c:dPt>
          <c:dPt>
            <c:idx val="8"/>
            <c:bubble3D val="0"/>
            <c:spPr>
              <a:solidFill>
                <a:srgbClr val="03AF7A"/>
              </a:solidFill>
              <a:ln w="6350">
                <a:noFill/>
              </a:ln>
              <a:effectLst/>
            </c:spPr>
            <c:extLst>
              <c:ext xmlns:c16="http://schemas.microsoft.com/office/drawing/2014/chart" uri="{C3380CC4-5D6E-409C-BE32-E72D297353CC}">
                <c16:uniqueId val="{00000010-E57A-5F41-BD19-29989FBAC2F0}"/>
              </c:ext>
            </c:extLst>
          </c:dPt>
          <c:dPt>
            <c:idx val="9"/>
            <c:bubble3D val="0"/>
            <c:spPr>
              <a:solidFill>
                <a:srgbClr val="FFCABF"/>
              </a:solidFill>
              <a:ln w="6350">
                <a:noFill/>
              </a:ln>
              <a:effectLst/>
            </c:spPr>
            <c:extLst>
              <c:ext xmlns:c16="http://schemas.microsoft.com/office/drawing/2014/chart" uri="{C3380CC4-5D6E-409C-BE32-E72D297353CC}">
                <c16:uniqueId val="{00000011-E57A-5F41-BD19-29989FBAC2F0}"/>
              </c:ext>
            </c:extLst>
          </c:dPt>
          <c:dPt>
            <c:idx val="10"/>
            <c:bubble3D val="0"/>
            <c:spPr>
              <a:solidFill>
                <a:srgbClr val="005AFF"/>
              </a:solidFill>
              <a:ln w="6350">
                <a:noFill/>
              </a:ln>
              <a:effectLst/>
            </c:spPr>
            <c:extLst>
              <c:ext xmlns:c16="http://schemas.microsoft.com/office/drawing/2014/chart" uri="{C3380CC4-5D6E-409C-BE32-E72D297353CC}">
                <c16:uniqueId val="{00000000-3E46-504F-9895-70879BB2B756}"/>
              </c:ext>
            </c:extLst>
          </c:dPt>
          <c:dPt>
            <c:idx val="11"/>
            <c:bubble3D val="0"/>
            <c:spPr>
              <a:solidFill>
                <a:srgbClr val="FF8082"/>
              </a:solidFill>
              <a:ln w="6350">
                <a:noFill/>
              </a:ln>
              <a:effectLst/>
            </c:spPr>
            <c:extLst>
              <c:ext xmlns:c16="http://schemas.microsoft.com/office/drawing/2014/chart" uri="{C3380CC4-5D6E-409C-BE32-E72D297353CC}">
                <c16:uniqueId val="{00000001-3E46-504F-9895-70879BB2B756}"/>
              </c:ext>
            </c:extLst>
          </c:dPt>
          <c:dPt>
            <c:idx val="12"/>
            <c:bubble3D val="0"/>
            <c:spPr>
              <a:solidFill>
                <a:srgbClr val="FFF100"/>
              </a:solidFill>
              <a:ln w="6350">
                <a:noFill/>
              </a:ln>
              <a:effectLst/>
            </c:spPr>
            <c:extLst>
              <c:ext xmlns:c16="http://schemas.microsoft.com/office/drawing/2014/chart" uri="{C3380CC4-5D6E-409C-BE32-E72D297353CC}">
                <c16:uniqueId val="{00000002-3E46-504F-9895-70879BB2B756}"/>
              </c:ext>
            </c:extLst>
          </c:dPt>
          <c:dPt>
            <c:idx val="13"/>
            <c:bubble3D val="0"/>
            <c:spPr>
              <a:solidFill>
                <a:srgbClr val="C8C8CB"/>
              </a:solidFill>
              <a:ln w="6350">
                <a:noFill/>
              </a:ln>
              <a:effectLst/>
            </c:spPr>
            <c:extLst>
              <c:ext xmlns:c16="http://schemas.microsoft.com/office/drawing/2014/chart" uri="{C3380CC4-5D6E-409C-BE32-E72D297353CC}">
                <c16:uniqueId val="{00000003-3E46-504F-9895-70879BB2B756}"/>
              </c:ext>
            </c:extLst>
          </c:dPt>
          <c:dPt>
            <c:idx val="14"/>
            <c:bubble3D val="0"/>
            <c:spPr>
              <a:solidFill>
                <a:schemeClr val="accent3">
                  <a:lumMod val="80000"/>
                  <a:lumOff val="20000"/>
                </a:schemeClr>
              </a:solidFill>
              <a:ln w="6350">
                <a:noFill/>
              </a:ln>
              <a:effectLst/>
            </c:spPr>
            <c:extLst>
              <c:ext xmlns:c16="http://schemas.microsoft.com/office/drawing/2014/chart" uri="{C3380CC4-5D6E-409C-BE32-E72D297353CC}">
                <c16:uniqueId val="{0000001D-2A85-A742-98BC-4B1D38B982A2}"/>
              </c:ext>
            </c:extLst>
          </c:dPt>
          <c:val>
            <c:numRef>
              <c:f>Sheet1!$B$2:$B$16</c:f>
              <c:numCache>
                <c:formatCode>General</c:formatCode>
                <c:ptCount val="15"/>
                <c:pt idx="0">
                  <c:v>20</c:v>
                </c:pt>
                <c:pt idx="1">
                  <c:v>19.100000000000001</c:v>
                </c:pt>
                <c:pt idx="2">
                  <c:v>17.7</c:v>
                </c:pt>
                <c:pt idx="3">
                  <c:v>14.3</c:v>
                </c:pt>
                <c:pt idx="4">
                  <c:v>9.1999999999999993</c:v>
                </c:pt>
                <c:pt idx="5">
                  <c:v>6.5</c:v>
                </c:pt>
                <c:pt idx="6">
                  <c:v>6.3</c:v>
                </c:pt>
                <c:pt idx="7">
                  <c:v>2.2000000000000002</c:v>
                </c:pt>
                <c:pt idx="8">
                  <c:v>1.1000000000000001</c:v>
                </c:pt>
                <c:pt idx="9">
                  <c:v>1.1000000000000001</c:v>
                </c:pt>
                <c:pt idx="10">
                  <c:v>1</c:v>
                </c:pt>
                <c:pt idx="11">
                  <c:v>0.8</c:v>
                </c:pt>
                <c:pt idx="12">
                  <c:v>0.5</c:v>
                </c:pt>
                <c:pt idx="13">
                  <c:v>0.2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列1</c:v>
                      </c:pt>
                    </c:strCache>
                  </c:strRef>
                </c15:tx>
              </c15:filteredSeriesTitle>
            </c:ext>
            <c:ext xmlns:c15="http://schemas.microsoft.com/office/drawing/2012/chart" uri="{02D57815-91ED-43cb-92C2-25804820EDAC}">
              <c15:filteredCategoryTitle>
                <c15:cat>
                  <c:numRef>
                    <c:extLst>
                      <c:ext uri="{02D57815-91ED-43cb-92C2-25804820EDAC}">
                        <c15:formulaRef>
                          <c15:sqref>Sheet1!$A$2:$A$16</c15:sqref>
                        </c15:formulaRef>
                      </c:ext>
                    </c:extLst>
                    <c:numCache>
                      <c:formatCode>General</c:formatCode>
                      <c:ptCount val="15"/>
                    </c:numCache>
                  </c:numRef>
                </c15:cat>
              </c15:filteredCategoryTitle>
            </c:ext>
            <c:ext xmlns:c16="http://schemas.microsoft.com/office/drawing/2014/chart" uri="{C3380CC4-5D6E-409C-BE32-E72D297353CC}">
              <c16:uniqueId val="{00000000-85F1-490A-A4E4-E8979E12449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33.5</c:v>
                </c:pt>
                <c:pt idx="1">
                  <c:v>15.8</c:v>
                </c:pt>
                <c:pt idx="2">
                  <c:v>7</c:v>
                </c:pt>
                <c:pt idx="3">
                  <c:v>5.4</c:v>
                </c:pt>
                <c:pt idx="4">
                  <c:v>4.9000000000000004</c:v>
                </c:pt>
                <c:pt idx="5">
                  <c:v>9.4</c:v>
                </c:pt>
                <c:pt idx="6">
                  <c:v>24</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77.099999999999994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35.4</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1</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37.700000000000003</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17.8</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27</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81818181818"/>
          <c:y val="4.3109638625640906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59"/>
            <c:invertIfNegative val="0"/>
            <c:bubble3D val="0"/>
            <c:spPr>
              <a:solidFill>
                <a:srgbClr val="FF0000"/>
              </a:solidFill>
              <a:ln>
                <a:noFill/>
              </a:ln>
              <a:effectLst/>
            </c:spPr>
            <c:extLst>
              <c:ext xmlns:c16="http://schemas.microsoft.com/office/drawing/2014/chart" uri="{C3380CC4-5D6E-409C-BE32-E72D297353CC}">
                <c16:uniqueId val="{00000000-2D90-472F-8E26-03B6E5E92B21}"/>
              </c:ext>
            </c:extLst>
          </c:dPt>
          <c:cat>
            <c:numRef>
              <c:f>Sheet1!$A$2:$A$61</c:f>
              <c:numCache>
                <c:formatCode>General</c:formatCode>
                <c:ptCount val="6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numCache>
            </c:numRef>
          </c:cat>
          <c:val>
            <c:numRef>
              <c:f>Sheet1!$B$2:$B$61</c:f>
              <c:numCache>
                <c:formatCode>General</c:formatCode>
                <c:ptCount val="60"/>
                <c:pt idx="0">
                  <c:v>0</c:v>
                </c:pt>
                <c:pt idx="1">
                  <c:v>0</c:v>
                </c:pt>
                <c:pt idx="2">
                  <c:v>0</c:v>
                </c:pt>
                <c:pt idx="3">
                  <c:v>0</c:v>
                </c:pt>
                <c:pt idx="4">
                  <c:v>0</c:v>
                </c:pt>
                <c:pt idx="5">
                  <c:v>0</c:v>
                </c:pt>
                <c:pt idx="6">
                  <c:v>5</c:v>
                </c:pt>
                <c:pt idx="7">
                  <c:v>8</c:v>
                </c:pt>
                <c:pt idx="8">
                  <c:v>9</c:v>
                </c:pt>
                <c:pt idx="9">
                  <c:v>10</c:v>
                </c:pt>
                <c:pt idx="10">
                  <c:v>17</c:v>
                </c:pt>
                <c:pt idx="11">
                  <c:v>21</c:v>
                </c:pt>
                <c:pt idx="12">
                  <c:v>30</c:v>
                </c:pt>
                <c:pt idx="13">
                  <c:v>43</c:v>
                </c:pt>
                <c:pt idx="14">
                  <c:v>57</c:v>
                </c:pt>
                <c:pt idx="15">
                  <c:v>70</c:v>
                </c:pt>
                <c:pt idx="16">
                  <c:v>80</c:v>
                </c:pt>
                <c:pt idx="17">
                  <c:v>95</c:v>
                </c:pt>
                <c:pt idx="18">
                  <c:v>110</c:v>
                </c:pt>
                <c:pt idx="19">
                  <c:v>123</c:v>
                </c:pt>
                <c:pt idx="20">
                  <c:v>135</c:v>
                </c:pt>
                <c:pt idx="21">
                  <c:v>143</c:v>
                </c:pt>
                <c:pt idx="22">
                  <c:v>150</c:v>
                </c:pt>
                <c:pt idx="23">
                  <c:v>155</c:v>
                </c:pt>
                <c:pt idx="24">
                  <c:v>157</c:v>
                </c:pt>
                <c:pt idx="25">
                  <c:v>165</c:v>
                </c:pt>
                <c:pt idx="26">
                  <c:v>170</c:v>
                </c:pt>
                <c:pt idx="27">
                  <c:v>178</c:v>
                </c:pt>
                <c:pt idx="28">
                  <c:v>190</c:v>
                </c:pt>
                <c:pt idx="29">
                  <c:v>205</c:v>
                </c:pt>
                <c:pt idx="30">
                  <c:v>220</c:v>
                </c:pt>
                <c:pt idx="31">
                  <c:v>240</c:v>
                </c:pt>
                <c:pt idx="32">
                  <c:v>258</c:v>
                </c:pt>
                <c:pt idx="33">
                  <c:v>290</c:v>
                </c:pt>
                <c:pt idx="34">
                  <c:v>330</c:v>
                </c:pt>
                <c:pt idx="35">
                  <c:v>365</c:v>
                </c:pt>
                <c:pt idx="36">
                  <c:v>390</c:v>
                </c:pt>
                <c:pt idx="37">
                  <c:v>420</c:v>
                </c:pt>
                <c:pt idx="38">
                  <c:v>455</c:v>
                </c:pt>
                <c:pt idx="39">
                  <c:v>495</c:v>
                </c:pt>
                <c:pt idx="40">
                  <c:v>520</c:v>
                </c:pt>
                <c:pt idx="41">
                  <c:v>527</c:v>
                </c:pt>
                <c:pt idx="42">
                  <c:v>540</c:v>
                </c:pt>
                <c:pt idx="43">
                  <c:v>545</c:v>
                </c:pt>
                <c:pt idx="44">
                  <c:v>590</c:v>
                </c:pt>
                <c:pt idx="45">
                  <c:v>635</c:v>
                </c:pt>
                <c:pt idx="46">
                  <c:v>665</c:v>
                </c:pt>
                <c:pt idx="47">
                  <c:v>700</c:v>
                </c:pt>
                <c:pt idx="48">
                  <c:v>740</c:v>
                </c:pt>
                <c:pt idx="49">
                  <c:v>765</c:v>
                </c:pt>
                <c:pt idx="50">
                  <c:v>800</c:v>
                </c:pt>
                <c:pt idx="51">
                  <c:v>825</c:v>
                </c:pt>
                <c:pt idx="52">
                  <c:v>845</c:v>
                </c:pt>
                <c:pt idx="53">
                  <c:v>870</c:v>
                </c:pt>
                <c:pt idx="54">
                  <c:v>885</c:v>
                </c:pt>
                <c:pt idx="55">
                  <c:v>935</c:v>
                </c:pt>
                <c:pt idx="56">
                  <c:v>987</c:v>
                </c:pt>
                <c:pt idx="57">
                  <c:v>1020</c:v>
                </c:pt>
                <c:pt idx="58">
                  <c:v>1073</c:v>
                </c:pt>
                <c:pt idx="59">
                  <c:v>1105</c:v>
                </c:pt>
              </c:numCache>
            </c:numRef>
          </c:val>
          <c:extLst>
            <c:ext xmlns:c16="http://schemas.microsoft.com/office/drawing/2014/chart" uri="{C3380CC4-5D6E-409C-BE32-E72D297353CC}">
              <c16:uniqueId val="{00000000-A622-4FE4-8DA7-C2EFE1B7537E}"/>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0"/>
        <c:axPos val="b"/>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1163600816"/>
        <c:crosses val="autoZero"/>
        <c:auto val="1"/>
        <c:lblAlgn val="ctr"/>
        <c:lblOffset val="100"/>
        <c:tickLblSkip val="5"/>
        <c:tickMarkSkip val="1"/>
        <c:noMultiLvlLbl val="0"/>
      </c:catAx>
      <c:valAx>
        <c:axId val="1163600816"/>
        <c:scaling>
          <c:orientation val="minMax"/>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1163601176"/>
        <c:crosses val="autoZero"/>
        <c:crossBetween val="between"/>
        <c:majorUnit val="1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2911365564038"/>
          <c:y val="3.2953056165972064E-2"/>
          <c:w val="0.79647751985989612"/>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3"/>
              <c:layout>
                <c:manualLayout>
                  <c:x val="-6.2316846904156065E-2"/>
                  <c:y val="-3.1747214912425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26-4972-B662-9C3FA696F975}"/>
                </c:ext>
              </c:extLst>
            </c:dLbl>
            <c:dLbl>
              <c:idx val="14"/>
              <c:layout>
                <c:manualLayout>
                  <c:x val="-5.9104234762527422E-2"/>
                  <c:y val="-4.6725876806049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26-4972-B662-9C3FA696F975}"/>
                </c:ext>
              </c:extLst>
            </c:dLbl>
            <c:dLbl>
              <c:idx val="15"/>
              <c:layout>
                <c:manualLayout>
                  <c:x val="-5.221824639525021E-2"/>
                  <c:y val="-3.47429472911502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26-4972-B662-9C3FA696F975}"/>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Sheet1!$B$2:$B$18</c:f>
              <c:numCache>
                <c:formatCode>General</c:formatCode>
                <c:ptCount val="17"/>
                <c:pt idx="0">
                  <c:v>180</c:v>
                </c:pt>
                <c:pt idx="1">
                  <c:v>199</c:v>
                </c:pt>
                <c:pt idx="2">
                  <c:v>207</c:v>
                </c:pt>
                <c:pt idx="3">
                  <c:v>220</c:v>
                </c:pt>
                <c:pt idx="4">
                  <c:v>225</c:v>
                </c:pt>
                <c:pt idx="5">
                  <c:v>230</c:v>
                </c:pt>
                <c:pt idx="6">
                  <c:v>234</c:v>
                </c:pt>
                <c:pt idx="7">
                  <c:v>228</c:v>
                </c:pt>
                <c:pt idx="8">
                  <c:v>233</c:v>
                </c:pt>
                <c:pt idx="9">
                  <c:v>233</c:v>
                </c:pt>
                <c:pt idx="10">
                  <c:v>234</c:v>
                </c:pt>
                <c:pt idx="11">
                  <c:v>236</c:v>
                </c:pt>
                <c:pt idx="12">
                  <c:v>258</c:v>
                </c:pt>
                <c:pt idx="13">
                  <c:v>255.1</c:v>
                </c:pt>
                <c:pt idx="14">
                  <c:v>260.10000000000002</c:v>
                </c:pt>
                <c:pt idx="15">
                  <c:v>255.2</c:v>
                </c:pt>
                <c:pt idx="16">
                  <c:v>251.9</c:v>
                </c:pt>
              </c:numCache>
            </c:numRef>
          </c:val>
          <c:smooth val="0"/>
          <c:extLst>
            <c:ext xmlns:c16="http://schemas.microsoft.com/office/drawing/2014/chart" uri="{C3380CC4-5D6E-409C-BE32-E72D297353CC}">
              <c16:uniqueId val="{00000000-83C6-4879-8DBF-85215AB243F7}"/>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6"/>
              <c:layout>
                <c:manualLayout>
                  <c:x val="-2.9789527979161498E-3"/>
                  <c:y val="-4.3813175749947949E-3"/>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fld id="{0114C03A-2706-4C00-823A-2681DC54D21F}" type="VALUE">
                      <a:rPr lang="en-US" altLang="ja-JP" sz="800">
                        <a:solidFill>
                          <a:srgbClr val="00B050"/>
                        </a:solidFill>
                      </a:rPr>
                      <a:pPr>
                        <a:defRPr sz="800" b="1"/>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26-4972-B662-9C3FA696F97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Sheet1!$C$2:$C$18</c:f>
              <c:numCache>
                <c:formatCode>General</c:formatCode>
                <c:ptCount val="17"/>
                <c:pt idx="0">
                  <c:v>108</c:v>
                </c:pt>
                <c:pt idx="1">
                  <c:v>117</c:v>
                </c:pt>
                <c:pt idx="2">
                  <c:v>120</c:v>
                </c:pt>
                <c:pt idx="3">
                  <c:v>121</c:v>
                </c:pt>
                <c:pt idx="4">
                  <c:v>128</c:v>
                </c:pt>
                <c:pt idx="5">
                  <c:v>134</c:v>
                </c:pt>
                <c:pt idx="6">
                  <c:v>137</c:v>
                </c:pt>
                <c:pt idx="7">
                  <c:v>136</c:v>
                </c:pt>
                <c:pt idx="8">
                  <c:v>135</c:v>
                </c:pt>
                <c:pt idx="9">
                  <c:v>135</c:v>
                </c:pt>
                <c:pt idx="10">
                  <c:v>135</c:v>
                </c:pt>
                <c:pt idx="11">
                  <c:v>135</c:v>
                </c:pt>
                <c:pt idx="12">
                  <c:v>155</c:v>
                </c:pt>
                <c:pt idx="13">
                  <c:v>150</c:v>
                </c:pt>
                <c:pt idx="14">
                  <c:v>145</c:v>
                </c:pt>
                <c:pt idx="15">
                  <c:v>144</c:v>
                </c:pt>
                <c:pt idx="16">
                  <c:v>143.19999999999999</c:v>
                </c:pt>
              </c:numCache>
            </c:numRef>
          </c:val>
          <c:smooth val="0"/>
          <c:extLst>
            <c:ext xmlns:c16="http://schemas.microsoft.com/office/drawing/2014/chart" uri="{C3380CC4-5D6E-409C-BE32-E72D297353CC}">
              <c16:uniqueId val="{00000001-83C6-4879-8DBF-85215AB243F7}"/>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6"/>
              <c:layout>
                <c:manualLayout>
                  <c:x val="-3.2126953578069887E-3"/>
                  <c:y val="-7.3770499537195826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4ADD3A2-DF78-4801-9D1F-7317EC8BA0CA}" type="VALUE">
                      <a:rPr lang="en-US" altLang="ja-JP" sz="800" b="1" i="0" u="none" strike="noStrike" kern="1200" baseline="0">
                        <a:solidFill>
                          <a:srgbClr val="7030A0"/>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Sheet1!$D$2:$D$18</c:f>
              <c:numCache>
                <c:formatCode>General</c:formatCode>
                <c:ptCount val="17"/>
                <c:pt idx="0">
                  <c:v>75</c:v>
                </c:pt>
                <c:pt idx="1">
                  <c:v>90</c:v>
                </c:pt>
                <c:pt idx="2">
                  <c:v>98</c:v>
                </c:pt>
                <c:pt idx="3">
                  <c:v>100</c:v>
                </c:pt>
                <c:pt idx="4">
                  <c:v>105</c:v>
                </c:pt>
                <c:pt idx="5">
                  <c:v>106</c:v>
                </c:pt>
                <c:pt idx="6">
                  <c:v>106</c:v>
                </c:pt>
                <c:pt idx="7">
                  <c:v>107</c:v>
                </c:pt>
                <c:pt idx="8">
                  <c:v>108</c:v>
                </c:pt>
                <c:pt idx="9">
                  <c:v>107</c:v>
                </c:pt>
                <c:pt idx="10">
                  <c:v>108</c:v>
                </c:pt>
                <c:pt idx="11">
                  <c:v>109</c:v>
                </c:pt>
                <c:pt idx="12">
                  <c:v>136</c:v>
                </c:pt>
                <c:pt idx="13">
                  <c:v>127</c:v>
                </c:pt>
                <c:pt idx="14">
                  <c:v>121</c:v>
                </c:pt>
                <c:pt idx="15">
                  <c:v>124</c:v>
                </c:pt>
                <c:pt idx="16">
                  <c:v>126.9</c:v>
                </c:pt>
              </c:numCache>
            </c:numRef>
          </c:val>
          <c:smooth val="0"/>
          <c:extLst>
            <c:ext xmlns:c16="http://schemas.microsoft.com/office/drawing/2014/chart" uri="{C3380CC4-5D6E-409C-BE32-E72D297353CC}">
              <c16:uniqueId val="{00000002-83C6-4879-8DBF-85215AB243F7}"/>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7-83C6-4879-8DBF-85215AB243F7}"/>
              </c:ext>
            </c:extLst>
          </c:dPt>
          <c:dLbls>
            <c:dLbl>
              <c:idx val="16"/>
              <c:layout>
                <c:manualLayout>
                  <c:x val="-2.9789527979161498E-3"/>
                  <c:y val="-4.3813175749947393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AA1C9DC-3E2F-4BEA-A247-757F7FE23787}" type="VALUE">
                      <a:rPr lang="en-US" altLang="ja-JP" sz="800" b="1" i="0" u="none" strike="noStrike" kern="1200" baseline="0">
                        <a:solidFill>
                          <a:srgbClr val="FF66CC"/>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6-4879-8DBF-85215AB243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Sheet1!$E$2:$E$18</c:f>
              <c:numCache>
                <c:formatCode>General</c:formatCode>
                <c:ptCount val="17"/>
                <c:pt idx="0">
                  <c:v>70</c:v>
                </c:pt>
                <c:pt idx="1">
                  <c:v>83</c:v>
                </c:pt>
                <c:pt idx="2">
                  <c:v>84</c:v>
                </c:pt>
                <c:pt idx="3">
                  <c:v>87</c:v>
                </c:pt>
                <c:pt idx="4">
                  <c:v>90</c:v>
                </c:pt>
                <c:pt idx="5">
                  <c:v>93</c:v>
                </c:pt>
                <c:pt idx="6">
                  <c:v>94</c:v>
                </c:pt>
                <c:pt idx="7">
                  <c:v>96</c:v>
                </c:pt>
                <c:pt idx="8">
                  <c:v>98</c:v>
                </c:pt>
                <c:pt idx="9">
                  <c:v>98</c:v>
                </c:pt>
                <c:pt idx="10">
                  <c:v>97</c:v>
                </c:pt>
                <c:pt idx="11">
                  <c:v>97</c:v>
                </c:pt>
                <c:pt idx="12">
                  <c:v>115</c:v>
                </c:pt>
                <c:pt idx="13">
                  <c:v>113</c:v>
                </c:pt>
                <c:pt idx="14">
                  <c:v>112</c:v>
                </c:pt>
                <c:pt idx="15">
                  <c:v>111</c:v>
                </c:pt>
                <c:pt idx="16">
                  <c:v>110.5</c:v>
                </c:pt>
              </c:numCache>
            </c:numRef>
          </c:val>
          <c:smooth val="0"/>
          <c:extLst>
            <c:ext xmlns:c16="http://schemas.microsoft.com/office/drawing/2014/chart" uri="{C3380CC4-5D6E-409C-BE32-E72D297353CC}">
              <c16:uniqueId val="{00000003-83C6-4879-8DBF-85215AB243F7}"/>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6"/>
              <c:layout>
                <c:manualLayout>
                  <c:x val="-1.6465696129106843E-3"/>
                  <c:y val="3.1163165040793854E-2"/>
                </c:manualLayout>
              </c:layout>
              <c:tx>
                <c:rich>
                  <a:bodyPr/>
                  <a:lstStyle/>
                  <a:p>
                    <a:fld id="{A0737D50-27A7-DD44-8767-AF786913DBBC}" type="VALUE">
                      <a:rPr lang="en-US" altLang="ja-JP" b="1">
                        <a:solidFill>
                          <a:srgbClr val="0070C0"/>
                        </a:solidFill>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Sheet1!$F$2:$F$18</c:f>
              <c:numCache>
                <c:formatCode>General</c:formatCode>
                <c:ptCount val="17"/>
                <c:pt idx="0">
                  <c:v>49</c:v>
                </c:pt>
                <c:pt idx="1">
                  <c:v>65</c:v>
                </c:pt>
                <c:pt idx="2">
                  <c:v>75</c:v>
                </c:pt>
                <c:pt idx="3">
                  <c:v>80</c:v>
                </c:pt>
                <c:pt idx="4">
                  <c:v>84</c:v>
                </c:pt>
                <c:pt idx="5">
                  <c:v>85</c:v>
                </c:pt>
                <c:pt idx="6">
                  <c:v>85</c:v>
                </c:pt>
                <c:pt idx="7">
                  <c:v>86</c:v>
                </c:pt>
                <c:pt idx="8">
                  <c:v>86</c:v>
                </c:pt>
                <c:pt idx="9">
                  <c:v>86</c:v>
                </c:pt>
                <c:pt idx="10">
                  <c:v>86</c:v>
                </c:pt>
                <c:pt idx="11">
                  <c:v>86</c:v>
                </c:pt>
                <c:pt idx="12">
                  <c:v>106</c:v>
                </c:pt>
                <c:pt idx="13">
                  <c:v>107</c:v>
                </c:pt>
                <c:pt idx="14">
                  <c:v>102</c:v>
                </c:pt>
                <c:pt idx="15">
                  <c:v>105</c:v>
                </c:pt>
                <c:pt idx="16">
                  <c:v>105.9</c:v>
                </c:pt>
              </c:numCache>
            </c:numRef>
          </c:val>
          <c:smooth val="0"/>
          <c:extLst>
            <c:ext xmlns:c16="http://schemas.microsoft.com/office/drawing/2014/chart" uri="{C3380CC4-5D6E-409C-BE32-E72D297353CC}">
              <c16:uniqueId val="{00000004-83C6-4879-8DBF-85215AB243F7}"/>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6"/>
              <c:layout>
                <c:manualLayout>
                  <c:x val="4.9860020080610826E-4"/>
                  <c:y val="6.6265600217391099E-2"/>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Sheet1!$G$2:$G$18</c:f>
              <c:numCache>
                <c:formatCode>General</c:formatCode>
                <c:ptCount val="17"/>
                <c:pt idx="0">
                  <c:v>69</c:v>
                </c:pt>
                <c:pt idx="1">
                  <c:v>80</c:v>
                </c:pt>
                <c:pt idx="2">
                  <c:v>83</c:v>
                </c:pt>
                <c:pt idx="3">
                  <c:v>85</c:v>
                </c:pt>
                <c:pt idx="4">
                  <c:v>88</c:v>
                </c:pt>
                <c:pt idx="5">
                  <c:v>89</c:v>
                </c:pt>
                <c:pt idx="6">
                  <c:v>85</c:v>
                </c:pt>
                <c:pt idx="7">
                  <c:v>92</c:v>
                </c:pt>
                <c:pt idx="8">
                  <c:v>93</c:v>
                </c:pt>
                <c:pt idx="9">
                  <c:v>92</c:v>
                </c:pt>
                <c:pt idx="10">
                  <c:v>92</c:v>
                </c:pt>
                <c:pt idx="11">
                  <c:v>92</c:v>
                </c:pt>
                <c:pt idx="12">
                  <c:v>119</c:v>
                </c:pt>
                <c:pt idx="13">
                  <c:v>115</c:v>
                </c:pt>
                <c:pt idx="14">
                  <c:v>109</c:v>
                </c:pt>
                <c:pt idx="15">
                  <c:v>107</c:v>
                </c:pt>
                <c:pt idx="16">
                  <c:v>103.3</c:v>
                </c:pt>
              </c:numCache>
            </c:numRef>
          </c:val>
          <c:smooth val="0"/>
          <c:extLst>
            <c:ext xmlns:c16="http://schemas.microsoft.com/office/drawing/2014/chart" uri="{C3380CC4-5D6E-409C-BE32-E72D297353CC}">
              <c16:uniqueId val="{00000005-83C6-4879-8DBF-85215AB243F7}"/>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6"/>
              <c:layout>
                <c:manualLayout>
                  <c:x val="8.8098683882665112E-3"/>
                  <c:y val="6.3509526428964349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D021BD91-89C6-4337-9E94-5CBFB37B6ED6}" type="VALUE">
                      <a:rPr lang="en-US" altLang="ja-JP" sz="800" b="1" i="0" u="none" strike="noStrike" kern="1200" baseline="0">
                        <a:solidFill>
                          <a:srgbClr val="E4B212"/>
                        </a:solidFill>
                        <a:latin typeface="+mn-lt"/>
                        <a:ea typeface="+mn-ea"/>
                        <a:cs typeface="+mn-cs"/>
                      </a:rPr>
                      <a:pPr>
                        <a:defRPr/>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Sheet1!$H$2:$H$18</c:f>
              <c:numCache>
                <c:formatCode>General</c:formatCode>
                <c:ptCount val="17"/>
                <c:pt idx="0">
                  <c:v>66</c:v>
                </c:pt>
                <c:pt idx="1">
                  <c:v>73</c:v>
                </c:pt>
                <c:pt idx="2">
                  <c:v>81</c:v>
                </c:pt>
                <c:pt idx="3">
                  <c:v>82</c:v>
                </c:pt>
                <c:pt idx="4">
                  <c:v>80</c:v>
                </c:pt>
                <c:pt idx="5">
                  <c:v>78</c:v>
                </c:pt>
                <c:pt idx="6">
                  <c:v>76</c:v>
                </c:pt>
                <c:pt idx="7">
                  <c:v>73</c:v>
                </c:pt>
                <c:pt idx="8">
                  <c:v>70</c:v>
                </c:pt>
                <c:pt idx="9">
                  <c:v>66</c:v>
                </c:pt>
                <c:pt idx="10">
                  <c:v>62</c:v>
                </c:pt>
                <c:pt idx="11">
                  <c:v>59</c:v>
                </c:pt>
                <c:pt idx="12">
                  <c:v>69</c:v>
                </c:pt>
                <c:pt idx="13">
                  <c:v>69</c:v>
                </c:pt>
                <c:pt idx="14">
                  <c:v>67</c:v>
                </c:pt>
                <c:pt idx="15">
                  <c:v>66</c:v>
                </c:pt>
                <c:pt idx="16">
                  <c:v>64</c:v>
                </c:pt>
              </c:numCache>
            </c:numRef>
          </c:val>
          <c:smooth val="0"/>
          <c:extLst>
            <c:ext xmlns:c16="http://schemas.microsoft.com/office/drawing/2014/chart" uri="{C3380CC4-5D6E-409C-BE32-E72D297353CC}">
              <c16:uniqueId val="{00000006-83C6-4879-8DBF-85215AB243F7}"/>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70467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4494750656168"/>
          <c:y val="0.10685949803149607"/>
          <c:w val="0.5907678805774278"/>
          <c:h val="0.88615182086614175"/>
        </c:manualLayout>
      </c:layout>
      <c:pieChart>
        <c:varyColors val="1"/>
        <c:ser>
          <c:idx val="0"/>
          <c:order val="0"/>
          <c:tx>
            <c:strRef>
              <c:f>Sheet1!$B$1</c:f>
              <c:strCache>
                <c:ptCount val="1"/>
                <c:pt idx="0">
                  <c:v>列1</c:v>
                </c:pt>
              </c:strCache>
            </c:strRef>
          </c:tx>
          <c:spPr>
            <a:ln>
              <a:noFill/>
            </a:ln>
          </c:spPr>
          <c:dPt>
            <c:idx val="0"/>
            <c:bubble3D val="0"/>
            <c:spPr>
              <a:solidFill>
                <a:srgbClr val="4DC4FF"/>
              </a:solidFill>
              <a:ln w="19050">
                <a:noFill/>
              </a:ln>
              <a:effectLst/>
            </c:spPr>
            <c:extLst>
              <c:ext xmlns:c16="http://schemas.microsoft.com/office/drawing/2014/chart" uri="{C3380CC4-5D6E-409C-BE32-E72D297353CC}">
                <c16:uniqueId val="{00000001-DFDF-504D-9D34-FD2C10AB5E09}"/>
              </c:ext>
            </c:extLst>
          </c:dPt>
          <c:dPt>
            <c:idx val="1"/>
            <c:bubble3D val="0"/>
            <c:spPr>
              <a:solidFill>
                <a:srgbClr val="03AF7A"/>
              </a:solidFill>
              <a:ln w="19050">
                <a:noFill/>
              </a:ln>
              <a:effectLst/>
            </c:spPr>
            <c:extLst>
              <c:ext xmlns:c16="http://schemas.microsoft.com/office/drawing/2014/chart" uri="{C3380CC4-5D6E-409C-BE32-E72D297353CC}">
                <c16:uniqueId val="{00000003-DFDF-504D-9D34-FD2C10AB5E09}"/>
              </c:ext>
            </c:extLst>
          </c:dPt>
          <c:dPt>
            <c:idx val="2"/>
            <c:bubble3D val="0"/>
            <c:spPr>
              <a:solidFill>
                <a:srgbClr val="F6AA00"/>
              </a:solidFill>
              <a:ln w="19050">
                <a:noFill/>
              </a:ln>
              <a:effectLst/>
            </c:spPr>
            <c:extLst>
              <c:ext xmlns:c16="http://schemas.microsoft.com/office/drawing/2014/chart" uri="{C3380CC4-5D6E-409C-BE32-E72D297353CC}">
                <c16:uniqueId val="{00000005-DFDF-504D-9D34-FD2C10AB5E09}"/>
              </c:ext>
            </c:extLst>
          </c:dPt>
          <c:dPt>
            <c:idx val="3"/>
            <c:bubble3D val="0"/>
            <c:spPr>
              <a:solidFill>
                <a:srgbClr val="990099"/>
              </a:solidFill>
              <a:ln w="19050">
                <a:noFill/>
              </a:ln>
              <a:effectLst/>
            </c:spPr>
            <c:extLst>
              <c:ext xmlns:c16="http://schemas.microsoft.com/office/drawing/2014/chart" uri="{C3380CC4-5D6E-409C-BE32-E72D297353CC}">
                <c16:uniqueId val="{00000007-DFDF-504D-9D34-FD2C10AB5E09}"/>
              </c:ext>
            </c:extLst>
          </c:dPt>
          <c:dPt>
            <c:idx val="4"/>
            <c:bubble3D val="0"/>
            <c:spPr>
              <a:solidFill>
                <a:srgbClr val="BFE4FF"/>
              </a:solidFill>
              <a:ln w="19050">
                <a:noFill/>
              </a:ln>
              <a:effectLst/>
            </c:spPr>
            <c:extLst>
              <c:ext xmlns:c16="http://schemas.microsoft.com/office/drawing/2014/chart" uri="{C3380CC4-5D6E-409C-BE32-E72D297353CC}">
                <c16:uniqueId val="{00000009-DFDF-504D-9D34-FD2C10AB5E09}"/>
              </c:ext>
            </c:extLst>
          </c:dPt>
          <c:dPt>
            <c:idx val="5"/>
            <c:bubble3D val="0"/>
            <c:spPr>
              <a:solidFill>
                <a:srgbClr val="C8C8CB"/>
              </a:solidFill>
              <a:ln w="19050">
                <a:noFill/>
              </a:ln>
              <a:effectLst/>
            </c:spPr>
            <c:extLst>
              <c:ext xmlns:c16="http://schemas.microsoft.com/office/drawing/2014/chart" uri="{C3380CC4-5D6E-409C-BE32-E72D297353CC}">
                <c16:uniqueId val="{0000000B-DFDF-504D-9D34-FD2C10AB5E09}"/>
              </c:ext>
            </c:extLst>
          </c:dPt>
          <c:dPt>
            <c:idx val="6"/>
            <c:bubble3D val="0"/>
            <c:spPr>
              <a:solidFill>
                <a:srgbClr val="FFF100"/>
              </a:solidFill>
              <a:ln w="19050">
                <a:noFill/>
              </a:ln>
              <a:effectLst/>
            </c:spPr>
            <c:extLst>
              <c:ext xmlns:c16="http://schemas.microsoft.com/office/drawing/2014/chart" uri="{C3380CC4-5D6E-409C-BE32-E72D297353CC}">
                <c16:uniqueId val="{0000000D-DFDF-504D-9D34-FD2C10AB5E09}"/>
              </c:ext>
            </c:extLst>
          </c:dPt>
          <c:dPt>
            <c:idx val="7"/>
            <c:bubble3D val="0"/>
            <c:spPr>
              <a:solidFill>
                <a:srgbClr val="C9ACE6"/>
              </a:solidFill>
              <a:ln w="19050">
                <a:noFill/>
              </a:ln>
              <a:effectLst/>
            </c:spPr>
            <c:extLst>
              <c:ext xmlns:c16="http://schemas.microsoft.com/office/drawing/2014/chart" uri="{C3380CC4-5D6E-409C-BE32-E72D297353CC}">
                <c16:uniqueId val="{0000000F-DFDF-504D-9D34-FD2C10AB5E09}"/>
              </c:ext>
            </c:extLst>
          </c:dPt>
          <c:dPt>
            <c:idx val="8"/>
            <c:bubble3D val="0"/>
            <c:spPr>
              <a:solidFill>
                <a:srgbClr val="84949E"/>
              </a:solidFill>
              <a:ln w="19050">
                <a:noFill/>
              </a:ln>
              <a:effectLst/>
            </c:spPr>
            <c:extLst>
              <c:ext xmlns:c16="http://schemas.microsoft.com/office/drawing/2014/chart" uri="{C3380CC4-5D6E-409C-BE32-E72D297353CC}">
                <c16:uniqueId val="{00000011-DFDF-504D-9D34-FD2C10AB5E09}"/>
              </c:ext>
            </c:extLst>
          </c:dPt>
          <c:dPt>
            <c:idx val="9"/>
            <c:bubble3D val="0"/>
            <c:spPr>
              <a:solidFill>
                <a:srgbClr val="FFCA80"/>
              </a:solidFill>
              <a:ln w="19050">
                <a:noFill/>
              </a:ln>
              <a:effectLst/>
            </c:spPr>
            <c:extLst>
              <c:ext xmlns:c16="http://schemas.microsoft.com/office/drawing/2014/chart" uri="{C3380CC4-5D6E-409C-BE32-E72D297353CC}">
                <c16:uniqueId val="{00000013-DFDF-504D-9D34-FD2C10AB5E09}"/>
              </c:ext>
            </c:extLst>
          </c:dPt>
          <c:dPt>
            <c:idx val="10"/>
            <c:bubble3D val="0"/>
            <c:spPr>
              <a:solidFill>
                <a:srgbClr val="77D9A8"/>
              </a:solidFill>
              <a:ln w="19050">
                <a:noFill/>
              </a:ln>
              <a:effectLst/>
            </c:spPr>
            <c:extLst>
              <c:ext xmlns:c16="http://schemas.microsoft.com/office/drawing/2014/chart" uri="{C3380CC4-5D6E-409C-BE32-E72D297353CC}">
                <c16:uniqueId val="{00000015-DFDF-504D-9D34-FD2C10AB5E09}"/>
              </c:ext>
            </c:extLst>
          </c:dPt>
          <c:dPt>
            <c:idx val="11"/>
            <c:bubble3D val="0"/>
            <c:spPr>
              <a:solidFill>
                <a:srgbClr val="FFCABF"/>
              </a:solidFill>
              <a:ln w="19050">
                <a:noFill/>
              </a:ln>
              <a:effectLst/>
            </c:spPr>
            <c:extLst>
              <c:ext xmlns:c16="http://schemas.microsoft.com/office/drawing/2014/chart" uri="{C3380CC4-5D6E-409C-BE32-E72D297353CC}">
                <c16:uniqueId val="{00000017-DFDF-504D-9D34-FD2C10AB5E09}"/>
              </c:ext>
            </c:extLst>
          </c:dPt>
          <c:dPt>
            <c:idx val="12"/>
            <c:bubble3D val="0"/>
            <c:spPr>
              <a:solidFill>
                <a:srgbClr val="84949E"/>
              </a:solidFill>
              <a:ln w="19050">
                <a:noFill/>
              </a:ln>
              <a:effectLst/>
            </c:spPr>
            <c:extLst>
              <c:ext xmlns:c16="http://schemas.microsoft.com/office/drawing/2014/chart" uri="{C3380CC4-5D6E-409C-BE32-E72D297353CC}">
                <c16:uniqueId val="{00000019-DFDF-504D-9D34-FD2C10AB5E09}"/>
              </c:ext>
            </c:extLst>
          </c:dPt>
          <c:dPt>
            <c:idx val="13"/>
            <c:bubble3D val="0"/>
            <c:spPr>
              <a:solidFill>
                <a:srgbClr val="FFCA80"/>
              </a:solidFill>
              <a:ln w="19050">
                <a:noFill/>
              </a:ln>
              <a:effectLst/>
            </c:spPr>
            <c:extLst>
              <c:ext xmlns:c16="http://schemas.microsoft.com/office/drawing/2014/chart" uri="{C3380CC4-5D6E-409C-BE32-E72D297353CC}">
                <c16:uniqueId val="{0000001B-DFDF-504D-9D34-FD2C10AB5E09}"/>
              </c:ext>
            </c:extLst>
          </c:dPt>
          <c:dPt>
            <c:idx val="14"/>
            <c:bubble3D val="0"/>
            <c:spPr>
              <a:solidFill>
                <a:srgbClr val="77D9A8"/>
              </a:solidFill>
              <a:ln w="19050">
                <a:noFill/>
              </a:ln>
              <a:effectLst/>
            </c:spPr>
            <c:extLst>
              <c:ext xmlns:c16="http://schemas.microsoft.com/office/drawing/2014/chart" uri="{C3380CC4-5D6E-409C-BE32-E72D297353CC}">
                <c16:uniqueId val="{0000001D-DFDF-504D-9D34-FD2C10AB5E09}"/>
              </c:ext>
            </c:extLst>
          </c:dPt>
          <c:dPt>
            <c:idx val="15"/>
            <c:bubble3D val="0"/>
            <c:spPr>
              <a:solidFill>
                <a:srgbClr val="FFCABF"/>
              </a:solidFill>
              <a:ln w="19050">
                <a:noFill/>
              </a:ln>
              <a:effectLst/>
            </c:spPr>
            <c:extLst>
              <c:ext xmlns:c16="http://schemas.microsoft.com/office/drawing/2014/chart" uri="{C3380CC4-5D6E-409C-BE32-E72D297353CC}">
                <c16:uniqueId val="{0000001F-DFDF-504D-9D34-FD2C10AB5E09}"/>
              </c:ext>
            </c:extLst>
          </c:dPt>
          <c:dPt>
            <c:idx val="16"/>
            <c:bubble3D val="0"/>
            <c:spPr>
              <a:solidFill>
                <a:srgbClr val="84949E"/>
              </a:solidFill>
              <a:ln w="19050">
                <a:noFill/>
              </a:ln>
              <a:effectLst/>
            </c:spPr>
            <c:extLst>
              <c:ext xmlns:c16="http://schemas.microsoft.com/office/drawing/2014/chart" uri="{C3380CC4-5D6E-409C-BE32-E72D297353CC}">
                <c16:uniqueId val="{00000021-DFDF-504D-9D34-FD2C10AB5E09}"/>
              </c:ext>
            </c:extLst>
          </c:dPt>
          <c:dPt>
            <c:idx val="17"/>
            <c:bubble3D val="0"/>
            <c:spPr>
              <a:solidFill>
                <a:srgbClr val="C8C8CB"/>
              </a:solidFill>
              <a:ln w="19050">
                <a:noFill/>
              </a:ln>
              <a:effectLst/>
            </c:spPr>
            <c:extLst>
              <c:ext xmlns:c16="http://schemas.microsoft.com/office/drawing/2014/chart" uri="{C3380CC4-5D6E-409C-BE32-E72D297353CC}">
                <c16:uniqueId val="{00000023-DFDF-504D-9D34-FD2C10AB5E09}"/>
              </c:ext>
            </c:extLst>
          </c:dPt>
          <c:cat>
            <c:numRef>
              <c:f>Sheet1!$A$2:$A$19</c:f>
              <c:numCache>
                <c:formatCode>General</c:formatCode>
                <c:ptCount val="18"/>
              </c:numCache>
            </c:numRef>
          </c:cat>
          <c:val>
            <c:numRef>
              <c:f>Sheet1!$B$2:$B$19</c:f>
              <c:numCache>
                <c:formatCode>General</c:formatCode>
                <c:ptCount val="18"/>
                <c:pt idx="0">
                  <c:v>10.199999999999999</c:v>
                </c:pt>
                <c:pt idx="1">
                  <c:v>11.3</c:v>
                </c:pt>
                <c:pt idx="2">
                  <c:v>7.7</c:v>
                </c:pt>
                <c:pt idx="3">
                  <c:v>4.3</c:v>
                </c:pt>
                <c:pt idx="4">
                  <c:v>2.8</c:v>
                </c:pt>
                <c:pt idx="5">
                  <c:v>1.4</c:v>
                </c:pt>
                <c:pt idx="6">
                  <c:v>14</c:v>
                </c:pt>
                <c:pt idx="7">
                  <c:v>2.4</c:v>
                </c:pt>
                <c:pt idx="8">
                  <c:v>7.8</c:v>
                </c:pt>
                <c:pt idx="9">
                  <c:v>14.2</c:v>
                </c:pt>
                <c:pt idx="10">
                  <c:v>9.8000000000000007</c:v>
                </c:pt>
                <c:pt idx="11">
                  <c:v>7.8</c:v>
                </c:pt>
                <c:pt idx="12">
                  <c:v>6.3</c:v>
                </c:pt>
              </c:numCache>
            </c:numRef>
          </c:val>
          <c:extLst>
            <c:ext xmlns:c16="http://schemas.microsoft.com/office/drawing/2014/chart" uri="{C3380CC4-5D6E-409C-BE32-E72D297353CC}">
              <c16:uniqueId val="{00000024-DFDF-504D-9D34-FD2C10AB5E0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66666666666666"/>
          <c:y val="0.18437500000000001"/>
          <c:w val="0.44791666666666669"/>
          <c:h val="0.671875"/>
        </c:manualLayout>
      </c:layout>
      <c:pieChart>
        <c:varyColors val="1"/>
        <c:ser>
          <c:idx val="0"/>
          <c:order val="0"/>
          <c:tx>
            <c:strRef>
              <c:f>Sheet1!$B$1</c:f>
              <c:strCache>
                <c:ptCount val="1"/>
                <c:pt idx="0">
                  <c:v>列1</c:v>
                </c:pt>
              </c:strCache>
            </c:strRef>
          </c:tx>
          <c:spPr>
            <a:ln>
              <a:noFill/>
            </a:ln>
          </c:spPr>
          <c:dPt>
            <c:idx val="0"/>
            <c:bubble3D val="0"/>
            <c:spPr>
              <a:solidFill>
                <a:srgbClr val="804000"/>
              </a:solidFill>
              <a:ln w="19050">
                <a:noFill/>
              </a:ln>
              <a:effectLst/>
            </c:spPr>
            <c:extLst>
              <c:ext xmlns:c16="http://schemas.microsoft.com/office/drawing/2014/chart" uri="{C3380CC4-5D6E-409C-BE32-E72D297353CC}">
                <c16:uniqueId val="{00000001-015C-EC4C-A3F7-A7E16BF8AFFF}"/>
              </c:ext>
            </c:extLst>
          </c:dPt>
          <c:dPt>
            <c:idx val="1"/>
            <c:bubble3D val="0"/>
            <c:spPr>
              <a:solidFill>
                <a:schemeClr val="bg1">
                  <a:alpha val="0"/>
                </a:schemeClr>
              </a:solidFill>
              <a:ln w="19050">
                <a:noFill/>
              </a:ln>
              <a:effectLst/>
            </c:spPr>
            <c:extLst>
              <c:ext xmlns:c16="http://schemas.microsoft.com/office/drawing/2014/chart" uri="{C3380CC4-5D6E-409C-BE32-E72D297353CC}">
                <c16:uniqueId val="{00000003-015C-EC4C-A3F7-A7E16BF8AFFF}"/>
              </c:ext>
            </c:extLst>
          </c:dPt>
          <c:dPt>
            <c:idx val="2"/>
            <c:bubble3D val="0"/>
            <c:spPr>
              <a:solidFill>
                <a:schemeClr val="accent3"/>
              </a:solidFill>
              <a:ln w="19050">
                <a:noFill/>
              </a:ln>
              <a:effectLst/>
            </c:spPr>
            <c:extLst>
              <c:ext xmlns:c16="http://schemas.microsoft.com/office/drawing/2014/chart" uri="{C3380CC4-5D6E-409C-BE32-E72D297353CC}">
                <c16:uniqueId val="{00000005-015C-EC4C-A3F7-A7E16BF8AFFF}"/>
              </c:ext>
            </c:extLst>
          </c:dPt>
          <c:dPt>
            <c:idx val="3"/>
            <c:bubble3D val="0"/>
            <c:spPr>
              <a:solidFill>
                <a:schemeClr val="accent4"/>
              </a:solidFill>
              <a:ln w="19050">
                <a:noFill/>
              </a:ln>
              <a:effectLst/>
            </c:spPr>
            <c:extLst>
              <c:ext xmlns:c16="http://schemas.microsoft.com/office/drawing/2014/chart" uri="{C3380CC4-5D6E-409C-BE32-E72D297353CC}">
                <c16:uniqueId val="{00000007-015C-EC4C-A3F7-A7E16BF8AFFF}"/>
              </c:ext>
            </c:extLst>
          </c:dPt>
          <c:cat>
            <c:numRef>
              <c:f>Sheet1!$A$2:$A$5</c:f>
              <c:numCache>
                <c:formatCode>General</c:formatCode>
                <c:ptCount val="4"/>
              </c:numCache>
            </c:numRef>
          </c:cat>
          <c:val>
            <c:numRef>
              <c:f>Sheet1!$B$2:$B$5</c:f>
              <c:numCache>
                <c:formatCode>General</c:formatCode>
                <c:ptCount val="4"/>
                <c:pt idx="0">
                  <c:v>37.799999999999997</c:v>
                </c:pt>
                <c:pt idx="1">
                  <c:v>62.2</c:v>
                </c:pt>
              </c:numCache>
            </c:numRef>
          </c:val>
          <c:extLst>
            <c:ext xmlns:c16="http://schemas.microsoft.com/office/drawing/2014/chart" uri="{C3380CC4-5D6E-409C-BE32-E72D297353CC}">
              <c16:uniqueId val="{00000008-015C-EC4C-A3F7-A7E16BF8AFF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0.90386</cdr:x>
      <cdr:y>0.57807</cdr:y>
    </cdr:from>
    <cdr:to>
      <cdr:x>0.9242</cdr:x>
      <cdr:y>0.59758</cdr:y>
    </cdr:to>
    <cdr:cxnSp macro="">
      <cdr:nvCxnSpPr>
        <cdr:cNvPr id="3" name="直線コネクタ 2">
          <a:extLst xmlns:a="http://schemas.openxmlformats.org/drawingml/2006/main">
            <a:ext uri="{FF2B5EF4-FFF2-40B4-BE49-F238E27FC236}">
              <a16:creationId xmlns:a16="http://schemas.microsoft.com/office/drawing/2014/main" id="{448D15B4-D86B-856F-3C6B-CD1C4B73658F}"/>
            </a:ext>
          </a:extLst>
        </cdr:cNvPr>
        <cdr:cNvCxnSpPr/>
      </cdr:nvCxnSpPr>
      <cdr:spPr>
        <a:xfrm xmlns:a="http://schemas.openxmlformats.org/drawingml/2006/main">
          <a:off x="3573013" y="2450650"/>
          <a:ext cx="80408" cy="82707"/>
        </a:xfrm>
        <a:prstGeom xmlns:a="http://schemas.openxmlformats.org/drawingml/2006/main" prst="line">
          <a:avLst/>
        </a:prstGeom>
        <a:ln xmlns:a="http://schemas.openxmlformats.org/drawingml/2006/main" w="6350">
          <a:solidFill>
            <a:srgbClr val="0070C0"/>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0.89764</cdr:x>
      <cdr:y>0.58704</cdr:y>
    </cdr:from>
    <cdr:to>
      <cdr:x>0.92249</cdr:x>
      <cdr:y>0.6547</cdr:y>
    </cdr:to>
    <cdr:cxnSp macro="">
      <cdr:nvCxnSpPr>
        <cdr:cNvPr id="7" name="直線コネクタ 6">
          <a:extLst xmlns:a="http://schemas.openxmlformats.org/drawingml/2006/main">
            <a:ext uri="{FF2B5EF4-FFF2-40B4-BE49-F238E27FC236}">
              <a16:creationId xmlns:a16="http://schemas.microsoft.com/office/drawing/2014/main" id="{C92A16D0-2BF2-D5CF-7896-F22B9D7E139B}"/>
            </a:ext>
          </a:extLst>
        </cdr:cNvPr>
        <cdr:cNvCxnSpPr/>
      </cdr:nvCxnSpPr>
      <cdr:spPr>
        <a:xfrm xmlns:a="http://schemas.openxmlformats.org/drawingml/2006/main">
          <a:off x="3548434" y="2488668"/>
          <a:ext cx="98213" cy="286847"/>
        </a:xfrm>
        <a:prstGeom xmlns:a="http://schemas.openxmlformats.org/drawingml/2006/main" prst="line">
          <a:avLst/>
        </a:prstGeom>
        <a:ln xmlns:a="http://schemas.openxmlformats.org/drawingml/2006/main" w="6350">
          <a:solidFill>
            <a:srgbClr val="9B4D0D"/>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2025/4/11</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2025/4/11</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a:t>
            </a:fld>
            <a:endParaRPr kumimoji="1" lang="ja-JP" altLang="en-US" dirty="0"/>
          </a:p>
        </p:txBody>
      </p:sp>
    </p:spTree>
    <p:extLst>
      <p:ext uri="{BB962C8B-B14F-4D97-AF65-F5344CB8AC3E}">
        <p14:creationId xmlns:p14="http://schemas.microsoft.com/office/powerpoint/2010/main" val="187417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10</a:t>
            </a:fld>
            <a:endParaRPr kumimoji="1" lang="ja-JP" altLang="en-US" dirty="0"/>
          </a:p>
        </p:txBody>
      </p:sp>
    </p:spTree>
    <p:extLst>
      <p:ext uri="{BB962C8B-B14F-4D97-AF65-F5344CB8AC3E}">
        <p14:creationId xmlns:p14="http://schemas.microsoft.com/office/powerpoint/2010/main" val="82069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768" y="4777195"/>
            <a:ext cx="5438140" cy="3908614"/>
          </a:xfrm>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11</a:t>
            </a:fld>
            <a:endParaRPr kumimoji="1" lang="ja-JP" altLang="en-US" dirty="0"/>
          </a:p>
        </p:txBody>
      </p:sp>
    </p:spTree>
    <p:extLst>
      <p:ext uri="{BB962C8B-B14F-4D97-AF65-F5344CB8AC3E}">
        <p14:creationId xmlns:p14="http://schemas.microsoft.com/office/powerpoint/2010/main" val="428056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345042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256922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975563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234FA-1C36-E45A-40A3-E14517933D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F9B726-33B0-2E97-1DCC-C9E8C9114CE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2A89AF-CC10-25A3-61D9-6E33C8EAA10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2F37B47-E621-3049-38E2-C0AD6C66858F}"/>
              </a:ext>
            </a:extLst>
          </p:cNvPr>
          <p:cNvSpPr>
            <a:spLocks noGrp="1"/>
          </p:cNvSpPr>
          <p:nvPr>
            <p:ph type="sldNum" sz="quarter" idx="5"/>
          </p:nvPr>
        </p:nvSpPr>
        <p:spPr/>
        <p:txBody>
          <a:bodyPr/>
          <a:lstStyle/>
          <a:p>
            <a:fld id="{FE82EA10-0265-43DC-8CCF-1CA193DC6686}" type="slidenum">
              <a:rPr kumimoji="1" lang="ja-JP" altLang="en-US" smtClean="0"/>
              <a:pPr/>
              <a:t>22</a:t>
            </a:fld>
            <a:endParaRPr kumimoji="1" lang="ja-JP" altLang="en-US" dirty="0"/>
          </a:p>
        </p:txBody>
      </p:sp>
    </p:spTree>
    <p:extLst>
      <p:ext uri="{BB962C8B-B14F-4D97-AF65-F5344CB8AC3E}">
        <p14:creationId xmlns:p14="http://schemas.microsoft.com/office/powerpoint/2010/main" val="2531453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3837886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5377A-DCC5-CF5C-712D-C235DF62D9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096D7C-DA78-65F5-332A-88643BDB90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5B70D5-4F06-0663-2D9B-3B6996E75A1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D91C16-B491-8D74-0CBD-8AFA79B73B3F}"/>
              </a:ext>
            </a:extLst>
          </p:cNvPr>
          <p:cNvSpPr>
            <a:spLocks noGrp="1"/>
          </p:cNvSpPr>
          <p:nvPr>
            <p:ph type="sldNum" sz="quarter" idx="5"/>
          </p:nvPr>
        </p:nvSpPr>
        <p:spPr/>
        <p:txBody>
          <a:bodyPr/>
          <a:lstStyle/>
          <a:p>
            <a:fld id="{FE82EA10-0265-43DC-8CCF-1CA193DC6686}" type="slidenum">
              <a:rPr kumimoji="1" lang="ja-JP" altLang="en-US" smtClean="0"/>
              <a:pPr/>
              <a:t>24</a:t>
            </a:fld>
            <a:endParaRPr kumimoji="1" lang="ja-JP" altLang="en-US" dirty="0"/>
          </a:p>
        </p:txBody>
      </p:sp>
    </p:spTree>
    <p:extLst>
      <p:ext uri="{BB962C8B-B14F-4D97-AF65-F5344CB8AC3E}">
        <p14:creationId xmlns:p14="http://schemas.microsoft.com/office/powerpoint/2010/main" val="3124652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96C11-D51A-2093-672B-CB8BD41DA7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7D0D2D-5692-F259-D093-3D8BAC33338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708495-20F3-E44B-C201-7DDFDEAA4D59}"/>
              </a:ext>
            </a:extLst>
          </p:cNvPr>
          <p:cNvSpPr>
            <a:spLocks noGrp="1"/>
          </p:cNvSpPr>
          <p:nvPr>
            <p:ph type="body" idx="1"/>
          </p:nvPr>
        </p:nvSpPr>
        <p:spPr/>
        <p:txBody>
          <a:bodyPr/>
          <a:lstStyle/>
          <a:p>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a:extLst>
              <a:ext uri="{FF2B5EF4-FFF2-40B4-BE49-F238E27FC236}">
                <a16:creationId xmlns:a16="http://schemas.microsoft.com/office/drawing/2014/main" id="{C413D235-D28C-9B34-0D72-164C7E8CEC82}"/>
              </a:ext>
            </a:extLst>
          </p:cNvPr>
          <p:cNvSpPr>
            <a:spLocks noGrp="1"/>
          </p:cNvSpPr>
          <p:nvPr>
            <p:ph type="sldNum" sz="quarter" idx="5"/>
          </p:nvPr>
        </p:nvSpPr>
        <p:spPr/>
        <p:txBody>
          <a:bodyPr/>
          <a:lstStyle/>
          <a:p>
            <a:fld id="{FE82EA10-0265-43DC-8CCF-1CA193DC6686}" type="slidenum">
              <a:rPr kumimoji="1" lang="ja-JP" altLang="en-US" smtClean="0"/>
              <a:pPr/>
              <a:t>25</a:t>
            </a:fld>
            <a:endParaRPr kumimoji="1" lang="ja-JP" altLang="en-US" dirty="0"/>
          </a:p>
        </p:txBody>
      </p:sp>
    </p:spTree>
    <p:extLst>
      <p:ext uri="{BB962C8B-B14F-4D97-AF65-F5344CB8AC3E}">
        <p14:creationId xmlns:p14="http://schemas.microsoft.com/office/powerpoint/2010/main" val="386911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30715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lang="ja-JP"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3740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436AD-6260-F551-85B9-F971D5B496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444927-5BDC-DE86-55B1-3CAEB4E7FB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8A1993F-B50C-C026-FE0F-1A1F7E1AAAB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9C0E71E-2226-FC3D-BE7E-ED3C5BD57F67}"/>
              </a:ext>
            </a:extLst>
          </p:cNvPr>
          <p:cNvSpPr>
            <a:spLocks noGrp="1"/>
          </p:cNvSpPr>
          <p:nvPr>
            <p:ph type="sldNum" sz="quarter" idx="5"/>
          </p:nvPr>
        </p:nvSpPr>
        <p:spPr/>
        <p:txBody>
          <a:bodyPr/>
          <a:lstStyle/>
          <a:p>
            <a:fld id="{FE82EA10-0265-43DC-8CCF-1CA193DC6686}" type="slidenum">
              <a:rPr kumimoji="1" lang="ja-JP" altLang="en-US" smtClean="0"/>
              <a:pPr/>
              <a:t>28</a:t>
            </a:fld>
            <a:endParaRPr kumimoji="1" lang="ja-JP" altLang="en-US" dirty="0"/>
          </a:p>
        </p:txBody>
      </p:sp>
    </p:spTree>
    <p:extLst>
      <p:ext uri="{BB962C8B-B14F-4D97-AF65-F5344CB8AC3E}">
        <p14:creationId xmlns:p14="http://schemas.microsoft.com/office/powerpoint/2010/main" val="2534446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3</a:t>
            </a:fld>
            <a:endParaRPr kumimoji="1" lang="ja-JP" altLang="en-US" dirty="0"/>
          </a:p>
        </p:txBody>
      </p:sp>
    </p:spTree>
    <p:extLst>
      <p:ext uri="{BB962C8B-B14F-4D97-AF65-F5344CB8AC3E}">
        <p14:creationId xmlns:p14="http://schemas.microsoft.com/office/powerpoint/2010/main" val="140991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5</a:t>
            </a:fld>
            <a:endParaRPr kumimoji="1" lang="ja-JP" altLang="en-US" dirty="0"/>
          </a:p>
        </p:txBody>
      </p:sp>
    </p:spTree>
    <p:extLst>
      <p:ext uri="{BB962C8B-B14F-4D97-AF65-F5344CB8AC3E}">
        <p14:creationId xmlns:p14="http://schemas.microsoft.com/office/powerpoint/2010/main" val="341664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6</a:t>
            </a:fld>
            <a:endParaRPr kumimoji="1" lang="ja-JP" altLang="en-US" dirty="0"/>
          </a:p>
        </p:txBody>
      </p:sp>
    </p:spTree>
    <p:extLst>
      <p:ext uri="{BB962C8B-B14F-4D97-AF65-F5344CB8AC3E}">
        <p14:creationId xmlns:p14="http://schemas.microsoft.com/office/powerpoint/2010/main" val="269519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58588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8</a:t>
            </a:fld>
            <a:endParaRPr kumimoji="1" lang="ja-JP" altLang="en-US" dirty="0"/>
          </a:p>
        </p:txBody>
      </p:sp>
    </p:spTree>
    <p:extLst>
      <p:ext uri="{BB962C8B-B14F-4D97-AF65-F5344CB8AC3E}">
        <p14:creationId xmlns:p14="http://schemas.microsoft.com/office/powerpoint/2010/main" val="161011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nta.go.jp/taxes/kids/oyo/page08.htm" TargetMode="External"/><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hart" Target="../charts/chart5.xml"/><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hyperlink" Target="https://www.mof.go.jp/tax_information/index.html" TargetMode="External"/><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youtube.com/watch?v=sVKTluQsCEs" TargetMode="External"/><Relationship Id="rId7" Type="http://schemas.openxmlformats.org/officeDocument/2006/relationships/image" Target="../media/image60.png"/><Relationship Id="rId12"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3.gif"/><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chart" Target="../charts/chart6.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notesSlide" Target="../notesSlides/notesSlide22.xml"/><Relationship Id="rId7" Type="http://schemas.openxmlformats.org/officeDocument/2006/relationships/chart" Target="../charts/chart9.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chart" Target="../charts/chart8.xml"/><Relationship Id="rId5" Type="http://schemas.openxmlformats.org/officeDocument/2006/relationships/image" Target="../media/image53.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chart" Target="../charts/chart1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5.xml"/><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hyperlink" Target="https://www.pref.shizuoka.jp/" TargetMode="External"/><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hyperlink" Target="https://www.nta.go.jp/taxes/kids/hatten/page02.htm"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139381"/>
            <a:ext cx="3338414" cy="330860"/>
          </a:xfrm>
          <a:prstGeom prst="rect">
            <a:avLst/>
          </a:prstGeom>
          <a:noFill/>
        </p:spPr>
        <p:txBody>
          <a:bodyPr vert="horz" wrap="none" rtlCol="0">
            <a:spAutoFit/>
          </a:bodyPr>
          <a:lstStyle/>
          <a:p>
            <a:r>
              <a:rPr lang="ja-JP" altLang="en-US" sz="1550" spc="-10">
                <a:solidFill>
                  <a:srgbClr val="005BAD"/>
                </a:solidFill>
                <a:latin typeface="+mn-ea"/>
                <a:ea typeface="+mn-ea"/>
              </a:rPr>
              <a:t>令和</a:t>
            </a:r>
            <a:r>
              <a:rPr lang="ja-JP" altLang="en-US" sz="1550" spc="-10">
                <a:solidFill>
                  <a:srgbClr val="005BAD"/>
                </a:solidFill>
                <a:latin typeface="+mn-ea"/>
              </a:rPr>
              <a:t>７</a:t>
            </a:r>
            <a:r>
              <a:rPr lang="ja-JP" altLang="en-US" sz="1550" spc="-10">
                <a:solidFill>
                  <a:srgbClr val="005BAD"/>
                </a:solidFill>
                <a:latin typeface="+mn-ea"/>
                <a:ea typeface="+mn-ea"/>
              </a:rPr>
              <a:t>年度版 </a:t>
            </a:r>
            <a:r>
              <a:rPr kumimoji="1" lang="ja-JP" altLang="en-US" sz="1550" spc="-10" dirty="0">
                <a:solidFill>
                  <a:srgbClr val="005BAD"/>
                </a:solidFill>
                <a:latin typeface="+mn-ea"/>
                <a:ea typeface="+mn-ea"/>
              </a:rPr>
              <a:t>中学生用租税教育教材</a:t>
            </a:r>
          </a:p>
        </p:txBody>
      </p:sp>
    </p:spTree>
    <p:extLst>
      <p:ext uri="{BB962C8B-B14F-4D97-AF65-F5344CB8AC3E}">
        <p14:creationId xmlns:p14="http://schemas.microsoft.com/office/powerpoint/2010/main" val="215638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10</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 uri="{C183D7F6-B498-43B3-948B-1728B52AA6E4}">
                <adec:decorative xmlns:adec="http://schemas.microsoft.com/office/drawing/2017/decorative" val="1"/>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 uri="{C183D7F6-B498-43B3-948B-1728B52AA6E4}">
                <adec:decorative xmlns:adec="http://schemas.microsoft.com/office/drawing/2017/decorative" val="1"/>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 uri="{C183D7F6-B498-43B3-948B-1728B52AA6E4}">
                <adec:decorative xmlns:adec="http://schemas.microsoft.com/office/drawing/2017/decorative" val="1"/>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 uri="{C183D7F6-B498-43B3-948B-1728B52AA6E4}">
                <adec:decorative xmlns:adec="http://schemas.microsoft.com/office/drawing/2017/decorative" val="1"/>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 uri="{C183D7F6-B498-43B3-948B-1728B52AA6E4}">
                <adec:decorative xmlns:adec="http://schemas.microsoft.com/office/drawing/2017/decorative" val="1"/>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 uri="{C183D7F6-B498-43B3-948B-1728B52AA6E4}">
                <adec:decorative xmlns:adec="http://schemas.microsoft.com/office/drawing/2017/decorative" val="1"/>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 uri="{C183D7F6-B498-43B3-948B-1728B52AA6E4}">
                <adec:decorative xmlns:adec="http://schemas.microsoft.com/office/drawing/2017/decorative" val="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 uri="{C183D7F6-B498-43B3-948B-1728B52AA6E4}">
                <adec:decorative xmlns:adec="http://schemas.microsoft.com/office/drawing/2017/decorative" val="1"/>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 uri="{C183D7F6-B498-43B3-948B-1728B52AA6E4}">
                <adec:decorative xmlns:adec="http://schemas.microsoft.com/office/drawing/2017/decorative" val="1"/>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 uri="{C183D7F6-B498-43B3-948B-1728B52AA6E4}">
                <adec:decorative xmlns:adec="http://schemas.microsoft.com/office/drawing/2017/decorative" val="1"/>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 uri="{C183D7F6-B498-43B3-948B-1728B52AA6E4}">
                <adec:decorative xmlns:adec="http://schemas.microsoft.com/office/drawing/2017/decorative" val="1"/>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 uri="{C183D7F6-B498-43B3-948B-1728B52AA6E4}">
                <adec:decorative xmlns:adec="http://schemas.microsoft.com/office/drawing/2017/decorative" val="1"/>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 uri="{C183D7F6-B498-43B3-948B-1728B52AA6E4}">
                <adec:decorative xmlns:adec="http://schemas.microsoft.com/office/drawing/2017/decorative" val="1"/>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 uri="{C183D7F6-B498-43B3-948B-1728B52AA6E4}">
                <adec:decorative xmlns:adec="http://schemas.microsoft.com/office/drawing/2017/decorative" val="1"/>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 uri="{C183D7F6-B498-43B3-948B-1728B52AA6E4}">
                <adec:decorative xmlns:adec="http://schemas.microsoft.com/office/drawing/2017/decorative" val="1"/>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 uri="{C183D7F6-B498-43B3-948B-1728B52AA6E4}">
                <adec:decorative xmlns:adec="http://schemas.microsoft.com/office/drawing/2017/decorative" val="1"/>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 uri="{C183D7F6-B498-43B3-948B-1728B52AA6E4}">
                <adec:decorative xmlns:adec="http://schemas.microsoft.com/office/drawing/2017/decorative" val="1"/>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 uri="{C183D7F6-B498-43B3-948B-1728B52AA6E4}">
                <adec:decorative xmlns:adec="http://schemas.microsoft.com/office/drawing/2017/decorative" val="1"/>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 uri="{C183D7F6-B498-43B3-948B-1728B52AA6E4}">
                <adec:decorative xmlns:adec="http://schemas.microsoft.com/office/drawing/2017/decorative" val="1"/>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 uri="{C183D7F6-B498-43B3-948B-1728B52AA6E4}">
                <adec:decorative xmlns:adec="http://schemas.microsoft.com/office/drawing/2017/decorative" val="1"/>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 uri="{C183D7F6-B498-43B3-948B-1728B52AA6E4}">
                <adec:decorative xmlns:adec="http://schemas.microsoft.com/office/drawing/2017/decorative" val="1"/>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 uri="{C183D7F6-B498-43B3-948B-1728B52AA6E4}">
                <adec:decorative xmlns:adec="http://schemas.microsoft.com/office/drawing/2017/decorative" val="1"/>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 uri="{C183D7F6-B498-43B3-948B-1728B52AA6E4}">
                <adec:decorative xmlns:adec="http://schemas.microsoft.com/office/drawing/2017/decorative" val="1"/>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 uri="{C183D7F6-B498-43B3-948B-1728B52AA6E4}">
                <adec:decorative xmlns:adec="http://schemas.microsoft.com/office/drawing/2017/decorative" val="1"/>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701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15986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2179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29384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321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3040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12</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7585731" cy="477054"/>
          </a:xfrm>
          <a:prstGeom prst="rect">
            <a:avLst/>
          </a:prstGeom>
          <a:noFill/>
        </p:spPr>
        <p:txBody>
          <a:bodyPr wrap="none" rtlCol="0">
            <a:spAutoFit/>
          </a:bodyPr>
          <a:lstStyle/>
          <a:p>
            <a:r>
              <a:rPr kumimoji="1" lang="ja-JP" altLang="en-US"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8891825"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 uri="{C183D7F6-B498-43B3-948B-1728B52AA6E4}">
                <adec:decorative xmlns:adec="http://schemas.microsoft.com/office/drawing/2017/decorative" val="1"/>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 uri="{C183D7F6-B498-43B3-948B-1728B52AA6E4}">
                <adec:decorative xmlns:adec="http://schemas.microsoft.com/office/drawing/2017/decorative" val="1"/>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 uri="{C183D7F6-B498-43B3-948B-1728B52AA6E4}">
                <adec:decorative xmlns:adec="http://schemas.microsoft.com/office/drawing/2017/decorative" val="1"/>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1607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49629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 uri="{C183D7F6-B498-43B3-948B-1728B52AA6E4}">
                <adec:decorative xmlns:adec="http://schemas.microsoft.com/office/drawing/2017/decorative" val="1"/>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 uri="{C183D7F6-B498-43B3-948B-1728B52AA6E4}">
                <adec:decorative xmlns:adec="http://schemas.microsoft.com/office/drawing/2017/decorative" val="1"/>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 uri="{C183D7F6-B498-43B3-948B-1728B52AA6E4}">
                <adec:decorative xmlns:adec="http://schemas.microsoft.com/office/drawing/2017/decorative" val="1"/>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 uri="{C183D7F6-B498-43B3-948B-1728B52AA6E4}">
                <adec:decorative xmlns:adec="http://schemas.microsoft.com/office/drawing/2017/decorative" val="1"/>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 uri="{C183D7F6-B498-43B3-948B-1728B52AA6E4}">
                <adec:decorative xmlns:adec="http://schemas.microsoft.com/office/drawing/2017/decorative" val="1"/>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 uri="{C183D7F6-B498-43B3-948B-1728B52AA6E4}">
                <adec:decorative xmlns:adec="http://schemas.microsoft.com/office/drawing/2017/decorative" val="1"/>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340205" y="2438019"/>
            <a:ext cx="8479945" cy="369131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rPr>
              <a:t>2024</a:t>
            </a:r>
            <a:r>
              <a:rPr kumimoji="1" lang="ja-JP" altLang="en-US" sz="1700" dirty="0">
                <a:latin typeface="+mn-ea"/>
                <a:ea typeface="+mn-ea"/>
              </a:rPr>
              <a:t>年度（令和６年度）予算の国の一般会計歳出</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a:t>
            </a:r>
            <a:r>
              <a:rPr kumimoji="1" lang="ja-JP" altLang="en-US" sz="1700" dirty="0">
                <a:latin typeface="+mn-ea"/>
                <a:ea typeface="+mn-ea"/>
              </a:rPr>
              <a:t>は、主に、</a:t>
            </a:r>
            <a:r>
              <a:rPr kumimoji="1" lang="ja-JP" altLang="en-US" sz="2000" dirty="0">
                <a:solidFill>
                  <a:srgbClr val="005BAD"/>
                </a:solidFill>
                <a:latin typeface="+mn-ea"/>
                <a:ea typeface="+mn-ea"/>
              </a:rPr>
              <a:t>①社会保障、</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②国債費、③地方交付税交付金等に使われており、これらで約</a:t>
            </a:r>
            <a:r>
              <a:rPr kumimoji="1" lang="en-US" altLang="ja-JP" sz="2000" dirty="0">
                <a:solidFill>
                  <a:srgbClr val="005BAD"/>
                </a:solidFill>
                <a:latin typeface="+mn-ea"/>
                <a:ea typeface="+mn-ea"/>
              </a:rPr>
              <a:t>3/</a:t>
            </a:r>
            <a:r>
              <a:rPr lang="en-US" altLang="ja-JP" sz="2000" dirty="0">
                <a:solidFill>
                  <a:srgbClr val="005BAD"/>
                </a:solidFill>
                <a:latin typeface="+mn-ea"/>
              </a:rPr>
              <a:t>4</a:t>
            </a:r>
            <a:endParaRPr lang="en-US" altLang="ja-JP" sz="2000" dirty="0">
              <a:solidFill>
                <a:srgbClr val="005BAD"/>
              </a:solidFill>
              <a:latin typeface="+mn-ea"/>
              <a:ea typeface="+mn-ea"/>
            </a:endParaRPr>
          </a:p>
          <a:p>
            <a:pPr>
              <a:lnSpc>
                <a:spcPct val="110000"/>
              </a:lnSpc>
              <a:spcBef>
                <a:spcPts val="0"/>
              </a:spcBef>
              <a:buClr>
                <a:srgbClr val="005BAD"/>
              </a:buClr>
            </a:pPr>
            <a:r>
              <a:rPr kumimoji="1" lang="en-US" altLang="ja-JP" sz="2000" dirty="0">
                <a:solidFill>
                  <a:srgbClr val="005BAD"/>
                </a:solidFill>
                <a:latin typeface="+mn-ea"/>
                <a:ea typeface="+mn-ea"/>
              </a:rPr>
              <a:t>   </a:t>
            </a:r>
            <a:r>
              <a:rPr kumimoji="1" lang="ja-JP" altLang="en-US" sz="1700" dirty="0">
                <a:latin typeface="+mn-ea"/>
                <a:ea typeface="+mn-ea"/>
              </a:rPr>
              <a:t>を</a:t>
            </a:r>
            <a:r>
              <a:rPr kumimoji="1" lang="ja-JP" altLang="en-US" sz="1700" dirty="0">
                <a:latin typeface="+mn-ea"/>
              </a:rPr>
              <a:t>占めています</a:t>
            </a:r>
            <a:r>
              <a:rPr kumimoji="1" lang="ja-JP" altLang="en-US" sz="1700" dirty="0">
                <a:latin typeface="+mn-ea"/>
                <a:ea typeface="+mn-ea"/>
              </a:rPr>
              <a:t>。</a:t>
            </a:r>
          </a:p>
          <a:p>
            <a:pPr marL="252000" indent="-252000">
              <a:lnSpc>
                <a:spcPct val="110000"/>
              </a:lnSpc>
              <a:spcBef>
                <a:spcPts val="1800"/>
              </a:spcBef>
              <a:buClr>
                <a:srgbClr val="005BAD"/>
              </a:buClr>
              <a:buFont typeface="Wingdings" panose="05000000000000000000" pitchFamily="2" charset="2"/>
              <a:buChar char="l"/>
            </a:pPr>
            <a:r>
              <a:rPr kumimoji="1" lang="en-US" altLang="ja-JP" sz="1700" dirty="0">
                <a:latin typeface="+mn-ea"/>
                <a:ea typeface="+mn-ea"/>
              </a:rPr>
              <a:t>2024</a:t>
            </a:r>
            <a:r>
              <a:rPr kumimoji="1" lang="ja-JP" altLang="en-US" sz="1700" dirty="0">
                <a:latin typeface="+mn-ea"/>
                <a:ea typeface="+mn-ea"/>
              </a:rPr>
              <a:t>年度（令和６年度）予算の国の一般会計歳入</a:t>
            </a:r>
            <a:r>
              <a:rPr kumimoji="1" lang="en-US" altLang="ja-JP" dirty="0">
                <a:solidFill>
                  <a:srgbClr val="005BAD"/>
                </a:solidFill>
                <a:latin typeface="+mn-ea"/>
                <a:ea typeface="+mn-ea"/>
              </a:rPr>
              <a:t>112.6</a:t>
            </a:r>
            <a:r>
              <a:rPr kumimoji="1" lang="ja-JP" altLang="en-US" dirty="0">
                <a:solidFill>
                  <a:srgbClr val="005BAD"/>
                </a:solidFill>
                <a:latin typeface="+mn-ea"/>
                <a:ea typeface="+mn-ea"/>
              </a:rPr>
              <a:t>兆円は、</a:t>
            </a:r>
            <a:endParaRPr kumimoji="1" lang="en-US" altLang="ja-JP" dirty="0">
              <a:solidFill>
                <a:srgbClr val="005BAD"/>
              </a:solidFill>
              <a:latin typeface="+mn-ea"/>
              <a:ea typeface="+mn-ea"/>
            </a:endParaRPr>
          </a:p>
          <a:p>
            <a:pPr>
              <a:lnSpc>
                <a:spcPct val="110000"/>
              </a:lnSpc>
              <a:spcBef>
                <a:spcPts val="0"/>
              </a:spcBef>
              <a:buClr>
                <a:srgbClr val="005BAD"/>
              </a:buClr>
            </a:pPr>
            <a:r>
              <a:rPr lang="en-US" altLang="ja-JP" dirty="0">
                <a:solidFill>
                  <a:srgbClr val="005BAD"/>
                </a:solidFill>
                <a:latin typeface="+mn-ea"/>
                <a:ea typeface="+mn-ea"/>
              </a:rPr>
              <a:t>   </a:t>
            </a:r>
            <a:r>
              <a:rPr kumimoji="1" lang="ja-JP" altLang="en-US" dirty="0">
                <a:solidFill>
                  <a:srgbClr val="005BAD"/>
                </a:solidFill>
                <a:latin typeface="+mn-ea"/>
                <a:ea typeface="+mn-ea"/>
              </a:rPr>
              <a:t>税収等と公債金（借金）で構成</a:t>
            </a:r>
            <a:r>
              <a:rPr kumimoji="1" lang="ja-JP" altLang="en-US" sz="1700"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現在、</a:t>
            </a:r>
            <a:r>
              <a:rPr kumimoji="1" lang="ja-JP" altLang="en-US" dirty="0">
                <a:solidFill>
                  <a:srgbClr val="005BAD"/>
                </a:solidFill>
                <a:latin typeface="+mn-ea"/>
                <a:ea typeface="+mn-ea"/>
              </a:rPr>
              <a:t>税収等では歳出全体の約</a:t>
            </a:r>
            <a:r>
              <a:rPr kumimoji="1" lang="en-US" altLang="ja-JP" dirty="0">
                <a:solidFill>
                  <a:srgbClr val="005BAD"/>
                </a:solidFill>
                <a:latin typeface="+mn-ea"/>
                <a:ea typeface="+mn-ea"/>
              </a:rPr>
              <a:t>2/</a:t>
            </a:r>
            <a:r>
              <a:rPr lang="en-US" altLang="ja-JP" dirty="0">
                <a:solidFill>
                  <a:srgbClr val="005BAD"/>
                </a:solidFill>
                <a:latin typeface="+mn-ea"/>
                <a:ea typeface="+mn-ea"/>
              </a:rPr>
              <a:t>3</a:t>
            </a:r>
            <a:r>
              <a:rPr kumimoji="1" lang="ja-JP" altLang="en-US" dirty="0">
                <a:solidFill>
                  <a:srgbClr val="005BAD"/>
                </a:solidFill>
                <a:latin typeface="+mn-ea"/>
                <a:ea typeface="+mn-ea"/>
              </a:rPr>
              <a:t>しか賄えておらず、</a:t>
            </a:r>
            <a:endParaRPr lang="en-US" altLang="ja-JP" dirty="0">
              <a:solidFill>
                <a:srgbClr val="005BAD"/>
              </a:solidFill>
              <a:latin typeface="+mn-ea"/>
              <a:ea typeface="+mn-ea"/>
            </a:endParaRPr>
          </a:p>
          <a:p>
            <a:pPr>
              <a:lnSpc>
                <a:spcPct val="110000"/>
              </a:lnSpc>
              <a:spcBef>
                <a:spcPts val="0"/>
              </a:spcBef>
              <a:buClr>
                <a:srgbClr val="005BAD"/>
              </a:buClr>
            </a:pPr>
            <a:r>
              <a:rPr kumimoji="1" lang="ja-JP" altLang="en-US" dirty="0">
                <a:solidFill>
                  <a:srgbClr val="005BAD"/>
                </a:solidFill>
                <a:latin typeface="+mn-ea"/>
                <a:ea typeface="+mn-ea"/>
              </a:rPr>
              <a:t> </a:t>
            </a:r>
            <a:r>
              <a:rPr kumimoji="1" lang="ja-JP" altLang="en-US" spc="100" dirty="0">
                <a:solidFill>
                  <a:srgbClr val="005BAD"/>
                </a:solidFill>
                <a:latin typeface="+mn-ea"/>
                <a:ea typeface="+mn-ea"/>
              </a:rPr>
              <a:t> </a:t>
            </a:r>
            <a:r>
              <a:rPr kumimoji="1" lang="ja-JP" altLang="en-US" dirty="0">
                <a:solidFill>
                  <a:srgbClr val="005BAD"/>
                </a:solidFill>
                <a:latin typeface="+mn-ea"/>
                <a:ea typeface="+mn-ea"/>
              </a:rPr>
              <a:t>残りの約</a:t>
            </a:r>
            <a:r>
              <a:rPr kumimoji="1" lang="en-US" altLang="ja-JP" dirty="0">
                <a:solidFill>
                  <a:srgbClr val="005BAD"/>
                </a:solidFill>
                <a:latin typeface="+mn-ea"/>
                <a:ea typeface="+mn-ea"/>
              </a:rPr>
              <a:t>1/</a:t>
            </a:r>
            <a:r>
              <a:rPr lang="en-US" altLang="ja-JP" dirty="0">
                <a:solidFill>
                  <a:srgbClr val="005BAD"/>
                </a:solidFill>
                <a:latin typeface="+mn-ea"/>
                <a:ea typeface="+mn-ea"/>
              </a:rPr>
              <a:t>3</a:t>
            </a:r>
            <a:r>
              <a:rPr kumimoji="1" lang="ja-JP" altLang="en-US" dirty="0">
                <a:solidFill>
                  <a:srgbClr val="005BAD"/>
                </a:solidFill>
                <a:latin typeface="+mn-ea"/>
                <a:ea typeface="+mn-ea"/>
              </a:rPr>
              <a:t>は公債金（借金）に依存</a:t>
            </a:r>
            <a:r>
              <a:rPr kumimoji="1" lang="ja-JP" altLang="en-US" sz="1700" dirty="0">
                <a:latin typeface="+mn-ea"/>
                <a:ea typeface="+mn-ea"/>
              </a:rPr>
              <a:t>しています。</a:t>
            </a:r>
            <a:endParaRPr kumimoji="1" lang="en-US" altLang="ja-JP" sz="1700" dirty="0">
              <a:latin typeface="+mn-ea"/>
              <a:ea typeface="+mn-ea"/>
            </a:endParaRPr>
          </a:p>
          <a:p>
            <a:pPr marL="252000" indent="-252000">
              <a:lnSpc>
                <a:spcPct val="110000"/>
              </a:lnSpc>
              <a:spcBef>
                <a:spcPts val="0"/>
              </a:spcBef>
              <a:buClr>
                <a:srgbClr val="005BAD"/>
              </a:buClr>
            </a:pPr>
            <a:r>
              <a:rPr kumimoji="1" lang="ja-JP" altLang="en-US" sz="1700" dirty="0">
                <a:latin typeface="+mn-ea"/>
                <a:ea typeface="+mn-ea"/>
              </a:rPr>
              <a:t>  </a:t>
            </a:r>
            <a:r>
              <a:rPr kumimoji="1" lang="ja-JP" altLang="en-US" sz="1700" spc="100" dirty="0">
                <a:latin typeface="+mn-ea"/>
                <a:ea typeface="+mn-ea"/>
              </a:rPr>
              <a:t> </a:t>
            </a:r>
            <a:r>
              <a:rPr kumimoji="1" lang="ja-JP" altLang="en-US" sz="1700" dirty="0">
                <a:latin typeface="+mn-ea"/>
                <a:ea typeface="+mn-ea"/>
              </a:rPr>
              <a:t>この借金の返済には将来世代の税収等が充てられることになるため、</a:t>
            </a:r>
            <a:endParaRPr kumimoji="1" lang="en-US" altLang="ja-JP" sz="1700" dirty="0">
              <a:latin typeface="+mn-ea"/>
              <a:ea typeface="+mn-ea"/>
            </a:endParaRPr>
          </a:p>
          <a:p>
            <a:pPr marL="252000" indent="-252000">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将来世代へ負担を先送りしています。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1700"/>
                                        <p:tgtEl>
                                          <p:spTgt spid="18">
                                            <p:txEl>
                                              <p:pRg st="1" end="1"/>
                                            </p:txEl>
                                          </p:spTgt>
                                        </p:tgtEl>
                                      </p:cBhvr>
                                    </p:animEffect>
                                  </p:childTnLst>
                                </p:cTn>
                              </p:par>
                            </p:childTnLst>
                          </p:cTn>
                        </p:par>
                        <p:par>
                          <p:cTn id="26" fill="hold">
                            <p:stCondLst>
                              <p:cond delay="3450"/>
                            </p:stCondLst>
                            <p:childTnLst>
                              <p:par>
                                <p:cTn id="27" presetID="22" presetClass="entr" presetSubtype="8"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left)">
                                      <p:cBhvr>
                                        <p:cTn id="29" dur="750"/>
                                        <p:tgtEl>
                                          <p:spTgt spid="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xEl>
                                              <p:pRg st="3" end="3"/>
                                            </p:txEl>
                                          </p:spTgt>
                                        </p:tgtEl>
                                        <p:attrNameLst>
                                          <p:attrName>style.visibility</p:attrName>
                                        </p:attrNameLst>
                                      </p:cBhvr>
                                      <p:to>
                                        <p:strVal val="visible"/>
                                      </p:to>
                                    </p:set>
                                    <p:animEffect transition="in" filter="wipe(left)">
                                      <p:cBhvr>
                                        <p:cTn id="34" dur="1700"/>
                                        <p:tgtEl>
                                          <p:spTgt spid="18">
                                            <p:txEl>
                                              <p:pRg st="3" end="3"/>
                                            </p:txEl>
                                          </p:spTgt>
                                        </p:tgtEl>
                                      </p:cBhvr>
                                    </p:animEffect>
                                  </p:childTnLst>
                                </p:cTn>
                              </p:par>
                            </p:childTnLst>
                          </p:cTn>
                        </p:par>
                        <p:par>
                          <p:cTn id="35" fill="hold">
                            <p:stCondLst>
                              <p:cond delay="1700"/>
                            </p:stCondLst>
                            <p:childTnLst>
                              <p:par>
                                <p:cTn id="36" presetID="22" presetClass="entr" presetSubtype="8" fill="hold" nodeType="after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left)">
                                      <p:cBhvr>
                                        <p:cTn id="38" dur="1650"/>
                                        <p:tgtEl>
                                          <p:spTgt spid="1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Effect transition="in" filter="wipe(left)">
                                      <p:cBhvr>
                                        <p:cTn id="43" dur="1750"/>
                                        <p:tgtEl>
                                          <p:spTgt spid="18">
                                            <p:txEl>
                                              <p:pRg st="5" end="5"/>
                                            </p:txEl>
                                          </p:spTgt>
                                        </p:tgtEl>
                                      </p:cBhvr>
                                    </p:animEffect>
                                  </p:childTnLst>
                                </p:cTn>
                              </p:par>
                            </p:childTnLst>
                          </p:cTn>
                        </p:par>
                        <p:par>
                          <p:cTn id="44" fill="hold">
                            <p:stCondLst>
                              <p:cond delay="1750"/>
                            </p:stCondLst>
                            <p:childTnLst>
                              <p:par>
                                <p:cTn id="45" presetID="22" presetClass="entr" presetSubtype="8" fill="hold" nodeType="after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wipe(left)">
                                      <p:cBhvr>
                                        <p:cTn id="47" dur="1650"/>
                                        <p:tgtEl>
                                          <p:spTgt spid="18">
                                            <p:txEl>
                                              <p:pRg st="6" end="6"/>
                                            </p:txEl>
                                          </p:spTgt>
                                        </p:tgtEl>
                                      </p:cBhvr>
                                    </p:animEffect>
                                  </p:childTnLst>
                                </p:cTn>
                              </p:par>
                            </p:childTnLst>
                          </p:cTn>
                        </p:par>
                        <p:par>
                          <p:cTn id="48" fill="hold">
                            <p:stCondLst>
                              <p:cond delay="3400"/>
                            </p:stCondLst>
                            <p:childTnLst>
                              <p:par>
                                <p:cTn id="49" presetID="22" presetClass="entr" presetSubtype="8" fill="hold" nodeType="afterEffect">
                                  <p:stCondLst>
                                    <p:cond delay="0"/>
                                  </p:stCondLst>
                                  <p:childTnLst>
                                    <p:set>
                                      <p:cBhvr>
                                        <p:cTn id="50" dur="1" fill="hold">
                                          <p:stCondLst>
                                            <p:cond delay="0"/>
                                          </p:stCondLst>
                                        </p:cTn>
                                        <p:tgtEl>
                                          <p:spTgt spid="18">
                                            <p:txEl>
                                              <p:pRg st="7" end="7"/>
                                            </p:txEl>
                                          </p:spTgt>
                                        </p:tgtEl>
                                        <p:attrNameLst>
                                          <p:attrName>style.visibility</p:attrName>
                                        </p:attrNameLst>
                                      </p:cBhvr>
                                      <p:to>
                                        <p:strVal val="visible"/>
                                      </p:to>
                                    </p:set>
                                    <p:animEffect transition="in" filter="wipe(left)">
                                      <p:cBhvr>
                                        <p:cTn id="51" dur="1700"/>
                                        <p:tgtEl>
                                          <p:spTgt spid="18">
                                            <p:txEl>
                                              <p:pRg st="7" end="7"/>
                                            </p:txEl>
                                          </p:spTgt>
                                        </p:tgtEl>
                                      </p:cBhvr>
                                    </p:animEffect>
                                  </p:childTnLst>
                                </p:cTn>
                              </p:par>
                            </p:childTnLst>
                          </p:cTn>
                        </p:par>
                        <p:par>
                          <p:cTn id="52" fill="hold">
                            <p:stCondLst>
                              <p:cond delay="5100"/>
                            </p:stCondLst>
                            <p:childTnLst>
                              <p:par>
                                <p:cTn id="53" presetID="22" presetClass="entr" presetSubtype="8" fill="hold" nodeType="afterEffect">
                                  <p:stCondLst>
                                    <p:cond delay="0"/>
                                  </p:stCondLst>
                                  <p:childTnLst>
                                    <p:set>
                                      <p:cBhvr>
                                        <p:cTn id="54" dur="1" fill="hold">
                                          <p:stCondLst>
                                            <p:cond delay="0"/>
                                          </p:stCondLst>
                                        </p:cTn>
                                        <p:tgtEl>
                                          <p:spTgt spid="18">
                                            <p:txEl>
                                              <p:pRg st="8" end="8"/>
                                            </p:txEl>
                                          </p:spTgt>
                                        </p:tgtEl>
                                        <p:attrNameLst>
                                          <p:attrName>style.visibility</p:attrName>
                                        </p:attrNameLst>
                                      </p:cBhvr>
                                      <p:to>
                                        <p:strVal val="visible"/>
                                      </p:to>
                                    </p:set>
                                    <p:animEffect transition="in" filter="wipe(left)">
                                      <p:cBhvr>
                                        <p:cTn id="55" dur="12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12" name="object 66">
            <a:extLst>
              <a:ext uri="{FF2B5EF4-FFF2-40B4-BE49-F238E27FC236}">
                <a16:creationId xmlns:a16="http://schemas.microsoft.com/office/drawing/2014/main" id="{8E01C08E-4CD8-B14B-169A-09D425518F73}"/>
              </a:ext>
            </a:extLst>
          </p:cNvPr>
          <p:cNvSpPr txBox="1"/>
          <p:nvPr/>
        </p:nvSpPr>
        <p:spPr>
          <a:xfrm>
            <a:off x="3637722" y="6353729"/>
            <a:ext cx="5168982" cy="123111"/>
          </a:xfrm>
          <a:prstGeom prst="rect">
            <a:avLst/>
          </a:prstGeom>
        </p:spPr>
        <p:txBody>
          <a:bodyPr vert="horz" wrap="square" lIns="0" tIns="0" rIns="0" bIns="0" rtlCol="0" anchor="ctr">
            <a:spAutoFit/>
          </a:bodyPr>
          <a:lstStyle/>
          <a:p>
            <a:pPr marL="11723" defTabSz="844083">
              <a:defRPr/>
            </a:pPr>
            <a:r>
              <a:rPr lang="en-US" altLang="ja-JP" sz="800" dirty="0">
                <a:solidFill>
                  <a:prstClr val="black"/>
                </a:solidFill>
                <a:latin typeface="+mn-ea"/>
                <a:ea typeface="+mn-ea"/>
                <a:cs typeface="Yu Gothic"/>
              </a:rPr>
              <a:t>※</a:t>
            </a:r>
            <a:r>
              <a:rPr lang="ja-JP" altLang="en-US" sz="800" dirty="0">
                <a:solidFill>
                  <a:prstClr val="black"/>
                </a:solidFill>
                <a:latin typeface="+mn-ea"/>
                <a:cs typeface="Yu Gothic"/>
              </a:rPr>
              <a:t>歳出の「その他」には、原油価格・物価高騰対策及び賃上げ促進環境整備対応予備費（</a:t>
            </a:r>
            <a:r>
              <a:rPr lang="en-US" altLang="ja-JP" sz="800" dirty="0">
                <a:solidFill>
                  <a:prstClr val="black"/>
                </a:solidFill>
                <a:latin typeface="+mn-ea"/>
                <a:cs typeface="Yu Gothic"/>
              </a:rPr>
              <a:t>0.9%</a:t>
            </a:r>
            <a:r>
              <a:rPr lang="ja-JP" altLang="en-US" sz="800" dirty="0">
                <a:solidFill>
                  <a:prstClr val="black"/>
                </a:solidFill>
                <a:latin typeface="+mn-ea"/>
                <a:cs typeface="Yu Gothic"/>
              </a:rPr>
              <a:t>（</a:t>
            </a:r>
            <a:r>
              <a:rPr lang="en-US" altLang="ja-JP" sz="800" dirty="0">
                <a:solidFill>
                  <a:prstClr val="black"/>
                </a:solidFill>
                <a:latin typeface="+mn-ea"/>
                <a:cs typeface="Yu Gothic"/>
              </a:rPr>
              <a:t>1.0</a:t>
            </a:r>
            <a:r>
              <a:rPr lang="ja-JP" altLang="en-US" sz="800" dirty="0">
                <a:solidFill>
                  <a:prstClr val="black"/>
                </a:solidFill>
                <a:latin typeface="+mn-ea"/>
                <a:cs typeface="Yu Gothic"/>
              </a:rPr>
              <a:t>兆円））が含まれる。</a:t>
            </a:r>
            <a:endParaRPr lang="en-US" altLang="ja-JP" sz="800" dirty="0">
              <a:solidFill>
                <a:prstClr val="black"/>
              </a:solidFill>
              <a:latin typeface="+mn-ea"/>
              <a:ea typeface="+mn-ea"/>
              <a:cs typeface="Yu Gothic"/>
            </a:endParaRPr>
          </a:p>
        </p:txBody>
      </p:sp>
      <p:grpSp>
        <p:nvGrpSpPr>
          <p:cNvPr id="114" name="グループ化 113">
            <a:extLst>
              <a:ext uri="{FF2B5EF4-FFF2-40B4-BE49-F238E27FC236}">
                <a16:creationId xmlns:a16="http://schemas.microsoft.com/office/drawing/2014/main" id="{0EE97873-FA72-5C30-8988-A0CAAEDB387F}"/>
              </a:ext>
            </a:extLst>
          </p:cNvPr>
          <p:cNvGrpSpPr/>
          <p:nvPr/>
        </p:nvGrpSpPr>
        <p:grpSpPr>
          <a:xfrm>
            <a:off x="216015" y="1755669"/>
            <a:ext cx="3954581" cy="3744192"/>
            <a:chOff x="216015" y="1755669"/>
            <a:chExt cx="3954581"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extLst>
                <p:ext uri="{D42A27DB-BD31-4B8C-83A1-F6EECF244321}">
                  <p14:modId xmlns:p14="http://schemas.microsoft.com/office/powerpoint/2010/main" val="317429704"/>
                </p:ext>
              </p:extLst>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54202"/>
                <a:gd name="adj2" fmla="val 14791083"/>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359160" y="2253877"/>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15.9</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17.9</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87886" y="3335054"/>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15.1</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17.0</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2290452" y="438854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21.2</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23.8</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1388494" y="4620726"/>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9.6</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10.</a:t>
              </a:r>
              <a:r>
                <a:rPr lang="en-US" altLang="ja-JP" sz="831" spc="42" dirty="0">
                  <a:solidFill>
                    <a:srgbClr val="231916"/>
                  </a:solidFill>
                  <a:latin typeface="+mn-ea"/>
                  <a:cs typeface="Meiryo"/>
                </a:rPr>
                <a:t>8</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774553" y="4275993"/>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ea typeface="+mn-ea"/>
                </a:rPr>
                <a:t>6.7</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ea typeface="+mn-ea"/>
                </a:rPr>
                <a:t>7.5</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ea typeface="+mn-ea"/>
                  <a:cs typeface="Meiryo"/>
                </a:rPr>
                <a:t>31.5</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35.4</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16015" y="1963479"/>
              <a:ext cx="828219" cy="284403"/>
              <a:chOff x="4781156" y="2669544"/>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extLst>
                <p:ext uri="{D42A27DB-BD31-4B8C-83A1-F6EECF244321}">
                  <p14:modId xmlns:p14="http://schemas.microsoft.com/office/powerpoint/2010/main" val="4144620177"/>
                </p:ext>
              </p:extLst>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89462" y="2956595"/>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33.5</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37.7</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15.8</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17.8</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5.4</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5.5</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257997" y="3656332"/>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ea typeface="+mn-ea"/>
                  <a:cs typeface="Meiryo"/>
                </a:rPr>
                <a:t>9.4</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10.6</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341788"/>
                <a:gd name="adj2" fmla="val 15659774"/>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7.0</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7.9</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24.0</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27.0</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227706" y="2657129"/>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Tree>
    <p:extLst>
      <p:ext uri="{BB962C8B-B14F-4D97-AF65-F5344CB8AC3E}">
        <p14:creationId xmlns:p14="http://schemas.microsoft.com/office/powerpoint/2010/main" val="38693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340205" y="2420937"/>
            <a:ext cx="8479945" cy="270765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1990</a:t>
            </a:r>
            <a:r>
              <a:rPr kumimoji="1" lang="ja-JP" altLang="en-US" sz="1700" dirty="0">
                <a:latin typeface="+mn-ea"/>
                <a:ea typeface="+mn-ea"/>
              </a:rPr>
              <a:t>年度（平成２年度）と現在の歳出を比較すると、</a:t>
            </a:r>
            <a:r>
              <a:rPr kumimoji="1" lang="ja-JP" altLang="en-US" sz="2000" dirty="0">
                <a:solidFill>
                  <a:srgbClr val="005BAD"/>
                </a:solidFill>
                <a:latin typeface="+mn-ea"/>
                <a:ea typeface="+mn-ea"/>
              </a:rPr>
              <a:t>社会保障関係費や国債費が</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大きく伸びて</a:t>
            </a:r>
            <a:r>
              <a:rPr kumimoji="1" lang="ja-JP" altLang="en-US" sz="1700" dirty="0">
                <a:latin typeface="+mn-ea"/>
                <a:ea typeface="+mn-ea"/>
              </a:rPr>
              <a:t>います。特に社会保障は、</a:t>
            </a:r>
            <a:r>
              <a:rPr lang="ja-JP" altLang="en-US" sz="1800" dirty="0">
                <a:solidFill>
                  <a:srgbClr val="005BAD"/>
                </a:solidFill>
                <a:latin typeface="+mn-ea"/>
                <a:ea typeface="+mn-ea"/>
              </a:rPr>
              <a:t>年金、医療、介護、こども・子育て</a:t>
            </a:r>
            <a:r>
              <a:rPr kumimoji="1" lang="ja-JP" altLang="en-US" sz="1700" dirty="0">
                <a:latin typeface="+mn-ea"/>
                <a:ea typeface="+mn-ea"/>
              </a:rPr>
              <a:t>などの</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分野に分けられ、</a:t>
            </a:r>
            <a:r>
              <a:rPr lang="ja-JP" altLang="en-US" sz="2000" dirty="0">
                <a:solidFill>
                  <a:srgbClr val="005BAD"/>
                </a:solidFill>
                <a:latin typeface="+mn-ea"/>
                <a:ea typeface="+mn-ea"/>
              </a:rPr>
              <a:t>国の一般会計歳出の約</a:t>
            </a:r>
            <a:r>
              <a:rPr lang="en-US" altLang="ja-JP" sz="2000" dirty="0">
                <a:solidFill>
                  <a:srgbClr val="005BAD"/>
                </a:solidFill>
                <a:latin typeface="+mn-ea"/>
                <a:ea typeface="+mn-ea"/>
              </a:rPr>
              <a:t>1/3</a:t>
            </a:r>
            <a:r>
              <a:rPr kumimoji="1" lang="ja-JP" altLang="en-US" sz="1700" dirty="0">
                <a:latin typeface="+mn-ea"/>
                <a:ea typeface="+mn-ea"/>
              </a:rPr>
              <a:t>を占める</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歳出の増加に対し歳入は、経済成長の停滞などが影響して</a:t>
            </a:r>
            <a:endParaRPr lang="en-US" altLang="ja-JP" sz="1700" dirty="0">
              <a:latin typeface="+mn-ea"/>
              <a:ea typeface="+mn-ea"/>
            </a:endParaRPr>
          </a:p>
          <a:p>
            <a:pPr>
              <a:lnSpc>
                <a:spcPct val="110000"/>
              </a:lnSpc>
              <a:spcBef>
                <a:spcPts val="0"/>
              </a:spcBef>
              <a:buClr>
                <a:srgbClr val="005BAD"/>
              </a:buClr>
            </a:pPr>
            <a:r>
              <a:rPr lang="ja-JP" altLang="en-US" sz="2000" dirty="0">
                <a:solidFill>
                  <a:srgbClr val="005BAD"/>
                </a:solidFill>
                <a:latin typeface="+mn-ea"/>
                <a:ea typeface="+mn-ea"/>
              </a:rPr>
              <a:t>  </a:t>
            </a:r>
            <a:r>
              <a:rPr lang="ja-JP" altLang="en-US" sz="2000" spc="-200" dirty="0">
                <a:solidFill>
                  <a:srgbClr val="005BAD"/>
                </a:solidFill>
                <a:latin typeface="+mn-ea"/>
                <a:ea typeface="+mn-ea"/>
              </a:rPr>
              <a:t> </a:t>
            </a:r>
            <a:r>
              <a:rPr lang="ja-JP" altLang="en-US" sz="2000" dirty="0">
                <a:solidFill>
                  <a:srgbClr val="005BAD"/>
                </a:solidFill>
                <a:latin typeface="+mn-ea"/>
                <a:ea typeface="+mn-ea"/>
              </a:rPr>
              <a:t>税収の伸びが見合っておらず、不足分を借金に頼っている</a:t>
            </a:r>
            <a:r>
              <a:rPr kumimoji="1" lang="ja-JP" altLang="en-US" sz="1700" dirty="0">
                <a:latin typeface="+mn-ea"/>
                <a:ea typeface="+mn-ea"/>
              </a:rPr>
              <a:t>ため、</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公債金は約６倍と大幅に増加しています。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1750"/>
                                        <p:tgtEl>
                                          <p:spTgt spid="19">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1780"/>
                                        <p:tgtEl>
                                          <p:spTgt spid="19">
                                            <p:txEl>
                                              <p:pRg st="1" end="1"/>
                                            </p:txEl>
                                          </p:spTgt>
                                        </p:tgtEl>
                                      </p:cBhvr>
                                    </p:animEffect>
                                  </p:childTnLst>
                                </p:cTn>
                              </p:par>
                            </p:childTnLst>
                          </p:cTn>
                        </p:par>
                        <p:par>
                          <p:cTn id="23" fill="hold">
                            <p:stCondLst>
                              <p:cond delay="3530"/>
                            </p:stCondLst>
                            <p:childTnLst>
                              <p:par>
                                <p:cTn id="24" presetID="22" presetClass="entr" presetSubtype="8" fill="hold"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wipe(left)">
                                      <p:cBhvr>
                                        <p:cTn id="26" dur="1650"/>
                                        <p:tgtEl>
                                          <p:spTgt spid="19">
                                            <p:txEl>
                                              <p:pRg st="2" end="2"/>
                                            </p:txEl>
                                          </p:spTgt>
                                        </p:tgtEl>
                                      </p:cBhvr>
                                    </p:animEffect>
                                  </p:childTnLst>
                                </p:cTn>
                              </p:par>
                            </p:childTnLst>
                          </p:cTn>
                        </p:par>
                        <p:par>
                          <p:cTn id="27" fill="hold">
                            <p:stCondLst>
                              <p:cond delay="5180"/>
                            </p:stCondLst>
                            <p:childTnLst>
                              <p:par>
                                <p:cTn id="28" presetID="22" presetClass="entr" presetSubtype="8" fill="hold" nodeType="after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1300"/>
                                        <p:tgtEl>
                                          <p:spTgt spid="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wipe(left)">
                                      <p:cBhvr>
                                        <p:cTn id="35" dur="1650"/>
                                        <p:tgtEl>
                                          <p:spTgt spid="19">
                                            <p:txEl>
                                              <p:pRg st="4" end="4"/>
                                            </p:txEl>
                                          </p:spTgt>
                                        </p:tgtEl>
                                      </p:cBhvr>
                                    </p:animEffect>
                                  </p:childTnLst>
                                </p:cTn>
                              </p:par>
                            </p:childTnLst>
                          </p:cTn>
                        </p:par>
                        <p:par>
                          <p:cTn id="36" fill="hold">
                            <p:stCondLst>
                              <p:cond delay="1650"/>
                            </p:stCondLst>
                            <p:childTnLst>
                              <p:par>
                                <p:cTn id="37" presetID="22" presetClass="entr" presetSubtype="8" fill="hold" nodeType="after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animEffect transition="in" filter="wipe(left)">
                                      <p:cBhvr>
                                        <p:cTn id="39" dur="1690"/>
                                        <p:tgtEl>
                                          <p:spTgt spid="19">
                                            <p:txEl>
                                              <p:pRg st="5" end="5"/>
                                            </p:txEl>
                                          </p:spTgt>
                                        </p:tgtEl>
                                      </p:cBhvr>
                                    </p:animEffect>
                                  </p:childTnLst>
                                </p:cTn>
                              </p:par>
                            </p:childTnLst>
                          </p:cTn>
                        </p:par>
                        <p:par>
                          <p:cTn id="40" fill="hold">
                            <p:stCondLst>
                              <p:cond delay="3340"/>
                            </p:stCondLst>
                            <p:childTnLst>
                              <p:par>
                                <p:cTn id="41" presetID="22" presetClass="entr" presetSubtype="8" fill="hold" nodeType="after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Effect transition="in" filter="wipe(left)">
                                      <p:cBhvr>
                                        <p:cTn id="43" dur="1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r>
              <a:rPr lang="en-US" altLang="ja-JP" sz="800" dirty="0">
                <a:latin typeface="+mn-ea"/>
                <a:ea typeface="+mn-ea"/>
              </a:rPr>
              <a:t>2024</a:t>
            </a:r>
            <a:r>
              <a:rPr lang="ja-JP" altLang="en-US" sz="800" dirty="0">
                <a:latin typeface="+mn-ea"/>
                <a:ea typeface="+mn-ea"/>
              </a:rPr>
              <a:t>年度は予算。</a:t>
            </a:r>
            <a:endParaRPr lang="en-US" altLang="ja-JP" sz="800" dirty="0">
              <a:latin typeface="+mn-ea"/>
              <a:ea typeface="+mn-ea"/>
            </a:endParaRPr>
          </a:p>
        </p:txBody>
      </p:sp>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1045399"/>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extLst>
                  <p:ext uri="{D42A27DB-BD31-4B8C-83A1-F6EECF244321}">
                    <p14:modId xmlns:p14="http://schemas.microsoft.com/office/powerpoint/2010/main" val="3957435524"/>
                  </p:ext>
                </p:extLst>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77.1</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12893">
                <a:off x="6047608" y="4374757"/>
                <a:ext cx="872033"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31659" y="4572630"/>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rPr>
                  <a:t>16.5</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15085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35.</a:t>
                </a:r>
                <a:r>
                  <a:rPr kumimoji="1" lang="en-US" altLang="ja-JP" sz="1050" kern="0" dirty="0">
                    <a:solidFill>
                      <a:srgbClr val="EA5050"/>
                    </a:solidFill>
                    <a:latin typeface="+mn-ea"/>
                    <a:ea typeface="+mn-ea"/>
                  </a:rPr>
                  <a:t>4</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77588"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（令和６年度）</a:t>
                </a:r>
                <a:endParaRPr kumimoji="1" lang="en-US" altLang="ja-JP" sz="105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090648"/>
                <a:ext cx="49750" cy="271198"/>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5960485" y="2363366"/>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29.8</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670597"/>
                <a:ext cx="1123559" cy="421633"/>
                <a:chOff x="4962297" y="3363000"/>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363000"/>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36811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1639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031476">
                <a:off x="5851816" y="2810474"/>
                <a:ext cx="1286652"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10" name="グループ化 9">
            <a:extLst>
              <a:ext uri="{FF2B5EF4-FFF2-40B4-BE49-F238E27FC236}">
                <a16:creationId xmlns:a16="http://schemas.microsoft.com/office/drawing/2014/main" id="{D7C3434B-4686-D7F6-F00B-2C8CF58A3149}"/>
              </a:ext>
            </a:extLst>
          </p:cNvPr>
          <p:cNvGrpSpPr/>
          <p:nvPr/>
        </p:nvGrpSpPr>
        <p:grpSpPr>
          <a:xfrm>
            <a:off x="4644510" y="1011418"/>
            <a:ext cx="4517039" cy="5166099"/>
            <a:chOff x="4644510" y="1011418"/>
            <a:chExt cx="4517039" cy="5166099"/>
          </a:xfrm>
        </p:grpSpPr>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1011418"/>
              <a:ext cx="4517039" cy="5166099"/>
              <a:chOff x="323850" y="1200511"/>
              <a:chExt cx="4517039" cy="5166099"/>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extLst>
                    <p:ext uri="{D42A27DB-BD31-4B8C-83A1-F6EECF244321}">
                      <p14:modId xmlns:p14="http://schemas.microsoft.com/office/powerpoint/2010/main" val="3146276666"/>
                    </p:ext>
                  </p:extLst>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76403"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42985" y="5751057"/>
                <a:ext cx="945131" cy="615553"/>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00" kern="0" spc="40" dirty="0">
                    <a:latin typeface="+mn-ea"/>
                    <a:ea typeface="+mn-ea"/>
                  </a:rPr>
                  <a:t>（令和６年度）</a:t>
                </a:r>
                <a:endParaRPr kumimoji="1" lang="en-US" altLang="ja-JP" sz="100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29.1</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031882">
                <a:off x="2101072" y="5131495"/>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15880"/>
                <a:ext cx="694421"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+4.0</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+46.3</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8920960">
                <a:off x="2010498" y="4152521"/>
                <a:ext cx="949775"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77977" y="4369417"/>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+26.1</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098059">
                <a:off x="1786516" y="3487264"/>
                <a:ext cx="135209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66425" y="3551709"/>
                <a:ext cx="694421"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+2</a:t>
                </a:r>
                <a:r>
                  <a:rPr kumimoji="1" lang="en-US" altLang="ja-JP" sz="1000" b="1" dirty="0">
                    <a:solidFill>
                      <a:srgbClr val="AE900E"/>
                    </a:solidFill>
                    <a:effectLst>
                      <a:glow rad="63500">
                        <a:schemeClr val="bg1">
                          <a:alpha val="80000"/>
                        </a:schemeClr>
                      </a:glow>
                    </a:effectLst>
                    <a:latin typeface="+mn-ea"/>
                    <a:ea typeface="+mn-ea"/>
                  </a:rPr>
                  <a:t>.5</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7704397">
                <a:off x="1672546" y="2766741"/>
                <a:ext cx="162280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49113" y="2493726"/>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+12.7</a:t>
                </a:r>
                <a:r>
                  <a:rPr kumimoji="1" lang="ja-JP" altLang="en-US" sz="1000" b="1" dirty="0">
                    <a:solidFill>
                      <a:srgbClr val="EA5050"/>
                    </a:solidFill>
                    <a:latin typeface="+mn-ea"/>
                    <a:ea typeface="+mn-ea"/>
                  </a:rPr>
                  <a:t>兆円</a:t>
                </a:r>
              </a:p>
            </p:txBody>
          </p:sp>
          <p:sp>
            <p:nvSpPr>
              <p:cNvPr id="78" name="テキスト ボックス 77">
                <a:extLst>
                  <a:ext uri="{FF2B5EF4-FFF2-40B4-BE49-F238E27FC236}">
                    <a16:creationId xmlns:a16="http://schemas.microsoft.com/office/drawing/2014/main" id="{6E642CBD-BCB2-DE2F-675B-2433062C3575}"/>
                  </a:ext>
                </a:extLst>
              </p:cNvPr>
              <p:cNvSpPr txBox="1">
                <a:spLocks/>
              </p:cNvSpPr>
              <p:nvPr/>
            </p:nvSpPr>
            <p:spPr>
              <a:xfrm>
                <a:off x="3955711" y="4293552"/>
                <a:ext cx="885178" cy="558294"/>
              </a:xfrm>
              <a:prstGeom prst="rect">
                <a:avLst/>
              </a:prstGeom>
              <a:noFill/>
            </p:spPr>
            <p:txBody>
              <a:bodyPr wrap="none" rtlCol="0">
                <a:spAutoFit/>
              </a:bodyPr>
              <a:lstStyle/>
              <a:p>
                <a:pPr algn="ctr">
                  <a:lnSpc>
                    <a:spcPct val="105000"/>
                  </a:lnSpc>
                </a:pPr>
                <a:r>
                  <a:rPr kumimoji="1" lang="ja-JP" altLang="en-US" sz="1000" kern="0" dirty="0">
                    <a:latin typeface="+mn-ea"/>
                  </a:rPr>
                  <a:t>物価・賃上げ</a:t>
                </a:r>
                <a:endParaRPr kumimoji="1" lang="en-US" altLang="ja-JP" sz="1000" kern="0" dirty="0">
                  <a:latin typeface="+mn-ea"/>
                </a:endParaRPr>
              </a:p>
              <a:p>
                <a:pPr algn="ctr">
                  <a:lnSpc>
                    <a:spcPct val="105000"/>
                  </a:lnSpc>
                </a:pPr>
                <a:r>
                  <a:rPr kumimoji="1" lang="ja-JP" altLang="en-US" sz="1000" kern="0" dirty="0">
                    <a:latin typeface="+mn-ea"/>
                    <a:ea typeface="+mn-ea"/>
                  </a:rPr>
                  <a:t>促進予備費</a:t>
                </a:r>
                <a:endParaRPr kumimoji="1" lang="en-US" altLang="ja-JP" sz="1000" kern="0" dirty="0">
                  <a:latin typeface="+mn-ea"/>
                  <a:ea typeface="+mn-ea"/>
                </a:endParaRPr>
              </a:p>
              <a:p>
                <a:pPr algn="ctr">
                  <a:lnSpc>
                    <a:spcPct val="105000"/>
                  </a:lnSpc>
                </a:pPr>
                <a:r>
                  <a:rPr kumimoji="1" lang="ja-JP" altLang="en-US" sz="1000" kern="0" dirty="0">
                    <a:latin typeface="+mn-ea"/>
                    <a:ea typeface="+mn-ea"/>
                  </a:rPr>
                  <a:t>１</a:t>
                </a:r>
                <a:r>
                  <a:rPr kumimoji="1" lang="ja-JP" altLang="en-US" sz="900" kern="0" dirty="0">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681" y="4441779"/>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873195"/>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73762" y="1732321"/>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rPr>
                  <a:t>27.0</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839464" y="2683970"/>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rPr>
                  <a:t>17.8</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487853" y="2501979"/>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474610" y="3027130"/>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741535"/>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zh-CN" sz="1050" kern="0" spc="-50" dirty="0">
                    <a:latin typeface="+mn-ea"/>
                    <a:ea typeface="+mn-ea"/>
                  </a:rPr>
                  <a:t>3</a:t>
                </a:r>
                <a:r>
                  <a:rPr kumimoji="1" lang="en-US" altLang="ja-JP" sz="1050" kern="0" spc="-50" dirty="0">
                    <a:latin typeface="+mn-ea"/>
                    <a:ea typeface="+mn-ea"/>
                  </a:rPr>
                  <a:t>7</a:t>
                </a:r>
                <a:r>
                  <a:rPr kumimoji="1" lang="en-US" altLang="zh-CN" sz="1050" kern="0" spc="-50" dirty="0">
                    <a:latin typeface="+mn-ea"/>
                    <a:ea typeface="+mn-ea"/>
                  </a:rPr>
                  <a:t>.</a:t>
                </a:r>
                <a:r>
                  <a:rPr kumimoji="1" lang="en-US" altLang="ja-JP" sz="1050" kern="0" spc="-50" dirty="0">
                    <a:latin typeface="+mn-ea"/>
                    <a:ea typeface="+mn-ea"/>
                  </a:rPr>
                  <a:t>7</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78367" y="3760447"/>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30451" y="4458945"/>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cxnSp>
          <p:nvCxnSpPr>
            <p:cNvPr id="2" name="直線コネクタ 1">
              <a:extLst>
                <a:ext uri="{FF2B5EF4-FFF2-40B4-BE49-F238E27FC236}">
                  <a16:creationId xmlns:a16="http://schemas.microsoft.com/office/drawing/2014/main" id="{D1FDD560-9B9A-C0C2-C093-48991FA089EB}"/>
                </a:ext>
              </a:extLst>
            </p:cNvPr>
            <p:cNvCxnSpPr/>
            <p:nvPr/>
          </p:nvCxnSpPr>
          <p:spPr>
            <a:xfrm flipV="1">
              <a:off x="8187432" y="4383606"/>
              <a:ext cx="185960" cy="3255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Rectangle 14">
            <a:extLst>
              <a:ext uri="{FF2B5EF4-FFF2-40B4-BE49-F238E27FC236}">
                <a16:creationId xmlns:a16="http://schemas.microsoft.com/office/drawing/2014/main" id="{E81922A8-0349-0D2E-3B0E-FC54FC5939A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Tree>
    <p:extLst>
      <p:ext uri="{BB962C8B-B14F-4D97-AF65-F5344CB8AC3E}">
        <p14:creationId xmlns:p14="http://schemas.microsoft.com/office/powerpoint/2010/main" val="12065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40205" y="2792501"/>
            <a:ext cx="8479945"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日本は、他国に類をみない速度で高齢化が進んでいます。今後、高齢化はさらに進展し、</a:t>
            </a:r>
            <a:endParaRPr kumimoji="1"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2025</a:t>
            </a:r>
            <a:r>
              <a:rPr kumimoji="1" lang="ja-JP" altLang="en-US" sz="1700" dirty="0">
                <a:latin typeface="+mn-ea"/>
                <a:ea typeface="+mn-ea"/>
              </a:rPr>
              <a:t>年（令和７年）には</a:t>
            </a:r>
            <a:r>
              <a:rPr lang="ja-JP" altLang="en-US" sz="2000" dirty="0">
                <a:solidFill>
                  <a:srgbClr val="005BAD"/>
                </a:solidFill>
                <a:latin typeface="+mn-ea"/>
                <a:ea typeface="+mn-ea"/>
              </a:rPr>
              <a:t>いわゆる「団塊の世代」の全員が後期高齢者である</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75</a:t>
            </a:r>
            <a:r>
              <a:rPr lang="ja-JP" altLang="en-US" sz="2000" dirty="0">
                <a:solidFill>
                  <a:srgbClr val="005BAD"/>
                </a:solidFill>
                <a:latin typeface="+mn-ea"/>
                <a:ea typeface="+mn-ea"/>
              </a:rPr>
              <a:t>歳以上となり</a:t>
            </a:r>
            <a:r>
              <a:rPr kumimoji="1" lang="ja-JP" altLang="en-US" sz="1700" dirty="0">
                <a:latin typeface="+mn-ea"/>
                <a:ea typeface="+mn-ea"/>
              </a:rPr>
              <a:t>ます。</a:t>
            </a:r>
            <a:endParaRPr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年から昭和</a:t>
            </a:r>
            <a:r>
              <a:rPr kumimoji="1" lang="en-US" altLang="ja-JP" sz="1700" dirty="0">
                <a:latin typeface="+mn-ea"/>
                <a:ea typeface="+mn-ea"/>
              </a:rPr>
              <a:t>24</a:t>
            </a:r>
            <a:r>
              <a:rPr kumimoji="1" lang="ja-JP" altLang="en-US" sz="1700" dirty="0">
                <a:latin typeface="+mn-ea"/>
                <a:ea typeface="+mn-ea"/>
              </a:rPr>
              <a:t>年に生まれた世代</a:t>
            </a:r>
          </a:p>
          <a:p>
            <a:pPr marL="252000" indent="-252000">
              <a:lnSpc>
                <a:spcPct val="110000"/>
              </a:lnSpc>
              <a:spcBef>
                <a:spcPts val="1800"/>
              </a:spcBef>
              <a:buClr>
                <a:srgbClr val="005BAD"/>
              </a:buClr>
              <a:buSzPct val="85000"/>
              <a:buFont typeface="Wingdings" panose="05000000000000000000" pitchFamily="2" charset="2"/>
              <a:buChar char="l"/>
            </a:pPr>
            <a:r>
              <a:rPr lang="en-US" altLang="ja-JP" sz="2000" dirty="0">
                <a:solidFill>
                  <a:srgbClr val="005BAD"/>
                </a:solidFill>
                <a:latin typeface="+mn-ea"/>
                <a:ea typeface="+mn-ea"/>
              </a:rPr>
              <a:t>75</a:t>
            </a:r>
            <a:r>
              <a:rPr lang="ja-JP" altLang="en-US" sz="2000" dirty="0">
                <a:solidFill>
                  <a:srgbClr val="005BAD"/>
                </a:solidFill>
                <a:latin typeface="+mn-ea"/>
                <a:ea typeface="+mn-ea"/>
              </a:rPr>
              <a:t>歳以上になると、１人当たりの医療や介護の費用は急増</a:t>
            </a:r>
            <a:r>
              <a:rPr kumimoji="1" lang="ja-JP" altLang="en-US" sz="1700" dirty="0">
                <a:latin typeface="+mn-ea"/>
                <a:ea typeface="+mn-ea"/>
              </a:rPr>
              <a:t>することから、</a:t>
            </a:r>
            <a:endParaRPr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持続可能な社会保障制度を作るために残された時間はわずかです。</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2">
                                            <p:txEl>
                                              <p:pRg st="0" end="0"/>
                                            </p:txEl>
                                          </p:spTgt>
                                        </p:tgtEl>
                                        <p:attrNameLst>
                                          <p:attrName>style.visibility</p:attrName>
                                        </p:attrNameLst>
                                      </p:cBhvr>
                                      <p:to>
                                        <p:strVal val="visible"/>
                                      </p:to>
                                    </p:set>
                                    <p:animEffect transition="in" filter="wipe(left)">
                                      <p:cBhvr>
                                        <p:cTn id="18" dur="1750"/>
                                        <p:tgtEl>
                                          <p:spTgt spid="132">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32">
                                            <p:txEl>
                                              <p:pRg st="1" end="1"/>
                                            </p:txEl>
                                          </p:spTgt>
                                        </p:tgtEl>
                                        <p:attrNameLst>
                                          <p:attrName>style.visibility</p:attrName>
                                        </p:attrNameLst>
                                      </p:cBhvr>
                                      <p:to>
                                        <p:strVal val="visible"/>
                                      </p:to>
                                    </p:set>
                                    <p:animEffect transition="in" filter="wipe(left)">
                                      <p:cBhvr>
                                        <p:cTn id="22" dur="1700"/>
                                        <p:tgtEl>
                                          <p:spTgt spid="132">
                                            <p:txEl>
                                              <p:pRg st="1" end="1"/>
                                            </p:txEl>
                                          </p:spTgt>
                                        </p:tgtEl>
                                      </p:cBhvr>
                                    </p:animEffect>
                                  </p:childTnLst>
                                </p:cTn>
                              </p:par>
                            </p:childTnLst>
                          </p:cTn>
                        </p:par>
                        <p:par>
                          <p:cTn id="23" fill="hold">
                            <p:stCondLst>
                              <p:cond delay="3450"/>
                            </p:stCondLst>
                            <p:childTnLst>
                              <p:par>
                                <p:cTn id="24" presetID="22" presetClass="entr" presetSubtype="8" fill="hold" nodeType="afterEffect">
                                  <p:stCondLst>
                                    <p:cond delay="0"/>
                                  </p:stCondLst>
                                  <p:childTnLst>
                                    <p:set>
                                      <p:cBhvr>
                                        <p:cTn id="25" dur="1" fill="hold">
                                          <p:stCondLst>
                                            <p:cond delay="0"/>
                                          </p:stCondLst>
                                        </p:cTn>
                                        <p:tgtEl>
                                          <p:spTgt spid="132">
                                            <p:txEl>
                                              <p:pRg st="2" end="2"/>
                                            </p:txEl>
                                          </p:spTgt>
                                        </p:tgtEl>
                                        <p:attrNameLst>
                                          <p:attrName>style.visibility</p:attrName>
                                        </p:attrNameLst>
                                      </p:cBhvr>
                                      <p:to>
                                        <p:strVal val="visible"/>
                                      </p:to>
                                    </p:set>
                                    <p:animEffect transition="in" filter="wipe(left)">
                                      <p:cBhvr>
                                        <p:cTn id="26" dur="750"/>
                                        <p:tgtEl>
                                          <p:spTgt spid="132">
                                            <p:txEl>
                                              <p:pRg st="2" end="2"/>
                                            </p:txEl>
                                          </p:spTgt>
                                        </p:tgtEl>
                                      </p:cBhvr>
                                    </p:animEffect>
                                  </p:childTnLst>
                                </p:cTn>
                              </p:par>
                            </p:childTnLst>
                          </p:cTn>
                        </p:par>
                        <p:par>
                          <p:cTn id="27" fill="hold">
                            <p:stCondLst>
                              <p:cond delay="4200"/>
                            </p:stCondLst>
                            <p:childTnLst>
                              <p:par>
                                <p:cTn id="28" presetID="22" presetClass="entr" presetSubtype="8" fill="hold" nodeType="afterEffect">
                                  <p:stCondLst>
                                    <p:cond delay="0"/>
                                  </p:stCondLst>
                                  <p:childTnLst>
                                    <p:set>
                                      <p:cBhvr>
                                        <p:cTn id="29" dur="1" fill="hold">
                                          <p:stCondLst>
                                            <p:cond delay="0"/>
                                          </p:stCondLst>
                                        </p:cTn>
                                        <p:tgtEl>
                                          <p:spTgt spid="132">
                                            <p:txEl>
                                              <p:pRg st="3" end="3"/>
                                            </p:txEl>
                                          </p:spTgt>
                                        </p:tgtEl>
                                        <p:attrNameLst>
                                          <p:attrName>style.visibility</p:attrName>
                                        </p:attrNameLst>
                                      </p:cBhvr>
                                      <p:to>
                                        <p:strVal val="visible"/>
                                      </p:to>
                                    </p:set>
                                    <p:animEffect transition="in" filter="wipe(left)">
                                      <p:cBhvr>
                                        <p:cTn id="30" dur="1700"/>
                                        <p:tgtEl>
                                          <p:spTgt spid="13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2">
                                            <p:txEl>
                                              <p:pRg st="4" end="4"/>
                                            </p:txEl>
                                          </p:spTgt>
                                        </p:tgtEl>
                                        <p:attrNameLst>
                                          <p:attrName>style.visibility</p:attrName>
                                        </p:attrNameLst>
                                      </p:cBhvr>
                                      <p:to>
                                        <p:strVal val="visible"/>
                                      </p:to>
                                    </p:set>
                                    <p:animEffect transition="in" filter="wipe(left)">
                                      <p:cBhvr>
                                        <p:cTn id="35" dur="1700"/>
                                        <p:tgtEl>
                                          <p:spTgt spid="132">
                                            <p:txEl>
                                              <p:pRg st="4" end="4"/>
                                            </p:txEl>
                                          </p:spTgt>
                                        </p:tgtEl>
                                      </p:cBhvr>
                                    </p:animEffect>
                                  </p:childTnLst>
                                </p:cTn>
                              </p:par>
                            </p:childTnLst>
                          </p:cTn>
                        </p:par>
                        <p:par>
                          <p:cTn id="36" fill="hold">
                            <p:stCondLst>
                              <p:cond delay="1700"/>
                            </p:stCondLst>
                            <p:childTnLst>
                              <p:par>
                                <p:cTn id="37" presetID="22" presetClass="entr" presetSubtype="8" fill="hold" nodeType="afterEffect">
                                  <p:stCondLst>
                                    <p:cond delay="0"/>
                                  </p:stCondLst>
                                  <p:childTnLst>
                                    <p:set>
                                      <p:cBhvr>
                                        <p:cTn id="38" dur="1" fill="hold">
                                          <p:stCondLst>
                                            <p:cond delay="0"/>
                                          </p:stCondLst>
                                        </p:cTn>
                                        <p:tgtEl>
                                          <p:spTgt spid="132">
                                            <p:txEl>
                                              <p:pRg st="5" end="5"/>
                                            </p:txEl>
                                          </p:spTgt>
                                        </p:tgtEl>
                                        <p:attrNameLst>
                                          <p:attrName>style.visibility</p:attrName>
                                        </p:attrNameLst>
                                      </p:cBhvr>
                                      <p:to>
                                        <p:strVal val="visible"/>
                                      </p:to>
                                    </p:set>
                                    <p:animEffect transition="in" filter="wipe(left)">
                                      <p:cBhvr>
                                        <p:cTn id="39" dur="1670"/>
                                        <p:tgtEl>
                                          <p:spTgt spid="1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28" name="スライド番号プレースホルダー 27">
            <a:extLst>
              <a:ext uri="{FF2B5EF4-FFF2-40B4-BE49-F238E27FC236}">
                <a16:creationId xmlns:a16="http://schemas.microsoft.com/office/drawing/2014/main" id="{70CF10C6-B9A2-44B6-234F-21CB150AFBF8}"/>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extLst>
                  <p:ext uri="{D42A27DB-BD31-4B8C-83A1-F6EECF244321}">
                    <p14:modId xmlns:p14="http://schemas.microsoft.com/office/powerpoint/2010/main" val="968034190"/>
                  </p:ext>
                </p:extLst>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1990</a:t>
                  </a:r>
                  <a:endParaRPr kumimoji="1" lang="ja-JP" altLang="en-US" sz="800" b="1" dirty="0">
                    <a:latin typeface="Arial" panose="020B0604020202020204" pitchFamily="34" charset="0"/>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2050</a:t>
                  </a:r>
                  <a:endParaRPr kumimoji="1" lang="ja-JP" altLang="en-US" sz="800" b="1" dirty="0">
                    <a:latin typeface="Arial" panose="020B0604020202020204" pitchFamily="34" charset="0"/>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2045</a:t>
                  </a:r>
                  <a:endParaRPr kumimoji="1" lang="ja-JP" altLang="en-US" sz="800" b="1" dirty="0">
                    <a:latin typeface="Arial" panose="020B0604020202020204" pitchFamily="34" charset="0"/>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2040</a:t>
                  </a:r>
                  <a:endParaRPr kumimoji="1" lang="ja-JP" altLang="en-US" sz="800" b="1" dirty="0">
                    <a:latin typeface="Arial" panose="020B0604020202020204" pitchFamily="34" charset="0"/>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b="1" dirty="0">
                    <a:solidFill>
                      <a:srgbClr val="231916"/>
                    </a:solidFill>
                    <a:latin typeface="Arial" panose="020B0604020202020204" pitchFamily="34" charset="0"/>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4463054"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b="1" spc="46" dirty="0">
                  <a:solidFill>
                    <a:prstClr val="black"/>
                  </a:solidFill>
                  <a:latin typeface="Arial" panose="020B0604020202020204" pitchFamily="34" charset="0"/>
                  <a:ea typeface="Meiryo UI"/>
                  <a:cs typeface="Arial" panose="020B0604020202020204" pitchFamily="34" charset="0"/>
                </a:rPr>
                <a:t>（20</a:t>
              </a:r>
              <a:r>
                <a:rPr lang="en-US" sz="1000" b="1" spc="46" dirty="0">
                  <a:solidFill>
                    <a:prstClr val="black"/>
                  </a:solidFill>
                  <a:latin typeface="Arial" panose="020B0604020202020204" pitchFamily="34" charset="0"/>
                  <a:ea typeface="Meiryo UI"/>
                  <a:cs typeface="Arial" panose="020B0604020202020204" pitchFamily="34" charset="0"/>
                </a:rPr>
                <a:t>2</a:t>
              </a:r>
              <a:r>
                <a:rPr lang="en-US" altLang="ja-JP" sz="1000" b="1" spc="46" dirty="0">
                  <a:solidFill>
                    <a:prstClr val="black"/>
                  </a:solidFill>
                  <a:latin typeface="Arial" panose="020B0604020202020204" pitchFamily="34" charset="0"/>
                  <a:ea typeface="Meiryo UI"/>
                  <a:cs typeface="Arial" panose="020B0604020202020204" pitchFamily="34" charset="0"/>
                </a:rPr>
                <a:t>4</a:t>
              </a:r>
              <a:r>
                <a:rPr sz="1000" b="1" spc="46" dirty="0">
                  <a:solidFill>
                    <a:prstClr val="black"/>
                  </a:solidFill>
                  <a:latin typeface="Arial" panose="020B0604020202020204" pitchFamily="34" charset="0"/>
                  <a:ea typeface="Meiryo UI"/>
                  <a:cs typeface="Arial" panose="020B0604020202020204" pitchFamily="34" charset="0"/>
                </a:rPr>
                <a:t>年）  </a:t>
              </a:r>
              <a:r>
                <a:rPr sz="1000" b="1" spc="55" dirty="0">
                  <a:solidFill>
                    <a:prstClr val="black"/>
                  </a:solidFill>
                  <a:latin typeface="Arial" panose="020B0604020202020204" pitchFamily="34" charset="0"/>
                  <a:ea typeface="Meiryo UI"/>
                  <a:cs typeface="Arial" panose="020B0604020202020204" pitchFamily="34" charset="0"/>
                </a:rPr>
                <a:t>2</a:t>
              </a:r>
              <a:r>
                <a:rPr lang="en-US" sz="1000" b="1" spc="55" dirty="0">
                  <a:solidFill>
                    <a:prstClr val="black"/>
                  </a:solidFill>
                  <a:latin typeface="Arial" panose="020B0604020202020204" pitchFamily="34" charset="0"/>
                  <a:ea typeface="Meiryo UI"/>
                  <a:cs typeface="Arial" panose="020B0604020202020204" pitchFamily="34" charset="0"/>
                </a:rPr>
                <a:t>9</a:t>
              </a:r>
              <a:r>
                <a:rPr sz="1000" b="1" spc="55" dirty="0">
                  <a:solidFill>
                    <a:prstClr val="black"/>
                  </a:solidFill>
                  <a:latin typeface="Arial" panose="020B0604020202020204" pitchFamily="34" charset="0"/>
                  <a:ea typeface="Meiryo UI"/>
                  <a:cs typeface="Arial" panose="020B0604020202020204" pitchFamily="34" charset="0"/>
                </a:rPr>
                <a:t>.</a:t>
              </a:r>
              <a:r>
                <a:rPr lang="en-US" altLang="ja-JP" sz="1000" b="1" spc="55" dirty="0">
                  <a:solidFill>
                    <a:prstClr val="black"/>
                  </a:solidFill>
                  <a:latin typeface="Arial" panose="020B0604020202020204" pitchFamily="34" charset="0"/>
                  <a:ea typeface="Meiryo UI"/>
                  <a:cs typeface="Arial" panose="020B0604020202020204" pitchFamily="34" charset="0"/>
                </a:rPr>
                <a:t>4</a:t>
              </a:r>
              <a:endParaRPr sz="1000" dirty="0">
                <a:solidFill>
                  <a:prstClr val="black"/>
                </a:solidFill>
                <a:latin typeface="Arial" panose="020B0604020202020204" pitchFamily="34" charset="0"/>
                <a:ea typeface="Meiryo UI"/>
                <a:cs typeface="Arial" panose="020B0604020202020204" pitchFamily="34" charset="0"/>
              </a:endParaRP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562605"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2022”</a:t>
            </a:r>
          </a:p>
        </p:txBody>
      </p:sp>
    </p:spTree>
    <p:extLst>
      <p:ext uri="{BB962C8B-B14F-4D97-AF65-F5344CB8AC3E}">
        <p14:creationId xmlns:p14="http://schemas.microsoft.com/office/powerpoint/2010/main" val="35938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340205" y="2409000"/>
            <a:ext cx="8670827"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普通国債残高は、累増の一途をたどり、</a:t>
            </a:r>
            <a:r>
              <a:rPr kumimoji="1" lang="en-US" altLang="ja-JP" sz="1700" dirty="0">
                <a:latin typeface="+mn-ea"/>
                <a:ea typeface="+mn-ea"/>
              </a:rPr>
              <a:t>2024</a:t>
            </a:r>
            <a:r>
              <a:rPr kumimoji="1" lang="ja-JP" altLang="en-US" sz="1700" dirty="0">
                <a:latin typeface="+mn-ea"/>
                <a:ea typeface="+mn-ea"/>
              </a:rPr>
              <a:t>年度末には</a:t>
            </a:r>
            <a:r>
              <a:rPr kumimoji="1" lang="en-US" altLang="ja-JP" sz="1700" dirty="0">
                <a:latin typeface="+mn-ea"/>
                <a:ea typeface="+mn-ea"/>
              </a:rPr>
              <a:t>1,105</a:t>
            </a:r>
            <a:r>
              <a:rPr kumimoji="1" lang="ja-JP" altLang="en-US" sz="1700" dirty="0">
                <a:latin typeface="+mn-ea"/>
                <a:ea typeface="+mn-ea"/>
              </a:rPr>
              <a:t>兆円に上ると</a:t>
            </a:r>
            <a:endParaRPr kumimoji="1"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a:t>
            </a:r>
            <a:r>
              <a:rPr kumimoji="1" lang="ja-JP" altLang="en-US" sz="1700" spc="300" dirty="0">
                <a:latin typeface="+mn-ea"/>
                <a:ea typeface="+mn-ea"/>
              </a:rPr>
              <a:t> </a:t>
            </a:r>
            <a:r>
              <a:rPr kumimoji="1" lang="ja-JP" altLang="en-US" sz="1700" dirty="0">
                <a:latin typeface="+mn-ea"/>
                <a:ea typeface="+mn-ea"/>
              </a:rPr>
              <a:t>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1700" dirty="0">
                <a:latin typeface="+mn-ea"/>
                <a:ea typeface="+mn-ea"/>
              </a:rPr>
              <a:t>また、財政の持続可能性を見る上では、税収を生み出す元となる国の経済規模（</a:t>
            </a:r>
            <a:r>
              <a:rPr lang="en-US" altLang="ja-JP" sz="1700" dirty="0">
                <a:latin typeface="+mn-ea"/>
                <a:ea typeface="+mn-ea"/>
              </a:rPr>
              <a:t>GDP</a:t>
            </a:r>
            <a:r>
              <a:rPr lang="ja-JP" altLang="en-US" sz="1700" dirty="0">
                <a:latin typeface="+mn-ea"/>
                <a:ea typeface="+mn-ea"/>
              </a:rPr>
              <a:t>）に</a:t>
            </a:r>
            <a:endParaRPr lang="en-US" altLang="ja-JP" sz="1700" dirty="0">
              <a:latin typeface="+mn-ea"/>
              <a:ea typeface="+mn-ea"/>
            </a:endParaRPr>
          </a:p>
          <a:p>
            <a:pPr>
              <a:lnSpc>
                <a:spcPct val="110000"/>
              </a:lnSpc>
              <a:spcBef>
                <a:spcPts val="0"/>
              </a:spcBef>
              <a:buClr>
                <a:srgbClr val="005BAD"/>
              </a:buClr>
            </a:pPr>
            <a:r>
              <a:rPr lang="ja-JP" altLang="en-US" sz="1700" dirty="0">
                <a:latin typeface="+mn-ea"/>
                <a:ea typeface="+mn-ea"/>
              </a:rPr>
              <a:t>   対して、総額でどのぐらいの借金をしているかが重要です。</a:t>
            </a:r>
            <a:endParaRPr lang="en-US" altLang="ja-JP" sz="1700" dirty="0">
              <a:latin typeface="+mn-ea"/>
              <a:ea typeface="+mn-ea"/>
            </a:endParaRPr>
          </a:p>
          <a:p>
            <a:pPr>
              <a:lnSpc>
                <a:spcPct val="110000"/>
              </a:lnSpc>
              <a:spcBef>
                <a:spcPts val="0"/>
              </a:spcBef>
              <a:buClr>
                <a:srgbClr val="005BAD"/>
              </a:buClr>
            </a:pPr>
            <a:r>
              <a:rPr lang="ja-JP" altLang="en-US" sz="1700" dirty="0">
                <a:solidFill>
                  <a:srgbClr val="005BAD"/>
                </a:solidFill>
                <a:latin typeface="+mn-ea"/>
                <a:ea typeface="+mn-ea"/>
              </a:rPr>
              <a:t>   </a:t>
            </a:r>
            <a:r>
              <a:rPr lang="ja-JP" altLang="en-US" sz="2000" dirty="0">
                <a:solidFill>
                  <a:srgbClr val="005BAD"/>
                </a:solidFill>
                <a:latin typeface="+mn-ea"/>
                <a:ea typeface="+mn-ea"/>
              </a:rPr>
              <a:t>日本の債務残高は</a:t>
            </a:r>
            <a:r>
              <a:rPr lang="en-US" altLang="ja-JP" sz="2000" dirty="0">
                <a:solidFill>
                  <a:srgbClr val="005BAD"/>
                </a:solidFill>
                <a:latin typeface="+mn-ea"/>
                <a:ea typeface="+mn-ea"/>
              </a:rPr>
              <a:t>GDP</a:t>
            </a:r>
            <a:r>
              <a:rPr lang="ja-JP" altLang="en-US" sz="2000" dirty="0">
                <a:solidFill>
                  <a:srgbClr val="005BAD"/>
                </a:solidFill>
                <a:latin typeface="+mn-ea"/>
                <a:ea typeface="+mn-ea"/>
              </a:rPr>
              <a:t>の２倍を超えており、主要先進国の中で最も高い水準　　　</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lang="ja-JP" altLang="en-US" sz="1700" dirty="0">
                <a:latin typeface="+mn-ea"/>
                <a:ea typeface="+mn-ea"/>
              </a:rPr>
              <a:t>にあります。</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19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600"/>
                                        <p:tgtEl>
                                          <p:spTgt spid="23">
                                            <p:txEl>
                                              <p:pRg st="0" end="0"/>
                                            </p:txEl>
                                          </p:spTgt>
                                        </p:tgtEl>
                                      </p:cBhvr>
                                    </p:animEffect>
                                  </p:childTnLst>
                                </p:cTn>
                              </p:par>
                            </p:childTnLst>
                          </p:cTn>
                        </p:par>
                        <p:par>
                          <p:cTn id="19" fill="hold">
                            <p:stCondLst>
                              <p:cond delay="1600"/>
                            </p:stCondLst>
                            <p:childTnLst>
                              <p:par>
                                <p:cTn id="20" presetID="22" presetClass="entr" presetSubtype="8"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6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left)">
                                      <p:cBhvr>
                                        <p:cTn id="27" dur="1800"/>
                                        <p:tgtEl>
                                          <p:spTgt spid="23">
                                            <p:txEl>
                                              <p:pRg st="2" end="2"/>
                                            </p:txEl>
                                          </p:spTgt>
                                        </p:tgtEl>
                                      </p:cBhvr>
                                    </p:animEffect>
                                  </p:childTnLst>
                                </p:cTn>
                              </p:par>
                            </p:childTnLst>
                          </p:cTn>
                        </p:par>
                        <p:par>
                          <p:cTn id="28" fill="hold">
                            <p:stCondLst>
                              <p:cond delay="1800"/>
                            </p:stCondLst>
                            <p:childTnLst>
                              <p:par>
                                <p:cTn id="29" presetID="22" presetClass="entr" presetSubtype="8" fill="hold" nodeType="after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animEffect transition="in" filter="wipe(left)">
                                      <p:cBhvr>
                                        <p:cTn id="31" dur="1470"/>
                                        <p:tgtEl>
                                          <p:spTgt spid="23">
                                            <p:txEl>
                                              <p:pRg st="3" end="3"/>
                                            </p:txEl>
                                          </p:spTgt>
                                        </p:tgtEl>
                                      </p:cBhvr>
                                    </p:animEffect>
                                  </p:childTnLst>
                                </p:cTn>
                              </p:par>
                            </p:childTnLst>
                          </p:cTn>
                        </p:par>
                        <p:par>
                          <p:cTn id="32" fill="hold">
                            <p:stCondLst>
                              <p:cond delay="3270"/>
                            </p:stCondLst>
                            <p:childTnLst>
                              <p:par>
                                <p:cTn id="33" presetID="22" presetClass="entr" presetSubtype="8" fill="hold" nodeType="after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wipe(left)">
                                      <p:cBhvr>
                                        <p:cTn id="35" dur="1750"/>
                                        <p:tgtEl>
                                          <p:spTgt spid="23">
                                            <p:txEl>
                                              <p:pRg st="4" end="4"/>
                                            </p:txEl>
                                          </p:spTgt>
                                        </p:tgtEl>
                                      </p:cBhvr>
                                    </p:animEffect>
                                  </p:childTnLst>
                                </p:cTn>
                              </p:par>
                            </p:childTnLst>
                          </p:cTn>
                        </p:par>
                        <p:par>
                          <p:cTn id="36" fill="hold">
                            <p:stCondLst>
                              <p:cond delay="5020"/>
                            </p:stCondLst>
                            <p:childTnLst>
                              <p:par>
                                <p:cTn id="37" presetID="22" presetClass="entr" presetSubtype="8" fill="hold" nodeType="after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left)">
                                      <p:cBhvr>
                                        <p:cTn id="39"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2" name="object 23">
            <a:extLst>
              <a:ext uri="{FF2B5EF4-FFF2-40B4-BE49-F238E27FC236}">
                <a16:creationId xmlns:a16="http://schemas.microsoft.com/office/drawing/2014/main" id="{CE1CF444-CF31-E4FD-9E9D-39651D5CA851}"/>
              </a:ext>
            </a:extLst>
          </p:cNvPr>
          <p:cNvSpPr txBox="1"/>
          <p:nvPr/>
        </p:nvSpPr>
        <p:spPr>
          <a:xfrm>
            <a:off x="4787892" y="1174782"/>
            <a:ext cx="3801869"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rPr>
              <a:t>主な国の債務残高（対</a:t>
            </a:r>
            <a:r>
              <a:rPr lang="en-US" altLang="ja-JP" sz="1500" spc="32" dirty="0">
                <a:solidFill>
                  <a:srgbClr val="231916"/>
                </a:solidFill>
                <a:latin typeface="+mn-ea"/>
                <a:ea typeface="+mn-ea"/>
              </a:rPr>
              <a:t>GDP</a:t>
            </a:r>
            <a:r>
              <a:rPr lang="ja-JP" altLang="en-US" sz="1500" spc="32" dirty="0">
                <a:solidFill>
                  <a:srgbClr val="231916"/>
                </a:solidFill>
                <a:latin typeface="+mn-ea"/>
                <a:ea typeface="+mn-ea"/>
              </a:rPr>
              <a:t>比）</a:t>
            </a:r>
            <a:endParaRPr sz="1500" spc="32" dirty="0">
              <a:solidFill>
                <a:srgbClr val="231916"/>
              </a:solidFill>
              <a:latin typeface="+mn-ea"/>
              <a:ea typeface="+mn-ea"/>
            </a:endParaRPr>
          </a:p>
        </p:txBody>
      </p:sp>
      <p:sp>
        <p:nvSpPr>
          <p:cNvPr id="126" name="object 66">
            <a:extLst>
              <a:ext uri="{FF2B5EF4-FFF2-40B4-BE49-F238E27FC236}">
                <a16:creationId xmlns:a16="http://schemas.microsoft.com/office/drawing/2014/main" id="{72377939-7CF0-5FF2-A3C5-B80BFDA2A9B0}"/>
              </a:ext>
            </a:extLst>
          </p:cNvPr>
          <p:cNvSpPr txBox="1"/>
          <p:nvPr/>
        </p:nvSpPr>
        <p:spPr>
          <a:xfrm>
            <a:off x="4648717" y="5850463"/>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(2023</a:t>
            </a:r>
            <a:r>
              <a:rPr lang="ja-JP" altLang="en-US" sz="738" dirty="0">
                <a:solidFill>
                  <a:prstClr val="black"/>
                </a:solidFill>
                <a:latin typeface="+mn-ea"/>
                <a:ea typeface="+mn-ea"/>
              </a:rPr>
              <a:t>年</a:t>
            </a:r>
            <a:r>
              <a:rPr lang="en-US" altLang="ja-JP" sz="738" dirty="0">
                <a:solidFill>
                  <a:prstClr val="black"/>
                </a:solidFill>
                <a:latin typeface="+mn-ea"/>
              </a:rPr>
              <a:t>10</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日本は、</a:t>
            </a:r>
            <a:r>
              <a:rPr lang="en-US" altLang="ja-JP" sz="738" dirty="0">
                <a:solidFill>
                  <a:prstClr val="black"/>
                </a:solidFill>
                <a:latin typeface="+mn-ea"/>
                <a:ea typeface="+mn-ea"/>
              </a:rPr>
              <a:t>2022</a:t>
            </a:r>
            <a:r>
              <a:rPr lang="ja-JP" altLang="en-US" sz="738" dirty="0">
                <a:solidFill>
                  <a:prstClr val="black"/>
                </a:solidFill>
                <a:latin typeface="+mn-ea"/>
                <a:ea typeface="+mn-ea"/>
              </a:rPr>
              <a:t>年から</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2023</a:t>
            </a:r>
            <a:r>
              <a:rPr lang="ja-JP" altLang="en-US" sz="738" dirty="0">
                <a:solidFill>
                  <a:prstClr val="black"/>
                </a:solidFill>
                <a:latin typeface="+mn-ea"/>
                <a:ea typeface="+mn-ea"/>
              </a:rPr>
              <a:t>年及び</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a:t>
            </a:r>
          </a:p>
        </p:txBody>
      </p:sp>
      <p:sp>
        <p:nvSpPr>
          <p:cNvPr id="130" name="object 23">
            <a:extLst>
              <a:ext uri="{FF2B5EF4-FFF2-40B4-BE49-F238E27FC236}">
                <a16:creationId xmlns:a16="http://schemas.microsoft.com/office/drawing/2014/main" id="{E6D3C259-7C10-BB44-4E48-072460E97262}"/>
              </a:ext>
            </a:extLst>
          </p:cNvPr>
          <p:cNvSpPr txBox="1"/>
          <p:nvPr/>
        </p:nvSpPr>
        <p:spPr>
          <a:xfrm>
            <a:off x="708001" y="1174782"/>
            <a:ext cx="3256977"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cs typeface="Meiryo"/>
              </a:rPr>
              <a:t>日本の普通国債残高の推移</a:t>
            </a:r>
            <a:endParaRPr sz="1500" dirty="0">
              <a:solidFill>
                <a:prstClr val="black"/>
              </a:solidFill>
              <a:latin typeface="+mn-ea"/>
              <a:ea typeface="+mn-ea"/>
              <a:cs typeface="Yu Gothic"/>
            </a:endParaRPr>
          </a:p>
        </p:txBody>
      </p:sp>
      <p:sp>
        <p:nvSpPr>
          <p:cNvPr id="127" name="object 66">
            <a:extLst>
              <a:ext uri="{FF2B5EF4-FFF2-40B4-BE49-F238E27FC236}">
                <a16:creationId xmlns:a16="http://schemas.microsoft.com/office/drawing/2014/main" id="{18B48F62-7CCA-AFDD-DD10-761EBF8CC033}"/>
              </a:ext>
            </a:extLst>
          </p:cNvPr>
          <p:cNvSpPr txBox="1"/>
          <p:nvPr/>
        </p:nvSpPr>
        <p:spPr>
          <a:xfrm>
            <a:off x="324064" y="5850027"/>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2022</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2023</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grpSp>
        <p:nvGrpSpPr>
          <p:cNvPr id="271" name="グループ化 270">
            <a:extLst>
              <a:ext uri="{FF2B5EF4-FFF2-40B4-BE49-F238E27FC236}">
                <a16:creationId xmlns:a16="http://schemas.microsoft.com/office/drawing/2014/main" id="{CEDE91CB-E495-6B7D-4303-A263A5764169}"/>
              </a:ext>
            </a:extLst>
          </p:cNvPr>
          <p:cNvGrpSpPr/>
          <p:nvPr/>
        </p:nvGrpSpPr>
        <p:grpSpPr>
          <a:xfrm>
            <a:off x="253595" y="1431966"/>
            <a:ext cx="4107787" cy="4442475"/>
            <a:chOff x="253595" y="1431966"/>
            <a:chExt cx="4107787" cy="4442475"/>
          </a:xfrm>
        </p:grpSpPr>
        <p:graphicFrame>
          <p:nvGraphicFramePr>
            <p:cNvPr id="11" name="グラフ 10">
              <a:extLst>
                <a:ext uri="{FF2B5EF4-FFF2-40B4-BE49-F238E27FC236}">
                  <a16:creationId xmlns:a16="http://schemas.microsoft.com/office/drawing/2014/main" id="{FCD79B10-0711-E87B-777E-4D29A1F0D7D7}"/>
                </a:ext>
              </a:extLst>
            </p:cNvPr>
            <p:cNvGraphicFramePr/>
            <p:nvPr>
              <p:extLst>
                <p:ext uri="{D42A27DB-BD31-4B8C-83A1-F6EECF244321}">
                  <p14:modId xmlns:p14="http://schemas.microsoft.com/office/powerpoint/2010/main" val="2691703102"/>
                </p:ext>
              </p:extLst>
            </p:nvPr>
          </p:nvGraphicFramePr>
          <p:xfrm>
            <a:off x="253595" y="1644814"/>
            <a:ext cx="3960000" cy="4031581"/>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A2C7C2AC-D264-6954-3A90-B759C2F7EE7A}"/>
                </a:ext>
              </a:extLst>
            </p:cNvPr>
            <p:cNvSpPr txBox="1"/>
            <p:nvPr/>
          </p:nvSpPr>
          <p:spPr>
            <a:xfrm>
              <a:off x="333967" y="1431966"/>
              <a:ext cx="728226" cy="26007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prstClr val="black"/>
                  </a:solidFill>
                  <a:latin typeface="+mn-ea"/>
                  <a:ea typeface="+mn-ea"/>
                  <a:cs typeface="Arial" panose="020B0604020202020204" pitchFamily="34" charset="0"/>
                </a:rPr>
                <a:t>（兆円）</a:t>
              </a:r>
            </a:p>
          </p:txBody>
        </p:sp>
        <p:sp>
          <p:nvSpPr>
            <p:cNvPr id="129" name="テキスト ボックス 50">
              <a:extLst>
                <a:ext uri="{FF2B5EF4-FFF2-40B4-BE49-F238E27FC236}">
                  <a16:creationId xmlns:a16="http://schemas.microsoft.com/office/drawing/2014/main" id="{0A75CB81-3AE5-9AE1-C7C3-7D9D7A60E24F}"/>
                </a:ext>
              </a:extLst>
            </p:cNvPr>
            <p:cNvSpPr txBox="1">
              <a:spLocks noChangeArrowheads="1"/>
            </p:cNvSpPr>
            <p:nvPr/>
          </p:nvSpPr>
          <p:spPr bwMode="auto">
            <a:xfrm>
              <a:off x="3639147" y="5612253"/>
              <a:ext cx="671196" cy="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20" b="1" dirty="0">
                  <a:solidFill>
                    <a:prstClr val="black"/>
                  </a:solidFill>
                  <a:ea typeface="+mn-ea"/>
                  <a:cs typeface="Arial" panose="020B0604020202020204" pitchFamily="34" charset="0"/>
                </a:rPr>
                <a:t>（</a:t>
              </a:r>
              <a:r>
                <a:rPr lang="ja-JP" altLang="en-US" sz="920" dirty="0">
                  <a:solidFill>
                    <a:prstClr val="black"/>
                  </a:solidFill>
                  <a:latin typeface="+mn-ea"/>
                  <a:ea typeface="+mn-ea"/>
                  <a:cs typeface="Arial" panose="020B0604020202020204" pitchFamily="34" charset="0"/>
                </a:rPr>
                <a:t>年度末</a:t>
              </a:r>
              <a:r>
                <a:rPr lang="ja-JP" altLang="en-US" sz="920" b="1" dirty="0">
                  <a:solidFill>
                    <a:prstClr val="black"/>
                  </a:solidFill>
                  <a:ea typeface="+mn-ea"/>
                  <a:cs typeface="Arial" panose="020B0604020202020204" pitchFamily="34" charset="0"/>
                </a:rPr>
                <a:t>）</a:t>
              </a:r>
              <a:endParaRPr lang="en-US" altLang="ja-JP" sz="920" b="1" dirty="0">
                <a:solidFill>
                  <a:prstClr val="black"/>
                </a:solidFill>
                <a:ea typeface="+mn-ea"/>
                <a:cs typeface="Arial" panose="020B0604020202020204" pitchFamily="34" charset="0"/>
              </a:endParaRPr>
            </a:p>
          </p:txBody>
        </p:sp>
        <p:sp>
          <p:nvSpPr>
            <p:cNvPr id="146" name="テキスト ボックス 1">
              <a:extLst>
                <a:ext uri="{FF2B5EF4-FFF2-40B4-BE49-F238E27FC236}">
                  <a16:creationId xmlns:a16="http://schemas.microsoft.com/office/drawing/2014/main" id="{61116485-2CD6-CB86-81B7-4ADCFF132C07}"/>
                </a:ext>
              </a:extLst>
            </p:cNvPr>
            <p:cNvSpPr txBox="1"/>
            <p:nvPr/>
          </p:nvSpPr>
          <p:spPr>
            <a:xfrm>
              <a:off x="3639006" y="5385374"/>
              <a:ext cx="722376" cy="2599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lnSpc>
                  <a:spcPts val="1477"/>
                </a:lnSpc>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2024</a:t>
              </a:r>
            </a:p>
          </p:txBody>
        </p:sp>
        <p:sp>
          <p:nvSpPr>
            <p:cNvPr id="147" name="テキスト ボックス 1">
              <a:extLst>
                <a:ext uri="{FF2B5EF4-FFF2-40B4-BE49-F238E27FC236}">
                  <a16:creationId xmlns:a16="http://schemas.microsoft.com/office/drawing/2014/main" id="{4AD4B069-32F1-B2E8-F75B-F031A9438AB9}"/>
                </a:ext>
              </a:extLst>
            </p:cNvPr>
            <p:cNvSpPr txBox="1"/>
            <p:nvPr/>
          </p:nvSpPr>
          <p:spPr>
            <a:xfrm>
              <a:off x="3794849"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(R6)</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ABA7E262-51C0-C105-F042-1434E44AB0A4}"/>
                </a:ext>
              </a:extLst>
            </p:cNvPr>
            <p:cNvSpPr txBox="1"/>
            <p:nvPr/>
          </p:nvSpPr>
          <p:spPr>
            <a:xfrm>
              <a:off x="3577117"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9C952779-100B-B57B-54FB-B31AFAC93E5B}"/>
                </a:ext>
              </a:extLst>
            </p:cNvPr>
            <p:cNvSpPr txBox="1"/>
            <p:nvPr/>
          </p:nvSpPr>
          <p:spPr>
            <a:xfrm>
              <a:off x="33154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42311829-EBE4-3795-E395-437D8FF840E4}"/>
                </a:ext>
              </a:extLst>
            </p:cNvPr>
            <p:cNvSpPr txBox="1"/>
            <p:nvPr/>
          </p:nvSpPr>
          <p:spPr>
            <a:xfrm>
              <a:off x="30537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87F26719-4689-6416-FDA9-E71309401FB7}"/>
                </a:ext>
              </a:extLst>
            </p:cNvPr>
            <p:cNvSpPr txBox="1"/>
            <p:nvPr/>
          </p:nvSpPr>
          <p:spPr>
            <a:xfrm>
              <a:off x="27921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E8AB4984-6359-C475-9915-ECDFA0C62496}"/>
                </a:ext>
              </a:extLst>
            </p:cNvPr>
            <p:cNvSpPr txBox="1"/>
            <p:nvPr/>
          </p:nvSpPr>
          <p:spPr>
            <a:xfrm>
              <a:off x="25304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4BAE7060-CE85-8FEB-1A1E-4ED818D1C5EF}"/>
                </a:ext>
              </a:extLst>
            </p:cNvPr>
            <p:cNvSpPr txBox="1"/>
            <p:nvPr/>
          </p:nvSpPr>
          <p:spPr>
            <a:xfrm>
              <a:off x="22688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DD6C41C3-2773-BDF6-80D3-5EEB862D49AA}"/>
                </a:ext>
              </a:extLst>
            </p:cNvPr>
            <p:cNvSpPr txBox="1"/>
            <p:nvPr/>
          </p:nvSpPr>
          <p:spPr>
            <a:xfrm>
              <a:off x="20071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660891E5-4770-F909-08A9-A0E9E93F62BE}"/>
                </a:ext>
              </a:extLst>
            </p:cNvPr>
            <p:cNvSpPr txBox="1"/>
            <p:nvPr/>
          </p:nvSpPr>
          <p:spPr>
            <a:xfrm>
              <a:off x="17454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(S60)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1296CBB-1196-280D-21E8-31EF246EDFCE}"/>
                </a:ext>
              </a:extLst>
            </p:cNvPr>
            <p:cNvSpPr txBox="1"/>
            <p:nvPr/>
          </p:nvSpPr>
          <p:spPr>
            <a:xfrm>
              <a:off x="14838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CEA3FA5-B4F6-A673-5CBA-C52D0F63C440}"/>
                </a:ext>
              </a:extLst>
            </p:cNvPr>
            <p:cNvSpPr txBox="1"/>
            <p:nvPr/>
          </p:nvSpPr>
          <p:spPr>
            <a:xfrm>
              <a:off x="12221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4" name="テキスト ボックス 1">
              <a:extLst>
                <a:ext uri="{FF2B5EF4-FFF2-40B4-BE49-F238E27FC236}">
                  <a16:creationId xmlns:a16="http://schemas.microsoft.com/office/drawing/2014/main" id="{719B2ECD-FCC9-C9BE-FD30-9C78C1E8F4D9}"/>
                </a:ext>
              </a:extLst>
            </p:cNvPr>
            <p:cNvSpPr txBox="1"/>
            <p:nvPr/>
          </p:nvSpPr>
          <p:spPr>
            <a:xfrm>
              <a:off x="9605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5" name="テキスト ボックス 1">
              <a:extLst>
                <a:ext uri="{FF2B5EF4-FFF2-40B4-BE49-F238E27FC236}">
                  <a16:creationId xmlns:a16="http://schemas.microsoft.com/office/drawing/2014/main" id="{4B1C37DE-9085-D90A-978F-26B3F2BAD85D}"/>
                </a:ext>
              </a:extLst>
            </p:cNvPr>
            <p:cNvSpPr txBox="1"/>
            <p:nvPr/>
          </p:nvSpPr>
          <p:spPr>
            <a:xfrm>
              <a:off x="6988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0" name="テキスト ボックス 1">
              <a:extLst>
                <a:ext uri="{FF2B5EF4-FFF2-40B4-BE49-F238E27FC236}">
                  <a16:creationId xmlns:a16="http://schemas.microsoft.com/office/drawing/2014/main" id="{AC95B64B-AEF1-3382-BCFD-ABED0E1665A7}"/>
                </a:ext>
              </a:extLst>
            </p:cNvPr>
            <p:cNvSpPr txBox="1"/>
            <p:nvPr/>
          </p:nvSpPr>
          <p:spPr>
            <a:xfrm>
              <a:off x="3613557" y="1865552"/>
              <a:ext cx="722376" cy="28469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400" b="1" dirty="0">
                  <a:ea typeface="Meiryo UI" panose="020B0604030504040204" pitchFamily="50" charset="-128"/>
                </a:rPr>
                <a:t>1,105</a:t>
              </a:r>
              <a:endParaRPr lang="ja-JP" altLang="en-US" sz="1400" b="1" dirty="0">
                <a:ea typeface="Meiryo UI" panose="020B0604030504040204" pitchFamily="50" charset="-128"/>
              </a:endParaRPr>
            </a:p>
          </p:txBody>
        </p:sp>
      </p:grpSp>
      <p:grpSp>
        <p:nvGrpSpPr>
          <p:cNvPr id="152" name="グループ化 151">
            <a:extLst>
              <a:ext uri="{FF2B5EF4-FFF2-40B4-BE49-F238E27FC236}">
                <a16:creationId xmlns:a16="http://schemas.microsoft.com/office/drawing/2014/main" id="{89C609E8-FBCB-9A38-F04A-D75E1EE43524}"/>
              </a:ext>
            </a:extLst>
          </p:cNvPr>
          <p:cNvGrpSpPr/>
          <p:nvPr/>
        </p:nvGrpSpPr>
        <p:grpSpPr>
          <a:xfrm>
            <a:off x="4148067" y="1448934"/>
            <a:ext cx="4679541" cy="4497180"/>
            <a:chOff x="4148067" y="1448934"/>
            <a:chExt cx="4679541" cy="4497180"/>
          </a:xfrm>
        </p:grpSpPr>
        <p:grpSp>
          <p:nvGrpSpPr>
            <p:cNvPr id="263" name="グループ化 262">
              <a:extLst>
                <a:ext uri="{FF2B5EF4-FFF2-40B4-BE49-F238E27FC236}">
                  <a16:creationId xmlns:a16="http://schemas.microsoft.com/office/drawing/2014/main" id="{01EA0865-771A-6550-FC4C-8A054973EB13}"/>
                </a:ext>
              </a:extLst>
            </p:cNvPr>
            <p:cNvGrpSpPr/>
            <p:nvPr/>
          </p:nvGrpSpPr>
          <p:grpSpPr>
            <a:xfrm>
              <a:off x="4734244" y="5580403"/>
              <a:ext cx="3187614" cy="108000"/>
              <a:chOff x="4734244" y="5580403"/>
              <a:chExt cx="3187614" cy="108000"/>
            </a:xfrm>
          </p:grpSpPr>
          <p:sp>
            <p:nvSpPr>
              <p:cNvPr id="213" name="テキスト ボックス 212">
                <a:extLst>
                  <a:ext uri="{FF2B5EF4-FFF2-40B4-BE49-F238E27FC236}">
                    <a16:creationId xmlns:a16="http://schemas.microsoft.com/office/drawing/2014/main" id="{955C66DF-ED83-49C4-6871-0F69A765E9CE}"/>
                  </a:ext>
                </a:extLst>
              </p:cNvPr>
              <p:cNvSpPr txBox="1"/>
              <p:nvPr/>
            </p:nvSpPr>
            <p:spPr>
              <a:xfrm>
                <a:off x="473424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0" name="テキスト ボックス 229">
                <a:extLst>
                  <a:ext uri="{FF2B5EF4-FFF2-40B4-BE49-F238E27FC236}">
                    <a16:creationId xmlns:a16="http://schemas.microsoft.com/office/drawing/2014/main" id="{D8AF3253-AD25-8BA6-75B3-5B121ED75CB0}"/>
                  </a:ext>
                </a:extLst>
              </p:cNvPr>
              <p:cNvSpPr txBox="1"/>
              <p:nvPr/>
            </p:nvSpPr>
            <p:spPr>
              <a:xfrm>
                <a:off x="492040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1" name="テキスト ボックス 230">
                <a:extLst>
                  <a:ext uri="{FF2B5EF4-FFF2-40B4-BE49-F238E27FC236}">
                    <a16:creationId xmlns:a16="http://schemas.microsoft.com/office/drawing/2014/main" id="{BBA8C023-6D72-7088-669E-F17FFD2D9045}"/>
                  </a:ext>
                </a:extLst>
              </p:cNvPr>
              <p:cNvSpPr txBox="1"/>
              <p:nvPr/>
            </p:nvSpPr>
            <p:spPr>
              <a:xfrm>
                <a:off x="510655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2" name="テキスト ボックス 231">
                <a:extLst>
                  <a:ext uri="{FF2B5EF4-FFF2-40B4-BE49-F238E27FC236}">
                    <a16:creationId xmlns:a16="http://schemas.microsoft.com/office/drawing/2014/main" id="{3A2EC433-37EF-6F66-6D64-23A45D9F764B}"/>
                  </a:ext>
                </a:extLst>
              </p:cNvPr>
              <p:cNvSpPr txBox="1"/>
              <p:nvPr/>
            </p:nvSpPr>
            <p:spPr>
              <a:xfrm>
                <a:off x="529271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3" name="テキスト ボックス 232">
                <a:extLst>
                  <a:ext uri="{FF2B5EF4-FFF2-40B4-BE49-F238E27FC236}">
                    <a16:creationId xmlns:a16="http://schemas.microsoft.com/office/drawing/2014/main" id="{659B3709-FE73-152A-487A-5173C09D1A66}"/>
                  </a:ext>
                </a:extLst>
              </p:cNvPr>
              <p:cNvSpPr txBox="1"/>
              <p:nvPr/>
            </p:nvSpPr>
            <p:spPr>
              <a:xfrm>
                <a:off x="547886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4" name="テキスト ボックス 233">
                <a:extLst>
                  <a:ext uri="{FF2B5EF4-FFF2-40B4-BE49-F238E27FC236}">
                    <a16:creationId xmlns:a16="http://schemas.microsoft.com/office/drawing/2014/main" id="{50BDA083-B2E9-41E1-4DAA-6FB1F67749D5}"/>
                  </a:ext>
                </a:extLst>
              </p:cNvPr>
              <p:cNvSpPr txBox="1"/>
              <p:nvPr/>
            </p:nvSpPr>
            <p:spPr>
              <a:xfrm>
                <a:off x="566502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H25</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5" name="テキスト ボックス 234">
                <a:extLst>
                  <a:ext uri="{FF2B5EF4-FFF2-40B4-BE49-F238E27FC236}">
                    <a16:creationId xmlns:a16="http://schemas.microsoft.com/office/drawing/2014/main" id="{75D12488-3DB6-7816-4E98-223309E059E7}"/>
                  </a:ext>
                </a:extLst>
              </p:cNvPr>
              <p:cNvSpPr txBox="1"/>
              <p:nvPr/>
            </p:nvSpPr>
            <p:spPr>
              <a:xfrm>
                <a:off x="585118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6" name="テキスト ボックス 235">
                <a:extLst>
                  <a:ext uri="{FF2B5EF4-FFF2-40B4-BE49-F238E27FC236}">
                    <a16:creationId xmlns:a16="http://schemas.microsoft.com/office/drawing/2014/main" id="{24E55FFD-CECC-2E9F-3F1C-B506623DE65E}"/>
                  </a:ext>
                </a:extLst>
              </p:cNvPr>
              <p:cNvSpPr txBox="1"/>
              <p:nvPr/>
            </p:nvSpPr>
            <p:spPr>
              <a:xfrm>
                <a:off x="603733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H27</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7" name="テキスト ボックス 236">
                <a:extLst>
                  <a:ext uri="{FF2B5EF4-FFF2-40B4-BE49-F238E27FC236}">
                    <a16:creationId xmlns:a16="http://schemas.microsoft.com/office/drawing/2014/main" id="{B966995B-68D2-9082-12B9-CFECBE672F6D}"/>
                  </a:ext>
                </a:extLst>
              </p:cNvPr>
              <p:cNvSpPr txBox="1"/>
              <p:nvPr/>
            </p:nvSpPr>
            <p:spPr>
              <a:xfrm>
                <a:off x="622349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H28</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8" name="テキスト ボックス 237">
                <a:extLst>
                  <a:ext uri="{FF2B5EF4-FFF2-40B4-BE49-F238E27FC236}">
                    <a16:creationId xmlns:a16="http://schemas.microsoft.com/office/drawing/2014/main" id="{BC16F958-6181-9031-C546-0FEB690C15B5}"/>
                  </a:ext>
                </a:extLst>
              </p:cNvPr>
              <p:cNvSpPr txBox="1"/>
              <p:nvPr/>
            </p:nvSpPr>
            <p:spPr>
              <a:xfrm>
                <a:off x="640964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H29</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9" name="テキスト ボックス 238">
                <a:extLst>
                  <a:ext uri="{FF2B5EF4-FFF2-40B4-BE49-F238E27FC236}">
                    <a16:creationId xmlns:a16="http://schemas.microsoft.com/office/drawing/2014/main" id="{605D384D-1C4C-13A6-5190-731E8A14BAB3}"/>
                  </a:ext>
                </a:extLst>
              </p:cNvPr>
              <p:cNvSpPr txBox="1"/>
              <p:nvPr/>
            </p:nvSpPr>
            <p:spPr>
              <a:xfrm>
                <a:off x="659580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H30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3" name="テキスト ボックス 242">
                <a:extLst>
                  <a:ext uri="{FF2B5EF4-FFF2-40B4-BE49-F238E27FC236}">
                    <a16:creationId xmlns:a16="http://schemas.microsoft.com/office/drawing/2014/main" id="{A777F292-8A5C-71AC-F4D4-8488D4DFDC6E}"/>
                  </a:ext>
                </a:extLst>
              </p:cNvPr>
              <p:cNvSpPr txBox="1"/>
              <p:nvPr/>
            </p:nvSpPr>
            <p:spPr>
              <a:xfrm>
                <a:off x="678196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4" name="テキスト ボックス 243">
                <a:extLst>
                  <a:ext uri="{FF2B5EF4-FFF2-40B4-BE49-F238E27FC236}">
                    <a16:creationId xmlns:a16="http://schemas.microsoft.com/office/drawing/2014/main" id="{F1EAA72D-3131-258F-2F57-DC8984D01552}"/>
                  </a:ext>
                </a:extLst>
              </p:cNvPr>
              <p:cNvSpPr txBox="1"/>
              <p:nvPr/>
            </p:nvSpPr>
            <p:spPr>
              <a:xfrm>
                <a:off x="696811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5" name="テキスト ボックス 244">
                <a:extLst>
                  <a:ext uri="{FF2B5EF4-FFF2-40B4-BE49-F238E27FC236}">
                    <a16:creationId xmlns:a16="http://schemas.microsoft.com/office/drawing/2014/main" id="{532E8C78-6481-2737-0A93-57BCC732CF58}"/>
                  </a:ext>
                </a:extLst>
              </p:cNvPr>
              <p:cNvSpPr txBox="1"/>
              <p:nvPr/>
            </p:nvSpPr>
            <p:spPr>
              <a:xfrm>
                <a:off x="715427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6" name="テキスト ボックス 245">
                <a:extLst>
                  <a:ext uri="{FF2B5EF4-FFF2-40B4-BE49-F238E27FC236}">
                    <a16:creationId xmlns:a16="http://schemas.microsoft.com/office/drawing/2014/main" id="{3DE94418-C7EE-04D5-0FB8-F6C238C7FC9C}"/>
                  </a:ext>
                </a:extLst>
              </p:cNvPr>
              <p:cNvSpPr txBox="1"/>
              <p:nvPr/>
            </p:nvSpPr>
            <p:spPr>
              <a:xfrm>
                <a:off x="734042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7" name="テキスト ボックス 246">
                <a:extLst>
                  <a:ext uri="{FF2B5EF4-FFF2-40B4-BE49-F238E27FC236}">
                    <a16:creationId xmlns:a16="http://schemas.microsoft.com/office/drawing/2014/main" id="{F9ED527F-2E92-8D0D-6E16-41A984F8FD8D}"/>
                  </a:ext>
                </a:extLst>
              </p:cNvPr>
              <p:cNvSpPr txBox="1"/>
              <p:nvPr/>
            </p:nvSpPr>
            <p:spPr>
              <a:xfrm>
                <a:off x="771274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8" name="テキスト ボックス 7">
                <a:extLst>
                  <a:ext uri="{FF2B5EF4-FFF2-40B4-BE49-F238E27FC236}">
                    <a16:creationId xmlns:a16="http://schemas.microsoft.com/office/drawing/2014/main" id="{79ED0CF8-C722-ABAF-2641-3DF73310AA35}"/>
                  </a:ext>
                </a:extLst>
              </p:cNvPr>
              <p:cNvSpPr txBox="1"/>
              <p:nvPr/>
            </p:nvSpPr>
            <p:spPr>
              <a:xfrm>
                <a:off x="752658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R5</a:t>
                </a:r>
                <a:r>
                  <a:rPr kumimoji="0" lang="ja-JP" altLang="en-US" sz="600" b="1" i="0" u="none" strike="noStrike" kern="0" cap="none" spc="-30" normalizeH="0" noProof="0" dirty="0">
                    <a:ln>
                      <a:noFill/>
                    </a:ln>
                    <a:solidFill>
                      <a:prstClr val="black"/>
                    </a:solidFill>
                    <a:effectLst/>
                    <a:uLnTx/>
                    <a:uFillTx/>
                    <a:ea typeface="Meiryo UI"/>
                    <a:cs typeface="+mn-cs"/>
                  </a:rPr>
                  <a:t>）</a:t>
                </a:r>
              </a:p>
            </p:txBody>
          </p:sp>
        </p:grpSp>
        <p:sp>
          <p:nvSpPr>
            <p:cNvPr id="248" name="テキスト ボックス 247">
              <a:extLst>
                <a:ext uri="{FF2B5EF4-FFF2-40B4-BE49-F238E27FC236}">
                  <a16:creationId xmlns:a16="http://schemas.microsoft.com/office/drawing/2014/main" id="{A71BCCF3-DCAC-9F0F-5EAB-2382B5D06220}"/>
                </a:ext>
              </a:extLst>
            </p:cNvPr>
            <p:cNvSpPr txBox="1"/>
            <p:nvPr/>
          </p:nvSpPr>
          <p:spPr>
            <a:xfrm>
              <a:off x="7751804" y="5286766"/>
              <a:ext cx="728226" cy="25539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920" dirty="0">
                  <a:solidFill>
                    <a:prstClr val="black"/>
                  </a:solidFill>
                  <a:latin typeface="+mn-ea"/>
                  <a:ea typeface="+mn-ea"/>
                  <a:cs typeface="Arial" panose="020B0604020202020204" pitchFamily="34" charset="0"/>
                </a:rPr>
                <a:t>（暦年）</a:t>
              </a:r>
            </a:p>
          </p:txBody>
        </p:sp>
        <p:sp>
          <p:nvSpPr>
            <p:cNvPr id="253" name="Text Box 3">
              <a:extLst>
                <a:ext uri="{FF2B5EF4-FFF2-40B4-BE49-F238E27FC236}">
                  <a16:creationId xmlns:a16="http://schemas.microsoft.com/office/drawing/2014/main" id="{98185166-F43B-E2DD-35A5-7621ED506403}"/>
                </a:ext>
              </a:extLst>
            </p:cNvPr>
            <p:cNvSpPr txBox="1">
              <a:spLocks noChangeArrowheads="1"/>
            </p:cNvSpPr>
            <p:nvPr/>
          </p:nvSpPr>
          <p:spPr bwMode="auto">
            <a:xfrm>
              <a:off x="8031836" y="2361824"/>
              <a:ext cx="498452"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83030"/>
                  </a:solidFill>
                  <a:latin typeface="+mn-ea"/>
                </a:rPr>
                <a:t>日本</a:t>
              </a:r>
            </a:p>
          </p:txBody>
        </p:sp>
        <p:grpSp>
          <p:nvGrpSpPr>
            <p:cNvPr id="144" name="グループ化 143">
              <a:extLst>
                <a:ext uri="{FF2B5EF4-FFF2-40B4-BE49-F238E27FC236}">
                  <a16:creationId xmlns:a16="http://schemas.microsoft.com/office/drawing/2014/main" id="{3FC1DA54-F306-27C0-AC31-D2B2B7115E08}"/>
                </a:ext>
              </a:extLst>
            </p:cNvPr>
            <p:cNvGrpSpPr/>
            <p:nvPr/>
          </p:nvGrpSpPr>
          <p:grpSpPr>
            <a:xfrm>
              <a:off x="8176461" y="3594813"/>
              <a:ext cx="647304" cy="198354"/>
              <a:chOff x="8176461" y="3476219"/>
              <a:chExt cx="647304" cy="198354"/>
            </a:xfrm>
          </p:grpSpPr>
          <p:pic>
            <p:nvPicPr>
              <p:cNvPr id="251" name="図 250" descr="イタリアの国旗-国旗など">
                <a:extLst>
                  <a:ext uri="{FF2B5EF4-FFF2-40B4-BE49-F238E27FC236}">
                    <a16:creationId xmlns:a16="http://schemas.microsoft.com/office/drawing/2014/main" id="{E5A19FAE-2A00-33F7-5BE7-4E7E636F0E55}"/>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4534" y="3476219"/>
                <a:ext cx="249231" cy="166154"/>
              </a:xfrm>
              <a:prstGeom prst="rect">
                <a:avLst/>
              </a:prstGeom>
              <a:noFill/>
              <a:ln w="3175">
                <a:solidFill>
                  <a:schemeClr val="tx1"/>
                </a:solidFill>
              </a:ln>
            </p:spPr>
          </p:pic>
          <p:sp>
            <p:nvSpPr>
              <p:cNvPr id="254" name="Text Box 4">
                <a:extLst>
                  <a:ext uri="{FF2B5EF4-FFF2-40B4-BE49-F238E27FC236}">
                    <a16:creationId xmlns:a16="http://schemas.microsoft.com/office/drawing/2014/main" id="{C3A044CC-E5E2-4435-B0CE-B1AB46EB76E4}"/>
                  </a:ext>
                </a:extLst>
              </p:cNvPr>
              <p:cNvSpPr txBox="1">
                <a:spLocks noChangeArrowheads="1"/>
              </p:cNvSpPr>
              <p:nvPr/>
            </p:nvSpPr>
            <p:spPr bwMode="auto">
              <a:xfrm>
                <a:off x="8176461" y="3476219"/>
                <a:ext cx="350580" cy="19835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B050"/>
                    </a:solidFill>
                    <a:latin typeface="+mn-ea"/>
                  </a:rPr>
                  <a:t>イタリア</a:t>
                </a:r>
              </a:p>
            </p:txBody>
          </p:sp>
        </p:grpSp>
        <p:grpSp>
          <p:nvGrpSpPr>
            <p:cNvPr id="145" name="グループ化 144">
              <a:extLst>
                <a:ext uri="{FF2B5EF4-FFF2-40B4-BE49-F238E27FC236}">
                  <a16:creationId xmlns:a16="http://schemas.microsoft.com/office/drawing/2014/main" id="{2E85C065-9099-3833-0CD2-991BCBCEC8E5}"/>
                </a:ext>
              </a:extLst>
            </p:cNvPr>
            <p:cNvGrpSpPr/>
            <p:nvPr/>
          </p:nvGrpSpPr>
          <p:grpSpPr>
            <a:xfrm>
              <a:off x="8176461" y="3780301"/>
              <a:ext cx="646855" cy="177263"/>
              <a:chOff x="8176461" y="3743998"/>
              <a:chExt cx="646855" cy="177263"/>
            </a:xfrm>
          </p:grpSpPr>
          <p:pic>
            <p:nvPicPr>
              <p:cNvPr id="131" name="Picture 20" descr="アメリカ">
                <a:extLst>
                  <a:ext uri="{FF2B5EF4-FFF2-40B4-BE49-F238E27FC236}">
                    <a16:creationId xmlns:a16="http://schemas.microsoft.com/office/drawing/2014/main" id="{7A4A675B-1AF4-BB2B-FCAD-3EA355207A2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4983" y="3755107"/>
                <a:ext cx="248333"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5" name="Text Box 6">
                <a:extLst>
                  <a:ext uri="{FF2B5EF4-FFF2-40B4-BE49-F238E27FC236}">
                    <a16:creationId xmlns:a16="http://schemas.microsoft.com/office/drawing/2014/main" id="{82E695CE-E0B6-F1DC-6DEA-6DFFAB7FCE2B}"/>
                  </a:ext>
                </a:extLst>
              </p:cNvPr>
              <p:cNvSpPr txBox="1">
                <a:spLocks noChangeArrowheads="1"/>
              </p:cNvSpPr>
              <p:nvPr/>
            </p:nvSpPr>
            <p:spPr bwMode="auto">
              <a:xfrm>
                <a:off x="8176461" y="3743998"/>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7030A0"/>
                    </a:solidFill>
                    <a:latin typeface="+mn-ea"/>
                  </a:rPr>
                  <a:t>米国</a:t>
                </a:r>
              </a:p>
            </p:txBody>
          </p:sp>
        </p:grpSp>
        <p:grpSp>
          <p:nvGrpSpPr>
            <p:cNvPr id="148" name="グループ化 147">
              <a:extLst>
                <a:ext uri="{FF2B5EF4-FFF2-40B4-BE49-F238E27FC236}">
                  <a16:creationId xmlns:a16="http://schemas.microsoft.com/office/drawing/2014/main" id="{C35843D2-18C5-2FEA-909A-110AC293E98F}"/>
                </a:ext>
              </a:extLst>
            </p:cNvPr>
            <p:cNvGrpSpPr/>
            <p:nvPr/>
          </p:nvGrpSpPr>
          <p:grpSpPr>
            <a:xfrm>
              <a:off x="8176461" y="3996550"/>
              <a:ext cx="647304" cy="166154"/>
              <a:chOff x="8176461" y="3982367"/>
              <a:chExt cx="647304" cy="166154"/>
            </a:xfrm>
          </p:grpSpPr>
          <p:pic>
            <p:nvPicPr>
              <p:cNvPr id="135" name="Picture 75" descr="フランス">
                <a:extLst>
                  <a:ext uri="{FF2B5EF4-FFF2-40B4-BE49-F238E27FC236}">
                    <a16:creationId xmlns:a16="http://schemas.microsoft.com/office/drawing/2014/main" id="{1A34A235-A39F-124E-7F4C-DDF15D82AACA}"/>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4534" y="3982367"/>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6" name="Text Box 5">
                <a:extLst>
                  <a:ext uri="{FF2B5EF4-FFF2-40B4-BE49-F238E27FC236}">
                    <a16:creationId xmlns:a16="http://schemas.microsoft.com/office/drawing/2014/main" id="{41ED4C3E-C8A2-6FEE-DFE8-846840798FD2}"/>
                  </a:ext>
                </a:extLst>
              </p:cNvPr>
              <p:cNvSpPr txBox="1">
                <a:spLocks noChangeArrowheads="1"/>
              </p:cNvSpPr>
              <p:nvPr/>
            </p:nvSpPr>
            <p:spPr bwMode="auto">
              <a:xfrm>
                <a:off x="8176461" y="3987672"/>
                <a:ext cx="37483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spc="-90" dirty="0">
                    <a:solidFill>
                      <a:srgbClr val="FF66CC"/>
                    </a:solidFill>
                    <a:latin typeface="+mn-ea"/>
                  </a:rPr>
                  <a:t>フランス</a:t>
                </a:r>
              </a:p>
            </p:txBody>
          </p:sp>
        </p:grpSp>
        <p:grpSp>
          <p:nvGrpSpPr>
            <p:cNvPr id="149" name="グループ化 148">
              <a:extLst>
                <a:ext uri="{FF2B5EF4-FFF2-40B4-BE49-F238E27FC236}">
                  <a16:creationId xmlns:a16="http://schemas.microsoft.com/office/drawing/2014/main" id="{302ABAA0-6E7C-1BF2-2B02-9ADE98D318DE}"/>
                </a:ext>
              </a:extLst>
            </p:cNvPr>
            <p:cNvGrpSpPr/>
            <p:nvPr/>
          </p:nvGrpSpPr>
          <p:grpSpPr>
            <a:xfrm>
              <a:off x="8176461" y="4195418"/>
              <a:ext cx="647304" cy="166787"/>
              <a:chOff x="8176461" y="4165729"/>
              <a:chExt cx="647304" cy="166787"/>
            </a:xfrm>
          </p:grpSpPr>
          <p:pic>
            <p:nvPicPr>
              <p:cNvPr id="132" name="Picture 28" descr="イギリス">
                <a:extLst>
                  <a:ext uri="{FF2B5EF4-FFF2-40B4-BE49-F238E27FC236}">
                    <a16:creationId xmlns:a16="http://schemas.microsoft.com/office/drawing/2014/main" id="{E36C74EA-16A1-09C3-00D4-0E8712ABBE8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4534" y="4165729"/>
                <a:ext cx="249231" cy="166787"/>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7" name="Text Box 8">
                <a:extLst>
                  <a:ext uri="{FF2B5EF4-FFF2-40B4-BE49-F238E27FC236}">
                    <a16:creationId xmlns:a16="http://schemas.microsoft.com/office/drawing/2014/main" id="{EFAB5A7A-90D4-7739-13B5-40210C3884FA}"/>
                  </a:ext>
                </a:extLst>
              </p:cNvPr>
              <p:cNvSpPr txBox="1">
                <a:spLocks noChangeArrowheads="1"/>
              </p:cNvSpPr>
              <p:nvPr/>
            </p:nvSpPr>
            <p:spPr bwMode="auto">
              <a:xfrm>
                <a:off x="8176461" y="4171350"/>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70C0"/>
                    </a:solidFill>
                    <a:latin typeface="+mn-ea"/>
                  </a:rPr>
                  <a:t>英国</a:t>
                </a:r>
              </a:p>
            </p:txBody>
          </p:sp>
        </p:grpSp>
        <p:grpSp>
          <p:nvGrpSpPr>
            <p:cNvPr id="150" name="グループ化 149">
              <a:extLst>
                <a:ext uri="{FF2B5EF4-FFF2-40B4-BE49-F238E27FC236}">
                  <a16:creationId xmlns:a16="http://schemas.microsoft.com/office/drawing/2014/main" id="{A144E55E-E8DE-CD21-7595-296B69CEE423}"/>
                </a:ext>
              </a:extLst>
            </p:cNvPr>
            <p:cNvGrpSpPr/>
            <p:nvPr/>
          </p:nvGrpSpPr>
          <p:grpSpPr>
            <a:xfrm>
              <a:off x="8176461" y="4387092"/>
              <a:ext cx="647304" cy="178250"/>
              <a:chOff x="8176461" y="4319426"/>
              <a:chExt cx="647304" cy="178250"/>
            </a:xfrm>
          </p:grpSpPr>
          <p:pic>
            <p:nvPicPr>
              <p:cNvPr id="252" name="図 251">
                <a:extLst>
                  <a:ext uri="{FF2B5EF4-FFF2-40B4-BE49-F238E27FC236}">
                    <a16:creationId xmlns:a16="http://schemas.microsoft.com/office/drawing/2014/main" id="{776D6C4D-D68B-9C2A-D356-34C4B0DC2D77}"/>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574534" y="4331522"/>
                <a:ext cx="249231" cy="166154"/>
              </a:xfrm>
              <a:prstGeom prst="rect">
                <a:avLst/>
              </a:prstGeom>
              <a:ln w="6350">
                <a:solidFill>
                  <a:schemeClr val="tx1"/>
                </a:solidFill>
              </a:ln>
            </p:spPr>
          </p:pic>
          <p:sp>
            <p:nvSpPr>
              <p:cNvPr id="258" name="Text Box 7">
                <a:extLst>
                  <a:ext uri="{FF2B5EF4-FFF2-40B4-BE49-F238E27FC236}">
                    <a16:creationId xmlns:a16="http://schemas.microsoft.com/office/drawing/2014/main" id="{2D9ABB93-2FEE-E1EA-8999-EB68B1536BFF}"/>
                  </a:ext>
                </a:extLst>
              </p:cNvPr>
              <p:cNvSpPr txBox="1">
                <a:spLocks noChangeArrowheads="1"/>
              </p:cNvSpPr>
              <p:nvPr/>
            </p:nvSpPr>
            <p:spPr bwMode="auto">
              <a:xfrm>
                <a:off x="8176461" y="4319426"/>
                <a:ext cx="37498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9B4D0D"/>
                    </a:solidFill>
                    <a:latin typeface="+mn-ea"/>
                  </a:rPr>
                  <a:t>カナダ</a:t>
                </a:r>
              </a:p>
            </p:txBody>
          </p:sp>
        </p:grpSp>
        <p:grpSp>
          <p:nvGrpSpPr>
            <p:cNvPr id="151" name="グループ化 150">
              <a:extLst>
                <a:ext uri="{FF2B5EF4-FFF2-40B4-BE49-F238E27FC236}">
                  <a16:creationId xmlns:a16="http://schemas.microsoft.com/office/drawing/2014/main" id="{508F8C4F-19B8-C371-12D6-DA80E42C7CA0}"/>
                </a:ext>
              </a:extLst>
            </p:cNvPr>
            <p:cNvGrpSpPr/>
            <p:nvPr/>
          </p:nvGrpSpPr>
          <p:grpSpPr>
            <a:xfrm>
              <a:off x="8160072" y="4608731"/>
              <a:ext cx="667536" cy="166154"/>
              <a:chOff x="8160072" y="4625939"/>
              <a:chExt cx="667536" cy="166154"/>
            </a:xfrm>
          </p:grpSpPr>
          <p:pic>
            <p:nvPicPr>
              <p:cNvPr id="250" name="Picture 18" descr="ドイツ">
                <a:extLst>
                  <a:ext uri="{FF2B5EF4-FFF2-40B4-BE49-F238E27FC236}">
                    <a16:creationId xmlns:a16="http://schemas.microsoft.com/office/drawing/2014/main" id="{E99F2227-1588-ACA3-6D7B-6385CE386D1A}"/>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8377" y="4625939"/>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9" name="Text Box 9">
                <a:extLst>
                  <a:ext uri="{FF2B5EF4-FFF2-40B4-BE49-F238E27FC236}">
                    <a16:creationId xmlns:a16="http://schemas.microsoft.com/office/drawing/2014/main" id="{FA2FAF37-628B-417A-5587-0095F785D9AE}"/>
                  </a:ext>
                </a:extLst>
              </p:cNvPr>
              <p:cNvSpPr txBox="1">
                <a:spLocks noChangeArrowheads="1"/>
              </p:cNvSpPr>
              <p:nvPr/>
            </p:nvSpPr>
            <p:spPr bwMode="auto">
              <a:xfrm>
                <a:off x="8160072" y="4628829"/>
                <a:ext cx="397477"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4B212"/>
                    </a:solidFill>
                    <a:latin typeface="+mn-ea"/>
                  </a:rPr>
                  <a:t>ドイツ</a:t>
                </a:r>
              </a:p>
            </p:txBody>
          </p:sp>
        </p:grpSp>
        <p:pic>
          <p:nvPicPr>
            <p:cNvPr id="260" name="Picture 2" descr="日の丸">
              <a:extLst>
                <a:ext uri="{FF2B5EF4-FFF2-40B4-BE49-F238E27FC236}">
                  <a16:creationId xmlns:a16="http://schemas.microsoft.com/office/drawing/2014/main" id="{A099B640-DCB4-DF47-5A70-32F58CA21A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8377" y="2373300"/>
              <a:ext cx="249231" cy="16615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29" name="テキスト ボックス 228">
              <a:extLst>
                <a:ext uri="{FF2B5EF4-FFF2-40B4-BE49-F238E27FC236}">
                  <a16:creationId xmlns:a16="http://schemas.microsoft.com/office/drawing/2014/main" id="{21B1D31E-EE62-B6C4-FD66-34657932011D}"/>
                </a:ext>
              </a:extLst>
            </p:cNvPr>
            <p:cNvSpPr txBox="1"/>
            <p:nvPr/>
          </p:nvSpPr>
          <p:spPr>
            <a:xfrm>
              <a:off x="4148067" y="1448934"/>
              <a:ext cx="798105" cy="246221"/>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1000" dirty="0">
                  <a:solidFill>
                    <a:prstClr val="black"/>
                  </a:solidFill>
                  <a:latin typeface="+mn-ea"/>
                  <a:ea typeface="+mn-ea"/>
                  <a:cs typeface="Arial" panose="020B0604020202020204" pitchFamily="34" charset="0"/>
                </a:rPr>
                <a:t>（</a:t>
              </a:r>
              <a:r>
                <a:rPr lang="en-US" altLang="ja-JP" sz="1000" b="1" dirty="0">
                  <a:solidFill>
                    <a:prstClr val="black"/>
                  </a:solidFill>
                  <a:latin typeface="Arial" panose="020B0604020202020204" pitchFamily="34" charset="0"/>
                  <a:ea typeface="Meiryo UI" panose="020B0604030504040204" pitchFamily="50" charset="-128"/>
                  <a:cs typeface="Arial" panose="020B0604020202020204" pitchFamily="34" charset="0"/>
                </a:rPr>
                <a:t>%</a:t>
              </a:r>
              <a:r>
                <a:rPr lang="ja-JP" altLang="en-US" sz="1000" dirty="0">
                  <a:solidFill>
                    <a:prstClr val="black"/>
                  </a:solidFill>
                  <a:latin typeface="+mn-ea"/>
                  <a:ea typeface="+mn-ea"/>
                  <a:cs typeface="Arial" panose="020B0604020202020204" pitchFamily="34" charset="0"/>
                </a:rPr>
                <a:t>）</a:t>
              </a:r>
            </a:p>
          </p:txBody>
        </p:sp>
        <p:graphicFrame>
          <p:nvGraphicFramePr>
            <p:cNvPr id="275" name="グラフ 274">
              <a:extLst>
                <a:ext uri="{FF2B5EF4-FFF2-40B4-BE49-F238E27FC236}">
                  <a16:creationId xmlns:a16="http://schemas.microsoft.com/office/drawing/2014/main" id="{70ACF472-5A0E-3024-FB5B-BCCA23C0E53E}"/>
                </a:ext>
              </a:extLst>
            </p:cNvPr>
            <p:cNvGraphicFramePr/>
            <p:nvPr>
              <p:extLst>
                <p:ext uri="{D42A27DB-BD31-4B8C-83A1-F6EECF244321}">
                  <p14:modId xmlns:p14="http://schemas.microsoft.com/office/powerpoint/2010/main" val="3705681526"/>
                </p:ext>
              </p:extLst>
            </p:nvPr>
          </p:nvGraphicFramePr>
          <p:xfrm>
            <a:off x="4244286" y="1706750"/>
            <a:ext cx="3953067" cy="4239364"/>
          </p:xfrm>
          <a:graphic>
            <a:graphicData uri="http://schemas.openxmlformats.org/drawingml/2006/chart">
              <c:chart xmlns:c="http://schemas.openxmlformats.org/drawingml/2006/chart" xmlns:r="http://schemas.openxmlformats.org/officeDocument/2006/relationships" r:id="rId12"/>
            </a:graphicData>
          </a:graphic>
        </p:graphicFrame>
      </p:grpSp>
    </p:spTree>
    <p:extLst>
      <p:ext uri="{BB962C8B-B14F-4D97-AF65-F5344CB8AC3E}">
        <p14:creationId xmlns:p14="http://schemas.microsoft.com/office/powerpoint/2010/main" val="232088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12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1000"/>
                                        <p:tgtEl>
                                          <p:spTgt spid="152"/>
                                        </p:tgtEl>
                                      </p:cBhvr>
                                    </p:animEffect>
                                    <p:anim calcmode="lin" valueType="num">
                                      <p:cBhvr>
                                        <p:cTn id="29" dur="1000" fill="hold"/>
                                        <p:tgtEl>
                                          <p:spTgt spid="152"/>
                                        </p:tgtEl>
                                        <p:attrNameLst>
                                          <p:attrName>ppt_x</p:attrName>
                                        </p:attrNameLst>
                                      </p:cBhvr>
                                      <p:tavLst>
                                        <p:tav tm="0">
                                          <p:val>
                                            <p:strVal val="#ppt_x"/>
                                          </p:val>
                                        </p:tav>
                                        <p:tav tm="100000">
                                          <p:val>
                                            <p:strVal val="#ppt_x"/>
                                          </p:val>
                                        </p:tav>
                                      </p:tavLst>
                                    </p:anim>
                                    <p:anim calcmode="lin" valueType="num">
                                      <p:cBhvr>
                                        <p:cTn id="30" dur="1000" fill="hold"/>
                                        <p:tgtEl>
                                          <p:spTgt spid="15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6" grpId="0"/>
      <p:bldP spid="130" grpId="0"/>
      <p:bldP spid="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3E6AB-7888-4AF8-F375-BE1465C9ADED}"/>
            </a:ext>
          </a:extLst>
        </p:cNvPr>
        <p:cNvGrpSpPr/>
        <p:nvPr/>
      </p:nvGrpSpPr>
      <p:grpSpPr>
        <a:xfrm>
          <a:off x="0" y="0"/>
          <a:ext cx="0" cy="0"/>
          <a:chOff x="0" y="0"/>
          <a:chExt cx="0" cy="0"/>
        </a:xfrm>
      </p:grpSpPr>
      <p:pic>
        <p:nvPicPr>
          <p:cNvPr id="4" name="図 3" descr="グラフィカル ユーザー インターフェイス">
            <a:extLst>
              <a:ext uri="{FF2B5EF4-FFF2-40B4-BE49-F238E27FC236}">
                <a16:creationId xmlns:a16="http://schemas.microsoft.com/office/drawing/2014/main" id="{3175DC06-165B-196E-FDFB-B91F65DE4348}"/>
              </a:ext>
            </a:extLst>
          </p:cNvPr>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a:off x="-245533" y="0"/>
            <a:ext cx="9144000" cy="6858000"/>
          </a:xfrm>
          <a:prstGeom prst="rect">
            <a:avLst/>
          </a:prstGeom>
        </p:spPr>
      </p:pic>
      <p:grpSp>
        <p:nvGrpSpPr>
          <p:cNvPr id="14" name="グループ化 13">
            <a:extLst>
              <a:ext uri="{FF2B5EF4-FFF2-40B4-BE49-F238E27FC236}">
                <a16:creationId xmlns:a16="http://schemas.microsoft.com/office/drawing/2014/main" id="{C9EC65E8-4996-1C7E-5A0A-DC985FD41702}"/>
              </a:ext>
            </a:extLst>
          </p:cNvPr>
          <p:cNvGrpSpPr/>
          <p:nvPr/>
        </p:nvGrpSpPr>
        <p:grpSpPr>
          <a:xfrm>
            <a:off x="323851" y="1085670"/>
            <a:ext cx="8519134" cy="827030"/>
            <a:chOff x="323851" y="1085670"/>
            <a:chExt cx="8519134" cy="827030"/>
          </a:xfrm>
        </p:grpSpPr>
        <p:sp>
          <p:nvSpPr>
            <p:cNvPr id="3" name="AutoShape 353">
              <a:extLst>
                <a:ext uri="{FF2B5EF4-FFF2-40B4-BE49-F238E27FC236}">
                  <a16:creationId xmlns:a16="http://schemas.microsoft.com/office/drawing/2014/main" id="{39EFCC2D-4EA4-A779-4C93-2C5FE0D59E03}"/>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15DCD3CE-6556-F956-D5C4-E6BD5606B6B5}"/>
                </a:ext>
              </a:extLst>
            </p:cNvPr>
            <p:cNvSpPr txBox="1"/>
            <p:nvPr/>
          </p:nvSpPr>
          <p:spPr>
            <a:xfrm>
              <a:off x="423332"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7" name="スライド番号プレースホルダー 56">
            <a:extLst>
              <a:ext uri="{FF2B5EF4-FFF2-40B4-BE49-F238E27FC236}">
                <a16:creationId xmlns:a16="http://schemas.microsoft.com/office/drawing/2014/main" id="{B119580B-112B-2FA3-2ABD-89BE4D9C907B}"/>
              </a:ext>
            </a:extLst>
          </p:cNvPr>
          <p:cNvSpPr>
            <a:spLocks noGrp="1"/>
          </p:cNvSpPr>
          <p:nvPr>
            <p:ph type="sldNum" sz="quarter" idx="12"/>
          </p:nvPr>
        </p:nvSpPr>
        <p:spPr/>
        <p:txBody>
          <a:bodyPr/>
          <a:lstStyle/>
          <a:p>
            <a:pPr>
              <a:defRPr/>
            </a:pPr>
            <a:fld id="{40E3B949-1179-4387-B307-F356BE6486A4}" type="slidenum">
              <a:rPr lang="en-US" altLang="ja-JP" smtClean="0"/>
              <a:pPr>
                <a:defRPr/>
              </a:pPr>
              <a:t>22</a:t>
            </a:fld>
            <a:endParaRPr lang="en-US" altLang="ja-JP" dirty="0"/>
          </a:p>
        </p:txBody>
      </p:sp>
      <p:pic>
        <p:nvPicPr>
          <p:cNvPr id="26" name="Picture 29">
            <a:extLst>
              <a:ext uri="{FF2B5EF4-FFF2-40B4-BE49-F238E27FC236}">
                <a16:creationId xmlns:a16="http://schemas.microsoft.com/office/drawing/2014/main" id="{B8002690-5F4B-D383-899F-EFE720E257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グループ化 36">
            <a:extLst>
              <a:ext uri="{FF2B5EF4-FFF2-40B4-BE49-F238E27FC236}">
                <a16:creationId xmlns:a16="http://schemas.microsoft.com/office/drawing/2014/main" id="{1EA69E23-2245-0636-6972-492FFD22C4D2}"/>
              </a:ext>
            </a:extLst>
          </p:cNvPr>
          <p:cNvGrpSpPr/>
          <p:nvPr/>
        </p:nvGrpSpPr>
        <p:grpSpPr>
          <a:xfrm>
            <a:off x="-457930" y="2035301"/>
            <a:ext cx="9396053" cy="4697165"/>
            <a:chOff x="-457930" y="2035301"/>
            <a:chExt cx="9396053" cy="4697165"/>
          </a:xfrm>
        </p:grpSpPr>
        <p:grpSp>
          <p:nvGrpSpPr>
            <p:cNvPr id="36" name="グループ化 35">
              <a:extLst>
                <a:ext uri="{FF2B5EF4-FFF2-40B4-BE49-F238E27FC236}">
                  <a16:creationId xmlns:a16="http://schemas.microsoft.com/office/drawing/2014/main" id="{B8A2F33F-C42A-B390-3DA5-8ABD7EFFB478}"/>
                </a:ext>
              </a:extLst>
            </p:cNvPr>
            <p:cNvGrpSpPr/>
            <p:nvPr/>
          </p:nvGrpSpPr>
          <p:grpSpPr>
            <a:xfrm>
              <a:off x="-457930" y="2035301"/>
              <a:ext cx="9396053" cy="4697165"/>
              <a:chOff x="-457930" y="2035301"/>
              <a:chExt cx="9396053" cy="4697165"/>
            </a:xfrm>
          </p:grpSpPr>
          <p:grpSp>
            <p:nvGrpSpPr>
              <p:cNvPr id="114772" name="グループ化 114771">
                <a:extLst>
                  <a:ext uri="{FF2B5EF4-FFF2-40B4-BE49-F238E27FC236}">
                    <a16:creationId xmlns:a16="http://schemas.microsoft.com/office/drawing/2014/main" id="{CCF145D6-3344-3DA2-6BD4-D47CE2349FD2}"/>
                  </a:ext>
                </a:extLst>
              </p:cNvPr>
              <p:cNvGrpSpPr/>
              <p:nvPr/>
            </p:nvGrpSpPr>
            <p:grpSpPr>
              <a:xfrm>
                <a:off x="-457930" y="2035301"/>
                <a:ext cx="9247890" cy="4697165"/>
                <a:chOff x="-457930" y="2035301"/>
                <a:chExt cx="9247890" cy="4697165"/>
              </a:xfrm>
            </p:grpSpPr>
            <p:sp>
              <p:nvSpPr>
                <p:cNvPr id="114759" name="三角形 114758">
                  <a:extLst>
                    <a:ext uri="{FF2B5EF4-FFF2-40B4-BE49-F238E27FC236}">
                      <a16:creationId xmlns:a16="http://schemas.microsoft.com/office/drawing/2014/main" id="{BF8F98C2-3A56-B7FE-6E76-D3C9837658F6}"/>
                    </a:ext>
                  </a:extLst>
                </p:cNvPr>
                <p:cNvSpPr/>
                <p:nvPr/>
              </p:nvSpPr>
              <p:spPr>
                <a:xfrm rot="10427932">
                  <a:off x="1706795" y="2206563"/>
                  <a:ext cx="98753" cy="101271"/>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771" name="グループ化 114770">
                  <a:extLst>
                    <a:ext uri="{FF2B5EF4-FFF2-40B4-BE49-F238E27FC236}">
                      <a16:creationId xmlns:a16="http://schemas.microsoft.com/office/drawing/2014/main" id="{CD395E53-FF05-DC2D-78A8-5B79D3DA0BFD}"/>
                    </a:ext>
                  </a:extLst>
                </p:cNvPr>
                <p:cNvGrpSpPr/>
                <p:nvPr/>
              </p:nvGrpSpPr>
              <p:grpSpPr>
                <a:xfrm>
                  <a:off x="-457930" y="2035301"/>
                  <a:ext cx="9247890" cy="4697165"/>
                  <a:chOff x="-457930" y="2035301"/>
                  <a:chExt cx="9247890" cy="4697165"/>
                </a:xfrm>
              </p:grpSpPr>
              <p:sp>
                <p:nvSpPr>
                  <p:cNvPr id="114725" name="角丸四角形 15">
                    <a:extLst>
                      <a:ext uri="{FF2B5EF4-FFF2-40B4-BE49-F238E27FC236}">
                        <a16:creationId xmlns:a16="http://schemas.microsoft.com/office/drawing/2014/main" id="{2BB7021C-7959-1220-84D6-873F3165F672}"/>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grpSp>
                <p:nvGrpSpPr>
                  <p:cNvPr id="114768" name="グループ化 114767">
                    <a:extLst>
                      <a:ext uri="{FF2B5EF4-FFF2-40B4-BE49-F238E27FC236}">
                        <a16:creationId xmlns:a16="http://schemas.microsoft.com/office/drawing/2014/main" id="{CBB8CE46-8898-27A4-7C6B-4357563C0829}"/>
                      </a:ext>
                    </a:extLst>
                  </p:cNvPr>
                  <p:cNvGrpSpPr/>
                  <p:nvPr/>
                </p:nvGrpSpPr>
                <p:grpSpPr>
                  <a:xfrm>
                    <a:off x="-457930" y="2035301"/>
                    <a:ext cx="9247890" cy="4365499"/>
                    <a:chOff x="-457930" y="2035301"/>
                    <a:chExt cx="9247890" cy="4365499"/>
                  </a:xfrm>
                </p:grpSpPr>
                <p:grpSp>
                  <p:nvGrpSpPr>
                    <p:cNvPr id="114767" name="グループ化 114766">
                      <a:extLst>
                        <a:ext uri="{FF2B5EF4-FFF2-40B4-BE49-F238E27FC236}">
                          <a16:creationId xmlns:a16="http://schemas.microsoft.com/office/drawing/2014/main" id="{E009B793-05F3-2A5E-5B6C-FA92202230F0}"/>
                        </a:ext>
                      </a:extLst>
                    </p:cNvPr>
                    <p:cNvGrpSpPr/>
                    <p:nvPr/>
                  </p:nvGrpSpPr>
                  <p:grpSpPr>
                    <a:xfrm>
                      <a:off x="1411690" y="2035301"/>
                      <a:ext cx="5827310" cy="561433"/>
                      <a:chOff x="1411690" y="2035301"/>
                      <a:chExt cx="5827310" cy="561433"/>
                    </a:xfrm>
                  </p:grpSpPr>
                  <p:grpSp>
                    <p:nvGrpSpPr>
                      <p:cNvPr id="19" name="グループ化 18">
                        <a:extLst>
                          <a:ext uri="{FF2B5EF4-FFF2-40B4-BE49-F238E27FC236}">
                            <a16:creationId xmlns:a16="http://schemas.microsoft.com/office/drawing/2014/main" id="{28405D8B-06B6-E136-8907-8CA052FF725C}"/>
                          </a:ext>
                        </a:extLst>
                      </p:cNvPr>
                      <p:cNvGrpSpPr/>
                      <p:nvPr/>
                    </p:nvGrpSpPr>
                    <p:grpSpPr>
                      <a:xfrm>
                        <a:off x="1895475" y="2125983"/>
                        <a:ext cx="5343525" cy="470751"/>
                        <a:chOff x="1895475" y="2149836"/>
                        <a:chExt cx="5343525" cy="470751"/>
                      </a:xfrm>
                    </p:grpSpPr>
                    <p:sp>
                      <p:nvSpPr>
                        <p:cNvPr id="13" name="正方形/長方形 12">
                          <a:extLst>
                            <a:ext uri="{FF2B5EF4-FFF2-40B4-BE49-F238E27FC236}">
                              <a16:creationId xmlns:a16="http://schemas.microsoft.com/office/drawing/2014/main" id="{BF31C725-8AA4-933E-72AE-F96F0E688011}"/>
                            </a:ext>
                          </a:extLst>
                        </p:cNvPr>
                        <p:cNvSpPr/>
                        <p:nvPr/>
                      </p:nvSpPr>
                      <p:spPr>
                        <a:xfrm>
                          <a:off x="1895475" y="2149836"/>
                          <a:ext cx="5343525" cy="47075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FFBAD96-D8BF-D84A-9361-93140CA318DB}"/>
                            </a:ext>
                          </a:extLst>
                        </p:cNvPr>
                        <p:cNvSpPr txBox="1"/>
                        <p:nvPr/>
                      </p:nvSpPr>
                      <p:spPr>
                        <a:xfrm>
                          <a:off x="1979277" y="2203157"/>
                          <a:ext cx="5131533" cy="353943"/>
                        </a:xfrm>
                        <a:prstGeom prst="rect">
                          <a:avLst/>
                        </a:prstGeom>
                        <a:noFill/>
                      </p:spPr>
                      <p:txBody>
                        <a:bodyPr wrap="none" rtlCol="0">
                          <a:spAutoFit/>
                        </a:bodyPr>
                        <a:lstStyle/>
                        <a:p>
                          <a:r>
                            <a:rPr lang="ja-JP" altLang="en-US" sz="1200" dirty="0">
                              <a:solidFill>
                                <a:srgbClr val="005BAD"/>
                              </a:solidFill>
                              <a:latin typeface="+mj-ea"/>
                              <a:ea typeface="+mj-ea"/>
                            </a:rPr>
                            <a:t>地方公共団体の歳入の</a:t>
                          </a:r>
                          <a:r>
                            <a:rPr lang="ja-JP" altLang="en-US" sz="1200">
                              <a:solidFill>
                                <a:srgbClr val="005BAD"/>
                              </a:solidFill>
                              <a:latin typeface="+mj-ea"/>
                              <a:ea typeface="+mj-ea"/>
                            </a:rPr>
                            <a:t>多くは</a:t>
                          </a:r>
                          <a:r>
                            <a:rPr lang="en-US" altLang="ja-JP" sz="1200" dirty="0">
                              <a:solidFill>
                                <a:srgbClr val="005BAD"/>
                              </a:solidFill>
                              <a:latin typeface="+mj-ea"/>
                              <a:ea typeface="+mj-ea"/>
                            </a:rPr>
                            <a:t>  </a:t>
                          </a:r>
                          <a:r>
                            <a:rPr lang="ja-JP" altLang="en-US" sz="1700" spc="30">
                              <a:solidFill>
                                <a:srgbClr val="FF0000"/>
                              </a:solidFill>
                              <a:latin typeface="+mj-ea"/>
                              <a:ea typeface="+mj-ea"/>
                            </a:rPr>
                            <a:t>地方税</a:t>
                          </a:r>
                          <a:r>
                            <a:rPr lang="ja-JP" altLang="en-US" sz="1700" spc="30" dirty="0">
                              <a:solidFill>
                                <a:srgbClr val="FF0000"/>
                              </a:solidFill>
                              <a:latin typeface="+mj-ea"/>
                              <a:ea typeface="+mj-ea"/>
                            </a:rPr>
                            <a:t>と国からの</a:t>
                          </a:r>
                          <a:r>
                            <a:rPr lang="ja-JP" altLang="en-US" sz="1700" spc="30">
                              <a:solidFill>
                                <a:srgbClr val="FF0000"/>
                              </a:solidFill>
                              <a:latin typeface="+mj-ea"/>
                              <a:ea typeface="+mj-ea"/>
                            </a:rPr>
                            <a:t>給付金</a:t>
                          </a:r>
                          <a:r>
                            <a:rPr lang="en-US" altLang="ja-JP" sz="1700" spc="30" dirty="0">
                              <a:solidFill>
                                <a:srgbClr val="FF0000"/>
                              </a:solidFill>
                              <a:latin typeface="+mj-ea"/>
                              <a:ea typeface="+mj-ea"/>
                            </a:rPr>
                            <a:t> </a:t>
                          </a:r>
                          <a:r>
                            <a:rPr lang="ja-JP" altLang="en-US" sz="1200">
                              <a:solidFill>
                                <a:srgbClr val="005BAD"/>
                              </a:solidFill>
                              <a:latin typeface="+mj-ea"/>
                              <a:ea typeface="+mj-ea"/>
                            </a:rPr>
                            <a:t>です</a:t>
                          </a:r>
                          <a:r>
                            <a:rPr lang="ja-JP" altLang="en-US" sz="1200" dirty="0">
                              <a:solidFill>
                                <a:srgbClr val="005BAD"/>
                              </a:solidFill>
                              <a:latin typeface="+mj-ea"/>
                              <a:ea typeface="+mj-ea"/>
                            </a:rPr>
                            <a:t>。</a:t>
                          </a:r>
                        </a:p>
                      </p:txBody>
                    </p:sp>
                  </p:grpSp>
                  <p:grpSp>
                    <p:nvGrpSpPr>
                      <p:cNvPr id="114781" name="グループ化 114780">
                        <a:extLst>
                          <a:ext uri="{FF2B5EF4-FFF2-40B4-BE49-F238E27FC236}">
                            <a16:creationId xmlns:a16="http://schemas.microsoft.com/office/drawing/2014/main" id="{D8BC3C65-85DC-548F-DBC9-E6E1EC451810}"/>
                          </a:ext>
                        </a:extLst>
                      </p:cNvPr>
                      <p:cNvGrpSpPr/>
                      <p:nvPr/>
                    </p:nvGrpSpPr>
                    <p:grpSpPr>
                      <a:xfrm>
                        <a:off x="1411690" y="2035301"/>
                        <a:ext cx="1224272" cy="184291"/>
                        <a:chOff x="1404195" y="2138281"/>
                        <a:chExt cx="1224272" cy="184291"/>
                      </a:xfrm>
                    </p:grpSpPr>
                    <p:sp>
                      <p:nvSpPr>
                        <p:cNvPr id="114784" name="角丸四角形 114783">
                          <a:extLst>
                            <a:ext uri="{FF2B5EF4-FFF2-40B4-BE49-F238E27FC236}">
                              <a16:creationId xmlns:a16="http://schemas.microsoft.com/office/drawing/2014/main" id="{D216CBEC-670C-CAFE-CB39-EF21605F01A4}"/>
                            </a:ext>
                          </a:extLst>
                        </p:cNvPr>
                        <p:cNvSpPr/>
                        <p:nvPr/>
                      </p:nvSpPr>
                      <p:spPr>
                        <a:xfrm rot="21301967">
                          <a:off x="1404195" y="2138281"/>
                          <a:ext cx="1224272" cy="18429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114783" name="テキスト ボックス 114782">
                          <a:extLst>
                            <a:ext uri="{FF2B5EF4-FFF2-40B4-BE49-F238E27FC236}">
                              <a16:creationId xmlns:a16="http://schemas.microsoft.com/office/drawing/2014/main" id="{842CF11E-12EC-AD60-A3B3-89A85EC4C61A}"/>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grpSp>
                <p:grpSp>
                  <p:nvGrpSpPr>
                    <p:cNvPr id="114766" name="グループ化 114765">
                      <a:extLst>
                        <a:ext uri="{FF2B5EF4-FFF2-40B4-BE49-F238E27FC236}">
                          <a16:creationId xmlns:a16="http://schemas.microsoft.com/office/drawing/2014/main" id="{82EEA8F7-325E-281E-B66A-86A4F972F712}"/>
                        </a:ext>
                      </a:extLst>
                    </p:cNvPr>
                    <p:cNvGrpSpPr/>
                    <p:nvPr/>
                  </p:nvGrpSpPr>
                  <p:grpSpPr>
                    <a:xfrm>
                      <a:off x="4418577" y="2687617"/>
                      <a:ext cx="4371383" cy="3713183"/>
                      <a:chOff x="4418577" y="2687617"/>
                      <a:chExt cx="4371383" cy="3713183"/>
                    </a:xfrm>
                  </p:grpSpPr>
                  <p:sp>
                    <p:nvSpPr>
                      <p:cNvPr id="114690" name="テキスト ボックス 114689">
                        <a:extLst>
                          <a:ext uri="{FF2B5EF4-FFF2-40B4-BE49-F238E27FC236}">
                            <a16:creationId xmlns:a16="http://schemas.microsoft.com/office/drawing/2014/main" id="{849A038E-E9E3-6413-6D18-2736906E0374}"/>
                          </a:ext>
                        </a:extLst>
                      </p:cNvPr>
                      <p:cNvSpPr txBox="1"/>
                      <p:nvPr/>
                    </p:nvSpPr>
                    <p:spPr>
                      <a:xfrm>
                        <a:off x="5317574" y="2687617"/>
                        <a:ext cx="1733167" cy="246221"/>
                      </a:xfrm>
                      <a:prstGeom prst="rect">
                        <a:avLst/>
                      </a:prstGeom>
                      <a:noFill/>
                    </p:spPr>
                    <p:txBody>
                      <a:bodyPr wrap="none" lIns="0" tIns="0" rIns="0" bIns="0" rtlCol="0">
                        <a:spAutoFit/>
                      </a:bodyPr>
                      <a:lstStyle/>
                      <a:p>
                        <a:pPr algn="ctr"/>
                        <a:r>
                          <a:rPr kumimoji="1" lang="ja-JP" altLang="en-US" sz="1600" spc="-90"/>
                          <a:t>静岡県の</a:t>
                        </a:r>
                        <a:r>
                          <a:rPr kumimoji="1" lang="ja-JP" altLang="en-US" sz="1600" spc="-90">
                            <a:solidFill>
                              <a:srgbClr val="FF0000"/>
                            </a:solidFill>
                          </a:rPr>
                          <a:t>歳入</a:t>
                        </a:r>
                        <a:r>
                          <a:rPr kumimoji="1" lang="ja-JP" altLang="en-US" sz="1600" spc="-90"/>
                          <a:t>の内訳</a:t>
                        </a:r>
                      </a:p>
                    </p:txBody>
                  </p:sp>
                  <p:grpSp>
                    <p:nvGrpSpPr>
                      <p:cNvPr id="114718" name="グループ化 114717">
                        <a:extLst>
                          <a:ext uri="{FF2B5EF4-FFF2-40B4-BE49-F238E27FC236}">
                            <a16:creationId xmlns:a16="http://schemas.microsoft.com/office/drawing/2014/main" id="{C6A8D15B-A833-8A9F-2DED-4BD17C52837F}"/>
                          </a:ext>
                        </a:extLst>
                      </p:cNvPr>
                      <p:cNvGrpSpPr/>
                      <p:nvPr/>
                    </p:nvGrpSpPr>
                    <p:grpSpPr>
                      <a:xfrm>
                        <a:off x="4418577" y="2949575"/>
                        <a:ext cx="793488" cy="3451225"/>
                        <a:chOff x="4334137" y="2949575"/>
                        <a:chExt cx="793488" cy="3451225"/>
                      </a:xfrm>
                    </p:grpSpPr>
                    <p:cxnSp>
                      <p:nvCxnSpPr>
                        <p:cNvPr id="114692" name="直線コネクタ 114691">
                          <a:extLst>
                            <a:ext uri="{FF2B5EF4-FFF2-40B4-BE49-F238E27FC236}">
                              <a16:creationId xmlns:a16="http://schemas.microsoft.com/office/drawing/2014/main" id="{2F42E984-9906-AF1A-C9EF-A4610176F933}"/>
                            </a:ext>
                          </a:extLst>
                        </p:cNvPr>
                        <p:cNvCxnSpPr>
                          <a:cxnSpLocks/>
                        </p:cNvCxnSpPr>
                        <p:nvPr/>
                      </p:nvCxnSpPr>
                      <p:spPr>
                        <a:xfrm flipH="1">
                          <a:off x="4981575" y="2956651"/>
                          <a:ext cx="1460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697" name="直線コネクタ 114696">
                          <a:extLst>
                            <a:ext uri="{FF2B5EF4-FFF2-40B4-BE49-F238E27FC236}">
                              <a16:creationId xmlns:a16="http://schemas.microsoft.com/office/drawing/2014/main" id="{A52D790B-2FD5-4B82-0FDA-A66168CD6D65}"/>
                            </a:ext>
                          </a:extLst>
                        </p:cNvPr>
                        <p:cNvCxnSpPr>
                          <a:cxnSpLocks/>
                        </p:cNvCxnSpPr>
                        <p:nvPr/>
                      </p:nvCxnSpPr>
                      <p:spPr>
                        <a:xfrm>
                          <a:off x="4334137" y="4668209"/>
                          <a:ext cx="647438" cy="554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3" name="直線コネクタ 114702">
                          <a:extLst>
                            <a:ext uri="{FF2B5EF4-FFF2-40B4-BE49-F238E27FC236}">
                              <a16:creationId xmlns:a16="http://schemas.microsoft.com/office/drawing/2014/main" id="{B96409FB-55BD-04F9-BD5F-7608D3ECAF57}"/>
                            </a:ext>
                          </a:extLst>
                        </p:cNvPr>
                        <p:cNvCxnSpPr>
                          <a:cxnSpLocks/>
                        </p:cNvCxnSpPr>
                        <p:nvPr/>
                      </p:nvCxnSpPr>
                      <p:spPr>
                        <a:xfrm flipH="1">
                          <a:off x="4981575" y="6394590"/>
                          <a:ext cx="1460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9" name="直線コネクタ 114708">
                          <a:extLst>
                            <a:ext uri="{FF2B5EF4-FFF2-40B4-BE49-F238E27FC236}">
                              <a16:creationId xmlns:a16="http://schemas.microsoft.com/office/drawing/2014/main" id="{722A865E-6194-C50E-81DF-D6D16A23BFE4}"/>
                            </a:ext>
                          </a:extLst>
                        </p:cNvPr>
                        <p:cNvCxnSpPr>
                          <a:cxnSpLocks/>
                        </p:cNvCxnSpPr>
                        <p:nvPr/>
                      </p:nvCxnSpPr>
                      <p:spPr>
                        <a:xfrm>
                          <a:off x="4987925" y="2949575"/>
                          <a:ext cx="0" cy="34512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4779" name="テキスト ボックス 114778">
                        <a:extLst>
                          <a:ext uri="{FF2B5EF4-FFF2-40B4-BE49-F238E27FC236}">
                            <a16:creationId xmlns:a16="http://schemas.microsoft.com/office/drawing/2014/main" id="{B01B3B95-1DDD-DFA6-0540-8CD1FDA7FA20}"/>
                          </a:ext>
                        </a:extLst>
                      </p:cNvPr>
                      <p:cNvSpPr txBox="1"/>
                      <p:nvPr/>
                    </p:nvSpPr>
                    <p:spPr>
                      <a:xfrm>
                        <a:off x="5229862" y="2885824"/>
                        <a:ext cx="1685275"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grpSp>
                    <p:nvGrpSpPr>
                      <p:cNvPr id="114889" name="グループ化 114888">
                        <a:extLst>
                          <a:ext uri="{FF2B5EF4-FFF2-40B4-BE49-F238E27FC236}">
                            <a16:creationId xmlns:a16="http://schemas.microsoft.com/office/drawing/2014/main" id="{193B5810-3ACB-9884-9175-F0AA103A013A}"/>
                          </a:ext>
                        </a:extLst>
                      </p:cNvPr>
                      <p:cNvGrpSpPr/>
                      <p:nvPr/>
                    </p:nvGrpSpPr>
                    <p:grpSpPr>
                      <a:xfrm>
                        <a:off x="5330302" y="3192686"/>
                        <a:ext cx="3459658" cy="1416032"/>
                        <a:chOff x="5330302" y="3156590"/>
                        <a:chExt cx="3459658" cy="1416032"/>
                      </a:xfrm>
                    </p:grpSpPr>
                    <p:grpSp>
                      <p:nvGrpSpPr>
                        <p:cNvPr id="114786" name="グループ化 114785">
                          <a:extLst>
                            <a:ext uri="{FF2B5EF4-FFF2-40B4-BE49-F238E27FC236}">
                              <a16:creationId xmlns:a16="http://schemas.microsoft.com/office/drawing/2014/main" id="{C668B5A1-DF41-B56E-D395-0E099F7D439A}"/>
                            </a:ext>
                          </a:extLst>
                        </p:cNvPr>
                        <p:cNvGrpSpPr/>
                        <p:nvPr/>
                      </p:nvGrpSpPr>
                      <p:grpSpPr>
                        <a:xfrm>
                          <a:off x="5330302" y="3156590"/>
                          <a:ext cx="1462382" cy="162853"/>
                          <a:chOff x="5243299" y="3393974"/>
                          <a:chExt cx="1462382" cy="162853"/>
                        </a:xfrm>
                      </p:grpSpPr>
                      <p:sp>
                        <p:nvSpPr>
                          <p:cNvPr id="114726" name="テキスト ボックス 114725">
                            <a:extLst>
                              <a:ext uri="{FF2B5EF4-FFF2-40B4-BE49-F238E27FC236}">
                                <a16:creationId xmlns:a16="http://schemas.microsoft.com/office/drawing/2014/main" id="{F919E64C-FB2D-C38E-ABD0-E2168290BF21}"/>
                              </a:ext>
                            </a:extLst>
                          </p:cNvPr>
                          <p:cNvSpPr txBox="1"/>
                          <p:nvPr/>
                        </p:nvSpPr>
                        <p:spPr>
                          <a:xfrm>
                            <a:off x="5407035" y="3402939"/>
                            <a:ext cx="39686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県民税 </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9" name="テキスト ボックス 114728">
                            <a:extLst>
                              <a:ext uri="{FF2B5EF4-FFF2-40B4-BE49-F238E27FC236}">
                                <a16:creationId xmlns:a16="http://schemas.microsoft.com/office/drawing/2014/main" id="{449B8F28-D069-E454-DE8B-0582F5A642BC}"/>
                              </a:ext>
                            </a:extLst>
                          </p:cNvPr>
                          <p:cNvSpPr txBox="1"/>
                          <p:nvPr/>
                        </p:nvSpPr>
                        <p:spPr>
                          <a:xfrm>
                            <a:off x="6097182" y="3393974"/>
                            <a:ext cx="608499"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1,343</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6" name="正方形/長方形 114745">
                            <a:extLst>
                              <a:ext uri="{FF2B5EF4-FFF2-40B4-BE49-F238E27FC236}">
                                <a16:creationId xmlns:a16="http://schemas.microsoft.com/office/drawing/2014/main" id="{35B00BFF-31F5-8773-FBED-C9A9A703CF34}"/>
                              </a:ext>
                            </a:extLst>
                          </p:cNvPr>
                          <p:cNvSpPr/>
                          <p:nvPr/>
                        </p:nvSpPr>
                        <p:spPr>
                          <a:xfrm>
                            <a:off x="5243299" y="3403417"/>
                            <a:ext cx="128412" cy="149456"/>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65" name="直線コネクタ 114764">
                            <a:extLst>
                              <a:ext uri="{FF2B5EF4-FFF2-40B4-BE49-F238E27FC236}">
                                <a16:creationId xmlns:a16="http://schemas.microsoft.com/office/drawing/2014/main" id="{6BC9B8D8-BF99-8595-4F13-7110A3F05AC7}"/>
                              </a:ext>
                            </a:extLst>
                          </p:cNvPr>
                          <p:cNvCxnSpPr>
                            <a:cxnSpLocks/>
                          </p:cNvCxnSpPr>
                          <p:nvPr/>
                        </p:nvCxnSpPr>
                        <p:spPr>
                          <a:xfrm>
                            <a:off x="5842924" y="3476063"/>
                            <a:ext cx="178001"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11" name="グループ化 114710">
                          <a:extLst>
                            <a:ext uri="{FF2B5EF4-FFF2-40B4-BE49-F238E27FC236}">
                              <a16:creationId xmlns:a16="http://schemas.microsoft.com/office/drawing/2014/main" id="{F1BEC8ED-A6BC-7D67-E100-2C35CDE97F7F}"/>
                            </a:ext>
                          </a:extLst>
                        </p:cNvPr>
                        <p:cNvGrpSpPr/>
                        <p:nvPr/>
                      </p:nvGrpSpPr>
                      <p:grpSpPr>
                        <a:xfrm>
                          <a:off x="5330302" y="3472603"/>
                          <a:ext cx="2817237" cy="394705"/>
                          <a:chOff x="5243299" y="3461706"/>
                          <a:chExt cx="2817237" cy="394705"/>
                        </a:xfrm>
                      </p:grpSpPr>
                      <p:sp>
                        <p:nvSpPr>
                          <p:cNvPr id="114712" name="テキスト ボックス 114711">
                            <a:extLst>
                              <a:ext uri="{FF2B5EF4-FFF2-40B4-BE49-F238E27FC236}">
                                <a16:creationId xmlns:a16="http://schemas.microsoft.com/office/drawing/2014/main" id="{BFF799CE-AB5B-A9FE-3F69-53E5EDE2B07E}"/>
                              </a:ext>
                            </a:extLst>
                          </p:cNvPr>
                          <p:cNvSpPr txBox="1"/>
                          <p:nvPr/>
                        </p:nvSpPr>
                        <p:spPr>
                          <a:xfrm>
                            <a:off x="5407035" y="3470671"/>
                            <a:ext cx="396866" cy="13989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事業税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3" name="テキスト ボックス 114712">
                            <a:extLst>
                              <a:ext uri="{FF2B5EF4-FFF2-40B4-BE49-F238E27FC236}">
                                <a16:creationId xmlns:a16="http://schemas.microsoft.com/office/drawing/2014/main" id="{8A7BBE1D-34E1-CD8B-C3AB-87086CBC79B3}"/>
                              </a:ext>
                            </a:extLst>
                          </p:cNvPr>
                          <p:cNvSpPr txBox="1"/>
                          <p:nvPr/>
                        </p:nvSpPr>
                        <p:spPr>
                          <a:xfrm>
                            <a:off x="6106380" y="3461706"/>
                            <a:ext cx="592159"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1,483</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4" name="正方形/長方形 114713">
                            <a:extLst>
                              <a:ext uri="{FF2B5EF4-FFF2-40B4-BE49-F238E27FC236}">
                                <a16:creationId xmlns:a16="http://schemas.microsoft.com/office/drawing/2014/main" id="{DFD56128-9EBD-C5CD-A9FD-7B2CEC73F664}"/>
                              </a:ext>
                            </a:extLst>
                          </p:cNvPr>
                          <p:cNvSpPr/>
                          <p:nvPr/>
                        </p:nvSpPr>
                        <p:spPr>
                          <a:xfrm>
                            <a:off x="5243299" y="3471149"/>
                            <a:ext cx="128412" cy="149456"/>
                          </a:xfrm>
                          <a:prstGeom prst="rect">
                            <a:avLst/>
                          </a:prstGeom>
                          <a:solidFill>
                            <a:srgbClr val="03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15" name="直線コネクタ 114714">
                            <a:extLst>
                              <a:ext uri="{FF2B5EF4-FFF2-40B4-BE49-F238E27FC236}">
                                <a16:creationId xmlns:a16="http://schemas.microsoft.com/office/drawing/2014/main" id="{B082BC47-D341-2384-CE1D-CCA9C31E97D4}"/>
                              </a:ext>
                            </a:extLst>
                          </p:cNvPr>
                          <p:cNvCxnSpPr>
                            <a:cxnSpLocks/>
                          </p:cNvCxnSpPr>
                          <p:nvPr/>
                        </p:nvCxnSpPr>
                        <p:spPr>
                          <a:xfrm>
                            <a:off x="5834826" y="3543795"/>
                            <a:ext cx="195853"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114755" name="直線コネクタ 114754">
                            <a:extLst>
                              <a:ext uri="{FF2B5EF4-FFF2-40B4-BE49-F238E27FC236}">
                                <a16:creationId xmlns:a16="http://schemas.microsoft.com/office/drawing/2014/main" id="{EBE7D4D7-9410-352B-1980-13855257961A}"/>
                              </a:ext>
                            </a:extLst>
                          </p:cNvPr>
                          <p:cNvCxnSpPr>
                            <a:cxnSpLocks/>
                          </p:cNvCxnSpPr>
                          <p:nvPr/>
                        </p:nvCxnSpPr>
                        <p:spPr>
                          <a:xfrm>
                            <a:off x="7792581" y="3856411"/>
                            <a:ext cx="267955"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16" name="グループ化 114715">
                          <a:extLst>
                            <a:ext uri="{FF2B5EF4-FFF2-40B4-BE49-F238E27FC236}">
                              <a16:creationId xmlns:a16="http://schemas.microsoft.com/office/drawing/2014/main" id="{6C141749-3F00-FE5C-FF39-74B1B231E9B6}"/>
                            </a:ext>
                          </a:extLst>
                        </p:cNvPr>
                        <p:cNvGrpSpPr/>
                        <p:nvPr/>
                      </p:nvGrpSpPr>
                      <p:grpSpPr>
                        <a:xfrm>
                          <a:off x="5330302" y="3780260"/>
                          <a:ext cx="1423317" cy="792362"/>
                          <a:chOff x="5243299" y="3521082"/>
                          <a:chExt cx="1423317" cy="792362"/>
                        </a:xfrm>
                      </p:grpSpPr>
                      <p:sp>
                        <p:nvSpPr>
                          <p:cNvPr id="114717" name="テキスト ボックス 114716">
                            <a:extLst>
                              <a:ext uri="{FF2B5EF4-FFF2-40B4-BE49-F238E27FC236}">
                                <a16:creationId xmlns:a16="http://schemas.microsoft.com/office/drawing/2014/main" id="{AB72026E-0D6B-3206-FADB-01C46C8B5098}"/>
                              </a:ext>
                            </a:extLst>
                          </p:cNvPr>
                          <p:cNvSpPr txBox="1"/>
                          <p:nvPr/>
                        </p:nvSpPr>
                        <p:spPr>
                          <a:xfrm>
                            <a:off x="5410603" y="3530047"/>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地方消費税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9" name="テキスト ボックス 114718">
                            <a:extLst>
                              <a:ext uri="{FF2B5EF4-FFF2-40B4-BE49-F238E27FC236}">
                                <a16:creationId xmlns:a16="http://schemas.microsoft.com/office/drawing/2014/main" id="{EE9343B2-D1E7-8D1E-F7D2-B114545F1245}"/>
                              </a:ext>
                            </a:extLst>
                          </p:cNvPr>
                          <p:cNvSpPr txBox="1"/>
                          <p:nvPr/>
                        </p:nvSpPr>
                        <p:spPr>
                          <a:xfrm>
                            <a:off x="6091844" y="3521082"/>
                            <a:ext cx="574772"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1,011</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0" name="正方形/長方形 114719">
                            <a:extLst>
                              <a:ext uri="{FF2B5EF4-FFF2-40B4-BE49-F238E27FC236}">
                                <a16:creationId xmlns:a16="http://schemas.microsoft.com/office/drawing/2014/main" id="{C3F41CEB-1F5E-EDFD-1C1C-04C79D56D6F0}"/>
                              </a:ext>
                            </a:extLst>
                          </p:cNvPr>
                          <p:cNvSpPr/>
                          <p:nvPr/>
                        </p:nvSpPr>
                        <p:spPr>
                          <a:xfrm>
                            <a:off x="5243299" y="3530525"/>
                            <a:ext cx="128412" cy="149456"/>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14751" name="テキスト ボックス 114750">
                            <a:extLst>
                              <a:ext uri="{FF2B5EF4-FFF2-40B4-BE49-F238E27FC236}">
                                <a16:creationId xmlns:a16="http://schemas.microsoft.com/office/drawing/2014/main" id="{5EF1C08F-ABCA-5B53-134B-D22F34A163BA}"/>
                              </a:ext>
                            </a:extLst>
                          </p:cNvPr>
                          <p:cNvSpPr txBox="1"/>
                          <p:nvPr/>
                        </p:nvSpPr>
                        <p:spPr>
                          <a:xfrm>
                            <a:off x="5410603" y="415568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軽油引取税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52" name="テキスト ボックス 114751">
                            <a:extLst>
                              <a:ext uri="{FF2B5EF4-FFF2-40B4-BE49-F238E27FC236}">
                                <a16:creationId xmlns:a16="http://schemas.microsoft.com/office/drawing/2014/main" id="{CD3B8BBA-0621-4150-BA4C-21B0E2B3888D}"/>
                              </a:ext>
                            </a:extLst>
                          </p:cNvPr>
                          <p:cNvSpPr txBox="1"/>
                          <p:nvPr/>
                        </p:nvSpPr>
                        <p:spPr>
                          <a:xfrm>
                            <a:off x="6197717" y="4159556"/>
                            <a:ext cx="461062"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373</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53" name="正方形/長方形 114752">
                            <a:extLst>
                              <a:ext uri="{FF2B5EF4-FFF2-40B4-BE49-F238E27FC236}">
                                <a16:creationId xmlns:a16="http://schemas.microsoft.com/office/drawing/2014/main" id="{A6354472-F0DA-9C75-09B5-08DEDB903497}"/>
                              </a:ext>
                            </a:extLst>
                          </p:cNvPr>
                          <p:cNvSpPr/>
                          <p:nvPr/>
                        </p:nvSpPr>
                        <p:spPr>
                          <a:xfrm>
                            <a:off x="5243299" y="4156167"/>
                            <a:ext cx="128412" cy="149456"/>
                          </a:xfrm>
                          <a:prstGeom prst="rect">
                            <a:avLst/>
                          </a:prstGeom>
                          <a:solidFill>
                            <a:srgbClr val="BFE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722" name="グループ化 114721">
                          <a:extLst>
                            <a:ext uri="{FF2B5EF4-FFF2-40B4-BE49-F238E27FC236}">
                              <a16:creationId xmlns:a16="http://schemas.microsoft.com/office/drawing/2014/main" id="{466888DE-688A-9FF7-718B-40B50F78B996}"/>
                            </a:ext>
                          </a:extLst>
                        </p:cNvPr>
                        <p:cNvGrpSpPr/>
                        <p:nvPr/>
                      </p:nvGrpSpPr>
                      <p:grpSpPr>
                        <a:xfrm>
                          <a:off x="5330302" y="4097512"/>
                          <a:ext cx="1413399" cy="157673"/>
                          <a:chOff x="5243299" y="3602164"/>
                          <a:chExt cx="1413399" cy="157673"/>
                        </a:xfrm>
                      </p:grpSpPr>
                      <p:sp>
                        <p:nvSpPr>
                          <p:cNvPr id="114723" name="テキスト ボックス 114722">
                            <a:extLst>
                              <a:ext uri="{FF2B5EF4-FFF2-40B4-BE49-F238E27FC236}">
                                <a16:creationId xmlns:a16="http://schemas.microsoft.com/office/drawing/2014/main" id="{B809BA41-849A-6111-B9EC-71A9A46ABE46}"/>
                              </a:ext>
                            </a:extLst>
                          </p:cNvPr>
                          <p:cNvSpPr txBox="1"/>
                          <p:nvPr/>
                        </p:nvSpPr>
                        <p:spPr>
                          <a:xfrm>
                            <a:off x="5421473" y="3602164"/>
                            <a:ext cx="52893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自動車税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4" name="テキスト ボックス 114723">
                            <a:extLst>
                              <a:ext uri="{FF2B5EF4-FFF2-40B4-BE49-F238E27FC236}">
                                <a16:creationId xmlns:a16="http://schemas.microsoft.com/office/drawing/2014/main" id="{1FD3FE66-6F05-CDDF-73F3-77115970DDB9}"/>
                              </a:ext>
                            </a:extLst>
                          </p:cNvPr>
                          <p:cNvSpPr txBox="1"/>
                          <p:nvPr/>
                        </p:nvSpPr>
                        <p:spPr>
                          <a:xfrm>
                            <a:off x="6181310" y="3605949"/>
                            <a:ext cx="47538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569</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8" name="正方形/長方形 114727">
                            <a:extLst>
                              <a:ext uri="{FF2B5EF4-FFF2-40B4-BE49-F238E27FC236}">
                                <a16:creationId xmlns:a16="http://schemas.microsoft.com/office/drawing/2014/main" id="{8819B305-85E5-967E-B3B2-7D88527772A0}"/>
                              </a:ext>
                            </a:extLst>
                          </p:cNvPr>
                          <p:cNvSpPr/>
                          <p:nvPr/>
                        </p:nvSpPr>
                        <p:spPr>
                          <a:xfrm>
                            <a:off x="5243299" y="3607819"/>
                            <a:ext cx="128412" cy="149456"/>
                          </a:xfrm>
                          <a:prstGeom prst="rect">
                            <a:avLst/>
                          </a:prstGeom>
                          <a:solidFill>
                            <a:srgbClr val="990099"/>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775" name="グループ化 114774">
                          <a:extLst>
                            <a:ext uri="{FF2B5EF4-FFF2-40B4-BE49-F238E27FC236}">
                              <a16:creationId xmlns:a16="http://schemas.microsoft.com/office/drawing/2014/main" id="{D3394EAD-FDEA-51A8-06A1-755D87DC025B}"/>
                            </a:ext>
                          </a:extLst>
                        </p:cNvPr>
                        <p:cNvGrpSpPr/>
                        <p:nvPr/>
                      </p:nvGrpSpPr>
                      <p:grpSpPr>
                        <a:xfrm>
                          <a:off x="7033384" y="3162001"/>
                          <a:ext cx="1747861" cy="157442"/>
                          <a:chOff x="5226582" y="3399385"/>
                          <a:chExt cx="1747861" cy="157442"/>
                        </a:xfrm>
                      </p:grpSpPr>
                      <p:sp>
                        <p:nvSpPr>
                          <p:cNvPr id="114776" name="テキスト ボックス 114775">
                            <a:extLst>
                              <a:ext uri="{FF2B5EF4-FFF2-40B4-BE49-F238E27FC236}">
                                <a16:creationId xmlns:a16="http://schemas.microsoft.com/office/drawing/2014/main" id="{CA0C98F4-53F4-2779-9511-A54ADAE7AABA}"/>
                              </a:ext>
                            </a:extLst>
                          </p:cNvPr>
                          <p:cNvSpPr txBox="1"/>
                          <p:nvPr/>
                        </p:nvSpPr>
                        <p:spPr>
                          <a:xfrm>
                            <a:off x="5407035" y="3402939"/>
                            <a:ext cx="1041163" cy="153888"/>
                          </a:xfrm>
                          <a:prstGeom prst="rect">
                            <a:avLst/>
                          </a:prstGeom>
                          <a:noFill/>
                          <a:ln>
                            <a:noFill/>
                          </a:ln>
                        </p:spPr>
                        <p:txBody>
                          <a:bodyPr wrap="square" lIns="0" tIns="0" rIns="0" bIns="0" rtlCol="0">
                            <a:spAutoFit/>
                          </a:bodyPr>
                          <a:lstStyle/>
                          <a:p>
                            <a:r>
                              <a:rPr lang="ja-JP" altLang="en-US" sz="1000" spc="-50">
                                <a:ln w="5080">
                                  <a:noFill/>
                                </a:ln>
                                <a:latin typeface="HGPｺﾞｼｯｸE" panose="020B0900000000000000" pitchFamily="50" charset="-128"/>
                                <a:ea typeface="HGPｺﾞｼｯｸE" panose="020B0900000000000000" pitchFamily="50" charset="-128"/>
                              </a:rPr>
                              <a:t>地方消費税清算金</a:t>
                            </a:r>
                            <a:endParaRPr kumimoji="1" lang="en-US" altLang="ja-JP" sz="1000" spc="-50" dirty="0">
                              <a:ln w="5080">
                                <a:noFill/>
                              </a:ln>
                              <a:effectLst/>
                              <a:latin typeface="HGPｺﾞｼｯｸE" panose="020B0900000000000000" pitchFamily="50" charset="-128"/>
                              <a:ea typeface="HGPｺﾞｼｯｸE" panose="020B0900000000000000" pitchFamily="50" charset="-128"/>
                            </a:endParaRPr>
                          </a:p>
                        </p:txBody>
                      </p:sp>
                      <p:sp>
                        <p:nvSpPr>
                          <p:cNvPr id="114777" name="テキスト ボックス 114776">
                            <a:extLst>
                              <a:ext uri="{FF2B5EF4-FFF2-40B4-BE49-F238E27FC236}">
                                <a16:creationId xmlns:a16="http://schemas.microsoft.com/office/drawing/2014/main" id="{7C36D085-D29C-D0E5-46E3-C6FA4A5CDDAD}"/>
                              </a:ext>
                            </a:extLst>
                          </p:cNvPr>
                          <p:cNvSpPr txBox="1"/>
                          <p:nvPr/>
                        </p:nvSpPr>
                        <p:spPr>
                          <a:xfrm>
                            <a:off x="6398653" y="3399385"/>
                            <a:ext cx="575790"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1,844</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93" name="正方形/長方形 114792">
                            <a:extLst>
                              <a:ext uri="{FF2B5EF4-FFF2-40B4-BE49-F238E27FC236}">
                                <a16:creationId xmlns:a16="http://schemas.microsoft.com/office/drawing/2014/main" id="{A0646FCE-7460-ED68-1BE9-954AEC3ED14D}"/>
                              </a:ext>
                            </a:extLst>
                          </p:cNvPr>
                          <p:cNvSpPr/>
                          <p:nvPr/>
                        </p:nvSpPr>
                        <p:spPr>
                          <a:xfrm>
                            <a:off x="5226582" y="3407046"/>
                            <a:ext cx="128412" cy="149456"/>
                          </a:xfrm>
                          <a:prstGeom prst="rect">
                            <a:avLst/>
                          </a:prstGeom>
                          <a:solidFill>
                            <a:srgbClr val="FFF1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114834" name="直線コネクタ 114833">
                          <a:extLst>
                            <a:ext uri="{FF2B5EF4-FFF2-40B4-BE49-F238E27FC236}">
                              <a16:creationId xmlns:a16="http://schemas.microsoft.com/office/drawing/2014/main" id="{59DD486B-8395-391A-F4D5-A36E6EA2DCDE}"/>
                            </a:ext>
                          </a:extLst>
                        </p:cNvPr>
                        <p:cNvCxnSpPr>
                          <a:cxnSpLocks/>
                          <a:stCxn id="114723" idx="3"/>
                        </p:cNvCxnSpPr>
                        <p:nvPr/>
                      </p:nvCxnSpPr>
                      <p:spPr>
                        <a:xfrm>
                          <a:off x="6037413" y="4174456"/>
                          <a:ext cx="196982"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nvGrpSpPr>
                        <p:cNvPr id="114851" name="グループ化 114850">
                          <a:extLst>
                            <a:ext uri="{FF2B5EF4-FFF2-40B4-BE49-F238E27FC236}">
                              <a16:creationId xmlns:a16="http://schemas.microsoft.com/office/drawing/2014/main" id="{414657AC-DE41-B9C8-043B-C1E85C9F502F}"/>
                            </a:ext>
                          </a:extLst>
                        </p:cNvPr>
                        <p:cNvGrpSpPr/>
                        <p:nvPr/>
                      </p:nvGrpSpPr>
                      <p:grpSpPr>
                        <a:xfrm>
                          <a:off x="7033384" y="3473365"/>
                          <a:ext cx="1747182" cy="162853"/>
                          <a:chOff x="5228293" y="3464314"/>
                          <a:chExt cx="1747182" cy="162853"/>
                        </a:xfrm>
                      </p:grpSpPr>
                      <p:sp>
                        <p:nvSpPr>
                          <p:cNvPr id="114852" name="テキスト ボックス 114851">
                            <a:extLst>
                              <a:ext uri="{FF2B5EF4-FFF2-40B4-BE49-F238E27FC236}">
                                <a16:creationId xmlns:a16="http://schemas.microsoft.com/office/drawing/2014/main" id="{58965B82-3777-2051-868F-5CA708087516}"/>
                              </a:ext>
                            </a:extLst>
                          </p:cNvPr>
                          <p:cNvSpPr txBox="1"/>
                          <p:nvPr/>
                        </p:nvSpPr>
                        <p:spPr>
                          <a:xfrm>
                            <a:off x="5401624" y="347327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諸収入</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53" name="テキスト ボックス 114852">
                            <a:extLst>
                              <a:ext uri="{FF2B5EF4-FFF2-40B4-BE49-F238E27FC236}">
                                <a16:creationId xmlns:a16="http://schemas.microsoft.com/office/drawing/2014/main" id="{A8FBFFA1-B34F-1E23-92FF-995D2EF7CF8D}"/>
                              </a:ext>
                            </a:extLst>
                          </p:cNvPr>
                          <p:cNvSpPr txBox="1"/>
                          <p:nvPr/>
                        </p:nvSpPr>
                        <p:spPr>
                          <a:xfrm>
                            <a:off x="6496912" y="346431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315</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54" name="正方形/長方形 114853">
                            <a:extLst>
                              <a:ext uri="{FF2B5EF4-FFF2-40B4-BE49-F238E27FC236}">
                                <a16:creationId xmlns:a16="http://schemas.microsoft.com/office/drawing/2014/main" id="{8670591D-C784-D1C6-D7B5-F660D540BDA2}"/>
                              </a:ext>
                            </a:extLst>
                          </p:cNvPr>
                          <p:cNvSpPr/>
                          <p:nvPr/>
                        </p:nvSpPr>
                        <p:spPr>
                          <a:xfrm>
                            <a:off x="5228293" y="3477386"/>
                            <a:ext cx="128412" cy="149456"/>
                          </a:xfrm>
                          <a:prstGeom prst="rect">
                            <a:avLst/>
                          </a:prstGeom>
                          <a:solidFill>
                            <a:srgbClr val="C9ACE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55" name="直線コネクタ 114854">
                            <a:extLst>
                              <a:ext uri="{FF2B5EF4-FFF2-40B4-BE49-F238E27FC236}">
                                <a16:creationId xmlns:a16="http://schemas.microsoft.com/office/drawing/2014/main" id="{1757DE8F-2AA6-AE28-F175-5078B09A189E}"/>
                              </a:ext>
                            </a:extLst>
                          </p:cNvPr>
                          <p:cNvCxnSpPr>
                            <a:cxnSpLocks/>
                          </p:cNvCxnSpPr>
                          <p:nvPr/>
                        </p:nvCxnSpPr>
                        <p:spPr>
                          <a:xfrm>
                            <a:off x="5824533" y="3546403"/>
                            <a:ext cx="517914"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64" name="グループ化 114863">
                          <a:extLst>
                            <a:ext uri="{FF2B5EF4-FFF2-40B4-BE49-F238E27FC236}">
                              <a16:creationId xmlns:a16="http://schemas.microsoft.com/office/drawing/2014/main" id="{5E01A851-C63F-678B-91A7-1DF2B0DBBADF}"/>
                            </a:ext>
                          </a:extLst>
                        </p:cNvPr>
                        <p:cNvGrpSpPr/>
                        <p:nvPr/>
                      </p:nvGrpSpPr>
                      <p:grpSpPr>
                        <a:xfrm>
                          <a:off x="7033384" y="3777354"/>
                          <a:ext cx="1752595" cy="162853"/>
                          <a:chOff x="5228293" y="3280349"/>
                          <a:chExt cx="1752595" cy="162853"/>
                        </a:xfrm>
                      </p:grpSpPr>
                      <p:sp>
                        <p:nvSpPr>
                          <p:cNvPr id="114865" name="テキスト ボックス 114864">
                            <a:extLst>
                              <a:ext uri="{FF2B5EF4-FFF2-40B4-BE49-F238E27FC236}">
                                <a16:creationId xmlns:a16="http://schemas.microsoft.com/office/drawing/2014/main" id="{381B0920-452D-F258-2696-0A4FE1EF12F3}"/>
                              </a:ext>
                            </a:extLst>
                          </p:cNvPr>
                          <p:cNvSpPr txBox="1"/>
                          <p:nvPr/>
                        </p:nvSpPr>
                        <p:spPr>
                          <a:xfrm>
                            <a:off x="5396213" y="3289314"/>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地方交付税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6" name="テキスト ボックス 114865">
                            <a:extLst>
                              <a:ext uri="{FF2B5EF4-FFF2-40B4-BE49-F238E27FC236}">
                                <a16:creationId xmlns:a16="http://schemas.microsoft.com/office/drawing/2014/main" id="{D4207929-86BF-7774-CC4C-4363A069A845}"/>
                              </a:ext>
                            </a:extLst>
                          </p:cNvPr>
                          <p:cNvSpPr txBox="1"/>
                          <p:nvPr/>
                        </p:nvSpPr>
                        <p:spPr>
                          <a:xfrm>
                            <a:off x="6402020" y="3280349"/>
                            <a:ext cx="57886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1,865</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7" name="正方形/長方形 114866">
                            <a:extLst>
                              <a:ext uri="{FF2B5EF4-FFF2-40B4-BE49-F238E27FC236}">
                                <a16:creationId xmlns:a16="http://schemas.microsoft.com/office/drawing/2014/main" id="{CA4B7518-F6D2-8542-0EA3-B64E0F521AD5}"/>
                              </a:ext>
                            </a:extLst>
                          </p:cNvPr>
                          <p:cNvSpPr/>
                          <p:nvPr/>
                        </p:nvSpPr>
                        <p:spPr>
                          <a:xfrm>
                            <a:off x="5228293" y="3293421"/>
                            <a:ext cx="128412" cy="149456"/>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70" name="グループ化 114869">
                          <a:extLst>
                            <a:ext uri="{FF2B5EF4-FFF2-40B4-BE49-F238E27FC236}">
                              <a16:creationId xmlns:a16="http://schemas.microsoft.com/office/drawing/2014/main" id="{9AF58653-D550-0E4F-4315-21065DE52E12}"/>
                            </a:ext>
                          </a:extLst>
                        </p:cNvPr>
                        <p:cNvGrpSpPr/>
                        <p:nvPr/>
                      </p:nvGrpSpPr>
                      <p:grpSpPr>
                        <a:xfrm>
                          <a:off x="7033384" y="4097512"/>
                          <a:ext cx="1756576" cy="159132"/>
                          <a:chOff x="5228293" y="3354480"/>
                          <a:chExt cx="1756576" cy="159132"/>
                        </a:xfrm>
                      </p:grpSpPr>
                      <p:sp>
                        <p:nvSpPr>
                          <p:cNvPr id="114871" name="テキスト ボックス 114870">
                            <a:extLst>
                              <a:ext uri="{FF2B5EF4-FFF2-40B4-BE49-F238E27FC236}">
                                <a16:creationId xmlns:a16="http://schemas.microsoft.com/office/drawing/2014/main" id="{98B5D943-8E10-1EB6-0865-FFBF72AFDDAF}"/>
                              </a:ext>
                            </a:extLst>
                          </p:cNvPr>
                          <p:cNvSpPr txBox="1"/>
                          <p:nvPr/>
                        </p:nvSpPr>
                        <p:spPr>
                          <a:xfrm>
                            <a:off x="5406034" y="3358557"/>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国庫支出金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2" name="テキスト ボックス 114871">
                            <a:extLst>
                              <a:ext uri="{FF2B5EF4-FFF2-40B4-BE49-F238E27FC236}">
                                <a16:creationId xmlns:a16="http://schemas.microsoft.com/office/drawing/2014/main" id="{58B852D3-A125-450B-6A03-22DF62CA7CCF}"/>
                              </a:ext>
                            </a:extLst>
                          </p:cNvPr>
                          <p:cNvSpPr txBox="1"/>
                          <p:nvPr/>
                        </p:nvSpPr>
                        <p:spPr>
                          <a:xfrm>
                            <a:off x="6400241" y="3354480"/>
                            <a:ext cx="58462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1,288</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3" name="正方形/長方形 114872">
                            <a:extLst>
                              <a:ext uri="{FF2B5EF4-FFF2-40B4-BE49-F238E27FC236}">
                                <a16:creationId xmlns:a16="http://schemas.microsoft.com/office/drawing/2014/main" id="{769F10A6-F129-AF67-E0B6-84A068671B45}"/>
                              </a:ext>
                            </a:extLst>
                          </p:cNvPr>
                          <p:cNvSpPr/>
                          <p:nvPr/>
                        </p:nvSpPr>
                        <p:spPr>
                          <a:xfrm>
                            <a:off x="5228293" y="3364156"/>
                            <a:ext cx="128412" cy="149456"/>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74" name="直線コネクタ 114873">
                            <a:extLst>
                              <a:ext uri="{FF2B5EF4-FFF2-40B4-BE49-F238E27FC236}">
                                <a16:creationId xmlns:a16="http://schemas.microsoft.com/office/drawing/2014/main" id="{D6330402-75AD-AC3F-7F3D-79FB471620D5}"/>
                              </a:ext>
                            </a:extLst>
                          </p:cNvPr>
                          <p:cNvCxnSpPr>
                            <a:cxnSpLocks/>
                            <a:stCxn id="114871" idx="3"/>
                          </p:cNvCxnSpPr>
                          <p:nvPr/>
                        </p:nvCxnSpPr>
                        <p:spPr>
                          <a:xfrm>
                            <a:off x="6070480" y="3435501"/>
                            <a:ext cx="273395"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75" name="グループ化 114874">
                          <a:extLst>
                            <a:ext uri="{FF2B5EF4-FFF2-40B4-BE49-F238E27FC236}">
                              <a16:creationId xmlns:a16="http://schemas.microsoft.com/office/drawing/2014/main" id="{785FC523-D51A-7CD2-9371-C74DDDB02E90}"/>
                            </a:ext>
                          </a:extLst>
                        </p:cNvPr>
                        <p:cNvGrpSpPr/>
                        <p:nvPr/>
                      </p:nvGrpSpPr>
                      <p:grpSpPr>
                        <a:xfrm>
                          <a:off x="7033384" y="4391998"/>
                          <a:ext cx="1739074" cy="177582"/>
                          <a:chOff x="5228293" y="3402939"/>
                          <a:chExt cx="1739074" cy="177582"/>
                        </a:xfrm>
                      </p:grpSpPr>
                      <p:sp>
                        <p:nvSpPr>
                          <p:cNvPr id="114876" name="テキスト ボックス 114875">
                            <a:extLst>
                              <a:ext uri="{FF2B5EF4-FFF2-40B4-BE49-F238E27FC236}">
                                <a16:creationId xmlns:a16="http://schemas.microsoft.com/office/drawing/2014/main" id="{2433A5A4-4460-DD60-BE7E-9B4A6895E854}"/>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県債</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7" name="テキスト ボックス 114876">
                            <a:extLst>
                              <a:ext uri="{FF2B5EF4-FFF2-40B4-BE49-F238E27FC236}">
                                <a16:creationId xmlns:a16="http://schemas.microsoft.com/office/drawing/2014/main" id="{E6B73213-4047-33A0-4788-97FB0B889E23}"/>
                              </a:ext>
                            </a:extLst>
                          </p:cNvPr>
                          <p:cNvSpPr txBox="1"/>
                          <p:nvPr/>
                        </p:nvSpPr>
                        <p:spPr>
                          <a:xfrm>
                            <a:off x="6396193" y="3426633"/>
                            <a:ext cx="571174"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1,025</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8" name="正方形/長方形 114877">
                            <a:extLst>
                              <a:ext uri="{FF2B5EF4-FFF2-40B4-BE49-F238E27FC236}">
                                <a16:creationId xmlns:a16="http://schemas.microsoft.com/office/drawing/2014/main" id="{F294FEAE-F570-C5A7-4935-DEA154CEC3C7}"/>
                              </a:ext>
                            </a:extLst>
                          </p:cNvPr>
                          <p:cNvSpPr/>
                          <p:nvPr/>
                        </p:nvSpPr>
                        <p:spPr>
                          <a:xfrm>
                            <a:off x="5228293" y="3431031"/>
                            <a:ext cx="128412" cy="149456"/>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79" name="直線コネクタ 114878">
                            <a:extLst>
                              <a:ext uri="{FF2B5EF4-FFF2-40B4-BE49-F238E27FC236}">
                                <a16:creationId xmlns:a16="http://schemas.microsoft.com/office/drawing/2014/main" id="{01028329-257C-52F8-75D8-679EA2BC776E}"/>
                              </a:ext>
                            </a:extLst>
                          </p:cNvPr>
                          <p:cNvCxnSpPr>
                            <a:cxnSpLocks/>
                          </p:cNvCxnSpPr>
                          <p:nvPr/>
                        </p:nvCxnSpPr>
                        <p:spPr>
                          <a:xfrm>
                            <a:off x="5718463" y="3504348"/>
                            <a:ext cx="616169"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grpSp>
                <p:grpSp>
                  <p:nvGrpSpPr>
                    <p:cNvPr id="12" name="グループ化 11">
                      <a:extLst>
                        <a:ext uri="{FF2B5EF4-FFF2-40B4-BE49-F238E27FC236}">
                          <a16:creationId xmlns:a16="http://schemas.microsoft.com/office/drawing/2014/main" id="{2239C396-11E5-360F-D040-41E3565675D1}"/>
                        </a:ext>
                      </a:extLst>
                    </p:cNvPr>
                    <p:cNvGrpSpPr/>
                    <p:nvPr/>
                  </p:nvGrpSpPr>
                  <p:grpSpPr>
                    <a:xfrm>
                      <a:off x="-457930" y="2458922"/>
                      <a:ext cx="5386957" cy="3904256"/>
                      <a:chOff x="-927166" y="1345437"/>
                      <a:chExt cx="6120000" cy="4435537"/>
                    </a:xfrm>
                  </p:grpSpPr>
                  <p:grpSp>
                    <p:nvGrpSpPr>
                      <p:cNvPr id="15" name="グループ化 14">
                        <a:extLst>
                          <a:ext uri="{FF2B5EF4-FFF2-40B4-BE49-F238E27FC236}">
                            <a16:creationId xmlns:a16="http://schemas.microsoft.com/office/drawing/2014/main" id="{8C2CC821-AA32-D73E-8B59-849F4B1D2688}"/>
                          </a:ext>
                        </a:extLst>
                      </p:cNvPr>
                      <p:cNvGrpSpPr/>
                      <p:nvPr/>
                    </p:nvGrpSpPr>
                    <p:grpSpPr>
                      <a:xfrm>
                        <a:off x="-927166" y="1345437"/>
                        <a:ext cx="6120000" cy="4140000"/>
                        <a:chOff x="3540263" y="1433372"/>
                        <a:chExt cx="6120000" cy="4140000"/>
                      </a:xfrm>
                    </p:grpSpPr>
                    <p:graphicFrame>
                      <p:nvGraphicFramePr>
                        <p:cNvPr id="114730" name="グラフ 114729">
                          <a:extLst>
                            <a:ext uri="{FF2B5EF4-FFF2-40B4-BE49-F238E27FC236}">
                              <a16:creationId xmlns:a16="http://schemas.microsoft.com/office/drawing/2014/main" id="{3A0F400F-7449-6FC5-90DC-1BE338FDB3CA}"/>
                            </a:ext>
                          </a:extLst>
                        </p:cNvPr>
                        <p:cNvGraphicFramePr/>
                        <p:nvPr/>
                      </p:nvGraphicFramePr>
                      <p:xfrm>
                        <a:off x="3540263" y="1433372"/>
                        <a:ext cx="6120000" cy="414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4731" name="グラフ 114730">
                          <a:extLst>
                            <a:ext uri="{FF2B5EF4-FFF2-40B4-BE49-F238E27FC236}">
                              <a16:creationId xmlns:a16="http://schemas.microsoft.com/office/drawing/2014/main" id="{A6BCFB8B-6D6F-5F98-B2E1-8800714C4F3F}"/>
                            </a:ext>
                          </a:extLst>
                        </p:cNvPr>
                        <p:cNvGraphicFramePr/>
                        <p:nvPr/>
                      </p:nvGraphicFramePr>
                      <p:xfrm>
                        <a:off x="4339451" y="2010630"/>
                        <a:ext cx="4871747" cy="327069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4732" name="グラフ 114731">
                          <a:extLst>
                            <a:ext uri="{FF2B5EF4-FFF2-40B4-BE49-F238E27FC236}">
                              <a16:creationId xmlns:a16="http://schemas.microsoft.com/office/drawing/2014/main" id="{D4284663-5E6B-1AD1-4E0B-FD324AFA0FD6}"/>
                            </a:ext>
                          </a:extLst>
                        </p:cNvPr>
                        <p:cNvGraphicFramePr/>
                        <p:nvPr/>
                      </p:nvGraphicFramePr>
                      <p:xfrm>
                        <a:off x="5304443" y="2718201"/>
                        <a:ext cx="2849262" cy="2054578"/>
                      </p:xfrm>
                      <a:graphic>
                        <a:graphicData uri="http://schemas.openxmlformats.org/drawingml/2006/chart">
                          <c:chart xmlns:c="http://schemas.openxmlformats.org/drawingml/2006/chart" xmlns:r="http://schemas.openxmlformats.org/officeDocument/2006/relationships" r:id="rId8"/>
                        </a:graphicData>
                      </a:graphic>
                    </p:graphicFrame>
                    <p:sp>
                      <p:nvSpPr>
                        <p:cNvPr id="114733" name="円/楕円 114732">
                          <a:extLst>
                            <a:ext uri="{FF2B5EF4-FFF2-40B4-BE49-F238E27FC236}">
                              <a16:creationId xmlns:a16="http://schemas.microsoft.com/office/drawing/2014/main" id="{8EB24AAE-4BF7-4751-7CC9-A17A1B0DCA77}"/>
                            </a:ext>
                          </a:extLst>
                        </p:cNvPr>
                        <p:cNvSpPr/>
                        <p:nvPr/>
                      </p:nvSpPr>
                      <p:spPr>
                        <a:xfrm>
                          <a:off x="6070773" y="3099654"/>
                          <a:ext cx="1314000" cy="131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6B2EAC58-4ABE-83DA-E693-5B2C5B36FF19}"/>
                          </a:ext>
                        </a:extLst>
                      </p:cNvPr>
                      <p:cNvSpPr txBox="1"/>
                      <p:nvPr/>
                    </p:nvSpPr>
                    <p:spPr>
                      <a:xfrm>
                        <a:off x="3429307" y="3487845"/>
                        <a:ext cx="899996" cy="402107"/>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地方消費税</a:t>
                        </a:r>
                      </a:p>
                      <a:p>
                        <a:pPr algn="ctr"/>
                        <a:r>
                          <a:rPr lang="en-US" altLang="ja-JP" sz="1100" dirty="0">
                            <a:ln w="5080">
                              <a:noFill/>
                            </a:ln>
                            <a:latin typeface="HGPｺﾞｼｯｸE" panose="020B0900000000000000" pitchFamily="50" charset="-128"/>
                            <a:ea typeface="HGPｺﾞｼｯｸE" panose="020B0900000000000000" pitchFamily="50" charset="-128"/>
                          </a:rPr>
                          <a:t>7.7%</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84194EC1-D291-0F6A-F1E4-A988A0153ECB}"/>
                          </a:ext>
                        </a:extLst>
                      </p:cNvPr>
                      <p:cNvSpPr txBox="1"/>
                      <p:nvPr/>
                    </p:nvSpPr>
                    <p:spPr>
                      <a:xfrm>
                        <a:off x="1810252" y="3348750"/>
                        <a:ext cx="879974" cy="279726"/>
                      </a:xfrm>
                      <a:prstGeom prst="rect">
                        <a:avLst/>
                      </a:prstGeom>
                      <a:noFill/>
                    </p:spPr>
                    <p:txBody>
                      <a:bodyPr wrap="none" lIns="0" tIns="0" rIns="0" bIns="0" rtlCol="0">
                        <a:spAutoFit/>
                      </a:bodyPr>
                      <a:lstStyle/>
                      <a:p>
                        <a:pPr algn="ctr"/>
                        <a:r>
                          <a:rPr kumimoji="1" lang="ja-JP" altLang="en-US" sz="1600" spc="-90">
                            <a:solidFill>
                              <a:srgbClr val="FF0000"/>
                            </a:solidFill>
                          </a:rPr>
                          <a:t>歳入</a:t>
                        </a:r>
                        <a:r>
                          <a:rPr kumimoji="1" lang="ja-JP" altLang="en-US" sz="1600" spc="-90"/>
                          <a:t>総額</a:t>
                        </a:r>
                      </a:p>
                    </p:txBody>
                  </p:sp>
                  <p:sp>
                    <p:nvSpPr>
                      <p:cNvPr id="18" name="テキスト ボックス 17">
                        <a:extLst>
                          <a:ext uri="{FF2B5EF4-FFF2-40B4-BE49-F238E27FC236}">
                            <a16:creationId xmlns:a16="http://schemas.microsoft.com/office/drawing/2014/main" id="{FF11CF82-4F6B-14C4-28A3-E81BC89D03C2}"/>
                          </a:ext>
                        </a:extLst>
                      </p:cNvPr>
                      <p:cNvSpPr txBox="1"/>
                      <p:nvPr/>
                    </p:nvSpPr>
                    <p:spPr>
                      <a:xfrm>
                        <a:off x="1705524" y="3655303"/>
                        <a:ext cx="1100331" cy="209795"/>
                      </a:xfrm>
                      <a:prstGeom prst="rect">
                        <a:avLst/>
                      </a:prstGeom>
                      <a:noFill/>
                    </p:spPr>
                    <p:txBody>
                      <a:bodyPr wrap="none" lIns="0" tIns="0" rIns="0" bIns="0" rtlCol="0">
                        <a:spAutoFit/>
                      </a:bodyPr>
                      <a:lstStyle/>
                      <a:p>
                        <a:r>
                          <a:rPr kumimoji="1" lang="en-US" altLang="ja-JP" sz="1200" spc="110" dirty="0">
                            <a:latin typeface="+mn-ea"/>
                          </a:rPr>
                          <a:t>1</a:t>
                        </a:r>
                        <a:r>
                          <a:rPr kumimoji="1" lang="ja-JP" altLang="en-US" sz="1200" spc="110">
                            <a:latin typeface="+mn-ea"/>
                          </a:rPr>
                          <a:t>兆</a:t>
                        </a:r>
                        <a:r>
                          <a:rPr kumimoji="1" lang="en-US" altLang="ja-JP" sz="1200" dirty="0">
                            <a:latin typeface="+mn-ea"/>
                          </a:rPr>
                          <a:t>3,160</a:t>
                        </a:r>
                        <a:r>
                          <a:rPr kumimoji="1" lang="ja-JP" altLang="en-US" sz="1200" spc="110">
                            <a:latin typeface="+mn-ea"/>
                          </a:rPr>
                          <a:t>億円</a:t>
                        </a:r>
                      </a:p>
                    </p:txBody>
                  </p:sp>
                  <p:sp>
                    <p:nvSpPr>
                      <p:cNvPr id="20" name="テキスト ボックス 19">
                        <a:extLst>
                          <a:ext uri="{FF2B5EF4-FFF2-40B4-BE49-F238E27FC236}">
                            <a16:creationId xmlns:a16="http://schemas.microsoft.com/office/drawing/2014/main" id="{FDEAC2F6-7173-3C66-9C2A-C6A2720108DA}"/>
                          </a:ext>
                        </a:extLst>
                      </p:cNvPr>
                      <p:cNvSpPr txBox="1"/>
                      <p:nvPr/>
                    </p:nvSpPr>
                    <p:spPr>
                      <a:xfrm>
                        <a:off x="3019814" y="2668862"/>
                        <a:ext cx="899996" cy="402107"/>
                      </a:xfrm>
                      <a:prstGeom prst="rect">
                        <a:avLst/>
                      </a:prstGeom>
                      <a:noFill/>
                      <a:ln>
                        <a:noFill/>
                      </a:ln>
                    </p:spPr>
                    <p:txBody>
                      <a:bodyPr wrap="square" lIns="0" tIns="0" rIns="0" bIns="0" rtlCol="0">
                        <a:spAutoFit/>
                      </a:bodyPr>
                      <a:lstStyle/>
                      <a:p>
                        <a:pPr algn="ctr"/>
                        <a:r>
                          <a:rPr lang="ja-JP" altLang="en-US" sz="1200">
                            <a:ln w="5080">
                              <a:noFill/>
                            </a:ln>
                            <a:solidFill>
                              <a:schemeClr val="bg1"/>
                            </a:solidFill>
                            <a:latin typeface="HGPｺﾞｼｯｸE" panose="020B0900000000000000" pitchFamily="50" charset="-128"/>
                            <a:ea typeface="HGPｺﾞｼｯｸE" panose="020B0900000000000000" pitchFamily="50" charset="-128"/>
                          </a:rPr>
                          <a:t>事業税</a:t>
                        </a:r>
                        <a:endParaRPr lang="en-US" altLang="ja-JP" sz="1200" dirty="0">
                          <a:ln w="5080">
                            <a:noFill/>
                          </a:ln>
                          <a:solidFill>
                            <a:schemeClr val="bg1"/>
                          </a:solidFill>
                          <a:latin typeface="HGPｺﾞｼｯｸE" panose="020B0900000000000000" pitchFamily="50" charset="-128"/>
                          <a:ea typeface="HGPｺﾞｼｯｸE" panose="020B0900000000000000" pitchFamily="50" charset="-128"/>
                        </a:endParaRPr>
                      </a:p>
                      <a:p>
                        <a:pPr algn="ctr"/>
                        <a:r>
                          <a:rPr lang="en-US" altLang="ja-JP" sz="1100" dirty="0">
                            <a:ln w="5080">
                              <a:noFill/>
                            </a:ln>
                            <a:solidFill>
                              <a:schemeClr val="bg1"/>
                            </a:solidFill>
                            <a:latin typeface="HGPｺﾞｼｯｸE" panose="020B0900000000000000" pitchFamily="50" charset="-128"/>
                            <a:ea typeface="HGPｺﾞｼｯｸE" panose="020B0900000000000000" pitchFamily="50" charset="-128"/>
                          </a:rPr>
                          <a:t>11.3%</a:t>
                        </a:r>
                        <a:endParaRPr kumimoji="1" lang="en-US" altLang="ja-JP" sz="11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21" name="テキスト ボックス 20">
                        <a:extLst>
                          <a:ext uri="{FF2B5EF4-FFF2-40B4-BE49-F238E27FC236}">
                            <a16:creationId xmlns:a16="http://schemas.microsoft.com/office/drawing/2014/main" id="{07D8A992-F312-D265-11E1-2F57303E7857}"/>
                          </a:ext>
                        </a:extLst>
                      </p:cNvPr>
                      <p:cNvSpPr txBox="1"/>
                      <p:nvPr/>
                    </p:nvSpPr>
                    <p:spPr>
                      <a:xfrm>
                        <a:off x="2252514" y="2084439"/>
                        <a:ext cx="899996" cy="402107"/>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県民税 </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10.2%</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3D0DE65A-32DF-40CF-F9AF-965E1752056B}"/>
                          </a:ext>
                        </a:extLst>
                      </p:cNvPr>
                      <p:cNvSpPr txBox="1"/>
                      <p:nvPr/>
                    </p:nvSpPr>
                    <p:spPr>
                      <a:xfrm>
                        <a:off x="4109356" y="4179182"/>
                        <a:ext cx="899996" cy="402107"/>
                      </a:xfrm>
                      <a:prstGeom prst="rect">
                        <a:avLst/>
                      </a:prstGeom>
                      <a:noFill/>
                      <a:ln>
                        <a:noFill/>
                      </a:ln>
                    </p:spPr>
                    <p:txBody>
                      <a:bodyPr wrap="square" lIns="0" tIns="0" rIns="0" bIns="0" rtlCol="0">
                        <a:spAutoFit/>
                      </a:bodyPr>
                      <a:lstStyle/>
                      <a:p>
                        <a:r>
                          <a:rPr lang="ja-JP" altLang="en-US" sz="1200">
                            <a:ln w="5080">
                              <a:noFill/>
                            </a:ln>
                            <a:latin typeface="HGPｺﾞｼｯｸE" panose="020B0900000000000000" pitchFamily="50" charset="-128"/>
                            <a:ea typeface="HGPｺﾞｼｯｸE" panose="020B0900000000000000" pitchFamily="50" charset="-128"/>
                          </a:rPr>
                          <a:t>自動車税</a:t>
                        </a:r>
                        <a:r>
                          <a:rPr lang="en-US" altLang="ja-JP" sz="1100" dirty="0">
                            <a:ln w="5080">
                              <a:noFill/>
                            </a:ln>
                            <a:latin typeface="HGPｺﾞｼｯｸE" panose="020B0900000000000000" pitchFamily="50" charset="-128"/>
                            <a:ea typeface="HGPｺﾞｼｯｸE" panose="020B0900000000000000" pitchFamily="50" charset="-128"/>
                          </a:rPr>
                          <a:t>4.3%</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4" name="テキスト ボックス 23">
                        <a:extLst>
                          <a:ext uri="{FF2B5EF4-FFF2-40B4-BE49-F238E27FC236}">
                            <a16:creationId xmlns:a16="http://schemas.microsoft.com/office/drawing/2014/main" id="{A6123350-F786-1CFA-D8E6-DC9563D93086}"/>
                          </a:ext>
                        </a:extLst>
                      </p:cNvPr>
                      <p:cNvSpPr txBox="1"/>
                      <p:nvPr/>
                    </p:nvSpPr>
                    <p:spPr>
                      <a:xfrm>
                        <a:off x="3827085" y="4612529"/>
                        <a:ext cx="899996" cy="402107"/>
                      </a:xfrm>
                      <a:prstGeom prst="rect">
                        <a:avLst/>
                      </a:prstGeom>
                      <a:noFill/>
                      <a:ln>
                        <a:noFill/>
                      </a:ln>
                    </p:spPr>
                    <p:txBody>
                      <a:bodyPr wrap="square" lIns="0" tIns="0" rIns="0" bIns="0" rtlCol="0">
                        <a:spAutoFit/>
                      </a:bodyPr>
                      <a:lstStyle/>
                      <a:p>
                        <a:r>
                          <a:rPr lang="ja-JP" altLang="en-US" sz="1200">
                            <a:ln w="5080">
                              <a:noFill/>
                            </a:ln>
                            <a:latin typeface="HGPｺﾞｼｯｸE" panose="020B0900000000000000" pitchFamily="50" charset="-128"/>
                            <a:ea typeface="HGPｺﾞｼｯｸE" panose="020B0900000000000000" pitchFamily="50" charset="-128"/>
                          </a:rPr>
                          <a:t>軽油引取税</a:t>
                        </a:r>
                        <a:endParaRPr lang="en-US" altLang="ja-JP" sz="1200" dirty="0">
                          <a:ln w="5080">
                            <a:noFill/>
                          </a:ln>
                          <a:latin typeface="HGPｺﾞｼｯｸE" panose="020B0900000000000000" pitchFamily="50" charset="-128"/>
                          <a:ea typeface="HGPｺﾞｼｯｸE" panose="020B0900000000000000" pitchFamily="50" charset="-128"/>
                        </a:endParaRPr>
                      </a:p>
                      <a:p>
                        <a:r>
                          <a:rPr kumimoji="1" lang="en-US" altLang="ja-JP" sz="1100" dirty="0">
                            <a:ln w="5080">
                              <a:noFill/>
                            </a:ln>
                            <a:effectLst/>
                            <a:latin typeface="HGPｺﾞｼｯｸE" panose="020B0900000000000000" pitchFamily="50" charset="-128"/>
                            <a:ea typeface="HGPｺﾞｼｯｸE" panose="020B0900000000000000" pitchFamily="50" charset="-128"/>
                          </a:rPr>
                          <a:t>2.8%</a:t>
                        </a:r>
                      </a:p>
                    </p:txBody>
                  </p:sp>
                  <p:sp>
                    <p:nvSpPr>
                      <p:cNvPr id="25" name="テキスト ボックス 24">
                        <a:extLst>
                          <a:ext uri="{FF2B5EF4-FFF2-40B4-BE49-F238E27FC236}">
                            <a16:creationId xmlns:a16="http://schemas.microsoft.com/office/drawing/2014/main" id="{B8EE8014-F77F-B362-0A03-368B63AC61B0}"/>
                          </a:ext>
                        </a:extLst>
                      </p:cNvPr>
                      <p:cNvSpPr txBox="1"/>
                      <p:nvPr/>
                    </p:nvSpPr>
                    <p:spPr>
                      <a:xfrm>
                        <a:off x="3827085" y="5133339"/>
                        <a:ext cx="673353" cy="402107"/>
                      </a:xfrm>
                      <a:prstGeom prst="rect">
                        <a:avLst/>
                      </a:prstGeom>
                      <a:noFill/>
                      <a:ln>
                        <a:noFill/>
                      </a:ln>
                    </p:spPr>
                    <p:txBody>
                      <a:bodyPr wrap="square" lIns="0" tIns="0" rIns="0" bIns="0" rtlCol="0">
                        <a:spAutoFit/>
                      </a:bodyPr>
                      <a:lstStyle/>
                      <a:p>
                        <a:r>
                          <a:rPr kumimoji="1" lang="ja-JP" altLang="en-US" sz="1200">
                            <a:ln w="5080">
                              <a:noFill/>
                            </a:ln>
                            <a:effectLst/>
                            <a:latin typeface="HGPｺﾞｼｯｸE" panose="020B0900000000000000" pitchFamily="50" charset="-128"/>
                            <a:ea typeface="HGPｺﾞｼｯｸE" panose="020B0900000000000000" pitchFamily="50" charset="-128"/>
                          </a:rPr>
                          <a:t>そのほか</a:t>
                        </a:r>
                        <a:endParaRPr kumimoji="1" lang="en-US" altLang="ja-JP" sz="1200" dirty="0">
                          <a:ln w="5080">
                            <a:noFill/>
                          </a:ln>
                          <a:effectLst/>
                          <a:latin typeface="HGPｺﾞｼｯｸE" panose="020B0900000000000000" pitchFamily="50" charset="-128"/>
                          <a:ea typeface="HGPｺﾞｼｯｸE" panose="020B0900000000000000" pitchFamily="50" charset="-128"/>
                        </a:endParaRPr>
                      </a:p>
                      <a:p>
                        <a:r>
                          <a:rPr kumimoji="1" lang="en-US" altLang="ja-JP" sz="1100" dirty="0">
                            <a:ln w="5080">
                              <a:noFill/>
                            </a:ln>
                            <a:effectLst/>
                            <a:latin typeface="HGPｺﾞｼｯｸE" panose="020B0900000000000000" pitchFamily="50" charset="-128"/>
                            <a:ea typeface="HGPｺﾞｼｯｸE" panose="020B0900000000000000" pitchFamily="50" charset="-128"/>
                          </a:rPr>
                          <a:t>1.4%</a:t>
                        </a:r>
                      </a:p>
                    </p:txBody>
                  </p:sp>
                  <p:sp>
                    <p:nvSpPr>
                      <p:cNvPr id="27" name="テキスト ボックス 26">
                        <a:extLst>
                          <a:ext uri="{FF2B5EF4-FFF2-40B4-BE49-F238E27FC236}">
                            <a16:creationId xmlns:a16="http://schemas.microsoft.com/office/drawing/2014/main" id="{A24610D1-15C0-2CC5-6916-71F6461393C4}"/>
                          </a:ext>
                        </a:extLst>
                      </p:cNvPr>
                      <p:cNvSpPr txBox="1"/>
                      <p:nvPr/>
                    </p:nvSpPr>
                    <p:spPr>
                      <a:xfrm>
                        <a:off x="2256490" y="4605004"/>
                        <a:ext cx="899996" cy="611902"/>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地方消費税</a:t>
                        </a:r>
                      </a:p>
                      <a:p>
                        <a:pPr algn="ctr"/>
                        <a:r>
                          <a:rPr lang="ja-JP" altLang="en-US" sz="1200">
                            <a:ln w="5080">
                              <a:noFill/>
                            </a:ln>
                            <a:latin typeface="HGPｺﾞｼｯｸE" panose="020B0900000000000000" pitchFamily="50" charset="-128"/>
                            <a:ea typeface="HGPｺﾞｼｯｸE" panose="020B0900000000000000" pitchFamily="50" charset="-128"/>
                          </a:rPr>
                          <a:t>清算金 </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14.0%</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8" name="テキスト ボックス 27">
                        <a:extLst>
                          <a:ext uri="{FF2B5EF4-FFF2-40B4-BE49-F238E27FC236}">
                            <a16:creationId xmlns:a16="http://schemas.microsoft.com/office/drawing/2014/main" id="{CD461971-9CE1-1AD9-5404-44BAF8892623}"/>
                          </a:ext>
                        </a:extLst>
                      </p:cNvPr>
                      <p:cNvSpPr txBox="1"/>
                      <p:nvPr/>
                    </p:nvSpPr>
                    <p:spPr>
                      <a:xfrm>
                        <a:off x="1927173" y="5567431"/>
                        <a:ext cx="954872" cy="209795"/>
                      </a:xfrm>
                      <a:prstGeom prst="rect">
                        <a:avLst/>
                      </a:prstGeom>
                      <a:noFill/>
                      <a:ln>
                        <a:noFill/>
                      </a:ln>
                    </p:spPr>
                    <p:txBody>
                      <a:bodyPr wrap="square" lIns="0" tIns="0" rIns="0" bIns="0" rtlCol="0">
                        <a:spAutoFit/>
                      </a:bodyPr>
                      <a:lstStyle/>
                      <a:p>
                        <a:r>
                          <a:rPr kumimoji="1" lang="ja-JP" altLang="en-US" sz="1200">
                            <a:ln w="5080">
                              <a:noFill/>
                            </a:ln>
                            <a:effectLst/>
                            <a:latin typeface="HGPｺﾞｼｯｸE" panose="020B0900000000000000" pitchFamily="50" charset="-128"/>
                            <a:ea typeface="HGPｺﾞｼｯｸE" panose="020B0900000000000000" pitchFamily="50" charset="-128"/>
                          </a:rPr>
                          <a:t>諸収入</a:t>
                        </a:r>
                        <a:r>
                          <a:rPr kumimoji="1" lang="en-US" altLang="ja-JP" sz="1100" dirty="0">
                            <a:ln w="5080">
                              <a:noFill/>
                            </a:ln>
                            <a:effectLst/>
                            <a:latin typeface="HGPｺﾞｼｯｸE" panose="020B0900000000000000" pitchFamily="50" charset="-128"/>
                            <a:ea typeface="HGPｺﾞｼｯｸE" panose="020B0900000000000000" pitchFamily="50" charset="-128"/>
                          </a:rPr>
                          <a:t>2.4%</a:t>
                        </a:r>
                      </a:p>
                    </p:txBody>
                  </p:sp>
                  <p:sp>
                    <p:nvSpPr>
                      <p:cNvPr id="29" name="テキスト ボックス 28">
                        <a:extLst>
                          <a:ext uri="{FF2B5EF4-FFF2-40B4-BE49-F238E27FC236}">
                            <a16:creationId xmlns:a16="http://schemas.microsoft.com/office/drawing/2014/main" id="{6DFA01E3-56DD-38D6-7541-166A71D8865A}"/>
                          </a:ext>
                        </a:extLst>
                      </p:cNvPr>
                      <p:cNvSpPr txBox="1"/>
                      <p:nvPr/>
                    </p:nvSpPr>
                    <p:spPr>
                      <a:xfrm>
                        <a:off x="445463" y="5081658"/>
                        <a:ext cx="1410211" cy="699316"/>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そのほか</a:t>
                        </a:r>
                      </a:p>
                      <a:p>
                        <a:r>
                          <a:rPr kumimoji="1" lang="ja-JP" altLang="en-US" sz="1000">
                            <a:ln w="5080">
                              <a:noFill/>
                            </a:ln>
                            <a:effectLst/>
                            <a:latin typeface="HGPｺﾞｼｯｸE" panose="020B0900000000000000" pitchFamily="50" charset="-128"/>
                            <a:ea typeface="HGPｺﾞｼｯｸE" panose="020B0900000000000000" pitchFamily="50" charset="-128"/>
                          </a:rPr>
                          <a:t>（繰入</a:t>
                        </a:r>
                        <a:r>
                          <a:rPr kumimoji="1" lang="ja-JP" altLang="en-US" sz="1000" spc="-300">
                            <a:ln w="5080">
                              <a:noFill/>
                            </a:ln>
                            <a:effectLst/>
                            <a:latin typeface="HGPｺﾞｼｯｸE" panose="020B0900000000000000" pitchFamily="50" charset="-128"/>
                            <a:ea typeface="HGPｺﾞｼｯｸE" panose="020B0900000000000000" pitchFamily="50" charset="-128"/>
                          </a:rPr>
                          <a:t>金</a:t>
                        </a:r>
                        <a:r>
                          <a:rPr kumimoji="1" lang="en-US" altLang="ja-JP" sz="1000" spc="-300" dirty="0">
                            <a:ln w="5080">
                              <a:noFill/>
                            </a:ln>
                            <a:effectLst/>
                            <a:latin typeface="HGPｺﾞｼｯｸE" panose="020B0900000000000000" pitchFamily="50" charset="-128"/>
                            <a:ea typeface="HGPｺﾞｼｯｸE" panose="020B0900000000000000" pitchFamily="50" charset="-128"/>
                          </a:rPr>
                          <a:t>•</a:t>
                        </a:r>
                        <a:r>
                          <a:rPr kumimoji="1" lang="ja-JP" altLang="en-US" sz="1000">
                            <a:ln w="5080">
                              <a:noFill/>
                            </a:ln>
                            <a:effectLst/>
                            <a:latin typeface="HGPｺﾞｼｯｸE" panose="020B0900000000000000" pitchFamily="50" charset="-128"/>
                            <a:ea typeface="HGPｺﾞｼｯｸE" panose="020B0900000000000000" pitchFamily="50" charset="-128"/>
                          </a:rPr>
                          <a:t>寄附金・</a:t>
                        </a:r>
                      </a:p>
                      <a:p>
                        <a:r>
                          <a:rPr kumimoji="1" lang="ja-JP" altLang="en-US" sz="1000">
                            <a:ln w="5080">
                              <a:noFill/>
                            </a:ln>
                            <a:effectLst/>
                            <a:latin typeface="HGPｺﾞｼｯｸE" panose="020B0900000000000000" pitchFamily="50" charset="-128"/>
                            <a:ea typeface="HGPｺﾞｼｯｸE" panose="020B0900000000000000" pitchFamily="50" charset="-128"/>
                          </a:rPr>
                          <a:t>使用料及び手数料等）</a:t>
                        </a:r>
                        <a:r>
                          <a:rPr kumimoji="1" lang="en-US" altLang="ja-JP" sz="1000" dirty="0">
                            <a:ln w="5080">
                              <a:noFill/>
                            </a:ln>
                            <a:effectLst/>
                            <a:latin typeface="HGPｺﾞｼｯｸE" panose="020B0900000000000000" pitchFamily="50" charset="-128"/>
                            <a:ea typeface="HGPｺﾞｼｯｸE" panose="020B0900000000000000" pitchFamily="50" charset="-128"/>
                          </a:rPr>
                          <a:t>7.8%</a:t>
                        </a:r>
                      </a:p>
                    </p:txBody>
                  </p:sp>
                  <p:sp>
                    <p:nvSpPr>
                      <p:cNvPr id="30" name="テキスト ボックス 29">
                        <a:extLst>
                          <a:ext uri="{FF2B5EF4-FFF2-40B4-BE49-F238E27FC236}">
                            <a16:creationId xmlns:a16="http://schemas.microsoft.com/office/drawing/2014/main" id="{E5A290C2-CB85-7A0E-27B3-67C9D4B788A3}"/>
                          </a:ext>
                        </a:extLst>
                      </p:cNvPr>
                      <p:cNvSpPr txBox="1"/>
                      <p:nvPr/>
                    </p:nvSpPr>
                    <p:spPr>
                      <a:xfrm>
                        <a:off x="558887" y="3933118"/>
                        <a:ext cx="899996" cy="402107"/>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地方交付税</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14.2%</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31" name="テキスト ボックス 30">
                        <a:extLst>
                          <a:ext uri="{FF2B5EF4-FFF2-40B4-BE49-F238E27FC236}">
                            <a16:creationId xmlns:a16="http://schemas.microsoft.com/office/drawing/2014/main" id="{FA2B12D2-A7CA-245F-27D4-5B494E6021C9}"/>
                          </a:ext>
                        </a:extLst>
                      </p:cNvPr>
                      <p:cNvSpPr txBox="1"/>
                      <p:nvPr/>
                    </p:nvSpPr>
                    <p:spPr>
                      <a:xfrm>
                        <a:off x="558887" y="3014744"/>
                        <a:ext cx="899996" cy="402107"/>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国庫支出金</a:t>
                        </a:r>
                      </a:p>
                      <a:p>
                        <a:pPr algn="ctr"/>
                        <a:r>
                          <a:rPr lang="en-US" altLang="ja-JP" sz="1100" dirty="0">
                            <a:ln w="5080">
                              <a:noFill/>
                            </a:ln>
                            <a:latin typeface="HGPｺﾞｼｯｸE" panose="020B0900000000000000" pitchFamily="50" charset="-128"/>
                            <a:ea typeface="HGPｺﾞｼｯｸE" panose="020B0900000000000000" pitchFamily="50" charset="-128"/>
                          </a:rPr>
                          <a:t>9.8%</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32" name="テキスト ボックス 31">
                        <a:extLst>
                          <a:ext uri="{FF2B5EF4-FFF2-40B4-BE49-F238E27FC236}">
                            <a16:creationId xmlns:a16="http://schemas.microsoft.com/office/drawing/2014/main" id="{85D16959-3C22-C922-4199-5C3FCCC24B61}"/>
                          </a:ext>
                        </a:extLst>
                      </p:cNvPr>
                      <p:cNvSpPr txBox="1"/>
                      <p:nvPr/>
                    </p:nvSpPr>
                    <p:spPr>
                      <a:xfrm>
                        <a:off x="960425" y="2322978"/>
                        <a:ext cx="899996" cy="369332"/>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県債</a:t>
                        </a:r>
                      </a:p>
                      <a:p>
                        <a:pPr algn="ctr"/>
                        <a:r>
                          <a:rPr lang="en-US" altLang="ja-JP" sz="1100" dirty="0">
                            <a:ln w="5080">
                              <a:noFill/>
                            </a:ln>
                            <a:latin typeface="HGPｺﾞｼｯｸE" panose="020B0900000000000000" pitchFamily="50" charset="-128"/>
                            <a:ea typeface="HGPｺﾞｼｯｸE" panose="020B0900000000000000" pitchFamily="50" charset="-128"/>
                          </a:rPr>
                          <a:t>7.8%</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3" name="テキスト ボックス 42">
                        <a:extLst>
                          <a:ext uri="{FF2B5EF4-FFF2-40B4-BE49-F238E27FC236}">
                            <a16:creationId xmlns:a16="http://schemas.microsoft.com/office/drawing/2014/main" id="{DFA38E9E-BFB0-6A2B-0902-6F72A8885975}"/>
                          </a:ext>
                        </a:extLst>
                      </p:cNvPr>
                      <p:cNvSpPr txBox="1"/>
                      <p:nvPr/>
                    </p:nvSpPr>
                    <p:spPr>
                      <a:xfrm>
                        <a:off x="166951" y="1748395"/>
                        <a:ext cx="1591842" cy="367140"/>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地方譲与税・そのほか</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a:p>
                        <a:r>
                          <a:rPr kumimoji="1" lang="en-US" altLang="ja-JP" sz="1100" dirty="0">
                            <a:ln w="5080">
                              <a:noFill/>
                            </a:ln>
                            <a:effectLst/>
                            <a:latin typeface="HGPｺﾞｼｯｸE" panose="020B0900000000000000" pitchFamily="50" charset="-128"/>
                            <a:ea typeface="HGPｺﾞｼｯｸE" panose="020B0900000000000000" pitchFamily="50" charset="-128"/>
                          </a:rPr>
                          <a:t>6.3%</a:t>
                        </a:r>
                      </a:p>
                    </p:txBody>
                  </p:sp>
                  <p:sp>
                    <p:nvSpPr>
                      <p:cNvPr id="47" name="フリーフォーム 46">
                        <a:extLst>
                          <a:ext uri="{FF2B5EF4-FFF2-40B4-BE49-F238E27FC236}">
                            <a16:creationId xmlns:a16="http://schemas.microsoft.com/office/drawing/2014/main" id="{00031384-A9CF-E8EB-C955-F40BA87329BE}"/>
                          </a:ext>
                        </a:extLst>
                      </p:cNvPr>
                      <p:cNvSpPr/>
                      <p:nvPr/>
                    </p:nvSpPr>
                    <p:spPr>
                      <a:xfrm>
                        <a:off x="1630017" y="1852654"/>
                        <a:ext cx="326003" cy="226612"/>
                      </a:xfrm>
                      <a:custGeom>
                        <a:avLst/>
                        <a:gdLst>
                          <a:gd name="connsiteX0" fmla="*/ 0 w 326003"/>
                          <a:gd name="connsiteY0" fmla="*/ 0 h 226612"/>
                          <a:gd name="connsiteX1" fmla="*/ 326003 w 326003"/>
                          <a:gd name="connsiteY1" fmla="*/ 0 h 226612"/>
                          <a:gd name="connsiteX2" fmla="*/ 326003 w 326003"/>
                          <a:gd name="connsiteY2" fmla="*/ 226612 h 226612"/>
                        </a:gdLst>
                        <a:ahLst/>
                        <a:cxnLst>
                          <a:cxn ang="0">
                            <a:pos x="connsiteX0" y="connsiteY0"/>
                          </a:cxn>
                          <a:cxn ang="0">
                            <a:pos x="connsiteX1" y="connsiteY1"/>
                          </a:cxn>
                          <a:cxn ang="0">
                            <a:pos x="connsiteX2" y="connsiteY2"/>
                          </a:cxn>
                        </a:cxnLst>
                        <a:rect l="l" t="t" r="r" b="b"/>
                        <a:pathLst>
                          <a:path w="326003" h="226612">
                            <a:moveTo>
                              <a:pt x="0" y="0"/>
                            </a:moveTo>
                            <a:lnTo>
                              <a:pt x="326003" y="0"/>
                            </a:lnTo>
                            <a:lnTo>
                              <a:pt x="326003" y="226612"/>
                            </a:lnTo>
                          </a:path>
                        </a:pathLst>
                      </a:custGeom>
                      <a:noFill/>
                      <a:ln w="12700">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699" name="直線コネクタ 114698">
                        <a:extLst>
                          <a:ext uri="{FF2B5EF4-FFF2-40B4-BE49-F238E27FC236}">
                            <a16:creationId xmlns:a16="http://schemas.microsoft.com/office/drawing/2014/main" id="{E7A43CC6-CDDB-E852-D7B3-A3D21A03D395}"/>
                          </a:ext>
                        </a:extLst>
                      </p:cNvPr>
                      <p:cNvCxnSpPr>
                        <a:cxnSpLocks/>
                      </p:cNvCxnSpPr>
                      <p:nvPr/>
                    </p:nvCxnSpPr>
                    <p:spPr>
                      <a:xfrm flipH="1">
                        <a:off x="1057155" y="4968337"/>
                        <a:ext cx="187224" cy="206054"/>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14700" name="直線コネクタ 114699">
                        <a:extLst>
                          <a:ext uri="{FF2B5EF4-FFF2-40B4-BE49-F238E27FC236}">
                            <a16:creationId xmlns:a16="http://schemas.microsoft.com/office/drawing/2014/main" id="{7AC7B7DD-DF99-08BC-39C6-9B22067D423A}"/>
                          </a:ext>
                        </a:extLst>
                      </p:cNvPr>
                      <p:cNvCxnSpPr/>
                      <p:nvPr/>
                    </p:nvCxnSpPr>
                    <p:spPr>
                      <a:xfrm>
                        <a:off x="3787295" y="4298474"/>
                        <a:ext cx="283773" cy="0"/>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14701" name="直線コネクタ 114700">
                        <a:extLst>
                          <a:ext uri="{FF2B5EF4-FFF2-40B4-BE49-F238E27FC236}">
                            <a16:creationId xmlns:a16="http://schemas.microsoft.com/office/drawing/2014/main" id="{4E564F3E-5BC9-3EFA-2772-9B038661A658}"/>
                          </a:ext>
                        </a:extLst>
                      </p:cNvPr>
                      <p:cNvCxnSpPr>
                        <a:cxnSpLocks/>
                      </p:cNvCxnSpPr>
                      <p:nvPr/>
                    </p:nvCxnSpPr>
                    <p:spPr>
                      <a:xfrm>
                        <a:off x="3680720" y="4612529"/>
                        <a:ext cx="116028" cy="83510"/>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14702" name="直線コネクタ 114701">
                        <a:extLst>
                          <a:ext uri="{FF2B5EF4-FFF2-40B4-BE49-F238E27FC236}">
                            <a16:creationId xmlns:a16="http://schemas.microsoft.com/office/drawing/2014/main" id="{938D81CB-0E67-166C-7260-C6CD68E15160}"/>
                          </a:ext>
                        </a:extLst>
                      </p:cNvPr>
                      <p:cNvCxnSpPr>
                        <a:cxnSpLocks/>
                      </p:cNvCxnSpPr>
                      <p:nvPr/>
                    </p:nvCxnSpPr>
                    <p:spPr>
                      <a:xfrm>
                        <a:off x="3534355" y="4815288"/>
                        <a:ext cx="292730" cy="280861"/>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114704" name="テキスト ボックス 114703">
                        <a:extLst>
                          <a:ext uri="{FF2B5EF4-FFF2-40B4-BE49-F238E27FC236}">
                            <a16:creationId xmlns:a16="http://schemas.microsoft.com/office/drawing/2014/main" id="{BEB5FBDA-590A-BE80-1528-137A1B28521E}"/>
                          </a:ext>
                        </a:extLst>
                      </p:cNvPr>
                      <p:cNvSpPr txBox="1"/>
                      <p:nvPr/>
                    </p:nvSpPr>
                    <p:spPr>
                      <a:xfrm rot="18315771">
                        <a:off x="1390218" y="3080200"/>
                        <a:ext cx="1102496" cy="707233"/>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依存財源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38.0%</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114705" name="テキスト ボックス 114704">
                        <a:extLst>
                          <a:ext uri="{FF2B5EF4-FFF2-40B4-BE49-F238E27FC236}">
                            <a16:creationId xmlns:a16="http://schemas.microsoft.com/office/drawing/2014/main" id="{4AAA979D-1807-C037-5949-F36C3774D70F}"/>
                          </a:ext>
                        </a:extLst>
                      </p:cNvPr>
                      <p:cNvSpPr txBox="1"/>
                      <p:nvPr/>
                    </p:nvSpPr>
                    <p:spPr>
                      <a:xfrm rot="3063929">
                        <a:off x="2013145" y="3051520"/>
                        <a:ext cx="1102496" cy="705311"/>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自主財源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62.0%</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114727" name="テキスト ボックス 114726">
                        <a:extLst>
                          <a:ext uri="{FF2B5EF4-FFF2-40B4-BE49-F238E27FC236}">
                            <a16:creationId xmlns:a16="http://schemas.microsoft.com/office/drawing/2014/main" id="{6D3E0B5E-1B55-46C7-1719-E1AC04FDAD28}"/>
                          </a:ext>
                        </a:extLst>
                      </p:cNvPr>
                      <p:cNvSpPr txBox="1"/>
                      <p:nvPr/>
                    </p:nvSpPr>
                    <p:spPr>
                      <a:xfrm rot="2089578">
                        <a:off x="2172395" y="2835562"/>
                        <a:ext cx="1099421" cy="360083"/>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県税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37.8%</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grpSp>
            </p:grpSp>
          </p:grpSp>
          <p:grpSp>
            <p:nvGrpSpPr>
              <p:cNvPr id="35" name="グループ化 34">
                <a:extLst>
                  <a:ext uri="{FF2B5EF4-FFF2-40B4-BE49-F238E27FC236}">
                    <a16:creationId xmlns:a16="http://schemas.microsoft.com/office/drawing/2014/main" id="{D9136F7C-9D6B-25CB-7497-3EDA4B50CE74}"/>
                  </a:ext>
                </a:extLst>
              </p:cNvPr>
              <p:cNvGrpSpPr/>
              <p:nvPr/>
            </p:nvGrpSpPr>
            <p:grpSpPr>
              <a:xfrm>
                <a:off x="5221425" y="4837064"/>
                <a:ext cx="3716698" cy="1600607"/>
                <a:chOff x="5221425" y="4837064"/>
                <a:chExt cx="3716698" cy="1600607"/>
              </a:xfrm>
            </p:grpSpPr>
            <p:sp>
              <p:nvSpPr>
                <p:cNvPr id="2" name="角丸四角形 15">
                  <a:extLst>
                    <a:ext uri="{FF2B5EF4-FFF2-40B4-BE49-F238E27FC236}">
                      <a16:creationId xmlns:a16="http://schemas.microsoft.com/office/drawing/2014/main" id="{C04DCBE8-992D-8BEB-201E-F979D117B386}"/>
                    </a:ext>
                  </a:extLst>
                </p:cNvPr>
                <p:cNvSpPr/>
                <p:nvPr/>
              </p:nvSpPr>
              <p:spPr>
                <a:xfrm>
                  <a:off x="5221425" y="5386867"/>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国庫支出金</a:t>
                  </a:r>
                  <a:endParaRPr lang="ja-JP" altLang="en-US" sz="1000" dirty="0">
                    <a:solidFill>
                      <a:schemeClr val="tx1"/>
                    </a:solidFill>
                    <a:latin typeface="+mn-ea"/>
                  </a:endParaRPr>
                </a:p>
              </p:txBody>
            </p:sp>
            <p:sp>
              <p:nvSpPr>
                <p:cNvPr id="5" name="テキスト ボックス 4">
                  <a:extLst>
                    <a:ext uri="{FF2B5EF4-FFF2-40B4-BE49-F238E27FC236}">
                      <a16:creationId xmlns:a16="http://schemas.microsoft.com/office/drawing/2014/main" id="{397F506B-ED2E-23F3-EA1F-12AF8E0C0FD2}"/>
                    </a:ext>
                  </a:extLst>
                </p:cNvPr>
                <p:cNvSpPr txBox="1"/>
                <p:nvPr/>
              </p:nvSpPr>
              <p:spPr>
                <a:xfrm>
                  <a:off x="5244717" y="5516029"/>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国と地方公共団体が協力して行う事業の財源にあてるため、</a:t>
                  </a:r>
                </a:p>
                <a:p>
                  <a:pPr>
                    <a:lnSpc>
                      <a:spcPct val="120000"/>
                    </a:lnSpc>
                  </a:pPr>
                  <a:r>
                    <a:rPr lang="ja-JP" altLang="en-US" sz="800">
                      <a:latin typeface="HGPGothicE" panose="020B0900000000000000" pitchFamily="34" charset="-128"/>
                      <a:ea typeface="HGPGothicE" panose="020B0900000000000000" pitchFamily="34" charset="-128"/>
                    </a:rPr>
                    <a:t>国が補助金・負担金として支出するもの。</a:t>
                  </a:r>
                </a:p>
              </p:txBody>
            </p:sp>
            <p:sp>
              <p:nvSpPr>
                <p:cNvPr id="7" name="角丸四角形 15">
                  <a:extLst>
                    <a:ext uri="{FF2B5EF4-FFF2-40B4-BE49-F238E27FC236}">
                      <a16:creationId xmlns:a16="http://schemas.microsoft.com/office/drawing/2014/main" id="{BB7DB39F-D3E2-3829-C6E1-C5219E30D684}"/>
                    </a:ext>
                  </a:extLst>
                </p:cNvPr>
                <p:cNvSpPr/>
                <p:nvPr/>
              </p:nvSpPr>
              <p:spPr>
                <a:xfrm>
                  <a:off x="5229862" y="4837064"/>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地方交付税</a:t>
                  </a:r>
                  <a:endParaRPr lang="ja-JP" altLang="en-US" sz="1000" dirty="0">
                    <a:solidFill>
                      <a:schemeClr val="tx1"/>
                    </a:solidFill>
                    <a:latin typeface="+mn-ea"/>
                  </a:endParaRPr>
                </a:p>
              </p:txBody>
            </p:sp>
            <p:sp>
              <p:nvSpPr>
                <p:cNvPr id="9" name="テキスト ボックス 8">
                  <a:extLst>
                    <a:ext uri="{FF2B5EF4-FFF2-40B4-BE49-F238E27FC236}">
                      <a16:creationId xmlns:a16="http://schemas.microsoft.com/office/drawing/2014/main" id="{B4998E23-AE1B-12F9-5A0C-C0A5A8519DFD}"/>
                    </a:ext>
                  </a:extLst>
                </p:cNvPr>
                <p:cNvSpPr txBox="1"/>
                <p:nvPr/>
              </p:nvSpPr>
              <p:spPr>
                <a:xfrm>
                  <a:off x="5253154" y="4966226"/>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住民がどの地域に住んでいても一定の水準の公共サービスを受けられるように、</a:t>
                  </a:r>
                </a:p>
                <a:p>
                  <a:pPr>
                    <a:lnSpc>
                      <a:spcPct val="120000"/>
                    </a:lnSpc>
                  </a:pPr>
                  <a:r>
                    <a:rPr lang="ja-JP" altLang="en-US" sz="800">
                      <a:latin typeface="HGPGothicE" panose="020B0900000000000000" pitchFamily="34" charset="-128"/>
                      <a:ea typeface="HGPGothicE" panose="020B0900000000000000" pitchFamily="34" charset="-128"/>
                    </a:rPr>
                    <a:t>国が各地方公共団体の財政力を調整するために交付するもの。</a:t>
                  </a:r>
                </a:p>
              </p:txBody>
            </p:sp>
            <p:sp>
              <p:nvSpPr>
                <p:cNvPr id="10" name="角丸四角形 15">
                  <a:extLst>
                    <a:ext uri="{FF2B5EF4-FFF2-40B4-BE49-F238E27FC236}">
                      <a16:creationId xmlns:a16="http://schemas.microsoft.com/office/drawing/2014/main" id="{D959A4E4-5FB4-653B-17C6-7415032DDF82}"/>
                    </a:ext>
                  </a:extLst>
                </p:cNvPr>
                <p:cNvSpPr/>
                <p:nvPr/>
              </p:nvSpPr>
              <p:spPr>
                <a:xfrm>
                  <a:off x="5221425" y="5940331"/>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地方譲与税</a:t>
                  </a:r>
                  <a:endParaRPr lang="ja-JP" altLang="en-US" sz="1000" dirty="0">
                    <a:solidFill>
                      <a:schemeClr val="tx1"/>
                    </a:solidFill>
                    <a:latin typeface="+mn-ea"/>
                  </a:endParaRPr>
                </a:p>
              </p:txBody>
            </p:sp>
            <p:sp>
              <p:nvSpPr>
                <p:cNvPr id="11" name="テキスト ボックス 10">
                  <a:extLst>
                    <a:ext uri="{FF2B5EF4-FFF2-40B4-BE49-F238E27FC236}">
                      <a16:creationId xmlns:a16="http://schemas.microsoft.com/office/drawing/2014/main" id="{B2AFB0FD-279E-B11E-31A0-D5216F7CD725}"/>
                    </a:ext>
                  </a:extLst>
                </p:cNvPr>
                <p:cNvSpPr txBox="1"/>
                <p:nvPr/>
              </p:nvSpPr>
              <p:spPr>
                <a:xfrm>
                  <a:off x="5244717" y="6069493"/>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手続上、国税として納税されている税金、その全部又は一部が地方公共団体に</a:t>
                  </a:r>
                </a:p>
                <a:p>
                  <a:pPr>
                    <a:lnSpc>
                      <a:spcPct val="120000"/>
                    </a:lnSpc>
                  </a:pPr>
                  <a:r>
                    <a:rPr lang="ja-JP" altLang="en-US" sz="800">
                      <a:latin typeface="HGPGothicE" panose="020B0900000000000000" pitchFamily="34" charset="-128"/>
                      <a:ea typeface="HGPGothicE" panose="020B0900000000000000" pitchFamily="34" charset="-128"/>
                    </a:rPr>
                    <a:t>譲与されるもの。特別法人事業剰余譲与税、地方揮発油譲与税などがある。</a:t>
                  </a:r>
                </a:p>
              </p:txBody>
            </p:sp>
          </p:grpSp>
        </p:grpSp>
        <p:cxnSp>
          <p:nvCxnSpPr>
            <p:cNvPr id="114734" name="直線コネクタ 114733">
              <a:extLst>
                <a:ext uri="{FF2B5EF4-FFF2-40B4-BE49-F238E27FC236}">
                  <a16:creationId xmlns:a16="http://schemas.microsoft.com/office/drawing/2014/main" id="{4A37F02D-549E-89AA-4AFD-F6FA797B5A2A}"/>
                </a:ext>
              </a:extLst>
            </p:cNvPr>
            <p:cNvCxnSpPr>
              <a:cxnSpLocks/>
            </p:cNvCxnSpPr>
            <p:nvPr/>
          </p:nvCxnSpPr>
          <p:spPr>
            <a:xfrm>
              <a:off x="2092179" y="5985124"/>
              <a:ext cx="0" cy="165832"/>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grpSp>
      <p:sp>
        <p:nvSpPr>
          <p:cNvPr id="33" name="Rectangle 14">
            <a:extLst>
              <a:ext uri="{FF2B5EF4-FFF2-40B4-BE49-F238E27FC236}">
                <a16:creationId xmlns:a16="http://schemas.microsoft.com/office/drawing/2014/main" id="{9C3DD223-A045-0FC8-3485-7B98029625DE}"/>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Tree>
    <p:custDataLst>
      <p:tags r:id="rId1"/>
    </p:custDataLst>
    <p:extLst>
      <p:ext uri="{BB962C8B-B14F-4D97-AF65-F5344CB8AC3E}">
        <p14:creationId xmlns:p14="http://schemas.microsoft.com/office/powerpoint/2010/main" val="47972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600"/>
                                        <p:tgtEl>
                                          <p:spTgt spid="26"/>
                                        </p:tgtEl>
                                      </p:cBhvr>
                                    </p:animEffect>
                                    <p:anim calcmode="lin" valueType="num">
                                      <p:cBhvr>
                                        <p:cTn id="12" dur="600" fill="hold"/>
                                        <p:tgtEl>
                                          <p:spTgt spid="26"/>
                                        </p:tgtEl>
                                        <p:attrNameLst>
                                          <p:attrName>ppt_x</p:attrName>
                                        </p:attrNameLst>
                                      </p:cBhvr>
                                      <p:tavLst>
                                        <p:tav tm="0">
                                          <p:val>
                                            <p:strVal val="#ppt_x"/>
                                          </p:val>
                                        </p:tav>
                                        <p:tav tm="100000">
                                          <p:val>
                                            <p:strVal val="#ppt_x"/>
                                          </p:val>
                                        </p:tav>
                                      </p:tavLst>
                                    </p:anim>
                                    <p:anim calcmode="lin" valueType="num">
                                      <p:cBhvr>
                                        <p:cTn id="13" dur="6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000"/>
                                        <p:tgtEl>
                                          <p:spTgt spid="37"/>
                                        </p:tgtEl>
                                      </p:cBhvr>
                                    </p:animEffect>
                                    <p:anim calcmode="lin" valueType="num">
                                      <p:cBhvr>
                                        <p:cTn id="19" dur="1000" fill="hold"/>
                                        <p:tgtEl>
                                          <p:spTgt spid="37"/>
                                        </p:tgtEl>
                                        <p:attrNameLst>
                                          <p:attrName>ppt_x</p:attrName>
                                        </p:attrNameLst>
                                      </p:cBhvr>
                                      <p:tavLst>
                                        <p:tav tm="0">
                                          <p:val>
                                            <p:strVal val="#ppt_x"/>
                                          </p:val>
                                        </p:tav>
                                        <p:tav tm="100000">
                                          <p:val>
                                            <p:strVal val="#ppt_x"/>
                                          </p:val>
                                        </p:tav>
                                      </p:tavLst>
                                    </p:anim>
                                    <p:anim calcmode="lin" valueType="num">
                                      <p:cBhvr>
                                        <p:cTn id="2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23" name="グループ化 22">
            <a:extLst>
              <a:ext uri="{FF2B5EF4-FFF2-40B4-BE49-F238E27FC236}">
                <a16:creationId xmlns:a16="http://schemas.microsoft.com/office/drawing/2014/main" id="{03F81931-2AC4-7480-5EB6-8D1BE3ACA2CA}"/>
              </a:ext>
            </a:extLst>
          </p:cNvPr>
          <p:cNvGrpSpPr/>
          <p:nvPr/>
        </p:nvGrpSpPr>
        <p:grpSpPr>
          <a:xfrm>
            <a:off x="323851" y="1085670"/>
            <a:ext cx="8519134" cy="827030"/>
            <a:chOff x="323851" y="1085670"/>
            <a:chExt cx="8519134" cy="827030"/>
          </a:xfrm>
        </p:grpSpPr>
        <p:sp>
          <p:nvSpPr>
            <p:cNvPr id="24" name="AutoShape 353">
              <a:extLst>
                <a:ext uri="{FF2B5EF4-FFF2-40B4-BE49-F238E27FC236}">
                  <a16:creationId xmlns:a16="http://schemas.microsoft.com/office/drawing/2014/main" id="{CF109BE8-CFAE-3DAF-8138-46D34F4EF4F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5" name="テキスト ボックス 24">
              <a:extLst>
                <a:ext uri="{FF2B5EF4-FFF2-40B4-BE49-F238E27FC236}">
                  <a16:creationId xmlns:a16="http://schemas.microsoft.com/office/drawing/2014/main" id="{1B3E3159-E4A6-C9DE-FECB-B8BB2DFBDD71}"/>
                </a:ext>
              </a:extLst>
            </p:cNvPr>
            <p:cNvSpPr txBox="1"/>
            <p:nvPr/>
          </p:nvSpPr>
          <p:spPr>
            <a:xfrm>
              <a:off x="411325" y="1332300"/>
              <a:ext cx="7107704" cy="323165"/>
            </a:xfrm>
            <a:prstGeom prst="rect">
              <a:avLst/>
            </a:prstGeom>
            <a:noFill/>
          </p:spPr>
          <p:txBody>
            <a:bodyPr wrap="square" rtlCol="0">
              <a:spAutoFit/>
            </a:bodyPr>
            <a:lstStyle/>
            <a:p>
              <a:r>
                <a:rPr kumimoji="1" lang="ja-JP" altLang="en-US" sz="1500">
                  <a:latin typeface="+mn-ea"/>
                  <a:ea typeface="+mn-ea"/>
                </a:rPr>
                <a:t>地方公共団体は、私たちのふだんの暮らしに結びついた公共サービスを行っています。</a:t>
              </a:r>
              <a:endParaRPr kumimoji="1" lang="ja-JP" altLang="en-US" sz="1500" dirty="0">
                <a:latin typeface="+mn-ea"/>
                <a:ea typeface="+mn-ea"/>
              </a:endParaRPr>
            </a:p>
          </p:txBody>
        </p:sp>
      </p:grpSp>
      <p:pic>
        <p:nvPicPr>
          <p:cNvPr id="32" name="Picture 29">
            <a:extLst>
              <a:ext uri="{FF2B5EF4-FFF2-40B4-BE49-F238E27FC236}">
                <a16:creationId xmlns:a16="http://schemas.microsoft.com/office/drawing/2014/main" id="{51D1EE4B-A919-2BE2-86B3-923F3F181E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34" name="グループ化 25633">
            <a:extLst>
              <a:ext uri="{FF2B5EF4-FFF2-40B4-BE49-F238E27FC236}">
                <a16:creationId xmlns:a16="http://schemas.microsoft.com/office/drawing/2014/main" id="{1837EE73-2009-E206-15F7-A3C25F07675A}"/>
              </a:ext>
            </a:extLst>
          </p:cNvPr>
          <p:cNvGrpSpPr/>
          <p:nvPr/>
        </p:nvGrpSpPr>
        <p:grpSpPr>
          <a:xfrm>
            <a:off x="121597" y="2026345"/>
            <a:ext cx="8613054" cy="4706121"/>
            <a:chOff x="121597" y="2026345"/>
            <a:chExt cx="8613054" cy="4706121"/>
          </a:xfrm>
        </p:grpSpPr>
        <p:graphicFrame>
          <p:nvGraphicFramePr>
            <p:cNvPr id="13" name="グラフ 12">
              <a:extLst>
                <a:ext uri="{FF2B5EF4-FFF2-40B4-BE49-F238E27FC236}">
                  <a16:creationId xmlns:a16="http://schemas.microsoft.com/office/drawing/2014/main" id="{E6B5E072-4025-764F-02B6-3258A5234B1A}"/>
                </a:ext>
              </a:extLst>
            </p:cNvPr>
            <p:cNvGraphicFramePr>
              <a:graphicFrameLocks noChangeAspect="1"/>
            </p:cNvGraphicFramePr>
            <p:nvPr/>
          </p:nvGraphicFramePr>
          <p:xfrm>
            <a:off x="121597" y="2990709"/>
            <a:ext cx="4592444" cy="3631891"/>
          </p:xfrm>
          <a:graphic>
            <a:graphicData uri="http://schemas.openxmlformats.org/drawingml/2006/chart">
              <c:chart xmlns:c="http://schemas.openxmlformats.org/drawingml/2006/chart" xmlns:r="http://schemas.openxmlformats.org/officeDocument/2006/relationships" r:id="rId5"/>
            </a:graphicData>
          </a:graphic>
        </p:graphicFrame>
        <p:grpSp>
          <p:nvGrpSpPr>
            <p:cNvPr id="38" name="グループ化 37">
              <a:extLst>
                <a:ext uri="{FF2B5EF4-FFF2-40B4-BE49-F238E27FC236}">
                  <a16:creationId xmlns:a16="http://schemas.microsoft.com/office/drawing/2014/main" id="{6B1915E2-2706-90F7-EA19-111B27301CFA}"/>
                </a:ext>
              </a:extLst>
            </p:cNvPr>
            <p:cNvGrpSpPr/>
            <p:nvPr/>
          </p:nvGrpSpPr>
          <p:grpSpPr>
            <a:xfrm>
              <a:off x="4289702" y="2966069"/>
              <a:ext cx="864276" cy="3452181"/>
              <a:chOff x="4308200" y="3089426"/>
              <a:chExt cx="864276" cy="3297013"/>
            </a:xfrm>
          </p:grpSpPr>
          <p:cxnSp>
            <p:nvCxnSpPr>
              <p:cNvPr id="39" name="直線コネクタ 38">
                <a:extLst>
                  <a:ext uri="{FF2B5EF4-FFF2-40B4-BE49-F238E27FC236}">
                    <a16:creationId xmlns:a16="http://schemas.microsoft.com/office/drawing/2014/main" id="{F4CF5838-1770-50F3-6D45-6959FF4721EF}"/>
                  </a:ext>
                </a:extLst>
              </p:cNvPr>
              <p:cNvCxnSpPr>
                <a:cxnSpLocks/>
              </p:cNvCxnSpPr>
              <p:nvPr/>
            </p:nvCxnSpPr>
            <p:spPr>
              <a:xfrm flipH="1">
                <a:off x="4981575" y="3089426"/>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EF086292-A627-7F2E-7FFD-A66D7FFCA8CE}"/>
                  </a:ext>
                </a:extLst>
              </p:cNvPr>
              <p:cNvCxnSpPr>
                <a:cxnSpLocks/>
              </p:cNvCxnSpPr>
              <p:nvPr/>
            </p:nvCxnSpPr>
            <p:spPr>
              <a:xfrm>
                <a:off x="4308200" y="4721856"/>
                <a:ext cx="68069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E3602AC-63B8-C833-BEDA-649344BB9A22}"/>
                  </a:ext>
                </a:extLst>
              </p:cNvPr>
              <p:cNvCxnSpPr>
                <a:cxnSpLocks/>
              </p:cNvCxnSpPr>
              <p:nvPr/>
            </p:nvCxnSpPr>
            <p:spPr>
              <a:xfrm flipH="1">
                <a:off x="4981575" y="6386439"/>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B597B51E-2CEE-5A3B-2DF7-EEE428908790}"/>
                  </a:ext>
                </a:extLst>
              </p:cNvPr>
              <p:cNvCxnSpPr>
                <a:cxnSpLocks/>
              </p:cNvCxnSpPr>
              <p:nvPr/>
            </p:nvCxnSpPr>
            <p:spPr>
              <a:xfrm>
                <a:off x="4987925" y="3089426"/>
                <a:ext cx="0" cy="329701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6" name="角丸四角形 15">
              <a:extLst>
                <a:ext uri="{FF2B5EF4-FFF2-40B4-BE49-F238E27FC236}">
                  <a16:creationId xmlns:a16="http://schemas.microsoft.com/office/drawing/2014/main" id="{9E4006C3-E9BC-F546-B8BC-EE0512434F5E}"/>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grpSp>
          <p:nvGrpSpPr>
            <p:cNvPr id="21517" name="グループ化 21516">
              <a:extLst>
                <a:ext uri="{FF2B5EF4-FFF2-40B4-BE49-F238E27FC236}">
                  <a16:creationId xmlns:a16="http://schemas.microsoft.com/office/drawing/2014/main" id="{8764A8F6-21B7-D66D-7517-7E36D1AF9D77}"/>
                </a:ext>
              </a:extLst>
            </p:cNvPr>
            <p:cNvGrpSpPr/>
            <p:nvPr/>
          </p:nvGrpSpPr>
          <p:grpSpPr>
            <a:xfrm>
              <a:off x="5297723" y="3667334"/>
              <a:ext cx="1544697" cy="186863"/>
              <a:chOff x="7218310" y="3380671"/>
              <a:chExt cx="1544697" cy="186863"/>
            </a:xfrm>
          </p:grpSpPr>
          <p:sp>
            <p:nvSpPr>
              <p:cNvPr id="21518" name="テキスト ボックス 21517">
                <a:extLst>
                  <a:ext uri="{FF2B5EF4-FFF2-40B4-BE49-F238E27FC236}">
                    <a16:creationId xmlns:a16="http://schemas.microsoft.com/office/drawing/2014/main" id="{C6F0757C-0601-47AA-7ED9-66447D5D976C}"/>
                  </a:ext>
                </a:extLst>
              </p:cNvPr>
              <p:cNvSpPr txBox="1"/>
              <p:nvPr/>
            </p:nvSpPr>
            <p:spPr>
              <a:xfrm>
                <a:off x="8123361"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2,638</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9" name="テキスト ボックス 21518">
                <a:extLst>
                  <a:ext uri="{FF2B5EF4-FFF2-40B4-BE49-F238E27FC236}">
                    <a16:creationId xmlns:a16="http://schemas.microsoft.com/office/drawing/2014/main" id="{52FE1CD6-85A8-4B59-43E7-92F38356A7C0}"/>
                  </a:ext>
                </a:extLst>
              </p:cNvPr>
              <p:cNvSpPr txBox="1"/>
              <p:nvPr/>
            </p:nvSpPr>
            <p:spPr>
              <a:xfrm>
                <a:off x="7415128" y="3395944"/>
                <a:ext cx="639647"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福祉医療費</a:t>
                </a:r>
              </a:p>
            </p:txBody>
          </p:sp>
          <p:sp>
            <p:nvSpPr>
              <p:cNvPr id="21520" name="正方形/長方形 21519">
                <a:extLst>
                  <a:ext uri="{FF2B5EF4-FFF2-40B4-BE49-F238E27FC236}">
                    <a16:creationId xmlns:a16="http://schemas.microsoft.com/office/drawing/2014/main" id="{49846F67-360E-1C24-C4F7-F95187DE6ABB}"/>
                  </a:ext>
                </a:extLst>
              </p:cNvPr>
              <p:cNvSpPr/>
              <p:nvPr/>
            </p:nvSpPr>
            <p:spPr>
              <a:xfrm>
                <a:off x="7218310" y="3380671"/>
                <a:ext cx="149649" cy="186863"/>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sp>
          <p:nvSpPr>
            <p:cNvPr id="21526" name="テキスト ボックス 21525">
              <a:extLst>
                <a:ext uri="{FF2B5EF4-FFF2-40B4-BE49-F238E27FC236}">
                  <a16:creationId xmlns:a16="http://schemas.microsoft.com/office/drawing/2014/main" id="{0F667922-FD3E-839F-0A7D-FDCE8690D15E}"/>
                </a:ext>
              </a:extLst>
            </p:cNvPr>
            <p:cNvSpPr txBox="1"/>
            <p:nvPr/>
          </p:nvSpPr>
          <p:spPr>
            <a:xfrm>
              <a:off x="2634140" y="3687847"/>
              <a:ext cx="930581"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健康福祉費</a:t>
              </a:r>
              <a:r>
                <a:rPr kumimoji="1" lang="en-US" altLang="ja-JP" sz="1000" dirty="0">
                  <a:ln w="5080">
                    <a:noFill/>
                  </a:ln>
                  <a:latin typeface="HGPｺﾞｼｯｸE" panose="020B0900000000000000" pitchFamily="50" charset="-128"/>
                  <a:ea typeface="HGPｺﾞｼｯｸE" panose="020B0900000000000000" pitchFamily="50" charset="-128"/>
                </a:rPr>
                <a:t>20</a:t>
              </a:r>
              <a:r>
                <a:rPr kumimoji="1" lang="en-US" altLang="ja-JP" sz="1000" dirty="0">
                  <a:ln w="5080">
                    <a:noFill/>
                  </a:ln>
                  <a:effectLst/>
                  <a:latin typeface="HGPｺﾞｼｯｸE" panose="020B0900000000000000" pitchFamily="50" charset="-128"/>
                  <a:ea typeface="HGPｺﾞｼｯｸE" panose="020B0900000000000000" pitchFamily="50" charset="-128"/>
                </a:rPr>
                <a:t>.0%</a:t>
              </a:r>
            </a:p>
          </p:txBody>
        </p:sp>
        <p:sp>
          <p:nvSpPr>
            <p:cNvPr id="21530" name="テキスト ボックス 21529">
              <a:extLst>
                <a:ext uri="{FF2B5EF4-FFF2-40B4-BE49-F238E27FC236}">
                  <a16:creationId xmlns:a16="http://schemas.microsoft.com/office/drawing/2014/main" id="{2A2A7B8C-6930-D970-04BE-8CAE063B0DB7}"/>
                </a:ext>
              </a:extLst>
            </p:cNvPr>
            <p:cNvSpPr txBox="1"/>
            <p:nvPr/>
          </p:nvSpPr>
          <p:spPr>
            <a:xfrm>
              <a:off x="2126929" y="5791022"/>
              <a:ext cx="930581" cy="353943"/>
            </a:xfrm>
            <a:prstGeom prst="rect">
              <a:avLst/>
            </a:prstGeom>
            <a:noFill/>
            <a:ln>
              <a:noFill/>
            </a:ln>
          </p:spPr>
          <p:txBody>
            <a:bodyPr wrap="square" lIns="0" tIns="0" rIns="0" bIns="0" rtlCol="0">
              <a:spAutoFit/>
            </a:bodyPr>
            <a:lstStyle/>
            <a:p>
              <a:pPr algn="ctr"/>
              <a:r>
                <a:rPr lang="ja-JP" altLang="en-US" sz="1300">
                  <a:ln w="5080">
                    <a:noFill/>
                  </a:ln>
                  <a:solidFill>
                    <a:schemeClr val="bg1"/>
                  </a:solidFill>
                  <a:latin typeface="HGPｺﾞｼｯｸE" panose="020B0900000000000000" pitchFamily="50" charset="-128"/>
                  <a:ea typeface="HGPｺﾞｼｯｸE" panose="020B0900000000000000" pitchFamily="50" charset="-128"/>
                </a:rPr>
                <a:t>諸支出金</a:t>
              </a:r>
            </a:p>
            <a:p>
              <a:pPr algn="ctr"/>
              <a:r>
                <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rPr>
                <a:t>17.7%</a:t>
              </a:r>
            </a:p>
          </p:txBody>
        </p:sp>
        <p:grpSp>
          <p:nvGrpSpPr>
            <p:cNvPr id="21539" name="グループ化 21538">
              <a:extLst>
                <a:ext uri="{FF2B5EF4-FFF2-40B4-BE49-F238E27FC236}">
                  <a16:creationId xmlns:a16="http://schemas.microsoft.com/office/drawing/2014/main" id="{0A352F0C-9D42-5B5D-F63D-D4FCC71FAA79}"/>
                </a:ext>
              </a:extLst>
            </p:cNvPr>
            <p:cNvGrpSpPr/>
            <p:nvPr/>
          </p:nvGrpSpPr>
          <p:grpSpPr>
            <a:xfrm>
              <a:off x="5297723" y="4314970"/>
              <a:ext cx="1547288" cy="186863"/>
              <a:chOff x="7218310" y="3380671"/>
              <a:chExt cx="1547288" cy="186863"/>
            </a:xfrm>
          </p:grpSpPr>
          <p:sp>
            <p:nvSpPr>
              <p:cNvPr id="21540" name="テキスト ボックス 21539">
                <a:extLst>
                  <a:ext uri="{FF2B5EF4-FFF2-40B4-BE49-F238E27FC236}">
                    <a16:creationId xmlns:a16="http://schemas.microsoft.com/office/drawing/2014/main" id="{A1F66104-F2B9-3BDF-C4D5-BA8AC087A759}"/>
                  </a:ext>
                </a:extLst>
              </p:cNvPr>
              <p:cNvSpPr txBox="1"/>
              <p:nvPr/>
            </p:nvSpPr>
            <p:spPr>
              <a:xfrm>
                <a:off x="8125952"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2,325</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1" name="テキスト ボックス 21540">
                <a:extLst>
                  <a:ext uri="{FF2B5EF4-FFF2-40B4-BE49-F238E27FC236}">
                    <a16:creationId xmlns:a16="http://schemas.microsoft.com/office/drawing/2014/main" id="{2D916228-B27A-7A52-39F6-B27B91663BE1}"/>
                  </a:ext>
                </a:extLst>
              </p:cNvPr>
              <p:cNvSpPr txBox="1"/>
              <p:nvPr/>
            </p:nvSpPr>
            <p:spPr>
              <a:xfrm>
                <a:off x="7415129" y="3395944"/>
                <a:ext cx="509890"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諸支出金</a:t>
                </a:r>
              </a:p>
            </p:txBody>
          </p:sp>
          <p:sp>
            <p:nvSpPr>
              <p:cNvPr id="21542" name="正方形/長方形 21541">
                <a:extLst>
                  <a:ext uri="{FF2B5EF4-FFF2-40B4-BE49-F238E27FC236}">
                    <a16:creationId xmlns:a16="http://schemas.microsoft.com/office/drawing/2014/main" id="{724820A5-3034-7E85-45A8-A115C0B830AA}"/>
                  </a:ext>
                </a:extLst>
              </p:cNvPr>
              <p:cNvSpPr/>
              <p:nvPr/>
            </p:nvSpPr>
            <p:spPr>
              <a:xfrm>
                <a:off x="7218310" y="3380671"/>
                <a:ext cx="149649" cy="186863"/>
              </a:xfrm>
              <a:prstGeom prst="rect">
                <a:avLst/>
              </a:prstGeom>
              <a:solidFill>
                <a:srgbClr val="84949E"/>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43" name="直線コネクタ 21542">
                <a:extLst>
                  <a:ext uri="{FF2B5EF4-FFF2-40B4-BE49-F238E27FC236}">
                    <a16:creationId xmlns:a16="http://schemas.microsoft.com/office/drawing/2014/main" id="{7CAC3602-2530-169A-6AE0-7BFC26BAFBBD}"/>
                  </a:ext>
                </a:extLst>
              </p:cNvPr>
              <p:cNvCxnSpPr>
                <a:cxnSpLocks/>
              </p:cNvCxnSpPr>
              <p:nvPr/>
            </p:nvCxnSpPr>
            <p:spPr>
              <a:xfrm>
                <a:off x="7966370" y="3487958"/>
                <a:ext cx="88405"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51" name="グループ化 21550">
              <a:extLst>
                <a:ext uri="{FF2B5EF4-FFF2-40B4-BE49-F238E27FC236}">
                  <a16:creationId xmlns:a16="http://schemas.microsoft.com/office/drawing/2014/main" id="{EBC0C975-3C0D-EBA6-D3A3-CB7735820F6D}"/>
                </a:ext>
              </a:extLst>
            </p:cNvPr>
            <p:cNvGrpSpPr/>
            <p:nvPr/>
          </p:nvGrpSpPr>
          <p:grpSpPr>
            <a:xfrm>
              <a:off x="5300572" y="4966033"/>
              <a:ext cx="1545986" cy="193106"/>
              <a:chOff x="7218310" y="3374428"/>
              <a:chExt cx="1545986" cy="193106"/>
            </a:xfrm>
          </p:grpSpPr>
          <p:sp>
            <p:nvSpPr>
              <p:cNvPr id="21552" name="テキスト ボックス 21551">
                <a:extLst>
                  <a:ext uri="{FF2B5EF4-FFF2-40B4-BE49-F238E27FC236}">
                    <a16:creationId xmlns:a16="http://schemas.microsoft.com/office/drawing/2014/main" id="{7BA6E518-A991-D24C-B3DB-EE1D89101986}"/>
                  </a:ext>
                </a:extLst>
              </p:cNvPr>
              <p:cNvSpPr txBox="1"/>
              <p:nvPr/>
            </p:nvSpPr>
            <p:spPr>
              <a:xfrm>
                <a:off x="8124650" y="3374428"/>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1,212</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3" name="テキスト ボックス 21552">
                <a:extLst>
                  <a:ext uri="{FF2B5EF4-FFF2-40B4-BE49-F238E27FC236}">
                    <a16:creationId xmlns:a16="http://schemas.microsoft.com/office/drawing/2014/main" id="{56377F00-CCD6-5BA5-CF14-CEFE97186C71}"/>
                  </a:ext>
                </a:extLst>
              </p:cNvPr>
              <p:cNvSpPr txBox="1"/>
              <p:nvPr/>
            </p:nvSpPr>
            <p:spPr>
              <a:xfrm>
                <a:off x="7422716" y="3388356"/>
                <a:ext cx="635719"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交通基盤費</a:t>
                </a:r>
              </a:p>
            </p:txBody>
          </p:sp>
          <p:sp>
            <p:nvSpPr>
              <p:cNvPr id="21554" name="正方形/長方形 21553">
                <a:extLst>
                  <a:ext uri="{FF2B5EF4-FFF2-40B4-BE49-F238E27FC236}">
                    <a16:creationId xmlns:a16="http://schemas.microsoft.com/office/drawing/2014/main" id="{CAF492F9-78FB-6288-87DE-1B5015F6B5BC}"/>
                  </a:ext>
                </a:extLst>
              </p:cNvPr>
              <p:cNvSpPr/>
              <p:nvPr/>
            </p:nvSpPr>
            <p:spPr>
              <a:xfrm>
                <a:off x="7218310" y="3380671"/>
                <a:ext cx="149649" cy="186863"/>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21557" name="グループ化 21556">
              <a:extLst>
                <a:ext uri="{FF2B5EF4-FFF2-40B4-BE49-F238E27FC236}">
                  <a16:creationId xmlns:a16="http://schemas.microsoft.com/office/drawing/2014/main" id="{C3E6EB4F-E563-AC2C-11F2-60642F8D7DCC}"/>
                </a:ext>
              </a:extLst>
            </p:cNvPr>
            <p:cNvGrpSpPr/>
            <p:nvPr/>
          </p:nvGrpSpPr>
          <p:grpSpPr>
            <a:xfrm>
              <a:off x="5298193" y="5602896"/>
              <a:ext cx="1545823" cy="186863"/>
              <a:chOff x="7218310" y="3380671"/>
              <a:chExt cx="1545823" cy="186863"/>
            </a:xfrm>
          </p:grpSpPr>
          <p:sp>
            <p:nvSpPr>
              <p:cNvPr id="21558" name="テキスト ボックス 21557">
                <a:extLst>
                  <a:ext uri="{FF2B5EF4-FFF2-40B4-BE49-F238E27FC236}">
                    <a16:creationId xmlns:a16="http://schemas.microsoft.com/office/drawing/2014/main" id="{D997C32B-4B18-83C7-189F-011271EFAA72}"/>
                  </a:ext>
                </a:extLst>
              </p:cNvPr>
              <p:cNvSpPr txBox="1"/>
              <p:nvPr/>
            </p:nvSpPr>
            <p:spPr>
              <a:xfrm>
                <a:off x="8238166" y="3396935"/>
                <a:ext cx="525967"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833</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9" name="テキスト ボックス 21558">
                <a:extLst>
                  <a:ext uri="{FF2B5EF4-FFF2-40B4-BE49-F238E27FC236}">
                    <a16:creationId xmlns:a16="http://schemas.microsoft.com/office/drawing/2014/main" id="{141A96E4-B359-2C1C-74A2-01AD14190969}"/>
                  </a:ext>
                </a:extLst>
              </p:cNvPr>
              <p:cNvSpPr txBox="1"/>
              <p:nvPr/>
            </p:nvSpPr>
            <p:spPr>
              <a:xfrm>
                <a:off x="7418923" y="3384562"/>
                <a:ext cx="421682"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警察費</a:t>
                </a:r>
              </a:p>
            </p:txBody>
          </p:sp>
          <p:sp>
            <p:nvSpPr>
              <p:cNvPr id="21560" name="正方形/長方形 21559">
                <a:extLst>
                  <a:ext uri="{FF2B5EF4-FFF2-40B4-BE49-F238E27FC236}">
                    <a16:creationId xmlns:a16="http://schemas.microsoft.com/office/drawing/2014/main" id="{E4E6B08B-10CA-283A-3114-162FBA4FB1F5}"/>
                  </a:ext>
                </a:extLst>
              </p:cNvPr>
              <p:cNvSpPr/>
              <p:nvPr/>
            </p:nvSpPr>
            <p:spPr>
              <a:xfrm>
                <a:off x="7218310" y="3380671"/>
                <a:ext cx="149649" cy="186863"/>
              </a:xfrm>
              <a:prstGeom prst="rect">
                <a:avLst/>
              </a:prstGeom>
              <a:solidFill>
                <a:srgbClr val="C9ACE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61" name="直線コネクタ 21560">
                <a:extLst>
                  <a:ext uri="{FF2B5EF4-FFF2-40B4-BE49-F238E27FC236}">
                    <a16:creationId xmlns:a16="http://schemas.microsoft.com/office/drawing/2014/main" id="{79EB09DE-E45C-52C4-5312-3BB150F97FC1}"/>
                  </a:ext>
                </a:extLst>
              </p:cNvPr>
              <p:cNvCxnSpPr>
                <a:cxnSpLocks/>
              </p:cNvCxnSpPr>
              <p:nvPr/>
            </p:nvCxnSpPr>
            <p:spPr>
              <a:xfrm>
                <a:off x="7844399" y="3476063"/>
                <a:ext cx="32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7" name="グループ化 6">
              <a:extLst>
                <a:ext uri="{FF2B5EF4-FFF2-40B4-BE49-F238E27FC236}">
                  <a16:creationId xmlns:a16="http://schemas.microsoft.com/office/drawing/2014/main" id="{A7260CA0-6380-F51B-13C1-397D7AA46158}"/>
                </a:ext>
              </a:extLst>
            </p:cNvPr>
            <p:cNvGrpSpPr/>
            <p:nvPr/>
          </p:nvGrpSpPr>
          <p:grpSpPr>
            <a:xfrm>
              <a:off x="1713891" y="4090100"/>
              <a:ext cx="1418609" cy="1418609"/>
              <a:chOff x="1713891" y="4090100"/>
              <a:chExt cx="1418609" cy="1418609"/>
            </a:xfrm>
          </p:grpSpPr>
          <p:sp>
            <p:nvSpPr>
              <p:cNvPr id="14" name="楕円 13">
                <a:extLst>
                  <a:ext uri="{FF2B5EF4-FFF2-40B4-BE49-F238E27FC236}">
                    <a16:creationId xmlns:a16="http://schemas.microsoft.com/office/drawing/2014/main" id="{8AE0112F-E534-A228-B729-8D53F8438E9B}"/>
                  </a:ext>
                </a:extLst>
              </p:cNvPr>
              <p:cNvSpPr>
                <a:spLocks/>
              </p:cNvSpPr>
              <p:nvPr/>
            </p:nvSpPr>
            <p:spPr bwMode="auto">
              <a:xfrm>
                <a:off x="1713891" y="4090100"/>
                <a:ext cx="1418609" cy="141860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5611" name="テキスト ボックス 25610">
                <a:extLst>
                  <a:ext uri="{FF2B5EF4-FFF2-40B4-BE49-F238E27FC236}">
                    <a16:creationId xmlns:a16="http://schemas.microsoft.com/office/drawing/2014/main" id="{BADE1E35-BBDE-C439-C6D6-4C9BC253864C}"/>
                  </a:ext>
                </a:extLst>
              </p:cNvPr>
              <p:cNvSpPr txBox="1">
                <a:spLocks/>
              </p:cNvSpPr>
              <p:nvPr/>
            </p:nvSpPr>
            <p:spPr>
              <a:xfrm>
                <a:off x="1838740" y="4542667"/>
                <a:ext cx="1168910" cy="513474"/>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FF0000"/>
                    </a:solidFill>
                    <a:effectLst/>
                    <a:latin typeface="+mn-ea"/>
                    <a:ea typeface="+mn-ea"/>
                  </a:rPr>
                  <a:t>歳出</a:t>
                </a:r>
                <a:r>
                  <a:rPr lang="zh-TW" altLang="en-US" sz="1600" i="0" u="none" strike="noStrike" dirty="0">
                    <a:solidFill>
                      <a:srgbClr val="000000"/>
                    </a:solidFill>
                    <a:effectLst/>
                    <a:latin typeface="+mn-ea"/>
                    <a:ea typeface="+mn-ea"/>
                  </a:rPr>
                  <a:t>総額</a:t>
                </a:r>
                <a:endParaRPr lang="zh-TW" altLang="en-US" sz="1600" dirty="0">
                  <a:effectLst/>
                  <a:latin typeface="+mn-ea"/>
                  <a:ea typeface="+mn-ea"/>
                </a:endParaRPr>
              </a:p>
              <a:p>
                <a:pPr algn="ctr" rtl="0">
                  <a:lnSpc>
                    <a:spcPct val="80000"/>
                  </a:lnSpc>
                  <a:spcBef>
                    <a:spcPts val="0"/>
                  </a:spcBef>
                  <a:spcAft>
                    <a:spcPts val="500"/>
                  </a:spcAft>
                </a:pPr>
                <a:r>
                  <a:rPr lang="en-US" altLang="ja-JP" sz="1300" i="0" u="none" strike="noStrike" dirty="0">
                    <a:solidFill>
                      <a:srgbClr val="000000"/>
                    </a:solidFill>
                    <a:effectLst/>
                    <a:latin typeface="+mn-ea"/>
                    <a:ea typeface="+mn-ea"/>
                  </a:rPr>
                  <a:t>1</a:t>
                </a:r>
                <a:r>
                  <a:rPr lang="ja-JP" altLang="en-US" sz="1300" i="0" u="none" strike="noStrike">
                    <a:solidFill>
                      <a:srgbClr val="000000"/>
                    </a:solidFill>
                    <a:effectLst/>
                    <a:latin typeface="+mn-ea"/>
                    <a:ea typeface="+mn-ea"/>
                  </a:rPr>
                  <a:t>兆</a:t>
                </a:r>
                <a:r>
                  <a:rPr lang="en-US" altLang="ja-JP" sz="1300" i="0" u="none" strike="noStrike" dirty="0">
                    <a:solidFill>
                      <a:srgbClr val="000000"/>
                    </a:solidFill>
                    <a:effectLst/>
                    <a:latin typeface="+mn-ea"/>
                    <a:ea typeface="+mn-ea"/>
                  </a:rPr>
                  <a:t>3,160</a:t>
                </a:r>
                <a:r>
                  <a:rPr lang="ja-JP" altLang="en-US" sz="1300" i="0" u="none" strike="noStrike">
                    <a:solidFill>
                      <a:srgbClr val="000000"/>
                    </a:solidFill>
                    <a:effectLst/>
                    <a:latin typeface="+mn-ea"/>
                    <a:ea typeface="+mn-ea"/>
                  </a:rPr>
                  <a:t>億円</a:t>
                </a:r>
                <a:endParaRPr lang="zh-TW" altLang="en-US" sz="1300" dirty="0">
                  <a:effectLst/>
                  <a:latin typeface="+mn-ea"/>
                  <a:ea typeface="+mn-ea"/>
                </a:endParaRPr>
              </a:p>
            </p:txBody>
          </p:sp>
        </p:grpSp>
        <p:grpSp>
          <p:nvGrpSpPr>
            <p:cNvPr id="25617" name="グループ化 25616">
              <a:extLst>
                <a:ext uri="{FF2B5EF4-FFF2-40B4-BE49-F238E27FC236}">
                  <a16:creationId xmlns:a16="http://schemas.microsoft.com/office/drawing/2014/main" id="{B3CC73DF-6932-B686-80BD-263A3C6E321E}"/>
                </a:ext>
              </a:extLst>
            </p:cNvPr>
            <p:cNvGrpSpPr/>
            <p:nvPr/>
          </p:nvGrpSpPr>
          <p:grpSpPr>
            <a:xfrm>
              <a:off x="1226527" y="2115844"/>
              <a:ext cx="6903386" cy="453070"/>
              <a:chOff x="1226527" y="2152056"/>
              <a:chExt cx="6903386" cy="453070"/>
            </a:xfrm>
          </p:grpSpPr>
          <p:sp>
            <p:nvSpPr>
              <p:cNvPr id="25618" name="正方形/長方形 25617">
                <a:extLst>
                  <a:ext uri="{FF2B5EF4-FFF2-40B4-BE49-F238E27FC236}">
                    <a16:creationId xmlns:a16="http://schemas.microsoft.com/office/drawing/2014/main" id="{60A6705C-E1E3-FBC9-35B5-7E8807F51EED}"/>
                  </a:ext>
                </a:extLst>
              </p:cNvPr>
              <p:cNvSpPr/>
              <p:nvPr/>
            </p:nvSpPr>
            <p:spPr>
              <a:xfrm>
                <a:off x="1226527" y="2152056"/>
                <a:ext cx="6690946" cy="45307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9" name="テキスト ボックス 25618">
                <a:extLst>
                  <a:ext uri="{FF2B5EF4-FFF2-40B4-BE49-F238E27FC236}">
                    <a16:creationId xmlns:a16="http://schemas.microsoft.com/office/drawing/2014/main" id="{D74B6273-1CC4-DF09-B546-3B4A948543C7}"/>
                  </a:ext>
                </a:extLst>
              </p:cNvPr>
              <p:cNvSpPr txBox="1"/>
              <p:nvPr/>
            </p:nvSpPr>
            <p:spPr>
              <a:xfrm>
                <a:off x="1278357" y="2179252"/>
                <a:ext cx="6851556" cy="353943"/>
              </a:xfrm>
              <a:prstGeom prst="rect">
                <a:avLst/>
              </a:prstGeom>
              <a:noFill/>
            </p:spPr>
            <p:txBody>
              <a:bodyPr wrap="none" rtlCol="0">
                <a:spAutoFit/>
              </a:bodyPr>
              <a:lstStyle/>
              <a:p>
                <a:r>
                  <a:rPr lang="ja-JP" altLang="en-US" sz="1200" spc="-50">
                    <a:solidFill>
                      <a:srgbClr val="005BAD"/>
                    </a:solidFill>
                    <a:latin typeface="HGPGothicE" panose="020B0900000000000000" pitchFamily="34" charset="-128"/>
                    <a:ea typeface="HGPGothicE" panose="020B0900000000000000" pitchFamily="34" charset="-128"/>
                  </a:rPr>
                  <a:t>地方公共団体では</a:t>
                </a:r>
                <a:r>
                  <a:rPr lang="en-US" altLang="ja-JP" sz="1200" spc="-50" dirty="0">
                    <a:solidFill>
                      <a:srgbClr val="005BAD"/>
                    </a:solidFill>
                    <a:latin typeface="HGPGothicE" panose="020B0900000000000000" pitchFamily="34" charset="-128"/>
                    <a:ea typeface="HGPGothicE" panose="020B0900000000000000" pitchFamily="34" charset="-128"/>
                  </a:rPr>
                  <a:t> </a:t>
                </a:r>
                <a:r>
                  <a:rPr lang="ja-JP" altLang="en-US" sz="1700" spc="90">
                    <a:solidFill>
                      <a:srgbClr val="FF0000"/>
                    </a:solidFill>
                    <a:latin typeface="HGPGothicE" panose="020B0900000000000000" pitchFamily="34" charset="-128"/>
                    <a:ea typeface="HGPGothicE" panose="020B0900000000000000" pitchFamily="34" charset="-128"/>
                  </a:rPr>
                  <a:t>住民が安全で快適なくらしを送るため</a:t>
                </a:r>
                <a:r>
                  <a:rPr lang="en-US" altLang="ja-JP" sz="1700" spc="30" dirty="0">
                    <a:solidFill>
                      <a:srgbClr val="FF0000"/>
                    </a:solidFill>
                    <a:latin typeface="HGPGothicE" panose="020B0900000000000000" pitchFamily="34" charset="-128"/>
                    <a:ea typeface="HGPGothicE" panose="020B0900000000000000" pitchFamily="34" charset="-128"/>
                  </a:rPr>
                  <a:t> </a:t>
                </a:r>
                <a:r>
                  <a:rPr lang="ja-JP" altLang="en-US" sz="1200" spc="-40">
                    <a:solidFill>
                      <a:srgbClr val="005BAD"/>
                    </a:solidFill>
                    <a:latin typeface="HGPGothicE" panose="020B0900000000000000" pitchFamily="34" charset="-128"/>
                    <a:ea typeface="HGPGothicE" panose="020B0900000000000000" pitchFamily="34" charset="-128"/>
                  </a:rPr>
                  <a:t>に税金が使われています。</a:t>
                </a:r>
                <a:endParaRPr lang="ja-JP" altLang="en-US" sz="1200" spc="-40" dirty="0">
                  <a:solidFill>
                    <a:srgbClr val="005BAD"/>
                  </a:solidFill>
                  <a:latin typeface="HGPGothicE" panose="020B0900000000000000" pitchFamily="34" charset="-128"/>
                  <a:ea typeface="HGPGothicE" panose="020B0900000000000000" pitchFamily="34" charset="-128"/>
                </a:endParaRPr>
              </a:p>
            </p:txBody>
          </p:sp>
        </p:grpSp>
        <p:grpSp>
          <p:nvGrpSpPr>
            <p:cNvPr id="25620" name="グループ化 25619">
              <a:extLst>
                <a:ext uri="{FF2B5EF4-FFF2-40B4-BE49-F238E27FC236}">
                  <a16:creationId xmlns:a16="http://schemas.microsoft.com/office/drawing/2014/main" id="{DF3621D7-BC3F-9DC6-FC11-7704BC6098D8}"/>
                </a:ext>
              </a:extLst>
            </p:cNvPr>
            <p:cNvGrpSpPr/>
            <p:nvPr/>
          </p:nvGrpSpPr>
          <p:grpSpPr>
            <a:xfrm>
              <a:off x="771086" y="2026345"/>
              <a:ext cx="1224272" cy="259570"/>
              <a:chOff x="1404195" y="2138281"/>
              <a:chExt cx="1224272" cy="259570"/>
            </a:xfrm>
          </p:grpSpPr>
          <p:grpSp>
            <p:nvGrpSpPr>
              <p:cNvPr id="25621" name="グループ化 25620">
                <a:extLst>
                  <a:ext uri="{FF2B5EF4-FFF2-40B4-BE49-F238E27FC236}">
                    <a16:creationId xmlns:a16="http://schemas.microsoft.com/office/drawing/2014/main" id="{BDE9B65E-77A4-994D-06B8-6C5E4106425D}"/>
                  </a:ext>
                </a:extLst>
              </p:cNvPr>
              <p:cNvGrpSpPr/>
              <p:nvPr/>
            </p:nvGrpSpPr>
            <p:grpSpPr>
              <a:xfrm>
                <a:off x="1404195" y="2138281"/>
                <a:ext cx="1224272" cy="259570"/>
                <a:chOff x="1398515" y="2138864"/>
                <a:chExt cx="1224272" cy="259570"/>
              </a:xfrm>
            </p:grpSpPr>
            <p:sp>
              <p:nvSpPr>
                <p:cNvPr id="25631" name="角丸四角形 25630">
                  <a:extLst>
                    <a:ext uri="{FF2B5EF4-FFF2-40B4-BE49-F238E27FC236}">
                      <a16:creationId xmlns:a16="http://schemas.microsoft.com/office/drawing/2014/main" id="{024EA4DF-B939-2B0E-AD60-315DC6C75236}"/>
                    </a:ext>
                  </a:extLst>
                </p:cNvPr>
                <p:cNvSpPr/>
                <p:nvPr/>
              </p:nvSpPr>
              <p:spPr>
                <a:xfrm rot="21301967">
                  <a:off x="1398515" y="2138864"/>
                  <a:ext cx="1224272" cy="184291"/>
                </a:xfrm>
                <a:prstGeom prst="roundRect">
                  <a:avLst>
                    <a:gd name="adj" fmla="val 50000"/>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25632" name="三角形 25631">
                  <a:extLst>
                    <a:ext uri="{FF2B5EF4-FFF2-40B4-BE49-F238E27FC236}">
                      <a16:creationId xmlns:a16="http://schemas.microsoft.com/office/drawing/2014/main" id="{A391BD5F-9B9F-7A2A-AB02-60E3B634BCB1}"/>
                    </a:ext>
                  </a:extLst>
                </p:cNvPr>
                <p:cNvSpPr/>
                <p:nvPr/>
              </p:nvSpPr>
              <p:spPr>
                <a:xfrm rot="10427932">
                  <a:off x="1707028" y="2334661"/>
                  <a:ext cx="98753" cy="63773"/>
                </a:xfrm>
                <a:prstGeom prst="triangle">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630" name="テキスト ボックス 25629">
                <a:extLst>
                  <a:ext uri="{FF2B5EF4-FFF2-40B4-BE49-F238E27FC236}">
                    <a16:creationId xmlns:a16="http://schemas.microsoft.com/office/drawing/2014/main" id="{4D81E954-AA2D-4CD7-4D54-F86F5AC02621}"/>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sp>
          <p:nvSpPr>
            <p:cNvPr id="25633" name="テキスト ボックス 25632">
              <a:extLst>
                <a:ext uri="{FF2B5EF4-FFF2-40B4-BE49-F238E27FC236}">
                  <a16:creationId xmlns:a16="http://schemas.microsoft.com/office/drawing/2014/main" id="{69BE209A-99BA-EF43-831C-6D0EE93425D2}"/>
                </a:ext>
              </a:extLst>
            </p:cNvPr>
            <p:cNvSpPr txBox="1"/>
            <p:nvPr/>
          </p:nvSpPr>
          <p:spPr>
            <a:xfrm>
              <a:off x="5336700" y="2856049"/>
              <a:ext cx="1733167" cy="246221"/>
            </a:xfrm>
            <a:prstGeom prst="rect">
              <a:avLst/>
            </a:prstGeom>
            <a:noFill/>
          </p:spPr>
          <p:txBody>
            <a:bodyPr wrap="none" lIns="0" tIns="0" rIns="0" bIns="0" rtlCol="0">
              <a:spAutoFit/>
            </a:bodyPr>
            <a:lstStyle/>
            <a:p>
              <a:pPr algn="ctr"/>
              <a:r>
                <a:rPr kumimoji="1" lang="ja-JP" altLang="en-US" sz="1600" spc="-90"/>
                <a:t>静岡県の</a:t>
              </a:r>
              <a:r>
                <a:rPr kumimoji="1" lang="ja-JP" altLang="en-US" sz="1600" spc="-90">
                  <a:solidFill>
                    <a:srgbClr val="FF0000"/>
                  </a:solidFill>
                </a:rPr>
                <a:t>歳出</a:t>
              </a:r>
              <a:r>
                <a:rPr kumimoji="1" lang="ja-JP" altLang="en-US" sz="1600" spc="-90"/>
                <a:t>の内訳</a:t>
              </a:r>
            </a:p>
          </p:txBody>
        </p:sp>
        <p:sp>
          <p:nvSpPr>
            <p:cNvPr id="25637" name="テキスト ボックス 25636">
              <a:extLst>
                <a:ext uri="{FF2B5EF4-FFF2-40B4-BE49-F238E27FC236}">
                  <a16:creationId xmlns:a16="http://schemas.microsoft.com/office/drawing/2014/main" id="{0BB3CAA7-3CD5-D5B5-F2DC-3A20454D0C32}"/>
                </a:ext>
              </a:extLst>
            </p:cNvPr>
            <p:cNvSpPr txBox="1"/>
            <p:nvPr/>
          </p:nvSpPr>
          <p:spPr>
            <a:xfrm>
              <a:off x="5243465" y="3082538"/>
              <a:ext cx="1601946"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sp>
          <p:nvSpPr>
            <p:cNvPr id="8" name="テキスト ボックス 7">
              <a:extLst>
                <a:ext uri="{FF2B5EF4-FFF2-40B4-BE49-F238E27FC236}">
                  <a16:creationId xmlns:a16="http://schemas.microsoft.com/office/drawing/2014/main" id="{110541EA-4DA5-5516-179C-E52245D70862}"/>
                </a:ext>
              </a:extLst>
            </p:cNvPr>
            <p:cNvSpPr txBox="1"/>
            <p:nvPr/>
          </p:nvSpPr>
          <p:spPr>
            <a:xfrm>
              <a:off x="3068707" y="4928172"/>
              <a:ext cx="930581"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教育費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19.1%</a:t>
              </a:r>
            </a:p>
          </p:txBody>
        </p:sp>
        <p:sp>
          <p:nvSpPr>
            <p:cNvPr id="10" name="テキスト ボックス 9">
              <a:extLst>
                <a:ext uri="{FF2B5EF4-FFF2-40B4-BE49-F238E27FC236}">
                  <a16:creationId xmlns:a16="http://schemas.microsoft.com/office/drawing/2014/main" id="{22BC1D1E-E6D5-DFC9-CF50-C23FC17487A9}"/>
                </a:ext>
              </a:extLst>
            </p:cNvPr>
            <p:cNvSpPr txBox="1"/>
            <p:nvPr/>
          </p:nvSpPr>
          <p:spPr>
            <a:xfrm>
              <a:off x="1018234" y="5392299"/>
              <a:ext cx="930581"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公債費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a:t>
              </a:r>
              <a:r>
                <a:rPr kumimoji="1" lang="en-US" altLang="ja-JP" sz="1000" dirty="0">
                  <a:ln w="5080">
                    <a:noFill/>
                  </a:ln>
                  <a:latin typeface="HGPｺﾞｼｯｸE" panose="020B0900000000000000" pitchFamily="50" charset="-128"/>
                  <a:ea typeface="HGPｺﾞｼｯｸE" panose="020B0900000000000000" pitchFamily="50" charset="-128"/>
                </a:rPr>
                <a:t>4</a:t>
              </a:r>
              <a:r>
                <a:rPr kumimoji="1" lang="en-US" altLang="ja-JP" sz="1000" dirty="0">
                  <a:ln w="5080">
                    <a:noFill/>
                  </a:ln>
                  <a:effectLst/>
                  <a:latin typeface="HGPｺﾞｼｯｸE" panose="020B0900000000000000" pitchFamily="50" charset="-128"/>
                  <a:ea typeface="HGPｺﾞｼｯｸE" panose="020B0900000000000000" pitchFamily="50" charset="-128"/>
                </a:rPr>
                <a:t>.3%</a:t>
              </a:r>
            </a:p>
          </p:txBody>
        </p:sp>
        <p:sp>
          <p:nvSpPr>
            <p:cNvPr id="11" name="テキスト ボックス 10">
              <a:extLst>
                <a:ext uri="{FF2B5EF4-FFF2-40B4-BE49-F238E27FC236}">
                  <a16:creationId xmlns:a16="http://schemas.microsoft.com/office/drawing/2014/main" id="{9BB6CB20-1683-A1C3-89FB-624BC30EDA32}"/>
                </a:ext>
              </a:extLst>
            </p:cNvPr>
            <p:cNvSpPr txBox="1"/>
            <p:nvPr/>
          </p:nvSpPr>
          <p:spPr>
            <a:xfrm>
              <a:off x="741143" y="4588736"/>
              <a:ext cx="930581"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交通基盤費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latin typeface="HGPｺﾞｼｯｸE" panose="020B0900000000000000" pitchFamily="50" charset="-128"/>
                  <a:ea typeface="HGPｺﾞｼｯｸE" panose="020B0900000000000000" pitchFamily="50" charset="-128"/>
                </a:rPr>
                <a:t>9</a:t>
              </a:r>
              <a:r>
                <a:rPr kumimoji="1" lang="en-US" altLang="ja-JP" sz="1000" dirty="0">
                  <a:ln w="5080">
                    <a:noFill/>
                  </a:ln>
                  <a:effectLst/>
                  <a:latin typeface="HGPｺﾞｼｯｸE" panose="020B0900000000000000" pitchFamily="50" charset="-128"/>
                  <a:ea typeface="HGPｺﾞｼｯｸE" panose="020B0900000000000000" pitchFamily="50" charset="-128"/>
                </a:rPr>
                <a:t>.2%</a:t>
              </a:r>
            </a:p>
          </p:txBody>
        </p:sp>
        <p:sp>
          <p:nvSpPr>
            <p:cNvPr id="12" name="テキスト ボックス 11">
              <a:extLst>
                <a:ext uri="{FF2B5EF4-FFF2-40B4-BE49-F238E27FC236}">
                  <a16:creationId xmlns:a16="http://schemas.microsoft.com/office/drawing/2014/main" id="{8A05074B-3C09-A1F2-7D28-523303E4D893}"/>
                </a:ext>
              </a:extLst>
            </p:cNvPr>
            <p:cNvSpPr txBox="1"/>
            <p:nvPr/>
          </p:nvSpPr>
          <p:spPr>
            <a:xfrm>
              <a:off x="780135" y="4008687"/>
              <a:ext cx="930581" cy="307777"/>
            </a:xfrm>
            <a:prstGeom prst="rect">
              <a:avLst/>
            </a:prstGeom>
            <a:noFill/>
            <a:ln>
              <a:noFill/>
            </a:ln>
          </p:spPr>
          <p:txBody>
            <a:bodyPr wrap="square" lIns="0" tIns="0" rIns="0" bIns="0" rtlCol="0">
              <a:spAutoFit/>
            </a:bodyPr>
            <a:lstStyle/>
            <a:p>
              <a:pPr algn="ctr"/>
              <a:r>
                <a:rPr kumimoji="1" lang="ja-JP" altLang="en-US" sz="1000">
                  <a:ln w="5080">
                    <a:noFill/>
                  </a:ln>
                  <a:effectLst/>
                  <a:latin typeface="HGPｺﾞｼｯｸE" panose="020B0900000000000000" pitchFamily="50" charset="-128"/>
                  <a:ea typeface="HGPｺﾞｼｯｸE" panose="020B0900000000000000" pitchFamily="50" charset="-128"/>
                </a:rPr>
                <a:t>経済産業費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6.5%</a:t>
              </a:r>
            </a:p>
          </p:txBody>
        </p:sp>
        <p:sp>
          <p:nvSpPr>
            <p:cNvPr id="15" name="テキスト ボックス 14">
              <a:extLst>
                <a:ext uri="{FF2B5EF4-FFF2-40B4-BE49-F238E27FC236}">
                  <a16:creationId xmlns:a16="http://schemas.microsoft.com/office/drawing/2014/main" id="{1C692A4E-8CBA-A767-4901-AEC0F3ABB129}"/>
                </a:ext>
              </a:extLst>
            </p:cNvPr>
            <p:cNvSpPr txBox="1"/>
            <p:nvPr/>
          </p:nvSpPr>
          <p:spPr>
            <a:xfrm>
              <a:off x="1126499" y="3572269"/>
              <a:ext cx="930581" cy="307777"/>
            </a:xfrm>
            <a:prstGeom prst="rect">
              <a:avLst/>
            </a:prstGeom>
            <a:noFill/>
            <a:ln>
              <a:noFill/>
            </a:ln>
          </p:spPr>
          <p:txBody>
            <a:bodyPr wrap="square" lIns="0" tIns="0" rIns="0" bIns="0" rtlCol="0">
              <a:spAutoFit/>
            </a:bodyPr>
            <a:lstStyle/>
            <a:p>
              <a:pPr algn="ctr"/>
              <a:r>
                <a:rPr kumimoji="1" lang="ja-JP" altLang="en-US" sz="1000">
                  <a:ln w="5080">
                    <a:noFill/>
                  </a:ln>
                  <a:latin typeface="HGPｺﾞｼｯｸE" panose="020B0900000000000000" pitchFamily="50" charset="-128"/>
                  <a:ea typeface="HGPｺﾞｼｯｸE" panose="020B0900000000000000" pitchFamily="50" charset="-128"/>
                </a:rPr>
                <a:t>警察</a:t>
              </a:r>
              <a:r>
                <a:rPr kumimoji="1" lang="ja-JP" altLang="en-US" sz="1000">
                  <a:ln w="5080">
                    <a:noFill/>
                  </a:ln>
                  <a:effectLst/>
                  <a:latin typeface="HGPｺﾞｼｯｸE" panose="020B0900000000000000" pitchFamily="50" charset="-128"/>
                  <a:ea typeface="HGPｺﾞｼｯｸE" panose="020B0900000000000000" pitchFamily="50" charset="-128"/>
                </a:rPr>
                <a:t>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6.3%</a:t>
              </a:r>
            </a:p>
          </p:txBody>
        </p:sp>
        <p:sp>
          <p:nvSpPr>
            <p:cNvPr id="16" name="テキスト ボックス 15">
              <a:extLst>
                <a:ext uri="{FF2B5EF4-FFF2-40B4-BE49-F238E27FC236}">
                  <a16:creationId xmlns:a16="http://schemas.microsoft.com/office/drawing/2014/main" id="{59E74443-7859-D93A-AD51-CB5439822664}"/>
                </a:ext>
              </a:extLst>
            </p:cNvPr>
            <p:cNvSpPr txBox="1"/>
            <p:nvPr/>
          </p:nvSpPr>
          <p:spPr>
            <a:xfrm>
              <a:off x="323858" y="2676737"/>
              <a:ext cx="1514882"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スポーツ・文化観光費</a:t>
              </a:r>
              <a:r>
                <a:rPr kumimoji="1" lang="en-US" altLang="ja-JP" sz="1000" dirty="0">
                  <a:ln w="5080">
                    <a:noFill/>
                  </a:ln>
                  <a:latin typeface="HGPｺﾞｼｯｸE" panose="020B0900000000000000" pitchFamily="50" charset="-128"/>
                  <a:ea typeface="HGPｺﾞｼｯｸE" panose="020B0900000000000000" pitchFamily="50" charset="-128"/>
                </a:rPr>
                <a:t>1.1%</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B1EC5BAC-FF11-CA0B-5409-85FFCB18439F}"/>
                </a:ext>
              </a:extLst>
            </p:cNvPr>
            <p:cNvSpPr txBox="1"/>
            <p:nvPr/>
          </p:nvSpPr>
          <p:spPr>
            <a:xfrm>
              <a:off x="323851" y="2849437"/>
              <a:ext cx="954503"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災害対策費</a:t>
              </a:r>
              <a:r>
                <a:rPr kumimoji="1" lang="en-US" altLang="ja-JP" sz="1000" dirty="0">
                  <a:ln w="5080">
                    <a:noFill/>
                  </a:ln>
                  <a:latin typeface="HGPｺﾞｼｯｸE" panose="020B0900000000000000" pitchFamily="50" charset="-128"/>
                  <a:ea typeface="HGPｺﾞｼｯｸE" panose="020B0900000000000000" pitchFamily="50" charset="-128"/>
                </a:rPr>
                <a:t>1.1%</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2DC48A14-02D8-EAC4-5D2A-1B4A055BFFEE}"/>
                </a:ext>
              </a:extLst>
            </p:cNvPr>
            <p:cNvSpPr txBox="1"/>
            <p:nvPr/>
          </p:nvSpPr>
          <p:spPr>
            <a:xfrm>
              <a:off x="323851" y="3036473"/>
              <a:ext cx="954503"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経営管理費</a:t>
              </a:r>
              <a:r>
                <a:rPr kumimoji="1" lang="en-US" altLang="ja-JP" sz="1000" dirty="0">
                  <a:ln w="5080">
                    <a:noFill/>
                  </a:ln>
                  <a:latin typeface="HGPｺﾞｼｯｸE" panose="020B0900000000000000" pitchFamily="50" charset="-128"/>
                  <a:ea typeface="HGPｺﾞｼｯｸE" panose="020B0900000000000000" pitchFamily="50" charset="-128"/>
                </a:rPr>
                <a:t>2.2%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9" name="テキスト ボックス 18">
              <a:extLst>
                <a:ext uri="{FF2B5EF4-FFF2-40B4-BE49-F238E27FC236}">
                  <a16:creationId xmlns:a16="http://schemas.microsoft.com/office/drawing/2014/main" id="{C26B6999-B64F-FBB6-EA3B-5B3636ED4516}"/>
                </a:ext>
              </a:extLst>
            </p:cNvPr>
            <p:cNvSpPr txBox="1"/>
            <p:nvPr/>
          </p:nvSpPr>
          <p:spPr>
            <a:xfrm>
              <a:off x="3448051" y="2669327"/>
              <a:ext cx="1154104"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知事直轄組織費</a:t>
              </a:r>
              <a:r>
                <a:rPr kumimoji="1" lang="en-US" altLang="ja-JP" sz="1000" dirty="0">
                  <a:ln w="5080">
                    <a:noFill/>
                  </a:ln>
                  <a:latin typeface="HGPｺﾞｼｯｸE" panose="020B0900000000000000" pitchFamily="50" charset="-128"/>
                  <a:ea typeface="HGPｺﾞｼｯｸE" panose="020B0900000000000000" pitchFamily="50" charset="-128"/>
                </a:rPr>
                <a:t>1.0%</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0" name="テキスト ボックス 19">
              <a:extLst>
                <a:ext uri="{FF2B5EF4-FFF2-40B4-BE49-F238E27FC236}">
                  <a16:creationId xmlns:a16="http://schemas.microsoft.com/office/drawing/2014/main" id="{291D0C48-3DC8-A512-E9BD-885D51647EE1}"/>
                </a:ext>
              </a:extLst>
            </p:cNvPr>
            <p:cNvSpPr txBox="1"/>
            <p:nvPr/>
          </p:nvSpPr>
          <p:spPr>
            <a:xfrm>
              <a:off x="3448051" y="2849436"/>
              <a:ext cx="1154104"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くらし ・環境費</a:t>
              </a:r>
              <a:r>
                <a:rPr kumimoji="1" lang="en-US" altLang="ja-JP" sz="1000" dirty="0">
                  <a:ln w="5080">
                    <a:noFill/>
                  </a:ln>
                  <a:latin typeface="HGPｺﾞｼｯｸE" panose="020B0900000000000000" pitchFamily="50" charset="-128"/>
                  <a:ea typeface="HGPｺﾞｼｯｸE" panose="020B0900000000000000" pitchFamily="50" charset="-128"/>
                </a:rPr>
                <a:t>0.8%</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 name="テキスト ボックス 20">
              <a:extLst>
                <a:ext uri="{FF2B5EF4-FFF2-40B4-BE49-F238E27FC236}">
                  <a16:creationId xmlns:a16="http://schemas.microsoft.com/office/drawing/2014/main" id="{6618AEE8-B97F-2429-02A5-3BC97444BC88}"/>
                </a:ext>
              </a:extLst>
            </p:cNvPr>
            <p:cNvSpPr txBox="1"/>
            <p:nvPr/>
          </p:nvSpPr>
          <p:spPr>
            <a:xfrm>
              <a:off x="3448051" y="3022618"/>
              <a:ext cx="1154104"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危機管理費</a:t>
              </a:r>
              <a:r>
                <a:rPr kumimoji="1" lang="en-US" altLang="ja-JP" sz="1000" dirty="0">
                  <a:ln w="5080">
                    <a:noFill/>
                  </a:ln>
                  <a:latin typeface="HGPｺﾞｼｯｸE" panose="020B0900000000000000" pitchFamily="50" charset="-128"/>
                  <a:ea typeface="HGPｺﾞｼｯｸE" panose="020B0900000000000000" pitchFamily="50" charset="-128"/>
                </a:rPr>
                <a:t>0.5%</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F5AE0A66-CA48-E970-BF34-E86351971FB0}"/>
                </a:ext>
              </a:extLst>
            </p:cNvPr>
            <p:cNvSpPr txBox="1"/>
            <p:nvPr/>
          </p:nvSpPr>
          <p:spPr>
            <a:xfrm>
              <a:off x="3448051" y="3209654"/>
              <a:ext cx="1154104"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その他</a:t>
              </a:r>
              <a:r>
                <a:rPr kumimoji="1" lang="en-US" altLang="ja-JP" sz="1000" dirty="0">
                  <a:ln w="5080">
                    <a:noFill/>
                  </a:ln>
                  <a:latin typeface="HGPｺﾞｼｯｸE" panose="020B0900000000000000" pitchFamily="50" charset="-128"/>
                  <a:ea typeface="HGPｺﾞｼｯｸE" panose="020B0900000000000000" pitchFamily="50" charset="-128"/>
                </a:rPr>
                <a:t>0.2%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grpSp>
          <p:nvGrpSpPr>
            <p:cNvPr id="26" name="グループ化 25">
              <a:extLst>
                <a:ext uri="{FF2B5EF4-FFF2-40B4-BE49-F238E27FC236}">
                  <a16:creationId xmlns:a16="http://schemas.microsoft.com/office/drawing/2014/main" id="{87384F26-E55A-95AE-1F26-E590D2F2D454}"/>
                </a:ext>
              </a:extLst>
            </p:cNvPr>
            <p:cNvGrpSpPr/>
            <p:nvPr/>
          </p:nvGrpSpPr>
          <p:grpSpPr>
            <a:xfrm>
              <a:off x="5297723" y="3992241"/>
              <a:ext cx="1544698" cy="186863"/>
              <a:chOff x="7218310" y="3380671"/>
              <a:chExt cx="1544698" cy="186863"/>
            </a:xfrm>
          </p:grpSpPr>
          <p:sp>
            <p:nvSpPr>
              <p:cNvPr id="27" name="テキスト ボックス 26">
                <a:extLst>
                  <a:ext uri="{FF2B5EF4-FFF2-40B4-BE49-F238E27FC236}">
                    <a16:creationId xmlns:a16="http://schemas.microsoft.com/office/drawing/2014/main" id="{E4677930-4481-4939-AE8B-9694375EC960}"/>
                  </a:ext>
                </a:extLst>
              </p:cNvPr>
              <p:cNvSpPr txBox="1"/>
              <p:nvPr/>
            </p:nvSpPr>
            <p:spPr>
              <a:xfrm>
                <a:off x="8123362"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2,510</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8" name="テキスト ボックス 27">
                <a:extLst>
                  <a:ext uri="{FF2B5EF4-FFF2-40B4-BE49-F238E27FC236}">
                    <a16:creationId xmlns:a16="http://schemas.microsoft.com/office/drawing/2014/main" id="{9C48487D-8F4D-D81D-1301-B6C543B420E8}"/>
                  </a:ext>
                </a:extLst>
              </p:cNvPr>
              <p:cNvSpPr txBox="1"/>
              <p:nvPr/>
            </p:nvSpPr>
            <p:spPr>
              <a:xfrm>
                <a:off x="7415129" y="3395944"/>
                <a:ext cx="421682"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教育費</a:t>
                </a:r>
              </a:p>
            </p:txBody>
          </p:sp>
          <p:sp>
            <p:nvSpPr>
              <p:cNvPr id="29" name="正方形/長方形 28">
                <a:extLst>
                  <a:ext uri="{FF2B5EF4-FFF2-40B4-BE49-F238E27FC236}">
                    <a16:creationId xmlns:a16="http://schemas.microsoft.com/office/drawing/2014/main" id="{A052CCCD-0D99-6C01-7B98-AD8C237A0C54}"/>
                  </a:ext>
                </a:extLst>
              </p:cNvPr>
              <p:cNvSpPr/>
              <p:nvPr/>
            </p:nvSpPr>
            <p:spPr>
              <a:xfrm>
                <a:off x="7218310" y="3380671"/>
                <a:ext cx="149649" cy="186863"/>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30" name="直線コネクタ 29">
                <a:extLst>
                  <a:ext uri="{FF2B5EF4-FFF2-40B4-BE49-F238E27FC236}">
                    <a16:creationId xmlns:a16="http://schemas.microsoft.com/office/drawing/2014/main" id="{E06DAD3B-822C-65E3-DEEE-3DC04A32EB3C}"/>
                  </a:ext>
                </a:extLst>
              </p:cNvPr>
              <p:cNvCxnSpPr>
                <a:cxnSpLocks/>
              </p:cNvCxnSpPr>
              <p:nvPr/>
            </p:nvCxnSpPr>
            <p:spPr>
              <a:xfrm>
                <a:off x="7836811" y="3476063"/>
                <a:ext cx="225584"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43" name="グループ化 42">
              <a:extLst>
                <a:ext uri="{FF2B5EF4-FFF2-40B4-BE49-F238E27FC236}">
                  <a16:creationId xmlns:a16="http://schemas.microsoft.com/office/drawing/2014/main" id="{84F39CD6-E985-AE75-B9C9-81CC2C6D56B0}"/>
                </a:ext>
              </a:extLst>
            </p:cNvPr>
            <p:cNvGrpSpPr/>
            <p:nvPr/>
          </p:nvGrpSpPr>
          <p:grpSpPr>
            <a:xfrm>
              <a:off x="5305343" y="4631546"/>
              <a:ext cx="1543150" cy="195427"/>
              <a:chOff x="5305343" y="4631546"/>
              <a:chExt cx="1543150" cy="195427"/>
            </a:xfrm>
          </p:grpSpPr>
          <p:grpSp>
            <p:nvGrpSpPr>
              <p:cNvPr id="21544" name="グループ化 21543">
                <a:extLst>
                  <a:ext uri="{FF2B5EF4-FFF2-40B4-BE49-F238E27FC236}">
                    <a16:creationId xmlns:a16="http://schemas.microsoft.com/office/drawing/2014/main" id="{560A52CF-7993-8FAA-CB6D-C51F3528D25E}"/>
                  </a:ext>
                </a:extLst>
              </p:cNvPr>
              <p:cNvGrpSpPr/>
              <p:nvPr/>
            </p:nvGrpSpPr>
            <p:grpSpPr>
              <a:xfrm>
                <a:off x="5305343" y="4631546"/>
                <a:ext cx="1543150" cy="195427"/>
                <a:chOff x="7218310" y="3372107"/>
                <a:chExt cx="1543150" cy="195427"/>
              </a:xfrm>
            </p:grpSpPr>
            <p:sp>
              <p:nvSpPr>
                <p:cNvPr id="21546" name="テキスト ボックス 21545">
                  <a:extLst>
                    <a:ext uri="{FF2B5EF4-FFF2-40B4-BE49-F238E27FC236}">
                      <a16:creationId xmlns:a16="http://schemas.microsoft.com/office/drawing/2014/main" id="{CEFF8D47-E6CA-A997-CF18-14AD5183D98E}"/>
                    </a:ext>
                  </a:extLst>
                </p:cNvPr>
                <p:cNvSpPr txBox="1"/>
                <p:nvPr/>
              </p:nvSpPr>
              <p:spPr>
                <a:xfrm>
                  <a:off x="8121814" y="3372107"/>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1,886</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7" name="テキスト ボックス 21546">
                  <a:extLst>
                    <a:ext uri="{FF2B5EF4-FFF2-40B4-BE49-F238E27FC236}">
                      <a16:creationId xmlns:a16="http://schemas.microsoft.com/office/drawing/2014/main" id="{CA297EF5-080B-36DB-CE63-248BB4401BBB}"/>
                    </a:ext>
                  </a:extLst>
                </p:cNvPr>
                <p:cNvSpPr txBox="1"/>
                <p:nvPr/>
              </p:nvSpPr>
              <p:spPr>
                <a:xfrm>
                  <a:off x="7415128" y="3388356"/>
                  <a:ext cx="409039"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公債費 </a:t>
                  </a:r>
                </a:p>
              </p:txBody>
            </p:sp>
            <p:sp>
              <p:nvSpPr>
                <p:cNvPr id="21548" name="正方形/長方形 21547">
                  <a:extLst>
                    <a:ext uri="{FF2B5EF4-FFF2-40B4-BE49-F238E27FC236}">
                      <a16:creationId xmlns:a16="http://schemas.microsoft.com/office/drawing/2014/main" id="{25724D70-7DEC-CB06-7889-13048969F5E5}"/>
                    </a:ext>
                  </a:extLst>
                </p:cNvPr>
                <p:cNvSpPr/>
                <p:nvPr/>
              </p:nvSpPr>
              <p:spPr>
                <a:xfrm>
                  <a:off x="7218310" y="3380671"/>
                  <a:ext cx="149649" cy="186863"/>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36" name="直線コネクタ 35">
                <a:extLst>
                  <a:ext uri="{FF2B5EF4-FFF2-40B4-BE49-F238E27FC236}">
                    <a16:creationId xmlns:a16="http://schemas.microsoft.com/office/drawing/2014/main" id="{E81FB3CB-0A5B-81D2-7678-AA2A37E3190D}"/>
                  </a:ext>
                </a:extLst>
              </p:cNvPr>
              <p:cNvCxnSpPr>
                <a:cxnSpLocks/>
              </p:cNvCxnSpPr>
              <p:nvPr/>
            </p:nvCxnSpPr>
            <p:spPr>
              <a:xfrm>
                <a:off x="5939075" y="4719471"/>
                <a:ext cx="195113"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44" name="グループ化 43">
              <a:extLst>
                <a:ext uri="{FF2B5EF4-FFF2-40B4-BE49-F238E27FC236}">
                  <a16:creationId xmlns:a16="http://schemas.microsoft.com/office/drawing/2014/main" id="{725F4654-5F3C-941F-8BA0-A6F90FA230A5}"/>
                </a:ext>
              </a:extLst>
            </p:cNvPr>
            <p:cNvGrpSpPr/>
            <p:nvPr/>
          </p:nvGrpSpPr>
          <p:grpSpPr>
            <a:xfrm>
              <a:off x="5300572" y="5284624"/>
              <a:ext cx="1653004" cy="193106"/>
              <a:chOff x="7218310" y="3374428"/>
              <a:chExt cx="1653004" cy="193106"/>
            </a:xfrm>
          </p:grpSpPr>
          <p:sp>
            <p:nvSpPr>
              <p:cNvPr id="45" name="テキスト ボックス 44">
                <a:extLst>
                  <a:ext uri="{FF2B5EF4-FFF2-40B4-BE49-F238E27FC236}">
                    <a16:creationId xmlns:a16="http://schemas.microsoft.com/office/drawing/2014/main" id="{5BB05402-D1FB-A13F-9107-CCEC25A27D38}"/>
                  </a:ext>
                </a:extLst>
              </p:cNvPr>
              <p:cNvSpPr txBox="1"/>
              <p:nvPr/>
            </p:nvSpPr>
            <p:spPr>
              <a:xfrm>
                <a:off x="8231668" y="3374428"/>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859</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EB0E1BFA-FECE-8F82-7CBA-CB86665D49A4}"/>
                  </a:ext>
                </a:extLst>
              </p:cNvPr>
              <p:cNvSpPr txBox="1"/>
              <p:nvPr/>
            </p:nvSpPr>
            <p:spPr>
              <a:xfrm>
                <a:off x="7422716" y="3388356"/>
                <a:ext cx="635719"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交通基盤費</a:t>
                </a:r>
              </a:p>
            </p:txBody>
          </p:sp>
          <p:sp>
            <p:nvSpPr>
              <p:cNvPr id="53" name="正方形/長方形 52">
                <a:extLst>
                  <a:ext uri="{FF2B5EF4-FFF2-40B4-BE49-F238E27FC236}">
                    <a16:creationId xmlns:a16="http://schemas.microsoft.com/office/drawing/2014/main" id="{9F4E533C-EA3D-C540-4004-A8ECCB4F499F}"/>
                  </a:ext>
                </a:extLst>
              </p:cNvPr>
              <p:cNvSpPr/>
              <p:nvPr/>
            </p:nvSpPr>
            <p:spPr>
              <a:xfrm>
                <a:off x="7218310" y="3380671"/>
                <a:ext cx="149649" cy="186863"/>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56" name="グループ化 55">
              <a:extLst>
                <a:ext uri="{FF2B5EF4-FFF2-40B4-BE49-F238E27FC236}">
                  <a16:creationId xmlns:a16="http://schemas.microsoft.com/office/drawing/2014/main" id="{7EF3C570-C486-0658-BC5E-FA2B1D8521AD}"/>
                </a:ext>
              </a:extLst>
            </p:cNvPr>
            <p:cNvGrpSpPr/>
            <p:nvPr/>
          </p:nvGrpSpPr>
          <p:grpSpPr>
            <a:xfrm>
              <a:off x="7019974" y="3640927"/>
              <a:ext cx="1661482" cy="198519"/>
              <a:chOff x="7218310" y="3369015"/>
              <a:chExt cx="1661482" cy="198519"/>
            </a:xfrm>
          </p:grpSpPr>
          <p:sp>
            <p:nvSpPr>
              <p:cNvPr id="57" name="テキスト ボックス 56">
                <a:extLst>
                  <a:ext uri="{FF2B5EF4-FFF2-40B4-BE49-F238E27FC236}">
                    <a16:creationId xmlns:a16="http://schemas.microsoft.com/office/drawing/2014/main" id="{39ADDE06-D722-EAB7-2BF8-C50A98B4FC28}"/>
                  </a:ext>
                </a:extLst>
              </p:cNvPr>
              <p:cNvSpPr txBox="1"/>
              <p:nvPr/>
            </p:nvSpPr>
            <p:spPr>
              <a:xfrm>
                <a:off x="8333422" y="3369015"/>
                <a:ext cx="546370"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291</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4A09CCF0-EC43-6F32-5CA5-2C5BB892A14A}"/>
                  </a:ext>
                </a:extLst>
              </p:cNvPr>
              <p:cNvSpPr txBox="1"/>
              <p:nvPr/>
            </p:nvSpPr>
            <p:spPr>
              <a:xfrm>
                <a:off x="7420218" y="3381984"/>
                <a:ext cx="639637"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経営管理費</a:t>
                </a:r>
              </a:p>
            </p:txBody>
          </p:sp>
          <p:sp>
            <p:nvSpPr>
              <p:cNvPr id="59" name="正方形/長方形 58">
                <a:extLst>
                  <a:ext uri="{FF2B5EF4-FFF2-40B4-BE49-F238E27FC236}">
                    <a16:creationId xmlns:a16="http://schemas.microsoft.com/office/drawing/2014/main" id="{29A3426A-F049-4EA7-2178-D2A34BA307D1}"/>
                  </a:ext>
                </a:extLst>
              </p:cNvPr>
              <p:cNvSpPr/>
              <p:nvPr/>
            </p:nvSpPr>
            <p:spPr>
              <a:xfrm>
                <a:off x="7218310" y="3380671"/>
                <a:ext cx="149649" cy="186863"/>
              </a:xfrm>
              <a:prstGeom prst="rect">
                <a:avLst/>
              </a:prstGeom>
              <a:solidFill>
                <a:srgbClr val="FFFF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60" name="直線コネクタ 59">
                <a:extLst>
                  <a:ext uri="{FF2B5EF4-FFF2-40B4-BE49-F238E27FC236}">
                    <a16:creationId xmlns:a16="http://schemas.microsoft.com/office/drawing/2014/main" id="{29F4085C-E301-AB01-6EEB-7CD388BFFC0B}"/>
                  </a:ext>
                </a:extLst>
              </p:cNvPr>
              <p:cNvCxnSpPr>
                <a:cxnSpLocks/>
              </p:cNvCxnSpPr>
              <p:nvPr/>
            </p:nvCxnSpPr>
            <p:spPr>
              <a:xfrm>
                <a:off x="8089847" y="3458928"/>
                <a:ext cx="172989"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63" name="グループ化 62">
              <a:extLst>
                <a:ext uri="{FF2B5EF4-FFF2-40B4-BE49-F238E27FC236}">
                  <a16:creationId xmlns:a16="http://schemas.microsoft.com/office/drawing/2014/main" id="{DF8C024C-90E7-1BE4-6E2C-E9F2BBD8D471}"/>
                </a:ext>
              </a:extLst>
            </p:cNvPr>
            <p:cNvGrpSpPr/>
            <p:nvPr/>
          </p:nvGrpSpPr>
          <p:grpSpPr>
            <a:xfrm>
              <a:off x="7019974" y="3974302"/>
              <a:ext cx="1664657" cy="188994"/>
              <a:chOff x="7218310" y="3378540"/>
              <a:chExt cx="1664657" cy="188994"/>
            </a:xfrm>
          </p:grpSpPr>
          <p:sp>
            <p:nvSpPr>
              <p:cNvPr id="21504" name="テキスト ボックス 21503">
                <a:extLst>
                  <a:ext uri="{FF2B5EF4-FFF2-40B4-BE49-F238E27FC236}">
                    <a16:creationId xmlns:a16="http://schemas.microsoft.com/office/drawing/2014/main" id="{6F90DBDE-2AA2-5AC5-3937-ADD87E3DC62C}"/>
                  </a:ext>
                </a:extLst>
              </p:cNvPr>
              <p:cNvSpPr txBox="1"/>
              <p:nvPr/>
            </p:nvSpPr>
            <p:spPr>
              <a:xfrm>
                <a:off x="8336597" y="3378540"/>
                <a:ext cx="546370"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147</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05" name="テキスト ボックス 21504">
                <a:extLst>
                  <a:ext uri="{FF2B5EF4-FFF2-40B4-BE49-F238E27FC236}">
                    <a16:creationId xmlns:a16="http://schemas.microsoft.com/office/drawing/2014/main" id="{D23FA5B4-17DC-339B-5FBE-811C1F6B98CB}"/>
                  </a:ext>
                </a:extLst>
              </p:cNvPr>
              <p:cNvSpPr txBox="1"/>
              <p:nvPr/>
            </p:nvSpPr>
            <p:spPr>
              <a:xfrm>
                <a:off x="7429743" y="3391509"/>
                <a:ext cx="639637"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災害対策費</a:t>
                </a:r>
              </a:p>
            </p:txBody>
          </p:sp>
          <p:sp>
            <p:nvSpPr>
              <p:cNvPr id="21506" name="正方形/長方形 21505">
                <a:extLst>
                  <a:ext uri="{FF2B5EF4-FFF2-40B4-BE49-F238E27FC236}">
                    <a16:creationId xmlns:a16="http://schemas.microsoft.com/office/drawing/2014/main" id="{772062EB-F1FD-E21A-5F53-C31FE962EAA8}"/>
                  </a:ext>
                </a:extLst>
              </p:cNvPr>
              <p:cNvSpPr/>
              <p:nvPr/>
            </p:nvSpPr>
            <p:spPr>
              <a:xfrm>
                <a:off x="7218310" y="3380671"/>
                <a:ext cx="149649" cy="186863"/>
              </a:xfrm>
              <a:prstGeom prst="rect">
                <a:avLst/>
              </a:prstGeom>
              <a:solidFill>
                <a:srgbClr val="03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07" name="直線コネクタ 21506">
                <a:extLst>
                  <a:ext uri="{FF2B5EF4-FFF2-40B4-BE49-F238E27FC236}">
                    <a16:creationId xmlns:a16="http://schemas.microsoft.com/office/drawing/2014/main" id="{8A1087F2-4B6E-87B9-6391-1C97751FDD9D}"/>
                  </a:ext>
                </a:extLst>
              </p:cNvPr>
              <p:cNvCxnSpPr>
                <a:cxnSpLocks/>
              </p:cNvCxnSpPr>
              <p:nvPr/>
            </p:nvCxnSpPr>
            <p:spPr>
              <a:xfrm>
                <a:off x="8089847" y="3474803"/>
                <a:ext cx="172989"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08" name="グループ化 21507">
              <a:extLst>
                <a:ext uri="{FF2B5EF4-FFF2-40B4-BE49-F238E27FC236}">
                  <a16:creationId xmlns:a16="http://schemas.microsoft.com/office/drawing/2014/main" id="{1333A89E-0E5A-A647-DC5D-A043E97C6308}"/>
                </a:ext>
              </a:extLst>
            </p:cNvPr>
            <p:cNvGrpSpPr/>
            <p:nvPr/>
          </p:nvGrpSpPr>
          <p:grpSpPr>
            <a:xfrm>
              <a:off x="7019974" y="4230917"/>
              <a:ext cx="1664657" cy="307777"/>
              <a:chOff x="7218310" y="3308130"/>
              <a:chExt cx="1664657" cy="307777"/>
            </a:xfrm>
          </p:grpSpPr>
          <p:sp>
            <p:nvSpPr>
              <p:cNvPr id="21509" name="テキスト ボックス 21508">
                <a:extLst>
                  <a:ext uri="{FF2B5EF4-FFF2-40B4-BE49-F238E27FC236}">
                    <a16:creationId xmlns:a16="http://schemas.microsoft.com/office/drawing/2014/main" id="{2B4617AF-DB3C-5399-E41D-E18C3AEA5700}"/>
                  </a:ext>
                </a:extLst>
              </p:cNvPr>
              <p:cNvSpPr txBox="1"/>
              <p:nvPr/>
            </p:nvSpPr>
            <p:spPr>
              <a:xfrm>
                <a:off x="8336597" y="3378540"/>
                <a:ext cx="546370"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139</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0" name="テキスト ボックス 21509">
                <a:extLst>
                  <a:ext uri="{FF2B5EF4-FFF2-40B4-BE49-F238E27FC236}">
                    <a16:creationId xmlns:a16="http://schemas.microsoft.com/office/drawing/2014/main" id="{C1900D3F-1806-7C8D-5CE2-E19E1CEB0B9B}"/>
                  </a:ext>
                </a:extLst>
              </p:cNvPr>
              <p:cNvSpPr txBox="1"/>
              <p:nvPr/>
            </p:nvSpPr>
            <p:spPr>
              <a:xfrm>
                <a:off x="7425311" y="3308130"/>
                <a:ext cx="639637" cy="307777"/>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スポーツ・</a:t>
                </a:r>
              </a:p>
              <a:p>
                <a:r>
                  <a:rPr lang="ja-JP" altLang="en-US" sz="1000">
                    <a:ln w="5080">
                      <a:noFill/>
                    </a:ln>
                    <a:latin typeface="HGPｺﾞｼｯｸE" panose="020B0900000000000000" pitchFamily="50" charset="-128"/>
                    <a:ea typeface="HGPｺﾞｼｯｸE" panose="020B0900000000000000" pitchFamily="50" charset="-128"/>
                  </a:rPr>
                  <a:t>文化観光費</a:t>
                </a:r>
              </a:p>
            </p:txBody>
          </p:sp>
          <p:sp>
            <p:nvSpPr>
              <p:cNvPr id="21511" name="正方形/長方形 21510">
                <a:extLst>
                  <a:ext uri="{FF2B5EF4-FFF2-40B4-BE49-F238E27FC236}">
                    <a16:creationId xmlns:a16="http://schemas.microsoft.com/office/drawing/2014/main" id="{F8D6DDE2-80A2-19E3-84B5-550BADD8449F}"/>
                  </a:ext>
                </a:extLst>
              </p:cNvPr>
              <p:cNvSpPr/>
              <p:nvPr/>
            </p:nvSpPr>
            <p:spPr>
              <a:xfrm>
                <a:off x="7218310" y="3380671"/>
                <a:ext cx="149649" cy="186863"/>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12" name="直線コネクタ 21511">
                <a:extLst>
                  <a:ext uri="{FF2B5EF4-FFF2-40B4-BE49-F238E27FC236}">
                    <a16:creationId xmlns:a16="http://schemas.microsoft.com/office/drawing/2014/main" id="{4F1BD5C4-1E41-BA8A-5FB9-78486104E64A}"/>
                  </a:ext>
                </a:extLst>
              </p:cNvPr>
              <p:cNvCxnSpPr>
                <a:cxnSpLocks/>
              </p:cNvCxnSpPr>
              <p:nvPr/>
            </p:nvCxnSpPr>
            <p:spPr>
              <a:xfrm>
                <a:off x="8089847" y="3474803"/>
                <a:ext cx="172989"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13" name="グループ化 21512">
              <a:extLst>
                <a:ext uri="{FF2B5EF4-FFF2-40B4-BE49-F238E27FC236}">
                  <a16:creationId xmlns:a16="http://schemas.microsoft.com/office/drawing/2014/main" id="{9722895D-67E0-A908-EA43-3CB838D39EB9}"/>
                </a:ext>
              </a:extLst>
            </p:cNvPr>
            <p:cNvGrpSpPr/>
            <p:nvPr/>
          </p:nvGrpSpPr>
          <p:grpSpPr>
            <a:xfrm>
              <a:off x="7021805" y="4643231"/>
              <a:ext cx="1639595" cy="186863"/>
              <a:chOff x="7218310" y="3380671"/>
              <a:chExt cx="1639595" cy="186863"/>
            </a:xfrm>
          </p:grpSpPr>
          <p:sp>
            <p:nvSpPr>
              <p:cNvPr id="21514" name="テキスト ボックス 21513">
                <a:extLst>
                  <a:ext uri="{FF2B5EF4-FFF2-40B4-BE49-F238E27FC236}">
                    <a16:creationId xmlns:a16="http://schemas.microsoft.com/office/drawing/2014/main" id="{846D5477-7591-4AEA-09FC-4A7B5144CD94}"/>
                  </a:ext>
                </a:extLst>
              </p:cNvPr>
              <p:cNvSpPr txBox="1"/>
              <p:nvPr/>
            </p:nvSpPr>
            <p:spPr>
              <a:xfrm>
                <a:off x="8334200" y="3387128"/>
                <a:ext cx="523705"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129</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5" name="テキスト ボックス 21514">
                <a:extLst>
                  <a:ext uri="{FF2B5EF4-FFF2-40B4-BE49-F238E27FC236}">
                    <a16:creationId xmlns:a16="http://schemas.microsoft.com/office/drawing/2014/main" id="{30CE114E-5F15-4CE9-38D4-6F046041D6A1}"/>
                  </a:ext>
                </a:extLst>
              </p:cNvPr>
              <p:cNvSpPr txBox="1"/>
              <p:nvPr/>
            </p:nvSpPr>
            <p:spPr>
              <a:xfrm>
                <a:off x="7422715" y="3388356"/>
                <a:ext cx="912049"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知事直轄組織費</a:t>
                </a:r>
              </a:p>
            </p:txBody>
          </p:sp>
          <p:sp>
            <p:nvSpPr>
              <p:cNvPr id="21516" name="正方形/長方形 21515">
                <a:extLst>
                  <a:ext uri="{FF2B5EF4-FFF2-40B4-BE49-F238E27FC236}">
                    <a16:creationId xmlns:a16="http://schemas.microsoft.com/office/drawing/2014/main" id="{3BBC2BC9-3A2A-DFAF-F42C-4AFA98D24107}"/>
                  </a:ext>
                </a:extLst>
              </p:cNvPr>
              <p:cNvSpPr/>
              <p:nvPr/>
            </p:nvSpPr>
            <p:spPr>
              <a:xfrm>
                <a:off x="7218310" y="3380671"/>
                <a:ext cx="149649" cy="186863"/>
              </a:xfrm>
              <a:prstGeom prst="rect">
                <a:avLst/>
              </a:prstGeom>
              <a:solidFill>
                <a:srgbClr val="005A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21522" name="グループ化 21521">
              <a:extLst>
                <a:ext uri="{FF2B5EF4-FFF2-40B4-BE49-F238E27FC236}">
                  <a16:creationId xmlns:a16="http://schemas.microsoft.com/office/drawing/2014/main" id="{90EB86C8-55E1-77B5-0084-6711CE192924}"/>
                </a:ext>
              </a:extLst>
            </p:cNvPr>
            <p:cNvGrpSpPr/>
            <p:nvPr/>
          </p:nvGrpSpPr>
          <p:grpSpPr>
            <a:xfrm>
              <a:off x="7021805" y="4970256"/>
              <a:ext cx="1639595" cy="186863"/>
              <a:chOff x="7218310" y="3380671"/>
              <a:chExt cx="1639595" cy="186863"/>
            </a:xfrm>
          </p:grpSpPr>
          <p:sp>
            <p:nvSpPr>
              <p:cNvPr id="21523" name="テキスト ボックス 21522">
                <a:extLst>
                  <a:ext uri="{FF2B5EF4-FFF2-40B4-BE49-F238E27FC236}">
                    <a16:creationId xmlns:a16="http://schemas.microsoft.com/office/drawing/2014/main" id="{2C87ED0F-5CF7-3BF6-4C29-B9C3ACE96F05}"/>
                  </a:ext>
                </a:extLst>
              </p:cNvPr>
              <p:cNvSpPr txBox="1"/>
              <p:nvPr/>
            </p:nvSpPr>
            <p:spPr>
              <a:xfrm>
                <a:off x="8334200" y="3387128"/>
                <a:ext cx="523705"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101</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24" name="テキスト ボックス 21523">
                <a:extLst>
                  <a:ext uri="{FF2B5EF4-FFF2-40B4-BE49-F238E27FC236}">
                    <a16:creationId xmlns:a16="http://schemas.microsoft.com/office/drawing/2014/main" id="{4994ECD9-71E3-D2B1-6DBC-A25B6E803A20}"/>
                  </a:ext>
                </a:extLst>
              </p:cNvPr>
              <p:cNvSpPr txBox="1"/>
              <p:nvPr/>
            </p:nvSpPr>
            <p:spPr>
              <a:xfrm>
                <a:off x="7422715" y="3388356"/>
                <a:ext cx="912049" cy="153888"/>
              </a:xfrm>
              <a:prstGeom prst="rect">
                <a:avLst/>
              </a:prstGeom>
              <a:noFill/>
              <a:ln>
                <a:noFill/>
              </a:ln>
            </p:spPr>
            <p:txBody>
              <a:bodyPr wrap="square" lIns="0" tIns="0" rIns="0" bIns="0" rtlCol="0">
                <a:spAutoFit/>
              </a:bodyPr>
              <a:lstStyle/>
              <a:p>
                <a:r>
                  <a:rPr lang="ja-JP" altLang="en-US" sz="1000" spc="120">
                    <a:ln w="5080">
                      <a:noFill/>
                    </a:ln>
                    <a:latin typeface="HGPｺﾞｼｯｸE" panose="020B0900000000000000" pitchFamily="50" charset="-128"/>
                    <a:ea typeface="HGPｺﾞｼｯｸE" panose="020B0900000000000000" pitchFamily="50" charset="-128"/>
                  </a:rPr>
                  <a:t>くらし ・環境費</a:t>
                </a:r>
              </a:p>
            </p:txBody>
          </p:sp>
          <p:sp>
            <p:nvSpPr>
              <p:cNvPr id="21529" name="正方形/長方形 21528">
                <a:extLst>
                  <a:ext uri="{FF2B5EF4-FFF2-40B4-BE49-F238E27FC236}">
                    <a16:creationId xmlns:a16="http://schemas.microsoft.com/office/drawing/2014/main" id="{584F4C89-7780-EE01-2C4A-7CF7D98F4843}"/>
                  </a:ext>
                </a:extLst>
              </p:cNvPr>
              <p:cNvSpPr/>
              <p:nvPr/>
            </p:nvSpPr>
            <p:spPr>
              <a:xfrm>
                <a:off x="7218310" y="3380671"/>
                <a:ext cx="149649" cy="186863"/>
              </a:xfrm>
              <a:prstGeom prst="rect">
                <a:avLst/>
              </a:prstGeom>
              <a:solidFill>
                <a:srgbClr val="FF8082"/>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21565" name="グループ化 21564">
              <a:extLst>
                <a:ext uri="{FF2B5EF4-FFF2-40B4-BE49-F238E27FC236}">
                  <a16:creationId xmlns:a16="http://schemas.microsoft.com/office/drawing/2014/main" id="{7EB46A94-E1FF-652A-EA37-36D002EC9B8A}"/>
                </a:ext>
              </a:extLst>
            </p:cNvPr>
            <p:cNvGrpSpPr/>
            <p:nvPr/>
          </p:nvGrpSpPr>
          <p:grpSpPr>
            <a:xfrm>
              <a:off x="7021805" y="5303631"/>
              <a:ext cx="1712846" cy="186863"/>
              <a:chOff x="7021805" y="5303631"/>
              <a:chExt cx="1712846" cy="186863"/>
            </a:xfrm>
          </p:grpSpPr>
          <p:grpSp>
            <p:nvGrpSpPr>
              <p:cNvPr id="21536" name="グループ化 21535">
                <a:extLst>
                  <a:ext uri="{FF2B5EF4-FFF2-40B4-BE49-F238E27FC236}">
                    <a16:creationId xmlns:a16="http://schemas.microsoft.com/office/drawing/2014/main" id="{7D23B317-317A-0055-3A15-1FC40FE1541D}"/>
                  </a:ext>
                </a:extLst>
              </p:cNvPr>
              <p:cNvGrpSpPr/>
              <p:nvPr/>
            </p:nvGrpSpPr>
            <p:grpSpPr>
              <a:xfrm>
                <a:off x="7021805" y="5303631"/>
                <a:ext cx="1712846" cy="186863"/>
                <a:chOff x="7218310" y="3380671"/>
                <a:chExt cx="1712846" cy="186863"/>
              </a:xfrm>
            </p:grpSpPr>
            <p:sp>
              <p:nvSpPr>
                <p:cNvPr id="21538" name="テキスト ボックス 21537">
                  <a:extLst>
                    <a:ext uri="{FF2B5EF4-FFF2-40B4-BE49-F238E27FC236}">
                      <a16:creationId xmlns:a16="http://schemas.microsoft.com/office/drawing/2014/main" id="{BA6250D1-C601-1250-8DA8-17196C95CBD6}"/>
                    </a:ext>
                  </a:extLst>
                </p:cNvPr>
                <p:cNvSpPr txBox="1"/>
                <p:nvPr/>
              </p:nvSpPr>
              <p:spPr>
                <a:xfrm>
                  <a:off x="8407451" y="3387128"/>
                  <a:ext cx="523705"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61</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5" name="テキスト ボックス 21544">
                  <a:extLst>
                    <a:ext uri="{FF2B5EF4-FFF2-40B4-BE49-F238E27FC236}">
                      <a16:creationId xmlns:a16="http://schemas.microsoft.com/office/drawing/2014/main" id="{C1112DD5-19EF-A465-88D5-73E16642A547}"/>
                    </a:ext>
                  </a:extLst>
                </p:cNvPr>
                <p:cNvSpPr txBox="1"/>
                <p:nvPr/>
              </p:nvSpPr>
              <p:spPr>
                <a:xfrm>
                  <a:off x="7422715" y="3388356"/>
                  <a:ext cx="665301"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危機管理費</a:t>
                  </a:r>
                </a:p>
              </p:txBody>
            </p:sp>
            <p:sp>
              <p:nvSpPr>
                <p:cNvPr id="21550" name="正方形/長方形 21549">
                  <a:extLst>
                    <a:ext uri="{FF2B5EF4-FFF2-40B4-BE49-F238E27FC236}">
                      <a16:creationId xmlns:a16="http://schemas.microsoft.com/office/drawing/2014/main" id="{C9101FF8-1D92-E534-2ACA-43DD20E03FAC}"/>
                    </a:ext>
                  </a:extLst>
                </p:cNvPr>
                <p:cNvSpPr/>
                <p:nvPr/>
              </p:nvSpPr>
              <p:spPr>
                <a:xfrm>
                  <a:off x="7218310" y="3380671"/>
                  <a:ext cx="149649" cy="186863"/>
                </a:xfrm>
                <a:prstGeom prst="rect">
                  <a:avLst/>
                </a:prstGeom>
                <a:solidFill>
                  <a:srgbClr val="FFF1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cxnSp>
            <p:nvCxnSpPr>
              <p:cNvPr id="21555" name="直線コネクタ 21554">
                <a:extLst>
                  <a:ext uri="{FF2B5EF4-FFF2-40B4-BE49-F238E27FC236}">
                    <a16:creationId xmlns:a16="http://schemas.microsoft.com/office/drawing/2014/main" id="{0C99D6D4-FC4E-5A75-A818-E76E363071E7}"/>
                  </a:ext>
                </a:extLst>
              </p:cNvPr>
              <p:cNvCxnSpPr>
                <a:cxnSpLocks/>
              </p:cNvCxnSpPr>
              <p:nvPr/>
            </p:nvCxnSpPr>
            <p:spPr>
              <a:xfrm>
                <a:off x="7896590" y="5398649"/>
                <a:ext cx="216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sp>
          <p:nvSpPr>
            <p:cNvPr id="21566" name="フリーフォーム 21565">
              <a:extLst>
                <a:ext uri="{FF2B5EF4-FFF2-40B4-BE49-F238E27FC236}">
                  <a16:creationId xmlns:a16="http://schemas.microsoft.com/office/drawing/2014/main" id="{763F8A3D-2DCF-B795-C449-5F15714C86D3}"/>
                </a:ext>
              </a:extLst>
            </p:cNvPr>
            <p:cNvSpPr/>
            <p:nvPr/>
          </p:nvSpPr>
          <p:spPr>
            <a:xfrm>
              <a:off x="1783695" y="2763703"/>
              <a:ext cx="311634" cy="445952"/>
            </a:xfrm>
            <a:custGeom>
              <a:avLst/>
              <a:gdLst>
                <a:gd name="connsiteX0" fmla="*/ 0 w 311634"/>
                <a:gd name="connsiteY0" fmla="*/ 0 h 483853"/>
                <a:gd name="connsiteX1" fmla="*/ 311634 w 311634"/>
                <a:gd name="connsiteY1" fmla="*/ 0 h 483853"/>
                <a:gd name="connsiteX2" fmla="*/ 311634 w 311634"/>
                <a:gd name="connsiteY2" fmla="*/ 483853 h 483853"/>
              </a:gdLst>
              <a:ahLst/>
              <a:cxnLst>
                <a:cxn ang="0">
                  <a:pos x="connsiteX0" y="connsiteY0"/>
                </a:cxn>
                <a:cxn ang="0">
                  <a:pos x="connsiteX1" y="connsiteY1"/>
                </a:cxn>
                <a:cxn ang="0">
                  <a:pos x="connsiteX2" y="connsiteY2"/>
                </a:cxn>
              </a:cxnLst>
              <a:rect l="l" t="t" r="r" b="b"/>
              <a:pathLst>
                <a:path w="311634" h="483853">
                  <a:moveTo>
                    <a:pt x="0" y="0"/>
                  </a:moveTo>
                  <a:lnTo>
                    <a:pt x="311634" y="0"/>
                  </a:lnTo>
                  <a:lnTo>
                    <a:pt x="311634" y="483853"/>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3" name="フリーフォーム 25612">
              <a:extLst>
                <a:ext uri="{FF2B5EF4-FFF2-40B4-BE49-F238E27FC236}">
                  <a16:creationId xmlns:a16="http://schemas.microsoft.com/office/drawing/2014/main" id="{6883CA68-6A45-B516-3BA3-4398E2344F8C}"/>
                </a:ext>
              </a:extLst>
            </p:cNvPr>
            <p:cNvSpPr/>
            <p:nvPr/>
          </p:nvSpPr>
          <p:spPr>
            <a:xfrm>
              <a:off x="1254318" y="2927720"/>
              <a:ext cx="730300" cy="319835"/>
            </a:xfrm>
            <a:custGeom>
              <a:avLst/>
              <a:gdLst>
                <a:gd name="connsiteX0" fmla="*/ 0 w 701177"/>
                <a:gd name="connsiteY0" fmla="*/ 0 h 323936"/>
                <a:gd name="connsiteX1" fmla="*/ 701177 w 701177"/>
                <a:gd name="connsiteY1" fmla="*/ 0 h 323936"/>
                <a:gd name="connsiteX2" fmla="*/ 701177 w 701177"/>
                <a:gd name="connsiteY2" fmla="*/ 323936 h 323936"/>
              </a:gdLst>
              <a:ahLst/>
              <a:cxnLst>
                <a:cxn ang="0">
                  <a:pos x="connsiteX0" y="connsiteY0"/>
                </a:cxn>
                <a:cxn ang="0">
                  <a:pos x="connsiteX1" y="connsiteY1"/>
                </a:cxn>
                <a:cxn ang="0">
                  <a:pos x="connsiteX2" y="connsiteY2"/>
                </a:cxn>
              </a:cxnLst>
              <a:rect l="l" t="t" r="r" b="b"/>
              <a:pathLst>
                <a:path w="701177" h="323936">
                  <a:moveTo>
                    <a:pt x="0" y="0"/>
                  </a:moveTo>
                  <a:lnTo>
                    <a:pt x="701177" y="0"/>
                  </a:lnTo>
                  <a:lnTo>
                    <a:pt x="701177" y="323936"/>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4" name="フリーフォーム 25613">
              <a:extLst>
                <a:ext uri="{FF2B5EF4-FFF2-40B4-BE49-F238E27FC236}">
                  <a16:creationId xmlns:a16="http://schemas.microsoft.com/office/drawing/2014/main" id="{D8E0D699-889A-AA5C-599F-C675F280E8CC}"/>
                </a:ext>
              </a:extLst>
            </p:cNvPr>
            <p:cNvSpPr/>
            <p:nvPr/>
          </p:nvSpPr>
          <p:spPr>
            <a:xfrm>
              <a:off x="1254318" y="3136844"/>
              <a:ext cx="553411" cy="214166"/>
            </a:xfrm>
            <a:custGeom>
              <a:avLst/>
              <a:gdLst>
                <a:gd name="connsiteX0" fmla="*/ 0 w 701177"/>
                <a:gd name="connsiteY0" fmla="*/ 0 h 323936"/>
                <a:gd name="connsiteX1" fmla="*/ 701177 w 701177"/>
                <a:gd name="connsiteY1" fmla="*/ 0 h 323936"/>
                <a:gd name="connsiteX2" fmla="*/ 701177 w 701177"/>
                <a:gd name="connsiteY2" fmla="*/ 323936 h 323936"/>
              </a:gdLst>
              <a:ahLst/>
              <a:cxnLst>
                <a:cxn ang="0">
                  <a:pos x="connsiteX0" y="connsiteY0"/>
                </a:cxn>
                <a:cxn ang="0">
                  <a:pos x="connsiteX1" y="connsiteY1"/>
                </a:cxn>
                <a:cxn ang="0">
                  <a:pos x="connsiteX2" y="connsiteY2"/>
                </a:cxn>
              </a:cxnLst>
              <a:rect l="l" t="t" r="r" b="b"/>
              <a:pathLst>
                <a:path w="701177" h="323936">
                  <a:moveTo>
                    <a:pt x="0" y="0"/>
                  </a:moveTo>
                  <a:lnTo>
                    <a:pt x="701177" y="0"/>
                  </a:lnTo>
                  <a:lnTo>
                    <a:pt x="701177" y="323936"/>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5" name="フリーフォーム 25614">
              <a:extLst>
                <a:ext uri="{FF2B5EF4-FFF2-40B4-BE49-F238E27FC236}">
                  <a16:creationId xmlns:a16="http://schemas.microsoft.com/office/drawing/2014/main" id="{38B7E1E6-995A-EFD7-08B7-02C8CADFE96F}"/>
                </a:ext>
              </a:extLst>
            </p:cNvPr>
            <p:cNvSpPr/>
            <p:nvPr/>
          </p:nvSpPr>
          <p:spPr>
            <a:xfrm flipH="1">
              <a:off x="2208820" y="2763703"/>
              <a:ext cx="1180500" cy="445952"/>
            </a:xfrm>
            <a:custGeom>
              <a:avLst/>
              <a:gdLst>
                <a:gd name="connsiteX0" fmla="*/ 0 w 311634"/>
                <a:gd name="connsiteY0" fmla="*/ 0 h 483853"/>
                <a:gd name="connsiteX1" fmla="*/ 311634 w 311634"/>
                <a:gd name="connsiteY1" fmla="*/ 0 h 483853"/>
                <a:gd name="connsiteX2" fmla="*/ 311634 w 311634"/>
                <a:gd name="connsiteY2" fmla="*/ 483853 h 483853"/>
              </a:gdLst>
              <a:ahLst/>
              <a:cxnLst>
                <a:cxn ang="0">
                  <a:pos x="connsiteX0" y="connsiteY0"/>
                </a:cxn>
                <a:cxn ang="0">
                  <a:pos x="connsiteX1" y="connsiteY1"/>
                </a:cxn>
                <a:cxn ang="0">
                  <a:pos x="connsiteX2" y="connsiteY2"/>
                </a:cxn>
              </a:cxnLst>
              <a:rect l="l" t="t" r="r" b="b"/>
              <a:pathLst>
                <a:path w="311634" h="483853">
                  <a:moveTo>
                    <a:pt x="0" y="0"/>
                  </a:moveTo>
                  <a:lnTo>
                    <a:pt x="311634" y="0"/>
                  </a:lnTo>
                  <a:lnTo>
                    <a:pt x="311634" y="483853"/>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6" name="フリーフォーム 25615">
              <a:extLst>
                <a:ext uri="{FF2B5EF4-FFF2-40B4-BE49-F238E27FC236}">
                  <a16:creationId xmlns:a16="http://schemas.microsoft.com/office/drawing/2014/main" id="{EF80F0EE-F98E-26B8-263A-FBAB98117B70}"/>
                </a:ext>
              </a:extLst>
            </p:cNvPr>
            <p:cNvSpPr/>
            <p:nvPr/>
          </p:nvSpPr>
          <p:spPr>
            <a:xfrm flipH="1">
              <a:off x="2283949" y="2927721"/>
              <a:ext cx="1105372" cy="281933"/>
            </a:xfrm>
            <a:custGeom>
              <a:avLst/>
              <a:gdLst>
                <a:gd name="connsiteX0" fmla="*/ 0 w 311634"/>
                <a:gd name="connsiteY0" fmla="*/ 0 h 483853"/>
                <a:gd name="connsiteX1" fmla="*/ 311634 w 311634"/>
                <a:gd name="connsiteY1" fmla="*/ 0 h 483853"/>
                <a:gd name="connsiteX2" fmla="*/ 311634 w 311634"/>
                <a:gd name="connsiteY2" fmla="*/ 483853 h 483853"/>
              </a:gdLst>
              <a:ahLst/>
              <a:cxnLst>
                <a:cxn ang="0">
                  <a:pos x="connsiteX0" y="connsiteY0"/>
                </a:cxn>
                <a:cxn ang="0">
                  <a:pos x="connsiteX1" y="connsiteY1"/>
                </a:cxn>
                <a:cxn ang="0">
                  <a:pos x="connsiteX2" y="connsiteY2"/>
                </a:cxn>
              </a:cxnLst>
              <a:rect l="l" t="t" r="r" b="b"/>
              <a:pathLst>
                <a:path w="311634" h="483853">
                  <a:moveTo>
                    <a:pt x="0" y="0"/>
                  </a:moveTo>
                  <a:lnTo>
                    <a:pt x="311634" y="0"/>
                  </a:lnTo>
                  <a:lnTo>
                    <a:pt x="311634" y="483853"/>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22" name="フリーフォーム 25621">
              <a:extLst>
                <a:ext uri="{FF2B5EF4-FFF2-40B4-BE49-F238E27FC236}">
                  <a16:creationId xmlns:a16="http://schemas.microsoft.com/office/drawing/2014/main" id="{43D3BBB8-C079-B9EE-A4AD-608E7EE38E98}"/>
                </a:ext>
              </a:extLst>
            </p:cNvPr>
            <p:cNvSpPr/>
            <p:nvPr/>
          </p:nvSpPr>
          <p:spPr>
            <a:xfrm flipH="1">
              <a:off x="2364789" y="3112241"/>
              <a:ext cx="1024532" cy="97413"/>
            </a:xfrm>
            <a:custGeom>
              <a:avLst/>
              <a:gdLst>
                <a:gd name="connsiteX0" fmla="*/ 0 w 311634"/>
                <a:gd name="connsiteY0" fmla="*/ 0 h 483853"/>
                <a:gd name="connsiteX1" fmla="*/ 311634 w 311634"/>
                <a:gd name="connsiteY1" fmla="*/ 0 h 483853"/>
                <a:gd name="connsiteX2" fmla="*/ 311634 w 311634"/>
                <a:gd name="connsiteY2" fmla="*/ 483853 h 483853"/>
              </a:gdLst>
              <a:ahLst/>
              <a:cxnLst>
                <a:cxn ang="0">
                  <a:pos x="connsiteX0" y="connsiteY0"/>
                </a:cxn>
                <a:cxn ang="0">
                  <a:pos x="connsiteX1" y="connsiteY1"/>
                </a:cxn>
                <a:cxn ang="0">
                  <a:pos x="connsiteX2" y="connsiteY2"/>
                </a:cxn>
              </a:cxnLst>
              <a:rect l="l" t="t" r="r" b="b"/>
              <a:pathLst>
                <a:path w="311634" h="483853">
                  <a:moveTo>
                    <a:pt x="0" y="0"/>
                  </a:moveTo>
                  <a:lnTo>
                    <a:pt x="311634" y="0"/>
                  </a:lnTo>
                  <a:lnTo>
                    <a:pt x="311634" y="483853"/>
                  </a:lnTo>
                </a:path>
              </a:pathLst>
            </a:custGeom>
            <a:noFill/>
            <a:ln w="12700">
              <a:headEnd w="sm" len="sm"/>
              <a:tail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624" name="直線コネクタ 25623">
              <a:extLst>
                <a:ext uri="{FF2B5EF4-FFF2-40B4-BE49-F238E27FC236}">
                  <a16:creationId xmlns:a16="http://schemas.microsoft.com/office/drawing/2014/main" id="{A242AC93-D442-8F46-8540-85AFA838846E}"/>
                </a:ext>
              </a:extLst>
            </p:cNvPr>
            <p:cNvCxnSpPr>
              <a:cxnSpLocks/>
            </p:cNvCxnSpPr>
            <p:nvPr/>
          </p:nvCxnSpPr>
          <p:spPr>
            <a:xfrm>
              <a:off x="2406478" y="3261994"/>
              <a:ext cx="974157"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grpSp>
      <p:sp>
        <p:nvSpPr>
          <p:cNvPr id="2" name="Rectangle 14">
            <a:extLst>
              <a:ext uri="{FF2B5EF4-FFF2-40B4-BE49-F238E27FC236}">
                <a16:creationId xmlns:a16="http://schemas.microsoft.com/office/drawing/2014/main" id="{6BEC8DAC-9733-D470-8414-97922406DF37}"/>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②</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423232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600"/>
                                        <p:tgtEl>
                                          <p:spTgt spid="32"/>
                                        </p:tgtEl>
                                      </p:cBhvr>
                                    </p:animEffect>
                                    <p:anim calcmode="lin" valueType="num">
                                      <p:cBhvr>
                                        <p:cTn id="12" dur="600" fill="hold"/>
                                        <p:tgtEl>
                                          <p:spTgt spid="32"/>
                                        </p:tgtEl>
                                        <p:attrNameLst>
                                          <p:attrName>ppt_x</p:attrName>
                                        </p:attrNameLst>
                                      </p:cBhvr>
                                      <p:tavLst>
                                        <p:tav tm="0">
                                          <p:val>
                                            <p:strVal val="#ppt_x"/>
                                          </p:val>
                                        </p:tav>
                                        <p:tav tm="100000">
                                          <p:val>
                                            <p:strVal val="#ppt_x"/>
                                          </p:val>
                                        </p:tav>
                                      </p:tavLst>
                                    </p:anim>
                                    <p:anim calcmode="lin" valueType="num">
                                      <p:cBhvr>
                                        <p:cTn id="13" dur="6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5634"/>
                                        </p:tgtEl>
                                        <p:attrNameLst>
                                          <p:attrName>style.visibility</p:attrName>
                                        </p:attrNameLst>
                                      </p:cBhvr>
                                      <p:to>
                                        <p:strVal val="visible"/>
                                      </p:to>
                                    </p:set>
                                    <p:animEffect transition="in" filter="fade">
                                      <p:cBhvr>
                                        <p:cTn id="18" dur="1000"/>
                                        <p:tgtEl>
                                          <p:spTgt spid="25634"/>
                                        </p:tgtEl>
                                      </p:cBhvr>
                                    </p:animEffect>
                                    <p:anim calcmode="lin" valueType="num">
                                      <p:cBhvr>
                                        <p:cTn id="19" dur="1000" fill="hold"/>
                                        <p:tgtEl>
                                          <p:spTgt spid="25634"/>
                                        </p:tgtEl>
                                        <p:attrNameLst>
                                          <p:attrName>ppt_x</p:attrName>
                                        </p:attrNameLst>
                                      </p:cBhvr>
                                      <p:tavLst>
                                        <p:tav tm="0">
                                          <p:val>
                                            <p:strVal val="#ppt_x"/>
                                          </p:val>
                                        </p:tav>
                                        <p:tav tm="100000">
                                          <p:val>
                                            <p:strVal val="#ppt_x"/>
                                          </p:val>
                                        </p:tav>
                                      </p:tavLst>
                                    </p:anim>
                                    <p:anim calcmode="lin" valueType="num">
                                      <p:cBhvr>
                                        <p:cTn id="20" dur="1000" fill="hold"/>
                                        <p:tgtEl>
                                          <p:spTgt spid="256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C6EA3-B981-E92F-04FC-3C365C30FE62}"/>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27A0FAC9-D643-1CCB-0711-9CAB12539B60}"/>
              </a:ext>
            </a:extLst>
          </p:cNvPr>
          <p:cNvGrpSpPr/>
          <p:nvPr/>
        </p:nvGrpSpPr>
        <p:grpSpPr>
          <a:xfrm>
            <a:off x="908662" y="966692"/>
            <a:ext cx="7475609" cy="615553"/>
            <a:chOff x="345714" y="966692"/>
            <a:chExt cx="7475609" cy="615553"/>
          </a:xfrm>
        </p:grpSpPr>
        <p:sp>
          <p:nvSpPr>
            <p:cNvPr id="5" name="テキスト ボックス 4">
              <a:extLst>
                <a:ext uri="{FF2B5EF4-FFF2-40B4-BE49-F238E27FC236}">
                  <a16:creationId xmlns:a16="http://schemas.microsoft.com/office/drawing/2014/main" id="{6498F658-7530-3F0C-A6E7-77BDC4FAEAEB}"/>
                </a:ext>
              </a:extLst>
            </p:cNvPr>
            <p:cNvSpPr txBox="1"/>
            <p:nvPr/>
          </p:nvSpPr>
          <p:spPr>
            <a:xfrm>
              <a:off x="345714" y="1228302"/>
              <a:ext cx="4074105" cy="353943"/>
            </a:xfrm>
            <a:prstGeom prst="rect">
              <a:avLst/>
            </a:prstGeom>
            <a:noFill/>
          </p:spPr>
          <p:txBody>
            <a:bodyPr wrap="square" rtlCol="0">
              <a:spAutoFit/>
            </a:bodyPr>
            <a:lstStyle/>
            <a:p>
              <a:r>
                <a:rPr lang="ja-JP" altLang="en-US" sz="1700">
                  <a:solidFill>
                    <a:srgbClr val="015BAC"/>
                  </a:solidFill>
                </a:rPr>
                <a:t>歳出（当初予算）を県民一人あたりにすると</a:t>
              </a:r>
              <a:endParaRPr kumimoji="1" lang="ja-JP" altLang="en-US" sz="1700" spc="120" dirty="0">
                <a:solidFill>
                  <a:srgbClr val="015BAC"/>
                </a:solidFill>
              </a:endParaRPr>
            </a:p>
          </p:txBody>
        </p:sp>
        <p:sp>
          <p:nvSpPr>
            <p:cNvPr id="7" name="テキスト ボックス 6">
              <a:extLst>
                <a:ext uri="{FF2B5EF4-FFF2-40B4-BE49-F238E27FC236}">
                  <a16:creationId xmlns:a16="http://schemas.microsoft.com/office/drawing/2014/main" id="{D26F184B-DD98-8424-9D88-07415262A871}"/>
                </a:ext>
              </a:extLst>
            </p:cNvPr>
            <p:cNvSpPr txBox="1"/>
            <p:nvPr/>
          </p:nvSpPr>
          <p:spPr>
            <a:xfrm>
              <a:off x="4481274" y="966692"/>
              <a:ext cx="3340049" cy="615553"/>
            </a:xfrm>
            <a:prstGeom prst="rect">
              <a:avLst/>
            </a:prstGeom>
            <a:noFill/>
            <a:ln>
              <a:noFill/>
            </a:ln>
          </p:spPr>
          <p:txBody>
            <a:bodyPr wrap="square" lIns="0" tIns="0" rIns="0" bIns="0" rtlCol="0" anchor="t">
              <a:spAutoFit/>
            </a:bodyPr>
            <a:lstStyle/>
            <a:p>
              <a:r>
                <a:rPr lang="ja-JP" altLang="en-US" sz="4000" spc="300">
                  <a:ln w="5080">
                    <a:noFill/>
                  </a:ln>
                  <a:solidFill>
                    <a:srgbClr val="015BAC"/>
                  </a:solidFill>
                  <a:latin typeface="HGPｺﾞｼｯｸE" panose="020B0900000000000000" pitchFamily="50" charset="-128"/>
                  <a:ea typeface="HGPｺﾞｼｯｸE" panose="020B0900000000000000" pitchFamily="50" charset="-128"/>
                </a:rPr>
                <a:t>約</a:t>
              </a:r>
              <a:r>
                <a:rPr lang="en-US" altLang="ja-JP" sz="4000" spc="300" dirty="0">
                  <a:ln w="5080">
                    <a:noFill/>
                  </a:ln>
                  <a:solidFill>
                    <a:srgbClr val="015BAC"/>
                  </a:solidFill>
                  <a:latin typeface="HGPｺﾞｼｯｸE" panose="020B0900000000000000" pitchFamily="50" charset="-128"/>
                  <a:ea typeface="HGPｺﾞｼｯｸE" panose="020B0900000000000000" pitchFamily="50" charset="-128"/>
                </a:rPr>
                <a:t>370,900</a:t>
              </a:r>
              <a:r>
                <a:rPr lang="ja-JP" altLang="en-US" sz="4000">
                  <a:ln w="5080">
                    <a:noFill/>
                  </a:ln>
                  <a:solidFill>
                    <a:srgbClr val="015BAC"/>
                  </a:solidFill>
                  <a:latin typeface="HGPｺﾞｼｯｸE" panose="020B0900000000000000" pitchFamily="50" charset="-128"/>
                  <a:ea typeface="HGPｺﾞｼｯｸE" panose="020B0900000000000000" pitchFamily="50" charset="-128"/>
                </a:rPr>
                <a:t>円</a:t>
              </a:r>
              <a:endParaRPr kumimoji="1" lang="en-US" altLang="ja-JP" sz="4000" dirty="0">
                <a:ln w="5080">
                  <a:noFill/>
                </a:ln>
                <a:solidFill>
                  <a:srgbClr val="015BAC"/>
                </a:solidFill>
                <a:effectLst/>
                <a:latin typeface="HGPｺﾞｼｯｸE" panose="020B0900000000000000" pitchFamily="50" charset="-128"/>
                <a:ea typeface="HGPｺﾞｼｯｸE" panose="020B0900000000000000" pitchFamily="50" charset="-128"/>
              </a:endParaRPr>
            </a:p>
          </p:txBody>
        </p:sp>
      </p:grpSp>
      <p:sp>
        <p:nvSpPr>
          <p:cNvPr id="55" name="スライド番号プレースホルダー 55">
            <a:extLst>
              <a:ext uri="{FF2B5EF4-FFF2-40B4-BE49-F238E27FC236}">
                <a16:creationId xmlns:a16="http://schemas.microsoft.com/office/drawing/2014/main" id="{E4AB6429-6A40-F386-3EF1-D0AEB93701D8}"/>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24</a:t>
            </a:fld>
            <a:endParaRPr lang="en-US" altLang="ja-JP" dirty="0"/>
          </a:p>
        </p:txBody>
      </p:sp>
      <p:grpSp>
        <p:nvGrpSpPr>
          <p:cNvPr id="32" name="グループ化 31">
            <a:extLst>
              <a:ext uri="{FF2B5EF4-FFF2-40B4-BE49-F238E27FC236}">
                <a16:creationId xmlns:a16="http://schemas.microsoft.com/office/drawing/2014/main" id="{D84DF688-3D1D-0362-BCE1-ABB74131DD79}"/>
              </a:ext>
            </a:extLst>
          </p:cNvPr>
          <p:cNvGrpSpPr/>
          <p:nvPr/>
        </p:nvGrpSpPr>
        <p:grpSpPr>
          <a:xfrm>
            <a:off x="377006" y="1493521"/>
            <a:ext cx="8383516" cy="5140360"/>
            <a:chOff x="377006" y="1493521"/>
            <a:chExt cx="8383516" cy="5140360"/>
          </a:xfrm>
        </p:grpSpPr>
        <p:grpSp>
          <p:nvGrpSpPr>
            <p:cNvPr id="30" name="グループ化 29">
              <a:extLst>
                <a:ext uri="{FF2B5EF4-FFF2-40B4-BE49-F238E27FC236}">
                  <a16:creationId xmlns:a16="http://schemas.microsoft.com/office/drawing/2014/main" id="{2CAD8EDB-2E28-EACE-4519-E350473506D3}"/>
                </a:ext>
              </a:extLst>
            </p:cNvPr>
            <p:cNvGrpSpPr/>
            <p:nvPr/>
          </p:nvGrpSpPr>
          <p:grpSpPr>
            <a:xfrm>
              <a:off x="377006" y="1493521"/>
              <a:ext cx="8383516" cy="5140360"/>
              <a:chOff x="377006" y="1493521"/>
              <a:chExt cx="8383516" cy="5140360"/>
            </a:xfrm>
          </p:grpSpPr>
          <p:grpSp>
            <p:nvGrpSpPr>
              <p:cNvPr id="4" name="グループ化 3">
                <a:extLst>
                  <a:ext uri="{FF2B5EF4-FFF2-40B4-BE49-F238E27FC236}">
                    <a16:creationId xmlns:a16="http://schemas.microsoft.com/office/drawing/2014/main" id="{D954016F-1DF5-37D7-0294-F5ADDA863D85}"/>
                  </a:ext>
                </a:extLst>
              </p:cNvPr>
              <p:cNvGrpSpPr/>
              <p:nvPr/>
            </p:nvGrpSpPr>
            <p:grpSpPr>
              <a:xfrm>
                <a:off x="1550194" y="2182869"/>
                <a:ext cx="6100761" cy="3603570"/>
                <a:chOff x="1550194" y="2182869"/>
                <a:chExt cx="6100761" cy="3603570"/>
              </a:xfrm>
            </p:grpSpPr>
            <p:sp>
              <p:nvSpPr>
                <p:cNvPr id="54" name="円/楕円 53">
                  <a:extLst>
                    <a:ext uri="{FF2B5EF4-FFF2-40B4-BE49-F238E27FC236}">
                      <a16:creationId xmlns:a16="http://schemas.microsoft.com/office/drawing/2014/main" id="{D0B2646A-0E9D-7982-DF91-88E0C06E6BAC}"/>
                    </a:ext>
                  </a:extLst>
                </p:cNvPr>
                <p:cNvSpPr/>
                <p:nvPr/>
              </p:nvSpPr>
              <p:spPr>
                <a:xfrm>
                  <a:off x="1550194" y="2182869"/>
                  <a:ext cx="6100761" cy="3603570"/>
                </a:xfrm>
                <a:prstGeom prst="ellipse">
                  <a:avLst/>
                </a:prstGeom>
                <a:solidFill>
                  <a:srgbClr val="FF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時計 が含まれている画像&#10;&#10;AI によって生成されたコンテンツは間違っている可能性があります。">
                  <a:extLst>
                    <a:ext uri="{FF2B5EF4-FFF2-40B4-BE49-F238E27FC236}">
                      <a16:creationId xmlns:a16="http://schemas.microsoft.com/office/drawing/2014/main" id="{FEAA18F9-3B77-8206-FF45-A13D26E0C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8" y="2390790"/>
                  <a:ext cx="969115" cy="3059891"/>
                </a:xfrm>
                <a:prstGeom prst="rect">
                  <a:avLst/>
                </a:prstGeom>
              </p:spPr>
            </p:pic>
          </p:grpSp>
          <p:grpSp>
            <p:nvGrpSpPr>
              <p:cNvPr id="50" name="グループ化 49">
                <a:extLst>
                  <a:ext uri="{FF2B5EF4-FFF2-40B4-BE49-F238E27FC236}">
                    <a16:creationId xmlns:a16="http://schemas.microsoft.com/office/drawing/2014/main" id="{6589FD15-0D38-3342-DD1D-9B19BE1E81A9}"/>
                  </a:ext>
                </a:extLst>
              </p:cNvPr>
              <p:cNvGrpSpPr/>
              <p:nvPr/>
            </p:nvGrpSpPr>
            <p:grpSpPr>
              <a:xfrm>
                <a:off x="5263331" y="4426709"/>
                <a:ext cx="1832698" cy="1832698"/>
                <a:chOff x="5263331" y="4426709"/>
                <a:chExt cx="1832698" cy="1832698"/>
              </a:xfrm>
            </p:grpSpPr>
            <p:sp>
              <p:nvSpPr>
                <p:cNvPr id="45" name="円/楕円 44">
                  <a:extLst>
                    <a:ext uri="{FF2B5EF4-FFF2-40B4-BE49-F238E27FC236}">
                      <a16:creationId xmlns:a16="http://schemas.microsoft.com/office/drawing/2014/main" id="{E01FD241-6B63-4775-7F31-D4479C9A854D}"/>
                    </a:ext>
                  </a:extLst>
                </p:cNvPr>
                <p:cNvSpPr/>
                <p:nvPr/>
              </p:nvSpPr>
              <p:spPr>
                <a:xfrm>
                  <a:off x="5263331" y="4426709"/>
                  <a:ext cx="1832698" cy="1832698"/>
                </a:xfrm>
                <a:prstGeom prst="ellipse">
                  <a:avLst/>
                </a:prstGeom>
                <a:solidFill>
                  <a:srgbClr val="E5ED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92EDB2C1-4A97-FECE-9937-3650609C0B24}"/>
                    </a:ext>
                  </a:extLst>
                </p:cNvPr>
                <p:cNvSpPr/>
                <p:nvPr/>
              </p:nvSpPr>
              <p:spPr>
                <a:xfrm>
                  <a:off x="5488889" y="5362145"/>
                  <a:ext cx="1369112" cy="224267"/>
                </a:xfrm>
                <a:prstGeom prst="roundRect">
                  <a:avLst>
                    <a:gd name="adj" fmla="val 50000"/>
                  </a:avLst>
                </a:prstGeom>
                <a:solidFill>
                  <a:srgbClr val="59AA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公債費</a:t>
                  </a:r>
                  <a:endParaRPr kumimoji="1" lang="ja-JP" altLang="en-US" sz="1000"/>
                </a:p>
              </p:txBody>
            </p:sp>
            <p:sp>
              <p:nvSpPr>
                <p:cNvPr id="21" name="テキスト ボックス 20">
                  <a:extLst>
                    <a:ext uri="{FF2B5EF4-FFF2-40B4-BE49-F238E27FC236}">
                      <a16:creationId xmlns:a16="http://schemas.microsoft.com/office/drawing/2014/main" id="{25B6C84C-D186-E1EE-54D3-35D67E18FABD}"/>
                    </a:ext>
                  </a:extLst>
                </p:cNvPr>
                <p:cNvSpPr txBox="1"/>
                <p:nvPr/>
              </p:nvSpPr>
              <p:spPr>
                <a:xfrm>
                  <a:off x="5638908" y="56229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53,100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4" name="図 33" descr="テキスト が含まれている画像&#10;&#10;AI によって生成されたコンテンツは間違っている可能性があります。">
                  <a:extLst>
                    <a:ext uri="{FF2B5EF4-FFF2-40B4-BE49-F238E27FC236}">
                      <a16:creationId xmlns:a16="http://schemas.microsoft.com/office/drawing/2014/main" id="{B934E04F-459F-8418-3F86-DB47C1F4A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405" y="4615889"/>
                  <a:ext cx="964532" cy="653393"/>
                </a:xfrm>
                <a:prstGeom prst="rect">
                  <a:avLst/>
                </a:prstGeom>
              </p:spPr>
            </p:pic>
          </p:grpSp>
          <p:grpSp>
            <p:nvGrpSpPr>
              <p:cNvPr id="51" name="グループ化 50">
                <a:extLst>
                  <a:ext uri="{FF2B5EF4-FFF2-40B4-BE49-F238E27FC236}">
                    <a16:creationId xmlns:a16="http://schemas.microsoft.com/office/drawing/2014/main" id="{4F5AC1AF-7BCB-F0F2-14C1-ECD97328B90B}"/>
                  </a:ext>
                </a:extLst>
              </p:cNvPr>
              <p:cNvGrpSpPr/>
              <p:nvPr/>
            </p:nvGrpSpPr>
            <p:grpSpPr>
              <a:xfrm>
                <a:off x="2034356" y="4426709"/>
                <a:ext cx="1832698" cy="1832698"/>
                <a:chOff x="2034356" y="4426709"/>
                <a:chExt cx="1832698" cy="1832698"/>
              </a:xfrm>
            </p:grpSpPr>
            <p:sp>
              <p:nvSpPr>
                <p:cNvPr id="44" name="円/楕円 43">
                  <a:extLst>
                    <a:ext uri="{FF2B5EF4-FFF2-40B4-BE49-F238E27FC236}">
                      <a16:creationId xmlns:a16="http://schemas.microsoft.com/office/drawing/2014/main" id="{F25CC21A-D1CA-7183-741D-6FA7CF78198F}"/>
                    </a:ext>
                  </a:extLst>
                </p:cNvPr>
                <p:cNvSpPr/>
                <p:nvPr/>
              </p:nvSpPr>
              <p:spPr>
                <a:xfrm>
                  <a:off x="2034356" y="4426709"/>
                  <a:ext cx="1832698" cy="1832698"/>
                </a:xfrm>
                <a:prstGeom prst="ellipse">
                  <a:avLst/>
                </a:prstGeom>
                <a:solidFill>
                  <a:srgbClr val="E2F5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01B232D3-374D-6F5F-8066-04E7D2060471}"/>
                    </a:ext>
                  </a:extLst>
                </p:cNvPr>
                <p:cNvSpPr/>
                <p:nvPr/>
              </p:nvSpPr>
              <p:spPr>
                <a:xfrm>
                  <a:off x="2267058" y="5362145"/>
                  <a:ext cx="1369112" cy="224267"/>
                </a:xfrm>
                <a:prstGeom prst="roundRect">
                  <a:avLst>
                    <a:gd name="adj" fmla="val 50000"/>
                  </a:avLst>
                </a:prstGeom>
                <a:solidFill>
                  <a:srgbClr val="4EC0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交通基盤費</a:t>
                  </a:r>
                  <a:endParaRPr kumimoji="1" lang="ja-JP" altLang="en-US" sz="1000"/>
                </a:p>
              </p:txBody>
            </p:sp>
            <p:sp>
              <p:nvSpPr>
                <p:cNvPr id="19" name="テキスト ボックス 18">
                  <a:extLst>
                    <a:ext uri="{FF2B5EF4-FFF2-40B4-BE49-F238E27FC236}">
                      <a16:creationId xmlns:a16="http://schemas.microsoft.com/office/drawing/2014/main" id="{CA14F85D-5EA9-8286-F636-B9A6B62E4EF8}"/>
                    </a:ext>
                  </a:extLst>
                </p:cNvPr>
                <p:cNvSpPr txBox="1"/>
                <p:nvPr/>
              </p:nvSpPr>
              <p:spPr>
                <a:xfrm>
                  <a:off x="2431365" y="5601558"/>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34,100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grpSp>
            <p:nvGrpSpPr>
              <p:cNvPr id="42" name="グループ化 41">
                <a:extLst>
                  <a:ext uri="{FF2B5EF4-FFF2-40B4-BE49-F238E27FC236}">
                    <a16:creationId xmlns:a16="http://schemas.microsoft.com/office/drawing/2014/main" id="{FD8A8560-B036-7B69-3DD4-13AEE252A5BD}"/>
                  </a:ext>
                </a:extLst>
              </p:cNvPr>
              <p:cNvGrpSpPr/>
              <p:nvPr/>
            </p:nvGrpSpPr>
            <p:grpSpPr>
              <a:xfrm>
                <a:off x="2038830" y="1596052"/>
                <a:ext cx="1832698" cy="1947248"/>
                <a:chOff x="2038830" y="1596052"/>
                <a:chExt cx="1832698" cy="1947248"/>
              </a:xfrm>
            </p:grpSpPr>
            <p:sp>
              <p:nvSpPr>
                <p:cNvPr id="41" name="円/楕円 40">
                  <a:extLst>
                    <a:ext uri="{FF2B5EF4-FFF2-40B4-BE49-F238E27FC236}">
                      <a16:creationId xmlns:a16="http://schemas.microsoft.com/office/drawing/2014/main" id="{7979CA17-E323-CC3C-2CF5-15F20628EA7E}"/>
                    </a:ext>
                  </a:extLst>
                </p:cNvPr>
                <p:cNvSpPr/>
                <p:nvPr/>
              </p:nvSpPr>
              <p:spPr>
                <a:xfrm>
                  <a:off x="2038830" y="1710602"/>
                  <a:ext cx="1832698" cy="1832698"/>
                </a:xfrm>
                <a:prstGeom prst="ellipse">
                  <a:avLst/>
                </a:prstGeom>
                <a:solidFill>
                  <a:srgbClr val="EEE5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584C6DF3-D763-0531-60AE-E0845B599D43}"/>
                    </a:ext>
                  </a:extLst>
                </p:cNvPr>
                <p:cNvSpPr/>
                <p:nvPr/>
              </p:nvSpPr>
              <p:spPr>
                <a:xfrm>
                  <a:off x="2259914" y="2647520"/>
                  <a:ext cx="1369112" cy="224267"/>
                </a:xfrm>
                <a:prstGeom prst="roundRect">
                  <a:avLst>
                    <a:gd name="adj" fmla="val 50000"/>
                  </a:avLst>
                </a:prstGeom>
                <a:solidFill>
                  <a:srgbClr val="B07E9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警察費</a:t>
                  </a:r>
                </a:p>
              </p:txBody>
            </p:sp>
            <p:sp>
              <p:nvSpPr>
                <p:cNvPr id="13" name="テキスト ボックス 12">
                  <a:extLst>
                    <a:ext uri="{FF2B5EF4-FFF2-40B4-BE49-F238E27FC236}">
                      <a16:creationId xmlns:a16="http://schemas.microsoft.com/office/drawing/2014/main" id="{494DA167-ED34-EF8E-E88D-61F72CE18384}"/>
                    </a:ext>
                  </a:extLst>
                </p:cNvPr>
                <p:cNvSpPr txBox="1"/>
                <p:nvPr/>
              </p:nvSpPr>
              <p:spPr>
                <a:xfrm>
                  <a:off x="2402789" y="2915509"/>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23,500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28" name="図 27" descr="ロゴ が含まれている画像&#10;&#10;AI によって生成されたコンテンツは間違っている可能性があります。">
                  <a:extLst>
                    <a:ext uri="{FF2B5EF4-FFF2-40B4-BE49-F238E27FC236}">
                      <a16:creationId xmlns:a16="http://schemas.microsoft.com/office/drawing/2014/main" id="{BF849230-2942-3B6F-3624-B863B47AA611}"/>
                    </a:ext>
                  </a:extLst>
                </p:cNvPr>
                <p:cNvPicPr>
                  <a:picLocks noChangeAspect="1"/>
                </p:cNvPicPr>
                <p:nvPr/>
              </p:nvPicPr>
              <p:blipFill>
                <a:blip r:embed="rId5">
                  <a:extLst>
                    <a:ext uri="{28A0092B-C50C-407E-A947-70E740481C1C}">
                      <a14:useLocalDpi xmlns:a14="http://schemas.microsoft.com/office/drawing/2010/main" val="0"/>
                    </a:ext>
                  </a:extLst>
                </a:blip>
                <a:srcRect r="337" b="43006"/>
                <a:stretch/>
              </p:blipFill>
              <p:spPr>
                <a:xfrm>
                  <a:off x="2082492" y="1596052"/>
                  <a:ext cx="1581496" cy="965383"/>
                </a:xfrm>
                <a:prstGeom prst="rect">
                  <a:avLst/>
                </a:prstGeom>
              </p:spPr>
            </p:pic>
          </p:grpSp>
          <p:sp>
            <p:nvSpPr>
              <p:cNvPr id="53" name="テキスト ボックス 52">
                <a:extLst>
                  <a:ext uri="{FF2B5EF4-FFF2-40B4-BE49-F238E27FC236}">
                    <a16:creationId xmlns:a16="http://schemas.microsoft.com/office/drawing/2014/main" id="{1F86DFE2-962D-4401-0684-065A1707A00C}"/>
                  </a:ext>
                </a:extLst>
              </p:cNvPr>
              <p:cNvSpPr txBox="1"/>
              <p:nvPr/>
            </p:nvSpPr>
            <p:spPr>
              <a:xfrm>
                <a:off x="3197171" y="6391892"/>
                <a:ext cx="2689653" cy="241989"/>
              </a:xfrm>
              <a:prstGeom prst="rect">
                <a:avLst/>
              </a:prstGeom>
              <a:noFill/>
            </p:spPr>
            <p:txBody>
              <a:bodyPr wrap="square">
                <a:spAutoFit/>
              </a:bodyPr>
              <a:lstStyle/>
              <a:p>
                <a:pPr>
                  <a:lnSpc>
                    <a:spcPct val="120000"/>
                  </a:lnSpc>
                </a:pPr>
                <a:r>
                  <a:rPr lang="ja-JP" altLang="en-US" sz="900">
                    <a:latin typeface="HGPGothicE" panose="020B0900000000000000" pitchFamily="34" charset="-128"/>
                    <a:ea typeface="HGPGothicE" panose="020B0900000000000000" pitchFamily="34" charset="-128"/>
                  </a:rPr>
                  <a:t>（令和</a:t>
                </a:r>
                <a:r>
                  <a:rPr lang="en-US" altLang="ja-JP" sz="900" dirty="0">
                    <a:latin typeface="HGPGothicE" panose="020B0900000000000000" pitchFamily="34" charset="-128"/>
                    <a:ea typeface="HGPGothicE" panose="020B0900000000000000" pitchFamily="34" charset="-128"/>
                  </a:rPr>
                  <a:t>6</a:t>
                </a:r>
                <a:r>
                  <a:rPr lang="ja-JP" altLang="en-US" sz="900">
                    <a:latin typeface="HGPGothicE" panose="020B0900000000000000" pitchFamily="34" charset="-128"/>
                    <a:ea typeface="HGPGothicE" panose="020B0900000000000000" pitchFamily="34" charset="-128"/>
                  </a:rPr>
                  <a:t>年</a:t>
                </a:r>
                <a:r>
                  <a:rPr lang="en-US" altLang="ja-JP" sz="900" dirty="0">
                    <a:latin typeface="HGPGothicE" panose="020B0900000000000000" pitchFamily="34" charset="-128"/>
                    <a:ea typeface="HGPGothicE" panose="020B0900000000000000" pitchFamily="34" charset="-128"/>
                  </a:rPr>
                  <a:t>1</a:t>
                </a:r>
                <a:r>
                  <a:rPr lang="ja-JP" altLang="en-US" sz="900">
                    <a:latin typeface="HGPGothicE" panose="020B0900000000000000" pitchFamily="34" charset="-128"/>
                    <a:ea typeface="HGPGothicE" panose="020B0900000000000000" pitchFamily="34" charset="-128"/>
                  </a:rPr>
                  <a:t>月</a:t>
                </a:r>
                <a:r>
                  <a:rPr lang="en-US" altLang="ja-JP" sz="900" dirty="0">
                    <a:latin typeface="HGPGothicE" panose="020B0900000000000000" pitchFamily="34" charset="-128"/>
                    <a:ea typeface="HGPGothicE" panose="020B0900000000000000" pitchFamily="34" charset="-128"/>
                  </a:rPr>
                  <a:t>1</a:t>
                </a:r>
                <a:r>
                  <a:rPr lang="ja-JP" altLang="en-US" sz="900">
                    <a:latin typeface="HGPGothicE" panose="020B0900000000000000" pitchFamily="34" charset="-128"/>
                    <a:ea typeface="HGPGothicE" panose="020B0900000000000000" pitchFamily="34" charset="-128"/>
                  </a:rPr>
                  <a:t>日現在　県の推計人口</a:t>
                </a:r>
                <a:r>
                  <a:rPr lang="en-US" altLang="ja-JP" sz="900" dirty="0">
                    <a:latin typeface="+mn-ea"/>
                    <a:cs typeface="Arial" panose="020B0604020202020204" pitchFamily="34" charset="0"/>
                  </a:rPr>
                  <a:t>3,548,150</a:t>
                </a:r>
                <a:r>
                  <a:rPr lang="ja-JP" altLang="en-US" sz="900">
                    <a:latin typeface="HGPGothicE" panose="020B0900000000000000" pitchFamily="34" charset="-128"/>
                    <a:ea typeface="HGPGothicE" panose="020B0900000000000000" pitchFamily="34" charset="-128"/>
                  </a:rPr>
                  <a:t>人）</a:t>
                </a:r>
              </a:p>
            </p:txBody>
          </p:sp>
          <p:grpSp>
            <p:nvGrpSpPr>
              <p:cNvPr id="24" name="グループ化 23">
                <a:extLst>
                  <a:ext uri="{FF2B5EF4-FFF2-40B4-BE49-F238E27FC236}">
                    <a16:creationId xmlns:a16="http://schemas.microsoft.com/office/drawing/2014/main" id="{DF54FFBC-22C2-E9C9-C6D2-AE28E7742E95}"/>
                  </a:ext>
                </a:extLst>
              </p:cNvPr>
              <p:cNvGrpSpPr/>
              <p:nvPr/>
            </p:nvGrpSpPr>
            <p:grpSpPr>
              <a:xfrm>
                <a:off x="5269908" y="1493521"/>
                <a:ext cx="1832698" cy="2051260"/>
                <a:chOff x="5269908" y="1493521"/>
                <a:chExt cx="1832698" cy="2051260"/>
              </a:xfrm>
            </p:grpSpPr>
            <p:grpSp>
              <p:nvGrpSpPr>
                <p:cNvPr id="48" name="グループ化 47">
                  <a:extLst>
                    <a:ext uri="{FF2B5EF4-FFF2-40B4-BE49-F238E27FC236}">
                      <a16:creationId xmlns:a16="http://schemas.microsoft.com/office/drawing/2014/main" id="{6D8795DC-088A-3DB9-0EA6-EBD7628CED22}"/>
                    </a:ext>
                  </a:extLst>
                </p:cNvPr>
                <p:cNvGrpSpPr/>
                <p:nvPr/>
              </p:nvGrpSpPr>
              <p:grpSpPr>
                <a:xfrm>
                  <a:off x="5269908" y="1712083"/>
                  <a:ext cx="1832698" cy="1832698"/>
                  <a:chOff x="5263330" y="1712083"/>
                  <a:chExt cx="1832698" cy="1832698"/>
                </a:xfrm>
              </p:grpSpPr>
              <p:sp>
                <p:nvSpPr>
                  <p:cNvPr id="47" name="円/楕円 46">
                    <a:extLst>
                      <a:ext uri="{FF2B5EF4-FFF2-40B4-BE49-F238E27FC236}">
                        <a16:creationId xmlns:a16="http://schemas.microsoft.com/office/drawing/2014/main" id="{1117EF45-682B-0CFF-4300-FE07F37C8C26}"/>
                      </a:ext>
                    </a:extLst>
                  </p:cNvPr>
                  <p:cNvSpPr/>
                  <p:nvPr/>
                </p:nvSpPr>
                <p:spPr>
                  <a:xfrm>
                    <a:off x="5263330" y="1712083"/>
                    <a:ext cx="1832698" cy="1832698"/>
                  </a:xfrm>
                  <a:prstGeom prst="ellipse">
                    <a:avLst/>
                  </a:prstGeom>
                  <a:solidFill>
                    <a:srgbClr val="FFE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E5D209C4-E248-B674-AFE3-AC42446EBAF6}"/>
                      </a:ext>
                    </a:extLst>
                  </p:cNvPr>
                  <p:cNvSpPr/>
                  <p:nvPr/>
                </p:nvSpPr>
                <p:spPr>
                  <a:xfrm>
                    <a:off x="5488889" y="2647520"/>
                    <a:ext cx="1369112" cy="224267"/>
                  </a:xfrm>
                  <a:prstGeom prst="roundRect">
                    <a:avLst>
                      <a:gd name="adj" fmla="val 50000"/>
                    </a:avLst>
                  </a:prstGeom>
                  <a:solidFill>
                    <a:srgbClr val="E86D47"/>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健康福祉費</a:t>
                    </a:r>
                    <a:endParaRPr kumimoji="1" lang="ja-JP" altLang="en-US" sz="1000"/>
                  </a:p>
                </p:txBody>
              </p:sp>
              <p:sp>
                <p:nvSpPr>
                  <p:cNvPr id="26" name="テキスト ボックス 25">
                    <a:extLst>
                      <a:ext uri="{FF2B5EF4-FFF2-40B4-BE49-F238E27FC236}">
                        <a16:creationId xmlns:a16="http://schemas.microsoft.com/office/drawing/2014/main" id="{490AEB40-9EFB-7FE2-231D-823C69D23433}"/>
                      </a:ext>
                    </a:extLst>
                  </p:cNvPr>
                  <p:cNvSpPr txBox="1"/>
                  <p:nvPr/>
                </p:nvSpPr>
                <p:spPr>
                  <a:xfrm>
                    <a:off x="5617476" y="2894077"/>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74,400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9" name="図 8" descr="時計, 男 が含まれている画像&#10;&#10;AI によって生成されたコンテンツは間違っている可能性があります。">
                  <a:extLst>
                    <a:ext uri="{FF2B5EF4-FFF2-40B4-BE49-F238E27FC236}">
                      <a16:creationId xmlns:a16="http://schemas.microsoft.com/office/drawing/2014/main" id="{DA5C10FD-5820-AB85-BCF0-EC847226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5197" y="1493521"/>
                  <a:ext cx="1122808" cy="1605337"/>
                </a:xfrm>
                <a:prstGeom prst="rect">
                  <a:avLst/>
                </a:prstGeom>
              </p:spPr>
            </p:pic>
          </p:grpSp>
          <p:grpSp>
            <p:nvGrpSpPr>
              <p:cNvPr id="29" name="グループ化 28">
                <a:extLst>
                  <a:ext uri="{FF2B5EF4-FFF2-40B4-BE49-F238E27FC236}">
                    <a16:creationId xmlns:a16="http://schemas.microsoft.com/office/drawing/2014/main" id="{8C708E43-3A3C-AEB9-EC03-CF57A212ACA0}"/>
                  </a:ext>
                </a:extLst>
              </p:cNvPr>
              <p:cNvGrpSpPr/>
              <p:nvPr/>
            </p:nvGrpSpPr>
            <p:grpSpPr>
              <a:xfrm>
                <a:off x="6927824" y="2917873"/>
                <a:ext cx="1832698" cy="1983362"/>
                <a:chOff x="6927824" y="2917873"/>
                <a:chExt cx="1832698" cy="1983362"/>
              </a:xfrm>
            </p:grpSpPr>
            <p:grpSp>
              <p:nvGrpSpPr>
                <p:cNvPr id="49" name="グループ化 48">
                  <a:extLst>
                    <a:ext uri="{FF2B5EF4-FFF2-40B4-BE49-F238E27FC236}">
                      <a16:creationId xmlns:a16="http://schemas.microsoft.com/office/drawing/2014/main" id="{EBA2B02B-F9C8-69F0-7007-D23C938DC2B6}"/>
                    </a:ext>
                  </a:extLst>
                </p:cNvPr>
                <p:cNvGrpSpPr/>
                <p:nvPr/>
              </p:nvGrpSpPr>
              <p:grpSpPr>
                <a:xfrm>
                  <a:off x="6927824" y="3068537"/>
                  <a:ext cx="1832698" cy="1832698"/>
                  <a:chOff x="6927824" y="3069396"/>
                  <a:chExt cx="1832698" cy="1832698"/>
                </a:xfrm>
              </p:grpSpPr>
              <p:sp>
                <p:nvSpPr>
                  <p:cNvPr id="46" name="円/楕円 45">
                    <a:extLst>
                      <a:ext uri="{FF2B5EF4-FFF2-40B4-BE49-F238E27FC236}">
                        <a16:creationId xmlns:a16="http://schemas.microsoft.com/office/drawing/2014/main" id="{7457B97D-F7C6-8CEF-A494-A624B38B1443}"/>
                      </a:ext>
                    </a:extLst>
                  </p:cNvPr>
                  <p:cNvSpPr/>
                  <p:nvPr/>
                </p:nvSpPr>
                <p:spPr>
                  <a:xfrm>
                    <a:off x="6927824" y="3069396"/>
                    <a:ext cx="1832698" cy="1832698"/>
                  </a:xfrm>
                  <a:prstGeom prst="ellipse">
                    <a:avLst/>
                  </a:prstGeom>
                  <a:solidFill>
                    <a:srgbClr val="CFEC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a:extLst>
                      <a:ext uri="{FF2B5EF4-FFF2-40B4-BE49-F238E27FC236}">
                        <a16:creationId xmlns:a16="http://schemas.microsoft.com/office/drawing/2014/main" id="{7CCEF616-82EE-BEA0-1BF6-1D3D0D4865F4}"/>
                      </a:ext>
                    </a:extLst>
                  </p:cNvPr>
                  <p:cNvSpPr/>
                  <p:nvPr/>
                </p:nvSpPr>
                <p:spPr>
                  <a:xfrm>
                    <a:off x="7160526" y="3997689"/>
                    <a:ext cx="1369112" cy="224267"/>
                  </a:xfrm>
                  <a:prstGeom prst="roundRect">
                    <a:avLst>
                      <a:gd name="adj" fmla="val 50000"/>
                    </a:avLst>
                  </a:prstGeom>
                  <a:solidFill>
                    <a:srgbClr val="015BAC"/>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教育費</a:t>
                    </a:r>
                    <a:endParaRPr kumimoji="1" lang="ja-JP" altLang="en-US" sz="1000"/>
                  </a:p>
                </p:txBody>
              </p:sp>
              <p:sp>
                <p:nvSpPr>
                  <p:cNvPr id="23" name="テキスト ボックス 22">
                    <a:extLst>
                      <a:ext uri="{FF2B5EF4-FFF2-40B4-BE49-F238E27FC236}">
                        <a16:creationId xmlns:a16="http://schemas.microsoft.com/office/drawing/2014/main" id="{660AD0D6-3C17-A1E7-3024-CE7275359680}"/>
                      </a:ext>
                    </a:extLst>
                  </p:cNvPr>
                  <p:cNvSpPr txBox="1"/>
                  <p:nvPr/>
                </p:nvSpPr>
                <p:spPr>
                  <a:xfrm>
                    <a:off x="7296257" y="42513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70,800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11" name="図 10" descr="時計 が含まれている画像&#10;&#10;AI によって生成されたコンテンツは間違っている可能性があります。">
                  <a:extLst>
                    <a:ext uri="{FF2B5EF4-FFF2-40B4-BE49-F238E27FC236}">
                      <a16:creationId xmlns:a16="http://schemas.microsoft.com/office/drawing/2014/main" id="{05691AC3-7AEA-4F77-B1D2-FBF0D17D3555}"/>
                    </a:ext>
                  </a:extLst>
                </p:cNvPr>
                <p:cNvPicPr>
                  <a:picLocks noChangeAspect="1"/>
                </p:cNvPicPr>
                <p:nvPr/>
              </p:nvPicPr>
              <p:blipFill>
                <a:blip r:embed="rId7">
                  <a:extLst>
                    <a:ext uri="{28A0092B-C50C-407E-A947-70E740481C1C}">
                      <a14:useLocalDpi xmlns:a14="http://schemas.microsoft.com/office/drawing/2010/main" val="0"/>
                    </a:ext>
                  </a:extLst>
                </a:blip>
                <a:srcRect r="15079" b="40654"/>
                <a:stretch/>
              </p:blipFill>
              <p:spPr>
                <a:xfrm>
                  <a:off x="7140792" y="2917873"/>
                  <a:ext cx="1343025" cy="1057916"/>
                </a:xfrm>
                <a:prstGeom prst="rect">
                  <a:avLst/>
                </a:prstGeom>
              </p:spPr>
            </p:pic>
          </p:grpSp>
          <p:grpSp>
            <p:nvGrpSpPr>
              <p:cNvPr id="15" name="グループ化 14">
                <a:extLst>
                  <a:ext uri="{FF2B5EF4-FFF2-40B4-BE49-F238E27FC236}">
                    <a16:creationId xmlns:a16="http://schemas.microsoft.com/office/drawing/2014/main" id="{6A94DB73-1622-30C7-FF18-CFAB65558B37}"/>
                  </a:ext>
                </a:extLst>
              </p:cNvPr>
              <p:cNvGrpSpPr/>
              <p:nvPr/>
            </p:nvGrpSpPr>
            <p:grpSpPr>
              <a:xfrm>
                <a:off x="377006" y="3069397"/>
                <a:ext cx="1832698" cy="1832698"/>
                <a:chOff x="377006" y="3069397"/>
                <a:chExt cx="1832698" cy="1832698"/>
              </a:xfrm>
            </p:grpSpPr>
            <p:grpSp>
              <p:nvGrpSpPr>
                <p:cNvPr id="52" name="グループ化 51">
                  <a:extLst>
                    <a:ext uri="{FF2B5EF4-FFF2-40B4-BE49-F238E27FC236}">
                      <a16:creationId xmlns:a16="http://schemas.microsoft.com/office/drawing/2014/main" id="{56EEC1DC-4CE4-C4D7-C445-2B0154961CCD}"/>
                    </a:ext>
                  </a:extLst>
                </p:cNvPr>
                <p:cNvGrpSpPr/>
                <p:nvPr/>
              </p:nvGrpSpPr>
              <p:grpSpPr>
                <a:xfrm>
                  <a:off x="377006" y="3069397"/>
                  <a:ext cx="1832698" cy="1832698"/>
                  <a:chOff x="377006" y="3069397"/>
                  <a:chExt cx="1832698" cy="1832698"/>
                </a:xfrm>
              </p:grpSpPr>
              <p:sp>
                <p:nvSpPr>
                  <p:cNvPr id="43" name="円/楕円 42">
                    <a:extLst>
                      <a:ext uri="{FF2B5EF4-FFF2-40B4-BE49-F238E27FC236}">
                        <a16:creationId xmlns:a16="http://schemas.microsoft.com/office/drawing/2014/main" id="{220ED095-6C80-45D5-6F5E-9CD55B63404B}"/>
                      </a:ext>
                    </a:extLst>
                  </p:cNvPr>
                  <p:cNvSpPr/>
                  <p:nvPr/>
                </p:nvSpPr>
                <p:spPr>
                  <a:xfrm>
                    <a:off x="377006" y="3069397"/>
                    <a:ext cx="1832698" cy="1832698"/>
                  </a:xfrm>
                  <a:prstGeom prst="ellipse">
                    <a:avLst/>
                  </a:prstGeom>
                  <a:solidFill>
                    <a:srgbClr val="FFE9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09956855-B22F-4320-0379-D2B7CD325580}"/>
                      </a:ext>
                    </a:extLst>
                  </p:cNvPr>
                  <p:cNvSpPr/>
                  <p:nvPr/>
                </p:nvSpPr>
                <p:spPr>
                  <a:xfrm>
                    <a:off x="595421" y="4004832"/>
                    <a:ext cx="1369112" cy="224267"/>
                  </a:xfrm>
                  <a:prstGeom prst="roundRect">
                    <a:avLst>
                      <a:gd name="adj" fmla="val 50000"/>
                    </a:avLst>
                  </a:prstGeom>
                  <a:solidFill>
                    <a:srgbClr val="F8960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経済産業費</a:t>
                    </a:r>
                  </a:p>
                </p:txBody>
              </p:sp>
              <p:sp>
                <p:nvSpPr>
                  <p:cNvPr id="17" name="テキスト ボックス 16">
                    <a:extLst>
                      <a:ext uri="{FF2B5EF4-FFF2-40B4-BE49-F238E27FC236}">
                        <a16:creationId xmlns:a16="http://schemas.microsoft.com/office/drawing/2014/main" id="{09149656-0812-5EC5-0C94-F320B4ED6602}"/>
                      </a:ext>
                    </a:extLst>
                  </p:cNvPr>
                  <p:cNvSpPr txBox="1"/>
                  <p:nvPr/>
                </p:nvSpPr>
                <p:spPr>
                  <a:xfrm>
                    <a:off x="724008" y="4244245"/>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24,200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27" name="図 26">
                  <a:extLst>
                    <a:ext uri="{FF2B5EF4-FFF2-40B4-BE49-F238E27FC236}">
                      <a16:creationId xmlns:a16="http://schemas.microsoft.com/office/drawing/2014/main" id="{AC592467-7BAD-12B7-0EAB-6F7B8220AF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674" y="3223286"/>
                  <a:ext cx="993904" cy="671806"/>
                </a:xfrm>
                <a:prstGeom prst="rect">
                  <a:avLst/>
                </a:prstGeom>
              </p:spPr>
            </p:pic>
          </p:grpSp>
        </p:grpSp>
        <p:pic>
          <p:nvPicPr>
            <p:cNvPr id="31" name="図 30" descr="ロゴ が含まれている画像&#10;&#10;AI によって生成されたコンテンツは間違っている可能性があります。">
              <a:extLst>
                <a:ext uri="{FF2B5EF4-FFF2-40B4-BE49-F238E27FC236}">
                  <a16:creationId xmlns:a16="http://schemas.microsoft.com/office/drawing/2014/main" id="{D6B57791-A4C0-65AC-C0CB-FAD71D00AD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5014" y="4637784"/>
              <a:ext cx="1128783" cy="586611"/>
            </a:xfrm>
            <a:prstGeom prst="rect">
              <a:avLst/>
            </a:prstGeom>
          </p:spPr>
        </p:pic>
      </p:grpSp>
      <p:sp>
        <p:nvSpPr>
          <p:cNvPr id="3" name="Rectangle 14">
            <a:extLst>
              <a:ext uri="{FF2B5EF4-FFF2-40B4-BE49-F238E27FC236}">
                <a16:creationId xmlns:a16="http://schemas.microsoft.com/office/drawing/2014/main" id="{81866429-74C8-2E38-3E93-F8F41BC5FF99}"/>
              </a:ext>
            </a:extLst>
          </p:cNvPr>
          <p:cNvSpPr txBox="1">
            <a:spLocks noChangeArrowheads="1"/>
          </p:cNvSpPr>
          <p:nvPr/>
        </p:nvSpPr>
        <p:spPr bwMode="auto">
          <a:xfrm>
            <a:off x="240029" y="-5222"/>
            <a:ext cx="8718233"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③</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県民一人あたりの歳出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0520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C58C0-8BCC-2BAB-5D44-56E300223309}"/>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9B1EEB50-B834-212E-9FD2-A5797EC91FB3}"/>
              </a:ext>
            </a:extLst>
          </p:cNvPr>
          <p:cNvPicPr>
            <a:picLocks noChangeAspect="1"/>
          </p:cNvPicPr>
          <p:nvPr/>
        </p:nvPicPr>
        <p:blipFill>
          <a:blip r:embed="rId4"/>
          <a:stretch>
            <a:fillRect/>
          </a:stretch>
        </p:blipFill>
        <p:spPr>
          <a:xfrm>
            <a:off x="1656770" y="1231776"/>
            <a:ext cx="6002277" cy="4638531"/>
          </a:xfrm>
          <a:prstGeom prst="rect">
            <a:avLst/>
          </a:prstGeom>
        </p:spPr>
      </p:pic>
      <p:sp>
        <p:nvSpPr>
          <p:cNvPr id="26" name="スライド番号プレースホルダー 8">
            <a:extLst>
              <a:ext uri="{FF2B5EF4-FFF2-40B4-BE49-F238E27FC236}">
                <a16:creationId xmlns:a16="http://schemas.microsoft.com/office/drawing/2014/main" id="{9F17FF6E-8D26-8D38-3072-20E2110405AF}"/>
              </a:ext>
            </a:extLst>
          </p:cNvPr>
          <p:cNvSpPr>
            <a:spLocks noGrp="1"/>
          </p:cNvSpPr>
          <p:nvPr>
            <p:ph type="sldNum" sz="quarter" idx="12"/>
          </p:nvPr>
        </p:nvSpPr>
        <p:spPr>
          <a:xfrm>
            <a:off x="8769893" y="6443281"/>
            <a:ext cx="374107" cy="298426"/>
          </a:xfrm>
        </p:spPr>
        <p:txBody>
          <a:bodyPr/>
          <a:lstStyle/>
          <a:p>
            <a:pPr>
              <a:defRPr/>
            </a:pPr>
            <a:r>
              <a:rPr lang="en-US" altLang="ja-JP" dirty="0"/>
              <a:t>25</a:t>
            </a:r>
          </a:p>
        </p:txBody>
      </p:sp>
      <p:sp>
        <p:nvSpPr>
          <p:cNvPr id="40" name="テキスト ボックス 39">
            <a:extLst>
              <a:ext uri="{FF2B5EF4-FFF2-40B4-BE49-F238E27FC236}">
                <a16:creationId xmlns:a16="http://schemas.microsoft.com/office/drawing/2014/main" id="{72BD6450-424B-ED20-60F8-849FBFF9AB1F}"/>
              </a:ext>
            </a:extLst>
          </p:cNvPr>
          <p:cNvSpPr txBox="1"/>
          <p:nvPr/>
        </p:nvSpPr>
        <p:spPr>
          <a:xfrm>
            <a:off x="2395975" y="955671"/>
            <a:ext cx="4237474" cy="338554"/>
          </a:xfrm>
          <a:prstGeom prst="rect">
            <a:avLst/>
          </a:prstGeom>
          <a:noFill/>
        </p:spPr>
        <p:txBody>
          <a:bodyPr wrap="square" rtlCol="0">
            <a:spAutoFit/>
          </a:bodyPr>
          <a:lstStyle/>
          <a:p>
            <a:r>
              <a:rPr kumimoji="1" lang="ja-JP" altLang="en-US" sz="1600" spc="120">
                <a:solidFill>
                  <a:srgbClr val="015BAC"/>
                </a:solidFill>
              </a:rPr>
              <a:t>身近なまちの施設に税金が使われています。</a:t>
            </a:r>
            <a:endParaRPr kumimoji="1" lang="ja-JP" altLang="en-US" sz="1600" spc="120" dirty="0">
              <a:solidFill>
                <a:srgbClr val="015BAC"/>
              </a:solidFill>
            </a:endParaRPr>
          </a:p>
        </p:txBody>
      </p:sp>
      <p:grpSp>
        <p:nvGrpSpPr>
          <p:cNvPr id="13" name="グループ化 12">
            <a:extLst>
              <a:ext uri="{FF2B5EF4-FFF2-40B4-BE49-F238E27FC236}">
                <a16:creationId xmlns:a16="http://schemas.microsoft.com/office/drawing/2014/main" id="{DBECD1D4-8714-130B-913C-C8D7C8986382}"/>
              </a:ext>
            </a:extLst>
          </p:cNvPr>
          <p:cNvGrpSpPr/>
          <p:nvPr/>
        </p:nvGrpSpPr>
        <p:grpSpPr>
          <a:xfrm>
            <a:off x="528241" y="1427391"/>
            <a:ext cx="2454679" cy="2191340"/>
            <a:chOff x="528241" y="1427391"/>
            <a:chExt cx="2454679" cy="2191340"/>
          </a:xfrm>
        </p:grpSpPr>
        <p:pic>
          <p:nvPicPr>
            <p:cNvPr id="8" name="図 7" descr="橋と建物&#10;&#10;AI によって生成されたコンテンツは間違っている可能性があります。">
              <a:extLst>
                <a:ext uri="{FF2B5EF4-FFF2-40B4-BE49-F238E27FC236}">
                  <a16:creationId xmlns:a16="http://schemas.microsoft.com/office/drawing/2014/main" id="{949B5AE0-D5B2-6AE5-8B3B-D0D64F334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44" y="1564140"/>
              <a:ext cx="2365776" cy="1447714"/>
            </a:xfrm>
            <a:prstGeom prst="rect">
              <a:avLst/>
            </a:prstGeom>
          </p:spPr>
        </p:pic>
        <p:pic>
          <p:nvPicPr>
            <p:cNvPr id="22" name="グラフィックス 21">
              <a:extLst>
                <a:ext uri="{FF2B5EF4-FFF2-40B4-BE49-F238E27FC236}">
                  <a16:creationId xmlns:a16="http://schemas.microsoft.com/office/drawing/2014/main" id="{2C031842-0FA7-F54F-5E68-9908477F64D5}"/>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528241" y="1427391"/>
              <a:ext cx="538056" cy="621754"/>
            </a:xfrm>
            <a:prstGeom prst="rect">
              <a:avLst/>
            </a:prstGeom>
          </p:spPr>
        </p:pic>
        <p:sp>
          <p:nvSpPr>
            <p:cNvPr id="30" name="テキスト ボックス 29">
              <a:extLst>
                <a:ext uri="{FF2B5EF4-FFF2-40B4-BE49-F238E27FC236}">
                  <a16:creationId xmlns:a16="http://schemas.microsoft.com/office/drawing/2014/main" id="{618826A6-70E3-4BF2-CF11-758C026E5532}"/>
                </a:ext>
              </a:extLst>
            </p:cNvPr>
            <p:cNvSpPr txBox="1"/>
            <p:nvPr/>
          </p:nvSpPr>
          <p:spPr>
            <a:xfrm>
              <a:off x="886725" y="3064733"/>
              <a:ext cx="1929627" cy="553998"/>
            </a:xfrm>
            <a:prstGeom prst="rect">
              <a:avLst/>
            </a:prstGeom>
            <a:noFill/>
          </p:spPr>
          <p:txBody>
            <a:bodyPr wrap="square" rtlCol="0">
              <a:spAutoFit/>
            </a:bodyPr>
            <a:lstStyle/>
            <a:p>
              <a:pPr algn="ctr"/>
              <a:r>
                <a:rPr kumimoji="1" lang="ja-JP" altLang="en-US" sz="1500">
                  <a:solidFill>
                    <a:srgbClr val="015BAC"/>
                  </a:solidFill>
                </a:rPr>
                <a:t>沼津港大型展望水門</a:t>
              </a:r>
            </a:p>
            <a:p>
              <a:pPr algn="ctr"/>
              <a:r>
                <a:rPr kumimoji="1" lang="ja-JP" altLang="en-US" sz="1500">
                  <a:solidFill>
                    <a:srgbClr val="015BAC"/>
                  </a:solidFill>
                </a:rPr>
                <a:t>「びゅうお」</a:t>
              </a:r>
              <a:endParaRPr kumimoji="1" lang="ja-JP" altLang="en-US" sz="1500" dirty="0">
                <a:solidFill>
                  <a:srgbClr val="015BAC"/>
                </a:solidFill>
              </a:endParaRPr>
            </a:p>
          </p:txBody>
        </p:sp>
        <p:sp>
          <p:nvSpPr>
            <p:cNvPr id="42" name="テキスト ボックス 41">
              <a:extLst>
                <a:ext uri="{FF2B5EF4-FFF2-40B4-BE49-F238E27FC236}">
                  <a16:creationId xmlns:a16="http://schemas.microsoft.com/office/drawing/2014/main" id="{8E887A89-3B9F-B447-63F7-17F5871F67C4}"/>
                </a:ext>
              </a:extLst>
            </p:cNvPr>
            <p:cNvSpPr txBox="1"/>
            <p:nvPr/>
          </p:nvSpPr>
          <p:spPr>
            <a:xfrm>
              <a:off x="528241" y="1575283"/>
              <a:ext cx="558693" cy="225383"/>
            </a:xfrm>
            <a:prstGeom prst="rect">
              <a:avLst/>
            </a:prstGeom>
            <a:noFill/>
          </p:spPr>
          <p:txBody>
            <a:bodyPr wrap="square">
              <a:spAutoFit/>
            </a:bodyPr>
            <a:lstStyle/>
            <a:p>
              <a:pPr algn="ctr">
                <a:lnSpc>
                  <a:spcPct val="120000"/>
                </a:lnSpc>
              </a:pPr>
              <a:r>
                <a:rPr lang="ja-JP" altLang="en-US" sz="800" spc="110">
                  <a:solidFill>
                    <a:schemeClr val="bg1"/>
                  </a:solidFill>
                </a:rPr>
                <a:t>沼津市</a:t>
              </a:r>
            </a:p>
          </p:txBody>
        </p:sp>
      </p:grpSp>
      <p:sp>
        <p:nvSpPr>
          <p:cNvPr id="41" name="テキスト ボックス 40">
            <a:extLst>
              <a:ext uri="{FF2B5EF4-FFF2-40B4-BE49-F238E27FC236}">
                <a16:creationId xmlns:a16="http://schemas.microsoft.com/office/drawing/2014/main" id="{A75C0F82-02F4-75ED-60CB-7C89FBF49DB3}"/>
              </a:ext>
            </a:extLst>
          </p:cNvPr>
          <p:cNvSpPr txBox="1"/>
          <p:nvPr/>
        </p:nvSpPr>
        <p:spPr>
          <a:xfrm>
            <a:off x="7371145" y="836022"/>
            <a:ext cx="1650964" cy="225383"/>
          </a:xfrm>
          <a:prstGeom prst="rect">
            <a:avLst/>
          </a:prstGeom>
          <a:noFill/>
        </p:spPr>
        <p:txBody>
          <a:bodyPr wrap="square">
            <a:spAutoFit/>
          </a:bodyPr>
          <a:lstStyle/>
          <a:p>
            <a:pPr>
              <a:lnSpc>
                <a:spcPct val="120000"/>
              </a:lnSpc>
            </a:pPr>
            <a:r>
              <a:rPr lang="en-US" altLang="ja-JP" sz="800" spc="110" dirty="0">
                <a:latin typeface="HGPGothicE" panose="020B0900000000000000" pitchFamily="34" charset="-128"/>
                <a:ea typeface="HGPGothicE" panose="020B0900000000000000" pitchFamily="34" charset="-128"/>
              </a:rPr>
              <a:t>※</a:t>
            </a:r>
            <a:r>
              <a:rPr lang="ja-JP" altLang="en-US" sz="800" spc="110">
                <a:latin typeface="HGPGothicE" panose="020B0900000000000000" pitchFamily="34" charset="-128"/>
                <a:ea typeface="HGPGothicE" panose="020B0900000000000000" pitchFamily="34" charset="-128"/>
              </a:rPr>
              <a:t>〇〇市は所在地を表します。</a:t>
            </a:r>
          </a:p>
        </p:txBody>
      </p:sp>
      <p:grpSp>
        <p:nvGrpSpPr>
          <p:cNvPr id="14" name="グループ化 13">
            <a:extLst>
              <a:ext uri="{FF2B5EF4-FFF2-40B4-BE49-F238E27FC236}">
                <a16:creationId xmlns:a16="http://schemas.microsoft.com/office/drawing/2014/main" id="{E5A197F8-2BA2-7A78-B38A-4786656F2F5F}"/>
              </a:ext>
            </a:extLst>
          </p:cNvPr>
          <p:cNvGrpSpPr/>
          <p:nvPr/>
        </p:nvGrpSpPr>
        <p:grpSpPr>
          <a:xfrm>
            <a:off x="3247378" y="1436535"/>
            <a:ext cx="2463543" cy="2001609"/>
            <a:chOff x="3247378" y="1436535"/>
            <a:chExt cx="2463543" cy="2001609"/>
          </a:xfrm>
        </p:grpSpPr>
        <p:pic>
          <p:nvPicPr>
            <p:cNvPr id="11" name="図 10" descr="道路を走っている列車&#10;&#10;AI によって生成されたコンテンツは間違っている可能性があります。">
              <a:extLst>
                <a:ext uri="{FF2B5EF4-FFF2-40B4-BE49-F238E27FC236}">
                  <a16:creationId xmlns:a16="http://schemas.microsoft.com/office/drawing/2014/main" id="{69A7C72E-D372-69B7-0E35-FE450AB314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1827" y="1540407"/>
              <a:ext cx="2309094" cy="1465387"/>
            </a:xfrm>
            <a:prstGeom prst="rect">
              <a:avLst/>
            </a:prstGeom>
          </p:spPr>
        </p:pic>
        <p:pic>
          <p:nvPicPr>
            <p:cNvPr id="44" name="グラフィックス 43">
              <a:extLst>
                <a:ext uri="{FF2B5EF4-FFF2-40B4-BE49-F238E27FC236}">
                  <a16:creationId xmlns:a16="http://schemas.microsoft.com/office/drawing/2014/main" id="{20403452-6631-DCC8-6983-70CFCAB29B8B}"/>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3318304" y="1436535"/>
              <a:ext cx="538056" cy="621754"/>
            </a:xfrm>
            <a:prstGeom prst="rect">
              <a:avLst/>
            </a:prstGeom>
          </p:spPr>
        </p:pic>
        <p:sp>
          <p:nvSpPr>
            <p:cNvPr id="43" name="テキスト ボックス 42">
              <a:extLst>
                <a:ext uri="{FF2B5EF4-FFF2-40B4-BE49-F238E27FC236}">
                  <a16:creationId xmlns:a16="http://schemas.microsoft.com/office/drawing/2014/main" id="{C2825BBE-A384-AC8D-DC57-79E1193AA150}"/>
                </a:ext>
              </a:extLst>
            </p:cNvPr>
            <p:cNvSpPr txBox="1"/>
            <p:nvPr/>
          </p:nvSpPr>
          <p:spPr>
            <a:xfrm>
              <a:off x="3247378" y="1591571"/>
              <a:ext cx="667395" cy="225383"/>
            </a:xfrm>
            <a:prstGeom prst="rect">
              <a:avLst/>
            </a:prstGeom>
            <a:noFill/>
          </p:spPr>
          <p:txBody>
            <a:bodyPr wrap="square">
              <a:spAutoFit/>
            </a:bodyPr>
            <a:lstStyle/>
            <a:p>
              <a:pPr algn="ctr">
                <a:lnSpc>
                  <a:spcPct val="120000"/>
                </a:lnSpc>
              </a:pPr>
              <a:r>
                <a:rPr lang="ja-JP" altLang="en-US" sz="800">
                  <a:solidFill>
                    <a:schemeClr val="bg1"/>
                  </a:solidFill>
                </a:rPr>
                <a:t>三島市</a:t>
              </a:r>
            </a:p>
          </p:txBody>
        </p:sp>
        <p:sp>
          <p:nvSpPr>
            <p:cNvPr id="36" name="テキスト ボックス 35">
              <a:extLst>
                <a:ext uri="{FF2B5EF4-FFF2-40B4-BE49-F238E27FC236}">
                  <a16:creationId xmlns:a16="http://schemas.microsoft.com/office/drawing/2014/main" id="{363F642C-8244-2014-53CD-351CAB242F35}"/>
                </a:ext>
              </a:extLst>
            </p:cNvPr>
            <p:cNvSpPr txBox="1"/>
            <p:nvPr/>
          </p:nvSpPr>
          <p:spPr>
            <a:xfrm>
              <a:off x="3765509" y="3114979"/>
              <a:ext cx="1784800"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東駿河湾環状道路</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grpSp>
      <p:grpSp>
        <p:nvGrpSpPr>
          <p:cNvPr id="9" name="グループ化 8">
            <a:extLst>
              <a:ext uri="{FF2B5EF4-FFF2-40B4-BE49-F238E27FC236}">
                <a16:creationId xmlns:a16="http://schemas.microsoft.com/office/drawing/2014/main" id="{9A1BD32A-F3A3-80AF-B4B6-D954BFAFB360}"/>
              </a:ext>
            </a:extLst>
          </p:cNvPr>
          <p:cNvGrpSpPr/>
          <p:nvPr/>
        </p:nvGrpSpPr>
        <p:grpSpPr>
          <a:xfrm>
            <a:off x="6069162" y="3653955"/>
            <a:ext cx="2447463" cy="1972232"/>
            <a:chOff x="6069162" y="3653955"/>
            <a:chExt cx="2447463" cy="1972232"/>
          </a:xfrm>
        </p:grpSpPr>
        <p:pic>
          <p:nvPicPr>
            <p:cNvPr id="25" name="図 24" descr="建物の屋根の家&#10;&#10;AI によって生成されたコンテンツは間違っている可能性があります。">
              <a:extLst>
                <a:ext uri="{FF2B5EF4-FFF2-40B4-BE49-F238E27FC236}">
                  <a16:creationId xmlns:a16="http://schemas.microsoft.com/office/drawing/2014/main" id="{6F8C4B8F-EE59-8EC5-9CC4-D29AAFA45C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5825" y="3766996"/>
              <a:ext cx="2360800" cy="1450080"/>
            </a:xfrm>
            <a:prstGeom prst="rect">
              <a:avLst/>
            </a:prstGeom>
          </p:spPr>
        </p:pic>
        <p:sp>
          <p:nvSpPr>
            <p:cNvPr id="37" name="テキスト ボックス 36">
              <a:extLst>
                <a:ext uri="{FF2B5EF4-FFF2-40B4-BE49-F238E27FC236}">
                  <a16:creationId xmlns:a16="http://schemas.microsoft.com/office/drawing/2014/main" id="{B165D93A-A6ED-E893-2D5D-BB126EB8AD9F}"/>
                </a:ext>
              </a:extLst>
            </p:cNvPr>
            <p:cNvSpPr txBox="1"/>
            <p:nvPr/>
          </p:nvSpPr>
          <p:spPr>
            <a:xfrm>
              <a:off x="6808854" y="5303022"/>
              <a:ext cx="1155570"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旧見付学校</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7" name="グラフィックス 46">
              <a:extLst>
                <a:ext uri="{FF2B5EF4-FFF2-40B4-BE49-F238E27FC236}">
                  <a16:creationId xmlns:a16="http://schemas.microsoft.com/office/drawing/2014/main" id="{D3B4E1CA-01C2-57C7-BA48-8975B3D641DC}"/>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6082936" y="3653955"/>
              <a:ext cx="538056" cy="621754"/>
            </a:xfrm>
            <a:prstGeom prst="rect">
              <a:avLst/>
            </a:prstGeom>
          </p:spPr>
        </p:pic>
        <p:sp>
          <p:nvSpPr>
            <p:cNvPr id="48" name="テキスト ボックス 47">
              <a:extLst>
                <a:ext uri="{FF2B5EF4-FFF2-40B4-BE49-F238E27FC236}">
                  <a16:creationId xmlns:a16="http://schemas.microsoft.com/office/drawing/2014/main" id="{9946946C-77A6-5649-7610-B148126A1161}"/>
                </a:ext>
              </a:extLst>
            </p:cNvPr>
            <p:cNvSpPr txBox="1"/>
            <p:nvPr/>
          </p:nvSpPr>
          <p:spPr>
            <a:xfrm>
              <a:off x="6069162" y="3794703"/>
              <a:ext cx="574527" cy="225383"/>
            </a:xfrm>
            <a:prstGeom prst="rect">
              <a:avLst/>
            </a:prstGeom>
            <a:noFill/>
          </p:spPr>
          <p:txBody>
            <a:bodyPr wrap="square">
              <a:spAutoFit/>
            </a:bodyPr>
            <a:lstStyle/>
            <a:p>
              <a:pPr algn="ctr">
                <a:lnSpc>
                  <a:spcPct val="120000"/>
                </a:lnSpc>
              </a:pPr>
              <a:r>
                <a:rPr lang="ja-JP" altLang="en-US" sz="800" spc="110">
                  <a:solidFill>
                    <a:schemeClr val="bg1"/>
                  </a:solidFill>
                </a:rPr>
                <a:t>磐田市</a:t>
              </a:r>
            </a:p>
          </p:txBody>
        </p:sp>
      </p:grpSp>
      <p:grpSp>
        <p:nvGrpSpPr>
          <p:cNvPr id="12" name="グループ化 11">
            <a:extLst>
              <a:ext uri="{FF2B5EF4-FFF2-40B4-BE49-F238E27FC236}">
                <a16:creationId xmlns:a16="http://schemas.microsoft.com/office/drawing/2014/main" id="{2F945AB0-5E7D-CDDB-2BE9-37D523E5E204}"/>
              </a:ext>
            </a:extLst>
          </p:cNvPr>
          <p:cNvGrpSpPr/>
          <p:nvPr/>
        </p:nvGrpSpPr>
        <p:grpSpPr>
          <a:xfrm>
            <a:off x="487284" y="3655955"/>
            <a:ext cx="2497250" cy="1979376"/>
            <a:chOff x="487284" y="3655955"/>
            <a:chExt cx="2497250" cy="1979376"/>
          </a:xfrm>
        </p:grpSpPr>
        <p:pic>
          <p:nvPicPr>
            <p:cNvPr id="19" name="図 18" descr="屋内, 建物, 男, 座る が含まれている画像&#10;&#10;AI によって生成されたコンテンツは間違っている可能性があります。">
              <a:extLst>
                <a:ext uri="{FF2B5EF4-FFF2-40B4-BE49-F238E27FC236}">
                  <a16:creationId xmlns:a16="http://schemas.microsoft.com/office/drawing/2014/main" id="{F6C2FBB4-D47E-E5C3-E171-1CB08BCDEF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949" y="3766997"/>
              <a:ext cx="2352585" cy="1439642"/>
            </a:xfrm>
            <a:prstGeom prst="rect">
              <a:avLst/>
            </a:prstGeom>
          </p:spPr>
        </p:pic>
        <p:sp>
          <p:nvSpPr>
            <p:cNvPr id="39" name="テキスト ボックス 38">
              <a:extLst>
                <a:ext uri="{FF2B5EF4-FFF2-40B4-BE49-F238E27FC236}">
                  <a16:creationId xmlns:a16="http://schemas.microsoft.com/office/drawing/2014/main" id="{5EF3925A-C697-561E-1244-4EFFA4F60126}"/>
                </a:ext>
              </a:extLst>
            </p:cNvPr>
            <p:cNvSpPr txBox="1"/>
            <p:nvPr/>
          </p:nvSpPr>
          <p:spPr>
            <a:xfrm>
              <a:off x="1073939" y="5312166"/>
              <a:ext cx="1488975" cy="323165"/>
            </a:xfrm>
            <a:prstGeom prst="rect">
              <a:avLst/>
            </a:prstGeom>
            <a:noFill/>
          </p:spPr>
          <p:txBody>
            <a:bodyPr wrap="square" rtlCol="0">
              <a:spAutoFit/>
            </a:bodyPr>
            <a:lstStyle/>
            <a:p>
              <a:r>
                <a:rPr kumimoji="1" lang="ja-JP" altLang="en-US" sz="1500" spc="-50">
                  <a:solidFill>
                    <a:srgbClr val="015BAC"/>
                  </a:solidFill>
                </a:rPr>
                <a:t>静岡県立美術館</a:t>
              </a:r>
              <a:endParaRPr kumimoji="1" lang="ja-JP" altLang="en-US" sz="1500" dirty="0">
                <a:solidFill>
                  <a:srgbClr val="015BAC"/>
                </a:solidFill>
              </a:endParaRPr>
            </a:p>
          </p:txBody>
        </p:sp>
        <p:grpSp>
          <p:nvGrpSpPr>
            <p:cNvPr id="53" name="グループ化 52">
              <a:extLst>
                <a:ext uri="{FF2B5EF4-FFF2-40B4-BE49-F238E27FC236}">
                  <a16:creationId xmlns:a16="http://schemas.microsoft.com/office/drawing/2014/main" id="{A6597E5C-DDD6-B7F0-0D39-E3D30E869C54}"/>
                </a:ext>
              </a:extLst>
            </p:cNvPr>
            <p:cNvGrpSpPr/>
            <p:nvPr/>
          </p:nvGrpSpPr>
          <p:grpSpPr>
            <a:xfrm>
              <a:off x="487284" y="3655955"/>
              <a:ext cx="655715" cy="621754"/>
              <a:chOff x="480140" y="3553371"/>
              <a:chExt cx="655715" cy="621754"/>
            </a:xfrm>
          </p:grpSpPr>
          <p:pic>
            <p:nvPicPr>
              <p:cNvPr id="51" name="グラフィックス 50">
                <a:extLst>
                  <a:ext uri="{FF2B5EF4-FFF2-40B4-BE49-F238E27FC236}">
                    <a16:creationId xmlns:a16="http://schemas.microsoft.com/office/drawing/2014/main" id="{3ADE8C90-1E91-B5D3-CBCE-802E76338DFD}"/>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536778" y="3553371"/>
                <a:ext cx="538056" cy="621754"/>
              </a:xfrm>
              <a:prstGeom prst="rect">
                <a:avLst/>
              </a:prstGeom>
            </p:spPr>
          </p:pic>
          <p:sp>
            <p:nvSpPr>
              <p:cNvPr id="52" name="テキスト ボックス 51">
                <a:extLst>
                  <a:ext uri="{FF2B5EF4-FFF2-40B4-BE49-F238E27FC236}">
                    <a16:creationId xmlns:a16="http://schemas.microsoft.com/office/drawing/2014/main" id="{62712D0C-D81D-2E23-4C27-FC5FE64A73EF}"/>
                  </a:ext>
                </a:extLst>
              </p:cNvPr>
              <p:cNvSpPr txBox="1"/>
              <p:nvPr/>
            </p:nvSpPr>
            <p:spPr>
              <a:xfrm>
                <a:off x="480140" y="3694119"/>
                <a:ext cx="655715" cy="225383"/>
              </a:xfrm>
              <a:prstGeom prst="rect">
                <a:avLst/>
              </a:prstGeom>
              <a:noFill/>
            </p:spPr>
            <p:txBody>
              <a:bodyPr wrap="square">
                <a:spAutoFit/>
              </a:bodyPr>
              <a:lstStyle/>
              <a:p>
                <a:pPr algn="ctr">
                  <a:lnSpc>
                    <a:spcPct val="120000"/>
                  </a:lnSpc>
                </a:pPr>
                <a:r>
                  <a:rPr lang="ja-JP" altLang="en-US" sz="800">
                    <a:solidFill>
                      <a:schemeClr val="bg1"/>
                    </a:solidFill>
                  </a:rPr>
                  <a:t>静岡市</a:t>
                </a:r>
              </a:p>
            </p:txBody>
          </p:sp>
        </p:grpSp>
      </p:grpSp>
      <p:grpSp>
        <p:nvGrpSpPr>
          <p:cNvPr id="2" name="グループ化 1">
            <a:extLst>
              <a:ext uri="{FF2B5EF4-FFF2-40B4-BE49-F238E27FC236}">
                <a16:creationId xmlns:a16="http://schemas.microsoft.com/office/drawing/2014/main" id="{B58CE570-1F4C-1A69-C46E-4D571E262DD7}"/>
              </a:ext>
            </a:extLst>
          </p:cNvPr>
          <p:cNvGrpSpPr/>
          <p:nvPr/>
        </p:nvGrpSpPr>
        <p:grpSpPr>
          <a:xfrm>
            <a:off x="613505" y="5837242"/>
            <a:ext cx="7922099" cy="623013"/>
            <a:chOff x="613505" y="5837242"/>
            <a:chExt cx="7922099" cy="623013"/>
          </a:xfrm>
        </p:grpSpPr>
        <p:sp>
          <p:nvSpPr>
            <p:cNvPr id="55" name="角丸四角形 54">
              <a:extLst>
                <a:ext uri="{FF2B5EF4-FFF2-40B4-BE49-F238E27FC236}">
                  <a16:creationId xmlns:a16="http://schemas.microsoft.com/office/drawing/2014/main" id="{D51171F6-04FF-3A4E-A2C9-7CAA8DF2AE7B}"/>
                </a:ext>
              </a:extLst>
            </p:cNvPr>
            <p:cNvSpPr/>
            <p:nvPr/>
          </p:nvSpPr>
          <p:spPr>
            <a:xfrm>
              <a:off x="613505" y="5837242"/>
              <a:ext cx="7922099" cy="623013"/>
            </a:xfrm>
            <a:prstGeom prst="roundRect">
              <a:avLst>
                <a:gd name="adj" fmla="val 14449"/>
              </a:avLst>
            </a:prstGeom>
            <a:solidFill>
              <a:schemeClr val="bg1"/>
            </a:solidFill>
            <a:ln w="12700" cap="rnd">
              <a:solidFill>
                <a:srgbClr val="015BA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ext Box 18">
              <a:extLst>
                <a:ext uri="{FF2B5EF4-FFF2-40B4-BE49-F238E27FC236}">
                  <a16:creationId xmlns:a16="http://schemas.microsoft.com/office/drawing/2014/main" id="{72167634-6305-2606-8BEB-B31AF9427254}"/>
                </a:ext>
              </a:extLst>
            </p:cNvPr>
            <p:cNvSpPr txBox="1">
              <a:spLocks noChangeArrowheads="1"/>
            </p:cNvSpPr>
            <p:nvPr/>
          </p:nvSpPr>
          <p:spPr bwMode="auto">
            <a:xfrm>
              <a:off x="709182" y="5996758"/>
              <a:ext cx="316273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00" spc="120">
                  <a:ea typeface="HGPｺﾞｼｯｸE" panose="020B0900000000000000" pitchFamily="50" charset="-128"/>
                </a:rPr>
                <a:t>ほかにはどんなものがあるでしょうか？</a:t>
              </a:r>
              <a:endParaRPr lang="en-US" altLang="ja-JP" sz="1300" spc="120" dirty="0">
                <a:ea typeface="HGPｺﾞｼｯｸE" panose="020B0900000000000000" pitchFamily="50" charset="-128"/>
              </a:endParaRPr>
            </a:p>
          </p:txBody>
        </p:sp>
      </p:grpSp>
      <p:grpSp>
        <p:nvGrpSpPr>
          <p:cNvPr id="16" name="グループ化 15">
            <a:extLst>
              <a:ext uri="{FF2B5EF4-FFF2-40B4-BE49-F238E27FC236}">
                <a16:creationId xmlns:a16="http://schemas.microsoft.com/office/drawing/2014/main" id="{D1576CD2-9F5D-6218-0A2F-B80062DBFA0D}"/>
              </a:ext>
            </a:extLst>
          </p:cNvPr>
          <p:cNvGrpSpPr/>
          <p:nvPr/>
        </p:nvGrpSpPr>
        <p:grpSpPr>
          <a:xfrm>
            <a:off x="5968578" y="1427391"/>
            <a:ext cx="2432227" cy="2010753"/>
            <a:chOff x="5968578" y="1427391"/>
            <a:chExt cx="2432227" cy="2010753"/>
          </a:xfrm>
        </p:grpSpPr>
        <p:pic>
          <p:nvPicPr>
            <p:cNvPr id="15" name="図 14" descr="高速道路を走っている電車&#10;&#10;AI によって生成されたコンテンツは間違っている可能性があります。">
              <a:extLst>
                <a:ext uri="{FF2B5EF4-FFF2-40B4-BE49-F238E27FC236}">
                  <a16:creationId xmlns:a16="http://schemas.microsoft.com/office/drawing/2014/main" id="{698FCA7C-BF75-EA14-5070-54C1030C90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0850" y="1549857"/>
              <a:ext cx="2249955" cy="1470090"/>
            </a:xfrm>
            <a:prstGeom prst="rect">
              <a:avLst/>
            </a:prstGeom>
          </p:spPr>
        </p:pic>
        <p:pic>
          <p:nvPicPr>
            <p:cNvPr id="27" name="グラフィックス 26">
              <a:extLst>
                <a:ext uri="{FF2B5EF4-FFF2-40B4-BE49-F238E27FC236}">
                  <a16:creationId xmlns:a16="http://schemas.microsoft.com/office/drawing/2014/main" id="{E64B339A-B8C0-A60C-7094-F9BD55AFD2C4}"/>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6073792" y="1427391"/>
              <a:ext cx="538056" cy="621754"/>
            </a:xfrm>
            <a:prstGeom prst="rect">
              <a:avLst/>
            </a:prstGeom>
          </p:spPr>
        </p:pic>
        <p:sp>
          <p:nvSpPr>
            <p:cNvPr id="46" name="テキスト ボックス 45">
              <a:extLst>
                <a:ext uri="{FF2B5EF4-FFF2-40B4-BE49-F238E27FC236}">
                  <a16:creationId xmlns:a16="http://schemas.microsoft.com/office/drawing/2014/main" id="{D0AB9D72-EC2B-37E1-DCD8-A152070647B0}"/>
                </a:ext>
              </a:extLst>
            </p:cNvPr>
            <p:cNvSpPr txBox="1"/>
            <p:nvPr/>
          </p:nvSpPr>
          <p:spPr>
            <a:xfrm>
              <a:off x="5968578" y="1536707"/>
              <a:ext cx="761406" cy="337978"/>
            </a:xfrm>
            <a:prstGeom prst="rect">
              <a:avLst/>
            </a:prstGeom>
            <a:noFill/>
          </p:spPr>
          <p:txBody>
            <a:bodyPr wrap="square">
              <a:spAutoFit/>
            </a:bodyPr>
            <a:lstStyle/>
            <a:p>
              <a:pPr algn="ctr">
                <a:lnSpc>
                  <a:spcPct val="120000"/>
                </a:lnSpc>
              </a:pPr>
              <a:r>
                <a:rPr lang="ja-JP" altLang="en-US" sz="700" spc="110">
                  <a:solidFill>
                    <a:schemeClr val="bg1"/>
                  </a:solidFill>
                </a:rPr>
                <a:t>牧之原市・</a:t>
              </a:r>
            </a:p>
            <a:p>
              <a:pPr algn="ctr">
                <a:lnSpc>
                  <a:spcPct val="120000"/>
                </a:lnSpc>
              </a:pPr>
              <a:r>
                <a:rPr lang="ja-JP" altLang="en-US" sz="700" spc="110">
                  <a:solidFill>
                    <a:schemeClr val="bg1"/>
                  </a:solidFill>
                </a:rPr>
                <a:t>島田市</a:t>
              </a:r>
            </a:p>
          </p:txBody>
        </p:sp>
        <p:sp>
          <p:nvSpPr>
            <p:cNvPr id="4" name="テキスト ボックス 3">
              <a:extLst>
                <a:ext uri="{FF2B5EF4-FFF2-40B4-BE49-F238E27FC236}">
                  <a16:creationId xmlns:a16="http://schemas.microsoft.com/office/drawing/2014/main" id="{C3F255EF-38FD-9240-DCF5-C6F361FF1DE9}"/>
                </a:ext>
              </a:extLst>
            </p:cNvPr>
            <p:cNvSpPr txBox="1"/>
            <p:nvPr/>
          </p:nvSpPr>
          <p:spPr>
            <a:xfrm>
              <a:off x="6578149" y="3114979"/>
              <a:ext cx="1538011"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富士山静岡空港</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grpSp>
      <p:grpSp>
        <p:nvGrpSpPr>
          <p:cNvPr id="17" name="グループ化 16">
            <a:extLst>
              <a:ext uri="{FF2B5EF4-FFF2-40B4-BE49-F238E27FC236}">
                <a16:creationId xmlns:a16="http://schemas.microsoft.com/office/drawing/2014/main" id="{26941BB4-BC59-72DC-EB0E-3D70A916824C}"/>
              </a:ext>
            </a:extLst>
          </p:cNvPr>
          <p:cNvGrpSpPr/>
          <p:nvPr/>
        </p:nvGrpSpPr>
        <p:grpSpPr>
          <a:xfrm>
            <a:off x="3297387" y="3644811"/>
            <a:ext cx="2536485" cy="1981376"/>
            <a:chOff x="3297387" y="3644811"/>
            <a:chExt cx="2536485" cy="1981376"/>
          </a:xfrm>
        </p:grpSpPr>
        <p:grpSp>
          <p:nvGrpSpPr>
            <p:cNvPr id="10" name="グループ化 9">
              <a:extLst>
                <a:ext uri="{FF2B5EF4-FFF2-40B4-BE49-F238E27FC236}">
                  <a16:creationId xmlns:a16="http://schemas.microsoft.com/office/drawing/2014/main" id="{72778554-CC92-F405-6364-1A2154331442}"/>
                </a:ext>
              </a:extLst>
            </p:cNvPr>
            <p:cNvGrpSpPr/>
            <p:nvPr/>
          </p:nvGrpSpPr>
          <p:grpSpPr>
            <a:xfrm>
              <a:off x="3297387" y="3644811"/>
              <a:ext cx="2536485" cy="1981376"/>
              <a:chOff x="3297387" y="3644811"/>
              <a:chExt cx="2536485" cy="1981376"/>
            </a:xfrm>
          </p:grpSpPr>
          <p:pic>
            <p:nvPicPr>
              <p:cNvPr id="23" name="図 22" descr="駅のホームと線路&#10;&#10;AI によって生成されたコンテンツは間違っている可能性があります。">
                <a:extLst>
                  <a:ext uri="{FF2B5EF4-FFF2-40B4-BE49-F238E27FC236}">
                    <a16:creationId xmlns:a16="http://schemas.microsoft.com/office/drawing/2014/main" id="{1F66C66E-58DF-1015-C963-930F1F1A1F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5241" y="3757852"/>
                <a:ext cx="2390388" cy="1462775"/>
              </a:xfrm>
              <a:prstGeom prst="rect">
                <a:avLst/>
              </a:prstGeom>
            </p:spPr>
          </p:pic>
          <p:sp>
            <p:nvSpPr>
              <p:cNvPr id="38" name="テキスト ボックス 37">
                <a:extLst>
                  <a:ext uri="{FF2B5EF4-FFF2-40B4-BE49-F238E27FC236}">
                    <a16:creationId xmlns:a16="http://schemas.microsoft.com/office/drawing/2014/main" id="{5AAD1F85-2E43-EB29-2BB6-67D3C02D63D6}"/>
                  </a:ext>
                </a:extLst>
              </p:cNvPr>
              <p:cNvSpPr txBox="1"/>
              <p:nvPr/>
            </p:nvSpPr>
            <p:spPr>
              <a:xfrm>
                <a:off x="3365533" y="5293724"/>
                <a:ext cx="2468339" cy="332463"/>
              </a:xfrm>
              <a:prstGeom prst="rect">
                <a:avLst/>
              </a:prstGeom>
              <a:noFill/>
            </p:spPr>
            <p:txBody>
              <a:bodyPr wrap="square" rtlCol="0">
                <a:spAutoFit/>
              </a:bodyPr>
              <a:lstStyle/>
              <a:p>
                <a:pPr>
                  <a:lnSpc>
                    <a:spcPct val="120000"/>
                  </a:lnSpc>
                </a:pPr>
                <a:r>
                  <a:rPr kumimoji="1" lang="ja-JP" altLang="en-US" sz="1500" spc="40">
                    <a:solidFill>
                      <a:srgbClr val="015BAC"/>
                    </a:solidFill>
                    <a:latin typeface="HGPGothicE" panose="020B0900000000000000" pitchFamily="34" charset="-128"/>
                    <a:ea typeface="HGPGothicE" panose="020B0900000000000000" pitchFamily="34" charset="-128"/>
                  </a:rPr>
                  <a:t>浜松市総合水泳場「</a:t>
                </a:r>
                <a:r>
                  <a:rPr kumimoji="1" lang="en" altLang="ja-JP" sz="1500" spc="40" dirty="0">
                    <a:solidFill>
                      <a:srgbClr val="015BAC"/>
                    </a:solidFill>
                    <a:latin typeface="HGPGothicE" panose="020B0900000000000000" pitchFamily="34" charset="-128"/>
                    <a:ea typeface="HGPGothicE" panose="020B0900000000000000" pitchFamily="34" charset="-128"/>
                  </a:rPr>
                  <a:t>ToBiO</a:t>
                </a:r>
                <a:r>
                  <a:rPr kumimoji="1" lang="ja-JP" altLang="en" sz="1500" spc="40">
                    <a:solidFill>
                      <a:srgbClr val="015BAC"/>
                    </a:solidFill>
                    <a:latin typeface="HGPGothicE" panose="020B0900000000000000" pitchFamily="34" charset="-128"/>
                    <a:ea typeface="HGPGothicE" panose="020B0900000000000000" pitchFamily="34" charset="-128"/>
                  </a:rPr>
                  <a:t>」</a:t>
                </a:r>
                <a:endParaRPr kumimoji="1" lang="ja-JP" altLang="en-US" sz="1500" spc="40" dirty="0">
                  <a:solidFill>
                    <a:srgbClr val="015BAC"/>
                  </a:solidFill>
                  <a:latin typeface="HGPGothicE" panose="020B0900000000000000" pitchFamily="34" charset="-128"/>
                  <a:ea typeface="HGPGothicE" panose="020B0900000000000000" pitchFamily="34" charset="-128"/>
                </a:endParaRPr>
              </a:p>
            </p:txBody>
          </p:sp>
          <p:pic>
            <p:nvPicPr>
              <p:cNvPr id="49" name="グラフィックス 48">
                <a:extLst>
                  <a:ext uri="{FF2B5EF4-FFF2-40B4-BE49-F238E27FC236}">
                    <a16:creationId xmlns:a16="http://schemas.microsoft.com/office/drawing/2014/main" id="{C986F76C-F0E4-14F0-2101-742AFF33946F}"/>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3311161" y="3644811"/>
                <a:ext cx="538056" cy="621754"/>
              </a:xfrm>
              <a:prstGeom prst="rect">
                <a:avLst/>
              </a:prstGeom>
            </p:spPr>
          </p:pic>
          <p:sp>
            <p:nvSpPr>
              <p:cNvPr id="50" name="テキスト ボックス 49">
                <a:extLst>
                  <a:ext uri="{FF2B5EF4-FFF2-40B4-BE49-F238E27FC236}">
                    <a16:creationId xmlns:a16="http://schemas.microsoft.com/office/drawing/2014/main" id="{09E01364-CDFE-6AFF-B8C6-0420791D7BA1}"/>
                  </a:ext>
                </a:extLst>
              </p:cNvPr>
              <p:cNvSpPr txBox="1"/>
              <p:nvPr/>
            </p:nvSpPr>
            <p:spPr>
              <a:xfrm>
                <a:off x="3297387" y="3785559"/>
                <a:ext cx="574527" cy="225383"/>
              </a:xfrm>
              <a:prstGeom prst="rect">
                <a:avLst/>
              </a:prstGeom>
              <a:noFill/>
            </p:spPr>
            <p:txBody>
              <a:bodyPr wrap="square">
                <a:spAutoFit/>
              </a:bodyPr>
              <a:lstStyle/>
              <a:p>
                <a:pPr algn="ctr">
                  <a:lnSpc>
                    <a:spcPct val="120000"/>
                  </a:lnSpc>
                </a:pPr>
                <a:r>
                  <a:rPr lang="ja-JP" altLang="en-US" sz="800" spc="110">
                    <a:solidFill>
                      <a:schemeClr val="bg1"/>
                    </a:solidFill>
                  </a:rPr>
                  <a:t>浜松市</a:t>
                </a:r>
              </a:p>
            </p:txBody>
          </p:sp>
        </p:grpSp>
        <p:sp>
          <p:nvSpPr>
            <p:cNvPr id="5" name="テキスト ボックス 4">
              <a:extLst>
                <a:ext uri="{FF2B5EF4-FFF2-40B4-BE49-F238E27FC236}">
                  <a16:creationId xmlns:a16="http://schemas.microsoft.com/office/drawing/2014/main" id="{9CCD1156-AFC2-F232-076D-40F0F8920FD8}"/>
                </a:ext>
              </a:extLst>
            </p:cNvPr>
            <p:cNvSpPr txBox="1"/>
            <p:nvPr/>
          </p:nvSpPr>
          <p:spPr>
            <a:xfrm>
              <a:off x="5145088" y="5201943"/>
              <a:ext cx="460085" cy="220445"/>
            </a:xfrm>
            <a:prstGeom prst="rect">
              <a:avLst/>
            </a:prstGeom>
            <a:noFill/>
          </p:spPr>
          <p:txBody>
            <a:bodyPr wrap="square" rtlCol="0">
              <a:spAutoFit/>
            </a:bodyPr>
            <a:lstStyle/>
            <a:p>
              <a:pPr>
                <a:lnSpc>
                  <a:spcPct val="120000"/>
                </a:lnSpc>
              </a:pPr>
              <a:r>
                <a:rPr kumimoji="1" lang="ja-JP" altLang="en-US" sz="800" spc="40">
                  <a:solidFill>
                    <a:srgbClr val="015BAC"/>
                  </a:solidFill>
                  <a:latin typeface="HGPGothicE" panose="020B0900000000000000" pitchFamily="34" charset="-128"/>
                  <a:ea typeface="HGPGothicE" panose="020B0900000000000000" pitchFamily="34" charset="-128"/>
                </a:rPr>
                <a:t>トビオ</a:t>
              </a:r>
              <a:endParaRPr kumimoji="1" lang="ja-JP" altLang="en-US" sz="800" spc="40" dirty="0">
                <a:solidFill>
                  <a:srgbClr val="015BAC"/>
                </a:solidFill>
                <a:latin typeface="HGPGothicE" panose="020B0900000000000000" pitchFamily="34" charset="-128"/>
                <a:ea typeface="HGPGothicE" panose="020B0900000000000000" pitchFamily="34" charset="-128"/>
              </a:endParaRPr>
            </a:p>
          </p:txBody>
        </p:sp>
      </p:grpSp>
      <p:sp>
        <p:nvSpPr>
          <p:cNvPr id="3" name="Rectangle 14">
            <a:extLst>
              <a:ext uri="{FF2B5EF4-FFF2-40B4-BE49-F238E27FC236}">
                <a16:creationId xmlns:a16="http://schemas.microsoft.com/office/drawing/2014/main" id="{DD1D4684-C806-94AE-19A2-4864F6630AE0}"/>
              </a:ext>
            </a:extLst>
          </p:cNvPr>
          <p:cNvSpPr txBox="1">
            <a:spLocks noChangeArrowheads="1"/>
          </p:cNvSpPr>
          <p:nvPr/>
        </p:nvSpPr>
        <p:spPr bwMode="auto">
          <a:xfrm>
            <a:off x="240029" y="-5222"/>
            <a:ext cx="8718233"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税金が使われている身近なもの</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347165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4549" y="824470"/>
            <a:ext cx="3991983" cy="4480372"/>
          </a:xfrm>
          <a:prstGeom prst="rect">
            <a:avLst/>
          </a:prstGeom>
        </p:spPr>
      </p:pic>
      <p:grpSp>
        <p:nvGrpSpPr>
          <p:cNvPr id="39" name="グループ化 38">
            <a:extLst>
              <a:ext uri="{FF2B5EF4-FFF2-40B4-BE49-F238E27FC236}">
                <a16:creationId xmlns:a16="http://schemas.microsoft.com/office/drawing/2014/main" id="{F66337BA-0271-C711-8E08-6A1358FAEE14}"/>
              </a:ext>
            </a:extLst>
          </p:cNvPr>
          <p:cNvGrpSpPr/>
          <p:nvPr/>
        </p:nvGrpSpPr>
        <p:grpSpPr>
          <a:xfrm>
            <a:off x="6383991" y="1089025"/>
            <a:ext cx="1982426" cy="1110346"/>
            <a:chOff x="1747258" y="1133884"/>
            <a:chExt cx="1982426" cy="1110346"/>
          </a:xfrm>
        </p:grpSpPr>
        <p:sp>
          <p:nvSpPr>
            <p:cNvPr id="48" name="楕円 47">
              <a:extLst>
                <a:ext uri="{FF2B5EF4-FFF2-40B4-BE49-F238E27FC236}">
                  <a16:creationId xmlns:a16="http://schemas.microsoft.com/office/drawing/2014/main" id="{A5DE2CC3-CFA2-649B-1937-D63522413876}"/>
                </a:ext>
              </a:extLst>
            </p:cNvPr>
            <p:cNvSpPr/>
            <p:nvPr/>
          </p:nvSpPr>
          <p:spPr bwMode="auto">
            <a:xfrm>
              <a:off x="1747258" y="1133884"/>
              <a:ext cx="1982426" cy="1110346"/>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1978900" y="131948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5" name="グループ化 14">
            <a:extLst>
              <a:ext uri="{FF2B5EF4-FFF2-40B4-BE49-F238E27FC236}">
                <a16:creationId xmlns:a16="http://schemas.microsoft.com/office/drawing/2014/main" id="{9B430CD7-E653-C72E-B82C-A52A9F049ADF}"/>
              </a:ext>
            </a:extLst>
          </p:cNvPr>
          <p:cNvGrpSpPr/>
          <p:nvPr/>
        </p:nvGrpSpPr>
        <p:grpSpPr>
          <a:xfrm>
            <a:off x="2531645" y="964878"/>
            <a:ext cx="1982426" cy="1110346"/>
            <a:chOff x="1747258" y="1133884"/>
            <a:chExt cx="1982426" cy="1110346"/>
          </a:xfrm>
        </p:grpSpPr>
        <p:sp>
          <p:nvSpPr>
            <p:cNvPr id="9" name="楕円 8">
              <a:extLst>
                <a:ext uri="{FF2B5EF4-FFF2-40B4-BE49-F238E27FC236}">
                  <a16:creationId xmlns:a16="http://schemas.microsoft.com/office/drawing/2014/main" id="{D7934800-A460-8498-376A-F4E86FCA1817}"/>
                </a:ext>
              </a:extLst>
            </p:cNvPr>
            <p:cNvSpPr/>
            <p:nvPr/>
          </p:nvSpPr>
          <p:spPr bwMode="auto">
            <a:xfrm>
              <a:off x="1747258" y="1133884"/>
              <a:ext cx="1982426" cy="1110346"/>
            </a:xfrm>
            <a:prstGeom prst="ellipse">
              <a:avLst/>
            </a:prstGeom>
            <a:solidFill>
              <a:srgbClr val="BBD5FB"/>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3820BC44-850C-C451-588C-DB7B28B240C5}"/>
                </a:ext>
              </a:extLst>
            </p:cNvPr>
            <p:cNvSpPr txBox="1"/>
            <p:nvPr/>
          </p:nvSpPr>
          <p:spPr>
            <a:xfrm>
              <a:off x="1837034" y="1427208"/>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gr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 uri="{C183D7F6-B498-43B3-948B-1728B52AA6E4}">
                <adec:decorative xmlns:adec="http://schemas.microsoft.com/office/drawing/2017/decorative" val="1"/>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どうあるべきか、私たち一人ひとりが考えることが大切です。</a:t>
            </a:r>
          </a:p>
        </p:txBody>
      </p:sp>
      <p:grpSp>
        <p:nvGrpSpPr>
          <p:cNvPr id="16" name="グループ化 15">
            <a:extLst>
              <a:ext uri="{FF2B5EF4-FFF2-40B4-BE49-F238E27FC236}">
                <a16:creationId xmlns:a16="http://schemas.microsoft.com/office/drawing/2014/main" id="{F196BF4C-F280-022E-FF4C-38FC360D9263}"/>
              </a:ext>
            </a:extLst>
          </p:cNvPr>
          <p:cNvGrpSpPr/>
          <p:nvPr/>
        </p:nvGrpSpPr>
        <p:grpSpPr>
          <a:xfrm>
            <a:off x="659687" y="1973937"/>
            <a:ext cx="1982426" cy="1110346"/>
            <a:chOff x="1747258" y="1133884"/>
            <a:chExt cx="1982426" cy="1110346"/>
          </a:xfrm>
        </p:grpSpPr>
        <p:sp>
          <p:nvSpPr>
            <p:cNvPr id="17" name="楕円 16">
              <a:extLst>
                <a:ext uri="{FF2B5EF4-FFF2-40B4-BE49-F238E27FC236}">
                  <a16:creationId xmlns:a16="http://schemas.microsoft.com/office/drawing/2014/main" id="{414D78E0-0AA2-EA10-B0F4-217FCAAA0264}"/>
                </a:ext>
              </a:extLst>
            </p:cNvPr>
            <p:cNvSpPr/>
            <p:nvPr/>
          </p:nvSpPr>
          <p:spPr bwMode="auto">
            <a:xfrm>
              <a:off x="1747258" y="1133884"/>
              <a:ext cx="1982426" cy="1110346"/>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1780767" y="1343984"/>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grpSp>
      <p:grpSp>
        <p:nvGrpSpPr>
          <p:cNvPr id="19" name="グループ化 18">
            <a:extLst>
              <a:ext uri="{FF2B5EF4-FFF2-40B4-BE49-F238E27FC236}">
                <a16:creationId xmlns:a16="http://schemas.microsoft.com/office/drawing/2014/main" id="{D803C19F-EB62-3DEA-F463-2A8BF023478F}"/>
              </a:ext>
            </a:extLst>
          </p:cNvPr>
          <p:cNvGrpSpPr/>
          <p:nvPr/>
        </p:nvGrpSpPr>
        <p:grpSpPr>
          <a:xfrm>
            <a:off x="337348" y="3517943"/>
            <a:ext cx="1982426" cy="1110346"/>
            <a:chOff x="1747258" y="1133884"/>
            <a:chExt cx="1982426" cy="1110346"/>
          </a:xfrm>
        </p:grpSpPr>
        <p:sp>
          <p:nvSpPr>
            <p:cNvPr id="20" name="楕円 19">
              <a:extLst>
                <a:ext uri="{FF2B5EF4-FFF2-40B4-BE49-F238E27FC236}">
                  <a16:creationId xmlns:a16="http://schemas.microsoft.com/office/drawing/2014/main" id="{2A3EB963-331D-2E5B-3136-5F3C5915FF99}"/>
                </a:ext>
              </a:extLst>
            </p:cNvPr>
            <p:cNvSpPr/>
            <p:nvPr/>
          </p:nvSpPr>
          <p:spPr bwMode="auto">
            <a:xfrm>
              <a:off x="1747258" y="1133884"/>
              <a:ext cx="1982426" cy="1110346"/>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7E049168-B564-8C1D-D00C-5CCFEA9219A8}"/>
                </a:ext>
              </a:extLst>
            </p:cNvPr>
            <p:cNvSpPr txBox="1"/>
            <p:nvPr/>
          </p:nvSpPr>
          <p:spPr>
            <a:xfrm>
              <a:off x="2180076" y="1339670"/>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grpSp>
      <p:grpSp>
        <p:nvGrpSpPr>
          <p:cNvPr id="50" name="グループ化 49">
            <a:extLst>
              <a:ext uri="{FF2B5EF4-FFF2-40B4-BE49-F238E27FC236}">
                <a16:creationId xmlns:a16="http://schemas.microsoft.com/office/drawing/2014/main" id="{4B71D341-9C0A-B2AF-B026-54C270A4F64C}"/>
              </a:ext>
            </a:extLst>
          </p:cNvPr>
          <p:cNvGrpSpPr/>
          <p:nvPr/>
        </p:nvGrpSpPr>
        <p:grpSpPr>
          <a:xfrm>
            <a:off x="6790325" y="2499960"/>
            <a:ext cx="1982426" cy="1110346"/>
            <a:chOff x="1747258" y="1133884"/>
            <a:chExt cx="1982426" cy="1110346"/>
          </a:xfrm>
        </p:grpSpPr>
        <p:sp>
          <p:nvSpPr>
            <p:cNvPr id="51" name="楕円 50">
              <a:extLst>
                <a:ext uri="{FF2B5EF4-FFF2-40B4-BE49-F238E27FC236}">
                  <a16:creationId xmlns:a16="http://schemas.microsoft.com/office/drawing/2014/main" id="{48705674-673A-9F1C-008C-15993B7A10D2}"/>
                </a:ext>
              </a:extLst>
            </p:cNvPr>
            <p:cNvSpPr/>
            <p:nvPr/>
          </p:nvSpPr>
          <p:spPr bwMode="auto">
            <a:xfrm>
              <a:off x="1747258" y="1133884"/>
              <a:ext cx="1982426" cy="1110346"/>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2007962" y="1321614"/>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grpSp>
      <p:grpSp>
        <p:nvGrpSpPr>
          <p:cNvPr id="53" name="グループ化 52">
            <a:extLst>
              <a:ext uri="{FF2B5EF4-FFF2-40B4-BE49-F238E27FC236}">
                <a16:creationId xmlns:a16="http://schemas.microsoft.com/office/drawing/2014/main" id="{F7FC771C-77C4-1975-2CE9-6A06FD1D3803}"/>
              </a:ext>
            </a:extLst>
          </p:cNvPr>
          <p:cNvGrpSpPr/>
          <p:nvPr/>
        </p:nvGrpSpPr>
        <p:grpSpPr>
          <a:xfrm>
            <a:off x="6087036" y="3875440"/>
            <a:ext cx="1982426" cy="1110346"/>
            <a:chOff x="1747258" y="1133884"/>
            <a:chExt cx="1982426" cy="1110346"/>
          </a:xfrm>
        </p:grpSpPr>
        <p:sp>
          <p:nvSpPr>
            <p:cNvPr id="54" name="楕円 53">
              <a:extLst>
                <a:ext uri="{FF2B5EF4-FFF2-40B4-BE49-F238E27FC236}">
                  <a16:creationId xmlns:a16="http://schemas.microsoft.com/office/drawing/2014/main" id="{0ED9254F-011E-1F65-75BC-5D707B8A29FF}"/>
                </a:ext>
              </a:extLst>
            </p:cNvPr>
            <p:cNvSpPr/>
            <p:nvPr/>
          </p:nvSpPr>
          <p:spPr bwMode="auto">
            <a:xfrm>
              <a:off x="1747258" y="1133884"/>
              <a:ext cx="1982426" cy="1110346"/>
            </a:xfrm>
            <a:prstGeom prst="ellipse">
              <a:avLst/>
            </a:prstGeom>
            <a:solidFill>
              <a:srgbClr val="FFD7C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1802570" y="128851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26</a:t>
            </a:fld>
            <a:endParaRPr lang="en-US" altLang="ja-JP" dirty="0"/>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1580"/>
                                        <p:tgtEl>
                                          <p:spTgt spid="8">
                                            <p:txEl>
                                              <p:pRg st="0" end="0"/>
                                            </p:txEl>
                                          </p:spTgt>
                                        </p:tgtEl>
                                      </p:cBhvr>
                                    </p:animEffect>
                                  </p:childTnLst>
                                </p:cTn>
                              </p:par>
                            </p:childTnLst>
                          </p:cTn>
                        </p:par>
                        <p:par>
                          <p:cTn id="48" fill="hold">
                            <p:stCondLst>
                              <p:cond delay="1580"/>
                            </p:stCondLst>
                            <p:childTnLst>
                              <p:par>
                                <p:cTn id="49" presetID="22" presetClass="entr" presetSubtype="8"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wipe(left)">
                                      <p:cBhvr>
                                        <p:cTn id="51" dur="1800"/>
                                        <p:tgtEl>
                                          <p:spTgt spid="8">
                                            <p:txEl>
                                              <p:pRg st="1" end="1"/>
                                            </p:txEl>
                                          </p:spTgt>
                                        </p:tgtEl>
                                      </p:cBhvr>
                                    </p:animEffect>
                                  </p:childTnLst>
                                </p:cTn>
                              </p:par>
                            </p:childTnLst>
                          </p:cTn>
                        </p:par>
                        <p:par>
                          <p:cTn id="52" fill="hold">
                            <p:stCondLst>
                              <p:cond delay="3380"/>
                            </p:stCondLst>
                            <p:childTnLst>
                              <p:par>
                                <p:cTn id="53" presetID="22" presetClass="entr" presetSubtype="8"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wipe(left)">
                                      <p:cBhvr>
                                        <p:cTn id="55" dur="16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27</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190151" y="92646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8221" y="4787785"/>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2" name="グループ化 1">
            <a:extLst>
              <a:ext uri="{FF2B5EF4-FFF2-40B4-BE49-F238E27FC236}">
                <a16:creationId xmlns:a16="http://schemas.microsoft.com/office/drawing/2014/main" id="{F12FFCFF-AB29-5A66-4CF3-02B53B9E8556}"/>
              </a:ext>
            </a:extLst>
          </p:cNvPr>
          <p:cNvGrpSpPr/>
          <p:nvPr/>
        </p:nvGrpSpPr>
        <p:grpSpPr>
          <a:xfrm>
            <a:off x="1332596" y="1492804"/>
            <a:ext cx="7408277" cy="4473133"/>
            <a:chOff x="1222872" y="1553378"/>
            <a:chExt cx="7645002" cy="4616068"/>
          </a:xfrm>
        </p:grpSpPr>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6" name="図 25">
              <a:extLst>
                <a:ext uri="{FF2B5EF4-FFF2-40B4-BE49-F238E27FC236}">
                  <a16:creationId xmlns:a16="http://schemas.microsoft.com/office/drawing/2014/main" id="{AA2C944F-3BC0-4B17-B36A-F6F412F90F48}"/>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720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750"/>
                                        <p:tgtEl>
                                          <p:spTgt spid="2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F4F96-D909-3759-1C33-93337C0AA144}"/>
            </a:ext>
          </a:extLst>
        </p:cNvPr>
        <p:cNvGrpSpPr/>
        <p:nvPr/>
      </p:nvGrpSpPr>
      <p:grpSpPr>
        <a:xfrm>
          <a:off x="0" y="0"/>
          <a:ext cx="0" cy="0"/>
          <a:chOff x="0" y="0"/>
          <a:chExt cx="0" cy="0"/>
        </a:xfrm>
      </p:grpSpPr>
      <p:sp>
        <p:nvSpPr>
          <p:cNvPr id="2" name="スライド番号プレースホルダー 55">
            <a:extLst>
              <a:ext uri="{FF2B5EF4-FFF2-40B4-BE49-F238E27FC236}">
                <a16:creationId xmlns:a16="http://schemas.microsoft.com/office/drawing/2014/main" id="{05897911-1FFF-D941-7290-44F086477047}"/>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28</a:t>
            </a:fld>
            <a:endParaRPr lang="en-US" altLang="ja-JP" dirty="0"/>
          </a:p>
        </p:txBody>
      </p:sp>
      <p:sp>
        <p:nvSpPr>
          <p:cNvPr id="3" name="Rectangle 14">
            <a:extLst>
              <a:ext uri="{FF2B5EF4-FFF2-40B4-BE49-F238E27FC236}">
                <a16:creationId xmlns:a16="http://schemas.microsoft.com/office/drawing/2014/main" id="{B823E98A-E03B-BB19-59F3-A8A129F444B7}"/>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静岡県のホームページの紹介</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72" name="グループ化 71">
            <a:extLst>
              <a:ext uri="{FF2B5EF4-FFF2-40B4-BE49-F238E27FC236}">
                <a16:creationId xmlns:a16="http://schemas.microsoft.com/office/drawing/2014/main" id="{42B0EA0D-FA2B-8541-F524-BE2F98660CEB}"/>
              </a:ext>
            </a:extLst>
          </p:cNvPr>
          <p:cNvGrpSpPr/>
          <p:nvPr/>
        </p:nvGrpSpPr>
        <p:grpSpPr>
          <a:xfrm>
            <a:off x="349447" y="1061292"/>
            <a:ext cx="8589601" cy="5628779"/>
            <a:chOff x="349447" y="1061292"/>
            <a:chExt cx="8589601" cy="5628779"/>
          </a:xfrm>
        </p:grpSpPr>
        <p:grpSp>
          <p:nvGrpSpPr>
            <p:cNvPr id="16" name="グループ化 15">
              <a:extLst>
                <a:ext uri="{FF2B5EF4-FFF2-40B4-BE49-F238E27FC236}">
                  <a16:creationId xmlns:a16="http://schemas.microsoft.com/office/drawing/2014/main" id="{51D39A33-9397-C6F0-6BAC-D1340B760D6F}"/>
                </a:ext>
              </a:extLst>
            </p:cNvPr>
            <p:cNvGrpSpPr/>
            <p:nvPr/>
          </p:nvGrpSpPr>
          <p:grpSpPr>
            <a:xfrm>
              <a:off x="5200651" y="4270949"/>
              <a:ext cx="3378198" cy="1888899"/>
              <a:chOff x="4786169" y="3606800"/>
              <a:chExt cx="3958604" cy="2213429"/>
            </a:xfrm>
          </p:grpSpPr>
          <p:sp>
            <p:nvSpPr>
              <p:cNvPr id="17" name="正方形/長方形 16">
                <a:extLst>
                  <a:ext uri="{FF2B5EF4-FFF2-40B4-BE49-F238E27FC236}">
                    <a16:creationId xmlns:a16="http://schemas.microsoft.com/office/drawing/2014/main" id="{01122707-38A9-7875-CE19-21212DB0B2F1}"/>
                  </a:ext>
                </a:extLst>
              </p:cNvPr>
              <p:cNvSpPr/>
              <p:nvPr/>
            </p:nvSpPr>
            <p:spPr>
              <a:xfrm>
                <a:off x="4786169" y="3606800"/>
                <a:ext cx="3958604" cy="2213429"/>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3A727BC2-1FF0-3960-8A45-1F1F554051B0}"/>
                  </a:ext>
                </a:extLst>
              </p:cNvPr>
              <p:cNvGrpSpPr/>
              <p:nvPr/>
            </p:nvGrpSpPr>
            <p:grpSpPr>
              <a:xfrm>
                <a:off x="5007429" y="4127500"/>
                <a:ext cx="870857" cy="228599"/>
                <a:chOff x="5007429" y="4127500"/>
                <a:chExt cx="870857" cy="228599"/>
              </a:xfrm>
            </p:grpSpPr>
            <p:sp>
              <p:nvSpPr>
                <p:cNvPr id="54" name="正方形/長方形 53">
                  <a:extLst>
                    <a:ext uri="{FF2B5EF4-FFF2-40B4-BE49-F238E27FC236}">
                      <a16:creationId xmlns:a16="http://schemas.microsoft.com/office/drawing/2014/main" id="{0EE61C1C-3A6D-AEB3-DCD0-BE255EB06CDE}"/>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Text Box 12">
                  <a:extLst>
                    <a:ext uri="{FF2B5EF4-FFF2-40B4-BE49-F238E27FC236}">
                      <a16:creationId xmlns:a16="http://schemas.microsoft.com/office/drawing/2014/main" id="{EB62FCCD-7632-CA86-4878-ADF218F80325}"/>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井口 卓也</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9" name="グループ化 18">
                <a:extLst>
                  <a:ext uri="{FF2B5EF4-FFF2-40B4-BE49-F238E27FC236}">
                    <a16:creationId xmlns:a16="http://schemas.microsoft.com/office/drawing/2014/main" id="{EBF83604-E9D7-2175-16C8-7814C229EEE6}"/>
                  </a:ext>
                </a:extLst>
              </p:cNvPr>
              <p:cNvGrpSpPr/>
              <p:nvPr/>
            </p:nvGrpSpPr>
            <p:grpSpPr>
              <a:xfrm>
                <a:off x="5934529" y="4127500"/>
                <a:ext cx="2609396" cy="228600"/>
                <a:chOff x="5934529" y="4127500"/>
                <a:chExt cx="2609396" cy="228600"/>
              </a:xfrm>
            </p:grpSpPr>
            <p:sp>
              <p:nvSpPr>
                <p:cNvPr id="52" name="正方形/長方形 51">
                  <a:extLst>
                    <a:ext uri="{FF2B5EF4-FFF2-40B4-BE49-F238E27FC236}">
                      <a16:creationId xmlns:a16="http://schemas.microsoft.com/office/drawing/2014/main" id="{F6864C7A-5F16-2D9C-33DB-525F05B8FF58}"/>
                    </a:ext>
                  </a:extLst>
                </p:cNvPr>
                <p:cNvSpPr/>
                <p:nvPr/>
              </p:nvSpPr>
              <p:spPr>
                <a:xfrm>
                  <a:off x="5934529" y="4127500"/>
                  <a:ext cx="2609396"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Text Box 12">
                  <a:extLst>
                    <a:ext uri="{FF2B5EF4-FFF2-40B4-BE49-F238E27FC236}">
                      <a16:creationId xmlns:a16="http://schemas.microsoft.com/office/drawing/2014/main" id="{139885B2-AAF6-D481-2C46-55B42FB362B8}"/>
                    </a:ext>
                  </a:extLst>
                </p:cNvPr>
                <p:cNvSpPr txBox="1">
                  <a:spLocks noChangeArrowheads="1"/>
                </p:cNvSpPr>
                <p:nvPr/>
              </p:nvSpPr>
              <p:spPr bwMode="auto">
                <a:xfrm>
                  <a:off x="6081488" y="4173491"/>
                  <a:ext cx="1157103"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静岡市立清水興津小学校</a:t>
                  </a:r>
                  <a:endParaRPr lang="ja-JP" altLang="en-US" sz="700" dirty="0">
                    <a:latin typeface="HGPｺﾞｼｯｸE" panose="020B0900000000000000" pitchFamily="50" charset="-128"/>
                    <a:ea typeface="HGPｺﾞｼｯｸE" panose="020B0900000000000000" pitchFamily="50" charset="-128"/>
                  </a:endParaRPr>
                </a:p>
              </p:txBody>
            </p:sp>
          </p:grpSp>
          <p:sp>
            <p:nvSpPr>
              <p:cNvPr id="20" name="角丸四角形 19">
                <a:extLst>
                  <a:ext uri="{FF2B5EF4-FFF2-40B4-BE49-F238E27FC236}">
                    <a16:creationId xmlns:a16="http://schemas.microsoft.com/office/drawing/2014/main" id="{51887438-4C75-6F2E-A0F2-17FDE0CFC00C}"/>
                  </a:ext>
                </a:extLst>
              </p:cNvPr>
              <p:cNvSpPr/>
              <p:nvPr/>
            </p:nvSpPr>
            <p:spPr>
              <a:xfrm>
                <a:off x="4990686" y="3766457"/>
                <a:ext cx="2588607" cy="26011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spc="70">
                    <a:solidFill>
                      <a:srgbClr val="FFFFFF"/>
                    </a:solidFill>
                    <a:effectLst/>
                    <a:latin typeface="Helvetica" pitchFamily="2" charset="0"/>
                  </a:rPr>
                  <a:t>編集に協力していただいた先生（敬称略）</a:t>
                </a:r>
              </a:p>
            </p:txBody>
          </p:sp>
          <p:sp>
            <p:nvSpPr>
              <p:cNvPr id="21" name="テキスト ボックス 20">
                <a:extLst>
                  <a:ext uri="{FF2B5EF4-FFF2-40B4-BE49-F238E27FC236}">
                    <a16:creationId xmlns:a16="http://schemas.microsoft.com/office/drawing/2014/main" id="{A5F99508-61AD-7D7B-8B17-8F6907168A9C}"/>
                  </a:ext>
                </a:extLst>
              </p:cNvPr>
              <p:cNvSpPr txBox="1"/>
              <p:nvPr/>
            </p:nvSpPr>
            <p:spPr>
              <a:xfrm>
                <a:off x="7526969" y="3848052"/>
                <a:ext cx="964003" cy="216393"/>
              </a:xfrm>
              <a:prstGeom prst="rect">
                <a:avLst/>
              </a:prstGeom>
              <a:noFill/>
            </p:spPr>
            <p:txBody>
              <a:bodyPr wrap="none" rtlCol="0">
                <a:spAutoFit/>
              </a:bodyPr>
              <a:lstStyle/>
              <a:p>
                <a:pPr algn="ctr"/>
                <a:r>
                  <a:rPr lang="ja-JP" altLang="en-US" sz="600">
                    <a:latin typeface="HGPGothicE" panose="020B0900000000000000" pitchFamily="34" charset="-128"/>
                    <a:ea typeface="HGPGothicE" panose="020B0900000000000000" pitchFamily="34" charset="-128"/>
                  </a:rPr>
                  <a:t>（令和７年３月現在）</a:t>
                </a:r>
              </a:p>
            </p:txBody>
          </p:sp>
          <p:grpSp>
            <p:nvGrpSpPr>
              <p:cNvPr id="22" name="グループ化 21">
                <a:extLst>
                  <a:ext uri="{FF2B5EF4-FFF2-40B4-BE49-F238E27FC236}">
                    <a16:creationId xmlns:a16="http://schemas.microsoft.com/office/drawing/2014/main" id="{ACD23F74-C75A-2A99-4B73-C90B8F62778C}"/>
                  </a:ext>
                </a:extLst>
              </p:cNvPr>
              <p:cNvGrpSpPr/>
              <p:nvPr/>
            </p:nvGrpSpPr>
            <p:grpSpPr>
              <a:xfrm>
                <a:off x="5007429" y="4381500"/>
                <a:ext cx="870857" cy="228599"/>
                <a:chOff x="5007429" y="4127500"/>
                <a:chExt cx="870857" cy="228599"/>
              </a:xfrm>
            </p:grpSpPr>
            <p:sp>
              <p:nvSpPr>
                <p:cNvPr id="50" name="正方形/長方形 49">
                  <a:extLst>
                    <a:ext uri="{FF2B5EF4-FFF2-40B4-BE49-F238E27FC236}">
                      <a16:creationId xmlns:a16="http://schemas.microsoft.com/office/drawing/2014/main" id="{0989A60C-1294-C806-1C53-4CEEA02FEC2D}"/>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Text Box 12">
                  <a:extLst>
                    <a:ext uri="{FF2B5EF4-FFF2-40B4-BE49-F238E27FC236}">
                      <a16:creationId xmlns:a16="http://schemas.microsoft.com/office/drawing/2014/main" id="{659CB2CC-D2A7-4BE4-0E25-22BCA3AAED39}"/>
                    </a:ext>
                  </a:extLst>
                </p:cNvPr>
                <p:cNvSpPr txBox="1">
                  <a:spLocks noChangeArrowheads="1"/>
                </p:cNvSpPr>
                <p:nvPr/>
              </p:nvSpPr>
              <p:spPr bwMode="auto">
                <a:xfrm>
                  <a:off x="5109031" y="4173491"/>
                  <a:ext cx="351264"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木内 敦</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3" name="グループ化 22">
                <a:extLst>
                  <a:ext uri="{FF2B5EF4-FFF2-40B4-BE49-F238E27FC236}">
                    <a16:creationId xmlns:a16="http://schemas.microsoft.com/office/drawing/2014/main" id="{16C56E41-30A4-EEF9-1C06-AAE9613FE927}"/>
                  </a:ext>
                </a:extLst>
              </p:cNvPr>
              <p:cNvGrpSpPr/>
              <p:nvPr/>
            </p:nvGrpSpPr>
            <p:grpSpPr>
              <a:xfrm>
                <a:off x="5934529" y="4381500"/>
                <a:ext cx="2609396" cy="228599"/>
                <a:chOff x="5934529" y="4127500"/>
                <a:chExt cx="2609396" cy="228599"/>
              </a:xfrm>
            </p:grpSpPr>
            <p:sp>
              <p:nvSpPr>
                <p:cNvPr id="48" name="正方形/長方形 47">
                  <a:extLst>
                    <a:ext uri="{FF2B5EF4-FFF2-40B4-BE49-F238E27FC236}">
                      <a16:creationId xmlns:a16="http://schemas.microsoft.com/office/drawing/2014/main" id="{9AB956B1-D7AE-9B2E-DDFF-0FF7E61B582D}"/>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Text Box 12">
                  <a:extLst>
                    <a:ext uri="{FF2B5EF4-FFF2-40B4-BE49-F238E27FC236}">
                      <a16:creationId xmlns:a16="http://schemas.microsoft.com/office/drawing/2014/main" id="{2DE4F025-BBD9-165C-3673-B62AB2E16843}"/>
                    </a:ext>
                  </a:extLst>
                </p:cNvPr>
                <p:cNvSpPr txBox="1">
                  <a:spLocks noChangeArrowheads="1"/>
                </p:cNvSpPr>
                <p:nvPr/>
              </p:nvSpPr>
              <p:spPr bwMode="auto">
                <a:xfrm>
                  <a:off x="6081488" y="4173491"/>
                  <a:ext cx="1051912"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静岡市立長田東小学校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4" name="グループ化 23">
                <a:extLst>
                  <a:ext uri="{FF2B5EF4-FFF2-40B4-BE49-F238E27FC236}">
                    <a16:creationId xmlns:a16="http://schemas.microsoft.com/office/drawing/2014/main" id="{21E37813-D3C8-E422-FB55-3C2EF0A10BDD}"/>
                  </a:ext>
                </a:extLst>
              </p:cNvPr>
              <p:cNvGrpSpPr/>
              <p:nvPr/>
            </p:nvGrpSpPr>
            <p:grpSpPr>
              <a:xfrm>
                <a:off x="5007429" y="4635500"/>
                <a:ext cx="870857" cy="228599"/>
                <a:chOff x="5007429" y="4127500"/>
                <a:chExt cx="870857" cy="228599"/>
              </a:xfrm>
            </p:grpSpPr>
            <p:sp>
              <p:nvSpPr>
                <p:cNvPr id="46" name="正方形/長方形 45">
                  <a:extLst>
                    <a:ext uri="{FF2B5EF4-FFF2-40B4-BE49-F238E27FC236}">
                      <a16:creationId xmlns:a16="http://schemas.microsoft.com/office/drawing/2014/main" id="{F3AAB42F-756B-AB94-79C3-25A6B4FD5503}"/>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Text Box 12">
                  <a:extLst>
                    <a:ext uri="{FF2B5EF4-FFF2-40B4-BE49-F238E27FC236}">
                      <a16:creationId xmlns:a16="http://schemas.microsoft.com/office/drawing/2014/main" id="{07BA8C63-1B46-0457-DD1C-69411C8A9604}"/>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杉山 勇人</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5" name="グループ化 24">
                <a:extLst>
                  <a:ext uri="{FF2B5EF4-FFF2-40B4-BE49-F238E27FC236}">
                    <a16:creationId xmlns:a16="http://schemas.microsoft.com/office/drawing/2014/main" id="{693AE4B3-DCBD-A4A2-4678-A41803195FDE}"/>
                  </a:ext>
                </a:extLst>
              </p:cNvPr>
              <p:cNvGrpSpPr/>
              <p:nvPr/>
            </p:nvGrpSpPr>
            <p:grpSpPr>
              <a:xfrm>
                <a:off x="5934529" y="4635500"/>
                <a:ext cx="2609396" cy="228599"/>
                <a:chOff x="5934529" y="4127500"/>
                <a:chExt cx="2609396" cy="228599"/>
              </a:xfrm>
            </p:grpSpPr>
            <p:sp>
              <p:nvSpPr>
                <p:cNvPr id="44" name="正方形/長方形 43">
                  <a:extLst>
                    <a:ext uri="{FF2B5EF4-FFF2-40B4-BE49-F238E27FC236}">
                      <a16:creationId xmlns:a16="http://schemas.microsoft.com/office/drawing/2014/main" id="{042AA29B-59E8-E3FE-E56B-D8F79D754995}"/>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ext Box 12">
                  <a:extLst>
                    <a:ext uri="{FF2B5EF4-FFF2-40B4-BE49-F238E27FC236}">
                      <a16:creationId xmlns:a16="http://schemas.microsoft.com/office/drawing/2014/main" id="{0153A0BB-9A50-4420-E7BE-655BFB65B16D}"/>
                    </a:ext>
                  </a:extLst>
                </p:cNvPr>
                <p:cNvSpPr txBox="1">
                  <a:spLocks noChangeArrowheads="1"/>
                </p:cNvSpPr>
                <p:nvPr/>
              </p:nvSpPr>
              <p:spPr bwMode="auto">
                <a:xfrm>
                  <a:off x="6081488" y="4173491"/>
                  <a:ext cx="136748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富士宮市立富士宮第四中学校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6" name="グループ化 25">
                <a:extLst>
                  <a:ext uri="{FF2B5EF4-FFF2-40B4-BE49-F238E27FC236}">
                    <a16:creationId xmlns:a16="http://schemas.microsoft.com/office/drawing/2014/main" id="{E152262B-FB37-E147-5DFB-58682F074026}"/>
                  </a:ext>
                </a:extLst>
              </p:cNvPr>
              <p:cNvGrpSpPr/>
              <p:nvPr/>
            </p:nvGrpSpPr>
            <p:grpSpPr>
              <a:xfrm>
                <a:off x="5007429" y="4883150"/>
                <a:ext cx="870857" cy="228599"/>
                <a:chOff x="5007429" y="4127500"/>
                <a:chExt cx="870857" cy="228599"/>
              </a:xfrm>
            </p:grpSpPr>
            <p:sp>
              <p:nvSpPr>
                <p:cNvPr id="42" name="正方形/長方形 41">
                  <a:extLst>
                    <a:ext uri="{FF2B5EF4-FFF2-40B4-BE49-F238E27FC236}">
                      <a16:creationId xmlns:a16="http://schemas.microsoft.com/office/drawing/2014/main" id="{0771C289-577B-E035-E5E1-BDFB8B7A3FD0}"/>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Text Box 12">
                  <a:extLst>
                    <a:ext uri="{FF2B5EF4-FFF2-40B4-BE49-F238E27FC236}">
                      <a16:creationId xmlns:a16="http://schemas.microsoft.com/office/drawing/2014/main" id="{C51C106E-C46B-B211-D2E2-ED6CE27D0B9F}"/>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深田 剛矢</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7" name="グループ化 26">
                <a:extLst>
                  <a:ext uri="{FF2B5EF4-FFF2-40B4-BE49-F238E27FC236}">
                    <a16:creationId xmlns:a16="http://schemas.microsoft.com/office/drawing/2014/main" id="{1C52A995-55D9-BF07-55AB-C090F4C16C7E}"/>
                  </a:ext>
                </a:extLst>
              </p:cNvPr>
              <p:cNvGrpSpPr/>
              <p:nvPr/>
            </p:nvGrpSpPr>
            <p:grpSpPr>
              <a:xfrm>
                <a:off x="5934529" y="4883150"/>
                <a:ext cx="2609396" cy="228599"/>
                <a:chOff x="5934529" y="4127500"/>
                <a:chExt cx="2609396" cy="228599"/>
              </a:xfrm>
            </p:grpSpPr>
            <p:sp>
              <p:nvSpPr>
                <p:cNvPr id="40" name="正方形/長方形 39">
                  <a:extLst>
                    <a:ext uri="{FF2B5EF4-FFF2-40B4-BE49-F238E27FC236}">
                      <a16:creationId xmlns:a16="http://schemas.microsoft.com/office/drawing/2014/main" id="{4A201D3C-BCF5-3DB4-ED99-64F33160C87B}"/>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Text Box 12">
                  <a:extLst>
                    <a:ext uri="{FF2B5EF4-FFF2-40B4-BE49-F238E27FC236}">
                      <a16:creationId xmlns:a16="http://schemas.microsoft.com/office/drawing/2014/main" id="{D945C536-1E51-4A96-CA2F-62E2C2B41E57}"/>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掛川市立千浜小学校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8" name="グループ化 27">
                <a:extLst>
                  <a:ext uri="{FF2B5EF4-FFF2-40B4-BE49-F238E27FC236}">
                    <a16:creationId xmlns:a16="http://schemas.microsoft.com/office/drawing/2014/main" id="{AC021748-9CAD-29A8-8A3E-AEC5F2A99731}"/>
                  </a:ext>
                </a:extLst>
              </p:cNvPr>
              <p:cNvGrpSpPr/>
              <p:nvPr/>
            </p:nvGrpSpPr>
            <p:grpSpPr>
              <a:xfrm>
                <a:off x="5007429" y="5133975"/>
                <a:ext cx="870857" cy="228599"/>
                <a:chOff x="5007429" y="4127500"/>
                <a:chExt cx="870857" cy="228599"/>
              </a:xfrm>
            </p:grpSpPr>
            <p:sp>
              <p:nvSpPr>
                <p:cNvPr id="38" name="正方形/長方形 37">
                  <a:extLst>
                    <a:ext uri="{FF2B5EF4-FFF2-40B4-BE49-F238E27FC236}">
                      <a16:creationId xmlns:a16="http://schemas.microsoft.com/office/drawing/2014/main" id="{A4F6EBD1-EC93-99B3-4E27-D37574767472}"/>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Text Box 12">
                  <a:extLst>
                    <a:ext uri="{FF2B5EF4-FFF2-40B4-BE49-F238E27FC236}">
                      <a16:creationId xmlns:a16="http://schemas.microsoft.com/office/drawing/2014/main" id="{8EEC57DE-F24E-A0DC-E21A-CF6625F99EAD}"/>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美松 光輝</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29" name="グループ化 28">
                <a:extLst>
                  <a:ext uri="{FF2B5EF4-FFF2-40B4-BE49-F238E27FC236}">
                    <a16:creationId xmlns:a16="http://schemas.microsoft.com/office/drawing/2014/main" id="{AA1DB668-3106-3F95-C946-D5BE7E1F45E4}"/>
                  </a:ext>
                </a:extLst>
              </p:cNvPr>
              <p:cNvGrpSpPr/>
              <p:nvPr/>
            </p:nvGrpSpPr>
            <p:grpSpPr>
              <a:xfrm>
                <a:off x="5934529" y="5133975"/>
                <a:ext cx="2609396" cy="228599"/>
                <a:chOff x="5934529" y="4127500"/>
                <a:chExt cx="2609396" cy="228599"/>
              </a:xfrm>
            </p:grpSpPr>
            <p:sp>
              <p:nvSpPr>
                <p:cNvPr id="36" name="正方形/長方形 35">
                  <a:extLst>
                    <a:ext uri="{FF2B5EF4-FFF2-40B4-BE49-F238E27FC236}">
                      <a16:creationId xmlns:a16="http://schemas.microsoft.com/office/drawing/2014/main" id="{10CED52F-01FB-42B0-A005-E81B244D1DEB}"/>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Text Box 12">
                  <a:extLst>
                    <a:ext uri="{FF2B5EF4-FFF2-40B4-BE49-F238E27FC236}">
                      <a16:creationId xmlns:a16="http://schemas.microsoft.com/office/drawing/2014/main" id="{E0854199-C340-0035-F40F-224C2B1DA8D7}"/>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静岡市立蒲原中学校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30" name="グループ化 29">
                <a:extLst>
                  <a:ext uri="{FF2B5EF4-FFF2-40B4-BE49-F238E27FC236}">
                    <a16:creationId xmlns:a16="http://schemas.microsoft.com/office/drawing/2014/main" id="{612707C9-2FE5-7D75-3FE1-278E3F3591AB}"/>
                  </a:ext>
                </a:extLst>
              </p:cNvPr>
              <p:cNvGrpSpPr/>
              <p:nvPr/>
            </p:nvGrpSpPr>
            <p:grpSpPr>
              <a:xfrm>
                <a:off x="5007429" y="5387975"/>
                <a:ext cx="870857" cy="228599"/>
                <a:chOff x="5007429" y="4127500"/>
                <a:chExt cx="870857" cy="228599"/>
              </a:xfrm>
            </p:grpSpPr>
            <p:sp>
              <p:nvSpPr>
                <p:cNvPr id="34" name="正方形/長方形 33">
                  <a:extLst>
                    <a:ext uri="{FF2B5EF4-FFF2-40B4-BE49-F238E27FC236}">
                      <a16:creationId xmlns:a16="http://schemas.microsoft.com/office/drawing/2014/main" id="{9D967610-3BDF-972A-F4DB-ED590F351368}"/>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Text Box 12">
                  <a:extLst>
                    <a:ext uri="{FF2B5EF4-FFF2-40B4-BE49-F238E27FC236}">
                      <a16:creationId xmlns:a16="http://schemas.microsoft.com/office/drawing/2014/main" id="{5AB411EC-6EFA-8CE9-4525-34F46AF9CC8B}"/>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横山 慎吾</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31" name="グループ化 30">
                <a:extLst>
                  <a:ext uri="{FF2B5EF4-FFF2-40B4-BE49-F238E27FC236}">
                    <a16:creationId xmlns:a16="http://schemas.microsoft.com/office/drawing/2014/main" id="{A04BF499-DA92-2CDB-06B8-9F23EF96A807}"/>
                  </a:ext>
                </a:extLst>
              </p:cNvPr>
              <p:cNvGrpSpPr/>
              <p:nvPr/>
            </p:nvGrpSpPr>
            <p:grpSpPr>
              <a:xfrm>
                <a:off x="5934529" y="5387975"/>
                <a:ext cx="2609396" cy="228599"/>
                <a:chOff x="5934529" y="4127500"/>
                <a:chExt cx="2609396" cy="228599"/>
              </a:xfrm>
            </p:grpSpPr>
            <p:sp>
              <p:nvSpPr>
                <p:cNvPr id="32" name="正方形/長方形 31">
                  <a:extLst>
                    <a:ext uri="{FF2B5EF4-FFF2-40B4-BE49-F238E27FC236}">
                      <a16:creationId xmlns:a16="http://schemas.microsoft.com/office/drawing/2014/main" id="{40555C4C-95DD-8C9D-E719-FAEC0BB29274}"/>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Text Box 12">
                  <a:extLst>
                    <a:ext uri="{FF2B5EF4-FFF2-40B4-BE49-F238E27FC236}">
                      <a16:creationId xmlns:a16="http://schemas.microsoft.com/office/drawing/2014/main" id="{B5A8ADE8-CF9C-B0FC-0663-F6AFCB93B6DE}"/>
                    </a:ext>
                  </a:extLst>
                </p:cNvPr>
                <p:cNvSpPr txBox="1">
                  <a:spLocks noChangeArrowheads="1"/>
                </p:cNvSpPr>
                <p:nvPr/>
              </p:nvSpPr>
              <p:spPr bwMode="auto">
                <a:xfrm>
                  <a:off x="6081488" y="4173491"/>
                  <a:ext cx="1051912"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掛川市立原野谷中学校</a:t>
                  </a:r>
                  <a:endParaRPr lang="ja-JP" altLang="en-US" sz="700" dirty="0">
                    <a:latin typeface="HGPｺﾞｼｯｸE" panose="020B0900000000000000" pitchFamily="50" charset="-128"/>
                    <a:ea typeface="HGPｺﾞｼｯｸE" panose="020B0900000000000000" pitchFamily="50" charset="-128"/>
                  </a:endParaRPr>
                </a:p>
              </p:txBody>
            </p:sp>
          </p:grpSp>
        </p:grpSp>
        <p:sp>
          <p:nvSpPr>
            <p:cNvPr id="56" name="正方形/長方形 55">
              <a:extLst>
                <a:ext uri="{FF2B5EF4-FFF2-40B4-BE49-F238E27FC236}">
                  <a16:creationId xmlns:a16="http://schemas.microsoft.com/office/drawing/2014/main" id="{F8ED9534-72A8-2B2B-CF35-163A1ADD8B5F}"/>
                </a:ext>
              </a:extLst>
            </p:cNvPr>
            <p:cNvSpPr/>
            <p:nvPr/>
          </p:nvSpPr>
          <p:spPr>
            <a:xfrm>
              <a:off x="7443041" y="6385735"/>
              <a:ext cx="1297872" cy="239233"/>
            </a:xfrm>
            <a:prstGeom prst="rect">
              <a:avLst/>
            </a:prstGeom>
          </p:spPr>
          <p:txBody>
            <a:bodyPr wrap="square" lIns="0" tIns="0" rIns="0" bIns="0">
              <a:spAutoFit/>
            </a:bodyPr>
            <a:lstStyle/>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編集／静岡県租税教育推進協議会</a:t>
              </a:r>
            </a:p>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発行／名古屋国税局・静岡県</a:t>
              </a:r>
              <a:endParaRPr lang="ja-JP" altLang="en-US" sz="600" dirty="0">
                <a:latin typeface="HGPGothicE" panose="020B0900000000000000" pitchFamily="34" charset="-128"/>
                <a:ea typeface="HGPGothicE" panose="020B0900000000000000" pitchFamily="34" charset="-128"/>
              </a:endParaRPr>
            </a:p>
          </p:txBody>
        </p:sp>
        <p:pic>
          <p:nvPicPr>
            <p:cNvPr id="58" name="図 57" descr="ロゴ&#10;&#10;AI によって生成されたコンテンツは間違っている可能性があります。">
              <a:extLst>
                <a:ext uri="{FF2B5EF4-FFF2-40B4-BE49-F238E27FC236}">
                  <a16:creationId xmlns:a16="http://schemas.microsoft.com/office/drawing/2014/main" id="{F6D73B8C-441B-FD55-D57F-C42DB6808EB3}"/>
                </a:ext>
              </a:extLst>
            </p:cNvPr>
            <p:cNvPicPr>
              <a:picLocks noChangeAspect="1"/>
            </p:cNvPicPr>
            <p:nvPr/>
          </p:nvPicPr>
          <p:blipFill>
            <a:blip r:embed="rId3">
              <a:alphaModFix/>
              <a:extLst>
                <a:ext uri="{28A0092B-C50C-407E-A947-70E740481C1C}">
                  <a14:useLocalDpi xmlns:a14="http://schemas.microsoft.com/office/drawing/2010/main" val="0"/>
                </a:ext>
              </a:extLst>
            </a:blip>
            <a:srcRect l="8926" t="22519" r="7785" b="25867"/>
            <a:stretch/>
          </p:blipFill>
          <p:spPr>
            <a:xfrm>
              <a:off x="6508903" y="6352089"/>
              <a:ext cx="521295" cy="323902"/>
            </a:xfrm>
            <a:prstGeom prst="rect">
              <a:avLst/>
            </a:prstGeom>
          </p:spPr>
        </p:pic>
        <p:sp>
          <p:nvSpPr>
            <p:cNvPr id="60" name="テキスト ボックス 59">
              <a:extLst>
                <a:ext uri="{FF2B5EF4-FFF2-40B4-BE49-F238E27FC236}">
                  <a16:creationId xmlns:a16="http://schemas.microsoft.com/office/drawing/2014/main" id="{A13BBEDC-20FA-7473-C8CB-3763711B7B4E}"/>
                </a:ext>
              </a:extLst>
            </p:cNvPr>
            <p:cNvSpPr txBox="1"/>
            <p:nvPr/>
          </p:nvSpPr>
          <p:spPr>
            <a:xfrm>
              <a:off x="3890830" y="6026971"/>
              <a:ext cx="966931" cy="184666"/>
            </a:xfrm>
            <a:prstGeom prst="rect">
              <a:avLst/>
            </a:prstGeom>
            <a:noFill/>
          </p:spPr>
          <p:txBody>
            <a:bodyPr wrap="none" rtlCol="0">
              <a:spAutoFit/>
            </a:bodyPr>
            <a:lstStyle/>
            <a:p>
              <a:pPr algn="ctr"/>
              <a:r>
                <a:rPr lang="ja-JP" altLang="en-US" sz="600" spc="110">
                  <a:latin typeface="HGPGothicE" panose="020B0900000000000000" pitchFamily="34" charset="-128"/>
                  <a:ea typeface="HGPGothicE" panose="020B0900000000000000" pitchFamily="34" charset="-128"/>
                </a:rPr>
                <a:t>（令和７年３月現在）</a:t>
              </a:r>
            </a:p>
          </p:txBody>
        </p:sp>
        <p:grpSp>
          <p:nvGrpSpPr>
            <p:cNvPr id="65" name="グループ化 64">
              <a:extLst>
                <a:ext uri="{FF2B5EF4-FFF2-40B4-BE49-F238E27FC236}">
                  <a16:creationId xmlns:a16="http://schemas.microsoft.com/office/drawing/2014/main" id="{4424B450-6ACF-A373-F590-C1F99DE32C3F}"/>
                </a:ext>
              </a:extLst>
            </p:cNvPr>
            <p:cNvGrpSpPr/>
            <p:nvPr/>
          </p:nvGrpSpPr>
          <p:grpSpPr>
            <a:xfrm>
              <a:off x="5213962" y="1867854"/>
              <a:ext cx="564776" cy="200055"/>
              <a:chOff x="4841876" y="2131898"/>
              <a:chExt cx="564776" cy="200055"/>
            </a:xfrm>
          </p:grpSpPr>
          <p:sp>
            <p:nvSpPr>
              <p:cNvPr id="66" name="正方形/長方形 65">
                <a:extLst>
                  <a:ext uri="{FF2B5EF4-FFF2-40B4-BE49-F238E27FC236}">
                    <a16:creationId xmlns:a16="http://schemas.microsoft.com/office/drawing/2014/main" id="{61C50912-D9CB-DF86-2604-CAE75265356F}"/>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67" name="テキスト ボックス 66">
                <a:extLst>
                  <a:ext uri="{FF2B5EF4-FFF2-40B4-BE49-F238E27FC236}">
                    <a16:creationId xmlns:a16="http://schemas.microsoft.com/office/drawing/2014/main" id="{1E44822A-93F6-5D34-64DB-C576C3F09721}"/>
                  </a:ext>
                </a:extLst>
              </p:cNvPr>
              <p:cNvSpPr txBox="1"/>
              <p:nvPr/>
            </p:nvSpPr>
            <p:spPr>
              <a:xfrm>
                <a:off x="4854753" y="2131898"/>
                <a:ext cx="551899" cy="200055"/>
              </a:xfrm>
              <a:prstGeom prst="rect">
                <a:avLst/>
              </a:prstGeom>
              <a:noFill/>
            </p:spPr>
            <p:txBody>
              <a:bodyPr wrap="square">
                <a:spAutoFit/>
              </a:bodyPr>
              <a:lstStyle/>
              <a:p>
                <a:r>
                  <a:rPr lang="ja-JP" altLang="en-US" sz="700">
                    <a:latin typeface="HGPGothicE" panose="020B0900000000000000" pitchFamily="34" charset="-128"/>
                    <a:ea typeface="HGPGothicE" panose="020B0900000000000000" pitchFamily="34" charset="-128"/>
                  </a:rPr>
                  <a:t>主な内容</a:t>
                </a:r>
              </a:p>
            </p:txBody>
          </p:sp>
        </p:grpSp>
        <p:sp>
          <p:nvSpPr>
            <p:cNvPr id="68" name="正方形/長方形 67">
              <a:extLst>
                <a:ext uri="{FF2B5EF4-FFF2-40B4-BE49-F238E27FC236}">
                  <a16:creationId xmlns:a16="http://schemas.microsoft.com/office/drawing/2014/main" id="{A8A5CE28-075A-071D-8096-B6744CC20410}"/>
                </a:ext>
              </a:extLst>
            </p:cNvPr>
            <p:cNvSpPr/>
            <p:nvPr/>
          </p:nvSpPr>
          <p:spPr>
            <a:xfrm>
              <a:off x="5139537" y="2099086"/>
              <a:ext cx="3799511" cy="1006301"/>
            </a:xfrm>
            <a:prstGeom prst="rect">
              <a:avLst/>
            </a:prstGeom>
          </p:spPr>
          <p:txBody>
            <a:bodyPr wrap="square" lIns="0" tIns="0" rIns="0" bIns="0">
              <a:spAutoFit/>
            </a:bodyPr>
            <a:lstStyle/>
            <a:p>
              <a:pPr marL="69750">
                <a:lnSpc>
                  <a:spcPct val="150000"/>
                </a:lnSpc>
                <a:buClr>
                  <a:srgbClr val="005BAD"/>
                </a:buClr>
              </a:pPr>
              <a:r>
                <a:rPr lang="ja-JP" altLang="en-US" sz="900">
                  <a:latin typeface="HGPGothicE" panose="020B0900000000000000" pitchFamily="34" charset="-128"/>
                  <a:ea typeface="HGPGothicE" panose="020B0900000000000000" pitchFamily="34" charset="-128"/>
                </a:rPr>
                <a:t>・県の概要</a:t>
              </a:r>
              <a:r>
                <a:rPr lang="ja-JP" altLang="en-US" sz="900">
                  <a:solidFill>
                    <a:schemeClr val="tx1">
                      <a:lumMod val="65000"/>
                      <a:lumOff val="35000"/>
                    </a:schemeClr>
                  </a:solidFill>
                  <a:latin typeface="HGPGothicE" panose="020B0900000000000000" pitchFamily="34" charset="-128"/>
                  <a:ea typeface="HGPGothicE" panose="020B0900000000000000" pitchFamily="34" charset="-128"/>
                </a:rPr>
                <a:t>：県の税金の仕組み</a:t>
              </a:r>
            </a:p>
            <a:p>
              <a:pPr marL="69750">
                <a:lnSpc>
                  <a:spcPct val="150000"/>
                </a:lnSpc>
                <a:buClr>
                  <a:srgbClr val="005BAD"/>
                </a:buClr>
              </a:pPr>
              <a:r>
                <a:rPr lang="ja-JP" altLang="en-US" sz="900">
                  <a:latin typeface="HGPGothicE" panose="020B0900000000000000" pitchFamily="34" charset="-128"/>
                  <a:ea typeface="HGPGothicE" panose="020B0900000000000000" pitchFamily="34" charset="-128"/>
                </a:rPr>
                <a:t>・統計センターしずおか</a:t>
              </a:r>
              <a:r>
                <a:rPr lang="ja-JP" altLang="en-US" sz="900">
                  <a:solidFill>
                    <a:schemeClr val="tx1">
                      <a:lumMod val="65000"/>
                      <a:lumOff val="35000"/>
                    </a:schemeClr>
                  </a:solidFill>
                  <a:latin typeface="HGPGothicE" panose="020B0900000000000000" pitchFamily="34" charset="-128"/>
                  <a:ea typeface="HGPGothicE" panose="020B0900000000000000" pitchFamily="34" charset="-128"/>
                </a:rPr>
                <a:t>：県の人口、経済などのいろいろな統計情報</a:t>
              </a:r>
            </a:p>
            <a:p>
              <a:pPr marL="69750">
                <a:lnSpc>
                  <a:spcPct val="150000"/>
                </a:lnSpc>
                <a:buClr>
                  <a:srgbClr val="005BAD"/>
                </a:buClr>
              </a:pPr>
              <a:r>
                <a:rPr lang="ja-JP" altLang="en-US" sz="900">
                  <a:latin typeface="HGPGothicE" panose="020B0900000000000000" pitchFamily="34" charset="-128"/>
                  <a:ea typeface="HGPGothicE" panose="020B0900000000000000" pitchFamily="34" charset="-128"/>
                </a:rPr>
                <a:t>・ふじのくにメディアチャンネル</a:t>
              </a:r>
              <a:r>
                <a:rPr lang="ja-JP" altLang="en-US" sz="900">
                  <a:solidFill>
                    <a:schemeClr val="tx1">
                      <a:lumMod val="65000"/>
                      <a:lumOff val="35000"/>
                    </a:schemeClr>
                  </a:solidFill>
                  <a:latin typeface="HGPGothicE" panose="020B0900000000000000" pitchFamily="34" charset="-128"/>
                  <a:ea typeface="HGPGothicE" panose="020B0900000000000000" pitchFamily="34" charset="-128"/>
                </a:rPr>
                <a:t>：県政のニュース、広報番組など</a:t>
              </a:r>
            </a:p>
            <a:p>
              <a:pPr marL="69750">
                <a:lnSpc>
                  <a:spcPct val="150000"/>
                </a:lnSpc>
                <a:buClr>
                  <a:srgbClr val="005BAD"/>
                </a:buClr>
              </a:pPr>
              <a:r>
                <a:rPr lang="ja-JP" altLang="en-US" sz="900">
                  <a:latin typeface="HGPGothicE" panose="020B0900000000000000" pitchFamily="34" charset="-128"/>
                  <a:ea typeface="HGPGothicE" panose="020B0900000000000000" pitchFamily="34" charset="-128"/>
                </a:rPr>
                <a:t>・ステップしずおかキッズ</a:t>
              </a:r>
              <a:r>
                <a:rPr lang="ja-JP" altLang="en-US" sz="900">
                  <a:solidFill>
                    <a:schemeClr val="tx1">
                      <a:lumMod val="65000"/>
                      <a:lumOff val="35000"/>
                    </a:schemeClr>
                  </a:solidFill>
                  <a:latin typeface="HGPGothicE" panose="020B0900000000000000" pitchFamily="34" charset="-128"/>
                  <a:ea typeface="HGPGothicE" panose="020B0900000000000000" pitchFamily="34" charset="-128"/>
                </a:rPr>
                <a:t>：県の仕事としくみ、県議会、県の目標と予算</a:t>
              </a:r>
            </a:p>
            <a:p>
              <a:pPr marL="69750">
                <a:lnSpc>
                  <a:spcPct val="150000"/>
                </a:lnSpc>
                <a:buClr>
                  <a:srgbClr val="005BAD"/>
                </a:buClr>
              </a:pPr>
              <a:r>
                <a:rPr lang="ja-JP" altLang="en-US" sz="900">
                  <a:latin typeface="HGPGothicE" panose="020B0900000000000000" pitchFamily="34" charset="-128"/>
                  <a:ea typeface="HGPGothicE" panose="020B0900000000000000" pitchFamily="34" charset="-128"/>
                </a:rPr>
                <a:t>・</a:t>
              </a:r>
              <a:r>
                <a:rPr lang="en" altLang="ja-JP" sz="900" dirty="0">
                  <a:latin typeface="HGPGothicE" panose="020B0900000000000000" pitchFamily="34" charset="-128"/>
                  <a:ea typeface="HGPGothicE" panose="020B0900000000000000" pitchFamily="34" charset="-128"/>
                </a:rPr>
                <a:t>MY</a:t>
              </a:r>
              <a:r>
                <a:rPr lang="ja-JP" altLang="en-US" sz="900">
                  <a:latin typeface="HGPGothicE" panose="020B0900000000000000" pitchFamily="34" charset="-128"/>
                  <a:ea typeface="HGPGothicE" panose="020B0900000000000000" pitchFamily="34" charset="-128"/>
                </a:rPr>
                <a:t>しずおか日本一</a:t>
              </a:r>
              <a:r>
                <a:rPr lang="ja-JP" altLang="en-US" sz="900">
                  <a:solidFill>
                    <a:schemeClr val="tx1">
                      <a:lumMod val="65000"/>
                      <a:lumOff val="35000"/>
                    </a:schemeClr>
                  </a:solidFill>
                  <a:latin typeface="HGPGothicE" panose="020B0900000000000000" pitchFamily="34" charset="-128"/>
                  <a:ea typeface="HGPGothicE" panose="020B0900000000000000" pitchFamily="34" charset="-128"/>
                </a:rPr>
                <a:t>：静岡県が日本で一番のもの</a:t>
              </a:r>
            </a:p>
          </p:txBody>
        </p:sp>
        <p:grpSp>
          <p:nvGrpSpPr>
            <p:cNvPr id="69" name="グループ化 68">
              <a:extLst>
                <a:ext uri="{FF2B5EF4-FFF2-40B4-BE49-F238E27FC236}">
                  <a16:creationId xmlns:a16="http://schemas.microsoft.com/office/drawing/2014/main" id="{174BEBE0-3056-5D8F-B096-B2CCBAB99302}"/>
                </a:ext>
              </a:extLst>
            </p:cNvPr>
            <p:cNvGrpSpPr/>
            <p:nvPr/>
          </p:nvGrpSpPr>
          <p:grpSpPr>
            <a:xfrm>
              <a:off x="5205870" y="3346392"/>
              <a:ext cx="564776" cy="200055"/>
              <a:chOff x="4841876" y="2131898"/>
              <a:chExt cx="564776" cy="200055"/>
            </a:xfrm>
          </p:grpSpPr>
          <p:sp>
            <p:nvSpPr>
              <p:cNvPr id="70" name="正方形/長方形 69">
                <a:extLst>
                  <a:ext uri="{FF2B5EF4-FFF2-40B4-BE49-F238E27FC236}">
                    <a16:creationId xmlns:a16="http://schemas.microsoft.com/office/drawing/2014/main" id="{6F53B3DA-6F30-1FC8-EC4D-26F707F61161}"/>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71" name="テキスト ボックス 70">
                <a:extLst>
                  <a:ext uri="{FF2B5EF4-FFF2-40B4-BE49-F238E27FC236}">
                    <a16:creationId xmlns:a16="http://schemas.microsoft.com/office/drawing/2014/main" id="{9072D9AE-30E9-4B89-C8E4-76EAF6AC0C66}"/>
                  </a:ext>
                </a:extLst>
              </p:cNvPr>
              <p:cNvSpPr txBox="1"/>
              <p:nvPr/>
            </p:nvSpPr>
            <p:spPr>
              <a:xfrm>
                <a:off x="4854753" y="2131898"/>
                <a:ext cx="551899" cy="200055"/>
              </a:xfrm>
              <a:prstGeom prst="rect">
                <a:avLst/>
              </a:prstGeom>
              <a:noFill/>
            </p:spPr>
            <p:txBody>
              <a:bodyPr wrap="square">
                <a:spAutoFit/>
              </a:bodyPr>
              <a:lstStyle/>
              <a:p>
                <a:r>
                  <a:rPr lang="ja-JP" altLang="en-US" sz="700" spc="110">
                    <a:latin typeface="HGPGothicE" panose="020B0900000000000000" pitchFamily="34" charset="-128"/>
                    <a:ea typeface="HGPGothicE" panose="020B0900000000000000" pitchFamily="34" charset="-128"/>
                  </a:rPr>
                  <a:t>アドレス</a:t>
                </a:r>
              </a:p>
            </p:txBody>
          </p:sp>
        </p:grpSp>
        <p:sp>
          <p:nvSpPr>
            <p:cNvPr id="74" name="テキスト ボックス 73">
              <a:extLst>
                <a:ext uri="{FF2B5EF4-FFF2-40B4-BE49-F238E27FC236}">
                  <a16:creationId xmlns:a16="http://schemas.microsoft.com/office/drawing/2014/main" id="{29BAA505-9F7C-218A-5253-FB459B074CE2}"/>
                </a:ext>
              </a:extLst>
            </p:cNvPr>
            <p:cNvSpPr txBox="1"/>
            <p:nvPr/>
          </p:nvSpPr>
          <p:spPr>
            <a:xfrm>
              <a:off x="349447" y="1061292"/>
              <a:ext cx="4074105" cy="261610"/>
            </a:xfrm>
            <a:prstGeom prst="rect">
              <a:avLst/>
            </a:prstGeom>
            <a:noFill/>
          </p:spPr>
          <p:txBody>
            <a:bodyPr wrap="square" rtlCol="0">
              <a:spAutoFit/>
            </a:bodyPr>
            <a:lstStyle/>
            <a:p>
              <a:r>
                <a:rPr lang="ja-JP" altLang="en-US" sz="1100">
                  <a:solidFill>
                    <a:srgbClr val="0089CB"/>
                  </a:solidFill>
                  <a:latin typeface="HGPGothicE" panose="020B0900000000000000" pitchFamily="34" charset="-128"/>
                  <a:ea typeface="HGPGothicE" panose="020B0900000000000000" pitchFamily="34" charset="-128"/>
                </a:rPr>
                <a:t>●静岡県のホームページ</a:t>
              </a:r>
              <a:endParaRPr kumimoji="1" lang="ja-JP" altLang="en-US" sz="1100" spc="120" dirty="0">
                <a:solidFill>
                  <a:srgbClr val="0089CB"/>
                </a:solidFill>
                <a:latin typeface="HGPGothicE" panose="020B0900000000000000" pitchFamily="34" charset="-128"/>
                <a:ea typeface="HGPGothicE" panose="020B0900000000000000" pitchFamily="34" charset="-128"/>
              </a:endParaRPr>
            </a:p>
          </p:txBody>
        </p:sp>
        <p:sp>
          <p:nvSpPr>
            <p:cNvPr id="75" name="正方形/長方形 74">
              <a:extLst>
                <a:ext uri="{FF2B5EF4-FFF2-40B4-BE49-F238E27FC236}">
                  <a16:creationId xmlns:a16="http://schemas.microsoft.com/office/drawing/2014/main" id="{87002BED-9BDB-4728-0907-618E7EC1C618}"/>
                </a:ext>
              </a:extLst>
            </p:cNvPr>
            <p:cNvSpPr/>
            <p:nvPr/>
          </p:nvSpPr>
          <p:spPr>
            <a:xfrm>
              <a:off x="5139537" y="3632574"/>
              <a:ext cx="1527469" cy="123111"/>
            </a:xfrm>
            <a:prstGeom prst="rect">
              <a:avLst/>
            </a:prstGeom>
          </p:spPr>
          <p:txBody>
            <a:bodyPr wrap="square" lIns="0" tIns="0" rIns="0" bIns="0">
              <a:spAutoFit/>
            </a:bodyPr>
            <a:lstStyle/>
            <a:p>
              <a:pPr marL="69750">
                <a:buClr>
                  <a:srgbClr val="005BAD"/>
                </a:buClr>
              </a:pPr>
              <a:r>
                <a:rPr lang="en" altLang="ja-JP" sz="800" dirty="0">
                  <a:latin typeface="HGPGothicE" panose="020B0900000000000000" pitchFamily="34" charset="-128"/>
                  <a:ea typeface="HGPGothicE" panose="020B0900000000000000" pitchFamily="34" charset="-128"/>
                  <a:hlinkClick r:id="rId4">
                    <a:extLst>
                      <a:ext uri="{A12FA001-AC4F-418D-AE19-62706E023703}">
                        <ahyp:hlinkClr xmlns:ahyp="http://schemas.microsoft.com/office/drawing/2018/hyperlinkcolor" val="tx"/>
                      </a:ext>
                    </a:extLst>
                  </a:hlinkClick>
                </a:rPr>
                <a:t>https://</a:t>
              </a:r>
              <a:r>
                <a:rPr lang="en" altLang="ja-JP" sz="800" dirty="0" err="1">
                  <a:latin typeface="HGPGothicE" panose="020B0900000000000000" pitchFamily="34" charset="-128"/>
                  <a:ea typeface="HGPGothicE" panose="020B0900000000000000" pitchFamily="34" charset="-128"/>
                  <a:hlinkClick r:id="rId4">
                    <a:extLst>
                      <a:ext uri="{A12FA001-AC4F-418D-AE19-62706E023703}">
                        <ahyp:hlinkClr xmlns:ahyp="http://schemas.microsoft.com/office/drawing/2018/hyperlinkcolor" val="tx"/>
                      </a:ext>
                    </a:extLst>
                  </a:hlinkClick>
                </a:rPr>
                <a:t>www.pref.shizuoka.jp</a:t>
              </a:r>
              <a:r>
                <a:rPr lang="en" altLang="ja-JP" sz="800" dirty="0">
                  <a:latin typeface="HGPGothicE" panose="020B0900000000000000" pitchFamily="34" charset="-128"/>
                  <a:ea typeface="HGPGothicE" panose="020B0900000000000000" pitchFamily="34" charset="-128"/>
                  <a:hlinkClick r:id="rId4">
                    <a:extLst>
                      <a:ext uri="{A12FA001-AC4F-418D-AE19-62706E023703}">
                        <ahyp:hlinkClr xmlns:ahyp="http://schemas.microsoft.com/office/drawing/2018/hyperlinkcolor" val="tx"/>
                      </a:ext>
                    </a:extLst>
                  </a:hlinkClick>
                </a:rPr>
                <a:t>/</a:t>
              </a:r>
              <a:endParaRPr lang="ja-JP" altLang="en-US" sz="800" dirty="0">
                <a:latin typeface="HGPGothicE" panose="020B0900000000000000" pitchFamily="34" charset="-128"/>
                <a:ea typeface="HGPGothicE" panose="020B0900000000000000" pitchFamily="34" charset="-128"/>
              </a:endParaRPr>
            </a:p>
          </p:txBody>
        </p:sp>
        <p:grpSp>
          <p:nvGrpSpPr>
            <p:cNvPr id="84" name="グループ化 83">
              <a:extLst>
                <a:ext uri="{FF2B5EF4-FFF2-40B4-BE49-F238E27FC236}">
                  <a16:creationId xmlns:a16="http://schemas.microsoft.com/office/drawing/2014/main" id="{79A964C3-E911-821C-87AF-4BB479C84D96}"/>
                </a:ext>
              </a:extLst>
            </p:cNvPr>
            <p:cNvGrpSpPr/>
            <p:nvPr/>
          </p:nvGrpSpPr>
          <p:grpSpPr>
            <a:xfrm>
              <a:off x="5213962" y="1189974"/>
              <a:ext cx="3361420" cy="477054"/>
              <a:chOff x="5213962" y="1189974"/>
              <a:chExt cx="3361420" cy="477054"/>
            </a:xfrm>
          </p:grpSpPr>
          <p:grpSp>
            <p:nvGrpSpPr>
              <p:cNvPr id="82" name="グループ化 81">
                <a:extLst>
                  <a:ext uri="{FF2B5EF4-FFF2-40B4-BE49-F238E27FC236}">
                    <a16:creationId xmlns:a16="http://schemas.microsoft.com/office/drawing/2014/main" id="{BB0E1B50-D1D5-9AA9-F43B-84BBE4C19C05}"/>
                  </a:ext>
                </a:extLst>
              </p:cNvPr>
              <p:cNvGrpSpPr/>
              <p:nvPr/>
            </p:nvGrpSpPr>
            <p:grpSpPr>
              <a:xfrm>
                <a:off x="8056709" y="1229445"/>
                <a:ext cx="518673" cy="437583"/>
                <a:chOff x="8056709" y="1229445"/>
                <a:chExt cx="518673" cy="437583"/>
              </a:xfrm>
            </p:grpSpPr>
            <p:sp>
              <p:nvSpPr>
                <p:cNvPr id="81" name="角丸四角形 80">
                  <a:extLst>
                    <a:ext uri="{FF2B5EF4-FFF2-40B4-BE49-F238E27FC236}">
                      <a16:creationId xmlns:a16="http://schemas.microsoft.com/office/drawing/2014/main" id="{5BB2FF3E-F53F-1F4D-FAD7-B455ADAAAF2B}"/>
                    </a:ext>
                  </a:extLst>
                </p:cNvPr>
                <p:cNvSpPr/>
                <p:nvPr/>
              </p:nvSpPr>
              <p:spPr>
                <a:xfrm>
                  <a:off x="8056709" y="1229445"/>
                  <a:ext cx="518673" cy="437583"/>
                </a:xfrm>
                <a:prstGeom prst="roundRect">
                  <a:avLst>
                    <a:gd name="adj" fmla="val 8765"/>
                  </a:avLst>
                </a:prstGeom>
                <a:solidFill>
                  <a:srgbClr val="0089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グラフィックス 76">
                  <a:extLst>
                    <a:ext uri="{FF2B5EF4-FFF2-40B4-BE49-F238E27FC236}">
                      <a16:creationId xmlns:a16="http://schemas.microsoft.com/office/drawing/2014/main" id="{ACA3F3B2-4EB0-CDAD-3083-33E95DF17B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8325" y="1312053"/>
                  <a:ext cx="279400" cy="279400"/>
                </a:xfrm>
                <a:prstGeom prst="rect">
                  <a:avLst/>
                </a:prstGeom>
              </p:spPr>
            </p:pic>
          </p:grpSp>
          <p:grpSp>
            <p:nvGrpSpPr>
              <p:cNvPr id="83" name="グループ化 82">
                <a:extLst>
                  <a:ext uri="{FF2B5EF4-FFF2-40B4-BE49-F238E27FC236}">
                    <a16:creationId xmlns:a16="http://schemas.microsoft.com/office/drawing/2014/main" id="{1C0FBE11-976D-6910-AB67-7250EA52BC0F}"/>
                  </a:ext>
                </a:extLst>
              </p:cNvPr>
              <p:cNvGrpSpPr/>
              <p:nvPr/>
            </p:nvGrpSpPr>
            <p:grpSpPr>
              <a:xfrm>
                <a:off x="5213962" y="1189974"/>
                <a:ext cx="2781275" cy="477054"/>
                <a:chOff x="5213962" y="1189974"/>
                <a:chExt cx="2781275" cy="477054"/>
              </a:xfrm>
            </p:grpSpPr>
            <p:sp>
              <p:nvSpPr>
                <p:cNvPr id="80" name="角丸四角形 79">
                  <a:extLst>
                    <a:ext uri="{FF2B5EF4-FFF2-40B4-BE49-F238E27FC236}">
                      <a16:creationId xmlns:a16="http://schemas.microsoft.com/office/drawing/2014/main" id="{CFBF42AC-65E7-8753-5DFD-B9F1D22C4724}"/>
                    </a:ext>
                  </a:extLst>
                </p:cNvPr>
                <p:cNvSpPr/>
                <p:nvPr/>
              </p:nvSpPr>
              <p:spPr>
                <a:xfrm>
                  <a:off x="5213962" y="1229445"/>
                  <a:ext cx="2781275" cy="437583"/>
                </a:xfrm>
                <a:prstGeom prst="roundRect">
                  <a:avLst>
                    <a:gd name="adj" fmla="val 8765"/>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60371697-9C20-28EB-8283-A8F5A4C516F5}"/>
                    </a:ext>
                  </a:extLst>
                </p:cNvPr>
                <p:cNvSpPr txBox="1"/>
                <p:nvPr/>
              </p:nvSpPr>
              <p:spPr>
                <a:xfrm>
                  <a:off x="5225719" y="1189974"/>
                  <a:ext cx="2067783" cy="477054"/>
                </a:xfrm>
                <a:prstGeom prst="rect">
                  <a:avLst/>
                </a:prstGeom>
                <a:noFill/>
              </p:spPr>
              <p:txBody>
                <a:bodyPr wrap="square">
                  <a:spAutoFit/>
                </a:bodyPr>
                <a:lstStyle/>
                <a:p>
                  <a:pPr>
                    <a:spcBef>
                      <a:spcPct val="0"/>
                    </a:spcBef>
                    <a:buNone/>
                  </a:pPr>
                  <a:r>
                    <a:rPr lang="ja-JP" altLang="en-US" sz="2500" spc="-110">
                      <a:solidFill>
                        <a:srgbClr val="0089CB"/>
                      </a:solidFill>
                      <a:latin typeface="HGPｺﾞｼｯｸE" panose="020B0900000000000000" pitchFamily="50" charset="-128"/>
                      <a:ea typeface="HGPｺﾞｼｯｸE" panose="020B0900000000000000" pitchFamily="50" charset="-128"/>
                    </a:rPr>
                    <a:t>静岡県</a:t>
                  </a:r>
                  <a:endParaRPr lang="ja-JP" altLang="en-US" sz="2500" spc="-110" dirty="0">
                    <a:solidFill>
                      <a:srgbClr val="0089CB"/>
                    </a:solidFill>
                    <a:latin typeface="HGPｺﾞｼｯｸE" panose="020B0900000000000000" pitchFamily="50" charset="-128"/>
                    <a:ea typeface="HGPｺﾞｼｯｸE" panose="020B0900000000000000" pitchFamily="50" charset="-128"/>
                  </a:endParaRPr>
                </a:p>
              </p:txBody>
            </p:sp>
          </p:grpSp>
        </p:grpSp>
        <p:pic>
          <p:nvPicPr>
            <p:cNvPr id="7" name="図 6" descr="挿絵, 抽象 が含まれている画像&#10;&#10;AI によって生成されたコンテンツは間違っている可能性があります。">
              <a:extLst>
                <a:ext uri="{FF2B5EF4-FFF2-40B4-BE49-F238E27FC236}">
                  <a16:creationId xmlns:a16="http://schemas.microsoft.com/office/drawing/2014/main" id="{8A756964-2402-23C1-8199-1B660B7D09B9}"/>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6866389" y="3246289"/>
              <a:ext cx="530187" cy="654937"/>
            </a:xfrm>
            <a:prstGeom prst="rect">
              <a:avLst/>
            </a:prstGeom>
          </p:spPr>
        </p:pic>
        <p:sp>
          <p:nvSpPr>
            <p:cNvPr id="8" name="Text Box 12">
              <a:extLst>
                <a:ext uri="{FF2B5EF4-FFF2-40B4-BE49-F238E27FC236}">
                  <a16:creationId xmlns:a16="http://schemas.microsoft.com/office/drawing/2014/main" id="{A075A7E2-77F9-E1B6-ED35-48C39656FAC7}"/>
                </a:ext>
              </a:extLst>
            </p:cNvPr>
            <p:cNvSpPr txBox="1">
              <a:spLocks noChangeArrowheads="1"/>
            </p:cNvSpPr>
            <p:nvPr/>
          </p:nvSpPr>
          <p:spPr bwMode="auto">
            <a:xfrm>
              <a:off x="6938534" y="4025853"/>
              <a:ext cx="42159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spc="30">
                  <a:latin typeface="HGPｺﾞｼｯｸE" panose="020B0900000000000000" pitchFamily="50" charset="-128"/>
                  <a:ea typeface="HGPｺﾞｼｯｸE" panose="020B0900000000000000" pitchFamily="50" charset="-128"/>
                </a:rPr>
                <a:t>ふじっぴー</a:t>
              </a:r>
              <a:endParaRPr lang="ja-JP" altLang="en-US" sz="700" spc="30" dirty="0">
                <a:latin typeface="HGPｺﾞｼｯｸE" panose="020B0900000000000000" pitchFamily="50" charset="-128"/>
                <a:ea typeface="HGPｺﾞｼｯｸE" panose="020B0900000000000000" pitchFamily="50" charset="-128"/>
              </a:endParaRPr>
            </a:p>
          </p:txBody>
        </p:sp>
        <p:sp>
          <p:nvSpPr>
            <p:cNvPr id="9" name="Text Box 12">
              <a:extLst>
                <a:ext uri="{FF2B5EF4-FFF2-40B4-BE49-F238E27FC236}">
                  <a16:creationId xmlns:a16="http://schemas.microsoft.com/office/drawing/2014/main" id="{B2E545C4-D9BA-CB63-5D7B-B75AA521BB2B}"/>
                </a:ext>
              </a:extLst>
            </p:cNvPr>
            <p:cNvSpPr txBox="1">
              <a:spLocks noChangeArrowheads="1"/>
            </p:cNvSpPr>
            <p:nvPr/>
          </p:nvSpPr>
          <p:spPr bwMode="auto">
            <a:xfrm>
              <a:off x="6746495" y="3942907"/>
              <a:ext cx="8649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500" spc="30">
                  <a:latin typeface="HGPｺﾞｼｯｸE" panose="020B0900000000000000" pitchFamily="50" charset="-128"/>
                  <a:ea typeface="HGPｺﾞｼｯｸE" panose="020B0900000000000000" pitchFamily="50" charset="-128"/>
                </a:rPr>
                <a:t>静岡県のイメージキャラクター</a:t>
              </a:r>
              <a:endParaRPr lang="ja-JP" altLang="en-US" sz="500" spc="30" dirty="0">
                <a:latin typeface="HGPｺﾞｼｯｸE" panose="020B0900000000000000" pitchFamily="50" charset="-128"/>
                <a:ea typeface="HGPｺﾞｼｯｸE" panose="020B0900000000000000" pitchFamily="50" charset="-128"/>
              </a:endParaRPr>
            </a:p>
          </p:txBody>
        </p:sp>
        <p:pic>
          <p:nvPicPr>
            <p:cNvPr id="12" name="図 11">
              <a:extLst>
                <a:ext uri="{FF2B5EF4-FFF2-40B4-BE49-F238E27FC236}">
                  <a16:creationId xmlns:a16="http://schemas.microsoft.com/office/drawing/2014/main" id="{FBA5AA71-A58E-C98B-33AC-5A4346BB367F}"/>
                </a:ext>
              </a:extLst>
            </p:cNvPr>
            <p:cNvPicPr>
              <a:picLocks noChangeAspect="1"/>
            </p:cNvPicPr>
            <p:nvPr/>
          </p:nvPicPr>
          <p:blipFill>
            <a:blip r:embed="rId8">
              <a:alphaModFix/>
              <a:extLst>
                <a:ext uri="{28A0092B-C50C-407E-A947-70E740481C1C}">
                  <a14:useLocalDpi xmlns:a14="http://schemas.microsoft.com/office/drawing/2010/main" val="0"/>
                </a:ext>
              </a:extLst>
            </a:blip>
            <a:srcRect l="22167" t="20323" r="23125" b="16868"/>
            <a:stretch/>
          </p:blipFill>
          <p:spPr>
            <a:xfrm>
              <a:off x="6987139" y="6362950"/>
              <a:ext cx="422799" cy="327121"/>
            </a:xfrm>
            <a:prstGeom prst="rect">
              <a:avLst/>
            </a:prstGeom>
          </p:spPr>
        </p:pic>
        <p:pic>
          <p:nvPicPr>
            <p:cNvPr id="15" name="図 14">
              <a:extLst>
                <a:ext uri="{FF2B5EF4-FFF2-40B4-BE49-F238E27FC236}">
                  <a16:creationId xmlns:a16="http://schemas.microsoft.com/office/drawing/2014/main" id="{9675C497-45F6-AE0A-C11D-D92C4DF1A8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106" y="1428501"/>
              <a:ext cx="4297172" cy="4546800"/>
            </a:xfrm>
            <a:prstGeom prst="rect">
              <a:avLst/>
            </a:prstGeom>
            <a:effectLst>
              <a:outerShdw blurRad="279400" dist="50800" dir="5400000" sx="103000" sy="103000" algn="ctr" rotWithShape="0">
                <a:srgbClr val="0088CD">
                  <a:alpha val="20000"/>
                </a:srgbClr>
              </a:outerShdw>
            </a:effectLst>
          </p:spPr>
        </p:pic>
        <p:pic>
          <p:nvPicPr>
            <p:cNvPr id="61" name="図 60">
              <a:extLst>
                <a:ext uri="{FF2B5EF4-FFF2-40B4-BE49-F238E27FC236}">
                  <a16:creationId xmlns:a16="http://schemas.microsoft.com/office/drawing/2014/main" id="{ED14F610-908C-B096-5EA2-14AB28870687}"/>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7796712" y="3297561"/>
              <a:ext cx="856800" cy="856800"/>
            </a:xfrm>
            <a:prstGeom prst="rect">
              <a:avLst/>
            </a:prstGeom>
          </p:spPr>
        </p:pic>
      </p:grpSp>
    </p:spTree>
    <p:extLst>
      <p:ext uri="{BB962C8B-B14F-4D97-AF65-F5344CB8AC3E}">
        <p14:creationId xmlns:p14="http://schemas.microsoft.com/office/powerpoint/2010/main" val="248128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 uri="{C183D7F6-B498-43B3-948B-1728B52AA6E4}">
                <adec:decorative xmlns:adec="http://schemas.microsoft.com/office/drawing/2017/decorative" val="1"/>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 uri="{C183D7F6-B498-43B3-948B-1728B52AA6E4}">
                <adec:decorative xmlns:adec="http://schemas.microsoft.com/office/drawing/2017/decorative" val="1"/>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4</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 uri="{C183D7F6-B498-43B3-948B-1728B52AA6E4}">
                <adec:decorative xmlns:adec="http://schemas.microsoft.com/office/drawing/2017/decorative" val="1"/>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 uri="{C183D7F6-B498-43B3-948B-1728B52AA6E4}">
                <adec:decorative xmlns:adec="http://schemas.microsoft.com/office/drawing/2017/decorative" val="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 uri="{C183D7F6-B498-43B3-948B-1728B52AA6E4}">
                <adec:decorative xmlns:adec="http://schemas.microsoft.com/office/drawing/2017/decorative" val="1"/>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 uri="{C183D7F6-B498-43B3-948B-1728B52AA6E4}">
                <adec:decorative xmlns:adec="http://schemas.microsoft.com/office/drawing/2017/decorative" val="1"/>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 uri="{C183D7F6-B498-43B3-948B-1728B52AA6E4}">
                <adec:decorative xmlns:adec="http://schemas.microsoft.com/office/drawing/2017/decorative" val="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
            <a:extLst>
              <a:ext uri="{FF2B5EF4-FFF2-40B4-BE49-F238E27FC236}">
                <a16:creationId xmlns:a16="http://schemas.microsoft.com/office/drawing/2014/main" id="{D99A4918-07B2-B585-C80C-863EBDED84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 uri="{C183D7F6-B498-43B3-948B-1728B52AA6E4}">
                <adec:decorative xmlns:adec="http://schemas.microsoft.com/office/drawing/2017/decorative" val="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12" name="四角形: 角を丸くする 11">
            <a:extLst>
              <a:ext uri="{FF2B5EF4-FFF2-40B4-BE49-F238E27FC236}">
                <a16:creationId xmlns:a16="http://schemas.microsoft.com/office/drawing/2014/main" id="{A9C44020-2D07-A284-EC2F-3FBC6676B96E}"/>
              </a:ext>
              <a:ext uri="{C183D7F6-B498-43B3-948B-1728B52AA6E4}">
                <adec:decorative xmlns:adec="http://schemas.microsoft.com/office/drawing/2017/decorative" val="1"/>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 uri="{C183D7F6-B498-43B3-948B-1728B52AA6E4}">
                <adec:decorative xmlns:adec="http://schemas.microsoft.com/office/drawing/2017/decorative" val="1"/>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 uri="{C183D7F6-B498-43B3-948B-1728B52AA6E4}">
                <adec:decorative xmlns:adec="http://schemas.microsoft.com/office/drawing/2017/decorative" val="1"/>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 uri="{C183D7F6-B498-43B3-948B-1728B52AA6E4}">
                <adec:decorative xmlns:adec="http://schemas.microsoft.com/office/drawing/2017/decorative" val="1"/>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1999361" y="3669522"/>
            <a:ext cx="1586597" cy="2301821"/>
            <a:chOff x="410416" y="3669522"/>
            <a:chExt cx="1586597"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10416" y="4482915"/>
              <a:ext cx="1586597"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726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19,800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1,025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136,300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3,177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42,560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1853119"/>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301821"/>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73</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 uri="{C183D7F6-B498-43B3-948B-1728B52AA6E4}">
                <adec:decorative xmlns:adec="http://schemas.microsoft.com/office/drawing/2017/decorative" val="1"/>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 uri="{C183D7F6-B498-43B3-948B-1728B52AA6E4}">
                <adec:decorative xmlns:adec="http://schemas.microsoft.com/office/drawing/2017/decorative" val="1"/>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 uri="{C183D7F6-B498-43B3-948B-1728B52AA6E4}">
                <adec:decorative xmlns:adec="http://schemas.microsoft.com/office/drawing/2017/decorative" val="1"/>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6</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 uri="{C183D7F6-B498-43B3-948B-1728B52AA6E4}">
                <adec:decorative xmlns:adec="http://schemas.microsoft.com/office/drawing/2017/decorative" val="1"/>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出所：総務省「令和６年版地方財政白書」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出所：厚生労働省「令和３（</a:t>
              </a:r>
              <a:r>
                <a:rPr lang="en-US" altLang="ja-JP" sz="800" dirty="0">
                  <a:solidFill>
                    <a:schemeClr val="tx1"/>
                  </a:solidFill>
                  <a:latin typeface="+mn-ea"/>
                </a:rPr>
                <a:t>2021</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extLst>
      <p:ext uri="{BB962C8B-B14F-4D97-AF65-F5344CB8AC3E}">
        <p14:creationId xmlns:p14="http://schemas.microsoft.com/office/powerpoint/2010/main" val="4022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94"/>
                                        </p:tgtEl>
                                        <p:attrNameLst>
                                          <p:attrName>style.visibility</p:attrName>
                                        </p:attrNameLst>
                                      </p:cBhvr>
                                      <p:to>
                                        <p:strVal val="visible"/>
                                      </p:to>
                                    </p:set>
                                    <p:animEffect transition="in" filter="fade">
                                      <p:cBhvr>
                                        <p:cTn id="24" dur="500"/>
                                        <p:tgtEl>
                                          <p:spTgt spid="61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95"/>
                                        </p:tgtEl>
                                        <p:attrNameLst>
                                          <p:attrName>style.visibility</p:attrName>
                                        </p:attrNameLst>
                                      </p:cBhvr>
                                      <p:to>
                                        <p:strVal val="visible"/>
                                      </p:to>
                                    </p:set>
                                    <p:animEffect transition="in" filter="fade">
                                      <p:cBhvr>
                                        <p:cTn id="27" dur="500"/>
                                        <p:tgtEl>
                                          <p:spTgt spid="6195"/>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182"/>
                                        </p:tgtEl>
                                        <p:attrNameLst>
                                          <p:attrName>style.visibility</p:attrName>
                                        </p:attrNameLst>
                                      </p:cBhvr>
                                      <p:to>
                                        <p:strVal val="visible"/>
                                      </p:to>
                                    </p:set>
                                    <p:animEffect transition="in" filter="fade">
                                      <p:cBhvr>
                                        <p:cTn id="31" dur="600"/>
                                        <p:tgtEl>
                                          <p:spTgt spid="6182"/>
                                        </p:tgtEl>
                                      </p:cBhvr>
                                    </p:animEffect>
                                    <p:anim calcmode="lin" valueType="num">
                                      <p:cBhvr>
                                        <p:cTn id="32" dur="600" fill="hold"/>
                                        <p:tgtEl>
                                          <p:spTgt spid="6182"/>
                                        </p:tgtEl>
                                        <p:attrNameLst>
                                          <p:attrName>ppt_x</p:attrName>
                                        </p:attrNameLst>
                                      </p:cBhvr>
                                      <p:tavLst>
                                        <p:tav tm="0">
                                          <p:val>
                                            <p:strVal val="#ppt_x"/>
                                          </p:val>
                                        </p:tav>
                                        <p:tav tm="100000">
                                          <p:val>
                                            <p:strVal val="#ppt_x"/>
                                          </p:val>
                                        </p:tav>
                                      </p:tavLst>
                                    </p:anim>
                                    <p:anim calcmode="lin" valueType="num">
                                      <p:cBhvr>
                                        <p:cTn id="33"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wipe(left)">
                                      <p:cBhvr>
                                        <p:cTn id="42" dur="1250"/>
                                        <p:tgtEl>
                                          <p:spTgt spid="61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6157"/>
                                        </p:tgtEl>
                                        <p:attrNameLst>
                                          <p:attrName>style.visibility</p:attrName>
                                        </p:attrNameLst>
                                      </p:cBhvr>
                                      <p:to>
                                        <p:strVal val="visible"/>
                                      </p:to>
                                    </p:set>
                                    <p:animEffect transition="in" filter="wipe(left)">
                                      <p:cBhvr>
                                        <p:cTn id="74" dur="900"/>
                                        <p:tgtEl>
                                          <p:spTgt spid="61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151"/>
                                        </p:tgtEl>
                                        <p:attrNameLst>
                                          <p:attrName>style.visibility</p:attrName>
                                        </p:attrNameLst>
                                      </p:cBhvr>
                                      <p:to>
                                        <p:strVal val="visible"/>
                                      </p:to>
                                    </p:set>
                                    <p:animEffect transition="in" filter="fade">
                                      <p:cBhvr>
                                        <p:cTn id="83" dur="500"/>
                                        <p:tgtEl>
                                          <p:spTgt spid="61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 uri="{C183D7F6-B498-43B3-948B-1728B52AA6E4}">
                <adec:decorative xmlns:adec="http://schemas.microsoft.com/office/drawing/2017/decorative" val="1"/>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 uri="{C183D7F6-B498-43B3-948B-1728B52AA6E4}">
                <adec:decorative xmlns:adec="http://schemas.microsoft.com/office/drawing/2017/decorative" val="1"/>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129</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067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rPr>
                <a:t>21</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7</a:t>
            </a:fld>
            <a:endParaRPr lang="en-US" altLang="ja-JP" dirty="0"/>
          </a:p>
        </p:txBody>
      </p:sp>
      <p:sp>
        <p:nvSpPr>
          <p:cNvPr id="10" name="正方形/長方形 9">
            <a:extLst>
              <a:ext uri="{FF2B5EF4-FFF2-40B4-BE49-F238E27FC236}">
                <a16:creationId xmlns:a16="http://schemas.microsoft.com/office/drawing/2014/main" id="{5F2C0224-C078-04AC-0AA9-E2A098B3953B}"/>
              </a:ext>
              <a:ext uri="{C183D7F6-B498-43B3-948B-1728B52AA6E4}">
                <adec:decorative xmlns:adec="http://schemas.microsoft.com/office/drawing/2017/decorative" val="1"/>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公立学校の児童・生徒１人当たりの公費負担教育費（令和３年度）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 uri="{C183D7F6-B498-43B3-948B-1728B52AA6E4}">
                <adec:decorative xmlns:adec="http://schemas.microsoft.com/office/drawing/2017/decorative" val="1"/>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 uri="{C183D7F6-B498-43B3-948B-1728B52AA6E4}">
                <adec:decorative xmlns:adec="http://schemas.microsoft.com/office/drawing/2017/decorative" val="1"/>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 uri="{C183D7F6-B498-43B3-948B-1728B52AA6E4}">
                <adec:decorative xmlns:adec="http://schemas.microsoft.com/office/drawing/2017/decorative" val="1"/>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 uri="{C183D7F6-B498-43B3-948B-1728B52AA6E4}">
                <adec:decorative xmlns:adec="http://schemas.microsoft.com/office/drawing/2017/decorative" val="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 uri="{C183D7F6-B498-43B3-948B-1728B52AA6E4}">
                <adec:decorative xmlns:adec="http://schemas.microsoft.com/office/drawing/2017/decorative" val="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
            <a:extLst>
              <a:ext uri="{FF2B5EF4-FFF2-40B4-BE49-F238E27FC236}">
                <a16:creationId xmlns:a16="http://schemas.microsoft.com/office/drawing/2014/main" id="{DC4109C5-FF16-2958-AA3E-7C57F9238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8</a:t>
            </a:fld>
            <a:endParaRPr lang="en-US" altLang="ja-JP" dirty="0"/>
          </a:p>
        </p:txBody>
      </p:sp>
      <p:pic>
        <p:nvPicPr>
          <p:cNvPr id="18" name="図 17" descr="挿絵, らくがき が含まれている画像">
            <a:extLst>
              <a:ext uri="{FF2B5EF4-FFF2-40B4-BE49-F238E27FC236}">
                <a16:creationId xmlns:a16="http://schemas.microsoft.com/office/drawing/2014/main" id="{717C111A-8BF0-A0DF-4113-B7BEA3284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
            <a:extLst>
              <a:ext uri="{FF2B5EF4-FFF2-40B4-BE49-F238E27FC236}">
                <a16:creationId xmlns:a16="http://schemas.microsoft.com/office/drawing/2014/main" id="{4068BAC1-4F00-8055-B6D9-8521E2BD4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
            <a:extLst>
              <a:ext uri="{FF2B5EF4-FFF2-40B4-BE49-F238E27FC236}">
                <a16:creationId xmlns:a16="http://schemas.microsoft.com/office/drawing/2014/main" id="{1F4EF9FD-0CEF-B108-61FA-473A86FD8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
            <a:extLst>
              <a:ext uri="{FF2B5EF4-FFF2-40B4-BE49-F238E27FC236}">
                <a16:creationId xmlns:a16="http://schemas.microsoft.com/office/drawing/2014/main" id="{EF8473F5-A3C8-895E-F1AE-084BCD79E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9</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Props1.xml><?xml version="1.0" encoding="utf-8"?>
<ds:datastoreItem xmlns:ds="http://schemas.openxmlformats.org/officeDocument/2006/customXml" ds:itemID="{04FB32A4-64E6-487D-B74B-5DA76832B5CA}">
  <ds:schemaRefs>
    <ds:schemaRef ds:uri="http://schemas.microsoft.com/sharepoint/v3/contenttype/forms"/>
  </ds:schemaRefs>
</ds:datastoreItem>
</file>

<file path=customXml/itemProps2.xml><?xml version="1.0" encoding="utf-8"?>
<ds:datastoreItem xmlns:ds="http://schemas.openxmlformats.org/officeDocument/2006/customXml" ds:itemID="{CA9D49DD-EE94-43DA-8EB2-AF8E85744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D8AAD9-E590-4290-A363-413F466E722A}">
  <ds:schemaRefs>
    <ds:schemaRef ds:uri="http://schemas.openxmlformats.org/package/2006/metadata/core-properties"/>
    <ds:schemaRef ds:uri="http://purl.org/dc/terms/"/>
    <ds:schemaRef ds:uri="http://schemas.microsoft.com/office/2006/metadata/properties"/>
    <ds:schemaRef ds:uri="http://purl.org/dc/dcmitype/"/>
    <ds:schemaRef ds:uri="http://schemas.microsoft.com/office/2006/documentManagement/types"/>
    <ds:schemaRef ds:uri="8fe4d1f7-9dac-473b-bde5-951e1cbc35f9"/>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3810</Words>
  <Application>Microsoft Office PowerPoint</Application>
  <PresentationFormat>画面に合わせる (4:3)</PresentationFormat>
  <Paragraphs>748</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28</vt:i4>
      </vt:variant>
    </vt:vector>
  </HeadingPairs>
  <TitlesOfParts>
    <vt:vector size="42" baseType="lpstr">
      <vt:lpstr>HGPｺﾞｼｯｸE</vt:lpstr>
      <vt:lpstr>Yu Gothic</vt:lpstr>
      <vt:lpstr>ＭＳ Ｐゴシック</vt:lpstr>
      <vt:lpstr>ＭＳ ゴシック</vt:lpstr>
      <vt:lpstr>HGP創英角ｺﾞｼｯｸUB</vt:lpstr>
      <vt:lpstr>Wingdings</vt:lpstr>
      <vt:lpstr>Arial</vt:lpstr>
      <vt:lpstr>HGPｺﾞｼｯｸM</vt:lpstr>
      <vt:lpstr>Meiryo UI</vt:lpstr>
      <vt:lpstr>Meiryo</vt:lpstr>
      <vt:lpstr>Helvetica</vt:lpstr>
      <vt:lpstr>HGPｺﾞｼｯｸE</vt:lpstr>
      <vt:lpstr>ＭＳ 明朝</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2025-04-11T03:01:28Z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