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20"/>
  </p:notesMasterIdLst>
  <p:handoutMasterIdLst>
    <p:handoutMasterId r:id="rId21"/>
  </p:handoutMasterIdLst>
  <p:sldIdLst>
    <p:sldId id="356" r:id="rId5"/>
    <p:sldId id="258" r:id="rId6"/>
    <p:sldId id="354" r:id="rId7"/>
    <p:sldId id="350" r:id="rId8"/>
    <p:sldId id="353" r:id="rId9"/>
    <p:sldId id="363" r:id="rId10"/>
    <p:sldId id="361" r:id="rId11"/>
    <p:sldId id="358" r:id="rId12"/>
    <p:sldId id="341" r:id="rId13"/>
    <p:sldId id="352" r:id="rId14"/>
    <p:sldId id="359" r:id="rId15"/>
    <p:sldId id="360" r:id="rId16"/>
    <p:sldId id="362" r:id="rId17"/>
    <p:sldId id="284" r:id="rId18"/>
    <p:sldId id="336" r:id="rId19"/>
  </p:sldIdLst>
  <p:sldSz cx="9144000" cy="6858000" type="screen4x3"/>
  <p:notesSz cx="6735763" cy="9866313"/>
  <p:embeddedFontLst>
    <p:embeddedFont>
      <p:font typeface="HGPｺﾞｼｯｸE" panose="020B0900000000000000" pitchFamily="50" charset="-128"/>
      <p:regular r:id="rId22"/>
    </p:embeddedFont>
    <p:embeddedFont>
      <p:font typeface="HGPｺﾞｼｯｸM" panose="020B0600000000000000" pitchFamily="50" charset="-128"/>
      <p:regular r:id="rId23"/>
    </p:embeddedFont>
    <p:embeddedFont>
      <p:font typeface="HGP創英角ｺﾞｼｯｸUB" panose="020B0900000000000000" pitchFamily="50" charset="-128"/>
      <p:regular r:id="rId2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9999FF"/>
    <a:srgbClr val="FFFFCC"/>
    <a:srgbClr val="FFCC99"/>
    <a:srgbClr val="E9D09F"/>
    <a:srgbClr val="FFFF99"/>
    <a:srgbClr val="D6FEDB"/>
    <a:srgbClr val="F25044"/>
    <a:srgbClr val="D3F1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48C4A9-B8FE-4FB3-AD82-BB3124A6CEFE}" v="9" dt="2026-03-16T05:02:11.5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30" autoAdjust="0"/>
    <p:restoredTop sz="93681" autoAdjust="0"/>
  </p:normalViewPr>
  <p:slideViewPr>
    <p:cSldViewPr snapToGrid="0">
      <p:cViewPr varScale="1">
        <p:scale>
          <a:sx n="103" d="100"/>
          <a:sy n="103" d="100"/>
        </p:scale>
        <p:origin x="2046" y="11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9" d="100"/>
          <a:sy n="79" d="100"/>
        </p:scale>
        <p:origin x="365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岩坪 卓也(IWATSUBO Takuya)" userId="b6e77f82-d2cf-4ee0-9fc3-9aefdf4a8b8e" providerId="ADAL" clId="{CB858687-A1EE-486D-AA35-28D64D43B7A0}"/>
    <pc:docChg chg="addSld delSld modSld">
      <pc:chgData name="岩坪 卓也(IWATSUBO Takuya)" userId="b6e77f82-d2cf-4ee0-9fc3-9aefdf4a8b8e" providerId="ADAL" clId="{CB858687-A1EE-486D-AA35-28D64D43B7A0}" dt="2026-03-16T05:02:11.543" v="22" actId="1076"/>
      <pc:docMkLst>
        <pc:docMk/>
      </pc:docMkLst>
      <pc:sldChg chg="add del">
        <pc:chgData name="岩坪 卓也(IWATSUBO Takuya)" userId="b6e77f82-d2cf-4ee0-9fc3-9aefdf4a8b8e" providerId="ADAL" clId="{CB858687-A1EE-486D-AA35-28D64D43B7A0}" dt="2026-03-16T04:59:53.308" v="1"/>
        <pc:sldMkLst>
          <pc:docMk/>
          <pc:sldMk cId="395150581" sldId="258"/>
        </pc:sldMkLst>
      </pc:sldChg>
      <pc:sldChg chg="add del">
        <pc:chgData name="岩坪 卓也(IWATSUBO Takuya)" userId="b6e77f82-d2cf-4ee0-9fc3-9aefdf4a8b8e" providerId="ADAL" clId="{CB858687-A1EE-486D-AA35-28D64D43B7A0}" dt="2026-03-16T05:01:32.348" v="14"/>
        <pc:sldMkLst>
          <pc:docMk/>
          <pc:sldMk cId="0" sldId="284"/>
        </pc:sldMkLst>
      </pc:sldChg>
      <pc:sldChg chg="modSp mod">
        <pc:chgData name="岩坪 卓也(IWATSUBO Takuya)" userId="b6e77f82-d2cf-4ee0-9fc3-9aefdf4a8b8e" providerId="ADAL" clId="{CB858687-A1EE-486D-AA35-28D64D43B7A0}" dt="2026-03-16T05:02:11.543" v="22" actId="1076"/>
        <pc:sldMkLst>
          <pc:docMk/>
          <pc:sldMk cId="2038456147" sldId="336"/>
        </pc:sldMkLst>
        <pc:spChg chg="mod">
          <ac:chgData name="岩坪 卓也(IWATSUBO Takuya)" userId="b6e77f82-d2cf-4ee0-9fc3-9aefdf4a8b8e" providerId="ADAL" clId="{CB858687-A1EE-486D-AA35-28D64D43B7A0}" dt="2026-03-16T05:02:00.945" v="20" actId="14100"/>
          <ac:spMkLst>
            <pc:docMk/>
            <pc:sldMk cId="2038456147" sldId="336"/>
            <ac:spMk id="8" creationId="{F2755E1D-94EC-109C-AFD3-AF974C492594}"/>
          </ac:spMkLst>
        </pc:spChg>
        <pc:spChg chg="mod">
          <ac:chgData name="岩坪 卓也(IWATSUBO Takuya)" userId="b6e77f82-d2cf-4ee0-9fc3-9aefdf4a8b8e" providerId="ADAL" clId="{CB858687-A1EE-486D-AA35-28D64D43B7A0}" dt="2026-03-16T05:02:11.543" v="22" actId="1076"/>
          <ac:spMkLst>
            <pc:docMk/>
            <pc:sldMk cId="2038456147" sldId="336"/>
            <ac:spMk id="10" creationId="{7EBB6DE6-F90E-631C-8419-00B46FEA265D}"/>
          </ac:spMkLst>
        </pc:spChg>
        <pc:spChg chg="mod">
          <ac:chgData name="岩坪 卓也(IWATSUBO Takuya)" userId="b6e77f82-d2cf-4ee0-9fc3-9aefdf4a8b8e" providerId="ADAL" clId="{CB858687-A1EE-486D-AA35-28D64D43B7A0}" dt="2026-03-16T05:02:11.543" v="22" actId="1076"/>
          <ac:spMkLst>
            <pc:docMk/>
            <pc:sldMk cId="2038456147" sldId="336"/>
            <ac:spMk id="11" creationId="{618AB0FE-3E8F-5C93-D1A6-4DCE0FAF5CA0}"/>
          </ac:spMkLst>
        </pc:spChg>
        <pc:spChg chg="mod">
          <ac:chgData name="岩坪 卓也(IWATSUBO Takuya)" userId="b6e77f82-d2cf-4ee0-9fc3-9aefdf4a8b8e" providerId="ADAL" clId="{CB858687-A1EE-486D-AA35-28D64D43B7A0}" dt="2026-03-16T05:02:11.543" v="22" actId="1076"/>
          <ac:spMkLst>
            <pc:docMk/>
            <pc:sldMk cId="2038456147" sldId="336"/>
            <ac:spMk id="12" creationId="{DD008D04-0D6B-7786-DE4D-4A1D69A821C4}"/>
          </ac:spMkLst>
        </pc:spChg>
        <pc:grpChg chg="mod">
          <ac:chgData name="岩坪 卓也(IWATSUBO Takuya)" userId="b6e77f82-d2cf-4ee0-9fc3-9aefdf4a8b8e" providerId="ADAL" clId="{CB858687-A1EE-486D-AA35-28D64D43B7A0}" dt="2026-03-16T05:02:11.543" v="22" actId="1076"/>
          <ac:grpSpMkLst>
            <pc:docMk/>
            <pc:sldMk cId="2038456147" sldId="336"/>
            <ac:grpSpMk id="14" creationId="{AC239A0C-0531-3E59-027F-A72EC75FDA79}"/>
          </ac:grpSpMkLst>
        </pc:grpChg>
        <pc:grpChg chg="mod">
          <ac:chgData name="岩坪 卓也(IWATSUBO Takuya)" userId="b6e77f82-d2cf-4ee0-9fc3-9aefdf4a8b8e" providerId="ADAL" clId="{CB858687-A1EE-486D-AA35-28D64D43B7A0}" dt="2026-03-16T05:02:04.256" v="21" actId="1076"/>
          <ac:grpSpMkLst>
            <pc:docMk/>
            <pc:sldMk cId="2038456147" sldId="336"/>
            <ac:grpSpMk id="15" creationId="{884E93C4-6468-A499-D81E-2ECD41FF4EEF}"/>
          </ac:grpSpMkLst>
        </pc:grpChg>
      </pc:sldChg>
      <pc:sldChg chg="add del">
        <pc:chgData name="岩坪 卓也(IWATSUBO Takuya)" userId="b6e77f82-d2cf-4ee0-9fc3-9aefdf4a8b8e" providerId="ADAL" clId="{CB858687-A1EE-486D-AA35-28D64D43B7A0}" dt="2026-03-16T04:59:53.308" v="1"/>
        <pc:sldMkLst>
          <pc:docMk/>
          <pc:sldMk cId="3127128119" sldId="341"/>
        </pc:sldMkLst>
      </pc:sldChg>
      <pc:sldChg chg="add del">
        <pc:chgData name="岩坪 卓也(IWATSUBO Takuya)" userId="b6e77f82-d2cf-4ee0-9fc3-9aefdf4a8b8e" providerId="ADAL" clId="{CB858687-A1EE-486D-AA35-28D64D43B7A0}" dt="2026-03-16T04:59:53.308" v="1"/>
        <pc:sldMkLst>
          <pc:docMk/>
          <pc:sldMk cId="1754390564" sldId="350"/>
        </pc:sldMkLst>
      </pc:sldChg>
      <pc:sldChg chg="add del">
        <pc:chgData name="岩坪 卓也(IWATSUBO Takuya)" userId="b6e77f82-d2cf-4ee0-9fc3-9aefdf4a8b8e" providerId="ADAL" clId="{CB858687-A1EE-486D-AA35-28D64D43B7A0}" dt="2026-03-16T04:59:53.308" v="1"/>
        <pc:sldMkLst>
          <pc:docMk/>
          <pc:sldMk cId="460728401" sldId="352"/>
        </pc:sldMkLst>
      </pc:sldChg>
      <pc:sldChg chg="add del">
        <pc:chgData name="岩坪 卓也(IWATSUBO Takuya)" userId="b6e77f82-d2cf-4ee0-9fc3-9aefdf4a8b8e" providerId="ADAL" clId="{CB858687-A1EE-486D-AA35-28D64D43B7A0}" dt="2026-03-16T04:59:53.308" v="1"/>
        <pc:sldMkLst>
          <pc:docMk/>
          <pc:sldMk cId="3616116976" sldId="353"/>
        </pc:sldMkLst>
      </pc:sldChg>
      <pc:sldChg chg="add del">
        <pc:chgData name="岩坪 卓也(IWATSUBO Takuya)" userId="b6e77f82-d2cf-4ee0-9fc3-9aefdf4a8b8e" providerId="ADAL" clId="{CB858687-A1EE-486D-AA35-28D64D43B7A0}" dt="2026-03-16T04:59:53.308" v="1"/>
        <pc:sldMkLst>
          <pc:docMk/>
          <pc:sldMk cId="2980522521" sldId="354"/>
        </pc:sldMkLst>
      </pc:sldChg>
      <pc:sldChg chg="add del">
        <pc:chgData name="岩坪 卓也(IWATSUBO Takuya)" userId="b6e77f82-d2cf-4ee0-9fc3-9aefdf4a8b8e" providerId="ADAL" clId="{CB858687-A1EE-486D-AA35-28D64D43B7A0}" dt="2026-03-16T04:59:53.308" v="1"/>
        <pc:sldMkLst>
          <pc:docMk/>
          <pc:sldMk cId="3250686628" sldId="356"/>
        </pc:sldMkLst>
      </pc:sldChg>
      <pc:sldChg chg="add del">
        <pc:chgData name="岩坪 卓也(IWATSUBO Takuya)" userId="b6e77f82-d2cf-4ee0-9fc3-9aefdf4a8b8e" providerId="ADAL" clId="{CB858687-A1EE-486D-AA35-28D64D43B7A0}" dt="2026-03-16T04:59:53.308" v="1"/>
        <pc:sldMkLst>
          <pc:docMk/>
          <pc:sldMk cId="2548833411" sldId="358"/>
        </pc:sldMkLst>
      </pc:sldChg>
      <pc:sldChg chg="add del">
        <pc:chgData name="岩坪 卓也(IWATSUBO Takuya)" userId="b6e77f82-d2cf-4ee0-9fc3-9aefdf4a8b8e" providerId="ADAL" clId="{CB858687-A1EE-486D-AA35-28D64D43B7A0}" dt="2026-03-16T04:59:53.308" v="1"/>
        <pc:sldMkLst>
          <pc:docMk/>
          <pc:sldMk cId="2369726331" sldId="359"/>
        </pc:sldMkLst>
      </pc:sldChg>
      <pc:sldChg chg="add del">
        <pc:chgData name="岩坪 卓也(IWATSUBO Takuya)" userId="b6e77f82-d2cf-4ee0-9fc3-9aefdf4a8b8e" providerId="ADAL" clId="{CB858687-A1EE-486D-AA35-28D64D43B7A0}" dt="2026-03-16T04:59:53.308" v="1"/>
        <pc:sldMkLst>
          <pc:docMk/>
          <pc:sldMk cId="1017297858" sldId="361"/>
        </pc:sldMkLst>
      </pc:sldChg>
      <pc:sldChg chg="modSp mod">
        <pc:chgData name="岩坪 卓也(IWATSUBO Takuya)" userId="b6e77f82-d2cf-4ee0-9fc3-9aefdf4a8b8e" providerId="ADAL" clId="{CB858687-A1EE-486D-AA35-28D64D43B7A0}" dt="2026-03-16T05:00:50.067" v="12" actId="14100"/>
        <pc:sldMkLst>
          <pc:docMk/>
          <pc:sldMk cId="1951739880" sldId="362"/>
        </pc:sldMkLst>
        <pc:spChg chg="mod">
          <ac:chgData name="岩坪 卓也(IWATSUBO Takuya)" userId="b6e77f82-d2cf-4ee0-9fc3-9aefdf4a8b8e" providerId="ADAL" clId="{CB858687-A1EE-486D-AA35-28D64D43B7A0}" dt="2026-03-16T05:00:26.804" v="6" actId="404"/>
          <ac:spMkLst>
            <pc:docMk/>
            <pc:sldMk cId="1951739880" sldId="362"/>
            <ac:spMk id="14" creationId="{10D11400-E044-A043-A6EA-C46021FCDA8E}"/>
          </ac:spMkLst>
        </pc:spChg>
        <pc:spChg chg="mod">
          <ac:chgData name="岩坪 卓也(IWATSUBO Takuya)" userId="b6e77f82-d2cf-4ee0-9fc3-9aefdf4a8b8e" providerId="ADAL" clId="{CB858687-A1EE-486D-AA35-28D64D43B7A0}" dt="2026-03-16T05:00:26.804" v="6" actId="404"/>
          <ac:spMkLst>
            <pc:docMk/>
            <pc:sldMk cId="1951739880" sldId="362"/>
            <ac:spMk id="15" creationId="{F509784C-2069-2E37-E648-1A1C79DF7065}"/>
          </ac:spMkLst>
        </pc:spChg>
        <pc:spChg chg="mod">
          <ac:chgData name="岩坪 卓也(IWATSUBO Takuya)" userId="b6e77f82-d2cf-4ee0-9fc3-9aefdf4a8b8e" providerId="ADAL" clId="{CB858687-A1EE-486D-AA35-28D64D43B7A0}" dt="2026-03-16T05:00:37.525" v="9" actId="1076"/>
          <ac:spMkLst>
            <pc:docMk/>
            <pc:sldMk cId="1951739880" sldId="362"/>
            <ac:spMk id="43" creationId="{C8804FE3-3C08-94AF-F8AF-6B39094EEF37}"/>
          </ac:spMkLst>
        </pc:spChg>
        <pc:spChg chg="mod">
          <ac:chgData name="岩坪 卓也(IWATSUBO Takuya)" userId="b6e77f82-d2cf-4ee0-9fc3-9aefdf4a8b8e" providerId="ADAL" clId="{CB858687-A1EE-486D-AA35-28D64D43B7A0}" dt="2026-03-16T05:00:50.067" v="12" actId="14100"/>
          <ac:spMkLst>
            <pc:docMk/>
            <pc:sldMk cId="1951739880" sldId="362"/>
            <ac:spMk id="47" creationId="{9B8BCDE3-7775-DECF-E7C8-64D6B67A1C4D}"/>
          </ac:spMkLst>
        </pc:spChg>
        <pc:grpChg chg="mod">
          <ac:chgData name="岩坪 卓也(IWATSUBO Takuya)" userId="b6e77f82-d2cf-4ee0-9fc3-9aefdf4a8b8e" providerId="ADAL" clId="{CB858687-A1EE-486D-AA35-28D64D43B7A0}" dt="2026-03-16T05:00:26.804" v="6" actId="404"/>
          <ac:grpSpMkLst>
            <pc:docMk/>
            <pc:sldMk cId="1951739880" sldId="362"/>
            <ac:grpSpMk id="11" creationId="{13447CEB-C9D1-A2AF-9700-9DB75CF2EED3}"/>
          </ac:grpSpMkLst>
        </pc:grpChg>
        <pc:picChg chg="mod">
          <ac:chgData name="岩坪 卓也(IWATSUBO Takuya)" userId="b6e77f82-d2cf-4ee0-9fc3-9aefdf4a8b8e" providerId="ADAL" clId="{CB858687-A1EE-486D-AA35-28D64D43B7A0}" dt="2026-03-16T05:00:26.804" v="6" actId="404"/>
          <ac:picMkLst>
            <pc:docMk/>
            <pc:sldMk cId="1951739880" sldId="362"/>
            <ac:picMk id="12" creationId="{2E527426-3926-764A-8BCF-7B1A88765F24}"/>
          </ac:picMkLst>
        </pc:picChg>
        <pc:picChg chg="mod">
          <ac:chgData name="岩坪 卓也(IWATSUBO Takuya)" userId="b6e77f82-d2cf-4ee0-9fc3-9aefdf4a8b8e" providerId="ADAL" clId="{CB858687-A1EE-486D-AA35-28D64D43B7A0}" dt="2026-03-16T05:00:26.804" v="6" actId="404"/>
          <ac:picMkLst>
            <pc:docMk/>
            <pc:sldMk cId="1951739880" sldId="362"/>
            <ac:picMk id="13" creationId="{81F2CBEB-4FFF-25C8-3D83-ACC61E1A59E3}"/>
          </ac:picMkLst>
        </pc:picChg>
      </pc:sldChg>
      <pc:sldChg chg="add del">
        <pc:chgData name="岩坪 卓也(IWATSUBO Takuya)" userId="b6e77f82-d2cf-4ee0-9fc3-9aefdf4a8b8e" providerId="ADAL" clId="{CB858687-A1EE-486D-AA35-28D64D43B7A0}" dt="2026-03-16T04:59:53.308" v="1"/>
        <pc:sldMkLst>
          <pc:docMk/>
          <pc:sldMk cId="1089971577" sldId="363"/>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6350">
              <a:solidFill>
                <a:schemeClr val="bg1"/>
              </a:solidFill>
            </a:ln>
          </c:spPr>
          <c:dPt>
            <c:idx val="0"/>
            <c:bubble3D val="0"/>
            <c:spPr>
              <a:solidFill>
                <a:srgbClr val="FF9966"/>
              </a:solidFill>
              <a:ln w="6350">
                <a:solidFill>
                  <a:schemeClr val="bg1"/>
                </a:solidFill>
              </a:ln>
              <a:effectLst/>
            </c:spPr>
            <c:extLst>
              <c:ext xmlns:c16="http://schemas.microsoft.com/office/drawing/2014/chart" uri="{C3380CC4-5D6E-409C-BE32-E72D297353CC}">
                <c16:uniqueId val="{00000001-D3E2-4A63-9ED4-028904819BA3}"/>
              </c:ext>
            </c:extLst>
          </c:dPt>
          <c:dPt>
            <c:idx val="1"/>
            <c:bubble3D val="0"/>
            <c:spPr>
              <a:solidFill>
                <a:srgbClr val="5FC164"/>
              </a:solidFill>
              <a:ln w="6350">
                <a:solidFill>
                  <a:schemeClr val="bg1"/>
                </a:solidFill>
              </a:ln>
              <a:effectLst/>
            </c:spPr>
            <c:extLst>
              <c:ext xmlns:c16="http://schemas.microsoft.com/office/drawing/2014/chart" uri="{C3380CC4-5D6E-409C-BE32-E72D297353CC}">
                <c16:uniqueId val="{00000003-D3E2-4A63-9ED4-028904819BA3}"/>
              </c:ext>
            </c:extLst>
          </c:dPt>
          <c:dPt>
            <c:idx val="2"/>
            <c:bubble3D val="0"/>
            <c:spPr>
              <a:solidFill>
                <a:srgbClr val="AEAEAE"/>
              </a:solidFill>
              <a:ln w="6350">
                <a:solidFill>
                  <a:schemeClr val="bg1"/>
                </a:solidFill>
              </a:ln>
              <a:effectLst/>
            </c:spPr>
            <c:extLst>
              <c:ext xmlns:c16="http://schemas.microsoft.com/office/drawing/2014/chart" uri="{C3380CC4-5D6E-409C-BE32-E72D297353CC}">
                <c16:uniqueId val="{00000005-D3E2-4A63-9ED4-028904819BA3}"/>
              </c:ext>
            </c:extLst>
          </c:dPt>
          <c:dPt>
            <c:idx val="3"/>
            <c:bubble3D val="0"/>
            <c:spPr>
              <a:solidFill>
                <a:srgbClr val="FFCCCC"/>
              </a:solidFill>
              <a:ln w="6350">
                <a:solidFill>
                  <a:schemeClr val="bg1"/>
                </a:solidFill>
              </a:ln>
              <a:effectLst/>
            </c:spPr>
            <c:extLst>
              <c:ext xmlns:c16="http://schemas.microsoft.com/office/drawing/2014/chart" uri="{C3380CC4-5D6E-409C-BE32-E72D297353CC}">
                <c16:uniqueId val="{00000007-D3E2-4A63-9ED4-028904819BA3}"/>
              </c:ext>
            </c:extLst>
          </c:dPt>
          <c:dPt>
            <c:idx val="4"/>
            <c:bubble3D val="0"/>
            <c:spPr>
              <a:solidFill>
                <a:srgbClr val="FF9966"/>
              </a:solidFill>
              <a:ln w="6350">
                <a:solidFill>
                  <a:schemeClr val="bg1"/>
                </a:solidFill>
              </a:ln>
              <a:effectLst/>
            </c:spPr>
            <c:extLst>
              <c:ext xmlns:c16="http://schemas.microsoft.com/office/drawing/2014/chart" uri="{C3380CC4-5D6E-409C-BE32-E72D297353CC}">
                <c16:uniqueId val="{00000009-D3E2-4A63-9ED4-028904819BA3}"/>
              </c:ext>
            </c:extLst>
          </c:dPt>
          <c:dPt>
            <c:idx val="5"/>
            <c:bubble3D val="0"/>
            <c:spPr>
              <a:solidFill>
                <a:srgbClr val="A79CD8"/>
              </a:solidFill>
              <a:ln w="6350">
                <a:solidFill>
                  <a:schemeClr val="bg1"/>
                </a:solidFill>
              </a:ln>
              <a:effectLst/>
            </c:spPr>
            <c:extLst>
              <c:ext xmlns:c16="http://schemas.microsoft.com/office/drawing/2014/chart" uri="{C3380CC4-5D6E-409C-BE32-E72D297353CC}">
                <c16:uniqueId val="{0000000B-D3E2-4A63-9ED4-028904819BA3}"/>
              </c:ext>
            </c:extLst>
          </c:dPt>
          <c:dPt>
            <c:idx val="6"/>
            <c:bubble3D val="0"/>
            <c:spPr>
              <a:solidFill>
                <a:srgbClr val="C0C0C0"/>
              </a:solidFill>
              <a:ln w="6350">
                <a:solidFill>
                  <a:schemeClr val="bg1"/>
                </a:solidFill>
              </a:ln>
              <a:effectLst/>
            </c:spPr>
            <c:extLst>
              <c:ext xmlns:c16="http://schemas.microsoft.com/office/drawing/2014/chart" uri="{C3380CC4-5D6E-409C-BE32-E72D297353CC}">
                <c16:uniqueId val="{0000000D-D3E2-4A63-9ED4-028904819BA3}"/>
              </c:ext>
            </c:extLst>
          </c:dPt>
          <c:dPt>
            <c:idx val="7"/>
            <c:bubble3D val="0"/>
            <c:spPr>
              <a:solidFill>
                <a:srgbClr val="C0C0C0"/>
              </a:solidFill>
              <a:ln w="6350">
                <a:solidFill>
                  <a:schemeClr val="bg1"/>
                </a:solidFill>
              </a:ln>
              <a:effectLst/>
            </c:spPr>
            <c:extLst>
              <c:ext xmlns:c16="http://schemas.microsoft.com/office/drawing/2014/chart" uri="{C3380CC4-5D6E-409C-BE32-E72D297353CC}">
                <c16:uniqueId val="{0000000F-D3E2-4A63-9ED4-028904819BA3}"/>
              </c:ext>
            </c:extLst>
          </c:dPt>
          <c:val>
            <c:numRef>
              <c:f>Sheet1!$B$2:$B$4</c:f>
              <c:numCache>
                <c:formatCode>General</c:formatCode>
                <c:ptCount val="3"/>
                <c:pt idx="0">
                  <c:v>67.599999999999994</c:v>
                </c:pt>
                <c:pt idx="1">
                  <c:v>24.9</c:v>
                </c:pt>
                <c:pt idx="2">
                  <c:v>7.6</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総額</c:v>
                      </c:pt>
                    </c:strCache>
                  </c:strRef>
                </c15:tx>
              </c15:filteredSeriesTitle>
            </c:ext>
            <c:ext xmlns:c15="http://schemas.microsoft.com/office/drawing/2012/chart" uri="{02D57815-91ED-43cb-92C2-25804820EDAC}">
              <c15:filteredCategoryTitle>
                <c15:cat>
                  <c:strRef>
                    <c:extLst>
                      <c:ext uri="{02D57815-91ED-43cb-92C2-25804820EDAC}">
                        <c15:formulaRef>
                          <c15:sqref>Sheet1!$A$2:$A$4</c15:sqref>
                        </c15:formulaRef>
                      </c:ext>
                    </c:extLst>
                    <c:strCache>
                      <c:ptCount val="3"/>
                      <c:pt idx="0">
                        <c:v>税金</c:v>
                      </c:pt>
                      <c:pt idx="1">
                        <c:v>公債金</c:v>
                      </c:pt>
                      <c:pt idx="2">
                        <c:v>そのほか</c:v>
                      </c:pt>
                    </c:strCache>
                  </c:strRef>
                </c15:cat>
              </c15:filteredCategoryTitle>
            </c:ext>
            <c:ext xmlns:c16="http://schemas.microsoft.com/office/drawing/2014/chart" uri="{C3380CC4-5D6E-409C-BE32-E72D297353CC}">
              <c16:uniqueId val="{00000010-D3E2-4A63-9ED4-028904819BA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6350">
              <a:solidFill>
                <a:schemeClr val="bg1"/>
              </a:solidFill>
            </a:ln>
          </c:spPr>
          <c:dPt>
            <c:idx val="0"/>
            <c:bubble3D val="0"/>
            <c:spPr>
              <a:solidFill>
                <a:srgbClr val="EEC92E"/>
              </a:solidFill>
              <a:ln w="6350">
                <a:solidFill>
                  <a:schemeClr val="bg1"/>
                </a:solidFill>
              </a:ln>
              <a:effectLst/>
            </c:spPr>
            <c:extLst>
              <c:ext xmlns:c16="http://schemas.microsoft.com/office/drawing/2014/chart" uri="{C3380CC4-5D6E-409C-BE32-E72D297353CC}">
                <c16:uniqueId val="{00000001-E4BF-49DD-9198-47C38AE28DA1}"/>
              </c:ext>
            </c:extLst>
          </c:dPt>
          <c:dPt>
            <c:idx val="1"/>
            <c:bubble3D val="0"/>
            <c:spPr>
              <a:solidFill>
                <a:srgbClr val="6AE2FE"/>
              </a:solidFill>
              <a:ln w="6350">
                <a:solidFill>
                  <a:schemeClr val="bg1"/>
                </a:solidFill>
              </a:ln>
              <a:effectLst/>
            </c:spPr>
            <c:extLst>
              <c:ext xmlns:c16="http://schemas.microsoft.com/office/drawing/2014/chart" uri="{C3380CC4-5D6E-409C-BE32-E72D297353CC}">
                <c16:uniqueId val="{00000003-E4BF-49DD-9198-47C38AE28DA1}"/>
              </c:ext>
            </c:extLst>
          </c:dPt>
          <c:dPt>
            <c:idx val="2"/>
            <c:bubble3D val="0"/>
            <c:spPr>
              <a:solidFill>
                <a:srgbClr val="99D80E"/>
              </a:solidFill>
              <a:ln w="6350">
                <a:solidFill>
                  <a:schemeClr val="bg1"/>
                </a:solidFill>
              </a:ln>
              <a:effectLst/>
            </c:spPr>
            <c:extLst>
              <c:ext xmlns:c16="http://schemas.microsoft.com/office/drawing/2014/chart" uri="{C3380CC4-5D6E-409C-BE32-E72D297353CC}">
                <c16:uniqueId val="{00000005-E4BF-49DD-9198-47C38AE28DA1}"/>
              </c:ext>
            </c:extLst>
          </c:dPt>
          <c:dPt>
            <c:idx val="3"/>
            <c:bubble3D val="0"/>
            <c:spPr>
              <a:solidFill>
                <a:srgbClr val="C38765"/>
              </a:solidFill>
              <a:ln w="6350">
                <a:solidFill>
                  <a:schemeClr val="bg1"/>
                </a:solidFill>
              </a:ln>
              <a:effectLst/>
            </c:spPr>
            <c:extLst>
              <c:ext xmlns:c16="http://schemas.microsoft.com/office/drawing/2014/chart" uri="{C3380CC4-5D6E-409C-BE32-E72D297353CC}">
                <c16:uniqueId val="{00000007-E4BF-49DD-9198-47C38AE28DA1}"/>
              </c:ext>
            </c:extLst>
          </c:dPt>
          <c:dPt>
            <c:idx val="4"/>
            <c:bubble3D val="0"/>
            <c:spPr>
              <a:solidFill>
                <a:srgbClr val="A79CD8"/>
              </a:solidFill>
              <a:ln w="6350">
                <a:solidFill>
                  <a:schemeClr val="bg1"/>
                </a:solidFill>
              </a:ln>
              <a:effectLst/>
            </c:spPr>
            <c:extLst>
              <c:ext xmlns:c16="http://schemas.microsoft.com/office/drawing/2014/chart" uri="{C3380CC4-5D6E-409C-BE32-E72D297353CC}">
                <c16:uniqueId val="{00000009-E4BF-49DD-9198-47C38AE28DA1}"/>
              </c:ext>
            </c:extLst>
          </c:dPt>
          <c:dPt>
            <c:idx val="5"/>
            <c:bubble3D val="0"/>
            <c:spPr>
              <a:solidFill>
                <a:srgbClr val="FFABAB"/>
              </a:solidFill>
              <a:ln w="6350">
                <a:solidFill>
                  <a:schemeClr val="bg1"/>
                </a:solidFill>
              </a:ln>
              <a:effectLst/>
            </c:spPr>
            <c:extLst>
              <c:ext xmlns:c16="http://schemas.microsoft.com/office/drawing/2014/chart" uri="{C3380CC4-5D6E-409C-BE32-E72D297353CC}">
                <c16:uniqueId val="{0000000B-E4BF-49DD-9198-47C38AE28DA1}"/>
              </c:ext>
            </c:extLst>
          </c:dPt>
          <c:dPt>
            <c:idx val="6"/>
            <c:bubble3D val="0"/>
            <c:spPr>
              <a:solidFill>
                <a:srgbClr val="C89172"/>
              </a:solidFill>
              <a:ln w="6350">
                <a:solidFill>
                  <a:schemeClr val="bg1"/>
                </a:solidFill>
              </a:ln>
              <a:effectLst/>
            </c:spPr>
            <c:extLst>
              <c:ext xmlns:c16="http://schemas.microsoft.com/office/drawing/2014/chart" uri="{C3380CC4-5D6E-409C-BE32-E72D297353CC}">
                <c16:uniqueId val="{0000000D-E4BF-49DD-9198-47C38AE28DA1}"/>
              </c:ext>
            </c:extLst>
          </c:dPt>
          <c:dPt>
            <c:idx val="7"/>
            <c:bubble3D val="0"/>
            <c:spPr>
              <a:solidFill>
                <a:srgbClr val="C0C0C0"/>
              </a:solidFill>
              <a:ln w="6350">
                <a:solidFill>
                  <a:schemeClr val="bg1"/>
                </a:solidFill>
              </a:ln>
              <a:effectLst/>
            </c:spPr>
            <c:extLst>
              <c:ext xmlns:c16="http://schemas.microsoft.com/office/drawing/2014/chart" uri="{C3380CC4-5D6E-409C-BE32-E72D297353CC}">
                <c16:uniqueId val="{0000000F-E4BF-49DD-9198-47C38AE28DA1}"/>
              </c:ext>
            </c:extLst>
          </c:dPt>
          <c:val>
            <c:numRef>
              <c:f>Sheet1!$B$2:$B$7</c:f>
              <c:numCache>
                <c:formatCode>General</c:formatCode>
                <c:ptCount val="6"/>
                <c:pt idx="0">
                  <c:v>33.200000000000003</c:v>
                </c:pt>
                <c:pt idx="1">
                  <c:v>5.3</c:v>
                </c:pt>
                <c:pt idx="2">
                  <c:v>4.9000000000000004</c:v>
                </c:pt>
                <c:pt idx="3">
                  <c:v>15.7</c:v>
                </c:pt>
                <c:pt idx="4">
                  <c:v>16.399999999999999</c:v>
                </c:pt>
                <c:pt idx="5">
                  <c:v>24.5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総額</c:v>
                      </c:pt>
                    </c:strCache>
                  </c:strRef>
                </c15:tx>
              </c15:filteredSeriesTitle>
            </c:ext>
            <c:ext xmlns:c15="http://schemas.microsoft.com/office/drawing/2012/chart" uri="{02D57815-91ED-43cb-92C2-25804820EDAC}">
              <c15:filteredCategoryTitle>
                <c15:cat>
                  <c:strRef>
                    <c:extLst>
                      <c:ext uri="{02D57815-91ED-43cb-92C2-25804820EDAC}">
                        <c15:formulaRef>
                          <c15:sqref>Sheet1!$A$2:$A$7</c15:sqref>
                        </c15:formulaRef>
                      </c:ext>
                    </c:extLst>
                    <c:strCache>
                      <c:ptCount val="6"/>
                      <c:pt idx="0">
                        <c:v>わたしたちの健康や生活を 守るために（社会保障）</c:v>
                      </c:pt>
                      <c:pt idx="1">
                        <c:v>道路や住宅などの 整備のために（公共事業）</c:v>
                      </c:pt>
                      <c:pt idx="2">
                        <c:v>教育や科学技術をさかんにするために（文教及び科学振興）</c:v>
                      </c:pt>
                      <c:pt idx="3">
                        <c:v>そのほか（防衛関係費・その他）</c:v>
                      </c:pt>
                      <c:pt idx="4">
                        <c:v>都道府県や市区町村の財政をおぎなうために（地方交付税交付金等）</c:v>
                      </c:pt>
                      <c:pt idx="5">
                        <c:v>国の借金を返したり利子を払ったりするために（国債費）</c:v>
                      </c:pt>
                    </c:strCache>
                  </c:strRef>
                </c15:cat>
              </c15:filteredCategoryTitle>
            </c:ext>
            <c:ext xmlns:c16="http://schemas.microsoft.com/office/drawing/2014/chart" uri="{C3380CC4-5D6E-409C-BE32-E72D297353CC}">
              <c16:uniqueId val="{00000010-E4BF-49DD-9198-47C38AE28DA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147443876812417E-2"/>
          <c:y val="3.304860053129996E-2"/>
          <c:w val="0.9106306835820952"/>
          <c:h val="0.95491868296624538"/>
        </c:manualLayout>
      </c:layout>
      <c:doughnutChart>
        <c:varyColors val="1"/>
        <c:ser>
          <c:idx val="0"/>
          <c:order val="0"/>
          <c:tx>
            <c:strRef>
              <c:f>Sheet1!$B$1</c:f>
              <c:strCache>
                <c:ptCount val="1"/>
                <c:pt idx="0">
                  <c:v>列2</c:v>
                </c:pt>
              </c:strCache>
            </c:strRef>
          </c:tx>
          <c:spPr>
            <a:ln>
              <a:noFill/>
            </a:ln>
          </c:spPr>
          <c:dPt>
            <c:idx val="0"/>
            <c:bubble3D val="0"/>
            <c:spPr>
              <a:solidFill>
                <a:srgbClr val="E9D09F"/>
              </a:solidFill>
              <a:ln w="19050">
                <a:noFill/>
              </a:ln>
              <a:effectLst/>
            </c:spPr>
            <c:extLst>
              <c:ext xmlns:c16="http://schemas.microsoft.com/office/drawing/2014/chart" uri="{C3380CC4-5D6E-409C-BE32-E72D297353CC}">
                <c16:uniqueId val="{00000010-E784-43FF-8F11-0DE90DFCA6C4}"/>
              </c:ext>
            </c:extLst>
          </c:dPt>
          <c:dPt>
            <c:idx val="1"/>
            <c:bubble3D val="0"/>
            <c:spPr>
              <a:solidFill>
                <a:schemeClr val="accent2"/>
              </a:solidFill>
              <a:ln w="19050">
                <a:noFill/>
              </a:ln>
              <a:effectLst/>
            </c:spPr>
            <c:extLst>
              <c:ext xmlns:c16="http://schemas.microsoft.com/office/drawing/2014/chart" uri="{C3380CC4-5D6E-409C-BE32-E72D297353CC}">
                <c16:uniqueId val="{00000003-9AA6-4756-8E16-340134962ECA}"/>
              </c:ext>
            </c:extLst>
          </c:dPt>
          <c:dPt>
            <c:idx val="2"/>
            <c:bubble3D val="0"/>
            <c:spPr>
              <a:solidFill>
                <a:schemeClr val="accent3"/>
              </a:solidFill>
              <a:ln w="19050">
                <a:noFill/>
              </a:ln>
              <a:effectLst/>
            </c:spPr>
            <c:extLst>
              <c:ext xmlns:c16="http://schemas.microsoft.com/office/drawing/2014/chart" uri="{C3380CC4-5D6E-409C-BE32-E72D297353CC}">
                <c16:uniqueId val="{00000005-9AA6-4756-8E16-340134962ECA}"/>
              </c:ext>
            </c:extLst>
          </c:dPt>
          <c:dPt>
            <c:idx val="3"/>
            <c:bubble3D val="0"/>
            <c:spPr>
              <a:solidFill>
                <a:schemeClr val="bg2">
                  <a:lumMod val="50000"/>
                </a:schemeClr>
              </a:solidFill>
              <a:ln w="19050">
                <a:noFill/>
              </a:ln>
              <a:effectLst/>
            </c:spPr>
            <c:extLst>
              <c:ext xmlns:c16="http://schemas.microsoft.com/office/drawing/2014/chart" uri="{C3380CC4-5D6E-409C-BE32-E72D297353CC}">
                <c16:uniqueId val="{00000011-E784-43FF-8F11-0DE90DFCA6C4}"/>
              </c:ext>
            </c:extLst>
          </c:dPt>
          <c:dPt>
            <c:idx val="4"/>
            <c:bubble3D val="0"/>
            <c:spPr>
              <a:solidFill>
                <a:schemeClr val="accent5"/>
              </a:solidFill>
              <a:ln w="19050">
                <a:noFill/>
              </a:ln>
              <a:effectLst/>
            </c:spPr>
            <c:extLst>
              <c:ext xmlns:c16="http://schemas.microsoft.com/office/drawing/2014/chart" uri="{C3380CC4-5D6E-409C-BE32-E72D297353CC}">
                <c16:uniqueId val="{00000009-9AA6-4756-8E16-340134962ECA}"/>
              </c:ext>
            </c:extLst>
          </c:dPt>
          <c:dPt>
            <c:idx val="5"/>
            <c:bubble3D val="0"/>
            <c:spPr>
              <a:solidFill>
                <a:schemeClr val="accent6"/>
              </a:solidFill>
              <a:ln w="19050">
                <a:noFill/>
              </a:ln>
              <a:effectLst/>
            </c:spPr>
            <c:extLst>
              <c:ext xmlns:c16="http://schemas.microsoft.com/office/drawing/2014/chart" uri="{C3380CC4-5D6E-409C-BE32-E72D297353CC}">
                <c16:uniqueId val="{0000000B-9AA6-4756-8E16-340134962ECA}"/>
              </c:ext>
            </c:extLst>
          </c:dPt>
          <c:dPt>
            <c:idx val="6"/>
            <c:bubble3D val="0"/>
            <c:spPr>
              <a:solidFill>
                <a:schemeClr val="accent1">
                  <a:lumMod val="60000"/>
                </a:schemeClr>
              </a:solidFill>
              <a:ln w="19050">
                <a:noFill/>
              </a:ln>
              <a:effectLst/>
            </c:spPr>
            <c:extLst>
              <c:ext xmlns:c16="http://schemas.microsoft.com/office/drawing/2014/chart" uri="{C3380CC4-5D6E-409C-BE32-E72D297353CC}">
                <c16:uniqueId val="{0000000D-9AA6-4756-8E16-340134962ECA}"/>
              </c:ext>
            </c:extLst>
          </c:dPt>
          <c:cat>
            <c:strRef>
              <c:f>Sheet1!$A$2:$A$8</c:f>
              <c:strCache>
                <c:ptCount val="7"/>
                <c:pt idx="0">
                  <c:v>01_県税</c:v>
                </c:pt>
                <c:pt idx="1">
                  <c:v>02_諸収入</c:v>
                </c:pt>
                <c:pt idx="2">
                  <c:v>03_その他</c:v>
                </c:pt>
                <c:pt idx="3">
                  <c:v>01_県債</c:v>
                </c:pt>
                <c:pt idx="4">
                  <c:v>02_国庫支出金</c:v>
                </c:pt>
                <c:pt idx="5">
                  <c:v>03_地方交付税</c:v>
                </c:pt>
                <c:pt idx="6">
                  <c:v>04_その他</c:v>
                </c:pt>
              </c:strCache>
            </c:strRef>
          </c:cat>
          <c:val>
            <c:numRef>
              <c:f>Sheet1!$B$2:$B$8</c:f>
              <c:numCache>
                <c:formatCode>General</c:formatCode>
                <c:ptCount val="7"/>
                <c:pt idx="0">
                  <c:v>45.8</c:v>
                </c:pt>
                <c:pt idx="3">
                  <c:v>54.2</c:v>
                </c:pt>
              </c:numCache>
            </c:numRef>
          </c:val>
          <c:extLst>
            <c:ext xmlns:c16="http://schemas.microsoft.com/office/drawing/2014/chart" uri="{C3380CC4-5D6E-409C-BE32-E72D297353CC}">
              <c16:uniqueId val="{00000000-E784-43FF-8F11-0DE90DFCA6C4}"/>
            </c:ext>
          </c:extLst>
        </c:ser>
        <c:ser>
          <c:idx val="1"/>
          <c:order val="1"/>
          <c:tx>
            <c:strRef>
              <c:f>Sheet1!$C$1</c:f>
              <c:strCache>
                <c:ptCount val="1"/>
                <c:pt idx="0">
                  <c:v>列3</c:v>
                </c:pt>
              </c:strCache>
            </c:strRef>
          </c:tx>
          <c:spPr>
            <a:ln>
              <a:noFill/>
            </a:ln>
          </c:spPr>
          <c:dPt>
            <c:idx val="0"/>
            <c:bubble3D val="0"/>
            <c:spPr>
              <a:solidFill>
                <a:srgbClr val="FFFF99"/>
              </a:solidFill>
              <a:ln w="19050">
                <a:noFill/>
              </a:ln>
              <a:effectLst/>
            </c:spPr>
            <c:extLst>
              <c:ext xmlns:c16="http://schemas.microsoft.com/office/drawing/2014/chart" uri="{C3380CC4-5D6E-409C-BE32-E72D297353CC}">
                <c16:uniqueId val="{00000009-E784-43FF-8F11-0DE90DFCA6C4}"/>
              </c:ext>
            </c:extLst>
          </c:dPt>
          <c:dPt>
            <c:idx val="1"/>
            <c:bubble3D val="0"/>
            <c:spPr>
              <a:solidFill>
                <a:schemeClr val="accent6">
                  <a:lumMod val="40000"/>
                  <a:lumOff val="60000"/>
                </a:schemeClr>
              </a:solidFill>
              <a:ln w="19050">
                <a:noFill/>
              </a:ln>
              <a:effectLst/>
            </c:spPr>
            <c:extLst>
              <c:ext xmlns:c16="http://schemas.microsoft.com/office/drawing/2014/chart" uri="{C3380CC4-5D6E-409C-BE32-E72D297353CC}">
                <c16:uniqueId val="{0000000A-E784-43FF-8F11-0DE90DFCA6C4}"/>
              </c:ext>
            </c:extLst>
          </c:dPt>
          <c:dPt>
            <c:idx val="2"/>
            <c:bubble3D val="0"/>
            <c:spPr>
              <a:solidFill>
                <a:schemeClr val="accent2">
                  <a:lumMod val="40000"/>
                  <a:lumOff val="60000"/>
                </a:schemeClr>
              </a:solidFill>
              <a:ln w="19050">
                <a:noFill/>
              </a:ln>
              <a:effectLst/>
            </c:spPr>
            <c:extLst>
              <c:ext xmlns:c16="http://schemas.microsoft.com/office/drawing/2014/chart" uri="{C3380CC4-5D6E-409C-BE32-E72D297353CC}">
                <c16:uniqueId val="{0000000B-E784-43FF-8F11-0DE90DFCA6C4}"/>
              </c:ext>
            </c:extLst>
          </c:dPt>
          <c:dPt>
            <c:idx val="3"/>
            <c:bubble3D val="0"/>
            <c:spPr>
              <a:solidFill>
                <a:schemeClr val="accent2">
                  <a:lumMod val="60000"/>
                  <a:lumOff val="40000"/>
                </a:schemeClr>
              </a:solidFill>
              <a:ln w="19050">
                <a:noFill/>
              </a:ln>
              <a:effectLst/>
            </c:spPr>
            <c:extLst>
              <c:ext xmlns:c16="http://schemas.microsoft.com/office/drawing/2014/chart" uri="{C3380CC4-5D6E-409C-BE32-E72D297353CC}">
                <c16:uniqueId val="{0000000C-E784-43FF-8F11-0DE90DFCA6C4}"/>
              </c:ext>
            </c:extLst>
          </c:dPt>
          <c:dPt>
            <c:idx val="4"/>
            <c:bubble3D val="0"/>
            <c:spPr>
              <a:solidFill>
                <a:schemeClr val="accent6">
                  <a:lumMod val="60000"/>
                  <a:lumOff val="40000"/>
                </a:schemeClr>
              </a:solidFill>
              <a:ln w="19050">
                <a:noFill/>
              </a:ln>
              <a:effectLst/>
            </c:spPr>
            <c:extLst>
              <c:ext xmlns:c16="http://schemas.microsoft.com/office/drawing/2014/chart" uri="{C3380CC4-5D6E-409C-BE32-E72D297353CC}">
                <c16:uniqueId val="{0000000D-E784-43FF-8F11-0DE90DFCA6C4}"/>
              </c:ext>
            </c:extLst>
          </c:dPt>
          <c:dPt>
            <c:idx val="5"/>
            <c:bubble3D val="0"/>
            <c:spPr>
              <a:solidFill>
                <a:srgbClr val="9999FF"/>
              </a:solidFill>
              <a:ln w="19050">
                <a:noFill/>
              </a:ln>
              <a:effectLst/>
            </c:spPr>
            <c:extLst>
              <c:ext xmlns:c16="http://schemas.microsoft.com/office/drawing/2014/chart" uri="{C3380CC4-5D6E-409C-BE32-E72D297353CC}">
                <c16:uniqueId val="{0000000E-E784-43FF-8F11-0DE90DFCA6C4}"/>
              </c:ext>
            </c:extLst>
          </c:dPt>
          <c:dPt>
            <c:idx val="6"/>
            <c:bubble3D val="0"/>
            <c:spPr>
              <a:solidFill>
                <a:schemeClr val="bg2">
                  <a:lumMod val="75000"/>
                </a:schemeClr>
              </a:solidFill>
              <a:ln w="19050">
                <a:noFill/>
              </a:ln>
              <a:effectLst/>
            </c:spPr>
            <c:extLst>
              <c:ext xmlns:c16="http://schemas.microsoft.com/office/drawing/2014/chart" uri="{C3380CC4-5D6E-409C-BE32-E72D297353CC}">
                <c16:uniqueId val="{0000000F-E784-43FF-8F11-0DE90DFCA6C4}"/>
              </c:ext>
            </c:extLst>
          </c:dPt>
          <c:cat>
            <c:strRef>
              <c:f>Sheet1!$A$2:$A$8</c:f>
              <c:strCache>
                <c:ptCount val="7"/>
                <c:pt idx="0">
                  <c:v>01_県税</c:v>
                </c:pt>
                <c:pt idx="1">
                  <c:v>02_諸収入</c:v>
                </c:pt>
                <c:pt idx="2">
                  <c:v>03_その他</c:v>
                </c:pt>
                <c:pt idx="3">
                  <c:v>01_県債</c:v>
                </c:pt>
                <c:pt idx="4">
                  <c:v>02_国庫支出金</c:v>
                </c:pt>
                <c:pt idx="5">
                  <c:v>03_地方交付税</c:v>
                </c:pt>
                <c:pt idx="6">
                  <c:v>04_その他</c:v>
                </c:pt>
              </c:strCache>
            </c:strRef>
          </c:cat>
          <c:val>
            <c:numRef>
              <c:f>Sheet1!$C$2:$C$8</c:f>
              <c:numCache>
                <c:formatCode>General</c:formatCode>
                <c:ptCount val="7"/>
                <c:pt idx="0">
                  <c:v>20.9</c:v>
                </c:pt>
                <c:pt idx="1">
                  <c:v>10</c:v>
                </c:pt>
                <c:pt idx="2">
                  <c:v>14.9</c:v>
                </c:pt>
                <c:pt idx="3">
                  <c:v>9.3000000000000007</c:v>
                </c:pt>
                <c:pt idx="4">
                  <c:v>14.8</c:v>
                </c:pt>
                <c:pt idx="5">
                  <c:v>26.4</c:v>
                </c:pt>
                <c:pt idx="6">
                  <c:v>3.7</c:v>
                </c:pt>
              </c:numCache>
            </c:numRef>
          </c:val>
          <c:extLst>
            <c:ext xmlns:c16="http://schemas.microsoft.com/office/drawing/2014/chart" uri="{C3380CC4-5D6E-409C-BE32-E72D297353CC}">
              <c16:uniqueId val="{00000002-E784-43FF-8F11-0DE90DFCA6C4}"/>
            </c:ext>
          </c:extLst>
        </c:ser>
        <c:dLbls>
          <c:showLegendKey val="0"/>
          <c:showVal val="0"/>
          <c:showCatName val="0"/>
          <c:showSerName val="0"/>
          <c:showPercent val="0"/>
          <c:showBubbleSize val="0"/>
          <c:showLeaderLines val="1"/>
        </c:dLbls>
        <c:firstSliceAng val="0"/>
        <c:holeSize val="2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ln w="6350">
              <a:noFill/>
            </a:ln>
          </c:spPr>
          <c:dPt>
            <c:idx val="0"/>
            <c:bubble3D val="0"/>
            <c:spPr>
              <a:solidFill>
                <a:srgbClr val="FFFFCC"/>
              </a:solidFill>
              <a:ln w="6350">
                <a:noFill/>
              </a:ln>
              <a:effectLst/>
            </c:spPr>
            <c:extLst>
              <c:ext xmlns:c16="http://schemas.microsoft.com/office/drawing/2014/chart" uri="{C3380CC4-5D6E-409C-BE32-E72D297353CC}">
                <c16:uniqueId val="{00000001-CF95-420F-9036-C810778B30EA}"/>
              </c:ext>
            </c:extLst>
          </c:dPt>
          <c:dPt>
            <c:idx val="1"/>
            <c:bubble3D val="0"/>
            <c:spPr>
              <a:solidFill>
                <a:schemeClr val="accent6">
                  <a:lumMod val="60000"/>
                  <a:lumOff val="40000"/>
                </a:schemeClr>
              </a:solidFill>
              <a:ln w="6350">
                <a:noFill/>
              </a:ln>
              <a:effectLst/>
            </c:spPr>
            <c:extLst>
              <c:ext xmlns:c16="http://schemas.microsoft.com/office/drawing/2014/chart" uri="{C3380CC4-5D6E-409C-BE32-E72D297353CC}">
                <c16:uniqueId val="{00000003-CF95-420F-9036-C810778B30EA}"/>
              </c:ext>
            </c:extLst>
          </c:dPt>
          <c:dPt>
            <c:idx val="2"/>
            <c:bubble3D val="0"/>
            <c:spPr>
              <a:solidFill>
                <a:schemeClr val="accent4">
                  <a:lumMod val="20000"/>
                  <a:lumOff val="80000"/>
                </a:schemeClr>
              </a:solidFill>
              <a:ln w="6350">
                <a:noFill/>
              </a:ln>
              <a:effectLst/>
            </c:spPr>
            <c:extLst>
              <c:ext xmlns:c16="http://schemas.microsoft.com/office/drawing/2014/chart" uri="{C3380CC4-5D6E-409C-BE32-E72D297353CC}">
                <c16:uniqueId val="{00000005-CF95-420F-9036-C810778B30EA}"/>
              </c:ext>
            </c:extLst>
          </c:dPt>
          <c:dPt>
            <c:idx val="3"/>
            <c:bubble3D val="0"/>
            <c:spPr>
              <a:solidFill>
                <a:srgbClr val="FFCC99"/>
              </a:solidFill>
              <a:ln w="6350">
                <a:noFill/>
              </a:ln>
              <a:effectLst/>
            </c:spPr>
            <c:extLst>
              <c:ext xmlns:c16="http://schemas.microsoft.com/office/drawing/2014/chart" uri="{C3380CC4-5D6E-409C-BE32-E72D297353CC}">
                <c16:uniqueId val="{00000007-CF95-420F-9036-C810778B30EA}"/>
              </c:ext>
            </c:extLst>
          </c:dPt>
          <c:dPt>
            <c:idx val="4"/>
            <c:bubble3D val="0"/>
            <c:spPr>
              <a:solidFill>
                <a:schemeClr val="tx2">
                  <a:lumMod val="25000"/>
                  <a:lumOff val="75000"/>
                </a:schemeClr>
              </a:solidFill>
              <a:ln w="6350">
                <a:noFill/>
              </a:ln>
              <a:effectLst/>
            </c:spPr>
            <c:extLst>
              <c:ext xmlns:c16="http://schemas.microsoft.com/office/drawing/2014/chart" uri="{C3380CC4-5D6E-409C-BE32-E72D297353CC}">
                <c16:uniqueId val="{00000009-CF95-420F-9036-C810778B30EA}"/>
              </c:ext>
            </c:extLst>
          </c:dPt>
          <c:dPt>
            <c:idx val="5"/>
            <c:bubble3D val="0"/>
            <c:spPr>
              <a:solidFill>
                <a:schemeClr val="accent3">
                  <a:lumMod val="20000"/>
                  <a:lumOff val="80000"/>
                </a:schemeClr>
              </a:solidFill>
              <a:ln w="6350">
                <a:noFill/>
              </a:ln>
              <a:effectLst/>
            </c:spPr>
            <c:extLst>
              <c:ext xmlns:c16="http://schemas.microsoft.com/office/drawing/2014/chart" uri="{C3380CC4-5D6E-409C-BE32-E72D297353CC}">
                <c16:uniqueId val="{0000000B-CF95-420F-9036-C810778B30EA}"/>
              </c:ext>
            </c:extLst>
          </c:dPt>
          <c:dPt>
            <c:idx val="6"/>
            <c:bubble3D val="0"/>
            <c:spPr>
              <a:solidFill>
                <a:schemeClr val="accent6">
                  <a:lumMod val="40000"/>
                  <a:lumOff val="60000"/>
                </a:schemeClr>
              </a:solidFill>
              <a:ln w="6350">
                <a:noFill/>
              </a:ln>
              <a:effectLst/>
            </c:spPr>
            <c:extLst>
              <c:ext xmlns:c16="http://schemas.microsoft.com/office/drawing/2014/chart" uri="{C3380CC4-5D6E-409C-BE32-E72D297353CC}">
                <c16:uniqueId val="{0000000D-CF95-420F-9036-C810778B30EA}"/>
              </c:ext>
            </c:extLst>
          </c:dPt>
          <c:dPt>
            <c:idx val="7"/>
            <c:bubble3D val="0"/>
            <c:spPr>
              <a:solidFill>
                <a:srgbClr val="FFCCFF"/>
              </a:solidFill>
              <a:ln w="6350">
                <a:noFill/>
              </a:ln>
              <a:effectLst/>
            </c:spPr>
            <c:extLst>
              <c:ext xmlns:c16="http://schemas.microsoft.com/office/drawing/2014/chart" uri="{C3380CC4-5D6E-409C-BE32-E72D297353CC}">
                <c16:uniqueId val="{0000000F-CF95-420F-9036-C810778B30EA}"/>
              </c:ext>
            </c:extLst>
          </c:dPt>
          <c:dPt>
            <c:idx val="8"/>
            <c:bubble3D val="0"/>
            <c:spPr>
              <a:solidFill>
                <a:srgbClr val="9999FF"/>
              </a:solidFill>
              <a:ln w="6350">
                <a:noFill/>
              </a:ln>
              <a:effectLst/>
            </c:spPr>
            <c:extLst>
              <c:ext xmlns:c16="http://schemas.microsoft.com/office/drawing/2014/chart" uri="{C3380CC4-5D6E-409C-BE32-E72D297353CC}">
                <c16:uniqueId val="{00000012-030F-4922-B31F-2DD70206BD29}"/>
              </c:ext>
            </c:extLst>
          </c:dPt>
          <c:dPt>
            <c:idx val="9"/>
            <c:bubble3D val="0"/>
            <c:spPr>
              <a:solidFill>
                <a:srgbClr val="FFFF00"/>
              </a:solidFill>
              <a:ln w="6350">
                <a:noFill/>
              </a:ln>
              <a:effectLst/>
            </c:spPr>
            <c:extLst>
              <c:ext xmlns:c16="http://schemas.microsoft.com/office/drawing/2014/chart" uri="{C3380CC4-5D6E-409C-BE32-E72D297353CC}">
                <c16:uniqueId val="{00000011-030F-4922-B31F-2DD70206BD29}"/>
              </c:ext>
            </c:extLst>
          </c:dPt>
          <c:dPt>
            <c:idx val="10"/>
            <c:bubble3D val="0"/>
            <c:spPr>
              <a:solidFill>
                <a:schemeClr val="accent5">
                  <a:lumMod val="60000"/>
                  <a:lumOff val="40000"/>
                </a:schemeClr>
              </a:solidFill>
              <a:ln w="6350">
                <a:noFill/>
              </a:ln>
              <a:effectLst/>
            </c:spPr>
            <c:extLst>
              <c:ext xmlns:c16="http://schemas.microsoft.com/office/drawing/2014/chart" uri="{C3380CC4-5D6E-409C-BE32-E72D297353CC}">
                <c16:uniqueId val="{00000010-030F-4922-B31F-2DD70206BD29}"/>
              </c:ext>
            </c:extLst>
          </c:dPt>
          <c:val>
            <c:numRef>
              <c:f>Sheet1!$B$2:$B$12</c:f>
              <c:numCache>
                <c:formatCode>General</c:formatCode>
                <c:ptCount val="11"/>
                <c:pt idx="0">
                  <c:v>18.3</c:v>
                </c:pt>
                <c:pt idx="1">
                  <c:v>11.8</c:v>
                </c:pt>
                <c:pt idx="2">
                  <c:v>10.8</c:v>
                </c:pt>
                <c:pt idx="3">
                  <c:v>12.3</c:v>
                </c:pt>
                <c:pt idx="4">
                  <c:v>7.2</c:v>
                </c:pt>
                <c:pt idx="5">
                  <c:v>9.6999999999999993</c:v>
                </c:pt>
                <c:pt idx="6">
                  <c:v>6</c:v>
                </c:pt>
                <c:pt idx="7">
                  <c:v>4</c:v>
                </c:pt>
                <c:pt idx="8">
                  <c:v>4.5</c:v>
                </c:pt>
                <c:pt idx="9">
                  <c:v>3.6</c:v>
                </c:pt>
                <c:pt idx="10">
                  <c:v>11.8</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総額</c:v>
                      </c:pt>
                    </c:strCache>
                  </c:strRef>
                </c15:tx>
              </c15:filteredSeriesTitle>
            </c:ext>
            <c:ext xmlns:c15="http://schemas.microsoft.com/office/drawing/2012/chart" uri="{02D57815-91ED-43cb-92C2-25804820EDAC}">
              <c15:filteredCategoryTitle>
                <c15:cat>
                  <c:strRef>
                    <c:extLst>
                      <c:ext uri="{02D57815-91ED-43cb-92C2-25804820EDAC}">
                        <c15:formulaRef>
                          <c15:sqref>Sheet1!$A$2:$A$12</c15:sqref>
                        </c15:formulaRef>
                      </c:ext>
                    </c:extLst>
                    <c:strCache>
                      <c:ptCount val="11"/>
                      <c:pt idx="0">
                        <c:v>教育費</c:v>
                      </c:pt>
                      <c:pt idx="1">
                        <c:v>公債費</c:v>
                      </c:pt>
                      <c:pt idx="2">
                        <c:v>福祉生活費</c:v>
                      </c:pt>
                      <c:pt idx="3">
                        <c:v>土木費</c:v>
                      </c:pt>
                      <c:pt idx="4">
                        <c:v>農林水産業費</c:v>
                      </c:pt>
                      <c:pt idx="5">
                        <c:v>商工費</c:v>
                      </c:pt>
                      <c:pt idx="6">
                        <c:v>保健環境費</c:v>
                      </c:pt>
                      <c:pt idx="7">
                        <c:v>警察費</c:v>
                      </c:pt>
                      <c:pt idx="8">
                        <c:v>総務費</c:v>
                      </c:pt>
                      <c:pt idx="9">
                        <c:v>災害復旧費</c:v>
                      </c:pt>
                      <c:pt idx="10">
                        <c:v>その他</c:v>
                      </c:pt>
                    </c:strCache>
                  </c:strRef>
                </c15:cat>
              </c15:filteredCategoryTitle>
            </c:ext>
            <c:ext xmlns:c16="http://schemas.microsoft.com/office/drawing/2014/chart" uri="{C3380CC4-5D6E-409C-BE32-E72D297353CC}">
              <c16:uniqueId val="{00000010-CF95-420F-9036-C810778B30EA}"/>
            </c:ext>
          </c:extLst>
        </c:ser>
        <c:dLbls>
          <c:showLegendKey val="0"/>
          <c:showVal val="0"/>
          <c:showCatName val="0"/>
          <c:showSerName val="0"/>
          <c:showPercent val="0"/>
          <c:showBubbleSize val="0"/>
          <c:showLeaderLines val="1"/>
        </c:dLbls>
        <c:firstSliceAng val="0"/>
        <c:holeSize val="39"/>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CA3B63B0-5D18-44F7-1734-B909B924FC06}"/>
              </a:ext>
            </a:extLst>
          </p:cNvPr>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a:extLst>
              <a:ext uri="{FF2B5EF4-FFF2-40B4-BE49-F238E27FC236}">
                <a16:creationId xmlns:a16="http://schemas.microsoft.com/office/drawing/2014/main" id="{2AD93A6C-2DDB-83DB-AE04-26FFC596570E}"/>
              </a:ext>
            </a:extLst>
          </p:cNvPr>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2485A8FA-5CC2-40B4-90FF-50E52AF9D939}" type="datetimeFigureOut">
              <a:rPr kumimoji="1" lang="ja-JP" altLang="en-US" smtClean="0"/>
              <a:t>2026/3/20</a:t>
            </a:fld>
            <a:endParaRPr kumimoji="1" lang="ja-JP" altLang="en-US" dirty="0"/>
          </a:p>
        </p:txBody>
      </p:sp>
      <p:sp>
        <p:nvSpPr>
          <p:cNvPr id="4" name="フッター プレースホルダー 3">
            <a:extLst>
              <a:ext uri="{FF2B5EF4-FFF2-40B4-BE49-F238E27FC236}">
                <a16:creationId xmlns:a16="http://schemas.microsoft.com/office/drawing/2014/main" id="{E5A77F41-C415-886E-0560-2942FB6F677D}"/>
              </a:ext>
            </a:extLst>
          </p:cNvPr>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dirty="0"/>
          </a:p>
        </p:txBody>
      </p:sp>
      <p:sp>
        <p:nvSpPr>
          <p:cNvPr id="5" name="スライド番号プレースホルダー 4">
            <a:extLst>
              <a:ext uri="{FF2B5EF4-FFF2-40B4-BE49-F238E27FC236}">
                <a16:creationId xmlns:a16="http://schemas.microsoft.com/office/drawing/2014/main" id="{B4D377BD-916F-3599-B534-F4E8E96E6E97}"/>
              </a:ext>
            </a:extLst>
          </p:cNvPr>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EBC69C88-0F3B-49AA-871C-B96455EA39DB}" type="slidenum">
              <a:rPr kumimoji="1" lang="ja-JP" altLang="en-US" smtClean="0"/>
              <a:t>‹#›</a:t>
            </a:fld>
            <a:endParaRPr kumimoji="1" lang="ja-JP" altLang="en-US" dirty="0"/>
          </a:p>
        </p:txBody>
      </p:sp>
    </p:spTree>
    <p:extLst>
      <p:ext uri="{BB962C8B-B14F-4D97-AF65-F5344CB8AC3E}">
        <p14:creationId xmlns:p14="http://schemas.microsoft.com/office/powerpoint/2010/main" val="35616718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8C1590E8-BF0F-4D58-AE9F-87B6FEB1C323}" type="datetimeFigureOut">
              <a:rPr kumimoji="1" lang="ja-JP" altLang="en-US" smtClean="0"/>
              <a:t>2026/3/20</a:t>
            </a:fld>
            <a:endParaRPr kumimoji="1" lang="ja-JP" altLang="en-US"/>
          </a:p>
        </p:txBody>
      </p:sp>
      <p:sp>
        <p:nvSpPr>
          <p:cNvPr id="4" name="スライド イメージ プレースホルダー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98C61421-7068-4014-B7E3-2EFBDFFF2B57}" type="slidenum">
              <a:rPr kumimoji="1" lang="ja-JP" altLang="en-US" smtClean="0"/>
              <a:t>‹#›</a:t>
            </a:fld>
            <a:endParaRPr kumimoji="1" lang="ja-JP" altLang="en-US"/>
          </a:p>
        </p:txBody>
      </p:sp>
    </p:spTree>
    <p:extLst>
      <p:ext uri="{BB962C8B-B14F-4D97-AF65-F5344CB8AC3E}">
        <p14:creationId xmlns:p14="http://schemas.microsoft.com/office/powerpoint/2010/main" val="35909897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68161C-ABBB-4AD2-A587-D7C64F4E4BF3}" type="slidenum">
              <a:rPr kumimoji="0" lang="ja-JP" altLang="en-US" sz="1200" b="0" i="0" u="none" strike="noStrike" kern="1200" cap="none" spc="0" normalizeH="0" baseline="0" noProof="0" smtClean="0">
                <a:ln>
                  <a:noFill/>
                </a:ln>
                <a:solidFill>
                  <a:prstClr val="black"/>
                </a:solidFill>
                <a:effectLst/>
                <a:uLnTx/>
                <a:uFillTx/>
                <a:latin typeface="Arial"/>
                <a:ea typeface="HGPｺﾞｼｯｸE"/>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ja-JP" altLang="en-US" sz="1200" b="0" i="0" u="none" strike="noStrike" kern="1200" cap="none" spc="0" normalizeH="0" baseline="0" noProof="0">
              <a:ln>
                <a:noFill/>
              </a:ln>
              <a:solidFill>
                <a:prstClr val="black"/>
              </a:solidFill>
              <a:effectLst/>
              <a:uLnTx/>
              <a:uFillTx/>
              <a:latin typeface="Arial"/>
              <a:ea typeface="HGPｺﾞｼｯｸE"/>
              <a:cs typeface="+mn-cs"/>
            </a:endParaRPr>
          </a:p>
        </p:txBody>
      </p:sp>
    </p:spTree>
    <p:extLst>
      <p:ext uri="{BB962C8B-B14F-4D97-AF65-F5344CB8AC3E}">
        <p14:creationId xmlns:p14="http://schemas.microsoft.com/office/powerpoint/2010/main" val="2700876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68161C-ABBB-4AD2-A587-D7C64F4E4BF3}" type="slidenum">
              <a:rPr kumimoji="0" lang="ja-JP" altLang="en-US" sz="1200" b="0" i="0" u="none" strike="noStrike" kern="1200" cap="none" spc="0" normalizeH="0" baseline="0" noProof="0" smtClean="0">
                <a:ln>
                  <a:noFill/>
                </a:ln>
                <a:solidFill>
                  <a:prstClr val="black"/>
                </a:solidFill>
                <a:effectLst/>
                <a:uLnTx/>
                <a:uFillTx/>
                <a:latin typeface="Arial"/>
                <a:ea typeface="HGPｺﾞｼｯｸE"/>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ja-JP" altLang="en-US" sz="1200" b="0" i="0" u="none" strike="noStrike" kern="1200" cap="none" spc="0" normalizeH="0" baseline="0" noProof="0">
              <a:ln>
                <a:noFill/>
              </a:ln>
              <a:solidFill>
                <a:prstClr val="black"/>
              </a:solidFill>
              <a:effectLst/>
              <a:uLnTx/>
              <a:uFillTx/>
              <a:latin typeface="Arial"/>
              <a:ea typeface="HGPｺﾞｼｯｸE"/>
              <a:cs typeface="+mn-cs"/>
            </a:endParaRPr>
          </a:p>
        </p:txBody>
      </p:sp>
      <p:sp>
        <p:nvSpPr>
          <p:cNvPr id="5" name="ノート プレースホルダー 4"/>
          <p:cNvSpPr>
            <a:spLocks noGrp="1"/>
          </p:cNvSpPr>
          <p:nvPr>
            <p:ph type="body" sz="quarter" idx="11"/>
          </p:nvPr>
        </p:nvSpPr>
        <p:spPr/>
        <p:txBody>
          <a:bodyPr/>
          <a:lstStyle/>
          <a:p>
            <a:endParaRPr lang="en-US" altLang="ja-JP" dirty="0"/>
          </a:p>
        </p:txBody>
      </p:sp>
    </p:spTree>
    <p:extLst>
      <p:ext uri="{BB962C8B-B14F-4D97-AF65-F5344CB8AC3E}">
        <p14:creationId xmlns:p14="http://schemas.microsoft.com/office/powerpoint/2010/main" val="2484004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B527CF-52AD-E10E-C657-D03A726EBA7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E9EAE92-E437-927D-7F30-5C938CDD0A80}"/>
              </a:ext>
            </a:extLst>
          </p:cNvPr>
          <p:cNvSpPr>
            <a:spLocks noGrp="1" noRot="1" noChangeAspect="1"/>
          </p:cNvSpPr>
          <p:nvPr>
            <p:ph type="sldImg"/>
          </p:nvPr>
        </p:nvSpPr>
        <p:spPr/>
      </p:sp>
      <p:sp>
        <p:nvSpPr>
          <p:cNvPr id="4" name="スライド番号プレースホルダー 3">
            <a:extLst>
              <a:ext uri="{FF2B5EF4-FFF2-40B4-BE49-F238E27FC236}">
                <a16:creationId xmlns:a16="http://schemas.microsoft.com/office/drawing/2014/main" id="{FCF80540-D2EC-FB26-9098-792BBD127714}"/>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68161C-ABBB-4AD2-A587-D7C64F4E4BF3}" type="slidenum">
              <a:rPr kumimoji="0" lang="ja-JP" altLang="en-US" sz="1200" b="0" i="0" u="none" strike="noStrike" kern="1200" cap="none" spc="0" normalizeH="0" baseline="0" noProof="0" smtClean="0">
                <a:ln>
                  <a:noFill/>
                </a:ln>
                <a:solidFill>
                  <a:prstClr val="black"/>
                </a:solidFill>
                <a:effectLst/>
                <a:uLnTx/>
                <a:uFillTx/>
                <a:latin typeface="Arial"/>
                <a:ea typeface="HGPｺﾞｼｯｸE"/>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ja-JP" altLang="en-US" sz="1200" b="0" i="0" u="none" strike="noStrike" kern="1200" cap="none" spc="0" normalizeH="0" baseline="0" noProof="0">
              <a:ln>
                <a:noFill/>
              </a:ln>
              <a:solidFill>
                <a:prstClr val="black"/>
              </a:solidFill>
              <a:effectLst/>
              <a:uLnTx/>
              <a:uFillTx/>
              <a:latin typeface="Arial"/>
              <a:ea typeface="HGPｺﾞｼｯｸE"/>
              <a:cs typeface="+mn-cs"/>
            </a:endParaRPr>
          </a:p>
        </p:txBody>
      </p:sp>
      <p:sp>
        <p:nvSpPr>
          <p:cNvPr id="5" name="ノート プレースホルダー 4">
            <a:extLst>
              <a:ext uri="{FF2B5EF4-FFF2-40B4-BE49-F238E27FC236}">
                <a16:creationId xmlns:a16="http://schemas.microsoft.com/office/drawing/2014/main" id="{17275C36-74FF-CD0F-97DE-35F9E5F9AC45}"/>
              </a:ext>
            </a:extLst>
          </p:cNvPr>
          <p:cNvSpPr>
            <a:spLocks noGrp="1"/>
          </p:cNvSpPr>
          <p:nvPr>
            <p:ph type="body" sz="quarter" idx="11"/>
          </p:nvPr>
        </p:nvSpPr>
        <p:spPr/>
        <p:txBody>
          <a:bodyPr/>
          <a:lstStyle/>
          <a:p>
            <a:endParaRPr kumimoji="1" lang="ja-JP" altLang="en-US" dirty="0"/>
          </a:p>
        </p:txBody>
      </p:sp>
    </p:spTree>
    <p:extLst>
      <p:ext uri="{BB962C8B-B14F-4D97-AF65-F5344CB8AC3E}">
        <p14:creationId xmlns:p14="http://schemas.microsoft.com/office/powerpoint/2010/main" val="3041659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C61421-7068-4014-B7E3-2EFBDFFF2B57}" type="slidenum">
              <a:rPr kumimoji="1" lang="ja-JP" altLang="en-US" sz="1200" b="0" i="0" u="none" strike="noStrike" kern="1200" cap="none" spc="0" normalizeH="0" baseline="0" noProof="0" smtClean="0">
                <a:ln>
                  <a:noFill/>
                </a:ln>
                <a:solidFill>
                  <a:prstClr val="black"/>
                </a:solidFill>
                <a:effectLst/>
                <a:uLnTx/>
                <a:uFillTx/>
                <a:latin typeface="Arial"/>
                <a:ea typeface="HGPｺﾞｼｯｸE"/>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Arial"/>
              <a:ea typeface="HGPｺﾞｼｯｸE"/>
              <a:cs typeface="+mn-cs"/>
            </a:endParaRPr>
          </a:p>
        </p:txBody>
      </p:sp>
    </p:spTree>
    <p:extLst>
      <p:ext uri="{BB962C8B-B14F-4D97-AF65-F5344CB8AC3E}">
        <p14:creationId xmlns:p14="http://schemas.microsoft.com/office/powerpoint/2010/main" val="375151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68161C-ABBB-4AD2-A587-D7C64F4E4BF3}" type="slidenum">
              <a:rPr kumimoji="0" lang="ja-JP" altLang="en-US" sz="1200" b="0" i="0" u="none" strike="noStrike" kern="1200" cap="none" spc="0" normalizeH="0" baseline="0" noProof="0" smtClean="0">
                <a:ln>
                  <a:noFill/>
                </a:ln>
                <a:solidFill>
                  <a:prstClr val="black"/>
                </a:solidFill>
                <a:effectLst/>
                <a:uLnTx/>
                <a:uFillTx/>
                <a:latin typeface="Arial"/>
                <a:ea typeface="HGPｺﾞｼｯｸE"/>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ja-JP" altLang="en-US" sz="1200" b="0" i="0" u="none" strike="noStrike" kern="1200" cap="none" spc="0" normalizeH="0" baseline="0" noProof="0">
              <a:ln>
                <a:noFill/>
              </a:ln>
              <a:solidFill>
                <a:prstClr val="black"/>
              </a:solidFill>
              <a:effectLst/>
              <a:uLnTx/>
              <a:uFillTx/>
              <a:latin typeface="Arial"/>
              <a:ea typeface="HGPｺﾞｼｯｸE"/>
              <a:cs typeface="+mn-cs"/>
            </a:endParaRPr>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577389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68161C-ABBB-4AD2-A587-D7C64F4E4BF3}" type="slidenum">
              <a:rPr kumimoji="0" lang="ja-JP" altLang="en-US" sz="1200" b="0" i="0" u="none" strike="noStrike" kern="1200" cap="none" spc="0" normalizeH="0" baseline="0" noProof="0" smtClean="0">
                <a:ln>
                  <a:noFill/>
                </a:ln>
                <a:solidFill>
                  <a:prstClr val="black"/>
                </a:solidFill>
                <a:effectLst/>
                <a:uLnTx/>
                <a:uFillTx/>
                <a:latin typeface="Arial"/>
                <a:ea typeface="HGPｺﾞｼｯｸE"/>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ja-JP" altLang="en-US" sz="1200" b="0" i="0" u="none" strike="noStrike" kern="1200" cap="none" spc="0" normalizeH="0" baseline="0" noProof="0">
              <a:ln>
                <a:noFill/>
              </a:ln>
              <a:solidFill>
                <a:prstClr val="black"/>
              </a:solidFill>
              <a:effectLst/>
              <a:uLnTx/>
              <a:uFillTx/>
              <a:latin typeface="Arial"/>
              <a:ea typeface="HGPｺﾞｼｯｸE"/>
              <a:cs typeface="+mn-cs"/>
            </a:endParaRPr>
          </a:p>
        </p:txBody>
      </p:sp>
    </p:spTree>
    <p:extLst>
      <p:ext uri="{BB962C8B-B14F-4D97-AF65-F5344CB8AC3E}">
        <p14:creationId xmlns:p14="http://schemas.microsoft.com/office/powerpoint/2010/main" val="636836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568161C-ABBB-4AD2-A587-D7C64F4E4BF3}" type="slidenum">
              <a:rPr lang="ja-JP" altLang="en-US" smtClean="0"/>
              <a:pPr>
                <a:defRPr/>
              </a:pPr>
              <a:t>12</a:t>
            </a:fld>
            <a:endParaRPr lang="ja-JP" altLang="en-US"/>
          </a:p>
        </p:txBody>
      </p:sp>
    </p:spTree>
    <p:extLst>
      <p:ext uri="{BB962C8B-B14F-4D97-AF65-F5344CB8AC3E}">
        <p14:creationId xmlns:p14="http://schemas.microsoft.com/office/powerpoint/2010/main" val="1262607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pPr>
              <a:defRPr/>
            </a:pPr>
            <a:fld id="{9568161C-ABBB-4AD2-A587-D7C64F4E4BF3}" type="slidenum">
              <a:rPr lang="ja-JP" altLang="en-US" smtClean="0"/>
              <a:pPr>
                <a:defRPr/>
              </a:pPr>
              <a:t>15</a:t>
            </a:fld>
            <a:endParaRPr lang="ja-JP" altLang="en-US"/>
          </a:p>
        </p:txBody>
      </p:sp>
      <p:sp>
        <p:nvSpPr>
          <p:cNvPr id="5" name="ノート プレースホルダー 4"/>
          <p:cNvSpPr>
            <a:spLocks noGrp="1"/>
          </p:cNvSpPr>
          <p:nvPr>
            <p:ph type="body" sz="quarter" idx="11"/>
          </p:nvPr>
        </p:nvSpPr>
        <p:spPr/>
        <p:txBody>
          <a:bodyPr/>
          <a:lstStyle/>
          <a:p>
            <a:endParaRPr kumimoji="1" lang="ja-JP" altLang="en-US" dirty="0"/>
          </a:p>
        </p:txBody>
      </p:sp>
    </p:spTree>
    <p:extLst>
      <p:ext uri="{BB962C8B-B14F-4D97-AF65-F5344CB8AC3E}">
        <p14:creationId xmlns:p14="http://schemas.microsoft.com/office/powerpoint/2010/main" val="3125761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284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6C2C5E2-04A5-4151-3701-730CAE065876}"/>
              </a:ext>
            </a:extLst>
          </p:cNvPr>
          <p:cNvSpPr/>
          <p:nvPr userDrawn="1"/>
        </p:nvSpPr>
        <p:spPr>
          <a:xfrm>
            <a:off x="0" y="6489828"/>
            <a:ext cx="9144000" cy="261610"/>
          </a:xfrm>
          <a:prstGeom prst="rect">
            <a:avLst/>
          </a:prstGeom>
          <a:solidFill>
            <a:srgbClr val="D6FEDB"/>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a:solidFill>
                <a:srgbClr val="000000"/>
              </a:solidFill>
              <a:latin typeface="+mn-ea"/>
            </a:endParaRPr>
          </a:p>
        </p:txBody>
      </p:sp>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grpSp>
        <p:nvGrpSpPr>
          <p:cNvPr id="3" name="グループ化 2">
            <a:extLst>
              <a:ext uri="{FF2B5EF4-FFF2-40B4-BE49-F238E27FC236}">
                <a16:creationId xmlns:a16="http://schemas.microsoft.com/office/drawing/2014/main" id="{59CF3377-A001-9A34-CEB4-94AB0FBE48DA}"/>
              </a:ext>
            </a:extLst>
          </p:cNvPr>
          <p:cNvGrpSpPr/>
          <p:nvPr userDrawn="1"/>
        </p:nvGrpSpPr>
        <p:grpSpPr>
          <a:xfrm>
            <a:off x="-40564" y="6007184"/>
            <a:ext cx="950844" cy="850816"/>
            <a:chOff x="-40566" y="5996309"/>
            <a:chExt cx="950844" cy="850816"/>
          </a:xfrm>
        </p:grpSpPr>
        <p:sp>
          <p:nvSpPr>
            <p:cNvPr id="4" name="フリーフォーム: 図形 3">
              <a:extLst>
                <a:ext uri="{FF2B5EF4-FFF2-40B4-BE49-F238E27FC236}">
                  <a16:creationId xmlns:a16="http://schemas.microsoft.com/office/drawing/2014/main" id="{CB0AE104-4F64-AE9A-275D-AB07619B1D36}"/>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6" name="フリーフォーム: 図形 5">
              <a:extLst>
                <a:ext uri="{FF2B5EF4-FFF2-40B4-BE49-F238E27FC236}">
                  <a16:creationId xmlns:a16="http://schemas.microsoft.com/office/drawing/2014/main" id="{7E4FF952-D71A-57C1-C686-852497EDD768}"/>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8" name="テキスト ボックス 7">
              <a:extLst>
                <a:ext uri="{FF2B5EF4-FFF2-40B4-BE49-F238E27FC236}">
                  <a16:creationId xmlns:a16="http://schemas.microsoft.com/office/drawing/2014/main" id="{7B74BB54-92DD-2323-1390-AF1E4DD68D45}"/>
                </a:ext>
              </a:extLst>
            </p:cNvPr>
            <p:cNvSpPr txBox="1"/>
            <p:nvPr userDrawn="1"/>
          </p:nvSpPr>
          <p:spPr>
            <a:xfrm>
              <a:off x="-40566" y="6190839"/>
              <a:ext cx="825671" cy="584775"/>
            </a:xfrm>
            <a:prstGeom prst="rect">
              <a:avLst/>
            </a:prstGeom>
            <a:noFill/>
          </p:spPr>
          <p:txBody>
            <a:bodyPr wrap="square" rtlCol="0">
              <a:noAutofit/>
            </a:bodyPr>
            <a:lstStyle/>
            <a:p>
              <a:pPr algn="ctr"/>
              <a:r>
                <a:rPr kumimoji="1" lang="ja-JP" altLang="en-US" sz="1600" b="1" i="0" spc="50" baseline="0" dirty="0">
                  <a:solidFill>
                    <a:schemeClr val="accent6">
                      <a:lumMod val="50000"/>
                    </a:schemeClr>
                  </a:solidFill>
                </a:rPr>
                <a:t>もっと</a:t>
              </a:r>
              <a:endParaRPr kumimoji="1" lang="en-US" altLang="ja-JP" sz="1600" b="1" i="0" spc="50" baseline="0" dirty="0">
                <a:solidFill>
                  <a:schemeClr val="accent6">
                    <a:lumMod val="50000"/>
                  </a:schemeClr>
                </a:solidFill>
              </a:endParaRPr>
            </a:p>
            <a:p>
              <a:pPr algn="ctr"/>
              <a:r>
                <a:rPr kumimoji="1" lang="ja-JP" altLang="en-US" sz="1600" b="1" i="0" spc="50" baseline="0" dirty="0">
                  <a:solidFill>
                    <a:schemeClr val="accent6">
                      <a:lumMod val="50000"/>
                    </a:schemeClr>
                  </a:solidFill>
                </a:rPr>
                <a:t>くわしく</a:t>
              </a:r>
            </a:p>
          </p:txBody>
        </p:sp>
      </p:grpSp>
    </p:spTree>
    <p:extLst>
      <p:ext uri="{BB962C8B-B14F-4D97-AF65-F5344CB8AC3E}">
        <p14:creationId xmlns:p14="http://schemas.microsoft.com/office/powerpoint/2010/main" val="1487584436"/>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467491D5-5809-2AF5-3602-74E81F097B11}"/>
              </a:ext>
            </a:extLst>
          </p:cNvPr>
          <p:cNvSpPr/>
          <p:nvPr userDrawn="1"/>
        </p:nvSpPr>
        <p:spPr>
          <a:xfrm>
            <a:off x="0" y="6489828"/>
            <a:ext cx="9144000" cy="261610"/>
          </a:xfrm>
          <a:prstGeom prst="rect">
            <a:avLst/>
          </a:prstGeom>
          <a:solidFill>
            <a:srgbClr val="E5E5F7"/>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a:solidFill>
                <a:srgbClr val="000000"/>
              </a:solidFill>
              <a:latin typeface="+mn-ea"/>
            </a:endParaRPr>
          </a:p>
        </p:txBody>
      </p:sp>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817D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817D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817D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
        <p:nvSpPr>
          <p:cNvPr id="15" name="四角形: 角を丸くする 14">
            <a:extLst>
              <a:ext uri="{FF2B5EF4-FFF2-40B4-BE49-F238E27FC236}">
                <a16:creationId xmlns:a16="http://schemas.microsoft.com/office/drawing/2014/main" id="{70EC84E7-C970-4979-3D36-85263756FEAD}"/>
              </a:ext>
            </a:extLst>
          </p:cNvPr>
          <p:cNvSpPr/>
          <p:nvPr userDrawn="1"/>
        </p:nvSpPr>
        <p:spPr>
          <a:xfrm>
            <a:off x="2041126" y="103328"/>
            <a:ext cx="6131274" cy="584775"/>
          </a:xfrm>
          <a:prstGeom prst="roundRect">
            <a:avLst>
              <a:gd name="adj" fmla="val 1293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16" name="Text Box 12">
            <a:extLst>
              <a:ext uri="{FF2B5EF4-FFF2-40B4-BE49-F238E27FC236}">
                <a16:creationId xmlns:a16="http://schemas.microsoft.com/office/drawing/2014/main" id="{A3E05B32-5956-37D5-CEE5-B375FBCCD614}"/>
              </a:ext>
            </a:extLst>
          </p:cNvPr>
          <p:cNvSpPr txBox="1">
            <a:spLocks noChangeArrowheads="1"/>
          </p:cNvSpPr>
          <p:nvPr userDrawn="1"/>
        </p:nvSpPr>
        <p:spPr bwMode="auto">
          <a:xfrm>
            <a:off x="843129" y="75788"/>
            <a:ext cx="100540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検索</a:t>
            </a:r>
          </a:p>
        </p:txBody>
      </p:sp>
      <p:grpSp>
        <p:nvGrpSpPr>
          <p:cNvPr id="3" name="グループ化 2">
            <a:extLst>
              <a:ext uri="{FF2B5EF4-FFF2-40B4-BE49-F238E27FC236}">
                <a16:creationId xmlns:a16="http://schemas.microsoft.com/office/drawing/2014/main" id="{2296DB93-20C5-6F65-7A12-1713F83EF0AE}"/>
              </a:ext>
            </a:extLst>
          </p:cNvPr>
          <p:cNvGrpSpPr/>
          <p:nvPr userDrawn="1"/>
        </p:nvGrpSpPr>
        <p:grpSpPr>
          <a:xfrm>
            <a:off x="-40564" y="6007184"/>
            <a:ext cx="950844" cy="850816"/>
            <a:chOff x="-40566" y="5996309"/>
            <a:chExt cx="950844" cy="850816"/>
          </a:xfrm>
        </p:grpSpPr>
        <p:sp>
          <p:nvSpPr>
            <p:cNvPr id="4" name="フリーフォーム: 図形 3">
              <a:extLst>
                <a:ext uri="{FF2B5EF4-FFF2-40B4-BE49-F238E27FC236}">
                  <a16:creationId xmlns:a16="http://schemas.microsoft.com/office/drawing/2014/main" id="{43CB60CF-EF82-7F94-C679-F394FC919014}"/>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6" name="フリーフォーム: 図形 5">
              <a:extLst>
                <a:ext uri="{FF2B5EF4-FFF2-40B4-BE49-F238E27FC236}">
                  <a16:creationId xmlns:a16="http://schemas.microsoft.com/office/drawing/2014/main" id="{CB99424A-DFE8-8F28-0770-D9AF6A0CB3C1}"/>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817DD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8" name="テキスト ボックス 7">
              <a:extLst>
                <a:ext uri="{FF2B5EF4-FFF2-40B4-BE49-F238E27FC236}">
                  <a16:creationId xmlns:a16="http://schemas.microsoft.com/office/drawing/2014/main" id="{40DE0741-01B7-AC40-CBA8-9FE1F9637AC2}"/>
                </a:ext>
              </a:extLst>
            </p:cNvPr>
            <p:cNvSpPr txBox="1"/>
            <p:nvPr userDrawn="1"/>
          </p:nvSpPr>
          <p:spPr>
            <a:xfrm>
              <a:off x="-40566" y="6190839"/>
              <a:ext cx="825671" cy="584775"/>
            </a:xfrm>
            <a:prstGeom prst="rect">
              <a:avLst/>
            </a:prstGeom>
            <a:noFill/>
          </p:spPr>
          <p:txBody>
            <a:bodyPr wrap="square" rtlCol="0">
              <a:noAutofit/>
            </a:bodyPr>
            <a:lstStyle/>
            <a:p>
              <a:pPr algn="ctr"/>
              <a:r>
                <a:rPr kumimoji="1" lang="ja-JP" altLang="en-US" sz="1600" b="1" i="0" spc="50" baseline="0" dirty="0">
                  <a:solidFill>
                    <a:srgbClr val="544EC6"/>
                  </a:solidFill>
                </a:rPr>
                <a:t>もっと</a:t>
              </a:r>
              <a:endParaRPr kumimoji="1" lang="en-US" altLang="ja-JP" sz="1600" b="1" i="0" spc="50" baseline="0" dirty="0">
                <a:solidFill>
                  <a:srgbClr val="544EC6"/>
                </a:solidFill>
              </a:endParaRPr>
            </a:p>
            <a:p>
              <a:pPr algn="ctr"/>
              <a:r>
                <a:rPr kumimoji="1" lang="ja-JP" altLang="en-US" sz="1600" b="1" i="0" spc="50" baseline="0" dirty="0">
                  <a:solidFill>
                    <a:srgbClr val="544EC6"/>
                  </a:solidFill>
                </a:rPr>
                <a:t>くわしく</a:t>
              </a:r>
            </a:p>
          </p:txBody>
        </p:sp>
      </p:grpSp>
    </p:spTree>
    <p:extLst>
      <p:ext uri="{BB962C8B-B14F-4D97-AF65-F5344CB8AC3E}">
        <p14:creationId xmlns:p14="http://schemas.microsoft.com/office/powerpoint/2010/main" val="4035814632"/>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タイトル スライド">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8974353"/>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6_タイトル スライド">
    <p:spTree>
      <p:nvGrpSpPr>
        <p:cNvPr id="1" name=""/>
        <p:cNvGrpSpPr/>
        <p:nvPr/>
      </p:nvGrpSpPr>
      <p:grpSpPr>
        <a:xfrm>
          <a:off x="0" y="0"/>
          <a:ext cx="0" cy="0"/>
          <a:chOff x="0" y="0"/>
          <a:chExt cx="0" cy="0"/>
        </a:xfrm>
      </p:grpSpPr>
      <p:sp>
        <p:nvSpPr>
          <p:cNvPr id="32" name="正方形/長方形 31">
            <a:extLst>
              <a:ext uri="{FF2B5EF4-FFF2-40B4-BE49-F238E27FC236}">
                <a16:creationId xmlns:a16="http://schemas.microsoft.com/office/drawing/2014/main" id="{66E58AA0-FE76-AA29-8522-938885724118}"/>
              </a:ext>
            </a:extLst>
          </p:cNvPr>
          <p:cNvSpPr/>
          <p:nvPr userDrawn="1"/>
        </p:nvSpPr>
        <p:spPr>
          <a:xfrm>
            <a:off x="201069" y="4978405"/>
            <a:ext cx="8785226" cy="1474931"/>
          </a:xfrm>
          <a:prstGeom prst="rect">
            <a:avLst/>
          </a:prstGeom>
          <a:noFill/>
          <a:ln w="12700">
            <a:solidFill>
              <a:srgbClr val="416AE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C98C4"/>
              </a:solidFill>
            </a:endParaRPr>
          </a:p>
        </p:txBody>
      </p:sp>
      <p:sp>
        <p:nvSpPr>
          <p:cNvPr id="23" name="正方形/長方形 22">
            <a:extLst>
              <a:ext uri="{FF2B5EF4-FFF2-40B4-BE49-F238E27FC236}">
                <a16:creationId xmlns:a16="http://schemas.microsoft.com/office/drawing/2014/main" id="{4C244B56-3994-565C-6256-18384202864E}"/>
              </a:ext>
            </a:extLst>
          </p:cNvPr>
          <p:cNvSpPr/>
          <p:nvPr userDrawn="1"/>
        </p:nvSpPr>
        <p:spPr>
          <a:xfrm>
            <a:off x="201070" y="2915520"/>
            <a:ext cx="4658812" cy="461257"/>
          </a:xfrm>
          <a:prstGeom prst="rect">
            <a:avLst/>
          </a:prstGeom>
          <a:noFill/>
          <a:ln w="12700">
            <a:solidFill>
              <a:srgbClr val="416AE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C98C4"/>
              </a:solidFill>
            </a:endParaRPr>
          </a:p>
        </p:txBody>
      </p:sp>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416A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416A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416A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
        <p:nvSpPr>
          <p:cNvPr id="2" name="テキスト プレースホルダー 43">
            <a:extLst>
              <a:ext uri="{FF2B5EF4-FFF2-40B4-BE49-F238E27FC236}">
                <a16:creationId xmlns:a16="http://schemas.microsoft.com/office/drawing/2014/main" id="{BEF0C901-578F-F625-922A-E199057F1C1E}"/>
              </a:ext>
            </a:extLst>
          </p:cNvPr>
          <p:cNvSpPr>
            <a:spLocks noGrp="1"/>
          </p:cNvSpPr>
          <p:nvPr>
            <p:ph type="body" sz="quarter" idx="16" hasCustomPrompt="1"/>
          </p:nvPr>
        </p:nvSpPr>
        <p:spPr>
          <a:xfrm>
            <a:off x="205833" y="1459311"/>
            <a:ext cx="8775699" cy="786303"/>
          </a:xfrm>
          <a:prstGeom prst="rect">
            <a:avLst/>
          </a:prstGeom>
        </p:spPr>
        <p:txBody>
          <a:bodyPr/>
          <a:lstStyle>
            <a:lvl1pPr marL="0" indent="0">
              <a:buNone/>
              <a:defRPr kumimoji="1" lang="ja-JP" altLang="en-US" sz="1500" kern="1200" dirty="0">
                <a:solidFill>
                  <a:schemeClr val="tx1"/>
                </a:solidFill>
                <a:latin typeface="HGPｺﾞｼｯｸM" panose="020B0600000000000000" pitchFamily="50" charset="-128"/>
                <a:ea typeface="HGPｺﾞｼｯｸM" panose="020B0600000000000000" pitchFamily="50" charset="-128"/>
                <a:cs typeface="+mn-cs"/>
              </a:defRPr>
            </a:lvl1pPr>
          </a:lstStyle>
          <a:p>
            <a:pPr lvl="0"/>
            <a:r>
              <a:rPr kumimoji="1" lang="ja-JP" altLang="en-US" dirty="0"/>
              <a:t>答えを入力</a:t>
            </a:r>
          </a:p>
        </p:txBody>
      </p:sp>
      <p:sp>
        <p:nvSpPr>
          <p:cNvPr id="4" name="テキスト ボックス 3">
            <a:extLst>
              <a:ext uri="{FF2B5EF4-FFF2-40B4-BE49-F238E27FC236}">
                <a16:creationId xmlns:a16="http://schemas.microsoft.com/office/drawing/2014/main" id="{C7B37BA8-92BA-D7E8-9610-46EAEBA87C2B}"/>
              </a:ext>
            </a:extLst>
          </p:cNvPr>
          <p:cNvSpPr txBox="1"/>
          <p:nvPr userDrawn="1"/>
        </p:nvSpPr>
        <p:spPr>
          <a:xfrm>
            <a:off x="160379" y="960972"/>
            <a:ext cx="3329758" cy="400110"/>
          </a:xfrm>
          <a:prstGeom prst="rect">
            <a:avLst/>
          </a:prstGeom>
          <a:noFill/>
        </p:spPr>
        <p:txBody>
          <a:bodyPr wrap="none" rtlCol="0">
            <a:spAutoFit/>
          </a:bodyPr>
          <a:lstStyle/>
          <a:p>
            <a:r>
              <a:rPr kumimoji="1" lang="en-US" altLang="ja-JP" sz="2000" dirty="0">
                <a:solidFill>
                  <a:srgbClr val="416AED"/>
                </a:solidFill>
                <a:latin typeface="HGPｺﾞｼｯｸE" panose="020B0900000000000000" pitchFamily="50" charset="-128"/>
                <a:ea typeface="HGPｺﾞｼｯｸE" panose="020B0900000000000000" pitchFamily="50" charset="-128"/>
              </a:rPr>
              <a:t>1. </a:t>
            </a:r>
            <a:r>
              <a:rPr kumimoji="1" lang="ja-JP" altLang="en-US" sz="1800" kern="1200" dirty="0">
                <a:solidFill>
                  <a:schemeClr val="tx1"/>
                </a:solidFill>
                <a:latin typeface="HGPｺﾞｼｯｸM" panose="020B0600000000000000" pitchFamily="50" charset="-128"/>
                <a:ea typeface="HGPｺﾞｼｯｸM" panose="020B0600000000000000" pitchFamily="50" charset="-128"/>
                <a:cs typeface="+mn-cs"/>
              </a:rPr>
              <a:t>知っている税金を書いてみよう</a:t>
            </a:r>
            <a:endParaRPr kumimoji="1" lang="ja-JP" altLang="en-US" sz="1800" dirty="0">
              <a:latin typeface="HGPｺﾞｼｯｸM" panose="020B0600000000000000" pitchFamily="50" charset="-128"/>
              <a:ea typeface="HGPｺﾞｼｯｸM" panose="020B0600000000000000" pitchFamily="50" charset="-128"/>
            </a:endParaRPr>
          </a:p>
        </p:txBody>
      </p:sp>
      <p:sp>
        <p:nvSpPr>
          <p:cNvPr id="6" name="正方形/長方形 5">
            <a:extLst>
              <a:ext uri="{FF2B5EF4-FFF2-40B4-BE49-F238E27FC236}">
                <a16:creationId xmlns:a16="http://schemas.microsoft.com/office/drawing/2014/main" id="{B9690047-635B-CA72-0B3B-4F14CC66F762}"/>
              </a:ext>
            </a:extLst>
          </p:cNvPr>
          <p:cNvSpPr/>
          <p:nvPr userDrawn="1"/>
        </p:nvSpPr>
        <p:spPr>
          <a:xfrm>
            <a:off x="201069" y="1402016"/>
            <a:ext cx="8785226" cy="900000"/>
          </a:xfrm>
          <a:prstGeom prst="rect">
            <a:avLst/>
          </a:prstGeom>
          <a:noFill/>
          <a:ln w="12700">
            <a:solidFill>
              <a:srgbClr val="416AE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C98C4"/>
              </a:solidFill>
            </a:endParaRPr>
          </a:p>
        </p:txBody>
      </p:sp>
      <p:sp>
        <p:nvSpPr>
          <p:cNvPr id="21" name="テキスト プレースホルダー 43">
            <a:extLst>
              <a:ext uri="{FF2B5EF4-FFF2-40B4-BE49-F238E27FC236}">
                <a16:creationId xmlns:a16="http://schemas.microsoft.com/office/drawing/2014/main" id="{EC503822-6F0D-08A0-9528-A00BB44E36F0}"/>
              </a:ext>
            </a:extLst>
          </p:cNvPr>
          <p:cNvSpPr>
            <a:spLocks noGrp="1"/>
          </p:cNvSpPr>
          <p:nvPr>
            <p:ph type="body" sz="quarter" idx="19" hasCustomPrompt="1"/>
          </p:nvPr>
        </p:nvSpPr>
        <p:spPr>
          <a:xfrm>
            <a:off x="714672" y="2972535"/>
            <a:ext cx="3569296" cy="347226"/>
          </a:xfrm>
          <a:prstGeom prst="rect">
            <a:avLst/>
          </a:prstGeom>
        </p:spPr>
        <p:txBody>
          <a:bodyPr/>
          <a:lstStyle>
            <a:lvl1pPr marL="0" indent="0" algn="r">
              <a:buNone/>
              <a:defRPr kumimoji="1" lang="ja-JP" altLang="en-US" sz="1500" kern="1200" dirty="0">
                <a:solidFill>
                  <a:schemeClr val="tx1"/>
                </a:solidFill>
                <a:latin typeface="HGPｺﾞｼｯｸM" panose="020B0600000000000000" pitchFamily="50" charset="-128"/>
                <a:ea typeface="HGPｺﾞｼｯｸM" panose="020B0600000000000000" pitchFamily="50" charset="-128"/>
                <a:cs typeface="+mn-cs"/>
              </a:defRPr>
            </a:lvl1pPr>
          </a:lstStyle>
          <a:p>
            <a:pPr lvl="0"/>
            <a:r>
              <a:rPr kumimoji="1" lang="ja-JP" altLang="en-US" dirty="0"/>
              <a:t>答えを入力</a:t>
            </a:r>
          </a:p>
        </p:txBody>
      </p:sp>
      <p:sp>
        <p:nvSpPr>
          <p:cNvPr id="22" name="テキスト ボックス 21">
            <a:extLst>
              <a:ext uri="{FF2B5EF4-FFF2-40B4-BE49-F238E27FC236}">
                <a16:creationId xmlns:a16="http://schemas.microsoft.com/office/drawing/2014/main" id="{C5CFBA90-E41A-CDA4-E20A-7AC2F58B9F69}"/>
              </a:ext>
            </a:extLst>
          </p:cNvPr>
          <p:cNvSpPr txBox="1"/>
          <p:nvPr userDrawn="1"/>
        </p:nvSpPr>
        <p:spPr>
          <a:xfrm>
            <a:off x="160379" y="2474476"/>
            <a:ext cx="7075917" cy="677108"/>
          </a:xfrm>
          <a:prstGeom prst="rect">
            <a:avLst/>
          </a:prstGeom>
          <a:noFill/>
        </p:spPr>
        <p:txBody>
          <a:bodyPr wrap="square" rtlCol="0">
            <a:spAutoFit/>
          </a:bodyPr>
          <a:lstStyle/>
          <a:p>
            <a:r>
              <a:rPr kumimoji="1" lang="en-US" altLang="ja-JP" sz="2000" dirty="0">
                <a:solidFill>
                  <a:srgbClr val="416AED"/>
                </a:solidFill>
                <a:latin typeface="HGPｺﾞｼｯｸE" panose="020B0900000000000000" pitchFamily="50" charset="-128"/>
                <a:ea typeface="HGPｺﾞｼｯｸE" panose="020B0900000000000000" pitchFamily="50" charset="-128"/>
              </a:rPr>
              <a:t>2. </a:t>
            </a:r>
            <a:r>
              <a:rPr kumimoji="1" lang="ja-JP" altLang="en-US" sz="1800" kern="1200" dirty="0">
                <a:solidFill>
                  <a:schemeClr val="tx1"/>
                </a:solidFill>
                <a:latin typeface="HGPｺﾞｼｯｸM" panose="020B0600000000000000" pitchFamily="50" charset="-128"/>
                <a:ea typeface="HGPｺﾞｼｯｸM" panose="020B0600000000000000" pitchFamily="50" charset="-128"/>
                <a:cs typeface="+mn-cs"/>
              </a:rPr>
              <a:t>税金の種類は何種類あるでしょう？</a:t>
            </a:r>
          </a:p>
          <a:p>
            <a:endParaRPr kumimoji="1" lang="ja-JP" altLang="en-US" sz="1800" dirty="0">
              <a:latin typeface="HGPｺﾞｼｯｸM" panose="020B0600000000000000" pitchFamily="50" charset="-128"/>
              <a:ea typeface="HGPｺﾞｼｯｸM" panose="020B0600000000000000" pitchFamily="50" charset="-128"/>
            </a:endParaRPr>
          </a:p>
        </p:txBody>
      </p:sp>
      <p:sp>
        <p:nvSpPr>
          <p:cNvPr id="24" name="テキスト ボックス 23">
            <a:extLst>
              <a:ext uri="{FF2B5EF4-FFF2-40B4-BE49-F238E27FC236}">
                <a16:creationId xmlns:a16="http://schemas.microsoft.com/office/drawing/2014/main" id="{E302C7AA-68F5-BE9B-2FD9-014A3637C99C}"/>
              </a:ext>
            </a:extLst>
          </p:cNvPr>
          <p:cNvSpPr txBox="1"/>
          <p:nvPr userDrawn="1"/>
        </p:nvSpPr>
        <p:spPr>
          <a:xfrm>
            <a:off x="4290494" y="2984566"/>
            <a:ext cx="569387" cy="323165"/>
          </a:xfrm>
          <a:prstGeom prst="rect">
            <a:avLst/>
          </a:prstGeom>
          <a:noFill/>
        </p:spPr>
        <p:txBody>
          <a:bodyPr wrap="none" rtlCol="0">
            <a:spAutoFit/>
          </a:bodyPr>
          <a:lstStyle/>
          <a:p>
            <a:r>
              <a:rPr kumimoji="1" lang="ja-JP" altLang="en-US" sz="1500" b="0" dirty="0"/>
              <a:t>種類</a:t>
            </a:r>
          </a:p>
        </p:txBody>
      </p:sp>
      <p:sp>
        <p:nvSpPr>
          <p:cNvPr id="25" name="テキスト プレースホルダー 43">
            <a:extLst>
              <a:ext uri="{FF2B5EF4-FFF2-40B4-BE49-F238E27FC236}">
                <a16:creationId xmlns:a16="http://schemas.microsoft.com/office/drawing/2014/main" id="{264C3F08-1E73-BE42-F922-45683406E66A}"/>
              </a:ext>
            </a:extLst>
          </p:cNvPr>
          <p:cNvSpPr>
            <a:spLocks noGrp="1"/>
          </p:cNvSpPr>
          <p:nvPr>
            <p:ph type="body" sz="quarter" idx="20" hasCustomPrompt="1"/>
          </p:nvPr>
        </p:nvSpPr>
        <p:spPr>
          <a:xfrm>
            <a:off x="205833" y="5013176"/>
            <a:ext cx="8775699" cy="1396561"/>
          </a:xfrm>
          <a:prstGeom prst="rect">
            <a:avLst/>
          </a:prstGeom>
        </p:spPr>
        <p:txBody>
          <a:bodyPr/>
          <a:lstStyle>
            <a:lvl1pPr marL="0" indent="0">
              <a:buNone/>
              <a:defRPr kumimoji="1" lang="ja-JP" altLang="en-US" sz="1500" kern="1200" dirty="0">
                <a:solidFill>
                  <a:schemeClr val="tx1"/>
                </a:solidFill>
                <a:latin typeface="HGPｺﾞｼｯｸM" panose="020B0600000000000000" pitchFamily="50" charset="-128"/>
                <a:ea typeface="HGPｺﾞｼｯｸM" panose="020B0600000000000000" pitchFamily="50" charset="-128"/>
                <a:cs typeface="+mn-cs"/>
              </a:defRPr>
            </a:lvl1pPr>
          </a:lstStyle>
          <a:p>
            <a:pPr lvl="0"/>
            <a:r>
              <a:rPr kumimoji="1" lang="ja-JP" altLang="en-US" dirty="0"/>
              <a:t>理由を入力</a:t>
            </a:r>
          </a:p>
        </p:txBody>
      </p:sp>
      <p:sp>
        <p:nvSpPr>
          <p:cNvPr id="26" name="テキスト ボックス 25">
            <a:extLst>
              <a:ext uri="{FF2B5EF4-FFF2-40B4-BE49-F238E27FC236}">
                <a16:creationId xmlns:a16="http://schemas.microsoft.com/office/drawing/2014/main" id="{5365AA9F-F405-B9FA-DC73-334C33D9EE97}"/>
              </a:ext>
            </a:extLst>
          </p:cNvPr>
          <p:cNvSpPr txBox="1"/>
          <p:nvPr userDrawn="1"/>
        </p:nvSpPr>
        <p:spPr>
          <a:xfrm>
            <a:off x="105589" y="3559562"/>
            <a:ext cx="7829387" cy="677108"/>
          </a:xfrm>
          <a:prstGeom prst="rect">
            <a:avLst/>
          </a:prstGeom>
          <a:noFill/>
        </p:spPr>
        <p:txBody>
          <a:bodyPr wrap="none" rtlCol="0">
            <a:spAutoFit/>
          </a:bodyPr>
          <a:lstStyle/>
          <a:p>
            <a:r>
              <a:rPr kumimoji="1" lang="en-US" altLang="ja-JP" sz="2000" dirty="0">
                <a:solidFill>
                  <a:srgbClr val="416AED"/>
                </a:solidFill>
                <a:latin typeface="HGPｺﾞｼｯｸE" panose="020B0900000000000000" pitchFamily="50" charset="-128"/>
                <a:ea typeface="HGPｺﾞｼｯｸE" panose="020B0900000000000000" pitchFamily="50" charset="-128"/>
              </a:rPr>
              <a:t>3. </a:t>
            </a:r>
            <a:r>
              <a:rPr kumimoji="1" lang="ja-JP" altLang="en-US" sz="1800" kern="1200" dirty="0">
                <a:solidFill>
                  <a:schemeClr val="tx1"/>
                </a:solidFill>
                <a:latin typeface="HGPｺﾞｼｯｸM" panose="020B0600000000000000" pitchFamily="50" charset="-128"/>
                <a:ea typeface="HGPｺﾞｼｯｸM" panose="020B0600000000000000" pitchFamily="50" charset="-128"/>
                <a:cs typeface="+mn-cs"/>
              </a:rPr>
              <a:t>税金は必要だと思いますか？必要ないと思いますか？その理由も考えてみよう</a:t>
            </a:r>
          </a:p>
          <a:p>
            <a:endParaRPr kumimoji="1" lang="ja-JP" altLang="en-US" sz="1800" dirty="0">
              <a:latin typeface="HGPｺﾞｼｯｸM" panose="020B0600000000000000" pitchFamily="50" charset="-128"/>
              <a:ea typeface="HGPｺﾞｼｯｸM" panose="020B0600000000000000" pitchFamily="50" charset="-128"/>
            </a:endParaRPr>
          </a:p>
        </p:txBody>
      </p:sp>
      <p:sp>
        <p:nvSpPr>
          <p:cNvPr id="27" name="正方形/長方形 26">
            <a:extLst>
              <a:ext uri="{FF2B5EF4-FFF2-40B4-BE49-F238E27FC236}">
                <a16:creationId xmlns:a16="http://schemas.microsoft.com/office/drawing/2014/main" id="{4BA50AA7-2653-3EB3-1672-D5D867E84FA8}"/>
              </a:ext>
            </a:extLst>
          </p:cNvPr>
          <p:cNvSpPr/>
          <p:nvPr userDrawn="1"/>
        </p:nvSpPr>
        <p:spPr>
          <a:xfrm>
            <a:off x="209193" y="4340964"/>
            <a:ext cx="2346583" cy="456188"/>
          </a:xfrm>
          <a:prstGeom prst="rect">
            <a:avLst/>
          </a:prstGeom>
          <a:noFill/>
          <a:ln w="22225" cmpd="thickThin">
            <a:solidFill>
              <a:srgbClr val="416AE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C98C4"/>
              </a:solidFill>
            </a:endParaRPr>
          </a:p>
        </p:txBody>
      </p:sp>
      <p:grpSp>
        <p:nvGrpSpPr>
          <p:cNvPr id="36" name="グループ化 35">
            <a:extLst>
              <a:ext uri="{FF2B5EF4-FFF2-40B4-BE49-F238E27FC236}">
                <a16:creationId xmlns:a16="http://schemas.microsoft.com/office/drawing/2014/main" id="{6F22109E-F6A1-8A64-6F95-C95BEA36245D}"/>
              </a:ext>
            </a:extLst>
          </p:cNvPr>
          <p:cNvGrpSpPr/>
          <p:nvPr userDrawn="1"/>
        </p:nvGrpSpPr>
        <p:grpSpPr>
          <a:xfrm>
            <a:off x="386175" y="4401979"/>
            <a:ext cx="2007692" cy="323165"/>
            <a:chOff x="386175" y="4203694"/>
            <a:chExt cx="2007692" cy="323165"/>
          </a:xfrm>
        </p:grpSpPr>
        <p:sp>
          <p:nvSpPr>
            <p:cNvPr id="28" name="テキスト ボックス 27">
              <a:extLst>
                <a:ext uri="{FF2B5EF4-FFF2-40B4-BE49-F238E27FC236}">
                  <a16:creationId xmlns:a16="http://schemas.microsoft.com/office/drawing/2014/main" id="{9B372793-54AA-0937-42FE-5A56362A5C0F}"/>
                </a:ext>
              </a:extLst>
            </p:cNvPr>
            <p:cNvSpPr txBox="1"/>
            <p:nvPr userDrawn="1"/>
          </p:nvSpPr>
          <p:spPr>
            <a:xfrm>
              <a:off x="386175" y="4203694"/>
              <a:ext cx="747320" cy="323165"/>
            </a:xfrm>
            <a:prstGeom prst="rect">
              <a:avLst/>
            </a:prstGeom>
            <a:noFill/>
          </p:spPr>
          <p:txBody>
            <a:bodyPr wrap="none" rtlCol="0">
              <a:spAutoFit/>
            </a:bodyPr>
            <a:lstStyle/>
            <a:p>
              <a:r>
                <a:rPr kumimoji="1" lang="ja-JP" altLang="en-US" sz="1500" b="0" dirty="0"/>
                <a:t>必要だ</a:t>
              </a:r>
            </a:p>
          </p:txBody>
        </p:sp>
        <p:sp>
          <p:nvSpPr>
            <p:cNvPr id="33" name="テキスト ボックス 32">
              <a:extLst>
                <a:ext uri="{FF2B5EF4-FFF2-40B4-BE49-F238E27FC236}">
                  <a16:creationId xmlns:a16="http://schemas.microsoft.com/office/drawing/2014/main" id="{85598437-F39A-651E-C6C8-2B352415E3CB}"/>
                </a:ext>
              </a:extLst>
            </p:cNvPr>
            <p:cNvSpPr txBox="1"/>
            <p:nvPr userDrawn="1"/>
          </p:nvSpPr>
          <p:spPr>
            <a:xfrm>
              <a:off x="1467010" y="4203694"/>
              <a:ext cx="926857" cy="323165"/>
            </a:xfrm>
            <a:prstGeom prst="rect">
              <a:avLst/>
            </a:prstGeom>
            <a:noFill/>
          </p:spPr>
          <p:txBody>
            <a:bodyPr wrap="none" rtlCol="0">
              <a:spAutoFit/>
            </a:bodyPr>
            <a:lstStyle/>
            <a:p>
              <a:r>
                <a:rPr kumimoji="1" lang="ja-JP" altLang="en-US" sz="1500" b="0" dirty="0"/>
                <a:t>必要ない</a:t>
              </a:r>
            </a:p>
          </p:txBody>
        </p:sp>
      </p:grpSp>
      <p:cxnSp>
        <p:nvCxnSpPr>
          <p:cNvPr id="35" name="直線コネクタ 34">
            <a:extLst>
              <a:ext uri="{FF2B5EF4-FFF2-40B4-BE49-F238E27FC236}">
                <a16:creationId xmlns:a16="http://schemas.microsoft.com/office/drawing/2014/main" id="{6E319075-0826-543D-297B-CB20081663F0}"/>
              </a:ext>
            </a:extLst>
          </p:cNvPr>
          <p:cNvCxnSpPr>
            <a:cxnSpLocks/>
          </p:cNvCxnSpPr>
          <p:nvPr userDrawn="1"/>
        </p:nvCxnSpPr>
        <p:spPr>
          <a:xfrm>
            <a:off x="1310476" y="4340964"/>
            <a:ext cx="1" cy="456188"/>
          </a:xfrm>
          <a:prstGeom prst="line">
            <a:avLst/>
          </a:prstGeom>
          <a:ln w="15875">
            <a:solidFill>
              <a:srgbClr val="416AED"/>
            </a:solidFill>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96673788-5F2E-957F-EE09-5AF9B5B7C70E}"/>
              </a:ext>
            </a:extLst>
          </p:cNvPr>
          <p:cNvSpPr txBox="1"/>
          <p:nvPr userDrawn="1"/>
        </p:nvSpPr>
        <p:spPr>
          <a:xfrm>
            <a:off x="337646" y="2984566"/>
            <a:ext cx="377026" cy="323165"/>
          </a:xfrm>
          <a:prstGeom prst="rect">
            <a:avLst/>
          </a:prstGeom>
          <a:noFill/>
        </p:spPr>
        <p:txBody>
          <a:bodyPr wrap="none" rtlCol="0">
            <a:spAutoFit/>
          </a:bodyPr>
          <a:lstStyle/>
          <a:p>
            <a:r>
              <a:rPr kumimoji="1" lang="ja-JP" altLang="en-US" sz="1500" b="0" dirty="0"/>
              <a:t>約</a:t>
            </a:r>
          </a:p>
        </p:txBody>
      </p:sp>
    </p:spTree>
    <p:extLst>
      <p:ext uri="{BB962C8B-B14F-4D97-AF65-F5344CB8AC3E}">
        <p14:creationId xmlns:p14="http://schemas.microsoft.com/office/powerpoint/2010/main" val="1807174132"/>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F46C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Tree>
    <p:extLst>
      <p:ext uri="{BB962C8B-B14F-4D97-AF65-F5344CB8AC3E}">
        <p14:creationId xmlns:p14="http://schemas.microsoft.com/office/powerpoint/2010/main" val="788076466"/>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FB9635C1-B4E2-B7D8-146A-5CBCD6F585B8}"/>
              </a:ext>
            </a:extLst>
          </p:cNvPr>
          <p:cNvSpPr/>
          <p:nvPr userDrawn="1"/>
        </p:nvSpPr>
        <p:spPr>
          <a:xfrm>
            <a:off x="0" y="6489828"/>
            <a:ext cx="9144000" cy="261610"/>
          </a:xfrm>
          <a:prstGeom prst="rect">
            <a:avLst/>
          </a:prstGeom>
          <a:solidFill>
            <a:srgbClr val="FCDAD8"/>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a:solidFill>
                <a:srgbClr val="000000"/>
              </a:solidFill>
              <a:latin typeface="+mn-ea"/>
            </a:endParaRPr>
          </a:p>
        </p:txBody>
      </p:sp>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F46C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grpSp>
        <p:nvGrpSpPr>
          <p:cNvPr id="9" name="グループ化 8">
            <a:extLst>
              <a:ext uri="{FF2B5EF4-FFF2-40B4-BE49-F238E27FC236}">
                <a16:creationId xmlns:a16="http://schemas.microsoft.com/office/drawing/2014/main" id="{3CB4DCA1-CFC2-A91D-6750-D57B0DCFD12E}"/>
              </a:ext>
            </a:extLst>
          </p:cNvPr>
          <p:cNvGrpSpPr/>
          <p:nvPr userDrawn="1"/>
        </p:nvGrpSpPr>
        <p:grpSpPr>
          <a:xfrm>
            <a:off x="-40564" y="6007184"/>
            <a:ext cx="950844" cy="850816"/>
            <a:chOff x="-40566" y="5996309"/>
            <a:chExt cx="950844" cy="850816"/>
          </a:xfrm>
        </p:grpSpPr>
        <p:sp>
          <p:nvSpPr>
            <p:cNvPr id="10" name="フリーフォーム: 図形 9">
              <a:extLst>
                <a:ext uri="{FF2B5EF4-FFF2-40B4-BE49-F238E27FC236}">
                  <a16:creationId xmlns:a16="http://schemas.microsoft.com/office/drawing/2014/main" id="{E4843E84-E98F-CE53-567A-082A46E78EE4}"/>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1" name="フリーフォーム: 図形 10">
              <a:extLst>
                <a:ext uri="{FF2B5EF4-FFF2-40B4-BE49-F238E27FC236}">
                  <a16:creationId xmlns:a16="http://schemas.microsoft.com/office/drawing/2014/main" id="{BD98B960-CC49-D67A-ACB0-C82DEC333694}"/>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5" name="テキスト ボックス 14">
              <a:extLst>
                <a:ext uri="{FF2B5EF4-FFF2-40B4-BE49-F238E27FC236}">
                  <a16:creationId xmlns:a16="http://schemas.microsoft.com/office/drawing/2014/main" id="{29710725-64D0-DE2D-24DE-F1D366AAEB5F}"/>
                </a:ext>
              </a:extLst>
            </p:cNvPr>
            <p:cNvSpPr txBox="1"/>
            <p:nvPr userDrawn="1"/>
          </p:nvSpPr>
          <p:spPr>
            <a:xfrm>
              <a:off x="-40566" y="6190839"/>
              <a:ext cx="825671" cy="584775"/>
            </a:xfrm>
            <a:prstGeom prst="rect">
              <a:avLst/>
            </a:prstGeom>
            <a:noFill/>
          </p:spPr>
          <p:txBody>
            <a:bodyPr wrap="square" rtlCol="0">
              <a:noAutofit/>
            </a:bodyPr>
            <a:lstStyle/>
            <a:p>
              <a:pPr algn="ctr"/>
              <a:r>
                <a:rPr kumimoji="1" lang="ja-JP" altLang="en-US" sz="1600" b="1" i="0" spc="50" baseline="0" dirty="0">
                  <a:solidFill>
                    <a:srgbClr val="AB1515"/>
                  </a:solidFill>
                </a:rPr>
                <a:t>もっと</a:t>
              </a:r>
              <a:endParaRPr kumimoji="1" lang="en-US" altLang="ja-JP" sz="1600" b="1" i="0" spc="50" baseline="0" dirty="0">
                <a:solidFill>
                  <a:srgbClr val="AB1515"/>
                </a:solidFill>
              </a:endParaRPr>
            </a:p>
            <a:p>
              <a:pPr algn="ctr"/>
              <a:r>
                <a:rPr kumimoji="1" lang="ja-JP" altLang="en-US" sz="1600" b="1" i="0" spc="50" baseline="0" dirty="0">
                  <a:solidFill>
                    <a:srgbClr val="AB1515"/>
                  </a:solidFill>
                </a:rPr>
                <a:t>くわしく</a:t>
              </a:r>
            </a:p>
          </p:txBody>
        </p:sp>
      </p:grpSp>
    </p:spTree>
    <p:extLst>
      <p:ext uri="{BB962C8B-B14F-4D97-AF65-F5344CB8AC3E}">
        <p14:creationId xmlns:p14="http://schemas.microsoft.com/office/powerpoint/2010/main" val="3476888655"/>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FB9635C1-B4E2-B7D8-146A-5CBCD6F585B8}"/>
              </a:ext>
            </a:extLst>
          </p:cNvPr>
          <p:cNvSpPr/>
          <p:nvPr userDrawn="1"/>
        </p:nvSpPr>
        <p:spPr>
          <a:xfrm>
            <a:off x="0" y="6318585"/>
            <a:ext cx="9144000" cy="432853"/>
          </a:xfrm>
          <a:prstGeom prst="rect">
            <a:avLst/>
          </a:prstGeom>
          <a:solidFill>
            <a:srgbClr val="FCDAD8"/>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a:solidFill>
                <a:srgbClr val="000000"/>
              </a:solidFill>
              <a:latin typeface="+mn-ea"/>
            </a:endParaRPr>
          </a:p>
        </p:txBody>
      </p:sp>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F46C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Tree>
    <p:extLst>
      <p:ext uri="{BB962C8B-B14F-4D97-AF65-F5344CB8AC3E}">
        <p14:creationId xmlns:p14="http://schemas.microsoft.com/office/powerpoint/2010/main" val="2472732444"/>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タイトル スライド">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Tree>
    <p:extLst>
      <p:ext uri="{BB962C8B-B14F-4D97-AF65-F5344CB8AC3E}">
        <p14:creationId xmlns:p14="http://schemas.microsoft.com/office/powerpoint/2010/main" val="682383599"/>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353EC776-5853-FB9A-50B1-5BA040D27B26}"/>
              </a:ext>
            </a:extLst>
          </p:cNvPr>
          <p:cNvSpPr/>
          <p:nvPr userDrawn="1"/>
        </p:nvSpPr>
        <p:spPr>
          <a:xfrm>
            <a:off x="0" y="6489828"/>
            <a:ext cx="9144000" cy="261610"/>
          </a:xfrm>
          <a:prstGeom prst="rect">
            <a:avLst/>
          </a:prstGeom>
          <a:solidFill>
            <a:srgbClr val="CCF1FC"/>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a:solidFill>
                <a:srgbClr val="000000"/>
              </a:solidFill>
              <a:latin typeface="+mn-ea"/>
            </a:endParaRPr>
          </a:p>
        </p:txBody>
      </p:sp>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Tree>
    <p:extLst>
      <p:ext uri="{BB962C8B-B14F-4D97-AF65-F5344CB8AC3E}">
        <p14:creationId xmlns:p14="http://schemas.microsoft.com/office/powerpoint/2010/main" val="490389321"/>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タイトル スライド">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Tree>
    <p:extLst>
      <p:ext uri="{BB962C8B-B14F-4D97-AF65-F5344CB8AC3E}">
        <p14:creationId xmlns:p14="http://schemas.microsoft.com/office/powerpoint/2010/main" val="68010166"/>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6C2C5E2-04A5-4151-3701-730CAE065876}"/>
              </a:ext>
            </a:extLst>
          </p:cNvPr>
          <p:cNvSpPr/>
          <p:nvPr userDrawn="1"/>
        </p:nvSpPr>
        <p:spPr>
          <a:xfrm>
            <a:off x="0" y="6489828"/>
            <a:ext cx="9144000" cy="261610"/>
          </a:xfrm>
          <a:prstGeom prst="rect">
            <a:avLst/>
          </a:prstGeom>
          <a:solidFill>
            <a:srgbClr val="FCEDD8"/>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a:solidFill>
                <a:srgbClr val="000000"/>
              </a:solidFill>
              <a:latin typeface="+mn-ea"/>
            </a:endParaRPr>
          </a:p>
        </p:txBody>
      </p:sp>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FB96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FB96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FB96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grpSp>
        <p:nvGrpSpPr>
          <p:cNvPr id="3" name="グループ化 2">
            <a:extLst>
              <a:ext uri="{FF2B5EF4-FFF2-40B4-BE49-F238E27FC236}">
                <a16:creationId xmlns:a16="http://schemas.microsoft.com/office/drawing/2014/main" id="{59CF3377-A001-9A34-CEB4-94AB0FBE48DA}"/>
              </a:ext>
            </a:extLst>
          </p:cNvPr>
          <p:cNvGrpSpPr/>
          <p:nvPr userDrawn="1"/>
        </p:nvGrpSpPr>
        <p:grpSpPr>
          <a:xfrm>
            <a:off x="-40564" y="6007184"/>
            <a:ext cx="950844" cy="850816"/>
            <a:chOff x="-40566" y="5996309"/>
            <a:chExt cx="950844" cy="850816"/>
          </a:xfrm>
        </p:grpSpPr>
        <p:sp>
          <p:nvSpPr>
            <p:cNvPr id="4" name="フリーフォーム: 図形 3">
              <a:extLst>
                <a:ext uri="{FF2B5EF4-FFF2-40B4-BE49-F238E27FC236}">
                  <a16:creationId xmlns:a16="http://schemas.microsoft.com/office/drawing/2014/main" id="{CB0AE104-4F64-AE9A-275D-AB07619B1D36}"/>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6" name="フリーフォーム: 図形 5">
              <a:extLst>
                <a:ext uri="{FF2B5EF4-FFF2-40B4-BE49-F238E27FC236}">
                  <a16:creationId xmlns:a16="http://schemas.microsoft.com/office/drawing/2014/main" id="{7E4FF952-D71A-57C1-C686-852497EDD768}"/>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FB964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8" name="テキスト ボックス 7">
              <a:extLst>
                <a:ext uri="{FF2B5EF4-FFF2-40B4-BE49-F238E27FC236}">
                  <a16:creationId xmlns:a16="http://schemas.microsoft.com/office/drawing/2014/main" id="{7B74BB54-92DD-2323-1390-AF1E4DD68D45}"/>
                </a:ext>
              </a:extLst>
            </p:cNvPr>
            <p:cNvSpPr txBox="1"/>
            <p:nvPr userDrawn="1"/>
          </p:nvSpPr>
          <p:spPr>
            <a:xfrm>
              <a:off x="-40566" y="6190839"/>
              <a:ext cx="825671" cy="584775"/>
            </a:xfrm>
            <a:prstGeom prst="rect">
              <a:avLst/>
            </a:prstGeom>
            <a:noFill/>
          </p:spPr>
          <p:txBody>
            <a:bodyPr wrap="square" rtlCol="0">
              <a:noAutofit/>
            </a:bodyPr>
            <a:lstStyle/>
            <a:p>
              <a:pPr algn="ctr"/>
              <a:r>
                <a:rPr kumimoji="1" lang="ja-JP" altLang="en-US" sz="1600" b="1" i="0" spc="50" baseline="0" dirty="0">
                  <a:solidFill>
                    <a:srgbClr val="F54F05"/>
                  </a:solidFill>
                </a:rPr>
                <a:t>もっと</a:t>
              </a:r>
              <a:endParaRPr kumimoji="1" lang="en-US" altLang="ja-JP" sz="1600" b="1" i="0" spc="50" baseline="0" dirty="0">
                <a:solidFill>
                  <a:srgbClr val="F54F05"/>
                </a:solidFill>
              </a:endParaRPr>
            </a:p>
            <a:p>
              <a:pPr algn="ctr"/>
              <a:r>
                <a:rPr kumimoji="1" lang="ja-JP" altLang="en-US" sz="1600" b="1" i="0" spc="50" baseline="0" dirty="0">
                  <a:solidFill>
                    <a:srgbClr val="F54F05"/>
                  </a:solidFill>
                </a:rPr>
                <a:t>くわしく</a:t>
              </a:r>
            </a:p>
          </p:txBody>
        </p:sp>
      </p:grpSp>
    </p:spTree>
    <p:extLst>
      <p:ext uri="{BB962C8B-B14F-4D97-AF65-F5344CB8AC3E}">
        <p14:creationId xmlns:p14="http://schemas.microsoft.com/office/powerpoint/2010/main" val="3552559097"/>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6957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2" r:id="rId10"/>
    <p:sldLayoutId id="2147483670" r:id="rId11"/>
    <p:sldLayoutId id="2147483671"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8.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hyperlink" Target="https://www.pref.oita.jp/site/zaiseisugata/" TargetMode="External"/><Relationship Id="rId4" Type="http://schemas.openxmlformats.org/officeDocument/2006/relationships/chart" Target="../charts/chart4.xml"/></Relationships>
</file>

<file path=ppt/slides/_rels/slide13.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49.png"/><Relationship Id="rId7" Type="http://schemas.openxmlformats.org/officeDocument/2006/relationships/image" Target="../media/image53.svg"/><Relationship Id="rId2" Type="http://schemas.openxmlformats.org/officeDocument/2006/relationships/image" Target="../media/image48.jpeg"/><Relationship Id="rId1" Type="http://schemas.openxmlformats.org/officeDocument/2006/relationships/slideLayout" Target="../slideLayouts/slideLayout8.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 Id="rId9" Type="http://schemas.openxmlformats.org/officeDocument/2006/relationships/image" Target="../media/image55.jpeg"/></Relationships>
</file>

<file path=ppt/slides/_rels/slide1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30.png"/><Relationship Id="rId1" Type="http://schemas.openxmlformats.org/officeDocument/2006/relationships/slideLayout" Target="../slideLayouts/slideLayout3.xml"/><Relationship Id="rId4" Type="http://schemas.openxmlformats.org/officeDocument/2006/relationships/image" Target="../media/image57.png"/></Relationships>
</file>

<file path=ppt/slides/_rels/slide15.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hyperlink" Target="https://www.nta.go.jp/taxes/kids/index.htm" TargetMode="External"/><Relationship Id="rId7" Type="http://schemas.openxmlformats.org/officeDocument/2006/relationships/image" Target="../media/image61.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2.xml"/><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www.mof.go.jp/kids/2018" TargetMode="External"/><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www.nta.go.jp/taxes/kids/video/index.htm#anime" TargetMode="External"/><Relationship Id="rId1" Type="http://schemas.openxmlformats.org/officeDocument/2006/relationships/slideLayout" Target="../slideLayouts/slideLayout4.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hyperlink" Target="https://www.mof.go.jp/tax_policy/publication/brochure/zeikin_drill/index.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7FB684E-B985-AB5C-82FA-27528B2DFEF2}"/>
              </a:ext>
            </a:extLst>
          </p:cNvPr>
          <p:cNvSpPr txBox="1"/>
          <p:nvPr/>
        </p:nvSpPr>
        <p:spPr>
          <a:xfrm>
            <a:off x="3939455" y="5373216"/>
            <a:ext cx="148790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E37F2D"/>
                </a:solidFill>
                <a:effectLst/>
                <a:uLnTx/>
                <a:uFillTx/>
                <a:latin typeface="HGPｺﾞｼｯｸE" panose="020B0900000000000000" pitchFamily="50" charset="-128"/>
                <a:ea typeface="HGPｺﾞｼｯｸE" panose="020B0900000000000000" pitchFamily="50" charset="-128"/>
                <a:cs typeface="+mn-cs"/>
              </a:rPr>
              <a:t>令和８年度版</a:t>
            </a:r>
          </a:p>
        </p:txBody>
      </p:sp>
    </p:spTree>
    <p:extLst>
      <p:ext uri="{BB962C8B-B14F-4D97-AF65-F5344CB8AC3E}">
        <p14:creationId xmlns:p14="http://schemas.microsoft.com/office/powerpoint/2010/main" val="3250686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06078298-83F3-CA7A-5A18-EFD064459A11}"/>
              </a:ext>
            </a:extLst>
          </p:cNvPr>
          <p:cNvSpPr/>
          <p:nvPr/>
        </p:nvSpPr>
        <p:spPr bwMode="auto">
          <a:xfrm>
            <a:off x="6265192" y="1398637"/>
            <a:ext cx="2697447" cy="4009516"/>
          </a:xfrm>
          <a:prstGeom prst="rect">
            <a:avLst/>
          </a:prstGeom>
          <a:solidFill>
            <a:srgbClr val="D3F1F5"/>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400" b="0" i="0" u="none" strike="noStrike" kern="1200" cap="none" spc="0" normalizeH="0" baseline="0" noProof="0" dirty="0">
              <a:ln>
                <a:noFill/>
              </a:ln>
              <a:solidFill>
                <a:prstClr val="black"/>
              </a:solidFill>
              <a:effectLst/>
              <a:uLnTx/>
              <a:uFillTx/>
              <a:latin typeface="HGPｺﾞｼｯｸE"/>
              <a:ea typeface="HGPｺﾞｼｯｸE"/>
              <a:cs typeface="+mn-cs"/>
            </a:endParaRPr>
          </a:p>
        </p:txBody>
      </p:sp>
      <p:sp>
        <p:nvSpPr>
          <p:cNvPr id="36" name="正方形/長方形 35">
            <a:extLst>
              <a:ext uri="{FF2B5EF4-FFF2-40B4-BE49-F238E27FC236}">
                <a16:creationId xmlns:a16="http://schemas.microsoft.com/office/drawing/2014/main" id="{9A23F97A-5065-E83E-4198-7094F3342CAC}"/>
              </a:ext>
            </a:extLst>
          </p:cNvPr>
          <p:cNvSpPr/>
          <p:nvPr/>
        </p:nvSpPr>
        <p:spPr bwMode="auto">
          <a:xfrm>
            <a:off x="6267166" y="1398637"/>
            <a:ext cx="2697447" cy="359818"/>
          </a:xfrm>
          <a:prstGeom prst="rect">
            <a:avLst/>
          </a:prstGeom>
          <a:solidFill>
            <a:srgbClr val="36BFD2"/>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都道府県・市区町村</a:t>
            </a:r>
          </a:p>
        </p:txBody>
      </p:sp>
      <p:sp>
        <p:nvSpPr>
          <p:cNvPr id="8" name="正方形/長方形 7">
            <a:extLst>
              <a:ext uri="{FF2B5EF4-FFF2-40B4-BE49-F238E27FC236}">
                <a16:creationId xmlns:a16="http://schemas.microsoft.com/office/drawing/2014/main" id="{5B9414D7-1B5F-4105-CE8F-482DCA0E3E57}"/>
              </a:ext>
            </a:extLst>
          </p:cNvPr>
          <p:cNvSpPr/>
          <p:nvPr/>
        </p:nvSpPr>
        <p:spPr bwMode="auto">
          <a:xfrm>
            <a:off x="274551" y="1398637"/>
            <a:ext cx="2697447" cy="4009516"/>
          </a:xfrm>
          <a:prstGeom prst="rect">
            <a:avLst/>
          </a:prstGeom>
          <a:solidFill>
            <a:srgbClr val="EBFAE6"/>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prstClr val="black"/>
              </a:solidFill>
              <a:effectLst/>
              <a:uLnTx/>
              <a:uFillTx/>
              <a:latin typeface="HGPｺﾞｼｯｸE"/>
              <a:ea typeface="HGPｺﾞｼｯｸE"/>
              <a:cs typeface="+mn-cs"/>
            </a:endParaRPr>
          </a:p>
        </p:txBody>
      </p:sp>
      <p:sp>
        <p:nvSpPr>
          <p:cNvPr id="37" name="正方形/長方形 36">
            <a:extLst>
              <a:ext uri="{FF2B5EF4-FFF2-40B4-BE49-F238E27FC236}">
                <a16:creationId xmlns:a16="http://schemas.microsoft.com/office/drawing/2014/main" id="{E1DBE90E-0BC6-AA31-2A5E-C5312173A7E5}"/>
              </a:ext>
            </a:extLst>
          </p:cNvPr>
          <p:cNvSpPr/>
          <p:nvPr/>
        </p:nvSpPr>
        <p:spPr bwMode="auto">
          <a:xfrm>
            <a:off x="274551" y="1398637"/>
            <a:ext cx="2697447" cy="359818"/>
          </a:xfrm>
          <a:prstGeom prst="rect">
            <a:avLst/>
          </a:prstGeom>
          <a:solidFill>
            <a:srgbClr val="92D050"/>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国</a:t>
            </a:r>
          </a:p>
        </p:txBody>
      </p:sp>
      <p:sp>
        <p:nvSpPr>
          <p:cNvPr id="2" name="スライド番号プレースホルダー 1">
            <a:extLst>
              <a:ext uri="{FF2B5EF4-FFF2-40B4-BE49-F238E27FC236}">
                <a16:creationId xmlns:a16="http://schemas.microsoft.com/office/drawing/2014/main" id="{F8C8D8DD-739A-4461-966F-89E67B1D41F2}"/>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12C3962C-59A4-486A-8D44-A9781E017F69}" type="slidenum">
              <a:rPr kumimoji="0" lang="en-US" altLang="ja-JP" sz="1200" b="0" i="0" u="none" strike="noStrike" kern="1200" cap="none" spc="0" normalizeH="0" baseline="0" noProof="0" smtClean="0">
                <a:ln>
                  <a:noFill/>
                </a:ln>
                <a:solidFill>
                  <a:prstClr val="white"/>
                </a:solidFill>
                <a:effectLst/>
                <a:uLnTx/>
                <a:uFillTx/>
                <a:latin typeface="Arial"/>
                <a:ea typeface="HGPｺﾞｼｯｸE"/>
                <a:cs typeface="+mn-cs"/>
              </a:rPr>
              <a:pPr marL="0" marR="0" lvl="0" indent="0" algn="ctr" defTabSz="457200" rtl="0" eaLnBrk="1" fontAlgn="auto" latinLnBrk="0" hangingPunct="1">
                <a:lnSpc>
                  <a:spcPct val="100000"/>
                </a:lnSpc>
                <a:spcBef>
                  <a:spcPts val="0"/>
                </a:spcBef>
                <a:spcAft>
                  <a:spcPts val="0"/>
                </a:spcAft>
                <a:buClrTx/>
                <a:buSzTx/>
                <a:buFontTx/>
                <a:buNone/>
                <a:tabLst/>
                <a:defRPr/>
              </a:pPr>
              <a:t>10</a:t>
            </a:fld>
            <a:endParaRPr kumimoji="0" lang="en-US" altLang="ja-JP" sz="1200" b="0" i="0" u="none" strike="noStrike" kern="1200" cap="none" spc="0" normalizeH="0" baseline="0" noProof="0" dirty="0">
              <a:ln>
                <a:noFill/>
              </a:ln>
              <a:solidFill>
                <a:prstClr val="white"/>
              </a:solidFill>
              <a:effectLst/>
              <a:uLnTx/>
              <a:uFillTx/>
              <a:latin typeface="Arial"/>
              <a:ea typeface="HGPｺﾞｼｯｸE"/>
              <a:cs typeface="+mn-cs"/>
            </a:endParaRPr>
          </a:p>
        </p:txBody>
      </p:sp>
      <p:sp>
        <p:nvSpPr>
          <p:cNvPr id="4" name="Text Box 12">
            <a:extLst>
              <a:ext uri="{FF2B5EF4-FFF2-40B4-BE49-F238E27FC236}">
                <a16:creationId xmlns:a16="http://schemas.microsoft.com/office/drawing/2014/main" id="{1C3F0DC3-74C7-4706-A97B-3BF725E1A090}"/>
              </a:ext>
            </a:extLst>
          </p:cNvPr>
          <p:cNvSpPr txBox="1">
            <a:spLocks noChangeArrowheads="1"/>
          </p:cNvSpPr>
          <p:nvPr/>
        </p:nvSpPr>
        <p:spPr bwMode="auto">
          <a:xfrm>
            <a:off x="839740" y="75788"/>
            <a:ext cx="710963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3200" b="0" i="0" u="none" strike="noStrike" kern="1200" cap="none" spc="0" normalizeH="0" baseline="0" noProof="0" dirty="0">
                <a:ln>
                  <a:noFill/>
                </a:ln>
                <a:solidFill>
                  <a:srgbClr val="FFFFFF"/>
                </a:solidFill>
                <a:effectLst/>
                <a:uLnTx/>
                <a:uFillTx/>
                <a:latin typeface="HGPｺﾞｼｯｸE" panose="020B0900000000000000" pitchFamily="50" charset="-128"/>
                <a:ea typeface="HGPｺﾞｼｯｸE" panose="020B0900000000000000" pitchFamily="50" charset="-128"/>
                <a:cs typeface="+mn-cs"/>
              </a:rPr>
              <a:t>税金の使いみちはどうやって決めるの？</a:t>
            </a:r>
          </a:p>
        </p:txBody>
      </p:sp>
      <p:grpSp>
        <p:nvGrpSpPr>
          <p:cNvPr id="52" name="グループ化 51">
            <a:extLst>
              <a:ext uri="{FF2B5EF4-FFF2-40B4-BE49-F238E27FC236}">
                <a16:creationId xmlns:a16="http://schemas.microsoft.com/office/drawing/2014/main" id="{432E5319-C66E-8E3F-FFC9-9327750474CF}"/>
              </a:ext>
            </a:extLst>
          </p:cNvPr>
          <p:cNvGrpSpPr/>
          <p:nvPr/>
        </p:nvGrpSpPr>
        <p:grpSpPr>
          <a:xfrm>
            <a:off x="3389448" y="4667928"/>
            <a:ext cx="2454312" cy="1649842"/>
            <a:chOff x="3366125" y="4623324"/>
            <a:chExt cx="2454312" cy="1649842"/>
          </a:xfrm>
        </p:grpSpPr>
        <p:pic>
          <p:nvPicPr>
            <p:cNvPr id="11" name="図 10">
              <a:extLst>
                <a:ext uri="{FF2B5EF4-FFF2-40B4-BE49-F238E27FC236}">
                  <a16:creationId xmlns:a16="http://schemas.microsoft.com/office/drawing/2014/main" id="{CEB9B930-5908-867F-40C8-F61B7534D4D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712776" y="4623324"/>
              <a:ext cx="1761010" cy="1343915"/>
            </a:xfrm>
            <a:prstGeom prst="rect">
              <a:avLst/>
            </a:prstGeom>
          </p:spPr>
        </p:pic>
        <p:sp>
          <p:nvSpPr>
            <p:cNvPr id="12" name="四角形: 角を丸くする 11">
              <a:extLst>
                <a:ext uri="{FF2B5EF4-FFF2-40B4-BE49-F238E27FC236}">
                  <a16:creationId xmlns:a16="http://schemas.microsoft.com/office/drawing/2014/main" id="{9D963939-5C84-58DA-020E-B66E2CE7BD38}"/>
                </a:ext>
              </a:extLst>
            </p:cNvPr>
            <p:cNvSpPr/>
            <p:nvPr/>
          </p:nvSpPr>
          <p:spPr bwMode="auto">
            <a:xfrm>
              <a:off x="3366125" y="6011216"/>
              <a:ext cx="2454312" cy="261950"/>
            </a:xfrm>
            <a:prstGeom prst="roundRect">
              <a:avLst>
                <a:gd name="adj" fmla="val 50000"/>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200" b="0" i="0" u="none" strike="noStrike" kern="1200" cap="none" spc="0" normalizeH="0" baseline="0" noProof="0" dirty="0">
                  <a:ln>
                    <a:noFill/>
                  </a:ln>
                  <a:solidFill>
                    <a:prstClr val="white"/>
                  </a:solidFill>
                  <a:effectLst/>
                  <a:uLnTx/>
                  <a:uFillTx/>
                  <a:latin typeface="HGPｺﾞｼｯｸE"/>
                  <a:ea typeface="HGPｺﾞｼｯｸE"/>
                  <a:cs typeface="+mn-cs"/>
                </a:rPr>
                <a:t>国　民</a:t>
              </a:r>
              <a:endParaRPr kumimoji="1" lang="ja-JP" altLang="en-US" sz="1200" b="0" i="0" u="none" strike="noStrike" kern="1200" cap="none" spc="0" normalizeH="0" baseline="0" noProof="0" dirty="0">
                <a:ln>
                  <a:noFill/>
                </a:ln>
                <a:solidFill>
                  <a:prstClr val="white"/>
                </a:solidFill>
                <a:effectLst/>
                <a:uLnTx/>
                <a:uFillTx/>
                <a:latin typeface="HGPｺﾞｼｯｸE"/>
                <a:ea typeface="HGPｺﾞｼｯｸE"/>
                <a:cs typeface="+mn-cs"/>
              </a:endParaRPr>
            </a:p>
          </p:txBody>
        </p:sp>
      </p:grpSp>
      <p:pic>
        <p:nvPicPr>
          <p:cNvPr id="14" name="図 13">
            <a:extLst>
              <a:ext uri="{FF2B5EF4-FFF2-40B4-BE49-F238E27FC236}">
                <a16:creationId xmlns:a16="http://schemas.microsoft.com/office/drawing/2014/main" id="{AA5E12EC-B2D4-30A5-F145-AEF44C2944A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827468" y="4220291"/>
            <a:ext cx="1572895" cy="1179773"/>
          </a:xfrm>
          <a:prstGeom prst="rect">
            <a:avLst/>
          </a:prstGeom>
        </p:spPr>
      </p:pic>
      <p:sp>
        <p:nvSpPr>
          <p:cNvPr id="15" name="四角形: 角を丸くする 14">
            <a:extLst>
              <a:ext uri="{FF2B5EF4-FFF2-40B4-BE49-F238E27FC236}">
                <a16:creationId xmlns:a16="http://schemas.microsoft.com/office/drawing/2014/main" id="{7F15AA16-9161-55B9-655E-E306119DBDC5}"/>
              </a:ext>
            </a:extLst>
          </p:cNvPr>
          <p:cNvSpPr/>
          <p:nvPr/>
        </p:nvSpPr>
        <p:spPr bwMode="auto">
          <a:xfrm>
            <a:off x="6596044" y="3959290"/>
            <a:ext cx="2035742" cy="217276"/>
          </a:xfrm>
          <a:prstGeom prst="roundRect">
            <a:avLst>
              <a:gd name="adj" fmla="val 50000"/>
            </a:avLst>
          </a:prstGeom>
          <a:solidFill>
            <a:srgbClr val="36BFD2"/>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200" b="0" i="0" u="none" strike="noStrike" kern="1200" cap="none" spc="0" normalizeH="0" baseline="0" noProof="0">
                <a:ln>
                  <a:noFill/>
                </a:ln>
                <a:solidFill>
                  <a:prstClr val="white"/>
                </a:solidFill>
                <a:effectLst/>
                <a:uLnTx/>
                <a:uFillTx/>
                <a:latin typeface="HGPｺﾞｼｯｸE"/>
                <a:ea typeface="HGPｺﾞｼｯｸE"/>
                <a:cs typeface="+mn-cs"/>
              </a:rPr>
              <a:t>都道府県・市区</a:t>
            </a:r>
            <a:r>
              <a:rPr kumimoji="0" lang="ja-JP" altLang="en-US" sz="1200" b="0" i="0" u="none" strike="noStrike" kern="1200" cap="none" spc="0" normalizeH="0" baseline="0" noProof="0" dirty="0">
                <a:ln>
                  <a:noFill/>
                </a:ln>
                <a:solidFill>
                  <a:prstClr val="white"/>
                </a:solidFill>
                <a:effectLst/>
                <a:uLnTx/>
                <a:uFillTx/>
                <a:latin typeface="HGPｺﾞｼｯｸE"/>
                <a:ea typeface="HGPｺﾞｼｯｸE"/>
                <a:cs typeface="+mn-cs"/>
              </a:rPr>
              <a:t>町村の議会</a:t>
            </a:r>
            <a:endParaRPr kumimoji="1" lang="ja-JP" altLang="en-US" sz="1200" b="0" i="0" u="none" strike="noStrike" kern="1200" cap="none" spc="0" normalizeH="0" baseline="0" noProof="0" dirty="0">
              <a:ln>
                <a:noFill/>
              </a:ln>
              <a:solidFill>
                <a:prstClr val="white"/>
              </a:solidFill>
              <a:effectLst/>
              <a:uLnTx/>
              <a:uFillTx/>
              <a:latin typeface="HGPｺﾞｼｯｸE"/>
              <a:ea typeface="HGPｺﾞｼｯｸE"/>
              <a:cs typeface="+mn-cs"/>
            </a:endParaRPr>
          </a:p>
        </p:txBody>
      </p:sp>
      <p:pic>
        <p:nvPicPr>
          <p:cNvPr id="9" name="図 8">
            <a:extLst>
              <a:ext uri="{FF2B5EF4-FFF2-40B4-BE49-F238E27FC236}">
                <a16:creationId xmlns:a16="http://schemas.microsoft.com/office/drawing/2014/main" id="{EF049104-00F7-534C-BABE-14D909E17B4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33634" y="4277205"/>
            <a:ext cx="1579281" cy="1046564"/>
          </a:xfrm>
          <a:prstGeom prst="rect">
            <a:avLst/>
          </a:prstGeom>
        </p:spPr>
      </p:pic>
      <p:sp>
        <p:nvSpPr>
          <p:cNvPr id="16" name="四角形: 角を丸くする 15">
            <a:extLst>
              <a:ext uri="{FF2B5EF4-FFF2-40B4-BE49-F238E27FC236}">
                <a16:creationId xmlns:a16="http://schemas.microsoft.com/office/drawing/2014/main" id="{32111A0A-D9DE-9E4A-0A01-CADEAAAAFE08}"/>
              </a:ext>
            </a:extLst>
          </p:cNvPr>
          <p:cNvSpPr/>
          <p:nvPr/>
        </p:nvSpPr>
        <p:spPr bwMode="auto">
          <a:xfrm>
            <a:off x="605403" y="3959290"/>
            <a:ext cx="2035742" cy="217276"/>
          </a:xfrm>
          <a:prstGeom prst="roundRect">
            <a:avLst>
              <a:gd name="adj" fmla="val 50000"/>
            </a:avLst>
          </a:prstGeom>
          <a:solidFill>
            <a:srgbClr val="92D050"/>
          </a:solidFill>
          <a:ln w="6350" cap="flat" cmpd="sng" algn="ctr">
            <a:noFill/>
            <a:prstDash val="solid"/>
            <a:round/>
            <a:headEnd type="none" w="med" len="med"/>
            <a:tailEnd type="none" w="med" len="med"/>
          </a:ln>
          <a:effectLst/>
        </p:spPr>
        <p:txBody>
          <a:bodyPr vert="horz" wrap="square" lIns="91440" tIns="0" rIns="91440" bIns="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HGPｺﾞｼｯｸE"/>
                <a:ea typeface="HGPｺﾞｼｯｸE"/>
                <a:cs typeface="+mn-cs"/>
              </a:rPr>
              <a:t>国会</a:t>
            </a:r>
          </a:p>
        </p:txBody>
      </p:sp>
      <p:sp>
        <p:nvSpPr>
          <p:cNvPr id="10" name="四角形: 角を丸くする 9">
            <a:extLst>
              <a:ext uri="{FF2B5EF4-FFF2-40B4-BE49-F238E27FC236}">
                <a16:creationId xmlns:a16="http://schemas.microsoft.com/office/drawing/2014/main" id="{363AE05F-8E84-DE22-4E72-E6B2FC5F0E0A}"/>
              </a:ext>
            </a:extLst>
          </p:cNvPr>
          <p:cNvSpPr/>
          <p:nvPr/>
        </p:nvSpPr>
        <p:spPr bwMode="auto">
          <a:xfrm>
            <a:off x="604474" y="1970636"/>
            <a:ext cx="2037600" cy="216000"/>
          </a:xfrm>
          <a:prstGeom prst="roundRect">
            <a:avLst>
              <a:gd name="adj" fmla="val 50000"/>
            </a:avLst>
          </a:prstGeom>
          <a:solidFill>
            <a:srgbClr val="92D05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white"/>
                </a:solidFill>
                <a:effectLst/>
                <a:uLnTx/>
                <a:uFillTx/>
                <a:latin typeface="HGPｺﾞｼｯｸE"/>
                <a:ea typeface="HGPｺﾞｼｯｸE"/>
                <a:cs typeface="+mn-cs"/>
              </a:rPr>
              <a:t>内　閣</a:t>
            </a:r>
          </a:p>
        </p:txBody>
      </p:sp>
      <p:pic>
        <p:nvPicPr>
          <p:cNvPr id="18" name="図 17" descr="建物, 障子, ウィンドウ, 時計 が含まれている画像&#10;&#10;自動的に生成された説明">
            <a:extLst>
              <a:ext uri="{FF2B5EF4-FFF2-40B4-BE49-F238E27FC236}">
                <a16:creationId xmlns:a16="http://schemas.microsoft.com/office/drawing/2014/main" id="{39723599-2025-BDA2-3D90-50518927861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7692" y="2367034"/>
            <a:ext cx="1351165" cy="987761"/>
          </a:xfrm>
          <a:prstGeom prst="rect">
            <a:avLst/>
          </a:prstGeom>
        </p:spPr>
      </p:pic>
      <p:sp>
        <p:nvSpPr>
          <p:cNvPr id="25" name="矢印: 折線 24">
            <a:extLst>
              <a:ext uri="{FF2B5EF4-FFF2-40B4-BE49-F238E27FC236}">
                <a16:creationId xmlns:a16="http://schemas.microsoft.com/office/drawing/2014/main" id="{C04F0C98-18EA-6E10-8A0F-4F8D5996DE91}"/>
              </a:ext>
            </a:extLst>
          </p:cNvPr>
          <p:cNvSpPr/>
          <p:nvPr/>
        </p:nvSpPr>
        <p:spPr>
          <a:xfrm flipH="1">
            <a:off x="2959741" y="3617016"/>
            <a:ext cx="1419873" cy="1006936"/>
          </a:xfrm>
          <a:prstGeom prst="bentArrow">
            <a:avLst>
              <a:gd name="adj1" fmla="val 20562"/>
              <a:gd name="adj2" fmla="val 20248"/>
              <a:gd name="adj3" fmla="val 21991"/>
              <a:gd name="adj4" fmla="val 13849"/>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1200" cap="none" spc="0" normalizeH="0" baseline="0" noProof="0">
              <a:ln>
                <a:noFill/>
              </a:ln>
              <a:solidFill>
                <a:prstClr val="white"/>
              </a:solidFill>
              <a:effectLst/>
              <a:uLnTx/>
              <a:uFillTx/>
              <a:latin typeface="HGPｺﾞｼｯｸE"/>
              <a:ea typeface="HGPｺﾞｼｯｸE"/>
              <a:cs typeface="+mn-cs"/>
            </a:endParaRPr>
          </a:p>
        </p:txBody>
      </p:sp>
      <p:sp>
        <p:nvSpPr>
          <p:cNvPr id="27" name="矢印: 折線 26">
            <a:extLst>
              <a:ext uri="{FF2B5EF4-FFF2-40B4-BE49-F238E27FC236}">
                <a16:creationId xmlns:a16="http://schemas.microsoft.com/office/drawing/2014/main" id="{6A3D39FB-99E5-3616-D335-B0B0A0FBB3E6}"/>
              </a:ext>
            </a:extLst>
          </p:cNvPr>
          <p:cNvSpPr/>
          <p:nvPr/>
        </p:nvSpPr>
        <p:spPr>
          <a:xfrm>
            <a:off x="4683641" y="1379865"/>
            <a:ext cx="1546369" cy="3244088"/>
          </a:xfrm>
          <a:prstGeom prst="bentArrow">
            <a:avLst>
              <a:gd name="adj1" fmla="val 14214"/>
              <a:gd name="adj2" fmla="val 14885"/>
              <a:gd name="adj3" fmla="val 12859"/>
              <a:gd name="adj4" fmla="val 19948"/>
            </a:avLst>
          </a:prstGeom>
          <a:solidFill>
            <a:srgbClr val="69CFDD"/>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2000" b="0" i="0" u="none" strike="noStrike" kern="1200" cap="none" spc="0" normalizeH="0" baseline="0" noProof="0">
              <a:ln>
                <a:noFill/>
              </a:ln>
              <a:solidFill>
                <a:prstClr val="white"/>
              </a:solidFill>
              <a:effectLst/>
              <a:uLnTx/>
              <a:uFillTx/>
              <a:latin typeface="HGPｺﾞｼｯｸE" panose="020B0900000000000000" pitchFamily="50" charset="-128"/>
              <a:ea typeface="HGPｺﾞｼｯｸE" panose="020B0900000000000000" pitchFamily="50" charset="-128"/>
              <a:cs typeface="+mn-cs"/>
            </a:endParaRPr>
          </a:p>
        </p:txBody>
      </p:sp>
      <p:sp>
        <p:nvSpPr>
          <p:cNvPr id="28" name="矢印: 折線 27">
            <a:extLst>
              <a:ext uri="{FF2B5EF4-FFF2-40B4-BE49-F238E27FC236}">
                <a16:creationId xmlns:a16="http://schemas.microsoft.com/office/drawing/2014/main" id="{CFC0A2BF-7A9E-B1AF-7E2F-5B2BA6569C23}"/>
              </a:ext>
            </a:extLst>
          </p:cNvPr>
          <p:cNvSpPr/>
          <p:nvPr/>
        </p:nvSpPr>
        <p:spPr>
          <a:xfrm flipH="1">
            <a:off x="2982887" y="1379864"/>
            <a:ext cx="1714149" cy="3244088"/>
          </a:xfrm>
          <a:prstGeom prst="bentArrow">
            <a:avLst>
              <a:gd name="adj1" fmla="val 14214"/>
              <a:gd name="adj2" fmla="val 12891"/>
              <a:gd name="adj3" fmla="val 14145"/>
              <a:gd name="adj4" fmla="val 19259"/>
            </a:avLst>
          </a:prstGeom>
          <a:solidFill>
            <a:srgbClr val="92D050"/>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2000" b="0" i="0" u="none" strike="noStrike" kern="1200" cap="none" spc="0" normalizeH="0" baseline="0" noProof="0">
              <a:ln>
                <a:noFill/>
              </a:ln>
              <a:solidFill>
                <a:prstClr val="white"/>
              </a:solidFill>
              <a:effectLst/>
              <a:uLnTx/>
              <a:uFillTx/>
              <a:latin typeface="HGPｺﾞｼｯｸE" panose="020B0900000000000000" pitchFamily="50" charset="-128"/>
              <a:ea typeface="HGPｺﾞｼｯｸE" panose="020B0900000000000000" pitchFamily="50" charset="-128"/>
              <a:cs typeface="+mn-cs"/>
            </a:endParaRPr>
          </a:p>
        </p:txBody>
      </p:sp>
      <p:sp>
        <p:nvSpPr>
          <p:cNvPr id="5" name="四角形: 角を丸くする 4">
            <a:extLst>
              <a:ext uri="{FF2B5EF4-FFF2-40B4-BE49-F238E27FC236}">
                <a16:creationId xmlns:a16="http://schemas.microsoft.com/office/drawing/2014/main" id="{95DA75A0-3AD7-F5CF-46CD-89A3353D9935}"/>
              </a:ext>
            </a:extLst>
          </p:cNvPr>
          <p:cNvSpPr/>
          <p:nvPr/>
        </p:nvSpPr>
        <p:spPr bwMode="auto">
          <a:xfrm>
            <a:off x="6596044" y="1969360"/>
            <a:ext cx="2035742" cy="217276"/>
          </a:xfrm>
          <a:prstGeom prst="roundRect">
            <a:avLst>
              <a:gd name="adj" fmla="val 50000"/>
            </a:avLst>
          </a:prstGeom>
          <a:solidFill>
            <a:srgbClr val="36BFD2"/>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200" b="0" i="0" u="none" strike="noStrike" kern="1200" cap="none" spc="0" normalizeH="0" baseline="0" noProof="0" dirty="0">
                <a:ln>
                  <a:noFill/>
                </a:ln>
                <a:solidFill>
                  <a:prstClr val="white"/>
                </a:solidFill>
                <a:effectLst/>
                <a:uLnTx/>
                <a:uFillTx/>
                <a:latin typeface="HGPｺﾞｼｯｸE"/>
                <a:ea typeface="HGPｺﾞｼｯｸE"/>
                <a:cs typeface="+mn-cs"/>
              </a:rPr>
              <a:t>都道府県知事・市区町村長</a:t>
            </a:r>
            <a:endParaRPr kumimoji="1" lang="ja-JP" altLang="en-US" sz="1200" b="0" i="0" u="none" strike="noStrike" kern="1200" cap="none" spc="0" normalizeH="0" baseline="0" noProof="0" dirty="0">
              <a:ln>
                <a:noFill/>
              </a:ln>
              <a:solidFill>
                <a:prstClr val="white"/>
              </a:solidFill>
              <a:effectLst/>
              <a:uLnTx/>
              <a:uFillTx/>
              <a:latin typeface="HGPｺﾞｼｯｸE"/>
              <a:ea typeface="HGPｺﾞｼｯｸE"/>
              <a:cs typeface="+mn-cs"/>
            </a:endParaRPr>
          </a:p>
        </p:txBody>
      </p:sp>
      <p:pic>
        <p:nvPicPr>
          <p:cNvPr id="34" name="図 33">
            <a:extLst>
              <a:ext uri="{FF2B5EF4-FFF2-40B4-BE49-F238E27FC236}">
                <a16:creationId xmlns:a16="http://schemas.microsoft.com/office/drawing/2014/main" id="{CEC6CB36-55B2-5BFD-1315-2E86F150188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792285" y="2405857"/>
            <a:ext cx="1643261" cy="910114"/>
          </a:xfrm>
          <a:prstGeom prst="rect">
            <a:avLst/>
          </a:prstGeom>
        </p:spPr>
      </p:pic>
      <p:sp>
        <p:nvSpPr>
          <p:cNvPr id="39" name="二等辺三角形 38">
            <a:extLst>
              <a:ext uri="{FF2B5EF4-FFF2-40B4-BE49-F238E27FC236}">
                <a16:creationId xmlns:a16="http://schemas.microsoft.com/office/drawing/2014/main" id="{73A09FA1-33B8-7758-BF93-BC49190DDCED}"/>
              </a:ext>
            </a:extLst>
          </p:cNvPr>
          <p:cNvSpPr/>
          <p:nvPr/>
        </p:nvSpPr>
        <p:spPr>
          <a:xfrm rot="10800000">
            <a:off x="1057314" y="5416942"/>
            <a:ext cx="1131921" cy="254096"/>
          </a:xfrm>
          <a:prstGeom prst="triangle">
            <a:avLst/>
          </a:prstGeom>
          <a:gradFill>
            <a:gsLst>
              <a:gs pos="0">
                <a:srgbClr val="78B832"/>
              </a:gs>
              <a:gs pos="100000">
                <a:srgbClr val="B8E08C">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1200" cap="none" spc="0" normalizeH="0" baseline="0" noProof="0">
              <a:ln>
                <a:noFill/>
              </a:ln>
              <a:solidFill>
                <a:prstClr val="white"/>
              </a:solidFill>
              <a:effectLst/>
              <a:uLnTx/>
              <a:uFillTx/>
              <a:latin typeface="HGPｺﾞｼｯｸE"/>
              <a:ea typeface="HGPｺﾞｼｯｸE"/>
              <a:cs typeface="+mn-cs"/>
            </a:endParaRPr>
          </a:p>
        </p:txBody>
      </p:sp>
      <p:grpSp>
        <p:nvGrpSpPr>
          <p:cNvPr id="65" name="グループ化 64">
            <a:extLst>
              <a:ext uri="{FF2B5EF4-FFF2-40B4-BE49-F238E27FC236}">
                <a16:creationId xmlns:a16="http://schemas.microsoft.com/office/drawing/2014/main" id="{ED79D065-4590-9E73-95BD-705919D5DCF2}"/>
              </a:ext>
            </a:extLst>
          </p:cNvPr>
          <p:cNvGrpSpPr/>
          <p:nvPr/>
        </p:nvGrpSpPr>
        <p:grpSpPr>
          <a:xfrm>
            <a:off x="1057314" y="3430579"/>
            <a:ext cx="1131921" cy="455443"/>
            <a:chOff x="1057313" y="3173604"/>
            <a:chExt cx="1131921" cy="455443"/>
          </a:xfrm>
        </p:grpSpPr>
        <p:sp>
          <p:nvSpPr>
            <p:cNvPr id="43" name="二等辺三角形 42">
              <a:extLst>
                <a:ext uri="{FF2B5EF4-FFF2-40B4-BE49-F238E27FC236}">
                  <a16:creationId xmlns:a16="http://schemas.microsoft.com/office/drawing/2014/main" id="{78CB898E-FD6B-4B5A-A9A5-2EA0B8E17025}"/>
                </a:ext>
              </a:extLst>
            </p:cNvPr>
            <p:cNvSpPr/>
            <p:nvPr/>
          </p:nvSpPr>
          <p:spPr>
            <a:xfrm rot="10800000">
              <a:off x="1057313" y="3382470"/>
              <a:ext cx="1131921" cy="246577"/>
            </a:xfrm>
            <a:prstGeom prst="triangle">
              <a:avLst/>
            </a:prstGeom>
            <a:gradFill>
              <a:gsLst>
                <a:gs pos="0">
                  <a:srgbClr val="78B832"/>
                </a:gs>
                <a:gs pos="100000">
                  <a:srgbClr val="B8E08C">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1200" cap="none" spc="0" normalizeH="0" baseline="0" noProof="0">
                <a:ln>
                  <a:noFill/>
                </a:ln>
                <a:solidFill>
                  <a:prstClr val="white"/>
                </a:solidFill>
                <a:effectLst/>
                <a:uLnTx/>
                <a:uFillTx/>
                <a:latin typeface="HGPｺﾞｼｯｸE"/>
                <a:ea typeface="HGPｺﾞｼｯｸE"/>
                <a:cs typeface="+mn-cs"/>
              </a:endParaRPr>
            </a:p>
          </p:txBody>
        </p:sp>
        <p:sp>
          <p:nvSpPr>
            <p:cNvPr id="35" name="テキスト ボックス 34">
              <a:extLst>
                <a:ext uri="{FF2B5EF4-FFF2-40B4-BE49-F238E27FC236}">
                  <a16:creationId xmlns:a16="http://schemas.microsoft.com/office/drawing/2014/main" id="{0589ED85-E024-54C3-C078-BED4CEF3523B}"/>
                </a:ext>
              </a:extLst>
            </p:cNvPr>
            <p:cNvSpPr txBox="1"/>
            <p:nvPr/>
          </p:nvSpPr>
          <p:spPr>
            <a:xfrm>
              <a:off x="1071681" y="3173604"/>
              <a:ext cx="1103187" cy="270652"/>
            </a:xfrm>
            <a:prstGeom prst="rect">
              <a:avLst/>
            </a:prstGeom>
            <a:noFill/>
          </p:spPr>
          <p:txBody>
            <a:bodyPr wrap="none" rtlCol="0">
              <a:spAutoFit/>
            </a:bodyPr>
            <a:lstStyle/>
            <a:p>
              <a:pPr marL="0" marR="0" lvl="0" indent="0" algn="l" defTabSz="457200" rtl="0" eaLnBrk="1" fontAlgn="auto" latinLnBrk="0" hangingPunct="1">
                <a:lnSpc>
                  <a:spcPct val="11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srgbClr val="6BA42C"/>
                  </a:solidFill>
                  <a:effectLst/>
                  <a:uLnTx/>
                  <a:uFillTx/>
                  <a:latin typeface="HGPｺﾞｼｯｸE" panose="020B0900000000000000" pitchFamily="50" charset="-128"/>
                  <a:ea typeface="HGPｺﾞｼｯｸE" panose="020B0900000000000000" pitchFamily="50" charset="-128"/>
                  <a:cs typeface="+mn-cs"/>
                </a:rPr>
                <a:t>予算案の提出</a:t>
              </a:r>
              <a:endParaRPr kumimoji="0" lang="en-US" altLang="ja-JP" sz="1200" b="0" i="0" u="none" strike="noStrike" kern="1200" cap="none" spc="0" normalizeH="0" baseline="0" noProof="0" dirty="0">
                <a:ln>
                  <a:noFill/>
                </a:ln>
                <a:solidFill>
                  <a:srgbClr val="6BA42C"/>
                </a:solidFill>
                <a:effectLst/>
                <a:uLnTx/>
                <a:uFillTx/>
                <a:latin typeface="HGPｺﾞｼｯｸE" panose="020B0900000000000000" pitchFamily="50" charset="-128"/>
                <a:ea typeface="HGPｺﾞｼｯｸE" panose="020B0900000000000000" pitchFamily="50" charset="-128"/>
                <a:cs typeface="+mn-cs"/>
              </a:endParaRPr>
            </a:p>
          </p:txBody>
        </p:sp>
      </p:grpSp>
      <p:sp>
        <p:nvSpPr>
          <p:cNvPr id="44" name="二等辺三角形 43">
            <a:extLst>
              <a:ext uri="{FF2B5EF4-FFF2-40B4-BE49-F238E27FC236}">
                <a16:creationId xmlns:a16="http://schemas.microsoft.com/office/drawing/2014/main" id="{75BF3ECA-EA6A-2C0E-15E5-2530A01F387B}"/>
              </a:ext>
            </a:extLst>
          </p:cNvPr>
          <p:cNvSpPr/>
          <p:nvPr/>
        </p:nvSpPr>
        <p:spPr>
          <a:xfrm rot="10800000">
            <a:off x="7047953" y="5416942"/>
            <a:ext cx="1131921" cy="254096"/>
          </a:xfrm>
          <a:prstGeom prst="triangle">
            <a:avLst/>
          </a:prstGeom>
          <a:gradFill>
            <a:gsLst>
              <a:gs pos="0">
                <a:srgbClr val="2BA3D9"/>
              </a:gs>
              <a:gs pos="100000">
                <a:srgbClr val="A0D6EE">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1200" cap="none" spc="0" normalizeH="0" baseline="0" noProof="0" dirty="0">
              <a:ln>
                <a:noFill/>
              </a:ln>
              <a:solidFill>
                <a:prstClr val="white"/>
              </a:solidFill>
              <a:effectLst/>
              <a:uLnTx/>
              <a:uFillTx/>
              <a:latin typeface="HGPｺﾞｼｯｸE"/>
              <a:ea typeface="HGPｺﾞｼｯｸE"/>
              <a:cs typeface="+mn-cs"/>
            </a:endParaRPr>
          </a:p>
        </p:txBody>
      </p:sp>
      <p:sp>
        <p:nvSpPr>
          <p:cNvPr id="24" name="矢印: 折線 23">
            <a:extLst>
              <a:ext uri="{FF2B5EF4-FFF2-40B4-BE49-F238E27FC236}">
                <a16:creationId xmlns:a16="http://schemas.microsoft.com/office/drawing/2014/main" id="{E741516D-8970-F070-8314-E4E879021597}"/>
              </a:ext>
            </a:extLst>
          </p:cNvPr>
          <p:cNvSpPr/>
          <p:nvPr/>
        </p:nvSpPr>
        <p:spPr>
          <a:xfrm>
            <a:off x="4993016" y="2196923"/>
            <a:ext cx="1270202" cy="2445537"/>
          </a:xfrm>
          <a:prstGeom prst="bentArrow">
            <a:avLst>
              <a:gd name="adj1" fmla="val 17111"/>
              <a:gd name="adj2" fmla="val 15139"/>
              <a:gd name="adj3" fmla="val 15139"/>
              <a:gd name="adj4" fmla="val 23375"/>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1200" cap="none" spc="0" normalizeH="0" baseline="0" noProof="0">
              <a:ln>
                <a:noFill/>
              </a:ln>
              <a:solidFill>
                <a:prstClr val="white"/>
              </a:solidFill>
              <a:effectLst/>
              <a:uLnTx/>
              <a:uFillTx/>
              <a:latin typeface="HGPｺﾞｼｯｸE"/>
              <a:ea typeface="HGPｺﾞｼｯｸE"/>
              <a:cs typeface="+mn-cs"/>
            </a:endParaRPr>
          </a:p>
        </p:txBody>
      </p:sp>
      <p:sp>
        <p:nvSpPr>
          <p:cNvPr id="46" name="矢印: 折線 45">
            <a:extLst>
              <a:ext uri="{FF2B5EF4-FFF2-40B4-BE49-F238E27FC236}">
                <a16:creationId xmlns:a16="http://schemas.microsoft.com/office/drawing/2014/main" id="{0DA89158-7929-B613-2F20-FDA57930EC4D}"/>
              </a:ext>
            </a:extLst>
          </p:cNvPr>
          <p:cNvSpPr/>
          <p:nvPr/>
        </p:nvSpPr>
        <p:spPr>
          <a:xfrm>
            <a:off x="5004567" y="3661465"/>
            <a:ext cx="1258651" cy="527794"/>
          </a:xfrm>
          <a:prstGeom prst="bentArrow">
            <a:avLst>
              <a:gd name="adj1" fmla="val 38976"/>
              <a:gd name="adj2" fmla="val 31876"/>
              <a:gd name="adj3" fmla="val 28637"/>
              <a:gd name="adj4" fmla="val 43750"/>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1200" cap="none" spc="0" normalizeH="0" baseline="0" noProof="0">
              <a:ln>
                <a:noFill/>
              </a:ln>
              <a:solidFill>
                <a:prstClr val="white"/>
              </a:solidFill>
              <a:effectLst/>
              <a:uLnTx/>
              <a:uFillTx/>
              <a:latin typeface="HGPｺﾞｼｯｸE"/>
              <a:ea typeface="HGPｺﾞｼｯｸE"/>
              <a:cs typeface="+mn-cs"/>
            </a:endParaRPr>
          </a:p>
        </p:txBody>
      </p:sp>
      <p:grpSp>
        <p:nvGrpSpPr>
          <p:cNvPr id="70" name="グループ化 69">
            <a:extLst>
              <a:ext uri="{FF2B5EF4-FFF2-40B4-BE49-F238E27FC236}">
                <a16:creationId xmlns:a16="http://schemas.microsoft.com/office/drawing/2014/main" id="{A52335EC-F554-6A93-9926-BD46A59913AE}"/>
              </a:ext>
            </a:extLst>
          </p:cNvPr>
          <p:cNvGrpSpPr/>
          <p:nvPr/>
        </p:nvGrpSpPr>
        <p:grpSpPr>
          <a:xfrm>
            <a:off x="274551" y="5671510"/>
            <a:ext cx="2697447" cy="637215"/>
            <a:chOff x="274551" y="5671510"/>
            <a:chExt cx="2697447" cy="637215"/>
          </a:xfrm>
        </p:grpSpPr>
        <p:sp>
          <p:nvSpPr>
            <p:cNvPr id="19" name="正方形/長方形 18">
              <a:extLst>
                <a:ext uri="{FF2B5EF4-FFF2-40B4-BE49-F238E27FC236}">
                  <a16:creationId xmlns:a16="http://schemas.microsoft.com/office/drawing/2014/main" id="{A4554ED2-AEF6-932E-6FDA-6EC75DD1B87C}"/>
                </a:ext>
              </a:extLst>
            </p:cNvPr>
            <p:cNvSpPr/>
            <p:nvPr/>
          </p:nvSpPr>
          <p:spPr bwMode="auto">
            <a:xfrm>
              <a:off x="274551" y="5671510"/>
              <a:ext cx="2697447" cy="637215"/>
            </a:xfrm>
            <a:prstGeom prst="rect">
              <a:avLst/>
            </a:prstGeom>
            <a:solidFill>
              <a:srgbClr val="EBFAE6"/>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prstClr val="black"/>
                </a:solidFill>
                <a:effectLst/>
                <a:uLnTx/>
                <a:uFillTx/>
                <a:latin typeface="HGPｺﾞｼｯｸE"/>
                <a:ea typeface="HGPｺﾞｼｯｸE"/>
                <a:cs typeface="+mn-cs"/>
              </a:endParaRPr>
            </a:p>
          </p:txBody>
        </p:sp>
        <p:sp>
          <p:nvSpPr>
            <p:cNvPr id="38" name="正方形/長方形 37">
              <a:extLst>
                <a:ext uri="{FF2B5EF4-FFF2-40B4-BE49-F238E27FC236}">
                  <a16:creationId xmlns:a16="http://schemas.microsoft.com/office/drawing/2014/main" id="{54F5428C-7051-C6FF-F2CF-59A923993550}"/>
                </a:ext>
              </a:extLst>
            </p:cNvPr>
            <p:cNvSpPr/>
            <p:nvPr/>
          </p:nvSpPr>
          <p:spPr bwMode="auto">
            <a:xfrm>
              <a:off x="274551" y="5682870"/>
              <a:ext cx="2697447" cy="261950"/>
            </a:xfrm>
            <a:prstGeom prst="rect">
              <a:avLst/>
            </a:prstGeom>
            <a:solidFill>
              <a:srgbClr val="92D050"/>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議決</a:t>
              </a:r>
            </a:p>
          </p:txBody>
        </p:sp>
        <p:sp>
          <p:nvSpPr>
            <p:cNvPr id="48" name="テキスト ボックス 47">
              <a:extLst>
                <a:ext uri="{FF2B5EF4-FFF2-40B4-BE49-F238E27FC236}">
                  <a16:creationId xmlns:a16="http://schemas.microsoft.com/office/drawing/2014/main" id="{DCB5D93F-F31C-AB28-5B95-594815F0142F}"/>
                </a:ext>
              </a:extLst>
            </p:cNvPr>
            <p:cNvSpPr txBox="1"/>
            <p:nvPr/>
          </p:nvSpPr>
          <p:spPr>
            <a:xfrm>
              <a:off x="318269" y="5981062"/>
              <a:ext cx="2610010" cy="270652"/>
            </a:xfrm>
            <a:prstGeom prst="rect">
              <a:avLst/>
            </a:prstGeom>
            <a:noFill/>
          </p:spPr>
          <p:txBody>
            <a:bodyPr wrap="none" rtlCol="0">
              <a:spAutoFit/>
            </a:bodyPr>
            <a:lstStyle/>
            <a:p>
              <a:pPr marL="0" marR="0" lvl="0" indent="0" algn="l" defTabSz="457200" rtl="0" eaLnBrk="1" fontAlgn="auto" latinLnBrk="0" hangingPunct="1">
                <a:lnSpc>
                  <a:spcPct val="11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国会の話し合いで予算が決まります。</a:t>
              </a:r>
              <a:endParaRPr kumimoji="0" lang="en-US" altLang="ja-JP"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p:txBody>
        </p:sp>
      </p:grpSp>
      <p:grpSp>
        <p:nvGrpSpPr>
          <p:cNvPr id="71" name="グループ化 70">
            <a:extLst>
              <a:ext uri="{FF2B5EF4-FFF2-40B4-BE49-F238E27FC236}">
                <a16:creationId xmlns:a16="http://schemas.microsoft.com/office/drawing/2014/main" id="{2935E93B-B5FC-202C-633E-34B5EAD4BAF1}"/>
              </a:ext>
            </a:extLst>
          </p:cNvPr>
          <p:cNvGrpSpPr/>
          <p:nvPr/>
        </p:nvGrpSpPr>
        <p:grpSpPr>
          <a:xfrm>
            <a:off x="6263218" y="5671510"/>
            <a:ext cx="2697447" cy="637215"/>
            <a:chOff x="6263218" y="5671510"/>
            <a:chExt cx="2697447" cy="637215"/>
          </a:xfrm>
        </p:grpSpPr>
        <p:sp>
          <p:nvSpPr>
            <p:cNvPr id="40" name="正方形/長方形 39">
              <a:extLst>
                <a:ext uri="{FF2B5EF4-FFF2-40B4-BE49-F238E27FC236}">
                  <a16:creationId xmlns:a16="http://schemas.microsoft.com/office/drawing/2014/main" id="{147533CF-7DFC-47D2-02EB-8027F45A2FD9}"/>
                </a:ext>
              </a:extLst>
            </p:cNvPr>
            <p:cNvSpPr/>
            <p:nvPr/>
          </p:nvSpPr>
          <p:spPr bwMode="auto">
            <a:xfrm>
              <a:off x="6263218" y="5671510"/>
              <a:ext cx="2697447" cy="637215"/>
            </a:xfrm>
            <a:prstGeom prst="rect">
              <a:avLst/>
            </a:prstGeom>
            <a:solidFill>
              <a:srgbClr val="D3F1F5"/>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400" b="0" i="0" u="none" strike="noStrike" kern="1200" cap="none" spc="0" normalizeH="0" baseline="0" noProof="0" dirty="0">
                <a:ln>
                  <a:noFill/>
                </a:ln>
                <a:solidFill>
                  <a:prstClr val="black"/>
                </a:solidFill>
                <a:effectLst/>
                <a:uLnTx/>
                <a:uFillTx/>
                <a:latin typeface="HGPｺﾞｼｯｸE"/>
                <a:ea typeface="HGPｺﾞｼｯｸE"/>
                <a:cs typeface="+mn-cs"/>
              </a:endParaRPr>
            </a:p>
          </p:txBody>
        </p:sp>
        <p:sp>
          <p:nvSpPr>
            <p:cNvPr id="41" name="正方形/長方形 40">
              <a:extLst>
                <a:ext uri="{FF2B5EF4-FFF2-40B4-BE49-F238E27FC236}">
                  <a16:creationId xmlns:a16="http://schemas.microsoft.com/office/drawing/2014/main" id="{5F7409B4-B405-D1E1-602A-22FFFA51DC1D}"/>
                </a:ext>
              </a:extLst>
            </p:cNvPr>
            <p:cNvSpPr/>
            <p:nvPr/>
          </p:nvSpPr>
          <p:spPr bwMode="auto">
            <a:xfrm>
              <a:off x="6263218" y="5682870"/>
              <a:ext cx="2697447" cy="261950"/>
            </a:xfrm>
            <a:prstGeom prst="rect">
              <a:avLst/>
            </a:prstGeom>
            <a:solidFill>
              <a:srgbClr val="36BFD2"/>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議決</a:t>
              </a:r>
            </a:p>
          </p:txBody>
        </p:sp>
        <p:sp>
          <p:nvSpPr>
            <p:cNvPr id="49" name="テキスト ボックス 48">
              <a:extLst>
                <a:ext uri="{FF2B5EF4-FFF2-40B4-BE49-F238E27FC236}">
                  <a16:creationId xmlns:a16="http://schemas.microsoft.com/office/drawing/2014/main" id="{25ADED3A-AADE-4542-EC55-6306A6F89F8F}"/>
                </a:ext>
              </a:extLst>
            </p:cNvPr>
            <p:cNvSpPr txBox="1"/>
            <p:nvPr/>
          </p:nvSpPr>
          <p:spPr>
            <a:xfrm>
              <a:off x="6306936" y="5981062"/>
              <a:ext cx="2610010" cy="270652"/>
            </a:xfrm>
            <a:prstGeom prst="rect">
              <a:avLst/>
            </a:prstGeom>
            <a:noFill/>
          </p:spPr>
          <p:txBody>
            <a:bodyPr wrap="none" rtlCol="0">
              <a:spAutoFit/>
            </a:bodyPr>
            <a:lstStyle/>
            <a:p>
              <a:pPr marL="0" marR="0" lvl="0" indent="0" algn="l" defTabSz="457200" rtl="0" eaLnBrk="1" fontAlgn="auto" latinLnBrk="0" hangingPunct="1">
                <a:lnSpc>
                  <a:spcPct val="11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議会の話し合いで予算が決まります。</a:t>
              </a:r>
              <a:endParaRPr kumimoji="0" lang="en-US" altLang="ja-JP"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p:txBody>
        </p:sp>
      </p:grpSp>
      <p:grpSp>
        <p:nvGrpSpPr>
          <p:cNvPr id="63" name="グループ化 62">
            <a:extLst>
              <a:ext uri="{FF2B5EF4-FFF2-40B4-BE49-F238E27FC236}">
                <a16:creationId xmlns:a16="http://schemas.microsoft.com/office/drawing/2014/main" id="{41169B96-B5CB-5D08-B5BC-8E7E840D3FC3}"/>
              </a:ext>
            </a:extLst>
          </p:cNvPr>
          <p:cNvGrpSpPr/>
          <p:nvPr/>
        </p:nvGrpSpPr>
        <p:grpSpPr>
          <a:xfrm>
            <a:off x="2928279" y="3454930"/>
            <a:ext cx="1308371" cy="988990"/>
            <a:chOff x="2928279" y="3454930"/>
            <a:chExt cx="1308371" cy="988990"/>
          </a:xfrm>
        </p:grpSpPr>
        <p:sp>
          <p:nvSpPr>
            <p:cNvPr id="53" name="テキスト ボックス 52">
              <a:extLst>
                <a:ext uri="{FF2B5EF4-FFF2-40B4-BE49-F238E27FC236}">
                  <a16:creationId xmlns:a16="http://schemas.microsoft.com/office/drawing/2014/main" id="{AE32022B-FB8C-8327-8873-3BB794223A06}"/>
                </a:ext>
              </a:extLst>
            </p:cNvPr>
            <p:cNvSpPr txBox="1"/>
            <p:nvPr/>
          </p:nvSpPr>
          <p:spPr>
            <a:xfrm>
              <a:off x="3440617" y="3454930"/>
              <a:ext cx="543739" cy="300403"/>
            </a:xfrm>
            <a:prstGeom prst="rect">
              <a:avLst/>
            </a:prstGeom>
            <a:noFill/>
          </p:spPr>
          <p:txBody>
            <a:bodyPr wrap="square" rtlCol="0">
              <a:spAutoFit/>
            </a:bodyPr>
            <a:lstStyle/>
            <a:p>
              <a:pPr marL="0" marR="0" lvl="0" indent="0" algn="l" defTabSz="457200" rtl="0" eaLnBrk="1" fontAlgn="auto" latinLnBrk="0" hangingPunct="1">
                <a:lnSpc>
                  <a:spcPct val="11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rgbClr val="DB920F"/>
                  </a:solidFill>
                  <a:effectLst/>
                  <a:uLnTx/>
                  <a:uFillTx/>
                  <a:latin typeface="HGPｺﾞｼｯｸE" panose="020B0900000000000000" pitchFamily="50" charset="-128"/>
                  <a:ea typeface="HGPｺﾞｼｯｸE" panose="020B0900000000000000" pitchFamily="50" charset="-128"/>
                  <a:cs typeface="+mn-cs"/>
                </a:rPr>
                <a:t>選挙</a:t>
              </a:r>
              <a:endParaRPr kumimoji="0" lang="en-US" altLang="ja-JP" sz="1400" b="0" i="0" u="none" strike="noStrike" kern="1200" cap="none" spc="0" normalizeH="0" baseline="0" noProof="0" dirty="0">
                <a:ln>
                  <a:noFill/>
                </a:ln>
                <a:solidFill>
                  <a:srgbClr val="DB920F"/>
                </a:solidFill>
                <a:effectLst/>
                <a:uLnTx/>
                <a:uFillTx/>
                <a:latin typeface="HGPｺﾞｼｯｸE" panose="020B0900000000000000" pitchFamily="50" charset="-128"/>
                <a:ea typeface="HGPｺﾞｼｯｸE" panose="020B0900000000000000" pitchFamily="50" charset="-128"/>
                <a:cs typeface="+mn-cs"/>
              </a:endParaRPr>
            </a:p>
          </p:txBody>
        </p:sp>
        <p:sp>
          <p:nvSpPr>
            <p:cNvPr id="54" name="テキスト ボックス 53">
              <a:extLst>
                <a:ext uri="{FF2B5EF4-FFF2-40B4-BE49-F238E27FC236}">
                  <a16:creationId xmlns:a16="http://schemas.microsoft.com/office/drawing/2014/main" id="{FA68FFAF-6322-1D4D-1C9B-E6DBACB98C6D}"/>
                </a:ext>
              </a:extLst>
            </p:cNvPr>
            <p:cNvSpPr txBox="1"/>
            <p:nvPr/>
          </p:nvSpPr>
          <p:spPr>
            <a:xfrm>
              <a:off x="2928279" y="4033743"/>
              <a:ext cx="1308371" cy="410177"/>
            </a:xfrm>
            <a:prstGeom prst="rect">
              <a:avLst/>
            </a:prstGeom>
            <a:noFill/>
          </p:spPr>
          <p:txBody>
            <a:bodyPr wrap="none" rtlCol="0">
              <a:spAutoFit/>
            </a:bodyPr>
            <a:lstStyle/>
            <a:p>
              <a:pPr marL="0" marR="0" lvl="0" indent="0" algn="l" defTabSz="457200" rtl="0" eaLnBrk="1" fontAlgn="auto" latinLnBrk="0" hangingPunct="1">
                <a:lnSpc>
                  <a:spcPct val="11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国民の代表である</a:t>
              </a:r>
              <a:endParaRPr kumimoji="0" lang="en-US" altLang="ja-JP" sz="10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457200" rtl="0" eaLnBrk="1" fontAlgn="auto" latinLnBrk="0" hangingPunct="1">
                <a:lnSpc>
                  <a:spcPct val="11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国会議員を選びます</a:t>
              </a:r>
              <a:endParaRPr kumimoji="0" lang="en-US" altLang="ja-JP" sz="10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p:txBody>
        </p:sp>
      </p:grpSp>
      <p:grpSp>
        <p:nvGrpSpPr>
          <p:cNvPr id="64" name="グループ化 63">
            <a:extLst>
              <a:ext uri="{FF2B5EF4-FFF2-40B4-BE49-F238E27FC236}">
                <a16:creationId xmlns:a16="http://schemas.microsoft.com/office/drawing/2014/main" id="{CD9AD846-8D17-A717-9C91-4D8D0F0D4974}"/>
              </a:ext>
            </a:extLst>
          </p:cNvPr>
          <p:cNvGrpSpPr/>
          <p:nvPr/>
        </p:nvGrpSpPr>
        <p:grpSpPr>
          <a:xfrm>
            <a:off x="5189573" y="3442573"/>
            <a:ext cx="1170513" cy="1289101"/>
            <a:chOff x="5189573" y="3405502"/>
            <a:chExt cx="1170513" cy="1289101"/>
          </a:xfrm>
        </p:grpSpPr>
        <p:sp>
          <p:nvSpPr>
            <p:cNvPr id="51" name="テキスト ボックス 50">
              <a:extLst>
                <a:ext uri="{FF2B5EF4-FFF2-40B4-BE49-F238E27FC236}">
                  <a16:creationId xmlns:a16="http://schemas.microsoft.com/office/drawing/2014/main" id="{5D2811FE-0BF2-89A2-1F64-34B2F72A6CBC}"/>
                </a:ext>
              </a:extLst>
            </p:cNvPr>
            <p:cNvSpPr txBox="1"/>
            <p:nvPr/>
          </p:nvSpPr>
          <p:spPr>
            <a:xfrm>
              <a:off x="5421485" y="3405502"/>
              <a:ext cx="543739" cy="300403"/>
            </a:xfrm>
            <a:prstGeom prst="rect">
              <a:avLst/>
            </a:prstGeom>
            <a:noFill/>
          </p:spPr>
          <p:txBody>
            <a:bodyPr wrap="none" rtlCol="0">
              <a:spAutoFit/>
            </a:bodyPr>
            <a:lstStyle/>
            <a:p>
              <a:pPr marL="0" marR="0" lvl="0" indent="0" algn="l" defTabSz="457200" rtl="0" eaLnBrk="1" fontAlgn="auto" latinLnBrk="0" hangingPunct="1">
                <a:lnSpc>
                  <a:spcPct val="11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rgbClr val="DB920F"/>
                  </a:solidFill>
                  <a:effectLst/>
                  <a:uLnTx/>
                  <a:uFillTx/>
                  <a:latin typeface="HGPｺﾞｼｯｸE" panose="020B0900000000000000" pitchFamily="50" charset="-128"/>
                  <a:ea typeface="HGPｺﾞｼｯｸE" panose="020B0900000000000000" pitchFamily="50" charset="-128"/>
                  <a:cs typeface="+mn-cs"/>
                </a:rPr>
                <a:t>選挙</a:t>
              </a:r>
              <a:endParaRPr kumimoji="0" lang="en-US" altLang="ja-JP" sz="1400" b="0" i="0" u="none" strike="noStrike" kern="1200" cap="none" spc="0" normalizeH="0" baseline="0" noProof="0" dirty="0">
                <a:ln>
                  <a:noFill/>
                </a:ln>
                <a:solidFill>
                  <a:srgbClr val="DB920F"/>
                </a:solidFill>
                <a:effectLst/>
                <a:uLnTx/>
                <a:uFillTx/>
                <a:latin typeface="HGPｺﾞｼｯｸE" panose="020B0900000000000000" pitchFamily="50" charset="-128"/>
                <a:ea typeface="HGPｺﾞｼｯｸE" panose="020B0900000000000000" pitchFamily="50" charset="-128"/>
                <a:cs typeface="+mn-cs"/>
              </a:endParaRPr>
            </a:p>
          </p:txBody>
        </p:sp>
        <p:sp>
          <p:nvSpPr>
            <p:cNvPr id="55" name="テキスト ボックス 54">
              <a:extLst>
                <a:ext uri="{FF2B5EF4-FFF2-40B4-BE49-F238E27FC236}">
                  <a16:creationId xmlns:a16="http://schemas.microsoft.com/office/drawing/2014/main" id="{6A5EC992-607B-0E45-4EE1-3CA093FF12EC}"/>
                </a:ext>
              </a:extLst>
            </p:cNvPr>
            <p:cNvSpPr txBox="1"/>
            <p:nvPr/>
          </p:nvSpPr>
          <p:spPr>
            <a:xfrm>
              <a:off x="5189573" y="3945872"/>
              <a:ext cx="1170513" cy="748731"/>
            </a:xfrm>
            <a:prstGeom prst="rect">
              <a:avLst/>
            </a:prstGeom>
            <a:noFill/>
          </p:spPr>
          <p:txBody>
            <a:bodyPr wrap="square" rtlCol="0">
              <a:spAutoFit/>
            </a:bodyPr>
            <a:lstStyle/>
            <a:p>
              <a:pPr marL="0" marR="0" lvl="0" indent="0" algn="l" defTabSz="457200" rtl="0" eaLnBrk="1" fontAlgn="auto" latinLnBrk="0" hangingPunct="1">
                <a:lnSpc>
                  <a:spcPct val="11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住民の代表である</a:t>
              </a:r>
              <a:endParaRPr kumimoji="0" lang="en-US" altLang="ja-JP" sz="10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457200" rtl="0" eaLnBrk="1" fontAlgn="auto" latinLnBrk="0" hangingPunct="1">
                <a:lnSpc>
                  <a:spcPct val="11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都道府県・市区町村議会議員を選びます</a:t>
              </a:r>
              <a:endParaRPr kumimoji="0" lang="en-US" altLang="ja-JP" sz="10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p:txBody>
        </p:sp>
      </p:grpSp>
      <p:grpSp>
        <p:nvGrpSpPr>
          <p:cNvPr id="62" name="グループ化 61">
            <a:extLst>
              <a:ext uri="{FF2B5EF4-FFF2-40B4-BE49-F238E27FC236}">
                <a16:creationId xmlns:a16="http://schemas.microsoft.com/office/drawing/2014/main" id="{5747A7DE-8D3B-DDDD-47C6-A2E47E5F1179}"/>
              </a:ext>
            </a:extLst>
          </p:cNvPr>
          <p:cNvGrpSpPr/>
          <p:nvPr/>
        </p:nvGrpSpPr>
        <p:grpSpPr>
          <a:xfrm>
            <a:off x="5189574" y="2576505"/>
            <a:ext cx="1170513" cy="1001174"/>
            <a:chOff x="5189574" y="2180717"/>
            <a:chExt cx="1170513" cy="1001174"/>
          </a:xfrm>
        </p:grpSpPr>
        <p:sp>
          <p:nvSpPr>
            <p:cNvPr id="50" name="テキスト ボックス 49">
              <a:extLst>
                <a:ext uri="{FF2B5EF4-FFF2-40B4-BE49-F238E27FC236}">
                  <a16:creationId xmlns:a16="http://schemas.microsoft.com/office/drawing/2014/main" id="{4D4E7DC5-16F5-57BC-12C4-DCB3C7C0B2AD}"/>
                </a:ext>
              </a:extLst>
            </p:cNvPr>
            <p:cNvSpPr txBox="1"/>
            <p:nvPr/>
          </p:nvSpPr>
          <p:spPr>
            <a:xfrm>
              <a:off x="5426090" y="2180717"/>
              <a:ext cx="543739" cy="300403"/>
            </a:xfrm>
            <a:prstGeom prst="rect">
              <a:avLst/>
            </a:prstGeom>
            <a:noFill/>
          </p:spPr>
          <p:txBody>
            <a:bodyPr wrap="none" rtlCol="0">
              <a:spAutoFit/>
            </a:bodyPr>
            <a:lstStyle/>
            <a:p>
              <a:pPr marL="0" marR="0" lvl="0" indent="0" algn="l" defTabSz="457200" rtl="0" eaLnBrk="1" fontAlgn="auto" latinLnBrk="0" hangingPunct="1">
                <a:lnSpc>
                  <a:spcPct val="11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rgbClr val="DB920F"/>
                  </a:solidFill>
                  <a:effectLst/>
                  <a:uLnTx/>
                  <a:uFillTx/>
                  <a:latin typeface="HGPｺﾞｼｯｸE" panose="020B0900000000000000" pitchFamily="50" charset="-128"/>
                  <a:ea typeface="HGPｺﾞｼｯｸE" panose="020B0900000000000000" pitchFamily="50" charset="-128"/>
                  <a:cs typeface="+mn-cs"/>
                </a:rPr>
                <a:t>選挙</a:t>
              </a:r>
              <a:endParaRPr kumimoji="0" lang="en-US" altLang="ja-JP" sz="1400" b="0" i="0" u="none" strike="noStrike" kern="1200" cap="none" spc="0" normalizeH="0" baseline="0" noProof="0" dirty="0">
                <a:ln>
                  <a:noFill/>
                </a:ln>
                <a:solidFill>
                  <a:srgbClr val="DB920F"/>
                </a:solidFill>
                <a:effectLst/>
                <a:uLnTx/>
                <a:uFillTx/>
                <a:latin typeface="HGPｺﾞｼｯｸE" panose="020B0900000000000000" pitchFamily="50" charset="-128"/>
                <a:ea typeface="HGPｺﾞｼｯｸE" panose="020B0900000000000000" pitchFamily="50" charset="-128"/>
                <a:cs typeface="+mn-cs"/>
              </a:endParaRPr>
            </a:p>
          </p:txBody>
        </p:sp>
        <p:sp>
          <p:nvSpPr>
            <p:cNvPr id="56" name="テキスト ボックス 55">
              <a:extLst>
                <a:ext uri="{FF2B5EF4-FFF2-40B4-BE49-F238E27FC236}">
                  <a16:creationId xmlns:a16="http://schemas.microsoft.com/office/drawing/2014/main" id="{E15773EF-E9EF-9B06-D036-E0B5F19F50A2}"/>
                </a:ext>
              </a:extLst>
            </p:cNvPr>
            <p:cNvSpPr txBox="1"/>
            <p:nvPr/>
          </p:nvSpPr>
          <p:spPr>
            <a:xfrm>
              <a:off x="5189574" y="2433160"/>
              <a:ext cx="1170513" cy="748731"/>
            </a:xfrm>
            <a:prstGeom prst="rect">
              <a:avLst/>
            </a:prstGeom>
            <a:noFill/>
          </p:spPr>
          <p:txBody>
            <a:bodyPr wrap="square" rtlCol="0">
              <a:spAutoFit/>
            </a:bodyPr>
            <a:lstStyle/>
            <a:p>
              <a:pPr marL="0" marR="0" lvl="0" indent="0" algn="l" defTabSz="457200" rtl="0" eaLnBrk="1" fontAlgn="auto" latinLnBrk="0" hangingPunct="1">
                <a:lnSpc>
                  <a:spcPct val="11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住民の代表である</a:t>
              </a:r>
              <a:endParaRPr kumimoji="0" lang="en-US" altLang="ja-JP" sz="10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457200" rtl="0" eaLnBrk="1" fontAlgn="auto" latinLnBrk="0" hangingPunct="1">
                <a:lnSpc>
                  <a:spcPct val="11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都道府県知事・</a:t>
              </a:r>
              <a:endParaRPr kumimoji="0" lang="en-US" altLang="ja-JP" sz="10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457200" rtl="0" eaLnBrk="1" fontAlgn="auto" latinLnBrk="0" hangingPunct="1">
                <a:lnSpc>
                  <a:spcPct val="11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市区町村長を選びます</a:t>
              </a:r>
              <a:endParaRPr kumimoji="0" lang="en-US" altLang="ja-JP" sz="10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p:txBody>
        </p:sp>
      </p:grpSp>
      <p:sp>
        <p:nvSpPr>
          <p:cNvPr id="57" name="テキスト ボックス 56">
            <a:extLst>
              <a:ext uri="{FF2B5EF4-FFF2-40B4-BE49-F238E27FC236}">
                <a16:creationId xmlns:a16="http://schemas.microsoft.com/office/drawing/2014/main" id="{DBF77143-1A43-786C-665E-751D07F6AB61}"/>
              </a:ext>
            </a:extLst>
          </p:cNvPr>
          <p:cNvSpPr txBox="1"/>
          <p:nvPr/>
        </p:nvSpPr>
        <p:spPr>
          <a:xfrm>
            <a:off x="3299404" y="1671624"/>
            <a:ext cx="796033" cy="5076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rgbClr val="6BA42C"/>
                </a:solidFill>
                <a:effectLst/>
                <a:uLnTx/>
                <a:uFillTx/>
                <a:latin typeface="HGPｺﾞｼｯｸE" panose="020B0900000000000000" pitchFamily="50" charset="-128"/>
                <a:ea typeface="HGPｺﾞｼｯｸE" panose="020B0900000000000000" pitchFamily="50" charset="-128"/>
                <a:cs typeface="+mn-cs"/>
              </a:rPr>
              <a:t>税金</a:t>
            </a:r>
            <a:endParaRPr kumimoji="0" lang="en-US" altLang="ja-JP" sz="1400" b="0" i="0" u="none" strike="noStrike" kern="1200" cap="none" spc="0" normalizeH="0" baseline="0" noProof="0" dirty="0">
              <a:ln>
                <a:noFill/>
              </a:ln>
              <a:solidFill>
                <a:srgbClr val="6BA42C"/>
              </a:solidFill>
              <a:effectLst/>
              <a:uLnTx/>
              <a:uFillTx/>
              <a:latin typeface="HGPｺﾞｼｯｸE" panose="020B0900000000000000" pitchFamily="50" charset="-128"/>
              <a:ea typeface="HGPｺﾞｼｯｸE" panose="020B09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srgbClr val="6BA42C"/>
                </a:solidFill>
                <a:effectLst/>
                <a:uLnTx/>
                <a:uFillTx/>
                <a:latin typeface="HGPｺﾞｼｯｸE" panose="020B0900000000000000" pitchFamily="50" charset="-128"/>
                <a:ea typeface="HGPｺﾞｼｯｸE" panose="020B0900000000000000" pitchFamily="50" charset="-128"/>
                <a:cs typeface="+mn-cs"/>
              </a:rPr>
              <a:t>（国税）</a:t>
            </a:r>
            <a:endParaRPr kumimoji="0" lang="en-US" altLang="ja-JP" sz="1200" b="0" i="0" u="none" strike="noStrike" kern="1200" cap="none" spc="0" normalizeH="0" baseline="0" noProof="0" dirty="0">
              <a:ln>
                <a:noFill/>
              </a:ln>
              <a:solidFill>
                <a:srgbClr val="6BA42C"/>
              </a:solidFill>
              <a:effectLst/>
              <a:uLnTx/>
              <a:uFillTx/>
              <a:latin typeface="HGPｺﾞｼｯｸE" panose="020B0900000000000000" pitchFamily="50" charset="-128"/>
              <a:ea typeface="HGPｺﾞｼｯｸE" panose="020B0900000000000000" pitchFamily="50" charset="-128"/>
              <a:cs typeface="+mn-cs"/>
            </a:endParaRPr>
          </a:p>
        </p:txBody>
      </p:sp>
      <p:sp>
        <p:nvSpPr>
          <p:cNvPr id="58" name="テキスト ボックス 57">
            <a:extLst>
              <a:ext uri="{FF2B5EF4-FFF2-40B4-BE49-F238E27FC236}">
                <a16:creationId xmlns:a16="http://schemas.microsoft.com/office/drawing/2014/main" id="{A98BF33D-AB7B-4216-2C63-0A79A8110628}"/>
              </a:ext>
            </a:extLst>
          </p:cNvPr>
          <p:cNvSpPr txBox="1"/>
          <p:nvPr/>
        </p:nvSpPr>
        <p:spPr>
          <a:xfrm>
            <a:off x="5169191" y="1671624"/>
            <a:ext cx="796033" cy="5076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rgbClr val="1F7EA9"/>
                </a:solidFill>
                <a:effectLst/>
                <a:uLnTx/>
                <a:uFillTx/>
                <a:latin typeface="HGPｺﾞｼｯｸE" panose="020B0900000000000000" pitchFamily="50" charset="-128"/>
                <a:ea typeface="HGPｺﾞｼｯｸE" panose="020B0900000000000000" pitchFamily="50" charset="-128"/>
                <a:cs typeface="+mn-cs"/>
              </a:rPr>
              <a:t>税金</a:t>
            </a:r>
            <a:endParaRPr kumimoji="0" lang="en-US" altLang="ja-JP" sz="1400" b="0" i="0" u="none" strike="noStrike" kern="1200" cap="none" spc="0" normalizeH="0" baseline="0" noProof="0" dirty="0">
              <a:ln>
                <a:noFill/>
              </a:ln>
              <a:solidFill>
                <a:srgbClr val="1F7EA9"/>
              </a:solidFill>
              <a:effectLst/>
              <a:uLnTx/>
              <a:uFillTx/>
              <a:latin typeface="HGPｺﾞｼｯｸE" panose="020B0900000000000000" pitchFamily="50" charset="-128"/>
              <a:ea typeface="HGPｺﾞｼｯｸE" panose="020B09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srgbClr val="1F7EA9"/>
                </a:solidFill>
                <a:effectLst/>
                <a:uLnTx/>
                <a:uFillTx/>
                <a:latin typeface="HGPｺﾞｼｯｸE" panose="020B0900000000000000" pitchFamily="50" charset="-128"/>
                <a:ea typeface="HGPｺﾞｼｯｸE" panose="020B0900000000000000" pitchFamily="50" charset="-128"/>
                <a:cs typeface="+mn-cs"/>
              </a:rPr>
              <a:t>（地方税）</a:t>
            </a:r>
            <a:endParaRPr kumimoji="0" lang="en-US" altLang="ja-JP" sz="1200" b="0" i="0" u="none" strike="noStrike" kern="1200" cap="none" spc="0" normalizeH="0" baseline="0" noProof="0" dirty="0">
              <a:ln>
                <a:noFill/>
              </a:ln>
              <a:solidFill>
                <a:srgbClr val="1F7EA9"/>
              </a:solidFill>
              <a:effectLst/>
              <a:uLnTx/>
              <a:uFillTx/>
              <a:latin typeface="HGPｺﾞｼｯｸE" panose="020B0900000000000000" pitchFamily="50" charset="-128"/>
              <a:ea typeface="HGPｺﾞｼｯｸE" panose="020B0900000000000000" pitchFamily="50" charset="-128"/>
              <a:cs typeface="+mn-cs"/>
            </a:endParaRPr>
          </a:p>
        </p:txBody>
      </p:sp>
      <p:grpSp>
        <p:nvGrpSpPr>
          <p:cNvPr id="17" name="グループ化 16">
            <a:extLst>
              <a:ext uri="{FF2B5EF4-FFF2-40B4-BE49-F238E27FC236}">
                <a16:creationId xmlns:a16="http://schemas.microsoft.com/office/drawing/2014/main" id="{6CB093FA-7B44-D371-6DAF-595448E4E0A0}"/>
              </a:ext>
            </a:extLst>
          </p:cNvPr>
          <p:cNvGrpSpPr/>
          <p:nvPr/>
        </p:nvGrpSpPr>
        <p:grpSpPr>
          <a:xfrm>
            <a:off x="7043247" y="3430579"/>
            <a:ext cx="1131921" cy="455443"/>
            <a:chOff x="1057313" y="3173604"/>
            <a:chExt cx="1131921" cy="455443"/>
          </a:xfrm>
        </p:grpSpPr>
        <p:sp>
          <p:nvSpPr>
            <p:cNvPr id="20" name="二等辺三角形 19">
              <a:extLst>
                <a:ext uri="{FF2B5EF4-FFF2-40B4-BE49-F238E27FC236}">
                  <a16:creationId xmlns:a16="http://schemas.microsoft.com/office/drawing/2014/main" id="{390505C6-EE46-FE0A-29B6-473EE8E6502A}"/>
                </a:ext>
              </a:extLst>
            </p:cNvPr>
            <p:cNvSpPr/>
            <p:nvPr/>
          </p:nvSpPr>
          <p:spPr>
            <a:xfrm rot="10800000">
              <a:off x="1057313" y="3382470"/>
              <a:ext cx="1131921" cy="246577"/>
            </a:xfrm>
            <a:prstGeom prst="triangle">
              <a:avLst/>
            </a:prstGeom>
            <a:gradFill>
              <a:gsLst>
                <a:gs pos="0">
                  <a:srgbClr val="2BA3D9"/>
                </a:gs>
                <a:gs pos="100000">
                  <a:srgbClr val="A0D6EE">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1200" cap="none" spc="0" normalizeH="0" baseline="0" noProof="0">
                <a:ln>
                  <a:noFill/>
                </a:ln>
                <a:solidFill>
                  <a:prstClr val="white"/>
                </a:solidFill>
                <a:effectLst/>
                <a:uLnTx/>
                <a:uFillTx/>
                <a:latin typeface="HGPｺﾞｼｯｸE"/>
                <a:ea typeface="HGPｺﾞｼｯｸE"/>
                <a:cs typeface="+mn-cs"/>
              </a:endParaRPr>
            </a:p>
          </p:txBody>
        </p:sp>
        <p:sp>
          <p:nvSpPr>
            <p:cNvPr id="21" name="テキスト ボックス 20">
              <a:extLst>
                <a:ext uri="{FF2B5EF4-FFF2-40B4-BE49-F238E27FC236}">
                  <a16:creationId xmlns:a16="http://schemas.microsoft.com/office/drawing/2014/main" id="{8F15EDEF-A246-7DA5-E508-93B623CF3696}"/>
                </a:ext>
              </a:extLst>
            </p:cNvPr>
            <p:cNvSpPr txBox="1"/>
            <p:nvPr/>
          </p:nvSpPr>
          <p:spPr>
            <a:xfrm>
              <a:off x="1071681" y="3173604"/>
              <a:ext cx="1103187" cy="270652"/>
            </a:xfrm>
            <a:prstGeom prst="rect">
              <a:avLst/>
            </a:prstGeom>
            <a:noFill/>
          </p:spPr>
          <p:txBody>
            <a:bodyPr wrap="none" rtlCol="0">
              <a:spAutoFit/>
            </a:bodyPr>
            <a:lstStyle/>
            <a:p>
              <a:pPr marL="0" marR="0" lvl="0" indent="0" algn="l" defTabSz="457200" rtl="0" eaLnBrk="1" fontAlgn="auto" latinLnBrk="0" hangingPunct="1">
                <a:lnSpc>
                  <a:spcPct val="11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srgbClr val="29A8B9"/>
                  </a:solidFill>
                  <a:effectLst/>
                  <a:uLnTx/>
                  <a:uFillTx/>
                  <a:latin typeface="HGPｺﾞｼｯｸE" panose="020B0900000000000000" pitchFamily="50" charset="-128"/>
                  <a:ea typeface="HGPｺﾞｼｯｸE" panose="020B0900000000000000" pitchFamily="50" charset="-128"/>
                  <a:cs typeface="+mn-cs"/>
                </a:rPr>
                <a:t>予算案の提出</a:t>
              </a:r>
            </a:p>
          </p:txBody>
        </p:sp>
      </p:grpSp>
      <p:grpSp>
        <p:nvGrpSpPr>
          <p:cNvPr id="23" name="グループ化 22">
            <a:extLst>
              <a:ext uri="{FF2B5EF4-FFF2-40B4-BE49-F238E27FC236}">
                <a16:creationId xmlns:a16="http://schemas.microsoft.com/office/drawing/2014/main" id="{1A09FFB4-F77C-6945-F38F-AA452EE53822}"/>
              </a:ext>
            </a:extLst>
          </p:cNvPr>
          <p:cNvGrpSpPr/>
          <p:nvPr/>
        </p:nvGrpSpPr>
        <p:grpSpPr>
          <a:xfrm>
            <a:off x="107504" y="926511"/>
            <a:ext cx="8726573" cy="351483"/>
            <a:chOff x="107504" y="926511"/>
            <a:chExt cx="8726573" cy="351483"/>
          </a:xfrm>
        </p:grpSpPr>
        <p:sp>
          <p:nvSpPr>
            <p:cNvPr id="3" name="テキスト ボックス 18">
              <a:extLst>
                <a:ext uri="{FF2B5EF4-FFF2-40B4-BE49-F238E27FC236}">
                  <a16:creationId xmlns:a16="http://schemas.microsoft.com/office/drawing/2014/main" id="{3668E1ED-8345-6221-5D9E-A682D98172D4}"/>
                </a:ext>
              </a:extLst>
            </p:cNvPr>
            <p:cNvSpPr txBox="1">
              <a:spLocks noChangeArrowheads="1"/>
            </p:cNvSpPr>
            <p:nvPr/>
          </p:nvSpPr>
          <p:spPr bwMode="auto">
            <a:xfrm>
              <a:off x="107504" y="928155"/>
              <a:ext cx="8726573" cy="349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419207" rtl="0" eaLnBrk="1" fontAlgn="auto" latinLnBrk="0" hangingPunct="1">
                <a:lnSpc>
                  <a:spcPct val="130000"/>
                </a:lnSpc>
                <a:spcBef>
                  <a:spcPct val="0"/>
                </a:spcBef>
                <a:spcAft>
                  <a:spcPts val="0"/>
                </a:spcAft>
                <a:buClrTx/>
                <a:buSzTx/>
                <a:buFont typeface="Arial" panose="020B0604020202020204" pitchFamily="34" charset="0"/>
                <a:buNone/>
                <a:tabLst/>
                <a:defRPr/>
              </a:pPr>
              <a:r>
                <a:rPr kumimoji="1" lang="ja-JP" altLang="en-US" sz="1500" b="1"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国の税金に関する法律</a:t>
              </a:r>
              <a:r>
                <a:rPr kumimoji="1" lang="ja-JP" altLang="en-US" sz="1200" b="1"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（税負担の方法）</a:t>
              </a:r>
              <a:r>
                <a:rPr kumimoji="1" lang="ja-JP" altLang="en-US" sz="1500" b="1"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と税金の使い道</a:t>
              </a:r>
              <a:r>
                <a:rPr kumimoji="1" lang="ja-JP" altLang="en-US" sz="1200" b="1"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（予算）</a:t>
              </a:r>
              <a:r>
                <a:rPr kumimoji="1" lang="ja-JP" altLang="en-US" sz="1500" b="1"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は、国民の代表者である国会議員が決めています。</a:t>
              </a:r>
            </a:p>
          </p:txBody>
        </p:sp>
        <p:sp>
          <p:nvSpPr>
            <p:cNvPr id="22" name="テキスト ボックス 21">
              <a:extLst>
                <a:ext uri="{FF2B5EF4-FFF2-40B4-BE49-F238E27FC236}">
                  <a16:creationId xmlns:a16="http://schemas.microsoft.com/office/drawing/2014/main" id="{C74CD76D-A118-104E-20F4-22261F009FE9}"/>
                </a:ext>
              </a:extLst>
            </p:cNvPr>
            <p:cNvSpPr txBox="1"/>
            <p:nvPr/>
          </p:nvSpPr>
          <p:spPr>
            <a:xfrm>
              <a:off x="2207401" y="926511"/>
              <a:ext cx="409086" cy="18466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ja-JP" altLang="en-US" sz="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ふたん</a:t>
              </a:r>
            </a:p>
          </p:txBody>
        </p:sp>
      </p:grpSp>
    </p:spTree>
    <p:extLst>
      <p:ext uri="{BB962C8B-B14F-4D97-AF65-F5344CB8AC3E}">
        <p14:creationId xmlns:p14="http://schemas.microsoft.com/office/powerpoint/2010/main" val="460728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500"/>
                                        <p:tgtEl>
                                          <p:spTgt spid="5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7"/>
                                        </p:tgtEl>
                                        <p:attrNameLst>
                                          <p:attrName>style.visibility</p:attrName>
                                        </p:attrNameLst>
                                      </p:cBhvr>
                                      <p:to>
                                        <p:strVal val="visible"/>
                                      </p:to>
                                    </p:set>
                                    <p:animEffect transition="in" filter="fade">
                                      <p:cBhvr>
                                        <p:cTn id="18" dur="500"/>
                                        <p:tgtEl>
                                          <p:spTgt spid="5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fade">
                                      <p:cBhvr>
                                        <p:cTn id="24" dur="500"/>
                                        <p:tgtEl>
                                          <p:spTgt spid="5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par>
                                <p:cTn id="28" presetID="10" presetClass="entr" presetSubtype="0" fill="hold" nodeType="with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500"/>
                                        <p:tgtEl>
                                          <p:spTgt spid="6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par>
                                <p:cTn id="34" presetID="10" presetClass="entr" presetSubtype="0" fill="hold" nodeType="with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500"/>
                                        <p:tgtEl>
                                          <p:spTgt spid="6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fade">
                                      <p:cBhvr>
                                        <p:cTn id="39" dur="500"/>
                                        <p:tgtEl>
                                          <p:spTgt spid="46"/>
                                        </p:tgtEl>
                                      </p:cBhvr>
                                    </p:animEffect>
                                  </p:childTnLst>
                                </p:cTn>
                              </p:par>
                              <p:par>
                                <p:cTn id="40" presetID="10" presetClass="entr" presetSubtype="0"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500"/>
                                        <p:tgtEl>
                                          <p:spTgt spid="64"/>
                                        </p:tgtEl>
                                      </p:cBhvr>
                                    </p:animEffect>
                                  </p:childTnLst>
                                </p:cTn>
                              </p:par>
                              <p:par>
                                <p:cTn id="43" presetID="10" presetClass="entr" presetSubtype="0" fill="hold" nodeType="withEffect">
                                  <p:stCondLst>
                                    <p:cond delay="0"/>
                                  </p:stCondLst>
                                  <p:childTnLst>
                                    <p:set>
                                      <p:cBhvr>
                                        <p:cTn id="44" dur="1" fill="hold">
                                          <p:stCondLst>
                                            <p:cond delay="0"/>
                                          </p:stCondLst>
                                        </p:cTn>
                                        <p:tgtEl>
                                          <p:spTgt spid="65"/>
                                        </p:tgtEl>
                                        <p:attrNameLst>
                                          <p:attrName>style.visibility</p:attrName>
                                        </p:attrNameLst>
                                      </p:cBhvr>
                                      <p:to>
                                        <p:strVal val="visible"/>
                                      </p:to>
                                    </p:set>
                                    <p:animEffect transition="in" filter="fade">
                                      <p:cBhvr>
                                        <p:cTn id="45" dur="500"/>
                                        <p:tgtEl>
                                          <p:spTgt spid="6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500"/>
                                        <p:tgtEl>
                                          <p:spTgt spid="3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fade">
                                      <p:cBhvr>
                                        <p:cTn id="51" dur="500"/>
                                        <p:tgtEl>
                                          <p:spTgt spid="44"/>
                                        </p:tgtEl>
                                      </p:cBhvr>
                                    </p:animEffect>
                                  </p:childTnLst>
                                </p:cTn>
                              </p:par>
                              <p:par>
                                <p:cTn id="52" presetID="10" presetClass="entr" presetSubtype="0" fill="hold" nodeType="with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500"/>
                                        <p:tgtEl>
                                          <p:spTgt spid="70"/>
                                        </p:tgtEl>
                                      </p:cBhvr>
                                    </p:animEffect>
                                  </p:childTnLst>
                                </p:cTn>
                              </p:par>
                              <p:par>
                                <p:cTn id="55" presetID="10" presetClass="entr" presetSubtype="0"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500"/>
                                        <p:tgtEl>
                                          <p:spTgt spid="71"/>
                                        </p:tgtEl>
                                      </p:cBhvr>
                                    </p:animEffect>
                                  </p:childTnLst>
                                </p:cTn>
                              </p:par>
                              <p:par>
                                <p:cTn id="58" presetID="10" presetClass="entr" presetSubtype="0" fill="hold" nodeType="with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500"/>
                                        <p:tgtEl>
                                          <p:spTgt spid="1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500"/>
                                        <p:tgtEl>
                                          <p:spTgt spid="13"/>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fade">
                                      <p:cBhvr>
                                        <p:cTn id="66" dur="500"/>
                                        <p:tgtEl>
                                          <p:spTgt spid="3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fade">
                                      <p:cBhvr>
                                        <p:cTn id="69" dur="500"/>
                                        <p:tgtEl>
                                          <p:spTgt spid="8"/>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fade">
                                      <p:cBhvr>
                                        <p:cTn id="72" dur="500"/>
                                        <p:tgtEl>
                                          <p:spTgt spid="37"/>
                                        </p:tgtEl>
                                      </p:cBhvr>
                                    </p:animEffect>
                                  </p:childTnLst>
                                </p:cTn>
                              </p:par>
                              <p:par>
                                <p:cTn id="73" presetID="10" presetClass="entr" presetSubtype="0" fill="hold" nodeType="with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fade">
                                      <p:cBhvr>
                                        <p:cTn id="75" dur="500"/>
                                        <p:tgtEl>
                                          <p:spTgt spid="14"/>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fade">
                                      <p:cBhvr>
                                        <p:cTn id="78" dur="500"/>
                                        <p:tgtEl>
                                          <p:spTgt spid="15"/>
                                        </p:tgtEl>
                                      </p:cBhvr>
                                    </p:animEffect>
                                  </p:childTnLst>
                                </p:cTn>
                              </p:par>
                              <p:par>
                                <p:cTn id="79" presetID="10" presetClass="entr" presetSubtype="0" fill="hold" nodeType="with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fade">
                                      <p:cBhvr>
                                        <p:cTn id="81" dur="500"/>
                                        <p:tgtEl>
                                          <p:spTgt spid="9"/>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6"/>
                                        </p:tgtEl>
                                        <p:attrNameLst>
                                          <p:attrName>style.visibility</p:attrName>
                                        </p:attrNameLst>
                                      </p:cBhvr>
                                      <p:to>
                                        <p:strVal val="visible"/>
                                      </p:to>
                                    </p:set>
                                    <p:animEffect transition="in" filter="fade">
                                      <p:cBhvr>
                                        <p:cTn id="84" dur="500"/>
                                        <p:tgtEl>
                                          <p:spTgt spid="16"/>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fade">
                                      <p:cBhvr>
                                        <p:cTn id="87" dur="500"/>
                                        <p:tgtEl>
                                          <p:spTgt spid="10"/>
                                        </p:tgtEl>
                                      </p:cBhvr>
                                    </p:animEffect>
                                  </p:childTnLst>
                                </p:cTn>
                              </p:par>
                              <p:par>
                                <p:cTn id="88" presetID="10" presetClass="entr" presetSubtype="0" fill="hold" nodeType="withEffect">
                                  <p:stCondLst>
                                    <p:cond delay="0"/>
                                  </p:stCondLst>
                                  <p:childTnLst>
                                    <p:set>
                                      <p:cBhvr>
                                        <p:cTn id="89" dur="1" fill="hold">
                                          <p:stCondLst>
                                            <p:cond delay="0"/>
                                          </p:stCondLst>
                                        </p:cTn>
                                        <p:tgtEl>
                                          <p:spTgt spid="18"/>
                                        </p:tgtEl>
                                        <p:attrNameLst>
                                          <p:attrName>style.visibility</p:attrName>
                                        </p:attrNameLst>
                                      </p:cBhvr>
                                      <p:to>
                                        <p:strVal val="visible"/>
                                      </p:to>
                                    </p:set>
                                    <p:animEffect transition="in" filter="fade">
                                      <p:cBhvr>
                                        <p:cTn id="90" dur="500"/>
                                        <p:tgtEl>
                                          <p:spTgt spid="18"/>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5"/>
                                        </p:tgtEl>
                                        <p:attrNameLst>
                                          <p:attrName>style.visibility</p:attrName>
                                        </p:attrNameLst>
                                      </p:cBhvr>
                                      <p:to>
                                        <p:strVal val="visible"/>
                                      </p:to>
                                    </p:set>
                                    <p:animEffect transition="in" filter="fade">
                                      <p:cBhvr>
                                        <p:cTn id="93" dur="500"/>
                                        <p:tgtEl>
                                          <p:spTgt spid="5"/>
                                        </p:tgtEl>
                                      </p:cBhvr>
                                    </p:animEffect>
                                  </p:childTnLst>
                                </p:cTn>
                              </p:par>
                              <p:par>
                                <p:cTn id="94" presetID="10" presetClass="entr" presetSubtype="0" fill="hold" nodeType="withEffect">
                                  <p:stCondLst>
                                    <p:cond delay="0"/>
                                  </p:stCondLst>
                                  <p:childTnLst>
                                    <p:set>
                                      <p:cBhvr>
                                        <p:cTn id="95" dur="1" fill="hold">
                                          <p:stCondLst>
                                            <p:cond delay="0"/>
                                          </p:stCondLst>
                                        </p:cTn>
                                        <p:tgtEl>
                                          <p:spTgt spid="34"/>
                                        </p:tgtEl>
                                        <p:attrNameLst>
                                          <p:attrName>style.visibility</p:attrName>
                                        </p:attrNameLst>
                                      </p:cBhvr>
                                      <p:to>
                                        <p:strVal val="visible"/>
                                      </p:to>
                                    </p:set>
                                    <p:animEffect transition="in" filter="fade">
                                      <p:cBhvr>
                                        <p:cTn id="9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6" grpId="0" animBg="1"/>
      <p:bldP spid="8" grpId="0" animBg="1"/>
      <p:bldP spid="37" grpId="0" animBg="1"/>
      <p:bldP spid="15" grpId="0" animBg="1"/>
      <p:bldP spid="16" grpId="0" animBg="1"/>
      <p:bldP spid="10" grpId="0" animBg="1"/>
      <p:bldP spid="25" grpId="0" animBg="1"/>
      <p:bldP spid="27" grpId="0" animBg="1"/>
      <p:bldP spid="28" grpId="0" animBg="1"/>
      <p:bldP spid="5" grpId="0" animBg="1"/>
      <p:bldP spid="39" grpId="0" animBg="1"/>
      <p:bldP spid="44" grpId="0" animBg="1"/>
      <p:bldP spid="24" grpId="0" animBg="1"/>
      <p:bldP spid="46" grpId="0" animBg="1"/>
      <p:bldP spid="57" grpId="0"/>
      <p:bldP spid="5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E6FF4B1-6996-DBA4-1A28-2DF8000B595D}"/>
              </a:ext>
            </a:extLst>
          </p:cNvPr>
          <p:cNvSpPr>
            <a:spLocks noGrp="1"/>
          </p:cNvSpPr>
          <p:nvPr>
            <p:ph type="sldNum" sz="quarter" idx="4"/>
          </p:nvPr>
        </p:nvSpPr>
        <p:spPr>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12C3962C-59A4-486A-8D44-A9781E017F69}" type="slidenum">
              <a:rPr kumimoji="0" lang="en-US" altLang="ja-JP" sz="1200" b="0" i="0" u="none" strike="noStrike" kern="1200" cap="none" spc="0" normalizeH="0" baseline="0" noProof="0" smtClean="0">
                <a:ln>
                  <a:noFill/>
                </a:ln>
                <a:solidFill>
                  <a:prstClr val="white"/>
                </a:solidFill>
                <a:effectLst/>
                <a:uLnTx/>
                <a:uFillTx/>
                <a:latin typeface="Arial"/>
                <a:ea typeface="HGPｺﾞｼｯｸE"/>
                <a:cs typeface="+mn-cs"/>
              </a:rPr>
              <a:pPr marL="0" marR="0" lvl="0" indent="0" algn="ctr" defTabSz="457200" rtl="0" eaLnBrk="1" fontAlgn="auto" latinLnBrk="0" hangingPunct="1">
                <a:lnSpc>
                  <a:spcPct val="100000"/>
                </a:lnSpc>
                <a:spcBef>
                  <a:spcPts val="0"/>
                </a:spcBef>
                <a:spcAft>
                  <a:spcPts val="0"/>
                </a:spcAft>
                <a:buClrTx/>
                <a:buSzTx/>
                <a:buFontTx/>
                <a:buNone/>
                <a:tabLst/>
                <a:defRPr/>
              </a:pPr>
              <a:t>11</a:t>
            </a:fld>
            <a:endParaRPr kumimoji="0" lang="en-US" altLang="ja-JP" sz="1200" b="0" i="0" u="none" strike="noStrike" kern="1200" cap="none" spc="0" normalizeH="0" baseline="0" noProof="0" dirty="0">
              <a:ln>
                <a:noFill/>
              </a:ln>
              <a:solidFill>
                <a:prstClr val="white"/>
              </a:solidFill>
              <a:effectLst/>
              <a:uLnTx/>
              <a:uFillTx/>
              <a:latin typeface="Arial"/>
              <a:ea typeface="HGPｺﾞｼｯｸE"/>
              <a:cs typeface="+mn-cs"/>
            </a:endParaRPr>
          </a:p>
        </p:txBody>
      </p:sp>
      <p:sp>
        <p:nvSpPr>
          <p:cNvPr id="5" name="テキスト ボックス 4">
            <a:extLst>
              <a:ext uri="{FF2B5EF4-FFF2-40B4-BE49-F238E27FC236}">
                <a16:creationId xmlns:a16="http://schemas.microsoft.com/office/drawing/2014/main" id="{CAECE889-A175-348C-2ECD-15463DF5AC70}"/>
              </a:ext>
            </a:extLst>
          </p:cNvPr>
          <p:cNvSpPr txBox="1"/>
          <p:nvPr/>
        </p:nvSpPr>
        <p:spPr>
          <a:xfrm>
            <a:off x="139768" y="942237"/>
            <a:ext cx="4783682"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3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国の予算</a:t>
            </a:r>
            <a:r>
              <a:rPr kumimoji="0" lang="zh-CN" altLang="en-US" sz="24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（令和</a:t>
            </a:r>
            <a:r>
              <a:rPr kumimoji="0" lang="ja-JP" altLang="en-US" sz="24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７</a:t>
            </a:r>
            <a:r>
              <a:rPr kumimoji="0" lang="zh-CN" altLang="en-US" sz="24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年度当初予算）</a:t>
            </a:r>
            <a:endParaRPr kumimoji="0" lang="zh-CN" altLang="en-US" sz="40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p:txBody>
      </p:sp>
      <p:graphicFrame>
        <p:nvGraphicFramePr>
          <p:cNvPr id="6" name="グラフ 5">
            <a:extLst>
              <a:ext uri="{FF2B5EF4-FFF2-40B4-BE49-F238E27FC236}">
                <a16:creationId xmlns:a16="http://schemas.microsoft.com/office/drawing/2014/main" id="{1F211882-664E-954B-4D77-57F0EFB14B4E}"/>
              </a:ext>
            </a:extLst>
          </p:cNvPr>
          <p:cNvGraphicFramePr/>
          <p:nvPr/>
        </p:nvGraphicFramePr>
        <p:xfrm>
          <a:off x="525615" y="2131251"/>
          <a:ext cx="3710572" cy="33018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グラフ 21">
            <a:extLst>
              <a:ext uri="{FF2B5EF4-FFF2-40B4-BE49-F238E27FC236}">
                <a16:creationId xmlns:a16="http://schemas.microsoft.com/office/drawing/2014/main" id="{0053C5BC-1E99-D2B3-924F-3FCDE65DC321}"/>
              </a:ext>
            </a:extLst>
          </p:cNvPr>
          <p:cNvGraphicFramePr/>
          <p:nvPr/>
        </p:nvGraphicFramePr>
        <p:xfrm>
          <a:off x="4907813" y="2131251"/>
          <a:ext cx="3710572" cy="3301866"/>
        </p:xfrm>
        <a:graphic>
          <a:graphicData uri="http://schemas.openxmlformats.org/drawingml/2006/chart">
            <c:chart xmlns:c="http://schemas.openxmlformats.org/drawingml/2006/chart" xmlns:r="http://schemas.openxmlformats.org/officeDocument/2006/relationships" r:id="rId4"/>
          </a:graphicData>
        </a:graphic>
      </p:graphicFrame>
      <p:grpSp>
        <p:nvGrpSpPr>
          <p:cNvPr id="16446" name="グループ化 16445">
            <a:extLst>
              <a:ext uri="{FF2B5EF4-FFF2-40B4-BE49-F238E27FC236}">
                <a16:creationId xmlns:a16="http://schemas.microsoft.com/office/drawing/2014/main" id="{1BF70A08-A196-5F40-7F72-FDCE933B22B1}"/>
              </a:ext>
            </a:extLst>
          </p:cNvPr>
          <p:cNvGrpSpPr/>
          <p:nvPr/>
        </p:nvGrpSpPr>
        <p:grpSpPr>
          <a:xfrm>
            <a:off x="6071245" y="3131843"/>
            <a:ext cx="1383712" cy="1300682"/>
            <a:chOff x="1882493" y="3951980"/>
            <a:chExt cx="1651281" cy="1490552"/>
          </a:xfrm>
        </p:grpSpPr>
        <p:sp>
          <p:nvSpPr>
            <p:cNvPr id="16447" name="楕円 16446">
              <a:extLst>
                <a:ext uri="{FF2B5EF4-FFF2-40B4-BE49-F238E27FC236}">
                  <a16:creationId xmlns:a16="http://schemas.microsoft.com/office/drawing/2014/main" id="{C8FC6A7F-7374-6C05-8687-4B7F9A2EBEA4}"/>
                </a:ext>
              </a:extLst>
            </p:cNvPr>
            <p:cNvSpPr/>
            <p:nvPr/>
          </p:nvSpPr>
          <p:spPr bwMode="auto">
            <a:xfrm>
              <a:off x="1974616" y="3951980"/>
              <a:ext cx="1490552" cy="1490552"/>
            </a:xfrm>
            <a:prstGeom prst="ellipse">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prstClr val="black"/>
                </a:solidFill>
                <a:effectLst/>
                <a:uLnTx/>
                <a:uFillTx/>
                <a:latin typeface="HGPｺﾞｼｯｸE"/>
                <a:ea typeface="HGPｺﾞｼｯｸE"/>
                <a:cs typeface="+mn-cs"/>
              </a:endParaRPr>
            </a:p>
          </p:txBody>
        </p:sp>
        <p:sp>
          <p:nvSpPr>
            <p:cNvPr id="16448" name="テキスト ボックス 16447">
              <a:extLst>
                <a:ext uri="{FF2B5EF4-FFF2-40B4-BE49-F238E27FC236}">
                  <a16:creationId xmlns:a16="http://schemas.microsoft.com/office/drawing/2014/main" id="{5E5C9D7D-55BC-B188-CB0B-C6E40B269154}"/>
                </a:ext>
              </a:extLst>
            </p:cNvPr>
            <p:cNvSpPr txBox="1"/>
            <p:nvPr/>
          </p:nvSpPr>
          <p:spPr>
            <a:xfrm>
              <a:off x="1882493" y="4348234"/>
              <a:ext cx="1651281" cy="654636"/>
            </a:xfrm>
            <a:prstGeom prst="rect">
              <a:avLst/>
            </a:prstGeom>
            <a:noFill/>
          </p:spPr>
          <p:txBody>
            <a:bodyPr wrap="none" rtlCol="0">
              <a:spAutoFit/>
            </a:bodyPr>
            <a:lstStyle/>
            <a:p>
              <a:pPr marL="0" marR="0" lvl="0" indent="0" algn="ctr" defTabSz="457200" rtl="0" eaLnBrk="1" fontAlgn="auto" latinLnBrk="0" hangingPunct="1">
                <a:lnSpc>
                  <a:spcPct val="80000"/>
                </a:lnSpc>
                <a:spcBef>
                  <a:spcPts val="0"/>
                </a:spcBef>
                <a:spcAft>
                  <a:spcPts val="500"/>
                </a:spcAft>
                <a:buClrTx/>
                <a:buSzTx/>
                <a:buFontTx/>
                <a:buNone/>
                <a:tabLst/>
                <a:defRPr/>
              </a:pPr>
              <a:r>
                <a:rPr kumimoji="0" lang="ja-JP" altLang="en-US" sz="18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歳出</a:t>
              </a:r>
              <a:r>
                <a:rPr kumimoji="0" lang="zh-TW" altLang="en-US" sz="18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総額</a:t>
              </a:r>
            </a:p>
            <a:p>
              <a:pPr marL="0" marR="0" lvl="0" indent="0" algn="ctr" defTabSz="457200" rtl="0" eaLnBrk="1" fontAlgn="auto" latinLnBrk="0" hangingPunct="1">
                <a:lnSpc>
                  <a:spcPct val="110000"/>
                </a:lnSpc>
                <a:spcBef>
                  <a:spcPts val="0"/>
                </a:spcBef>
                <a:spcAft>
                  <a:spcPts val="500"/>
                </a:spcAft>
                <a:buClrTx/>
                <a:buSzTx/>
                <a:buFontTx/>
                <a:buNone/>
                <a:tabLst/>
                <a:defRPr/>
              </a:pPr>
              <a:r>
                <a:rPr kumimoji="0" lang="en-US" altLang="zh-TW"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11</a:t>
              </a:r>
              <a:r>
                <a:rPr kumimoji="0" lang="en-US" altLang="ja-JP"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5</a:t>
              </a:r>
              <a:r>
                <a:rPr kumimoji="0" lang="zh-TW" altLang="en-US"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兆</a:t>
              </a:r>
              <a:r>
                <a:rPr kumimoji="0" lang="en-US" altLang="ja-JP"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1,978</a:t>
              </a:r>
              <a:r>
                <a:rPr kumimoji="0" lang="zh-TW" altLang="en-US"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億円</a:t>
              </a:r>
            </a:p>
          </p:txBody>
        </p:sp>
      </p:grpSp>
      <p:sp>
        <p:nvSpPr>
          <p:cNvPr id="15" name="テキスト ボックス 14">
            <a:extLst>
              <a:ext uri="{FF2B5EF4-FFF2-40B4-BE49-F238E27FC236}">
                <a16:creationId xmlns:a16="http://schemas.microsoft.com/office/drawing/2014/main" id="{007E2BF1-C17A-CF0E-5AF2-50231DADD27E}"/>
              </a:ext>
            </a:extLst>
          </p:cNvPr>
          <p:cNvSpPr txBox="1"/>
          <p:nvPr/>
        </p:nvSpPr>
        <p:spPr>
          <a:xfrm>
            <a:off x="1525578" y="4657648"/>
            <a:ext cx="1734926"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税金など </a:t>
            </a:r>
            <a:r>
              <a:rPr kumimoji="1" lang="en-US" altLang="ja-JP"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67.6%</a:t>
            </a:r>
          </a:p>
        </p:txBody>
      </p:sp>
      <p:sp>
        <p:nvSpPr>
          <p:cNvPr id="16442" name="テキスト ボックス 16441">
            <a:extLst>
              <a:ext uri="{FF2B5EF4-FFF2-40B4-BE49-F238E27FC236}">
                <a16:creationId xmlns:a16="http://schemas.microsoft.com/office/drawing/2014/main" id="{7C893A3C-ECC9-485E-8E6B-5B8F8F7DC633}"/>
              </a:ext>
            </a:extLst>
          </p:cNvPr>
          <p:cNvSpPr txBox="1"/>
          <p:nvPr/>
        </p:nvSpPr>
        <p:spPr>
          <a:xfrm>
            <a:off x="39688" y="3360891"/>
            <a:ext cx="1651728" cy="584775"/>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w="5080">
                  <a:noFill/>
                </a:ln>
                <a:solidFill>
                  <a:prstClr val="black"/>
                </a:solidFill>
                <a:effectLst/>
                <a:uLnTx/>
                <a:uFillTx/>
                <a:latin typeface="HGPｺﾞｼｯｸE" panose="020B0900000000000000" pitchFamily="50" charset="-128"/>
                <a:ea typeface="HGPｺﾞｼｯｸE" panose="020B0900000000000000" pitchFamily="50" charset="-128"/>
                <a:cs typeface="+mn-cs"/>
              </a:rPr>
              <a:t>国の借金など</a:t>
            </a:r>
            <a:r>
              <a:rPr kumimoji="1" lang="ja-JP" altLang="en-US" sz="1600" b="0" i="0" u="none" strike="noStrike" kern="1200" cap="none" spc="0" normalizeH="0" baseline="0" noProof="0" dirty="0">
                <a:ln w="5080">
                  <a:noFill/>
                </a:ln>
                <a:solidFill>
                  <a:prstClr val="black"/>
                </a:solidFill>
                <a:effectLst/>
                <a:uLnTx/>
                <a:uFillTx/>
                <a:latin typeface="HGPｺﾞｼｯｸE" panose="020B0900000000000000" pitchFamily="50" charset="-128"/>
                <a:ea typeface="HGPｺﾞｼｯｸE" panose="020B0900000000000000" pitchFamily="50" charset="-128"/>
                <a:cs typeface="+mn-cs"/>
              </a:rPr>
              <a:t> </a:t>
            </a:r>
            <a:r>
              <a:rPr kumimoji="1" lang="en-US" altLang="ja-JP" sz="1600" b="0" i="0" u="none" strike="noStrike" kern="1200" cap="none" spc="0" normalizeH="0" baseline="0" noProof="0" dirty="0">
                <a:ln w="5080">
                  <a:noFill/>
                </a:ln>
                <a:solidFill>
                  <a:prstClr val="black"/>
                </a:solidFill>
                <a:effectLst/>
                <a:uLnTx/>
                <a:uFillTx/>
                <a:latin typeface="HGPｺﾞｼｯｸE" panose="020B0900000000000000" pitchFamily="50" charset="-128"/>
                <a:ea typeface="HGPｺﾞｼｯｸE" panose="020B0900000000000000" pitchFamily="50" charset="-128"/>
                <a:cs typeface="+mn-cs"/>
              </a:rPr>
              <a:t>24.9%</a:t>
            </a:r>
          </a:p>
        </p:txBody>
      </p:sp>
      <p:sp>
        <p:nvSpPr>
          <p:cNvPr id="16445" name="テキスト ボックス 16444">
            <a:extLst>
              <a:ext uri="{FF2B5EF4-FFF2-40B4-BE49-F238E27FC236}">
                <a16:creationId xmlns:a16="http://schemas.microsoft.com/office/drawing/2014/main" id="{9168FF1A-AD68-C4C7-2724-8807FD646887}"/>
              </a:ext>
            </a:extLst>
          </p:cNvPr>
          <p:cNvSpPr txBox="1"/>
          <p:nvPr/>
        </p:nvSpPr>
        <p:spPr>
          <a:xfrm>
            <a:off x="1735359" y="1707791"/>
            <a:ext cx="1641815"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そのほか </a:t>
            </a:r>
            <a:r>
              <a:rPr kumimoji="1" lang="en-US" altLang="ja-JP"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7.6%</a:t>
            </a:r>
          </a:p>
        </p:txBody>
      </p:sp>
      <p:sp>
        <p:nvSpPr>
          <p:cNvPr id="16449" name="テキスト ボックス 16448">
            <a:extLst>
              <a:ext uri="{FF2B5EF4-FFF2-40B4-BE49-F238E27FC236}">
                <a16:creationId xmlns:a16="http://schemas.microsoft.com/office/drawing/2014/main" id="{E9548A6C-468B-DEF9-F86E-25880A8B4ABB}"/>
              </a:ext>
            </a:extLst>
          </p:cNvPr>
          <p:cNvSpPr txBox="1"/>
          <p:nvPr/>
        </p:nvSpPr>
        <p:spPr>
          <a:xfrm>
            <a:off x="6593048" y="1509086"/>
            <a:ext cx="2265754"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わたしたちの健康や</a:t>
            </a:r>
            <a:endParaRPr kumimoji="1" lang="en-US" altLang="ja-JP"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生活を守るために</a:t>
            </a:r>
            <a:endParaRPr kumimoji="1" lang="en-US" altLang="ja-JP"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33.2%</a:t>
            </a:r>
          </a:p>
        </p:txBody>
      </p:sp>
      <p:cxnSp>
        <p:nvCxnSpPr>
          <p:cNvPr id="16452" name="直線コネクタ 16451">
            <a:extLst>
              <a:ext uri="{FF2B5EF4-FFF2-40B4-BE49-F238E27FC236}">
                <a16:creationId xmlns:a16="http://schemas.microsoft.com/office/drawing/2014/main" id="{15768988-0F90-7BC2-93A7-04010ECDAC86}"/>
              </a:ext>
            </a:extLst>
          </p:cNvPr>
          <p:cNvCxnSpPr>
            <a:cxnSpLocks/>
          </p:cNvCxnSpPr>
          <p:nvPr/>
        </p:nvCxnSpPr>
        <p:spPr bwMode="auto">
          <a:xfrm flipV="1">
            <a:off x="7535954" y="2300785"/>
            <a:ext cx="141971" cy="361060"/>
          </a:xfrm>
          <a:prstGeom prst="line">
            <a:avLst/>
          </a:prstGeom>
          <a:noFill/>
          <a:ln w="12700" cap="flat" cmpd="sng" algn="ctr">
            <a:solidFill>
              <a:schemeClr val="tx1"/>
            </a:solidFill>
            <a:prstDash val="solid"/>
            <a:round/>
            <a:headEnd type="oval" w="med" len="med"/>
            <a:tailEnd type="none" w="med" len="med"/>
          </a:ln>
          <a:effectLst/>
        </p:spPr>
      </p:cxnSp>
      <p:sp>
        <p:nvSpPr>
          <p:cNvPr id="16455" name="テキスト ボックス 16454">
            <a:extLst>
              <a:ext uri="{FF2B5EF4-FFF2-40B4-BE49-F238E27FC236}">
                <a16:creationId xmlns:a16="http://schemas.microsoft.com/office/drawing/2014/main" id="{F5F439A8-55AC-8100-98BA-AC6A52E2F5AC}"/>
              </a:ext>
            </a:extLst>
          </p:cNvPr>
          <p:cNvSpPr txBox="1"/>
          <p:nvPr/>
        </p:nvSpPr>
        <p:spPr>
          <a:xfrm>
            <a:off x="7618422" y="4671635"/>
            <a:ext cx="1497233" cy="107721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道路や</a:t>
            </a:r>
            <a:endParaRPr kumimoji="1" lang="en-US" altLang="ja-JP"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住宅などの</a:t>
            </a:r>
            <a:endParaRPr kumimoji="1" lang="en-US" altLang="ja-JP"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整備のために</a:t>
            </a:r>
            <a:endParaRPr kumimoji="1" lang="en-US" altLang="ja-JP"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5.3%</a:t>
            </a:r>
          </a:p>
        </p:txBody>
      </p:sp>
      <p:sp>
        <p:nvSpPr>
          <p:cNvPr id="16456" name="テキスト ボックス 16455">
            <a:extLst>
              <a:ext uri="{FF2B5EF4-FFF2-40B4-BE49-F238E27FC236}">
                <a16:creationId xmlns:a16="http://schemas.microsoft.com/office/drawing/2014/main" id="{079FE8AF-4948-DA72-C666-A1AC565E33F3}"/>
              </a:ext>
            </a:extLst>
          </p:cNvPr>
          <p:cNvSpPr txBox="1"/>
          <p:nvPr/>
        </p:nvSpPr>
        <p:spPr>
          <a:xfrm>
            <a:off x="5674847" y="5416616"/>
            <a:ext cx="1915644"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教育や科学技術を</a:t>
            </a:r>
            <a:endParaRPr kumimoji="1" lang="en-US" altLang="ja-JP"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さかんにするために　</a:t>
            </a:r>
            <a:endParaRPr kumimoji="1" lang="en-US" altLang="ja-JP"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4.9%</a:t>
            </a:r>
          </a:p>
        </p:txBody>
      </p:sp>
      <p:sp>
        <p:nvSpPr>
          <p:cNvPr id="16457" name="テキスト ボックス 16456">
            <a:extLst>
              <a:ext uri="{FF2B5EF4-FFF2-40B4-BE49-F238E27FC236}">
                <a16:creationId xmlns:a16="http://schemas.microsoft.com/office/drawing/2014/main" id="{95ED75FA-765D-FF6D-1473-F48C4C13F37B}"/>
              </a:ext>
            </a:extLst>
          </p:cNvPr>
          <p:cNvSpPr txBox="1"/>
          <p:nvPr/>
        </p:nvSpPr>
        <p:spPr>
          <a:xfrm>
            <a:off x="3894799" y="4019279"/>
            <a:ext cx="1586019"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都道府県や</a:t>
            </a:r>
            <a:endParaRPr kumimoji="1" lang="en-US" altLang="ja-JP"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市区町村の</a:t>
            </a:r>
            <a:endParaRPr kumimoji="1" lang="en-US" altLang="ja-JP"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財政をおぎなう</a:t>
            </a:r>
            <a:endParaRPr kumimoji="1" lang="en-US" altLang="ja-JP"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ために </a:t>
            </a:r>
            <a:endParaRPr kumimoji="1" lang="en-US" altLang="ja-JP"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16.4%</a:t>
            </a:r>
          </a:p>
        </p:txBody>
      </p:sp>
      <p:sp>
        <p:nvSpPr>
          <p:cNvPr id="16458" name="テキスト ボックス 16457">
            <a:extLst>
              <a:ext uri="{FF2B5EF4-FFF2-40B4-BE49-F238E27FC236}">
                <a16:creationId xmlns:a16="http://schemas.microsoft.com/office/drawing/2014/main" id="{9ECF22ED-06C8-6B4C-02F7-7E582FE42C43}"/>
              </a:ext>
            </a:extLst>
          </p:cNvPr>
          <p:cNvSpPr txBox="1"/>
          <p:nvPr/>
        </p:nvSpPr>
        <p:spPr>
          <a:xfrm>
            <a:off x="3666114" y="1911948"/>
            <a:ext cx="2494170" cy="1008609"/>
          </a:xfrm>
          <a:prstGeom prst="rect">
            <a:avLst/>
          </a:prstGeom>
          <a:noFill/>
        </p:spPr>
        <p:txBody>
          <a:bodyPr wrap="square" rtlCol="0">
            <a:spAutoFit/>
          </a:bodyPr>
          <a:lstStyle/>
          <a:p>
            <a:pPr marL="0" marR="0" lvl="0" indent="0" algn="ctr" defTabSz="457200" rtl="0" eaLnBrk="1" fontAlgn="auto" latinLnBrk="0" hangingPunct="1">
              <a:lnSpc>
                <a:spcPts val="25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国の借金を返したり</a:t>
            </a:r>
          </a:p>
          <a:p>
            <a:pPr marL="0" marR="0" lvl="0" indent="0" algn="ctr" defTabSz="457200" rtl="0" eaLnBrk="1" fontAlgn="auto" latinLnBrk="0" hangingPunct="1">
              <a:lnSpc>
                <a:spcPts val="25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利子を払ったりするために </a:t>
            </a:r>
            <a:r>
              <a:rPr kumimoji="1" lang="en-US" altLang="ja-JP"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24.5%</a:t>
            </a:r>
          </a:p>
        </p:txBody>
      </p:sp>
      <p:cxnSp>
        <p:nvCxnSpPr>
          <p:cNvPr id="16461" name="直線コネクタ 16460">
            <a:extLst>
              <a:ext uri="{FF2B5EF4-FFF2-40B4-BE49-F238E27FC236}">
                <a16:creationId xmlns:a16="http://schemas.microsoft.com/office/drawing/2014/main" id="{AA5D3870-51D6-7129-210E-DC9C9A9BEA02}"/>
              </a:ext>
            </a:extLst>
          </p:cNvPr>
          <p:cNvCxnSpPr>
            <a:cxnSpLocks/>
          </p:cNvCxnSpPr>
          <p:nvPr/>
        </p:nvCxnSpPr>
        <p:spPr bwMode="auto">
          <a:xfrm flipV="1">
            <a:off x="1958502" y="2087255"/>
            <a:ext cx="141971" cy="361060"/>
          </a:xfrm>
          <a:prstGeom prst="line">
            <a:avLst/>
          </a:prstGeom>
          <a:noFill/>
          <a:ln w="12700" cap="flat" cmpd="sng" algn="ctr">
            <a:solidFill>
              <a:schemeClr val="tx1"/>
            </a:solidFill>
            <a:prstDash val="solid"/>
            <a:round/>
            <a:headEnd type="oval" w="med" len="med"/>
            <a:tailEnd type="none" w="med" len="med"/>
          </a:ln>
          <a:effectLst/>
        </p:spPr>
      </p:cxnSp>
      <p:sp>
        <p:nvSpPr>
          <p:cNvPr id="16463" name="テキスト ボックス 16462">
            <a:extLst>
              <a:ext uri="{FF2B5EF4-FFF2-40B4-BE49-F238E27FC236}">
                <a16:creationId xmlns:a16="http://schemas.microsoft.com/office/drawing/2014/main" id="{F946D637-D990-E6FB-0D3B-415135B79147}"/>
              </a:ext>
            </a:extLst>
          </p:cNvPr>
          <p:cNvSpPr txBox="1"/>
          <p:nvPr/>
        </p:nvSpPr>
        <p:spPr>
          <a:xfrm>
            <a:off x="5892535" y="4602120"/>
            <a:ext cx="1324996"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そのほか</a:t>
            </a:r>
            <a:r>
              <a:rPr kumimoji="1" lang="en-US" altLang="ja-JP"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15.7%</a:t>
            </a:r>
          </a:p>
        </p:txBody>
      </p:sp>
      <p:grpSp>
        <p:nvGrpSpPr>
          <p:cNvPr id="16465" name="グループ化 16464">
            <a:extLst>
              <a:ext uri="{FF2B5EF4-FFF2-40B4-BE49-F238E27FC236}">
                <a16:creationId xmlns:a16="http://schemas.microsoft.com/office/drawing/2014/main" id="{F4F61587-AACC-7FEC-F743-847A10399836}"/>
              </a:ext>
            </a:extLst>
          </p:cNvPr>
          <p:cNvGrpSpPr/>
          <p:nvPr/>
        </p:nvGrpSpPr>
        <p:grpSpPr>
          <a:xfrm>
            <a:off x="1689048" y="3131843"/>
            <a:ext cx="1383712" cy="1300682"/>
            <a:chOff x="1882493" y="3951980"/>
            <a:chExt cx="1651281" cy="1490552"/>
          </a:xfrm>
        </p:grpSpPr>
        <p:sp>
          <p:nvSpPr>
            <p:cNvPr id="16466" name="楕円 16465">
              <a:extLst>
                <a:ext uri="{FF2B5EF4-FFF2-40B4-BE49-F238E27FC236}">
                  <a16:creationId xmlns:a16="http://schemas.microsoft.com/office/drawing/2014/main" id="{DB78A850-FB48-AD24-D59C-7687CE0EE7B1}"/>
                </a:ext>
              </a:extLst>
            </p:cNvPr>
            <p:cNvSpPr/>
            <p:nvPr/>
          </p:nvSpPr>
          <p:spPr bwMode="auto">
            <a:xfrm>
              <a:off x="1974616" y="3951980"/>
              <a:ext cx="1490552" cy="1490552"/>
            </a:xfrm>
            <a:prstGeom prst="ellipse">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prstClr val="black"/>
                </a:solidFill>
                <a:effectLst/>
                <a:uLnTx/>
                <a:uFillTx/>
                <a:latin typeface="HGPｺﾞｼｯｸE"/>
                <a:ea typeface="HGPｺﾞｼｯｸE"/>
                <a:cs typeface="+mn-cs"/>
              </a:endParaRPr>
            </a:p>
          </p:txBody>
        </p:sp>
        <p:sp>
          <p:nvSpPr>
            <p:cNvPr id="16467" name="テキスト ボックス 16466">
              <a:extLst>
                <a:ext uri="{FF2B5EF4-FFF2-40B4-BE49-F238E27FC236}">
                  <a16:creationId xmlns:a16="http://schemas.microsoft.com/office/drawing/2014/main" id="{2779DCA4-EA42-0CEA-9285-4963F970676D}"/>
                </a:ext>
              </a:extLst>
            </p:cNvPr>
            <p:cNvSpPr txBox="1"/>
            <p:nvPr/>
          </p:nvSpPr>
          <p:spPr>
            <a:xfrm>
              <a:off x="1882493" y="4348234"/>
              <a:ext cx="1651281" cy="654636"/>
            </a:xfrm>
            <a:prstGeom prst="rect">
              <a:avLst/>
            </a:prstGeom>
            <a:noFill/>
          </p:spPr>
          <p:txBody>
            <a:bodyPr wrap="none" rtlCol="0">
              <a:spAutoFit/>
            </a:bodyPr>
            <a:lstStyle/>
            <a:p>
              <a:pPr marL="0" marR="0" lvl="0" indent="0" algn="ctr" defTabSz="457200" rtl="0" eaLnBrk="1" fontAlgn="auto" latinLnBrk="0" hangingPunct="1">
                <a:lnSpc>
                  <a:spcPct val="80000"/>
                </a:lnSpc>
                <a:spcBef>
                  <a:spcPts val="0"/>
                </a:spcBef>
                <a:spcAft>
                  <a:spcPts val="500"/>
                </a:spcAft>
                <a:buClrTx/>
                <a:buSzTx/>
                <a:buFontTx/>
                <a:buNone/>
                <a:tabLst/>
                <a:defRPr/>
              </a:pPr>
              <a:r>
                <a:rPr kumimoji="0" lang="ja-JP" altLang="en-US" sz="18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歳入</a:t>
              </a:r>
              <a:r>
                <a:rPr kumimoji="0" lang="zh-TW" altLang="en-US" sz="18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総額</a:t>
              </a:r>
            </a:p>
            <a:p>
              <a:pPr marL="0" marR="0" lvl="0" indent="0" algn="ctr" defTabSz="457200" rtl="0" eaLnBrk="1" fontAlgn="auto" latinLnBrk="0" hangingPunct="1">
                <a:lnSpc>
                  <a:spcPct val="110000"/>
                </a:lnSpc>
                <a:spcBef>
                  <a:spcPts val="0"/>
                </a:spcBef>
                <a:spcAft>
                  <a:spcPts val="500"/>
                </a:spcAft>
                <a:buClrTx/>
                <a:buSzTx/>
                <a:buFontTx/>
                <a:buNone/>
                <a:tabLst/>
                <a:defRPr/>
              </a:pPr>
              <a:r>
                <a:rPr kumimoji="0" lang="en-US" altLang="zh-TW"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11</a:t>
              </a:r>
              <a:r>
                <a:rPr kumimoji="0" lang="en-US" altLang="ja-JP"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5</a:t>
              </a:r>
              <a:r>
                <a:rPr kumimoji="0" lang="zh-TW" altLang="en-US"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兆</a:t>
              </a:r>
              <a:r>
                <a:rPr kumimoji="0" lang="en-US" altLang="ja-JP"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1,978</a:t>
              </a:r>
              <a:r>
                <a:rPr kumimoji="0" lang="zh-TW" altLang="en-US" sz="13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億円</a:t>
              </a:r>
            </a:p>
          </p:txBody>
        </p:sp>
      </p:grpSp>
      <p:cxnSp>
        <p:nvCxnSpPr>
          <p:cNvPr id="16469" name="直線コネクタ 16468">
            <a:extLst>
              <a:ext uri="{FF2B5EF4-FFF2-40B4-BE49-F238E27FC236}">
                <a16:creationId xmlns:a16="http://schemas.microsoft.com/office/drawing/2014/main" id="{B8E32218-47CE-2213-E4A3-D91CF93BFDD2}"/>
              </a:ext>
            </a:extLst>
          </p:cNvPr>
          <p:cNvCxnSpPr>
            <a:cxnSpLocks/>
          </p:cNvCxnSpPr>
          <p:nvPr/>
        </p:nvCxnSpPr>
        <p:spPr bwMode="auto">
          <a:xfrm flipH="1" flipV="1">
            <a:off x="5729051" y="2554315"/>
            <a:ext cx="145553" cy="295003"/>
          </a:xfrm>
          <a:prstGeom prst="line">
            <a:avLst/>
          </a:prstGeom>
          <a:noFill/>
          <a:ln w="12700" cap="flat" cmpd="sng" algn="ctr">
            <a:solidFill>
              <a:schemeClr val="tx1"/>
            </a:solidFill>
            <a:prstDash val="solid"/>
            <a:round/>
            <a:headEnd type="oval" w="med" len="med"/>
            <a:tailEnd type="none" w="med" len="med"/>
          </a:ln>
          <a:effectLst/>
        </p:spPr>
      </p:cxnSp>
      <p:cxnSp>
        <p:nvCxnSpPr>
          <p:cNvPr id="16473" name="直線コネクタ 16472">
            <a:extLst>
              <a:ext uri="{FF2B5EF4-FFF2-40B4-BE49-F238E27FC236}">
                <a16:creationId xmlns:a16="http://schemas.microsoft.com/office/drawing/2014/main" id="{333C2E99-2AFE-8086-7FD5-710B20E58937}"/>
              </a:ext>
            </a:extLst>
          </p:cNvPr>
          <p:cNvCxnSpPr>
            <a:cxnSpLocks/>
          </p:cNvCxnSpPr>
          <p:nvPr/>
        </p:nvCxnSpPr>
        <p:spPr bwMode="auto">
          <a:xfrm flipH="1">
            <a:off x="5258122" y="4320702"/>
            <a:ext cx="231618" cy="208376"/>
          </a:xfrm>
          <a:prstGeom prst="line">
            <a:avLst/>
          </a:prstGeom>
          <a:noFill/>
          <a:ln w="12700" cap="flat" cmpd="sng" algn="ctr">
            <a:solidFill>
              <a:schemeClr val="tx1"/>
            </a:solidFill>
            <a:prstDash val="solid"/>
            <a:round/>
            <a:headEnd type="oval" w="med" len="med"/>
            <a:tailEnd type="none" w="med" len="med"/>
          </a:ln>
          <a:effectLst/>
        </p:spPr>
      </p:cxnSp>
      <p:cxnSp>
        <p:nvCxnSpPr>
          <p:cNvPr id="16478" name="直線コネクタ 16477">
            <a:extLst>
              <a:ext uri="{FF2B5EF4-FFF2-40B4-BE49-F238E27FC236}">
                <a16:creationId xmlns:a16="http://schemas.microsoft.com/office/drawing/2014/main" id="{C8E44ECE-5C03-BD25-D9E2-450248ADE49F}"/>
              </a:ext>
            </a:extLst>
          </p:cNvPr>
          <p:cNvCxnSpPr>
            <a:cxnSpLocks/>
          </p:cNvCxnSpPr>
          <p:nvPr/>
        </p:nvCxnSpPr>
        <p:spPr bwMode="auto">
          <a:xfrm flipH="1">
            <a:off x="7062097" y="4946465"/>
            <a:ext cx="490009" cy="515913"/>
          </a:xfrm>
          <a:prstGeom prst="line">
            <a:avLst/>
          </a:prstGeom>
          <a:noFill/>
          <a:ln w="12700" cap="flat" cmpd="sng" algn="ctr">
            <a:solidFill>
              <a:schemeClr val="tx1"/>
            </a:solidFill>
            <a:prstDash val="solid"/>
            <a:round/>
            <a:headEnd type="oval" w="med" len="med"/>
            <a:tailEnd type="none" w="med" len="med"/>
          </a:ln>
          <a:effectLst/>
        </p:spPr>
      </p:cxnSp>
      <p:cxnSp>
        <p:nvCxnSpPr>
          <p:cNvPr id="16482" name="直線コネクタ 16481">
            <a:extLst>
              <a:ext uri="{FF2B5EF4-FFF2-40B4-BE49-F238E27FC236}">
                <a16:creationId xmlns:a16="http://schemas.microsoft.com/office/drawing/2014/main" id="{8E5E076E-18D3-4AE5-3617-75EB549CF805}"/>
              </a:ext>
            </a:extLst>
          </p:cNvPr>
          <p:cNvCxnSpPr>
            <a:cxnSpLocks/>
          </p:cNvCxnSpPr>
          <p:nvPr/>
        </p:nvCxnSpPr>
        <p:spPr bwMode="auto">
          <a:xfrm>
            <a:off x="7923021" y="4517917"/>
            <a:ext cx="321386" cy="214639"/>
          </a:xfrm>
          <a:prstGeom prst="line">
            <a:avLst/>
          </a:prstGeom>
          <a:noFill/>
          <a:ln w="12700" cap="flat" cmpd="sng" algn="ctr">
            <a:solidFill>
              <a:schemeClr val="tx1"/>
            </a:solidFill>
            <a:prstDash val="solid"/>
            <a:round/>
            <a:headEnd type="oval" w="med" len="med"/>
            <a:tailEnd type="none" w="med" len="med"/>
          </a:ln>
          <a:effectLst/>
        </p:spPr>
      </p:cxnSp>
      <p:sp>
        <p:nvSpPr>
          <p:cNvPr id="3" name="Text Box 12">
            <a:extLst>
              <a:ext uri="{FF2B5EF4-FFF2-40B4-BE49-F238E27FC236}">
                <a16:creationId xmlns:a16="http://schemas.microsoft.com/office/drawing/2014/main" id="{DEF40EDE-5A0E-CB5A-42B3-1152E323FF34}"/>
              </a:ext>
            </a:extLst>
          </p:cNvPr>
          <p:cNvSpPr txBox="1">
            <a:spLocks noChangeArrowheads="1"/>
          </p:cNvSpPr>
          <p:nvPr/>
        </p:nvSpPr>
        <p:spPr bwMode="auto">
          <a:xfrm>
            <a:off x="839740" y="75788"/>
            <a:ext cx="710963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3200" b="0" i="0" u="none" strike="noStrike" kern="1200" cap="none" spc="0" normalizeH="0" baseline="0" noProof="0" dirty="0">
                <a:ln>
                  <a:noFill/>
                </a:ln>
                <a:solidFill>
                  <a:srgbClr val="FFFFFF"/>
                </a:solidFill>
                <a:effectLst/>
                <a:uLnTx/>
                <a:uFillTx/>
                <a:latin typeface="HGPｺﾞｼｯｸE" panose="020B0900000000000000" pitchFamily="50" charset="-128"/>
                <a:ea typeface="HGPｺﾞｼｯｸE" panose="020B0900000000000000" pitchFamily="50" charset="-128"/>
                <a:cs typeface="+mn-cs"/>
              </a:rPr>
              <a:t>税金の使いみちはどうやって決めるの？</a:t>
            </a:r>
          </a:p>
        </p:txBody>
      </p:sp>
      <p:sp>
        <p:nvSpPr>
          <p:cNvPr id="40" name="テキスト ボックス 39">
            <a:extLst>
              <a:ext uri="{FF2B5EF4-FFF2-40B4-BE49-F238E27FC236}">
                <a16:creationId xmlns:a16="http://schemas.microsoft.com/office/drawing/2014/main" id="{40E74D1F-A336-432F-9E5F-1E319BE99609}"/>
              </a:ext>
            </a:extLst>
          </p:cNvPr>
          <p:cNvSpPr txBox="1"/>
          <p:nvPr/>
        </p:nvSpPr>
        <p:spPr>
          <a:xfrm>
            <a:off x="4295118" y="2187577"/>
            <a:ext cx="616779"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700" b="1" i="0" u="none" strike="noStrike" kern="1200" cap="none" spc="0" normalizeH="0" baseline="0" noProof="0" dirty="0">
                <a:ln>
                  <a:noFill/>
                </a:ln>
                <a:solidFill>
                  <a:prstClr val="black"/>
                </a:solidFill>
                <a:effectLst/>
                <a:uLnTx/>
                <a:uFillTx/>
                <a:latin typeface="Arial"/>
                <a:ea typeface="HGPｺﾞｼｯｸE"/>
                <a:cs typeface="+mn-cs"/>
              </a:rPr>
              <a:t>はら</a:t>
            </a:r>
            <a:endParaRPr kumimoji="1" lang="ja-JP" altLang="en-US" sz="700" b="1" i="0" u="none" strike="noStrike" kern="1200" cap="none" spc="0" normalizeH="0" baseline="0" noProof="0" dirty="0">
              <a:ln>
                <a:noFill/>
              </a:ln>
              <a:solidFill>
                <a:prstClr val="black"/>
              </a:solidFill>
              <a:effectLst/>
              <a:uLnTx/>
              <a:uFillTx/>
              <a:latin typeface="Arial"/>
              <a:ea typeface="HGPｺﾞｼｯｸE"/>
              <a:cs typeface="+mn-cs"/>
            </a:endParaRPr>
          </a:p>
        </p:txBody>
      </p:sp>
    </p:spTree>
    <p:extLst>
      <p:ext uri="{BB962C8B-B14F-4D97-AF65-F5344CB8AC3E}">
        <p14:creationId xmlns:p14="http://schemas.microsoft.com/office/powerpoint/2010/main" val="236972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932FCF05-4EAF-D1F9-F409-59BEA16D23CA}"/>
              </a:ext>
            </a:extLst>
          </p:cNvPr>
          <p:cNvSpPr txBox="1"/>
          <p:nvPr/>
        </p:nvSpPr>
        <p:spPr>
          <a:xfrm>
            <a:off x="139768" y="942237"/>
            <a:ext cx="4721481" cy="523220"/>
          </a:xfrm>
          <a:prstGeom prst="rect">
            <a:avLst/>
          </a:prstGeom>
          <a:noFill/>
        </p:spPr>
        <p:txBody>
          <a:bodyPr wrap="square" rtlCol="0">
            <a:spAutoFit/>
          </a:bodyPr>
          <a:lstStyle/>
          <a:p>
            <a:r>
              <a:rPr lang="ja-JP" altLang="en-US" sz="2800" dirty="0">
                <a:latin typeface="HGPｺﾞｼｯｸE" panose="020B0900000000000000" pitchFamily="50" charset="-128"/>
                <a:ea typeface="HGPｺﾞｼｯｸE" panose="020B0900000000000000" pitchFamily="50" charset="-128"/>
              </a:rPr>
              <a:t>大分県の予算</a:t>
            </a:r>
            <a:r>
              <a:rPr lang="zh-CN" altLang="en-US" sz="2000" dirty="0">
                <a:latin typeface="HGPｺﾞｼｯｸE" panose="020B0900000000000000" pitchFamily="50" charset="-128"/>
                <a:ea typeface="HGPｺﾞｼｯｸE" panose="020B0900000000000000" pitchFamily="50" charset="-128"/>
              </a:rPr>
              <a:t>（令和</a:t>
            </a:r>
            <a:r>
              <a:rPr lang="ja-JP" altLang="en-US" sz="2000" dirty="0">
                <a:latin typeface="HGPｺﾞｼｯｸE" panose="020B0900000000000000" pitchFamily="50" charset="-128"/>
                <a:ea typeface="HGPｺﾞｼｯｸE" panose="020B0900000000000000" pitchFamily="50" charset="-128"/>
              </a:rPr>
              <a:t>７</a:t>
            </a:r>
            <a:r>
              <a:rPr lang="zh-CN" altLang="en-US" sz="2000" dirty="0">
                <a:latin typeface="HGPｺﾞｼｯｸE" panose="020B0900000000000000" pitchFamily="50" charset="-128"/>
                <a:ea typeface="HGPｺﾞｼｯｸE" panose="020B0900000000000000" pitchFamily="50" charset="-128"/>
              </a:rPr>
              <a:t>年度当初予算） </a:t>
            </a:r>
            <a:endParaRPr lang="zh-CN" altLang="en-US" sz="2400" dirty="0">
              <a:latin typeface="HGPｺﾞｼｯｸE" panose="020B0900000000000000" pitchFamily="50" charset="-128"/>
              <a:ea typeface="HGPｺﾞｼｯｸE" panose="020B0900000000000000" pitchFamily="50" charset="-128"/>
            </a:endParaRPr>
          </a:p>
        </p:txBody>
      </p:sp>
      <p:grpSp>
        <p:nvGrpSpPr>
          <p:cNvPr id="5" name="グループ化 4">
            <a:extLst>
              <a:ext uri="{FF2B5EF4-FFF2-40B4-BE49-F238E27FC236}">
                <a16:creationId xmlns:a16="http://schemas.microsoft.com/office/drawing/2014/main" id="{95048E3C-2714-82F5-E691-24B1F3CA00F9}"/>
              </a:ext>
            </a:extLst>
          </p:cNvPr>
          <p:cNvGrpSpPr/>
          <p:nvPr/>
        </p:nvGrpSpPr>
        <p:grpSpPr>
          <a:xfrm>
            <a:off x="289249" y="1742227"/>
            <a:ext cx="8494005" cy="4117735"/>
            <a:chOff x="525615" y="2190174"/>
            <a:chExt cx="8416855" cy="4117735"/>
          </a:xfrm>
        </p:grpSpPr>
        <p:graphicFrame>
          <p:nvGraphicFramePr>
            <p:cNvPr id="6" name="グラフ 5">
              <a:extLst>
                <a:ext uri="{FF2B5EF4-FFF2-40B4-BE49-F238E27FC236}">
                  <a16:creationId xmlns:a16="http://schemas.microsoft.com/office/drawing/2014/main" id="{1D75A731-813E-E2DA-12A3-2181E7F4814D}"/>
                </a:ext>
              </a:extLst>
            </p:cNvPr>
            <p:cNvGraphicFramePr/>
            <p:nvPr>
              <p:extLst>
                <p:ext uri="{D42A27DB-BD31-4B8C-83A1-F6EECF244321}">
                  <p14:modId xmlns:p14="http://schemas.microsoft.com/office/powerpoint/2010/main" val="4019623029"/>
                </p:ext>
              </p:extLst>
            </p:nvPr>
          </p:nvGraphicFramePr>
          <p:xfrm>
            <a:off x="525615" y="2190174"/>
            <a:ext cx="4118635" cy="403693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グラフ 6">
              <a:extLst>
                <a:ext uri="{FF2B5EF4-FFF2-40B4-BE49-F238E27FC236}">
                  <a16:creationId xmlns:a16="http://schemas.microsoft.com/office/drawing/2014/main" id="{38179A08-650E-C082-52EE-B0910B671F5E}"/>
                </a:ext>
              </a:extLst>
            </p:cNvPr>
            <p:cNvGraphicFramePr/>
            <p:nvPr>
              <p:extLst>
                <p:ext uri="{D42A27DB-BD31-4B8C-83A1-F6EECF244321}">
                  <p14:modId xmlns:p14="http://schemas.microsoft.com/office/powerpoint/2010/main" val="2506768392"/>
                </p:ext>
              </p:extLst>
            </p:nvPr>
          </p:nvGraphicFramePr>
          <p:xfrm>
            <a:off x="4644250" y="2190175"/>
            <a:ext cx="4298220" cy="4117734"/>
          </p:xfrm>
          <a:graphic>
            <a:graphicData uri="http://schemas.openxmlformats.org/drawingml/2006/chart">
              <c:chart xmlns:c="http://schemas.openxmlformats.org/drawingml/2006/chart" xmlns:r="http://schemas.openxmlformats.org/officeDocument/2006/relationships" r:id="rId4"/>
            </a:graphicData>
          </a:graphic>
        </p:graphicFrame>
        <p:sp>
          <p:nvSpPr>
            <p:cNvPr id="16394" name="テキスト ボックス 16393">
              <a:extLst>
                <a:ext uri="{FF2B5EF4-FFF2-40B4-BE49-F238E27FC236}">
                  <a16:creationId xmlns:a16="http://schemas.microsoft.com/office/drawing/2014/main" id="{B2F2DD10-D5E7-AF91-53D8-12005F190419}"/>
                </a:ext>
              </a:extLst>
            </p:cNvPr>
            <p:cNvSpPr txBox="1"/>
            <p:nvPr/>
          </p:nvSpPr>
          <p:spPr>
            <a:xfrm>
              <a:off x="6142735" y="3954581"/>
              <a:ext cx="1301253" cy="665054"/>
            </a:xfrm>
            <a:prstGeom prst="rect">
              <a:avLst/>
            </a:prstGeom>
            <a:noFill/>
          </p:spPr>
          <p:txBody>
            <a:bodyPr wrap="none" rtlCol="0">
              <a:spAutoFit/>
            </a:bodyPr>
            <a:lstStyle/>
            <a:p>
              <a:pPr algn="ctr" rtl="0">
                <a:lnSpc>
                  <a:spcPct val="80000"/>
                </a:lnSpc>
                <a:spcBef>
                  <a:spcPts val="0"/>
                </a:spcBef>
                <a:spcAft>
                  <a:spcPts val="500"/>
                </a:spcAft>
              </a:pPr>
              <a:r>
                <a:rPr lang="ja-JP" altLang="en-US" sz="2200" i="0" u="none" strike="noStrike" dirty="0">
                  <a:solidFill>
                    <a:srgbClr val="000000"/>
                  </a:solidFill>
                  <a:effectLst/>
                  <a:latin typeface="HGPｺﾞｼｯｸE" panose="020B0900000000000000" pitchFamily="50" charset="-128"/>
                  <a:ea typeface="HGPｺﾞｼｯｸE" panose="020B0900000000000000" pitchFamily="50" charset="-128"/>
                </a:rPr>
                <a:t>歳出</a:t>
              </a:r>
              <a:r>
                <a:rPr lang="zh-TW" altLang="en-US" sz="2200" i="0" u="none" strike="noStrike" dirty="0">
                  <a:solidFill>
                    <a:srgbClr val="000000"/>
                  </a:solidFill>
                  <a:effectLst/>
                  <a:latin typeface="HGPｺﾞｼｯｸE" panose="020B0900000000000000" pitchFamily="50" charset="-128"/>
                  <a:ea typeface="HGPｺﾞｼｯｸE" panose="020B0900000000000000" pitchFamily="50" charset="-128"/>
                </a:rPr>
                <a:t>総額</a:t>
              </a:r>
            </a:p>
            <a:p>
              <a:pPr algn="ctr">
                <a:lnSpc>
                  <a:spcPct val="110000"/>
                </a:lnSpc>
                <a:spcAft>
                  <a:spcPts val="500"/>
                </a:spcAft>
              </a:pPr>
              <a:r>
                <a:rPr lang="en-US" altLang="ja-JP" sz="1600" dirty="0">
                  <a:solidFill>
                    <a:srgbClr val="000000"/>
                  </a:solidFill>
                  <a:latin typeface="HGPｺﾞｼｯｸE" panose="020B0900000000000000" pitchFamily="50" charset="-128"/>
                  <a:ea typeface="HGPｺﾞｼｯｸE" panose="020B0900000000000000" pitchFamily="50" charset="-128"/>
                </a:rPr>
                <a:t>7,027</a:t>
              </a:r>
              <a:r>
                <a:rPr lang="zh-TW" altLang="en-US" sz="1600" dirty="0">
                  <a:solidFill>
                    <a:srgbClr val="000000"/>
                  </a:solidFill>
                  <a:latin typeface="HGPｺﾞｼｯｸE" panose="020B0900000000000000" pitchFamily="50" charset="-128"/>
                  <a:ea typeface="HGPｺﾞｼｯｸE" panose="020B0900000000000000" pitchFamily="50" charset="-128"/>
                </a:rPr>
                <a:t>億円</a:t>
              </a:r>
            </a:p>
          </p:txBody>
        </p:sp>
        <p:sp>
          <p:nvSpPr>
            <p:cNvPr id="20" name="テキスト ボックス 19">
              <a:extLst>
                <a:ext uri="{FF2B5EF4-FFF2-40B4-BE49-F238E27FC236}">
                  <a16:creationId xmlns:a16="http://schemas.microsoft.com/office/drawing/2014/main" id="{3B7D4988-4A83-7993-993A-12E8EE3D8803}"/>
                </a:ext>
              </a:extLst>
            </p:cNvPr>
            <p:cNvSpPr txBox="1"/>
            <p:nvPr/>
          </p:nvSpPr>
          <p:spPr>
            <a:xfrm>
              <a:off x="1913610" y="2380053"/>
              <a:ext cx="768857" cy="738664"/>
            </a:xfrm>
            <a:prstGeom prst="rect">
              <a:avLst/>
            </a:prstGeom>
            <a:noFill/>
          </p:spPr>
          <p:txBody>
            <a:bodyPr wrap="square" rtlCol="0" anchor="ctr" anchorCtr="0">
              <a:spAutoFit/>
            </a:bodyPr>
            <a:lstStyle/>
            <a:p>
              <a:pPr algn="ctr"/>
              <a:r>
                <a:rPr kumimoji="1" lang="ja-JP" altLang="en-US" sz="1400" dirty="0">
                  <a:latin typeface="HGPｺﾞｼｯｸE" panose="020B0900000000000000" pitchFamily="50" charset="-128"/>
                  <a:ea typeface="HGPｺﾞｼｯｸE" panose="020B0900000000000000" pitchFamily="50" charset="-128"/>
                </a:rPr>
                <a:t>その他</a:t>
              </a:r>
              <a:endParaRPr kumimoji="1" lang="en-US" altLang="ja-JP" sz="1400" dirty="0">
                <a:latin typeface="HGPｺﾞｼｯｸE" panose="020B0900000000000000" pitchFamily="50" charset="-128"/>
                <a:ea typeface="HGPｺﾞｼｯｸE" panose="020B0900000000000000" pitchFamily="50" charset="-128"/>
              </a:endParaRPr>
            </a:p>
            <a:p>
              <a:pPr algn="ctr"/>
              <a:r>
                <a:rPr kumimoji="1" lang="en-US" altLang="ja-JP" sz="1400" dirty="0">
                  <a:latin typeface="HGPｺﾞｼｯｸE" panose="020B0900000000000000" pitchFamily="50" charset="-128"/>
                  <a:ea typeface="HGPｺﾞｼｯｸE" panose="020B0900000000000000" pitchFamily="50" charset="-128"/>
                </a:rPr>
                <a:t>265</a:t>
              </a:r>
            </a:p>
            <a:p>
              <a:pPr algn="ctr"/>
              <a:r>
                <a:rPr kumimoji="1" lang="en-US" altLang="ja-JP" sz="1400" dirty="0">
                  <a:latin typeface="HGPｺﾞｼｯｸE" panose="020B0900000000000000" pitchFamily="50" charset="-128"/>
                  <a:ea typeface="HGPｺﾞｼｯｸE" panose="020B0900000000000000" pitchFamily="50" charset="-128"/>
                </a:rPr>
                <a:t>(3.7</a:t>
              </a:r>
              <a:r>
                <a:rPr kumimoji="1" lang="ja-JP" altLang="en-US" sz="1400" dirty="0">
                  <a:latin typeface="HGPｺﾞｼｯｸE" panose="020B0900000000000000" pitchFamily="50" charset="-128"/>
                  <a:ea typeface="HGPｺﾞｼｯｸE" panose="020B0900000000000000" pitchFamily="50" charset="-128"/>
                </a:rPr>
                <a:t>％</a:t>
              </a:r>
              <a:r>
                <a:rPr kumimoji="1" lang="en-US" altLang="ja-JP" sz="1400" dirty="0">
                  <a:latin typeface="HGPｺﾞｼｯｸE" panose="020B0900000000000000" pitchFamily="50" charset="-128"/>
                  <a:ea typeface="HGPｺﾞｼｯｸE" panose="020B0900000000000000" pitchFamily="50" charset="-128"/>
                </a:rPr>
                <a:t>)</a:t>
              </a:r>
              <a:endParaRPr kumimoji="1" lang="en-US" altLang="ja-JP" sz="1050" dirty="0">
                <a:latin typeface="HGPｺﾞｼｯｸE" panose="020B0900000000000000" pitchFamily="50" charset="-128"/>
                <a:ea typeface="HGPｺﾞｼｯｸE" panose="020B0900000000000000" pitchFamily="50" charset="-128"/>
              </a:endParaRPr>
            </a:p>
          </p:txBody>
        </p:sp>
        <p:cxnSp>
          <p:nvCxnSpPr>
            <p:cNvPr id="3" name="直線コネクタ 2">
              <a:extLst>
                <a:ext uri="{FF2B5EF4-FFF2-40B4-BE49-F238E27FC236}">
                  <a16:creationId xmlns:a16="http://schemas.microsoft.com/office/drawing/2014/main" id="{AD8EC463-CA4B-71E8-ADB6-CA946C2CE7E7}"/>
                </a:ext>
              </a:extLst>
            </p:cNvPr>
            <p:cNvCxnSpPr>
              <a:cxnSpLocks/>
              <a:endCxn id="41" idx="2"/>
            </p:cNvCxnSpPr>
            <p:nvPr/>
          </p:nvCxnSpPr>
          <p:spPr bwMode="auto">
            <a:xfrm flipH="1" flipV="1">
              <a:off x="5168782" y="2687575"/>
              <a:ext cx="291267" cy="389596"/>
            </a:xfrm>
            <a:prstGeom prst="line">
              <a:avLst/>
            </a:prstGeom>
            <a:noFill/>
            <a:ln w="12700" cap="flat" cmpd="sng" algn="ctr">
              <a:solidFill>
                <a:schemeClr val="tx1"/>
              </a:solidFill>
              <a:prstDash val="solid"/>
              <a:round/>
              <a:headEnd type="oval" w="med" len="med"/>
              <a:tailEnd type="none" w="med" len="med"/>
            </a:ln>
            <a:effectLst/>
          </p:spPr>
        </p:cxnSp>
      </p:grpSp>
      <p:sp>
        <p:nvSpPr>
          <p:cNvPr id="16401" name="スライド番号プレースホルダー 16400">
            <a:extLst>
              <a:ext uri="{FF2B5EF4-FFF2-40B4-BE49-F238E27FC236}">
                <a16:creationId xmlns:a16="http://schemas.microsoft.com/office/drawing/2014/main" id="{E2B65589-FE89-2737-1A9E-82DA1E834112}"/>
              </a:ext>
            </a:extLst>
          </p:cNvPr>
          <p:cNvSpPr>
            <a:spLocks noGrp="1"/>
          </p:cNvSpPr>
          <p:nvPr>
            <p:ph type="sldNum" sz="quarter" idx="4"/>
          </p:nvPr>
        </p:nvSpPr>
        <p:spPr/>
        <p:txBody>
          <a:bodyPr/>
          <a:lstStyle/>
          <a:p>
            <a:pPr>
              <a:defRPr/>
            </a:pPr>
            <a:fld id="{12C3962C-59A4-486A-8D44-A9781E017F69}" type="slidenum">
              <a:rPr lang="en-US" altLang="ja-JP" smtClean="0"/>
              <a:pPr>
                <a:defRPr/>
              </a:pPr>
              <a:t>12</a:t>
            </a:fld>
            <a:endParaRPr lang="en-US" altLang="ja-JP" dirty="0"/>
          </a:p>
        </p:txBody>
      </p:sp>
      <p:sp>
        <p:nvSpPr>
          <p:cNvPr id="47" name="テキスト ボックス 46">
            <a:extLst>
              <a:ext uri="{FF2B5EF4-FFF2-40B4-BE49-F238E27FC236}">
                <a16:creationId xmlns:a16="http://schemas.microsoft.com/office/drawing/2014/main" id="{9EDBC3BF-3008-4CDB-A540-FE5B07237FA0}"/>
              </a:ext>
            </a:extLst>
          </p:cNvPr>
          <p:cNvSpPr txBox="1"/>
          <p:nvPr/>
        </p:nvSpPr>
        <p:spPr>
          <a:xfrm>
            <a:off x="6869474" y="2296930"/>
            <a:ext cx="803124" cy="646331"/>
          </a:xfrm>
          <a:prstGeom prst="rect">
            <a:avLst/>
          </a:prstGeom>
          <a:noFill/>
        </p:spPr>
        <p:txBody>
          <a:bodyPr wrap="square" rtlCol="0">
            <a:spAutoFit/>
          </a:bodyPr>
          <a:lstStyle/>
          <a:p>
            <a:pPr algn="ctr"/>
            <a:r>
              <a:rPr kumimoji="1" lang="ja-JP" altLang="en-US" sz="1200" dirty="0">
                <a:latin typeface="HGPｺﾞｼｯｸE" panose="020B0900000000000000" pitchFamily="50" charset="-128"/>
                <a:ea typeface="HGPｺﾞｼｯｸE" panose="020B0900000000000000" pitchFamily="50" charset="-128"/>
              </a:rPr>
              <a:t>教育費</a:t>
            </a:r>
            <a:endParaRPr kumimoji="1" lang="en-US" altLang="ja-JP" sz="1200" dirty="0">
              <a:latin typeface="HGPｺﾞｼｯｸE" panose="020B0900000000000000" pitchFamily="50" charset="-128"/>
              <a:ea typeface="HGPｺﾞｼｯｸE" panose="020B0900000000000000" pitchFamily="50" charset="-128"/>
            </a:endParaRPr>
          </a:p>
          <a:p>
            <a:pPr algn="ctr"/>
            <a:r>
              <a:rPr kumimoji="1" lang="en-US" altLang="ja-JP" sz="1200" dirty="0">
                <a:latin typeface="HGPｺﾞｼｯｸE" panose="020B0900000000000000" pitchFamily="50" charset="-128"/>
                <a:ea typeface="HGPｺﾞｼｯｸE" panose="020B0900000000000000" pitchFamily="50" charset="-128"/>
              </a:rPr>
              <a:t>1,286</a:t>
            </a:r>
          </a:p>
          <a:p>
            <a:pPr algn="ctr"/>
            <a:r>
              <a:rPr kumimoji="1" lang="en-US" altLang="ja-JP" sz="1200" dirty="0">
                <a:latin typeface="HGPｺﾞｼｯｸE" panose="020B0900000000000000" pitchFamily="50" charset="-128"/>
                <a:ea typeface="HGPｺﾞｼｯｸE" panose="020B0900000000000000" pitchFamily="50" charset="-128"/>
              </a:rPr>
              <a:t>(18.3</a:t>
            </a:r>
            <a:r>
              <a:rPr kumimoji="1" lang="ja-JP" altLang="en-US" sz="1200" dirty="0">
                <a:latin typeface="HGPｺﾞｼｯｸE" panose="020B0900000000000000" pitchFamily="50" charset="-128"/>
                <a:ea typeface="HGPｺﾞｼｯｸE" panose="020B0900000000000000" pitchFamily="50" charset="-128"/>
              </a:rPr>
              <a:t>％</a:t>
            </a:r>
            <a:r>
              <a:rPr kumimoji="1" lang="en-US" altLang="ja-JP" sz="1200" dirty="0">
                <a:latin typeface="HGPｺﾞｼｯｸE" panose="020B0900000000000000" pitchFamily="50" charset="-128"/>
                <a:ea typeface="HGPｺﾞｼｯｸE" panose="020B0900000000000000" pitchFamily="50" charset="-128"/>
              </a:rPr>
              <a:t>)</a:t>
            </a:r>
          </a:p>
        </p:txBody>
      </p:sp>
      <p:sp>
        <p:nvSpPr>
          <p:cNvPr id="2" name="Text Box 12">
            <a:extLst>
              <a:ext uri="{FF2B5EF4-FFF2-40B4-BE49-F238E27FC236}">
                <a16:creationId xmlns:a16="http://schemas.microsoft.com/office/drawing/2014/main" id="{E2E768DD-2EDF-B244-51E1-C920D8DB7EB3}"/>
              </a:ext>
            </a:extLst>
          </p:cNvPr>
          <p:cNvSpPr txBox="1">
            <a:spLocks noChangeArrowheads="1"/>
          </p:cNvSpPr>
          <p:nvPr/>
        </p:nvSpPr>
        <p:spPr bwMode="auto">
          <a:xfrm>
            <a:off x="839740" y="75788"/>
            <a:ext cx="710963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税金の使いみちはどうやって決めるの？</a:t>
            </a:r>
          </a:p>
        </p:txBody>
      </p:sp>
      <p:sp>
        <p:nvSpPr>
          <p:cNvPr id="11" name="テキスト ボックス 10">
            <a:extLst>
              <a:ext uri="{FF2B5EF4-FFF2-40B4-BE49-F238E27FC236}">
                <a16:creationId xmlns:a16="http://schemas.microsoft.com/office/drawing/2014/main" id="{330F6B59-411A-3154-F444-A591DFACD43A}"/>
              </a:ext>
            </a:extLst>
          </p:cNvPr>
          <p:cNvSpPr txBox="1"/>
          <p:nvPr/>
        </p:nvSpPr>
        <p:spPr>
          <a:xfrm>
            <a:off x="878183" y="6493840"/>
            <a:ext cx="7853221" cy="430887"/>
          </a:xfrm>
          <a:prstGeom prst="rect">
            <a:avLst/>
          </a:prstGeom>
          <a:noFill/>
        </p:spPr>
        <p:txBody>
          <a:bodyPr wrap="square" rtlCol="0">
            <a:spAutoFit/>
          </a:bodyPr>
          <a:lstStyle/>
          <a:p>
            <a:r>
              <a:rPr kumimoji="1" lang="ja-JP" altLang="en-US" sz="1100" dirty="0">
                <a:solidFill>
                  <a:schemeClr val="accent6">
                    <a:lumMod val="75000"/>
                  </a:schemeClr>
                </a:solidFill>
                <a:latin typeface="+mn-ea"/>
                <a:ea typeface="+mn-ea"/>
              </a:rPr>
              <a:t>大分県財政課</a:t>
            </a:r>
            <a:r>
              <a:rPr kumimoji="1" lang="ja-JP" altLang="en-US" sz="1100" b="1" dirty="0">
                <a:solidFill>
                  <a:srgbClr val="F25044"/>
                </a:solidFill>
                <a:latin typeface="+mn-ea"/>
                <a:ea typeface="+mn-ea"/>
              </a:rPr>
              <a:t>  </a:t>
            </a:r>
            <a:r>
              <a:rPr lang="en-US" altLang="ja-JP" sz="1100" u="sng" dirty="0">
                <a:hlinkClick r:id="rId5"/>
              </a:rPr>
              <a:t>https://www.pref.oita.jp/site/zaiseisugata/</a:t>
            </a:r>
            <a:endParaRPr lang="ja-JP" altLang="ja-JP" sz="1100" dirty="0"/>
          </a:p>
          <a:p>
            <a:endParaRPr lang="ja-JP" altLang="en-US" sz="1100" dirty="0">
              <a:latin typeface="+mn-lt"/>
              <a:ea typeface="+mn-ea"/>
            </a:endParaRPr>
          </a:p>
        </p:txBody>
      </p:sp>
      <p:sp>
        <p:nvSpPr>
          <p:cNvPr id="12" name="テキスト ボックス 11">
            <a:extLst>
              <a:ext uri="{FF2B5EF4-FFF2-40B4-BE49-F238E27FC236}">
                <a16:creationId xmlns:a16="http://schemas.microsoft.com/office/drawing/2014/main" id="{B1847BB9-F08B-A378-D323-4E193D5D6E95}"/>
              </a:ext>
            </a:extLst>
          </p:cNvPr>
          <p:cNvSpPr txBox="1"/>
          <p:nvPr/>
        </p:nvSpPr>
        <p:spPr>
          <a:xfrm>
            <a:off x="7435482" y="1170197"/>
            <a:ext cx="1059037" cy="307777"/>
          </a:xfrm>
          <a:prstGeom prst="rect">
            <a:avLst/>
          </a:prstGeom>
          <a:noFill/>
        </p:spPr>
        <p:txBody>
          <a:bodyPr wrap="square" rtlCol="0">
            <a:spAutoFit/>
          </a:bodyPr>
          <a:lstStyle/>
          <a:p>
            <a:pPr algn="r"/>
            <a:r>
              <a:rPr lang="ja-JP" altLang="en-US" sz="1400" dirty="0">
                <a:latin typeface="HGPｺﾞｼｯｸE" panose="020B0900000000000000" pitchFamily="50" charset="-128"/>
                <a:ea typeface="HGPｺﾞｼｯｸE" panose="020B0900000000000000" pitchFamily="50" charset="-128"/>
              </a:rPr>
              <a:t>単位：億円</a:t>
            </a:r>
            <a:endParaRPr lang="zh-CN" altLang="en-US" sz="1600" dirty="0">
              <a:latin typeface="HGPｺﾞｼｯｸE" panose="020B0900000000000000" pitchFamily="50" charset="-128"/>
              <a:ea typeface="HGPｺﾞｼｯｸE" panose="020B0900000000000000" pitchFamily="50" charset="-128"/>
            </a:endParaRPr>
          </a:p>
        </p:txBody>
      </p:sp>
      <p:sp>
        <p:nvSpPr>
          <p:cNvPr id="14" name="楕円 13">
            <a:extLst>
              <a:ext uri="{FF2B5EF4-FFF2-40B4-BE49-F238E27FC236}">
                <a16:creationId xmlns:a16="http://schemas.microsoft.com/office/drawing/2014/main" id="{38677674-A42A-5DD1-CD98-6A0740ADDDE4}"/>
              </a:ext>
            </a:extLst>
          </p:cNvPr>
          <p:cNvSpPr/>
          <p:nvPr/>
        </p:nvSpPr>
        <p:spPr>
          <a:xfrm>
            <a:off x="5862278" y="3051110"/>
            <a:ext cx="1501568" cy="1501568"/>
          </a:xfrm>
          <a:prstGeom prst="ellipse">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3" name="グループ化 22">
            <a:extLst>
              <a:ext uri="{FF2B5EF4-FFF2-40B4-BE49-F238E27FC236}">
                <a16:creationId xmlns:a16="http://schemas.microsoft.com/office/drawing/2014/main" id="{E99B3BF5-D0FE-880B-2CE6-EB81B32AC868}"/>
              </a:ext>
            </a:extLst>
          </p:cNvPr>
          <p:cNvGrpSpPr/>
          <p:nvPr/>
        </p:nvGrpSpPr>
        <p:grpSpPr>
          <a:xfrm>
            <a:off x="1595773" y="3051110"/>
            <a:ext cx="1501568" cy="1501568"/>
            <a:chOff x="1595773" y="3051110"/>
            <a:chExt cx="1501568" cy="1501568"/>
          </a:xfrm>
        </p:grpSpPr>
        <p:sp>
          <p:nvSpPr>
            <p:cNvPr id="21" name="楕円 20">
              <a:extLst>
                <a:ext uri="{FF2B5EF4-FFF2-40B4-BE49-F238E27FC236}">
                  <a16:creationId xmlns:a16="http://schemas.microsoft.com/office/drawing/2014/main" id="{E09C8544-0902-3442-4B40-7AE7AD96313F}"/>
                </a:ext>
              </a:extLst>
            </p:cNvPr>
            <p:cNvSpPr/>
            <p:nvPr/>
          </p:nvSpPr>
          <p:spPr>
            <a:xfrm>
              <a:off x="1595773" y="3051110"/>
              <a:ext cx="1501568" cy="1501568"/>
            </a:xfrm>
            <a:prstGeom prst="ellipse">
              <a:avLst/>
            </a:prstGeom>
            <a:solidFill>
              <a:schemeClr val="bg1"/>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677986BF-F95C-CA30-6AE6-56A4D09633CA}"/>
                </a:ext>
              </a:extLst>
            </p:cNvPr>
            <p:cNvSpPr txBox="1"/>
            <p:nvPr/>
          </p:nvSpPr>
          <p:spPr>
            <a:xfrm>
              <a:off x="1689967" y="3505892"/>
              <a:ext cx="1313180" cy="665054"/>
            </a:xfrm>
            <a:prstGeom prst="rect">
              <a:avLst/>
            </a:prstGeom>
            <a:noFill/>
          </p:spPr>
          <p:txBody>
            <a:bodyPr wrap="none" rtlCol="0">
              <a:spAutoFit/>
            </a:bodyPr>
            <a:lstStyle/>
            <a:p>
              <a:pPr algn="ctr" rtl="0">
                <a:lnSpc>
                  <a:spcPct val="80000"/>
                </a:lnSpc>
                <a:spcBef>
                  <a:spcPts val="0"/>
                </a:spcBef>
                <a:spcAft>
                  <a:spcPts val="500"/>
                </a:spcAft>
              </a:pPr>
              <a:r>
                <a:rPr lang="ja-JP" altLang="en-US" sz="2200" i="0" u="none" strike="noStrike" dirty="0">
                  <a:solidFill>
                    <a:srgbClr val="000000"/>
                  </a:solidFill>
                  <a:effectLst/>
                  <a:latin typeface="HGPｺﾞｼｯｸE" panose="020B0900000000000000" pitchFamily="50" charset="-128"/>
                  <a:ea typeface="HGPｺﾞｼｯｸE" panose="020B0900000000000000" pitchFamily="50" charset="-128"/>
                </a:rPr>
                <a:t>歳入</a:t>
              </a:r>
              <a:r>
                <a:rPr lang="zh-TW" altLang="en-US" sz="2200" i="0" u="none" strike="noStrike" dirty="0">
                  <a:solidFill>
                    <a:srgbClr val="000000"/>
                  </a:solidFill>
                  <a:effectLst/>
                  <a:latin typeface="HGPｺﾞｼｯｸE" panose="020B0900000000000000" pitchFamily="50" charset="-128"/>
                  <a:ea typeface="HGPｺﾞｼｯｸE" panose="020B0900000000000000" pitchFamily="50" charset="-128"/>
                </a:rPr>
                <a:t>総額</a:t>
              </a:r>
            </a:p>
            <a:p>
              <a:pPr algn="ctr" rtl="0">
                <a:lnSpc>
                  <a:spcPct val="110000"/>
                </a:lnSpc>
                <a:spcBef>
                  <a:spcPts val="0"/>
                </a:spcBef>
                <a:spcAft>
                  <a:spcPts val="500"/>
                </a:spcAft>
              </a:pPr>
              <a:r>
                <a:rPr lang="en-US" altLang="ja-JP" sz="1600" dirty="0">
                  <a:solidFill>
                    <a:srgbClr val="000000"/>
                  </a:solidFill>
                  <a:latin typeface="HGPｺﾞｼｯｸE" panose="020B0900000000000000" pitchFamily="50" charset="-128"/>
                  <a:ea typeface="HGPｺﾞｼｯｸE" panose="020B0900000000000000" pitchFamily="50" charset="-128"/>
                </a:rPr>
                <a:t>7,027</a:t>
              </a:r>
              <a:r>
                <a:rPr lang="zh-TW" altLang="en-US" sz="1600" i="0" u="none" strike="noStrike" dirty="0">
                  <a:solidFill>
                    <a:srgbClr val="000000"/>
                  </a:solidFill>
                  <a:effectLst/>
                  <a:latin typeface="HGPｺﾞｼｯｸE" panose="020B0900000000000000" pitchFamily="50" charset="-128"/>
                  <a:ea typeface="HGPｺﾞｼｯｸE" panose="020B0900000000000000" pitchFamily="50" charset="-128"/>
                </a:rPr>
                <a:t>億円</a:t>
              </a:r>
            </a:p>
          </p:txBody>
        </p:sp>
      </p:grpSp>
      <p:sp>
        <p:nvSpPr>
          <p:cNvPr id="24" name="テキスト ボックス 23">
            <a:extLst>
              <a:ext uri="{FF2B5EF4-FFF2-40B4-BE49-F238E27FC236}">
                <a16:creationId xmlns:a16="http://schemas.microsoft.com/office/drawing/2014/main" id="{78FB352F-A3DC-7005-EF1C-8432D4C2B9F6}"/>
              </a:ext>
            </a:extLst>
          </p:cNvPr>
          <p:cNvSpPr txBox="1"/>
          <p:nvPr/>
        </p:nvSpPr>
        <p:spPr>
          <a:xfrm>
            <a:off x="468950" y="2567680"/>
            <a:ext cx="1092856" cy="738664"/>
          </a:xfrm>
          <a:prstGeom prst="rect">
            <a:avLst/>
          </a:prstGeom>
          <a:noFill/>
        </p:spPr>
        <p:txBody>
          <a:bodyPr wrap="square" rtlCol="0" anchor="ctr" anchorCtr="0">
            <a:spAutoFit/>
          </a:bodyPr>
          <a:lstStyle/>
          <a:p>
            <a:pPr algn="ctr"/>
            <a:r>
              <a:rPr kumimoji="1" lang="ja-JP" altLang="en-US" sz="1400" dirty="0">
                <a:latin typeface="HGPｺﾞｼｯｸE" panose="020B0900000000000000" pitchFamily="50" charset="-128"/>
                <a:ea typeface="HGPｺﾞｼｯｸE" panose="020B0900000000000000" pitchFamily="50" charset="-128"/>
              </a:rPr>
              <a:t>地方交付税</a:t>
            </a:r>
            <a:endParaRPr kumimoji="1" lang="en-US" altLang="ja-JP" sz="1400" dirty="0">
              <a:latin typeface="HGPｺﾞｼｯｸE" panose="020B0900000000000000" pitchFamily="50" charset="-128"/>
              <a:ea typeface="HGPｺﾞｼｯｸE" panose="020B0900000000000000" pitchFamily="50" charset="-128"/>
            </a:endParaRPr>
          </a:p>
          <a:p>
            <a:pPr algn="ctr"/>
            <a:r>
              <a:rPr kumimoji="1" lang="en-US" altLang="ja-JP" sz="1400" dirty="0">
                <a:latin typeface="HGPｺﾞｼｯｸE" panose="020B0900000000000000" pitchFamily="50" charset="-128"/>
                <a:ea typeface="HGPｺﾞｼｯｸE" panose="020B0900000000000000" pitchFamily="50" charset="-128"/>
              </a:rPr>
              <a:t>1,853</a:t>
            </a:r>
          </a:p>
          <a:p>
            <a:pPr algn="ctr"/>
            <a:r>
              <a:rPr kumimoji="1" lang="en-US" altLang="ja-JP" sz="1400" dirty="0">
                <a:latin typeface="HGPｺﾞｼｯｸE" panose="020B0900000000000000" pitchFamily="50" charset="-128"/>
                <a:ea typeface="HGPｺﾞｼｯｸE" panose="020B0900000000000000" pitchFamily="50" charset="-128"/>
              </a:rPr>
              <a:t>(26.4</a:t>
            </a:r>
            <a:r>
              <a:rPr kumimoji="1" lang="ja-JP" altLang="en-US" sz="1400" dirty="0">
                <a:latin typeface="HGPｺﾞｼｯｸE" panose="020B0900000000000000" pitchFamily="50" charset="-128"/>
                <a:ea typeface="HGPｺﾞｼｯｸE" panose="020B0900000000000000" pitchFamily="50" charset="-128"/>
              </a:rPr>
              <a:t>％</a:t>
            </a:r>
            <a:r>
              <a:rPr kumimoji="1" lang="en-US" altLang="ja-JP" sz="1400" dirty="0">
                <a:latin typeface="HGPｺﾞｼｯｸE" panose="020B0900000000000000" pitchFamily="50" charset="-128"/>
                <a:ea typeface="HGPｺﾞｼｯｸE" panose="020B0900000000000000" pitchFamily="50" charset="-128"/>
              </a:rPr>
              <a:t>)</a:t>
            </a:r>
            <a:endParaRPr kumimoji="1" lang="en-US" altLang="ja-JP" sz="1000" dirty="0">
              <a:latin typeface="HGPｺﾞｼｯｸE" panose="020B0900000000000000" pitchFamily="50" charset="-128"/>
              <a:ea typeface="HGPｺﾞｼｯｸE" panose="020B0900000000000000" pitchFamily="50" charset="-128"/>
            </a:endParaRPr>
          </a:p>
        </p:txBody>
      </p:sp>
      <p:sp>
        <p:nvSpPr>
          <p:cNvPr id="27" name="テキスト ボックス 26">
            <a:extLst>
              <a:ext uri="{FF2B5EF4-FFF2-40B4-BE49-F238E27FC236}">
                <a16:creationId xmlns:a16="http://schemas.microsoft.com/office/drawing/2014/main" id="{4CBD459B-DF3A-6A69-CD7E-72D75CD08673}"/>
              </a:ext>
            </a:extLst>
          </p:cNvPr>
          <p:cNvSpPr txBox="1"/>
          <p:nvPr/>
        </p:nvSpPr>
        <p:spPr>
          <a:xfrm>
            <a:off x="2545142" y="2026408"/>
            <a:ext cx="824499" cy="738664"/>
          </a:xfrm>
          <a:prstGeom prst="rect">
            <a:avLst/>
          </a:prstGeom>
          <a:noFill/>
        </p:spPr>
        <p:txBody>
          <a:bodyPr wrap="square" rtlCol="0" anchor="ctr" anchorCtr="0">
            <a:spAutoFit/>
          </a:bodyPr>
          <a:lstStyle/>
          <a:p>
            <a:pPr algn="ctr"/>
            <a:r>
              <a:rPr kumimoji="1" lang="ja-JP" altLang="en-US" sz="1400" dirty="0">
                <a:latin typeface="HGPｺﾞｼｯｸE" panose="020B0900000000000000" pitchFamily="50" charset="-128"/>
                <a:ea typeface="HGPｺﾞｼｯｸE" panose="020B0900000000000000" pitchFamily="50" charset="-128"/>
              </a:rPr>
              <a:t>県税</a:t>
            </a:r>
            <a:endParaRPr kumimoji="1" lang="en-US" altLang="ja-JP" sz="1400" dirty="0">
              <a:latin typeface="HGPｺﾞｼｯｸE" panose="020B0900000000000000" pitchFamily="50" charset="-128"/>
              <a:ea typeface="HGPｺﾞｼｯｸE" panose="020B0900000000000000" pitchFamily="50" charset="-128"/>
            </a:endParaRPr>
          </a:p>
          <a:p>
            <a:pPr algn="ctr"/>
            <a:r>
              <a:rPr kumimoji="1" lang="en-US" altLang="ja-JP" sz="1400" dirty="0">
                <a:latin typeface="HGPｺﾞｼｯｸE" panose="020B0900000000000000" pitchFamily="50" charset="-128"/>
                <a:ea typeface="HGPｺﾞｼｯｸE" panose="020B0900000000000000" pitchFamily="50" charset="-128"/>
              </a:rPr>
              <a:t>1, 469</a:t>
            </a:r>
          </a:p>
          <a:p>
            <a:pPr algn="ctr"/>
            <a:r>
              <a:rPr kumimoji="1" lang="en-US" altLang="ja-JP" sz="1400" dirty="0">
                <a:latin typeface="HGPｺﾞｼｯｸE" panose="020B0900000000000000" pitchFamily="50" charset="-128"/>
                <a:ea typeface="HGPｺﾞｼｯｸE" panose="020B0900000000000000" pitchFamily="50" charset="-128"/>
              </a:rPr>
              <a:t>(20.9</a:t>
            </a:r>
            <a:r>
              <a:rPr kumimoji="1" lang="ja-JP" altLang="en-US" sz="1400" dirty="0">
                <a:latin typeface="HGPｺﾞｼｯｸE" panose="020B0900000000000000" pitchFamily="50" charset="-128"/>
                <a:ea typeface="HGPｺﾞｼｯｸE" panose="020B0900000000000000" pitchFamily="50" charset="-128"/>
              </a:rPr>
              <a:t>％</a:t>
            </a:r>
            <a:r>
              <a:rPr kumimoji="1" lang="en-US" altLang="ja-JP" sz="1400" dirty="0">
                <a:latin typeface="HGPｺﾞｼｯｸE" panose="020B0900000000000000" pitchFamily="50" charset="-128"/>
                <a:ea typeface="HGPｺﾞｼｯｸE" panose="020B0900000000000000" pitchFamily="50" charset="-128"/>
              </a:rPr>
              <a:t>)</a:t>
            </a:r>
            <a:endParaRPr kumimoji="1" lang="en-US" altLang="ja-JP" sz="800" dirty="0">
              <a:latin typeface="HGPｺﾞｼｯｸE" panose="020B0900000000000000" pitchFamily="50" charset="-128"/>
              <a:ea typeface="HGPｺﾞｼｯｸE" panose="020B0900000000000000" pitchFamily="50" charset="-128"/>
            </a:endParaRPr>
          </a:p>
        </p:txBody>
      </p:sp>
      <p:sp>
        <p:nvSpPr>
          <p:cNvPr id="31" name="テキスト ボックス 30">
            <a:extLst>
              <a:ext uri="{FF2B5EF4-FFF2-40B4-BE49-F238E27FC236}">
                <a16:creationId xmlns:a16="http://schemas.microsoft.com/office/drawing/2014/main" id="{B3C62987-C1C8-F281-46FC-E6D2F29DC827}"/>
              </a:ext>
            </a:extLst>
          </p:cNvPr>
          <p:cNvSpPr txBox="1"/>
          <p:nvPr/>
        </p:nvSpPr>
        <p:spPr>
          <a:xfrm>
            <a:off x="2943918" y="4547752"/>
            <a:ext cx="852942" cy="738664"/>
          </a:xfrm>
          <a:prstGeom prst="rect">
            <a:avLst/>
          </a:prstGeom>
          <a:noFill/>
        </p:spPr>
        <p:txBody>
          <a:bodyPr wrap="square" rtlCol="0" anchor="ctr" anchorCtr="0">
            <a:spAutoFit/>
          </a:bodyPr>
          <a:lstStyle/>
          <a:p>
            <a:pPr algn="ctr"/>
            <a:r>
              <a:rPr kumimoji="1" lang="ja-JP" altLang="en-US" sz="1400" dirty="0">
                <a:latin typeface="HGPｺﾞｼｯｸE" panose="020B0900000000000000" pitchFamily="50" charset="-128"/>
                <a:ea typeface="HGPｺﾞｼｯｸE" panose="020B0900000000000000" pitchFamily="50" charset="-128"/>
              </a:rPr>
              <a:t>その他</a:t>
            </a:r>
            <a:endParaRPr kumimoji="1" lang="en-US" altLang="ja-JP" sz="1400" dirty="0">
              <a:latin typeface="HGPｺﾞｼｯｸE" panose="020B0900000000000000" pitchFamily="50" charset="-128"/>
              <a:ea typeface="HGPｺﾞｼｯｸE" panose="020B0900000000000000" pitchFamily="50" charset="-128"/>
            </a:endParaRPr>
          </a:p>
          <a:p>
            <a:pPr algn="ctr"/>
            <a:r>
              <a:rPr kumimoji="1" lang="en-US" altLang="ja-JP" sz="1400" dirty="0">
                <a:latin typeface="HGPｺﾞｼｯｸE" panose="020B0900000000000000" pitchFamily="50" charset="-128"/>
                <a:ea typeface="HGPｺﾞｼｯｸE" panose="020B0900000000000000" pitchFamily="50" charset="-128"/>
              </a:rPr>
              <a:t>1,044</a:t>
            </a:r>
          </a:p>
          <a:p>
            <a:pPr algn="ctr"/>
            <a:r>
              <a:rPr kumimoji="1" lang="en-US" altLang="ja-JP" sz="1400" dirty="0">
                <a:latin typeface="HGPｺﾞｼｯｸE" panose="020B0900000000000000" pitchFamily="50" charset="-128"/>
                <a:ea typeface="HGPｺﾞｼｯｸE" panose="020B0900000000000000" pitchFamily="50" charset="-128"/>
              </a:rPr>
              <a:t>(14.9</a:t>
            </a:r>
            <a:r>
              <a:rPr kumimoji="1" lang="ja-JP" altLang="en-US" sz="1400" dirty="0">
                <a:latin typeface="HGPｺﾞｼｯｸE" panose="020B0900000000000000" pitchFamily="50" charset="-128"/>
                <a:ea typeface="HGPｺﾞｼｯｸE" panose="020B0900000000000000" pitchFamily="50" charset="-128"/>
              </a:rPr>
              <a:t>％</a:t>
            </a:r>
            <a:r>
              <a:rPr kumimoji="1" lang="en-US" altLang="ja-JP" sz="1400" dirty="0">
                <a:latin typeface="HGPｺﾞｼｯｸE" panose="020B0900000000000000" pitchFamily="50" charset="-128"/>
                <a:ea typeface="HGPｺﾞｼｯｸE" panose="020B0900000000000000" pitchFamily="50" charset="-128"/>
              </a:rPr>
              <a:t>)</a:t>
            </a:r>
          </a:p>
        </p:txBody>
      </p:sp>
      <p:sp>
        <p:nvSpPr>
          <p:cNvPr id="33" name="テキスト ボックス 32">
            <a:extLst>
              <a:ext uri="{FF2B5EF4-FFF2-40B4-BE49-F238E27FC236}">
                <a16:creationId xmlns:a16="http://schemas.microsoft.com/office/drawing/2014/main" id="{2357762C-E66F-A46E-E2C1-D9CA93105474}"/>
              </a:ext>
            </a:extLst>
          </p:cNvPr>
          <p:cNvSpPr txBox="1"/>
          <p:nvPr/>
        </p:nvSpPr>
        <p:spPr>
          <a:xfrm>
            <a:off x="586587" y="4533977"/>
            <a:ext cx="1092855" cy="738664"/>
          </a:xfrm>
          <a:prstGeom prst="rect">
            <a:avLst/>
          </a:prstGeom>
          <a:noFill/>
        </p:spPr>
        <p:txBody>
          <a:bodyPr wrap="square" rtlCol="0" anchor="ctr" anchorCtr="0">
            <a:spAutoFit/>
          </a:bodyPr>
          <a:lstStyle/>
          <a:p>
            <a:pPr algn="ctr"/>
            <a:r>
              <a:rPr kumimoji="1" lang="ja-JP" altLang="en-US" sz="1400" dirty="0">
                <a:latin typeface="HGPｺﾞｼｯｸE" panose="020B0900000000000000" pitchFamily="50" charset="-128"/>
                <a:ea typeface="HGPｺﾞｼｯｸE" panose="020B0900000000000000" pitchFamily="50" charset="-128"/>
              </a:rPr>
              <a:t>国庫支出金</a:t>
            </a:r>
            <a:endParaRPr kumimoji="1" lang="en-US" altLang="ja-JP" sz="1400" dirty="0">
              <a:latin typeface="HGPｺﾞｼｯｸE" panose="020B0900000000000000" pitchFamily="50" charset="-128"/>
              <a:ea typeface="HGPｺﾞｼｯｸE" panose="020B0900000000000000" pitchFamily="50" charset="-128"/>
            </a:endParaRPr>
          </a:p>
          <a:p>
            <a:pPr algn="ctr"/>
            <a:r>
              <a:rPr kumimoji="1" lang="en-US" altLang="ja-JP" sz="1400" dirty="0">
                <a:latin typeface="HGPｺﾞｼｯｸE" panose="020B0900000000000000" pitchFamily="50" charset="-128"/>
                <a:ea typeface="HGPｺﾞｼｯｸE" panose="020B0900000000000000" pitchFamily="50" charset="-128"/>
              </a:rPr>
              <a:t>1,040</a:t>
            </a:r>
          </a:p>
          <a:p>
            <a:pPr algn="ctr"/>
            <a:r>
              <a:rPr kumimoji="1" lang="en-US" altLang="ja-JP" sz="1400" dirty="0">
                <a:latin typeface="HGPｺﾞｼｯｸE" panose="020B0900000000000000" pitchFamily="50" charset="-128"/>
                <a:ea typeface="HGPｺﾞｼｯｸE" panose="020B0900000000000000" pitchFamily="50" charset="-128"/>
              </a:rPr>
              <a:t>(14.8</a:t>
            </a:r>
            <a:r>
              <a:rPr kumimoji="1" lang="ja-JP" altLang="en-US" sz="1400" dirty="0">
                <a:latin typeface="HGPｺﾞｼｯｸE" panose="020B0900000000000000" pitchFamily="50" charset="-128"/>
                <a:ea typeface="HGPｺﾞｼｯｸE" panose="020B0900000000000000" pitchFamily="50" charset="-128"/>
              </a:rPr>
              <a:t>％</a:t>
            </a:r>
            <a:r>
              <a:rPr kumimoji="1" lang="en-US" altLang="ja-JP" sz="1400" dirty="0">
                <a:latin typeface="HGPｺﾞｼｯｸE" panose="020B0900000000000000" pitchFamily="50" charset="-128"/>
                <a:ea typeface="HGPｺﾞｼｯｸE" panose="020B0900000000000000" pitchFamily="50" charset="-128"/>
              </a:rPr>
              <a:t>)</a:t>
            </a:r>
            <a:endParaRPr kumimoji="1" lang="en-US" altLang="ja-JP" sz="1200" dirty="0">
              <a:latin typeface="HGPｺﾞｼｯｸE" panose="020B0900000000000000" pitchFamily="50" charset="-128"/>
              <a:ea typeface="HGPｺﾞｼｯｸE" panose="020B0900000000000000" pitchFamily="50" charset="-128"/>
            </a:endParaRPr>
          </a:p>
        </p:txBody>
      </p:sp>
      <p:sp>
        <p:nvSpPr>
          <p:cNvPr id="35" name="テキスト ボックス 34">
            <a:extLst>
              <a:ext uri="{FF2B5EF4-FFF2-40B4-BE49-F238E27FC236}">
                <a16:creationId xmlns:a16="http://schemas.microsoft.com/office/drawing/2014/main" id="{A2E117C1-43AB-227A-24D4-8833E77F48B3}"/>
              </a:ext>
            </a:extLst>
          </p:cNvPr>
          <p:cNvSpPr txBox="1"/>
          <p:nvPr/>
        </p:nvSpPr>
        <p:spPr>
          <a:xfrm>
            <a:off x="7246514" y="4356547"/>
            <a:ext cx="1017007" cy="646331"/>
          </a:xfrm>
          <a:prstGeom prst="rect">
            <a:avLst/>
          </a:prstGeom>
          <a:noFill/>
        </p:spPr>
        <p:txBody>
          <a:bodyPr wrap="square" rtlCol="0">
            <a:spAutoFit/>
          </a:bodyPr>
          <a:lstStyle/>
          <a:p>
            <a:pPr algn="ctr"/>
            <a:r>
              <a:rPr kumimoji="1" lang="ja-JP" altLang="en-US" sz="1200" dirty="0">
                <a:latin typeface="HGPｺﾞｼｯｸE" panose="020B0900000000000000" pitchFamily="50" charset="-128"/>
                <a:ea typeface="HGPｺﾞｼｯｸE" panose="020B0900000000000000" pitchFamily="50" charset="-128"/>
              </a:rPr>
              <a:t>福祉生活費</a:t>
            </a:r>
            <a:endParaRPr kumimoji="1" lang="en-US" altLang="ja-JP" sz="1200" dirty="0">
              <a:latin typeface="HGPｺﾞｼｯｸE" panose="020B0900000000000000" pitchFamily="50" charset="-128"/>
              <a:ea typeface="HGPｺﾞｼｯｸE" panose="020B0900000000000000" pitchFamily="50" charset="-128"/>
            </a:endParaRPr>
          </a:p>
          <a:p>
            <a:pPr algn="ctr"/>
            <a:r>
              <a:rPr kumimoji="1" lang="en-US" altLang="ja-JP" sz="1200" dirty="0">
                <a:latin typeface="HGPｺﾞｼｯｸE" panose="020B0900000000000000" pitchFamily="50" charset="-128"/>
                <a:ea typeface="HGPｺﾞｼｯｸE" panose="020B0900000000000000" pitchFamily="50" charset="-128"/>
              </a:rPr>
              <a:t>760</a:t>
            </a:r>
          </a:p>
          <a:p>
            <a:pPr algn="ctr"/>
            <a:r>
              <a:rPr kumimoji="1" lang="en-US" altLang="ja-JP" sz="1200" dirty="0">
                <a:latin typeface="HGPｺﾞｼｯｸE" panose="020B0900000000000000" pitchFamily="50" charset="-128"/>
                <a:ea typeface="HGPｺﾞｼｯｸE" panose="020B0900000000000000" pitchFamily="50" charset="-128"/>
              </a:rPr>
              <a:t>(10.8</a:t>
            </a:r>
            <a:r>
              <a:rPr kumimoji="1" lang="ja-JP" altLang="en-US" sz="1200" dirty="0">
                <a:latin typeface="HGPｺﾞｼｯｸE" panose="020B0900000000000000" pitchFamily="50" charset="-128"/>
                <a:ea typeface="HGPｺﾞｼｯｸE" panose="020B0900000000000000" pitchFamily="50" charset="-128"/>
              </a:rPr>
              <a:t>％</a:t>
            </a:r>
            <a:r>
              <a:rPr kumimoji="1" lang="en-US" altLang="ja-JP" sz="1200" dirty="0">
                <a:latin typeface="HGPｺﾞｼｯｸE" panose="020B0900000000000000" pitchFamily="50" charset="-128"/>
                <a:ea typeface="HGPｺﾞｼｯｸE" panose="020B0900000000000000" pitchFamily="50" charset="-128"/>
              </a:rPr>
              <a:t>)</a:t>
            </a:r>
          </a:p>
        </p:txBody>
      </p:sp>
      <p:sp>
        <p:nvSpPr>
          <p:cNvPr id="37" name="テキスト ボックス 36">
            <a:extLst>
              <a:ext uri="{FF2B5EF4-FFF2-40B4-BE49-F238E27FC236}">
                <a16:creationId xmlns:a16="http://schemas.microsoft.com/office/drawing/2014/main" id="{8DAB1DBB-A847-4190-827E-3BF46FF6D0A0}"/>
              </a:ext>
            </a:extLst>
          </p:cNvPr>
          <p:cNvSpPr txBox="1"/>
          <p:nvPr/>
        </p:nvSpPr>
        <p:spPr>
          <a:xfrm>
            <a:off x="5038813" y="4292301"/>
            <a:ext cx="723462" cy="646331"/>
          </a:xfrm>
          <a:prstGeom prst="rect">
            <a:avLst/>
          </a:prstGeom>
          <a:noFill/>
        </p:spPr>
        <p:txBody>
          <a:bodyPr wrap="square" rtlCol="0">
            <a:spAutoFit/>
          </a:bodyPr>
          <a:lstStyle/>
          <a:p>
            <a:pPr algn="ctr"/>
            <a:r>
              <a:rPr kumimoji="1" lang="ja-JP" altLang="en-US" sz="1200" dirty="0">
                <a:latin typeface="HGPｺﾞｼｯｸE" panose="020B0900000000000000" pitchFamily="50" charset="-128"/>
                <a:ea typeface="HGPｺﾞｼｯｸE" panose="020B0900000000000000" pitchFamily="50" charset="-128"/>
              </a:rPr>
              <a:t>商工費</a:t>
            </a:r>
            <a:endParaRPr kumimoji="1" lang="en-US" altLang="ja-JP" sz="1200" dirty="0">
              <a:latin typeface="HGPｺﾞｼｯｸE" panose="020B0900000000000000" pitchFamily="50" charset="-128"/>
              <a:ea typeface="HGPｺﾞｼｯｸE" panose="020B0900000000000000" pitchFamily="50" charset="-128"/>
            </a:endParaRPr>
          </a:p>
          <a:p>
            <a:pPr algn="ctr"/>
            <a:r>
              <a:rPr kumimoji="1" lang="en-US" altLang="ja-JP" sz="1200" dirty="0">
                <a:latin typeface="HGPｺﾞｼｯｸE" panose="020B0900000000000000" pitchFamily="50" charset="-128"/>
                <a:ea typeface="HGPｺﾞｼｯｸE" panose="020B0900000000000000" pitchFamily="50" charset="-128"/>
              </a:rPr>
              <a:t>685</a:t>
            </a:r>
          </a:p>
          <a:p>
            <a:pPr algn="ctr"/>
            <a:r>
              <a:rPr kumimoji="1" lang="ja-JP" altLang="en-US" sz="1200" dirty="0">
                <a:latin typeface="HGPｺﾞｼｯｸE" panose="020B0900000000000000" pitchFamily="50" charset="-128"/>
                <a:ea typeface="HGPｺﾞｼｯｸE" panose="020B0900000000000000" pitchFamily="50" charset="-128"/>
              </a:rPr>
              <a:t> </a:t>
            </a:r>
            <a:r>
              <a:rPr kumimoji="1" lang="en-US" altLang="ja-JP" sz="1200" dirty="0">
                <a:latin typeface="HGPｺﾞｼｯｸE" panose="020B0900000000000000" pitchFamily="50" charset="-128"/>
                <a:ea typeface="HGPｺﾞｼｯｸE" panose="020B0900000000000000" pitchFamily="50" charset="-128"/>
              </a:rPr>
              <a:t>(9.7</a:t>
            </a:r>
            <a:r>
              <a:rPr kumimoji="1" lang="ja-JP" altLang="en-US" sz="1200" dirty="0">
                <a:latin typeface="HGPｺﾞｼｯｸE" panose="020B0900000000000000" pitchFamily="50" charset="-128"/>
                <a:ea typeface="HGPｺﾞｼｯｸE" panose="020B0900000000000000" pitchFamily="50" charset="-128"/>
              </a:rPr>
              <a:t>％</a:t>
            </a:r>
            <a:r>
              <a:rPr kumimoji="1" lang="en-US" altLang="ja-JP" sz="1200" dirty="0">
                <a:latin typeface="HGPｺﾞｼｯｸE" panose="020B0900000000000000" pitchFamily="50" charset="-128"/>
                <a:ea typeface="HGPｺﾞｼｯｸE" panose="020B0900000000000000" pitchFamily="50" charset="-128"/>
              </a:rPr>
              <a:t>)</a:t>
            </a:r>
          </a:p>
        </p:txBody>
      </p:sp>
      <p:sp>
        <p:nvSpPr>
          <p:cNvPr id="38" name="テキスト ボックス 37">
            <a:extLst>
              <a:ext uri="{FF2B5EF4-FFF2-40B4-BE49-F238E27FC236}">
                <a16:creationId xmlns:a16="http://schemas.microsoft.com/office/drawing/2014/main" id="{5D3B6550-C287-F592-170B-E3AE2BEB96F2}"/>
              </a:ext>
            </a:extLst>
          </p:cNvPr>
          <p:cNvSpPr txBox="1"/>
          <p:nvPr/>
        </p:nvSpPr>
        <p:spPr>
          <a:xfrm>
            <a:off x="4643058" y="3741416"/>
            <a:ext cx="1028005" cy="461665"/>
          </a:xfrm>
          <a:prstGeom prst="rect">
            <a:avLst/>
          </a:prstGeom>
          <a:noFill/>
        </p:spPr>
        <p:txBody>
          <a:bodyPr wrap="square" rtlCol="0">
            <a:spAutoFit/>
          </a:bodyPr>
          <a:lstStyle/>
          <a:p>
            <a:pPr algn="ctr"/>
            <a:r>
              <a:rPr kumimoji="1" lang="ja-JP" altLang="en-US" sz="1200" dirty="0">
                <a:latin typeface="HGPｺﾞｼｯｸE" panose="020B0900000000000000" pitchFamily="50" charset="-128"/>
                <a:ea typeface="HGPｺﾞｼｯｸE" panose="020B0900000000000000" pitchFamily="50" charset="-128"/>
              </a:rPr>
              <a:t>保健環境費</a:t>
            </a:r>
            <a:endParaRPr kumimoji="1" lang="en-US" altLang="ja-JP" sz="1200" dirty="0">
              <a:latin typeface="HGPｺﾞｼｯｸE" panose="020B0900000000000000" pitchFamily="50" charset="-128"/>
              <a:ea typeface="HGPｺﾞｼｯｸE" panose="020B0900000000000000" pitchFamily="50" charset="-128"/>
            </a:endParaRPr>
          </a:p>
          <a:p>
            <a:pPr algn="ctr"/>
            <a:r>
              <a:rPr kumimoji="1" lang="en-US" altLang="ja-JP" sz="1200" dirty="0">
                <a:latin typeface="HGPｺﾞｼｯｸE" panose="020B0900000000000000" pitchFamily="50" charset="-128"/>
                <a:ea typeface="HGPｺﾞｼｯｸE" panose="020B0900000000000000" pitchFamily="50" charset="-128"/>
              </a:rPr>
              <a:t>603</a:t>
            </a:r>
            <a:r>
              <a:rPr kumimoji="1" lang="ja-JP" altLang="en-US" sz="1200" dirty="0">
                <a:latin typeface="HGPｺﾞｼｯｸE" panose="020B0900000000000000" pitchFamily="50" charset="-128"/>
                <a:ea typeface="HGPｺﾞｼｯｸE" panose="020B0900000000000000" pitchFamily="50" charset="-128"/>
              </a:rPr>
              <a:t> </a:t>
            </a:r>
            <a:r>
              <a:rPr kumimoji="1" lang="en-US" altLang="ja-JP" sz="1200" dirty="0">
                <a:latin typeface="HGPｺﾞｼｯｸE" panose="020B0900000000000000" pitchFamily="50" charset="-128"/>
                <a:ea typeface="HGPｺﾞｼｯｸE" panose="020B0900000000000000" pitchFamily="50" charset="-128"/>
              </a:rPr>
              <a:t>(6.0</a:t>
            </a:r>
            <a:r>
              <a:rPr kumimoji="1" lang="ja-JP" altLang="en-US" sz="1200" dirty="0">
                <a:latin typeface="HGPｺﾞｼｯｸE" panose="020B0900000000000000" pitchFamily="50" charset="-128"/>
                <a:ea typeface="HGPｺﾞｼｯｸE" panose="020B0900000000000000" pitchFamily="50" charset="-128"/>
              </a:rPr>
              <a:t>％</a:t>
            </a:r>
            <a:r>
              <a:rPr kumimoji="1" lang="en-US" altLang="ja-JP" sz="1200" dirty="0">
                <a:latin typeface="HGPｺﾞｼｯｸE" panose="020B0900000000000000" pitchFamily="50" charset="-128"/>
                <a:ea typeface="HGPｺﾞｼｯｸE" panose="020B0900000000000000" pitchFamily="50" charset="-128"/>
              </a:rPr>
              <a:t>)</a:t>
            </a:r>
          </a:p>
        </p:txBody>
      </p:sp>
      <p:sp>
        <p:nvSpPr>
          <p:cNvPr id="39" name="テキスト ボックス 38">
            <a:extLst>
              <a:ext uri="{FF2B5EF4-FFF2-40B4-BE49-F238E27FC236}">
                <a16:creationId xmlns:a16="http://schemas.microsoft.com/office/drawing/2014/main" id="{8824DB18-5E12-CC10-F90B-C685A5CF9445}"/>
              </a:ext>
            </a:extLst>
          </p:cNvPr>
          <p:cNvSpPr txBox="1"/>
          <p:nvPr/>
        </p:nvSpPr>
        <p:spPr>
          <a:xfrm>
            <a:off x="4907370" y="2860110"/>
            <a:ext cx="989841" cy="461665"/>
          </a:xfrm>
          <a:prstGeom prst="rect">
            <a:avLst/>
          </a:prstGeom>
          <a:noFill/>
        </p:spPr>
        <p:txBody>
          <a:bodyPr wrap="square" rtlCol="0">
            <a:spAutoFit/>
          </a:bodyPr>
          <a:lstStyle/>
          <a:p>
            <a:r>
              <a:rPr kumimoji="1" lang="ja-JP" altLang="en-US" sz="1200" dirty="0">
                <a:latin typeface="HGPｺﾞｼｯｸE" panose="020B0900000000000000" pitchFamily="50" charset="-128"/>
                <a:ea typeface="HGPｺﾞｼｯｸE" panose="020B0900000000000000" pitchFamily="50" charset="-128"/>
              </a:rPr>
              <a:t>総務費</a:t>
            </a:r>
            <a:endParaRPr kumimoji="1" lang="en-US" altLang="ja-JP" sz="1200" dirty="0">
              <a:latin typeface="HGPｺﾞｼｯｸE" panose="020B0900000000000000" pitchFamily="50" charset="-128"/>
              <a:ea typeface="HGPｺﾞｼｯｸE" panose="020B0900000000000000" pitchFamily="50" charset="-128"/>
            </a:endParaRPr>
          </a:p>
          <a:p>
            <a:r>
              <a:rPr kumimoji="1" lang="en-US" altLang="ja-JP" sz="1200" dirty="0">
                <a:latin typeface="HGPｺﾞｼｯｸE" panose="020B0900000000000000" pitchFamily="50" charset="-128"/>
                <a:ea typeface="HGPｺﾞｼｯｸE" panose="020B0900000000000000" pitchFamily="50" charset="-128"/>
              </a:rPr>
              <a:t>314</a:t>
            </a:r>
            <a:r>
              <a:rPr kumimoji="1" lang="ja-JP" altLang="en-US" sz="1200" dirty="0">
                <a:latin typeface="HGPｺﾞｼｯｸE" panose="020B0900000000000000" pitchFamily="50" charset="-128"/>
                <a:ea typeface="HGPｺﾞｼｯｸE" panose="020B0900000000000000" pitchFamily="50" charset="-128"/>
              </a:rPr>
              <a:t> </a:t>
            </a:r>
            <a:r>
              <a:rPr kumimoji="1" lang="en-US" altLang="ja-JP" sz="1200" dirty="0">
                <a:latin typeface="HGPｺﾞｼｯｸE" panose="020B0900000000000000" pitchFamily="50" charset="-128"/>
                <a:ea typeface="HGPｺﾞｼｯｸE" panose="020B0900000000000000" pitchFamily="50" charset="-128"/>
              </a:rPr>
              <a:t>(4.5</a:t>
            </a:r>
            <a:r>
              <a:rPr kumimoji="1" lang="ja-JP" altLang="en-US" sz="1200" dirty="0">
                <a:latin typeface="HGPｺﾞｼｯｸE" panose="020B0900000000000000" pitchFamily="50" charset="-128"/>
                <a:ea typeface="HGPｺﾞｼｯｸE" panose="020B0900000000000000" pitchFamily="50" charset="-128"/>
              </a:rPr>
              <a:t>％</a:t>
            </a:r>
            <a:r>
              <a:rPr kumimoji="1" lang="en-US" altLang="ja-JP" sz="1200" dirty="0">
                <a:latin typeface="HGPｺﾞｼｯｸE" panose="020B0900000000000000" pitchFamily="50" charset="-128"/>
                <a:ea typeface="HGPｺﾞｼｯｸE" panose="020B0900000000000000" pitchFamily="50" charset="-128"/>
              </a:rPr>
              <a:t>)</a:t>
            </a:r>
          </a:p>
        </p:txBody>
      </p:sp>
      <p:sp>
        <p:nvSpPr>
          <p:cNvPr id="41" name="テキスト ボックス 40">
            <a:extLst>
              <a:ext uri="{FF2B5EF4-FFF2-40B4-BE49-F238E27FC236}">
                <a16:creationId xmlns:a16="http://schemas.microsoft.com/office/drawing/2014/main" id="{F9783ABE-505A-A497-F93E-3F593E650E6C}"/>
              </a:ext>
            </a:extLst>
          </p:cNvPr>
          <p:cNvSpPr txBox="1"/>
          <p:nvPr/>
        </p:nvSpPr>
        <p:spPr>
          <a:xfrm>
            <a:off x="4468694" y="1777963"/>
            <a:ext cx="1012563" cy="461665"/>
          </a:xfrm>
          <a:prstGeom prst="rect">
            <a:avLst/>
          </a:prstGeom>
          <a:noFill/>
        </p:spPr>
        <p:txBody>
          <a:bodyPr wrap="square" rtlCol="0">
            <a:spAutoFit/>
          </a:bodyPr>
          <a:lstStyle/>
          <a:p>
            <a:pPr algn="ctr"/>
            <a:r>
              <a:rPr kumimoji="1" lang="ja-JP" altLang="en-US" sz="1200" dirty="0">
                <a:latin typeface="HGPｺﾞｼｯｸE" panose="020B0900000000000000" pitchFamily="50" charset="-128"/>
                <a:ea typeface="HGPｺﾞｼｯｸE" panose="020B0900000000000000" pitchFamily="50" charset="-128"/>
              </a:rPr>
              <a:t>災害復旧費</a:t>
            </a:r>
            <a:endParaRPr kumimoji="1" lang="en-US" altLang="ja-JP" sz="1200" dirty="0">
              <a:latin typeface="HGPｺﾞｼｯｸE" panose="020B0900000000000000" pitchFamily="50" charset="-128"/>
              <a:ea typeface="HGPｺﾞｼｯｸE" panose="020B0900000000000000" pitchFamily="50" charset="-128"/>
            </a:endParaRPr>
          </a:p>
          <a:p>
            <a:pPr algn="ctr"/>
            <a:r>
              <a:rPr kumimoji="1" lang="en-US" altLang="ja-JP" sz="1200" dirty="0">
                <a:latin typeface="HGPｺﾞｼｯｸE" panose="020B0900000000000000" pitchFamily="50" charset="-128"/>
                <a:ea typeface="HGPｺﾞｼｯｸE" panose="020B0900000000000000" pitchFamily="50" charset="-128"/>
              </a:rPr>
              <a:t>250</a:t>
            </a:r>
            <a:r>
              <a:rPr kumimoji="1" lang="ja-JP" altLang="en-US" sz="1200" dirty="0">
                <a:latin typeface="HGPｺﾞｼｯｸE" panose="020B0900000000000000" pitchFamily="50" charset="-128"/>
                <a:ea typeface="HGPｺﾞｼｯｸE" panose="020B0900000000000000" pitchFamily="50" charset="-128"/>
              </a:rPr>
              <a:t> </a:t>
            </a:r>
            <a:r>
              <a:rPr kumimoji="1" lang="en-US" altLang="ja-JP" sz="1200" dirty="0">
                <a:latin typeface="HGPｺﾞｼｯｸE" panose="020B0900000000000000" pitchFamily="50" charset="-128"/>
                <a:ea typeface="HGPｺﾞｼｯｸE" panose="020B0900000000000000" pitchFamily="50" charset="-128"/>
              </a:rPr>
              <a:t>(3.6</a:t>
            </a:r>
            <a:r>
              <a:rPr kumimoji="1" lang="ja-JP" altLang="en-US" sz="1200" dirty="0">
                <a:latin typeface="HGPｺﾞｼｯｸE" panose="020B0900000000000000" pitchFamily="50" charset="-128"/>
                <a:ea typeface="HGPｺﾞｼｯｸE" panose="020B0900000000000000" pitchFamily="50" charset="-128"/>
              </a:rPr>
              <a:t>％</a:t>
            </a:r>
            <a:r>
              <a:rPr kumimoji="1" lang="en-US" altLang="ja-JP" sz="1200" dirty="0">
                <a:latin typeface="HGPｺﾞｼｯｸE" panose="020B0900000000000000" pitchFamily="50" charset="-128"/>
                <a:ea typeface="HGPｺﾞｼｯｸE" panose="020B0900000000000000" pitchFamily="50" charset="-128"/>
              </a:rPr>
              <a:t>)</a:t>
            </a:r>
          </a:p>
        </p:txBody>
      </p:sp>
      <p:sp>
        <p:nvSpPr>
          <p:cNvPr id="42" name="テキスト ボックス 41">
            <a:extLst>
              <a:ext uri="{FF2B5EF4-FFF2-40B4-BE49-F238E27FC236}">
                <a16:creationId xmlns:a16="http://schemas.microsoft.com/office/drawing/2014/main" id="{91074651-2486-88A9-6D88-E4C525CE9531}"/>
              </a:ext>
            </a:extLst>
          </p:cNvPr>
          <p:cNvSpPr txBox="1"/>
          <p:nvPr/>
        </p:nvSpPr>
        <p:spPr>
          <a:xfrm>
            <a:off x="5732328" y="2177017"/>
            <a:ext cx="803124" cy="646331"/>
          </a:xfrm>
          <a:prstGeom prst="rect">
            <a:avLst/>
          </a:prstGeom>
          <a:noFill/>
        </p:spPr>
        <p:txBody>
          <a:bodyPr wrap="square" rtlCol="0">
            <a:spAutoFit/>
          </a:bodyPr>
          <a:lstStyle/>
          <a:p>
            <a:pPr algn="ctr"/>
            <a:r>
              <a:rPr kumimoji="1" lang="ja-JP" altLang="en-US" sz="1200" dirty="0">
                <a:latin typeface="HGPｺﾞｼｯｸE" panose="020B0900000000000000" pitchFamily="50" charset="-128"/>
                <a:ea typeface="HGPｺﾞｼｯｸE" panose="020B0900000000000000" pitchFamily="50" charset="-128"/>
              </a:rPr>
              <a:t>その他</a:t>
            </a:r>
            <a:endParaRPr kumimoji="1" lang="en-US" altLang="ja-JP" sz="1200" dirty="0">
              <a:latin typeface="HGPｺﾞｼｯｸE" panose="020B0900000000000000" pitchFamily="50" charset="-128"/>
              <a:ea typeface="HGPｺﾞｼｯｸE" panose="020B0900000000000000" pitchFamily="50" charset="-128"/>
            </a:endParaRPr>
          </a:p>
          <a:p>
            <a:pPr algn="ctr"/>
            <a:r>
              <a:rPr kumimoji="1" lang="en-US" altLang="ja-JP" sz="1200" dirty="0">
                <a:latin typeface="HGPｺﾞｼｯｸE" panose="020B0900000000000000" pitchFamily="50" charset="-128"/>
                <a:ea typeface="HGPｺﾞｼｯｸE" panose="020B0900000000000000" pitchFamily="50" charset="-128"/>
              </a:rPr>
              <a:t>829</a:t>
            </a:r>
          </a:p>
          <a:p>
            <a:pPr algn="ctr"/>
            <a:r>
              <a:rPr kumimoji="1" lang="en-US" altLang="ja-JP" sz="1200" dirty="0">
                <a:latin typeface="HGPｺﾞｼｯｸE" panose="020B0900000000000000" pitchFamily="50" charset="-128"/>
                <a:ea typeface="HGPｺﾞｼｯｸE" panose="020B0900000000000000" pitchFamily="50" charset="-128"/>
              </a:rPr>
              <a:t>(11.8</a:t>
            </a:r>
            <a:r>
              <a:rPr kumimoji="1" lang="ja-JP" altLang="en-US" sz="1200" dirty="0">
                <a:latin typeface="HGPｺﾞｼｯｸE" panose="020B0900000000000000" pitchFamily="50" charset="-128"/>
                <a:ea typeface="HGPｺﾞｼｯｸE" panose="020B0900000000000000" pitchFamily="50" charset="-128"/>
              </a:rPr>
              <a:t>％</a:t>
            </a:r>
            <a:r>
              <a:rPr kumimoji="1" lang="en-US" altLang="ja-JP" sz="1200" dirty="0">
                <a:latin typeface="HGPｺﾞｼｯｸE" panose="020B0900000000000000" pitchFamily="50" charset="-128"/>
                <a:ea typeface="HGPｺﾞｼｯｸE" panose="020B0900000000000000" pitchFamily="50" charset="-128"/>
              </a:rPr>
              <a:t>)</a:t>
            </a:r>
          </a:p>
        </p:txBody>
      </p:sp>
      <p:sp>
        <p:nvSpPr>
          <p:cNvPr id="45" name="テキスト ボックス 44">
            <a:extLst>
              <a:ext uri="{FF2B5EF4-FFF2-40B4-BE49-F238E27FC236}">
                <a16:creationId xmlns:a16="http://schemas.microsoft.com/office/drawing/2014/main" id="{29316A1B-7931-31D4-201B-594191A93853}"/>
              </a:ext>
            </a:extLst>
          </p:cNvPr>
          <p:cNvSpPr txBox="1"/>
          <p:nvPr/>
        </p:nvSpPr>
        <p:spPr>
          <a:xfrm>
            <a:off x="5318492" y="4932406"/>
            <a:ext cx="1210820" cy="646331"/>
          </a:xfrm>
          <a:prstGeom prst="rect">
            <a:avLst/>
          </a:prstGeom>
          <a:noFill/>
        </p:spPr>
        <p:txBody>
          <a:bodyPr wrap="square" rtlCol="0">
            <a:spAutoFit/>
          </a:bodyPr>
          <a:lstStyle/>
          <a:p>
            <a:pPr algn="ctr"/>
            <a:r>
              <a:rPr kumimoji="1" lang="ja-JP" altLang="en-US" sz="1200" dirty="0">
                <a:latin typeface="HGPｺﾞｼｯｸE" panose="020B0900000000000000" pitchFamily="50" charset="-128"/>
                <a:ea typeface="HGPｺﾞｼｯｸE" panose="020B0900000000000000" pitchFamily="50" charset="-128"/>
              </a:rPr>
              <a:t>農林水産業費</a:t>
            </a:r>
            <a:endParaRPr kumimoji="1" lang="en-US" altLang="ja-JP" sz="1200" dirty="0">
              <a:latin typeface="HGPｺﾞｼｯｸE" panose="020B0900000000000000" pitchFamily="50" charset="-128"/>
              <a:ea typeface="HGPｺﾞｼｯｸE" panose="020B0900000000000000" pitchFamily="50" charset="-128"/>
            </a:endParaRPr>
          </a:p>
          <a:p>
            <a:pPr algn="ctr"/>
            <a:r>
              <a:rPr kumimoji="1" lang="en-US" altLang="ja-JP" sz="1200" dirty="0">
                <a:latin typeface="HGPｺﾞｼｯｸE" panose="020B0900000000000000" pitchFamily="50" charset="-128"/>
                <a:ea typeface="HGPｺﾞｼｯｸE" panose="020B0900000000000000" pitchFamily="50" charset="-128"/>
              </a:rPr>
              <a:t>503</a:t>
            </a:r>
          </a:p>
          <a:p>
            <a:pPr algn="ctr"/>
            <a:r>
              <a:rPr kumimoji="1" lang="en-US" altLang="ja-JP" sz="1200" dirty="0">
                <a:latin typeface="HGPｺﾞｼｯｸE" panose="020B0900000000000000" pitchFamily="50" charset="-128"/>
                <a:ea typeface="HGPｺﾞｼｯｸE" panose="020B0900000000000000" pitchFamily="50" charset="-128"/>
              </a:rPr>
              <a:t>(7.2</a:t>
            </a:r>
            <a:r>
              <a:rPr kumimoji="1" lang="ja-JP" altLang="en-US" sz="1200" dirty="0">
                <a:latin typeface="HGPｺﾞｼｯｸE" panose="020B0900000000000000" pitchFamily="50" charset="-128"/>
                <a:ea typeface="HGPｺﾞｼｯｸE" panose="020B0900000000000000" pitchFamily="50" charset="-128"/>
              </a:rPr>
              <a:t>％</a:t>
            </a:r>
            <a:r>
              <a:rPr kumimoji="1" lang="en-US" altLang="ja-JP" sz="1200" dirty="0">
                <a:latin typeface="HGPｺﾞｼｯｸE" panose="020B0900000000000000" pitchFamily="50" charset="-128"/>
                <a:ea typeface="HGPｺﾞｼｯｸE" panose="020B0900000000000000" pitchFamily="50" charset="-128"/>
              </a:rPr>
              <a:t>)</a:t>
            </a:r>
          </a:p>
        </p:txBody>
      </p:sp>
      <p:sp>
        <p:nvSpPr>
          <p:cNvPr id="51" name="テキスト ボックス 50">
            <a:extLst>
              <a:ext uri="{FF2B5EF4-FFF2-40B4-BE49-F238E27FC236}">
                <a16:creationId xmlns:a16="http://schemas.microsoft.com/office/drawing/2014/main" id="{F9EF77D2-6F97-F401-60E4-E83080924C6C}"/>
              </a:ext>
            </a:extLst>
          </p:cNvPr>
          <p:cNvSpPr txBox="1"/>
          <p:nvPr/>
        </p:nvSpPr>
        <p:spPr>
          <a:xfrm>
            <a:off x="6464667" y="4830794"/>
            <a:ext cx="803124" cy="646331"/>
          </a:xfrm>
          <a:prstGeom prst="rect">
            <a:avLst/>
          </a:prstGeom>
          <a:noFill/>
        </p:spPr>
        <p:txBody>
          <a:bodyPr wrap="square" rtlCol="0">
            <a:spAutoFit/>
          </a:bodyPr>
          <a:lstStyle/>
          <a:p>
            <a:pPr algn="ctr"/>
            <a:r>
              <a:rPr kumimoji="1" lang="ja-JP" altLang="en-US" sz="1200" dirty="0">
                <a:latin typeface="HGPｺﾞｼｯｸE" panose="020B0900000000000000" pitchFamily="50" charset="-128"/>
                <a:ea typeface="HGPｺﾞｼｯｸE" panose="020B0900000000000000" pitchFamily="50" charset="-128"/>
              </a:rPr>
              <a:t>土木費</a:t>
            </a:r>
            <a:endParaRPr kumimoji="1" lang="en-US" altLang="ja-JP" sz="1200" dirty="0">
              <a:latin typeface="HGPｺﾞｼｯｸE" panose="020B0900000000000000" pitchFamily="50" charset="-128"/>
              <a:ea typeface="HGPｺﾞｼｯｸE" panose="020B0900000000000000" pitchFamily="50" charset="-128"/>
            </a:endParaRPr>
          </a:p>
          <a:p>
            <a:pPr algn="ctr"/>
            <a:r>
              <a:rPr kumimoji="1" lang="en-US" altLang="ja-JP" sz="1200" dirty="0">
                <a:latin typeface="HGPｺﾞｼｯｸE" panose="020B0900000000000000" pitchFamily="50" charset="-128"/>
                <a:ea typeface="HGPｺﾞｼｯｸE" panose="020B0900000000000000" pitchFamily="50" charset="-128"/>
              </a:rPr>
              <a:t>867</a:t>
            </a:r>
          </a:p>
          <a:p>
            <a:pPr algn="ctr"/>
            <a:r>
              <a:rPr kumimoji="1" lang="en-US" altLang="ja-JP" sz="1200" dirty="0">
                <a:latin typeface="HGPｺﾞｼｯｸE" panose="020B0900000000000000" pitchFamily="50" charset="-128"/>
                <a:ea typeface="HGPｺﾞｼｯｸE" panose="020B0900000000000000" pitchFamily="50" charset="-128"/>
              </a:rPr>
              <a:t>(12.3</a:t>
            </a:r>
            <a:r>
              <a:rPr kumimoji="1" lang="ja-JP" altLang="en-US" sz="1200" dirty="0">
                <a:latin typeface="HGPｺﾞｼｯｸE" panose="020B0900000000000000" pitchFamily="50" charset="-128"/>
                <a:ea typeface="HGPｺﾞｼｯｸE" panose="020B0900000000000000" pitchFamily="50" charset="-128"/>
              </a:rPr>
              <a:t>％</a:t>
            </a:r>
            <a:r>
              <a:rPr kumimoji="1" lang="en-US" altLang="ja-JP" sz="1200" dirty="0">
                <a:latin typeface="HGPｺﾞｼｯｸE" panose="020B0900000000000000" pitchFamily="50" charset="-128"/>
                <a:ea typeface="HGPｺﾞｼｯｸE" panose="020B0900000000000000" pitchFamily="50" charset="-128"/>
              </a:rPr>
              <a:t>)</a:t>
            </a:r>
          </a:p>
        </p:txBody>
      </p:sp>
      <p:grpSp>
        <p:nvGrpSpPr>
          <p:cNvPr id="53" name="グループ化 52">
            <a:extLst>
              <a:ext uri="{FF2B5EF4-FFF2-40B4-BE49-F238E27FC236}">
                <a16:creationId xmlns:a16="http://schemas.microsoft.com/office/drawing/2014/main" id="{F1B7A6B6-FEC2-2B91-BA7D-D9A229891406}"/>
              </a:ext>
            </a:extLst>
          </p:cNvPr>
          <p:cNvGrpSpPr/>
          <p:nvPr/>
        </p:nvGrpSpPr>
        <p:grpSpPr>
          <a:xfrm>
            <a:off x="811884" y="3328597"/>
            <a:ext cx="941375" cy="795511"/>
            <a:chOff x="811884" y="3328597"/>
            <a:chExt cx="941375" cy="795511"/>
          </a:xfrm>
        </p:grpSpPr>
        <p:sp>
          <p:nvSpPr>
            <p:cNvPr id="25" name="テキスト ボックス 24">
              <a:extLst>
                <a:ext uri="{FF2B5EF4-FFF2-40B4-BE49-F238E27FC236}">
                  <a16:creationId xmlns:a16="http://schemas.microsoft.com/office/drawing/2014/main" id="{BF358E8C-A46C-AAF7-A5B8-2E8394D35B9D}"/>
                </a:ext>
              </a:extLst>
            </p:cNvPr>
            <p:cNvSpPr txBox="1"/>
            <p:nvPr/>
          </p:nvSpPr>
          <p:spPr>
            <a:xfrm>
              <a:off x="811884" y="3385444"/>
              <a:ext cx="941375" cy="738664"/>
            </a:xfrm>
            <a:prstGeom prst="rect">
              <a:avLst/>
            </a:prstGeom>
            <a:noFill/>
          </p:spPr>
          <p:txBody>
            <a:bodyPr wrap="square" rtlCol="0" anchor="ctr" anchorCtr="0">
              <a:spAutoFit/>
            </a:bodyPr>
            <a:lstStyle/>
            <a:p>
              <a:pPr algn="ctr"/>
              <a:r>
                <a:rPr kumimoji="1" lang="ja-JP" altLang="en-US" sz="1400" dirty="0">
                  <a:latin typeface="HGPｺﾞｼｯｸE" panose="020B0900000000000000" pitchFamily="50" charset="-128"/>
                  <a:ea typeface="HGPｺﾞｼｯｸE" panose="020B0900000000000000" pitchFamily="50" charset="-128"/>
                </a:rPr>
                <a:t>依存財源</a:t>
              </a:r>
              <a:endParaRPr kumimoji="1" lang="en-US" altLang="ja-JP" sz="1400" dirty="0">
                <a:latin typeface="HGPｺﾞｼｯｸE" panose="020B0900000000000000" pitchFamily="50" charset="-128"/>
                <a:ea typeface="HGPｺﾞｼｯｸE" panose="020B0900000000000000" pitchFamily="50" charset="-128"/>
              </a:endParaRPr>
            </a:p>
            <a:p>
              <a:pPr algn="ctr"/>
              <a:r>
                <a:rPr kumimoji="1" lang="en-US" altLang="ja-JP" sz="1400" dirty="0">
                  <a:latin typeface="HGPｺﾞｼｯｸE" panose="020B0900000000000000" pitchFamily="50" charset="-128"/>
                  <a:ea typeface="HGPｺﾞｼｯｸE" panose="020B0900000000000000" pitchFamily="50" charset="-128"/>
                </a:rPr>
                <a:t>3,808</a:t>
              </a:r>
            </a:p>
            <a:p>
              <a:pPr algn="ctr"/>
              <a:r>
                <a:rPr kumimoji="1" lang="en-US" altLang="ja-JP" sz="1400" dirty="0">
                  <a:latin typeface="HGPｺﾞｼｯｸE" panose="020B0900000000000000" pitchFamily="50" charset="-128"/>
                  <a:ea typeface="HGPｺﾞｼｯｸE" panose="020B0900000000000000" pitchFamily="50" charset="-128"/>
                </a:rPr>
                <a:t>(54.2</a:t>
              </a:r>
              <a:r>
                <a:rPr kumimoji="1" lang="ja-JP" altLang="en-US" sz="1400" dirty="0">
                  <a:latin typeface="HGPｺﾞｼｯｸE" panose="020B0900000000000000" pitchFamily="50" charset="-128"/>
                  <a:ea typeface="HGPｺﾞｼｯｸE" panose="020B0900000000000000" pitchFamily="50" charset="-128"/>
                </a:rPr>
                <a:t>％</a:t>
              </a:r>
              <a:r>
                <a:rPr kumimoji="1" lang="en-US" altLang="ja-JP" sz="1400" dirty="0">
                  <a:latin typeface="HGPｺﾞｼｯｸE" panose="020B0900000000000000" pitchFamily="50" charset="-128"/>
                  <a:ea typeface="HGPｺﾞｼｯｸE" panose="020B0900000000000000" pitchFamily="50" charset="-128"/>
                </a:rPr>
                <a:t>)</a:t>
              </a:r>
              <a:endParaRPr kumimoji="1" lang="en-US" altLang="ja-JP" sz="1000" dirty="0">
                <a:latin typeface="HGPｺﾞｼｯｸE" panose="020B0900000000000000" pitchFamily="50" charset="-128"/>
                <a:ea typeface="HGPｺﾞｼｯｸE" panose="020B0900000000000000" pitchFamily="50" charset="-128"/>
              </a:endParaRPr>
            </a:p>
          </p:txBody>
        </p:sp>
        <p:sp>
          <p:nvSpPr>
            <p:cNvPr id="52" name="テキスト ボックス 51">
              <a:extLst>
                <a:ext uri="{FF2B5EF4-FFF2-40B4-BE49-F238E27FC236}">
                  <a16:creationId xmlns:a16="http://schemas.microsoft.com/office/drawing/2014/main" id="{50E39F56-FA46-EAE7-3333-3909800A378F}"/>
                </a:ext>
              </a:extLst>
            </p:cNvPr>
            <p:cNvSpPr txBox="1"/>
            <p:nvPr/>
          </p:nvSpPr>
          <p:spPr>
            <a:xfrm>
              <a:off x="903683" y="3328597"/>
              <a:ext cx="785793" cy="200055"/>
            </a:xfrm>
            <a:prstGeom prst="rect">
              <a:avLst/>
            </a:prstGeom>
            <a:noFill/>
          </p:spPr>
          <p:txBody>
            <a:bodyPr wrap="none" rtlCol="0">
              <a:spAutoFit/>
            </a:bodyPr>
            <a:lstStyle/>
            <a:p>
              <a:r>
                <a:rPr kumimoji="1" lang="ja-JP" altLang="en-US" sz="700" dirty="0"/>
                <a:t>いぞんざいげん</a:t>
              </a:r>
            </a:p>
          </p:txBody>
        </p:sp>
      </p:grpSp>
      <p:grpSp>
        <p:nvGrpSpPr>
          <p:cNvPr id="63" name="グループ化 62">
            <a:extLst>
              <a:ext uri="{FF2B5EF4-FFF2-40B4-BE49-F238E27FC236}">
                <a16:creationId xmlns:a16="http://schemas.microsoft.com/office/drawing/2014/main" id="{D81E4BAC-FC80-DD57-4A53-9F44D0CF6E9C}"/>
              </a:ext>
            </a:extLst>
          </p:cNvPr>
          <p:cNvGrpSpPr/>
          <p:nvPr/>
        </p:nvGrpSpPr>
        <p:grpSpPr>
          <a:xfrm>
            <a:off x="2586957" y="2747753"/>
            <a:ext cx="903771" cy="798153"/>
            <a:chOff x="2586957" y="2747753"/>
            <a:chExt cx="903771" cy="798153"/>
          </a:xfrm>
        </p:grpSpPr>
        <p:sp>
          <p:nvSpPr>
            <p:cNvPr id="34" name="テキスト ボックス 33">
              <a:extLst>
                <a:ext uri="{FF2B5EF4-FFF2-40B4-BE49-F238E27FC236}">
                  <a16:creationId xmlns:a16="http://schemas.microsoft.com/office/drawing/2014/main" id="{F3C72EAA-E2F8-EF88-EA39-FD4466E29A81}"/>
                </a:ext>
              </a:extLst>
            </p:cNvPr>
            <p:cNvSpPr txBox="1"/>
            <p:nvPr/>
          </p:nvSpPr>
          <p:spPr>
            <a:xfrm>
              <a:off x="2586957" y="2807242"/>
              <a:ext cx="903771" cy="738664"/>
            </a:xfrm>
            <a:prstGeom prst="rect">
              <a:avLst/>
            </a:prstGeom>
            <a:noFill/>
          </p:spPr>
          <p:txBody>
            <a:bodyPr wrap="square" rtlCol="0" anchor="ctr" anchorCtr="0">
              <a:spAutoFit/>
            </a:bodyPr>
            <a:lstStyle/>
            <a:p>
              <a:pPr algn="ctr"/>
              <a:r>
                <a:rPr kumimoji="1" lang="ja-JP" altLang="en-US" sz="1400" dirty="0">
                  <a:latin typeface="HGPｺﾞｼｯｸE" panose="020B0900000000000000" pitchFamily="50" charset="-128"/>
                  <a:ea typeface="HGPｺﾞｼｯｸE" panose="020B0900000000000000" pitchFamily="50" charset="-128"/>
                </a:rPr>
                <a:t>自主財源</a:t>
              </a:r>
              <a:endParaRPr kumimoji="1" lang="en-US" altLang="ja-JP" sz="1400" dirty="0">
                <a:latin typeface="HGPｺﾞｼｯｸE" panose="020B0900000000000000" pitchFamily="50" charset="-128"/>
                <a:ea typeface="HGPｺﾞｼｯｸE" panose="020B0900000000000000" pitchFamily="50" charset="-128"/>
              </a:endParaRPr>
            </a:p>
            <a:p>
              <a:pPr algn="ctr"/>
              <a:r>
                <a:rPr kumimoji="1" lang="en-US" altLang="ja-JP" sz="1400" dirty="0">
                  <a:latin typeface="HGPｺﾞｼｯｸE" panose="020B0900000000000000" pitchFamily="50" charset="-128"/>
                  <a:ea typeface="HGPｺﾞｼｯｸE" panose="020B0900000000000000" pitchFamily="50" charset="-128"/>
                </a:rPr>
                <a:t>3,219</a:t>
              </a:r>
            </a:p>
            <a:p>
              <a:pPr algn="ctr"/>
              <a:r>
                <a:rPr kumimoji="1" lang="en-US" altLang="ja-JP" sz="1400" dirty="0">
                  <a:latin typeface="HGPｺﾞｼｯｸE" panose="020B0900000000000000" pitchFamily="50" charset="-128"/>
                  <a:ea typeface="HGPｺﾞｼｯｸE" panose="020B0900000000000000" pitchFamily="50" charset="-128"/>
                </a:rPr>
                <a:t>(45.8</a:t>
              </a:r>
              <a:r>
                <a:rPr kumimoji="1" lang="ja-JP" altLang="en-US" sz="1400" dirty="0">
                  <a:latin typeface="HGPｺﾞｼｯｸE" panose="020B0900000000000000" pitchFamily="50" charset="-128"/>
                  <a:ea typeface="HGPｺﾞｼｯｸE" panose="020B0900000000000000" pitchFamily="50" charset="-128"/>
                </a:rPr>
                <a:t>％</a:t>
              </a:r>
              <a:r>
                <a:rPr kumimoji="1" lang="en-US" altLang="ja-JP" sz="1400" dirty="0">
                  <a:latin typeface="HGPｺﾞｼｯｸE" panose="020B0900000000000000" pitchFamily="50" charset="-128"/>
                  <a:ea typeface="HGPｺﾞｼｯｸE" panose="020B0900000000000000" pitchFamily="50" charset="-128"/>
                </a:rPr>
                <a:t>)</a:t>
              </a:r>
              <a:endParaRPr kumimoji="1" lang="en-US" altLang="ja-JP" sz="900" dirty="0">
                <a:latin typeface="HGPｺﾞｼｯｸE" panose="020B0900000000000000" pitchFamily="50" charset="-128"/>
                <a:ea typeface="HGPｺﾞｼｯｸE" panose="020B0900000000000000" pitchFamily="50" charset="-128"/>
              </a:endParaRPr>
            </a:p>
          </p:txBody>
        </p:sp>
        <p:sp>
          <p:nvSpPr>
            <p:cNvPr id="54" name="テキスト ボックス 53">
              <a:extLst>
                <a:ext uri="{FF2B5EF4-FFF2-40B4-BE49-F238E27FC236}">
                  <a16:creationId xmlns:a16="http://schemas.microsoft.com/office/drawing/2014/main" id="{4C98C9A8-C0BE-A59A-62DE-581C1127A995}"/>
                </a:ext>
              </a:extLst>
            </p:cNvPr>
            <p:cNvSpPr txBox="1"/>
            <p:nvPr/>
          </p:nvSpPr>
          <p:spPr>
            <a:xfrm>
              <a:off x="2950768" y="2747753"/>
              <a:ext cx="526106" cy="200055"/>
            </a:xfrm>
            <a:prstGeom prst="rect">
              <a:avLst/>
            </a:prstGeom>
            <a:noFill/>
          </p:spPr>
          <p:txBody>
            <a:bodyPr wrap="none" rtlCol="0">
              <a:spAutoFit/>
            </a:bodyPr>
            <a:lstStyle/>
            <a:p>
              <a:r>
                <a:rPr kumimoji="1" lang="ja-JP" altLang="en-US" sz="700" dirty="0"/>
                <a:t>ざいげん</a:t>
              </a:r>
            </a:p>
          </p:txBody>
        </p:sp>
      </p:grpSp>
      <p:grpSp>
        <p:nvGrpSpPr>
          <p:cNvPr id="62" name="グループ化 61">
            <a:extLst>
              <a:ext uri="{FF2B5EF4-FFF2-40B4-BE49-F238E27FC236}">
                <a16:creationId xmlns:a16="http://schemas.microsoft.com/office/drawing/2014/main" id="{BBF01D87-DCD5-ED94-68F9-B0ECC60FE74F}"/>
              </a:ext>
            </a:extLst>
          </p:cNvPr>
          <p:cNvGrpSpPr/>
          <p:nvPr/>
        </p:nvGrpSpPr>
        <p:grpSpPr>
          <a:xfrm>
            <a:off x="1860278" y="4879023"/>
            <a:ext cx="757351" cy="804361"/>
            <a:chOff x="1860278" y="4879023"/>
            <a:chExt cx="757351" cy="804361"/>
          </a:xfrm>
        </p:grpSpPr>
        <p:sp>
          <p:nvSpPr>
            <p:cNvPr id="32" name="テキスト ボックス 31">
              <a:extLst>
                <a:ext uri="{FF2B5EF4-FFF2-40B4-BE49-F238E27FC236}">
                  <a16:creationId xmlns:a16="http://schemas.microsoft.com/office/drawing/2014/main" id="{226B5828-9E28-1BC3-4675-B8B7D1100D8C}"/>
                </a:ext>
              </a:extLst>
            </p:cNvPr>
            <p:cNvSpPr txBox="1"/>
            <p:nvPr/>
          </p:nvSpPr>
          <p:spPr>
            <a:xfrm>
              <a:off x="1860278" y="4944720"/>
              <a:ext cx="757351" cy="738664"/>
            </a:xfrm>
            <a:prstGeom prst="rect">
              <a:avLst/>
            </a:prstGeom>
            <a:noFill/>
          </p:spPr>
          <p:txBody>
            <a:bodyPr wrap="square" rtlCol="0" anchor="ctr" anchorCtr="0">
              <a:spAutoFit/>
            </a:bodyPr>
            <a:lstStyle/>
            <a:p>
              <a:pPr algn="ctr"/>
              <a:r>
                <a:rPr kumimoji="1" lang="ja-JP" altLang="en-US" sz="1400" dirty="0">
                  <a:latin typeface="HGPｺﾞｼｯｸE" panose="020B0900000000000000" pitchFamily="50" charset="-128"/>
                  <a:ea typeface="HGPｺﾞｼｯｸE" panose="020B0900000000000000" pitchFamily="50" charset="-128"/>
                </a:rPr>
                <a:t>県債</a:t>
              </a:r>
              <a:endParaRPr kumimoji="1" lang="en-US" altLang="ja-JP" sz="1400" dirty="0">
                <a:latin typeface="HGPｺﾞｼｯｸE" panose="020B0900000000000000" pitchFamily="50" charset="-128"/>
                <a:ea typeface="HGPｺﾞｼｯｸE" panose="020B0900000000000000" pitchFamily="50" charset="-128"/>
              </a:endParaRPr>
            </a:p>
            <a:p>
              <a:pPr algn="ctr"/>
              <a:r>
                <a:rPr kumimoji="1" lang="en-US" altLang="ja-JP" sz="1400" dirty="0">
                  <a:latin typeface="HGPｺﾞｼｯｸE" panose="020B0900000000000000" pitchFamily="50" charset="-128"/>
                  <a:ea typeface="HGPｺﾞｼｯｸE" panose="020B0900000000000000" pitchFamily="50" charset="-128"/>
                </a:rPr>
                <a:t>650</a:t>
              </a:r>
            </a:p>
            <a:p>
              <a:pPr algn="ctr"/>
              <a:r>
                <a:rPr kumimoji="1" lang="en-US" altLang="ja-JP" sz="1400" dirty="0">
                  <a:latin typeface="HGPｺﾞｼｯｸE" panose="020B0900000000000000" pitchFamily="50" charset="-128"/>
                  <a:ea typeface="HGPｺﾞｼｯｸE" panose="020B0900000000000000" pitchFamily="50" charset="-128"/>
                </a:rPr>
                <a:t>(9.3</a:t>
              </a:r>
              <a:r>
                <a:rPr kumimoji="1" lang="ja-JP" altLang="en-US" sz="1400" dirty="0">
                  <a:latin typeface="HGPｺﾞｼｯｸE" panose="020B0900000000000000" pitchFamily="50" charset="-128"/>
                  <a:ea typeface="HGPｺﾞｼｯｸE" panose="020B0900000000000000" pitchFamily="50" charset="-128"/>
                </a:rPr>
                <a:t>％</a:t>
              </a:r>
              <a:r>
                <a:rPr kumimoji="1" lang="en-US" altLang="ja-JP" sz="1400" dirty="0">
                  <a:latin typeface="HGPｺﾞｼｯｸE" panose="020B0900000000000000" pitchFamily="50" charset="-128"/>
                  <a:ea typeface="HGPｺﾞｼｯｸE" panose="020B0900000000000000" pitchFamily="50" charset="-128"/>
                </a:rPr>
                <a:t>)</a:t>
              </a:r>
              <a:endParaRPr kumimoji="1" lang="en-US" altLang="ja-JP" sz="1200" dirty="0">
                <a:latin typeface="HGPｺﾞｼｯｸE" panose="020B0900000000000000" pitchFamily="50" charset="-128"/>
                <a:ea typeface="HGPｺﾞｼｯｸE" panose="020B0900000000000000" pitchFamily="50" charset="-128"/>
              </a:endParaRPr>
            </a:p>
          </p:txBody>
        </p:sp>
        <p:sp>
          <p:nvSpPr>
            <p:cNvPr id="55" name="テキスト ボックス 54">
              <a:extLst>
                <a:ext uri="{FF2B5EF4-FFF2-40B4-BE49-F238E27FC236}">
                  <a16:creationId xmlns:a16="http://schemas.microsoft.com/office/drawing/2014/main" id="{0027FC78-27A2-FF0A-41E0-B8F4A2ED26A0}"/>
                </a:ext>
              </a:extLst>
            </p:cNvPr>
            <p:cNvSpPr txBox="1"/>
            <p:nvPr/>
          </p:nvSpPr>
          <p:spPr>
            <a:xfrm>
              <a:off x="2163823" y="4879023"/>
              <a:ext cx="340158" cy="200055"/>
            </a:xfrm>
            <a:prstGeom prst="rect">
              <a:avLst/>
            </a:prstGeom>
            <a:noFill/>
          </p:spPr>
          <p:txBody>
            <a:bodyPr wrap="none" rtlCol="0">
              <a:spAutoFit/>
            </a:bodyPr>
            <a:lstStyle/>
            <a:p>
              <a:r>
                <a:rPr kumimoji="1" lang="ja-JP" altLang="en-US" sz="700" dirty="0"/>
                <a:t>さい</a:t>
              </a:r>
            </a:p>
          </p:txBody>
        </p:sp>
      </p:grpSp>
      <p:grpSp>
        <p:nvGrpSpPr>
          <p:cNvPr id="61" name="グループ化 60">
            <a:extLst>
              <a:ext uri="{FF2B5EF4-FFF2-40B4-BE49-F238E27FC236}">
                <a16:creationId xmlns:a16="http://schemas.microsoft.com/office/drawing/2014/main" id="{24D63652-183D-49BB-F9BB-ECEBE710FC26}"/>
              </a:ext>
            </a:extLst>
          </p:cNvPr>
          <p:cNvGrpSpPr/>
          <p:nvPr/>
        </p:nvGrpSpPr>
        <p:grpSpPr>
          <a:xfrm>
            <a:off x="3429125" y="3492565"/>
            <a:ext cx="852941" cy="805104"/>
            <a:chOff x="3407819" y="3205916"/>
            <a:chExt cx="852941" cy="805104"/>
          </a:xfrm>
        </p:grpSpPr>
        <p:sp>
          <p:nvSpPr>
            <p:cNvPr id="29" name="テキスト ボックス 28">
              <a:extLst>
                <a:ext uri="{FF2B5EF4-FFF2-40B4-BE49-F238E27FC236}">
                  <a16:creationId xmlns:a16="http://schemas.microsoft.com/office/drawing/2014/main" id="{96DF4C23-A1A9-0139-E6C7-14D5A83301FB}"/>
                </a:ext>
              </a:extLst>
            </p:cNvPr>
            <p:cNvSpPr txBox="1"/>
            <p:nvPr/>
          </p:nvSpPr>
          <p:spPr>
            <a:xfrm>
              <a:off x="3407819" y="3272356"/>
              <a:ext cx="852941" cy="738664"/>
            </a:xfrm>
            <a:prstGeom prst="rect">
              <a:avLst/>
            </a:prstGeom>
            <a:noFill/>
          </p:spPr>
          <p:txBody>
            <a:bodyPr wrap="square" rtlCol="0" anchor="ctr" anchorCtr="0">
              <a:spAutoFit/>
            </a:bodyPr>
            <a:lstStyle/>
            <a:p>
              <a:pPr algn="ctr"/>
              <a:r>
                <a:rPr kumimoji="1" lang="ja-JP" altLang="en-US" sz="1400" dirty="0">
                  <a:latin typeface="HGPｺﾞｼｯｸE" panose="020B0900000000000000" pitchFamily="50" charset="-128"/>
                  <a:ea typeface="HGPｺﾞｼｯｸE" panose="020B0900000000000000" pitchFamily="50" charset="-128"/>
                </a:rPr>
                <a:t>諸収入</a:t>
              </a:r>
              <a:endParaRPr kumimoji="1" lang="en-US" altLang="ja-JP" sz="1400" dirty="0">
                <a:latin typeface="HGPｺﾞｼｯｸE" panose="020B0900000000000000" pitchFamily="50" charset="-128"/>
                <a:ea typeface="HGPｺﾞｼｯｸE" panose="020B0900000000000000" pitchFamily="50" charset="-128"/>
              </a:endParaRPr>
            </a:p>
            <a:p>
              <a:pPr algn="ctr"/>
              <a:r>
                <a:rPr kumimoji="1" lang="en-US" altLang="ja-JP" sz="1400" dirty="0">
                  <a:latin typeface="HGPｺﾞｼｯｸE" panose="020B0900000000000000" pitchFamily="50" charset="-128"/>
                  <a:ea typeface="HGPｺﾞｼｯｸE" panose="020B0900000000000000" pitchFamily="50" charset="-128"/>
                </a:rPr>
                <a:t>705</a:t>
              </a:r>
            </a:p>
            <a:p>
              <a:pPr algn="ctr"/>
              <a:r>
                <a:rPr kumimoji="1" lang="en-US" altLang="ja-JP" sz="1400" dirty="0">
                  <a:latin typeface="HGPｺﾞｼｯｸE" panose="020B0900000000000000" pitchFamily="50" charset="-128"/>
                  <a:ea typeface="HGPｺﾞｼｯｸE" panose="020B0900000000000000" pitchFamily="50" charset="-128"/>
                </a:rPr>
                <a:t>(10.0</a:t>
              </a:r>
              <a:r>
                <a:rPr kumimoji="1" lang="ja-JP" altLang="en-US" sz="1400" dirty="0">
                  <a:latin typeface="HGPｺﾞｼｯｸE" panose="020B0900000000000000" pitchFamily="50" charset="-128"/>
                  <a:ea typeface="HGPｺﾞｼｯｸE" panose="020B0900000000000000" pitchFamily="50" charset="-128"/>
                </a:rPr>
                <a:t>％</a:t>
              </a:r>
              <a:r>
                <a:rPr kumimoji="1" lang="en-US" altLang="ja-JP" sz="1400" dirty="0">
                  <a:latin typeface="HGPｺﾞｼｯｸE" panose="020B0900000000000000" pitchFamily="50" charset="-128"/>
                  <a:ea typeface="HGPｺﾞｼｯｸE" panose="020B0900000000000000" pitchFamily="50" charset="-128"/>
                </a:rPr>
                <a:t>)</a:t>
              </a:r>
            </a:p>
          </p:txBody>
        </p:sp>
        <p:sp>
          <p:nvSpPr>
            <p:cNvPr id="56" name="テキスト ボックス 55">
              <a:extLst>
                <a:ext uri="{FF2B5EF4-FFF2-40B4-BE49-F238E27FC236}">
                  <a16:creationId xmlns:a16="http://schemas.microsoft.com/office/drawing/2014/main" id="{AE9EA2A9-38B6-6A4B-7495-19DF42E38755}"/>
                </a:ext>
              </a:extLst>
            </p:cNvPr>
            <p:cNvSpPr txBox="1"/>
            <p:nvPr/>
          </p:nvSpPr>
          <p:spPr>
            <a:xfrm>
              <a:off x="3476874" y="3205916"/>
              <a:ext cx="755335" cy="200055"/>
            </a:xfrm>
            <a:prstGeom prst="rect">
              <a:avLst/>
            </a:prstGeom>
            <a:noFill/>
          </p:spPr>
          <p:txBody>
            <a:bodyPr wrap="none" rtlCol="0">
              <a:spAutoFit/>
            </a:bodyPr>
            <a:lstStyle/>
            <a:p>
              <a:r>
                <a:rPr kumimoji="1" lang="ja-JP" altLang="en-US" sz="700" dirty="0"/>
                <a:t>しょしゅうにゅう</a:t>
              </a:r>
            </a:p>
          </p:txBody>
        </p:sp>
      </p:grpSp>
      <p:grpSp>
        <p:nvGrpSpPr>
          <p:cNvPr id="59" name="グループ化 58">
            <a:extLst>
              <a:ext uri="{FF2B5EF4-FFF2-40B4-BE49-F238E27FC236}">
                <a16:creationId xmlns:a16="http://schemas.microsoft.com/office/drawing/2014/main" id="{8B4586A5-2281-DFD2-CE26-06F61C462D43}"/>
              </a:ext>
            </a:extLst>
          </p:cNvPr>
          <p:cNvGrpSpPr/>
          <p:nvPr/>
        </p:nvGrpSpPr>
        <p:grpSpPr>
          <a:xfrm>
            <a:off x="7624973" y="3380724"/>
            <a:ext cx="803124" cy="711569"/>
            <a:chOff x="7231605" y="4319390"/>
            <a:chExt cx="803124" cy="711569"/>
          </a:xfrm>
        </p:grpSpPr>
        <p:sp>
          <p:nvSpPr>
            <p:cNvPr id="36" name="テキスト ボックス 35">
              <a:extLst>
                <a:ext uri="{FF2B5EF4-FFF2-40B4-BE49-F238E27FC236}">
                  <a16:creationId xmlns:a16="http://schemas.microsoft.com/office/drawing/2014/main" id="{501B1574-0912-36F6-E8A9-5ACC5364C9E9}"/>
                </a:ext>
              </a:extLst>
            </p:cNvPr>
            <p:cNvSpPr txBox="1"/>
            <p:nvPr/>
          </p:nvSpPr>
          <p:spPr>
            <a:xfrm>
              <a:off x="7231605" y="4384628"/>
              <a:ext cx="803124" cy="646331"/>
            </a:xfrm>
            <a:prstGeom prst="rect">
              <a:avLst/>
            </a:prstGeom>
            <a:noFill/>
          </p:spPr>
          <p:txBody>
            <a:bodyPr wrap="square" rtlCol="0">
              <a:spAutoFit/>
            </a:bodyPr>
            <a:lstStyle/>
            <a:p>
              <a:pPr algn="ctr"/>
              <a:r>
                <a:rPr kumimoji="1" lang="ja-JP" altLang="en-US" sz="1200" dirty="0">
                  <a:latin typeface="HGPｺﾞｼｯｸE" panose="020B0900000000000000" pitchFamily="50" charset="-128"/>
                  <a:ea typeface="HGPｺﾞｼｯｸE" panose="020B0900000000000000" pitchFamily="50" charset="-128"/>
                </a:rPr>
                <a:t>公債費</a:t>
              </a:r>
              <a:endParaRPr kumimoji="1" lang="en-US" altLang="ja-JP" sz="1200" dirty="0">
                <a:latin typeface="HGPｺﾞｼｯｸE" panose="020B0900000000000000" pitchFamily="50" charset="-128"/>
                <a:ea typeface="HGPｺﾞｼｯｸE" panose="020B0900000000000000" pitchFamily="50" charset="-128"/>
              </a:endParaRPr>
            </a:p>
            <a:p>
              <a:pPr algn="ctr"/>
              <a:r>
                <a:rPr kumimoji="1" lang="en-US" altLang="ja-JP" sz="1200" dirty="0">
                  <a:latin typeface="HGPｺﾞｼｯｸE" panose="020B0900000000000000" pitchFamily="50" charset="-128"/>
                  <a:ea typeface="HGPｺﾞｼｯｸE" panose="020B0900000000000000" pitchFamily="50" charset="-128"/>
                </a:rPr>
                <a:t>828</a:t>
              </a:r>
            </a:p>
            <a:p>
              <a:pPr algn="ctr"/>
              <a:r>
                <a:rPr kumimoji="1" lang="en-US" altLang="ja-JP" sz="1200" dirty="0">
                  <a:latin typeface="HGPｺﾞｼｯｸE" panose="020B0900000000000000" pitchFamily="50" charset="-128"/>
                  <a:ea typeface="HGPｺﾞｼｯｸE" panose="020B0900000000000000" pitchFamily="50" charset="-128"/>
                </a:rPr>
                <a:t>(11.8</a:t>
              </a:r>
              <a:r>
                <a:rPr kumimoji="1" lang="ja-JP" altLang="en-US" sz="1200" dirty="0">
                  <a:latin typeface="HGPｺﾞｼｯｸE" panose="020B0900000000000000" pitchFamily="50" charset="-128"/>
                  <a:ea typeface="HGPｺﾞｼｯｸE" panose="020B0900000000000000" pitchFamily="50" charset="-128"/>
                </a:rPr>
                <a:t>％</a:t>
              </a:r>
              <a:r>
                <a:rPr kumimoji="1" lang="en-US" altLang="ja-JP" sz="1200" dirty="0">
                  <a:latin typeface="HGPｺﾞｼｯｸE" panose="020B0900000000000000" pitchFamily="50" charset="-128"/>
                  <a:ea typeface="HGPｺﾞｼｯｸE" panose="020B0900000000000000" pitchFamily="50" charset="-128"/>
                </a:rPr>
                <a:t>)</a:t>
              </a:r>
            </a:p>
          </p:txBody>
        </p:sp>
        <p:sp>
          <p:nvSpPr>
            <p:cNvPr id="57" name="テキスト ボックス 56">
              <a:extLst>
                <a:ext uri="{FF2B5EF4-FFF2-40B4-BE49-F238E27FC236}">
                  <a16:creationId xmlns:a16="http://schemas.microsoft.com/office/drawing/2014/main" id="{B91FB9D2-7794-0650-0D41-9CE4DD5DF037}"/>
                </a:ext>
              </a:extLst>
            </p:cNvPr>
            <p:cNvSpPr txBox="1"/>
            <p:nvPr/>
          </p:nvSpPr>
          <p:spPr>
            <a:xfrm>
              <a:off x="7321413" y="4319390"/>
              <a:ext cx="474810" cy="200055"/>
            </a:xfrm>
            <a:prstGeom prst="rect">
              <a:avLst/>
            </a:prstGeom>
            <a:noFill/>
          </p:spPr>
          <p:txBody>
            <a:bodyPr wrap="none" rtlCol="0">
              <a:spAutoFit/>
            </a:bodyPr>
            <a:lstStyle/>
            <a:p>
              <a:r>
                <a:rPr kumimoji="1" lang="ja-JP" altLang="en-US" sz="700" dirty="0"/>
                <a:t>こうさい</a:t>
              </a:r>
            </a:p>
          </p:txBody>
        </p:sp>
      </p:grpSp>
      <p:grpSp>
        <p:nvGrpSpPr>
          <p:cNvPr id="60" name="グループ化 59">
            <a:extLst>
              <a:ext uri="{FF2B5EF4-FFF2-40B4-BE49-F238E27FC236}">
                <a16:creationId xmlns:a16="http://schemas.microsoft.com/office/drawing/2014/main" id="{E3BA2430-B22A-0370-E05F-4822D88081AE}"/>
              </a:ext>
            </a:extLst>
          </p:cNvPr>
          <p:cNvGrpSpPr/>
          <p:nvPr/>
        </p:nvGrpSpPr>
        <p:grpSpPr>
          <a:xfrm>
            <a:off x="4469986" y="3192400"/>
            <a:ext cx="989841" cy="530529"/>
            <a:chOff x="4758837" y="2631822"/>
            <a:chExt cx="989841" cy="530529"/>
          </a:xfrm>
        </p:grpSpPr>
        <p:sp>
          <p:nvSpPr>
            <p:cNvPr id="40" name="テキスト ボックス 39">
              <a:extLst>
                <a:ext uri="{FF2B5EF4-FFF2-40B4-BE49-F238E27FC236}">
                  <a16:creationId xmlns:a16="http://schemas.microsoft.com/office/drawing/2014/main" id="{411BC15C-88D4-AFBA-5163-9B0C8B4E43D2}"/>
                </a:ext>
              </a:extLst>
            </p:cNvPr>
            <p:cNvSpPr txBox="1"/>
            <p:nvPr/>
          </p:nvSpPr>
          <p:spPr>
            <a:xfrm>
              <a:off x="4758837" y="2700686"/>
              <a:ext cx="989841" cy="461665"/>
            </a:xfrm>
            <a:prstGeom prst="rect">
              <a:avLst/>
            </a:prstGeom>
            <a:noFill/>
          </p:spPr>
          <p:txBody>
            <a:bodyPr wrap="square" rtlCol="0">
              <a:spAutoFit/>
            </a:bodyPr>
            <a:lstStyle/>
            <a:p>
              <a:r>
                <a:rPr kumimoji="1" lang="ja-JP" altLang="en-US" sz="1200" dirty="0">
                  <a:latin typeface="HGPｺﾞｼｯｸE" panose="020B0900000000000000" pitchFamily="50" charset="-128"/>
                  <a:ea typeface="HGPｺﾞｼｯｸE" panose="020B0900000000000000" pitchFamily="50" charset="-128"/>
                </a:rPr>
                <a:t>警察費</a:t>
              </a:r>
              <a:endParaRPr kumimoji="1" lang="en-US" altLang="ja-JP" sz="1200" dirty="0">
                <a:latin typeface="HGPｺﾞｼｯｸE" panose="020B0900000000000000" pitchFamily="50" charset="-128"/>
                <a:ea typeface="HGPｺﾞｼｯｸE" panose="020B0900000000000000" pitchFamily="50" charset="-128"/>
              </a:endParaRPr>
            </a:p>
            <a:p>
              <a:r>
                <a:rPr kumimoji="1" lang="en-US" altLang="ja-JP" sz="1200" dirty="0">
                  <a:latin typeface="HGPｺﾞｼｯｸE" panose="020B0900000000000000" pitchFamily="50" charset="-128"/>
                  <a:ea typeface="HGPｺﾞｼｯｸE" panose="020B0900000000000000" pitchFamily="50" charset="-128"/>
                </a:rPr>
                <a:t>282</a:t>
              </a:r>
              <a:r>
                <a:rPr kumimoji="1" lang="ja-JP" altLang="en-US" sz="1200" dirty="0">
                  <a:latin typeface="HGPｺﾞｼｯｸE" panose="020B0900000000000000" pitchFamily="50" charset="-128"/>
                  <a:ea typeface="HGPｺﾞｼｯｸE" panose="020B0900000000000000" pitchFamily="50" charset="-128"/>
                </a:rPr>
                <a:t> </a:t>
              </a:r>
              <a:r>
                <a:rPr kumimoji="1" lang="en-US" altLang="ja-JP" sz="1200" dirty="0">
                  <a:latin typeface="HGPｺﾞｼｯｸE" panose="020B0900000000000000" pitchFamily="50" charset="-128"/>
                  <a:ea typeface="HGPｺﾞｼｯｸE" panose="020B0900000000000000" pitchFamily="50" charset="-128"/>
                </a:rPr>
                <a:t>(4.0</a:t>
              </a:r>
              <a:r>
                <a:rPr kumimoji="1" lang="ja-JP" altLang="en-US" sz="1200" dirty="0">
                  <a:latin typeface="HGPｺﾞｼｯｸE" panose="020B0900000000000000" pitchFamily="50" charset="-128"/>
                  <a:ea typeface="HGPｺﾞｼｯｸE" panose="020B0900000000000000" pitchFamily="50" charset="-128"/>
                </a:rPr>
                <a:t>％</a:t>
              </a:r>
              <a:r>
                <a:rPr kumimoji="1" lang="en-US" altLang="ja-JP" sz="1200" dirty="0">
                  <a:latin typeface="HGPｺﾞｼｯｸE" panose="020B0900000000000000" pitchFamily="50" charset="-128"/>
                  <a:ea typeface="HGPｺﾞｼｯｸE" panose="020B0900000000000000" pitchFamily="50" charset="-128"/>
                </a:rPr>
                <a:t>)</a:t>
              </a:r>
            </a:p>
          </p:txBody>
        </p:sp>
        <p:sp>
          <p:nvSpPr>
            <p:cNvPr id="58" name="テキスト ボックス 57">
              <a:extLst>
                <a:ext uri="{FF2B5EF4-FFF2-40B4-BE49-F238E27FC236}">
                  <a16:creationId xmlns:a16="http://schemas.microsoft.com/office/drawing/2014/main" id="{0B0DDFA9-C902-91A0-3953-85521EC354F9}"/>
                </a:ext>
              </a:extLst>
            </p:cNvPr>
            <p:cNvSpPr txBox="1"/>
            <p:nvPr/>
          </p:nvSpPr>
          <p:spPr>
            <a:xfrm>
              <a:off x="4758837" y="2631822"/>
              <a:ext cx="510076" cy="200055"/>
            </a:xfrm>
            <a:prstGeom prst="rect">
              <a:avLst/>
            </a:prstGeom>
            <a:noFill/>
          </p:spPr>
          <p:txBody>
            <a:bodyPr wrap="none" rtlCol="0">
              <a:spAutoFit/>
            </a:bodyPr>
            <a:lstStyle/>
            <a:p>
              <a:r>
                <a:rPr kumimoji="1" lang="ja-JP" altLang="en-US" sz="700" dirty="0"/>
                <a:t>けいさつ</a:t>
              </a:r>
            </a:p>
          </p:txBody>
        </p:sp>
      </p:grpSp>
    </p:spTree>
    <p:extLst>
      <p:ext uri="{BB962C8B-B14F-4D97-AF65-F5344CB8AC3E}">
        <p14:creationId xmlns:p14="http://schemas.microsoft.com/office/powerpoint/2010/main" val="4041129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博物館全景">
            <a:extLst>
              <a:ext uri="{FF2B5EF4-FFF2-40B4-BE49-F238E27FC236}">
                <a16:creationId xmlns:a16="http://schemas.microsoft.com/office/drawing/2014/main" id="{44BFF1BC-1FC6-43B2-8414-97E8BDBAB20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8993" y="1078707"/>
            <a:ext cx="2598636" cy="2122093"/>
          </a:xfrm>
          <a:prstGeom prst="ellipse">
            <a:avLst/>
          </a:prstGeom>
          <a:noFill/>
          <a:ln>
            <a:noFill/>
          </a:ln>
        </p:spPr>
      </p:pic>
      <p:pic>
        <p:nvPicPr>
          <p:cNvPr id="4" name="図 3" descr="シルエット, 抽象 が含まれている画像&#10;&#10;AI 生成コンテンツは誤りを含む可能性があります。">
            <a:extLst>
              <a:ext uri="{FF2B5EF4-FFF2-40B4-BE49-F238E27FC236}">
                <a16:creationId xmlns:a16="http://schemas.microsoft.com/office/drawing/2014/main" id="{839496C3-7614-8AAA-58C9-02154CCC546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7531" y="1659054"/>
            <a:ext cx="3288292" cy="3288292"/>
          </a:xfrm>
          <a:prstGeom prst="rect">
            <a:avLst/>
          </a:prstGeom>
          <a:noFill/>
          <a:ln>
            <a:noFill/>
          </a:ln>
        </p:spPr>
      </p:pic>
      <p:sp>
        <p:nvSpPr>
          <p:cNvPr id="2" name="Text Box 12">
            <a:extLst>
              <a:ext uri="{FF2B5EF4-FFF2-40B4-BE49-F238E27FC236}">
                <a16:creationId xmlns:a16="http://schemas.microsoft.com/office/drawing/2014/main" id="{12689584-81BD-A45B-3487-7FC322544A47}"/>
              </a:ext>
            </a:extLst>
          </p:cNvPr>
          <p:cNvSpPr txBox="1">
            <a:spLocks noChangeArrowheads="1"/>
          </p:cNvSpPr>
          <p:nvPr/>
        </p:nvSpPr>
        <p:spPr bwMode="auto">
          <a:xfrm>
            <a:off x="839740" y="75788"/>
            <a:ext cx="670247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税金の使い道（大分県内の公共施設）</a:t>
            </a:r>
          </a:p>
        </p:txBody>
      </p:sp>
      <p:sp>
        <p:nvSpPr>
          <p:cNvPr id="3" name="スライド番号プレースホルダー 16400">
            <a:extLst>
              <a:ext uri="{FF2B5EF4-FFF2-40B4-BE49-F238E27FC236}">
                <a16:creationId xmlns:a16="http://schemas.microsoft.com/office/drawing/2014/main" id="{6DC04100-697F-4A40-B8B9-B76CDB0CEE2E}"/>
              </a:ext>
            </a:extLst>
          </p:cNvPr>
          <p:cNvSpPr>
            <a:spLocks noGrp="1"/>
          </p:cNvSpPr>
          <p:nvPr>
            <p:ph type="sldNum" sz="quarter" idx="4"/>
          </p:nvPr>
        </p:nvSpPr>
        <p:spPr>
          <a:xfrm>
            <a:off x="8628484" y="6574636"/>
            <a:ext cx="419472" cy="189374"/>
          </a:xfrm>
        </p:spPr>
        <p:txBody>
          <a:bodyPr/>
          <a:lstStyle/>
          <a:p>
            <a:pPr>
              <a:defRPr/>
            </a:pPr>
            <a:fld id="{12C3962C-59A4-486A-8D44-A9781E017F69}" type="slidenum">
              <a:rPr lang="en-US" altLang="ja-JP" smtClean="0"/>
              <a:pPr>
                <a:defRPr/>
              </a:pPr>
              <a:t>13</a:t>
            </a:fld>
            <a:endParaRPr lang="en-US" altLang="ja-JP" dirty="0"/>
          </a:p>
        </p:txBody>
      </p:sp>
      <p:grpSp>
        <p:nvGrpSpPr>
          <p:cNvPr id="11" name="グループ化 10">
            <a:extLst>
              <a:ext uri="{FF2B5EF4-FFF2-40B4-BE49-F238E27FC236}">
                <a16:creationId xmlns:a16="http://schemas.microsoft.com/office/drawing/2014/main" id="{13447CEB-C9D1-A2AF-9700-9DB75CF2EED3}"/>
              </a:ext>
            </a:extLst>
          </p:cNvPr>
          <p:cNvGrpSpPr/>
          <p:nvPr/>
        </p:nvGrpSpPr>
        <p:grpSpPr>
          <a:xfrm>
            <a:off x="1502549" y="4718767"/>
            <a:ext cx="6893306" cy="1950556"/>
            <a:chOff x="1110184" y="4430101"/>
            <a:chExt cx="6893306" cy="1950556"/>
          </a:xfrm>
        </p:grpSpPr>
        <p:pic>
          <p:nvPicPr>
            <p:cNvPr id="12" name="図 11" descr="挿絵 が含まれている画像&#10;&#10;AI によって生成されたコンテンツは間違っている可能性があります。">
              <a:extLst>
                <a:ext uri="{FF2B5EF4-FFF2-40B4-BE49-F238E27FC236}">
                  <a16:creationId xmlns:a16="http://schemas.microsoft.com/office/drawing/2014/main" id="{2E527426-3926-764A-8BCF-7B1A88765F24}"/>
                </a:ext>
              </a:extLst>
            </p:cNvPr>
            <p:cNvPicPr>
              <a:picLocks noChangeAspect="1"/>
            </p:cNvPicPr>
            <p:nvPr/>
          </p:nvPicPr>
          <p:blipFill>
            <a:blip r:embed="rId4">
              <a:extLst>
                <a:ext uri="{28A0092B-C50C-407E-A947-70E740481C1C}">
                  <a14:useLocalDpi xmlns:a14="http://schemas.microsoft.com/office/drawing/2010/main" val="0"/>
                </a:ext>
              </a:extLst>
            </a:blip>
            <a:srcRect l="-1" r="-5370" b="16102"/>
            <a:stretch/>
          </p:blipFill>
          <p:spPr>
            <a:xfrm rot="249840">
              <a:off x="5718240" y="4651717"/>
              <a:ext cx="799370" cy="1272952"/>
            </a:xfrm>
            <a:prstGeom prst="rect">
              <a:avLst/>
            </a:prstGeom>
          </p:spPr>
        </p:pic>
        <p:pic>
          <p:nvPicPr>
            <p:cNvPr id="13" name="図 12" descr="人形, 挿絵 が含まれている画像&#10;&#10;AI によって生成されたコンテンツは間違っている可能性があります。">
              <a:extLst>
                <a:ext uri="{FF2B5EF4-FFF2-40B4-BE49-F238E27FC236}">
                  <a16:creationId xmlns:a16="http://schemas.microsoft.com/office/drawing/2014/main" id="{81F2CBEB-4FFF-25C8-3D83-ACC61E1A59E3}"/>
                </a:ext>
              </a:extLst>
            </p:cNvPr>
            <p:cNvPicPr>
              <a:picLocks noChangeAspect="1"/>
            </p:cNvPicPr>
            <p:nvPr/>
          </p:nvPicPr>
          <p:blipFill>
            <a:blip r:embed="rId5">
              <a:extLst>
                <a:ext uri="{28A0092B-C50C-407E-A947-70E740481C1C}">
                  <a14:useLocalDpi xmlns:a14="http://schemas.microsoft.com/office/drawing/2010/main" val="0"/>
                </a:ext>
              </a:extLst>
            </a:blip>
            <a:srcRect b="20688"/>
            <a:stretch/>
          </p:blipFill>
          <p:spPr>
            <a:xfrm rot="212761">
              <a:off x="5072513" y="4430101"/>
              <a:ext cx="793387" cy="1603106"/>
            </a:xfrm>
            <a:prstGeom prst="rect">
              <a:avLst/>
            </a:prstGeom>
          </p:spPr>
        </p:pic>
        <p:sp>
          <p:nvSpPr>
            <p:cNvPr id="14" name="角丸四角形 43">
              <a:extLst>
                <a:ext uri="{FF2B5EF4-FFF2-40B4-BE49-F238E27FC236}">
                  <a16:creationId xmlns:a16="http://schemas.microsoft.com/office/drawing/2014/main" id="{10D11400-E044-A043-A6EA-C46021FCDA8E}"/>
                </a:ext>
              </a:extLst>
            </p:cNvPr>
            <p:cNvSpPr/>
            <p:nvPr/>
          </p:nvSpPr>
          <p:spPr>
            <a:xfrm>
              <a:off x="1110184" y="5731761"/>
              <a:ext cx="6387921" cy="648896"/>
            </a:xfrm>
            <a:prstGeom prst="roundRect">
              <a:avLst>
                <a:gd name="adj" fmla="val 6743"/>
              </a:avLst>
            </a:prstGeom>
            <a:solidFill>
              <a:schemeClr val="bg1"/>
            </a:solidFill>
            <a:ln w="22225" cap="rnd">
              <a:solidFill>
                <a:srgbClr val="FF808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Text Box 18">
              <a:extLst>
                <a:ext uri="{FF2B5EF4-FFF2-40B4-BE49-F238E27FC236}">
                  <a16:creationId xmlns:a16="http://schemas.microsoft.com/office/drawing/2014/main" id="{F509784C-2069-2E37-E648-1A1C79DF7065}"/>
                </a:ext>
              </a:extLst>
            </p:cNvPr>
            <p:cNvSpPr txBox="1">
              <a:spLocks noChangeArrowheads="1"/>
            </p:cNvSpPr>
            <p:nvPr/>
          </p:nvSpPr>
          <p:spPr bwMode="auto">
            <a:xfrm>
              <a:off x="1224399" y="5917709"/>
              <a:ext cx="677909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spc="110" dirty="0">
                  <a:ea typeface="HGPｺﾞｼｯｸE" panose="020B0900000000000000" pitchFamily="50" charset="-128"/>
                </a:rPr>
                <a:t>みんなの住んでいる街には、ほかにはどんなものがあるかな？</a:t>
              </a:r>
              <a:endParaRPr lang="en-US" altLang="ja-JP" sz="1600" spc="110" dirty="0">
                <a:ea typeface="HGPｺﾞｼｯｸE" panose="020B0900000000000000" pitchFamily="50" charset="-128"/>
              </a:endParaRPr>
            </a:p>
          </p:txBody>
        </p:sp>
      </p:grpSp>
      <p:grpSp>
        <p:nvGrpSpPr>
          <p:cNvPr id="27" name="グループ化 26">
            <a:extLst>
              <a:ext uri="{FF2B5EF4-FFF2-40B4-BE49-F238E27FC236}">
                <a16:creationId xmlns:a16="http://schemas.microsoft.com/office/drawing/2014/main" id="{8F12056C-EC97-1E76-A702-CCB6E623C71F}"/>
              </a:ext>
            </a:extLst>
          </p:cNvPr>
          <p:cNvGrpSpPr/>
          <p:nvPr/>
        </p:nvGrpSpPr>
        <p:grpSpPr>
          <a:xfrm>
            <a:off x="312684" y="798371"/>
            <a:ext cx="752978" cy="642173"/>
            <a:chOff x="415356" y="1428021"/>
            <a:chExt cx="752978" cy="642173"/>
          </a:xfrm>
        </p:grpSpPr>
        <p:sp>
          <p:nvSpPr>
            <p:cNvPr id="25" name="円/楕円 74">
              <a:extLst>
                <a:ext uri="{FF2B5EF4-FFF2-40B4-BE49-F238E27FC236}">
                  <a16:creationId xmlns:a16="http://schemas.microsoft.com/office/drawing/2014/main" id="{146C78B2-11CD-539B-3DEA-7EE9E77A8F07}"/>
                </a:ext>
              </a:extLst>
            </p:cNvPr>
            <p:cNvSpPr/>
            <p:nvPr/>
          </p:nvSpPr>
          <p:spPr>
            <a:xfrm>
              <a:off x="464801" y="1428021"/>
              <a:ext cx="654088" cy="642173"/>
            </a:xfrm>
            <a:prstGeom prst="ellipse">
              <a:avLst/>
            </a:prstGeom>
            <a:solidFill>
              <a:srgbClr val="5C4900"/>
            </a:solid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00"/>
            </a:p>
          </p:txBody>
        </p:sp>
        <p:sp>
          <p:nvSpPr>
            <p:cNvPr id="23" name="テキスト ボックス 22">
              <a:extLst>
                <a:ext uri="{FF2B5EF4-FFF2-40B4-BE49-F238E27FC236}">
                  <a16:creationId xmlns:a16="http://schemas.microsoft.com/office/drawing/2014/main" id="{ADDA9188-984B-9569-75BD-FE1E8A2A97BC}"/>
                </a:ext>
              </a:extLst>
            </p:cNvPr>
            <p:cNvSpPr txBox="1"/>
            <p:nvPr/>
          </p:nvSpPr>
          <p:spPr>
            <a:xfrm>
              <a:off x="415356" y="1601593"/>
              <a:ext cx="752978" cy="246221"/>
            </a:xfrm>
            <a:prstGeom prst="rect">
              <a:avLst/>
            </a:prstGeom>
            <a:noFill/>
          </p:spPr>
          <p:txBody>
            <a:bodyPr wrap="square">
              <a:spAutoFit/>
            </a:bodyPr>
            <a:lstStyle/>
            <a:p>
              <a:pPr algn="ctr"/>
              <a:r>
                <a:rPr kumimoji="1" lang="ja-JP" altLang="en-US" sz="1000" dirty="0">
                  <a:solidFill>
                    <a:schemeClr val="bg1"/>
                  </a:solidFill>
                </a:rPr>
                <a:t>宇佐市</a:t>
              </a:r>
            </a:p>
          </p:txBody>
        </p:sp>
      </p:grpSp>
      <p:sp>
        <p:nvSpPr>
          <p:cNvPr id="28" name="角丸四角形 73">
            <a:extLst>
              <a:ext uri="{FF2B5EF4-FFF2-40B4-BE49-F238E27FC236}">
                <a16:creationId xmlns:a16="http://schemas.microsoft.com/office/drawing/2014/main" id="{9DBD9B2D-3D6C-1446-E9FD-CCD7DC42A813}"/>
              </a:ext>
            </a:extLst>
          </p:cNvPr>
          <p:cNvSpPr/>
          <p:nvPr/>
        </p:nvSpPr>
        <p:spPr>
          <a:xfrm>
            <a:off x="612767" y="3129391"/>
            <a:ext cx="2117727" cy="334920"/>
          </a:xfrm>
          <a:prstGeom prst="roundRect">
            <a:avLst>
              <a:gd name="adj" fmla="val 50000"/>
            </a:avLst>
          </a:prstGeom>
          <a:solidFill>
            <a:srgbClr val="F56C62"/>
          </a:solid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18000" rtlCol="0" anchor="ctr"/>
          <a:lstStyle/>
          <a:p>
            <a:pPr algn="ctr"/>
            <a:r>
              <a:rPr kumimoji="1" lang="ja-JP" altLang="en-US" sz="1400" dirty="0">
                <a:latin typeface="HGPｺﾞｼｯｸE" panose="020B0900000000000000" pitchFamily="50" charset="-128"/>
                <a:ea typeface="HGPｺﾞｼｯｸE" panose="020B0900000000000000" pitchFamily="50" charset="-128"/>
              </a:rPr>
              <a:t>大分県立歴史博物館</a:t>
            </a:r>
            <a:endParaRPr kumimoji="1" lang="en-US" altLang="ja-JP" sz="1400" dirty="0">
              <a:latin typeface="HGPｺﾞｼｯｸE" panose="020B0900000000000000" pitchFamily="50" charset="-128"/>
              <a:ea typeface="HGPｺﾞｼｯｸE" panose="020B0900000000000000" pitchFamily="50" charset="-128"/>
            </a:endParaRPr>
          </a:p>
        </p:txBody>
      </p:sp>
      <p:sp>
        <p:nvSpPr>
          <p:cNvPr id="33" name="角丸四角形 73">
            <a:extLst>
              <a:ext uri="{FF2B5EF4-FFF2-40B4-BE49-F238E27FC236}">
                <a16:creationId xmlns:a16="http://schemas.microsoft.com/office/drawing/2014/main" id="{E0B931F3-48F6-C3E8-B1FB-62EB5AE988E1}"/>
              </a:ext>
            </a:extLst>
          </p:cNvPr>
          <p:cNvSpPr/>
          <p:nvPr/>
        </p:nvSpPr>
        <p:spPr>
          <a:xfrm>
            <a:off x="6475960" y="3788097"/>
            <a:ext cx="2117727" cy="334920"/>
          </a:xfrm>
          <a:prstGeom prst="roundRect">
            <a:avLst>
              <a:gd name="adj" fmla="val 50000"/>
            </a:avLst>
          </a:prstGeom>
          <a:solidFill>
            <a:srgbClr val="F56C62"/>
          </a:solid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18000" rtlCol="0" anchor="ctr"/>
          <a:lstStyle/>
          <a:p>
            <a:pPr algn="ctr"/>
            <a:r>
              <a:rPr kumimoji="1" lang="ja-JP" altLang="en-US" sz="1400" dirty="0">
                <a:latin typeface="HGPｺﾞｼｯｸE" panose="020B0900000000000000" pitchFamily="50" charset="-128"/>
                <a:ea typeface="HGPｺﾞｼｯｸE" panose="020B0900000000000000" pitchFamily="50" charset="-128"/>
              </a:rPr>
              <a:t>大分市立美術館</a:t>
            </a:r>
            <a:endParaRPr kumimoji="1" lang="en-US" altLang="ja-JP" sz="1400" dirty="0">
              <a:latin typeface="HGPｺﾞｼｯｸE" panose="020B0900000000000000" pitchFamily="50" charset="-128"/>
              <a:ea typeface="HGPｺﾞｼｯｸE" panose="020B0900000000000000" pitchFamily="50" charset="-128"/>
            </a:endParaRPr>
          </a:p>
        </p:txBody>
      </p:sp>
      <p:cxnSp>
        <p:nvCxnSpPr>
          <p:cNvPr id="39" name="直線コネクタ 38">
            <a:extLst>
              <a:ext uri="{FF2B5EF4-FFF2-40B4-BE49-F238E27FC236}">
                <a16:creationId xmlns:a16="http://schemas.microsoft.com/office/drawing/2014/main" id="{3A3DF7A7-D72B-3489-44C9-7C72CA9CA471}"/>
              </a:ext>
            </a:extLst>
          </p:cNvPr>
          <p:cNvCxnSpPr>
            <a:cxnSpLocks/>
          </p:cNvCxnSpPr>
          <p:nvPr/>
        </p:nvCxnSpPr>
        <p:spPr>
          <a:xfrm flipH="1">
            <a:off x="3519055" y="4159225"/>
            <a:ext cx="2342516" cy="588266"/>
          </a:xfrm>
          <a:prstGeom prst="line">
            <a:avLst/>
          </a:prstGeom>
          <a:ln w="15875">
            <a:solidFill>
              <a:srgbClr val="5C4800"/>
            </a:solidFill>
            <a:prstDash val="dash"/>
          </a:ln>
        </p:spPr>
        <p:style>
          <a:lnRef idx="2">
            <a:schemeClr val="accent1"/>
          </a:lnRef>
          <a:fillRef idx="0">
            <a:schemeClr val="accent1"/>
          </a:fillRef>
          <a:effectRef idx="1">
            <a:schemeClr val="accent1"/>
          </a:effectRef>
          <a:fontRef idx="minor">
            <a:schemeClr val="tx1"/>
          </a:fontRef>
        </p:style>
      </p:cxnSp>
      <p:cxnSp>
        <p:nvCxnSpPr>
          <p:cNvPr id="41" name="直線コネクタ 40">
            <a:extLst>
              <a:ext uri="{FF2B5EF4-FFF2-40B4-BE49-F238E27FC236}">
                <a16:creationId xmlns:a16="http://schemas.microsoft.com/office/drawing/2014/main" id="{6E86F1F1-2F28-85A2-CBE1-2F3BD95F072C}"/>
              </a:ext>
            </a:extLst>
          </p:cNvPr>
          <p:cNvCxnSpPr>
            <a:cxnSpLocks/>
          </p:cNvCxnSpPr>
          <p:nvPr/>
        </p:nvCxnSpPr>
        <p:spPr>
          <a:xfrm flipV="1">
            <a:off x="2927629" y="2139753"/>
            <a:ext cx="1690975" cy="31165"/>
          </a:xfrm>
          <a:prstGeom prst="line">
            <a:avLst/>
          </a:prstGeom>
          <a:ln w="15875">
            <a:solidFill>
              <a:srgbClr val="5C4800"/>
            </a:solidFill>
            <a:prstDash val="dash"/>
          </a:ln>
        </p:spPr>
        <p:style>
          <a:lnRef idx="2">
            <a:schemeClr val="accent1"/>
          </a:lnRef>
          <a:fillRef idx="0">
            <a:schemeClr val="accent1"/>
          </a:fillRef>
          <a:effectRef idx="1">
            <a:schemeClr val="accent1"/>
          </a:effectRef>
          <a:fontRef idx="minor">
            <a:schemeClr val="tx1"/>
          </a:fontRef>
        </p:style>
      </p:cxnSp>
      <p:sp>
        <p:nvSpPr>
          <p:cNvPr id="43" name="テキスト ボックス 42">
            <a:extLst>
              <a:ext uri="{FF2B5EF4-FFF2-40B4-BE49-F238E27FC236}">
                <a16:creationId xmlns:a16="http://schemas.microsoft.com/office/drawing/2014/main" id="{C8804FE3-3C08-94AF-F8AF-6B39094EEF37}"/>
              </a:ext>
            </a:extLst>
          </p:cNvPr>
          <p:cNvSpPr txBox="1"/>
          <p:nvPr/>
        </p:nvSpPr>
        <p:spPr>
          <a:xfrm>
            <a:off x="3096711" y="855875"/>
            <a:ext cx="3199595" cy="802784"/>
          </a:xfrm>
          <a:prstGeom prst="rect">
            <a:avLst/>
          </a:prstGeom>
          <a:noFill/>
        </p:spPr>
        <p:txBody>
          <a:bodyPr wrap="none" lIns="0" tIns="0" rIns="0" bIns="0" rtlCol="0">
            <a:spAutoFit/>
          </a:bodyPr>
          <a:lstStyle/>
          <a:p>
            <a:pPr algn="ctr">
              <a:spcBef>
                <a:spcPts val="0"/>
              </a:spcBef>
              <a:spcAft>
                <a:spcPts val="500"/>
              </a:spcAft>
            </a:pPr>
            <a:r>
              <a:rPr lang="ja-JP" altLang="en-US" sz="2400" dirty="0">
                <a:solidFill>
                  <a:srgbClr val="5C4900"/>
                </a:solidFill>
                <a:latin typeface="HGPｺﾞｼｯｸE" panose="020B0900000000000000" pitchFamily="50" charset="-128"/>
                <a:ea typeface="HGPｺﾞｼｯｸE" panose="020B0900000000000000" pitchFamily="50" charset="-128"/>
              </a:rPr>
              <a:t>身近なまちの施設に</a:t>
            </a:r>
          </a:p>
          <a:p>
            <a:pPr algn="ctr">
              <a:spcBef>
                <a:spcPts val="0"/>
              </a:spcBef>
              <a:spcAft>
                <a:spcPts val="500"/>
              </a:spcAft>
            </a:pPr>
            <a:r>
              <a:rPr lang="ja-JP" altLang="en-US" sz="2400" dirty="0">
                <a:solidFill>
                  <a:srgbClr val="5C4900"/>
                </a:solidFill>
                <a:latin typeface="HGPｺﾞｼｯｸE" panose="020B0900000000000000" pitchFamily="50" charset="-128"/>
                <a:ea typeface="HGPｺﾞｼｯｸE" panose="020B0900000000000000" pitchFamily="50" charset="-128"/>
              </a:rPr>
              <a:t>税金が使われています。</a:t>
            </a:r>
          </a:p>
        </p:txBody>
      </p:sp>
      <p:pic>
        <p:nvPicPr>
          <p:cNvPr id="17" name="グラフィックス 16">
            <a:extLst>
              <a:ext uri="{FF2B5EF4-FFF2-40B4-BE49-F238E27FC236}">
                <a16:creationId xmlns:a16="http://schemas.microsoft.com/office/drawing/2014/main" id="{85C77DAF-093E-D8A9-DB56-65BBB95424A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05635" y="3902513"/>
            <a:ext cx="311872" cy="404278"/>
          </a:xfrm>
          <a:prstGeom prst="rect">
            <a:avLst/>
          </a:prstGeom>
        </p:spPr>
      </p:pic>
      <p:cxnSp>
        <p:nvCxnSpPr>
          <p:cNvPr id="34" name="直線コネクタ 33">
            <a:extLst>
              <a:ext uri="{FF2B5EF4-FFF2-40B4-BE49-F238E27FC236}">
                <a16:creationId xmlns:a16="http://schemas.microsoft.com/office/drawing/2014/main" id="{F4CA5030-4362-1EED-A39E-A93637D7929E}"/>
              </a:ext>
            </a:extLst>
          </p:cNvPr>
          <p:cNvCxnSpPr>
            <a:cxnSpLocks/>
          </p:cNvCxnSpPr>
          <p:nvPr/>
        </p:nvCxnSpPr>
        <p:spPr>
          <a:xfrm flipV="1">
            <a:off x="5360848" y="3288145"/>
            <a:ext cx="855225" cy="8706"/>
          </a:xfrm>
          <a:prstGeom prst="line">
            <a:avLst/>
          </a:prstGeom>
          <a:ln w="15875">
            <a:solidFill>
              <a:srgbClr val="5C4800"/>
            </a:solidFill>
            <a:prstDash val="dash"/>
          </a:ln>
        </p:spPr>
        <p:style>
          <a:lnRef idx="2">
            <a:schemeClr val="accent1"/>
          </a:lnRef>
          <a:fillRef idx="0">
            <a:schemeClr val="accent1"/>
          </a:fillRef>
          <a:effectRef idx="1">
            <a:schemeClr val="accent1"/>
          </a:effectRef>
          <a:fontRef idx="minor">
            <a:schemeClr val="tx1"/>
          </a:fontRef>
        </p:style>
      </p:cxnSp>
      <p:pic>
        <p:nvPicPr>
          <p:cNvPr id="16" name="グラフィックス 15">
            <a:extLst>
              <a:ext uri="{FF2B5EF4-FFF2-40B4-BE49-F238E27FC236}">
                <a16:creationId xmlns:a16="http://schemas.microsoft.com/office/drawing/2014/main" id="{E4AC2A58-F5E3-3F9F-6E98-5A62225A3B2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583240" y="1840222"/>
            <a:ext cx="311872" cy="404278"/>
          </a:xfrm>
          <a:prstGeom prst="rect">
            <a:avLst/>
          </a:prstGeom>
        </p:spPr>
      </p:pic>
      <p:pic>
        <p:nvPicPr>
          <p:cNvPr id="18" name="グラフィックス 17">
            <a:extLst>
              <a:ext uri="{FF2B5EF4-FFF2-40B4-BE49-F238E27FC236}">
                <a16:creationId xmlns:a16="http://schemas.microsoft.com/office/drawing/2014/main" id="{FAA2630A-AF10-4FBC-B05F-42501A8AC12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04912" y="2929518"/>
            <a:ext cx="311872" cy="404278"/>
          </a:xfrm>
          <a:prstGeom prst="rect">
            <a:avLst/>
          </a:prstGeom>
        </p:spPr>
      </p:pic>
      <p:sp>
        <p:nvSpPr>
          <p:cNvPr id="47" name="角丸四角形 31">
            <a:extLst>
              <a:ext uri="{FF2B5EF4-FFF2-40B4-BE49-F238E27FC236}">
                <a16:creationId xmlns:a16="http://schemas.microsoft.com/office/drawing/2014/main" id="{9B8BCDE3-7775-DECF-E7C8-64D6B67A1C4D}"/>
              </a:ext>
            </a:extLst>
          </p:cNvPr>
          <p:cNvSpPr/>
          <p:nvPr/>
        </p:nvSpPr>
        <p:spPr>
          <a:xfrm>
            <a:off x="7324437" y="847350"/>
            <a:ext cx="1819564" cy="17025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r>
              <a:rPr lang="en-US" altLang="ja-JP" sz="1000" spc="300" dirty="0">
                <a:solidFill>
                  <a:schemeClr val="tx1"/>
                </a:solidFill>
              </a:rPr>
              <a:t>※</a:t>
            </a:r>
            <a:r>
              <a:rPr lang="ja-JP" altLang="en-US" sz="1000" dirty="0">
                <a:solidFill>
                  <a:schemeClr val="tx1"/>
                </a:solidFill>
              </a:rPr>
              <a:t>〇〇市は所在地を表します。</a:t>
            </a:r>
            <a:endParaRPr lang="en-US" altLang="ja-JP" sz="1000" dirty="0">
              <a:solidFill>
                <a:schemeClr val="tx1"/>
              </a:solidFill>
            </a:endParaRPr>
          </a:p>
        </p:txBody>
      </p:sp>
      <p:pic>
        <p:nvPicPr>
          <p:cNvPr id="5" name="図 4" descr="建物の前の広場にいる人&#10;&#10;AI 生成コンテンツは誤りを含む可能性があります。">
            <a:extLst>
              <a:ext uri="{FF2B5EF4-FFF2-40B4-BE49-F238E27FC236}">
                <a16:creationId xmlns:a16="http://schemas.microsoft.com/office/drawing/2014/main" id="{CF28C0A6-431F-CF50-9537-92AD4526A6B5}"/>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72862" y="1901263"/>
            <a:ext cx="2874272" cy="1917428"/>
          </a:xfrm>
          <a:prstGeom prst="ellipse">
            <a:avLst/>
          </a:prstGeom>
          <a:noFill/>
          <a:ln>
            <a:noFill/>
          </a:ln>
        </p:spPr>
      </p:pic>
      <p:pic>
        <p:nvPicPr>
          <p:cNvPr id="7" name="図 6" descr="建物の前の道路を走るトラック&#10;&#10;AI 生成コンテンツは誤りを含む可能性があります。">
            <a:extLst>
              <a:ext uri="{FF2B5EF4-FFF2-40B4-BE49-F238E27FC236}">
                <a16:creationId xmlns:a16="http://schemas.microsoft.com/office/drawing/2014/main" id="{DAAC0958-6871-DC06-4384-711D1F04B407}"/>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9061" y="4176162"/>
            <a:ext cx="3282950" cy="1193165"/>
          </a:xfrm>
          <a:prstGeom prst="ellipse">
            <a:avLst/>
          </a:prstGeom>
          <a:noFill/>
          <a:ln>
            <a:noFill/>
          </a:ln>
        </p:spPr>
      </p:pic>
      <p:grpSp>
        <p:nvGrpSpPr>
          <p:cNvPr id="29" name="グループ化 28">
            <a:extLst>
              <a:ext uri="{FF2B5EF4-FFF2-40B4-BE49-F238E27FC236}">
                <a16:creationId xmlns:a16="http://schemas.microsoft.com/office/drawing/2014/main" id="{73662810-500D-E206-CA10-F8F646441686}"/>
              </a:ext>
            </a:extLst>
          </p:cNvPr>
          <p:cNvGrpSpPr/>
          <p:nvPr/>
        </p:nvGrpSpPr>
        <p:grpSpPr>
          <a:xfrm>
            <a:off x="6267087" y="1519136"/>
            <a:ext cx="752978" cy="642173"/>
            <a:chOff x="415356" y="1428021"/>
            <a:chExt cx="752978" cy="642173"/>
          </a:xfrm>
        </p:grpSpPr>
        <p:sp>
          <p:nvSpPr>
            <p:cNvPr id="30" name="円/楕円 74">
              <a:extLst>
                <a:ext uri="{FF2B5EF4-FFF2-40B4-BE49-F238E27FC236}">
                  <a16:creationId xmlns:a16="http://schemas.microsoft.com/office/drawing/2014/main" id="{7CB34DEA-21F1-EE9C-E6FC-E045FB749CFF}"/>
                </a:ext>
              </a:extLst>
            </p:cNvPr>
            <p:cNvSpPr/>
            <p:nvPr/>
          </p:nvSpPr>
          <p:spPr>
            <a:xfrm>
              <a:off x="464801" y="1428021"/>
              <a:ext cx="654088" cy="642173"/>
            </a:xfrm>
            <a:prstGeom prst="ellipse">
              <a:avLst/>
            </a:prstGeom>
            <a:solidFill>
              <a:srgbClr val="5C4900"/>
            </a:solid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00"/>
            </a:p>
          </p:txBody>
        </p:sp>
        <p:sp>
          <p:nvSpPr>
            <p:cNvPr id="31" name="テキスト ボックス 30">
              <a:extLst>
                <a:ext uri="{FF2B5EF4-FFF2-40B4-BE49-F238E27FC236}">
                  <a16:creationId xmlns:a16="http://schemas.microsoft.com/office/drawing/2014/main" id="{F4FD178F-20C9-8595-7A84-076E3CB08EF2}"/>
                </a:ext>
              </a:extLst>
            </p:cNvPr>
            <p:cNvSpPr txBox="1"/>
            <p:nvPr/>
          </p:nvSpPr>
          <p:spPr>
            <a:xfrm>
              <a:off x="415356" y="1601593"/>
              <a:ext cx="752978" cy="246221"/>
            </a:xfrm>
            <a:prstGeom prst="rect">
              <a:avLst/>
            </a:prstGeom>
            <a:noFill/>
          </p:spPr>
          <p:txBody>
            <a:bodyPr wrap="square">
              <a:spAutoFit/>
            </a:bodyPr>
            <a:lstStyle/>
            <a:p>
              <a:pPr algn="ctr"/>
              <a:r>
                <a:rPr kumimoji="1" lang="ja-JP" altLang="en-US" sz="1000" dirty="0">
                  <a:solidFill>
                    <a:schemeClr val="bg1"/>
                  </a:solidFill>
                </a:rPr>
                <a:t>大分市</a:t>
              </a:r>
            </a:p>
          </p:txBody>
        </p:sp>
      </p:grpSp>
      <p:grpSp>
        <p:nvGrpSpPr>
          <p:cNvPr id="32" name="グループ化 31">
            <a:extLst>
              <a:ext uri="{FF2B5EF4-FFF2-40B4-BE49-F238E27FC236}">
                <a16:creationId xmlns:a16="http://schemas.microsoft.com/office/drawing/2014/main" id="{F03A74D0-64CC-5211-F565-013A5638DC62}"/>
              </a:ext>
            </a:extLst>
          </p:cNvPr>
          <p:cNvGrpSpPr/>
          <p:nvPr/>
        </p:nvGrpSpPr>
        <p:grpSpPr>
          <a:xfrm>
            <a:off x="399844" y="3718145"/>
            <a:ext cx="752978" cy="642173"/>
            <a:chOff x="228399" y="3797474"/>
            <a:chExt cx="752978" cy="642173"/>
          </a:xfrm>
        </p:grpSpPr>
        <p:sp>
          <p:nvSpPr>
            <p:cNvPr id="22" name="円/楕円 74">
              <a:extLst>
                <a:ext uri="{FF2B5EF4-FFF2-40B4-BE49-F238E27FC236}">
                  <a16:creationId xmlns:a16="http://schemas.microsoft.com/office/drawing/2014/main" id="{3E948DBD-5471-C316-5322-41B9E89E6FA9}"/>
                </a:ext>
              </a:extLst>
            </p:cNvPr>
            <p:cNvSpPr/>
            <p:nvPr/>
          </p:nvSpPr>
          <p:spPr>
            <a:xfrm>
              <a:off x="277844" y="3797474"/>
              <a:ext cx="654088" cy="642173"/>
            </a:xfrm>
            <a:prstGeom prst="ellipse">
              <a:avLst/>
            </a:prstGeom>
            <a:solidFill>
              <a:srgbClr val="5C4900"/>
            </a:solid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00"/>
            </a:p>
          </p:txBody>
        </p:sp>
        <p:sp>
          <p:nvSpPr>
            <p:cNvPr id="26" name="テキスト ボックス 25">
              <a:extLst>
                <a:ext uri="{FF2B5EF4-FFF2-40B4-BE49-F238E27FC236}">
                  <a16:creationId xmlns:a16="http://schemas.microsoft.com/office/drawing/2014/main" id="{CFBBA5E0-3739-FEE4-679C-AA72DBC12188}"/>
                </a:ext>
              </a:extLst>
            </p:cNvPr>
            <p:cNvSpPr txBox="1"/>
            <p:nvPr/>
          </p:nvSpPr>
          <p:spPr>
            <a:xfrm>
              <a:off x="228399" y="3970222"/>
              <a:ext cx="752978" cy="246221"/>
            </a:xfrm>
            <a:prstGeom prst="rect">
              <a:avLst/>
            </a:prstGeom>
            <a:noFill/>
          </p:spPr>
          <p:txBody>
            <a:bodyPr wrap="square">
              <a:spAutoFit/>
            </a:bodyPr>
            <a:lstStyle/>
            <a:p>
              <a:pPr algn="ctr"/>
              <a:r>
                <a:rPr kumimoji="1" lang="ja-JP" altLang="en-US" sz="1000" dirty="0">
                  <a:solidFill>
                    <a:schemeClr val="bg1"/>
                  </a:solidFill>
                </a:rPr>
                <a:t>佐伯市</a:t>
              </a:r>
            </a:p>
          </p:txBody>
        </p:sp>
      </p:grpSp>
      <p:sp>
        <p:nvSpPr>
          <p:cNvPr id="24" name="角丸四角形 73">
            <a:extLst>
              <a:ext uri="{FF2B5EF4-FFF2-40B4-BE49-F238E27FC236}">
                <a16:creationId xmlns:a16="http://schemas.microsoft.com/office/drawing/2014/main" id="{A96D2B57-ACD4-5FE6-78DB-F8B6140DFA33}"/>
              </a:ext>
            </a:extLst>
          </p:cNvPr>
          <p:cNvSpPr/>
          <p:nvPr/>
        </p:nvSpPr>
        <p:spPr>
          <a:xfrm>
            <a:off x="1103377" y="5333082"/>
            <a:ext cx="2117727" cy="334920"/>
          </a:xfrm>
          <a:prstGeom prst="roundRect">
            <a:avLst>
              <a:gd name="adj" fmla="val 50000"/>
            </a:avLst>
          </a:prstGeom>
          <a:solidFill>
            <a:srgbClr val="F56C62"/>
          </a:solid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18000" rtlCol="0" anchor="ctr"/>
          <a:lstStyle/>
          <a:p>
            <a:pPr algn="ctr"/>
            <a:r>
              <a:rPr kumimoji="1" lang="ja-JP" altLang="en-US" sz="1400" dirty="0">
                <a:latin typeface="HGPｺﾞｼｯｸE" panose="020B0900000000000000" pitchFamily="50" charset="-128"/>
                <a:ea typeface="HGPｺﾞｼｯｸE" panose="020B0900000000000000" pitchFamily="50" charset="-128"/>
              </a:rPr>
              <a:t>佐伯市消防本部</a:t>
            </a:r>
            <a:endParaRPr kumimoji="1" lang="en-US" altLang="ja-JP" sz="1400" dirty="0">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1951739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par>
                                <p:cTn id="20" presetID="10" presetClass="entr" presetSubtype="0" fill="hold" nodeType="with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par>
                                <p:cTn id="23" presetID="10" presetClass="entr" presetSubtype="0"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par>
                                <p:cTn id="32" presetID="10" presetClass="entr" presetSubtype="0"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par>
                                <p:cTn id="35" presetID="10" presetClass="entr" presetSubtype="0" fill="hold"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par>
                                <p:cTn id="38" presetID="10"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500"/>
                                        <p:tgtEl>
                                          <p:spTgt spid="3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3" grpId="0" animBg="1"/>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挿絵 が含まれている画像&#10;&#10;自動的に生成された説明">
            <a:extLst>
              <a:ext uri="{FF2B5EF4-FFF2-40B4-BE49-F238E27FC236}">
                <a16:creationId xmlns:a16="http://schemas.microsoft.com/office/drawing/2014/main" id="{D46391B4-ED55-9D87-6DBA-31A6272C192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479986" y="549780"/>
            <a:ext cx="1588163" cy="1645611"/>
          </a:xfrm>
          <a:prstGeom prst="rect">
            <a:avLst/>
          </a:prstGeom>
        </p:spPr>
      </p:pic>
      <p:sp>
        <p:nvSpPr>
          <p:cNvPr id="2" name="スライド番号プレースホルダー 1">
            <a:extLst>
              <a:ext uri="{FF2B5EF4-FFF2-40B4-BE49-F238E27FC236}">
                <a16:creationId xmlns:a16="http://schemas.microsoft.com/office/drawing/2014/main" id="{1E35A135-4258-D4A9-4F27-C89B4F3B6673}"/>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21AC8FD-592B-4297-9EAB-520742DB55C5}" type="slidenum">
              <a:rPr kumimoji="0" lang="en-US" altLang="ja-JP" sz="1200" b="0" i="0" u="none" strike="noStrike" kern="1200" cap="none" spc="0" normalizeH="0" baseline="0" noProof="0" smtClean="0">
                <a:ln>
                  <a:noFill/>
                </a:ln>
                <a:solidFill>
                  <a:prstClr val="white"/>
                </a:solidFill>
                <a:effectLst/>
                <a:uLnTx/>
                <a:uFillTx/>
                <a:latin typeface="Arial"/>
                <a:ea typeface="HGPｺﾞｼｯｸE"/>
                <a:cs typeface="+mn-cs"/>
              </a:rPr>
              <a:pPr marL="0" marR="0" lvl="0" indent="0" algn="ctr" defTabSz="457200" rtl="0" eaLnBrk="1" fontAlgn="auto" latinLnBrk="0" hangingPunct="1">
                <a:lnSpc>
                  <a:spcPct val="100000"/>
                </a:lnSpc>
                <a:spcBef>
                  <a:spcPts val="0"/>
                </a:spcBef>
                <a:spcAft>
                  <a:spcPts val="0"/>
                </a:spcAft>
                <a:buClrTx/>
                <a:buSzTx/>
                <a:buFontTx/>
                <a:buNone/>
                <a:tabLst/>
                <a:defRPr/>
              </a:pPr>
              <a:t>14</a:t>
            </a:fld>
            <a:endParaRPr kumimoji="0" lang="en-US" altLang="ja-JP" sz="1200" b="0" i="0" u="none" strike="noStrike" kern="1200" cap="none" spc="0" normalizeH="0" baseline="0" noProof="0">
              <a:ln>
                <a:noFill/>
              </a:ln>
              <a:solidFill>
                <a:prstClr val="white"/>
              </a:solidFill>
              <a:effectLst/>
              <a:uLnTx/>
              <a:uFillTx/>
              <a:latin typeface="Arial"/>
              <a:ea typeface="HGPｺﾞｼｯｸE"/>
              <a:cs typeface="+mn-cs"/>
            </a:endParaRPr>
          </a:p>
        </p:txBody>
      </p:sp>
      <p:sp>
        <p:nvSpPr>
          <p:cNvPr id="6" name="Text Box 12">
            <a:extLst>
              <a:ext uri="{FF2B5EF4-FFF2-40B4-BE49-F238E27FC236}">
                <a16:creationId xmlns:a16="http://schemas.microsoft.com/office/drawing/2014/main" id="{38B9F707-1541-7628-19F8-BEC1890FC9EC}"/>
              </a:ext>
            </a:extLst>
          </p:cNvPr>
          <p:cNvSpPr txBox="1">
            <a:spLocks noChangeArrowheads="1"/>
          </p:cNvSpPr>
          <p:nvPr/>
        </p:nvSpPr>
        <p:spPr bwMode="auto">
          <a:xfrm>
            <a:off x="843129" y="75788"/>
            <a:ext cx="33441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3200" b="0" i="0" u="none" strike="noStrike" kern="1200" cap="none" spc="0" normalizeH="0" baseline="0" noProof="0" dirty="0">
                <a:ln>
                  <a:noFill/>
                </a:ln>
                <a:solidFill>
                  <a:srgbClr val="FFFFFF"/>
                </a:solidFill>
                <a:effectLst/>
                <a:uLnTx/>
                <a:uFillTx/>
                <a:latin typeface="HGPｺﾞｼｯｸE" panose="020B0900000000000000" pitchFamily="50" charset="-128"/>
                <a:ea typeface="HGPｺﾞｼｯｸE" panose="020B0900000000000000" pitchFamily="50" charset="-128"/>
                <a:cs typeface="+mn-cs"/>
              </a:rPr>
              <a:t>税金は大切なもの</a:t>
            </a:r>
          </a:p>
        </p:txBody>
      </p:sp>
      <p:sp>
        <p:nvSpPr>
          <p:cNvPr id="7" name="Rectangle 26">
            <a:extLst>
              <a:ext uri="{FF2B5EF4-FFF2-40B4-BE49-F238E27FC236}">
                <a16:creationId xmlns:a16="http://schemas.microsoft.com/office/drawing/2014/main" id="{E29C6857-79CD-28D7-38B3-025F7F0D9D39}"/>
              </a:ext>
            </a:extLst>
          </p:cNvPr>
          <p:cNvSpPr>
            <a:spLocks noChangeArrowheads="1"/>
          </p:cNvSpPr>
          <p:nvPr/>
        </p:nvSpPr>
        <p:spPr bwMode="white">
          <a:xfrm>
            <a:off x="188489" y="957023"/>
            <a:ext cx="8776123" cy="2045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23000"/>
              </a:lnSpc>
              <a:spcBef>
                <a:spcPct val="0"/>
              </a:spcBef>
              <a:spcAft>
                <a:spcPct val="0"/>
              </a:spcAft>
              <a:buClrTx/>
              <a:buSzTx/>
              <a:buFontTx/>
              <a:buNone/>
              <a:tabLst/>
              <a:defRPr/>
            </a:pPr>
            <a:r>
              <a:rPr kumimoji="1" lang="ja-JP" altLang="en-US" sz="3000" b="0" i="0" u="none" strike="noStrike" kern="1200" cap="none" spc="0" normalizeH="0" baseline="0" noProof="0" dirty="0">
                <a:ln>
                  <a:noFill/>
                </a:ln>
                <a:solidFill>
                  <a:srgbClr val="EE7612"/>
                </a:solidFill>
                <a:effectLst/>
                <a:uLnTx/>
                <a:uFillTx/>
                <a:latin typeface="HGPｺﾞｼｯｸE" panose="020B0900000000000000" pitchFamily="50" charset="-128"/>
                <a:ea typeface="HGPｺﾞｼｯｸE" panose="020B0900000000000000" pitchFamily="50" charset="-128"/>
                <a:cs typeface="+mn-cs"/>
              </a:rPr>
              <a:t>納税は国民の義務</a:t>
            </a:r>
          </a:p>
          <a:p>
            <a:pPr marL="0" marR="0" lvl="0" indent="0" algn="l" defTabSz="914400" rtl="0" eaLnBrk="1" fontAlgn="auto" latinLnBrk="0" hangingPunct="1">
              <a:lnSpc>
                <a:spcPct val="140000"/>
              </a:lnSpc>
              <a:spcBef>
                <a:spcPct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税金がないと、わたしたちの生活は成り立たなくなります。</a:t>
            </a:r>
            <a:endParaRPr kumimoji="1" lang="en-US" altLang="ja-JP" sz="18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914400" rtl="0" eaLnBrk="1" fontAlgn="auto" latinLnBrk="0" hangingPunct="1">
              <a:lnSpc>
                <a:spcPct val="123000"/>
              </a:lnSpc>
              <a:spcBef>
                <a:spcPct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税金は、社会の一員として暮らしていくために支払わなければならない</a:t>
            </a:r>
            <a:endParaRPr kumimoji="1" lang="en-US" altLang="ja-JP" sz="18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914400" rtl="0" eaLnBrk="1" fontAlgn="auto" latinLnBrk="0" hangingPunct="1">
              <a:lnSpc>
                <a:spcPct val="123000"/>
              </a:lnSpc>
              <a:spcBef>
                <a:spcPct val="0"/>
              </a:spcBef>
              <a:spcAft>
                <a:spcPts val="0"/>
              </a:spcAft>
              <a:buClrTx/>
              <a:buSzTx/>
              <a:buFontTx/>
              <a:buNone/>
              <a:tabLst/>
              <a:defRPr/>
            </a:pPr>
            <a:r>
              <a:rPr kumimoji="1" lang="ja-JP" altLang="en-US" sz="2000" b="0" i="0" u="none" strike="noStrike" kern="1200" cap="none" spc="0" normalizeH="0" baseline="0" noProof="0" dirty="0">
                <a:ln>
                  <a:noFill/>
                </a:ln>
                <a:solidFill>
                  <a:srgbClr val="FF0000"/>
                </a:solidFill>
                <a:effectLst/>
                <a:uLnTx/>
                <a:uFillTx/>
                <a:latin typeface="HGPｺﾞｼｯｸE" panose="020B0900000000000000" pitchFamily="50" charset="-128"/>
                <a:ea typeface="HGPｺﾞｼｯｸE" panose="020B0900000000000000" pitchFamily="50" charset="-128"/>
                <a:cs typeface="+mn-cs"/>
              </a:rPr>
              <a:t>会費</a:t>
            </a:r>
            <a:r>
              <a:rPr kumimoji="1" lang="ja-JP" altLang="en-US" sz="18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のようなものです。税金を納めることは、</a:t>
            </a:r>
            <a:r>
              <a:rPr kumimoji="1" lang="ja-JP" altLang="en-US" sz="1800" b="0" i="0" u="sng" strike="noStrike" kern="1200" cap="none" spc="-9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国民の義務として憲法に定められています</a:t>
            </a:r>
            <a:r>
              <a:rPr kumimoji="1" lang="ja-JP" altLang="en-US" sz="1800" b="0" i="0" u="none" strike="noStrike" kern="1200" cap="none" spc="-9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a:t>
            </a:r>
          </a:p>
          <a:p>
            <a:pPr marL="0" marR="0" lvl="0" indent="0" algn="l" defTabSz="914400" rtl="0" eaLnBrk="1" fontAlgn="auto" latinLnBrk="0" hangingPunct="1">
              <a:lnSpc>
                <a:spcPct val="123000"/>
              </a:lnSpc>
              <a:spcBef>
                <a:spcPct val="0"/>
              </a:spcBef>
              <a:spcAft>
                <a:spcPts val="0"/>
              </a:spcAft>
              <a:buClrTx/>
              <a:buSzTx/>
              <a:buFontTx/>
              <a:buNone/>
              <a:tabLst/>
              <a:defRPr/>
            </a:pPr>
            <a:endParaRPr kumimoji="1" lang="ja-JP" altLang="en-US" sz="17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endParaRPr>
          </a:p>
        </p:txBody>
      </p:sp>
      <p:pic>
        <p:nvPicPr>
          <p:cNvPr id="18" name="図 17">
            <a:extLst>
              <a:ext uri="{FF2B5EF4-FFF2-40B4-BE49-F238E27FC236}">
                <a16:creationId xmlns:a16="http://schemas.microsoft.com/office/drawing/2014/main" id="{B1EC4643-9EAF-3A26-C6B4-8329764535B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flipH="1">
            <a:off x="7356040" y="4233561"/>
            <a:ext cx="829622" cy="2307922"/>
          </a:xfrm>
          <a:prstGeom prst="rect">
            <a:avLst/>
          </a:prstGeom>
        </p:spPr>
      </p:pic>
      <p:pic>
        <p:nvPicPr>
          <p:cNvPr id="25" name="図 24" descr="人形, おもちゃ, 挿絵 が含まれている画像&#10;&#10;自動的に生成された説明">
            <a:extLst>
              <a:ext uri="{FF2B5EF4-FFF2-40B4-BE49-F238E27FC236}">
                <a16:creationId xmlns:a16="http://schemas.microsoft.com/office/drawing/2014/main" id="{51D215D7-D4C1-2B53-E221-C8B7098518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9906" y="4521664"/>
            <a:ext cx="947917" cy="2115012"/>
          </a:xfrm>
          <a:prstGeom prst="rect">
            <a:avLst/>
          </a:prstGeom>
        </p:spPr>
      </p:pic>
      <p:grpSp>
        <p:nvGrpSpPr>
          <p:cNvPr id="3" name="グループ化 2">
            <a:extLst>
              <a:ext uri="{FF2B5EF4-FFF2-40B4-BE49-F238E27FC236}">
                <a16:creationId xmlns:a16="http://schemas.microsoft.com/office/drawing/2014/main" id="{DB56C191-E437-19CB-6C59-9E357037B098}"/>
              </a:ext>
            </a:extLst>
          </p:cNvPr>
          <p:cNvGrpSpPr/>
          <p:nvPr/>
        </p:nvGrpSpPr>
        <p:grpSpPr>
          <a:xfrm>
            <a:off x="1948765" y="4000298"/>
            <a:ext cx="2086779" cy="1325425"/>
            <a:chOff x="2393317" y="4144482"/>
            <a:chExt cx="2020824" cy="966077"/>
          </a:xfrm>
        </p:grpSpPr>
        <p:sp>
          <p:nvSpPr>
            <p:cNvPr id="26" name="吹き出し: 円形 25">
              <a:extLst>
                <a:ext uri="{FF2B5EF4-FFF2-40B4-BE49-F238E27FC236}">
                  <a16:creationId xmlns:a16="http://schemas.microsoft.com/office/drawing/2014/main" id="{6EB0F155-AA12-08DD-2CF8-A46B29AA0307}"/>
                </a:ext>
              </a:extLst>
            </p:cNvPr>
            <p:cNvSpPr/>
            <p:nvPr/>
          </p:nvSpPr>
          <p:spPr>
            <a:xfrm>
              <a:off x="2393317" y="4144482"/>
              <a:ext cx="2002369" cy="966077"/>
            </a:xfrm>
            <a:prstGeom prst="wedgeEllipseCallout">
              <a:avLst>
                <a:gd name="adj1" fmla="val -46982"/>
                <a:gd name="adj2" fmla="val 48074"/>
              </a:avLst>
            </a:prstGeom>
            <a:solidFill>
              <a:schemeClr val="bg1"/>
            </a:solidFill>
            <a:ln>
              <a:solidFill>
                <a:srgbClr val="FB964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HGPｺﾞｼｯｸE"/>
                <a:cs typeface="+mn-cs"/>
              </a:endParaRPr>
            </a:p>
          </p:txBody>
        </p:sp>
        <p:sp>
          <p:nvSpPr>
            <p:cNvPr id="20497" name="Text Box 18"/>
            <p:cNvSpPr txBox="1">
              <a:spLocks noChangeArrowheads="1"/>
            </p:cNvSpPr>
            <p:nvPr/>
          </p:nvSpPr>
          <p:spPr bwMode="auto">
            <a:xfrm>
              <a:off x="2411773" y="4399906"/>
              <a:ext cx="2002368" cy="426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Arial" panose="020B0604020202020204" pitchFamily="34" charset="0"/>
                  <a:ea typeface="HGPｺﾞｼｯｸE" panose="020B0900000000000000" pitchFamily="50" charset="-128"/>
                  <a:cs typeface="+mn-cs"/>
                </a:rPr>
                <a:t>税金がなぜ必要か</a:t>
              </a:r>
              <a:endParaRPr kumimoji="1" lang="en-US" altLang="ja-JP" sz="1600" b="0" i="0" u="none" strike="noStrike" kern="1200" cap="none" spc="0" normalizeH="0" baseline="0" noProof="0" dirty="0">
                <a:ln>
                  <a:noFill/>
                </a:ln>
                <a:solidFill>
                  <a:prstClr val="black"/>
                </a:solidFill>
                <a:effectLst/>
                <a:uLnTx/>
                <a:uFillTx/>
                <a:latin typeface="Arial" panose="020B0604020202020204" pitchFamily="34" charset="0"/>
                <a:ea typeface="HGPｺﾞｼｯｸE" panose="020B0900000000000000" pitchFamily="50" charset="-128"/>
                <a:cs typeface="+mn-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Arial" panose="020B0604020202020204" pitchFamily="34" charset="0"/>
                  <a:ea typeface="HGPｺﾞｼｯｸE" panose="020B0900000000000000" pitchFamily="50" charset="-128"/>
                  <a:cs typeface="+mn-cs"/>
                </a:rPr>
                <a:t>もう一度考えてみよう</a:t>
              </a:r>
            </a:p>
          </p:txBody>
        </p:sp>
      </p:grpSp>
      <p:grpSp>
        <p:nvGrpSpPr>
          <p:cNvPr id="4" name="グループ化 3">
            <a:extLst>
              <a:ext uri="{FF2B5EF4-FFF2-40B4-BE49-F238E27FC236}">
                <a16:creationId xmlns:a16="http://schemas.microsoft.com/office/drawing/2014/main" id="{DE2DB2C9-F2B4-9247-CD4E-3AEA219108A2}"/>
              </a:ext>
            </a:extLst>
          </p:cNvPr>
          <p:cNvGrpSpPr/>
          <p:nvPr/>
        </p:nvGrpSpPr>
        <p:grpSpPr>
          <a:xfrm>
            <a:off x="4313382" y="3937483"/>
            <a:ext cx="3018886" cy="1304340"/>
            <a:chOff x="4617976" y="3948279"/>
            <a:chExt cx="2328688" cy="1325425"/>
          </a:xfrm>
        </p:grpSpPr>
        <p:sp>
          <p:nvSpPr>
            <p:cNvPr id="30" name="吹き出し: 円形 29">
              <a:extLst>
                <a:ext uri="{FF2B5EF4-FFF2-40B4-BE49-F238E27FC236}">
                  <a16:creationId xmlns:a16="http://schemas.microsoft.com/office/drawing/2014/main" id="{EED52A0B-D826-03BB-1685-296CD01ABC5D}"/>
                </a:ext>
              </a:extLst>
            </p:cNvPr>
            <p:cNvSpPr/>
            <p:nvPr/>
          </p:nvSpPr>
          <p:spPr>
            <a:xfrm>
              <a:off x="4617976" y="3948279"/>
              <a:ext cx="2132708" cy="1325425"/>
            </a:xfrm>
            <a:prstGeom prst="wedgeEllipseCallout">
              <a:avLst>
                <a:gd name="adj1" fmla="val 52207"/>
                <a:gd name="adj2" fmla="val 35937"/>
              </a:avLst>
            </a:prstGeom>
            <a:solidFill>
              <a:schemeClr val="bg1"/>
            </a:solidFill>
            <a:ln>
              <a:solidFill>
                <a:srgbClr val="FB964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HGPｺﾞｼｯｸE"/>
                <a:cs typeface="+mn-cs"/>
              </a:endParaRPr>
            </a:p>
          </p:txBody>
        </p:sp>
        <p:sp>
          <p:nvSpPr>
            <p:cNvPr id="30721" name="Text Box 18">
              <a:extLst>
                <a:ext uri="{FF2B5EF4-FFF2-40B4-BE49-F238E27FC236}">
                  <a16:creationId xmlns:a16="http://schemas.microsoft.com/office/drawing/2014/main" id="{FE9ED80E-CC33-5EA2-00E2-59984B34A703}"/>
                </a:ext>
              </a:extLst>
            </p:cNvPr>
            <p:cNvSpPr txBox="1">
              <a:spLocks noChangeArrowheads="1"/>
            </p:cNvSpPr>
            <p:nvPr/>
          </p:nvSpPr>
          <p:spPr bwMode="auto">
            <a:xfrm>
              <a:off x="4813956" y="4174612"/>
              <a:ext cx="2132708" cy="1077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Arial" panose="020B0604020202020204" pitchFamily="34" charset="0"/>
                  <a:ea typeface="HGPｺﾞｼｯｸE" panose="020B0900000000000000" pitchFamily="50" charset="-128"/>
                  <a:cs typeface="+mn-cs"/>
                </a:rPr>
                <a:t>誰がどのように</a:t>
              </a:r>
              <a:endParaRPr kumimoji="1" lang="en-US" altLang="ja-JP" sz="1600" b="0" i="0" u="none" strike="noStrike" kern="1200" cap="none" spc="0" normalizeH="0" baseline="0" noProof="0" dirty="0">
                <a:ln>
                  <a:noFill/>
                </a:ln>
                <a:solidFill>
                  <a:prstClr val="black"/>
                </a:solidFill>
                <a:effectLst/>
                <a:uLnTx/>
                <a:uFillTx/>
                <a:latin typeface="Arial" panose="020B0604020202020204" pitchFamily="34" charset="0"/>
                <a:ea typeface="HGPｺﾞｼｯｸE" panose="020B0900000000000000" pitchFamily="50" charset="-128"/>
                <a:cs typeface="+mn-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Arial" panose="020B0604020202020204" pitchFamily="34" charset="0"/>
                  <a:ea typeface="HGPｺﾞｼｯｸE" panose="020B0900000000000000" pitchFamily="50" charset="-128"/>
                  <a:cs typeface="+mn-cs"/>
                </a:rPr>
                <a:t>税金の使いみちを</a:t>
              </a:r>
              <a:endParaRPr kumimoji="1" lang="en-US" altLang="ja-JP" sz="1600" b="0" i="0" u="none" strike="noStrike" kern="1200" cap="none" spc="0" normalizeH="0" baseline="0" noProof="0" dirty="0">
                <a:ln>
                  <a:noFill/>
                </a:ln>
                <a:solidFill>
                  <a:prstClr val="black"/>
                </a:solidFill>
                <a:effectLst/>
                <a:uLnTx/>
                <a:uFillTx/>
                <a:latin typeface="Arial" panose="020B0604020202020204" pitchFamily="34" charset="0"/>
                <a:ea typeface="HGPｺﾞｼｯｸE" panose="020B0900000000000000" pitchFamily="50" charset="-128"/>
                <a:cs typeface="+mn-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Arial" panose="020B0604020202020204" pitchFamily="34" charset="0"/>
                  <a:ea typeface="HGPｺﾞｼｯｸE" panose="020B0900000000000000" pitchFamily="50" charset="-128"/>
                  <a:cs typeface="+mn-cs"/>
                </a:rPr>
                <a:t>決めているか調べてみよう</a:t>
              </a:r>
            </a:p>
          </p:txBody>
        </p:sp>
      </p:grpSp>
      <p:sp>
        <p:nvSpPr>
          <p:cNvPr id="11" name="テキスト ボックス 10">
            <a:extLst>
              <a:ext uri="{FF2B5EF4-FFF2-40B4-BE49-F238E27FC236}">
                <a16:creationId xmlns:a16="http://schemas.microsoft.com/office/drawing/2014/main" id="{FAE08AB7-98A5-86F1-A8E3-34E814022077}"/>
              </a:ext>
            </a:extLst>
          </p:cNvPr>
          <p:cNvSpPr txBox="1"/>
          <p:nvPr/>
        </p:nvSpPr>
        <p:spPr>
          <a:xfrm>
            <a:off x="312599" y="848581"/>
            <a:ext cx="780213" cy="276999"/>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srgbClr val="EE7612"/>
                </a:solidFill>
                <a:effectLst/>
                <a:uLnTx/>
                <a:uFillTx/>
                <a:latin typeface="HGPｺﾞｼｯｸE" panose="020B0900000000000000" pitchFamily="50" charset="-128"/>
                <a:ea typeface="HGPｺﾞｼｯｸE" panose="020B0900000000000000" pitchFamily="50" charset="-128"/>
                <a:cs typeface="+mn-cs"/>
              </a:rPr>
              <a:t>のうぜい</a:t>
            </a:r>
          </a:p>
        </p:txBody>
      </p:sp>
      <p:grpSp>
        <p:nvGrpSpPr>
          <p:cNvPr id="23" name="グループ化 22">
            <a:extLst>
              <a:ext uri="{FF2B5EF4-FFF2-40B4-BE49-F238E27FC236}">
                <a16:creationId xmlns:a16="http://schemas.microsoft.com/office/drawing/2014/main" id="{CC84299F-E4BC-99D9-8C63-3E53539084C2}"/>
              </a:ext>
            </a:extLst>
          </p:cNvPr>
          <p:cNvGrpSpPr/>
          <p:nvPr/>
        </p:nvGrpSpPr>
        <p:grpSpPr>
          <a:xfrm>
            <a:off x="179388" y="2759671"/>
            <a:ext cx="8927631" cy="992193"/>
            <a:chOff x="179388" y="2759671"/>
            <a:chExt cx="8927631" cy="992193"/>
          </a:xfrm>
        </p:grpSpPr>
        <p:grpSp>
          <p:nvGrpSpPr>
            <p:cNvPr id="30724" name="グループ化 30723">
              <a:extLst>
                <a:ext uri="{FF2B5EF4-FFF2-40B4-BE49-F238E27FC236}">
                  <a16:creationId xmlns:a16="http://schemas.microsoft.com/office/drawing/2014/main" id="{18A4471C-C0CD-5A2F-A3CD-BCF3FF25AB4C}"/>
                </a:ext>
              </a:extLst>
            </p:cNvPr>
            <p:cNvGrpSpPr/>
            <p:nvPr/>
          </p:nvGrpSpPr>
          <p:grpSpPr>
            <a:xfrm>
              <a:off x="179388" y="2759671"/>
              <a:ext cx="8927631" cy="992193"/>
              <a:chOff x="179388" y="2615771"/>
              <a:chExt cx="8927631" cy="992193"/>
            </a:xfrm>
          </p:grpSpPr>
          <p:sp>
            <p:nvSpPr>
              <p:cNvPr id="12" name="正方形/長方形 11">
                <a:extLst>
                  <a:ext uri="{FF2B5EF4-FFF2-40B4-BE49-F238E27FC236}">
                    <a16:creationId xmlns:a16="http://schemas.microsoft.com/office/drawing/2014/main" id="{60ED18C7-EE4A-5C3A-168A-79E957B96D16}"/>
                  </a:ext>
                </a:extLst>
              </p:cNvPr>
              <p:cNvSpPr/>
              <p:nvPr/>
            </p:nvSpPr>
            <p:spPr bwMode="auto">
              <a:xfrm>
                <a:off x="179388" y="2615771"/>
                <a:ext cx="8776123" cy="992192"/>
              </a:xfrm>
              <a:prstGeom prst="rect">
                <a:avLst/>
              </a:prstGeom>
              <a:solidFill>
                <a:srgbClr val="FFFFFF"/>
              </a:solidFill>
              <a:ln w="9525" cap="flat" cmpd="sng" algn="ctr">
                <a:solidFill>
                  <a:srgbClr val="FB964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dirty="0">
                  <a:ln>
                    <a:noFill/>
                  </a:ln>
                  <a:solidFill>
                    <a:srgbClr val="000000"/>
                  </a:solidFill>
                  <a:effectLst/>
                  <a:uLnTx/>
                  <a:uFillTx/>
                  <a:latin typeface="HGPｺﾞｼｯｸE"/>
                  <a:ea typeface="HGPｺﾞｼｯｸE"/>
                  <a:cs typeface="+mn-cs"/>
                </a:endParaRPr>
              </a:p>
            </p:txBody>
          </p:sp>
          <p:sp>
            <p:nvSpPr>
              <p:cNvPr id="13" name="正方形/長方形 12">
                <a:extLst>
                  <a:ext uri="{FF2B5EF4-FFF2-40B4-BE49-F238E27FC236}">
                    <a16:creationId xmlns:a16="http://schemas.microsoft.com/office/drawing/2014/main" id="{74A55676-92D5-1603-9678-E12EA3E2FB47}"/>
                  </a:ext>
                </a:extLst>
              </p:cNvPr>
              <p:cNvSpPr/>
              <p:nvPr/>
            </p:nvSpPr>
            <p:spPr bwMode="auto">
              <a:xfrm>
                <a:off x="179389" y="2615771"/>
                <a:ext cx="2019701" cy="992193"/>
              </a:xfrm>
              <a:prstGeom prst="rect">
                <a:avLst/>
              </a:prstGeom>
              <a:solidFill>
                <a:srgbClr val="FB964B"/>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120" normalizeH="0" baseline="0" noProof="0" dirty="0">
                    <a:ln>
                      <a:noFill/>
                    </a:ln>
                    <a:solidFill>
                      <a:srgbClr val="FFFFFF"/>
                    </a:solidFill>
                    <a:effectLst/>
                    <a:uLnTx/>
                    <a:uFillTx/>
                    <a:latin typeface="HGPｺﾞｼｯｸE"/>
                    <a:ea typeface="HGPｺﾞｼｯｸE"/>
                    <a:cs typeface="+mn-cs"/>
                  </a:rPr>
                  <a:t>日本国憲法</a:t>
                </a:r>
                <a:endParaRPr kumimoji="0" lang="en-US" altLang="ja-JP" sz="2000" b="0" i="0" u="none" strike="noStrike" kern="1200" cap="none" spc="120" normalizeH="0" baseline="0" noProof="0" dirty="0">
                  <a:ln>
                    <a:noFill/>
                  </a:ln>
                  <a:solidFill>
                    <a:srgbClr val="FFFFFF"/>
                  </a:solidFill>
                  <a:effectLst/>
                  <a:uLnTx/>
                  <a:uFillTx/>
                  <a:latin typeface="HGPｺﾞｼｯｸE"/>
                  <a:ea typeface="HGPｺﾞｼｯｸE"/>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120" normalizeH="0" baseline="0" noProof="0" dirty="0">
                    <a:ln>
                      <a:noFill/>
                    </a:ln>
                    <a:solidFill>
                      <a:srgbClr val="FFFFFF"/>
                    </a:solidFill>
                    <a:effectLst/>
                    <a:uLnTx/>
                    <a:uFillTx/>
                    <a:latin typeface="HGPｺﾞｼｯｸE"/>
                    <a:ea typeface="HGPｺﾞｼｯｸE"/>
                    <a:cs typeface="+mn-cs"/>
                  </a:rPr>
                  <a:t>第</a:t>
                </a:r>
                <a:r>
                  <a:rPr kumimoji="0" lang="ja-JP" altLang="en-US" sz="2000" b="0" i="0" u="none" strike="noStrike" kern="1200" cap="none" spc="120" normalizeH="0" baseline="0" noProof="0" dirty="0">
                    <a:ln>
                      <a:noFill/>
                    </a:ln>
                    <a:solidFill>
                      <a:srgbClr val="FFFFFF"/>
                    </a:solidFill>
                    <a:effectLst/>
                    <a:uLnTx/>
                    <a:uFillTx/>
                    <a:latin typeface="HGPｺﾞｼｯｸE"/>
                    <a:ea typeface="HGPｺﾞｼｯｸE"/>
                    <a:cs typeface="+mn-cs"/>
                  </a:rPr>
                  <a:t>３０</a:t>
                </a:r>
                <a:r>
                  <a:rPr kumimoji="0" lang="ja-JP" altLang="en-US" sz="1800" b="0" i="0" u="none" strike="noStrike" kern="1200" cap="none" spc="120" normalizeH="0" baseline="0" noProof="0" dirty="0">
                    <a:ln>
                      <a:noFill/>
                    </a:ln>
                    <a:solidFill>
                      <a:srgbClr val="FFFFFF"/>
                    </a:solidFill>
                    <a:effectLst/>
                    <a:uLnTx/>
                    <a:uFillTx/>
                    <a:latin typeface="HGPｺﾞｼｯｸE"/>
                    <a:ea typeface="HGPｺﾞｼｯｸE"/>
                    <a:cs typeface="+mn-cs"/>
                  </a:rPr>
                  <a:t>条</a:t>
                </a:r>
                <a:endParaRPr kumimoji="0" lang="ja-JP" altLang="en-US" sz="2000" b="0" i="0" u="none" strike="noStrike" kern="1200" cap="none" spc="120" normalizeH="0" baseline="0" noProof="0" dirty="0">
                  <a:ln>
                    <a:noFill/>
                  </a:ln>
                  <a:solidFill>
                    <a:srgbClr val="FFFFFF"/>
                  </a:solidFill>
                  <a:effectLst/>
                  <a:uLnTx/>
                  <a:uFillTx/>
                  <a:latin typeface="HGPｺﾞｼｯｸE"/>
                  <a:ea typeface="HGPｺﾞｼｯｸE"/>
                  <a:cs typeface="+mn-cs"/>
                </a:endParaRPr>
              </a:p>
            </p:txBody>
          </p:sp>
          <p:sp>
            <p:nvSpPr>
              <p:cNvPr id="14" name="Rectangle 36">
                <a:extLst>
                  <a:ext uri="{FF2B5EF4-FFF2-40B4-BE49-F238E27FC236}">
                    <a16:creationId xmlns:a16="http://schemas.microsoft.com/office/drawing/2014/main" id="{866DA002-FF9C-911A-59C5-56CF9329E6AA}"/>
                  </a:ext>
                </a:extLst>
              </p:cNvPr>
              <p:cNvSpPr>
                <a:spLocks noChangeArrowheads="1"/>
              </p:cNvSpPr>
              <p:nvPr/>
            </p:nvSpPr>
            <p:spPr bwMode="auto">
              <a:xfrm>
                <a:off x="2145818" y="2755207"/>
                <a:ext cx="6961201" cy="784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algn="ctr" defTabSz="838413" rtl="0" eaLnBrk="1" fontAlgn="auto" latinLnBrk="0" hangingPunct="1">
                  <a:lnSpc>
                    <a:spcPct val="120000"/>
                  </a:lnSpc>
                  <a:spcBef>
                    <a:spcPts val="0"/>
                  </a:spcBef>
                  <a:spcAft>
                    <a:spcPts val="0"/>
                  </a:spcAft>
                  <a:buClrTx/>
                  <a:buSzTx/>
                  <a:buFontTx/>
                  <a:buNone/>
                  <a:tabLst/>
                  <a:defRPr/>
                </a:pPr>
                <a:r>
                  <a:rPr kumimoji="0" lang="ja-JP" altLang="en-US" sz="2100" b="0" i="0" u="none" strike="noStrike" kern="1200" cap="none" spc="130" normalizeH="0" baseline="0" noProof="0" dirty="0">
                    <a:ln>
                      <a:noFill/>
                    </a:ln>
                    <a:solidFill>
                      <a:srgbClr val="EE7612"/>
                    </a:solidFill>
                    <a:effectLst/>
                    <a:uLnTx/>
                    <a:uFillTx/>
                    <a:latin typeface="HGPｺﾞｼｯｸE"/>
                    <a:ea typeface="HGPｺﾞｼｯｸE"/>
                    <a:cs typeface="+mn-cs"/>
                  </a:rPr>
                  <a:t>国民は、法律の定めるところにより、納税の義務を負ふ。</a:t>
                </a:r>
                <a:endParaRPr kumimoji="0" lang="en-US" altLang="ja-JP" sz="2100" b="0" i="0" u="none" strike="noStrike" kern="1200" cap="none" spc="130" normalizeH="0" baseline="0" noProof="0" dirty="0">
                  <a:ln>
                    <a:noFill/>
                  </a:ln>
                  <a:solidFill>
                    <a:srgbClr val="EE7612"/>
                  </a:solidFill>
                  <a:effectLst/>
                  <a:uLnTx/>
                  <a:uFillTx/>
                  <a:latin typeface="HGPｺﾞｼｯｸE"/>
                  <a:ea typeface="HGPｺﾞｼｯｸE"/>
                  <a:cs typeface="+mn-cs"/>
                </a:endParaRPr>
              </a:p>
              <a:p>
                <a:pPr marL="0" marR="0" lvl="0" indent="0" algn="ctr" defTabSz="838413" rtl="0" eaLnBrk="1" fontAlgn="auto" latinLnBrk="0" hangingPunct="1">
                  <a:lnSpc>
                    <a:spcPct val="120000"/>
                  </a:lnSpc>
                  <a:spcBef>
                    <a:spcPts val="0"/>
                  </a:spcBef>
                  <a:spcAft>
                    <a:spcPts val="0"/>
                  </a:spcAft>
                  <a:buClrTx/>
                  <a:buSzTx/>
                  <a:buFontTx/>
                  <a:buNone/>
                  <a:tabLst/>
                  <a:defRPr/>
                </a:pPr>
                <a:r>
                  <a:rPr kumimoji="0" lang="ja-JP" altLang="en-US" sz="1900" b="0" i="0" u="none" strike="noStrike" kern="1200" cap="none" spc="180" normalizeH="0" baseline="0" noProof="0" dirty="0">
                    <a:ln>
                      <a:noFill/>
                    </a:ln>
                    <a:solidFill>
                      <a:srgbClr val="EE7612"/>
                    </a:solidFill>
                    <a:effectLst/>
                    <a:uLnTx/>
                    <a:uFillTx/>
                    <a:latin typeface="HGPｺﾞｼｯｸE"/>
                    <a:ea typeface="HGPｺﾞｼｯｸE"/>
                    <a:cs typeface="+mn-cs"/>
                  </a:rPr>
                  <a:t>（納税の義務）</a:t>
                </a:r>
              </a:p>
            </p:txBody>
          </p:sp>
        </p:grpSp>
        <p:sp>
          <p:nvSpPr>
            <p:cNvPr id="15" name="テキスト ボックス 14">
              <a:extLst>
                <a:ext uri="{FF2B5EF4-FFF2-40B4-BE49-F238E27FC236}">
                  <a16:creationId xmlns:a16="http://schemas.microsoft.com/office/drawing/2014/main" id="{08D18058-FEBB-EFEA-54A4-C0346946B27D}"/>
                </a:ext>
              </a:extLst>
            </p:cNvPr>
            <p:cNvSpPr txBox="1"/>
            <p:nvPr/>
          </p:nvSpPr>
          <p:spPr>
            <a:xfrm>
              <a:off x="6476223" y="2829892"/>
              <a:ext cx="780213" cy="20005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srgbClr val="EE7612"/>
                  </a:solidFill>
                  <a:effectLst/>
                  <a:uLnTx/>
                  <a:uFillTx/>
                  <a:latin typeface="HGPｺﾞｼｯｸE" panose="020B0900000000000000" pitchFamily="50" charset="-128"/>
                  <a:ea typeface="HGPｺﾞｼｯｸE" panose="020B0900000000000000" pitchFamily="50" charset="-128"/>
                  <a:cs typeface="+mn-cs"/>
                </a:rPr>
                <a:t>のうぜい</a:t>
              </a:r>
            </a:p>
          </p:txBody>
        </p:sp>
        <p:sp>
          <p:nvSpPr>
            <p:cNvPr id="17" name="テキスト ボックス 16">
              <a:extLst>
                <a:ext uri="{FF2B5EF4-FFF2-40B4-BE49-F238E27FC236}">
                  <a16:creationId xmlns:a16="http://schemas.microsoft.com/office/drawing/2014/main" id="{4A173C14-67AA-C559-471D-BBE7043A9278}"/>
                </a:ext>
              </a:extLst>
            </p:cNvPr>
            <p:cNvSpPr txBox="1"/>
            <p:nvPr/>
          </p:nvSpPr>
          <p:spPr>
            <a:xfrm>
              <a:off x="4845460" y="3238184"/>
              <a:ext cx="780213" cy="20005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srgbClr val="EE7612"/>
                  </a:solidFill>
                  <a:effectLst/>
                  <a:uLnTx/>
                  <a:uFillTx/>
                  <a:latin typeface="HGPｺﾞｼｯｸE" panose="020B0900000000000000" pitchFamily="50" charset="-128"/>
                  <a:ea typeface="HGPｺﾞｼｯｸE" panose="020B0900000000000000" pitchFamily="50" charset="-128"/>
                  <a:cs typeface="+mn-cs"/>
                </a:rPr>
                <a:t>のうぜい</a:t>
              </a:r>
            </a:p>
          </p:txBody>
        </p:sp>
      </p:grpSp>
      <p:sp>
        <p:nvSpPr>
          <p:cNvPr id="5" name="テキスト ボックス 4">
            <a:extLst>
              <a:ext uri="{FF2B5EF4-FFF2-40B4-BE49-F238E27FC236}">
                <a16:creationId xmlns:a16="http://schemas.microsoft.com/office/drawing/2014/main" id="{337CCB1E-8967-D4B2-10BE-A9B047CA5F43}"/>
              </a:ext>
            </a:extLst>
          </p:cNvPr>
          <p:cNvSpPr txBox="1"/>
          <p:nvPr/>
        </p:nvSpPr>
        <p:spPr>
          <a:xfrm>
            <a:off x="3104571" y="2184775"/>
            <a:ext cx="504056" cy="229678"/>
          </a:xfrm>
          <a:prstGeom prst="rect">
            <a:avLst/>
          </a:prstGeom>
          <a:noFill/>
        </p:spPr>
        <p:txBody>
          <a:bodyPr wrap="square" rtlCol="0">
            <a:spAutoFit/>
          </a:bodyPr>
          <a:lstStyle/>
          <a:p>
            <a:pPr marL="0" marR="0" lvl="0" indent="0" algn="ctr" defTabSz="457200" rtl="0" eaLnBrk="1" fontAlgn="auto" latinLnBrk="0" hangingPunct="1">
              <a:lnSpc>
                <a:spcPct val="13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おさ</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barn(inVertical)">
                                      <p:cBhvr>
                                        <p:cTn id="21" dur="1000"/>
                                        <p:tgtEl>
                                          <p:spTgt spid="23"/>
                                        </p:tgtEl>
                                      </p:cBhvr>
                                    </p:animEffect>
                                  </p:childTnLst>
                                </p:cTn>
                              </p:par>
                            </p:childTnLst>
                          </p:cTn>
                        </p:par>
                        <p:par>
                          <p:cTn id="22" fill="hold">
                            <p:stCondLst>
                              <p:cond delay="1000"/>
                            </p:stCondLst>
                            <p:childTnLst>
                              <p:par>
                                <p:cTn id="23" presetID="10" presetClass="entr" presetSubtype="0" fill="hold" nodeType="afterEffect">
                                  <p:stCondLst>
                                    <p:cond delay="20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600"/>
                                        <p:tgtEl>
                                          <p:spTgt spid="25"/>
                                        </p:tgtEl>
                                      </p:cBhvr>
                                    </p:animEffect>
                                  </p:childTnLst>
                                </p:cTn>
                              </p:par>
                              <p:par>
                                <p:cTn id="26" presetID="10" presetClass="entr" presetSubtype="0" fill="hold" nodeType="withEffect">
                                  <p:stCondLst>
                                    <p:cond delay="20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600"/>
                                        <p:tgtEl>
                                          <p:spTgt spid="18"/>
                                        </p:tgtEl>
                                      </p:cBhvr>
                                    </p:animEffect>
                                  </p:childTnLst>
                                </p:cTn>
                              </p:par>
                            </p:childTnLst>
                          </p:cTn>
                        </p:par>
                        <p:par>
                          <p:cTn id="29" fill="hold">
                            <p:stCondLst>
                              <p:cond delay="1800"/>
                            </p:stCondLst>
                            <p:childTnLst>
                              <p:par>
                                <p:cTn id="30" presetID="10"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par>
                          <p:cTn id="33" fill="hold">
                            <p:stCondLst>
                              <p:cond delay="2300"/>
                            </p:stCondLst>
                            <p:childTnLst>
                              <p:par>
                                <p:cTn id="34" presetID="10"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793934DD-0F5F-46BF-AB5E-73AE85053EE2}"/>
              </a:ext>
            </a:extLst>
          </p:cNvPr>
          <p:cNvSpPr/>
          <p:nvPr/>
        </p:nvSpPr>
        <p:spPr>
          <a:xfrm>
            <a:off x="8283375" y="52018"/>
            <a:ext cx="690217" cy="6902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リーフォーム: 図形 7">
            <a:extLst>
              <a:ext uri="{FF2B5EF4-FFF2-40B4-BE49-F238E27FC236}">
                <a16:creationId xmlns:a16="http://schemas.microsoft.com/office/drawing/2014/main" id="{F2755E1D-94EC-109C-AFD3-AF974C492594}"/>
              </a:ext>
            </a:extLst>
          </p:cNvPr>
          <p:cNvSpPr/>
          <p:nvPr/>
        </p:nvSpPr>
        <p:spPr>
          <a:xfrm flipV="1">
            <a:off x="2232464" y="1440873"/>
            <a:ext cx="551000" cy="4696160"/>
          </a:xfrm>
          <a:custGeom>
            <a:avLst/>
            <a:gdLst>
              <a:gd name="connsiteX0" fmla="*/ 630194 w 630194"/>
              <a:gd name="connsiteY0" fmla="*/ 0 h 4720281"/>
              <a:gd name="connsiteX1" fmla="*/ 12356 w 630194"/>
              <a:gd name="connsiteY1" fmla="*/ 3447535 h 4720281"/>
              <a:gd name="connsiteX2" fmla="*/ 0 w 630194"/>
              <a:gd name="connsiteY2" fmla="*/ 4213654 h 4720281"/>
              <a:gd name="connsiteX3" fmla="*/ 580767 w 630194"/>
              <a:gd name="connsiteY3" fmla="*/ 4720281 h 4720281"/>
              <a:gd name="connsiteX4" fmla="*/ 630194 w 630194"/>
              <a:gd name="connsiteY4" fmla="*/ 0 h 4720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194" h="4720281">
                <a:moveTo>
                  <a:pt x="630194" y="0"/>
                </a:moveTo>
                <a:lnTo>
                  <a:pt x="12356" y="3447535"/>
                </a:lnTo>
                <a:lnTo>
                  <a:pt x="0" y="4213654"/>
                </a:lnTo>
                <a:lnTo>
                  <a:pt x="580767" y="4720281"/>
                </a:lnTo>
                <a:lnTo>
                  <a:pt x="630194" y="0"/>
                </a:lnTo>
                <a:close/>
              </a:path>
            </a:pathLst>
          </a:custGeom>
          <a:solidFill>
            <a:srgbClr val="CAF2E3">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スライド番号プレースホルダー 2">
            <a:extLst>
              <a:ext uri="{FF2B5EF4-FFF2-40B4-BE49-F238E27FC236}">
                <a16:creationId xmlns:a16="http://schemas.microsoft.com/office/drawing/2014/main" id="{A74ACCB8-77D1-54B0-B4C2-59BCEAC9CFBF}"/>
              </a:ext>
            </a:extLst>
          </p:cNvPr>
          <p:cNvSpPr>
            <a:spLocks noGrp="1"/>
          </p:cNvSpPr>
          <p:nvPr>
            <p:ph type="sldNum" sz="quarter" idx="4"/>
          </p:nvPr>
        </p:nvSpPr>
        <p:spPr/>
        <p:txBody>
          <a:bodyPr/>
          <a:lstStyle/>
          <a:p>
            <a:pPr>
              <a:defRPr/>
            </a:pPr>
            <a:fld id="{A21AC8FD-592B-4297-9EAB-520742DB55C5}" type="slidenum">
              <a:rPr lang="en-US" altLang="ja-JP" smtClean="0"/>
              <a:pPr>
                <a:defRPr/>
              </a:pPr>
              <a:t>15</a:t>
            </a:fld>
            <a:endParaRPr lang="en-US" altLang="ja-JP"/>
          </a:p>
        </p:txBody>
      </p:sp>
      <p:sp>
        <p:nvSpPr>
          <p:cNvPr id="4" name="Text Box 12">
            <a:extLst>
              <a:ext uri="{FF2B5EF4-FFF2-40B4-BE49-F238E27FC236}">
                <a16:creationId xmlns:a16="http://schemas.microsoft.com/office/drawing/2014/main" id="{A3FC479A-1D41-38F0-5DD9-B9ED55D8EC12}"/>
              </a:ext>
            </a:extLst>
          </p:cNvPr>
          <p:cNvSpPr txBox="1">
            <a:spLocks noChangeArrowheads="1"/>
          </p:cNvSpPr>
          <p:nvPr/>
        </p:nvSpPr>
        <p:spPr bwMode="auto">
          <a:xfrm>
            <a:off x="2783465" y="879528"/>
            <a:ext cx="5649303" cy="695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30000"/>
              </a:lnSpc>
              <a:spcBef>
                <a:spcPct val="0"/>
              </a:spcBef>
              <a:buNone/>
            </a:pPr>
            <a:r>
              <a:rPr lang="ja-JP" altLang="en-US" sz="1300" dirty="0">
                <a:solidFill>
                  <a:srgbClr val="6560CC"/>
                </a:solidFill>
                <a:latin typeface="HGPｺﾞｼｯｸE" panose="020B0900000000000000" pitchFamily="50" charset="-128"/>
                <a:ea typeface="HGPｺﾞｼｯｸE" panose="020B0900000000000000" pitchFamily="50" charset="-128"/>
              </a:rPr>
              <a:t>税金について、もっと詳しく知りたい人は、</a:t>
            </a:r>
            <a:endParaRPr lang="en-US" altLang="ja-JP" sz="1300" dirty="0">
              <a:solidFill>
                <a:srgbClr val="6560CC"/>
              </a:solidFill>
              <a:latin typeface="HGPｺﾞｼｯｸE" panose="020B0900000000000000" pitchFamily="50" charset="-128"/>
              <a:ea typeface="HGPｺﾞｼｯｸE" panose="020B0900000000000000" pitchFamily="50" charset="-128"/>
            </a:endParaRPr>
          </a:p>
          <a:p>
            <a:pPr eaLnBrk="1" hangingPunct="1">
              <a:lnSpc>
                <a:spcPct val="130000"/>
              </a:lnSpc>
              <a:spcBef>
                <a:spcPct val="0"/>
              </a:spcBef>
              <a:buNone/>
            </a:pPr>
            <a:r>
              <a:rPr lang="ja-JP" altLang="en-US" sz="2000" u="sng" dirty="0">
                <a:latin typeface="HGPｺﾞｼｯｸE" panose="020B0900000000000000" pitchFamily="50" charset="-128"/>
                <a:ea typeface="HGPｺﾞｼｯｸE" panose="020B0900000000000000" pitchFamily="50" charset="-128"/>
              </a:rPr>
              <a:t>国税庁ホームページの「</a:t>
            </a:r>
            <a:r>
              <a:rPr lang="ja-JP" altLang="en-US" sz="2000" u="sng" dirty="0">
                <a:solidFill>
                  <a:srgbClr val="FF0000"/>
                </a:solidFill>
                <a:latin typeface="HGPｺﾞｼｯｸE" panose="020B0900000000000000" pitchFamily="50" charset="-128"/>
                <a:ea typeface="HGPｺﾞｼｯｸE" panose="020B0900000000000000" pitchFamily="50" charset="-128"/>
                <a:hlinkClick r:id="rId3"/>
              </a:rPr>
              <a:t>税の学習コーナー</a:t>
            </a:r>
            <a:r>
              <a:rPr lang="ja-JP" altLang="en-US" sz="2000" u="sng" dirty="0">
                <a:latin typeface="HGPｺﾞｼｯｸE" panose="020B0900000000000000" pitchFamily="50" charset="-128"/>
                <a:ea typeface="HGPｺﾞｼｯｸE" panose="020B0900000000000000" pitchFamily="50" charset="-128"/>
              </a:rPr>
              <a:t>」</a:t>
            </a:r>
            <a:r>
              <a:rPr lang="ja-JP" altLang="en-US" sz="1300" dirty="0">
                <a:solidFill>
                  <a:srgbClr val="6560CC"/>
                </a:solidFill>
                <a:latin typeface="HGPｺﾞｼｯｸE" panose="020B0900000000000000" pitchFamily="50" charset="-128"/>
                <a:ea typeface="HGPｺﾞｼｯｸE" panose="020B0900000000000000" pitchFamily="50" charset="-128"/>
              </a:rPr>
              <a:t>を見てね。</a:t>
            </a:r>
          </a:p>
        </p:txBody>
      </p:sp>
      <p:sp>
        <p:nvSpPr>
          <p:cNvPr id="20" name="Text Box 12">
            <a:extLst>
              <a:ext uri="{FF2B5EF4-FFF2-40B4-BE49-F238E27FC236}">
                <a16:creationId xmlns:a16="http://schemas.microsoft.com/office/drawing/2014/main" id="{FECA7809-FBB5-F8E2-4949-3FB14C801EF3}"/>
              </a:ext>
            </a:extLst>
          </p:cNvPr>
          <p:cNvSpPr txBox="1">
            <a:spLocks noChangeArrowheads="1"/>
          </p:cNvSpPr>
          <p:nvPr/>
        </p:nvSpPr>
        <p:spPr bwMode="auto">
          <a:xfrm>
            <a:off x="2123728" y="75788"/>
            <a:ext cx="332014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latin typeface="HGPｺﾞｼｯｸE" panose="020B0900000000000000" pitchFamily="50" charset="-128"/>
                <a:ea typeface="HGPｺﾞｼｯｸE" panose="020B0900000000000000" pitchFamily="50" charset="-128"/>
              </a:rPr>
              <a:t>税の学習コーナー</a:t>
            </a:r>
          </a:p>
        </p:txBody>
      </p:sp>
      <p:sp>
        <p:nvSpPr>
          <p:cNvPr id="6" name="テキスト ボックス 5">
            <a:extLst>
              <a:ext uri="{FF2B5EF4-FFF2-40B4-BE49-F238E27FC236}">
                <a16:creationId xmlns:a16="http://schemas.microsoft.com/office/drawing/2014/main" id="{0F191879-E6E9-EBD3-B266-2ED8CEA0B844}"/>
              </a:ext>
            </a:extLst>
          </p:cNvPr>
          <p:cNvSpPr txBox="1"/>
          <p:nvPr/>
        </p:nvSpPr>
        <p:spPr>
          <a:xfrm>
            <a:off x="878183" y="6493840"/>
            <a:ext cx="7853221" cy="261610"/>
          </a:xfrm>
          <a:prstGeom prst="rect">
            <a:avLst/>
          </a:prstGeom>
          <a:noFill/>
        </p:spPr>
        <p:txBody>
          <a:bodyPr wrap="square" rtlCol="0">
            <a:spAutoFit/>
          </a:bodyPr>
          <a:lstStyle/>
          <a:p>
            <a:r>
              <a:rPr lang="ja-JP" altLang="en-US" sz="1100" dirty="0">
                <a:solidFill>
                  <a:srgbClr val="5F5ACA"/>
                </a:solidFill>
                <a:latin typeface="+mn-ea"/>
                <a:ea typeface="+mn-ea"/>
              </a:rPr>
              <a:t>税の学習コーナー</a:t>
            </a:r>
            <a:r>
              <a:rPr kumimoji="1" lang="ja-JP" altLang="en-US" sz="1100" dirty="0">
                <a:solidFill>
                  <a:srgbClr val="5F5ACA"/>
                </a:solidFill>
                <a:latin typeface="+mn-ea"/>
                <a:ea typeface="+mn-ea"/>
              </a:rPr>
              <a:t>  </a:t>
            </a:r>
            <a:r>
              <a:rPr kumimoji="1" lang="en-US" altLang="ja-JP" sz="1100" dirty="0">
                <a:latin typeface="+mn-lt"/>
                <a:ea typeface="+mn-ea"/>
                <a:hlinkClick r:id="rId3">
                  <a:extLst>
                    <a:ext uri="{A12FA001-AC4F-418D-AE19-62706E023703}">
                      <ahyp:hlinkClr xmlns:ahyp="http://schemas.microsoft.com/office/drawing/2018/hyperlinkcolor" val="tx"/>
                    </a:ext>
                  </a:extLst>
                </a:hlinkClick>
              </a:rPr>
              <a:t>https://www.nta.go.jp/taxes/kids/index.htm</a:t>
            </a:r>
            <a:endParaRPr kumimoji="1" lang="ja-JP" altLang="en-US" sz="1100" dirty="0">
              <a:latin typeface="+mn-ea"/>
              <a:ea typeface="+mn-ea"/>
            </a:endParaRPr>
          </a:p>
        </p:txBody>
      </p:sp>
      <p:grpSp>
        <p:nvGrpSpPr>
          <p:cNvPr id="15" name="グループ化 14">
            <a:extLst>
              <a:ext uri="{FF2B5EF4-FFF2-40B4-BE49-F238E27FC236}">
                <a16:creationId xmlns:a16="http://schemas.microsoft.com/office/drawing/2014/main" id="{884E93C4-6468-A499-D81E-2ECD41FF4EEF}"/>
              </a:ext>
            </a:extLst>
          </p:cNvPr>
          <p:cNvGrpSpPr/>
          <p:nvPr/>
        </p:nvGrpSpPr>
        <p:grpSpPr>
          <a:xfrm>
            <a:off x="246522" y="1796778"/>
            <a:ext cx="1985942" cy="1110808"/>
            <a:chOff x="127427" y="4832762"/>
            <a:chExt cx="1985942" cy="1110808"/>
          </a:xfrm>
        </p:grpSpPr>
        <p:pic>
          <p:nvPicPr>
            <p:cNvPr id="5" name="図 4">
              <a:extLst>
                <a:ext uri="{FF2B5EF4-FFF2-40B4-BE49-F238E27FC236}">
                  <a16:creationId xmlns:a16="http://schemas.microsoft.com/office/drawing/2014/main" id="{92B19E5D-3A24-E0F4-987A-963335A8566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27427" y="4852542"/>
              <a:ext cx="1852285" cy="1091028"/>
            </a:xfrm>
            <a:prstGeom prst="rect">
              <a:avLst/>
            </a:prstGeom>
          </p:spPr>
        </p:pic>
        <p:pic>
          <p:nvPicPr>
            <p:cNvPr id="13" name="図 12" descr="パソコンの画面&#10;&#10;自動的に生成された説明">
              <a:extLst>
                <a:ext uri="{FF2B5EF4-FFF2-40B4-BE49-F238E27FC236}">
                  <a16:creationId xmlns:a16="http://schemas.microsoft.com/office/drawing/2014/main" id="{9757840E-9EC9-DF28-F828-59FFF2F48B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1180" y="4832762"/>
              <a:ext cx="1182189" cy="923962"/>
            </a:xfrm>
            <a:prstGeom prst="rect">
              <a:avLst/>
            </a:prstGeom>
          </p:spPr>
        </p:pic>
        <p:pic>
          <p:nvPicPr>
            <p:cNvPr id="9" name="図 8">
              <a:extLst>
                <a:ext uri="{FF2B5EF4-FFF2-40B4-BE49-F238E27FC236}">
                  <a16:creationId xmlns:a16="http://schemas.microsoft.com/office/drawing/2014/main" id="{FA853EB1-B456-21EE-4CE4-B1A838E97181}"/>
                </a:ext>
              </a:extLst>
            </p:cNvPr>
            <p:cNvPicPr>
              <a:picLocks noChangeAspect="1"/>
            </p:cNvPicPr>
            <p:nvPr/>
          </p:nvPicPr>
          <p:blipFill rotWithShape="1">
            <a:blip r:embed="rId6"/>
            <a:srcRect l="1501" t="1897" r="1674" b="18851"/>
            <a:stretch/>
          </p:blipFill>
          <p:spPr>
            <a:xfrm>
              <a:off x="978769" y="4869160"/>
              <a:ext cx="1085083" cy="669551"/>
            </a:xfrm>
            <a:prstGeom prst="rect">
              <a:avLst/>
            </a:prstGeom>
            <a:ln w="12700">
              <a:solidFill>
                <a:schemeClr val="tx1"/>
              </a:solidFill>
            </a:ln>
          </p:spPr>
        </p:pic>
      </p:grpSp>
      <p:pic>
        <p:nvPicPr>
          <p:cNvPr id="2" name="図 1">
            <a:extLst>
              <a:ext uri="{FF2B5EF4-FFF2-40B4-BE49-F238E27FC236}">
                <a16:creationId xmlns:a16="http://schemas.microsoft.com/office/drawing/2014/main" id="{04C613A9-DF41-4C33-9BCD-6B726843A1C1}"/>
              </a:ext>
            </a:extLst>
          </p:cNvPr>
          <p:cNvPicPr>
            <a:picLocks noChangeAspect="1"/>
          </p:cNvPicPr>
          <p:nvPr/>
        </p:nvPicPr>
        <p:blipFill rotWithShape="1">
          <a:blip r:embed="rId7"/>
          <a:srcRect l="1063" t="1924" r="1901" b="5417"/>
          <a:stretch/>
        </p:blipFill>
        <p:spPr>
          <a:xfrm>
            <a:off x="2783465" y="1630917"/>
            <a:ext cx="5955821" cy="4587788"/>
          </a:xfrm>
          <a:prstGeom prst="rect">
            <a:avLst/>
          </a:prstGeom>
          <a:ln w="25400">
            <a:solidFill>
              <a:schemeClr val="tx1"/>
            </a:solidFill>
          </a:ln>
        </p:spPr>
      </p:pic>
      <p:pic>
        <p:nvPicPr>
          <p:cNvPr id="17" name="図 16">
            <a:extLst>
              <a:ext uri="{FF2B5EF4-FFF2-40B4-BE49-F238E27FC236}">
                <a16:creationId xmlns:a16="http://schemas.microsoft.com/office/drawing/2014/main" id="{5B10DDAC-9FA5-4A63-95C8-429DDBEBD31A}"/>
              </a:ext>
            </a:extLst>
          </p:cNvPr>
          <p:cNvPicPr/>
          <p:nvPr/>
        </p:nvPicPr>
        <p:blipFill rotWithShape="1">
          <a:blip r:embed="rId8">
            <a:extLst>
              <a:ext uri="{28A0092B-C50C-407E-A947-70E740481C1C}">
                <a14:useLocalDpi xmlns:a14="http://schemas.microsoft.com/office/drawing/2010/main" val="0"/>
              </a:ext>
            </a:extLst>
          </a:blip>
          <a:srcRect l="6221" t="8358" r="9018" b="8738"/>
          <a:stretch/>
        </p:blipFill>
        <p:spPr bwMode="auto">
          <a:xfrm>
            <a:off x="8320909" y="95462"/>
            <a:ext cx="615148" cy="602070"/>
          </a:xfrm>
          <a:prstGeom prst="rect">
            <a:avLst/>
          </a:prstGeom>
          <a:noFill/>
          <a:ln>
            <a:noFill/>
          </a:ln>
          <a:extLst>
            <a:ext uri="{53640926-AAD7-44D8-BBD7-CCE9431645EC}">
              <a14:shadowObscured xmlns:a14="http://schemas.microsoft.com/office/drawing/2010/main"/>
            </a:ext>
          </a:extLst>
        </p:spPr>
      </p:pic>
      <p:grpSp>
        <p:nvGrpSpPr>
          <p:cNvPr id="14" name="グループ化 13">
            <a:extLst>
              <a:ext uri="{FF2B5EF4-FFF2-40B4-BE49-F238E27FC236}">
                <a16:creationId xmlns:a16="http://schemas.microsoft.com/office/drawing/2014/main" id="{AC239A0C-0531-3E59-027F-A72EC75FDA79}"/>
              </a:ext>
            </a:extLst>
          </p:cNvPr>
          <p:cNvGrpSpPr/>
          <p:nvPr/>
        </p:nvGrpSpPr>
        <p:grpSpPr>
          <a:xfrm>
            <a:off x="168236" y="3788953"/>
            <a:ext cx="2406825" cy="2128942"/>
            <a:chOff x="149763" y="1043465"/>
            <a:chExt cx="2406825" cy="2128942"/>
          </a:xfrm>
        </p:grpSpPr>
        <p:sp>
          <p:nvSpPr>
            <p:cNvPr id="12" name="四角形: 角を丸くする 11">
              <a:extLst>
                <a:ext uri="{FF2B5EF4-FFF2-40B4-BE49-F238E27FC236}">
                  <a16:creationId xmlns:a16="http://schemas.microsoft.com/office/drawing/2014/main" id="{DD008D04-0D6B-7786-DE4D-4A1D69A821C4}"/>
                </a:ext>
              </a:extLst>
            </p:cNvPr>
            <p:cNvSpPr/>
            <p:nvPr/>
          </p:nvSpPr>
          <p:spPr>
            <a:xfrm>
              <a:off x="149763" y="1043465"/>
              <a:ext cx="2406824" cy="2128942"/>
            </a:xfrm>
            <a:prstGeom prst="roundRect">
              <a:avLst>
                <a:gd name="adj" fmla="val 7858"/>
              </a:avLst>
            </a:prstGeom>
            <a:solidFill>
              <a:srgbClr val="FFFFCC"/>
            </a:solidFill>
            <a:ln w="3175">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Text Box 12">
              <a:extLst>
                <a:ext uri="{FF2B5EF4-FFF2-40B4-BE49-F238E27FC236}">
                  <a16:creationId xmlns:a16="http://schemas.microsoft.com/office/drawing/2014/main" id="{7EBB6DE6-F90E-631C-8419-00B46FEA265D}"/>
                </a:ext>
              </a:extLst>
            </p:cNvPr>
            <p:cNvSpPr txBox="1">
              <a:spLocks noChangeArrowheads="1"/>
            </p:cNvSpPr>
            <p:nvPr/>
          </p:nvSpPr>
          <p:spPr bwMode="auto">
            <a:xfrm>
              <a:off x="149764" y="1080789"/>
              <a:ext cx="2406824"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en-US" altLang="ja-JP" sz="1000" dirty="0">
                  <a:latin typeface="HGPｺﾞｼｯｸE" panose="020B0900000000000000" pitchFamily="50" charset="-128"/>
                  <a:ea typeface="HGPｺﾞｼｯｸE" panose="020B0900000000000000" pitchFamily="50" charset="-128"/>
                </a:rPr>
                <a:t>【</a:t>
              </a:r>
              <a:r>
                <a:rPr lang="ja-JP" altLang="en-US" sz="1000" dirty="0">
                  <a:latin typeface="HGPｺﾞｼｯｸE" panose="020B0900000000000000" pitchFamily="50" charset="-128"/>
                  <a:ea typeface="HGPｺﾞｼｯｸE" panose="020B0900000000000000" pitchFamily="50" charset="-128"/>
                </a:rPr>
                <a:t>編集・発行</a:t>
              </a:r>
              <a:r>
                <a:rPr lang="en-US" altLang="ja-JP" sz="1000" dirty="0">
                  <a:latin typeface="HGPｺﾞｼｯｸE" panose="020B0900000000000000" pitchFamily="50" charset="-128"/>
                  <a:ea typeface="HGPｺﾞｼｯｸE" panose="020B0900000000000000" pitchFamily="50" charset="-128"/>
                </a:rPr>
                <a:t>】</a:t>
              </a:r>
            </a:p>
            <a:p>
              <a:pPr eaLnBrk="1" hangingPunct="1">
                <a:lnSpc>
                  <a:spcPct val="150000"/>
                </a:lnSpc>
                <a:spcBef>
                  <a:spcPct val="0"/>
                </a:spcBef>
                <a:buNone/>
              </a:pPr>
              <a:r>
                <a:rPr lang="ja-JP" altLang="en-US" sz="1000" dirty="0">
                  <a:latin typeface="HGPｺﾞｼｯｸE" panose="020B0900000000000000" pitchFamily="50" charset="-128"/>
                  <a:ea typeface="HGPｺﾞｼｯｸE" panose="020B0900000000000000" pitchFamily="50" charset="-128"/>
                </a:rPr>
                <a:t>大分県租税教育推進協議会</a:t>
              </a:r>
              <a:endParaRPr lang="en-US" altLang="ja-JP" sz="1000" dirty="0">
                <a:latin typeface="HGPｺﾞｼｯｸE" panose="020B0900000000000000" pitchFamily="50" charset="-128"/>
                <a:ea typeface="HGPｺﾞｼｯｸE" panose="020B0900000000000000" pitchFamily="50" charset="-128"/>
              </a:endParaRPr>
            </a:p>
            <a:p>
              <a:pPr eaLnBrk="1" hangingPunct="1">
                <a:lnSpc>
                  <a:spcPct val="200000"/>
                </a:lnSpc>
                <a:spcBef>
                  <a:spcPct val="0"/>
                </a:spcBef>
                <a:buNone/>
              </a:pPr>
              <a:r>
                <a:rPr lang="en-US" altLang="ja-JP" sz="1000" dirty="0">
                  <a:latin typeface="HGPｺﾞｼｯｸE" panose="020B0900000000000000" pitchFamily="50" charset="-128"/>
                  <a:ea typeface="HGPｺﾞｼｯｸE" panose="020B0900000000000000" pitchFamily="50" charset="-128"/>
                </a:rPr>
                <a:t>【</a:t>
              </a:r>
              <a:r>
                <a:rPr lang="ja-JP" altLang="en-US" sz="1000" dirty="0">
                  <a:latin typeface="HGPｺﾞｼｯｸE" panose="020B0900000000000000" pitchFamily="50" charset="-128"/>
                  <a:ea typeface="HGPｺﾞｼｯｸE" panose="020B0900000000000000" pitchFamily="50" charset="-128"/>
                </a:rPr>
                <a:t>監修協力</a:t>
              </a:r>
              <a:r>
                <a:rPr lang="en-US" altLang="ja-JP" sz="1000" dirty="0">
                  <a:latin typeface="HGPｺﾞｼｯｸE" panose="020B0900000000000000" pitchFamily="50" charset="-128"/>
                  <a:ea typeface="HGPｺﾞｼｯｸE" panose="020B0900000000000000" pitchFamily="50" charset="-128"/>
                </a:rPr>
                <a:t>】</a:t>
              </a:r>
            </a:p>
            <a:p>
              <a:pPr eaLnBrk="1" hangingPunct="1">
                <a:spcBef>
                  <a:spcPct val="0"/>
                </a:spcBef>
                <a:buNone/>
              </a:pPr>
              <a:r>
                <a:rPr lang="ja-JP" altLang="en-US" sz="1000" dirty="0">
                  <a:latin typeface="HGPｺﾞｼｯｸE" panose="020B0900000000000000" pitchFamily="50" charset="-128"/>
                  <a:ea typeface="HGPｺﾞｼｯｸE" panose="020B0900000000000000" pitchFamily="50" charset="-128"/>
                </a:rPr>
                <a:t>大分県教育庁義務教育課</a:t>
              </a:r>
            </a:p>
          </p:txBody>
        </p:sp>
        <p:sp>
          <p:nvSpPr>
            <p:cNvPr id="11" name="Text Box 12">
              <a:extLst>
                <a:ext uri="{FF2B5EF4-FFF2-40B4-BE49-F238E27FC236}">
                  <a16:creationId xmlns:a16="http://schemas.microsoft.com/office/drawing/2014/main" id="{618AB0FE-3E8F-5C93-D1A6-4DCE0FAF5CA0}"/>
                </a:ext>
              </a:extLst>
            </p:cNvPr>
            <p:cNvSpPr txBox="1">
              <a:spLocks noChangeArrowheads="1"/>
            </p:cNvSpPr>
            <p:nvPr/>
          </p:nvSpPr>
          <p:spPr bwMode="auto">
            <a:xfrm>
              <a:off x="195940" y="2115974"/>
              <a:ext cx="2313991" cy="996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just">
                <a:lnSpc>
                  <a:spcPts val="1200"/>
                </a:lnSpc>
                <a:spcBef>
                  <a:spcPct val="0"/>
                </a:spcBef>
                <a:buNone/>
              </a:pPr>
              <a:r>
                <a:rPr lang="ja-JP" altLang="en-US" sz="900" dirty="0">
                  <a:latin typeface="HGPｺﾞｼｯｸE" panose="020B0900000000000000" pitchFamily="50" charset="-128"/>
                  <a:ea typeface="HGPｺﾞｼｯｸE" panose="020B0900000000000000" pitchFamily="50" charset="-128"/>
                </a:rPr>
                <a:t>　租税教育推進協議会とは、教育関係機関等が相互に協力し、次代の担い手である児童・生徒の皆さんに、税に関する理解を深めていただくことを目的に設立されたものです。</a:t>
              </a:r>
              <a:endParaRPr lang="en-US" altLang="ja-JP" sz="900" dirty="0">
                <a:latin typeface="HGPｺﾞｼｯｸE" panose="020B0900000000000000" pitchFamily="50" charset="-128"/>
                <a:ea typeface="HGPｺﾞｼｯｸE" panose="020B0900000000000000" pitchFamily="50" charset="-128"/>
              </a:endParaRPr>
            </a:p>
            <a:p>
              <a:pPr algn="just">
                <a:lnSpc>
                  <a:spcPts val="1200"/>
                </a:lnSpc>
                <a:spcBef>
                  <a:spcPct val="0"/>
                </a:spcBef>
                <a:buNone/>
              </a:pPr>
              <a:r>
                <a:rPr lang="ja-JP" altLang="en-US" sz="900" dirty="0">
                  <a:latin typeface="HGPｺﾞｼｯｸE" panose="020B0900000000000000" pitchFamily="50" charset="-128"/>
                  <a:ea typeface="HGPｺﾞｼｯｸE" panose="020B0900000000000000" pitchFamily="50" charset="-128"/>
                </a:rPr>
                <a:t>　この資料も、その事業の一環として作成されたものです。</a:t>
              </a:r>
            </a:p>
          </p:txBody>
        </p:sp>
      </p:grpSp>
    </p:spTree>
    <p:extLst>
      <p:ext uri="{BB962C8B-B14F-4D97-AF65-F5344CB8AC3E}">
        <p14:creationId xmlns:p14="http://schemas.microsoft.com/office/powerpoint/2010/main" val="2038456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12">
            <a:extLst>
              <a:ext uri="{FF2B5EF4-FFF2-40B4-BE49-F238E27FC236}">
                <a16:creationId xmlns:a16="http://schemas.microsoft.com/office/drawing/2014/main" id="{FE31206F-98C1-C619-7406-B1B1B8A4066C}"/>
              </a:ext>
            </a:extLst>
          </p:cNvPr>
          <p:cNvSpPr txBox="1">
            <a:spLocks noChangeArrowheads="1"/>
          </p:cNvSpPr>
          <p:nvPr/>
        </p:nvSpPr>
        <p:spPr bwMode="auto">
          <a:xfrm>
            <a:off x="843129" y="75788"/>
            <a:ext cx="605967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3200" b="0" i="0" u="none" strike="noStrike" kern="1200" cap="none" spc="0" normalizeH="0" baseline="0" noProof="0" dirty="0">
                <a:ln>
                  <a:noFill/>
                </a:ln>
                <a:solidFill>
                  <a:srgbClr val="FFFFFF"/>
                </a:solidFill>
                <a:effectLst/>
                <a:uLnTx/>
                <a:uFillTx/>
                <a:latin typeface="HGPｺﾞｼｯｸE" panose="020B0900000000000000" pitchFamily="50" charset="-128"/>
                <a:ea typeface="HGPｺﾞｼｯｸE" panose="020B0900000000000000" pitchFamily="50" charset="-128"/>
                <a:cs typeface="+mn-cs"/>
              </a:rPr>
              <a:t>ワーク：税金について考えてみよう</a:t>
            </a:r>
          </a:p>
        </p:txBody>
      </p:sp>
      <p:sp>
        <p:nvSpPr>
          <p:cNvPr id="14" name="テキスト プレースホルダー 13">
            <a:extLst>
              <a:ext uri="{FF2B5EF4-FFF2-40B4-BE49-F238E27FC236}">
                <a16:creationId xmlns:a16="http://schemas.microsoft.com/office/drawing/2014/main" id="{8D7A372F-2E1D-0D75-8D1F-B73D22F38356}"/>
              </a:ext>
            </a:extLst>
          </p:cNvPr>
          <p:cNvSpPr>
            <a:spLocks noGrp="1"/>
          </p:cNvSpPr>
          <p:nvPr>
            <p:ph type="body" sz="quarter" idx="16"/>
          </p:nvPr>
        </p:nvSpPr>
        <p:spPr/>
        <p:txBody>
          <a:bodyPr/>
          <a:lstStyle/>
          <a:p>
            <a:endParaRPr lang="ja-JP" altLang="en-US" dirty="0"/>
          </a:p>
        </p:txBody>
      </p:sp>
      <p:sp>
        <p:nvSpPr>
          <p:cNvPr id="15" name="テキスト プレースホルダー 14">
            <a:extLst>
              <a:ext uri="{FF2B5EF4-FFF2-40B4-BE49-F238E27FC236}">
                <a16:creationId xmlns:a16="http://schemas.microsoft.com/office/drawing/2014/main" id="{52386E70-B9E4-E22D-1D72-B009E961E9A1}"/>
              </a:ext>
            </a:extLst>
          </p:cNvPr>
          <p:cNvSpPr>
            <a:spLocks noGrp="1"/>
          </p:cNvSpPr>
          <p:nvPr>
            <p:ph type="body" sz="quarter" idx="19"/>
          </p:nvPr>
        </p:nvSpPr>
        <p:spPr/>
        <p:txBody>
          <a:bodyPr/>
          <a:lstStyle/>
          <a:p>
            <a:endParaRPr lang="ja-JP" altLang="en-US" dirty="0"/>
          </a:p>
        </p:txBody>
      </p:sp>
      <p:sp>
        <p:nvSpPr>
          <p:cNvPr id="16" name="テキスト プレースホルダー 15">
            <a:extLst>
              <a:ext uri="{FF2B5EF4-FFF2-40B4-BE49-F238E27FC236}">
                <a16:creationId xmlns:a16="http://schemas.microsoft.com/office/drawing/2014/main" id="{C5D21D30-8630-46A4-682D-7BA5A4898DA2}"/>
              </a:ext>
            </a:extLst>
          </p:cNvPr>
          <p:cNvSpPr>
            <a:spLocks noGrp="1"/>
          </p:cNvSpPr>
          <p:nvPr>
            <p:ph type="body" sz="quarter" idx="20"/>
          </p:nvPr>
        </p:nvSpPr>
        <p:spPr/>
        <p:txBody>
          <a:bodyPr/>
          <a:lstStyle/>
          <a:p>
            <a:endParaRPr lang="ja-JP" altLang="en-US" dirty="0"/>
          </a:p>
        </p:txBody>
      </p:sp>
      <p:sp>
        <p:nvSpPr>
          <p:cNvPr id="17" name="スライド番号プレースホルダー 16">
            <a:extLst>
              <a:ext uri="{FF2B5EF4-FFF2-40B4-BE49-F238E27FC236}">
                <a16:creationId xmlns:a16="http://schemas.microsoft.com/office/drawing/2014/main" id="{223C2A91-94A1-90CC-AF34-7A23B6FF10BF}"/>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12C3962C-59A4-486A-8D44-A9781E017F69}" type="slidenum">
              <a:rPr kumimoji="0" lang="en-US" altLang="ja-JP" sz="1200" b="0" i="0" u="none" strike="noStrike" kern="1200" cap="none" spc="0" normalizeH="0" baseline="0" noProof="0" smtClean="0">
                <a:ln>
                  <a:noFill/>
                </a:ln>
                <a:solidFill>
                  <a:prstClr val="white"/>
                </a:solidFill>
                <a:effectLst/>
                <a:uLnTx/>
                <a:uFillTx/>
                <a:latin typeface="Arial"/>
                <a:ea typeface="HGPｺﾞｼｯｸE"/>
                <a:cs typeface="+mn-cs"/>
              </a:rPr>
              <a:pPr marL="0" marR="0" lvl="0" indent="0" algn="ctr" defTabSz="457200" rtl="0" eaLnBrk="1" fontAlgn="auto" latinLnBrk="0" hangingPunct="1">
                <a:lnSpc>
                  <a:spcPct val="100000"/>
                </a:lnSpc>
                <a:spcBef>
                  <a:spcPts val="0"/>
                </a:spcBef>
                <a:spcAft>
                  <a:spcPts val="0"/>
                </a:spcAft>
                <a:buClrTx/>
                <a:buSzTx/>
                <a:buFontTx/>
                <a:buNone/>
                <a:tabLst/>
                <a:defRPr/>
              </a:pPr>
              <a:t>2</a:t>
            </a:fld>
            <a:endParaRPr kumimoji="0" lang="en-US" altLang="ja-JP" sz="1200" b="0" i="0" u="none" strike="noStrike" kern="1200" cap="none" spc="0" normalizeH="0" baseline="0" noProof="0" dirty="0">
              <a:ln>
                <a:noFill/>
              </a:ln>
              <a:solidFill>
                <a:prstClr val="white"/>
              </a:solidFill>
              <a:effectLst/>
              <a:uLnTx/>
              <a:uFillTx/>
              <a:latin typeface="Arial"/>
              <a:ea typeface="HGPｺﾞｼｯｸE"/>
              <a:cs typeface="+mn-cs"/>
            </a:endParaRPr>
          </a:p>
        </p:txBody>
      </p:sp>
      <p:sp>
        <p:nvSpPr>
          <p:cNvPr id="4" name="四角形: 角を丸くする 3">
            <a:extLst>
              <a:ext uri="{FF2B5EF4-FFF2-40B4-BE49-F238E27FC236}">
                <a16:creationId xmlns:a16="http://schemas.microsoft.com/office/drawing/2014/main" id="{31A12AF5-018E-5DD8-8CCE-287E232443E3}"/>
              </a:ext>
            </a:extLst>
          </p:cNvPr>
          <p:cNvSpPr/>
          <p:nvPr/>
        </p:nvSpPr>
        <p:spPr>
          <a:xfrm>
            <a:off x="2699792" y="4391803"/>
            <a:ext cx="864096" cy="347226"/>
          </a:xfrm>
          <a:prstGeom prst="roundRect">
            <a:avLst>
              <a:gd name="adj" fmla="val 50000"/>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HGPｺﾞｼｯｸE"/>
              <a:cs typeface="+mn-cs"/>
            </a:endParaRPr>
          </a:p>
        </p:txBody>
      </p:sp>
    </p:spTree>
    <p:extLst>
      <p:ext uri="{BB962C8B-B14F-4D97-AF65-F5344CB8AC3E}">
        <p14:creationId xmlns:p14="http://schemas.microsoft.com/office/powerpoint/2010/main" val="395150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a:extLst>
              <a:ext uri="{FF2B5EF4-FFF2-40B4-BE49-F238E27FC236}">
                <a16:creationId xmlns:a16="http://schemas.microsoft.com/office/drawing/2014/main" id="{B7CB600D-2E4B-96BD-997E-EBA2709FB1FE}"/>
              </a:ext>
            </a:extLst>
          </p:cNvPr>
          <p:cNvSpPr>
            <a:spLocks/>
          </p:cNvSpPr>
          <p:nvPr/>
        </p:nvSpPr>
        <p:spPr>
          <a:xfrm>
            <a:off x="179388" y="2005750"/>
            <a:ext cx="8785225" cy="4330969"/>
          </a:xfrm>
          <a:prstGeom prst="rect">
            <a:avLst/>
          </a:prstGeom>
          <a:solidFill>
            <a:srgbClr val="CCF1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Arial"/>
              <a:ea typeface="HGPｺﾞｼｯｸE"/>
              <a:cs typeface="+mn-cs"/>
            </a:endParaRPr>
          </a:p>
        </p:txBody>
      </p:sp>
      <p:sp>
        <p:nvSpPr>
          <p:cNvPr id="5183" name="正方形/長方形 5182">
            <a:extLst>
              <a:ext uri="{FF2B5EF4-FFF2-40B4-BE49-F238E27FC236}">
                <a16:creationId xmlns:a16="http://schemas.microsoft.com/office/drawing/2014/main" id="{454A00EB-2860-B166-DD6D-ED03E1FEC680}"/>
              </a:ext>
            </a:extLst>
          </p:cNvPr>
          <p:cNvSpPr/>
          <p:nvPr/>
        </p:nvSpPr>
        <p:spPr>
          <a:xfrm>
            <a:off x="5768392" y="4767312"/>
            <a:ext cx="2998375" cy="1070733"/>
          </a:xfrm>
          <a:prstGeom prst="rect">
            <a:avLst/>
          </a:prstGeom>
          <a:solidFill>
            <a:srgbClr val="F0FB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Arial"/>
              <a:ea typeface="HGPｺﾞｼｯｸE"/>
              <a:cs typeface="+mn-cs"/>
            </a:endParaRPr>
          </a:p>
        </p:txBody>
      </p:sp>
      <p:sp>
        <p:nvSpPr>
          <p:cNvPr id="3" name="スライド番号プレースホルダー 2">
            <a:extLst>
              <a:ext uri="{FF2B5EF4-FFF2-40B4-BE49-F238E27FC236}">
                <a16:creationId xmlns:a16="http://schemas.microsoft.com/office/drawing/2014/main" id="{D7937C78-81F6-3712-995E-96A5617E45A3}"/>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4FF24B8-A4B8-4B7E-AA3A-FE4BA14E6524}" type="slidenum">
              <a:rPr kumimoji="0" lang="en-US" altLang="ja-JP" sz="1200" b="0" i="0" u="none" strike="noStrike" kern="1200" cap="none" spc="0" normalizeH="0" baseline="0" noProof="0" smtClean="0">
                <a:ln>
                  <a:noFill/>
                </a:ln>
                <a:solidFill>
                  <a:prstClr val="white"/>
                </a:solidFill>
                <a:effectLst/>
                <a:uLnTx/>
                <a:uFillTx/>
                <a:latin typeface="Arial"/>
                <a:ea typeface="HGPｺﾞｼｯｸE"/>
                <a:cs typeface="+mn-cs"/>
              </a:rPr>
              <a:pPr marL="0" marR="0" lvl="0" indent="0" algn="ctr" defTabSz="457200" rtl="0" eaLnBrk="1" fontAlgn="auto" latinLnBrk="0" hangingPunct="1">
                <a:lnSpc>
                  <a:spcPct val="100000"/>
                </a:lnSpc>
                <a:spcBef>
                  <a:spcPts val="0"/>
                </a:spcBef>
                <a:spcAft>
                  <a:spcPts val="0"/>
                </a:spcAft>
                <a:buClrTx/>
                <a:buSzTx/>
                <a:buFontTx/>
                <a:buNone/>
                <a:tabLst/>
                <a:defRPr/>
              </a:pPr>
              <a:t>3</a:t>
            </a:fld>
            <a:endParaRPr kumimoji="0" lang="en-US" altLang="ja-JP" sz="1200" b="0" i="0" u="none" strike="noStrike" kern="1200" cap="none" spc="0" normalizeH="0" baseline="0" noProof="0">
              <a:ln>
                <a:noFill/>
              </a:ln>
              <a:solidFill>
                <a:prstClr val="white"/>
              </a:solidFill>
              <a:effectLst/>
              <a:uLnTx/>
              <a:uFillTx/>
              <a:latin typeface="Arial"/>
              <a:ea typeface="HGPｺﾞｼｯｸE"/>
              <a:cs typeface="+mn-cs"/>
            </a:endParaRPr>
          </a:p>
        </p:txBody>
      </p:sp>
      <p:sp>
        <p:nvSpPr>
          <p:cNvPr id="4" name="Text Box 12">
            <a:extLst>
              <a:ext uri="{FF2B5EF4-FFF2-40B4-BE49-F238E27FC236}">
                <a16:creationId xmlns:a16="http://schemas.microsoft.com/office/drawing/2014/main" id="{9A40955D-858B-9636-8C0B-4EFA62925811}"/>
              </a:ext>
            </a:extLst>
          </p:cNvPr>
          <p:cNvSpPr txBox="1">
            <a:spLocks noChangeArrowheads="1"/>
          </p:cNvSpPr>
          <p:nvPr/>
        </p:nvSpPr>
        <p:spPr bwMode="auto">
          <a:xfrm>
            <a:off x="843129" y="75788"/>
            <a:ext cx="526137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3200" b="0" i="0" u="none" strike="noStrike" kern="1200" cap="none" spc="0" normalizeH="0" baseline="0" noProof="0" dirty="0">
                <a:ln>
                  <a:noFill/>
                </a:ln>
                <a:solidFill>
                  <a:srgbClr val="FFFFFF"/>
                </a:solidFill>
                <a:effectLst/>
                <a:uLnTx/>
                <a:uFillTx/>
                <a:latin typeface="HGPｺﾞｼｯｸE" panose="020B0900000000000000" pitchFamily="50" charset="-128"/>
                <a:ea typeface="HGPｺﾞｼｯｸE" panose="020B0900000000000000" pitchFamily="50" charset="-128"/>
                <a:cs typeface="+mn-cs"/>
              </a:rPr>
              <a:t>生活の中で関わりのある税金</a:t>
            </a:r>
          </a:p>
        </p:txBody>
      </p:sp>
      <p:sp>
        <p:nvSpPr>
          <p:cNvPr id="8" name="テキスト ボックス 7">
            <a:extLst>
              <a:ext uri="{FF2B5EF4-FFF2-40B4-BE49-F238E27FC236}">
                <a16:creationId xmlns:a16="http://schemas.microsoft.com/office/drawing/2014/main" id="{3050150B-4FE0-9F70-9598-8C6A54409C4F}"/>
              </a:ext>
            </a:extLst>
          </p:cNvPr>
          <p:cNvSpPr txBox="1"/>
          <p:nvPr/>
        </p:nvSpPr>
        <p:spPr>
          <a:xfrm>
            <a:off x="208906" y="996582"/>
            <a:ext cx="8322301" cy="386837"/>
          </a:xfrm>
          <a:prstGeom prst="rect">
            <a:avLst/>
          </a:prstGeom>
          <a:noFill/>
        </p:spPr>
        <p:txBody>
          <a:bodyPr wrap="square" rtlCol="0" anchor="ctr" anchorCtr="0">
            <a:spAutoFit/>
          </a:bodyPr>
          <a:lstStyle/>
          <a:p>
            <a:pPr marL="0" marR="0" lvl="0" indent="0" algn="l" defTabSz="457200" rtl="0" eaLnBrk="1" fontAlgn="auto" latinLnBrk="0" hangingPunct="1">
              <a:lnSpc>
                <a:spcPct val="123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次のようなときには、どんな税金がかかるでしょうか？？</a:t>
            </a:r>
            <a:endParaRPr kumimoji="1" lang="ja-JP" altLang="en-US" sz="18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p:txBody>
      </p:sp>
      <p:cxnSp>
        <p:nvCxnSpPr>
          <p:cNvPr id="16" name="直線コネクタ 15">
            <a:extLst>
              <a:ext uri="{FF2B5EF4-FFF2-40B4-BE49-F238E27FC236}">
                <a16:creationId xmlns:a16="http://schemas.microsoft.com/office/drawing/2014/main" id="{7B716346-2557-D723-6487-E44E2A08319B}"/>
              </a:ext>
            </a:extLst>
          </p:cNvPr>
          <p:cNvCxnSpPr>
            <a:cxnSpLocks/>
          </p:cNvCxnSpPr>
          <p:nvPr/>
        </p:nvCxnSpPr>
        <p:spPr>
          <a:xfrm>
            <a:off x="179388" y="1484784"/>
            <a:ext cx="8785225" cy="0"/>
          </a:xfrm>
          <a:prstGeom prst="line">
            <a:avLst/>
          </a:prstGeom>
          <a:ln w="19050">
            <a:solidFill>
              <a:srgbClr val="26C1F2"/>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20499D76-852D-8011-0F43-8C7E782C9D82}"/>
              </a:ext>
            </a:extLst>
          </p:cNvPr>
          <p:cNvSpPr txBox="1"/>
          <p:nvPr/>
        </p:nvSpPr>
        <p:spPr>
          <a:xfrm>
            <a:off x="555956" y="1532880"/>
            <a:ext cx="4393517" cy="405832"/>
          </a:xfrm>
          <a:prstGeom prst="rect">
            <a:avLst/>
          </a:prstGeom>
          <a:noFill/>
          <a:effectLst/>
        </p:spPr>
        <p:txBody>
          <a:bodyPr wrap="square" rtlCol="0" anchor="ctr" anchorCtr="0">
            <a:noAutofit/>
          </a:bodyPr>
          <a:lstStyle>
            <a:defPPr>
              <a:defRPr lang="ja-JP"/>
            </a:defPPr>
            <a:lvl1pPr>
              <a:defRPr sz="2000" kern="0" spc="130">
                <a:latin typeface="HGPｺﾞｼｯｸE" panose="020B0900000000000000" pitchFamily="50" charset="-128"/>
                <a:ea typeface="HGPｺﾞｼｯｸE" panose="020B0900000000000000" pitchFamily="50"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130" normalizeH="0" baseline="0" noProof="0" dirty="0">
                <a:ln>
                  <a:noFill/>
                </a:ln>
                <a:solidFill>
                  <a:srgbClr val="0DABDD"/>
                </a:solidFill>
                <a:effectLst/>
                <a:uLnTx/>
                <a:uFillTx/>
                <a:latin typeface="HGPｺﾞｼｯｸE" panose="020B0900000000000000" pitchFamily="50" charset="-128"/>
                <a:ea typeface="HGPｺﾞｼｯｸE" panose="020B0900000000000000" pitchFamily="50" charset="-128"/>
                <a:cs typeface="+mn-cs"/>
              </a:rPr>
              <a:t>税金の種類は約</a:t>
            </a:r>
            <a:r>
              <a:rPr kumimoji="0" lang="en-US" altLang="ja-JP" sz="1800" b="1" i="0" u="none" strike="noStrike" kern="0" cap="none" spc="130" normalizeH="0" baseline="0" noProof="0" dirty="0">
                <a:ln>
                  <a:noFill/>
                </a:ln>
                <a:solidFill>
                  <a:srgbClr val="0DABDD"/>
                </a:solidFill>
                <a:effectLst/>
                <a:uLnTx/>
                <a:uFillTx/>
                <a:latin typeface="Arial"/>
                <a:ea typeface="HGPｺﾞｼｯｸE" panose="020B0900000000000000" pitchFamily="50" charset="-128"/>
                <a:cs typeface="+mn-cs"/>
              </a:rPr>
              <a:t>50</a:t>
            </a:r>
            <a:r>
              <a:rPr kumimoji="0" lang="ja-JP" altLang="en-US" sz="1800" b="0" i="0" u="none" strike="noStrike" kern="0" cap="none" spc="130" normalizeH="0" baseline="0" noProof="0" dirty="0">
                <a:ln>
                  <a:noFill/>
                </a:ln>
                <a:solidFill>
                  <a:srgbClr val="0DABDD"/>
                </a:solidFill>
                <a:effectLst/>
                <a:uLnTx/>
                <a:uFillTx/>
                <a:latin typeface="HGPｺﾞｼｯｸE" panose="020B0900000000000000" pitchFamily="50" charset="-128"/>
                <a:ea typeface="HGPｺﾞｼｯｸE" panose="020B0900000000000000" pitchFamily="50" charset="-128"/>
                <a:cs typeface="+mn-cs"/>
              </a:rPr>
              <a:t>種類あります。</a:t>
            </a:r>
          </a:p>
        </p:txBody>
      </p:sp>
      <p:sp>
        <p:nvSpPr>
          <p:cNvPr id="28" name="テキスト ボックス 27">
            <a:extLst>
              <a:ext uri="{FF2B5EF4-FFF2-40B4-BE49-F238E27FC236}">
                <a16:creationId xmlns:a16="http://schemas.microsoft.com/office/drawing/2014/main" id="{FAF622CF-C80D-F1DF-9CAD-CD111EE9673E}"/>
              </a:ext>
            </a:extLst>
          </p:cNvPr>
          <p:cNvSpPr txBox="1"/>
          <p:nvPr/>
        </p:nvSpPr>
        <p:spPr>
          <a:xfrm>
            <a:off x="878183" y="6493840"/>
            <a:ext cx="6389397"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srgbClr val="0D85AF"/>
                </a:solidFill>
                <a:effectLst/>
                <a:uLnTx/>
                <a:uFillTx/>
                <a:latin typeface="HGPｺﾞｼｯｸE"/>
                <a:ea typeface="HGPｺﾞｼｯｸE"/>
                <a:cs typeface="+mn-cs"/>
              </a:rPr>
              <a:t>詳しく学ぼう：財務省キッズコーナーファイナンスらんど  </a:t>
            </a:r>
            <a:r>
              <a:rPr kumimoji="1" lang="en-US" altLang="ja-JP" sz="1100" b="0" i="0" u="none" strike="noStrike" kern="1200" cap="none" spc="0" normalizeH="0" baseline="0" noProof="0" dirty="0">
                <a:ln>
                  <a:noFill/>
                </a:ln>
                <a:solidFill>
                  <a:prstClr val="black"/>
                </a:solidFill>
                <a:effectLst/>
                <a:uLnTx/>
                <a:uFillTx/>
                <a:latin typeface="Arial"/>
                <a:ea typeface="HGPｺﾞｼｯｸE"/>
                <a:cs typeface="+mn-cs"/>
                <a:hlinkClick r:id="rId4">
                  <a:extLst>
                    <a:ext uri="{A12FA001-AC4F-418D-AE19-62706E023703}">
                      <ahyp:hlinkClr xmlns:ahyp="http://schemas.microsoft.com/office/drawing/2018/hyperlinkcolor" val="tx"/>
                    </a:ext>
                  </a:extLst>
                </a:hlinkClick>
              </a:rPr>
              <a:t>https://www.mof.go.jp/kids/2018</a:t>
            </a:r>
            <a:r>
              <a:rPr kumimoji="0" lang="ja-JP" altLang="en-US" sz="1100" b="0" i="0" u="none" strike="noStrike" kern="1200" cap="none" spc="0" normalizeH="0" baseline="0" noProof="0" dirty="0">
                <a:ln>
                  <a:noFill/>
                </a:ln>
                <a:solidFill>
                  <a:prstClr val="black"/>
                </a:solidFill>
                <a:effectLst/>
                <a:uLnTx/>
                <a:uFillTx/>
                <a:latin typeface="Arial"/>
                <a:ea typeface="HGPｺﾞｼｯｸE"/>
                <a:cs typeface="+mn-cs"/>
              </a:rPr>
              <a:t> </a:t>
            </a:r>
            <a:r>
              <a:rPr kumimoji="1" lang="ja-JP" altLang="en-US" sz="1100" b="0" i="0" u="none" strike="noStrike" kern="1200" cap="none" spc="0" normalizeH="0" baseline="0" noProof="0" dirty="0">
                <a:ln>
                  <a:noFill/>
                </a:ln>
                <a:solidFill>
                  <a:prstClr val="black"/>
                </a:solidFill>
                <a:effectLst/>
                <a:uLnTx/>
                <a:uFillTx/>
                <a:latin typeface="HGPｺﾞｼｯｸE"/>
                <a:ea typeface="HGPｺﾞｼｯｸE"/>
                <a:cs typeface="+mn-cs"/>
              </a:rPr>
              <a:t>（財務省</a:t>
            </a:r>
            <a:r>
              <a:rPr kumimoji="1" lang="en-US" altLang="ja-JP" sz="1100" b="0" i="0" u="none" strike="noStrike" kern="1200" cap="none" spc="0" normalizeH="0" baseline="0" noProof="0" dirty="0">
                <a:ln>
                  <a:noFill/>
                </a:ln>
                <a:solidFill>
                  <a:prstClr val="black"/>
                </a:solidFill>
                <a:effectLst/>
                <a:uLnTx/>
                <a:uFillTx/>
                <a:latin typeface="HGPｺﾞｼｯｸE"/>
                <a:ea typeface="HGPｺﾞｼｯｸE"/>
                <a:cs typeface="+mn-cs"/>
              </a:rPr>
              <a:t>HP</a:t>
            </a:r>
            <a:r>
              <a:rPr kumimoji="1" lang="ja-JP" altLang="en-US" sz="1100" b="0" i="0" u="none" strike="noStrike" kern="1200" cap="none" spc="0" normalizeH="0" baseline="0" noProof="0" dirty="0">
                <a:ln>
                  <a:noFill/>
                </a:ln>
                <a:solidFill>
                  <a:prstClr val="black"/>
                </a:solidFill>
                <a:effectLst/>
                <a:uLnTx/>
                <a:uFillTx/>
                <a:latin typeface="HGPｺﾞｼｯｸE"/>
                <a:ea typeface="HGPｺﾞｼｯｸE"/>
                <a:cs typeface="+mn-cs"/>
              </a:rPr>
              <a:t>）</a:t>
            </a:r>
          </a:p>
        </p:txBody>
      </p:sp>
      <p:sp>
        <p:nvSpPr>
          <p:cNvPr id="3131" name="楕円 3130">
            <a:extLst>
              <a:ext uri="{FF2B5EF4-FFF2-40B4-BE49-F238E27FC236}">
                <a16:creationId xmlns:a16="http://schemas.microsoft.com/office/drawing/2014/main" id="{E899187E-99F7-8245-0356-AABC505C0B59}"/>
              </a:ext>
            </a:extLst>
          </p:cNvPr>
          <p:cNvSpPr/>
          <p:nvPr/>
        </p:nvSpPr>
        <p:spPr>
          <a:xfrm>
            <a:off x="698758" y="4671683"/>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HGPｺﾞｼｯｸE"/>
              <a:cs typeface="+mn-cs"/>
            </a:endParaRPr>
          </a:p>
        </p:txBody>
      </p:sp>
      <p:pic>
        <p:nvPicPr>
          <p:cNvPr id="26" name="図 25" descr="アイコン&#10;&#10;自動的に生成された説明">
            <a:extLst>
              <a:ext uri="{FF2B5EF4-FFF2-40B4-BE49-F238E27FC236}">
                <a16:creationId xmlns:a16="http://schemas.microsoft.com/office/drawing/2014/main" id="{CD06A8B1-3C85-479E-8FDF-00ADD5847E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9560" y="4611508"/>
            <a:ext cx="1354704" cy="1263217"/>
          </a:xfrm>
          <a:prstGeom prst="rect">
            <a:avLst/>
          </a:prstGeom>
        </p:spPr>
      </p:pic>
      <p:sp>
        <p:nvSpPr>
          <p:cNvPr id="3122" name="テキスト ボックス 3121">
            <a:extLst>
              <a:ext uri="{FF2B5EF4-FFF2-40B4-BE49-F238E27FC236}">
                <a16:creationId xmlns:a16="http://schemas.microsoft.com/office/drawing/2014/main" id="{AE0418D6-F278-3B2D-0495-D271DD369ABB}"/>
              </a:ext>
            </a:extLst>
          </p:cNvPr>
          <p:cNvSpPr txBox="1"/>
          <p:nvPr/>
        </p:nvSpPr>
        <p:spPr>
          <a:xfrm>
            <a:off x="708477" y="4375595"/>
            <a:ext cx="1709122"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C5B9C"/>
                </a:solidFill>
                <a:effectLst/>
                <a:uLnTx/>
                <a:uFillTx/>
                <a:latin typeface="HGPｺﾞｼｯｸE" panose="020B0900000000000000" pitchFamily="50" charset="-128"/>
                <a:ea typeface="HGPｺﾞｼｯｸE" panose="020B0900000000000000" pitchFamily="50" charset="-128"/>
                <a:cs typeface="+mn-cs"/>
              </a:rPr>
              <a:t>車を持っていると</a:t>
            </a:r>
            <a:r>
              <a:rPr kumimoji="1" lang="ja-JP" altLang="en-US" sz="1400" b="0" i="0" u="none" strike="noStrike" kern="1200" cap="none" spc="-500" normalizeH="0" baseline="0" noProof="0" dirty="0">
                <a:ln>
                  <a:noFill/>
                </a:ln>
                <a:solidFill>
                  <a:srgbClr val="0C5B9C"/>
                </a:solidFill>
                <a:effectLst/>
                <a:uLnTx/>
                <a:uFillTx/>
                <a:latin typeface="HGPｺﾞｼｯｸE" panose="020B0900000000000000" pitchFamily="50" charset="-128"/>
                <a:ea typeface="HGPｺﾞｼｯｸE" panose="020B0900000000000000" pitchFamily="50" charset="-128"/>
                <a:cs typeface="+mn-cs"/>
              </a:rPr>
              <a:t>！？</a:t>
            </a:r>
          </a:p>
        </p:txBody>
      </p:sp>
      <p:sp>
        <p:nvSpPr>
          <p:cNvPr id="3119" name="正方形/長方形 3118">
            <a:extLst>
              <a:ext uri="{FF2B5EF4-FFF2-40B4-BE49-F238E27FC236}">
                <a16:creationId xmlns:a16="http://schemas.microsoft.com/office/drawing/2014/main" id="{10C93B41-8A24-5CE2-1AAB-0FEF0B5B05CB}"/>
              </a:ext>
            </a:extLst>
          </p:cNvPr>
          <p:cNvSpPr/>
          <p:nvPr/>
        </p:nvSpPr>
        <p:spPr>
          <a:xfrm>
            <a:off x="767101" y="5754105"/>
            <a:ext cx="1539622" cy="385200"/>
          </a:xfrm>
          <a:prstGeom prst="rect">
            <a:avLst/>
          </a:prstGeom>
          <a:solidFill>
            <a:schemeClr val="bg1"/>
          </a:solidFill>
          <a:ln w="15875">
            <a:solidFill>
              <a:srgbClr val="0C5B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rgbClr val="E22626"/>
                </a:solidFill>
                <a:effectLst/>
                <a:uLnTx/>
                <a:uFillTx/>
                <a:latin typeface="HGPｺﾞｼｯｸE" panose="020B0900000000000000" pitchFamily="50" charset="-128"/>
                <a:ea typeface="HGPｺﾞｼｯｸE" panose="020B0900000000000000" pitchFamily="50" charset="-128"/>
                <a:cs typeface="+mn-cs"/>
              </a:rPr>
              <a:t>自動車税</a:t>
            </a:r>
            <a:r>
              <a:rPr kumimoji="0" lang="ja-JP" altLang="en-US" sz="1100" b="0" i="0" u="none" strike="noStrike" kern="1200" cap="none" spc="0" normalizeH="0" baseline="0" noProof="0" dirty="0">
                <a:ln>
                  <a:noFill/>
                </a:ln>
                <a:solidFill>
                  <a:srgbClr val="E22626"/>
                </a:solidFill>
                <a:effectLst/>
                <a:uLnTx/>
                <a:uFillTx/>
                <a:latin typeface="HGPｺﾞｼｯｸE" panose="020B0900000000000000" pitchFamily="50" charset="-128"/>
                <a:ea typeface="HGPｺﾞｼｯｸE" panose="020B0900000000000000" pitchFamily="50" charset="-128"/>
                <a:cs typeface="+mn-cs"/>
              </a:rPr>
              <a:t>（地方税）</a:t>
            </a:r>
            <a:endParaRPr kumimoji="1" lang="ja-JP" altLang="en-US" sz="1400" b="0" i="0" u="none" strike="noStrike" kern="1200" cap="none" spc="0" normalizeH="0" baseline="0" noProof="0" dirty="0">
              <a:ln>
                <a:noFill/>
              </a:ln>
              <a:solidFill>
                <a:srgbClr val="E22626"/>
              </a:solidFill>
              <a:effectLst/>
              <a:uLnTx/>
              <a:uFillTx/>
              <a:latin typeface="HGPｺﾞｼｯｸE" panose="020B0900000000000000" pitchFamily="50" charset="-128"/>
              <a:ea typeface="HGPｺﾞｼｯｸE" panose="020B0900000000000000" pitchFamily="50" charset="-128"/>
              <a:cs typeface="+mn-cs"/>
            </a:endParaRPr>
          </a:p>
        </p:txBody>
      </p:sp>
      <p:sp>
        <p:nvSpPr>
          <p:cNvPr id="3126" name="テキスト ボックス 3125">
            <a:extLst>
              <a:ext uri="{FF2B5EF4-FFF2-40B4-BE49-F238E27FC236}">
                <a16:creationId xmlns:a16="http://schemas.microsoft.com/office/drawing/2014/main" id="{82DC4628-E4E5-6975-D5E6-FBA29FAD35D7}"/>
              </a:ext>
            </a:extLst>
          </p:cNvPr>
          <p:cNvSpPr txBox="1"/>
          <p:nvPr/>
        </p:nvSpPr>
        <p:spPr>
          <a:xfrm>
            <a:off x="3499342" y="4375595"/>
            <a:ext cx="1904689"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rgbClr val="0C5B9C"/>
                </a:solidFill>
                <a:effectLst/>
                <a:uLnTx/>
                <a:uFillTx/>
                <a:latin typeface="HGPｺﾞｼｯｸE" panose="020B0900000000000000" pitchFamily="50" charset="-128"/>
                <a:ea typeface="HGPｺﾞｼｯｸE" panose="020B0900000000000000" pitchFamily="50" charset="-128"/>
                <a:cs typeface="+mn-cs"/>
              </a:rPr>
              <a:t>温泉に入ったときは</a:t>
            </a:r>
            <a:r>
              <a:rPr kumimoji="1" lang="ja-JP" altLang="en-US" sz="1400" b="0" i="0" u="none" strike="noStrike" kern="1200" cap="none" spc="-500" normalizeH="0" baseline="0" noProof="0" dirty="0">
                <a:ln>
                  <a:noFill/>
                </a:ln>
                <a:solidFill>
                  <a:srgbClr val="0C5B9C"/>
                </a:solidFill>
                <a:effectLst/>
                <a:uLnTx/>
                <a:uFillTx/>
                <a:latin typeface="HGPｺﾞｼｯｸE" panose="020B0900000000000000" pitchFamily="50" charset="-128"/>
                <a:ea typeface="HGPｺﾞｼｯｸE" panose="020B0900000000000000" pitchFamily="50" charset="-128"/>
                <a:cs typeface="+mn-cs"/>
              </a:rPr>
              <a:t>！？</a:t>
            </a:r>
          </a:p>
        </p:txBody>
      </p:sp>
      <p:sp>
        <p:nvSpPr>
          <p:cNvPr id="3132" name="楕円 3131">
            <a:extLst>
              <a:ext uri="{FF2B5EF4-FFF2-40B4-BE49-F238E27FC236}">
                <a16:creationId xmlns:a16="http://schemas.microsoft.com/office/drawing/2014/main" id="{FDA02E92-2DFB-6324-3635-54104EEF1CA2}"/>
              </a:ext>
            </a:extLst>
          </p:cNvPr>
          <p:cNvSpPr/>
          <p:nvPr/>
        </p:nvSpPr>
        <p:spPr>
          <a:xfrm>
            <a:off x="3613532" y="4671683"/>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HGPｺﾞｼｯｸE"/>
              <a:cs typeface="+mn-cs"/>
            </a:endParaRPr>
          </a:p>
        </p:txBody>
      </p:sp>
      <p:pic>
        <p:nvPicPr>
          <p:cNvPr id="14" name="図 13" descr="部屋 が含まれている画像&#10;&#10;自動的に生成された説明">
            <a:extLst>
              <a:ext uri="{FF2B5EF4-FFF2-40B4-BE49-F238E27FC236}">
                <a16:creationId xmlns:a16="http://schemas.microsoft.com/office/drawing/2014/main" id="{D76EEBA7-555B-521D-AB96-07781478DA6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36451" y="4608319"/>
            <a:ext cx="1630470" cy="1313562"/>
          </a:xfrm>
          <a:prstGeom prst="rect">
            <a:avLst/>
          </a:prstGeom>
        </p:spPr>
      </p:pic>
      <p:grpSp>
        <p:nvGrpSpPr>
          <p:cNvPr id="5123" name="グループ化 5122">
            <a:extLst>
              <a:ext uri="{FF2B5EF4-FFF2-40B4-BE49-F238E27FC236}">
                <a16:creationId xmlns:a16="http://schemas.microsoft.com/office/drawing/2014/main" id="{536AF027-A8C6-CDBF-6151-72DF2DCA6B6C}"/>
              </a:ext>
            </a:extLst>
          </p:cNvPr>
          <p:cNvGrpSpPr/>
          <p:nvPr/>
        </p:nvGrpSpPr>
        <p:grpSpPr>
          <a:xfrm>
            <a:off x="3681875" y="5740015"/>
            <a:ext cx="1539622" cy="399290"/>
            <a:chOff x="5081943" y="5919421"/>
            <a:chExt cx="1539622" cy="399290"/>
          </a:xfrm>
        </p:grpSpPr>
        <p:sp>
          <p:nvSpPr>
            <p:cNvPr id="3127" name="正方形/長方形 3126">
              <a:extLst>
                <a:ext uri="{FF2B5EF4-FFF2-40B4-BE49-F238E27FC236}">
                  <a16:creationId xmlns:a16="http://schemas.microsoft.com/office/drawing/2014/main" id="{8D672EEC-3078-A25D-5E6E-D73D346F4A3B}"/>
                </a:ext>
              </a:extLst>
            </p:cNvPr>
            <p:cNvSpPr/>
            <p:nvPr/>
          </p:nvSpPr>
          <p:spPr>
            <a:xfrm>
              <a:off x="5081943" y="5933973"/>
              <a:ext cx="1539622" cy="384738"/>
            </a:xfrm>
            <a:prstGeom prst="rect">
              <a:avLst/>
            </a:prstGeom>
            <a:solidFill>
              <a:schemeClr val="bg1"/>
            </a:solidFill>
            <a:ln w="15875">
              <a:solidFill>
                <a:srgbClr val="0C5B9C"/>
              </a:solidFill>
            </a:ln>
          </p:spPr>
          <p:style>
            <a:lnRef idx="2">
              <a:schemeClr val="accent1">
                <a:shade val="15000"/>
              </a:schemeClr>
            </a:lnRef>
            <a:fillRef idx="1">
              <a:schemeClr val="accent1"/>
            </a:fillRef>
            <a:effectRef idx="0">
              <a:schemeClr val="accent1"/>
            </a:effectRef>
            <a:fontRef idx="minor">
              <a:schemeClr val="lt1"/>
            </a:fontRef>
          </p:style>
          <p:txBody>
            <a:bodyPr rtlCol="0" anchor="b" anchorCtr="1"/>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rgbClr val="E22626"/>
                  </a:solidFill>
                  <a:effectLst/>
                  <a:uLnTx/>
                  <a:uFillTx/>
                  <a:latin typeface="HGPｺﾞｼｯｸE" panose="020B0900000000000000" pitchFamily="50" charset="-128"/>
                  <a:ea typeface="HGPｺﾞｼｯｸE" panose="020B0900000000000000" pitchFamily="50" charset="-128"/>
                  <a:cs typeface="+mn-cs"/>
                </a:rPr>
                <a:t>入湯税</a:t>
              </a:r>
              <a:r>
                <a:rPr kumimoji="0" lang="ja-JP" altLang="en-US" sz="1100" b="0" i="0" u="none" strike="noStrike" kern="1200" cap="none" spc="0" normalizeH="0" baseline="0" noProof="0" dirty="0">
                  <a:ln>
                    <a:noFill/>
                  </a:ln>
                  <a:solidFill>
                    <a:srgbClr val="E22626"/>
                  </a:solidFill>
                  <a:effectLst/>
                  <a:uLnTx/>
                  <a:uFillTx/>
                  <a:latin typeface="HGPｺﾞｼｯｸE" panose="020B0900000000000000" pitchFamily="50" charset="-128"/>
                  <a:ea typeface="HGPｺﾞｼｯｸE" panose="020B0900000000000000" pitchFamily="50" charset="-128"/>
                  <a:cs typeface="+mn-cs"/>
                </a:rPr>
                <a:t>（地方税）</a:t>
              </a:r>
              <a:endParaRPr kumimoji="1" lang="ja-JP" altLang="en-US" sz="1400" b="0" i="0" u="none" strike="noStrike" kern="1200" cap="none" spc="0" normalizeH="0" baseline="0" noProof="0" dirty="0">
                <a:ln>
                  <a:noFill/>
                </a:ln>
                <a:solidFill>
                  <a:srgbClr val="E22626"/>
                </a:solidFill>
                <a:effectLst/>
                <a:uLnTx/>
                <a:uFillTx/>
                <a:latin typeface="HGPｺﾞｼｯｸE" panose="020B0900000000000000" pitchFamily="50" charset="-128"/>
                <a:ea typeface="HGPｺﾞｼｯｸE" panose="020B0900000000000000" pitchFamily="50" charset="-128"/>
                <a:cs typeface="+mn-cs"/>
              </a:endParaRPr>
            </a:p>
          </p:txBody>
        </p:sp>
        <p:sp>
          <p:nvSpPr>
            <p:cNvPr id="5122" name="テキスト ボックス 5121">
              <a:extLst>
                <a:ext uri="{FF2B5EF4-FFF2-40B4-BE49-F238E27FC236}">
                  <a16:creationId xmlns:a16="http://schemas.microsoft.com/office/drawing/2014/main" id="{5B41AACE-8E55-83EC-E159-459EFFF673DA}"/>
                </a:ext>
              </a:extLst>
            </p:cNvPr>
            <p:cNvSpPr txBox="1"/>
            <p:nvPr/>
          </p:nvSpPr>
          <p:spPr>
            <a:xfrm>
              <a:off x="5230284" y="5919421"/>
              <a:ext cx="770138"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60" normalizeH="0" baseline="0" noProof="0" dirty="0">
                  <a:ln>
                    <a:noFill/>
                  </a:ln>
                  <a:solidFill>
                    <a:srgbClr val="C00000"/>
                  </a:solidFill>
                  <a:effectLst/>
                  <a:uLnTx/>
                  <a:uFillTx/>
                  <a:latin typeface="HGPｺﾞｼｯｸM" panose="020B0600000000000000" pitchFamily="50" charset="-128"/>
                  <a:ea typeface="HGPｺﾞｼｯｸM" panose="020B0600000000000000" pitchFamily="50" charset="-128"/>
                  <a:cs typeface="+mn-cs"/>
                </a:rPr>
                <a:t>にゅうとうぜい</a:t>
              </a:r>
            </a:p>
          </p:txBody>
        </p:sp>
      </p:grpSp>
      <p:sp>
        <p:nvSpPr>
          <p:cNvPr id="5125" name="テキスト ボックス 5124">
            <a:extLst>
              <a:ext uri="{FF2B5EF4-FFF2-40B4-BE49-F238E27FC236}">
                <a16:creationId xmlns:a16="http://schemas.microsoft.com/office/drawing/2014/main" id="{573B794F-5829-C311-7577-0D5EC870F4DB}"/>
              </a:ext>
            </a:extLst>
          </p:cNvPr>
          <p:cNvSpPr txBox="1"/>
          <p:nvPr/>
        </p:nvSpPr>
        <p:spPr>
          <a:xfrm>
            <a:off x="278832" y="3934731"/>
            <a:ext cx="249296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住民税とは、都道府県税と市（区）町村民税を</a:t>
            </a:r>
            <a:endParaRPr kumimoji="0" lang="en-US" altLang="ja-JP" sz="9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   </a:t>
            </a:r>
            <a:r>
              <a:rPr kumimoji="0" lang="ja-JP" altLang="en-US" sz="900" b="0" i="0" u="none" strike="noStrike" kern="1200" cap="none" spc="-31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 </a:t>
            </a:r>
            <a:r>
              <a:rPr kumimoji="1" lang="ja-JP" altLang="en-US" sz="9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合わせた呼び方です。</a:t>
            </a:r>
          </a:p>
        </p:txBody>
      </p:sp>
      <p:sp>
        <p:nvSpPr>
          <p:cNvPr id="29" name="楕円 28">
            <a:extLst>
              <a:ext uri="{FF2B5EF4-FFF2-40B4-BE49-F238E27FC236}">
                <a16:creationId xmlns:a16="http://schemas.microsoft.com/office/drawing/2014/main" id="{9AE6B64E-38D9-1601-E82B-66F45F791138}"/>
              </a:ext>
            </a:extLst>
          </p:cNvPr>
          <p:cNvSpPr/>
          <p:nvPr/>
        </p:nvSpPr>
        <p:spPr>
          <a:xfrm>
            <a:off x="698758" y="2411715"/>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HGPｺﾞｼｯｸE"/>
              <a:cs typeface="+mn-cs"/>
            </a:endParaRPr>
          </a:p>
        </p:txBody>
      </p:sp>
      <p:pic>
        <p:nvPicPr>
          <p:cNvPr id="22" name="図 21">
            <a:extLst>
              <a:ext uri="{FF2B5EF4-FFF2-40B4-BE49-F238E27FC236}">
                <a16:creationId xmlns:a16="http://schemas.microsoft.com/office/drawing/2014/main" id="{B5F70CFF-2E7F-B101-DD98-F77B899D94D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914167" y="2294339"/>
            <a:ext cx="1245490" cy="1346760"/>
          </a:xfrm>
          <a:prstGeom prst="rect">
            <a:avLst/>
          </a:prstGeom>
        </p:spPr>
      </p:pic>
      <p:sp>
        <p:nvSpPr>
          <p:cNvPr id="3129" name="楕円 3128">
            <a:extLst>
              <a:ext uri="{FF2B5EF4-FFF2-40B4-BE49-F238E27FC236}">
                <a16:creationId xmlns:a16="http://schemas.microsoft.com/office/drawing/2014/main" id="{A7C98DDF-FE6C-1683-98E1-F7FB0096BB85}"/>
              </a:ext>
            </a:extLst>
          </p:cNvPr>
          <p:cNvSpPr/>
          <p:nvPr/>
        </p:nvSpPr>
        <p:spPr>
          <a:xfrm>
            <a:off x="3613532" y="2411715"/>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HGPｺﾞｼｯｸE"/>
              <a:cs typeface="+mn-cs"/>
            </a:endParaRPr>
          </a:p>
        </p:txBody>
      </p:sp>
      <p:pic>
        <p:nvPicPr>
          <p:cNvPr id="17" name="図 16" descr="図形&#10;&#10;自動的に生成された説明">
            <a:extLst>
              <a:ext uri="{FF2B5EF4-FFF2-40B4-BE49-F238E27FC236}">
                <a16:creationId xmlns:a16="http://schemas.microsoft.com/office/drawing/2014/main" id="{29B877A7-705E-0352-F4FC-5F6F48EF1EF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67695" y="2503689"/>
            <a:ext cx="1567982" cy="1078380"/>
          </a:xfrm>
          <a:prstGeom prst="rect">
            <a:avLst/>
          </a:prstGeom>
        </p:spPr>
      </p:pic>
      <p:sp>
        <p:nvSpPr>
          <p:cNvPr id="3130" name="楕円 3129">
            <a:extLst>
              <a:ext uri="{FF2B5EF4-FFF2-40B4-BE49-F238E27FC236}">
                <a16:creationId xmlns:a16="http://schemas.microsoft.com/office/drawing/2014/main" id="{60ACD502-6376-4EFD-5EF0-87AC0688CE42}"/>
              </a:ext>
            </a:extLst>
          </p:cNvPr>
          <p:cNvSpPr/>
          <p:nvPr/>
        </p:nvSpPr>
        <p:spPr>
          <a:xfrm>
            <a:off x="6683784" y="2411715"/>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HGPｺﾞｼｯｸE"/>
              <a:cs typeface="+mn-cs"/>
            </a:endParaRPr>
          </a:p>
        </p:txBody>
      </p:sp>
      <p:pic>
        <p:nvPicPr>
          <p:cNvPr id="12" name="図 11" descr="おもちゃ, 挿絵 が含まれている画像&#10;&#10;自動的に生成された説明">
            <a:extLst>
              <a:ext uri="{FF2B5EF4-FFF2-40B4-BE49-F238E27FC236}">
                <a16:creationId xmlns:a16="http://schemas.microsoft.com/office/drawing/2014/main" id="{475B0F6B-5B35-A1BA-0754-E46E2088EA8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10785" y="2366882"/>
            <a:ext cx="1822307" cy="1346760"/>
          </a:xfrm>
          <a:prstGeom prst="rect">
            <a:avLst/>
          </a:prstGeom>
        </p:spPr>
      </p:pic>
      <p:sp>
        <p:nvSpPr>
          <p:cNvPr id="31" name="正方形/長方形 30">
            <a:extLst>
              <a:ext uri="{FF2B5EF4-FFF2-40B4-BE49-F238E27FC236}">
                <a16:creationId xmlns:a16="http://schemas.microsoft.com/office/drawing/2014/main" id="{DBF95680-547E-D469-49DD-DF81CA24DE55}"/>
              </a:ext>
            </a:extLst>
          </p:cNvPr>
          <p:cNvSpPr/>
          <p:nvPr/>
        </p:nvSpPr>
        <p:spPr>
          <a:xfrm>
            <a:off x="362357" y="3542815"/>
            <a:ext cx="2349111" cy="385200"/>
          </a:xfrm>
          <a:prstGeom prst="rect">
            <a:avLst/>
          </a:prstGeom>
          <a:solidFill>
            <a:schemeClr val="bg1"/>
          </a:solidFill>
          <a:ln w="15875">
            <a:solidFill>
              <a:srgbClr val="0C5B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rgbClr val="E22626"/>
                </a:solidFill>
                <a:effectLst/>
                <a:uLnTx/>
                <a:uFillTx/>
                <a:latin typeface="HGPｺﾞｼｯｸE" panose="020B0900000000000000" pitchFamily="50" charset="-128"/>
                <a:ea typeface="HGPｺﾞｼｯｸE" panose="020B0900000000000000" pitchFamily="50" charset="-128"/>
                <a:cs typeface="+mn-cs"/>
              </a:rPr>
              <a:t>所得税</a:t>
            </a:r>
            <a:r>
              <a:rPr kumimoji="0" lang="ja-JP" altLang="en-US" sz="1100" b="0" i="0" u="none" strike="noStrike" kern="1200" cap="none" spc="0" normalizeH="0" baseline="0" noProof="0" dirty="0">
                <a:ln>
                  <a:noFill/>
                </a:ln>
                <a:solidFill>
                  <a:srgbClr val="E22626"/>
                </a:solidFill>
                <a:effectLst/>
                <a:uLnTx/>
                <a:uFillTx/>
                <a:latin typeface="HGPｺﾞｼｯｸE" panose="020B0900000000000000" pitchFamily="50" charset="-128"/>
                <a:ea typeface="HGPｺﾞｼｯｸE" panose="020B0900000000000000" pitchFamily="50" charset="-128"/>
                <a:cs typeface="+mn-cs"/>
              </a:rPr>
              <a:t>（国税）</a:t>
            </a:r>
            <a:r>
              <a:rPr kumimoji="0" lang="ja-JP" altLang="en-US" sz="1200" b="0" i="0" u="none" strike="noStrike" kern="1200" cap="none" spc="0" normalizeH="0" baseline="0" noProof="0" dirty="0">
                <a:ln>
                  <a:noFill/>
                </a:ln>
                <a:solidFill>
                  <a:srgbClr val="E22626"/>
                </a:solidFill>
                <a:effectLst/>
                <a:uLnTx/>
                <a:uFillTx/>
                <a:latin typeface="HGPｺﾞｼｯｸE" panose="020B0900000000000000" pitchFamily="50" charset="-128"/>
                <a:ea typeface="HGPｺﾞｼｯｸE" panose="020B0900000000000000" pitchFamily="50" charset="-128"/>
                <a:cs typeface="+mn-cs"/>
              </a:rPr>
              <a:t>・</a:t>
            </a:r>
            <a:r>
              <a:rPr kumimoji="0" lang="ja-JP" altLang="en-US" sz="1400" b="0" i="0" u="none" strike="noStrike" kern="1200" cap="none" spc="0" normalizeH="0" baseline="0" noProof="0" dirty="0">
                <a:ln>
                  <a:noFill/>
                </a:ln>
                <a:solidFill>
                  <a:srgbClr val="E22626"/>
                </a:solidFill>
                <a:effectLst/>
                <a:uLnTx/>
                <a:uFillTx/>
                <a:latin typeface="HGPｺﾞｼｯｸE" panose="020B0900000000000000" pitchFamily="50" charset="-128"/>
                <a:ea typeface="HGPｺﾞｼｯｸE" panose="020B0900000000000000" pitchFamily="50" charset="-128"/>
                <a:cs typeface="+mn-cs"/>
              </a:rPr>
              <a:t>住民税</a:t>
            </a:r>
            <a:r>
              <a:rPr kumimoji="0" lang="ja-JP" altLang="en-US" sz="1100" b="0" i="0" u="none" strike="noStrike" kern="1200" cap="none" spc="0" normalizeH="0" baseline="0" noProof="0" dirty="0">
                <a:ln>
                  <a:noFill/>
                </a:ln>
                <a:solidFill>
                  <a:srgbClr val="E22626"/>
                </a:solidFill>
                <a:effectLst/>
                <a:uLnTx/>
                <a:uFillTx/>
                <a:latin typeface="HGPｺﾞｼｯｸE" panose="020B0900000000000000" pitchFamily="50" charset="-128"/>
                <a:ea typeface="HGPｺﾞｼｯｸE" panose="020B0900000000000000" pitchFamily="50" charset="-128"/>
                <a:cs typeface="+mn-cs"/>
              </a:rPr>
              <a:t>（地方税）</a:t>
            </a:r>
            <a:endParaRPr kumimoji="1" lang="ja-JP" altLang="en-US" sz="1200" b="0" i="0" u="none" strike="noStrike" kern="1200" cap="none" spc="0" normalizeH="0" baseline="0" noProof="0" dirty="0">
              <a:ln>
                <a:noFill/>
              </a:ln>
              <a:solidFill>
                <a:srgbClr val="E22626"/>
              </a:solidFill>
              <a:effectLst/>
              <a:uLnTx/>
              <a:uFillTx/>
              <a:latin typeface="HGPｺﾞｼｯｸE" panose="020B0900000000000000" pitchFamily="50" charset="-128"/>
              <a:ea typeface="HGPｺﾞｼｯｸE" panose="020B0900000000000000" pitchFamily="50" charset="-128"/>
              <a:cs typeface="+mn-cs"/>
            </a:endParaRPr>
          </a:p>
        </p:txBody>
      </p:sp>
      <p:sp>
        <p:nvSpPr>
          <p:cNvPr id="3111" name="正方形/長方形 3110">
            <a:extLst>
              <a:ext uri="{FF2B5EF4-FFF2-40B4-BE49-F238E27FC236}">
                <a16:creationId xmlns:a16="http://schemas.microsoft.com/office/drawing/2014/main" id="{A768995A-9674-5CDE-ECF3-A7F7066240A0}"/>
              </a:ext>
            </a:extLst>
          </p:cNvPr>
          <p:cNvSpPr/>
          <p:nvPr/>
        </p:nvSpPr>
        <p:spPr>
          <a:xfrm>
            <a:off x="3613532" y="3542815"/>
            <a:ext cx="1676308" cy="385200"/>
          </a:xfrm>
          <a:prstGeom prst="rect">
            <a:avLst/>
          </a:prstGeom>
          <a:solidFill>
            <a:schemeClr val="bg1"/>
          </a:solidFill>
          <a:ln w="15875">
            <a:solidFill>
              <a:srgbClr val="0C5B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E22626"/>
                </a:solidFill>
                <a:effectLst/>
                <a:uLnTx/>
                <a:uFillTx/>
                <a:latin typeface="HGPｺﾞｼｯｸE" panose="020B0900000000000000" pitchFamily="50" charset="-128"/>
                <a:ea typeface="HGPｺﾞｼｯｸE" panose="020B0900000000000000" pitchFamily="50" charset="-128"/>
                <a:cs typeface="+mn-cs"/>
              </a:rPr>
              <a:t>固定資産税</a:t>
            </a:r>
            <a:r>
              <a:rPr kumimoji="1" lang="ja-JP" altLang="en-US" sz="1100" b="0" i="0" u="none" strike="noStrike" kern="1200" cap="none" spc="0" normalizeH="0" baseline="0" noProof="0" dirty="0">
                <a:ln>
                  <a:noFill/>
                </a:ln>
                <a:solidFill>
                  <a:srgbClr val="E22626"/>
                </a:solidFill>
                <a:effectLst/>
                <a:uLnTx/>
                <a:uFillTx/>
                <a:latin typeface="HGPｺﾞｼｯｸE" panose="020B0900000000000000" pitchFamily="50" charset="-128"/>
                <a:ea typeface="HGPｺﾞｼｯｸE" panose="020B0900000000000000" pitchFamily="50" charset="-128"/>
                <a:cs typeface="+mn-cs"/>
              </a:rPr>
              <a:t>（地方税）</a:t>
            </a:r>
            <a:endParaRPr kumimoji="1" lang="ja-JP" altLang="en-US" sz="1400" b="0" i="0" u="none" strike="noStrike" kern="1200" cap="none" spc="0" normalizeH="0" baseline="0" noProof="0" dirty="0">
              <a:ln>
                <a:noFill/>
              </a:ln>
              <a:solidFill>
                <a:srgbClr val="E22626"/>
              </a:solidFill>
              <a:effectLst/>
              <a:uLnTx/>
              <a:uFillTx/>
              <a:latin typeface="HGPｺﾞｼｯｸE" panose="020B0900000000000000" pitchFamily="50" charset="-128"/>
              <a:ea typeface="HGPｺﾞｼｯｸE" panose="020B0900000000000000" pitchFamily="50" charset="-128"/>
              <a:cs typeface="+mn-cs"/>
            </a:endParaRPr>
          </a:p>
        </p:txBody>
      </p:sp>
      <p:sp>
        <p:nvSpPr>
          <p:cNvPr id="2" name="テキスト ボックス 1">
            <a:extLst>
              <a:ext uri="{FF2B5EF4-FFF2-40B4-BE49-F238E27FC236}">
                <a16:creationId xmlns:a16="http://schemas.microsoft.com/office/drawing/2014/main" id="{BCDC77B4-F7B9-E7D7-A6A6-E5402717EDF8}"/>
              </a:ext>
            </a:extLst>
          </p:cNvPr>
          <p:cNvSpPr txBox="1"/>
          <p:nvPr/>
        </p:nvSpPr>
        <p:spPr>
          <a:xfrm>
            <a:off x="3732368" y="3523852"/>
            <a:ext cx="1005926"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700" b="1" i="0" u="none" strike="noStrike" kern="1200" cap="none" spc="60" normalizeH="0" baseline="0" noProof="0" dirty="0">
                <a:ln>
                  <a:noFill/>
                </a:ln>
                <a:solidFill>
                  <a:srgbClr val="C00000"/>
                </a:solidFill>
                <a:effectLst/>
                <a:uLnTx/>
                <a:uFillTx/>
                <a:latin typeface="HGPｺﾞｼｯｸM" panose="020B0600000000000000" pitchFamily="50" charset="-128"/>
                <a:ea typeface="HGPｺﾞｼｯｸM" panose="020B0600000000000000" pitchFamily="50" charset="-128"/>
                <a:cs typeface="+mn-cs"/>
              </a:rPr>
              <a:t>こていしさんぜい</a:t>
            </a:r>
          </a:p>
        </p:txBody>
      </p:sp>
      <p:sp>
        <p:nvSpPr>
          <p:cNvPr id="3114" name="正方形/長方形 3113">
            <a:extLst>
              <a:ext uri="{FF2B5EF4-FFF2-40B4-BE49-F238E27FC236}">
                <a16:creationId xmlns:a16="http://schemas.microsoft.com/office/drawing/2014/main" id="{9BE4091E-6A23-DAEF-3332-257C878865CA}"/>
              </a:ext>
            </a:extLst>
          </p:cNvPr>
          <p:cNvSpPr/>
          <p:nvPr/>
        </p:nvSpPr>
        <p:spPr>
          <a:xfrm>
            <a:off x="6179326" y="3542815"/>
            <a:ext cx="2685226" cy="385200"/>
          </a:xfrm>
          <a:prstGeom prst="rect">
            <a:avLst/>
          </a:prstGeom>
          <a:solidFill>
            <a:schemeClr val="bg1"/>
          </a:solidFill>
          <a:ln w="15875">
            <a:solidFill>
              <a:srgbClr val="0C5B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E22626"/>
                </a:solidFill>
                <a:effectLst/>
                <a:uLnTx/>
                <a:uFillTx/>
                <a:latin typeface="HGPｺﾞｼｯｸE" panose="020B0900000000000000" pitchFamily="50" charset="-128"/>
                <a:ea typeface="HGPｺﾞｼｯｸE" panose="020B0900000000000000" pitchFamily="50" charset="-128"/>
                <a:cs typeface="+mn-cs"/>
              </a:rPr>
              <a:t>消費税</a:t>
            </a:r>
            <a:r>
              <a:rPr kumimoji="1" lang="ja-JP" altLang="en-US" sz="1100" b="0" i="0" u="none" strike="noStrike" kern="1200" cap="none" spc="0" normalizeH="0" baseline="0" noProof="0" dirty="0">
                <a:ln>
                  <a:noFill/>
                </a:ln>
                <a:solidFill>
                  <a:srgbClr val="E22626"/>
                </a:solidFill>
                <a:effectLst/>
                <a:uLnTx/>
                <a:uFillTx/>
                <a:latin typeface="HGPｺﾞｼｯｸE" panose="020B0900000000000000" pitchFamily="50" charset="-128"/>
                <a:ea typeface="HGPｺﾞｼｯｸE" panose="020B0900000000000000" pitchFamily="50" charset="-128"/>
                <a:cs typeface="+mn-cs"/>
              </a:rPr>
              <a:t>（国税）</a:t>
            </a:r>
            <a:r>
              <a:rPr kumimoji="1" lang="ja-JP" altLang="en-US" sz="1400" b="0" i="0" u="none" strike="noStrike" kern="1200" cap="none" spc="0" normalizeH="0" baseline="0" noProof="0" dirty="0">
                <a:ln>
                  <a:noFill/>
                </a:ln>
                <a:solidFill>
                  <a:srgbClr val="E22626"/>
                </a:solidFill>
                <a:effectLst/>
                <a:uLnTx/>
                <a:uFillTx/>
                <a:latin typeface="HGPｺﾞｼｯｸE" panose="020B0900000000000000" pitchFamily="50" charset="-128"/>
                <a:ea typeface="HGPｺﾞｼｯｸE" panose="020B0900000000000000" pitchFamily="50" charset="-128"/>
                <a:cs typeface="+mn-cs"/>
              </a:rPr>
              <a:t>・地方消費税</a:t>
            </a:r>
            <a:r>
              <a:rPr kumimoji="1" lang="ja-JP" altLang="en-US" sz="1100" b="0" i="0" u="none" strike="noStrike" kern="1200" cap="none" spc="0" normalizeH="0" baseline="0" noProof="0" dirty="0">
                <a:ln>
                  <a:noFill/>
                </a:ln>
                <a:solidFill>
                  <a:srgbClr val="E22626"/>
                </a:solidFill>
                <a:effectLst/>
                <a:uLnTx/>
                <a:uFillTx/>
                <a:latin typeface="HGPｺﾞｼｯｸE" panose="020B0900000000000000" pitchFamily="50" charset="-128"/>
                <a:ea typeface="HGPｺﾞｼｯｸE" panose="020B0900000000000000" pitchFamily="50" charset="-128"/>
                <a:cs typeface="+mn-cs"/>
              </a:rPr>
              <a:t>（地方税）</a:t>
            </a:r>
            <a:endParaRPr kumimoji="1" lang="ja-JP" altLang="en-US" sz="1400" b="0" i="0" u="none" strike="noStrike" kern="1200" cap="none" spc="0" normalizeH="0" baseline="0" noProof="0" dirty="0">
              <a:ln>
                <a:noFill/>
              </a:ln>
              <a:solidFill>
                <a:srgbClr val="E22626"/>
              </a:solidFill>
              <a:effectLst/>
              <a:uLnTx/>
              <a:uFillTx/>
              <a:latin typeface="HGPｺﾞｼｯｸE" panose="020B0900000000000000" pitchFamily="50" charset="-128"/>
              <a:ea typeface="HGPｺﾞｼｯｸE" panose="020B0900000000000000" pitchFamily="50" charset="-128"/>
              <a:cs typeface="+mn-cs"/>
            </a:endParaRPr>
          </a:p>
        </p:txBody>
      </p:sp>
      <p:sp>
        <p:nvSpPr>
          <p:cNvPr id="5168" name="テキスト ボックス 5167">
            <a:extLst>
              <a:ext uri="{FF2B5EF4-FFF2-40B4-BE49-F238E27FC236}">
                <a16:creationId xmlns:a16="http://schemas.microsoft.com/office/drawing/2014/main" id="{A7C22E09-00EE-243E-4B35-956881D853F5}"/>
              </a:ext>
            </a:extLst>
          </p:cNvPr>
          <p:cNvSpPr txBox="1"/>
          <p:nvPr/>
        </p:nvSpPr>
        <p:spPr>
          <a:xfrm>
            <a:off x="738313" y="2101267"/>
            <a:ext cx="1597198" cy="29368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C5B9C"/>
                </a:solidFill>
                <a:effectLst/>
                <a:uLnTx/>
                <a:uFillTx/>
                <a:latin typeface="HGPｺﾞｼｯｸE" panose="020B0900000000000000" pitchFamily="50" charset="-128"/>
                <a:ea typeface="HGPｺﾞｼｯｸE" panose="020B0900000000000000" pitchFamily="50" charset="-128"/>
                <a:cs typeface="+mn-cs"/>
              </a:rPr>
              <a:t>給料をもらったら</a:t>
            </a:r>
            <a:r>
              <a:rPr kumimoji="1" lang="ja-JP" altLang="en-US" sz="1400" b="0" i="0" u="none" strike="noStrike" kern="1200" cap="none" spc="-500" normalizeH="0" baseline="0" noProof="0" dirty="0">
                <a:ln>
                  <a:noFill/>
                </a:ln>
                <a:solidFill>
                  <a:srgbClr val="0C5B9C"/>
                </a:solidFill>
                <a:effectLst/>
                <a:uLnTx/>
                <a:uFillTx/>
                <a:latin typeface="HGPｺﾞｼｯｸE" panose="020B0900000000000000" pitchFamily="50" charset="-128"/>
                <a:ea typeface="HGPｺﾞｼｯｸE" panose="020B0900000000000000" pitchFamily="50" charset="-128"/>
                <a:cs typeface="+mn-cs"/>
              </a:rPr>
              <a:t>！？</a:t>
            </a:r>
          </a:p>
        </p:txBody>
      </p:sp>
      <p:sp>
        <p:nvSpPr>
          <p:cNvPr id="5169" name="テキスト ボックス 5168">
            <a:extLst>
              <a:ext uri="{FF2B5EF4-FFF2-40B4-BE49-F238E27FC236}">
                <a16:creationId xmlns:a16="http://schemas.microsoft.com/office/drawing/2014/main" id="{DEC022C5-5B02-EDB8-A3B1-476B7BF1746B}"/>
              </a:ext>
            </a:extLst>
          </p:cNvPr>
          <p:cNvSpPr txBox="1"/>
          <p:nvPr/>
        </p:nvSpPr>
        <p:spPr>
          <a:xfrm>
            <a:off x="3582958" y="2101267"/>
            <a:ext cx="1709122"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rgbClr val="0C5B9C"/>
                </a:solidFill>
                <a:effectLst/>
                <a:uLnTx/>
                <a:uFillTx/>
                <a:latin typeface="HGPｺﾞｼｯｸE" panose="020B0900000000000000" pitchFamily="50" charset="-128"/>
                <a:ea typeface="HGPｺﾞｼｯｸE" panose="020B0900000000000000" pitchFamily="50" charset="-128"/>
                <a:cs typeface="+mn-cs"/>
              </a:rPr>
              <a:t>家を持っていると</a:t>
            </a:r>
            <a:r>
              <a:rPr kumimoji="1" lang="ja-JP" altLang="en-US" sz="1400" b="0" i="0" u="none" strike="noStrike" kern="1200" cap="none" spc="-500" normalizeH="0" baseline="0" noProof="0" dirty="0">
                <a:ln>
                  <a:noFill/>
                </a:ln>
                <a:solidFill>
                  <a:srgbClr val="0C5B9C"/>
                </a:solidFill>
                <a:effectLst/>
                <a:uLnTx/>
                <a:uFillTx/>
                <a:latin typeface="HGPｺﾞｼｯｸE" panose="020B0900000000000000" pitchFamily="50" charset="-128"/>
                <a:ea typeface="HGPｺﾞｼｯｸE" panose="020B0900000000000000" pitchFamily="50" charset="-128"/>
                <a:cs typeface="+mn-cs"/>
              </a:rPr>
              <a:t>！？</a:t>
            </a:r>
          </a:p>
        </p:txBody>
      </p:sp>
      <p:sp>
        <p:nvSpPr>
          <p:cNvPr id="5170" name="テキスト ボックス 5169">
            <a:extLst>
              <a:ext uri="{FF2B5EF4-FFF2-40B4-BE49-F238E27FC236}">
                <a16:creationId xmlns:a16="http://schemas.microsoft.com/office/drawing/2014/main" id="{FC880881-7602-77A6-8A29-440FCF89C70F}"/>
              </a:ext>
            </a:extLst>
          </p:cNvPr>
          <p:cNvSpPr txBox="1"/>
          <p:nvPr/>
        </p:nvSpPr>
        <p:spPr>
          <a:xfrm>
            <a:off x="6304232" y="2101267"/>
            <a:ext cx="2435413" cy="29368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rgbClr val="0C5B9C"/>
                </a:solidFill>
                <a:effectLst/>
                <a:uLnTx/>
                <a:uFillTx/>
                <a:latin typeface="HGPｺﾞｼｯｸE" panose="020B0900000000000000" pitchFamily="50" charset="-128"/>
                <a:ea typeface="HGPｺﾞｼｯｸE" panose="020B0900000000000000" pitchFamily="50" charset="-128"/>
                <a:cs typeface="+mn-cs"/>
              </a:rPr>
              <a:t>お店でお買い物をしたときは</a:t>
            </a:r>
            <a:r>
              <a:rPr kumimoji="1" lang="ja-JP" altLang="en-US" sz="1400" b="0" i="0" u="none" strike="noStrike" kern="1200" cap="none" spc="-500" normalizeH="0" baseline="0" noProof="0" dirty="0">
                <a:ln>
                  <a:noFill/>
                </a:ln>
                <a:solidFill>
                  <a:srgbClr val="0C5B9C"/>
                </a:solidFill>
                <a:effectLst/>
                <a:uLnTx/>
                <a:uFillTx/>
                <a:latin typeface="HGPｺﾞｼｯｸE" panose="020B0900000000000000" pitchFamily="50" charset="-128"/>
                <a:ea typeface="HGPｺﾞｼｯｸE" panose="020B0900000000000000" pitchFamily="50" charset="-128"/>
                <a:cs typeface="+mn-cs"/>
              </a:rPr>
              <a:t>！？</a:t>
            </a:r>
          </a:p>
        </p:txBody>
      </p:sp>
      <p:sp>
        <p:nvSpPr>
          <p:cNvPr id="6" name="テキスト ボックス 5">
            <a:extLst>
              <a:ext uri="{FF2B5EF4-FFF2-40B4-BE49-F238E27FC236}">
                <a16:creationId xmlns:a16="http://schemas.microsoft.com/office/drawing/2014/main" id="{B17A066C-88BD-AA6A-39ED-EDDC7FD4133B}"/>
              </a:ext>
            </a:extLst>
          </p:cNvPr>
          <p:cNvSpPr txBox="1"/>
          <p:nvPr/>
        </p:nvSpPr>
        <p:spPr>
          <a:xfrm>
            <a:off x="7003555" y="4843114"/>
            <a:ext cx="295274" cy="1692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ja-JP" altLang="en-US" sz="5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おさ</a:t>
            </a:r>
          </a:p>
        </p:txBody>
      </p:sp>
      <p:sp>
        <p:nvSpPr>
          <p:cNvPr id="5176" name="二等辺三角形 5175">
            <a:extLst>
              <a:ext uri="{FF2B5EF4-FFF2-40B4-BE49-F238E27FC236}">
                <a16:creationId xmlns:a16="http://schemas.microsoft.com/office/drawing/2014/main" id="{9385EEC4-4ABB-810E-0A60-629C13CD2FBC}"/>
              </a:ext>
            </a:extLst>
          </p:cNvPr>
          <p:cNvSpPr/>
          <p:nvPr/>
        </p:nvSpPr>
        <p:spPr>
          <a:xfrm rot="5400000">
            <a:off x="232847" y="1623934"/>
            <a:ext cx="295230" cy="203260"/>
          </a:xfrm>
          <a:prstGeom prst="triangle">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HGPｺﾞｼｯｸE"/>
              <a:cs typeface="+mn-cs"/>
            </a:endParaRPr>
          </a:p>
        </p:txBody>
      </p:sp>
      <p:sp>
        <p:nvSpPr>
          <p:cNvPr id="5" name="テキスト ボックス 4">
            <a:extLst>
              <a:ext uri="{FF2B5EF4-FFF2-40B4-BE49-F238E27FC236}">
                <a16:creationId xmlns:a16="http://schemas.microsoft.com/office/drawing/2014/main" id="{B2B49985-BA53-FF34-7EA7-21F3097177B5}"/>
              </a:ext>
            </a:extLst>
          </p:cNvPr>
          <p:cNvSpPr txBox="1"/>
          <p:nvPr/>
        </p:nvSpPr>
        <p:spPr>
          <a:xfrm>
            <a:off x="5912885" y="5364978"/>
            <a:ext cx="295274" cy="1692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ja-JP" altLang="en-US" sz="5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おさ</a:t>
            </a:r>
          </a:p>
        </p:txBody>
      </p:sp>
      <p:sp>
        <p:nvSpPr>
          <p:cNvPr id="7" name="正方形/長方形 6">
            <a:extLst>
              <a:ext uri="{FF2B5EF4-FFF2-40B4-BE49-F238E27FC236}">
                <a16:creationId xmlns:a16="http://schemas.microsoft.com/office/drawing/2014/main" id="{2F0EE7B6-9B3D-C78E-ED0A-2415BBE553CB}"/>
              </a:ext>
            </a:extLst>
          </p:cNvPr>
          <p:cNvSpPr/>
          <p:nvPr/>
        </p:nvSpPr>
        <p:spPr>
          <a:xfrm>
            <a:off x="611560" y="1586150"/>
            <a:ext cx="3600400" cy="2870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Arial"/>
              <a:ea typeface="HGPｺﾞｼｯｸE"/>
              <a:cs typeface="+mn-cs"/>
            </a:endParaRPr>
          </a:p>
        </p:txBody>
      </p:sp>
      <p:sp>
        <p:nvSpPr>
          <p:cNvPr id="5177" name="正方形/長方形 5176">
            <a:extLst>
              <a:ext uri="{FF2B5EF4-FFF2-40B4-BE49-F238E27FC236}">
                <a16:creationId xmlns:a16="http://schemas.microsoft.com/office/drawing/2014/main" id="{855E179B-40E5-B49F-5690-94E4DB75D3B1}"/>
              </a:ext>
            </a:extLst>
          </p:cNvPr>
          <p:cNvSpPr/>
          <p:nvPr/>
        </p:nvSpPr>
        <p:spPr>
          <a:xfrm>
            <a:off x="246703" y="1531047"/>
            <a:ext cx="235389" cy="3533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HGPｺﾞｼｯｸE"/>
              <a:cs typeface="+mn-cs"/>
            </a:endParaRPr>
          </a:p>
        </p:txBody>
      </p:sp>
      <p:sp>
        <p:nvSpPr>
          <p:cNvPr id="5182" name="テキスト ボックス 5181">
            <a:extLst>
              <a:ext uri="{FF2B5EF4-FFF2-40B4-BE49-F238E27FC236}">
                <a16:creationId xmlns:a16="http://schemas.microsoft.com/office/drawing/2014/main" id="{E392A0A5-83C3-CC57-6DFF-E83C727A04AE}"/>
              </a:ext>
            </a:extLst>
          </p:cNvPr>
          <p:cNvSpPr txBox="1"/>
          <p:nvPr/>
        </p:nvSpPr>
        <p:spPr>
          <a:xfrm>
            <a:off x="5881623" y="4876952"/>
            <a:ext cx="2771913" cy="851452"/>
          </a:xfrm>
          <a:prstGeom prst="rect">
            <a:avLst/>
          </a:prstGeom>
          <a:noFill/>
        </p:spPr>
        <p:txBody>
          <a:bodyPr wrap="square" rtlCol="0">
            <a:spAutoFit/>
          </a:bodyPr>
          <a:lstStyle/>
          <a:p>
            <a:pPr marL="0" marR="0" lvl="0" indent="0" algn="l" defTabSz="457200" rtl="0" eaLnBrk="1" fontAlgn="auto" latinLnBrk="0" hangingPunct="1">
              <a:lnSpc>
                <a:spcPct val="123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国税は、「国に納める税金」、</a:t>
            </a:r>
            <a:endParaRPr kumimoji="0" lang="en-US" altLang="ja-JP" sz="14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457200" rtl="0" eaLnBrk="1" fontAlgn="auto" latinLnBrk="0" hangingPunct="1">
              <a:lnSpc>
                <a:spcPct val="123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地方税は「都道府県や市区町村に</a:t>
            </a:r>
            <a:endParaRPr kumimoji="0" lang="en-US" altLang="ja-JP" sz="14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457200" rtl="0" eaLnBrk="1" fontAlgn="auto" latinLnBrk="0" hangingPunct="1">
              <a:lnSpc>
                <a:spcPct val="123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納める税金」です。</a:t>
            </a:r>
          </a:p>
        </p:txBody>
      </p:sp>
      <p:grpSp>
        <p:nvGrpSpPr>
          <p:cNvPr id="5130" name="グループ化 5129">
            <a:extLst>
              <a:ext uri="{FF2B5EF4-FFF2-40B4-BE49-F238E27FC236}">
                <a16:creationId xmlns:a16="http://schemas.microsoft.com/office/drawing/2014/main" id="{573DEC41-AF3B-8617-E1D5-A32D6ED8D9C7}"/>
              </a:ext>
            </a:extLst>
          </p:cNvPr>
          <p:cNvGrpSpPr/>
          <p:nvPr/>
        </p:nvGrpSpPr>
        <p:grpSpPr>
          <a:xfrm>
            <a:off x="179388" y="2005750"/>
            <a:ext cx="8785225" cy="4330969"/>
            <a:chOff x="179388" y="-4631538"/>
            <a:chExt cx="8785225" cy="4330969"/>
          </a:xfrm>
        </p:grpSpPr>
        <p:sp>
          <p:nvSpPr>
            <p:cNvPr id="3104" name="正方形/長方形 3103">
              <a:extLst>
                <a:ext uri="{FF2B5EF4-FFF2-40B4-BE49-F238E27FC236}">
                  <a16:creationId xmlns:a16="http://schemas.microsoft.com/office/drawing/2014/main" id="{FBCCC354-A23B-03E5-973F-F27B82390ABA}"/>
                </a:ext>
              </a:extLst>
            </p:cNvPr>
            <p:cNvSpPr>
              <a:spLocks/>
            </p:cNvSpPr>
            <p:nvPr/>
          </p:nvSpPr>
          <p:spPr>
            <a:xfrm>
              <a:off x="179388" y="-4631538"/>
              <a:ext cx="8785225" cy="4330969"/>
            </a:xfrm>
            <a:prstGeom prst="rect">
              <a:avLst/>
            </a:prstGeom>
            <a:solidFill>
              <a:srgbClr val="CCF1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Arial"/>
                <a:ea typeface="HGPｺﾞｼｯｸE"/>
                <a:cs typeface="+mn-cs"/>
              </a:endParaRPr>
            </a:p>
          </p:txBody>
        </p:sp>
        <p:sp>
          <p:nvSpPr>
            <p:cNvPr id="3106" name="楕円 3105">
              <a:extLst>
                <a:ext uri="{FF2B5EF4-FFF2-40B4-BE49-F238E27FC236}">
                  <a16:creationId xmlns:a16="http://schemas.microsoft.com/office/drawing/2014/main" id="{A0B15977-A837-70D4-28F7-F74C9E88C1D6}"/>
                </a:ext>
              </a:extLst>
            </p:cNvPr>
            <p:cNvSpPr/>
            <p:nvPr/>
          </p:nvSpPr>
          <p:spPr>
            <a:xfrm>
              <a:off x="698758" y="-1965605"/>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HGPｺﾞｼｯｸE"/>
                <a:cs typeface="+mn-cs"/>
              </a:endParaRPr>
            </a:p>
          </p:txBody>
        </p:sp>
        <p:pic>
          <p:nvPicPr>
            <p:cNvPr id="3107" name="図 3106" descr="アイコン&#10;&#10;自動的に生成された説明">
              <a:extLst>
                <a:ext uri="{FF2B5EF4-FFF2-40B4-BE49-F238E27FC236}">
                  <a16:creationId xmlns:a16="http://schemas.microsoft.com/office/drawing/2014/main" id="{CE4E8D58-765E-F4F4-BECE-EF3B6EA9AB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9560" y="-2025780"/>
              <a:ext cx="1354704" cy="1263217"/>
            </a:xfrm>
            <a:prstGeom prst="rect">
              <a:avLst/>
            </a:prstGeom>
          </p:spPr>
        </p:pic>
        <p:sp>
          <p:nvSpPr>
            <p:cNvPr id="3108" name="テキスト ボックス 3107">
              <a:extLst>
                <a:ext uri="{FF2B5EF4-FFF2-40B4-BE49-F238E27FC236}">
                  <a16:creationId xmlns:a16="http://schemas.microsoft.com/office/drawing/2014/main" id="{5B0F2FE0-B447-CC88-BD33-764761A7A0CA}"/>
                </a:ext>
              </a:extLst>
            </p:cNvPr>
            <p:cNvSpPr txBox="1"/>
            <p:nvPr/>
          </p:nvSpPr>
          <p:spPr>
            <a:xfrm>
              <a:off x="708477" y="-2261693"/>
              <a:ext cx="1709122"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C5B9C"/>
                  </a:solidFill>
                  <a:effectLst/>
                  <a:uLnTx/>
                  <a:uFillTx/>
                  <a:latin typeface="HGPｺﾞｼｯｸE" panose="020B0900000000000000" pitchFamily="50" charset="-128"/>
                  <a:ea typeface="HGPｺﾞｼｯｸE" panose="020B0900000000000000" pitchFamily="50" charset="-128"/>
                  <a:cs typeface="+mn-cs"/>
                </a:rPr>
                <a:t>車を持っていると</a:t>
              </a:r>
              <a:r>
                <a:rPr kumimoji="1" lang="ja-JP" altLang="en-US" sz="1400" b="0" i="0" u="none" strike="noStrike" kern="1200" cap="none" spc="-500" normalizeH="0" baseline="0" noProof="0" dirty="0">
                  <a:ln>
                    <a:noFill/>
                  </a:ln>
                  <a:solidFill>
                    <a:srgbClr val="0C5B9C"/>
                  </a:solidFill>
                  <a:effectLst/>
                  <a:uLnTx/>
                  <a:uFillTx/>
                  <a:latin typeface="HGPｺﾞｼｯｸE" panose="020B0900000000000000" pitchFamily="50" charset="-128"/>
                  <a:ea typeface="HGPｺﾞｼｯｸE" panose="020B0900000000000000" pitchFamily="50" charset="-128"/>
                  <a:cs typeface="+mn-cs"/>
                </a:rPr>
                <a:t>！？</a:t>
              </a:r>
            </a:p>
          </p:txBody>
        </p:sp>
        <p:sp>
          <p:nvSpPr>
            <p:cNvPr id="3110" name="テキスト ボックス 3109">
              <a:extLst>
                <a:ext uri="{FF2B5EF4-FFF2-40B4-BE49-F238E27FC236}">
                  <a16:creationId xmlns:a16="http://schemas.microsoft.com/office/drawing/2014/main" id="{FDDC98B1-F73A-15F9-6D56-AF350534338C}"/>
                </a:ext>
              </a:extLst>
            </p:cNvPr>
            <p:cNvSpPr txBox="1"/>
            <p:nvPr/>
          </p:nvSpPr>
          <p:spPr>
            <a:xfrm>
              <a:off x="3499342" y="-2261693"/>
              <a:ext cx="1904689"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rgbClr val="0C5B9C"/>
                  </a:solidFill>
                  <a:effectLst/>
                  <a:uLnTx/>
                  <a:uFillTx/>
                  <a:latin typeface="HGPｺﾞｼｯｸE" panose="020B0900000000000000" pitchFamily="50" charset="-128"/>
                  <a:ea typeface="HGPｺﾞｼｯｸE" panose="020B0900000000000000" pitchFamily="50" charset="-128"/>
                  <a:cs typeface="+mn-cs"/>
                </a:rPr>
                <a:t>温泉に入ったときは</a:t>
              </a:r>
              <a:r>
                <a:rPr kumimoji="1" lang="ja-JP" altLang="en-US" sz="1400" b="0" i="0" u="none" strike="noStrike" kern="1200" cap="none" spc="-500" normalizeH="0" baseline="0" noProof="0" dirty="0">
                  <a:ln>
                    <a:noFill/>
                  </a:ln>
                  <a:solidFill>
                    <a:srgbClr val="0C5B9C"/>
                  </a:solidFill>
                  <a:effectLst/>
                  <a:uLnTx/>
                  <a:uFillTx/>
                  <a:latin typeface="HGPｺﾞｼｯｸE" panose="020B0900000000000000" pitchFamily="50" charset="-128"/>
                  <a:ea typeface="HGPｺﾞｼｯｸE" panose="020B0900000000000000" pitchFamily="50" charset="-128"/>
                  <a:cs typeface="+mn-cs"/>
                </a:rPr>
                <a:t>！？</a:t>
              </a:r>
            </a:p>
          </p:txBody>
        </p:sp>
        <p:sp>
          <p:nvSpPr>
            <p:cNvPr id="3112" name="楕円 3111">
              <a:extLst>
                <a:ext uri="{FF2B5EF4-FFF2-40B4-BE49-F238E27FC236}">
                  <a16:creationId xmlns:a16="http://schemas.microsoft.com/office/drawing/2014/main" id="{7103AE40-C467-4CCC-7BDB-463EE80626BB}"/>
                </a:ext>
              </a:extLst>
            </p:cNvPr>
            <p:cNvSpPr/>
            <p:nvPr/>
          </p:nvSpPr>
          <p:spPr>
            <a:xfrm>
              <a:off x="3613532" y="-1965605"/>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HGPｺﾞｼｯｸE"/>
                <a:cs typeface="+mn-cs"/>
              </a:endParaRPr>
            </a:p>
          </p:txBody>
        </p:sp>
        <p:pic>
          <p:nvPicPr>
            <p:cNvPr id="3113" name="図 3112" descr="部屋 が含まれている画像&#10;&#10;自動的に生成された説明">
              <a:extLst>
                <a:ext uri="{FF2B5EF4-FFF2-40B4-BE49-F238E27FC236}">
                  <a16:creationId xmlns:a16="http://schemas.microsoft.com/office/drawing/2014/main" id="{A473EB9D-982B-B268-855F-86035D9DD4D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36451" y="-2028969"/>
              <a:ext cx="1630470" cy="1313562"/>
            </a:xfrm>
            <a:prstGeom prst="rect">
              <a:avLst/>
            </a:prstGeom>
          </p:spPr>
        </p:pic>
        <p:sp>
          <p:nvSpPr>
            <p:cNvPr id="3120" name="楕円 3119">
              <a:extLst>
                <a:ext uri="{FF2B5EF4-FFF2-40B4-BE49-F238E27FC236}">
                  <a16:creationId xmlns:a16="http://schemas.microsoft.com/office/drawing/2014/main" id="{766D53E1-198F-CA3E-35C0-3B4888162E1F}"/>
                </a:ext>
              </a:extLst>
            </p:cNvPr>
            <p:cNvSpPr/>
            <p:nvPr/>
          </p:nvSpPr>
          <p:spPr>
            <a:xfrm>
              <a:off x="698758" y="-4225573"/>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HGPｺﾞｼｯｸE"/>
                <a:cs typeface="+mn-cs"/>
              </a:endParaRPr>
            </a:p>
          </p:txBody>
        </p:sp>
        <p:pic>
          <p:nvPicPr>
            <p:cNvPr id="3121" name="図 3120">
              <a:extLst>
                <a:ext uri="{FF2B5EF4-FFF2-40B4-BE49-F238E27FC236}">
                  <a16:creationId xmlns:a16="http://schemas.microsoft.com/office/drawing/2014/main" id="{E257AD1D-3C0D-A450-2934-392DF9B4AB8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914167" y="-4342949"/>
              <a:ext cx="1245490" cy="1346760"/>
            </a:xfrm>
            <a:prstGeom prst="rect">
              <a:avLst/>
            </a:prstGeom>
          </p:spPr>
        </p:pic>
        <p:sp>
          <p:nvSpPr>
            <p:cNvPr id="3123" name="楕円 3122">
              <a:extLst>
                <a:ext uri="{FF2B5EF4-FFF2-40B4-BE49-F238E27FC236}">
                  <a16:creationId xmlns:a16="http://schemas.microsoft.com/office/drawing/2014/main" id="{E27D006B-0924-442D-C83E-B460E04A21C2}"/>
                </a:ext>
              </a:extLst>
            </p:cNvPr>
            <p:cNvSpPr/>
            <p:nvPr/>
          </p:nvSpPr>
          <p:spPr>
            <a:xfrm>
              <a:off x="3613532" y="-4225573"/>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HGPｺﾞｼｯｸE"/>
                <a:cs typeface="+mn-cs"/>
              </a:endParaRPr>
            </a:p>
          </p:txBody>
        </p:sp>
        <p:pic>
          <p:nvPicPr>
            <p:cNvPr id="3124" name="図 3123" descr="図形&#10;&#10;自動的に生成された説明">
              <a:extLst>
                <a:ext uri="{FF2B5EF4-FFF2-40B4-BE49-F238E27FC236}">
                  <a16:creationId xmlns:a16="http://schemas.microsoft.com/office/drawing/2014/main" id="{66DE53D6-A917-8622-1D59-64C8DD29F4D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67695" y="-4133599"/>
              <a:ext cx="1567982" cy="1078380"/>
            </a:xfrm>
            <a:prstGeom prst="rect">
              <a:avLst/>
            </a:prstGeom>
          </p:spPr>
        </p:pic>
        <p:sp>
          <p:nvSpPr>
            <p:cNvPr id="3125" name="楕円 3124">
              <a:extLst>
                <a:ext uri="{FF2B5EF4-FFF2-40B4-BE49-F238E27FC236}">
                  <a16:creationId xmlns:a16="http://schemas.microsoft.com/office/drawing/2014/main" id="{621EE29F-261A-3AE8-EE84-0103EDB0BA34}"/>
                </a:ext>
              </a:extLst>
            </p:cNvPr>
            <p:cNvSpPr/>
            <p:nvPr/>
          </p:nvSpPr>
          <p:spPr>
            <a:xfrm>
              <a:off x="6683784" y="-4225573"/>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HGPｺﾞｼｯｸE"/>
                <a:cs typeface="+mn-cs"/>
              </a:endParaRPr>
            </a:p>
          </p:txBody>
        </p:sp>
        <p:pic>
          <p:nvPicPr>
            <p:cNvPr id="3128" name="図 3127" descr="おもちゃ, 挿絵 が含まれている画像&#10;&#10;自動的に生成された説明">
              <a:extLst>
                <a:ext uri="{FF2B5EF4-FFF2-40B4-BE49-F238E27FC236}">
                  <a16:creationId xmlns:a16="http://schemas.microsoft.com/office/drawing/2014/main" id="{ED22712A-A0AA-80E3-4DE8-9B996DFEE74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10785" y="-4270406"/>
              <a:ext cx="1822307" cy="1346760"/>
            </a:xfrm>
            <a:prstGeom prst="rect">
              <a:avLst/>
            </a:prstGeom>
          </p:spPr>
        </p:pic>
        <p:sp>
          <p:nvSpPr>
            <p:cNvPr id="5126" name="テキスト ボックス 5125">
              <a:extLst>
                <a:ext uri="{FF2B5EF4-FFF2-40B4-BE49-F238E27FC236}">
                  <a16:creationId xmlns:a16="http://schemas.microsoft.com/office/drawing/2014/main" id="{D5CD7C9E-BD63-C305-6ED8-D031E1C52A79}"/>
                </a:ext>
              </a:extLst>
            </p:cNvPr>
            <p:cNvSpPr txBox="1"/>
            <p:nvPr/>
          </p:nvSpPr>
          <p:spPr>
            <a:xfrm>
              <a:off x="738313" y="-4536021"/>
              <a:ext cx="1597198" cy="29368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C5B9C"/>
                  </a:solidFill>
                  <a:effectLst/>
                  <a:uLnTx/>
                  <a:uFillTx/>
                  <a:latin typeface="HGPｺﾞｼｯｸE" panose="020B0900000000000000" pitchFamily="50" charset="-128"/>
                  <a:ea typeface="HGPｺﾞｼｯｸE" panose="020B0900000000000000" pitchFamily="50" charset="-128"/>
                  <a:cs typeface="+mn-cs"/>
                </a:rPr>
                <a:t>給料をもらったら</a:t>
              </a:r>
              <a:r>
                <a:rPr kumimoji="1" lang="ja-JP" altLang="en-US" sz="1400" b="0" i="0" u="none" strike="noStrike" kern="1200" cap="none" spc="-500" normalizeH="0" baseline="0" noProof="0" dirty="0">
                  <a:ln>
                    <a:noFill/>
                  </a:ln>
                  <a:solidFill>
                    <a:srgbClr val="0C5B9C"/>
                  </a:solidFill>
                  <a:effectLst/>
                  <a:uLnTx/>
                  <a:uFillTx/>
                  <a:latin typeface="HGPｺﾞｼｯｸE" panose="020B0900000000000000" pitchFamily="50" charset="-128"/>
                  <a:ea typeface="HGPｺﾞｼｯｸE" panose="020B0900000000000000" pitchFamily="50" charset="-128"/>
                  <a:cs typeface="+mn-cs"/>
                </a:rPr>
                <a:t>！？</a:t>
              </a:r>
            </a:p>
          </p:txBody>
        </p:sp>
        <p:sp>
          <p:nvSpPr>
            <p:cNvPr id="5127" name="テキスト ボックス 5126">
              <a:extLst>
                <a:ext uri="{FF2B5EF4-FFF2-40B4-BE49-F238E27FC236}">
                  <a16:creationId xmlns:a16="http://schemas.microsoft.com/office/drawing/2014/main" id="{F5ECD8B5-2062-A29A-65A7-9C3EDABEA443}"/>
                </a:ext>
              </a:extLst>
            </p:cNvPr>
            <p:cNvSpPr txBox="1"/>
            <p:nvPr/>
          </p:nvSpPr>
          <p:spPr>
            <a:xfrm>
              <a:off x="3582958" y="-4536021"/>
              <a:ext cx="1709122"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rgbClr val="0C5B9C"/>
                  </a:solidFill>
                  <a:effectLst/>
                  <a:uLnTx/>
                  <a:uFillTx/>
                  <a:latin typeface="HGPｺﾞｼｯｸE" panose="020B0900000000000000" pitchFamily="50" charset="-128"/>
                  <a:ea typeface="HGPｺﾞｼｯｸE" panose="020B0900000000000000" pitchFamily="50" charset="-128"/>
                  <a:cs typeface="+mn-cs"/>
                </a:rPr>
                <a:t>家を持っていると</a:t>
              </a:r>
              <a:r>
                <a:rPr kumimoji="0" lang="ja-JP" altLang="en-US" sz="1400" b="0" i="0" u="none" strike="noStrike" kern="1200" cap="none" spc="-500" normalizeH="0" baseline="0" noProof="0" dirty="0">
                  <a:ln>
                    <a:noFill/>
                  </a:ln>
                  <a:solidFill>
                    <a:srgbClr val="0C5B9C"/>
                  </a:solidFill>
                  <a:effectLst/>
                  <a:uLnTx/>
                  <a:uFillTx/>
                  <a:latin typeface="HGPｺﾞｼｯｸE" panose="020B0900000000000000" pitchFamily="50" charset="-128"/>
                  <a:ea typeface="HGPｺﾞｼｯｸE" panose="020B0900000000000000" pitchFamily="50" charset="-128"/>
                  <a:cs typeface="+mn-cs"/>
                </a:rPr>
                <a:t>！？</a:t>
              </a:r>
            </a:p>
          </p:txBody>
        </p:sp>
        <p:sp>
          <p:nvSpPr>
            <p:cNvPr id="5128" name="テキスト ボックス 5127">
              <a:extLst>
                <a:ext uri="{FF2B5EF4-FFF2-40B4-BE49-F238E27FC236}">
                  <a16:creationId xmlns:a16="http://schemas.microsoft.com/office/drawing/2014/main" id="{B6798CA2-5660-3B04-2E3E-6069CDEE7513}"/>
                </a:ext>
              </a:extLst>
            </p:cNvPr>
            <p:cNvSpPr txBox="1"/>
            <p:nvPr/>
          </p:nvSpPr>
          <p:spPr>
            <a:xfrm>
              <a:off x="6304232" y="-4536021"/>
              <a:ext cx="2435413" cy="29368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rgbClr val="0C5B9C"/>
                  </a:solidFill>
                  <a:effectLst/>
                  <a:uLnTx/>
                  <a:uFillTx/>
                  <a:latin typeface="HGPｺﾞｼｯｸE" panose="020B0900000000000000" pitchFamily="50" charset="-128"/>
                  <a:ea typeface="HGPｺﾞｼｯｸE" panose="020B0900000000000000" pitchFamily="50" charset="-128"/>
                  <a:cs typeface="+mn-cs"/>
                </a:rPr>
                <a:t>お店でお買い物をしたときは</a:t>
              </a:r>
              <a:r>
                <a:rPr kumimoji="1" lang="ja-JP" altLang="en-US" sz="1400" b="0" i="0" u="none" strike="noStrike" kern="1200" cap="none" spc="-500" normalizeH="0" baseline="0" noProof="0" dirty="0">
                  <a:ln>
                    <a:noFill/>
                  </a:ln>
                  <a:solidFill>
                    <a:srgbClr val="0C5B9C"/>
                  </a:solidFill>
                  <a:effectLst/>
                  <a:uLnTx/>
                  <a:uFillTx/>
                  <a:latin typeface="HGPｺﾞｼｯｸE" panose="020B0900000000000000" pitchFamily="50" charset="-128"/>
                  <a:ea typeface="HGPｺﾞｼｯｸE" panose="020B0900000000000000" pitchFamily="50" charset="-128"/>
                  <a:cs typeface="+mn-cs"/>
                </a:rPr>
                <a:t>！？</a:t>
              </a:r>
            </a:p>
          </p:txBody>
        </p:sp>
      </p:grpSp>
      <p:grpSp>
        <p:nvGrpSpPr>
          <p:cNvPr id="5163" name="グループ化 5162">
            <a:extLst>
              <a:ext uri="{FF2B5EF4-FFF2-40B4-BE49-F238E27FC236}">
                <a16:creationId xmlns:a16="http://schemas.microsoft.com/office/drawing/2014/main" id="{F948A2C4-B6D1-0D54-86A0-5F1C0E368108}"/>
              </a:ext>
            </a:extLst>
          </p:cNvPr>
          <p:cNvGrpSpPr/>
          <p:nvPr/>
        </p:nvGrpSpPr>
        <p:grpSpPr>
          <a:xfrm>
            <a:off x="-40564" y="6007184"/>
            <a:ext cx="950844" cy="850816"/>
            <a:chOff x="-40566" y="5996309"/>
            <a:chExt cx="950844" cy="850816"/>
          </a:xfrm>
        </p:grpSpPr>
        <p:sp>
          <p:nvSpPr>
            <p:cNvPr id="5164" name="フリーフォーム: 図形 5163">
              <a:extLst>
                <a:ext uri="{FF2B5EF4-FFF2-40B4-BE49-F238E27FC236}">
                  <a16:creationId xmlns:a16="http://schemas.microsoft.com/office/drawing/2014/main" id="{0FB3878A-B2CD-115C-CA67-45DA517B7E48}"/>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HGPｺﾞｼｯｸE"/>
                <a:cs typeface="+mn-cs"/>
              </a:endParaRPr>
            </a:p>
          </p:txBody>
        </p:sp>
        <p:sp>
          <p:nvSpPr>
            <p:cNvPr id="5165" name="フリーフォーム: 図形 5164">
              <a:extLst>
                <a:ext uri="{FF2B5EF4-FFF2-40B4-BE49-F238E27FC236}">
                  <a16:creationId xmlns:a16="http://schemas.microsoft.com/office/drawing/2014/main" id="{9F31BCC5-A30B-6128-7808-8F4129E053F3}"/>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Arial"/>
                <a:ea typeface="HGPｺﾞｼｯｸE"/>
                <a:cs typeface="+mn-cs"/>
              </a:endParaRPr>
            </a:p>
          </p:txBody>
        </p:sp>
        <p:sp>
          <p:nvSpPr>
            <p:cNvPr id="5166" name="テキスト ボックス 5165">
              <a:extLst>
                <a:ext uri="{FF2B5EF4-FFF2-40B4-BE49-F238E27FC236}">
                  <a16:creationId xmlns:a16="http://schemas.microsoft.com/office/drawing/2014/main" id="{FBB64E51-6E0F-C469-D99C-7E0F0DE6247A}"/>
                </a:ext>
              </a:extLst>
            </p:cNvPr>
            <p:cNvSpPr txBox="1"/>
            <p:nvPr userDrawn="1"/>
          </p:nvSpPr>
          <p:spPr>
            <a:xfrm>
              <a:off x="-40566" y="6190839"/>
              <a:ext cx="825671" cy="584775"/>
            </a:xfrm>
            <a:prstGeom prst="rect">
              <a:avLst/>
            </a:prstGeom>
            <a:noFill/>
          </p:spPr>
          <p:txBody>
            <a:bodyPr wrap="squar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50" normalizeH="0" baseline="0" noProof="0" dirty="0">
                  <a:ln>
                    <a:noFill/>
                  </a:ln>
                  <a:solidFill>
                    <a:srgbClr val="134CBD"/>
                  </a:solidFill>
                  <a:effectLst/>
                  <a:uLnTx/>
                  <a:uFillTx/>
                  <a:latin typeface="Arial"/>
                  <a:ea typeface="HGPｺﾞｼｯｸE"/>
                  <a:cs typeface="+mn-cs"/>
                </a:rPr>
                <a:t>もっと</a:t>
              </a:r>
              <a:endParaRPr kumimoji="1" lang="en-US" altLang="ja-JP" sz="1600" b="1" i="0" u="none" strike="noStrike" kern="1200" cap="none" spc="50" normalizeH="0" baseline="0" noProof="0" dirty="0">
                <a:ln>
                  <a:noFill/>
                </a:ln>
                <a:solidFill>
                  <a:srgbClr val="134CBD"/>
                </a:solidFill>
                <a:effectLst/>
                <a:uLnTx/>
                <a:uFillTx/>
                <a:latin typeface="Arial"/>
                <a:ea typeface="HGPｺﾞｼｯｸE"/>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50" normalizeH="0" baseline="0" noProof="0" dirty="0">
                  <a:ln>
                    <a:noFill/>
                  </a:ln>
                  <a:solidFill>
                    <a:srgbClr val="134CBD"/>
                  </a:solidFill>
                  <a:effectLst/>
                  <a:uLnTx/>
                  <a:uFillTx/>
                  <a:latin typeface="Arial"/>
                  <a:ea typeface="HGPｺﾞｼｯｸE"/>
                  <a:cs typeface="+mn-cs"/>
                </a:rPr>
                <a:t>くわしく</a:t>
              </a:r>
            </a:p>
          </p:txBody>
        </p:sp>
      </p:grpSp>
    </p:spTree>
    <p:custDataLst>
      <p:tags r:id="rId1"/>
    </p:custDataLst>
    <p:extLst>
      <p:ext uri="{BB962C8B-B14F-4D97-AF65-F5344CB8AC3E}">
        <p14:creationId xmlns:p14="http://schemas.microsoft.com/office/powerpoint/2010/main" val="2980522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5177"/>
                                        </p:tgtEl>
                                      </p:cBhvr>
                                    </p:animEffect>
                                    <p:set>
                                      <p:cBhvr>
                                        <p:cTn id="7" dur="1" fill="hold">
                                          <p:stCondLst>
                                            <p:cond delay="499"/>
                                          </p:stCondLst>
                                        </p:cTn>
                                        <p:tgtEl>
                                          <p:spTgt spid="5177"/>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500"/>
                                        <p:tgtEl>
                                          <p:spTgt spid="7"/>
                                        </p:tgtEl>
                                      </p:cBhvr>
                                    </p:animEffect>
                                    <p:set>
                                      <p:cBhvr>
                                        <p:cTn id="11" dur="1" fill="hold">
                                          <p:stCondLst>
                                            <p:cond delay="499"/>
                                          </p:stCondLst>
                                        </p:cTn>
                                        <p:tgtEl>
                                          <p:spTgt spid="7"/>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5130"/>
                                        </p:tgtEl>
                                      </p:cBhvr>
                                    </p:animEffect>
                                    <p:set>
                                      <p:cBhvr>
                                        <p:cTn id="16" dur="1" fill="hold">
                                          <p:stCondLst>
                                            <p:cond delay="499"/>
                                          </p:stCondLst>
                                        </p:cTn>
                                        <p:tgtEl>
                                          <p:spTgt spid="51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17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70E4568-C25C-4D15-9F74-4741BFDD2D3F}"/>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12C3962C-59A4-486A-8D44-A9781E017F69}" type="slidenum">
              <a:rPr kumimoji="0" lang="en-US" altLang="ja-JP" sz="1200" b="0" i="0" u="none" strike="noStrike" kern="1200" cap="none" spc="0" normalizeH="0" baseline="0" noProof="0" smtClean="0">
                <a:ln>
                  <a:noFill/>
                </a:ln>
                <a:solidFill>
                  <a:prstClr val="white"/>
                </a:solidFill>
                <a:effectLst/>
                <a:uLnTx/>
                <a:uFillTx/>
                <a:latin typeface="Arial"/>
                <a:ea typeface="HGPｺﾞｼｯｸE"/>
                <a:cs typeface="+mn-cs"/>
              </a:rPr>
              <a:pPr marL="0" marR="0" lvl="0" indent="0" algn="ctr" defTabSz="457200" rtl="0" eaLnBrk="1" fontAlgn="auto" latinLnBrk="0" hangingPunct="1">
                <a:lnSpc>
                  <a:spcPct val="100000"/>
                </a:lnSpc>
                <a:spcBef>
                  <a:spcPts val="0"/>
                </a:spcBef>
                <a:spcAft>
                  <a:spcPts val="0"/>
                </a:spcAft>
                <a:buClrTx/>
                <a:buSzTx/>
                <a:buFontTx/>
                <a:buNone/>
                <a:tabLst/>
                <a:defRPr/>
              </a:pPr>
              <a:t>4</a:t>
            </a:fld>
            <a:endParaRPr kumimoji="0" lang="en-US" altLang="ja-JP" sz="1200" b="0" i="0" u="none" strike="noStrike" kern="1200" cap="none" spc="0" normalizeH="0" baseline="0" noProof="0" dirty="0">
              <a:ln>
                <a:noFill/>
              </a:ln>
              <a:solidFill>
                <a:prstClr val="white"/>
              </a:solidFill>
              <a:effectLst/>
              <a:uLnTx/>
              <a:uFillTx/>
              <a:latin typeface="Arial"/>
              <a:ea typeface="HGPｺﾞｼｯｸE"/>
              <a:cs typeface="+mn-cs"/>
            </a:endParaRPr>
          </a:p>
        </p:txBody>
      </p:sp>
      <p:sp>
        <p:nvSpPr>
          <p:cNvPr id="5" name="Text Box 12">
            <a:extLst>
              <a:ext uri="{FF2B5EF4-FFF2-40B4-BE49-F238E27FC236}">
                <a16:creationId xmlns:a16="http://schemas.microsoft.com/office/drawing/2014/main" id="{C166FE9A-3B24-734D-B4E0-E5A4E25BBBEB}"/>
              </a:ext>
            </a:extLst>
          </p:cNvPr>
          <p:cNvSpPr txBox="1">
            <a:spLocks noChangeArrowheads="1"/>
          </p:cNvSpPr>
          <p:nvPr/>
        </p:nvSpPr>
        <p:spPr bwMode="auto">
          <a:xfrm>
            <a:off x="843129" y="75788"/>
            <a:ext cx="526137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3200" b="0" i="0" u="none" strike="noStrike" kern="1200" cap="none" spc="0" normalizeH="0" baseline="0" noProof="0" dirty="0">
                <a:ln>
                  <a:noFill/>
                </a:ln>
                <a:solidFill>
                  <a:srgbClr val="FFFFFF"/>
                </a:solidFill>
                <a:effectLst/>
                <a:uLnTx/>
                <a:uFillTx/>
                <a:latin typeface="HGPｺﾞｼｯｸE" panose="020B0900000000000000" pitchFamily="50" charset="-128"/>
                <a:ea typeface="HGPｺﾞｼｯｸE" panose="020B0900000000000000" pitchFamily="50" charset="-128"/>
                <a:cs typeface="+mn-cs"/>
              </a:rPr>
              <a:t>生活の中で関わりのある税金</a:t>
            </a:r>
          </a:p>
        </p:txBody>
      </p:sp>
      <p:pic>
        <p:nvPicPr>
          <p:cNvPr id="4" name="図 3">
            <a:extLst>
              <a:ext uri="{FF2B5EF4-FFF2-40B4-BE49-F238E27FC236}">
                <a16:creationId xmlns:a16="http://schemas.microsoft.com/office/drawing/2014/main" id="{3BECAD64-9787-01BC-0716-A9FE5A01DC9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30063" y="5060512"/>
            <a:ext cx="1226130" cy="1509224"/>
          </a:xfrm>
          <a:prstGeom prst="rect">
            <a:avLst/>
          </a:prstGeom>
        </p:spPr>
      </p:pic>
      <p:grpSp>
        <p:nvGrpSpPr>
          <p:cNvPr id="110" name="グループ化 109">
            <a:extLst>
              <a:ext uri="{FF2B5EF4-FFF2-40B4-BE49-F238E27FC236}">
                <a16:creationId xmlns:a16="http://schemas.microsoft.com/office/drawing/2014/main" id="{5C924F87-8829-2F17-A2EE-7E0AFB100682}"/>
              </a:ext>
            </a:extLst>
          </p:cNvPr>
          <p:cNvGrpSpPr/>
          <p:nvPr/>
        </p:nvGrpSpPr>
        <p:grpSpPr>
          <a:xfrm>
            <a:off x="257224" y="1348777"/>
            <a:ext cx="2398447" cy="2733681"/>
            <a:chOff x="250825" y="1066179"/>
            <a:chExt cx="2398447" cy="2733681"/>
          </a:xfrm>
        </p:grpSpPr>
        <p:sp>
          <p:nvSpPr>
            <p:cNvPr id="27" name="正方形/長方形 26">
              <a:extLst>
                <a:ext uri="{FF2B5EF4-FFF2-40B4-BE49-F238E27FC236}">
                  <a16:creationId xmlns:a16="http://schemas.microsoft.com/office/drawing/2014/main" id="{41C58B17-0498-3B0B-E221-EFB180FB998E}"/>
                </a:ext>
              </a:extLst>
            </p:cNvPr>
            <p:cNvSpPr/>
            <p:nvPr/>
          </p:nvSpPr>
          <p:spPr>
            <a:xfrm>
              <a:off x="250825" y="1066179"/>
              <a:ext cx="2286847" cy="2733681"/>
            </a:xfrm>
            <a:prstGeom prst="rect">
              <a:avLst/>
            </a:prstGeom>
            <a:solidFill>
              <a:srgbClr val="F0FBFE"/>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Arial"/>
                <a:ea typeface="HGPｺﾞｼｯｸE"/>
                <a:cs typeface="+mn-cs"/>
              </a:endParaRPr>
            </a:p>
          </p:txBody>
        </p:sp>
        <p:sp>
          <p:nvSpPr>
            <p:cNvPr id="6" name="正方形/長方形 5">
              <a:extLst>
                <a:ext uri="{FF2B5EF4-FFF2-40B4-BE49-F238E27FC236}">
                  <a16:creationId xmlns:a16="http://schemas.microsoft.com/office/drawing/2014/main" id="{D5576470-D098-8228-32A8-F55E67E44E4E}"/>
                </a:ext>
              </a:extLst>
            </p:cNvPr>
            <p:cNvSpPr/>
            <p:nvPr/>
          </p:nvSpPr>
          <p:spPr bwMode="auto">
            <a:xfrm>
              <a:off x="250825" y="1066181"/>
              <a:ext cx="2181719"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消費者</a:t>
              </a:r>
            </a:p>
          </p:txBody>
        </p:sp>
        <p:pic>
          <p:nvPicPr>
            <p:cNvPr id="20" name="図 19">
              <a:extLst>
                <a:ext uri="{FF2B5EF4-FFF2-40B4-BE49-F238E27FC236}">
                  <a16:creationId xmlns:a16="http://schemas.microsoft.com/office/drawing/2014/main" id="{28B47C1A-6D45-2091-FD0E-A800EF1598D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80204" y="1515341"/>
              <a:ext cx="1102780" cy="1310588"/>
            </a:xfrm>
            <a:prstGeom prst="rect">
              <a:avLst/>
            </a:prstGeom>
          </p:spPr>
        </p:pic>
        <p:sp>
          <p:nvSpPr>
            <p:cNvPr id="35" name="四角形: 角を丸くする 34">
              <a:extLst>
                <a:ext uri="{FF2B5EF4-FFF2-40B4-BE49-F238E27FC236}">
                  <a16:creationId xmlns:a16="http://schemas.microsoft.com/office/drawing/2014/main" id="{26BF79E9-BBD7-7F3D-63A8-DFD23CDAF9EE}"/>
                </a:ext>
              </a:extLst>
            </p:cNvPr>
            <p:cNvSpPr/>
            <p:nvPr/>
          </p:nvSpPr>
          <p:spPr>
            <a:xfrm>
              <a:off x="1479539" y="2425820"/>
              <a:ext cx="879319" cy="400109"/>
            </a:xfrm>
            <a:prstGeom prst="roundRect">
              <a:avLst>
                <a:gd name="adj" fmla="val 9091"/>
              </a:avLst>
            </a:prstGeom>
            <a:solidFill>
              <a:srgbClr val="A4E6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ゲーム</a:t>
              </a:r>
              <a:endParaRPr kumimoji="1" lang="en-US" altLang="ja-JP" sz="10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1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1,100</a:t>
              </a:r>
              <a:r>
                <a:rPr kumimoji="0" lang="ja-JP" altLang="en-US" sz="11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円</a:t>
              </a:r>
              <a:endParaRPr kumimoji="1" lang="ja-JP" altLang="en-US" sz="11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p:txBody>
        </p:sp>
        <p:grpSp>
          <p:nvGrpSpPr>
            <p:cNvPr id="95" name="グループ化 94">
              <a:extLst>
                <a:ext uri="{FF2B5EF4-FFF2-40B4-BE49-F238E27FC236}">
                  <a16:creationId xmlns:a16="http://schemas.microsoft.com/office/drawing/2014/main" id="{E16F3649-B01B-EF69-DBA6-D93479C65C5F}"/>
                </a:ext>
              </a:extLst>
            </p:cNvPr>
            <p:cNvGrpSpPr/>
            <p:nvPr/>
          </p:nvGrpSpPr>
          <p:grpSpPr>
            <a:xfrm>
              <a:off x="297346" y="2955085"/>
              <a:ext cx="2351926" cy="821443"/>
              <a:chOff x="297346" y="2955085"/>
              <a:chExt cx="2351926" cy="821443"/>
            </a:xfrm>
          </p:grpSpPr>
          <p:sp>
            <p:nvSpPr>
              <p:cNvPr id="33" name="テキスト ボックス 32">
                <a:extLst>
                  <a:ext uri="{FF2B5EF4-FFF2-40B4-BE49-F238E27FC236}">
                    <a16:creationId xmlns:a16="http://schemas.microsoft.com/office/drawing/2014/main" id="{F6D3A947-5B2A-FE54-03A8-F9F4CC534108}"/>
                  </a:ext>
                </a:extLst>
              </p:cNvPr>
              <p:cNvSpPr txBox="1"/>
              <p:nvPr/>
            </p:nvSpPr>
            <p:spPr>
              <a:xfrm>
                <a:off x="297346" y="2955085"/>
                <a:ext cx="2351926" cy="821443"/>
              </a:xfrm>
              <a:prstGeom prst="rect">
                <a:avLst/>
              </a:prstGeom>
              <a:noFill/>
            </p:spPr>
            <p:txBody>
              <a:bodyPr wrap="none" rtlCol="0">
                <a:spAutoFit/>
              </a:bodyPr>
              <a:lstStyle/>
              <a:p>
                <a:pPr marL="0" marR="0" lvl="0" indent="0" algn="l" defTabSz="457200" rtl="0" eaLnBrk="1" fontAlgn="auto" latinLnBrk="0" hangingPunct="1">
                  <a:lnSpc>
                    <a:spcPts val="2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品物の金額</a:t>
                </a:r>
                <a:r>
                  <a:rPr kumimoji="0" lang="en-US" altLang="ja-JP" sz="14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1,000</a:t>
                </a:r>
                <a:r>
                  <a:rPr kumimoji="0" lang="ja-JP" altLang="en-US" sz="14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円と一緒に</a:t>
                </a:r>
                <a:endParaRPr kumimoji="0" lang="en-US" altLang="ja-JP" sz="14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457200" rtl="0" eaLnBrk="1" fontAlgn="auto" latinLnBrk="0" hangingPunct="1">
                  <a:lnSpc>
                    <a:spcPts val="2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消費税</a:t>
                </a:r>
                <a:r>
                  <a:rPr kumimoji="0" lang="en-US" altLang="ja-JP" sz="14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100</a:t>
                </a:r>
                <a:r>
                  <a:rPr kumimoji="0" lang="ja-JP" altLang="en-US" sz="14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円を支払う。</a:t>
                </a:r>
                <a:endParaRPr kumimoji="0" lang="en-US" altLang="ja-JP" sz="14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457200" rtl="0" eaLnBrk="1" fontAlgn="auto" latinLnBrk="0" hangingPunct="1">
                  <a:lnSpc>
                    <a:spcPts val="2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a:t>
                </a:r>
                <a:r>
                  <a:rPr kumimoji="0"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消費税を負担する</a:t>
                </a:r>
                <a:r>
                  <a:rPr kumimoji="0" lang="en-US" altLang="ja-JP"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a:t>
                </a:r>
                <a:endParaRPr kumimoji="0"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p:txBody>
          </p:sp>
          <p:sp>
            <p:nvSpPr>
              <p:cNvPr id="41" name="テキスト ボックス 40">
                <a:extLst>
                  <a:ext uri="{FF2B5EF4-FFF2-40B4-BE49-F238E27FC236}">
                    <a16:creationId xmlns:a16="http://schemas.microsoft.com/office/drawing/2014/main" id="{19115681-B48A-DA97-FD3E-399E671F1C25}"/>
                  </a:ext>
                </a:extLst>
              </p:cNvPr>
              <p:cNvSpPr txBox="1"/>
              <p:nvPr/>
            </p:nvSpPr>
            <p:spPr>
              <a:xfrm>
                <a:off x="975806" y="3448773"/>
                <a:ext cx="370614" cy="1692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ja-JP" altLang="en-US" sz="5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ふたん</a:t>
                </a:r>
              </a:p>
            </p:txBody>
          </p:sp>
        </p:grpSp>
      </p:grpSp>
      <p:grpSp>
        <p:nvGrpSpPr>
          <p:cNvPr id="120" name="グループ化 119">
            <a:extLst>
              <a:ext uri="{FF2B5EF4-FFF2-40B4-BE49-F238E27FC236}">
                <a16:creationId xmlns:a16="http://schemas.microsoft.com/office/drawing/2014/main" id="{0AC8B500-6F95-CFCA-E19D-B89D5806B2A1}"/>
              </a:ext>
            </a:extLst>
          </p:cNvPr>
          <p:cNvGrpSpPr/>
          <p:nvPr/>
        </p:nvGrpSpPr>
        <p:grpSpPr>
          <a:xfrm>
            <a:off x="1824692" y="1847662"/>
            <a:ext cx="1099876" cy="697664"/>
            <a:chOff x="1704581" y="1376099"/>
            <a:chExt cx="1099876" cy="697664"/>
          </a:xfrm>
        </p:grpSpPr>
        <p:pic>
          <p:nvPicPr>
            <p:cNvPr id="16" name="図 15">
              <a:extLst>
                <a:ext uri="{FF2B5EF4-FFF2-40B4-BE49-F238E27FC236}">
                  <a16:creationId xmlns:a16="http://schemas.microsoft.com/office/drawing/2014/main" id="{CEE913AD-5EFD-BA35-7E5F-98DDC22EEEC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739131" y="1628189"/>
              <a:ext cx="445574" cy="445574"/>
            </a:xfrm>
            <a:prstGeom prst="rect">
              <a:avLst/>
            </a:prstGeom>
          </p:spPr>
        </p:pic>
        <p:grpSp>
          <p:nvGrpSpPr>
            <p:cNvPr id="109" name="グループ化 108">
              <a:extLst>
                <a:ext uri="{FF2B5EF4-FFF2-40B4-BE49-F238E27FC236}">
                  <a16:creationId xmlns:a16="http://schemas.microsoft.com/office/drawing/2014/main" id="{80D9E711-2995-38B3-071C-8DA8B7E599C7}"/>
                </a:ext>
              </a:extLst>
            </p:cNvPr>
            <p:cNvGrpSpPr/>
            <p:nvPr/>
          </p:nvGrpSpPr>
          <p:grpSpPr>
            <a:xfrm>
              <a:off x="1704581" y="1376099"/>
              <a:ext cx="1099876" cy="624400"/>
              <a:chOff x="1704581" y="1376099"/>
              <a:chExt cx="1099876" cy="624400"/>
            </a:xfrm>
          </p:grpSpPr>
          <p:grpSp>
            <p:nvGrpSpPr>
              <p:cNvPr id="32" name="グループ化 31">
                <a:extLst>
                  <a:ext uri="{FF2B5EF4-FFF2-40B4-BE49-F238E27FC236}">
                    <a16:creationId xmlns:a16="http://schemas.microsoft.com/office/drawing/2014/main" id="{BFE8B065-376D-529E-F037-2146B5A46031}"/>
                  </a:ext>
                </a:extLst>
              </p:cNvPr>
              <p:cNvGrpSpPr/>
              <p:nvPr/>
            </p:nvGrpSpPr>
            <p:grpSpPr>
              <a:xfrm>
                <a:off x="1978590" y="1376099"/>
                <a:ext cx="825867" cy="408386"/>
                <a:chOff x="2078852" y="2232915"/>
                <a:chExt cx="997926" cy="493469"/>
              </a:xfrm>
            </p:grpSpPr>
            <p:pic>
              <p:nvPicPr>
                <p:cNvPr id="18" name="図 17" descr="図形&#10;&#10;自動的に生成された説明">
                  <a:extLst>
                    <a:ext uri="{FF2B5EF4-FFF2-40B4-BE49-F238E27FC236}">
                      <a16:creationId xmlns:a16="http://schemas.microsoft.com/office/drawing/2014/main" id="{F840EC5C-2BC9-1186-8A62-5B5F55381B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78852" y="2236872"/>
                  <a:ext cx="991148" cy="489512"/>
                </a:xfrm>
                <a:prstGeom prst="rect">
                  <a:avLst/>
                </a:prstGeom>
              </p:spPr>
            </p:pic>
            <p:sp>
              <p:nvSpPr>
                <p:cNvPr id="29" name="テキスト ボックス 28">
                  <a:extLst>
                    <a:ext uri="{FF2B5EF4-FFF2-40B4-BE49-F238E27FC236}">
                      <a16:creationId xmlns:a16="http://schemas.microsoft.com/office/drawing/2014/main" id="{69F862A7-20AD-5D73-DC1D-8BAD1B998173}"/>
                    </a:ext>
                  </a:extLst>
                </p:cNvPr>
                <p:cNvSpPr txBox="1"/>
                <p:nvPr/>
              </p:nvSpPr>
              <p:spPr>
                <a:xfrm>
                  <a:off x="2078852" y="2232915"/>
                  <a:ext cx="997926" cy="48346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15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１</a:t>
                  </a:r>
                  <a:r>
                    <a:rPr kumimoji="1" lang="ja-JP" altLang="en-US" sz="20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０００</a:t>
                  </a:r>
                </a:p>
              </p:txBody>
            </p:sp>
          </p:grpSp>
          <p:sp>
            <p:nvSpPr>
              <p:cNvPr id="30" name="テキスト ボックス 29">
                <a:extLst>
                  <a:ext uri="{FF2B5EF4-FFF2-40B4-BE49-F238E27FC236}">
                    <a16:creationId xmlns:a16="http://schemas.microsoft.com/office/drawing/2014/main" id="{E161FBB6-8230-8B32-6B86-E792E0D5D3F8}"/>
                  </a:ext>
                </a:extLst>
              </p:cNvPr>
              <p:cNvSpPr txBox="1"/>
              <p:nvPr/>
            </p:nvSpPr>
            <p:spPr>
              <a:xfrm>
                <a:off x="1704581" y="1692722"/>
                <a:ext cx="511679"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15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１</a:t>
                </a:r>
                <a:r>
                  <a:rPr kumimoji="1" lang="ja-JP" altLang="en-US" sz="14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００</a:t>
                </a:r>
              </a:p>
            </p:txBody>
          </p:sp>
        </p:grpSp>
      </p:grpSp>
      <p:sp>
        <p:nvSpPr>
          <p:cNvPr id="54" name="矢印: 右 53">
            <a:extLst>
              <a:ext uri="{FF2B5EF4-FFF2-40B4-BE49-F238E27FC236}">
                <a16:creationId xmlns:a16="http://schemas.microsoft.com/office/drawing/2014/main" id="{AD427E1D-7D41-9387-2B78-34EF57A0B04C}"/>
              </a:ext>
            </a:extLst>
          </p:cNvPr>
          <p:cNvSpPr/>
          <p:nvPr/>
        </p:nvSpPr>
        <p:spPr>
          <a:xfrm>
            <a:off x="2577029" y="1356115"/>
            <a:ext cx="525600" cy="321222"/>
          </a:xfrm>
          <a:prstGeom prst="rightArrow">
            <a:avLst>
              <a:gd name="adj1" fmla="val 50000"/>
              <a:gd name="adj2" fmla="val 55337"/>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Arial"/>
              <a:ea typeface="HGPｺﾞｼｯｸE"/>
              <a:cs typeface="+mn-cs"/>
            </a:endParaRPr>
          </a:p>
        </p:txBody>
      </p:sp>
      <p:grpSp>
        <p:nvGrpSpPr>
          <p:cNvPr id="117" name="グループ化 116">
            <a:extLst>
              <a:ext uri="{FF2B5EF4-FFF2-40B4-BE49-F238E27FC236}">
                <a16:creationId xmlns:a16="http://schemas.microsoft.com/office/drawing/2014/main" id="{3CE6670E-CD42-DE0C-3780-0442536CF33C}"/>
              </a:ext>
            </a:extLst>
          </p:cNvPr>
          <p:cNvGrpSpPr/>
          <p:nvPr/>
        </p:nvGrpSpPr>
        <p:grpSpPr>
          <a:xfrm>
            <a:off x="3188676" y="5493830"/>
            <a:ext cx="2823484" cy="815490"/>
            <a:chOff x="3188676" y="5493830"/>
            <a:chExt cx="2823484" cy="815490"/>
          </a:xfrm>
        </p:grpSpPr>
        <p:sp>
          <p:nvSpPr>
            <p:cNvPr id="11" name="正方形/長方形 10">
              <a:extLst>
                <a:ext uri="{FF2B5EF4-FFF2-40B4-BE49-F238E27FC236}">
                  <a16:creationId xmlns:a16="http://schemas.microsoft.com/office/drawing/2014/main" id="{0562A70B-838E-C1D2-9940-1D7EF5004D26}"/>
                </a:ext>
              </a:extLst>
            </p:cNvPr>
            <p:cNvSpPr/>
            <p:nvPr/>
          </p:nvSpPr>
          <p:spPr bwMode="auto">
            <a:xfrm>
              <a:off x="3188676" y="5494198"/>
              <a:ext cx="2823484" cy="815122"/>
            </a:xfrm>
            <a:prstGeom prst="rect">
              <a:avLst/>
            </a:prstGeom>
            <a:no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white"/>
                </a:solidFill>
                <a:effectLst/>
                <a:uLnTx/>
                <a:uFillTx/>
                <a:latin typeface="Arial"/>
                <a:ea typeface="HGPｺﾞｼｯｸE"/>
                <a:cs typeface="+mn-cs"/>
              </a:endParaRPr>
            </a:p>
          </p:txBody>
        </p:sp>
        <p:sp>
          <p:nvSpPr>
            <p:cNvPr id="89" name="正方形/長方形 88">
              <a:extLst>
                <a:ext uri="{FF2B5EF4-FFF2-40B4-BE49-F238E27FC236}">
                  <a16:creationId xmlns:a16="http://schemas.microsoft.com/office/drawing/2014/main" id="{C4B9A08B-E779-37D2-ED59-EE72E0C64ED4}"/>
                </a:ext>
              </a:extLst>
            </p:cNvPr>
            <p:cNvSpPr/>
            <p:nvPr/>
          </p:nvSpPr>
          <p:spPr bwMode="auto">
            <a:xfrm>
              <a:off x="3188676" y="5493830"/>
              <a:ext cx="2823484"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国　（国税）</a:t>
              </a:r>
              <a:endParaRPr kumimoji="0" lang="en-US" altLang="ja-JP" sz="16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endParaRPr>
            </a:p>
          </p:txBody>
        </p:sp>
        <p:sp>
          <p:nvSpPr>
            <p:cNvPr id="91" name="テキスト ボックス 90">
              <a:extLst>
                <a:ext uri="{FF2B5EF4-FFF2-40B4-BE49-F238E27FC236}">
                  <a16:creationId xmlns:a16="http://schemas.microsoft.com/office/drawing/2014/main" id="{790D811D-0550-5292-41A6-E68275F02DA7}"/>
                </a:ext>
              </a:extLst>
            </p:cNvPr>
            <p:cNvSpPr txBox="1"/>
            <p:nvPr/>
          </p:nvSpPr>
          <p:spPr>
            <a:xfrm>
              <a:off x="4243590" y="5920259"/>
              <a:ext cx="79220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７．８％</a:t>
              </a:r>
              <a:endParaRPr kumimoji="0" lang="en-US" altLang="ja-JP"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p:txBody>
        </p:sp>
      </p:grpSp>
      <p:grpSp>
        <p:nvGrpSpPr>
          <p:cNvPr id="118" name="グループ化 117">
            <a:extLst>
              <a:ext uri="{FF2B5EF4-FFF2-40B4-BE49-F238E27FC236}">
                <a16:creationId xmlns:a16="http://schemas.microsoft.com/office/drawing/2014/main" id="{E2562117-4E6F-3C74-F53B-FC6CC12D94FD}"/>
              </a:ext>
            </a:extLst>
          </p:cNvPr>
          <p:cNvGrpSpPr/>
          <p:nvPr/>
        </p:nvGrpSpPr>
        <p:grpSpPr>
          <a:xfrm>
            <a:off x="6213137" y="5493830"/>
            <a:ext cx="2751476" cy="815490"/>
            <a:chOff x="6213137" y="5493830"/>
            <a:chExt cx="2751476" cy="815490"/>
          </a:xfrm>
        </p:grpSpPr>
        <p:sp>
          <p:nvSpPr>
            <p:cNvPr id="62" name="正方形/長方形 61">
              <a:extLst>
                <a:ext uri="{FF2B5EF4-FFF2-40B4-BE49-F238E27FC236}">
                  <a16:creationId xmlns:a16="http://schemas.microsoft.com/office/drawing/2014/main" id="{7328FD0C-C9F4-9D01-B603-75496B8A0085}"/>
                </a:ext>
              </a:extLst>
            </p:cNvPr>
            <p:cNvSpPr/>
            <p:nvPr/>
          </p:nvSpPr>
          <p:spPr bwMode="auto">
            <a:xfrm>
              <a:off x="6213137" y="5494198"/>
              <a:ext cx="2751476" cy="815122"/>
            </a:xfrm>
            <a:prstGeom prst="rect">
              <a:avLst/>
            </a:prstGeom>
            <a:no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white"/>
                </a:solidFill>
                <a:effectLst/>
                <a:uLnTx/>
                <a:uFillTx/>
                <a:latin typeface="Arial"/>
                <a:ea typeface="HGPｺﾞｼｯｸE"/>
                <a:cs typeface="+mn-cs"/>
              </a:endParaRPr>
            </a:p>
          </p:txBody>
        </p:sp>
        <p:sp>
          <p:nvSpPr>
            <p:cNvPr id="90" name="正方形/長方形 89">
              <a:extLst>
                <a:ext uri="{FF2B5EF4-FFF2-40B4-BE49-F238E27FC236}">
                  <a16:creationId xmlns:a16="http://schemas.microsoft.com/office/drawing/2014/main" id="{DDA67944-5E8F-779F-40AF-2AE22619F7A9}"/>
                </a:ext>
              </a:extLst>
            </p:cNvPr>
            <p:cNvSpPr/>
            <p:nvPr/>
          </p:nvSpPr>
          <p:spPr bwMode="auto">
            <a:xfrm>
              <a:off x="6221609" y="5493830"/>
              <a:ext cx="2743004"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地方　（地方税）</a:t>
              </a:r>
            </a:p>
          </p:txBody>
        </p:sp>
        <p:sp>
          <p:nvSpPr>
            <p:cNvPr id="92" name="テキスト ボックス 91">
              <a:extLst>
                <a:ext uri="{FF2B5EF4-FFF2-40B4-BE49-F238E27FC236}">
                  <a16:creationId xmlns:a16="http://schemas.microsoft.com/office/drawing/2014/main" id="{E27DC3FF-2D51-CB25-3A5C-6D8817806D6B}"/>
                </a:ext>
              </a:extLst>
            </p:cNvPr>
            <p:cNvSpPr txBox="1"/>
            <p:nvPr/>
          </p:nvSpPr>
          <p:spPr>
            <a:xfrm>
              <a:off x="7232047" y="5920259"/>
              <a:ext cx="79220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２．２％</a:t>
              </a:r>
              <a:endParaRPr kumimoji="0" lang="en-US" altLang="ja-JP" sz="16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p:txBody>
        </p:sp>
      </p:grpSp>
      <p:grpSp>
        <p:nvGrpSpPr>
          <p:cNvPr id="119" name="グループ化 118">
            <a:extLst>
              <a:ext uri="{FF2B5EF4-FFF2-40B4-BE49-F238E27FC236}">
                <a16:creationId xmlns:a16="http://schemas.microsoft.com/office/drawing/2014/main" id="{0345E1BE-A95A-8BD4-079F-B75819379F48}"/>
              </a:ext>
            </a:extLst>
          </p:cNvPr>
          <p:cNvGrpSpPr/>
          <p:nvPr/>
        </p:nvGrpSpPr>
        <p:grpSpPr>
          <a:xfrm>
            <a:off x="763171" y="4289553"/>
            <a:ext cx="2421410" cy="976722"/>
            <a:chOff x="763171" y="4289553"/>
            <a:chExt cx="2421410" cy="976722"/>
          </a:xfrm>
        </p:grpSpPr>
        <p:sp>
          <p:nvSpPr>
            <p:cNvPr id="94" name="吹き出し: 円形 93">
              <a:extLst>
                <a:ext uri="{FF2B5EF4-FFF2-40B4-BE49-F238E27FC236}">
                  <a16:creationId xmlns:a16="http://schemas.microsoft.com/office/drawing/2014/main" id="{287E4CF6-5F4B-F5A3-F8D0-0030583846F1}"/>
                </a:ext>
              </a:extLst>
            </p:cNvPr>
            <p:cNvSpPr/>
            <p:nvPr/>
          </p:nvSpPr>
          <p:spPr>
            <a:xfrm>
              <a:off x="763171" y="4289553"/>
              <a:ext cx="2421410" cy="976722"/>
            </a:xfrm>
            <a:prstGeom prst="wedgeEllipseCallout">
              <a:avLst>
                <a:gd name="adj1" fmla="val -32959"/>
                <a:gd name="adj2" fmla="val 56807"/>
              </a:avLst>
            </a:prstGeom>
            <a:solidFill>
              <a:schemeClr val="bg1"/>
            </a:solidFill>
            <a:ln>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Arial"/>
                <a:ea typeface="HGPｺﾞｼｯｸE"/>
                <a:cs typeface="+mn-cs"/>
              </a:endParaRPr>
            </a:p>
          </p:txBody>
        </p:sp>
        <p:grpSp>
          <p:nvGrpSpPr>
            <p:cNvPr id="99" name="グループ化 98">
              <a:extLst>
                <a:ext uri="{FF2B5EF4-FFF2-40B4-BE49-F238E27FC236}">
                  <a16:creationId xmlns:a16="http://schemas.microsoft.com/office/drawing/2014/main" id="{9D890632-3DB2-F9A7-B200-FB9128DDE56F}"/>
                </a:ext>
              </a:extLst>
            </p:cNvPr>
            <p:cNvGrpSpPr/>
            <p:nvPr/>
          </p:nvGrpSpPr>
          <p:grpSpPr>
            <a:xfrm>
              <a:off x="836972" y="4473933"/>
              <a:ext cx="2311851" cy="587340"/>
              <a:chOff x="836972" y="4473933"/>
              <a:chExt cx="2311851" cy="587340"/>
            </a:xfrm>
          </p:grpSpPr>
          <p:sp>
            <p:nvSpPr>
              <p:cNvPr id="93" name="テキスト ボックス 92">
                <a:extLst>
                  <a:ext uri="{FF2B5EF4-FFF2-40B4-BE49-F238E27FC236}">
                    <a16:creationId xmlns:a16="http://schemas.microsoft.com/office/drawing/2014/main" id="{144BE0E6-166C-A767-6E73-5BC334B637E6}"/>
                  </a:ext>
                </a:extLst>
              </p:cNvPr>
              <p:cNvSpPr txBox="1"/>
              <p:nvPr/>
            </p:nvSpPr>
            <p:spPr>
              <a:xfrm>
                <a:off x="836972" y="4473933"/>
                <a:ext cx="2311851" cy="58734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お店は、 消費税を預かって</a:t>
                </a:r>
                <a:endParaRPr kumimoji="0" lang="en-US" altLang="ja-JP" sz="14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457200" rtl="0" eaLnBrk="1" fontAlgn="auto" latinLnBrk="0" hangingPunct="1">
                  <a:lnSpc>
                    <a:spcPct val="100000"/>
                  </a:lnSpc>
                  <a:spcBef>
                    <a:spcPts val="0"/>
                  </a:spcBef>
                  <a:spcAft>
                    <a:spcPts val="50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まとめて納めているんだね。</a:t>
                </a:r>
                <a:endParaRPr kumimoji="0"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p:txBody>
          </p:sp>
          <p:sp>
            <p:nvSpPr>
              <p:cNvPr id="96" name="テキスト ボックス 95">
                <a:extLst>
                  <a:ext uri="{FF2B5EF4-FFF2-40B4-BE49-F238E27FC236}">
                    <a16:creationId xmlns:a16="http://schemas.microsoft.com/office/drawing/2014/main" id="{BEAC876D-7F75-75D3-6A42-E492EBB6FC6A}"/>
                  </a:ext>
                </a:extLst>
              </p:cNvPr>
              <p:cNvSpPr txBox="1"/>
              <p:nvPr/>
            </p:nvSpPr>
            <p:spPr>
              <a:xfrm>
                <a:off x="1494574" y="4667576"/>
                <a:ext cx="338554" cy="20005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ja-JP" altLang="en-US" sz="7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おさ</a:t>
                </a:r>
              </a:p>
            </p:txBody>
          </p:sp>
        </p:grpSp>
      </p:grpSp>
      <p:sp>
        <p:nvSpPr>
          <p:cNvPr id="105" name="角丸四角形 15">
            <a:extLst>
              <a:ext uri="{FF2B5EF4-FFF2-40B4-BE49-F238E27FC236}">
                <a16:creationId xmlns:a16="http://schemas.microsoft.com/office/drawing/2014/main" id="{9C90DFC7-4D1F-B002-AC83-83794F5ECECA}"/>
              </a:ext>
            </a:extLst>
          </p:cNvPr>
          <p:cNvSpPr/>
          <p:nvPr/>
        </p:nvSpPr>
        <p:spPr>
          <a:xfrm>
            <a:off x="3148823" y="6396927"/>
            <a:ext cx="5281871" cy="25879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30000"/>
              </a:lnSpc>
              <a:spcBef>
                <a:spcPts val="0"/>
              </a:spcBef>
              <a:spcAft>
                <a:spcPts val="0"/>
              </a:spcAft>
              <a:buClrTx/>
              <a:buSzTx/>
              <a:buFontTx/>
              <a:buNone/>
              <a:tabLst/>
              <a:defRPr/>
            </a:pPr>
            <a:r>
              <a:rPr kumimoji="0" lang="en-US" altLang="ja-JP" sz="1000" b="0" i="0" u="none" strike="noStrike" kern="1200" cap="none" spc="0" normalizeH="0" baseline="0" noProof="0" dirty="0">
                <a:ln>
                  <a:noFill/>
                </a:ln>
                <a:solidFill>
                  <a:prstClr val="black"/>
                </a:solidFill>
                <a:effectLst/>
                <a:uLnTx/>
                <a:uFillTx/>
                <a:latin typeface="HGPｺﾞｼｯｸE"/>
                <a:ea typeface="HGPｺﾞｼｯｸE"/>
                <a:cs typeface="+mn-cs"/>
              </a:rPr>
              <a:t>※</a:t>
            </a:r>
            <a:r>
              <a:rPr kumimoji="0" lang="ja-JP" altLang="en-US" sz="1000" b="0" i="0" u="none" strike="noStrike" kern="1200" cap="none" spc="0" normalizeH="0" baseline="0" noProof="0" dirty="0">
                <a:ln>
                  <a:noFill/>
                </a:ln>
                <a:solidFill>
                  <a:prstClr val="black"/>
                </a:solidFill>
                <a:effectLst/>
                <a:uLnTx/>
                <a:uFillTx/>
                <a:latin typeface="HGPｺﾞｼｯｸE"/>
                <a:ea typeface="HGPｺﾞｼｯｸE"/>
                <a:cs typeface="+mn-cs"/>
              </a:rPr>
              <a:t>消費税は国税（消費税）と地方税（地方消費税）に分かれていて</a:t>
            </a:r>
            <a:r>
              <a:rPr kumimoji="0" lang="en-US" altLang="ja-JP" sz="1000" b="0" i="0" u="none" strike="noStrike" kern="1200" cap="none" spc="0" normalizeH="0" baseline="0" noProof="0" dirty="0">
                <a:ln>
                  <a:noFill/>
                </a:ln>
                <a:solidFill>
                  <a:prstClr val="black"/>
                </a:solidFill>
                <a:effectLst/>
                <a:uLnTx/>
                <a:uFillTx/>
                <a:latin typeface="HGPｺﾞｼｯｸE"/>
                <a:ea typeface="HGPｺﾞｼｯｸE"/>
                <a:cs typeface="+mn-cs"/>
              </a:rPr>
              <a:t>10%</a:t>
            </a:r>
            <a:r>
              <a:rPr kumimoji="0" lang="ja-JP" altLang="en-US" sz="1000" b="0" i="0" u="none" strike="noStrike" kern="1200" cap="none" spc="0" normalizeH="0" baseline="0" noProof="0" dirty="0">
                <a:ln>
                  <a:noFill/>
                </a:ln>
                <a:solidFill>
                  <a:prstClr val="black"/>
                </a:solidFill>
                <a:effectLst/>
                <a:uLnTx/>
                <a:uFillTx/>
                <a:latin typeface="HGPｺﾞｼｯｸE"/>
                <a:ea typeface="HGPｺﾞｼｯｸE"/>
                <a:cs typeface="+mn-cs"/>
              </a:rPr>
              <a:t>のうち</a:t>
            </a:r>
            <a:r>
              <a:rPr kumimoji="0" lang="en-US" altLang="ja-JP" sz="1000" b="0" i="0" u="none" strike="noStrike" kern="1200" cap="none" spc="0" normalizeH="0" baseline="0" noProof="0" dirty="0">
                <a:ln>
                  <a:noFill/>
                </a:ln>
                <a:solidFill>
                  <a:prstClr val="black"/>
                </a:solidFill>
                <a:effectLst/>
                <a:uLnTx/>
                <a:uFillTx/>
                <a:latin typeface="HGPｺﾞｼｯｸE"/>
                <a:ea typeface="HGPｺﾞｼｯｸE"/>
                <a:cs typeface="+mn-cs"/>
              </a:rPr>
              <a:t>7.8%</a:t>
            </a:r>
            <a:r>
              <a:rPr kumimoji="0" lang="ja-JP" altLang="en-US" sz="1000" b="0" i="0" u="none" strike="noStrike" kern="1200" cap="none" spc="0" normalizeH="0" baseline="0" noProof="0" dirty="0">
                <a:ln>
                  <a:noFill/>
                </a:ln>
                <a:solidFill>
                  <a:prstClr val="black"/>
                </a:solidFill>
                <a:effectLst/>
                <a:uLnTx/>
                <a:uFillTx/>
                <a:latin typeface="HGPｺﾞｼｯｸE"/>
                <a:ea typeface="HGPｺﾞｼｯｸE"/>
                <a:cs typeface="+mn-cs"/>
              </a:rPr>
              <a:t>が国税、</a:t>
            </a:r>
            <a:r>
              <a:rPr kumimoji="0" lang="en-US" altLang="ja-JP" sz="1000" b="0" i="0" u="none" strike="noStrike" kern="1200" cap="none" spc="0" normalizeH="0" baseline="0" noProof="0" dirty="0">
                <a:ln>
                  <a:noFill/>
                </a:ln>
                <a:solidFill>
                  <a:prstClr val="black"/>
                </a:solidFill>
                <a:effectLst/>
                <a:uLnTx/>
                <a:uFillTx/>
                <a:latin typeface="HGPｺﾞｼｯｸE"/>
                <a:ea typeface="HGPｺﾞｼｯｸE"/>
                <a:cs typeface="+mn-cs"/>
              </a:rPr>
              <a:t>2.2</a:t>
            </a:r>
            <a:r>
              <a:rPr kumimoji="0" lang="ja-JP" altLang="en-US" sz="1000" b="0" i="0" u="none" strike="noStrike" kern="1200" cap="none" spc="0" normalizeH="0" baseline="0" noProof="0" dirty="0">
                <a:ln>
                  <a:noFill/>
                </a:ln>
                <a:solidFill>
                  <a:prstClr val="black"/>
                </a:solidFill>
                <a:effectLst/>
                <a:uLnTx/>
                <a:uFillTx/>
                <a:latin typeface="HGPｺﾞｼｯｸE"/>
                <a:ea typeface="HGPｺﾞｼｯｸE"/>
                <a:cs typeface="+mn-cs"/>
              </a:rPr>
              <a:t>％が地方税です。</a:t>
            </a:r>
          </a:p>
        </p:txBody>
      </p:sp>
      <p:grpSp>
        <p:nvGrpSpPr>
          <p:cNvPr id="15" name="グループ化 14">
            <a:extLst>
              <a:ext uri="{FF2B5EF4-FFF2-40B4-BE49-F238E27FC236}">
                <a16:creationId xmlns:a16="http://schemas.microsoft.com/office/drawing/2014/main" id="{6B6FA6FD-2476-551E-AC74-0DFD814EA1AB}"/>
              </a:ext>
            </a:extLst>
          </p:cNvPr>
          <p:cNvGrpSpPr/>
          <p:nvPr/>
        </p:nvGrpSpPr>
        <p:grpSpPr>
          <a:xfrm>
            <a:off x="3165967" y="1029349"/>
            <a:ext cx="5727207" cy="1497325"/>
            <a:chOff x="3165967" y="1029349"/>
            <a:chExt cx="5727207" cy="1497325"/>
          </a:xfrm>
        </p:grpSpPr>
        <p:sp>
          <p:nvSpPr>
            <p:cNvPr id="34" name="矢印: 上 33">
              <a:extLst>
                <a:ext uri="{FF2B5EF4-FFF2-40B4-BE49-F238E27FC236}">
                  <a16:creationId xmlns:a16="http://schemas.microsoft.com/office/drawing/2014/main" id="{7F7F1B20-5F80-AEE4-3AF3-21391DD25B63}"/>
                </a:ext>
              </a:extLst>
            </p:cNvPr>
            <p:cNvSpPr/>
            <p:nvPr/>
          </p:nvSpPr>
          <p:spPr>
            <a:xfrm rot="10800000">
              <a:off x="5856607" y="2113397"/>
              <a:ext cx="337228" cy="413277"/>
            </a:xfrm>
            <a:prstGeom prst="upArrow">
              <a:avLst>
                <a:gd name="adj1" fmla="val 50000"/>
                <a:gd name="adj2" fmla="val 59860"/>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HGPｺﾞｼｯｸE"/>
                <a:cs typeface="+mn-cs"/>
              </a:endParaRPr>
            </a:p>
          </p:txBody>
        </p:sp>
        <p:grpSp>
          <p:nvGrpSpPr>
            <p:cNvPr id="107" name="グループ化 106">
              <a:extLst>
                <a:ext uri="{FF2B5EF4-FFF2-40B4-BE49-F238E27FC236}">
                  <a16:creationId xmlns:a16="http://schemas.microsoft.com/office/drawing/2014/main" id="{09E6B12C-BDAD-382E-0C70-E8C3F3399407}"/>
                </a:ext>
              </a:extLst>
            </p:cNvPr>
            <p:cNvGrpSpPr/>
            <p:nvPr/>
          </p:nvGrpSpPr>
          <p:grpSpPr>
            <a:xfrm>
              <a:off x="5326437" y="2116353"/>
              <a:ext cx="439544" cy="373627"/>
              <a:chOff x="5225880" y="2072885"/>
              <a:chExt cx="439544" cy="373627"/>
            </a:xfrm>
          </p:grpSpPr>
          <p:pic>
            <p:nvPicPr>
              <p:cNvPr id="52" name="図 51">
                <a:extLst>
                  <a:ext uri="{FF2B5EF4-FFF2-40B4-BE49-F238E27FC236}">
                    <a16:creationId xmlns:a16="http://schemas.microsoft.com/office/drawing/2014/main" id="{3DEA3986-69DF-0EE4-EC54-B72C6EB3524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258839" y="2072885"/>
                <a:ext cx="373627" cy="373627"/>
              </a:xfrm>
              <a:prstGeom prst="rect">
                <a:avLst/>
              </a:prstGeom>
            </p:spPr>
          </p:pic>
          <p:sp>
            <p:nvSpPr>
              <p:cNvPr id="53" name="テキスト ボックス 52">
                <a:extLst>
                  <a:ext uri="{FF2B5EF4-FFF2-40B4-BE49-F238E27FC236}">
                    <a16:creationId xmlns:a16="http://schemas.microsoft.com/office/drawing/2014/main" id="{3586B570-5D2C-3DE1-692D-4F0D0B573F65}"/>
                  </a:ext>
                </a:extLst>
              </p:cNvPr>
              <p:cNvSpPr txBox="1"/>
              <p:nvPr/>
            </p:nvSpPr>
            <p:spPr>
              <a:xfrm>
                <a:off x="5225880" y="2126998"/>
                <a:ext cx="439544" cy="2616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15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１</a:t>
                </a:r>
                <a:r>
                  <a:rPr kumimoji="1" lang="ja-JP" altLang="en-US" sz="11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００</a:t>
                </a:r>
              </a:p>
            </p:txBody>
          </p:sp>
        </p:grpSp>
        <p:grpSp>
          <p:nvGrpSpPr>
            <p:cNvPr id="14" name="グループ化 13">
              <a:extLst>
                <a:ext uri="{FF2B5EF4-FFF2-40B4-BE49-F238E27FC236}">
                  <a16:creationId xmlns:a16="http://schemas.microsoft.com/office/drawing/2014/main" id="{25910C1D-ACD5-3AE8-0907-B163BC314A50}"/>
                </a:ext>
              </a:extLst>
            </p:cNvPr>
            <p:cNvGrpSpPr/>
            <p:nvPr/>
          </p:nvGrpSpPr>
          <p:grpSpPr>
            <a:xfrm>
              <a:off x="3165967" y="1029349"/>
              <a:ext cx="5727207" cy="1069432"/>
              <a:chOff x="3165967" y="1029349"/>
              <a:chExt cx="5727207" cy="1069432"/>
            </a:xfrm>
          </p:grpSpPr>
          <p:grpSp>
            <p:nvGrpSpPr>
              <p:cNvPr id="67" name="グループ化 66">
                <a:extLst>
                  <a:ext uri="{FF2B5EF4-FFF2-40B4-BE49-F238E27FC236}">
                    <a16:creationId xmlns:a16="http://schemas.microsoft.com/office/drawing/2014/main" id="{A09350CF-E722-4964-60AA-2D8C56198465}"/>
                  </a:ext>
                </a:extLst>
              </p:cNvPr>
              <p:cNvGrpSpPr/>
              <p:nvPr/>
            </p:nvGrpSpPr>
            <p:grpSpPr>
              <a:xfrm>
                <a:off x="5390701" y="1116218"/>
                <a:ext cx="1660098" cy="846530"/>
                <a:chOff x="5418411" y="1116218"/>
                <a:chExt cx="1660098" cy="846530"/>
              </a:xfrm>
            </p:grpSpPr>
            <p:sp>
              <p:nvSpPr>
                <p:cNvPr id="39" name="正方形/長方形 38">
                  <a:extLst>
                    <a:ext uri="{FF2B5EF4-FFF2-40B4-BE49-F238E27FC236}">
                      <a16:creationId xmlns:a16="http://schemas.microsoft.com/office/drawing/2014/main" id="{C4F1313D-6E69-5B09-7402-91969C951F61}"/>
                    </a:ext>
                  </a:extLst>
                </p:cNvPr>
                <p:cNvSpPr/>
                <p:nvPr/>
              </p:nvSpPr>
              <p:spPr>
                <a:xfrm>
                  <a:off x="5438621" y="1144731"/>
                  <a:ext cx="1639888" cy="818017"/>
                </a:xfrm>
                <a:prstGeom prst="rect">
                  <a:avLst/>
                </a:prstGeom>
                <a:solidFill>
                  <a:srgbClr val="DFF7F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white"/>
                    </a:solidFill>
                    <a:effectLst/>
                    <a:uLnTx/>
                    <a:uFillTx/>
                    <a:latin typeface="Arial"/>
                    <a:ea typeface="HGPｺﾞｼｯｸE"/>
                    <a:cs typeface="+mn-cs"/>
                  </a:endParaRPr>
                </a:p>
              </p:txBody>
            </p:sp>
            <p:sp>
              <p:nvSpPr>
                <p:cNvPr id="40" name="テキスト ボックス 39">
                  <a:extLst>
                    <a:ext uri="{FF2B5EF4-FFF2-40B4-BE49-F238E27FC236}">
                      <a16:creationId xmlns:a16="http://schemas.microsoft.com/office/drawing/2014/main" id="{468C5CBB-AE56-B089-67EB-AEA5C3E69D6C}"/>
                    </a:ext>
                  </a:extLst>
                </p:cNvPr>
                <p:cNvSpPr txBox="1"/>
                <p:nvPr/>
              </p:nvSpPr>
              <p:spPr>
                <a:xfrm>
                  <a:off x="5418411" y="1116218"/>
                  <a:ext cx="93807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ja-JP" altLang="en-US" sz="1200" b="0" i="0" u="none" strike="noStrike" kern="1200" cap="none" spc="0" normalizeH="0" baseline="0" noProof="0" dirty="0">
                      <a:ln>
                        <a:noFill/>
                      </a:ln>
                      <a:solidFill>
                        <a:srgbClr val="0C98C4"/>
                      </a:solidFill>
                      <a:effectLst/>
                      <a:uLnTx/>
                      <a:uFillTx/>
                      <a:latin typeface="HGPｺﾞｼｯｸE" panose="020B0900000000000000" pitchFamily="50" charset="-128"/>
                      <a:ea typeface="HGPｺﾞｼｯｸE" panose="020B0900000000000000" pitchFamily="50" charset="-128"/>
                      <a:cs typeface="+mn-cs"/>
                    </a:rPr>
                    <a:t>お店の売上</a:t>
                  </a:r>
                  <a:endParaRPr kumimoji="0" lang="ja-JP" altLang="en-US" sz="1100" b="0" i="0" u="none" strike="noStrike" kern="1200" cap="none" spc="0" normalizeH="0" baseline="0" noProof="0" dirty="0">
                    <a:ln>
                      <a:noFill/>
                    </a:ln>
                    <a:solidFill>
                      <a:srgbClr val="0C98C4"/>
                    </a:solidFill>
                    <a:effectLst/>
                    <a:uLnTx/>
                    <a:uFillTx/>
                    <a:latin typeface="HGPｺﾞｼｯｸE" panose="020B0900000000000000" pitchFamily="50" charset="-128"/>
                    <a:ea typeface="HGPｺﾞｼｯｸE" panose="020B0900000000000000" pitchFamily="50" charset="-128"/>
                    <a:cs typeface="+mn-cs"/>
                  </a:endParaRPr>
                </a:p>
              </p:txBody>
            </p:sp>
            <p:grpSp>
              <p:nvGrpSpPr>
                <p:cNvPr id="42" name="グループ化 41">
                  <a:extLst>
                    <a:ext uri="{FF2B5EF4-FFF2-40B4-BE49-F238E27FC236}">
                      <a16:creationId xmlns:a16="http://schemas.microsoft.com/office/drawing/2014/main" id="{1A6D3771-9CAB-87B0-2AE4-301D51881F1E}"/>
                    </a:ext>
                  </a:extLst>
                </p:cNvPr>
                <p:cNvGrpSpPr/>
                <p:nvPr/>
              </p:nvGrpSpPr>
              <p:grpSpPr>
                <a:xfrm>
                  <a:off x="5845632" y="1419772"/>
                  <a:ext cx="825867" cy="408386"/>
                  <a:chOff x="2078852" y="2232915"/>
                  <a:chExt cx="997926" cy="493469"/>
                </a:xfrm>
              </p:grpSpPr>
              <p:pic>
                <p:nvPicPr>
                  <p:cNvPr id="43" name="図 42" descr="図形&#10;&#10;自動的に生成された説明">
                    <a:extLst>
                      <a:ext uri="{FF2B5EF4-FFF2-40B4-BE49-F238E27FC236}">
                        <a16:creationId xmlns:a16="http://schemas.microsoft.com/office/drawing/2014/main" id="{0C88EE64-677C-40B7-AA43-8D54F7B46A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78852" y="2236872"/>
                    <a:ext cx="991148" cy="489512"/>
                  </a:xfrm>
                  <a:prstGeom prst="rect">
                    <a:avLst/>
                  </a:prstGeom>
                </p:spPr>
              </p:pic>
              <p:sp>
                <p:nvSpPr>
                  <p:cNvPr id="44" name="テキスト ボックス 43">
                    <a:extLst>
                      <a:ext uri="{FF2B5EF4-FFF2-40B4-BE49-F238E27FC236}">
                        <a16:creationId xmlns:a16="http://schemas.microsoft.com/office/drawing/2014/main" id="{67AB52BF-C9DD-93BF-723D-B359131A2101}"/>
                      </a:ext>
                    </a:extLst>
                  </p:cNvPr>
                  <p:cNvSpPr txBox="1"/>
                  <p:nvPr/>
                </p:nvSpPr>
                <p:spPr>
                  <a:xfrm>
                    <a:off x="2078852" y="2232915"/>
                    <a:ext cx="997926" cy="48346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15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１</a:t>
                    </a:r>
                    <a:r>
                      <a:rPr kumimoji="1" lang="ja-JP" altLang="en-US" sz="20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０００</a:t>
                    </a:r>
                  </a:p>
                </p:txBody>
              </p:sp>
            </p:grpSp>
          </p:grpSp>
          <p:grpSp>
            <p:nvGrpSpPr>
              <p:cNvPr id="3" name="グループ化 2">
                <a:extLst>
                  <a:ext uri="{FF2B5EF4-FFF2-40B4-BE49-F238E27FC236}">
                    <a16:creationId xmlns:a16="http://schemas.microsoft.com/office/drawing/2014/main" id="{1EA74961-1D4C-9D5B-CD43-997C3C2A41DA}"/>
                  </a:ext>
                </a:extLst>
              </p:cNvPr>
              <p:cNvGrpSpPr/>
              <p:nvPr/>
            </p:nvGrpSpPr>
            <p:grpSpPr>
              <a:xfrm>
                <a:off x="3165967" y="1065378"/>
                <a:ext cx="5727207" cy="976722"/>
                <a:chOff x="3165967" y="1065378"/>
                <a:chExt cx="5727207" cy="976722"/>
              </a:xfrm>
            </p:grpSpPr>
            <p:sp>
              <p:nvSpPr>
                <p:cNvPr id="7" name="正方形/長方形 6">
                  <a:extLst>
                    <a:ext uri="{FF2B5EF4-FFF2-40B4-BE49-F238E27FC236}">
                      <a16:creationId xmlns:a16="http://schemas.microsoft.com/office/drawing/2014/main" id="{99210D0B-EEF2-126C-3FEA-EF355D1C8B03}"/>
                    </a:ext>
                  </a:extLst>
                </p:cNvPr>
                <p:cNvSpPr/>
                <p:nvPr/>
              </p:nvSpPr>
              <p:spPr bwMode="auto">
                <a:xfrm>
                  <a:off x="3165967" y="1065378"/>
                  <a:ext cx="5727207" cy="976722"/>
                </a:xfrm>
                <a:prstGeom prst="rect">
                  <a:avLst/>
                </a:prstGeom>
                <a:no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white"/>
                    </a:solidFill>
                    <a:effectLst/>
                    <a:uLnTx/>
                    <a:uFillTx/>
                    <a:latin typeface="Arial"/>
                    <a:ea typeface="HGPｺﾞｼｯｸE"/>
                    <a:cs typeface="+mn-cs"/>
                  </a:endParaRPr>
                </a:p>
              </p:txBody>
            </p:sp>
            <p:sp>
              <p:nvSpPr>
                <p:cNvPr id="37" name="正方形/長方形 36">
                  <a:extLst>
                    <a:ext uri="{FF2B5EF4-FFF2-40B4-BE49-F238E27FC236}">
                      <a16:creationId xmlns:a16="http://schemas.microsoft.com/office/drawing/2014/main" id="{244A57C7-695E-921E-1E54-29BF42858094}"/>
                    </a:ext>
                  </a:extLst>
                </p:cNvPr>
                <p:cNvSpPr/>
                <p:nvPr/>
              </p:nvSpPr>
              <p:spPr bwMode="auto">
                <a:xfrm>
                  <a:off x="3165967" y="1066181"/>
                  <a:ext cx="1262017"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お店</a:t>
                  </a:r>
                </a:p>
              </p:txBody>
            </p:sp>
            <p:grpSp>
              <p:nvGrpSpPr>
                <p:cNvPr id="104" name="グループ化 103">
                  <a:extLst>
                    <a:ext uri="{FF2B5EF4-FFF2-40B4-BE49-F238E27FC236}">
                      <a16:creationId xmlns:a16="http://schemas.microsoft.com/office/drawing/2014/main" id="{B933A441-2A86-3474-B35C-DCEED43E6C8F}"/>
                    </a:ext>
                  </a:extLst>
                </p:cNvPr>
                <p:cNvGrpSpPr/>
                <p:nvPr/>
              </p:nvGrpSpPr>
              <p:grpSpPr>
                <a:xfrm>
                  <a:off x="3204878" y="1444057"/>
                  <a:ext cx="2194832" cy="525785"/>
                  <a:chOff x="3204878" y="1444057"/>
                  <a:chExt cx="2194832" cy="525785"/>
                </a:xfrm>
              </p:grpSpPr>
              <p:sp>
                <p:nvSpPr>
                  <p:cNvPr id="38" name="テキスト ボックス 37">
                    <a:extLst>
                      <a:ext uri="{FF2B5EF4-FFF2-40B4-BE49-F238E27FC236}">
                        <a16:creationId xmlns:a16="http://schemas.microsoft.com/office/drawing/2014/main" id="{4D72DAFE-19D1-313F-5912-F9181F2CA06F}"/>
                      </a:ext>
                    </a:extLst>
                  </p:cNvPr>
                  <p:cNvSpPr txBox="1"/>
                  <p:nvPr/>
                </p:nvSpPr>
                <p:spPr>
                  <a:xfrm>
                    <a:off x="3204878" y="1444057"/>
                    <a:ext cx="2194832" cy="52578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消費者から預かった</a:t>
                    </a:r>
                    <a:endParaRPr kumimoji="0" lang="en-US" altLang="ja-JP"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457200" rtl="0" eaLnBrk="1" fontAlgn="auto" latinLnBrk="0" hangingPunct="1">
                      <a:lnSpc>
                        <a:spcPct val="100000"/>
                      </a:lnSpc>
                      <a:spcBef>
                        <a:spcPts val="0"/>
                      </a:spcBef>
                      <a:spcAft>
                        <a:spcPts val="50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消費税の額を計算して納める。</a:t>
                    </a:r>
                    <a:endParaRPr kumimoji="0" lang="ja-JP" altLang="en-US" sz="11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p:txBody>
              </p:sp>
              <p:sp>
                <p:nvSpPr>
                  <p:cNvPr id="101" name="テキスト ボックス 100">
                    <a:extLst>
                      <a:ext uri="{FF2B5EF4-FFF2-40B4-BE49-F238E27FC236}">
                        <a16:creationId xmlns:a16="http://schemas.microsoft.com/office/drawing/2014/main" id="{39C94CE9-A13C-342F-EB5D-6E040B003621}"/>
                      </a:ext>
                    </a:extLst>
                  </p:cNvPr>
                  <p:cNvSpPr txBox="1"/>
                  <p:nvPr/>
                </p:nvSpPr>
                <p:spPr>
                  <a:xfrm>
                    <a:off x="4677488" y="1622310"/>
                    <a:ext cx="295274" cy="1692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ja-JP" altLang="en-US" sz="5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おさ</a:t>
                    </a:r>
                  </a:p>
                </p:txBody>
              </p:sp>
            </p:grpSp>
          </p:grpSp>
          <p:pic>
            <p:nvPicPr>
              <p:cNvPr id="24" name="図 23">
                <a:extLst>
                  <a:ext uri="{FF2B5EF4-FFF2-40B4-BE49-F238E27FC236}">
                    <a16:creationId xmlns:a16="http://schemas.microsoft.com/office/drawing/2014/main" id="{962F9C9D-D12C-2EC0-3F64-97DA830552C5}"/>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7195283" y="1029349"/>
                <a:ext cx="1654831" cy="1069432"/>
              </a:xfrm>
              <a:prstGeom prst="rect">
                <a:avLst/>
              </a:prstGeom>
            </p:spPr>
          </p:pic>
        </p:grpSp>
      </p:grpSp>
      <p:grpSp>
        <p:nvGrpSpPr>
          <p:cNvPr id="19" name="グループ化 18">
            <a:extLst>
              <a:ext uri="{FF2B5EF4-FFF2-40B4-BE49-F238E27FC236}">
                <a16:creationId xmlns:a16="http://schemas.microsoft.com/office/drawing/2014/main" id="{0A4A5BBC-0CC7-6B50-9ED8-12694685A716}"/>
              </a:ext>
            </a:extLst>
          </p:cNvPr>
          <p:cNvGrpSpPr/>
          <p:nvPr/>
        </p:nvGrpSpPr>
        <p:grpSpPr>
          <a:xfrm>
            <a:off x="3188676" y="3990638"/>
            <a:ext cx="5822593" cy="1487365"/>
            <a:chOff x="3188676" y="3990638"/>
            <a:chExt cx="5822593" cy="1487365"/>
          </a:xfrm>
        </p:grpSpPr>
        <p:grpSp>
          <p:nvGrpSpPr>
            <p:cNvPr id="114" name="グループ化 113">
              <a:extLst>
                <a:ext uri="{FF2B5EF4-FFF2-40B4-BE49-F238E27FC236}">
                  <a16:creationId xmlns:a16="http://schemas.microsoft.com/office/drawing/2014/main" id="{CC826D01-94CB-B4AD-7F8E-09A21B9C8A66}"/>
                </a:ext>
              </a:extLst>
            </p:cNvPr>
            <p:cNvGrpSpPr/>
            <p:nvPr/>
          </p:nvGrpSpPr>
          <p:grpSpPr>
            <a:xfrm>
              <a:off x="3188676" y="4035242"/>
              <a:ext cx="5775937" cy="900000"/>
              <a:chOff x="3188676" y="3909698"/>
              <a:chExt cx="5775937" cy="900000"/>
            </a:xfrm>
          </p:grpSpPr>
          <p:sp>
            <p:nvSpPr>
              <p:cNvPr id="9" name="正方形/長方形 8">
                <a:extLst>
                  <a:ext uri="{FF2B5EF4-FFF2-40B4-BE49-F238E27FC236}">
                    <a16:creationId xmlns:a16="http://schemas.microsoft.com/office/drawing/2014/main" id="{55F18F75-DE43-7206-F531-7D3138DA955E}"/>
                  </a:ext>
                </a:extLst>
              </p:cNvPr>
              <p:cNvSpPr/>
              <p:nvPr/>
            </p:nvSpPr>
            <p:spPr bwMode="auto">
              <a:xfrm>
                <a:off x="3188676" y="3909698"/>
                <a:ext cx="5775937" cy="900000"/>
              </a:xfrm>
              <a:prstGeom prst="rect">
                <a:avLst/>
              </a:prstGeom>
              <a:no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white"/>
                  </a:solidFill>
                  <a:effectLst/>
                  <a:uLnTx/>
                  <a:uFillTx/>
                  <a:latin typeface="Arial"/>
                  <a:ea typeface="HGPｺﾞｼｯｸE"/>
                  <a:cs typeface="+mn-cs"/>
                </a:endParaRPr>
              </a:p>
            </p:txBody>
          </p:sp>
          <p:sp>
            <p:nvSpPr>
              <p:cNvPr id="65" name="正方形/長方形 64">
                <a:extLst>
                  <a:ext uri="{FF2B5EF4-FFF2-40B4-BE49-F238E27FC236}">
                    <a16:creationId xmlns:a16="http://schemas.microsoft.com/office/drawing/2014/main" id="{FD860CD2-BB60-3F8E-CAB2-2C1B6CEED39A}"/>
                  </a:ext>
                </a:extLst>
              </p:cNvPr>
              <p:cNvSpPr/>
              <p:nvPr/>
            </p:nvSpPr>
            <p:spPr bwMode="auto">
              <a:xfrm>
                <a:off x="3188676" y="3909698"/>
                <a:ext cx="1262017"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7200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日本銀行</a:t>
                </a:r>
              </a:p>
            </p:txBody>
          </p:sp>
          <p:sp>
            <p:nvSpPr>
              <p:cNvPr id="66" name="テキスト ボックス 65">
                <a:extLst>
                  <a:ext uri="{FF2B5EF4-FFF2-40B4-BE49-F238E27FC236}">
                    <a16:creationId xmlns:a16="http://schemas.microsoft.com/office/drawing/2014/main" id="{3FEFA24E-5E41-9214-A2EB-8E63B311F02E}"/>
                  </a:ext>
                </a:extLst>
              </p:cNvPr>
              <p:cNvSpPr txBox="1"/>
              <p:nvPr/>
            </p:nvSpPr>
            <p:spPr>
              <a:xfrm>
                <a:off x="3204878" y="4386091"/>
                <a:ext cx="3796232"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預けられた消費税を国のお金 </a:t>
                </a:r>
                <a:r>
                  <a:rPr kumimoji="0" lang="en-US" altLang="ja-JP" sz="11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a:t>
                </a:r>
                <a:r>
                  <a:rPr kumimoji="0" lang="ja-JP" altLang="en-US" sz="11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国庫金</a:t>
                </a:r>
                <a:r>
                  <a:rPr kumimoji="0" lang="en-US" altLang="ja-JP" sz="11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a:t>
                </a:r>
                <a:r>
                  <a:rPr kumimoji="0" lang="en-US" altLang="ja-JP"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 </a:t>
                </a:r>
                <a:r>
                  <a:rPr kumimoji="0"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として保管する。</a:t>
                </a:r>
                <a:endParaRPr kumimoji="0" lang="en-US" altLang="ja-JP"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p:txBody>
          </p:sp>
          <p:sp>
            <p:nvSpPr>
              <p:cNvPr id="13" name="正方形/長方形 12">
                <a:extLst>
                  <a:ext uri="{FF2B5EF4-FFF2-40B4-BE49-F238E27FC236}">
                    <a16:creationId xmlns:a16="http://schemas.microsoft.com/office/drawing/2014/main" id="{84685204-9E80-42BA-ADA3-CD82C68F7904}"/>
                  </a:ext>
                </a:extLst>
              </p:cNvPr>
              <p:cNvSpPr/>
              <p:nvPr/>
            </p:nvSpPr>
            <p:spPr bwMode="auto">
              <a:xfrm>
                <a:off x="3415696" y="3913546"/>
                <a:ext cx="437094" cy="84104"/>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500"/>
                  </a:spcAft>
                  <a:buClrTx/>
                  <a:buSzTx/>
                  <a:buFontTx/>
                  <a:buNone/>
                  <a:tabLst/>
                  <a:defRPr/>
                </a:pPr>
                <a:r>
                  <a:rPr kumimoji="0" lang="ja-JP" altLang="en-US" sz="5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にっぽん</a:t>
                </a:r>
              </a:p>
            </p:txBody>
          </p:sp>
        </p:grpSp>
        <p:sp>
          <p:nvSpPr>
            <p:cNvPr id="68" name="矢印: 上 67">
              <a:extLst>
                <a:ext uri="{FF2B5EF4-FFF2-40B4-BE49-F238E27FC236}">
                  <a16:creationId xmlns:a16="http://schemas.microsoft.com/office/drawing/2014/main" id="{9892265A-4553-615D-BDE8-20618C636151}"/>
                </a:ext>
              </a:extLst>
            </p:cNvPr>
            <p:cNvSpPr/>
            <p:nvPr/>
          </p:nvSpPr>
          <p:spPr>
            <a:xfrm rot="10800000">
              <a:off x="4510224" y="5049097"/>
              <a:ext cx="338400" cy="428906"/>
            </a:xfrm>
            <a:prstGeom prst="upArrow">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HGPｺﾞｼｯｸE"/>
                <a:cs typeface="+mn-cs"/>
              </a:endParaRPr>
            </a:p>
          </p:txBody>
        </p:sp>
        <p:grpSp>
          <p:nvGrpSpPr>
            <p:cNvPr id="115" name="グループ化 114">
              <a:extLst>
                <a:ext uri="{FF2B5EF4-FFF2-40B4-BE49-F238E27FC236}">
                  <a16:creationId xmlns:a16="http://schemas.microsoft.com/office/drawing/2014/main" id="{26DD69D0-EDC2-A0DA-8D0E-CEF90BA69AE8}"/>
                </a:ext>
              </a:extLst>
            </p:cNvPr>
            <p:cNvGrpSpPr/>
            <p:nvPr/>
          </p:nvGrpSpPr>
          <p:grpSpPr>
            <a:xfrm>
              <a:off x="3623143" y="4977316"/>
              <a:ext cx="785449" cy="472414"/>
              <a:chOff x="3544755" y="4870455"/>
              <a:chExt cx="863837" cy="519561"/>
            </a:xfrm>
          </p:grpSpPr>
          <p:sp>
            <p:nvSpPr>
              <p:cNvPr id="71" name="楕円 70">
                <a:extLst>
                  <a:ext uri="{FF2B5EF4-FFF2-40B4-BE49-F238E27FC236}">
                    <a16:creationId xmlns:a16="http://schemas.microsoft.com/office/drawing/2014/main" id="{2318011A-776D-2A49-2760-12C8ACA477B7}"/>
                  </a:ext>
                </a:extLst>
              </p:cNvPr>
              <p:cNvSpPr/>
              <p:nvPr/>
            </p:nvSpPr>
            <p:spPr>
              <a:xfrm>
                <a:off x="3544755" y="4870455"/>
                <a:ext cx="863837" cy="519561"/>
              </a:xfrm>
              <a:prstGeom prst="ellipse">
                <a:avLst/>
              </a:prstGeom>
              <a:solidFill>
                <a:srgbClr val="DFF7F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Arial"/>
                  <a:ea typeface="HGPｺﾞｼｯｸE"/>
                  <a:cs typeface="+mn-cs"/>
                </a:endParaRPr>
              </a:p>
            </p:txBody>
          </p:sp>
          <p:pic>
            <p:nvPicPr>
              <p:cNvPr id="73" name="図 72">
                <a:extLst>
                  <a:ext uri="{FF2B5EF4-FFF2-40B4-BE49-F238E27FC236}">
                    <a16:creationId xmlns:a16="http://schemas.microsoft.com/office/drawing/2014/main" id="{FC4EB098-EE3E-916C-A1DB-5D00C27912D8}"/>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3638286" y="4943421"/>
                <a:ext cx="373627" cy="373628"/>
              </a:xfrm>
              <a:prstGeom prst="rect">
                <a:avLst/>
              </a:prstGeom>
            </p:spPr>
          </p:pic>
          <p:pic>
            <p:nvPicPr>
              <p:cNvPr id="75" name="図 74">
                <a:extLst>
                  <a:ext uri="{FF2B5EF4-FFF2-40B4-BE49-F238E27FC236}">
                    <a16:creationId xmlns:a16="http://schemas.microsoft.com/office/drawing/2014/main" id="{FD465545-8D48-4BF7-D3F5-5BA66038E2ED}"/>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3773244" y="4943421"/>
                <a:ext cx="373627" cy="373628"/>
              </a:xfrm>
              <a:prstGeom prst="rect">
                <a:avLst/>
              </a:prstGeom>
            </p:spPr>
          </p:pic>
          <p:pic>
            <p:nvPicPr>
              <p:cNvPr id="76" name="図 75">
                <a:extLst>
                  <a:ext uri="{FF2B5EF4-FFF2-40B4-BE49-F238E27FC236}">
                    <a16:creationId xmlns:a16="http://schemas.microsoft.com/office/drawing/2014/main" id="{2A7D6861-7FC9-3B64-56A5-DA44818A77BD}"/>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3941433" y="4944063"/>
                <a:ext cx="373627" cy="372343"/>
              </a:xfrm>
              <a:prstGeom prst="rect">
                <a:avLst/>
              </a:prstGeom>
            </p:spPr>
          </p:pic>
          <p:sp>
            <p:nvSpPr>
              <p:cNvPr id="78" name="テキスト ボックス 77">
                <a:extLst>
                  <a:ext uri="{FF2B5EF4-FFF2-40B4-BE49-F238E27FC236}">
                    <a16:creationId xmlns:a16="http://schemas.microsoft.com/office/drawing/2014/main" id="{7EB713A4-2C18-1D88-60DC-6D0ECD7A7A30}"/>
                  </a:ext>
                </a:extLst>
              </p:cNvPr>
              <p:cNvSpPr txBox="1"/>
              <p:nvPr/>
            </p:nvSpPr>
            <p:spPr>
              <a:xfrm>
                <a:off x="3641166" y="4943944"/>
                <a:ext cx="721413" cy="37234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white"/>
                    </a:solidFill>
                    <a:effectLst>
                      <a:glow rad="101600">
                        <a:srgbClr val="888888"/>
                      </a:glow>
                    </a:effectLst>
                    <a:uLnTx/>
                    <a:uFillTx/>
                    <a:latin typeface="HGPｺﾞｼｯｸE" panose="020B0900000000000000" pitchFamily="50" charset="-128"/>
                    <a:ea typeface="HGPｺﾞｼｯｸE" panose="020B0900000000000000" pitchFamily="50" charset="-128"/>
                    <a:cs typeface="+mn-cs"/>
                  </a:rPr>
                  <a:t>７８円</a:t>
                </a:r>
                <a:endParaRPr kumimoji="1" lang="ja-JP" altLang="en-US" sz="1600" b="0" i="0" u="none" strike="noStrike" kern="1200" cap="none" spc="0" normalizeH="0" baseline="0" noProof="0" dirty="0">
                  <a:ln>
                    <a:noFill/>
                  </a:ln>
                  <a:solidFill>
                    <a:prstClr val="white"/>
                  </a:solidFill>
                  <a:effectLst>
                    <a:glow rad="101600">
                      <a:srgbClr val="888888"/>
                    </a:glow>
                  </a:effectLst>
                  <a:uLnTx/>
                  <a:uFillTx/>
                  <a:latin typeface="HGPｺﾞｼｯｸE" panose="020B0900000000000000" pitchFamily="50" charset="-128"/>
                  <a:ea typeface="HGPｺﾞｼｯｸE" panose="020B0900000000000000" pitchFamily="50" charset="-128"/>
                  <a:cs typeface="+mn-cs"/>
                </a:endParaRPr>
              </a:p>
            </p:txBody>
          </p:sp>
        </p:grpSp>
        <p:sp>
          <p:nvSpPr>
            <p:cNvPr id="81" name="矢印: 上 80">
              <a:extLst>
                <a:ext uri="{FF2B5EF4-FFF2-40B4-BE49-F238E27FC236}">
                  <a16:creationId xmlns:a16="http://schemas.microsoft.com/office/drawing/2014/main" id="{FF57DB83-F8AA-853F-756B-D527B2468CCC}"/>
                </a:ext>
              </a:extLst>
            </p:cNvPr>
            <p:cNvSpPr/>
            <p:nvPr/>
          </p:nvSpPr>
          <p:spPr>
            <a:xfrm rot="10800000">
              <a:off x="7714144" y="5045872"/>
              <a:ext cx="338400" cy="428907"/>
            </a:xfrm>
            <a:prstGeom prst="upArrow">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HGPｺﾞｼｯｸE"/>
                <a:cs typeface="+mn-cs"/>
              </a:endParaRPr>
            </a:p>
          </p:txBody>
        </p:sp>
        <p:grpSp>
          <p:nvGrpSpPr>
            <p:cNvPr id="116" name="グループ化 115">
              <a:extLst>
                <a:ext uri="{FF2B5EF4-FFF2-40B4-BE49-F238E27FC236}">
                  <a16:creationId xmlns:a16="http://schemas.microsoft.com/office/drawing/2014/main" id="{ED953423-71B7-CDCC-E28F-16DF06B7DBE4}"/>
                </a:ext>
              </a:extLst>
            </p:cNvPr>
            <p:cNvGrpSpPr/>
            <p:nvPr/>
          </p:nvGrpSpPr>
          <p:grpSpPr>
            <a:xfrm>
              <a:off x="6820244" y="4977317"/>
              <a:ext cx="785449" cy="472414"/>
              <a:chOff x="6741856" y="4870455"/>
              <a:chExt cx="863837" cy="519561"/>
            </a:xfrm>
          </p:grpSpPr>
          <p:sp>
            <p:nvSpPr>
              <p:cNvPr id="87" name="楕円 86">
                <a:extLst>
                  <a:ext uri="{FF2B5EF4-FFF2-40B4-BE49-F238E27FC236}">
                    <a16:creationId xmlns:a16="http://schemas.microsoft.com/office/drawing/2014/main" id="{C664C664-ABE6-83A2-BF37-C43C4BFC684E}"/>
                  </a:ext>
                </a:extLst>
              </p:cNvPr>
              <p:cNvSpPr/>
              <p:nvPr/>
            </p:nvSpPr>
            <p:spPr>
              <a:xfrm>
                <a:off x="6741856" y="4870455"/>
                <a:ext cx="863837" cy="519561"/>
              </a:xfrm>
              <a:prstGeom prst="ellipse">
                <a:avLst/>
              </a:prstGeom>
              <a:solidFill>
                <a:srgbClr val="DFF7F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Arial"/>
                  <a:ea typeface="HGPｺﾞｼｯｸE"/>
                  <a:cs typeface="+mn-cs"/>
                </a:endParaRPr>
              </a:p>
            </p:txBody>
          </p:sp>
          <p:pic>
            <p:nvPicPr>
              <p:cNvPr id="84" name="図 83">
                <a:extLst>
                  <a:ext uri="{FF2B5EF4-FFF2-40B4-BE49-F238E27FC236}">
                    <a16:creationId xmlns:a16="http://schemas.microsoft.com/office/drawing/2014/main" id="{758D977A-7F7C-FFF1-10B7-C3E5713B57FF}"/>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6842206" y="4943421"/>
                <a:ext cx="373627" cy="373627"/>
              </a:xfrm>
              <a:prstGeom prst="rect">
                <a:avLst/>
              </a:prstGeom>
            </p:spPr>
          </p:pic>
          <p:pic>
            <p:nvPicPr>
              <p:cNvPr id="85" name="図 84">
                <a:extLst>
                  <a:ext uri="{FF2B5EF4-FFF2-40B4-BE49-F238E27FC236}">
                    <a16:creationId xmlns:a16="http://schemas.microsoft.com/office/drawing/2014/main" id="{7DB383C0-C6E8-40CD-FDF5-CCD4E22F4C44}"/>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6977164" y="4944064"/>
                <a:ext cx="373627" cy="372343"/>
              </a:xfrm>
              <a:prstGeom prst="rect">
                <a:avLst/>
              </a:prstGeom>
            </p:spPr>
          </p:pic>
          <p:pic>
            <p:nvPicPr>
              <p:cNvPr id="86" name="図 85">
                <a:extLst>
                  <a:ext uri="{FF2B5EF4-FFF2-40B4-BE49-F238E27FC236}">
                    <a16:creationId xmlns:a16="http://schemas.microsoft.com/office/drawing/2014/main" id="{0A26FC57-A8A9-4E8C-0F0F-3811B2950656}"/>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7145353" y="4944064"/>
                <a:ext cx="373627" cy="372343"/>
              </a:xfrm>
              <a:prstGeom prst="rect">
                <a:avLst/>
              </a:prstGeom>
            </p:spPr>
          </p:pic>
          <p:sp>
            <p:nvSpPr>
              <p:cNvPr id="83" name="テキスト ボックス 82">
                <a:extLst>
                  <a:ext uri="{FF2B5EF4-FFF2-40B4-BE49-F238E27FC236}">
                    <a16:creationId xmlns:a16="http://schemas.microsoft.com/office/drawing/2014/main" id="{CC30C677-3572-A824-6A96-CC0386B6DF92}"/>
                  </a:ext>
                </a:extLst>
              </p:cNvPr>
              <p:cNvSpPr txBox="1"/>
              <p:nvPr/>
            </p:nvSpPr>
            <p:spPr>
              <a:xfrm>
                <a:off x="6857262" y="4936046"/>
                <a:ext cx="721413" cy="37234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white"/>
                    </a:solidFill>
                    <a:effectLst>
                      <a:glow rad="101600">
                        <a:srgbClr val="888888"/>
                      </a:glow>
                    </a:effectLst>
                    <a:uLnTx/>
                    <a:uFillTx/>
                    <a:latin typeface="HGPｺﾞｼｯｸE" panose="020B0900000000000000" pitchFamily="50" charset="-128"/>
                    <a:ea typeface="HGPｺﾞｼｯｸE" panose="020B0900000000000000" pitchFamily="50" charset="-128"/>
                    <a:cs typeface="+mn-cs"/>
                  </a:rPr>
                  <a:t>２２円</a:t>
                </a:r>
                <a:endParaRPr kumimoji="1" lang="ja-JP" altLang="en-US" sz="1600" b="0" i="0" u="none" strike="noStrike" kern="1200" cap="none" spc="0" normalizeH="0" baseline="0" noProof="0" dirty="0">
                  <a:ln>
                    <a:noFill/>
                  </a:ln>
                  <a:solidFill>
                    <a:prstClr val="white"/>
                  </a:solidFill>
                  <a:effectLst>
                    <a:glow rad="101600">
                      <a:srgbClr val="888888"/>
                    </a:glow>
                  </a:effectLst>
                  <a:uLnTx/>
                  <a:uFillTx/>
                  <a:latin typeface="HGPｺﾞｼｯｸE" panose="020B0900000000000000" pitchFamily="50" charset="-128"/>
                  <a:ea typeface="HGPｺﾞｼｯｸE" panose="020B0900000000000000" pitchFamily="50" charset="-128"/>
                  <a:cs typeface="+mn-cs"/>
                </a:endParaRPr>
              </a:p>
            </p:txBody>
          </p:sp>
        </p:grpSp>
        <p:pic>
          <p:nvPicPr>
            <p:cNvPr id="26" name="図 25">
              <a:extLst>
                <a:ext uri="{FF2B5EF4-FFF2-40B4-BE49-F238E27FC236}">
                  <a16:creationId xmlns:a16="http://schemas.microsoft.com/office/drawing/2014/main" id="{AE2C82FA-E33F-4471-D300-BD72BBE067C5}"/>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7034127" y="3990638"/>
              <a:ext cx="1977142" cy="956682"/>
            </a:xfrm>
            <a:prstGeom prst="rect">
              <a:avLst/>
            </a:prstGeom>
          </p:spPr>
        </p:pic>
      </p:grpSp>
      <p:sp>
        <p:nvSpPr>
          <p:cNvPr id="12" name="テキスト ボックス 11">
            <a:extLst>
              <a:ext uri="{FF2B5EF4-FFF2-40B4-BE49-F238E27FC236}">
                <a16:creationId xmlns:a16="http://schemas.microsoft.com/office/drawing/2014/main" id="{7DB9995C-0B0A-8A18-4957-8D8F966EB734}"/>
              </a:ext>
            </a:extLst>
          </p:cNvPr>
          <p:cNvSpPr txBox="1"/>
          <p:nvPr/>
        </p:nvSpPr>
        <p:spPr>
          <a:xfrm>
            <a:off x="194203" y="957280"/>
            <a:ext cx="242566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消費税についての説明</a:t>
            </a:r>
          </a:p>
        </p:txBody>
      </p:sp>
      <p:grpSp>
        <p:nvGrpSpPr>
          <p:cNvPr id="17" name="グループ化 16">
            <a:extLst>
              <a:ext uri="{FF2B5EF4-FFF2-40B4-BE49-F238E27FC236}">
                <a16:creationId xmlns:a16="http://schemas.microsoft.com/office/drawing/2014/main" id="{22CAABBF-EBA3-EEB5-93A0-9854B9133AFF}"/>
              </a:ext>
            </a:extLst>
          </p:cNvPr>
          <p:cNvGrpSpPr/>
          <p:nvPr/>
        </p:nvGrpSpPr>
        <p:grpSpPr>
          <a:xfrm>
            <a:off x="3184581" y="2317838"/>
            <a:ext cx="5780032" cy="1671711"/>
            <a:chOff x="3184581" y="2317838"/>
            <a:chExt cx="5780032" cy="1671711"/>
          </a:xfrm>
        </p:grpSpPr>
        <p:sp>
          <p:nvSpPr>
            <p:cNvPr id="56" name="矢印: 上 55">
              <a:extLst>
                <a:ext uri="{FF2B5EF4-FFF2-40B4-BE49-F238E27FC236}">
                  <a16:creationId xmlns:a16="http://schemas.microsoft.com/office/drawing/2014/main" id="{CC2490FD-5306-9C7F-FA9C-3E43102CA063}"/>
                </a:ext>
              </a:extLst>
            </p:cNvPr>
            <p:cNvSpPr/>
            <p:nvPr/>
          </p:nvSpPr>
          <p:spPr>
            <a:xfrm rot="10800000">
              <a:off x="5856022" y="3575549"/>
              <a:ext cx="338400" cy="414000"/>
            </a:xfrm>
            <a:prstGeom prst="upArrow">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HGPｺﾞｼｯｸE"/>
                <a:cs typeface="+mn-cs"/>
              </a:endParaRPr>
            </a:p>
          </p:txBody>
        </p:sp>
        <p:grpSp>
          <p:nvGrpSpPr>
            <p:cNvPr id="108" name="グループ化 107">
              <a:extLst>
                <a:ext uri="{FF2B5EF4-FFF2-40B4-BE49-F238E27FC236}">
                  <a16:creationId xmlns:a16="http://schemas.microsoft.com/office/drawing/2014/main" id="{DAFEEF8F-4963-6520-6A00-79BEFB985B85}"/>
                </a:ext>
              </a:extLst>
            </p:cNvPr>
            <p:cNvGrpSpPr/>
            <p:nvPr/>
          </p:nvGrpSpPr>
          <p:grpSpPr>
            <a:xfrm>
              <a:off x="5326437" y="3579752"/>
              <a:ext cx="439544" cy="373627"/>
              <a:chOff x="5225880" y="3468591"/>
              <a:chExt cx="439544" cy="373627"/>
            </a:xfrm>
          </p:grpSpPr>
          <p:pic>
            <p:nvPicPr>
              <p:cNvPr id="60" name="図 59">
                <a:extLst>
                  <a:ext uri="{FF2B5EF4-FFF2-40B4-BE49-F238E27FC236}">
                    <a16:creationId xmlns:a16="http://schemas.microsoft.com/office/drawing/2014/main" id="{4578BD71-D67F-F784-908C-90424069A58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258839" y="3468591"/>
                <a:ext cx="373627" cy="373627"/>
              </a:xfrm>
              <a:prstGeom prst="rect">
                <a:avLst/>
              </a:prstGeom>
            </p:spPr>
          </p:pic>
          <p:sp>
            <p:nvSpPr>
              <p:cNvPr id="61" name="テキスト ボックス 60">
                <a:extLst>
                  <a:ext uri="{FF2B5EF4-FFF2-40B4-BE49-F238E27FC236}">
                    <a16:creationId xmlns:a16="http://schemas.microsoft.com/office/drawing/2014/main" id="{A29ECDE6-7595-A39E-C7CD-1889733CA5CF}"/>
                  </a:ext>
                </a:extLst>
              </p:cNvPr>
              <p:cNvSpPr txBox="1"/>
              <p:nvPr/>
            </p:nvSpPr>
            <p:spPr>
              <a:xfrm>
                <a:off x="5225880" y="3522704"/>
                <a:ext cx="439544" cy="2616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15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１</a:t>
                </a:r>
                <a:r>
                  <a:rPr kumimoji="1" lang="ja-JP" altLang="en-US" sz="11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００</a:t>
                </a:r>
              </a:p>
            </p:txBody>
          </p:sp>
        </p:grpSp>
        <p:grpSp>
          <p:nvGrpSpPr>
            <p:cNvPr id="113" name="グループ化 112">
              <a:extLst>
                <a:ext uri="{FF2B5EF4-FFF2-40B4-BE49-F238E27FC236}">
                  <a16:creationId xmlns:a16="http://schemas.microsoft.com/office/drawing/2014/main" id="{3E64F318-C0D8-1545-8A76-1AB516038C8C}"/>
                </a:ext>
              </a:extLst>
            </p:cNvPr>
            <p:cNvGrpSpPr/>
            <p:nvPr/>
          </p:nvGrpSpPr>
          <p:grpSpPr>
            <a:xfrm>
              <a:off x="3184581" y="2462342"/>
              <a:ext cx="5780032" cy="1016399"/>
              <a:chOff x="3184581" y="2409500"/>
              <a:chExt cx="5780032" cy="1016399"/>
            </a:xfrm>
          </p:grpSpPr>
          <p:sp>
            <p:nvSpPr>
              <p:cNvPr id="8" name="正方形/長方形 7">
                <a:extLst>
                  <a:ext uri="{FF2B5EF4-FFF2-40B4-BE49-F238E27FC236}">
                    <a16:creationId xmlns:a16="http://schemas.microsoft.com/office/drawing/2014/main" id="{982464DA-CE71-7479-FECF-D2AB1E8A76B0}"/>
                  </a:ext>
                </a:extLst>
              </p:cNvPr>
              <p:cNvSpPr/>
              <p:nvPr/>
            </p:nvSpPr>
            <p:spPr bwMode="auto">
              <a:xfrm>
                <a:off x="3188676" y="2525899"/>
                <a:ext cx="5775937" cy="900000"/>
              </a:xfrm>
              <a:prstGeom prst="rect">
                <a:avLst/>
              </a:prstGeom>
              <a:no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white"/>
                  </a:solidFill>
                  <a:effectLst/>
                  <a:uLnTx/>
                  <a:uFillTx/>
                  <a:latin typeface="Arial"/>
                  <a:ea typeface="HGPｺﾞｼｯｸE"/>
                  <a:cs typeface="+mn-cs"/>
                </a:endParaRPr>
              </a:p>
            </p:txBody>
          </p:sp>
          <p:sp>
            <p:nvSpPr>
              <p:cNvPr id="63" name="正方形/長方形 62">
                <a:extLst>
                  <a:ext uri="{FF2B5EF4-FFF2-40B4-BE49-F238E27FC236}">
                    <a16:creationId xmlns:a16="http://schemas.microsoft.com/office/drawing/2014/main" id="{E8834665-E70E-E691-9EA2-E1CF89DBC2DF}"/>
                  </a:ext>
                </a:extLst>
              </p:cNvPr>
              <p:cNvSpPr/>
              <p:nvPr/>
            </p:nvSpPr>
            <p:spPr bwMode="auto">
              <a:xfrm>
                <a:off x="3188676" y="2525899"/>
                <a:ext cx="1262017"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10800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税務署</a:t>
                </a:r>
              </a:p>
            </p:txBody>
          </p:sp>
          <p:grpSp>
            <p:nvGrpSpPr>
              <p:cNvPr id="103" name="グループ化 102">
                <a:extLst>
                  <a:ext uri="{FF2B5EF4-FFF2-40B4-BE49-F238E27FC236}">
                    <a16:creationId xmlns:a16="http://schemas.microsoft.com/office/drawing/2014/main" id="{D7C9184B-C37E-17C8-37A3-3600CC1B2AF6}"/>
                  </a:ext>
                </a:extLst>
              </p:cNvPr>
              <p:cNvGrpSpPr/>
              <p:nvPr/>
            </p:nvGrpSpPr>
            <p:grpSpPr>
              <a:xfrm>
                <a:off x="3204878" y="2936793"/>
                <a:ext cx="3233578" cy="366819"/>
                <a:chOff x="3204878" y="2936793"/>
                <a:chExt cx="3233578" cy="366819"/>
              </a:xfrm>
            </p:grpSpPr>
            <p:sp>
              <p:nvSpPr>
                <p:cNvPr id="64" name="テキスト ボックス 63">
                  <a:extLst>
                    <a:ext uri="{FF2B5EF4-FFF2-40B4-BE49-F238E27FC236}">
                      <a16:creationId xmlns:a16="http://schemas.microsoft.com/office/drawing/2014/main" id="{6A91BAB5-9E34-142D-5127-100AFF81243F}"/>
                    </a:ext>
                  </a:extLst>
                </p:cNvPr>
                <p:cNvSpPr txBox="1"/>
                <p:nvPr/>
              </p:nvSpPr>
              <p:spPr>
                <a:xfrm>
                  <a:off x="3204878" y="2995835"/>
                  <a:ext cx="3233578"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納められた消費税を日本銀行に預ける。</a:t>
                  </a:r>
                </a:p>
              </p:txBody>
            </p:sp>
            <p:sp>
              <p:nvSpPr>
                <p:cNvPr id="98" name="テキスト ボックス 97">
                  <a:extLst>
                    <a:ext uri="{FF2B5EF4-FFF2-40B4-BE49-F238E27FC236}">
                      <a16:creationId xmlns:a16="http://schemas.microsoft.com/office/drawing/2014/main" id="{0B9ED890-9F0E-1AD0-04B5-172F55F133A4}"/>
                    </a:ext>
                  </a:extLst>
                </p:cNvPr>
                <p:cNvSpPr txBox="1"/>
                <p:nvPr/>
              </p:nvSpPr>
              <p:spPr>
                <a:xfrm>
                  <a:off x="3228224" y="2936793"/>
                  <a:ext cx="295274" cy="1692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ja-JP" altLang="en-US" sz="5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おさ</a:t>
                  </a:r>
                </a:p>
              </p:txBody>
            </p:sp>
          </p:grpSp>
          <p:sp>
            <p:nvSpPr>
              <p:cNvPr id="10" name="正方形/長方形 9">
                <a:extLst>
                  <a:ext uri="{FF2B5EF4-FFF2-40B4-BE49-F238E27FC236}">
                    <a16:creationId xmlns:a16="http://schemas.microsoft.com/office/drawing/2014/main" id="{F1B34325-3F4C-5EE1-7094-71609EF6421F}"/>
                  </a:ext>
                </a:extLst>
              </p:cNvPr>
              <p:cNvSpPr/>
              <p:nvPr/>
            </p:nvSpPr>
            <p:spPr bwMode="auto">
              <a:xfrm>
                <a:off x="3184581" y="2409500"/>
                <a:ext cx="1262017" cy="346596"/>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ぜいむしょ</a:t>
                </a:r>
              </a:p>
            </p:txBody>
          </p:sp>
        </p:grpSp>
        <p:pic>
          <p:nvPicPr>
            <p:cNvPr id="22" name="図 21">
              <a:extLst>
                <a:ext uri="{FF2B5EF4-FFF2-40B4-BE49-F238E27FC236}">
                  <a16:creationId xmlns:a16="http://schemas.microsoft.com/office/drawing/2014/main" id="{96768993-B9EC-24EE-94FD-92F667372D74}"/>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7285826" y="2317838"/>
              <a:ext cx="1473744" cy="1433883"/>
            </a:xfrm>
            <a:prstGeom prst="rect">
              <a:avLst/>
            </a:prstGeom>
          </p:spPr>
        </p:pic>
        <p:sp>
          <p:nvSpPr>
            <p:cNvPr id="97" name="テキスト ボックス 96">
              <a:extLst>
                <a:ext uri="{FF2B5EF4-FFF2-40B4-BE49-F238E27FC236}">
                  <a16:creationId xmlns:a16="http://schemas.microsoft.com/office/drawing/2014/main" id="{464EBC58-3504-47B8-8BE8-FCB2557C53F9}"/>
                </a:ext>
              </a:extLst>
            </p:cNvPr>
            <p:cNvSpPr txBox="1"/>
            <p:nvPr/>
          </p:nvSpPr>
          <p:spPr>
            <a:xfrm>
              <a:off x="4784177" y="2983202"/>
              <a:ext cx="420308" cy="1692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ja-JP" altLang="en-US" sz="5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にっぽん</a:t>
              </a:r>
            </a:p>
          </p:txBody>
        </p:sp>
      </p:grpSp>
      <p:sp>
        <p:nvSpPr>
          <p:cNvPr id="106" name="テキスト ボックス 105">
            <a:extLst>
              <a:ext uri="{FF2B5EF4-FFF2-40B4-BE49-F238E27FC236}">
                <a16:creationId xmlns:a16="http://schemas.microsoft.com/office/drawing/2014/main" id="{B80EA8F1-5621-4EE8-BDBA-ED28CB3D4EC1}"/>
              </a:ext>
            </a:extLst>
          </p:cNvPr>
          <p:cNvSpPr txBox="1"/>
          <p:nvPr/>
        </p:nvSpPr>
        <p:spPr>
          <a:xfrm>
            <a:off x="1512289" y="3456993"/>
            <a:ext cx="346570" cy="1692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ja-JP" altLang="en-US" sz="5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しはら</a:t>
            </a:r>
          </a:p>
        </p:txBody>
      </p:sp>
    </p:spTree>
    <p:extLst>
      <p:ext uri="{BB962C8B-B14F-4D97-AF65-F5344CB8AC3E}">
        <p14:creationId xmlns:p14="http://schemas.microsoft.com/office/powerpoint/2010/main" val="1754390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7"/>
                                        </p:tgtEl>
                                        <p:attrNameLst>
                                          <p:attrName>style.visibility</p:attrName>
                                        </p:attrNameLst>
                                      </p:cBhvr>
                                      <p:to>
                                        <p:strVal val="visible"/>
                                      </p:to>
                                    </p:set>
                                    <p:animEffect transition="in" filter="fade">
                                      <p:cBhvr>
                                        <p:cTn id="22" dur="500"/>
                                        <p:tgtEl>
                                          <p:spTgt spid="117"/>
                                        </p:tgtEl>
                                      </p:cBhvr>
                                    </p:animEffect>
                                  </p:childTnLst>
                                </p:cTn>
                              </p:par>
                              <p:par>
                                <p:cTn id="23" presetID="10" presetClass="entr" presetSubtype="0" fill="hold" nodeType="withEffect">
                                  <p:stCondLst>
                                    <p:cond delay="0"/>
                                  </p:stCondLst>
                                  <p:childTnLst>
                                    <p:set>
                                      <p:cBhvr>
                                        <p:cTn id="24" dur="1" fill="hold">
                                          <p:stCondLst>
                                            <p:cond delay="0"/>
                                          </p:stCondLst>
                                        </p:cTn>
                                        <p:tgtEl>
                                          <p:spTgt spid="118"/>
                                        </p:tgtEl>
                                        <p:attrNameLst>
                                          <p:attrName>style.visibility</p:attrName>
                                        </p:attrNameLst>
                                      </p:cBhvr>
                                      <p:to>
                                        <p:strVal val="visible"/>
                                      </p:to>
                                    </p:set>
                                    <p:animEffect transition="in" filter="fade">
                                      <p:cBhvr>
                                        <p:cTn id="25" dur="500"/>
                                        <p:tgtEl>
                                          <p:spTgt spid="11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5"/>
                                        </p:tgtEl>
                                        <p:attrNameLst>
                                          <p:attrName>style.visibility</p:attrName>
                                        </p:attrNameLst>
                                      </p:cBhvr>
                                      <p:to>
                                        <p:strVal val="visible"/>
                                      </p:to>
                                    </p:set>
                                    <p:animEffect transition="in" filter="fade">
                                      <p:cBhvr>
                                        <p:cTn id="28" dur="500"/>
                                        <p:tgtEl>
                                          <p:spTgt spid="105"/>
                                        </p:tgtEl>
                                      </p:cBhvr>
                                    </p:animEffect>
                                  </p:childTnLst>
                                </p:cTn>
                              </p:par>
                              <p:par>
                                <p:cTn id="29" presetID="10"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par>
                                <p:cTn id="32" presetID="10" presetClass="entr" presetSubtype="0" fill="hold" nodeType="withEffect">
                                  <p:stCondLst>
                                    <p:cond delay="0"/>
                                  </p:stCondLst>
                                  <p:childTnLst>
                                    <p:set>
                                      <p:cBhvr>
                                        <p:cTn id="33" dur="1" fill="hold">
                                          <p:stCondLst>
                                            <p:cond delay="0"/>
                                          </p:stCondLst>
                                        </p:cTn>
                                        <p:tgtEl>
                                          <p:spTgt spid="119"/>
                                        </p:tgtEl>
                                        <p:attrNameLst>
                                          <p:attrName>style.visibility</p:attrName>
                                        </p:attrNameLst>
                                      </p:cBhvr>
                                      <p:to>
                                        <p:strVal val="visible"/>
                                      </p:to>
                                    </p:set>
                                    <p:animEffect transition="in" filter="fade">
                                      <p:cBhvr>
                                        <p:cTn id="34"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 name="グループ化 69">
            <a:extLst>
              <a:ext uri="{FF2B5EF4-FFF2-40B4-BE49-F238E27FC236}">
                <a16:creationId xmlns:a16="http://schemas.microsoft.com/office/drawing/2014/main" id="{B66CBFB2-258F-CE38-0B93-5CABA58E26C6}"/>
              </a:ext>
            </a:extLst>
          </p:cNvPr>
          <p:cNvGrpSpPr/>
          <p:nvPr/>
        </p:nvGrpSpPr>
        <p:grpSpPr>
          <a:xfrm>
            <a:off x="2674765" y="4684587"/>
            <a:ext cx="5435120" cy="455133"/>
            <a:chOff x="2038472" y="4684587"/>
            <a:chExt cx="6234735" cy="455133"/>
          </a:xfrm>
        </p:grpSpPr>
        <p:sp>
          <p:nvSpPr>
            <p:cNvPr id="92" name="正方形/長方形 91">
              <a:extLst>
                <a:ext uri="{FF2B5EF4-FFF2-40B4-BE49-F238E27FC236}">
                  <a16:creationId xmlns:a16="http://schemas.microsoft.com/office/drawing/2014/main" id="{02B94D9B-6034-80EB-474E-361F38F4E592}"/>
                </a:ext>
              </a:extLst>
            </p:cNvPr>
            <p:cNvSpPr/>
            <p:nvPr/>
          </p:nvSpPr>
          <p:spPr bwMode="auto">
            <a:xfrm>
              <a:off x="6785581" y="4693311"/>
              <a:ext cx="1487626" cy="432048"/>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srgbClr val="8B7FD3"/>
                  </a:solidFill>
                  <a:effectLst/>
                  <a:uLnTx/>
                  <a:uFillTx/>
                  <a:latin typeface="HGPｺﾞｼｯｸE" panose="020B0900000000000000" pitchFamily="50" charset="-128"/>
                  <a:ea typeface="HGPｺﾞｼｯｸE" panose="020B0900000000000000" pitchFamily="50" charset="-128"/>
                  <a:cs typeface="+mn-cs"/>
                </a:rPr>
                <a:t>住民税</a:t>
              </a:r>
            </a:p>
          </p:txBody>
        </p:sp>
        <p:sp>
          <p:nvSpPr>
            <p:cNvPr id="90" name="正方形/長方形 89">
              <a:extLst>
                <a:ext uri="{FF2B5EF4-FFF2-40B4-BE49-F238E27FC236}">
                  <a16:creationId xmlns:a16="http://schemas.microsoft.com/office/drawing/2014/main" id="{5A1341AE-5330-9479-32B7-633AB3E2BE96}"/>
                </a:ext>
              </a:extLst>
            </p:cNvPr>
            <p:cNvSpPr/>
            <p:nvPr/>
          </p:nvSpPr>
          <p:spPr bwMode="auto">
            <a:xfrm>
              <a:off x="2038472" y="4693311"/>
              <a:ext cx="1487626" cy="432048"/>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srgbClr val="8B7FD3"/>
                  </a:solidFill>
                  <a:effectLst/>
                  <a:uLnTx/>
                  <a:uFillTx/>
                  <a:latin typeface="HGPｺﾞｼｯｸE" panose="020B0900000000000000" pitchFamily="50" charset="-128"/>
                  <a:ea typeface="HGPｺﾞｼｯｸE" panose="020B0900000000000000" pitchFamily="50" charset="-128"/>
                  <a:cs typeface="+mn-cs"/>
                </a:rPr>
                <a:t>所得税</a:t>
              </a:r>
            </a:p>
          </p:txBody>
        </p:sp>
        <p:sp>
          <p:nvSpPr>
            <p:cNvPr id="69" name="フリーフォーム: 図形 68">
              <a:extLst>
                <a:ext uri="{FF2B5EF4-FFF2-40B4-BE49-F238E27FC236}">
                  <a16:creationId xmlns:a16="http://schemas.microsoft.com/office/drawing/2014/main" id="{43CF9F12-689B-8DA8-B3F4-F33AA34AEF85}"/>
                </a:ext>
              </a:extLst>
            </p:cNvPr>
            <p:cNvSpPr/>
            <p:nvPr/>
          </p:nvSpPr>
          <p:spPr>
            <a:xfrm flipH="1">
              <a:off x="3190525" y="4684587"/>
              <a:ext cx="3966890" cy="455133"/>
            </a:xfrm>
            <a:custGeom>
              <a:avLst/>
              <a:gdLst>
                <a:gd name="connsiteX0" fmla="*/ 1721319 w 3966890"/>
                <a:gd name="connsiteY0" fmla="*/ 0 h 455133"/>
                <a:gd name="connsiteX1" fmla="*/ 1552935 w 3966890"/>
                <a:gd name="connsiteY1" fmla="*/ 0 h 455133"/>
                <a:gd name="connsiteX2" fmla="*/ 1552935 w 3966890"/>
                <a:gd name="connsiteY2" fmla="*/ 140272 h 455133"/>
                <a:gd name="connsiteX3" fmla="*/ 72144 w 3966890"/>
                <a:gd name="connsiteY3" fmla="*/ 140272 h 455133"/>
                <a:gd name="connsiteX4" fmla="*/ 72144 w 3966890"/>
                <a:gd name="connsiteY4" fmla="*/ 256410 h 455133"/>
                <a:gd name="connsiteX5" fmla="*/ 73214 w 3966890"/>
                <a:gd name="connsiteY5" fmla="*/ 256410 h 455133"/>
                <a:gd name="connsiteX6" fmla="*/ 73214 w 3966890"/>
                <a:gd name="connsiteY6" fmla="*/ 305943 h 455133"/>
                <a:gd name="connsiteX7" fmla="*/ 0 w 3966890"/>
                <a:gd name="connsiteY7" fmla="*/ 305943 h 455133"/>
                <a:gd name="connsiteX8" fmla="*/ 146427 w 3966890"/>
                <a:gd name="connsiteY8" fmla="*/ 454962 h 455133"/>
                <a:gd name="connsiteX9" fmla="*/ 292855 w 3966890"/>
                <a:gd name="connsiteY9" fmla="*/ 305943 h 455133"/>
                <a:gd name="connsiteX10" fmla="*/ 219641 w 3966890"/>
                <a:gd name="connsiteY10" fmla="*/ 305943 h 455133"/>
                <a:gd name="connsiteX11" fmla="*/ 219641 w 3966890"/>
                <a:gd name="connsiteY11" fmla="*/ 256410 h 455133"/>
                <a:gd name="connsiteX12" fmla="*/ 1552935 w 3966890"/>
                <a:gd name="connsiteY12" fmla="*/ 256410 h 455133"/>
                <a:gd name="connsiteX13" fmla="*/ 1721319 w 3966890"/>
                <a:gd name="connsiteY13" fmla="*/ 256410 h 455133"/>
                <a:gd name="connsiteX14" fmla="*/ 1809514 w 3966890"/>
                <a:gd name="connsiteY14" fmla="*/ 256410 h 455133"/>
                <a:gd name="connsiteX15" fmla="*/ 1809514 w 3966890"/>
                <a:gd name="connsiteY15" fmla="*/ 256581 h 455133"/>
                <a:gd name="connsiteX16" fmla="*/ 3747249 w 3966890"/>
                <a:gd name="connsiteY16" fmla="*/ 256581 h 455133"/>
                <a:gd name="connsiteX17" fmla="*/ 3747249 w 3966890"/>
                <a:gd name="connsiteY17" fmla="*/ 306114 h 455133"/>
                <a:gd name="connsiteX18" fmla="*/ 3674035 w 3966890"/>
                <a:gd name="connsiteY18" fmla="*/ 306114 h 455133"/>
                <a:gd name="connsiteX19" fmla="*/ 3820463 w 3966890"/>
                <a:gd name="connsiteY19" fmla="*/ 455133 h 455133"/>
                <a:gd name="connsiteX20" fmla="*/ 3966890 w 3966890"/>
                <a:gd name="connsiteY20" fmla="*/ 306114 h 455133"/>
                <a:gd name="connsiteX21" fmla="*/ 3893676 w 3966890"/>
                <a:gd name="connsiteY21" fmla="*/ 306114 h 455133"/>
                <a:gd name="connsiteX22" fmla="*/ 3893676 w 3966890"/>
                <a:gd name="connsiteY22" fmla="*/ 256581 h 455133"/>
                <a:gd name="connsiteX23" fmla="*/ 3894746 w 3966890"/>
                <a:gd name="connsiteY23" fmla="*/ 256581 h 455133"/>
                <a:gd name="connsiteX24" fmla="*/ 3894746 w 3966890"/>
                <a:gd name="connsiteY24" fmla="*/ 140443 h 455133"/>
                <a:gd name="connsiteX25" fmla="*/ 1809514 w 3966890"/>
                <a:gd name="connsiteY25" fmla="*/ 140443 h 455133"/>
                <a:gd name="connsiteX26" fmla="*/ 1809514 w 3966890"/>
                <a:gd name="connsiteY26" fmla="*/ 140272 h 455133"/>
                <a:gd name="connsiteX27" fmla="*/ 1721319 w 3966890"/>
                <a:gd name="connsiteY27" fmla="*/ 140272 h 45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66890" h="455133">
                  <a:moveTo>
                    <a:pt x="1721319" y="0"/>
                  </a:moveTo>
                  <a:lnTo>
                    <a:pt x="1552935" y="0"/>
                  </a:lnTo>
                  <a:lnTo>
                    <a:pt x="1552935" y="140272"/>
                  </a:lnTo>
                  <a:lnTo>
                    <a:pt x="72144" y="140272"/>
                  </a:lnTo>
                  <a:lnTo>
                    <a:pt x="72144" y="256410"/>
                  </a:lnTo>
                  <a:lnTo>
                    <a:pt x="73214" y="256410"/>
                  </a:lnTo>
                  <a:lnTo>
                    <a:pt x="73214" y="305943"/>
                  </a:lnTo>
                  <a:lnTo>
                    <a:pt x="0" y="305943"/>
                  </a:lnTo>
                  <a:lnTo>
                    <a:pt x="146427" y="454962"/>
                  </a:lnTo>
                  <a:lnTo>
                    <a:pt x="292855" y="305943"/>
                  </a:lnTo>
                  <a:lnTo>
                    <a:pt x="219641" y="305943"/>
                  </a:lnTo>
                  <a:lnTo>
                    <a:pt x="219641" y="256410"/>
                  </a:lnTo>
                  <a:lnTo>
                    <a:pt x="1552935" y="256410"/>
                  </a:lnTo>
                  <a:lnTo>
                    <a:pt x="1721319" y="256410"/>
                  </a:lnTo>
                  <a:lnTo>
                    <a:pt x="1809514" y="256410"/>
                  </a:lnTo>
                  <a:lnTo>
                    <a:pt x="1809514" y="256581"/>
                  </a:lnTo>
                  <a:lnTo>
                    <a:pt x="3747249" y="256581"/>
                  </a:lnTo>
                  <a:lnTo>
                    <a:pt x="3747249" y="306114"/>
                  </a:lnTo>
                  <a:lnTo>
                    <a:pt x="3674035" y="306114"/>
                  </a:lnTo>
                  <a:lnTo>
                    <a:pt x="3820463" y="455133"/>
                  </a:lnTo>
                  <a:lnTo>
                    <a:pt x="3966890" y="306114"/>
                  </a:lnTo>
                  <a:lnTo>
                    <a:pt x="3893676" y="306114"/>
                  </a:lnTo>
                  <a:lnTo>
                    <a:pt x="3893676" y="256581"/>
                  </a:lnTo>
                  <a:lnTo>
                    <a:pt x="3894746" y="256581"/>
                  </a:lnTo>
                  <a:lnTo>
                    <a:pt x="3894746" y="140443"/>
                  </a:lnTo>
                  <a:lnTo>
                    <a:pt x="1809514" y="140443"/>
                  </a:lnTo>
                  <a:lnTo>
                    <a:pt x="1809514" y="140272"/>
                  </a:lnTo>
                  <a:lnTo>
                    <a:pt x="1721319" y="140272"/>
                  </a:lnTo>
                  <a:close/>
                </a:path>
              </a:pathLst>
            </a:custGeom>
            <a:solidFill>
              <a:srgbClr val="8B7FD3"/>
            </a:solidFill>
            <a:ln w="190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white"/>
                </a:solidFill>
                <a:effectLst/>
                <a:uLnTx/>
                <a:uFillTx/>
                <a:latin typeface="Arial"/>
                <a:ea typeface="HGPｺﾞｼｯｸE"/>
                <a:cs typeface="+mn-cs"/>
              </a:endParaRPr>
            </a:p>
          </p:txBody>
        </p:sp>
      </p:grpSp>
      <p:grpSp>
        <p:nvGrpSpPr>
          <p:cNvPr id="97" name="グループ化 96">
            <a:extLst>
              <a:ext uri="{FF2B5EF4-FFF2-40B4-BE49-F238E27FC236}">
                <a16:creationId xmlns:a16="http://schemas.microsoft.com/office/drawing/2014/main" id="{EC144AD0-27D2-282D-21B0-7103E5EE5B00}"/>
              </a:ext>
            </a:extLst>
          </p:cNvPr>
          <p:cNvGrpSpPr/>
          <p:nvPr/>
        </p:nvGrpSpPr>
        <p:grpSpPr>
          <a:xfrm>
            <a:off x="1355298" y="2583642"/>
            <a:ext cx="6302975" cy="643350"/>
            <a:chOff x="1355298" y="2304827"/>
            <a:chExt cx="6302975" cy="643350"/>
          </a:xfrm>
        </p:grpSpPr>
        <p:sp>
          <p:nvSpPr>
            <p:cNvPr id="88" name="矢印: 下 87">
              <a:extLst>
                <a:ext uri="{FF2B5EF4-FFF2-40B4-BE49-F238E27FC236}">
                  <a16:creationId xmlns:a16="http://schemas.microsoft.com/office/drawing/2014/main" id="{DCB89B6D-E374-4592-D250-175E9E144842}"/>
                </a:ext>
              </a:extLst>
            </p:cNvPr>
            <p:cNvSpPr/>
            <p:nvPr/>
          </p:nvSpPr>
          <p:spPr>
            <a:xfrm>
              <a:off x="7367407" y="2304827"/>
              <a:ext cx="290866" cy="643350"/>
            </a:xfrm>
            <a:prstGeom prst="downArrow">
              <a:avLst>
                <a:gd name="adj1" fmla="val 50000"/>
                <a:gd name="adj2" fmla="val 52188"/>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Arial"/>
                <a:ea typeface="HGPｺﾞｼｯｸE"/>
                <a:cs typeface="+mn-cs"/>
              </a:endParaRPr>
            </a:p>
          </p:txBody>
        </p:sp>
        <p:sp>
          <p:nvSpPr>
            <p:cNvPr id="87" name="矢印: 下 86">
              <a:extLst>
                <a:ext uri="{FF2B5EF4-FFF2-40B4-BE49-F238E27FC236}">
                  <a16:creationId xmlns:a16="http://schemas.microsoft.com/office/drawing/2014/main" id="{6C56D0A2-78F2-225A-6134-163749E29D51}"/>
                </a:ext>
              </a:extLst>
            </p:cNvPr>
            <p:cNvSpPr/>
            <p:nvPr/>
          </p:nvSpPr>
          <p:spPr>
            <a:xfrm>
              <a:off x="4352148" y="2304827"/>
              <a:ext cx="290866" cy="643350"/>
            </a:xfrm>
            <a:prstGeom prst="downArrow">
              <a:avLst>
                <a:gd name="adj1" fmla="val 50000"/>
                <a:gd name="adj2" fmla="val 52188"/>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Arial"/>
                <a:ea typeface="HGPｺﾞｼｯｸE"/>
                <a:cs typeface="+mn-cs"/>
              </a:endParaRPr>
            </a:p>
          </p:txBody>
        </p:sp>
        <p:sp>
          <p:nvSpPr>
            <p:cNvPr id="83" name="矢印: 下 82">
              <a:extLst>
                <a:ext uri="{FF2B5EF4-FFF2-40B4-BE49-F238E27FC236}">
                  <a16:creationId xmlns:a16="http://schemas.microsoft.com/office/drawing/2014/main" id="{F0ECE115-9E74-1931-928B-33982A2C7C8C}"/>
                </a:ext>
              </a:extLst>
            </p:cNvPr>
            <p:cNvSpPr/>
            <p:nvPr/>
          </p:nvSpPr>
          <p:spPr>
            <a:xfrm>
              <a:off x="1355298" y="2304827"/>
              <a:ext cx="290866" cy="643350"/>
            </a:xfrm>
            <a:prstGeom prst="downArrow">
              <a:avLst>
                <a:gd name="adj1" fmla="val 50000"/>
                <a:gd name="adj2" fmla="val 52188"/>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Arial"/>
                <a:ea typeface="HGPｺﾞｼｯｸE"/>
                <a:cs typeface="+mn-cs"/>
              </a:endParaRPr>
            </a:p>
          </p:txBody>
        </p:sp>
      </p:grpSp>
      <p:sp>
        <p:nvSpPr>
          <p:cNvPr id="2" name="スライド番号プレースホルダー 1">
            <a:extLst>
              <a:ext uri="{FF2B5EF4-FFF2-40B4-BE49-F238E27FC236}">
                <a16:creationId xmlns:a16="http://schemas.microsoft.com/office/drawing/2014/main" id="{570E4568-C25C-4D15-9F74-4741BFDD2D3F}"/>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12C3962C-59A4-486A-8D44-A9781E017F69}" type="slidenum">
              <a:rPr kumimoji="0" lang="en-US" altLang="ja-JP" sz="1200" b="0" i="0" u="none" strike="noStrike" kern="1200" cap="none" spc="0" normalizeH="0" baseline="0" noProof="0" smtClean="0">
                <a:ln>
                  <a:noFill/>
                </a:ln>
                <a:solidFill>
                  <a:prstClr val="white"/>
                </a:solidFill>
                <a:effectLst/>
                <a:uLnTx/>
                <a:uFillTx/>
                <a:latin typeface="Arial"/>
                <a:ea typeface="HGPｺﾞｼｯｸE"/>
                <a:cs typeface="+mn-cs"/>
              </a:rPr>
              <a:pPr marL="0" marR="0" lvl="0" indent="0" algn="ctr" defTabSz="457200" rtl="0" eaLnBrk="1" fontAlgn="auto" latinLnBrk="0" hangingPunct="1">
                <a:lnSpc>
                  <a:spcPct val="100000"/>
                </a:lnSpc>
                <a:spcBef>
                  <a:spcPts val="0"/>
                </a:spcBef>
                <a:spcAft>
                  <a:spcPts val="0"/>
                </a:spcAft>
                <a:buClrTx/>
                <a:buSzTx/>
                <a:buFontTx/>
                <a:buNone/>
                <a:tabLst/>
                <a:defRPr/>
              </a:pPr>
              <a:t>5</a:t>
            </a:fld>
            <a:endParaRPr kumimoji="0" lang="en-US" altLang="ja-JP" sz="1200" b="0" i="0" u="none" strike="noStrike" kern="1200" cap="none" spc="0" normalizeH="0" baseline="0" noProof="0" dirty="0">
              <a:ln>
                <a:noFill/>
              </a:ln>
              <a:solidFill>
                <a:prstClr val="white"/>
              </a:solidFill>
              <a:effectLst/>
              <a:uLnTx/>
              <a:uFillTx/>
              <a:latin typeface="Arial"/>
              <a:ea typeface="HGPｺﾞｼｯｸE"/>
              <a:cs typeface="+mn-cs"/>
            </a:endParaRPr>
          </a:p>
        </p:txBody>
      </p:sp>
      <p:sp>
        <p:nvSpPr>
          <p:cNvPr id="5" name="Text Box 12">
            <a:extLst>
              <a:ext uri="{FF2B5EF4-FFF2-40B4-BE49-F238E27FC236}">
                <a16:creationId xmlns:a16="http://schemas.microsoft.com/office/drawing/2014/main" id="{0AE27FA7-D230-931D-C14F-68E38CE4BD27}"/>
              </a:ext>
            </a:extLst>
          </p:cNvPr>
          <p:cNvSpPr txBox="1">
            <a:spLocks noChangeArrowheads="1"/>
          </p:cNvSpPr>
          <p:nvPr/>
        </p:nvSpPr>
        <p:spPr bwMode="auto">
          <a:xfrm>
            <a:off x="843129" y="75788"/>
            <a:ext cx="526137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3200" b="0" i="0" u="none" strike="noStrike" kern="1200" cap="none" spc="0" normalizeH="0" baseline="0" noProof="0" dirty="0">
                <a:ln>
                  <a:noFill/>
                </a:ln>
                <a:solidFill>
                  <a:srgbClr val="FFFFFF"/>
                </a:solidFill>
                <a:effectLst/>
                <a:uLnTx/>
                <a:uFillTx/>
                <a:latin typeface="HGPｺﾞｼｯｸE" panose="020B0900000000000000" pitchFamily="50" charset="-128"/>
                <a:ea typeface="HGPｺﾞｼｯｸE" panose="020B0900000000000000" pitchFamily="50" charset="-128"/>
                <a:cs typeface="+mn-cs"/>
              </a:rPr>
              <a:t>生活の中で関わりのある税金</a:t>
            </a:r>
          </a:p>
        </p:txBody>
      </p:sp>
      <p:grpSp>
        <p:nvGrpSpPr>
          <p:cNvPr id="94" name="グループ化 93">
            <a:extLst>
              <a:ext uri="{FF2B5EF4-FFF2-40B4-BE49-F238E27FC236}">
                <a16:creationId xmlns:a16="http://schemas.microsoft.com/office/drawing/2014/main" id="{4728CC80-5548-E7E9-CFAE-660693677701}"/>
              </a:ext>
            </a:extLst>
          </p:cNvPr>
          <p:cNvGrpSpPr/>
          <p:nvPr/>
        </p:nvGrpSpPr>
        <p:grpSpPr>
          <a:xfrm>
            <a:off x="259302" y="1344996"/>
            <a:ext cx="2686425" cy="1447719"/>
            <a:chOff x="259302" y="1066181"/>
            <a:chExt cx="2686425" cy="1447719"/>
          </a:xfrm>
        </p:grpSpPr>
        <p:sp>
          <p:nvSpPr>
            <p:cNvPr id="6" name="正方形/長方形 5">
              <a:extLst>
                <a:ext uri="{FF2B5EF4-FFF2-40B4-BE49-F238E27FC236}">
                  <a16:creationId xmlns:a16="http://schemas.microsoft.com/office/drawing/2014/main" id="{48F271F6-751D-1C1C-EA19-53E41D3AF3B6}"/>
                </a:ext>
              </a:extLst>
            </p:cNvPr>
            <p:cNvSpPr/>
            <p:nvPr/>
          </p:nvSpPr>
          <p:spPr bwMode="auto">
            <a:xfrm>
              <a:off x="259302" y="1073900"/>
              <a:ext cx="2592000" cy="1440000"/>
            </a:xfrm>
            <a:prstGeom prst="rect">
              <a:avLst/>
            </a:prstGeom>
            <a:solidFill>
              <a:schemeClr val="bg1"/>
            </a:solid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white"/>
                </a:solidFill>
                <a:effectLst/>
                <a:uLnTx/>
                <a:uFillTx/>
                <a:latin typeface="Arial"/>
                <a:ea typeface="HGPｺﾞｼｯｸE"/>
                <a:cs typeface="+mn-cs"/>
              </a:endParaRPr>
            </a:p>
          </p:txBody>
        </p:sp>
        <p:pic>
          <p:nvPicPr>
            <p:cNvPr id="16" name="図 15">
              <a:extLst>
                <a:ext uri="{FF2B5EF4-FFF2-40B4-BE49-F238E27FC236}">
                  <a16:creationId xmlns:a16="http://schemas.microsoft.com/office/drawing/2014/main" id="{6E7116D4-A1C8-53AB-A8F5-8A8A6D1CCBE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403781" y="1530517"/>
              <a:ext cx="1541946" cy="976685"/>
            </a:xfrm>
            <a:prstGeom prst="rect">
              <a:avLst/>
            </a:prstGeom>
          </p:spPr>
        </p:pic>
        <p:sp>
          <p:nvSpPr>
            <p:cNvPr id="32" name="正方形/長方形 31">
              <a:extLst>
                <a:ext uri="{FF2B5EF4-FFF2-40B4-BE49-F238E27FC236}">
                  <a16:creationId xmlns:a16="http://schemas.microsoft.com/office/drawing/2014/main" id="{2BB6FEEE-6BE7-303D-19EF-386DF731FAE2}"/>
                </a:ext>
              </a:extLst>
            </p:cNvPr>
            <p:cNvSpPr/>
            <p:nvPr/>
          </p:nvSpPr>
          <p:spPr bwMode="auto">
            <a:xfrm>
              <a:off x="259302" y="1066181"/>
              <a:ext cx="2592000"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商品を買った場合</a:t>
              </a:r>
            </a:p>
          </p:txBody>
        </p:sp>
        <p:sp>
          <p:nvSpPr>
            <p:cNvPr id="38" name="テキスト ボックス 37">
              <a:extLst>
                <a:ext uri="{FF2B5EF4-FFF2-40B4-BE49-F238E27FC236}">
                  <a16:creationId xmlns:a16="http://schemas.microsoft.com/office/drawing/2014/main" id="{E91AE559-CC2E-7F7D-C873-968C6914F37F}"/>
                </a:ext>
              </a:extLst>
            </p:cNvPr>
            <p:cNvSpPr txBox="1"/>
            <p:nvPr/>
          </p:nvSpPr>
          <p:spPr>
            <a:xfrm>
              <a:off x="259803" y="1466301"/>
              <a:ext cx="1871025" cy="1035220"/>
            </a:xfrm>
            <a:prstGeom prst="rect">
              <a:avLst/>
            </a:prstGeom>
            <a:noFill/>
          </p:spPr>
          <p:txBody>
            <a:bodyPr wrap="none" rtlCol="0">
              <a:spAutoFit/>
            </a:bodyPr>
            <a:lstStyle/>
            <a:p>
              <a:pPr marL="0" marR="0" lvl="0" indent="0" algn="l" defTabSz="457200" rtl="0" eaLnBrk="1" fontAlgn="auto" latinLnBrk="0" hangingPunct="1">
                <a:lnSpc>
                  <a:spcPts val="18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お店で商品を買いました。</a:t>
              </a:r>
              <a:endParaRPr kumimoji="0" lang="en-US" altLang="ja-JP"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457200" rtl="0" eaLnBrk="1" fontAlgn="auto" latinLnBrk="0" hangingPunct="1">
                <a:lnSpc>
                  <a:spcPts val="18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代金 </a:t>
              </a:r>
              <a:r>
                <a:rPr kumimoji="0" lang="en-US" altLang="ja-JP"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1,000</a:t>
              </a:r>
              <a:r>
                <a:rPr kumimoji="0"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円と、</a:t>
              </a:r>
              <a:endParaRPr kumimoji="0" lang="en-US" altLang="ja-JP"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457200" rtl="0" eaLnBrk="1" fontAlgn="auto" latinLnBrk="0" hangingPunct="1">
                <a:lnSpc>
                  <a:spcPts val="1800"/>
                </a:lnSpc>
                <a:spcBef>
                  <a:spcPts val="0"/>
                </a:spcBef>
                <a:spcAft>
                  <a:spcPts val="40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税金</a:t>
              </a:r>
              <a:r>
                <a:rPr kumimoji="0" lang="en-US" altLang="ja-JP"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100</a:t>
              </a:r>
              <a:r>
                <a:rPr kumimoji="0"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円を</a:t>
              </a:r>
              <a:endParaRPr kumimoji="0" lang="en-US" altLang="ja-JP"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457200" rtl="0" eaLnBrk="1" fontAlgn="auto" latinLnBrk="0" hangingPunct="1">
                <a:lnSpc>
                  <a:spcPts val="18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支払いました。</a:t>
              </a:r>
              <a:endParaRPr kumimoji="0" lang="en-US" altLang="ja-JP"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p:txBody>
        </p:sp>
      </p:grpSp>
      <p:grpSp>
        <p:nvGrpSpPr>
          <p:cNvPr id="95" name="グループ化 94">
            <a:extLst>
              <a:ext uri="{FF2B5EF4-FFF2-40B4-BE49-F238E27FC236}">
                <a16:creationId xmlns:a16="http://schemas.microsoft.com/office/drawing/2014/main" id="{CB824050-F1BB-B08C-2E6A-5154F764E53E}"/>
              </a:ext>
            </a:extLst>
          </p:cNvPr>
          <p:cNvGrpSpPr/>
          <p:nvPr/>
        </p:nvGrpSpPr>
        <p:grpSpPr>
          <a:xfrm>
            <a:off x="3276624" y="1344996"/>
            <a:ext cx="2743685" cy="1465439"/>
            <a:chOff x="3276624" y="1066181"/>
            <a:chExt cx="2743685" cy="1465439"/>
          </a:xfrm>
        </p:grpSpPr>
        <p:sp>
          <p:nvSpPr>
            <p:cNvPr id="7" name="正方形/長方形 6">
              <a:extLst>
                <a:ext uri="{FF2B5EF4-FFF2-40B4-BE49-F238E27FC236}">
                  <a16:creationId xmlns:a16="http://schemas.microsoft.com/office/drawing/2014/main" id="{9C7AF0F4-E107-A36D-2302-5768A31D4453}"/>
                </a:ext>
              </a:extLst>
            </p:cNvPr>
            <p:cNvSpPr/>
            <p:nvPr/>
          </p:nvSpPr>
          <p:spPr bwMode="auto">
            <a:xfrm>
              <a:off x="3276625" y="1073900"/>
              <a:ext cx="2592000" cy="1440000"/>
            </a:xfrm>
            <a:prstGeom prst="rect">
              <a:avLst/>
            </a:prstGeom>
            <a:solidFill>
              <a:schemeClr val="bg1"/>
            </a:solid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white"/>
                </a:solidFill>
                <a:effectLst/>
                <a:uLnTx/>
                <a:uFillTx/>
                <a:latin typeface="Arial"/>
                <a:ea typeface="HGPｺﾞｼｯｸE"/>
                <a:cs typeface="+mn-cs"/>
              </a:endParaRPr>
            </a:p>
          </p:txBody>
        </p:sp>
        <p:pic>
          <p:nvPicPr>
            <p:cNvPr id="14" name="図 13" descr="グラフィカル ユーザー インターフェイス&#10;&#10;自動的に生成された説明">
              <a:extLst>
                <a:ext uri="{FF2B5EF4-FFF2-40B4-BE49-F238E27FC236}">
                  <a16:creationId xmlns:a16="http://schemas.microsoft.com/office/drawing/2014/main" id="{41033513-B5EA-AFB8-0080-05EB77DF94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8020" y="1431433"/>
              <a:ext cx="1462289" cy="1072780"/>
            </a:xfrm>
            <a:prstGeom prst="rect">
              <a:avLst/>
            </a:prstGeom>
          </p:spPr>
        </p:pic>
        <p:sp>
          <p:nvSpPr>
            <p:cNvPr id="33" name="正方形/長方形 32">
              <a:extLst>
                <a:ext uri="{FF2B5EF4-FFF2-40B4-BE49-F238E27FC236}">
                  <a16:creationId xmlns:a16="http://schemas.microsoft.com/office/drawing/2014/main" id="{E2C8032F-2E8B-9843-2456-DDDA2A2CA844}"/>
                </a:ext>
              </a:extLst>
            </p:cNvPr>
            <p:cNvSpPr/>
            <p:nvPr/>
          </p:nvSpPr>
          <p:spPr bwMode="auto">
            <a:xfrm>
              <a:off x="3276625" y="1066181"/>
              <a:ext cx="2592000"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自分で商売をしている場合</a:t>
              </a:r>
            </a:p>
          </p:txBody>
        </p:sp>
        <p:grpSp>
          <p:nvGrpSpPr>
            <p:cNvPr id="42" name="グループ化 41">
              <a:extLst>
                <a:ext uri="{FF2B5EF4-FFF2-40B4-BE49-F238E27FC236}">
                  <a16:creationId xmlns:a16="http://schemas.microsoft.com/office/drawing/2014/main" id="{8739C175-3D7A-6C88-B7AB-706442535DE9}"/>
                </a:ext>
              </a:extLst>
            </p:cNvPr>
            <p:cNvGrpSpPr/>
            <p:nvPr/>
          </p:nvGrpSpPr>
          <p:grpSpPr>
            <a:xfrm>
              <a:off x="3276624" y="1401246"/>
              <a:ext cx="1696298" cy="1130374"/>
              <a:chOff x="3218596" y="1377136"/>
              <a:chExt cx="1696298" cy="1130374"/>
            </a:xfrm>
          </p:grpSpPr>
          <p:sp>
            <p:nvSpPr>
              <p:cNvPr id="39" name="テキスト ボックス 38">
                <a:extLst>
                  <a:ext uri="{FF2B5EF4-FFF2-40B4-BE49-F238E27FC236}">
                    <a16:creationId xmlns:a16="http://schemas.microsoft.com/office/drawing/2014/main" id="{8BCB7A75-EF86-DE8D-6D5C-9B85D9D4BAEE}"/>
                  </a:ext>
                </a:extLst>
              </p:cNvPr>
              <p:cNvSpPr txBox="1"/>
              <p:nvPr/>
            </p:nvSpPr>
            <p:spPr>
              <a:xfrm>
                <a:off x="3218596" y="1377136"/>
                <a:ext cx="1696298" cy="113037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ＹｏｕＴｕｂｅｒや大工さん</a:t>
                </a:r>
                <a:endParaRPr kumimoji="0" lang="en-US" altLang="ja-JP"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など自分で商売を</a:t>
                </a:r>
                <a:endParaRPr kumimoji="0" lang="en-US" altLang="ja-JP"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457200" rtl="0" eaLnBrk="1" fontAlgn="auto" latinLnBrk="0" hangingPunct="1">
                  <a:lnSpc>
                    <a:spcPct val="100000"/>
                  </a:lnSpc>
                  <a:spcBef>
                    <a:spcPts val="0"/>
                  </a:spcBef>
                  <a:spcAft>
                    <a:spcPts val="40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している方は</a:t>
                </a:r>
                <a:endParaRPr kumimoji="0" lang="en-US" altLang="ja-JP"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457200" rtl="0" eaLnBrk="1" fontAlgn="auto" latinLnBrk="0" hangingPunct="1">
                  <a:lnSpc>
                    <a:spcPct val="110000"/>
                  </a:lnSpc>
                  <a:spcBef>
                    <a:spcPts val="0"/>
                  </a:spcBef>
                  <a:spcAft>
                    <a:spcPts val="40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確定申告で税金を</a:t>
                </a:r>
                <a:endParaRPr kumimoji="0" lang="en-US" altLang="ja-JP"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457200" rtl="0" eaLnBrk="1" fontAlgn="auto" latinLnBrk="0" hangingPunct="1">
                  <a:lnSpc>
                    <a:spcPct val="11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納めています。</a:t>
                </a:r>
                <a:endParaRPr kumimoji="0" lang="en-US" altLang="ja-JP"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p:txBody>
          </p:sp>
          <p:sp>
            <p:nvSpPr>
              <p:cNvPr id="40" name="テキスト ボックス 39">
                <a:extLst>
                  <a:ext uri="{FF2B5EF4-FFF2-40B4-BE49-F238E27FC236}">
                    <a16:creationId xmlns:a16="http://schemas.microsoft.com/office/drawing/2014/main" id="{81E1C1DD-92E5-CDCF-BD42-AB566164C0A4}"/>
                  </a:ext>
                </a:extLst>
              </p:cNvPr>
              <p:cNvSpPr txBox="1"/>
              <p:nvPr/>
            </p:nvSpPr>
            <p:spPr>
              <a:xfrm>
                <a:off x="3336517" y="1923964"/>
                <a:ext cx="612668" cy="1692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ja-JP" altLang="en-US" sz="5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かくていしんこく</a:t>
                </a:r>
              </a:p>
            </p:txBody>
          </p:sp>
          <p:sp>
            <p:nvSpPr>
              <p:cNvPr id="21" name="テキスト ボックス 20">
                <a:extLst>
                  <a:ext uri="{FF2B5EF4-FFF2-40B4-BE49-F238E27FC236}">
                    <a16:creationId xmlns:a16="http://schemas.microsoft.com/office/drawing/2014/main" id="{F375A273-31AF-77B6-CE5A-DF0D97661A1D}"/>
                  </a:ext>
                </a:extLst>
              </p:cNvPr>
              <p:cNvSpPr txBox="1"/>
              <p:nvPr/>
            </p:nvSpPr>
            <p:spPr>
              <a:xfrm>
                <a:off x="3243673" y="2171310"/>
                <a:ext cx="295274" cy="1692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ja-JP" altLang="en-US" sz="5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おさ</a:t>
                </a:r>
              </a:p>
            </p:txBody>
          </p:sp>
        </p:grpSp>
      </p:grpSp>
      <p:grpSp>
        <p:nvGrpSpPr>
          <p:cNvPr id="96" name="グループ化 95">
            <a:extLst>
              <a:ext uri="{FF2B5EF4-FFF2-40B4-BE49-F238E27FC236}">
                <a16:creationId xmlns:a16="http://schemas.microsoft.com/office/drawing/2014/main" id="{8083685B-BA1B-666C-7D10-000214EDC506}"/>
              </a:ext>
            </a:extLst>
          </p:cNvPr>
          <p:cNvGrpSpPr/>
          <p:nvPr/>
        </p:nvGrpSpPr>
        <p:grpSpPr>
          <a:xfrm>
            <a:off x="6177892" y="1344996"/>
            <a:ext cx="2592001" cy="1447719"/>
            <a:chOff x="6177892" y="1066181"/>
            <a:chExt cx="2592001" cy="1447719"/>
          </a:xfrm>
        </p:grpSpPr>
        <p:sp>
          <p:nvSpPr>
            <p:cNvPr id="8" name="正方形/長方形 7">
              <a:extLst>
                <a:ext uri="{FF2B5EF4-FFF2-40B4-BE49-F238E27FC236}">
                  <a16:creationId xmlns:a16="http://schemas.microsoft.com/office/drawing/2014/main" id="{A9D715E2-F0B1-CAB8-A9AE-96AB53FCCE6C}"/>
                </a:ext>
              </a:extLst>
            </p:cNvPr>
            <p:cNvSpPr/>
            <p:nvPr/>
          </p:nvSpPr>
          <p:spPr bwMode="auto">
            <a:xfrm>
              <a:off x="6177892" y="1073900"/>
              <a:ext cx="2592000" cy="1440000"/>
            </a:xfrm>
            <a:prstGeom prst="rect">
              <a:avLst/>
            </a:prstGeom>
            <a:solidFill>
              <a:schemeClr val="bg1"/>
            </a:solid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white"/>
                </a:solidFill>
                <a:effectLst/>
                <a:uLnTx/>
                <a:uFillTx/>
                <a:latin typeface="Arial"/>
                <a:ea typeface="HGPｺﾞｼｯｸE"/>
                <a:cs typeface="+mn-cs"/>
              </a:endParaRPr>
            </a:p>
          </p:txBody>
        </p:sp>
        <p:pic>
          <p:nvPicPr>
            <p:cNvPr id="20" name="図 19" descr="男性の顔の絵&#10;&#10;低い精度で自動的に生成された説明">
              <a:extLst>
                <a:ext uri="{FF2B5EF4-FFF2-40B4-BE49-F238E27FC236}">
                  <a16:creationId xmlns:a16="http://schemas.microsoft.com/office/drawing/2014/main" id="{341F0152-31A8-A89F-ED69-EBE69E522B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6504" y="1421043"/>
              <a:ext cx="843389" cy="1092857"/>
            </a:xfrm>
            <a:prstGeom prst="rect">
              <a:avLst/>
            </a:prstGeom>
          </p:spPr>
        </p:pic>
        <p:sp>
          <p:nvSpPr>
            <p:cNvPr id="34" name="正方形/長方形 33">
              <a:extLst>
                <a:ext uri="{FF2B5EF4-FFF2-40B4-BE49-F238E27FC236}">
                  <a16:creationId xmlns:a16="http://schemas.microsoft.com/office/drawing/2014/main" id="{3ABCC75C-463F-2A8C-A265-6F4A3624D084}"/>
                </a:ext>
              </a:extLst>
            </p:cNvPr>
            <p:cNvSpPr/>
            <p:nvPr/>
          </p:nvSpPr>
          <p:spPr bwMode="auto">
            <a:xfrm>
              <a:off x="6177892" y="1066181"/>
              <a:ext cx="2592000"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会社などに勤めている場合</a:t>
              </a:r>
            </a:p>
          </p:txBody>
        </p:sp>
        <p:sp>
          <p:nvSpPr>
            <p:cNvPr id="41" name="テキスト ボックス 40">
              <a:extLst>
                <a:ext uri="{FF2B5EF4-FFF2-40B4-BE49-F238E27FC236}">
                  <a16:creationId xmlns:a16="http://schemas.microsoft.com/office/drawing/2014/main" id="{D5341C70-CC26-FA9A-08DF-ACCC6AD12379}"/>
                </a:ext>
              </a:extLst>
            </p:cNvPr>
            <p:cNvSpPr txBox="1"/>
            <p:nvPr/>
          </p:nvSpPr>
          <p:spPr>
            <a:xfrm>
              <a:off x="6180616" y="1466301"/>
              <a:ext cx="1880643" cy="880049"/>
            </a:xfrm>
            <a:prstGeom prst="rect">
              <a:avLst/>
            </a:prstGeom>
            <a:noFill/>
          </p:spPr>
          <p:txBody>
            <a:bodyPr wrap="none" rtlCol="0">
              <a:spAutoFit/>
            </a:bodyPr>
            <a:lstStyle/>
            <a:p>
              <a:pPr marL="0" marR="0" lvl="0" indent="0" algn="l" defTabSz="457200" rtl="0" eaLnBrk="1" fontAlgn="auto" latinLnBrk="0" hangingPunct="1">
                <a:lnSpc>
                  <a:spcPct val="11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会社員は、毎月会社から</a:t>
              </a:r>
              <a:endParaRPr kumimoji="0" lang="en-US" altLang="ja-JP"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457200" rtl="0" eaLnBrk="1" fontAlgn="auto" latinLnBrk="0" hangingPunct="1">
                <a:lnSpc>
                  <a:spcPct val="11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はらわれる給料の中から、</a:t>
              </a:r>
              <a:endParaRPr kumimoji="0" lang="en-US" altLang="ja-JP"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457200" rtl="0" eaLnBrk="1" fontAlgn="auto" latinLnBrk="0" hangingPunct="1">
                <a:lnSpc>
                  <a:spcPct val="11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税金</a:t>
              </a:r>
              <a:r>
                <a:rPr kumimoji="0" lang="en-US" altLang="ja-JP" sz="11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a:t>
              </a:r>
              <a:r>
                <a:rPr kumimoji="0" lang="ja-JP" altLang="en-US" sz="11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所得税・住民税</a:t>
              </a:r>
              <a:r>
                <a:rPr kumimoji="0" lang="en-US" altLang="ja-JP" sz="11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a:t>
              </a:r>
              <a:r>
                <a:rPr kumimoji="0"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が</a:t>
              </a:r>
              <a:endParaRPr kumimoji="0" lang="en-US" altLang="ja-JP"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457200" rtl="0" eaLnBrk="1" fontAlgn="auto" latinLnBrk="0" hangingPunct="1">
                <a:lnSpc>
                  <a:spcPct val="11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差し引かれています。</a:t>
              </a:r>
              <a:endParaRPr kumimoji="0" lang="en-US" altLang="ja-JP"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p:txBody>
        </p:sp>
      </p:grpSp>
      <p:grpSp>
        <p:nvGrpSpPr>
          <p:cNvPr id="99" name="グループ化 98">
            <a:extLst>
              <a:ext uri="{FF2B5EF4-FFF2-40B4-BE49-F238E27FC236}">
                <a16:creationId xmlns:a16="http://schemas.microsoft.com/office/drawing/2014/main" id="{3E63F1E9-CFFF-699D-FE67-334E8183ABD1}"/>
              </a:ext>
            </a:extLst>
          </p:cNvPr>
          <p:cNvGrpSpPr/>
          <p:nvPr/>
        </p:nvGrpSpPr>
        <p:grpSpPr>
          <a:xfrm>
            <a:off x="3276000" y="3227568"/>
            <a:ext cx="5702792" cy="1485714"/>
            <a:chOff x="3276000" y="2948753"/>
            <a:chExt cx="5702792" cy="1485714"/>
          </a:xfrm>
        </p:grpSpPr>
        <p:sp>
          <p:nvSpPr>
            <p:cNvPr id="10" name="正方形/長方形 9">
              <a:extLst>
                <a:ext uri="{FF2B5EF4-FFF2-40B4-BE49-F238E27FC236}">
                  <a16:creationId xmlns:a16="http://schemas.microsoft.com/office/drawing/2014/main" id="{60F90712-4517-EA97-D5DE-D903C8EB519C}"/>
                </a:ext>
              </a:extLst>
            </p:cNvPr>
            <p:cNvSpPr/>
            <p:nvPr/>
          </p:nvSpPr>
          <p:spPr bwMode="auto">
            <a:xfrm>
              <a:off x="3276000" y="2971610"/>
              <a:ext cx="5544150" cy="1440000"/>
            </a:xfrm>
            <a:prstGeom prst="rect">
              <a:avLst/>
            </a:prstGeom>
            <a:solidFill>
              <a:schemeClr val="bg1"/>
            </a:solidFill>
            <a:ln w="22225">
              <a:gradFill flip="none" rotWithShape="1">
                <a:gsLst>
                  <a:gs pos="42000">
                    <a:srgbClr val="C3A8D8"/>
                  </a:gs>
                  <a:gs pos="0">
                    <a:srgbClr val="26C1F2"/>
                  </a:gs>
                  <a:gs pos="33000">
                    <a:srgbClr val="26C1F2"/>
                  </a:gs>
                  <a:gs pos="100000">
                    <a:srgbClr val="EE8282"/>
                  </a:gs>
                  <a:gs pos="50000">
                    <a:srgbClr val="EE8282"/>
                  </a:gs>
                </a:gsLst>
                <a:lin ang="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white"/>
                </a:solidFill>
                <a:effectLst/>
                <a:uLnTx/>
                <a:uFillTx/>
                <a:latin typeface="Arial"/>
                <a:ea typeface="HGPｺﾞｼｯｸE"/>
                <a:cs typeface="+mn-cs"/>
              </a:endParaRPr>
            </a:p>
          </p:txBody>
        </p:sp>
        <p:pic>
          <p:nvPicPr>
            <p:cNvPr id="18" name="図 17" descr="白いバックグラウンドの前にあるキーボード&#10;&#10;低い精度で自動的に生成された説明">
              <a:extLst>
                <a:ext uri="{FF2B5EF4-FFF2-40B4-BE49-F238E27FC236}">
                  <a16:creationId xmlns:a16="http://schemas.microsoft.com/office/drawing/2014/main" id="{6A030654-E9AB-2C3D-8012-F7EABF6AFE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84059" y="3516206"/>
              <a:ext cx="1394733" cy="918261"/>
            </a:xfrm>
            <a:prstGeom prst="rect">
              <a:avLst/>
            </a:prstGeom>
          </p:spPr>
        </p:pic>
        <p:sp>
          <p:nvSpPr>
            <p:cNvPr id="36" name="四角形: 角を丸くする 35">
              <a:extLst>
                <a:ext uri="{FF2B5EF4-FFF2-40B4-BE49-F238E27FC236}">
                  <a16:creationId xmlns:a16="http://schemas.microsoft.com/office/drawing/2014/main" id="{F14A0CFD-AB74-5154-8FF3-D31E95A56D66}"/>
                </a:ext>
              </a:extLst>
            </p:cNvPr>
            <p:cNvSpPr/>
            <p:nvPr/>
          </p:nvSpPr>
          <p:spPr bwMode="auto">
            <a:xfrm>
              <a:off x="6157530" y="3058461"/>
              <a:ext cx="945835" cy="259745"/>
            </a:xfrm>
            <a:prstGeom prst="roundRect">
              <a:avLst>
                <a:gd name="adj" fmla="val 50000"/>
              </a:avLst>
            </a:prstGeom>
            <a:solidFill>
              <a:srgbClr val="EE828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会社</a:t>
              </a:r>
            </a:p>
          </p:txBody>
        </p:sp>
        <p:pic>
          <p:nvPicPr>
            <p:cNvPr id="24" name="図 23" descr="時計 が含まれている画像&#10;&#10;自動的に生成された説明">
              <a:extLst>
                <a:ext uri="{FF2B5EF4-FFF2-40B4-BE49-F238E27FC236}">
                  <a16:creationId xmlns:a16="http://schemas.microsoft.com/office/drawing/2014/main" id="{BC55A060-EFB8-67B3-F62F-D3CC5D0F365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28181" y="2948753"/>
              <a:ext cx="1088211" cy="1457019"/>
            </a:xfrm>
            <a:prstGeom prst="rect">
              <a:avLst/>
            </a:prstGeom>
          </p:spPr>
        </p:pic>
        <p:sp>
          <p:nvSpPr>
            <p:cNvPr id="45" name="四角形: 角を丸くする 44">
              <a:extLst>
                <a:ext uri="{FF2B5EF4-FFF2-40B4-BE49-F238E27FC236}">
                  <a16:creationId xmlns:a16="http://schemas.microsoft.com/office/drawing/2014/main" id="{E72BA71B-475C-AAED-CCB9-9D69DF70E0C2}"/>
                </a:ext>
              </a:extLst>
            </p:cNvPr>
            <p:cNvSpPr/>
            <p:nvPr/>
          </p:nvSpPr>
          <p:spPr bwMode="auto">
            <a:xfrm>
              <a:off x="3362469" y="3058461"/>
              <a:ext cx="1152128" cy="259745"/>
            </a:xfrm>
            <a:prstGeom prst="roundRect">
              <a:avLst>
                <a:gd name="adj" fmla="val 50000"/>
              </a:avLst>
            </a:prstGeom>
            <a:solidFill>
              <a:srgbClr val="26C1F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個人事業主</a:t>
              </a:r>
            </a:p>
          </p:txBody>
        </p:sp>
        <p:grpSp>
          <p:nvGrpSpPr>
            <p:cNvPr id="51" name="グループ化 50">
              <a:extLst>
                <a:ext uri="{FF2B5EF4-FFF2-40B4-BE49-F238E27FC236}">
                  <a16:creationId xmlns:a16="http://schemas.microsoft.com/office/drawing/2014/main" id="{8AD80A53-7D41-39CB-AACF-00318798AEB0}"/>
                </a:ext>
              </a:extLst>
            </p:cNvPr>
            <p:cNvGrpSpPr/>
            <p:nvPr/>
          </p:nvGrpSpPr>
          <p:grpSpPr>
            <a:xfrm>
              <a:off x="3277622" y="3405887"/>
              <a:ext cx="1648208" cy="1019574"/>
              <a:chOff x="3277622" y="3405887"/>
              <a:chExt cx="1648208" cy="1019574"/>
            </a:xfrm>
          </p:grpSpPr>
          <p:sp>
            <p:nvSpPr>
              <p:cNvPr id="46" name="テキスト ボックス 45">
                <a:extLst>
                  <a:ext uri="{FF2B5EF4-FFF2-40B4-BE49-F238E27FC236}">
                    <a16:creationId xmlns:a16="http://schemas.microsoft.com/office/drawing/2014/main" id="{8281D26D-2CDE-096E-232C-0510A172767B}"/>
                  </a:ext>
                </a:extLst>
              </p:cNvPr>
              <p:cNvSpPr txBox="1"/>
              <p:nvPr/>
            </p:nvSpPr>
            <p:spPr>
              <a:xfrm>
                <a:off x="3277622" y="3405887"/>
                <a:ext cx="1648208" cy="1019574"/>
              </a:xfrm>
              <a:prstGeom prst="rect">
                <a:avLst/>
              </a:prstGeom>
              <a:noFill/>
            </p:spPr>
            <p:txBody>
              <a:bodyPr wrap="none" rtlCol="0">
                <a:spAutoFit/>
              </a:bodyPr>
              <a:lstStyle/>
              <a:p>
                <a:pPr marL="0" marR="0" lvl="0" indent="0" algn="l" defTabSz="457200" rtl="0" eaLnBrk="1" fontAlgn="auto" latinLnBrk="0" hangingPunct="1">
                  <a:lnSpc>
                    <a:spcPct val="11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自分で税金を計算して</a:t>
                </a:r>
                <a:endParaRPr kumimoji="0" lang="en-US" altLang="ja-JP"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457200" rtl="0" eaLnBrk="1" fontAlgn="auto" latinLnBrk="0" hangingPunct="1">
                  <a:lnSpc>
                    <a:spcPct val="110000"/>
                  </a:lnSpc>
                  <a:spcBef>
                    <a:spcPts val="40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税務署に申告</a:t>
                </a:r>
                <a:endParaRPr kumimoji="0" lang="en-US" altLang="ja-JP"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457200" rtl="0" eaLnBrk="1" fontAlgn="auto" latinLnBrk="0" hangingPunct="1">
                  <a:lnSpc>
                    <a:spcPct val="130000"/>
                  </a:lnSpc>
                  <a:spcBef>
                    <a:spcPts val="0"/>
                  </a:spcBef>
                  <a:spcAft>
                    <a:spcPts val="0"/>
                  </a:spcAft>
                  <a:buClrTx/>
                  <a:buSzTx/>
                  <a:buFontTx/>
                  <a:buNone/>
                  <a:tabLst/>
                  <a:defRPr/>
                </a:pPr>
                <a:r>
                  <a:rPr kumimoji="0" lang="en-US" altLang="ja-JP" sz="11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a:t>
                </a:r>
                <a:r>
                  <a:rPr kumimoji="0" lang="ja-JP" altLang="en-US" sz="11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申し出ること）</a:t>
                </a:r>
                <a:r>
                  <a:rPr kumimoji="0"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し、</a:t>
                </a:r>
                <a:endParaRPr kumimoji="0" lang="en-US" altLang="ja-JP"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457200" rtl="0" eaLnBrk="1" fontAlgn="auto" latinLnBrk="0" hangingPunct="1">
                  <a:lnSpc>
                    <a:spcPct val="110000"/>
                  </a:lnSpc>
                  <a:spcBef>
                    <a:spcPts val="40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納めます </a:t>
                </a:r>
                <a:r>
                  <a:rPr kumimoji="0" lang="en-US" altLang="ja-JP" sz="11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a:t>
                </a:r>
                <a:r>
                  <a:rPr kumimoji="0" lang="ja-JP" altLang="en-US" sz="11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確定申告</a:t>
                </a:r>
                <a:r>
                  <a:rPr kumimoji="0" lang="en-US" altLang="ja-JP" sz="11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a:t>
                </a:r>
                <a:r>
                  <a:rPr kumimoji="0"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a:t>
                </a:r>
                <a:endParaRPr kumimoji="0" lang="en-US" altLang="ja-JP"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p:txBody>
          </p:sp>
          <p:sp>
            <p:nvSpPr>
              <p:cNvPr id="48" name="テキスト ボックス 47">
                <a:extLst>
                  <a:ext uri="{FF2B5EF4-FFF2-40B4-BE49-F238E27FC236}">
                    <a16:creationId xmlns:a16="http://schemas.microsoft.com/office/drawing/2014/main" id="{FBD694DC-B08C-DA40-B76A-4F7EBB12A528}"/>
                  </a:ext>
                </a:extLst>
              </p:cNvPr>
              <p:cNvSpPr txBox="1"/>
              <p:nvPr/>
            </p:nvSpPr>
            <p:spPr>
              <a:xfrm>
                <a:off x="3386166" y="3590813"/>
                <a:ext cx="471604" cy="1692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ja-JP" altLang="en-US" sz="5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ぜいむしょ</a:t>
                </a:r>
              </a:p>
            </p:txBody>
          </p:sp>
          <p:sp>
            <p:nvSpPr>
              <p:cNvPr id="49" name="テキスト ボックス 48">
                <a:extLst>
                  <a:ext uri="{FF2B5EF4-FFF2-40B4-BE49-F238E27FC236}">
                    <a16:creationId xmlns:a16="http://schemas.microsoft.com/office/drawing/2014/main" id="{38836DCE-77AC-2AC3-9C6E-316E94282FFB}"/>
                  </a:ext>
                </a:extLst>
              </p:cNvPr>
              <p:cNvSpPr txBox="1"/>
              <p:nvPr/>
            </p:nvSpPr>
            <p:spPr>
              <a:xfrm>
                <a:off x="3925174" y="3590813"/>
                <a:ext cx="391454" cy="1692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ja-JP" altLang="en-US" sz="5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しんこく</a:t>
                </a:r>
              </a:p>
            </p:txBody>
          </p:sp>
          <p:sp>
            <p:nvSpPr>
              <p:cNvPr id="50" name="テキスト ボックス 49">
                <a:extLst>
                  <a:ext uri="{FF2B5EF4-FFF2-40B4-BE49-F238E27FC236}">
                    <a16:creationId xmlns:a16="http://schemas.microsoft.com/office/drawing/2014/main" id="{7B11375E-3401-4D7E-5D9B-751EE8460C1D}"/>
                  </a:ext>
                </a:extLst>
              </p:cNvPr>
              <p:cNvSpPr txBox="1"/>
              <p:nvPr/>
            </p:nvSpPr>
            <p:spPr>
              <a:xfrm>
                <a:off x="4030346" y="4082804"/>
                <a:ext cx="612668" cy="1692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ja-JP" altLang="en-US" sz="5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かくていしんこく</a:t>
                </a:r>
              </a:p>
            </p:txBody>
          </p:sp>
          <p:sp>
            <p:nvSpPr>
              <p:cNvPr id="15" name="テキスト ボックス 14">
                <a:extLst>
                  <a:ext uri="{FF2B5EF4-FFF2-40B4-BE49-F238E27FC236}">
                    <a16:creationId xmlns:a16="http://schemas.microsoft.com/office/drawing/2014/main" id="{5E9B1889-B916-C1C7-4CC3-ACE14ABC23D1}"/>
                  </a:ext>
                </a:extLst>
              </p:cNvPr>
              <p:cNvSpPr txBox="1"/>
              <p:nvPr/>
            </p:nvSpPr>
            <p:spPr>
              <a:xfrm>
                <a:off x="3339518" y="3837028"/>
                <a:ext cx="282450" cy="1692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ja-JP" altLang="en-US" sz="5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もう</a:t>
                </a:r>
              </a:p>
            </p:txBody>
          </p:sp>
        </p:grpSp>
        <p:grpSp>
          <p:nvGrpSpPr>
            <p:cNvPr id="53" name="グループ化 52">
              <a:extLst>
                <a:ext uri="{FF2B5EF4-FFF2-40B4-BE49-F238E27FC236}">
                  <a16:creationId xmlns:a16="http://schemas.microsoft.com/office/drawing/2014/main" id="{D5F5F587-458B-932E-24B6-44B3C46B6FE8}"/>
                </a:ext>
              </a:extLst>
            </p:cNvPr>
            <p:cNvGrpSpPr/>
            <p:nvPr/>
          </p:nvGrpSpPr>
          <p:grpSpPr>
            <a:xfrm>
              <a:off x="6081549" y="3405887"/>
              <a:ext cx="1895071" cy="976999"/>
              <a:chOff x="6081549" y="3405887"/>
              <a:chExt cx="1895071" cy="976999"/>
            </a:xfrm>
          </p:grpSpPr>
          <p:sp>
            <p:nvSpPr>
              <p:cNvPr id="47" name="テキスト ボックス 46">
                <a:extLst>
                  <a:ext uri="{FF2B5EF4-FFF2-40B4-BE49-F238E27FC236}">
                    <a16:creationId xmlns:a16="http://schemas.microsoft.com/office/drawing/2014/main" id="{2249EDC1-6150-6979-5BE9-ED086A02A54A}"/>
                  </a:ext>
                </a:extLst>
              </p:cNvPr>
              <p:cNvSpPr txBox="1"/>
              <p:nvPr/>
            </p:nvSpPr>
            <p:spPr>
              <a:xfrm>
                <a:off x="6081549" y="3405887"/>
                <a:ext cx="1895071" cy="976999"/>
              </a:xfrm>
              <a:prstGeom prst="rect">
                <a:avLst/>
              </a:prstGeom>
              <a:noFill/>
            </p:spPr>
            <p:txBody>
              <a:bodyPr wrap="none" rtlCol="0">
                <a:spAutoFit/>
              </a:bodyPr>
              <a:lstStyle/>
              <a:p>
                <a:pPr marL="0" marR="0" lvl="0" indent="0" algn="l" defTabSz="457200" rtl="0" eaLnBrk="1" fontAlgn="auto" latinLnBrk="0" hangingPunct="1">
                  <a:lnSpc>
                    <a:spcPct val="11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会社は、社員から預かった</a:t>
                </a:r>
                <a:endParaRPr kumimoji="0" lang="en-US" altLang="ja-JP"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457200" rtl="0" eaLnBrk="1" fontAlgn="auto" latinLnBrk="0" hangingPunct="1">
                  <a:lnSpc>
                    <a:spcPct val="11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税金をまとめて</a:t>
                </a:r>
                <a:endParaRPr kumimoji="0" lang="en-US" altLang="ja-JP"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457200" rtl="0" eaLnBrk="1" fontAlgn="auto" latinLnBrk="0" hangingPunct="1">
                  <a:lnSpc>
                    <a:spcPct val="14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納めます</a:t>
                </a:r>
                <a:endParaRPr kumimoji="0" lang="en-US" altLang="ja-JP"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457200" rtl="0" eaLnBrk="1" fontAlgn="auto" latinLnBrk="0" hangingPunct="1">
                  <a:lnSpc>
                    <a:spcPct val="14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（源泉徴収）。</a:t>
                </a:r>
              </a:p>
            </p:txBody>
          </p:sp>
          <p:sp>
            <p:nvSpPr>
              <p:cNvPr id="52" name="テキスト ボックス 51">
                <a:extLst>
                  <a:ext uri="{FF2B5EF4-FFF2-40B4-BE49-F238E27FC236}">
                    <a16:creationId xmlns:a16="http://schemas.microsoft.com/office/drawing/2014/main" id="{C84A7C31-3A68-517C-CAD3-2C01A12953BC}"/>
                  </a:ext>
                </a:extLst>
              </p:cNvPr>
              <p:cNvSpPr txBox="1"/>
              <p:nvPr/>
            </p:nvSpPr>
            <p:spPr>
              <a:xfrm>
                <a:off x="6202668" y="4037474"/>
                <a:ext cx="732893" cy="1692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ja-JP" altLang="en-US" sz="5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げんせんちょうしゅう</a:t>
                </a:r>
              </a:p>
            </p:txBody>
          </p:sp>
        </p:grpSp>
      </p:grpSp>
      <p:grpSp>
        <p:nvGrpSpPr>
          <p:cNvPr id="104" name="グループ化 103">
            <a:extLst>
              <a:ext uri="{FF2B5EF4-FFF2-40B4-BE49-F238E27FC236}">
                <a16:creationId xmlns:a16="http://schemas.microsoft.com/office/drawing/2014/main" id="{473CC706-DACB-9BDD-5FD7-B82B1A1BCA6C}"/>
              </a:ext>
            </a:extLst>
          </p:cNvPr>
          <p:cNvGrpSpPr/>
          <p:nvPr/>
        </p:nvGrpSpPr>
        <p:grpSpPr>
          <a:xfrm>
            <a:off x="4877838" y="5148135"/>
            <a:ext cx="3589278" cy="1448586"/>
            <a:chOff x="5039206" y="4869320"/>
            <a:chExt cx="3589278" cy="1448586"/>
          </a:xfrm>
        </p:grpSpPr>
        <p:sp>
          <p:nvSpPr>
            <p:cNvPr id="13" name="正方形/長方形 12">
              <a:extLst>
                <a:ext uri="{FF2B5EF4-FFF2-40B4-BE49-F238E27FC236}">
                  <a16:creationId xmlns:a16="http://schemas.microsoft.com/office/drawing/2014/main" id="{A3AF282C-74F5-52E9-064D-5A2B33C035A3}"/>
                </a:ext>
              </a:extLst>
            </p:cNvPr>
            <p:cNvSpPr/>
            <p:nvPr/>
          </p:nvSpPr>
          <p:spPr bwMode="auto">
            <a:xfrm>
              <a:off x="5039206" y="4869320"/>
              <a:ext cx="2592000" cy="1440000"/>
            </a:xfrm>
            <a:prstGeom prst="rect">
              <a:avLst/>
            </a:prstGeom>
            <a:no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white"/>
                </a:solidFill>
                <a:effectLst/>
                <a:uLnTx/>
                <a:uFillTx/>
                <a:latin typeface="Arial"/>
                <a:ea typeface="HGPｺﾞｼｯｸE"/>
                <a:cs typeface="+mn-cs"/>
              </a:endParaRPr>
            </a:p>
          </p:txBody>
        </p:sp>
        <p:pic>
          <p:nvPicPr>
            <p:cNvPr id="26" name="図 25">
              <a:extLst>
                <a:ext uri="{FF2B5EF4-FFF2-40B4-BE49-F238E27FC236}">
                  <a16:creationId xmlns:a16="http://schemas.microsoft.com/office/drawing/2014/main" id="{11C0E3A5-8923-E381-137B-4C69FAAAE0D9}"/>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6660232" y="5227798"/>
              <a:ext cx="1968252" cy="1090108"/>
            </a:xfrm>
            <a:prstGeom prst="rect">
              <a:avLst/>
            </a:prstGeom>
          </p:spPr>
        </p:pic>
        <p:sp>
          <p:nvSpPr>
            <p:cNvPr id="55" name="正方形/長方形 54">
              <a:extLst>
                <a:ext uri="{FF2B5EF4-FFF2-40B4-BE49-F238E27FC236}">
                  <a16:creationId xmlns:a16="http://schemas.microsoft.com/office/drawing/2014/main" id="{C043D021-EE48-9053-F189-9DF5F2DA2E2A}"/>
                </a:ext>
              </a:extLst>
            </p:cNvPr>
            <p:cNvSpPr/>
            <p:nvPr/>
          </p:nvSpPr>
          <p:spPr bwMode="auto">
            <a:xfrm>
              <a:off x="5091569" y="4948063"/>
              <a:ext cx="1487626" cy="818832"/>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srgbClr val="0C98C4"/>
                  </a:solidFill>
                  <a:effectLst/>
                  <a:uLnTx/>
                  <a:uFillTx/>
                  <a:latin typeface="HGPｺﾞｼｯｸE" panose="020B0900000000000000" pitchFamily="50" charset="-128"/>
                  <a:ea typeface="HGPｺﾞｼｯｸE" panose="020B0900000000000000" pitchFamily="50" charset="-128"/>
                  <a:cs typeface="+mn-cs"/>
                </a:rPr>
                <a:t>都道府県</a:t>
              </a:r>
              <a:endParaRPr kumimoji="0" lang="en-US" altLang="ja-JP" sz="1600" b="0" i="0" u="none" strike="noStrike" kern="1200" cap="none" spc="0" normalizeH="0" baseline="0" noProof="0" dirty="0">
                <a:ln>
                  <a:noFill/>
                </a:ln>
                <a:solidFill>
                  <a:srgbClr val="0C98C4"/>
                </a:solidFill>
                <a:effectLst/>
                <a:uLnTx/>
                <a:uFillTx/>
                <a:latin typeface="HGPｺﾞｼｯｸE" panose="020B0900000000000000" pitchFamily="50" charset="-128"/>
                <a:ea typeface="HGPｺﾞｼｯｸE" panose="020B09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srgbClr val="0C98C4"/>
                  </a:solidFill>
                  <a:effectLst/>
                  <a:uLnTx/>
                  <a:uFillTx/>
                  <a:latin typeface="HGPｺﾞｼｯｸE" panose="020B0900000000000000" pitchFamily="50" charset="-128"/>
                  <a:ea typeface="HGPｺﾞｼｯｸE" panose="020B0900000000000000" pitchFamily="50" charset="-128"/>
                  <a:cs typeface="+mn-cs"/>
                </a:rPr>
                <a:t>市区町村</a:t>
              </a:r>
              <a:endParaRPr kumimoji="0" lang="en-US" altLang="ja-JP" sz="1600" b="0" i="0" u="none" strike="noStrike" kern="1200" cap="none" spc="0" normalizeH="0" baseline="0" noProof="0" dirty="0">
                <a:ln>
                  <a:noFill/>
                </a:ln>
                <a:solidFill>
                  <a:srgbClr val="0C98C4"/>
                </a:solidFill>
                <a:effectLst/>
                <a:uLnTx/>
                <a:uFillTx/>
                <a:latin typeface="HGPｺﾞｼｯｸE" panose="020B0900000000000000" pitchFamily="50" charset="-128"/>
                <a:ea typeface="HGPｺﾞｼｯｸE" panose="020B0900000000000000" pitchFamily="50" charset="-128"/>
                <a:cs typeface="+mn-cs"/>
              </a:endParaRPr>
            </a:p>
          </p:txBody>
        </p:sp>
        <p:pic>
          <p:nvPicPr>
            <p:cNvPr id="56" name="グラフィックス 55">
              <a:extLst>
                <a:ext uri="{FF2B5EF4-FFF2-40B4-BE49-F238E27FC236}">
                  <a16:creationId xmlns:a16="http://schemas.microsoft.com/office/drawing/2014/main" id="{18870002-732A-BB13-0DD3-D58B5118B0F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6200000">
              <a:off x="5726826" y="5206539"/>
              <a:ext cx="217112" cy="1184009"/>
            </a:xfrm>
            <a:prstGeom prst="rect">
              <a:avLst/>
            </a:prstGeom>
          </p:spPr>
        </p:pic>
        <p:sp>
          <p:nvSpPr>
            <p:cNvPr id="57" name="正方形/長方形 56">
              <a:extLst>
                <a:ext uri="{FF2B5EF4-FFF2-40B4-BE49-F238E27FC236}">
                  <a16:creationId xmlns:a16="http://schemas.microsoft.com/office/drawing/2014/main" id="{CE73DEE4-8EEB-A71C-BBAA-A6FB8A4A327D}"/>
                </a:ext>
              </a:extLst>
            </p:cNvPr>
            <p:cNvSpPr/>
            <p:nvPr/>
          </p:nvSpPr>
          <p:spPr bwMode="auto">
            <a:xfrm>
              <a:off x="5091569" y="5936248"/>
              <a:ext cx="1487626" cy="288357"/>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rgbClr val="0C98C4"/>
                  </a:solidFill>
                  <a:effectLst/>
                  <a:uLnTx/>
                  <a:uFillTx/>
                  <a:latin typeface="HGPｺﾞｼｯｸE" panose="020B0900000000000000" pitchFamily="50" charset="-128"/>
                  <a:ea typeface="HGPｺﾞｼｯｸE" panose="020B0900000000000000" pitchFamily="50" charset="-128"/>
                  <a:cs typeface="+mn-cs"/>
                </a:rPr>
                <a:t>（地方公共団体）</a:t>
              </a:r>
            </a:p>
          </p:txBody>
        </p:sp>
      </p:grpSp>
      <p:grpSp>
        <p:nvGrpSpPr>
          <p:cNvPr id="100" name="グループ化 99">
            <a:extLst>
              <a:ext uri="{FF2B5EF4-FFF2-40B4-BE49-F238E27FC236}">
                <a16:creationId xmlns:a16="http://schemas.microsoft.com/office/drawing/2014/main" id="{BC8812C9-9E78-88DE-805B-4C60B977DB7D}"/>
              </a:ext>
            </a:extLst>
          </p:cNvPr>
          <p:cNvGrpSpPr/>
          <p:nvPr/>
        </p:nvGrpSpPr>
        <p:grpSpPr>
          <a:xfrm>
            <a:off x="451232" y="4479401"/>
            <a:ext cx="1487626" cy="645301"/>
            <a:chOff x="451232" y="4200586"/>
            <a:chExt cx="1487626" cy="645301"/>
          </a:xfrm>
        </p:grpSpPr>
        <p:sp>
          <p:nvSpPr>
            <p:cNvPr id="82" name="矢印: 下 81">
              <a:extLst>
                <a:ext uri="{FF2B5EF4-FFF2-40B4-BE49-F238E27FC236}">
                  <a16:creationId xmlns:a16="http://schemas.microsoft.com/office/drawing/2014/main" id="{9328E988-F0A7-96C3-20D5-B9D7514580C8}"/>
                </a:ext>
              </a:extLst>
            </p:cNvPr>
            <p:cNvSpPr/>
            <p:nvPr/>
          </p:nvSpPr>
          <p:spPr>
            <a:xfrm>
              <a:off x="1612045" y="4200586"/>
              <a:ext cx="290866" cy="643350"/>
            </a:xfrm>
            <a:prstGeom prst="downArrow">
              <a:avLst>
                <a:gd name="adj1" fmla="val 50000"/>
                <a:gd name="adj2" fmla="val 52188"/>
              </a:avLst>
            </a:prstGeom>
            <a:solidFill>
              <a:srgbClr val="B0F27A"/>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Arial"/>
                <a:ea typeface="HGPｺﾞｼｯｸE"/>
                <a:cs typeface="+mn-cs"/>
              </a:endParaRPr>
            </a:p>
          </p:txBody>
        </p:sp>
        <p:sp>
          <p:nvSpPr>
            <p:cNvPr id="75" name="正方形/長方形 74">
              <a:extLst>
                <a:ext uri="{FF2B5EF4-FFF2-40B4-BE49-F238E27FC236}">
                  <a16:creationId xmlns:a16="http://schemas.microsoft.com/office/drawing/2014/main" id="{C7EA1A5D-ED8E-A9A6-4406-C638A45B53C6}"/>
                </a:ext>
              </a:extLst>
            </p:cNvPr>
            <p:cNvSpPr/>
            <p:nvPr/>
          </p:nvSpPr>
          <p:spPr bwMode="auto">
            <a:xfrm>
              <a:off x="451232" y="4413839"/>
              <a:ext cx="1487626" cy="432048"/>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srgbClr val="39B10F"/>
                  </a:solidFill>
                  <a:effectLst/>
                  <a:uLnTx/>
                  <a:uFillTx/>
                  <a:latin typeface="HGPｺﾞｼｯｸE" panose="020B0900000000000000" pitchFamily="50" charset="-128"/>
                  <a:ea typeface="HGPｺﾞｼｯｸE" panose="020B0900000000000000" pitchFamily="50" charset="-128"/>
                  <a:cs typeface="+mn-cs"/>
                </a:rPr>
                <a:t>消費税</a:t>
              </a:r>
            </a:p>
          </p:txBody>
        </p:sp>
      </p:grpSp>
      <p:grpSp>
        <p:nvGrpSpPr>
          <p:cNvPr id="103" name="グループ化 102">
            <a:extLst>
              <a:ext uri="{FF2B5EF4-FFF2-40B4-BE49-F238E27FC236}">
                <a16:creationId xmlns:a16="http://schemas.microsoft.com/office/drawing/2014/main" id="{543CD682-2F19-E31D-8268-8FDF96D66CDC}"/>
              </a:ext>
            </a:extLst>
          </p:cNvPr>
          <p:cNvGrpSpPr/>
          <p:nvPr/>
        </p:nvGrpSpPr>
        <p:grpSpPr>
          <a:xfrm>
            <a:off x="1356504" y="5148135"/>
            <a:ext cx="2823251" cy="1443355"/>
            <a:chOff x="1428224" y="4869320"/>
            <a:chExt cx="2823251" cy="1443355"/>
          </a:xfrm>
        </p:grpSpPr>
        <p:sp>
          <p:nvSpPr>
            <p:cNvPr id="12" name="正方形/長方形 11">
              <a:extLst>
                <a:ext uri="{FF2B5EF4-FFF2-40B4-BE49-F238E27FC236}">
                  <a16:creationId xmlns:a16="http://schemas.microsoft.com/office/drawing/2014/main" id="{7F4BBC29-4522-AA22-6966-9C962F67F1D4}"/>
                </a:ext>
              </a:extLst>
            </p:cNvPr>
            <p:cNvSpPr/>
            <p:nvPr/>
          </p:nvSpPr>
          <p:spPr bwMode="auto">
            <a:xfrm>
              <a:off x="1512794" y="4869320"/>
              <a:ext cx="2592000" cy="1440000"/>
            </a:xfrm>
            <a:prstGeom prst="rect">
              <a:avLst/>
            </a:prstGeom>
            <a:no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white"/>
                </a:solidFill>
                <a:effectLst/>
                <a:uLnTx/>
                <a:uFillTx/>
                <a:latin typeface="Arial"/>
                <a:ea typeface="HGPｺﾞｼｯｸE"/>
                <a:cs typeface="+mn-cs"/>
              </a:endParaRPr>
            </a:p>
          </p:txBody>
        </p:sp>
        <p:sp>
          <p:nvSpPr>
            <p:cNvPr id="54" name="正方形/長方形 53">
              <a:extLst>
                <a:ext uri="{FF2B5EF4-FFF2-40B4-BE49-F238E27FC236}">
                  <a16:creationId xmlns:a16="http://schemas.microsoft.com/office/drawing/2014/main" id="{2DB81C21-9740-3077-6920-1EEDCCC06936}"/>
                </a:ext>
              </a:extLst>
            </p:cNvPr>
            <p:cNvSpPr/>
            <p:nvPr/>
          </p:nvSpPr>
          <p:spPr bwMode="auto">
            <a:xfrm>
              <a:off x="1428224" y="5327483"/>
              <a:ext cx="1487626" cy="576533"/>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srgbClr val="0C98C4"/>
                  </a:solidFill>
                  <a:effectLst/>
                  <a:uLnTx/>
                  <a:uFillTx/>
                  <a:latin typeface="HGPｺﾞｼｯｸE" panose="020B0900000000000000" pitchFamily="50" charset="-128"/>
                  <a:ea typeface="HGPｺﾞｼｯｸE" panose="020B0900000000000000" pitchFamily="50" charset="-128"/>
                  <a:cs typeface="+mn-cs"/>
                </a:rPr>
                <a:t>税務署</a:t>
              </a:r>
              <a:endParaRPr kumimoji="0" lang="en-US" altLang="ja-JP" sz="2000" b="0" i="0" u="none" strike="noStrike" kern="1200" cap="none" spc="0" normalizeH="0" baseline="0" noProof="0" dirty="0">
                <a:ln>
                  <a:noFill/>
                </a:ln>
                <a:solidFill>
                  <a:srgbClr val="0C98C4"/>
                </a:solidFill>
                <a:effectLst/>
                <a:uLnTx/>
                <a:uFillTx/>
                <a:latin typeface="HGPｺﾞｼｯｸE" panose="020B0900000000000000" pitchFamily="50" charset="-128"/>
                <a:ea typeface="HGPｺﾞｼｯｸE" panose="020B09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srgbClr val="0C98C4"/>
                  </a:solidFill>
                  <a:effectLst/>
                  <a:uLnTx/>
                  <a:uFillTx/>
                  <a:latin typeface="HGPｺﾞｼｯｸE" panose="020B0900000000000000" pitchFamily="50" charset="-128"/>
                  <a:ea typeface="HGPｺﾞｼｯｸE" panose="020B0900000000000000" pitchFamily="50" charset="-128"/>
                  <a:cs typeface="+mn-cs"/>
                </a:rPr>
                <a:t>（国）</a:t>
              </a:r>
            </a:p>
          </p:txBody>
        </p:sp>
        <p:pic>
          <p:nvPicPr>
            <p:cNvPr id="28" name="図 27" descr="ダイアグラム&#10;&#10;自動的に生成された説明">
              <a:extLst>
                <a:ext uri="{FF2B5EF4-FFF2-40B4-BE49-F238E27FC236}">
                  <a16:creationId xmlns:a16="http://schemas.microsoft.com/office/drawing/2014/main" id="{876E5975-DD2D-67F0-AE31-7B698A54E05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15850" y="5013176"/>
              <a:ext cx="1335625" cy="1299499"/>
            </a:xfrm>
            <a:prstGeom prst="rect">
              <a:avLst/>
            </a:prstGeom>
          </p:spPr>
        </p:pic>
        <p:sp>
          <p:nvSpPr>
            <p:cNvPr id="17" name="正方形/長方形 16">
              <a:extLst>
                <a:ext uri="{FF2B5EF4-FFF2-40B4-BE49-F238E27FC236}">
                  <a16:creationId xmlns:a16="http://schemas.microsoft.com/office/drawing/2014/main" id="{F350A4FA-61CD-88E2-3B0C-E40E60D53CC8}"/>
                </a:ext>
              </a:extLst>
            </p:cNvPr>
            <p:cNvSpPr/>
            <p:nvPr/>
          </p:nvSpPr>
          <p:spPr bwMode="auto">
            <a:xfrm>
              <a:off x="1428224" y="5212950"/>
              <a:ext cx="1487626" cy="128895"/>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srgbClr val="0C98C4"/>
                  </a:solidFill>
                  <a:effectLst/>
                  <a:uLnTx/>
                  <a:uFillTx/>
                  <a:latin typeface="HGPｺﾞｼｯｸE" panose="020B0900000000000000" pitchFamily="50" charset="-128"/>
                  <a:ea typeface="HGPｺﾞｼｯｸE" panose="020B0900000000000000" pitchFamily="50" charset="-128"/>
                  <a:cs typeface="+mn-cs"/>
                </a:rPr>
                <a:t>ぜいむしょ</a:t>
              </a:r>
            </a:p>
          </p:txBody>
        </p:sp>
      </p:grpSp>
      <p:sp>
        <p:nvSpPr>
          <p:cNvPr id="3" name="テキスト ボックス 2">
            <a:extLst>
              <a:ext uri="{FF2B5EF4-FFF2-40B4-BE49-F238E27FC236}">
                <a16:creationId xmlns:a16="http://schemas.microsoft.com/office/drawing/2014/main" id="{3BF01144-A13C-07EC-550F-B2A4251C44E9}"/>
              </a:ext>
            </a:extLst>
          </p:cNvPr>
          <p:cNvSpPr txBox="1"/>
          <p:nvPr/>
        </p:nvSpPr>
        <p:spPr>
          <a:xfrm>
            <a:off x="3297789" y="4362058"/>
            <a:ext cx="295274" cy="1692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ja-JP" altLang="en-US" sz="5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おさ</a:t>
            </a:r>
          </a:p>
        </p:txBody>
      </p:sp>
      <p:sp>
        <p:nvSpPr>
          <p:cNvPr id="4" name="テキスト ボックス 3">
            <a:extLst>
              <a:ext uri="{FF2B5EF4-FFF2-40B4-BE49-F238E27FC236}">
                <a16:creationId xmlns:a16="http://schemas.microsoft.com/office/drawing/2014/main" id="{C1EFA153-28C9-9C29-9C24-62C2BE2EEBAE}"/>
              </a:ext>
            </a:extLst>
          </p:cNvPr>
          <p:cNvSpPr txBox="1"/>
          <p:nvPr/>
        </p:nvSpPr>
        <p:spPr>
          <a:xfrm>
            <a:off x="6101559" y="4065197"/>
            <a:ext cx="295274" cy="1692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ja-JP" altLang="en-US" sz="5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おさ</a:t>
            </a:r>
          </a:p>
        </p:txBody>
      </p:sp>
      <p:grpSp>
        <p:nvGrpSpPr>
          <p:cNvPr id="23" name="グループ化 22">
            <a:extLst>
              <a:ext uri="{FF2B5EF4-FFF2-40B4-BE49-F238E27FC236}">
                <a16:creationId xmlns:a16="http://schemas.microsoft.com/office/drawing/2014/main" id="{4B83C28A-2DB6-E15A-106A-DC06BFFB5CA3}"/>
              </a:ext>
            </a:extLst>
          </p:cNvPr>
          <p:cNvGrpSpPr/>
          <p:nvPr/>
        </p:nvGrpSpPr>
        <p:grpSpPr>
          <a:xfrm>
            <a:off x="259302" y="3250425"/>
            <a:ext cx="2842098" cy="1447658"/>
            <a:chOff x="259302" y="3250425"/>
            <a:chExt cx="2842098" cy="1447658"/>
          </a:xfrm>
        </p:grpSpPr>
        <p:grpSp>
          <p:nvGrpSpPr>
            <p:cNvPr id="98" name="グループ化 97">
              <a:extLst>
                <a:ext uri="{FF2B5EF4-FFF2-40B4-BE49-F238E27FC236}">
                  <a16:creationId xmlns:a16="http://schemas.microsoft.com/office/drawing/2014/main" id="{01A4A8D6-2CF7-2F9D-9F2A-B35B3B0C2676}"/>
                </a:ext>
              </a:extLst>
            </p:cNvPr>
            <p:cNvGrpSpPr/>
            <p:nvPr/>
          </p:nvGrpSpPr>
          <p:grpSpPr>
            <a:xfrm>
              <a:off x="259302" y="3250425"/>
              <a:ext cx="2842098" cy="1447658"/>
              <a:chOff x="259302" y="2971610"/>
              <a:chExt cx="2842098" cy="1447658"/>
            </a:xfrm>
          </p:grpSpPr>
          <p:sp>
            <p:nvSpPr>
              <p:cNvPr id="9" name="正方形/長方形 8">
                <a:extLst>
                  <a:ext uri="{FF2B5EF4-FFF2-40B4-BE49-F238E27FC236}">
                    <a16:creationId xmlns:a16="http://schemas.microsoft.com/office/drawing/2014/main" id="{C670C920-4D16-0558-CDBF-6E00C7F719F6}"/>
                  </a:ext>
                </a:extLst>
              </p:cNvPr>
              <p:cNvSpPr/>
              <p:nvPr/>
            </p:nvSpPr>
            <p:spPr bwMode="auto">
              <a:xfrm>
                <a:off x="259302" y="2971610"/>
                <a:ext cx="2592000" cy="1440000"/>
              </a:xfrm>
              <a:prstGeom prst="rect">
                <a:avLst/>
              </a:prstGeom>
              <a:solidFill>
                <a:schemeClr val="bg1"/>
              </a:solidFill>
              <a:ln w="22225">
                <a:solidFill>
                  <a:srgbClr val="39B10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white"/>
                  </a:solidFill>
                  <a:effectLst/>
                  <a:uLnTx/>
                  <a:uFillTx/>
                  <a:latin typeface="Arial"/>
                  <a:ea typeface="HGPｺﾞｼｯｸE"/>
                  <a:cs typeface="+mn-cs"/>
                </a:endParaRPr>
              </a:p>
            </p:txBody>
          </p:sp>
          <p:sp>
            <p:nvSpPr>
              <p:cNvPr id="37" name="四角形: 角を丸くする 36">
                <a:extLst>
                  <a:ext uri="{FF2B5EF4-FFF2-40B4-BE49-F238E27FC236}">
                    <a16:creationId xmlns:a16="http://schemas.microsoft.com/office/drawing/2014/main" id="{E91E3182-DF1B-FEA7-2FE0-DCB51759980A}"/>
                  </a:ext>
                </a:extLst>
              </p:cNvPr>
              <p:cNvSpPr/>
              <p:nvPr/>
            </p:nvSpPr>
            <p:spPr bwMode="auto">
              <a:xfrm>
                <a:off x="311150" y="3045761"/>
                <a:ext cx="945835" cy="259745"/>
              </a:xfrm>
              <a:prstGeom prst="roundRect">
                <a:avLst>
                  <a:gd name="adj" fmla="val 50000"/>
                </a:avLst>
              </a:prstGeom>
              <a:solidFill>
                <a:srgbClr val="44D01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お店</a:t>
                </a:r>
              </a:p>
            </p:txBody>
          </p:sp>
          <p:sp>
            <p:nvSpPr>
              <p:cNvPr id="44" name="テキスト ボックス 43">
                <a:extLst>
                  <a:ext uri="{FF2B5EF4-FFF2-40B4-BE49-F238E27FC236}">
                    <a16:creationId xmlns:a16="http://schemas.microsoft.com/office/drawing/2014/main" id="{E3D14268-2915-22B9-2FBE-C91CF4CA5763}"/>
                  </a:ext>
                </a:extLst>
              </p:cNvPr>
              <p:cNvSpPr txBox="1"/>
              <p:nvPr/>
            </p:nvSpPr>
            <p:spPr>
              <a:xfrm>
                <a:off x="259803" y="3405887"/>
                <a:ext cx="1431802" cy="676917"/>
              </a:xfrm>
              <a:prstGeom prst="rect">
                <a:avLst/>
              </a:prstGeom>
              <a:noFill/>
            </p:spPr>
            <p:txBody>
              <a:bodyPr wrap="none" rtlCol="0">
                <a:spAutoFit/>
              </a:bodyPr>
              <a:lstStyle/>
              <a:p>
                <a:pPr marL="0" marR="0" lvl="0" indent="0" algn="l" defTabSz="457200" rtl="0" eaLnBrk="1" fontAlgn="auto" latinLnBrk="0" hangingPunct="1">
                  <a:lnSpc>
                    <a:spcPct val="11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お店は、預かった</a:t>
                </a:r>
                <a:endParaRPr kumimoji="0" lang="en-US" altLang="ja-JP"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457200" rtl="0" eaLnBrk="1" fontAlgn="auto" latinLnBrk="0" hangingPunct="1">
                  <a:lnSpc>
                    <a:spcPct val="11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消費税を</a:t>
                </a:r>
                <a:endParaRPr kumimoji="0" lang="en-US" altLang="ja-JP"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457200" rtl="0" eaLnBrk="1" fontAlgn="auto" latinLnBrk="0" hangingPunct="1">
                  <a:lnSpc>
                    <a:spcPct val="11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まとめて納めます。</a:t>
                </a:r>
                <a:endParaRPr kumimoji="0" lang="en-US" altLang="ja-JP" sz="1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p:txBody>
          </p:sp>
          <p:pic>
            <p:nvPicPr>
              <p:cNvPr id="31" name="図 30" descr="図形, カレンダー&#10;&#10;自動的に生成された説明">
                <a:extLst>
                  <a:ext uri="{FF2B5EF4-FFF2-40B4-BE49-F238E27FC236}">
                    <a16:creationId xmlns:a16="http://schemas.microsoft.com/office/drawing/2014/main" id="{98E864FE-F5DE-6AC3-20B6-64E46071B54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680491" y="3501007"/>
                <a:ext cx="1420909" cy="918261"/>
              </a:xfrm>
              <a:prstGeom prst="rect">
                <a:avLst/>
              </a:prstGeom>
            </p:spPr>
          </p:pic>
        </p:grpSp>
        <p:sp>
          <p:nvSpPr>
            <p:cNvPr id="11" name="テキスト ボックス 10">
              <a:extLst>
                <a:ext uri="{FF2B5EF4-FFF2-40B4-BE49-F238E27FC236}">
                  <a16:creationId xmlns:a16="http://schemas.microsoft.com/office/drawing/2014/main" id="{F0CFD9CC-B1F7-7E8D-4A68-98287F8BB386}"/>
                </a:ext>
              </a:extLst>
            </p:cNvPr>
            <p:cNvSpPr txBox="1"/>
            <p:nvPr/>
          </p:nvSpPr>
          <p:spPr>
            <a:xfrm>
              <a:off x="828067" y="4038905"/>
              <a:ext cx="295274" cy="1692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ja-JP" altLang="en-US" sz="5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おさ</a:t>
              </a:r>
            </a:p>
          </p:txBody>
        </p:sp>
      </p:grpSp>
      <p:sp>
        <p:nvSpPr>
          <p:cNvPr id="19" name="テキスト ボックス 18">
            <a:extLst>
              <a:ext uri="{FF2B5EF4-FFF2-40B4-BE49-F238E27FC236}">
                <a16:creationId xmlns:a16="http://schemas.microsoft.com/office/drawing/2014/main" id="{F769790D-19F0-2565-9116-B229714CE72B}"/>
              </a:ext>
            </a:extLst>
          </p:cNvPr>
          <p:cNvSpPr txBox="1"/>
          <p:nvPr/>
        </p:nvSpPr>
        <p:spPr>
          <a:xfrm>
            <a:off x="122057" y="827593"/>
            <a:ext cx="2866490"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税金の流れと納め方</a:t>
            </a:r>
          </a:p>
        </p:txBody>
      </p:sp>
      <p:sp>
        <p:nvSpPr>
          <p:cNvPr id="22" name="テキスト ボックス 21">
            <a:extLst>
              <a:ext uri="{FF2B5EF4-FFF2-40B4-BE49-F238E27FC236}">
                <a16:creationId xmlns:a16="http://schemas.microsoft.com/office/drawing/2014/main" id="{11C95EBD-AA0C-86A4-1107-651FEEB4657B}"/>
              </a:ext>
            </a:extLst>
          </p:cNvPr>
          <p:cNvSpPr txBox="1"/>
          <p:nvPr/>
        </p:nvSpPr>
        <p:spPr>
          <a:xfrm>
            <a:off x="1909399" y="740397"/>
            <a:ext cx="381836"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ja-JP" altLang="en-US" sz="9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おさ</a:t>
            </a:r>
          </a:p>
        </p:txBody>
      </p:sp>
      <p:sp>
        <p:nvSpPr>
          <p:cNvPr id="71" name="テキスト ボックス 70">
            <a:extLst>
              <a:ext uri="{FF2B5EF4-FFF2-40B4-BE49-F238E27FC236}">
                <a16:creationId xmlns:a16="http://schemas.microsoft.com/office/drawing/2014/main" id="{2FD75887-E273-42A6-8D19-96CA2D2E3F61}"/>
              </a:ext>
            </a:extLst>
          </p:cNvPr>
          <p:cNvSpPr txBox="1"/>
          <p:nvPr/>
        </p:nvSpPr>
        <p:spPr>
          <a:xfrm>
            <a:off x="326582" y="2439550"/>
            <a:ext cx="346570" cy="1692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ja-JP" altLang="en-US" sz="5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しはら</a:t>
            </a:r>
          </a:p>
        </p:txBody>
      </p:sp>
    </p:spTree>
    <p:extLst>
      <p:ext uri="{BB962C8B-B14F-4D97-AF65-F5344CB8AC3E}">
        <p14:creationId xmlns:p14="http://schemas.microsoft.com/office/powerpoint/2010/main" val="3616116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fade">
                                      <p:cBhvr>
                                        <p:cTn id="12" dur="500"/>
                                        <p:tgtEl>
                                          <p:spTgt spid="9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100"/>
                                        </p:tgtEl>
                                        <p:attrNameLst>
                                          <p:attrName>style.visibility</p:attrName>
                                        </p:attrNameLst>
                                      </p:cBhvr>
                                      <p:to>
                                        <p:strVal val="visible"/>
                                      </p:to>
                                    </p:set>
                                    <p:animEffect transition="in" filter="wipe(up)">
                                      <p:cBhvr>
                                        <p:cTn id="23" dur="500"/>
                                        <p:tgtEl>
                                          <p:spTgt spid="100"/>
                                        </p:tgtEl>
                                      </p:cBhvr>
                                    </p:animEffect>
                                  </p:childTnLst>
                                </p:cTn>
                              </p:par>
                              <p:par>
                                <p:cTn id="24" presetID="22" presetClass="entr" presetSubtype="1" fill="hold" nodeType="withEffect">
                                  <p:stCondLst>
                                    <p:cond delay="0"/>
                                  </p:stCondLst>
                                  <p:childTnLst>
                                    <p:set>
                                      <p:cBhvr>
                                        <p:cTn id="25" dur="1" fill="hold">
                                          <p:stCondLst>
                                            <p:cond delay="0"/>
                                          </p:stCondLst>
                                        </p:cTn>
                                        <p:tgtEl>
                                          <p:spTgt spid="70"/>
                                        </p:tgtEl>
                                        <p:attrNameLst>
                                          <p:attrName>style.visibility</p:attrName>
                                        </p:attrNameLst>
                                      </p:cBhvr>
                                      <p:to>
                                        <p:strVal val="visible"/>
                                      </p:to>
                                    </p:set>
                                    <p:animEffect transition="in" filter="wipe(up)">
                                      <p:cBhvr>
                                        <p:cTn id="26" dur="500"/>
                                        <p:tgtEl>
                                          <p:spTgt spid="7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3"/>
                                        </p:tgtEl>
                                        <p:attrNameLst>
                                          <p:attrName>style.visibility</p:attrName>
                                        </p:attrNameLst>
                                      </p:cBhvr>
                                      <p:to>
                                        <p:strVal val="visible"/>
                                      </p:to>
                                    </p:set>
                                    <p:animEffect transition="in" filter="fade">
                                      <p:cBhvr>
                                        <p:cTn id="31" dur="500"/>
                                        <p:tgtEl>
                                          <p:spTgt spid="103"/>
                                        </p:tgtEl>
                                      </p:cBhvr>
                                    </p:animEffect>
                                  </p:childTnLst>
                                </p:cTn>
                              </p:par>
                              <p:par>
                                <p:cTn id="32" presetID="10" presetClass="entr" presetSubtype="0" fill="hold" nodeType="withEffect">
                                  <p:stCondLst>
                                    <p:cond delay="0"/>
                                  </p:stCondLst>
                                  <p:childTnLst>
                                    <p:set>
                                      <p:cBhvr>
                                        <p:cTn id="33" dur="1" fill="hold">
                                          <p:stCondLst>
                                            <p:cond delay="0"/>
                                          </p:stCondLst>
                                        </p:cTn>
                                        <p:tgtEl>
                                          <p:spTgt spid="104"/>
                                        </p:tgtEl>
                                        <p:attrNameLst>
                                          <p:attrName>style.visibility</p:attrName>
                                        </p:attrNameLst>
                                      </p:cBhvr>
                                      <p:to>
                                        <p:strVal val="visible"/>
                                      </p:to>
                                    </p:set>
                                    <p:animEffect transition="in" filter="fade">
                                      <p:cBhvr>
                                        <p:cTn id="34"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01AAD2-5C1F-1BA8-213A-5C2D9898EBEE}"/>
            </a:ext>
          </a:extLst>
        </p:cNvPr>
        <p:cNvGrpSpPr/>
        <p:nvPr/>
      </p:nvGrpSpPr>
      <p:grpSpPr>
        <a:xfrm>
          <a:off x="0" y="0"/>
          <a:ext cx="0" cy="0"/>
          <a:chOff x="0" y="0"/>
          <a:chExt cx="0" cy="0"/>
        </a:xfrm>
      </p:grpSpPr>
      <p:sp>
        <p:nvSpPr>
          <p:cNvPr id="11" name="スライド番号プレースホルダー 10">
            <a:extLst>
              <a:ext uri="{FF2B5EF4-FFF2-40B4-BE49-F238E27FC236}">
                <a16:creationId xmlns:a16="http://schemas.microsoft.com/office/drawing/2014/main" id="{3F9A4CBB-685F-A9A1-8B81-2F96B809957A}"/>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4FF24B8-A4B8-4B7E-AA3A-FE4BA14E6524}" type="slidenum">
              <a:rPr kumimoji="0" lang="en-US" altLang="ja-JP" sz="1200" b="0" i="0" u="none" strike="noStrike" kern="1200" cap="none" spc="0" normalizeH="0" baseline="0" noProof="0" smtClean="0">
                <a:ln>
                  <a:noFill/>
                </a:ln>
                <a:solidFill>
                  <a:prstClr val="white"/>
                </a:solidFill>
                <a:effectLst/>
                <a:uLnTx/>
                <a:uFillTx/>
                <a:latin typeface="Arial"/>
                <a:ea typeface="HGPｺﾞｼｯｸE"/>
                <a:cs typeface="+mn-cs"/>
              </a:rPr>
              <a:pPr marL="0" marR="0" lvl="0" indent="0" algn="ctr" defTabSz="457200" rtl="0" eaLnBrk="1" fontAlgn="auto" latinLnBrk="0" hangingPunct="1">
                <a:lnSpc>
                  <a:spcPct val="100000"/>
                </a:lnSpc>
                <a:spcBef>
                  <a:spcPts val="0"/>
                </a:spcBef>
                <a:spcAft>
                  <a:spcPts val="0"/>
                </a:spcAft>
                <a:buClrTx/>
                <a:buSzTx/>
                <a:buFontTx/>
                <a:buNone/>
                <a:tabLst/>
                <a:defRPr/>
              </a:pPr>
              <a:t>6</a:t>
            </a:fld>
            <a:endParaRPr kumimoji="0" lang="en-US" altLang="ja-JP" sz="1200" b="0" i="0" u="none" strike="noStrike" kern="1200" cap="none" spc="0" normalizeH="0" baseline="0" noProof="0">
              <a:ln>
                <a:noFill/>
              </a:ln>
              <a:solidFill>
                <a:prstClr val="white"/>
              </a:solidFill>
              <a:effectLst/>
              <a:uLnTx/>
              <a:uFillTx/>
              <a:latin typeface="Arial"/>
              <a:ea typeface="HGPｺﾞｼｯｸE"/>
              <a:cs typeface="+mn-cs"/>
            </a:endParaRPr>
          </a:p>
        </p:txBody>
      </p:sp>
      <p:pic>
        <p:nvPicPr>
          <p:cNvPr id="13" name="図 12">
            <a:extLst>
              <a:ext uri="{FF2B5EF4-FFF2-40B4-BE49-F238E27FC236}">
                <a16:creationId xmlns:a16="http://schemas.microsoft.com/office/drawing/2014/main" id="{315BC0B8-EDFD-2EC2-7AE4-7B8977540EA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79387" y="1593863"/>
            <a:ext cx="8785225" cy="4630596"/>
          </a:xfrm>
          <a:prstGeom prst="rect">
            <a:avLst/>
          </a:prstGeom>
        </p:spPr>
      </p:pic>
      <p:sp>
        <p:nvSpPr>
          <p:cNvPr id="15" name="テキスト ボックス 14">
            <a:extLst>
              <a:ext uri="{FF2B5EF4-FFF2-40B4-BE49-F238E27FC236}">
                <a16:creationId xmlns:a16="http://schemas.microsoft.com/office/drawing/2014/main" id="{BC2BF063-1AB4-E768-3856-146E28A5B241}"/>
              </a:ext>
            </a:extLst>
          </p:cNvPr>
          <p:cNvSpPr txBox="1"/>
          <p:nvPr/>
        </p:nvSpPr>
        <p:spPr>
          <a:xfrm>
            <a:off x="107504" y="845918"/>
            <a:ext cx="8935094" cy="727571"/>
          </a:xfrm>
          <a:prstGeom prst="rect">
            <a:avLst/>
          </a:prstGeom>
          <a:noFill/>
        </p:spPr>
        <p:txBody>
          <a:bodyPr wrap="square" rtlCol="0">
            <a:spAutoFit/>
          </a:bodyPr>
          <a:lstStyle/>
          <a:p>
            <a:pPr marL="0" marR="0" lvl="0" indent="0" algn="l" defTabSz="457200" rtl="0" eaLnBrk="1" fontAlgn="auto" latinLnBrk="0" hangingPunct="1">
              <a:lnSpc>
                <a:spcPct val="123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次の街の絵の中で、税金を使ってつくられたり、運営されたりしている施設はどれでしょう？</a:t>
            </a:r>
            <a:r>
              <a:rPr kumimoji="1" lang="ja-JP" altLang="en-US" sz="1800" b="0" i="0" u="none" strike="noStrike" kern="1200" cap="none" spc="0" normalizeH="0" baseline="0" noProof="0" dirty="0">
                <a:ln>
                  <a:noFill/>
                </a:ln>
                <a:solidFill>
                  <a:srgbClr val="FF0000"/>
                </a:solidFill>
                <a:effectLst/>
                <a:uLnTx/>
                <a:uFillTx/>
                <a:latin typeface="HGPｺﾞｼｯｸE" panose="020B0900000000000000" pitchFamily="50" charset="-128"/>
                <a:ea typeface="HGPｺﾞｼｯｸE" panose="020B0900000000000000" pitchFamily="50" charset="-128"/>
                <a:cs typeface="+mn-cs"/>
              </a:rPr>
              <a:t>四角の中の文字</a:t>
            </a:r>
            <a:r>
              <a:rPr kumimoji="1" lang="ja-JP" altLang="en-US" sz="18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を選んでみよう！  </a:t>
            </a:r>
          </a:p>
        </p:txBody>
      </p:sp>
      <p:sp>
        <p:nvSpPr>
          <p:cNvPr id="17" name="Text Box 12">
            <a:extLst>
              <a:ext uri="{FF2B5EF4-FFF2-40B4-BE49-F238E27FC236}">
                <a16:creationId xmlns:a16="http://schemas.microsoft.com/office/drawing/2014/main" id="{378EAFB9-3141-6D43-46BA-F817BB757BC7}"/>
              </a:ext>
            </a:extLst>
          </p:cNvPr>
          <p:cNvSpPr txBox="1">
            <a:spLocks noChangeArrowheads="1"/>
          </p:cNvSpPr>
          <p:nvPr/>
        </p:nvSpPr>
        <p:spPr bwMode="auto">
          <a:xfrm>
            <a:off x="843129" y="75788"/>
            <a:ext cx="59250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3200" b="0" i="0" u="none" strike="noStrike" kern="1200" cap="none" spc="0" normalizeH="0" baseline="0" noProof="0" dirty="0">
                <a:ln>
                  <a:noFill/>
                </a:ln>
                <a:solidFill>
                  <a:srgbClr val="FFFFFF"/>
                </a:solidFill>
                <a:effectLst/>
                <a:uLnTx/>
                <a:uFillTx/>
                <a:latin typeface="HGPｺﾞｼｯｸE" panose="020B0900000000000000" pitchFamily="50" charset="-128"/>
                <a:ea typeface="HGPｺﾞｼｯｸE" panose="020B0900000000000000" pitchFamily="50" charset="-128"/>
                <a:cs typeface="+mn-cs"/>
              </a:rPr>
              <a:t>税金は何のためにあるのだろうか</a:t>
            </a:r>
          </a:p>
        </p:txBody>
      </p:sp>
      <p:sp>
        <p:nvSpPr>
          <p:cNvPr id="19" name="正方形/長方形 18">
            <a:extLst>
              <a:ext uri="{FF2B5EF4-FFF2-40B4-BE49-F238E27FC236}">
                <a16:creationId xmlns:a16="http://schemas.microsoft.com/office/drawing/2014/main" id="{D7679277-6092-A3C7-949F-852EC7148B64}"/>
              </a:ext>
            </a:extLst>
          </p:cNvPr>
          <p:cNvSpPr/>
          <p:nvPr/>
        </p:nvSpPr>
        <p:spPr>
          <a:xfrm>
            <a:off x="2482746" y="1959686"/>
            <a:ext cx="759999" cy="363719"/>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sysClr val="windowText" lastClr="000000"/>
                </a:solidFill>
                <a:effectLst/>
                <a:uLnTx/>
                <a:uFillTx/>
                <a:latin typeface="HGPｺﾞｼｯｸE" panose="020B0900000000000000" pitchFamily="50" charset="-128"/>
                <a:ea typeface="HGPｺﾞｼｯｸE" panose="020B0900000000000000" pitchFamily="50" charset="-128"/>
                <a:cs typeface="+mn-cs"/>
              </a:rPr>
              <a:t>会社</a:t>
            </a:r>
            <a:endParaRPr kumimoji="1" lang="ja-JP" altLang="en-US" sz="2000" b="0" i="0" u="none" strike="noStrike" kern="1200" cap="none" spc="0" normalizeH="0" baseline="0" noProof="0" dirty="0">
              <a:ln>
                <a:noFill/>
              </a:ln>
              <a:solidFill>
                <a:sysClr val="windowText" lastClr="000000"/>
              </a:solidFill>
              <a:effectLst/>
              <a:uLnTx/>
              <a:uFillTx/>
              <a:latin typeface="HGPｺﾞｼｯｸE" panose="020B0900000000000000" pitchFamily="50" charset="-128"/>
              <a:ea typeface="HGPｺﾞｼｯｸE" panose="020B0900000000000000" pitchFamily="50" charset="-128"/>
              <a:cs typeface="+mn-cs"/>
            </a:endParaRPr>
          </a:p>
        </p:txBody>
      </p:sp>
      <p:sp>
        <p:nvSpPr>
          <p:cNvPr id="22" name="正方形/長方形 21">
            <a:extLst>
              <a:ext uri="{FF2B5EF4-FFF2-40B4-BE49-F238E27FC236}">
                <a16:creationId xmlns:a16="http://schemas.microsoft.com/office/drawing/2014/main" id="{4DE1C01A-E248-F75F-CD5A-8F7C35FBB53A}"/>
              </a:ext>
            </a:extLst>
          </p:cNvPr>
          <p:cNvSpPr/>
          <p:nvPr/>
        </p:nvSpPr>
        <p:spPr>
          <a:xfrm>
            <a:off x="5643721" y="3667595"/>
            <a:ext cx="764483"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sysClr val="windowText" lastClr="000000"/>
                </a:solidFill>
                <a:effectLst/>
                <a:uLnTx/>
                <a:uFillTx/>
                <a:latin typeface="HGPｺﾞｼｯｸE" panose="020B0900000000000000" pitchFamily="50" charset="-128"/>
                <a:ea typeface="HGPｺﾞｼｯｸE" panose="020B0900000000000000" pitchFamily="50" charset="-128"/>
                <a:cs typeface="+mn-cs"/>
              </a:rPr>
              <a:t>銀行</a:t>
            </a:r>
          </a:p>
        </p:txBody>
      </p:sp>
      <p:sp>
        <p:nvSpPr>
          <p:cNvPr id="20" name="正方形/長方形 19">
            <a:extLst>
              <a:ext uri="{FF2B5EF4-FFF2-40B4-BE49-F238E27FC236}">
                <a16:creationId xmlns:a16="http://schemas.microsoft.com/office/drawing/2014/main" id="{3762CB1D-0FD4-6F48-6894-D04E3E0F8281}"/>
              </a:ext>
            </a:extLst>
          </p:cNvPr>
          <p:cNvSpPr/>
          <p:nvPr/>
        </p:nvSpPr>
        <p:spPr>
          <a:xfrm>
            <a:off x="6964217" y="2265958"/>
            <a:ext cx="1476010"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sysClr val="windowText" lastClr="000000"/>
                </a:solidFill>
                <a:effectLst/>
                <a:uLnTx/>
                <a:uFillTx/>
                <a:latin typeface="HGPｺﾞｼｯｸE" panose="020B0900000000000000" pitchFamily="50" charset="-128"/>
                <a:ea typeface="HGPｺﾞｼｯｸE" panose="020B0900000000000000" pitchFamily="50" charset="-128"/>
                <a:cs typeface="+mn-cs"/>
              </a:rPr>
              <a:t>ごみ処理場</a:t>
            </a:r>
          </a:p>
        </p:txBody>
      </p:sp>
      <p:sp>
        <p:nvSpPr>
          <p:cNvPr id="23" name="正方形/長方形 22">
            <a:extLst>
              <a:ext uri="{FF2B5EF4-FFF2-40B4-BE49-F238E27FC236}">
                <a16:creationId xmlns:a16="http://schemas.microsoft.com/office/drawing/2014/main" id="{9B7741CE-5799-43AC-CA42-B412E86150FA}"/>
              </a:ext>
            </a:extLst>
          </p:cNvPr>
          <p:cNvSpPr/>
          <p:nvPr/>
        </p:nvSpPr>
        <p:spPr>
          <a:xfrm>
            <a:off x="4087108" y="5745989"/>
            <a:ext cx="764483"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sysClr val="windowText" lastClr="000000"/>
                </a:solidFill>
                <a:effectLst/>
                <a:uLnTx/>
                <a:uFillTx/>
                <a:latin typeface="HGPｺﾞｼｯｸE" panose="020B0900000000000000" pitchFamily="50" charset="-128"/>
                <a:ea typeface="HGPｺﾞｼｯｸE" panose="020B0900000000000000" pitchFamily="50" charset="-128"/>
                <a:cs typeface="+mn-cs"/>
              </a:rPr>
              <a:t>公園</a:t>
            </a:r>
          </a:p>
        </p:txBody>
      </p:sp>
      <p:sp>
        <p:nvSpPr>
          <p:cNvPr id="24" name="正方形/長方形 23">
            <a:extLst>
              <a:ext uri="{FF2B5EF4-FFF2-40B4-BE49-F238E27FC236}">
                <a16:creationId xmlns:a16="http://schemas.microsoft.com/office/drawing/2014/main" id="{E246F415-E9C0-EA88-2388-89113FF62A27}"/>
              </a:ext>
            </a:extLst>
          </p:cNvPr>
          <p:cNvSpPr/>
          <p:nvPr/>
        </p:nvSpPr>
        <p:spPr>
          <a:xfrm>
            <a:off x="871265" y="2419567"/>
            <a:ext cx="1399042"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sysClr val="windowText" lastClr="000000"/>
                </a:solidFill>
                <a:effectLst/>
                <a:uLnTx/>
                <a:uFillTx/>
                <a:latin typeface="HGPｺﾞｼｯｸE" panose="020B0900000000000000" pitchFamily="50" charset="-128"/>
                <a:ea typeface="HGPｺﾞｼｯｸE" panose="020B0900000000000000" pitchFamily="50" charset="-128"/>
                <a:cs typeface="+mn-cs"/>
              </a:rPr>
              <a:t>市民病院</a:t>
            </a:r>
          </a:p>
        </p:txBody>
      </p:sp>
      <p:sp>
        <p:nvSpPr>
          <p:cNvPr id="25" name="正方形/長方形 24">
            <a:extLst>
              <a:ext uri="{FF2B5EF4-FFF2-40B4-BE49-F238E27FC236}">
                <a16:creationId xmlns:a16="http://schemas.microsoft.com/office/drawing/2014/main" id="{13DCF08E-C4C7-3D3B-CEE7-B47015EF65CA}"/>
              </a:ext>
            </a:extLst>
          </p:cNvPr>
          <p:cNvSpPr/>
          <p:nvPr/>
        </p:nvSpPr>
        <p:spPr>
          <a:xfrm>
            <a:off x="4055896" y="2844678"/>
            <a:ext cx="983638"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sysClr val="windowText" lastClr="000000"/>
                </a:solidFill>
                <a:effectLst/>
                <a:uLnTx/>
                <a:uFillTx/>
                <a:latin typeface="HGPｺﾞｼｯｸE" panose="020B0900000000000000" pitchFamily="50" charset="-128"/>
                <a:ea typeface="HGPｺﾞｼｯｸE" panose="020B0900000000000000" pitchFamily="50" charset="-128"/>
                <a:cs typeface="+mn-cs"/>
              </a:rPr>
              <a:t>小学校</a:t>
            </a:r>
          </a:p>
        </p:txBody>
      </p:sp>
      <p:sp>
        <p:nvSpPr>
          <p:cNvPr id="26" name="正方形/長方形 25">
            <a:extLst>
              <a:ext uri="{FF2B5EF4-FFF2-40B4-BE49-F238E27FC236}">
                <a16:creationId xmlns:a16="http://schemas.microsoft.com/office/drawing/2014/main" id="{50818B6B-A93E-42B2-E63C-7488E08A67F3}"/>
              </a:ext>
            </a:extLst>
          </p:cNvPr>
          <p:cNvSpPr/>
          <p:nvPr/>
        </p:nvSpPr>
        <p:spPr>
          <a:xfrm>
            <a:off x="2595494" y="3967939"/>
            <a:ext cx="983638"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sysClr val="windowText" lastClr="000000"/>
                </a:solidFill>
                <a:effectLst/>
                <a:uLnTx/>
                <a:uFillTx/>
                <a:latin typeface="HGPｺﾞｼｯｸE" panose="020B0900000000000000" pitchFamily="50" charset="-128"/>
                <a:ea typeface="HGPｺﾞｼｯｸE" panose="020B0900000000000000" pitchFamily="50" charset="-128"/>
                <a:cs typeface="+mn-cs"/>
              </a:rPr>
              <a:t>信号機</a:t>
            </a:r>
          </a:p>
        </p:txBody>
      </p:sp>
      <p:sp>
        <p:nvSpPr>
          <p:cNvPr id="27" name="正方形/長方形 26">
            <a:extLst>
              <a:ext uri="{FF2B5EF4-FFF2-40B4-BE49-F238E27FC236}">
                <a16:creationId xmlns:a16="http://schemas.microsoft.com/office/drawing/2014/main" id="{99010B5A-9F9F-1833-52C3-903CF139F049}"/>
              </a:ext>
            </a:extLst>
          </p:cNvPr>
          <p:cNvSpPr/>
          <p:nvPr/>
        </p:nvSpPr>
        <p:spPr>
          <a:xfrm>
            <a:off x="6485627" y="4518620"/>
            <a:ext cx="983638"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sysClr val="windowText" lastClr="000000"/>
                </a:solidFill>
                <a:effectLst/>
                <a:uLnTx/>
                <a:uFillTx/>
                <a:latin typeface="HGPｺﾞｼｯｸE" panose="020B0900000000000000" pitchFamily="50" charset="-128"/>
                <a:ea typeface="HGPｺﾞｼｯｸE" panose="020B0900000000000000" pitchFamily="50" charset="-128"/>
                <a:cs typeface="+mn-cs"/>
              </a:rPr>
              <a:t>市役所</a:t>
            </a:r>
          </a:p>
        </p:txBody>
      </p:sp>
      <p:sp>
        <p:nvSpPr>
          <p:cNvPr id="28" name="正方形/長方形 27">
            <a:extLst>
              <a:ext uri="{FF2B5EF4-FFF2-40B4-BE49-F238E27FC236}">
                <a16:creationId xmlns:a16="http://schemas.microsoft.com/office/drawing/2014/main" id="{98D94A43-DEB8-96AB-2410-CAABF8847F43}"/>
              </a:ext>
            </a:extLst>
          </p:cNvPr>
          <p:cNvSpPr/>
          <p:nvPr/>
        </p:nvSpPr>
        <p:spPr>
          <a:xfrm>
            <a:off x="7581918" y="5732661"/>
            <a:ext cx="764483"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sysClr val="windowText" lastClr="000000"/>
                </a:solidFill>
                <a:effectLst/>
                <a:uLnTx/>
                <a:uFillTx/>
                <a:latin typeface="HGPｺﾞｼｯｸE" panose="020B0900000000000000" pitchFamily="50" charset="-128"/>
                <a:ea typeface="HGPｺﾞｼｯｸE" panose="020B0900000000000000" pitchFamily="50" charset="-128"/>
                <a:cs typeface="+mn-cs"/>
              </a:rPr>
              <a:t>交番</a:t>
            </a:r>
          </a:p>
        </p:txBody>
      </p:sp>
      <p:sp>
        <p:nvSpPr>
          <p:cNvPr id="30" name="正方形/長方形 29">
            <a:extLst>
              <a:ext uri="{FF2B5EF4-FFF2-40B4-BE49-F238E27FC236}">
                <a16:creationId xmlns:a16="http://schemas.microsoft.com/office/drawing/2014/main" id="{FDB14D34-A401-FB48-FA69-C92984545A96}"/>
              </a:ext>
            </a:extLst>
          </p:cNvPr>
          <p:cNvSpPr/>
          <p:nvPr/>
        </p:nvSpPr>
        <p:spPr>
          <a:xfrm>
            <a:off x="548933" y="5719104"/>
            <a:ext cx="1224136"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sysClr val="windowText" lastClr="000000"/>
                </a:solidFill>
                <a:effectLst/>
                <a:uLnTx/>
                <a:uFillTx/>
                <a:latin typeface="HGPｺﾞｼｯｸE" panose="020B0900000000000000" pitchFamily="50" charset="-128"/>
                <a:ea typeface="HGPｺﾞｼｯｸE" panose="020B0900000000000000" pitchFamily="50" charset="-128"/>
                <a:cs typeface="+mn-cs"/>
              </a:rPr>
              <a:t>コンビニ</a:t>
            </a:r>
          </a:p>
        </p:txBody>
      </p:sp>
      <p:sp>
        <p:nvSpPr>
          <p:cNvPr id="31" name="正方形/長方形 30">
            <a:extLst>
              <a:ext uri="{FF2B5EF4-FFF2-40B4-BE49-F238E27FC236}">
                <a16:creationId xmlns:a16="http://schemas.microsoft.com/office/drawing/2014/main" id="{1E7B8363-5B03-96A9-D6FC-FA949C036A39}"/>
              </a:ext>
            </a:extLst>
          </p:cNvPr>
          <p:cNvSpPr/>
          <p:nvPr/>
        </p:nvSpPr>
        <p:spPr>
          <a:xfrm>
            <a:off x="309963" y="3672832"/>
            <a:ext cx="1399042"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sysClr val="windowText" lastClr="000000"/>
                </a:solidFill>
                <a:effectLst/>
                <a:uLnTx/>
                <a:uFillTx/>
                <a:latin typeface="HGPｺﾞｼｯｸE" panose="020B0900000000000000" pitchFamily="50" charset="-128"/>
                <a:ea typeface="HGPｺﾞｼｯｸE" panose="020B0900000000000000" pitchFamily="50" charset="-128"/>
                <a:cs typeface="+mn-cs"/>
              </a:rPr>
              <a:t>レストラン</a:t>
            </a:r>
          </a:p>
        </p:txBody>
      </p:sp>
      <p:sp>
        <p:nvSpPr>
          <p:cNvPr id="2" name="テキスト ボックス 1">
            <a:extLst>
              <a:ext uri="{FF2B5EF4-FFF2-40B4-BE49-F238E27FC236}">
                <a16:creationId xmlns:a16="http://schemas.microsoft.com/office/drawing/2014/main" id="{818B188A-9AAF-0695-5A82-6976FA5F9E94}"/>
              </a:ext>
            </a:extLst>
          </p:cNvPr>
          <p:cNvSpPr txBox="1"/>
          <p:nvPr/>
        </p:nvSpPr>
        <p:spPr>
          <a:xfrm>
            <a:off x="6745652" y="770803"/>
            <a:ext cx="463588" cy="21544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しせつ</a:t>
            </a:r>
          </a:p>
        </p:txBody>
      </p:sp>
      <p:sp>
        <p:nvSpPr>
          <p:cNvPr id="3" name="テキスト ボックス 2">
            <a:extLst>
              <a:ext uri="{FF2B5EF4-FFF2-40B4-BE49-F238E27FC236}">
                <a16:creationId xmlns:a16="http://schemas.microsoft.com/office/drawing/2014/main" id="{FBE6D370-6EE9-CDD8-097A-D993B85A6BE8}"/>
              </a:ext>
            </a:extLst>
          </p:cNvPr>
          <p:cNvSpPr txBox="1"/>
          <p:nvPr/>
        </p:nvSpPr>
        <p:spPr>
          <a:xfrm>
            <a:off x="7093207" y="6393693"/>
            <a:ext cx="1274822" cy="288669"/>
          </a:xfrm>
          <a:prstGeom prst="rect">
            <a:avLst/>
          </a:prstGeom>
          <a:solidFill>
            <a:srgbClr val="F25044"/>
          </a:solidFill>
          <a:effectLst/>
          <a:scene3d>
            <a:camera prst="orthographicFront"/>
            <a:lightRig rig="threePt" dir="t"/>
          </a:scene3d>
          <a:sp3d prstMaterial="metal"/>
        </p:spPr>
        <p:txBody>
          <a:bodyPr wrap="square" rtlCol="0">
            <a:spAutoFit/>
          </a:bodyPr>
          <a:lstStyle/>
          <a:p>
            <a:pPr marL="0" marR="0" lvl="0" indent="0" algn="ctr" defTabSz="457200" rtl="0" eaLnBrk="1" fontAlgn="auto" latinLnBrk="0" hangingPunct="1">
              <a:lnSpc>
                <a:spcPct val="123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全ての答えは </a:t>
            </a:r>
            <a:r>
              <a:rPr kumimoji="1" lang="ja-JP" altLang="en-US" sz="9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a:t>
            </a:r>
            <a:r>
              <a:rPr kumimoji="1" lang="ja-JP" altLang="en-US" sz="12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 </a:t>
            </a:r>
          </a:p>
        </p:txBody>
      </p:sp>
      <p:sp>
        <p:nvSpPr>
          <p:cNvPr id="4" name="円: 塗りつぶしなし 3">
            <a:extLst>
              <a:ext uri="{FF2B5EF4-FFF2-40B4-BE49-F238E27FC236}">
                <a16:creationId xmlns:a16="http://schemas.microsoft.com/office/drawing/2014/main" id="{239EF921-6AAD-7C9A-B418-69EE3545C12A}"/>
              </a:ext>
            </a:extLst>
          </p:cNvPr>
          <p:cNvSpPr/>
          <p:nvPr/>
        </p:nvSpPr>
        <p:spPr>
          <a:xfrm>
            <a:off x="2749901" y="3234338"/>
            <a:ext cx="674823" cy="674823"/>
          </a:xfrm>
          <a:prstGeom prst="donut">
            <a:avLst>
              <a:gd name="adj" fmla="val 8487"/>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a:ea typeface="HGPｺﾞｼｯｸE"/>
              <a:cs typeface="+mn-cs"/>
            </a:endParaRPr>
          </a:p>
        </p:txBody>
      </p:sp>
      <p:sp>
        <p:nvSpPr>
          <p:cNvPr id="5" name="円: 塗りつぶしなし 4">
            <a:extLst>
              <a:ext uri="{FF2B5EF4-FFF2-40B4-BE49-F238E27FC236}">
                <a16:creationId xmlns:a16="http://schemas.microsoft.com/office/drawing/2014/main" id="{9AEA9AE0-2D6B-36B4-EFAC-9774FEBD1A1F}"/>
              </a:ext>
            </a:extLst>
          </p:cNvPr>
          <p:cNvSpPr/>
          <p:nvPr/>
        </p:nvSpPr>
        <p:spPr>
          <a:xfrm>
            <a:off x="4055896" y="3570828"/>
            <a:ext cx="975961" cy="975961"/>
          </a:xfrm>
          <a:prstGeom prst="donut">
            <a:avLst>
              <a:gd name="adj" fmla="val 10114"/>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a:ea typeface="HGPｺﾞｼｯｸE"/>
              <a:cs typeface="+mn-cs"/>
            </a:endParaRPr>
          </a:p>
        </p:txBody>
      </p:sp>
      <p:sp>
        <p:nvSpPr>
          <p:cNvPr id="6" name="円: 塗りつぶしなし 5">
            <a:extLst>
              <a:ext uri="{FF2B5EF4-FFF2-40B4-BE49-F238E27FC236}">
                <a16:creationId xmlns:a16="http://schemas.microsoft.com/office/drawing/2014/main" id="{11E86B51-6293-62B9-FB0B-26C0233576AC}"/>
              </a:ext>
            </a:extLst>
          </p:cNvPr>
          <p:cNvSpPr/>
          <p:nvPr/>
        </p:nvSpPr>
        <p:spPr>
          <a:xfrm>
            <a:off x="6204812" y="2396883"/>
            <a:ext cx="674823" cy="674823"/>
          </a:xfrm>
          <a:prstGeom prst="donut">
            <a:avLst>
              <a:gd name="adj" fmla="val 10397"/>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a:ea typeface="HGPｺﾞｼｯｸE"/>
              <a:cs typeface="+mn-cs"/>
            </a:endParaRPr>
          </a:p>
        </p:txBody>
      </p:sp>
      <p:sp>
        <p:nvSpPr>
          <p:cNvPr id="8" name="円: 塗りつぶしなし 7">
            <a:extLst>
              <a:ext uri="{FF2B5EF4-FFF2-40B4-BE49-F238E27FC236}">
                <a16:creationId xmlns:a16="http://schemas.microsoft.com/office/drawing/2014/main" id="{63D2A3B2-1229-DE70-B2DB-193CE9A7EF4F}"/>
              </a:ext>
            </a:extLst>
          </p:cNvPr>
          <p:cNvSpPr/>
          <p:nvPr/>
        </p:nvSpPr>
        <p:spPr>
          <a:xfrm>
            <a:off x="4028865" y="4843459"/>
            <a:ext cx="822726" cy="822726"/>
          </a:xfrm>
          <a:prstGeom prst="donut">
            <a:avLst>
              <a:gd name="adj" fmla="val 8510"/>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a:ea typeface="HGPｺﾞｼｯｸE"/>
              <a:cs typeface="+mn-cs"/>
            </a:endParaRPr>
          </a:p>
        </p:txBody>
      </p:sp>
      <p:sp>
        <p:nvSpPr>
          <p:cNvPr id="9" name="円: 塗りつぶしなし 8">
            <a:extLst>
              <a:ext uri="{FF2B5EF4-FFF2-40B4-BE49-F238E27FC236}">
                <a16:creationId xmlns:a16="http://schemas.microsoft.com/office/drawing/2014/main" id="{5C8949AC-FD5E-EC28-B33B-8B7BEF5FC5F4}"/>
              </a:ext>
            </a:extLst>
          </p:cNvPr>
          <p:cNvSpPr/>
          <p:nvPr/>
        </p:nvSpPr>
        <p:spPr>
          <a:xfrm>
            <a:off x="7087746" y="3545365"/>
            <a:ext cx="973828" cy="973828"/>
          </a:xfrm>
          <a:prstGeom prst="donut">
            <a:avLst>
              <a:gd name="adj" fmla="val 9149"/>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a:ea typeface="HGPｺﾞｼｯｸE"/>
              <a:cs typeface="+mn-cs"/>
            </a:endParaRPr>
          </a:p>
        </p:txBody>
      </p:sp>
      <p:sp>
        <p:nvSpPr>
          <p:cNvPr id="10" name="円: 塗りつぶしなし 9">
            <a:extLst>
              <a:ext uri="{FF2B5EF4-FFF2-40B4-BE49-F238E27FC236}">
                <a16:creationId xmlns:a16="http://schemas.microsoft.com/office/drawing/2014/main" id="{FE3E4BBE-6BE4-CA97-30BE-1953A968873A}"/>
              </a:ext>
            </a:extLst>
          </p:cNvPr>
          <p:cNvSpPr/>
          <p:nvPr/>
        </p:nvSpPr>
        <p:spPr>
          <a:xfrm>
            <a:off x="1482647" y="2943795"/>
            <a:ext cx="674823" cy="674823"/>
          </a:xfrm>
          <a:prstGeom prst="donut">
            <a:avLst>
              <a:gd name="adj" fmla="val 9679"/>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a:ea typeface="HGPｺﾞｼｯｸE"/>
              <a:cs typeface="+mn-cs"/>
            </a:endParaRPr>
          </a:p>
        </p:txBody>
      </p:sp>
      <p:sp>
        <p:nvSpPr>
          <p:cNvPr id="12" name="十字形 11">
            <a:extLst>
              <a:ext uri="{FF2B5EF4-FFF2-40B4-BE49-F238E27FC236}">
                <a16:creationId xmlns:a16="http://schemas.microsoft.com/office/drawing/2014/main" id="{9E8A168B-9BFA-45C0-F89B-450D8069D04C}"/>
              </a:ext>
            </a:extLst>
          </p:cNvPr>
          <p:cNvSpPr/>
          <p:nvPr/>
        </p:nvSpPr>
        <p:spPr>
          <a:xfrm rot="18900000">
            <a:off x="2476091" y="2393117"/>
            <a:ext cx="759999" cy="759999"/>
          </a:xfrm>
          <a:prstGeom prst="plus">
            <a:avLst>
              <a:gd name="adj" fmla="val 45473"/>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HGPｺﾞｼｯｸE"/>
              <a:cs typeface="+mn-cs"/>
            </a:endParaRPr>
          </a:p>
        </p:txBody>
      </p:sp>
      <p:sp>
        <p:nvSpPr>
          <p:cNvPr id="14" name="十字形 13">
            <a:extLst>
              <a:ext uri="{FF2B5EF4-FFF2-40B4-BE49-F238E27FC236}">
                <a16:creationId xmlns:a16="http://schemas.microsoft.com/office/drawing/2014/main" id="{44C9F17A-795B-8DE5-0524-84CD5246F9B6}"/>
              </a:ext>
            </a:extLst>
          </p:cNvPr>
          <p:cNvSpPr/>
          <p:nvPr/>
        </p:nvSpPr>
        <p:spPr>
          <a:xfrm rot="18900000">
            <a:off x="1190786" y="4009326"/>
            <a:ext cx="759999" cy="759999"/>
          </a:xfrm>
          <a:prstGeom prst="plus">
            <a:avLst>
              <a:gd name="adj" fmla="val 45473"/>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HGPｺﾞｼｯｸE"/>
              <a:cs typeface="+mn-cs"/>
            </a:endParaRPr>
          </a:p>
        </p:txBody>
      </p:sp>
      <p:sp>
        <p:nvSpPr>
          <p:cNvPr id="16" name="十字形 15">
            <a:extLst>
              <a:ext uri="{FF2B5EF4-FFF2-40B4-BE49-F238E27FC236}">
                <a16:creationId xmlns:a16="http://schemas.microsoft.com/office/drawing/2014/main" id="{F4928144-9E69-98B8-E83F-50E41EA54BFF}"/>
              </a:ext>
            </a:extLst>
          </p:cNvPr>
          <p:cNvSpPr/>
          <p:nvPr/>
        </p:nvSpPr>
        <p:spPr>
          <a:xfrm rot="18900000">
            <a:off x="984907" y="4828589"/>
            <a:ext cx="759999" cy="759999"/>
          </a:xfrm>
          <a:prstGeom prst="plus">
            <a:avLst>
              <a:gd name="adj" fmla="val 45473"/>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HGPｺﾞｼｯｸE"/>
              <a:cs typeface="+mn-cs"/>
            </a:endParaRPr>
          </a:p>
        </p:txBody>
      </p:sp>
      <p:sp>
        <p:nvSpPr>
          <p:cNvPr id="18" name="十字形 17">
            <a:extLst>
              <a:ext uri="{FF2B5EF4-FFF2-40B4-BE49-F238E27FC236}">
                <a16:creationId xmlns:a16="http://schemas.microsoft.com/office/drawing/2014/main" id="{1B0E4614-A927-519D-07C2-F3CADFAC656B}"/>
              </a:ext>
            </a:extLst>
          </p:cNvPr>
          <p:cNvSpPr/>
          <p:nvPr/>
        </p:nvSpPr>
        <p:spPr>
          <a:xfrm rot="18900000">
            <a:off x="6149508" y="3230988"/>
            <a:ext cx="648373" cy="648373"/>
          </a:xfrm>
          <a:prstGeom prst="plus">
            <a:avLst>
              <a:gd name="adj" fmla="val 42869"/>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HGPｺﾞｼｯｸE"/>
              <a:cs typeface="+mn-cs"/>
            </a:endParaRPr>
          </a:p>
        </p:txBody>
      </p:sp>
      <p:sp>
        <p:nvSpPr>
          <p:cNvPr id="49" name="動作設定ボタン: 最後に移動 48">
            <a:hlinkClick r:id="" action="ppaction://noaction" highlightClick="1"/>
            <a:extLst>
              <a:ext uri="{FF2B5EF4-FFF2-40B4-BE49-F238E27FC236}">
                <a16:creationId xmlns:a16="http://schemas.microsoft.com/office/drawing/2014/main" id="{E5239D36-95EB-8A4B-39B7-F63FEC42B4CA}"/>
              </a:ext>
            </a:extLst>
          </p:cNvPr>
          <p:cNvSpPr/>
          <p:nvPr/>
        </p:nvSpPr>
        <p:spPr>
          <a:xfrm>
            <a:off x="204180" y="6441036"/>
            <a:ext cx="361841" cy="193982"/>
          </a:xfrm>
          <a:prstGeom prst="actionButtonEnd">
            <a:avLst/>
          </a:prstGeom>
          <a:solidFill>
            <a:schemeClr val="bg1"/>
          </a:solidFill>
          <a:ln w="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HGPｺﾞｼｯｸE"/>
              <a:cs typeface="+mn-cs"/>
            </a:endParaRPr>
          </a:p>
        </p:txBody>
      </p:sp>
      <p:sp>
        <p:nvSpPr>
          <p:cNvPr id="50" name="円: 塗りつぶしなし 49">
            <a:extLst>
              <a:ext uri="{FF2B5EF4-FFF2-40B4-BE49-F238E27FC236}">
                <a16:creationId xmlns:a16="http://schemas.microsoft.com/office/drawing/2014/main" id="{EB5EF2E4-246C-CC54-182A-E7BA81FC2305}"/>
              </a:ext>
            </a:extLst>
          </p:cNvPr>
          <p:cNvSpPr/>
          <p:nvPr/>
        </p:nvSpPr>
        <p:spPr>
          <a:xfrm>
            <a:off x="7613549" y="4962152"/>
            <a:ext cx="674823" cy="674823"/>
          </a:xfrm>
          <a:prstGeom prst="donut">
            <a:avLst>
              <a:gd name="adj" fmla="val 10397"/>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a:ea typeface="HGPｺﾞｼｯｸE"/>
              <a:cs typeface="+mn-cs"/>
            </a:endParaRPr>
          </a:p>
        </p:txBody>
      </p:sp>
      <p:grpSp>
        <p:nvGrpSpPr>
          <p:cNvPr id="62" name="グループ化 61">
            <a:extLst>
              <a:ext uri="{FF2B5EF4-FFF2-40B4-BE49-F238E27FC236}">
                <a16:creationId xmlns:a16="http://schemas.microsoft.com/office/drawing/2014/main" id="{E3CB4AEB-C86E-A3C5-5C23-58D32095B209}"/>
              </a:ext>
            </a:extLst>
          </p:cNvPr>
          <p:cNvGrpSpPr/>
          <p:nvPr/>
        </p:nvGrpSpPr>
        <p:grpSpPr>
          <a:xfrm>
            <a:off x="988011" y="2396221"/>
            <a:ext cx="7303465" cy="3273068"/>
            <a:chOff x="1137307" y="2545517"/>
            <a:chExt cx="7303465" cy="3273068"/>
          </a:xfrm>
        </p:grpSpPr>
        <p:sp>
          <p:nvSpPr>
            <p:cNvPr id="51" name="円: 塗りつぶしなし 50">
              <a:extLst>
                <a:ext uri="{FF2B5EF4-FFF2-40B4-BE49-F238E27FC236}">
                  <a16:creationId xmlns:a16="http://schemas.microsoft.com/office/drawing/2014/main" id="{9187322E-1AC9-1375-5E8B-E2D8CEE608C0}"/>
                </a:ext>
              </a:extLst>
            </p:cNvPr>
            <p:cNvSpPr/>
            <p:nvPr/>
          </p:nvSpPr>
          <p:spPr>
            <a:xfrm>
              <a:off x="2902301" y="3386738"/>
              <a:ext cx="674823" cy="674823"/>
            </a:xfrm>
            <a:prstGeom prst="donut">
              <a:avLst>
                <a:gd name="adj" fmla="val 8487"/>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a:ea typeface="HGPｺﾞｼｯｸE"/>
                <a:cs typeface="+mn-cs"/>
              </a:endParaRPr>
            </a:p>
          </p:txBody>
        </p:sp>
        <p:sp>
          <p:nvSpPr>
            <p:cNvPr id="52" name="円: 塗りつぶしなし 51">
              <a:extLst>
                <a:ext uri="{FF2B5EF4-FFF2-40B4-BE49-F238E27FC236}">
                  <a16:creationId xmlns:a16="http://schemas.microsoft.com/office/drawing/2014/main" id="{22E940B2-CCE7-C0E0-B646-780318A1D05E}"/>
                </a:ext>
              </a:extLst>
            </p:cNvPr>
            <p:cNvSpPr/>
            <p:nvPr/>
          </p:nvSpPr>
          <p:spPr>
            <a:xfrm>
              <a:off x="4208296" y="3723228"/>
              <a:ext cx="975961" cy="975961"/>
            </a:xfrm>
            <a:prstGeom prst="donut">
              <a:avLst>
                <a:gd name="adj" fmla="val 10114"/>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a:ea typeface="HGPｺﾞｼｯｸE"/>
                <a:cs typeface="+mn-cs"/>
              </a:endParaRPr>
            </a:p>
          </p:txBody>
        </p:sp>
        <p:sp>
          <p:nvSpPr>
            <p:cNvPr id="53" name="円: 塗りつぶしなし 52">
              <a:extLst>
                <a:ext uri="{FF2B5EF4-FFF2-40B4-BE49-F238E27FC236}">
                  <a16:creationId xmlns:a16="http://schemas.microsoft.com/office/drawing/2014/main" id="{31AF0FE4-D56C-AD96-0993-E15A7B80C8CD}"/>
                </a:ext>
              </a:extLst>
            </p:cNvPr>
            <p:cNvSpPr/>
            <p:nvPr/>
          </p:nvSpPr>
          <p:spPr>
            <a:xfrm>
              <a:off x="6357212" y="2549283"/>
              <a:ext cx="674823" cy="674823"/>
            </a:xfrm>
            <a:prstGeom prst="donut">
              <a:avLst>
                <a:gd name="adj" fmla="val 10397"/>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a:ea typeface="HGPｺﾞｼｯｸE"/>
                <a:cs typeface="+mn-cs"/>
              </a:endParaRPr>
            </a:p>
          </p:txBody>
        </p:sp>
        <p:sp>
          <p:nvSpPr>
            <p:cNvPr id="54" name="円: 塗りつぶしなし 53">
              <a:extLst>
                <a:ext uri="{FF2B5EF4-FFF2-40B4-BE49-F238E27FC236}">
                  <a16:creationId xmlns:a16="http://schemas.microsoft.com/office/drawing/2014/main" id="{A2E8BB21-6EC4-A928-54BA-52038F2E6A8F}"/>
                </a:ext>
              </a:extLst>
            </p:cNvPr>
            <p:cNvSpPr/>
            <p:nvPr/>
          </p:nvSpPr>
          <p:spPr>
            <a:xfrm>
              <a:off x="4181265" y="4995859"/>
              <a:ext cx="822726" cy="822726"/>
            </a:xfrm>
            <a:prstGeom prst="donut">
              <a:avLst>
                <a:gd name="adj" fmla="val 8510"/>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a:ea typeface="HGPｺﾞｼｯｸE"/>
                <a:cs typeface="+mn-cs"/>
              </a:endParaRPr>
            </a:p>
          </p:txBody>
        </p:sp>
        <p:sp>
          <p:nvSpPr>
            <p:cNvPr id="55" name="円: 塗りつぶしなし 54">
              <a:extLst>
                <a:ext uri="{FF2B5EF4-FFF2-40B4-BE49-F238E27FC236}">
                  <a16:creationId xmlns:a16="http://schemas.microsoft.com/office/drawing/2014/main" id="{F3E08385-703F-B094-B358-626D1C9459A7}"/>
                </a:ext>
              </a:extLst>
            </p:cNvPr>
            <p:cNvSpPr/>
            <p:nvPr/>
          </p:nvSpPr>
          <p:spPr>
            <a:xfrm>
              <a:off x="7240146" y="3697765"/>
              <a:ext cx="973828" cy="973828"/>
            </a:xfrm>
            <a:prstGeom prst="donut">
              <a:avLst>
                <a:gd name="adj" fmla="val 9149"/>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a:ea typeface="HGPｺﾞｼｯｸE"/>
                <a:cs typeface="+mn-cs"/>
              </a:endParaRPr>
            </a:p>
          </p:txBody>
        </p:sp>
        <p:sp>
          <p:nvSpPr>
            <p:cNvPr id="56" name="円: 塗りつぶしなし 55">
              <a:extLst>
                <a:ext uri="{FF2B5EF4-FFF2-40B4-BE49-F238E27FC236}">
                  <a16:creationId xmlns:a16="http://schemas.microsoft.com/office/drawing/2014/main" id="{69B66F32-A5FE-C761-D06E-C918A625DFD7}"/>
                </a:ext>
              </a:extLst>
            </p:cNvPr>
            <p:cNvSpPr/>
            <p:nvPr/>
          </p:nvSpPr>
          <p:spPr>
            <a:xfrm>
              <a:off x="1635047" y="3096195"/>
              <a:ext cx="674823" cy="674823"/>
            </a:xfrm>
            <a:prstGeom prst="donut">
              <a:avLst>
                <a:gd name="adj" fmla="val 9679"/>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a:ea typeface="HGPｺﾞｼｯｸE"/>
                <a:cs typeface="+mn-cs"/>
              </a:endParaRPr>
            </a:p>
          </p:txBody>
        </p:sp>
        <p:sp>
          <p:nvSpPr>
            <p:cNvPr id="57" name="十字形 56">
              <a:extLst>
                <a:ext uri="{FF2B5EF4-FFF2-40B4-BE49-F238E27FC236}">
                  <a16:creationId xmlns:a16="http://schemas.microsoft.com/office/drawing/2014/main" id="{FD7BAB05-7A25-8DE9-423F-59C8EFD02D38}"/>
                </a:ext>
              </a:extLst>
            </p:cNvPr>
            <p:cNvSpPr/>
            <p:nvPr/>
          </p:nvSpPr>
          <p:spPr>
            <a:xfrm rot="18900000">
              <a:off x="2628491" y="2545517"/>
              <a:ext cx="759999" cy="759999"/>
            </a:xfrm>
            <a:prstGeom prst="plus">
              <a:avLst>
                <a:gd name="adj" fmla="val 45473"/>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HGPｺﾞｼｯｸE"/>
                <a:cs typeface="+mn-cs"/>
              </a:endParaRPr>
            </a:p>
          </p:txBody>
        </p:sp>
        <p:sp>
          <p:nvSpPr>
            <p:cNvPr id="58" name="十字形 57">
              <a:extLst>
                <a:ext uri="{FF2B5EF4-FFF2-40B4-BE49-F238E27FC236}">
                  <a16:creationId xmlns:a16="http://schemas.microsoft.com/office/drawing/2014/main" id="{40DDDEF2-B6C4-9167-0B2F-FEE35B548EAA}"/>
                </a:ext>
              </a:extLst>
            </p:cNvPr>
            <p:cNvSpPr/>
            <p:nvPr/>
          </p:nvSpPr>
          <p:spPr>
            <a:xfrm rot="18900000">
              <a:off x="1343186" y="4161726"/>
              <a:ext cx="759999" cy="759999"/>
            </a:xfrm>
            <a:prstGeom prst="plus">
              <a:avLst>
                <a:gd name="adj" fmla="val 45473"/>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HGPｺﾞｼｯｸE"/>
                <a:cs typeface="+mn-cs"/>
              </a:endParaRPr>
            </a:p>
          </p:txBody>
        </p:sp>
        <p:sp>
          <p:nvSpPr>
            <p:cNvPr id="59" name="十字形 58">
              <a:extLst>
                <a:ext uri="{FF2B5EF4-FFF2-40B4-BE49-F238E27FC236}">
                  <a16:creationId xmlns:a16="http://schemas.microsoft.com/office/drawing/2014/main" id="{83CE9AC0-7864-F206-53F4-B7DDDFB44980}"/>
                </a:ext>
              </a:extLst>
            </p:cNvPr>
            <p:cNvSpPr/>
            <p:nvPr/>
          </p:nvSpPr>
          <p:spPr>
            <a:xfrm rot="18900000">
              <a:off x="1137307" y="4980989"/>
              <a:ext cx="759999" cy="759999"/>
            </a:xfrm>
            <a:prstGeom prst="plus">
              <a:avLst>
                <a:gd name="adj" fmla="val 45473"/>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HGPｺﾞｼｯｸE"/>
                <a:cs typeface="+mn-cs"/>
              </a:endParaRPr>
            </a:p>
          </p:txBody>
        </p:sp>
        <p:sp>
          <p:nvSpPr>
            <p:cNvPr id="60" name="十字形 59">
              <a:extLst>
                <a:ext uri="{FF2B5EF4-FFF2-40B4-BE49-F238E27FC236}">
                  <a16:creationId xmlns:a16="http://schemas.microsoft.com/office/drawing/2014/main" id="{D3E43681-035A-43CB-69F0-6E3FF9E5CFC2}"/>
                </a:ext>
              </a:extLst>
            </p:cNvPr>
            <p:cNvSpPr/>
            <p:nvPr/>
          </p:nvSpPr>
          <p:spPr>
            <a:xfrm rot="18900000">
              <a:off x="6301908" y="3383388"/>
              <a:ext cx="648373" cy="648373"/>
            </a:xfrm>
            <a:prstGeom prst="plus">
              <a:avLst>
                <a:gd name="adj" fmla="val 42869"/>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HGPｺﾞｼｯｸE"/>
                <a:cs typeface="+mn-cs"/>
              </a:endParaRPr>
            </a:p>
          </p:txBody>
        </p:sp>
        <p:sp>
          <p:nvSpPr>
            <p:cNvPr id="61" name="円: 塗りつぶしなし 60">
              <a:extLst>
                <a:ext uri="{FF2B5EF4-FFF2-40B4-BE49-F238E27FC236}">
                  <a16:creationId xmlns:a16="http://schemas.microsoft.com/office/drawing/2014/main" id="{D0006353-171D-864B-52F1-1309D39DCE0D}"/>
                </a:ext>
              </a:extLst>
            </p:cNvPr>
            <p:cNvSpPr/>
            <p:nvPr/>
          </p:nvSpPr>
          <p:spPr>
            <a:xfrm>
              <a:off x="7765949" y="5114552"/>
              <a:ext cx="674823" cy="674823"/>
            </a:xfrm>
            <a:prstGeom prst="donut">
              <a:avLst>
                <a:gd name="adj" fmla="val 10397"/>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a:ea typeface="HGPｺﾞｼｯｸE"/>
                <a:cs typeface="+mn-cs"/>
              </a:endParaRPr>
            </a:p>
          </p:txBody>
        </p:sp>
      </p:grpSp>
    </p:spTree>
    <p:extLst>
      <p:ext uri="{BB962C8B-B14F-4D97-AF65-F5344CB8AC3E}">
        <p14:creationId xmlns:p14="http://schemas.microsoft.com/office/powerpoint/2010/main" val="1089971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par>
                                <p:cTn id="13" presetID="10"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300"/>
                                        <p:tgtEl>
                                          <p:spTgt spid="2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300"/>
                                        <p:tgtEl>
                                          <p:spTgt spid="2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300"/>
                                        <p:tgtEl>
                                          <p:spTgt spid="2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300"/>
                                        <p:tgtEl>
                                          <p:spTgt spid="2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300"/>
                                        <p:tgtEl>
                                          <p:spTgt spid="2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300"/>
                                        <p:tgtEl>
                                          <p:spTgt spid="2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300"/>
                                        <p:tgtEl>
                                          <p:spTgt spid="20"/>
                                        </p:tgtEl>
                                      </p:cBhvr>
                                    </p:animEffect>
                                  </p:childTnLst>
                                </p:cTn>
                              </p:par>
                              <p:par>
                                <p:cTn id="34" presetID="10" presetClass="entr" presetSubtype="0"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300"/>
                                        <p:tgtEl>
                                          <p:spTgt spid="1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300"/>
                                        <p:tgtEl>
                                          <p:spTgt spid="1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300"/>
                                        <p:tgtEl>
                                          <p:spTgt spid="2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300"/>
                                        <p:tgtEl>
                                          <p:spTgt spid="3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3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9" restart="whenNotActive" fill="hold" evtFilter="cancelBubble" nodeType="interactiveSeq">
                <p:stCondLst>
                  <p:cond evt="onClick" delay="0">
                    <p:tgtEl>
                      <p:spTgt spid="19"/>
                    </p:tgtEl>
                  </p:cond>
                </p:stCondLst>
                <p:endSync evt="end" delay="0">
                  <p:rtn val="all"/>
                </p:endSync>
                <p:childTnLst>
                  <p:par>
                    <p:cTn id="50" fill="hold">
                      <p:stCondLst>
                        <p:cond delay="0"/>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499"/>
                                          </p:stCondLst>
                                        </p:cTn>
                                        <p:tgtEl>
                                          <p:spTgt spid="12"/>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54" restart="whenNotActive" fill="hold" evtFilter="cancelBubble" nodeType="interactiveSeq">
                <p:stCondLst>
                  <p:cond evt="onClick" delay="0">
                    <p:tgtEl>
                      <p:spTgt spid="31"/>
                    </p:tgtEl>
                  </p:cond>
                </p:stCondLst>
                <p:endSync evt="end" delay="0">
                  <p:rtn val="all"/>
                </p:endSync>
                <p:childTnLst>
                  <p:par>
                    <p:cTn id="55" fill="hold">
                      <p:stCondLst>
                        <p:cond delay="0"/>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31"/>
                  </p:tgtEl>
                </p:cond>
              </p:nextCondLst>
            </p:seq>
            <p:seq concurrent="1" nextAc="seek">
              <p:cTn id="59" restart="whenNotActive" fill="hold" evtFilter="cancelBubble" nodeType="interactiveSeq">
                <p:stCondLst>
                  <p:cond evt="onClick" delay="0">
                    <p:tgtEl>
                      <p:spTgt spid="30"/>
                    </p:tgtEl>
                  </p:cond>
                </p:stCondLst>
                <p:endSync evt="end" delay="0">
                  <p:rtn val="all"/>
                </p:endSync>
                <p:childTnLst>
                  <p:par>
                    <p:cTn id="60" fill="hold">
                      <p:stCondLst>
                        <p:cond delay="0"/>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499"/>
                                          </p:stCondLst>
                                        </p:cTn>
                                        <p:tgtEl>
                                          <p:spTgt spid="16"/>
                                        </p:tgtEl>
                                        <p:attrNameLst>
                                          <p:attrName>style.visibility</p:attrName>
                                        </p:attrNameLst>
                                      </p:cBhvr>
                                      <p:to>
                                        <p:strVal val="visible"/>
                                      </p:to>
                                    </p:set>
                                  </p:childTnLst>
                                </p:cTn>
                              </p:par>
                            </p:childTnLst>
                          </p:cTn>
                        </p:par>
                      </p:childTnLst>
                    </p:cTn>
                  </p:par>
                </p:childTnLst>
              </p:cTn>
              <p:nextCondLst>
                <p:cond evt="onClick" delay="0">
                  <p:tgtEl>
                    <p:spTgt spid="30"/>
                  </p:tgtEl>
                </p:cond>
              </p:nextCondLst>
            </p:seq>
            <p:seq concurrent="1" nextAc="seek">
              <p:cTn id="64" restart="whenNotActive" fill="hold" evtFilter="cancelBubble" nodeType="interactiveSeq">
                <p:stCondLst>
                  <p:cond evt="onClick" delay="0">
                    <p:tgtEl>
                      <p:spTgt spid="22"/>
                    </p:tgtEl>
                  </p:cond>
                </p:stCondLst>
                <p:endSync evt="end" delay="0">
                  <p:rtn val="all"/>
                </p:endSync>
                <p:childTnLst>
                  <p:par>
                    <p:cTn id="65" fill="hold">
                      <p:stCondLst>
                        <p:cond delay="0"/>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499"/>
                                          </p:stCondLst>
                                        </p:cTn>
                                        <p:tgtEl>
                                          <p:spTgt spid="18"/>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seq concurrent="1" nextAc="seek">
              <p:cTn id="69" restart="whenNotActive" fill="hold" evtFilter="cancelBubble" nodeType="interactiveSeq">
                <p:stCondLst>
                  <p:cond evt="onClick" delay="0">
                    <p:tgtEl>
                      <p:spTgt spid="24"/>
                    </p:tgtEl>
                  </p:cond>
                </p:stCondLst>
                <p:endSync evt="end" delay="0">
                  <p:rtn val="all"/>
                </p:endSync>
                <p:childTnLst>
                  <p:par>
                    <p:cTn id="70" fill="hold">
                      <p:stCondLst>
                        <p:cond delay="0"/>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499"/>
                                          </p:stCondLst>
                                        </p:cTn>
                                        <p:tgtEl>
                                          <p:spTgt spid="10"/>
                                        </p:tgtEl>
                                        <p:attrNameLst>
                                          <p:attrName>style.visibility</p:attrName>
                                        </p:attrNameLst>
                                      </p:cBhvr>
                                      <p:to>
                                        <p:strVal val="visible"/>
                                      </p:to>
                                    </p:set>
                                  </p:childTnLst>
                                </p:cTn>
                              </p:par>
                            </p:childTnLst>
                          </p:cTn>
                        </p:par>
                      </p:childTnLst>
                    </p:cTn>
                  </p:par>
                </p:childTnLst>
              </p:cTn>
              <p:nextCondLst>
                <p:cond evt="onClick" delay="0">
                  <p:tgtEl>
                    <p:spTgt spid="24"/>
                  </p:tgtEl>
                </p:cond>
              </p:nextCondLst>
            </p:seq>
            <p:seq concurrent="1" nextAc="seek">
              <p:cTn id="74" restart="whenNotActive" fill="hold" evtFilter="cancelBubble" nodeType="interactiveSeq">
                <p:stCondLst>
                  <p:cond evt="onClick" delay="0">
                    <p:tgtEl>
                      <p:spTgt spid="26"/>
                    </p:tgtEl>
                  </p:cond>
                </p:stCondLst>
                <p:endSync evt="end" delay="0">
                  <p:rtn val="all"/>
                </p:endSync>
                <p:childTnLst>
                  <p:par>
                    <p:cTn id="75" fill="hold">
                      <p:stCondLst>
                        <p:cond delay="0"/>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499"/>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26"/>
                  </p:tgtEl>
                </p:cond>
              </p:nextCondLst>
            </p:seq>
            <p:seq concurrent="1" nextAc="seek">
              <p:cTn id="79" restart="whenNotActive" fill="hold" evtFilter="cancelBubble" nodeType="interactiveSeq">
                <p:stCondLst>
                  <p:cond evt="onClick" delay="0">
                    <p:tgtEl>
                      <p:spTgt spid="23"/>
                    </p:tgtEl>
                  </p:cond>
                </p:stCondLst>
                <p:endSync evt="end" delay="0">
                  <p:rtn val="all"/>
                </p:endSync>
                <p:childTnLst>
                  <p:par>
                    <p:cTn id="80" fill="hold">
                      <p:stCondLst>
                        <p:cond delay="0"/>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499"/>
                                          </p:stCondLst>
                                        </p:cTn>
                                        <p:tgtEl>
                                          <p:spTgt spid="8"/>
                                        </p:tgtEl>
                                        <p:attrNameLst>
                                          <p:attrName>style.visibility</p:attrName>
                                        </p:attrNameLst>
                                      </p:cBhvr>
                                      <p:to>
                                        <p:strVal val="visible"/>
                                      </p:to>
                                    </p:set>
                                  </p:childTnLst>
                                </p:cTn>
                              </p:par>
                            </p:childTnLst>
                          </p:cTn>
                        </p:par>
                      </p:childTnLst>
                    </p:cTn>
                  </p:par>
                </p:childTnLst>
              </p:cTn>
              <p:nextCondLst>
                <p:cond evt="onClick" delay="0">
                  <p:tgtEl>
                    <p:spTgt spid="23"/>
                  </p:tgtEl>
                </p:cond>
              </p:nextCondLst>
            </p:seq>
            <p:seq concurrent="1" nextAc="seek">
              <p:cTn id="84" restart="whenNotActive" fill="hold" evtFilter="cancelBubble" nodeType="interactiveSeq">
                <p:stCondLst>
                  <p:cond evt="onClick" delay="0">
                    <p:tgtEl>
                      <p:spTgt spid="27"/>
                    </p:tgtEl>
                  </p:cond>
                </p:stCondLst>
                <p:endSync evt="end" delay="0">
                  <p:rtn val="all"/>
                </p:endSync>
                <p:childTnLst>
                  <p:par>
                    <p:cTn id="85" fill="hold">
                      <p:stCondLst>
                        <p:cond delay="0"/>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499"/>
                                          </p:stCondLst>
                                        </p:cTn>
                                        <p:tgtEl>
                                          <p:spTgt spid="9"/>
                                        </p:tgtEl>
                                        <p:attrNameLst>
                                          <p:attrName>style.visibility</p:attrName>
                                        </p:attrNameLst>
                                      </p:cBhvr>
                                      <p:to>
                                        <p:strVal val="visible"/>
                                      </p:to>
                                    </p:set>
                                  </p:childTnLst>
                                </p:cTn>
                              </p:par>
                            </p:childTnLst>
                          </p:cTn>
                        </p:par>
                      </p:childTnLst>
                    </p:cTn>
                  </p:par>
                </p:childTnLst>
              </p:cTn>
              <p:nextCondLst>
                <p:cond evt="onClick" delay="0">
                  <p:tgtEl>
                    <p:spTgt spid="27"/>
                  </p:tgtEl>
                </p:cond>
              </p:nextCondLst>
            </p:seq>
            <p:seq concurrent="1" nextAc="seek">
              <p:cTn id="89" restart="whenNotActive" fill="hold" evtFilter="cancelBubble" nodeType="interactiveSeq">
                <p:stCondLst>
                  <p:cond evt="onClick" delay="0">
                    <p:tgtEl>
                      <p:spTgt spid="20"/>
                    </p:tgtEl>
                  </p:cond>
                </p:stCondLst>
                <p:endSync evt="end" delay="0">
                  <p:rtn val="all"/>
                </p:endSync>
                <p:childTnLst>
                  <p:par>
                    <p:cTn id="90" fill="hold">
                      <p:stCondLst>
                        <p:cond delay="0"/>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499"/>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94" restart="whenNotActive" fill="hold" evtFilter="cancelBubble" nodeType="interactiveSeq">
                <p:stCondLst>
                  <p:cond evt="onClick" delay="0">
                    <p:tgtEl>
                      <p:spTgt spid="25"/>
                    </p:tgtEl>
                  </p:cond>
                </p:stCondLst>
                <p:endSync evt="end" delay="0">
                  <p:rtn val="all"/>
                </p:endSync>
                <p:childTnLst>
                  <p:par>
                    <p:cTn id="95" fill="hold">
                      <p:stCondLst>
                        <p:cond delay="0"/>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499"/>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25"/>
                  </p:tgtEl>
                </p:cond>
              </p:nextCondLst>
            </p:seq>
            <p:seq concurrent="1" nextAc="seek">
              <p:cTn id="99" restart="whenNotActive" fill="hold" evtFilter="cancelBubble" nodeType="interactiveSeq">
                <p:stCondLst>
                  <p:cond evt="onClick" delay="0">
                    <p:tgtEl>
                      <p:spTgt spid="49"/>
                    </p:tgtEl>
                  </p:cond>
                </p:stCondLst>
                <p:endSync evt="end" delay="0">
                  <p:rtn val="all"/>
                </p:endSync>
                <p:childTnLst>
                  <p:par>
                    <p:cTn id="100" fill="hold">
                      <p:stCondLst>
                        <p:cond delay="0"/>
                      </p:stCondLst>
                      <p:childTnLst>
                        <p:par>
                          <p:cTn id="101" fill="hold">
                            <p:stCondLst>
                              <p:cond delay="0"/>
                            </p:stCondLst>
                            <p:childTnLst>
                              <p:par>
                                <p:cTn id="102" presetID="45" presetClass="entr" presetSubtype="0" fill="hold" grpId="0" nodeType="clickEffect">
                                  <p:stCondLst>
                                    <p:cond delay="0"/>
                                  </p:stCondLst>
                                  <p:childTnLst>
                                    <p:set>
                                      <p:cBhvr>
                                        <p:cTn id="103" dur="1" fill="hold">
                                          <p:stCondLst>
                                            <p:cond delay="0"/>
                                          </p:stCondLst>
                                        </p:cTn>
                                        <p:tgtEl>
                                          <p:spTgt spid="3"/>
                                        </p:tgtEl>
                                        <p:attrNameLst>
                                          <p:attrName>style.visibility</p:attrName>
                                        </p:attrNameLst>
                                      </p:cBhvr>
                                      <p:to>
                                        <p:strVal val="visible"/>
                                      </p:to>
                                    </p:set>
                                    <p:animEffect transition="in" filter="fade">
                                      <p:cBhvr>
                                        <p:cTn id="104" dur="500"/>
                                        <p:tgtEl>
                                          <p:spTgt spid="3"/>
                                        </p:tgtEl>
                                      </p:cBhvr>
                                    </p:animEffect>
                                    <p:anim calcmode="lin" valueType="num">
                                      <p:cBhvr>
                                        <p:cTn id="105" dur="500" fill="hold"/>
                                        <p:tgtEl>
                                          <p:spTgt spid="3"/>
                                        </p:tgtEl>
                                        <p:attrNameLst>
                                          <p:attrName>ppt_w</p:attrName>
                                        </p:attrNameLst>
                                      </p:cBhvr>
                                      <p:tavLst>
                                        <p:tav tm="0" fmla="#ppt_w*sin(2.5*pi*$)">
                                          <p:val>
                                            <p:fltVal val="0"/>
                                          </p:val>
                                        </p:tav>
                                        <p:tav tm="100000">
                                          <p:val>
                                            <p:fltVal val="1"/>
                                          </p:val>
                                        </p:tav>
                                      </p:tavLst>
                                    </p:anim>
                                    <p:anim calcmode="lin" valueType="num">
                                      <p:cBhvr>
                                        <p:cTn id="106"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49"/>
                  </p:tgtEl>
                </p:cond>
              </p:nextCondLst>
            </p:seq>
            <p:seq concurrent="1" nextAc="seek">
              <p:cTn id="107" restart="whenNotActive" fill="hold" evtFilter="cancelBubble" nodeType="interactiveSeq">
                <p:stCondLst>
                  <p:cond evt="onClick" delay="0">
                    <p:tgtEl>
                      <p:spTgt spid="28"/>
                    </p:tgtEl>
                  </p:cond>
                </p:stCondLst>
                <p:endSync evt="end" delay="0">
                  <p:rtn val="all"/>
                </p:endSync>
                <p:childTnLst>
                  <p:par>
                    <p:cTn id="108" fill="hold">
                      <p:stCondLst>
                        <p:cond delay="0"/>
                      </p:stCondLst>
                      <p:childTnLst>
                        <p:par>
                          <p:cTn id="109" fill="hold">
                            <p:stCondLst>
                              <p:cond delay="0"/>
                            </p:stCondLst>
                            <p:childTnLst>
                              <p:par>
                                <p:cTn id="110" presetID="1" presetClass="entr" presetSubtype="0" fill="hold" grpId="0" nodeType="clickEffect">
                                  <p:stCondLst>
                                    <p:cond delay="0"/>
                                  </p:stCondLst>
                                  <p:childTnLst>
                                    <p:set>
                                      <p:cBhvr>
                                        <p:cTn id="111" dur="1" fill="hold">
                                          <p:stCondLst>
                                            <p:cond delay="499"/>
                                          </p:stCondLst>
                                        </p:cTn>
                                        <p:tgtEl>
                                          <p:spTgt spid="50"/>
                                        </p:tgtEl>
                                        <p:attrNameLst>
                                          <p:attrName>style.visibility</p:attrName>
                                        </p:attrNameLst>
                                      </p:cBhvr>
                                      <p:to>
                                        <p:strVal val="visible"/>
                                      </p:to>
                                    </p:set>
                                  </p:childTnLst>
                                </p:cTn>
                              </p:par>
                            </p:childTnLst>
                          </p:cTn>
                        </p:par>
                      </p:childTnLst>
                    </p:cTn>
                  </p:par>
                </p:childTnLst>
              </p:cTn>
              <p:nextCondLst>
                <p:cond evt="onClick" delay="0">
                  <p:tgtEl>
                    <p:spTgt spid="28"/>
                  </p:tgtEl>
                </p:cond>
              </p:nextCondLst>
            </p:seq>
            <p:seq concurrent="1" nextAc="seek">
              <p:cTn id="112" restart="whenNotActive" fill="hold" evtFilter="cancelBubble" nodeType="interactiveSeq">
                <p:stCondLst>
                  <p:cond evt="onClick" delay="0">
                    <p:tgtEl>
                      <p:spTgt spid="3"/>
                    </p:tgtEl>
                  </p:cond>
                </p:stCondLst>
                <p:endSync evt="end" delay="0">
                  <p:rtn val="all"/>
                </p:endSync>
                <p:childTnLst>
                  <p:par>
                    <p:cTn id="113" fill="hold">
                      <p:stCondLst>
                        <p:cond delay="0"/>
                      </p:stCondLst>
                      <p:childTnLst>
                        <p:par>
                          <p:cTn id="114" fill="hold">
                            <p:stCondLst>
                              <p:cond delay="0"/>
                            </p:stCondLst>
                            <p:childTnLst>
                              <p:par>
                                <p:cTn id="115" presetID="1" presetClass="entr" presetSubtype="0" fill="hold" nodeType="clickEffect">
                                  <p:stCondLst>
                                    <p:cond delay="0"/>
                                  </p:stCondLst>
                                  <p:childTnLst>
                                    <p:set>
                                      <p:cBhvr>
                                        <p:cTn id="116" dur="1" fill="hold">
                                          <p:stCondLst>
                                            <p:cond delay="0"/>
                                          </p:stCondLst>
                                        </p:cTn>
                                        <p:tgtEl>
                                          <p:spTgt spid="62"/>
                                        </p:tgtEl>
                                        <p:attrNameLst>
                                          <p:attrName>style.visibility</p:attrName>
                                        </p:attrNameLst>
                                      </p:cBhvr>
                                      <p:to>
                                        <p:strVal val="visible"/>
                                      </p:to>
                                    </p:set>
                                  </p:childTnLst>
                                </p:cTn>
                              </p:par>
                            </p:childTnLst>
                          </p:cTn>
                        </p:par>
                      </p:childTnLst>
                    </p:cTn>
                  </p:par>
                </p:childTnLst>
              </p:cTn>
              <p:nextCondLst>
                <p:cond evt="onClick" delay="0">
                  <p:tgtEl>
                    <p:spTgt spid="3"/>
                  </p:tgtEl>
                </p:cond>
              </p:nextCondLst>
            </p:seq>
          </p:childTnLst>
        </p:cTn>
      </p:par>
    </p:tnLst>
    <p:bldLst>
      <p:bldP spid="15" grpId="0"/>
      <p:bldP spid="19" grpId="0" animBg="1"/>
      <p:bldP spid="22" grpId="0" animBg="1"/>
      <p:bldP spid="20" grpId="0" animBg="1"/>
      <p:bldP spid="23" grpId="0" animBg="1"/>
      <p:bldP spid="24" grpId="0" animBg="1"/>
      <p:bldP spid="25" grpId="0" animBg="1"/>
      <p:bldP spid="26" grpId="0" animBg="1"/>
      <p:bldP spid="27" grpId="0" animBg="1"/>
      <p:bldP spid="28" grpId="0" animBg="1"/>
      <p:bldP spid="30" grpId="0" animBg="1"/>
      <p:bldP spid="31" grpId="0" animBg="1"/>
      <p:bldP spid="2" grpId="0"/>
      <p:bldP spid="3" grpId="0" animBg="1"/>
      <p:bldP spid="4" grpId="0" animBg="1"/>
      <p:bldP spid="5" grpId="0" animBg="1"/>
      <p:bldP spid="6" grpId="0" animBg="1"/>
      <p:bldP spid="8" grpId="0" animBg="1"/>
      <p:bldP spid="9" grpId="0" animBg="1"/>
      <p:bldP spid="10" grpId="0" animBg="1"/>
      <p:bldP spid="12" grpId="0" animBg="1"/>
      <p:bldP spid="14" grpId="0" animBg="1"/>
      <p:bldP spid="16" grpId="0" animBg="1"/>
      <p:bldP spid="18" grpId="0" animBg="1"/>
      <p:bldP spid="49" grpId="0" animBg="1"/>
      <p:bldP spid="5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挿絵 が含まれている画像&#10;&#10;自動的に生成された説明">
            <a:extLst>
              <a:ext uri="{FF2B5EF4-FFF2-40B4-BE49-F238E27FC236}">
                <a16:creationId xmlns:a16="http://schemas.microsoft.com/office/drawing/2014/main" id="{57307534-2119-A5F1-B840-4AD5866EBD6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40043" y="478166"/>
            <a:ext cx="1833650" cy="1899978"/>
          </a:xfrm>
          <a:prstGeom prst="rect">
            <a:avLst/>
          </a:prstGeom>
        </p:spPr>
      </p:pic>
      <p:sp>
        <p:nvSpPr>
          <p:cNvPr id="3" name="スライド番号プレースホルダー 21">
            <a:extLst>
              <a:ext uri="{FF2B5EF4-FFF2-40B4-BE49-F238E27FC236}">
                <a16:creationId xmlns:a16="http://schemas.microsoft.com/office/drawing/2014/main" id="{566268F9-D6D7-053F-F93C-2F892EEF960D}"/>
              </a:ext>
            </a:extLst>
          </p:cNvPr>
          <p:cNvSpPr>
            <a:spLocks noGrp="1"/>
          </p:cNvSpPr>
          <p:nvPr>
            <p:ph type="sldNum" sz="quarter" idx="4"/>
          </p:nvPr>
        </p:nvSpPr>
        <p:spPr>
          <a:xfrm>
            <a:off x="8628484" y="6574636"/>
            <a:ext cx="419472" cy="189374"/>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12C3962C-59A4-486A-8D44-A9781E017F69}" type="slidenum">
              <a:rPr kumimoji="1" lang="en-US" altLang="ja-JP" sz="1200" b="0" i="0" u="none" strike="noStrike" kern="1200" cap="none" spc="0" normalizeH="0" baseline="0" noProof="0" smtClean="0">
                <a:ln>
                  <a:noFill/>
                </a:ln>
                <a:solidFill>
                  <a:srgbClr val="FFFFFF"/>
                </a:solidFill>
                <a:effectLst/>
                <a:uLnTx/>
                <a:uFillTx/>
                <a:latin typeface="Arial" panose="020B0604020202020204" pitchFamily="34" charset="0"/>
                <a:ea typeface="ＭＳ Ｐゴシック" panose="020B0600070205080204" pitchFamily="50" charset="-128"/>
                <a:cs typeface="+mn-cs"/>
              </a:rPr>
              <a:pPr marL="0" marR="0" lvl="0" indent="0" algn="ctr" defTabSz="914400" rtl="0" eaLnBrk="1" fontAlgn="base" latinLnBrk="0" hangingPunct="1">
                <a:lnSpc>
                  <a:spcPct val="100000"/>
                </a:lnSpc>
                <a:spcBef>
                  <a:spcPct val="0"/>
                </a:spcBef>
                <a:spcAft>
                  <a:spcPct val="0"/>
                </a:spcAft>
                <a:buClrTx/>
                <a:buSzTx/>
                <a:buFontTx/>
                <a:buNone/>
                <a:tabLst/>
                <a:defRPr/>
              </a:pPr>
              <a:t>7</a:t>
            </a:fld>
            <a:endParaRPr kumimoji="1" lang="en-US" altLang="ja-JP" sz="12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endParaRPr>
          </a:p>
        </p:txBody>
      </p:sp>
      <p:sp>
        <p:nvSpPr>
          <p:cNvPr id="4" name="四角形: 角を丸くする 3">
            <a:extLst>
              <a:ext uri="{FF2B5EF4-FFF2-40B4-BE49-F238E27FC236}">
                <a16:creationId xmlns:a16="http://schemas.microsoft.com/office/drawing/2014/main" id="{81CB0EB0-C13D-AE19-3CFD-1E9739C6B251}"/>
              </a:ext>
            </a:extLst>
          </p:cNvPr>
          <p:cNvSpPr/>
          <p:nvPr/>
        </p:nvSpPr>
        <p:spPr bwMode="auto">
          <a:xfrm>
            <a:off x="326210" y="1105052"/>
            <a:ext cx="8493939" cy="1136017"/>
          </a:xfrm>
          <a:prstGeom prst="roundRect">
            <a:avLst>
              <a:gd name="adj" fmla="val 2377"/>
            </a:avLst>
          </a:prstGeom>
          <a:no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HGPｺﾞｼｯｸE"/>
              <a:ea typeface="HGPｺﾞｼｯｸE"/>
              <a:cs typeface="+mn-cs"/>
            </a:endParaRPr>
          </a:p>
        </p:txBody>
      </p:sp>
      <p:sp>
        <p:nvSpPr>
          <p:cNvPr id="5" name="Rectangle 26">
            <a:extLst>
              <a:ext uri="{FF2B5EF4-FFF2-40B4-BE49-F238E27FC236}">
                <a16:creationId xmlns:a16="http://schemas.microsoft.com/office/drawing/2014/main" id="{F1A30D1E-B06E-375D-654B-6AFB36721AE2}"/>
              </a:ext>
            </a:extLst>
          </p:cNvPr>
          <p:cNvSpPr>
            <a:spLocks noChangeArrowheads="1"/>
          </p:cNvSpPr>
          <p:nvPr/>
        </p:nvSpPr>
        <p:spPr bwMode="white">
          <a:xfrm>
            <a:off x="18710" y="685224"/>
            <a:ext cx="8776123" cy="1356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皆さんは「</a:t>
            </a:r>
            <a:r>
              <a:rPr kumimoji="1" lang="ja-JP" altLang="en-US" sz="2400" b="0" i="0" u="none" strike="noStrike" kern="1200" cap="none" spc="0" normalizeH="0" baseline="0" noProof="0" dirty="0">
                <a:ln>
                  <a:noFill/>
                </a:ln>
                <a:solidFill>
                  <a:srgbClr val="FF0000"/>
                </a:solidFill>
                <a:effectLst/>
                <a:uLnTx/>
                <a:uFillTx/>
                <a:latin typeface="HGPｺﾞｼｯｸE" panose="020B0900000000000000" pitchFamily="50" charset="-128"/>
                <a:ea typeface="HGPｺﾞｼｯｸE" panose="020B0900000000000000" pitchFamily="50" charset="-128"/>
                <a:cs typeface="+mn-cs"/>
              </a:rPr>
              <a:t>税金</a:t>
            </a:r>
            <a:r>
              <a:rPr kumimoji="1" lang="ja-JP" altLang="en-US" sz="24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」にどのようなイメージを持っていますか？</a:t>
            </a:r>
            <a:endParaRPr kumimoji="1" lang="en-US" altLang="ja-JP" sz="24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914400" rtl="0" eaLnBrk="1" fontAlgn="auto" latinLnBrk="0" hangingPunct="1">
              <a:lnSpc>
                <a:spcPct val="150000"/>
              </a:lnSpc>
              <a:spcBef>
                <a:spcPct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わたしたちの身の回りには、国や地方公共団体による「</a:t>
            </a:r>
            <a:r>
              <a:rPr kumimoji="1" lang="ja-JP" altLang="en-US" sz="1800" b="0" i="0" u="none" strike="noStrike" kern="1200" cap="none" spc="0" normalizeH="0" baseline="0" noProof="0" dirty="0">
                <a:ln>
                  <a:noFill/>
                </a:ln>
                <a:solidFill>
                  <a:srgbClr val="FF0000"/>
                </a:solidFill>
                <a:effectLst/>
                <a:uLnTx/>
                <a:uFillTx/>
                <a:latin typeface="HGPｺﾞｼｯｸE" panose="020B0900000000000000" pitchFamily="50" charset="-128"/>
                <a:ea typeface="HGPｺﾞｼｯｸE" panose="020B0900000000000000" pitchFamily="50" charset="-128"/>
                <a:cs typeface="+mn-cs"/>
              </a:rPr>
              <a:t>公共サービス</a:t>
            </a:r>
            <a:r>
              <a:rPr kumimoji="1" lang="ja-JP" altLang="en-US" sz="18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」や</a:t>
            </a:r>
            <a:endParaRPr kumimoji="1" lang="en-US" altLang="ja-JP" sz="18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914400" rtl="0" eaLnBrk="1" fontAlgn="auto" latinLnBrk="0" hangingPunct="1">
              <a:lnSpc>
                <a:spcPct val="123000"/>
              </a:lnSpc>
              <a:spcBef>
                <a:spcPct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a:t>
            </a:r>
            <a:r>
              <a:rPr kumimoji="1" lang="ja-JP" altLang="en-US" sz="1800" b="0" i="0" u="none" strike="noStrike" kern="1200" cap="none" spc="0" normalizeH="0" baseline="0" noProof="0" dirty="0">
                <a:ln>
                  <a:noFill/>
                </a:ln>
                <a:solidFill>
                  <a:srgbClr val="FF0000"/>
                </a:solidFill>
                <a:effectLst/>
                <a:uLnTx/>
                <a:uFillTx/>
                <a:latin typeface="HGPｺﾞｼｯｸE" panose="020B0900000000000000" pitchFamily="50" charset="-128"/>
                <a:ea typeface="HGPｺﾞｼｯｸE" panose="020B0900000000000000" pitchFamily="50" charset="-128"/>
                <a:cs typeface="+mn-cs"/>
              </a:rPr>
              <a:t>公共施設</a:t>
            </a:r>
            <a:r>
              <a:rPr kumimoji="1" lang="ja-JP" altLang="en-US" sz="18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」があります。</a:t>
            </a:r>
          </a:p>
        </p:txBody>
      </p:sp>
      <p:sp>
        <p:nvSpPr>
          <p:cNvPr id="7" name="四角形: 角を丸くする 6">
            <a:extLst>
              <a:ext uri="{FF2B5EF4-FFF2-40B4-BE49-F238E27FC236}">
                <a16:creationId xmlns:a16="http://schemas.microsoft.com/office/drawing/2014/main" id="{5D8238CF-DE13-9F62-7667-ACBFEF4DF2BB}"/>
              </a:ext>
            </a:extLst>
          </p:cNvPr>
          <p:cNvSpPr/>
          <p:nvPr/>
        </p:nvSpPr>
        <p:spPr bwMode="auto">
          <a:xfrm>
            <a:off x="188491" y="2613228"/>
            <a:ext cx="5171477" cy="3704763"/>
          </a:xfrm>
          <a:prstGeom prst="roundRect">
            <a:avLst>
              <a:gd name="adj" fmla="val 0"/>
            </a:avLst>
          </a:prstGeom>
          <a:noFill/>
          <a:ln w="19050" cap="flat" cmpd="sng" algn="ctr">
            <a:solidFill>
              <a:srgbClr val="F2504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HGPｺﾞｼｯｸE"/>
              <a:ea typeface="HGPｺﾞｼｯｸE"/>
              <a:cs typeface="+mn-cs"/>
            </a:endParaRPr>
          </a:p>
        </p:txBody>
      </p:sp>
      <p:grpSp>
        <p:nvGrpSpPr>
          <p:cNvPr id="12" name="グループ化 11">
            <a:extLst>
              <a:ext uri="{FF2B5EF4-FFF2-40B4-BE49-F238E27FC236}">
                <a16:creationId xmlns:a16="http://schemas.microsoft.com/office/drawing/2014/main" id="{25B791AE-AD20-5401-5B98-2B038EE0F404}"/>
              </a:ext>
            </a:extLst>
          </p:cNvPr>
          <p:cNvGrpSpPr/>
          <p:nvPr/>
        </p:nvGrpSpPr>
        <p:grpSpPr>
          <a:xfrm>
            <a:off x="511266" y="2791507"/>
            <a:ext cx="4736596" cy="472822"/>
            <a:chOff x="704970" y="2775753"/>
            <a:chExt cx="4736596" cy="472822"/>
          </a:xfrm>
        </p:grpSpPr>
        <p:sp>
          <p:nvSpPr>
            <p:cNvPr id="13" name="Rectangle 45">
              <a:extLst>
                <a:ext uri="{FF2B5EF4-FFF2-40B4-BE49-F238E27FC236}">
                  <a16:creationId xmlns:a16="http://schemas.microsoft.com/office/drawing/2014/main" id="{BDC22A22-56A8-8696-0410-EC6A4DA31997}"/>
                </a:ext>
              </a:extLst>
            </p:cNvPr>
            <p:cNvSpPr>
              <a:spLocks noChangeArrowheads="1"/>
            </p:cNvSpPr>
            <p:nvPr/>
          </p:nvSpPr>
          <p:spPr bwMode="auto">
            <a:xfrm>
              <a:off x="2535399" y="2887330"/>
              <a:ext cx="2906167" cy="300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457200" rtl="0" eaLnBrk="1" fontAlgn="auto" latinLnBrk="0" hangingPunct="1">
                <a:lnSpc>
                  <a:spcPct val="11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警察、消防、ごみ収集、福祉 など</a:t>
              </a:r>
            </a:p>
          </p:txBody>
        </p:sp>
        <p:sp>
          <p:nvSpPr>
            <p:cNvPr id="14" name="Text Box 22">
              <a:extLst>
                <a:ext uri="{FF2B5EF4-FFF2-40B4-BE49-F238E27FC236}">
                  <a16:creationId xmlns:a16="http://schemas.microsoft.com/office/drawing/2014/main" id="{A453E829-7A69-8DB4-39AF-BF9AF8FE6371}"/>
                </a:ext>
              </a:extLst>
            </p:cNvPr>
            <p:cNvSpPr txBox="1">
              <a:spLocks noChangeArrowheads="1"/>
            </p:cNvSpPr>
            <p:nvPr/>
          </p:nvSpPr>
          <p:spPr bwMode="auto">
            <a:xfrm>
              <a:off x="704970" y="2786910"/>
              <a:ext cx="18501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F25044"/>
                  </a:solidFill>
                  <a:effectLst/>
                  <a:uLnTx/>
                  <a:uFillTx/>
                  <a:latin typeface="HGP創英角ｺﾞｼｯｸUB" panose="020B0900000000000000" pitchFamily="50" charset="-128"/>
                  <a:ea typeface="HGP創英角ｺﾞｼｯｸUB" panose="020B0900000000000000" pitchFamily="50" charset="-128"/>
                  <a:cs typeface="+mn-cs"/>
                </a:rPr>
                <a:t>公共サービス</a:t>
              </a:r>
            </a:p>
          </p:txBody>
        </p:sp>
        <p:sp>
          <p:nvSpPr>
            <p:cNvPr id="15" name="Rectangle 45">
              <a:extLst>
                <a:ext uri="{FF2B5EF4-FFF2-40B4-BE49-F238E27FC236}">
                  <a16:creationId xmlns:a16="http://schemas.microsoft.com/office/drawing/2014/main" id="{FA843609-16CE-58AC-39CA-415FDAA2EE1C}"/>
                </a:ext>
              </a:extLst>
            </p:cNvPr>
            <p:cNvSpPr>
              <a:spLocks noChangeArrowheads="1"/>
            </p:cNvSpPr>
            <p:nvPr/>
          </p:nvSpPr>
          <p:spPr bwMode="auto">
            <a:xfrm>
              <a:off x="4317365" y="2775753"/>
              <a:ext cx="445347" cy="2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457200" rtl="0" eaLnBrk="1" fontAlgn="auto" latinLnBrk="0" hangingPunct="1">
                <a:lnSpc>
                  <a:spcPct val="11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ふくし</a:t>
              </a:r>
            </a:p>
          </p:txBody>
        </p:sp>
      </p:grpSp>
      <p:grpSp>
        <p:nvGrpSpPr>
          <p:cNvPr id="16" name="グループ化 15">
            <a:extLst>
              <a:ext uri="{FF2B5EF4-FFF2-40B4-BE49-F238E27FC236}">
                <a16:creationId xmlns:a16="http://schemas.microsoft.com/office/drawing/2014/main" id="{38EC12AC-1AC2-29C9-51BD-DA64F2E8153B}"/>
              </a:ext>
            </a:extLst>
          </p:cNvPr>
          <p:cNvGrpSpPr/>
          <p:nvPr/>
        </p:nvGrpSpPr>
        <p:grpSpPr>
          <a:xfrm>
            <a:off x="2001154" y="3394577"/>
            <a:ext cx="1564737" cy="2451890"/>
            <a:chOff x="322217" y="3394577"/>
            <a:chExt cx="1564737" cy="2451890"/>
          </a:xfrm>
        </p:grpSpPr>
        <p:sp>
          <p:nvSpPr>
            <p:cNvPr id="17" name="正方形/長方形 16">
              <a:extLst>
                <a:ext uri="{FF2B5EF4-FFF2-40B4-BE49-F238E27FC236}">
                  <a16:creationId xmlns:a16="http://schemas.microsoft.com/office/drawing/2014/main" id="{AB0BAEEA-CFB5-0249-DC43-BBF5880029AA}"/>
                </a:ext>
              </a:extLst>
            </p:cNvPr>
            <p:cNvSpPr/>
            <p:nvPr/>
          </p:nvSpPr>
          <p:spPr bwMode="auto">
            <a:xfrm>
              <a:off x="322217" y="4358039"/>
              <a:ext cx="1564737" cy="1488428"/>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rgbClr val="F46C62"/>
                  </a:solidFill>
                  <a:effectLst/>
                  <a:uLnTx/>
                  <a:uFillTx/>
                  <a:latin typeface="HGPｺﾞｼｯｸE"/>
                  <a:ea typeface="HGPｺﾞｼｯｸE"/>
                  <a:cs typeface="+mn-cs"/>
                </a:rPr>
                <a:t>ごみ処理費用</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rgbClr val="F46C62"/>
                  </a:solidFill>
                  <a:effectLst/>
                  <a:uLnTx/>
                  <a:uFillTx/>
                  <a:latin typeface="HGPｺﾞｼｯｸE"/>
                  <a:ea typeface="HGPｺﾞｼｯｸE"/>
                  <a:cs typeface="+mn-cs"/>
                </a:rPr>
                <a:t>（令和５年度）</a:t>
              </a:r>
              <a:endParaRPr kumimoji="0" lang="en-US" altLang="ja-JP" sz="1400" b="0" i="0" u="none" strike="noStrike" kern="1200" cap="none" spc="0" normalizeH="0" baseline="0" noProof="0" dirty="0">
                <a:ln>
                  <a:noFill/>
                </a:ln>
                <a:solidFill>
                  <a:srgbClr val="F46C62"/>
                </a:solidFill>
                <a:effectLst/>
                <a:uLnTx/>
                <a:uFillTx/>
                <a:latin typeface="HGPｺﾞｼｯｸE"/>
                <a:ea typeface="HGPｺﾞｼｯｸE"/>
                <a:cs typeface="+mn-cs"/>
              </a:endParaRP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400" b="0" i="0" u="none" strike="noStrike" kern="1200" cap="none" spc="0" normalizeH="0" baseline="0" noProof="0" dirty="0">
                <a:ln>
                  <a:noFill/>
                </a:ln>
                <a:solidFill>
                  <a:srgbClr val="005BAD"/>
                </a:solidFill>
                <a:effectLst/>
                <a:uLnTx/>
                <a:uFillTx/>
                <a:latin typeface="HGPｺﾞｼｯｸE"/>
                <a:ea typeface="HGPｺﾞｼｯｸE"/>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400" b="0" i="0" u="none" strike="noStrike" kern="1200" cap="none" spc="0" normalizeH="0" baseline="0" noProof="0" dirty="0">
                  <a:ln>
                    <a:noFill/>
                  </a:ln>
                  <a:solidFill>
                    <a:srgbClr val="000000"/>
                  </a:solidFill>
                  <a:effectLst/>
                  <a:uLnTx/>
                  <a:uFillTx/>
                  <a:latin typeface="HGPｺﾞｼｯｸE"/>
                  <a:ea typeface="HGPｺﾞｼｯｸE"/>
                  <a:cs typeface="+mn-cs"/>
                </a:rPr>
                <a:t>約</a:t>
              </a:r>
              <a:r>
                <a:rPr kumimoji="1" lang="en-US" altLang="ja-JP" sz="1400" b="0" i="0" u="none" strike="noStrike" kern="1200" cap="none" spc="0" normalizeH="0" baseline="0" noProof="0" dirty="0">
                  <a:ln>
                    <a:noFill/>
                  </a:ln>
                  <a:solidFill>
                    <a:srgbClr val="000000"/>
                  </a:solidFill>
                  <a:effectLst/>
                  <a:uLnTx/>
                  <a:uFillTx/>
                  <a:latin typeface="HGPｺﾞｼｯｸE"/>
                  <a:ea typeface="HGPｺﾞｼｯｸE"/>
                  <a:cs typeface="+mn-cs"/>
                </a:rPr>
                <a:t>2</a:t>
              </a:r>
              <a:r>
                <a:rPr kumimoji="1" lang="zh-TW" altLang="en-US" sz="1400" b="0" i="0" u="none" strike="noStrike" kern="1200" cap="none" spc="0" normalizeH="0" baseline="0" noProof="0" dirty="0">
                  <a:ln>
                    <a:noFill/>
                  </a:ln>
                  <a:solidFill>
                    <a:srgbClr val="000000"/>
                  </a:solidFill>
                  <a:effectLst/>
                  <a:uLnTx/>
                  <a:uFillTx/>
                  <a:latin typeface="HGPｺﾞｼｯｸE"/>
                  <a:ea typeface="HGPｺﾞｼｯｸE"/>
                  <a:cs typeface="+mn-cs"/>
                </a:rPr>
                <a:t>兆</a:t>
              </a:r>
              <a:r>
                <a:rPr kumimoji="1" lang="en-US" altLang="ja-JP" sz="1600" b="0" i="0" u="none" strike="noStrike" kern="1200" cap="none" spc="0" normalizeH="0" baseline="0" noProof="0" dirty="0">
                  <a:ln>
                    <a:noFill/>
                  </a:ln>
                  <a:solidFill>
                    <a:prstClr val="black"/>
                  </a:solidFill>
                  <a:effectLst/>
                  <a:uLnTx/>
                  <a:uFillTx/>
                  <a:latin typeface="HGPｺﾞｼｯｸE"/>
                  <a:ea typeface="HGPｺﾞｼｯｸE"/>
                  <a:cs typeface="+mn-cs"/>
                </a:rPr>
                <a:t>6,002</a:t>
              </a:r>
              <a:r>
                <a:rPr kumimoji="1" lang="zh-TW" altLang="en-US" sz="1400" b="0" i="0" u="none" strike="noStrike" kern="1200" cap="none" spc="0" normalizeH="0" baseline="0" noProof="0" dirty="0">
                  <a:ln>
                    <a:noFill/>
                  </a:ln>
                  <a:solidFill>
                    <a:prstClr val="black"/>
                  </a:solidFill>
                  <a:effectLst/>
                  <a:uLnTx/>
                  <a:uFillTx/>
                  <a:latin typeface="HGPｺﾞｼｯｸE"/>
                  <a:ea typeface="HGPｺﾞｼｯｸE"/>
                  <a:cs typeface="+mn-cs"/>
                </a:rPr>
                <a:t>億円</a:t>
              </a:r>
              <a:r>
                <a:rPr kumimoji="1" lang="en-US" altLang="ja-JP" sz="1400" b="0" i="0" u="none" strike="noStrike" kern="1200" cap="none" spc="0" normalizeH="0" baseline="30000" noProof="0" dirty="0">
                  <a:ln>
                    <a:noFill/>
                  </a:ln>
                  <a:solidFill>
                    <a:prstClr val="black"/>
                  </a:solidFill>
                  <a:effectLst/>
                  <a:uLnTx/>
                  <a:uFillTx/>
                  <a:latin typeface="HGPｺﾞｼｯｸE"/>
                  <a:ea typeface="HGPｺﾞｼｯｸE"/>
                  <a:cs typeface="+mn-cs"/>
                </a:rPr>
                <a:t>※</a:t>
              </a:r>
              <a:r>
                <a:rPr kumimoji="1" lang="ja-JP" altLang="en-US" sz="1400" b="0" i="0" u="none" strike="noStrike" kern="1200" cap="none" spc="0" normalizeH="0" baseline="30000" noProof="0" dirty="0">
                  <a:ln>
                    <a:noFill/>
                  </a:ln>
                  <a:solidFill>
                    <a:prstClr val="black"/>
                  </a:solidFill>
                  <a:effectLst/>
                  <a:uLnTx/>
                  <a:uFillTx/>
                  <a:latin typeface="HGPｺﾞｼｯｸE"/>
                  <a:ea typeface="HGPｺﾞｼｯｸE"/>
                  <a:cs typeface="+mn-cs"/>
                </a:rPr>
                <a:t>２</a:t>
              </a: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PｺﾞｼｯｸE"/>
                  <a:ea typeface="HGPｺﾞｼｯｸE"/>
                  <a:cs typeface="+mn-cs"/>
                </a:rPr>
                <a:t>国民１人当たり</a:t>
              </a:r>
              <a:endParaRPr kumimoji="1" lang="en-US" altLang="ja-JP" sz="1400" b="0" i="0" u="none" strike="noStrike" kern="1200" cap="none" spc="0" normalizeH="0" baseline="0" noProof="0" dirty="0">
                <a:ln>
                  <a:noFill/>
                </a:ln>
                <a:solidFill>
                  <a:prstClr val="black"/>
                </a:solidFill>
                <a:effectLst/>
                <a:uLnTx/>
                <a:uFillTx/>
                <a:latin typeface="HGPｺﾞｼｯｸE"/>
                <a:ea typeface="HGPｺﾞｼｯｸE"/>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PｺﾞｼｯｸE"/>
                  <a:ea typeface="HGPｺﾞｼｯｸE"/>
                  <a:cs typeface="+mn-cs"/>
                </a:rPr>
                <a:t>約</a:t>
              </a:r>
              <a:r>
                <a:rPr kumimoji="1" lang="en-US" altLang="ja-JP" sz="1400" b="0" i="0" u="none" strike="noStrike" kern="1200" cap="none" spc="0" normalizeH="0" baseline="0" noProof="0" dirty="0">
                  <a:ln>
                    <a:noFill/>
                  </a:ln>
                  <a:solidFill>
                    <a:prstClr val="black"/>
                  </a:solidFill>
                  <a:effectLst/>
                  <a:uLnTx/>
                  <a:uFillTx/>
                  <a:latin typeface="HGPｺﾞｼｯｸE"/>
                  <a:ea typeface="HGPｺﾞｼｯｸE"/>
                  <a:cs typeface="+mn-cs"/>
                </a:rPr>
                <a:t>20,910</a:t>
              </a:r>
              <a:r>
                <a:rPr kumimoji="1" lang="ja-JP" altLang="en-US" sz="1400" b="0" i="0" u="none" strike="noStrike" kern="1200" cap="none" spc="0" normalizeH="0" baseline="0" noProof="0" dirty="0">
                  <a:ln>
                    <a:noFill/>
                  </a:ln>
                  <a:solidFill>
                    <a:prstClr val="black"/>
                  </a:solidFill>
                  <a:effectLst/>
                  <a:uLnTx/>
                  <a:uFillTx/>
                  <a:latin typeface="HGPｺﾞｼｯｸE"/>
                  <a:ea typeface="HGPｺﾞｼｯｸE"/>
                  <a:cs typeface="+mn-cs"/>
                </a:rPr>
                <a:t>円</a:t>
              </a:r>
            </a:p>
          </p:txBody>
        </p:sp>
        <p:pic>
          <p:nvPicPr>
            <p:cNvPr id="18" name="Picture 35">
              <a:extLst>
                <a:ext uri="{FF2B5EF4-FFF2-40B4-BE49-F238E27FC236}">
                  <a16:creationId xmlns:a16="http://schemas.microsoft.com/office/drawing/2014/main" id="{2F70413B-132F-6D51-F5A9-76D14C453501}"/>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rcRect/>
            <a:stretch/>
          </p:blipFill>
          <p:spPr bwMode="auto">
            <a:xfrm>
              <a:off x="381129" y="3394577"/>
              <a:ext cx="1386251" cy="971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 name="グループ化 18">
            <a:extLst>
              <a:ext uri="{FF2B5EF4-FFF2-40B4-BE49-F238E27FC236}">
                <a16:creationId xmlns:a16="http://schemas.microsoft.com/office/drawing/2014/main" id="{E9A7B718-E225-E47B-2292-A000ABACC2F2}"/>
              </a:ext>
            </a:extLst>
          </p:cNvPr>
          <p:cNvGrpSpPr/>
          <p:nvPr/>
        </p:nvGrpSpPr>
        <p:grpSpPr>
          <a:xfrm>
            <a:off x="3680089" y="3363719"/>
            <a:ext cx="1600789" cy="2596739"/>
            <a:chOff x="3680089" y="3363719"/>
            <a:chExt cx="1600789" cy="2596739"/>
          </a:xfrm>
        </p:grpSpPr>
        <p:sp>
          <p:nvSpPr>
            <p:cNvPr id="20" name="正方形/長方形 19">
              <a:extLst>
                <a:ext uri="{FF2B5EF4-FFF2-40B4-BE49-F238E27FC236}">
                  <a16:creationId xmlns:a16="http://schemas.microsoft.com/office/drawing/2014/main" id="{5935A797-4F99-91AF-A17D-2B2CBBF4167D}"/>
                </a:ext>
              </a:extLst>
            </p:cNvPr>
            <p:cNvSpPr/>
            <p:nvPr/>
          </p:nvSpPr>
          <p:spPr bwMode="auto">
            <a:xfrm>
              <a:off x="3680089" y="4386752"/>
              <a:ext cx="1600789" cy="1573706"/>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F46C62"/>
                  </a:solidFill>
                  <a:effectLst/>
                  <a:uLnTx/>
                  <a:uFillTx/>
                  <a:latin typeface="HGPｺﾞｼｯｸE"/>
                  <a:ea typeface="HGPｺﾞｼｯｸE"/>
                  <a:cs typeface="+mn-cs"/>
                </a:rPr>
                <a:t>国民医療費の</a:t>
              </a:r>
              <a:endParaRPr kumimoji="1" lang="en-US" altLang="ja-JP" sz="1400" b="0" i="0" u="none" strike="noStrike" kern="1200" cap="none" spc="0" normalizeH="0" baseline="0" noProof="0" dirty="0">
                <a:ln>
                  <a:noFill/>
                </a:ln>
                <a:solidFill>
                  <a:srgbClr val="F46C62"/>
                </a:solidFill>
                <a:effectLst/>
                <a:uLnTx/>
                <a:uFillTx/>
                <a:latin typeface="HGPｺﾞｼｯｸE"/>
                <a:ea typeface="HGPｺﾞｼｯｸE"/>
                <a:cs typeface="+mn-cs"/>
              </a:endParaRPr>
            </a:p>
            <a:p>
              <a:pPr marL="0" marR="0" lvl="0" indent="0" algn="ctr" defTabSz="914400" rtl="0" eaLnBrk="1" fontAlgn="base" latinLnBrk="0" hangingPunct="1">
                <a:lnSpc>
                  <a:spcPct val="14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F46C62"/>
                  </a:solidFill>
                  <a:effectLst/>
                  <a:uLnTx/>
                  <a:uFillTx/>
                  <a:latin typeface="HGPｺﾞｼｯｸE"/>
                  <a:ea typeface="HGPｺﾞｼｯｸE"/>
                  <a:cs typeface="+mn-cs"/>
                </a:rPr>
                <a:t>公費負担額</a:t>
              </a: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F46C62"/>
                  </a:solidFill>
                  <a:effectLst/>
                  <a:uLnTx/>
                  <a:uFillTx/>
                  <a:latin typeface="HGPｺﾞｼｯｸE"/>
                  <a:ea typeface="HGPｺﾞｼｯｸE"/>
                  <a:cs typeface="+mn-cs"/>
                </a:rPr>
                <a:t>（令和４年度）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400" b="0" i="0" u="none" strike="noStrike" kern="1200" cap="none" spc="0" normalizeH="0" baseline="0" noProof="0" dirty="0">
                <a:ln>
                  <a:noFill/>
                </a:ln>
                <a:solidFill>
                  <a:srgbClr val="005BAD"/>
                </a:solidFill>
                <a:effectLst/>
                <a:uLnTx/>
                <a:uFillTx/>
                <a:latin typeface="HGPｺﾞｼｯｸE"/>
                <a:ea typeface="HGPｺﾞｼｯｸE"/>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400" b="0" i="0" u="none" strike="noStrike" kern="1200" cap="none" spc="0" normalizeH="0" baseline="0" noProof="0" dirty="0">
                  <a:ln>
                    <a:noFill/>
                  </a:ln>
                  <a:solidFill>
                    <a:srgbClr val="000000"/>
                  </a:solidFill>
                  <a:effectLst/>
                  <a:uLnTx/>
                  <a:uFillTx/>
                  <a:latin typeface="HGPｺﾞｼｯｸE"/>
                  <a:ea typeface="HGPｺﾞｼｯｸE"/>
                  <a:cs typeface="+mn-cs"/>
                </a:rPr>
                <a:t>約</a:t>
              </a:r>
              <a:r>
                <a:rPr kumimoji="1" lang="en-US" altLang="zh-TW" sz="1400" b="0" i="0" u="none" strike="noStrike" kern="1200" cap="none" spc="0" normalizeH="0" baseline="0" noProof="0" dirty="0">
                  <a:ln>
                    <a:noFill/>
                  </a:ln>
                  <a:solidFill>
                    <a:prstClr val="black"/>
                  </a:solidFill>
                  <a:effectLst/>
                  <a:uLnTx/>
                  <a:uFillTx/>
                  <a:latin typeface="HGPｺﾞｼｯｸE"/>
                  <a:ea typeface="HGPｺﾞｼｯｸE"/>
                  <a:cs typeface="+mn-cs"/>
                </a:rPr>
                <a:t>1</a:t>
              </a:r>
              <a:r>
                <a:rPr kumimoji="1" lang="en-US" altLang="ja-JP" sz="1400" b="0" i="0" u="none" strike="noStrike" kern="1200" cap="none" spc="0" normalizeH="0" baseline="0" noProof="0" dirty="0">
                  <a:ln>
                    <a:noFill/>
                  </a:ln>
                  <a:solidFill>
                    <a:prstClr val="black"/>
                  </a:solidFill>
                  <a:effectLst/>
                  <a:uLnTx/>
                  <a:uFillTx/>
                  <a:latin typeface="HGPｺﾞｼｯｸE"/>
                  <a:ea typeface="HGPｺﾞｼｯｸE"/>
                  <a:cs typeface="+mn-cs"/>
                </a:rPr>
                <a:t>7</a:t>
              </a:r>
              <a:r>
                <a:rPr kumimoji="1" lang="zh-TW" altLang="en-US" sz="1400" b="0" i="0" u="none" strike="noStrike" kern="1200" cap="none" spc="0" normalizeH="0" baseline="0" noProof="0" dirty="0">
                  <a:ln>
                    <a:noFill/>
                  </a:ln>
                  <a:solidFill>
                    <a:prstClr val="black"/>
                  </a:solidFill>
                  <a:effectLst/>
                  <a:uLnTx/>
                  <a:uFillTx/>
                  <a:latin typeface="HGPｺﾞｼｯｸE"/>
                  <a:ea typeface="HGPｺﾞｼｯｸE"/>
                  <a:cs typeface="+mn-cs"/>
                </a:rPr>
                <a:t>兆</a:t>
              </a:r>
              <a:r>
                <a:rPr kumimoji="1" lang="en-US" altLang="ja-JP" sz="1400" b="0" i="0" u="none" strike="noStrike" kern="1200" cap="none" spc="0" normalizeH="0" baseline="0" noProof="0" dirty="0">
                  <a:ln>
                    <a:noFill/>
                  </a:ln>
                  <a:solidFill>
                    <a:prstClr val="black"/>
                  </a:solidFill>
                  <a:effectLst/>
                  <a:uLnTx/>
                  <a:uFillTx/>
                  <a:latin typeface="HGPｺﾞｼｯｸE"/>
                  <a:ea typeface="HGPｺﾞｼｯｸE"/>
                  <a:cs typeface="+mn-cs"/>
                </a:rPr>
                <a:t>6,837</a:t>
              </a:r>
              <a:r>
                <a:rPr kumimoji="1" lang="zh-TW" altLang="en-US" sz="1400" b="0" i="0" u="none" strike="noStrike" kern="1200" cap="none" spc="0" normalizeH="0" baseline="0" noProof="0" dirty="0">
                  <a:ln>
                    <a:noFill/>
                  </a:ln>
                  <a:solidFill>
                    <a:prstClr val="black"/>
                  </a:solidFill>
                  <a:effectLst/>
                  <a:uLnTx/>
                  <a:uFillTx/>
                  <a:latin typeface="HGPｺﾞｼｯｸE"/>
                  <a:ea typeface="HGPｺﾞｼｯｸE"/>
                  <a:cs typeface="+mn-cs"/>
                </a:rPr>
                <a:t>億円</a:t>
              </a:r>
              <a:r>
                <a:rPr kumimoji="1" lang="en-US" altLang="ja-JP" sz="1400" b="0" i="0" u="none" strike="noStrike" kern="1200" cap="none" spc="0" normalizeH="0" baseline="30000" noProof="0" dirty="0">
                  <a:ln>
                    <a:noFill/>
                  </a:ln>
                  <a:solidFill>
                    <a:prstClr val="black"/>
                  </a:solidFill>
                  <a:effectLst/>
                  <a:uLnTx/>
                  <a:uFillTx/>
                  <a:latin typeface="HGPｺﾞｼｯｸE"/>
                  <a:ea typeface="HGPｺﾞｼｯｸE"/>
                  <a:cs typeface="+mn-cs"/>
                </a:rPr>
                <a:t>※</a:t>
              </a:r>
              <a:r>
                <a:rPr kumimoji="0" lang="ja-JP" altLang="en-US" sz="1400" b="0" i="0" u="none" strike="noStrike" kern="1200" cap="none" spc="0" normalizeH="0" baseline="30000" noProof="0" dirty="0">
                  <a:ln>
                    <a:noFill/>
                  </a:ln>
                  <a:solidFill>
                    <a:prstClr val="black"/>
                  </a:solidFill>
                  <a:effectLst/>
                  <a:uLnTx/>
                  <a:uFillTx/>
                  <a:latin typeface="HGPｺﾞｼｯｸE"/>
                  <a:ea typeface="HGPｺﾞｼｯｸE"/>
                  <a:cs typeface="+mn-cs"/>
                </a:rPr>
                <a:t>３</a:t>
              </a:r>
              <a:endParaRPr kumimoji="1" lang="ja-JP" altLang="en-US" sz="1400" b="0" i="0" u="none" strike="noStrike" kern="1200" cap="none" spc="0" normalizeH="0" baseline="30000" noProof="0" dirty="0">
                <a:ln>
                  <a:noFill/>
                </a:ln>
                <a:solidFill>
                  <a:prstClr val="black"/>
                </a:solidFill>
                <a:effectLst/>
                <a:uLnTx/>
                <a:uFillTx/>
                <a:latin typeface="HGPｺﾞｼｯｸE"/>
                <a:ea typeface="HGPｺﾞｼｯｸE"/>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PｺﾞｼｯｸE"/>
                  <a:ea typeface="HGPｺﾞｼｯｸE"/>
                  <a:cs typeface="+mn-cs"/>
                </a:rPr>
                <a:t>国民１人当たり</a:t>
              </a:r>
              <a:endParaRPr kumimoji="1" lang="en-US" altLang="ja-JP" sz="1400" b="0" i="0" u="none" strike="noStrike" kern="1200" cap="none" spc="0" normalizeH="0" baseline="0" noProof="0" dirty="0">
                <a:ln>
                  <a:noFill/>
                </a:ln>
                <a:solidFill>
                  <a:prstClr val="black"/>
                </a:solidFill>
                <a:effectLst/>
                <a:uLnTx/>
                <a:uFillTx/>
                <a:latin typeface="HGPｺﾞｼｯｸE"/>
                <a:ea typeface="HGPｺﾞｼｯｸE"/>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PｺﾞｼｯｸE"/>
                  <a:ea typeface="HGPｺﾞｼｯｸE"/>
                  <a:cs typeface="+mn-cs"/>
                </a:rPr>
                <a:t>約</a:t>
              </a:r>
              <a:r>
                <a:rPr kumimoji="1" lang="en-US" altLang="ja-JP" sz="1400" b="0" i="0" u="none" strike="noStrike" kern="1200" cap="none" spc="0" normalizeH="0" baseline="0" noProof="0" dirty="0">
                  <a:ln>
                    <a:noFill/>
                  </a:ln>
                  <a:solidFill>
                    <a:prstClr val="black"/>
                  </a:solidFill>
                  <a:effectLst/>
                  <a:uLnTx/>
                  <a:uFillTx/>
                  <a:latin typeface="HGPｺﾞｼｯｸE"/>
                  <a:ea typeface="HGPｺﾞｼｯｸE"/>
                  <a:cs typeface="+mn-cs"/>
                </a:rPr>
                <a:t>141,530</a:t>
              </a:r>
              <a:r>
                <a:rPr kumimoji="1" lang="ja-JP" altLang="en-US" sz="1400" b="0" i="0" u="none" strike="noStrike" kern="1200" cap="none" spc="0" normalizeH="0" baseline="0" noProof="0" dirty="0">
                  <a:ln>
                    <a:noFill/>
                  </a:ln>
                  <a:solidFill>
                    <a:prstClr val="black"/>
                  </a:solidFill>
                  <a:effectLst/>
                  <a:uLnTx/>
                  <a:uFillTx/>
                  <a:latin typeface="HGPｺﾞｼｯｸE"/>
                  <a:ea typeface="HGPｺﾞｼｯｸE"/>
                  <a:cs typeface="+mn-cs"/>
                </a:rPr>
                <a:t>円</a:t>
              </a:r>
            </a:p>
          </p:txBody>
        </p:sp>
        <p:pic>
          <p:nvPicPr>
            <p:cNvPr id="21" name="Picture 36">
              <a:extLst>
                <a:ext uri="{FF2B5EF4-FFF2-40B4-BE49-F238E27FC236}">
                  <a16:creationId xmlns:a16="http://schemas.microsoft.com/office/drawing/2014/main" id="{4BB2EE05-1366-FA04-A3B1-8A61E7036F6D}"/>
                </a:ext>
              </a:extLst>
            </p:cNvPr>
            <p:cNvPicPr>
              <a:picLocks noChangeAspect="1" noChangeArrowheads="1"/>
            </p:cNvPicPr>
            <p:nvPr/>
          </p:nvPicPr>
          <p:blipFill>
            <a:blip r:embed="rId5" cstate="hqprint">
              <a:extLst>
                <a:ext uri="{28A0092B-C50C-407E-A947-70E740481C1C}">
                  <a14:useLocalDpi xmlns:a14="http://schemas.microsoft.com/office/drawing/2010/main"/>
                </a:ext>
              </a:extLst>
            </a:blip>
            <a:srcRect/>
            <a:stretch/>
          </p:blipFill>
          <p:spPr bwMode="auto">
            <a:xfrm>
              <a:off x="3973289" y="3363719"/>
              <a:ext cx="1014391" cy="1014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正方形/長方形 21">
              <a:extLst>
                <a:ext uri="{FF2B5EF4-FFF2-40B4-BE49-F238E27FC236}">
                  <a16:creationId xmlns:a16="http://schemas.microsoft.com/office/drawing/2014/main" id="{33B32729-4116-DB46-2C56-939421C102C7}"/>
                </a:ext>
              </a:extLst>
            </p:cNvPr>
            <p:cNvSpPr/>
            <p:nvPr/>
          </p:nvSpPr>
          <p:spPr bwMode="auto">
            <a:xfrm>
              <a:off x="4228413" y="4298102"/>
              <a:ext cx="562771" cy="250560"/>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F46C62"/>
                  </a:solidFill>
                  <a:effectLst/>
                  <a:uLnTx/>
                  <a:uFillTx/>
                  <a:latin typeface="HGPｺﾞｼｯｸE" panose="020B0900000000000000" pitchFamily="50" charset="-128"/>
                  <a:ea typeface="HGPｺﾞｼｯｸE" panose="020B0900000000000000" pitchFamily="50" charset="-128"/>
                  <a:cs typeface="+mn-cs"/>
                </a:rPr>
                <a:t>いりょう</a:t>
              </a:r>
            </a:p>
          </p:txBody>
        </p:sp>
        <p:sp>
          <p:nvSpPr>
            <p:cNvPr id="23" name="正方形/長方形 22">
              <a:extLst>
                <a:ext uri="{FF2B5EF4-FFF2-40B4-BE49-F238E27FC236}">
                  <a16:creationId xmlns:a16="http://schemas.microsoft.com/office/drawing/2014/main" id="{9A5C4B2D-9480-EA93-4FBE-B8913F429CE5}"/>
                </a:ext>
              </a:extLst>
            </p:cNvPr>
            <p:cNvSpPr/>
            <p:nvPr/>
          </p:nvSpPr>
          <p:spPr bwMode="auto">
            <a:xfrm>
              <a:off x="4287622" y="4594285"/>
              <a:ext cx="562771" cy="250560"/>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0" lang="ja-JP" altLang="en-US" sz="800" b="0" i="0" u="none" strike="noStrike" kern="1200" cap="none" spc="0" normalizeH="0" baseline="0" noProof="0" dirty="0">
                  <a:ln>
                    <a:noFill/>
                  </a:ln>
                  <a:solidFill>
                    <a:srgbClr val="F46C62"/>
                  </a:solidFill>
                  <a:effectLst/>
                  <a:uLnTx/>
                  <a:uFillTx/>
                  <a:latin typeface="HGPｺﾞｼｯｸE" panose="020B0900000000000000" pitchFamily="50" charset="-128"/>
                  <a:ea typeface="HGPｺﾞｼｯｸE" panose="020B0900000000000000" pitchFamily="50" charset="-128"/>
                  <a:cs typeface="+mn-cs"/>
                </a:rPr>
                <a:t>ふたん</a:t>
              </a:r>
              <a:endParaRPr kumimoji="1" lang="ja-JP" altLang="en-US" sz="800" b="0" i="0" u="none" strike="noStrike" kern="1200" cap="none" spc="0" normalizeH="0" baseline="0" noProof="0" dirty="0">
                <a:ln>
                  <a:noFill/>
                </a:ln>
                <a:solidFill>
                  <a:srgbClr val="F46C62"/>
                </a:solidFill>
                <a:effectLst/>
                <a:uLnTx/>
                <a:uFillTx/>
                <a:latin typeface="HGPｺﾞｼｯｸE" panose="020B0900000000000000" pitchFamily="50" charset="-128"/>
                <a:ea typeface="HGPｺﾞｼｯｸE" panose="020B0900000000000000" pitchFamily="50" charset="-128"/>
                <a:cs typeface="+mn-cs"/>
              </a:endParaRPr>
            </a:p>
          </p:txBody>
        </p:sp>
      </p:grpSp>
      <p:grpSp>
        <p:nvGrpSpPr>
          <p:cNvPr id="24" name="グループ化 23">
            <a:extLst>
              <a:ext uri="{FF2B5EF4-FFF2-40B4-BE49-F238E27FC236}">
                <a16:creationId xmlns:a16="http://schemas.microsoft.com/office/drawing/2014/main" id="{B7F4934C-EFA2-BC27-0EBF-289FA3EB5199}"/>
              </a:ext>
            </a:extLst>
          </p:cNvPr>
          <p:cNvGrpSpPr/>
          <p:nvPr/>
        </p:nvGrpSpPr>
        <p:grpSpPr>
          <a:xfrm>
            <a:off x="271133" y="3498585"/>
            <a:ext cx="1647459" cy="2347882"/>
            <a:chOff x="1940332" y="3498585"/>
            <a:chExt cx="1647459" cy="2347882"/>
          </a:xfrm>
        </p:grpSpPr>
        <p:sp>
          <p:nvSpPr>
            <p:cNvPr id="25" name="正方形/長方形 24">
              <a:extLst>
                <a:ext uri="{FF2B5EF4-FFF2-40B4-BE49-F238E27FC236}">
                  <a16:creationId xmlns:a16="http://schemas.microsoft.com/office/drawing/2014/main" id="{B3410CE4-965D-342F-9CB3-63AEA2BB6C30}"/>
                </a:ext>
              </a:extLst>
            </p:cNvPr>
            <p:cNvSpPr/>
            <p:nvPr/>
          </p:nvSpPr>
          <p:spPr bwMode="auto">
            <a:xfrm>
              <a:off x="1940332" y="4358039"/>
              <a:ext cx="1647459" cy="1488428"/>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F46C62"/>
                  </a:solidFill>
                  <a:effectLst/>
                  <a:uLnTx/>
                  <a:uFillTx/>
                  <a:latin typeface="HGPｺﾞｼｯｸE"/>
                  <a:ea typeface="HGPｺﾞｼｯｸE"/>
                  <a:cs typeface="+mn-cs"/>
                </a:rPr>
                <a:t>警察費・消防費</a:t>
              </a:r>
              <a:endParaRPr kumimoji="1" lang="en-US" altLang="ja-JP" sz="1600" b="0" i="0" u="none" strike="noStrike" kern="1200" cap="none" spc="0" normalizeH="0" baseline="0" noProof="0" dirty="0">
                <a:ln>
                  <a:noFill/>
                </a:ln>
                <a:solidFill>
                  <a:srgbClr val="F46C62"/>
                </a:solidFill>
                <a:effectLst/>
                <a:uLnTx/>
                <a:uFillTx/>
                <a:latin typeface="HGPｺﾞｼｯｸE"/>
                <a:ea typeface="HGPｺﾞｼｯｸE"/>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F46C62"/>
                  </a:solidFill>
                  <a:effectLst/>
                  <a:uLnTx/>
                  <a:uFillTx/>
                  <a:latin typeface="HGPｺﾞｼｯｸE"/>
                  <a:ea typeface="HGPｺﾞｼｯｸE"/>
                  <a:cs typeface="+mn-cs"/>
                </a:rPr>
                <a:t>（令和５年度）</a:t>
              </a:r>
              <a:endParaRPr kumimoji="1" lang="en-US" altLang="ja-JP" sz="1600" b="0" i="0" u="none" strike="noStrike" kern="1200" cap="none" spc="0" normalizeH="0" baseline="0" noProof="0" dirty="0">
                <a:ln>
                  <a:noFill/>
                </a:ln>
                <a:solidFill>
                  <a:srgbClr val="F46C62"/>
                </a:solidFill>
                <a:effectLst/>
                <a:uLnTx/>
                <a:uFillTx/>
                <a:latin typeface="HGPｺﾞｼｯｸE"/>
                <a:ea typeface="HGPｺﾞｼｯｸE"/>
                <a:cs typeface="+mn-cs"/>
              </a:endParaRP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600" b="0" i="0" u="none" strike="noStrike" kern="1200" cap="none" spc="0" normalizeH="0" baseline="0" noProof="0" dirty="0">
                <a:ln>
                  <a:noFill/>
                </a:ln>
                <a:solidFill>
                  <a:srgbClr val="005BAD"/>
                </a:solidFill>
                <a:effectLst/>
                <a:uLnTx/>
                <a:uFillTx/>
                <a:latin typeface="HGPｺﾞｼｯｸE"/>
                <a:ea typeface="HGPｺﾞｼｯｸE"/>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600" b="0" i="0" u="none" strike="noStrike" kern="1200" cap="none" spc="0" normalizeH="0" baseline="0" noProof="0" dirty="0">
                  <a:ln>
                    <a:noFill/>
                  </a:ln>
                  <a:solidFill>
                    <a:srgbClr val="000000"/>
                  </a:solidFill>
                  <a:effectLst/>
                  <a:uLnTx/>
                  <a:uFillTx/>
                  <a:latin typeface="HGPｺﾞｼｯｸE"/>
                  <a:ea typeface="HGPｺﾞｼｯｸE"/>
                  <a:cs typeface="+mn-cs"/>
                </a:rPr>
                <a:t>約</a:t>
              </a:r>
              <a:r>
                <a:rPr kumimoji="1" lang="en-US" altLang="zh-TW" sz="1600" b="0" i="0" u="none" strike="noStrike" kern="1200" cap="none" spc="0" normalizeH="0" baseline="0" noProof="0" dirty="0">
                  <a:ln>
                    <a:noFill/>
                  </a:ln>
                  <a:solidFill>
                    <a:srgbClr val="000000"/>
                  </a:solidFill>
                  <a:effectLst/>
                  <a:uLnTx/>
                  <a:uFillTx/>
                  <a:latin typeface="HGPｺﾞｼｯｸE"/>
                  <a:ea typeface="HGPｺﾞｼｯｸE"/>
                  <a:cs typeface="+mn-cs"/>
                </a:rPr>
                <a:t>5</a:t>
              </a:r>
              <a:r>
                <a:rPr kumimoji="1" lang="zh-TW" altLang="en-US" sz="1600" b="0" i="0" u="none" strike="noStrike" kern="1200" cap="none" spc="0" normalizeH="0" baseline="0" noProof="0" dirty="0">
                  <a:ln>
                    <a:noFill/>
                  </a:ln>
                  <a:solidFill>
                    <a:srgbClr val="000000"/>
                  </a:solidFill>
                  <a:effectLst/>
                  <a:uLnTx/>
                  <a:uFillTx/>
                  <a:latin typeface="HGPｺﾞｼｯｸE"/>
                  <a:ea typeface="HGPｺﾞｼｯｸE"/>
                  <a:cs typeface="+mn-cs"/>
                </a:rPr>
                <a:t>兆</a:t>
              </a:r>
              <a:r>
                <a:rPr kumimoji="1" lang="en-US" altLang="ja-JP" sz="1600" b="0" i="0" u="none" strike="noStrike" kern="1200" cap="none" spc="0" normalizeH="0" baseline="0" noProof="0" dirty="0">
                  <a:ln>
                    <a:noFill/>
                  </a:ln>
                  <a:solidFill>
                    <a:prstClr val="black"/>
                  </a:solidFill>
                  <a:effectLst/>
                  <a:uLnTx/>
                  <a:uFillTx/>
                  <a:latin typeface="HGPｺﾞｼｯｸE"/>
                  <a:ea typeface="HGPｺﾞｼｯｸE"/>
                  <a:cs typeface="+mn-cs"/>
                </a:rPr>
                <a:t>4,456</a:t>
              </a:r>
              <a:r>
                <a:rPr kumimoji="1" lang="zh-TW" altLang="en-US" sz="1600" b="0" i="0" u="none" strike="noStrike" kern="1200" cap="none" spc="0" normalizeH="0" baseline="0" noProof="0" dirty="0">
                  <a:ln>
                    <a:noFill/>
                  </a:ln>
                  <a:solidFill>
                    <a:prstClr val="black"/>
                  </a:solidFill>
                  <a:effectLst/>
                  <a:uLnTx/>
                  <a:uFillTx/>
                  <a:latin typeface="HGPｺﾞｼｯｸE"/>
                  <a:ea typeface="HGPｺﾞｼｯｸE"/>
                  <a:cs typeface="+mn-cs"/>
                </a:rPr>
                <a:t>億円</a:t>
              </a:r>
              <a:r>
                <a:rPr kumimoji="1" lang="en-US" altLang="ja-JP" sz="1600" b="0" i="0" u="none" strike="noStrike" kern="1200" cap="none" spc="0" normalizeH="0" baseline="30000" noProof="0" dirty="0">
                  <a:ln>
                    <a:noFill/>
                  </a:ln>
                  <a:solidFill>
                    <a:prstClr val="black"/>
                  </a:solidFill>
                  <a:effectLst/>
                  <a:uLnTx/>
                  <a:uFillTx/>
                  <a:latin typeface="HGPｺﾞｼｯｸE"/>
                  <a:ea typeface="HGPｺﾞｼｯｸE"/>
                  <a:cs typeface="+mn-cs"/>
                </a:rPr>
                <a:t>※</a:t>
              </a:r>
              <a:r>
                <a:rPr kumimoji="1" lang="ja-JP" altLang="en-US" sz="1600" b="0" i="0" u="none" strike="noStrike" kern="1200" cap="none" spc="0" normalizeH="0" baseline="30000" noProof="0" dirty="0">
                  <a:ln>
                    <a:noFill/>
                  </a:ln>
                  <a:solidFill>
                    <a:prstClr val="black"/>
                  </a:solidFill>
                  <a:effectLst/>
                  <a:uLnTx/>
                  <a:uFillTx/>
                  <a:latin typeface="HGPｺﾞｼｯｸE"/>
                  <a:ea typeface="HGPｺﾞｼｯｸE"/>
                  <a:cs typeface="+mn-cs"/>
                </a:rPr>
                <a:t>１</a:t>
              </a: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PｺﾞｼｯｸE"/>
                  <a:ea typeface="HGPｺﾞｼｯｸE"/>
                  <a:cs typeface="+mn-cs"/>
                </a:rPr>
                <a:t>国民１人当たり</a:t>
              </a:r>
              <a:endParaRPr kumimoji="1" lang="en-US" altLang="ja-JP" sz="1600" b="0" i="0" u="none" strike="noStrike" kern="1200" cap="none" spc="0" normalizeH="0" baseline="0" noProof="0" dirty="0">
                <a:ln>
                  <a:noFill/>
                </a:ln>
                <a:solidFill>
                  <a:prstClr val="black"/>
                </a:solidFill>
                <a:effectLst/>
                <a:uLnTx/>
                <a:uFillTx/>
                <a:latin typeface="HGPｺﾞｼｯｸE"/>
                <a:ea typeface="HGPｺﾞｼｯｸE"/>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PｺﾞｼｯｸE"/>
                  <a:ea typeface="HGPｺﾞｼｯｸE"/>
                  <a:cs typeface="+mn-cs"/>
                </a:rPr>
                <a:t>約</a:t>
              </a:r>
              <a:r>
                <a:rPr kumimoji="1" lang="en-US" altLang="ja-JP" sz="1600" b="0" i="0" u="none" strike="noStrike" kern="1200" cap="none" spc="0" normalizeH="0" baseline="0" noProof="0" dirty="0">
                  <a:ln>
                    <a:noFill/>
                  </a:ln>
                  <a:solidFill>
                    <a:prstClr val="black"/>
                  </a:solidFill>
                  <a:effectLst/>
                  <a:uLnTx/>
                  <a:uFillTx/>
                  <a:latin typeface="HGPｺﾞｼｯｸE"/>
                  <a:ea typeface="HGPｺﾞｼｯｸE"/>
                  <a:cs typeface="+mn-cs"/>
                </a:rPr>
                <a:t>43,792</a:t>
              </a:r>
              <a:r>
                <a:rPr kumimoji="1" lang="ja-JP" altLang="en-US" sz="1600" b="0" i="0" u="none" strike="noStrike" kern="1200" cap="none" spc="0" normalizeH="0" baseline="0" noProof="0" dirty="0">
                  <a:ln>
                    <a:noFill/>
                  </a:ln>
                  <a:solidFill>
                    <a:prstClr val="black"/>
                  </a:solidFill>
                  <a:effectLst/>
                  <a:uLnTx/>
                  <a:uFillTx/>
                  <a:latin typeface="HGPｺﾞｼｯｸE"/>
                  <a:ea typeface="HGPｺﾞｼｯｸE"/>
                  <a:cs typeface="+mn-cs"/>
                </a:rPr>
                <a:t>円</a:t>
              </a:r>
            </a:p>
          </p:txBody>
        </p:sp>
        <p:pic>
          <p:nvPicPr>
            <p:cNvPr id="26" name="Picture 50">
              <a:extLst>
                <a:ext uri="{FF2B5EF4-FFF2-40B4-BE49-F238E27FC236}">
                  <a16:creationId xmlns:a16="http://schemas.microsoft.com/office/drawing/2014/main" id="{98530D8E-8427-AC32-19C5-B9DB6BDB8AEF}"/>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p:blipFill>
          <p:spPr bwMode="auto">
            <a:xfrm>
              <a:off x="2088452" y="3498585"/>
              <a:ext cx="1329398" cy="816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33" name="直線コネクタ 32">
            <a:extLst>
              <a:ext uri="{FF2B5EF4-FFF2-40B4-BE49-F238E27FC236}">
                <a16:creationId xmlns:a16="http://schemas.microsoft.com/office/drawing/2014/main" id="{DE51356D-DDBB-CA76-2A80-D5F9F356622E}"/>
              </a:ext>
            </a:extLst>
          </p:cNvPr>
          <p:cNvCxnSpPr>
            <a:cxnSpLocks/>
          </p:cNvCxnSpPr>
          <p:nvPr/>
        </p:nvCxnSpPr>
        <p:spPr bwMode="auto">
          <a:xfrm>
            <a:off x="1908854" y="3490182"/>
            <a:ext cx="0" cy="2497947"/>
          </a:xfrm>
          <a:prstGeom prst="line">
            <a:avLst/>
          </a:prstGeom>
          <a:noFill/>
          <a:ln w="6350" cap="flat" cmpd="sng" algn="ctr">
            <a:solidFill>
              <a:srgbClr val="F46C62"/>
            </a:solidFill>
            <a:prstDash val="solid"/>
            <a:round/>
            <a:headEnd type="none" w="med" len="med"/>
            <a:tailEnd type="none" w="med" len="med"/>
          </a:ln>
          <a:effectLst/>
        </p:spPr>
      </p:cxnSp>
      <p:cxnSp>
        <p:nvCxnSpPr>
          <p:cNvPr id="34" name="直線コネクタ 33">
            <a:extLst>
              <a:ext uri="{FF2B5EF4-FFF2-40B4-BE49-F238E27FC236}">
                <a16:creationId xmlns:a16="http://schemas.microsoft.com/office/drawing/2014/main" id="{00EEE31F-8442-8D8F-80CD-2B4B29FCE784}"/>
              </a:ext>
            </a:extLst>
          </p:cNvPr>
          <p:cNvCxnSpPr>
            <a:cxnSpLocks/>
          </p:cNvCxnSpPr>
          <p:nvPr/>
        </p:nvCxnSpPr>
        <p:spPr bwMode="auto">
          <a:xfrm>
            <a:off x="3597449" y="3490182"/>
            <a:ext cx="0" cy="2497947"/>
          </a:xfrm>
          <a:prstGeom prst="line">
            <a:avLst/>
          </a:prstGeom>
          <a:noFill/>
          <a:ln w="6350" cap="flat" cmpd="sng" algn="ctr">
            <a:solidFill>
              <a:srgbClr val="F46C62"/>
            </a:solidFill>
            <a:prstDash val="solid"/>
            <a:round/>
            <a:headEnd type="none" w="med" len="med"/>
            <a:tailEnd type="none" w="med" len="med"/>
          </a:ln>
          <a:effectLst/>
        </p:spPr>
      </p:cxnSp>
      <p:grpSp>
        <p:nvGrpSpPr>
          <p:cNvPr id="48" name="グループ化 47">
            <a:extLst>
              <a:ext uri="{FF2B5EF4-FFF2-40B4-BE49-F238E27FC236}">
                <a16:creationId xmlns:a16="http://schemas.microsoft.com/office/drawing/2014/main" id="{E9957EDC-BC4D-72A4-3AC6-A21C10035DEF}"/>
              </a:ext>
            </a:extLst>
          </p:cNvPr>
          <p:cNvGrpSpPr/>
          <p:nvPr/>
        </p:nvGrpSpPr>
        <p:grpSpPr>
          <a:xfrm>
            <a:off x="5457554" y="2613228"/>
            <a:ext cx="3507057" cy="3713140"/>
            <a:chOff x="5457554" y="2613228"/>
            <a:chExt cx="3507057" cy="3713140"/>
          </a:xfrm>
        </p:grpSpPr>
        <p:grpSp>
          <p:nvGrpSpPr>
            <p:cNvPr id="47" name="グループ化 46">
              <a:extLst>
                <a:ext uri="{FF2B5EF4-FFF2-40B4-BE49-F238E27FC236}">
                  <a16:creationId xmlns:a16="http://schemas.microsoft.com/office/drawing/2014/main" id="{980EEB22-51FA-D2B4-6A8B-3B5CD58F8256}"/>
                </a:ext>
              </a:extLst>
            </p:cNvPr>
            <p:cNvGrpSpPr/>
            <p:nvPr/>
          </p:nvGrpSpPr>
          <p:grpSpPr>
            <a:xfrm>
              <a:off x="5457554" y="2613228"/>
              <a:ext cx="3507057" cy="3713140"/>
              <a:chOff x="5457554" y="2613228"/>
              <a:chExt cx="3507057" cy="3713140"/>
            </a:xfrm>
          </p:grpSpPr>
          <p:sp>
            <p:nvSpPr>
              <p:cNvPr id="6" name="四角形: 角を丸くする 5">
                <a:extLst>
                  <a:ext uri="{FF2B5EF4-FFF2-40B4-BE49-F238E27FC236}">
                    <a16:creationId xmlns:a16="http://schemas.microsoft.com/office/drawing/2014/main" id="{9ACDE9B2-3E47-4893-E37C-1872143E744C}"/>
                  </a:ext>
                </a:extLst>
              </p:cNvPr>
              <p:cNvSpPr/>
              <p:nvPr/>
            </p:nvSpPr>
            <p:spPr bwMode="auto">
              <a:xfrm>
                <a:off x="5457554" y="2613228"/>
                <a:ext cx="3507057" cy="3713140"/>
              </a:xfrm>
              <a:prstGeom prst="roundRect">
                <a:avLst>
                  <a:gd name="adj" fmla="val 0"/>
                </a:avLst>
              </a:prstGeom>
              <a:noFill/>
              <a:ln w="19050" cap="flat" cmpd="sng" algn="ctr">
                <a:solidFill>
                  <a:srgbClr val="F2504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HGPｺﾞｼｯｸE"/>
                  <a:ea typeface="HGPｺﾞｼｯｸE"/>
                  <a:cs typeface="+mn-cs"/>
                </a:endParaRPr>
              </a:p>
            </p:txBody>
          </p:sp>
          <p:grpSp>
            <p:nvGrpSpPr>
              <p:cNvPr id="8" name="グループ化 7">
                <a:extLst>
                  <a:ext uri="{FF2B5EF4-FFF2-40B4-BE49-F238E27FC236}">
                    <a16:creationId xmlns:a16="http://schemas.microsoft.com/office/drawing/2014/main" id="{CF383FFF-07BE-E2A0-C0AA-227607E58C0D}"/>
                  </a:ext>
                </a:extLst>
              </p:cNvPr>
              <p:cNvGrpSpPr/>
              <p:nvPr/>
            </p:nvGrpSpPr>
            <p:grpSpPr>
              <a:xfrm>
                <a:off x="5897699" y="2699863"/>
                <a:ext cx="2753272" cy="593836"/>
                <a:chOff x="6197078" y="2684109"/>
                <a:chExt cx="2753272" cy="593836"/>
              </a:xfrm>
            </p:grpSpPr>
            <p:sp>
              <p:nvSpPr>
                <p:cNvPr id="9" name="Rectangle 56">
                  <a:extLst>
                    <a:ext uri="{FF2B5EF4-FFF2-40B4-BE49-F238E27FC236}">
                      <a16:creationId xmlns:a16="http://schemas.microsoft.com/office/drawing/2014/main" id="{ED5FCAF9-1215-B3EF-34FA-5E5C234DA39A}"/>
                    </a:ext>
                  </a:extLst>
                </p:cNvPr>
                <p:cNvSpPr>
                  <a:spLocks noChangeArrowheads="1"/>
                </p:cNvSpPr>
                <p:nvPr/>
              </p:nvSpPr>
              <p:spPr bwMode="auto">
                <a:xfrm>
                  <a:off x="7688791" y="2730936"/>
                  <a:ext cx="1261559" cy="547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457200" rtl="0" eaLnBrk="1" fontAlgn="auto" latinLnBrk="0" hangingPunct="1">
                    <a:lnSpc>
                      <a:spcPct val="11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道路、学校、公園 など</a:t>
                  </a:r>
                </a:p>
              </p:txBody>
            </p:sp>
            <p:sp>
              <p:nvSpPr>
                <p:cNvPr id="10" name="Text Box 23">
                  <a:extLst>
                    <a:ext uri="{FF2B5EF4-FFF2-40B4-BE49-F238E27FC236}">
                      <a16:creationId xmlns:a16="http://schemas.microsoft.com/office/drawing/2014/main" id="{7BE8F26B-E08B-E853-00D5-0CC5101F1030}"/>
                    </a:ext>
                  </a:extLst>
                </p:cNvPr>
                <p:cNvSpPr txBox="1">
                  <a:spLocks noChangeArrowheads="1"/>
                </p:cNvSpPr>
                <p:nvPr/>
              </p:nvSpPr>
              <p:spPr bwMode="auto">
                <a:xfrm>
                  <a:off x="6197078" y="278691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2400" b="0" i="0" u="none" strike="noStrike" kern="1200" cap="none" spc="0" normalizeH="0" baseline="0" noProof="0" dirty="0">
                      <a:ln>
                        <a:noFill/>
                      </a:ln>
                      <a:solidFill>
                        <a:srgbClr val="F25044"/>
                      </a:solidFill>
                      <a:effectLst/>
                      <a:uLnTx/>
                      <a:uFillTx/>
                      <a:latin typeface="HGP創英角ｺﾞｼｯｸUB" panose="020B0900000000000000" pitchFamily="50" charset="-128"/>
                      <a:ea typeface="HGP創英角ｺﾞｼｯｸUB" panose="020B0900000000000000" pitchFamily="50" charset="-128"/>
                      <a:cs typeface="+mn-cs"/>
                    </a:rPr>
                    <a:t>公共施設</a:t>
                  </a:r>
                </a:p>
              </p:txBody>
            </p:sp>
            <p:sp>
              <p:nvSpPr>
                <p:cNvPr id="11" name="Text Box 23">
                  <a:extLst>
                    <a:ext uri="{FF2B5EF4-FFF2-40B4-BE49-F238E27FC236}">
                      <a16:creationId xmlns:a16="http://schemas.microsoft.com/office/drawing/2014/main" id="{47DDC32B-0205-741E-3260-9FF5F24D3117}"/>
                    </a:ext>
                  </a:extLst>
                </p:cNvPr>
                <p:cNvSpPr txBox="1">
                  <a:spLocks noChangeArrowheads="1"/>
                </p:cNvSpPr>
                <p:nvPr/>
              </p:nvSpPr>
              <p:spPr bwMode="auto">
                <a:xfrm>
                  <a:off x="6418070" y="2684109"/>
                  <a:ext cx="9428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900" b="0" i="0" u="none" strike="noStrike" kern="1200" cap="none" spc="0" normalizeH="0" baseline="0" noProof="0" dirty="0">
                      <a:ln>
                        <a:noFill/>
                      </a:ln>
                      <a:solidFill>
                        <a:srgbClr val="F25044"/>
                      </a:solidFill>
                      <a:effectLst/>
                      <a:uLnTx/>
                      <a:uFillTx/>
                      <a:latin typeface="HGP創英角ｺﾞｼｯｸUB" panose="020B0900000000000000" pitchFamily="50" charset="-128"/>
                      <a:ea typeface="HGP創英角ｺﾞｼｯｸUB" panose="020B0900000000000000" pitchFamily="50" charset="-128"/>
                      <a:cs typeface="+mn-cs"/>
                    </a:rPr>
                    <a:t>こうきょうしせつ</a:t>
                  </a:r>
                </a:p>
              </p:txBody>
            </p:sp>
          </p:grpSp>
          <p:grpSp>
            <p:nvGrpSpPr>
              <p:cNvPr id="46" name="グループ化 45">
                <a:extLst>
                  <a:ext uri="{FF2B5EF4-FFF2-40B4-BE49-F238E27FC236}">
                    <a16:creationId xmlns:a16="http://schemas.microsoft.com/office/drawing/2014/main" id="{73D4C4B7-A5AA-CBFA-013D-C906030084CF}"/>
                  </a:ext>
                </a:extLst>
              </p:cNvPr>
              <p:cNvGrpSpPr/>
              <p:nvPr/>
            </p:nvGrpSpPr>
            <p:grpSpPr>
              <a:xfrm>
                <a:off x="5490275" y="3385141"/>
                <a:ext cx="3430185" cy="2526669"/>
                <a:chOff x="5490275" y="3385141"/>
                <a:chExt cx="3430185" cy="2526669"/>
              </a:xfrm>
            </p:grpSpPr>
            <p:grpSp>
              <p:nvGrpSpPr>
                <p:cNvPr id="27" name="グループ化 26">
                  <a:extLst>
                    <a:ext uri="{FF2B5EF4-FFF2-40B4-BE49-F238E27FC236}">
                      <a16:creationId xmlns:a16="http://schemas.microsoft.com/office/drawing/2014/main" id="{6843FAA4-4670-3824-3B5B-04DDED409FC0}"/>
                    </a:ext>
                  </a:extLst>
                </p:cNvPr>
                <p:cNvGrpSpPr/>
                <p:nvPr/>
              </p:nvGrpSpPr>
              <p:grpSpPr>
                <a:xfrm>
                  <a:off x="5490275" y="3385141"/>
                  <a:ext cx="1671436" cy="2062009"/>
                  <a:chOff x="5490275" y="3385141"/>
                  <a:chExt cx="1671436" cy="2062009"/>
                </a:xfrm>
              </p:grpSpPr>
              <p:sp>
                <p:nvSpPr>
                  <p:cNvPr id="28" name="正方形/長方形 27">
                    <a:extLst>
                      <a:ext uri="{FF2B5EF4-FFF2-40B4-BE49-F238E27FC236}">
                        <a16:creationId xmlns:a16="http://schemas.microsoft.com/office/drawing/2014/main" id="{8349867B-A125-B54D-0193-8CE69E9FC3D9}"/>
                      </a:ext>
                    </a:extLst>
                  </p:cNvPr>
                  <p:cNvSpPr/>
                  <p:nvPr/>
                </p:nvSpPr>
                <p:spPr bwMode="auto">
                  <a:xfrm>
                    <a:off x="5490275" y="4407424"/>
                    <a:ext cx="1671436" cy="1039726"/>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600" b="0" i="0" u="none" strike="noStrike" kern="1200" cap="none" spc="0" normalizeH="0" baseline="0" noProof="0" dirty="0">
                        <a:ln>
                          <a:noFill/>
                        </a:ln>
                        <a:solidFill>
                          <a:srgbClr val="F46C62"/>
                        </a:solidFill>
                        <a:effectLst/>
                        <a:uLnTx/>
                        <a:uFillTx/>
                        <a:latin typeface="HGPｺﾞｼｯｸE"/>
                        <a:ea typeface="HGPｺﾞｼｯｸE"/>
                        <a:cs typeface="+mn-cs"/>
                      </a:rPr>
                      <a:t>道路整備事業費</a:t>
                    </a:r>
                    <a:endParaRPr kumimoji="1" lang="en-US" altLang="zh-TW" sz="1600" b="0" i="0" u="none" strike="noStrike" kern="1200" cap="none" spc="0" normalizeH="0" baseline="0" noProof="0" dirty="0">
                      <a:ln>
                        <a:noFill/>
                      </a:ln>
                      <a:solidFill>
                        <a:srgbClr val="F46C62"/>
                      </a:solidFill>
                      <a:effectLst/>
                      <a:uLnTx/>
                      <a:uFillTx/>
                      <a:latin typeface="HGPｺﾞｼｯｸE"/>
                      <a:ea typeface="HGPｺﾞｼｯｸE"/>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600" b="0" i="0" u="none" strike="noStrike" kern="1200" cap="none" spc="0" normalizeH="0" baseline="0" noProof="0" dirty="0">
                        <a:ln>
                          <a:noFill/>
                        </a:ln>
                        <a:solidFill>
                          <a:srgbClr val="F46C62"/>
                        </a:solidFill>
                        <a:effectLst/>
                        <a:uLnTx/>
                        <a:uFillTx/>
                        <a:latin typeface="HGPｺﾞｼｯｸE"/>
                        <a:ea typeface="HGPｺﾞｼｯｸE"/>
                        <a:cs typeface="+mn-cs"/>
                      </a:rPr>
                      <a:t>（令和</a:t>
                    </a:r>
                    <a:r>
                      <a:rPr kumimoji="1" lang="ja-JP" altLang="en-US" sz="1600" b="0" i="0" u="none" strike="noStrike" kern="1200" cap="none" spc="0" normalizeH="0" baseline="0" noProof="0" dirty="0">
                        <a:ln>
                          <a:noFill/>
                        </a:ln>
                        <a:solidFill>
                          <a:srgbClr val="F46C62"/>
                        </a:solidFill>
                        <a:effectLst/>
                        <a:uLnTx/>
                        <a:uFillTx/>
                        <a:latin typeface="HGPｺﾞｼｯｸE"/>
                        <a:ea typeface="HGPｺﾞｼｯｸE"/>
                        <a:cs typeface="+mn-cs"/>
                      </a:rPr>
                      <a:t>７</a:t>
                    </a:r>
                    <a:r>
                      <a:rPr kumimoji="1" lang="zh-TW" altLang="en-US" sz="1600" b="0" i="0" u="none" strike="noStrike" kern="1200" cap="none" spc="0" normalizeH="0" baseline="0" noProof="0" dirty="0">
                        <a:ln>
                          <a:noFill/>
                        </a:ln>
                        <a:solidFill>
                          <a:srgbClr val="F46C62"/>
                        </a:solidFill>
                        <a:effectLst/>
                        <a:uLnTx/>
                        <a:uFillTx/>
                        <a:latin typeface="HGPｺﾞｼｯｸE"/>
                        <a:ea typeface="HGPｺﾞｼｯｸE"/>
                        <a:cs typeface="+mn-cs"/>
                      </a:rPr>
                      <a:t>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600" b="0" i="0" u="none" strike="noStrike" kern="1200" cap="none" spc="0" normalizeH="0" baseline="0" noProof="0" dirty="0">
                      <a:ln>
                        <a:noFill/>
                      </a:ln>
                      <a:solidFill>
                        <a:srgbClr val="005BAD"/>
                      </a:solidFill>
                      <a:effectLst/>
                      <a:uLnTx/>
                      <a:uFillTx/>
                      <a:latin typeface="HGPｺﾞｼｯｸE"/>
                      <a:ea typeface="HGPｺﾞｼｯｸE"/>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600" b="0" i="0" u="none" strike="noStrike" kern="1200" cap="none" spc="0" normalizeH="0" baseline="0" noProof="0" dirty="0">
                        <a:ln>
                          <a:noFill/>
                        </a:ln>
                        <a:solidFill>
                          <a:srgbClr val="000000"/>
                        </a:solidFill>
                        <a:effectLst/>
                        <a:uLnTx/>
                        <a:uFillTx/>
                        <a:latin typeface="HGPｺﾞｼｯｸE"/>
                        <a:ea typeface="HGPｺﾞｼｯｸE"/>
                        <a:cs typeface="+mn-cs"/>
                      </a:rPr>
                      <a:t>約</a:t>
                    </a:r>
                    <a:r>
                      <a:rPr kumimoji="1" lang="en-US" altLang="ja-JP" sz="1600" b="0" i="0" u="none" strike="noStrike" kern="1200" cap="none" spc="0" normalizeH="0" baseline="0" noProof="0" dirty="0">
                        <a:ln>
                          <a:noFill/>
                        </a:ln>
                        <a:solidFill>
                          <a:prstClr val="black"/>
                        </a:solidFill>
                        <a:effectLst/>
                        <a:uLnTx/>
                        <a:uFillTx/>
                        <a:latin typeface="HGPｺﾞｼｯｸE"/>
                        <a:ea typeface="HGPｺﾞｼｯｸE"/>
                        <a:cs typeface="+mn-cs"/>
                      </a:rPr>
                      <a:t>1</a:t>
                    </a:r>
                    <a:r>
                      <a:rPr kumimoji="1" lang="zh-TW" altLang="en-US" sz="1600" b="0" i="0" u="none" strike="noStrike" kern="1200" cap="none" spc="0" normalizeH="0" baseline="0" noProof="0" dirty="0">
                        <a:ln>
                          <a:noFill/>
                        </a:ln>
                        <a:solidFill>
                          <a:prstClr val="black"/>
                        </a:solidFill>
                        <a:effectLst/>
                        <a:uLnTx/>
                        <a:uFillTx/>
                        <a:latin typeface="HGPｺﾞｼｯｸE"/>
                        <a:ea typeface="HGPｺﾞｼｯｸE"/>
                        <a:cs typeface="+mn-cs"/>
                      </a:rPr>
                      <a:t>兆</a:t>
                    </a:r>
                    <a:r>
                      <a:rPr kumimoji="1" lang="en-US" altLang="ja-JP" sz="1600" b="0" i="0" u="none" strike="noStrike" kern="1200" cap="none" spc="0" normalizeH="0" baseline="0" noProof="0" dirty="0">
                        <a:ln>
                          <a:noFill/>
                        </a:ln>
                        <a:solidFill>
                          <a:prstClr val="black"/>
                        </a:solidFill>
                        <a:effectLst/>
                        <a:uLnTx/>
                        <a:uFillTx/>
                        <a:latin typeface="HGPｺﾞｼｯｸE"/>
                        <a:ea typeface="HGPｺﾞｼｯｸE"/>
                        <a:cs typeface="+mn-cs"/>
                      </a:rPr>
                      <a:t>6,721</a:t>
                    </a:r>
                    <a:r>
                      <a:rPr kumimoji="1" lang="zh-TW" altLang="en-US" sz="1600" b="0" i="0" u="none" strike="noStrike" kern="1200" cap="none" spc="0" normalizeH="0" baseline="0" noProof="0" dirty="0">
                        <a:ln>
                          <a:noFill/>
                        </a:ln>
                        <a:solidFill>
                          <a:srgbClr val="000000"/>
                        </a:solidFill>
                        <a:effectLst/>
                        <a:uLnTx/>
                        <a:uFillTx/>
                        <a:latin typeface="HGPｺﾞｼｯｸE"/>
                        <a:ea typeface="HGPｺﾞｼｯｸE"/>
                        <a:cs typeface="+mn-cs"/>
                      </a:rPr>
                      <a:t>億円</a:t>
                    </a:r>
                    <a:r>
                      <a:rPr kumimoji="1" lang="en-US" altLang="ja-JP" sz="1600" b="0" i="0" u="none" strike="noStrike" kern="1200" cap="none" spc="0" normalizeH="0" baseline="30000" noProof="0" dirty="0">
                        <a:ln>
                          <a:noFill/>
                        </a:ln>
                        <a:solidFill>
                          <a:srgbClr val="000000"/>
                        </a:solidFill>
                        <a:effectLst/>
                        <a:uLnTx/>
                        <a:uFillTx/>
                        <a:latin typeface="HGPｺﾞｼｯｸE"/>
                        <a:ea typeface="HGPｺﾞｼｯｸE"/>
                        <a:cs typeface="+mn-cs"/>
                      </a:rPr>
                      <a:t>※</a:t>
                    </a:r>
                    <a:r>
                      <a:rPr kumimoji="0" lang="ja-JP" altLang="en-US" sz="1600" b="0" i="0" u="none" strike="noStrike" kern="1200" cap="none" spc="0" normalizeH="0" baseline="30000" noProof="0" dirty="0">
                        <a:ln>
                          <a:noFill/>
                        </a:ln>
                        <a:solidFill>
                          <a:srgbClr val="000000"/>
                        </a:solidFill>
                        <a:effectLst/>
                        <a:uLnTx/>
                        <a:uFillTx/>
                        <a:latin typeface="HGPｺﾞｼｯｸE"/>
                        <a:ea typeface="HGPｺﾞｼｯｸE"/>
                        <a:cs typeface="+mn-cs"/>
                      </a:rPr>
                      <a:t>４</a:t>
                    </a:r>
                    <a:endParaRPr kumimoji="1" lang="zh-TW" altLang="en-US" sz="1600" b="0" i="0" u="none" strike="noStrike" kern="1200" cap="none" spc="0" normalizeH="0" baseline="30000" noProof="0" dirty="0">
                      <a:ln>
                        <a:noFill/>
                      </a:ln>
                      <a:solidFill>
                        <a:srgbClr val="000000"/>
                      </a:solidFill>
                      <a:effectLst/>
                      <a:uLnTx/>
                      <a:uFillTx/>
                      <a:latin typeface="HGPｺﾞｼｯｸE"/>
                      <a:ea typeface="HGPｺﾞｼｯｸE"/>
                      <a:cs typeface="+mn-cs"/>
                    </a:endParaRPr>
                  </a:p>
                </p:txBody>
              </p:sp>
              <p:pic>
                <p:nvPicPr>
                  <p:cNvPr id="29" name="Picture 51">
                    <a:extLst>
                      <a:ext uri="{FF2B5EF4-FFF2-40B4-BE49-F238E27FC236}">
                        <a16:creationId xmlns:a16="http://schemas.microsoft.com/office/drawing/2014/main" id="{DE0E1C76-E29E-C67B-B1A0-A40692B03FE8}"/>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p:blipFill>
                <p:spPr bwMode="auto">
                  <a:xfrm>
                    <a:off x="5540272" y="3385141"/>
                    <a:ext cx="1462225" cy="99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 name="グループ化 29">
                  <a:extLst>
                    <a:ext uri="{FF2B5EF4-FFF2-40B4-BE49-F238E27FC236}">
                      <a16:creationId xmlns:a16="http://schemas.microsoft.com/office/drawing/2014/main" id="{2306D21C-037D-83D5-1743-40BC609F4299}"/>
                    </a:ext>
                  </a:extLst>
                </p:cNvPr>
                <p:cNvGrpSpPr/>
                <p:nvPr/>
              </p:nvGrpSpPr>
              <p:grpSpPr>
                <a:xfrm>
                  <a:off x="7210504" y="3502941"/>
                  <a:ext cx="1709956" cy="2408869"/>
                  <a:chOff x="7210504" y="3502941"/>
                  <a:chExt cx="1709956" cy="2408869"/>
                </a:xfrm>
              </p:grpSpPr>
              <p:sp>
                <p:nvSpPr>
                  <p:cNvPr id="31" name="正方形/長方形 30">
                    <a:extLst>
                      <a:ext uri="{FF2B5EF4-FFF2-40B4-BE49-F238E27FC236}">
                        <a16:creationId xmlns:a16="http://schemas.microsoft.com/office/drawing/2014/main" id="{D0FD2553-558F-35B9-4768-48535EEC991C}"/>
                      </a:ext>
                    </a:extLst>
                  </p:cNvPr>
                  <p:cNvSpPr/>
                  <p:nvPr/>
                </p:nvSpPr>
                <p:spPr bwMode="auto">
                  <a:xfrm>
                    <a:off x="7210504" y="4423382"/>
                    <a:ext cx="1709956" cy="1488428"/>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F46C62"/>
                        </a:solidFill>
                        <a:effectLst/>
                        <a:uLnTx/>
                        <a:uFillTx/>
                        <a:latin typeface="HGPｺﾞｼｯｸE"/>
                        <a:ea typeface="HGPｺﾞｼｯｸE"/>
                        <a:cs typeface="+mn-cs"/>
                      </a:rPr>
                      <a:t>校舎・体育館</a:t>
                    </a:r>
                    <a:endParaRPr kumimoji="1" lang="en-US" altLang="ja-JP" sz="1600" b="0" i="0" u="none" strike="noStrike" kern="1200" cap="none" spc="0" normalizeH="0" baseline="0" noProof="0" dirty="0">
                      <a:ln>
                        <a:noFill/>
                      </a:ln>
                      <a:solidFill>
                        <a:srgbClr val="F46C62"/>
                      </a:solidFill>
                      <a:effectLst/>
                      <a:uLnTx/>
                      <a:uFillTx/>
                      <a:latin typeface="HGPｺﾞｼｯｸE"/>
                      <a:ea typeface="HGPｺﾞｼｯｸE"/>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F46C62"/>
                        </a:solidFill>
                        <a:effectLst/>
                        <a:uLnTx/>
                        <a:uFillTx/>
                        <a:latin typeface="HGPｺﾞｼｯｸE"/>
                        <a:ea typeface="HGPｺﾞｼｯｸE"/>
                        <a:cs typeface="+mn-cs"/>
                      </a:rPr>
                      <a:t>などの建設費用</a:t>
                    </a:r>
                    <a:endParaRPr kumimoji="1" lang="en-US" altLang="ja-JP" sz="1600" b="0" i="0" u="none" strike="noStrike" kern="1200" cap="none" spc="0" normalizeH="0" baseline="0" noProof="0" dirty="0">
                      <a:ln>
                        <a:noFill/>
                      </a:ln>
                      <a:solidFill>
                        <a:srgbClr val="F46C62"/>
                      </a:solidFill>
                      <a:effectLst/>
                      <a:uLnTx/>
                      <a:uFillTx/>
                      <a:latin typeface="HGPｺﾞｼｯｸE"/>
                      <a:ea typeface="HGPｺﾞｼｯｸE"/>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F46C62"/>
                        </a:solidFill>
                        <a:effectLst/>
                        <a:uLnTx/>
                        <a:uFillTx/>
                        <a:latin typeface="HGPｺﾞｼｯｸE"/>
                        <a:ea typeface="HGPｺﾞｼｯｸE"/>
                        <a:cs typeface="+mn-cs"/>
                      </a:rPr>
                      <a:t>（令和７年度）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600" b="0" i="0" u="none" strike="noStrike" kern="1200" cap="none" spc="0" normalizeH="0" baseline="0" noProof="0" dirty="0">
                      <a:ln>
                        <a:noFill/>
                      </a:ln>
                      <a:solidFill>
                        <a:srgbClr val="005BAD"/>
                      </a:solidFill>
                      <a:effectLst/>
                      <a:uLnTx/>
                      <a:uFillTx/>
                      <a:latin typeface="HGPｺﾞｼｯｸE"/>
                      <a:ea typeface="HGPｺﾞｼｯｸE"/>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600" b="0" i="0" u="none" strike="noStrike" kern="1200" cap="none" spc="0" normalizeH="0" baseline="0" noProof="0" dirty="0">
                        <a:ln>
                          <a:noFill/>
                        </a:ln>
                        <a:solidFill>
                          <a:srgbClr val="000000"/>
                        </a:solidFill>
                        <a:effectLst/>
                        <a:uLnTx/>
                        <a:uFillTx/>
                        <a:latin typeface="HGPｺﾞｼｯｸE"/>
                        <a:ea typeface="HGPｺﾞｼｯｸE"/>
                        <a:cs typeface="+mn-cs"/>
                      </a:rPr>
                      <a:t>約</a:t>
                    </a:r>
                    <a:r>
                      <a:rPr kumimoji="1" lang="en-US" altLang="zh-TW" sz="1600" b="0" i="0" u="none" strike="noStrike" kern="1200" cap="none" spc="0" normalizeH="0" baseline="0" noProof="0" dirty="0">
                        <a:ln>
                          <a:noFill/>
                        </a:ln>
                        <a:solidFill>
                          <a:prstClr val="black"/>
                        </a:solidFill>
                        <a:effectLst/>
                        <a:uLnTx/>
                        <a:uFillTx/>
                        <a:latin typeface="HGPｺﾞｼｯｸE"/>
                        <a:ea typeface="HGPｺﾞｼｯｸE"/>
                        <a:cs typeface="+mn-cs"/>
                      </a:rPr>
                      <a:t>7</a:t>
                    </a:r>
                    <a:r>
                      <a:rPr kumimoji="1" lang="en-US" altLang="ja-JP" sz="1600" b="0" i="0" u="none" strike="noStrike" kern="1200" cap="none" spc="0" normalizeH="0" baseline="0" noProof="0" dirty="0">
                        <a:ln>
                          <a:noFill/>
                        </a:ln>
                        <a:solidFill>
                          <a:prstClr val="black"/>
                        </a:solidFill>
                        <a:effectLst/>
                        <a:uLnTx/>
                        <a:uFillTx/>
                        <a:latin typeface="HGPｺﾞｼｯｸE"/>
                        <a:ea typeface="HGPｺﾞｼｯｸE"/>
                        <a:cs typeface="+mn-cs"/>
                      </a:rPr>
                      <a:t>36</a:t>
                    </a:r>
                    <a:r>
                      <a:rPr kumimoji="1" lang="zh-TW" altLang="en-US" sz="1600" b="0" i="0" u="none" strike="noStrike" kern="1200" cap="none" spc="0" normalizeH="0" baseline="0" noProof="0" dirty="0">
                        <a:ln>
                          <a:noFill/>
                        </a:ln>
                        <a:solidFill>
                          <a:prstClr val="black"/>
                        </a:solidFill>
                        <a:effectLst/>
                        <a:uLnTx/>
                        <a:uFillTx/>
                        <a:latin typeface="HGPｺﾞｼｯｸE"/>
                        <a:ea typeface="HGPｺﾞｼｯｸE"/>
                        <a:cs typeface="+mn-cs"/>
                      </a:rPr>
                      <a:t>億円</a:t>
                    </a:r>
                    <a:r>
                      <a:rPr kumimoji="1" lang="en-US" altLang="zh-TW" sz="1600" b="0" i="0" u="none" strike="noStrike" kern="1200" cap="none" spc="0" normalizeH="0" baseline="30000" noProof="0" dirty="0">
                        <a:ln>
                          <a:noFill/>
                        </a:ln>
                        <a:solidFill>
                          <a:srgbClr val="000000"/>
                        </a:solidFill>
                        <a:effectLst/>
                        <a:uLnTx/>
                        <a:uFillTx/>
                        <a:latin typeface="HGPｺﾞｼｯｸE"/>
                        <a:ea typeface="HGPｺﾞｼｯｸE"/>
                        <a:cs typeface="+mn-cs"/>
                      </a:rPr>
                      <a:t>※</a:t>
                    </a:r>
                    <a:r>
                      <a:rPr kumimoji="1" lang="ja-JP" altLang="en-US" sz="1600" b="0" i="0" u="none" strike="noStrike" kern="1200" cap="none" spc="0" normalizeH="0" baseline="30000" noProof="0" dirty="0">
                        <a:ln>
                          <a:noFill/>
                        </a:ln>
                        <a:solidFill>
                          <a:srgbClr val="000000"/>
                        </a:solidFill>
                        <a:effectLst/>
                        <a:uLnTx/>
                        <a:uFillTx/>
                        <a:latin typeface="HGPｺﾞｼｯｸE"/>
                        <a:ea typeface="HGPｺﾞｼｯｸE"/>
                        <a:cs typeface="+mn-cs"/>
                      </a:rPr>
                      <a:t>５</a:t>
                    </a:r>
                  </a:p>
                </p:txBody>
              </p:sp>
              <p:pic>
                <p:nvPicPr>
                  <p:cNvPr id="32" name="Picture 34">
                    <a:extLst>
                      <a:ext uri="{FF2B5EF4-FFF2-40B4-BE49-F238E27FC236}">
                        <a16:creationId xmlns:a16="http://schemas.microsoft.com/office/drawing/2014/main" id="{1D206231-273B-A93F-7B0D-6E2430CC208B}"/>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p:blipFill>
                <p:spPr bwMode="auto">
                  <a:xfrm>
                    <a:off x="7438783" y="3502941"/>
                    <a:ext cx="1162819" cy="717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cxnSp>
          <p:nvCxnSpPr>
            <p:cNvPr id="35" name="直線コネクタ 34">
              <a:extLst>
                <a:ext uri="{FF2B5EF4-FFF2-40B4-BE49-F238E27FC236}">
                  <a16:creationId xmlns:a16="http://schemas.microsoft.com/office/drawing/2014/main" id="{42F866FD-C089-FC66-E404-791DB367D09D}"/>
                </a:ext>
              </a:extLst>
            </p:cNvPr>
            <p:cNvCxnSpPr>
              <a:cxnSpLocks/>
            </p:cNvCxnSpPr>
            <p:nvPr/>
          </p:nvCxnSpPr>
          <p:spPr bwMode="auto">
            <a:xfrm>
              <a:off x="7153252" y="3490182"/>
              <a:ext cx="0" cy="2497947"/>
            </a:xfrm>
            <a:prstGeom prst="line">
              <a:avLst/>
            </a:prstGeom>
            <a:noFill/>
            <a:ln w="6350" cap="flat" cmpd="sng" algn="ctr">
              <a:solidFill>
                <a:srgbClr val="F46C62"/>
              </a:solidFill>
              <a:prstDash val="solid"/>
              <a:round/>
              <a:headEnd type="none" w="med" len="med"/>
              <a:tailEnd type="none" w="med" len="med"/>
            </a:ln>
            <a:effectLst/>
          </p:spPr>
        </p:cxnSp>
      </p:grpSp>
      <p:grpSp>
        <p:nvGrpSpPr>
          <p:cNvPr id="36" name="グループ化 35">
            <a:extLst>
              <a:ext uri="{FF2B5EF4-FFF2-40B4-BE49-F238E27FC236}">
                <a16:creationId xmlns:a16="http://schemas.microsoft.com/office/drawing/2014/main" id="{3984CE52-6B77-147E-CD0D-FF1C6B48BFFE}"/>
              </a:ext>
            </a:extLst>
          </p:cNvPr>
          <p:cNvGrpSpPr/>
          <p:nvPr/>
        </p:nvGrpSpPr>
        <p:grpSpPr>
          <a:xfrm>
            <a:off x="252000" y="6371985"/>
            <a:ext cx="6587998" cy="288008"/>
            <a:chOff x="109010" y="6284226"/>
            <a:chExt cx="5087144" cy="178403"/>
          </a:xfrm>
        </p:grpSpPr>
        <p:sp>
          <p:nvSpPr>
            <p:cNvPr id="37" name="角丸四角形 15">
              <a:extLst>
                <a:ext uri="{FF2B5EF4-FFF2-40B4-BE49-F238E27FC236}">
                  <a16:creationId xmlns:a16="http://schemas.microsoft.com/office/drawing/2014/main" id="{869C8437-EB76-1A2F-8441-0FDC3B7CA3C2}"/>
                </a:ext>
              </a:extLst>
            </p:cNvPr>
            <p:cNvSpPr/>
            <p:nvPr/>
          </p:nvSpPr>
          <p:spPr>
            <a:xfrm>
              <a:off x="109010" y="6284226"/>
              <a:ext cx="2223891" cy="17840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nchorCtr="0"/>
            <a:lstStyle/>
            <a:p>
              <a:pPr marL="0" marR="0" lvl="0" indent="0" algn="l" defTabSz="457200" rtl="0" eaLnBrk="1" fontAlgn="auto" latinLnBrk="0" hangingPunct="1">
                <a:lnSpc>
                  <a:spcPct val="130000"/>
                </a:lnSpc>
                <a:spcBef>
                  <a:spcPts val="0"/>
                </a:spcBef>
                <a:spcAft>
                  <a:spcPts val="0"/>
                </a:spcAft>
                <a:buClrTx/>
                <a:buSzTx/>
                <a:buFontTx/>
                <a:buNone/>
                <a:tabLst/>
                <a:defRPr/>
              </a:pPr>
              <a:r>
                <a:rPr kumimoji="0" lang="en-US" altLang="ja-JP" sz="800" b="0" i="0" u="none" strike="noStrike" kern="1200" cap="none" spc="0" normalizeH="0" baseline="0" noProof="0" dirty="0">
                  <a:ln>
                    <a:noFill/>
                  </a:ln>
                  <a:solidFill>
                    <a:prstClr val="black"/>
                  </a:solidFill>
                  <a:effectLst/>
                  <a:uLnTx/>
                  <a:uFillTx/>
                  <a:latin typeface="HGPｺﾞｼｯｸE"/>
                  <a:ea typeface="HGPｺﾞｼｯｸE"/>
                  <a:cs typeface="+mn-cs"/>
                </a:rPr>
                <a:t>※</a:t>
              </a:r>
              <a:r>
                <a:rPr kumimoji="0" lang="ja-JP" altLang="en-US" sz="800" b="0" i="0" u="none" strike="noStrike" kern="1200" cap="none" spc="0" normalizeH="0" baseline="0" noProof="0" dirty="0">
                  <a:ln>
                    <a:noFill/>
                  </a:ln>
                  <a:solidFill>
                    <a:prstClr val="black"/>
                  </a:solidFill>
                  <a:effectLst/>
                  <a:uLnTx/>
                  <a:uFillTx/>
                  <a:latin typeface="HGPｺﾞｼｯｸE"/>
                  <a:ea typeface="HGPｺﾞｼｯｸE"/>
                  <a:cs typeface="+mn-cs"/>
                </a:rPr>
                <a:t>１・２　出所：総務省「令和７年版地方財政白書」　　　</a:t>
              </a:r>
              <a:endParaRPr kumimoji="0" lang="en-US" altLang="ja-JP" sz="800" b="0" i="0" u="none" strike="noStrike" kern="1200" cap="none" spc="0" normalizeH="0" baseline="0" noProof="0" dirty="0">
                <a:ln>
                  <a:noFill/>
                </a:ln>
                <a:solidFill>
                  <a:prstClr val="black"/>
                </a:solidFill>
                <a:effectLst/>
                <a:uLnTx/>
                <a:uFillTx/>
                <a:latin typeface="HGPｺﾞｼｯｸE"/>
                <a:ea typeface="HGPｺﾞｼｯｸE"/>
                <a:cs typeface="+mn-cs"/>
              </a:endParaRPr>
            </a:p>
            <a:p>
              <a:pPr marL="0" marR="0" lvl="0" indent="0" algn="l" defTabSz="457200" rtl="0" eaLnBrk="1" fontAlgn="auto" latinLnBrk="0" hangingPunct="1">
                <a:lnSpc>
                  <a:spcPct val="130000"/>
                </a:lnSpc>
                <a:spcBef>
                  <a:spcPts val="0"/>
                </a:spcBef>
                <a:spcAft>
                  <a:spcPts val="0"/>
                </a:spcAft>
                <a:buClrTx/>
                <a:buSzTx/>
                <a:buFontTx/>
                <a:buNone/>
                <a:tabLst/>
                <a:defRPr/>
              </a:pPr>
              <a:r>
                <a:rPr kumimoji="0" lang="en-US" altLang="ja-JP" sz="800" b="0" i="0" u="none" strike="noStrike" kern="1200" cap="none" spc="0" normalizeH="0" baseline="0" noProof="0" dirty="0">
                  <a:ln>
                    <a:noFill/>
                  </a:ln>
                  <a:solidFill>
                    <a:prstClr val="black"/>
                  </a:solidFill>
                  <a:effectLst/>
                  <a:uLnTx/>
                  <a:uFillTx/>
                  <a:latin typeface="HGPｺﾞｼｯｸE"/>
                  <a:ea typeface="HGPｺﾞｼｯｸE"/>
                  <a:cs typeface="+mn-cs"/>
                </a:rPr>
                <a:t>※</a:t>
              </a:r>
              <a:r>
                <a:rPr kumimoji="0" lang="ja-JP" altLang="en-US" sz="800" b="0" i="0" u="none" strike="noStrike" kern="1200" cap="none" spc="0" normalizeH="0" baseline="0" noProof="0" dirty="0">
                  <a:ln>
                    <a:noFill/>
                  </a:ln>
                  <a:solidFill>
                    <a:prstClr val="black"/>
                  </a:solidFill>
                  <a:effectLst/>
                  <a:uLnTx/>
                  <a:uFillTx/>
                  <a:latin typeface="HGPｺﾞｼｯｸE"/>
                  <a:ea typeface="HGPｺﾞｼｯｸE"/>
                  <a:cs typeface="+mn-cs"/>
                </a:rPr>
                <a:t>３　出所：厚生労働省「令和４（</a:t>
              </a:r>
              <a:r>
                <a:rPr kumimoji="0" lang="en-US" altLang="ja-JP" sz="800" b="0" i="0" u="none" strike="noStrike" kern="1200" cap="none" spc="0" normalizeH="0" baseline="0" noProof="0" dirty="0">
                  <a:ln>
                    <a:noFill/>
                  </a:ln>
                  <a:solidFill>
                    <a:prstClr val="black"/>
                  </a:solidFill>
                  <a:effectLst/>
                  <a:uLnTx/>
                  <a:uFillTx/>
                  <a:latin typeface="HGPｺﾞｼｯｸE"/>
                  <a:ea typeface="HGPｺﾞｼｯｸE"/>
                  <a:cs typeface="+mn-cs"/>
                </a:rPr>
                <a:t>2022</a:t>
              </a:r>
              <a:r>
                <a:rPr kumimoji="0" lang="ja-JP" altLang="en-US" sz="800" b="0" i="0" u="none" strike="noStrike" kern="1200" cap="none" spc="0" normalizeH="0" baseline="0" noProof="0" dirty="0">
                  <a:ln>
                    <a:noFill/>
                  </a:ln>
                  <a:solidFill>
                    <a:prstClr val="black"/>
                  </a:solidFill>
                  <a:effectLst/>
                  <a:uLnTx/>
                  <a:uFillTx/>
                  <a:latin typeface="HGPｺﾞｼｯｸE"/>
                  <a:ea typeface="HGPｺﾞｼｯｸE"/>
                  <a:cs typeface="+mn-cs"/>
                </a:rPr>
                <a:t>）年度国民医療費の概況」</a:t>
              </a:r>
            </a:p>
          </p:txBody>
        </p:sp>
        <p:sp>
          <p:nvSpPr>
            <p:cNvPr id="38" name="角丸四角形 40">
              <a:extLst>
                <a:ext uri="{FF2B5EF4-FFF2-40B4-BE49-F238E27FC236}">
                  <a16:creationId xmlns:a16="http://schemas.microsoft.com/office/drawing/2014/main" id="{5F046968-3AB3-5751-D70C-E86F331DF5DD}"/>
                </a:ext>
              </a:extLst>
            </p:cNvPr>
            <p:cNvSpPr/>
            <p:nvPr/>
          </p:nvSpPr>
          <p:spPr>
            <a:xfrm>
              <a:off x="2277300" y="6284230"/>
              <a:ext cx="2918854" cy="17839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t" anchorCtr="0"/>
            <a:lstStyle/>
            <a:p>
              <a:pPr marL="0" marR="0" lvl="0" indent="0" algn="l" defTabSz="457200" rtl="0" eaLnBrk="1" fontAlgn="auto" latinLnBrk="0" hangingPunct="1">
                <a:lnSpc>
                  <a:spcPct val="110000"/>
                </a:lnSpc>
                <a:spcBef>
                  <a:spcPts val="0"/>
                </a:spcBef>
                <a:spcAft>
                  <a:spcPts val="0"/>
                </a:spcAft>
                <a:buClrTx/>
                <a:buSzTx/>
                <a:buFontTx/>
                <a:buNone/>
                <a:tabLst/>
                <a:defRPr/>
              </a:pPr>
              <a:r>
                <a:rPr kumimoji="0" lang="en-US" altLang="ja-JP" sz="800" b="0" i="0" u="none" strike="noStrike" kern="1200" cap="none" spc="0" normalizeH="0" baseline="0" noProof="0" dirty="0">
                  <a:ln>
                    <a:noFill/>
                  </a:ln>
                  <a:solidFill>
                    <a:prstClr val="black"/>
                  </a:solidFill>
                  <a:effectLst/>
                  <a:uLnTx/>
                  <a:uFillTx/>
                  <a:latin typeface="HGPｺﾞｼｯｸE"/>
                  <a:ea typeface="HGPｺﾞｼｯｸE"/>
                  <a:cs typeface="+mn-cs"/>
                </a:rPr>
                <a:t>※</a:t>
              </a:r>
              <a:r>
                <a:rPr kumimoji="0" lang="ja-JP" altLang="en-US" sz="800" b="0" i="0" u="none" strike="noStrike" kern="1200" cap="none" spc="0" normalizeH="0" baseline="0" noProof="0" dirty="0">
                  <a:ln>
                    <a:noFill/>
                  </a:ln>
                  <a:solidFill>
                    <a:prstClr val="black"/>
                  </a:solidFill>
                  <a:effectLst/>
                  <a:uLnTx/>
                  <a:uFillTx/>
                  <a:latin typeface="HGPｺﾞｼｯｸE"/>
                  <a:ea typeface="HGPｺﾞｼｯｸE"/>
                  <a:cs typeface="+mn-cs"/>
                </a:rPr>
                <a:t>４・５　出所：財務省</a:t>
              </a:r>
              <a:r>
                <a:rPr kumimoji="0" lang="en-US" altLang="ja-JP" sz="800" b="0" i="0" u="none" strike="noStrike" kern="1200" cap="none" spc="0" normalizeH="0" baseline="0" noProof="0" dirty="0">
                  <a:ln>
                    <a:noFill/>
                  </a:ln>
                  <a:solidFill>
                    <a:prstClr val="black"/>
                  </a:solidFill>
                  <a:effectLst/>
                  <a:uLnTx/>
                  <a:uFillTx/>
                  <a:latin typeface="HGPｺﾞｼｯｸE"/>
                  <a:ea typeface="HGPｺﾞｼｯｸE"/>
                  <a:cs typeface="+mn-cs"/>
                </a:rPr>
                <a:t>｢</a:t>
              </a:r>
              <a:r>
                <a:rPr kumimoji="0" lang="ja-JP" altLang="en-US" sz="800" b="0" i="0" u="none" strike="noStrike" kern="1200" cap="none" spc="0" normalizeH="0" baseline="0" noProof="0" dirty="0">
                  <a:ln>
                    <a:noFill/>
                  </a:ln>
                  <a:solidFill>
                    <a:prstClr val="black"/>
                  </a:solidFill>
                  <a:effectLst/>
                  <a:uLnTx/>
                  <a:uFillTx/>
                  <a:latin typeface="HGPｺﾞｼｯｸE"/>
                  <a:ea typeface="HGPｺﾞｼｯｸE"/>
                  <a:cs typeface="+mn-cs"/>
                </a:rPr>
                <a:t>令和７年度予算及び財政投融資計画の説明（予算修正後）」　　　</a:t>
              </a:r>
            </a:p>
          </p:txBody>
        </p:sp>
      </p:grpSp>
      <p:sp>
        <p:nvSpPr>
          <p:cNvPr id="39" name="四角形: 角を丸くする 38">
            <a:extLst>
              <a:ext uri="{FF2B5EF4-FFF2-40B4-BE49-F238E27FC236}">
                <a16:creationId xmlns:a16="http://schemas.microsoft.com/office/drawing/2014/main" id="{23D6CD97-720F-7AC8-FBCC-EDBEF63FD81B}"/>
              </a:ext>
            </a:extLst>
          </p:cNvPr>
          <p:cNvSpPr/>
          <p:nvPr/>
        </p:nvSpPr>
        <p:spPr>
          <a:xfrm>
            <a:off x="162608" y="2127848"/>
            <a:ext cx="8812800" cy="524754"/>
          </a:xfrm>
          <a:prstGeom prst="roundRect">
            <a:avLst>
              <a:gd name="adj" fmla="val 0"/>
            </a:avLst>
          </a:prstGeom>
          <a:solidFill>
            <a:srgbClr val="F46C6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2052" b="0" i="0" u="none" strike="noStrike" kern="1200" cap="none" spc="0" normalizeH="0" baseline="0" noProof="0" dirty="0">
              <a:ln>
                <a:noFill/>
              </a:ln>
              <a:solidFill>
                <a:prstClr val="white"/>
              </a:solidFill>
              <a:effectLst/>
              <a:uLnTx/>
              <a:uFillTx/>
              <a:latin typeface="Arial"/>
              <a:ea typeface="HGPｺﾞｼｯｸE"/>
              <a:cs typeface="+mn-cs"/>
            </a:endParaRPr>
          </a:p>
        </p:txBody>
      </p:sp>
      <p:sp>
        <p:nvSpPr>
          <p:cNvPr id="40" name="正方形/長方形 39">
            <a:extLst>
              <a:ext uri="{FF2B5EF4-FFF2-40B4-BE49-F238E27FC236}">
                <a16:creationId xmlns:a16="http://schemas.microsoft.com/office/drawing/2014/main" id="{67CDD68B-3E2A-83C6-4B74-83712496CE2E}"/>
              </a:ext>
            </a:extLst>
          </p:cNvPr>
          <p:cNvSpPr/>
          <p:nvPr/>
        </p:nvSpPr>
        <p:spPr>
          <a:xfrm>
            <a:off x="2834889" y="2169641"/>
            <a:ext cx="3483326" cy="4308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28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「税金」</a:t>
            </a:r>
            <a:r>
              <a:rPr kumimoji="0" lang="ja-JP" altLang="en-US" sz="2800" b="0" i="0" u="none" strike="noStrike" kern="0" cap="none" spc="-100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　</a:t>
            </a:r>
            <a:r>
              <a:rPr kumimoji="0" lang="ja-JP" altLang="en-US" sz="18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により賄われています。</a:t>
            </a:r>
            <a:endParaRPr kumimoji="0" lang="ja-JP" altLang="en-US" sz="24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endParaRPr>
          </a:p>
        </p:txBody>
      </p:sp>
      <p:sp>
        <p:nvSpPr>
          <p:cNvPr id="41" name="Text Box 12">
            <a:extLst>
              <a:ext uri="{FF2B5EF4-FFF2-40B4-BE49-F238E27FC236}">
                <a16:creationId xmlns:a16="http://schemas.microsoft.com/office/drawing/2014/main" id="{38EFF27C-57FE-0E05-07A7-B8CF604DB452}"/>
              </a:ext>
            </a:extLst>
          </p:cNvPr>
          <p:cNvSpPr txBox="1">
            <a:spLocks noChangeArrowheads="1"/>
          </p:cNvSpPr>
          <p:nvPr/>
        </p:nvSpPr>
        <p:spPr bwMode="auto">
          <a:xfrm>
            <a:off x="843129" y="75788"/>
            <a:ext cx="59250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3200" b="0" i="0" u="none" strike="noStrike" kern="1200" cap="none" spc="0" normalizeH="0" baseline="0" noProof="0" dirty="0">
                <a:ln>
                  <a:noFill/>
                </a:ln>
                <a:solidFill>
                  <a:srgbClr val="FFFFFF"/>
                </a:solidFill>
                <a:effectLst/>
                <a:uLnTx/>
                <a:uFillTx/>
                <a:latin typeface="HGPｺﾞｼｯｸE" panose="020B0900000000000000" pitchFamily="50" charset="-128"/>
                <a:ea typeface="HGPｺﾞｼｯｸE" panose="020B0900000000000000" pitchFamily="50" charset="-128"/>
                <a:cs typeface="+mn-cs"/>
              </a:rPr>
              <a:t>税金は何のためにあるのだろうか</a:t>
            </a:r>
          </a:p>
        </p:txBody>
      </p:sp>
      <p:sp>
        <p:nvSpPr>
          <p:cNvPr id="42" name="Rectangle 26">
            <a:extLst>
              <a:ext uri="{FF2B5EF4-FFF2-40B4-BE49-F238E27FC236}">
                <a16:creationId xmlns:a16="http://schemas.microsoft.com/office/drawing/2014/main" id="{17F078E7-F45F-2F71-75C2-ADBA0BD66E0D}"/>
              </a:ext>
            </a:extLst>
          </p:cNvPr>
          <p:cNvSpPr>
            <a:spLocks noChangeArrowheads="1"/>
          </p:cNvSpPr>
          <p:nvPr/>
        </p:nvSpPr>
        <p:spPr bwMode="white">
          <a:xfrm>
            <a:off x="322297" y="1561427"/>
            <a:ext cx="886373" cy="22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23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FF0000"/>
                </a:solidFill>
                <a:effectLst/>
                <a:uLnTx/>
                <a:uFillTx/>
                <a:latin typeface="HGPｺﾞｼｯｸE" panose="020B0900000000000000" pitchFamily="50" charset="-128"/>
                <a:ea typeface="HGPｺﾞｼｯｸE" panose="020B0900000000000000" pitchFamily="50" charset="-128"/>
                <a:cs typeface="+mn-cs"/>
              </a:rPr>
              <a:t>こうきょうしせつ</a:t>
            </a:r>
          </a:p>
        </p:txBody>
      </p:sp>
      <p:sp>
        <p:nvSpPr>
          <p:cNvPr id="43" name="正方形/長方形 42">
            <a:extLst>
              <a:ext uri="{FF2B5EF4-FFF2-40B4-BE49-F238E27FC236}">
                <a16:creationId xmlns:a16="http://schemas.microsoft.com/office/drawing/2014/main" id="{64C1A66F-6599-19EC-0404-1DF7ACD89AE4}"/>
              </a:ext>
            </a:extLst>
          </p:cNvPr>
          <p:cNvSpPr/>
          <p:nvPr/>
        </p:nvSpPr>
        <p:spPr>
          <a:xfrm>
            <a:off x="4587828" y="2212717"/>
            <a:ext cx="291748" cy="1231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800" b="0" i="0" u="none" strike="noStrike" kern="1200" cap="none" spc="0" normalizeH="0" baseline="0" noProof="0" dirty="0">
                <a:ln>
                  <a:noFill/>
                </a:ln>
                <a:solidFill>
                  <a:prstClr val="white"/>
                </a:solidFill>
                <a:effectLst/>
                <a:uLnTx/>
                <a:uFillTx/>
                <a:latin typeface="HGPｺﾞｼｯｸE" panose="020B0900000000000000" pitchFamily="50" charset="-128"/>
                <a:ea typeface="HGPｺﾞｼｯｸE" panose="020B0900000000000000" pitchFamily="50" charset="-128"/>
                <a:cs typeface="+mn-cs"/>
              </a:rPr>
              <a:t>まかな</a:t>
            </a:r>
          </a:p>
        </p:txBody>
      </p:sp>
      <p:sp>
        <p:nvSpPr>
          <p:cNvPr id="44" name="Text Box 23">
            <a:extLst>
              <a:ext uri="{FF2B5EF4-FFF2-40B4-BE49-F238E27FC236}">
                <a16:creationId xmlns:a16="http://schemas.microsoft.com/office/drawing/2014/main" id="{E138E73E-6A94-70DA-7D90-FDD45526AF0F}"/>
              </a:ext>
            </a:extLst>
          </p:cNvPr>
          <p:cNvSpPr txBox="1">
            <a:spLocks noChangeArrowheads="1"/>
          </p:cNvSpPr>
          <p:nvPr/>
        </p:nvSpPr>
        <p:spPr bwMode="auto">
          <a:xfrm>
            <a:off x="700372" y="2708711"/>
            <a:ext cx="63992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900" b="0" i="0" u="none" strike="noStrike" kern="1200" cap="none" spc="0" normalizeH="0" baseline="0" noProof="0" dirty="0">
                <a:ln>
                  <a:noFill/>
                </a:ln>
                <a:solidFill>
                  <a:srgbClr val="F25044"/>
                </a:solidFill>
                <a:effectLst/>
                <a:uLnTx/>
                <a:uFillTx/>
                <a:latin typeface="HGP創英角ｺﾞｼｯｸUB" panose="020B0900000000000000" pitchFamily="50" charset="-128"/>
                <a:ea typeface="HGP創英角ｺﾞｼｯｸUB" panose="020B0900000000000000" pitchFamily="50" charset="-128"/>
                <a:cs typeface="+mn-cs"/>
              </a:rPr>
              <a:t>こうきょう</a:t>
            </a:r>
          </a:p>
        </p:txBody>
      </p:sp>
      <p:sp>
        <p:nvSpPr>
          <p:cNvPr id="45" name="Rectangle 26">
            <a:extLst>
              <a:ext uri="{FF2B5EF4-FFF2-40B4-BE49-F238E27FC236}">
                <a16:creationId xmlns:a16="http://schemas.microsoft.com/office/drawing/2014/main" id="{BE5E1942-BF2E-6B3E-D6D5-99CE9085A935}"/>
              </a:ext>
            </a:extLst>
          </p:cNvPr>
          <p:cNvSpPr>
            <a:spLocks noChangeArrowheads="1"/>
          </p:cNvSpPr>
          <p:nvPr/>
        </p:nvSpPr>
        <p:spPr bwMode="white">
          <a:xfrm>
            <a:off x="5280881" y="1223977"/>
            <a:ext cx="886373" cy="22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23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FF0000"/>
                </a:solidFill>
                <a:effectLst/>
                <a:uLnTx/>
                <a:uFillTx/>
                <a:latin typeface="HGPｺﾞｼｯｸE" panose="020B0900000000000000" pitchFamily="50" charset="-128"/>
                <a:ea typeface="HGPｺﾞｼｯｸE" panose="020B0900000000000000" pitchFamily="50" charset="-128"/>
                <a:cs typeface="+mn-cs"/>
              </a:rPr>
              <a:t>こうきょう</a:t>
            </a:r>
          </a:p>
        </p:txBody>
      </p:sp>
    </p:spTree>
    <p:extLst>
      <p:ext uri="{BB962C8B-B14F-4D97-AF65-F5344CB8AC3E}">
        <p14:creationId xmlns:p14="http://schemas.microsoft.com/office/powerpoint/2010/main" val="1017297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500"/>
                                        <p:tgtEl>
                                          <p:spTgt spid="4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500"/>
                                        <p:tgtEl>
                                          <p:spTgt spid="3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500"/>
                                        <p:tgtEl>
                                          <p:spTgt spid="4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fade">
                                      <p:cBhvr>
                                        <p:cTn id="32" dur="500"/>
                                        <p:tgtEl>
                                          <p:spTgt spid="44"/>
                                        </p:tgtEl>
                                      </p:cBhvr>
                                    </p:animEffect>
                                  </p:childTnLst>
                                </p:cTn>
                              </p:par>
                              <p:par>
                                <p:cTn id="33" presetID="10"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par>
                                <p:cTn id="36" presetID="10" presetClass="entr" presetSubtype="0" fill="hold"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par>
                                <p:cTn id="39" presetID="10" presetClass="entr" presetSubtype="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500"/>
                                        <p:tgtEl>
                                          <p:spTgt spid="33"/>
                                        </p:tgtEl>
                                      </p:cBhvr>
                                    </p:animEffect>
                                  </p:childTnLst>
                                </p:cTn>
                              </p:par>
                              <p:par>
                                <p:cTn id="42" presetID="10" presetClass="entr" presetSubtype="0" fill="hold"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par>
                                <p:cTn id="45" presetID="10" presetClass="entr" presetSubtype="0" fill="hold" nodeType="with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500"/>
                                        <p:tgtEl>
                                          <p:spTgt spid="34"/>
                                        </p:tgtEl>
                                      </p:cBhvr>
                                    </p:animEffect>
                                  </p:childTnLst>
                                </p:cTn>
                              </p:par>
                              <p:par>
                                <p:cTn id="48" presetID="10" presetClass="entr" presetSubtype="0" fill="hold"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fade">
                                      <p:cBhvr>
                                        <p:cTn id="55" dur="500"/>
                                        <p:tgtEl>
                                          <p:spTgt spid="48"/>
                                        </p:tgtEl>
                                      </p:cBhvr>
                                    </p:animEffect>
                                  </p:childTnLst>
                                </p:cTn>
                              </p:par>
                              <p:par>
                                <p:cTn id="56" presetID="10" presetClass="entr" presetSubtype="0" fill="hold" nodeType="with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39" grpId="0" animBg="1"/>
      <p:bldP spid="42" grpId="0"/>
      <p:bldP spid="43" grpId="0"/>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B01052C-A717-4330-073C-179D0B7D4E15}"/>
              </a:ext>
            </a:extLst>
          </p:cNvPr>
          <p:cNvSpPr txBox="1"/>
          <p:nvPr/>
        </p:nvSpPr>
        <p:spPr>
          <a:xfrm>
            <a:off x="878182" y="6493840"/>
            <a:ext cx="7233802"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F25044"/>
                </a:solidFill>
                <a:effectLst/>
                <a:uLnTx/>
                <a:uFillTx/>
                <a:latin typeface="HGPｺﾞｼｯｸE"/>
                <a:ea typeface="HGPｺﾞｼｯｸE"/>
                <a:cs typeface="+mn-cs"/>
              </a:rPr>
              <a:t>動画で学ぼう</a:t>
            </a:r>
            <a:r>
              <a:rPr kumimoji="0" lang="ja-JP" altLang="en-US" sz="1100" b="0" i="0" u="none" strike="noStrike" kern="1200" cap="none" spc="0" normalizeH="0" baseline="0" noProof="0" dirty="0">
                <a:ln>
                  <a:noFill/>
                </a:ln>
                <a:solidFill>
                  <a:srgbClr val="F25044"/>
                </a:solidFill>
                <a:effectLst/>
                <a:uLnTx/>
                <a:uFillTx/>
                <a:latin typeface="HGPｺﾞｼｯｸE"/>
                <a:ea typeface="HGPｺﾞｼｯｸE"/>
                <a:cs typeface="+mn-cs"/>
              </a:rPr>
              <a:t>：</a:t>
            </a:r>
            <a:r>
              <a:rPr kumimoji="1" lang="ja-JP" altLang="en-US" sz="1100" b="0" i="0" u="none" strike="noStrike" kern="1200" cap="none" spc="0" normalizeH="0" baseline="0" noProof="0" dirty="0">
                <a:ln>
                  <a:noFill/>
                </a:ln>
                <a:solidFill>
                  <a:srgbClr val="F25044"/>
                </a:solidFill>
                <a:effectLst/>
                <a:uLnTx/>
                <a:uFillTx/>
                <a:latin typeface="HGPｺﾞｼｯｸE"/>
                <a:ea typeface="HGPｺﾞｼｯｸE"/>
                <a:cs typeface="+mn-cs"/>
              </a:rPr>
              <a:t>「税の学習コーナー」　</a:t>
            </a:r>
            <a:r>
              <a:rPr kumimoji="0" lang="en-US" altLang="ja-JP" sz="1100" b="0" i="0" u="none" strike="noStrike" kern="1200" cap="none" spc="0" normalizeH="0" baseline="0" noProof="0" dirty="0">
                <a:ln>
                  <a:noFill/>
                </a:ln>
                <a:solidFill>
                  <a:prstClr val="black"/>
                </a:solidFill>
                <a:effectLst/>
                <a:uLnTx/>
                <a:uFillTx/>
                <a:latin typeface="Arial"/>
                <a:ea typeface="HGPｺﾞｼｯｸE"/>
                <a:cs typeface="+mn-cs"/>
                <a:hlinkClick r:id="rId2">
                  <a:extLst>
                    <a:ext uri="{A12FA001-AC4F-418D-AE19-62706E023703}">
                      <ahyp:hlinkClr xmlns:ahyp="http://schemas.microsoft.com/office/drawing/2018/hyperlinkcolor" val="tx"/>
                    </a:ext>
                  </a:extLst>
                </a:hlinkClick>
              </a:rPr>
              <a:t>https://www.nta.go.jp/taxes/kids/video/index.htm#anime</a:t>
            </a:r>
            <a:r>
              <a:rPr kumimoji="0" lang="en-US" altLang="ja-JP" sz="1100" b="0" i="0" u="none" strike="noStrike" kern="1200" cap="none" spc="0" normalizeH="0" baseline="0" noProof="0" dirty="0">
                <a:ln>
                  <a:noFill/>
                </a:ln>
                <a:solidFill>
                  <a:prstClr val="black"/>
                </a:solidFill>
                <a:effectLst/>
                <a:uLnTx/>
                <a:uFillTx/>
                <a:latin typeface="Arial"/>
                <a:ea typeface="HGPｺﾞｼｯｸE"/>
                <a:cs typeface="+mn-cs"/>
              </a:rPr>
              <a:t> </a:t>
            </a:r>
            <a:endParaRPr kumimoji="0" lang="ja-JP" altLang="en-US" sz="1100" b="0" i="0" u="none" strike="noStrike" kern="1200" cap="none" spc="0" normalizeH="0" baseline="0" noProof="0" dirty="0">
              <a:ln>
                <a:noFill/>
              </a:ln>
              <a:solidFill>
                <a:prstClr val="black"/>
              </a:solidFill>
              <a:effectLst/>
              <a:uLnTx/>
              <a:uFillTx/>
              <a:latin typeface="HGPｺﾞｼｯｸE"/>
              <a:ea typeface="HGPｺﾞｼｯｸE"/>
              <a:cs typeface="+mn-cs"/>
            </a:endParaRPr>
          </a:p>
        </p:txBody>
      </p:sp>
      <p:sp>
        <p:nvSpPr>
          <p:cNvPr id="5" name="Text Box 12">
            <a:extLst>
              <a:ext uri="{FF2B5EF4-FFF2-40B4-BE49-F238E27FC236}">
                <a16:creationId xmlns:a16="http://schemas.microsoft.com/office/drawing/2014/main" id="{52AD703A-2038-4ADF-3806-9347006CEAF9}"/>
              </a:ext>
            </a:extLst>
          </p:cNvPr>
          <p:cNvSpPr txBox="1">
            <a:spLocks noChangeArrowheads="1"/>
          </p:cNvSpPr>
          <p:nvPr/>
        </p:nvSpPr>
        <p:spPr bwMode="auto">
          <a:xfrm>
            <a:off x="843129" y="75788"/>
            <a:ext cx="59250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3200" b="0" i="0" u="none" strike="noStrike" kern="1200" cap="none" spc="0" normalizeH="0" baseline="0" noProof="0" dirty="0">
                <a:ln>
                  <a:noFill/>
                </a:ln>
                <a:solidFill>
                  <a:srgbClr val="FFFFFF"/>
                </a:solidFill>
                <a:effectLst/>
                <a:uLnTx/>
                <a:uFillTx/>
                <a:latin typeface="HGPｺﾞｼｯｸE" panose="020B0900000000000000" pitchFamily="50" charset="-128"/>
                <a:ea typeface="HGPｺﾞｼｯｸE" panose="020B0900000000000000" pitchFamily="50" charset="-128"/>
                <a:cs typeface="+mn-cs"/>
              </a:rPr>
              <a:t>税金は何のためにあるのだろうか</a:t>
            </a:r>
          </a:p>
        </p:txBody>
      </p:sp>
      <p:sp>
        <p:nvSpPr>
          <p:cNvPr id="43" name="角丸四角形 31">
            <a:extLst>
              <a:ext uri="{FF2B5EF4-FFF2-40B4-BE49-F238E27FC236}">
                <a16:creationId xmlns:a16="http://schemas.microsoft.com/office/drawing/2014/main" id="{F3D29871-F5F9-7DFA-7A65-5D26227813F1}"/>
              </a:ext>
            </a:extLst>
          </p:cNvPr>
          <p:cNvSpPr/>
          <p:nvPr/>
        </p:nvSpPr>
        <p:spPr>
          <a:xfrm>
            <a:off x="5542473" y="5890062"/>
            <a:ext cx="3506219" cy="34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855" b="0" i="0" u="none" strike="noStrike" kern="1200" cap="none" spc="0" normalizeH="0" baseline="0" noProof="0" dirty="0">
                <a:ln>
                  <a:noFill/>
                </a:ln>
                <a:solidFill>
                  <a:prstClr val="black"/>
                </a:solidFill>
                <a:effectLst/>
                <a:uLnTx/>
                <a:uFillTx/>
                <a:latin typeface="Arial"/>
                <a:ea typeface="HGPｺﾞｼｯｸE"/>
                <a:cs typeface="+mn-cs"/>
              </a:rPr>
              <a:t>※</a:t>
            </a:r>
            <a:r>
              <a:rPr kumimoji="0" lang="ja-JP" altLang="en-US" sz="855" b="0" i="0" u="none" strike="noStrike" kern="1200" cap="none" spc="0" normalizeH="0" baseline="0" noProof="0" dirty="0">
                <a:ln>
                  <a:noFill/>
                </a:ln>
                <a:solidFill>
                  <a:prstClr val="black"/>
                </a:solidFill>
                <a:effectLst/>
                <a:uLnTx/>
                <a:uFillTx/>
                <a:latin typeface="Arial"/>
                <a:ea typeface="HGPｺﾞｼｯｸE"/>
                <a:cs typeface="+mn-cs"/>
              </a:rPr>
              <a:t>出所：</a:t>
            </a:r>
            <a:r>
              <a:rPr kumimoji="0" lang="zh-TW" altLang="en-US" sz="855" b="0" i="0" u="none" strike="noStrike" kern="1200" cap="none" spc="0" normalizeH="0" baseline="0" noProof="0" dirty="0">
                <a:ln>
                  <a:noFill/>
                </a:ln>
                <a:solidFill>
                  <a:prstClr val="black"/>
                </a:solidFill>
                <a:effectLst/>
                <a:uLnTx/>
                <a:uFillTx/>
                <a:latin typeface="Arial"/>
                <a:ea typeface="HGPｺﾞｼｯｸE"/>
                <a:cs typeface="+mn-cs"/>
              </a:rPr>
              <a:t>文部科学省「令和</a:t>
            </a:r>
            <a:r>
              <a:rPr kumimoji="0" lang="ja-JP" altLang="en-US" sz="855" b="0" i="0" u="none" strike="noStrike" kern="1200" cap="none" spc="0" normalizeH="0" baseline="0" noProof="0" dirty="0">
                <a:ln>
                  <a:noFill/>
                </a:ln>
                <a:solidFill>
                  <a:prstClr val="black"/>
                </a:solidFill>
                <a:effectLst/>
                <a:uLnTx/>
                <a:uFillTx/>
                <a:latin typeface="Arial"/>
                <a:ea typeface="HGPｺﾞｼｯｸE"/>
                <a:cs typeface="+mn-cs"/>
              </a:rPr>
              <a:t>５</a:t>
            </a:r>
            <a:r>
              <a:rPr kumimoji="0" lang="zh-TW" altLang="en-US" sz="855" b="0" i="0" u="none" strike="noStrike" kern="1200" cap="none" spc="0" normalizeH="0" baseline="0" noProof="0" dirty="0">
                <a:ln>
                  <a:noFill/>
                </a:ln>
                <a:solidFill>
                  <a:prstClr val="black"/>
                </a:solidFill>
                <a:effectLst/>
                <a:uLnTx/>
                <a:uFillTx/>
                <a:latin typeface="Arial"/>
                <a:ea typeface="HGPｺﾞｼｯｸE"/>
                <a:cs typeface="+mn-cs"/>
              </a:rPr>
              <a:t>年度地方教育費調査（令和</a:t>
            </a:r>
            <a:r>
              <a:rPr kumimoji="0" lang="ja-JP" altLang="en-US" sz="855" b="0" i="0" u="none" strike="noStrike" kern="1200" cap="none" spc="0" normalizeH="0" baseline="0" noProof="0" dirty="0">
                <a:ln>
                  <a:noFill/>
                </a:ln>
                <a:solidFill>
                  <a:prstClr val="black"/>
                </a:solidFill>
                <a:effectLst/>
                <a:uLnTx/>
                <a:uFillTx/>
                <a:latin typeface="Arial"/>
                <a:ea typeface="HGPｺﾞｼｯｸE"/>
                <a:cs typeface="+mn-cs"/>
              </a:rPr>
              <a:t>４</a:t>
            </a:r>
            <a:r>
              <a:rPr kumimoji="0" lang="zh-TW" altLang="en-US" sz="855" b="0" i="0" u="none" strike="noStrike" kern="1200" cap="none" spc="0" normalizeH="0" baseline="0" noProof="0" dirty="0">
                <a:ln>
                  <a:noFill/>
                </a:ln>
                <a:solidFill>
                  <a:prstClr val="black"/>
                </a:solidFill>
                <a:effectLst/>
                <a:uLnTx/>
                <a:uFillTx/>
                <a:latin typeface="Arial"/>
                <a:ea typeface="HGPｺﾞｼｯｸE"/>
                <a:cs typeface="+mn-cs"/>
              </a:rPr>
              <a:t>会計年度）」</a:t>
            </a:r>
            <a:r>
              <a:rPr kumimoji="0" lang="ja-JP" altLang="en-US" sz="855" b="0" i="0" u="none" strike="noStrike" kern="1200" cap="none" spc="0" normalizeH="0" baseline="0" noProof="0" dirty="0">
                <a:ln>
                  <a:noFill/>
                </a:ln>
                <a:solidFill>
                  <a:prstClr val="black"/>
                </a:solidFill>
                <a:effectLst/>
                <a:uLnTx/>
                <a:uFillTx/>
                <a:latin typeface="Arial"/>
                <a:ea typeface="HGPｺﾞｼｯｸE"/>
                <a:cs typeface="+mn-cs"/>
              </a:rPr>
              <a:t>　　　</a:t>
            </a:r>
            <a:endParaRPr kumimoji="0" lang="en-US" altLang="ja-JP" sz="855" b="0" i="0" u="none" strike="noStrike" kern="1200" cap="none" spc="0" normalizeH="0" baseline="0" noProof="0" dirty="0">
              <a:ln>
                <a:noFill/>
              </a:ln>
              <a:solidFill>
                <a:prstClr val="black"/>
              </a:solidFill>
              <a:effectLst/>
              <a:uLnTx/>
              <a:uFillTx/>
              <a:latin typeface="Arial"/>
              <a:ea typeface="HGPｺﾞｼｯｸE"/>
              <a:cs typeface="+mn-cs"/>
            </a:endParaRPr>
          </a:p>
        </p:txBody>
      </p:sp>
      <p:sp>
        <p:nvSpPr>
          <p:cNvPr id="45" name="正方形/長方形 44">
            <a:extLst>
              <a:ext uri="{FF2B5EF4-FFF2-40B4-BE49-F238E27FC236}">
                <a16:creationId xmlns:a16="http://schemas.microsoft.com/office/drawing/2014/main" id="{6A33358E-6980-35EA-60B7-76A1F7C915D9}"/>
              </a:ext>
            </a:extLst>
          </p:cNvPr>
          <p:cNvSpPr/>
          <p:nvPr/>
        </p:nvSpPr>
        <p:spPr>
          <a:xfrm>
            <a:off x="342377" y="2117575"/>
            <a:ext cx="8477773" cy="3814148"/>
          </a:xfrm>
          <a:prstGeom prst="rect">
            <a:avLst/>
          </a:prstGeom>
          <a:noFill/>
          <a:ln w="19050" cap="flat" cmpd="sng" algn="ctr">
            <a:solidFill>
              <a:srgbClr val="F2504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400" b="0" i="0" u="none" strike="noStrike" kern="1200" cap="none" spc="0" normalizeH="0" baseline="0" noProof="0" dirty="0">
              <a:ln>
                <a:noFill/>
              </a:ln>
              <a:solidFill>
                <a:srgbClr val="000000"/>
              </a:solidFill>
              <a:effectLst/>
              <a:uLnTx/>
              <a:uFillTx/>
              <a:latin typeface="HGPｺﾞｼｯｸE"/>
              <a:ea typeface="HGPｺﾞｼｯｸE"/>
              <a:cs typeface="+mn-cs"/>
            </a:endParaRPr>
          </a:p>
        </p:txBody>
      </p:sp>
      <p:sp>
        <p:nvSpPr>
          <p:cNvPr id="47" name="テキスト ボックス 46">
            <a:extLst>
              <a:ext uri="{FF2B5EF4-FFF2-40B4-BE49-F238E27FC236}">
                <a16:creationId xmlns:a16="http://schemas.microsoft.com/office/drawing/2014/main" id="{D312994E-51C8-E435-15B9-24FE5521CF32}"/>
              </a:ext>
            </a:extLst>
          </p:cNvPr>
          <p:cNvSpPr txBox="1"/>
          <p:nvPr/>
        </p:nvSpPr>
        <p:spPr>
          <a:xfrm>
            <a:off x="494849" y="2190893"/>
            <a:ext cx="1297005" cy="276999"/>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20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（全国平均）</a:t>
            </a:r>
          </a:p>
        </p:txBody>
      </p:sp>
      <p:sp>
        <p:nvSpPr>
          <p:cNvPr id="55" name="テキスト ボックス 54">
            <a:extLst>
              <a:ext uri="{FF2B5EF4-FFF2-40B4-BE49-F238E27FC236}">
                <a16:creationId xmlns:a16="http://schemas.microsoft.com/office/drawing/2014/main" id="{A55561E3-6D80-C667-EE7F-423EAC4612AF}"/>
              </a:ext>
            </a:extLst>
          </p:cNvPr>
          <p:cNvSpPr txBox="1"/>
          <p:nvPr/>
        </p:nvSpPr>
        <p:spPr>
          <a:xfrm>
            <a:off x="6424882" y="5403700"/>
            <a:ext cx="2166495" cy="408686"/>
          </a:xfrm>
          <a:prstGeom prst="rect">
            <a:avLst/>
          </a:prstGeom>
          <a:noFill/>
        </p:spPr>
        <p:txBody>
          <a:bodyPr wrap="square" lIns="0" tIns="0" rIns="0" bIns="0" rtlCol="0">
            <a:noAutofit/>
          </a:bodyPr>
          <a:lstStyle/>
          <a:p>
            <a:pPr marL="0" marR="0" lvl="0" indent="0" algn="ctr" defTabSz="457200" rtl="0" eaLnBrk="1" fontAlgn="auto" latinLnBrk="0" hangingPunct="1">
              <a:lnSpc>
                <a:spcPct val="100000"/>
              </a:lnSpc>
              <a:spcBef>
                <a:spcPts val="0"/>
              </a:spcBef>
              <a:spcAft>
                <a:spcPts val="700"/>
              </a:spcAft>
              <a:buClrTx/>
              <a:buSzTx/>
              <a:buFontTx/>
              <a:buNone/>
              <a:tabLst/>
              <a:defRPr/>
            </a:pPr>
            <a:r>
              <a:rPr kumimoji="1" lang="zh-TW" altLang="en-US" sz="2000" b="0" i="0" u="none" strike="noStrike" kern="1200" cap="none" spc="-3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約</a:t>
            </a:r>
            <a:r>
              <a:rPr kumimoji="1" lang="en-US" altLang="ja-JP" sz="2600" b="0" i="0" u="none" strike="noStrike" kern="1200" cap="none" spc="-3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1,127,000</a:t>
            </a:r>
            <a:r>
              <a:rPr kumimoji="1" lang="zh-TW" altLang="en-US" sz="2000" b="0" i="0" u="none" strike="noStrike" kern="1200" cap="none" spc="-3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円</a:t>
            </a:r>
            <a:endParaRPr kumimoji="1" lang="zh-TW" altLang="en-US" sz="2200" b="0" i="0" u="none" strike="noStrike" kern="1200" cap="none" spc="-3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p:txBody>
      </p:sp>
      <p:sp>
        <p:nvSpPr>
          <p:cNvPr id="57" name="テキスト ボックス 56">
            <a:extLst>
              <a:ext uri="{FF2B5EF4-FFF2-40B4-BE49-F238E27FC236}">
                <a16:creationId xmlns:a16="http://schemas.microsoft.com/office/drawing/2014/main" id="{954B40CA-0EF6-5B3F-5519-6CE3F7BF2D99}"/>
              </a:ext>
            </a:extLst>
          </p:cNvPr>
          <p:cNvSpPr txBox="1"/>
          <p:nvPr/>
        </p:nvSpPr>
        <p:spPr>
          <a:xfrm>
            <a:off x="3499272" y="5403701"/>
            <a:ext cx="2166495" cy="408685"/>
          </a:xfrm>
          <a:prstGeom prst="rect">
            <a:avLst/>
          </a:prstGeom>
          <a:noFill/>
        </p:spPr>
        <p:txBody>
          <a:bodyPr wrap="square" lIns="0" tIns="0" rIns="0" bIns="0" rtlCol="0">
            <a:noAutofit/>
          </a:bodyPr>
          <a:lstStyle/>
          <a:p>
            <a:pPr marL="0" marR="0" lvl="0" indent="0" algn="ctr" defTabSz="457200" rtl="0" eaLnBrk="1" fontAlgn="auto" latinLnBrk="0" hangingPunct="1">
              <a:lnSpc>
                <a:spcPct val="100000"/>
              </a:lnSpc>
              <a:spcBef>
                <a:spcPts val="0"/>
              </a:spcBef>
              <a:spcAft>
                <a:spcPts val="700"/>
              </a:spcAft>
              <a:buClrTx/>
              <a:buSzTx/>
              <a:buFontTx/>
              <a:buNone/>
              <a:tabLst/>
              <a:defRPr/>
            </a:pPr>
            <a:r>
              <a:rPr kumimoji="1" lang="zh-TW" altLang="en-US" sz="2000" b="0" i="0" u="none" strike="noStrike" kern="1200" cap="none" spc="-3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約</a:t>
            </a:r>
            <a:r>
              <a:rPr kumimoji="1" lang="en-US" altLang="ja-JP" sz="2600" b="0" i="0" u="none" strike="noStrike" kern="1200" cap="none" spc="-3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1,086,000</a:t>
            </a:r>
            <a:r>
              <a:rPr kumimoji="1" lang="zh-TW" altLang="en-US" sz="2000" b="0" i="0" u="none" strike="noStrike" kern="1200" cap="none" spc="-3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円</a:t>
            </a:r>
            <a:endParaRPr kumimoji="1" lang="zh-TW" altLang="en-US" sz="2200" b="0" i="0" u="none" strike="noStrike" kern="1200" cap="none" spc="-3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p:txBody>
      </p:sp>
      <p:grpSp>
        <p:nvGrpSpPr>
          <p:cNvPr id="18" name="グループ化 17">
            <a:extLst>
              <a:ext uri="{FF2B5EF4-FFF2-40B4-BE49-F238E27FC236}">
                <a16:creationId xmlns:a16="http://schemas.microsoft.com/office/drawing/2014/main" id="{52EA6CC7-E180-399F-8206-C6204CE6FD6B}"/>
              </a:ext>
            </a:extLst>
          </p:cNvPr>
          <p:cNvGrpSpPr/>
          <p:nvPr/>
        </p:nvGrpSpPr>
        <p:grpSpPr>
          <a:xfrm>
            <a:off x="532986" y="1981173"/>
            <a:ext cx="8099067" cy="3270198"/>
            <a:chOff x="532986" y="1981173"/>
            <a:chExt cx="8099067" cy="3270198"/>
          </a:xfrm>
        </p:grpSpPr>
        <p:grpSp>
          <p:nvGrpSpPr>
            <p:cNvPr id="17" name="グループ化 16">
              <a:extLst>
                <a:ext uri="{FF2B5EF4-FFF2-40B4-BE49-F238E27FC236}">
                  <a16:creationId xmlns:a16="http://schemas.microsoft.com/office/drawing/2014/main" id="{FAF63DB6-1232-CD61-B270-2550B16A2ADE}"/>
                </a:ext>
              </a:extLst>
            </p:cNvPr>
            <p:cNvGrpSpPr/>
            <p:nvPr/>
          </p:nvGrpSpPr>
          <p:grpSpPr>
            <a:xfrm>
              <a:off x="6384206" y="1981173"/>
              <a:ext cx="2247847" cy="3269614"/>
              <a:chOff x="6384206" y="1981173"/>
              <a:chExt cx="2247847" cy="3269614"/>
            </a:xfrm>
          </p:grpSpPr>
          <p:pic>
            <p:nvPicPr>
              <p:cNvPr id="53" name="図 52">
                <a:extLst>
                  <a:ext uri="{FF2B5EF4-FFF2-40B4-BE49-F238E27FC236}">
                    <a16:creationId xmlns:a16="http://schemas.microsoft.com/office/drawing/2014/main" id="{68918FEB-A3B5-AA91-5231-F6F3B6FB063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904275" y="1981173"/>
                <a:ext cx="1207709" cy="2906631"/>
              </a:xfrm>
              <a:prstGeom prst="rect">
                <a:avLst/>
              </a:prstGeom>
            </p:spPr>
          </p:pic>
          <p:sp>
            <p:nvSpPr>
              <p:cNvPr id="54" name="四角形: 角を丸くする 53">
                <a:extLst>
                  <a:ext uri="{FF2B5EF4-FFF2-40B4-BE49-F238E27FC236}">
                    <a16:creationId xmlns:a16="http://schemas.microsoft.com/office/drawing/2014/main" id="{2BF2EFA3-5796-F280-1B14-0690ED78DB3D}"/>
                  </a:ext>
                </a:extLst>
              </p:cNvPr>
              <p:cNvSpPr/>
              <p:nvPr/>
            </p:nvSpPr>
            <p:spPr>
              <a:xfrm>
                <a:off x="6384206" y="4902755"/>
                <a:ext cx="2247847" cy="348032"/>
              </a:xfrm>
              <a:prstGeom prst="roundRect">
                <a:avLst>
                  <a:gd name="adj" fmla="val 5296"/>
                </a:avLst>
              </a:prstGeom>
              <a:noFill/>
              <a:ln w="19050" cap="flat" cmpd="sng" algn="ctr">
                <a:solidFill>
                  <a:srgbClr val="F2504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高校生</a:t>
                </a:r>
                <a:r>
                  <a:rPr kumimoji="0" lang="ja-JP" altLang="en-US" sz="16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（全日制）</a:t>
                </a:r>
                <a:endParaRPr kumimoji="0" lang="ja-JP" altLang="en-US" sz="18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endParaRPr>
              </a:p>
            </p:txBody>
          </p:sp>
        </p:grpSp>
        <p:grpSp>
          <p:nvGrpSpPr>
            <p:cNvPr id="16" name="グループ化 15">
              <a:extLst>
                <a:ext uri="{FF2B5EF4-FFF2-40B4-BE49-F238E27FC236}">
                  <a16:creationId xmlns:a16="http://schemas.microsoft.com/office/drawing/2014/main" id="{86187E32-7369-18D1-411E-677B75080AEF}"/>
                </a:ext>
              </a:extLst>
            </p:cNvPr>
            <p:cNvGrpSpPr/>
            <p:nvPr/>
          </p:nvGrpSpPr>
          <p:grpSpPr>
            <a:xfrm>
              <a:off x="3458596" y="2343882"/>
              <a:ext cx="2247847" cy="2907489"/>
              <a:chOff x="3458596" y="2343882"/>
              <a:chExt cx="2247847" cy="2907489"/>
            </a:xfrm>
          </p:grpSpPr>
          <p:pic>
            <p:nvPicPr>
              <p:cNvPr id="52" name="図 51">
                <a:extLst>
                  <a:ext uri="{FF2B5EF4-FFF2-40B4-BE49-F238E27FC236}">
                    <a16:creationId xmlns:a16="http://schemas.microsoft.com/office/drawing/2014/main" id="{ED166F7F-DA8C-9F52-2B8F-9080C169E52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067178" y="2343882"/>
                <a:ext cx="1030683" cy="2584956"/>
              </a:xfrm>
              <a:prstGeom prst="rect">
                <a:avLst/>
              </a:prstGeom>
            </p:spPr>
          </p:pic>
          <p:sp>
            <p:nvSpPr>
              <p:cNvPr id="56" name="四角形: 角を丸くする 55">
                <a:extLst>
                  <a:ext uri="{FF2B5EF4-FFF2-40B4-BE49-F238E27FC236}">
                    <a16:creationId xmlns:a16="http://schemas.microsoft.com/office/drawing/2014/main" id="{F98263A7-47BB-9328-8165-81E741C9E125}"/>
                  </a:ext>
                </a:extLst>
              </p:cNvPr>
              <p:cNvSpPr/>
              <p:nvPr/>
            </p:nvSpPr>
            <p:spPr>
              <a:xfrm>
                <a:off x="3458596" y="4902171"/>
                <a:ext cx="2247847" cy="349200"/>
              </a:xfrm>
              <a:prstGeom prst="roundRect">
                <a:avLst>
                  <a:gd name="adj" fmla="val 8320"/>
                </a:avLst>
              </a:prstGeom>
              <a:noFill/>
              <a:ln w="19050" cap="flat" cmpd="sng" algn="ctr">
                <a:solidFill>
                  <a:srgbClr val="F2504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中学生</a:t>
                </a:r>
              </a:p>
            </p:txBody>
          </p:sp>
        </p:grpSp>
        <p:grpSp>
          <p:nvGrpSpPr>
            <p:cNvPr id="14" name="グループ化 13">
              <a:extLst>
                <a:ext uri="{FF2B5EF4-FFF2-40B4-BE49-F238E27FC236}">
                  <a16:creationId xmlns:a16="http://schemas.microsoft.com/office/drawing/2014/main" id="{BE3129DB-471D-1BFC-F14D-CDF44DE80B5E}"/>
                </a:ext>
              </a:extLst>
            </p:cNvPr>
            <p:cNvGrpSpPr/>
            <p:nvPr/>
          </p:nvGrpSpPr>
          <p:grpSpPr>
            <a:xfrm>
              <a:off x="532986" y="2841735"/>
              <a:ext cx="2247847" cy="2409636"/>
              <a:chOff x="532986" y="2841735"/>
              <a:chExt cx="2247847" cy="2409636"/>
            </a:xfrm>
          </p:grpSpPr>
          <p:pic>
            <p:nvPicPr>
              <p:cNvPr id="48" name="図 47">
                <a:extLst>
                  <a:ext uri="{FF2B5EF4-FFF2-40B4-BE49-F238E27FC236}">
                    <a16:creationId xmlns:a16="http://schemas.microsoft.com/office/drawing/2014/main" id="{424A1ADD-F101-CED2-CA17-0FCD8ED3451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546" y="2841735"/>
                <a:ext cx="1158726" cy="1995721"/>
              </a:xfrm>
              <a:prstGeom prst="rect">
                <a:avLst/>
              </a:prstGeom>
            </p:spPr>
          </p:pic>
          <p:sp>
            <p:nvSpPr>
              <p:cNvPr id="58" name="四角形: 角を丸くする 57">
                <a:extLst>
                  <a:ext uri="{FF2B5EF4-FFF2-40B4-BE49-F238E27FC236}">
                    <a16:creationId xmlns:a16="http://schemas.microsoft.com/office/drawing/2014/main" id="{7F8D5362-F0A0-D7EC-9D5C-E19DCA388E71}"/>
                  </a:ext>
                </a:extLst>
              </p:cNvPr>
              <p:cNvSpPr/>
              <p:nvPr/>
            </p:nvSpPr>
            <p:spPr>
              <a:xfrm>
                <a:off x="532986" y="4902171"/>
                <a:ext cx="2247847" cy="349200"/>
              </a:xfrm>
              <a:prstGeom prst="roundRect">
                <a:avLst>
                  <a:gd name="adj" fmla="val 7312"/>
                </a:avLst>
              </a:prstGeom>
              <a:noFill/>
              <a:ln w="19050" cap="flat" cmpd="sng" algn="ctr">
                <a:solidFill>
                  <a:srgbClr val="F2504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小学生</a:t>
                </a:r>
              </a:p>
            </p:txBody>
          </p:sp>
        </p:grpSp>
      </p:grpSp>
      <p:sp>
        <p:nvSpPr>
          <p:cNvPr id="59" name="テキスト ボックス 58">
            <a:extLst>
              <a:ext uri="{FF2B5EF4-FFF2-40B4-BE49-F238E27FC236}">
                <a16:creationId xmlns:a16="http://schemas.microsoft.com/office/drawing/2014/main" id="{910C1AD7-693F-2E39-9B0D-4755A1F489AF}"/>
              </a:ext>
            </a:extLst>
          </p:cNvPr>
          <p:cNvSpPr txBox="1"/>
          <p:nvPr/>
        </p:nvSpPr>
        <p:spPr>
          <a:xfrm>
            <a:off x="573662" y="5403700"/>
            <a:ext cx="2166495" cy="408687"/>
          </a:xfrm>
          <a:prstGeom prst="rect">
            <a:avLst/>
          </a:prstGeom>
          <a:noFill/>
        </p:spPr>
        <p:txBody>
          <a:bodyPr wrap="square" lIns="0" tIns="0" rIns="0" bIns="0" rtlCol="0">
            <a:noAutofit/>
          </a:bodyPr>
          <a:lstStyle/>
          <a:p>
            <a:pPr marL="0" marR="0" lvl="0" indent="0" algn="ctr" defTabSz="457200" rtl="0" eaLnBrk="1" fontAlgn="auto" latinLnBrk="0" hangingPunct="1">
              <a:lnSpc>
                <a:spcPct val="100000"/>
              </a:lnSpc>
              <a:spcBef>
                <a:spcPts val="0"/>
              </a:spcBef>
              <a:spcAft>
                <a:spcPts val="700"/>
              </a:spcAft>
              <a:buClrTx/>
              <a:buSzTx/>
              <a:buFontTx/>
              <a:buNone/>
              <a:tabLst/>
              <a:defRPr/>
            </a:pPr>
            <a:r>
              <a:rPr kumimoji="1" lang="zh-TW" altLang="en-US" sz="2000" b="0" i="0" u="none" strike="noStrike" kern="1200" cap="none" spc="-3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約</a:t>
            </a:r>
            <a:r>
              <a:rPr kumimoji="1" lang="en-US" altLang="ja-JP" sz="2600" b="0" i="0" u="none" strike="noStrike" kern="1200" cap="none" spc="-3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941,000</a:t>
            </a:r>
            <a:r>
              <a:rPr kumimoji="1" lang="zh-TW" altLang="en-US" sz="2000" b="0" i="0" u="none" strike="noStrike" kern="1200" cap="none" spc="-3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円</a:t>
            </a:r>
            <a:endParaRPr kumimoji="1" lang="zh-TW" altLang="en-US" sz="2200" b="0" i="0" u="none" strike="noStrike" kern="1200" cap="none" spc="-3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p:txBody>
      </p:sp>
      <p:sp>
        <p:nvSpPr>
          <p:cNvPr id="63" name="Rectangle 26">
            <a:extLst>
              <a:ext uri="{FF2B5EF4-FFF2-40B4-BE49-F238E27FC236}">
                <a16:creationId xmlns:a16="http://schemas.microsoft.com/office/drawing/2014/main" id="{4BE895E1-1E3F-7DC3-668C-833D032F9EBB}"/>
              </a:ext>
            </a:extLst>
          </p:cNvPr>
          <p:cNvSpPr>
            <a:spLocks noChangeArrowheads="1"/>
          </p:cNvSpPr>
          <p:nvPr/>
        </p:nvSpPr>
        <p:spPr bwMode="black">
          <a:xfrm>
            <a:off x="193201" y="910996"/>
            <a:ext cx="8776123" cy="1070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23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F25044"/>
                </a:solidFill>
                <a:effectLst/>
                <a:uLnTx/>
                <a:uFillTx/>
                <a:latin typeface="HGPｺﾞｼｯｸE" panose="020B0900000000000000" pitchFamily="50" charset="-128"/>
                <a:ea typeface="HGPｺﾞｼｯｸE" panose="020B0900000000000000" pitchFamily="50" charset="-128"/>
                <a:cs typeface="+mn-cs"/>
              </a:rPr>
              <a:t>公立学校の児童・生徒一人当たりの公費負担額 </a:t>
            </a:r>
            <a:r>
              <a:rPr kumimoji="1" lang="ja-JP" altLang="en-US" sz="1600" b="0" i="0" u="none" strike="noStrike" kern="1200" cap="none" spc="0" normalizeH="0" baseline="0" noProof="0" dirty="0">
                <a:ln>
                  <a:noFill/>
                </a:ln>
                <a:solidFill>
                  <a:srgbClr val="F25044"/>
                </a:solidFill>
                <a:effectLst/>
                <a:uLnTx/>
                <a:uFillTx/>
                <a:latin typeface="HGPｺﾞｼｯｸE" panose="020B0900000000000000" pitchFamily="50" charset="-128"/>
                <a:ea typeface="HGPｺﾞｼｯｸE" panose="020B0900000000000000" pitchFamily="50" charset="-128"/>
                <a:cs typeface="+mn-cs"/>
              </a:rPr>
              <a:t>（令和４年度）</a:t>
            </a:r>
          </a:p>
          <a:p>
            <a:pPr marL="0" marR="0" lvl="0" indent="0" algn="l" defTabSz="914400" rtl="0" eaLnBrk="1" fontAlgn="auto" latinLnBrk="0" hangingPunct="1">
              <a:lnSpc>
                <a:spcPct val="123000"/>
              </a:lnSpc>
              <a:spcBef>
                <a:spcPct val="0"/>
              </a:spcBef>
              <a:spcAft>
                <a:spcPts val="0"/>
              </a:spcAft>
              <a:buClrTx/>
              <a:buSzTx/>
              <a:buFontTx/>
              <a:buNone/>
              <a:tabLst/>
              <a:defRPr/>
            </a:pPr>
            <a:r>
              <a:rPr kumimoji="1" lang="ja-JP" altLang="en-US" sz="17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普段通っている学校で使う用品や施設のほか、教科書の無償配付などにも、</a:t>
            </a:r>
            <a:endParaRPr kumimoji="1" lang="en-US" altLang="ja-JP" sz="17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914400" rtl="0" eaLnBrk="1" fontAlgn="auto" latinLnBrk="0" hangingPunct="1">
              <a:lnSpc>
                <a:spcPct val="123000"/>
              </a:lnSpc>
              <a:spcBef>
                <a:spcPct val="0"/>
              </a:spcBef>
              <a:spcAft>
                <a:spcPts val="0"/>
              </a:spcAft>
              <a:buClrTx/>
              <a:buSzTx/>
              <a:buFontTx/>
              <a:buNone/>
              <a:tabLst/>
              <a:defRPr/>
            </a:pPr>
            <a:r>
              <a:rPr kumimoji="1" lang="ja-JP" altLang="en-US" sz="17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税金が使われています。皆さんのためにどのぐらい使われているか、確認してみましょう。</a:t>
            </a:r>
          </a:p>
        </p:txBody>
      </p:sp>
      <p:pic>
        <p:nvPicPr>
          <p:cNvPr id="7" name="図 6">
            <a:extLst>
              <a:ext uri="{FF2B5EF4-FFF2-40B4-BE49-F238E27FC236}">
                <a16:creationId xmlns:a16="http://schemas.microsoft.com/office/drawing/2014/main" id="{0E3D3EA5-2383-828F-0067-684A301421D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13091">
            <a:off x="7270195" y="438692"/>
            <a:ext cx="1996787" cy="1195299"/>
          </a:xfrm>
          <a:prstGeom prst="rect">
            <a:avLst/>
          </a:prstGeom>
        </p:spPr>
      </p:pic>
      <p:sp>
        <p:nvSpPr>
          <p:cNvPr id="15" name="スライド番号プレースホルダー 14">
            <a:extLst>
              <a:ext uri="{FF2B5EF4-FFF2-40B4-BE49-F238E27FC236}">
                <a16:creationId xmlns:a16="http://schemas.microsoft.com/office/drawing/2014/main" id="{F4E374DC-5904-BF15-A290-E1BDD1251FAD}"/>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12C3962C-59A4-486A-8D44-A9781E017F69}" type="slidenum">
              <a:rPr kumimoji="0" lang="en-US" altLang="ja-JP" sz="1200" b="0" i="0" u="none" strike="noStrike" kern="1200" cap="none" spc="0" normalizeH="0" baseline="0" noProof="0" smtClean="0">
                <a:ln>
                  <a:noFill/>
                </a:ln>
                <a:solidFill>
                  <a:prstClr val="white"/>
                </a:solidFill>
                <a:effectLst/>
                <a:uLnTx/>
                <a:uFillTx/>
                <a:latin typeface="Arial"/>
                <a:ea typeface="HGPｺﾞｼｯｸE"/>
                <a:cs typeface="+mn-cs"/>
              </a:rPr>
              <a:pPr marL="0" marR="0" lvl="0" indent="0" algn="ctr" defTabSz="457200" rtl="0" eaLnBrk="1" fontAlgn="auto" latinLnBrk="0" hangingPunct="1">
                <a:lnSpc>
                  <a:spcPct val="100000"/>
                </a:lnSpc>
                <a:spcBef>
                  <a:spcPts val="0"/>
                </a:spcBef>
                <a:spcAft>
                  <a:spcPts val="0"/>
                </a:spcAft>
                <a:buClrTx/>
                <a:buSzTx/>
                <a:buFontTx/>
                <a:buNone/>
                <a:tabLst/>
                <a:defRPr/>
              </a:pPr>
              <a:t>8</a:t>
            </a:fld>
            <a:endParaRPr kumimoji="0" lang="en-US" altLang="ja-JP" sz="1200" b="0" i="0" u="none" strike="noStrike" kern="1200" cap="none" spc="0" normalizeH="0" baseline="0" noProof="0" dirty="0">
              <a:ln>
                <a:noFill/>
              </a:ln>
              <a:solidFill>
                <a:prstClr val="white"/>
              </a:solidFill>
              <a:effectLst/>
              <a:uLnTx/>
              <a:uFillTx/>
              <a:latin typeface="Arial"/>
              <a:ea typeface="HGPｺﾞｼｯｸE"/>
              <a:cs typeface="+mn-cs"/>
            </a:endParaRPr>
          </a:p>
        </p:txBody>
      </p:sp>
      <p:grpSp>
        <p:nvGrpSpPr>
          <p:cNvPr id="4" name="グループ化 3">
            <a:extLst>
              <a:ext uri="{FF2B5EF4-FFF2-40B4-BE49-F238E27FC236}">
                <a16:creationId xmlns:a16="http://schemas.microsoft.com/office/drawing/2014/main" id="{8758C7ED-C5BE-CD10-BB21-85DE97F8874E}"/>
              </a:ext>
            </a:extLst>
          </p:cNvPr>
          <p:cNvGrpSpPr/>
          <p:nvPr/>
        </p:nvGrpSpPr>
        <p:grpSpPr>
          <a:xfrm>
            <a:off x="-40564" y="6007184"/>
            <a:ext cx="950844" cy="850816"/>
            <a:chOff x="-40566" y="5996309"/>
            <a:chExt cx="950844" cy="850816"/>
          </a:xfrm>
        </p:grpSpPr>
        <p:sp>
          <p:nvSpPr>
            <p:cNvPr id="6" name="フリーフォーム: 図形 5">
              <a:extLst>
                <a:ext uri="{FF2B5EF4-FFF2-40B4-BE49-F238E27FC236}">
                  <a16:creationId xmlns:a16="http://schemas.microsoft.com/office/drawing/2014/main" id="{A9263FDC-0237-0B0D-1D1C-5109740F3290}"/>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HGPｺﾞｼｯｸE"/>
                <a:cs typeface="+mn-cs"/>
              </a:endParaRPr>
            </a:p>
          </p:txBody>
        </p:sp>
        <p:sp>
          <p:nvSpPr>
            <p:cNvPr id="8" name="フリーフォーム: 図形 7">
              <a:extLst>
                <a:ext uri="{FF2B5EF4-FFF2-40B4-BE49-F238E27FC236}">
                  <a16:creationId xmlns:a16="http://schemas.microsoft.com/office/drawing/2014/main" id="{87EAF947-F58C-D785-65CA-31F20AE165A4}"/>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HGPｺﾞｼｯｸE"/>
                <a:cs typeface="+mn-cs"/>
              </a:endParaRPr>
            </a:p>
          </p:txBody>
        </p:sp>
        <p:sp>
          <p:nvSpPr>
            <p:cNvPr id="9" name="テキスト ボックス 8">
              <a:extLst>
                <a:ext uri="{FF2B5EF4-FFF2-40B4-BE49-F238E27FC236}">
                  <a16:creationId xmlns:a16="http://schemas.microsoft.com/office/drawing/2014/main" id="{87AD2F75-A056-6B05-9BEA-B923E4549F23}"/>
                </a:ext>
              </a:extLst>
            </p:cNvPr>
            <p:cNvSpPr txBox="1"/>
            <p:nvPr userDrawn="1"/>
          </p:nvSpPr>
          <p:spPr>
            <a:xfrm>
              <a:off x="-40566" y="6190839"/>
              <a:ext cx="825671" cy="584775"/>
            </a:xfrm>
            <a:prstGeom prst="rect">
              <a:avLst/>
            </a:prstGeom>
            <a:noFill/>
          </p:spPr>
          <p:txBody>
            <a:bodyPr wrap="squar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50" normalizeH="0" baseline="0" noProof="0" dirty="0">
                  <a:ln>
                    <a:noFill/>
                  </a:ln>
                  <a:solidFill>
                    <a:srgbClr val="AB1515"/>
                  </a:solidFill>
                  <a:effectLst/>
                  <a:uLnTx/>
                  <a:uFillTx/>
                  <a:latin typeface="Arial"/>
                  <a:ea typeface="HGPｺﾞｼｯｸE"/>
                  <a:cs typeface="+mn-cs"/>
                </a:rPr>
                <a:t>もっと</a:t>
              </a:r>
              <a:endParaRPr kumimoji="1" lang="en-US" altLang="ja-JP" sz="1600" b="1" i="0" u="none" strike="noStrike" kern="1200" cap="none" spc="50" normalizeH="0" baseline="0" noProof="0" dirty="0">
                <a:ln>
                  <a:noFill/>
                </a:ln>
                <a:solidFill>
                  <a:srgbClr val="AB1515"/>
                </a:solidFill>
                <a:effectLst/>
                <a:uLnTx/>
                <a:uFillTx/>
                <a:latin typeface="Arial"/>
                <a:ea typeface="HGPｺﾞｼｯｸE"/>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50" normalizeH="0" baseline="0" noProof="0" dirty="0">
                  <a:ln>
                    <a:noFill/>
                  </a:ln>
                  <a:solidFill>
                    <a:srgbClr val="AB1515"/>
                  </a:solidFill>
                  <a:effectLst/>
                  <a:uLnTx/>
                  <a:uFillTx/>
                  <a:latin typeface="Arial"/>
                  <a:ea typeface="HGPｺﾞｼｯｸE"/>
                  <a:cs typeface="+mn-cs"/>
                </a:rPr>
                <a:t>くわしく</a:t>
              </a:r>
            </a:p>
          </p:txBody>
        </p:sp>
      </p:grpSp>
      <p:sp>
        <p:nvSpPr>
          <p:cNvPr id="13" name="テキスト ボックス 12">
            <a:extLst>
              <a:ext uri="{FF2B5EF4-FFF2-40B4-BE49-F238E27FC236}">
                <a16:creationId xmlns:a16="http://schemas.microsoft.com/office/drawing/2014/main" id="{B5F07BA5-83D8-FE26-184E-CF093C5B23CA}"/>
              </a:ext>
            </a:extLst>
          </p:cNvPr>
          <p:cNvSpPr txBox="1"/>
          <p:nvPr/>
        </p:nvSpPr>
        <p:spPr>
          <a:xfrm>
            <a:off x="3342051" y="1230955"/>
            <a:ext cx="463588" cy="21544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しせつ</a:t>
            </a:r>
          </a:p>
        </p:txBody>
      </p:sp>
      <p:sp>
        <p:nvSpPr>
          <p:cNvPr id="12" name="Rectangle 26">
            <a:extLst>
              <a:ext uri="{FF2B5EF4-FFF2-40B4-BE49-F238E27FC236}">
                <a16:creationId xmlns:a16="http://schemas.microsoft.com/office/drawing/2014/main" id="{37AFB39C-5E03-703D-582F-90D4A01B798B}"/>
              </a:ext>
            </a:extLst>
          </p:cNvPr>
          <p:cNvSpPr>
            <a:spLocks noChangeArrowheads="1"/>
          </p:cNvSpPr>
          <p:nvPr/>
        </p:nvSpPr>
        <p:spPr bwMode="white">
          <a:xfrm>
            <a:off x="4646999" y="822348"/>
            <a:ext cx="568022" cy="22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23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F46C62"/>
                </a:solidFill>
                <a:effectLst/>
                <a:uLnTx/>
                <a:uFillTx/>
                <a:latin typeface="HGPｺﾞｼｯｸE" panose="020B0900000000000000" pitchFamily="50" charset="-128"/>
                <a:ea typeface="HGPｺﾞｼｯｸE" panose="020B0900000000000000" pitchFamily="50" charset="-128"/>
                <a:cs typeface="+mn-cs"/>
              </a:rPr>
              <a:t>ふたん</a:t>
            </a:r>
          </a:p>
        </p:txBody>
      </p:sp>
      <p:sp>
        <p:nvSpPr>
          <p:cNvPr id="32" name="テキスト ボックス 31">
            <a:extLst>
              <a:ext uri="{FF2B5EF4-FFF2-40B4-BE49-F238E27FC236}">
                <a16:creationId xmlns:a16="http://schemas.microsoft.com/office/drawing/2014/main" id="{F5426AE3-61ED-4FA4-8F61-D7FD498E452B}"/>
              </a:ext>
            </a:extLst>
          </p:cNvPr>
          <p:cNvSpPr txBox="1"/>
          <p:nvPr/>
        </p:nvSpPr>
        <p:spPr>
          <a:xfrm>
            <a:off x="5338363" y="1219777"/>
            <a:ext cx="516488" cy="21544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むしょう</a:t>
            </a:r>
          </a:p>
        </p:txBody>
      </p:sp>
    </p:spTree>
    <p:extLst>
      <p:ext uri="{BB962C8B-B14F-4D97-AF65-F5344CB8AC3E}">
        <p14:creationId xmlns:p14="http://schemas.microsoft.com/office/powerpoint/2010/main" val="2548833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fade">
                                      <p:cBhvr>
                                        <p:cTn id="24" dur="500"/>
                                        <p:tgtEl>
                                          <p:spTgt spid="45"/>
                                        </p:tgtEl>
                                      </p:cBhvr>
                                    </p:animEffec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0" presetClass="entr" presetSubtype="0" fill="hold" grpId="0"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500"/>
                                        <p:tgtEl>
                                          <p:spTgt spid="4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59"/>
                                        </p:tgtEl>
                                        <p:attrNameLst>
                                          <p:attrName>style.visibility</p:attrName>
                                        </p:attrNameLst>
                                      </p:cBhvr>
                                      <p:to>
                                        <p:strVal val="visible"/>
                                      </p:to>
                                    </p:set>
                                    <p:anim calcmode="lin" valueType="num">
                                      <p:cBhvr additive="base">
                                        <p:cTn id="34" dur="500" fill="hold"/>
                                        <p:tgtEl>
                                          <p:spTgt spid="59"/>
                                        </p:tgtEl>
                                        <p:attrNameLst>
                                          <p:attrName>ppt_x</p:attrName>
                                        </p:attrNameLst>
                                      </p:cBhvr>
                                      <p:tavLst>
                                        <p:tav tm="0">
                                          <p:val>
                                            <p:strVal val="#ppt_x"/>
                                          </p:val>
                                        </p:tav>
                                        <p:tav tm="100000">
                                          <p:val>
                                            <p:strVal val="#ppt_x"/>
                                          </p:val>
                                        </p:tav>
                                      </p:tavLst>
                                    </p:anim>
                                    <p:anim calcmode="lin" valueType="num">
                                      <p:cBhvr additive="base">
                                        <p:cTn id="35"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57"/>
                                        </p:tgtEl>
                                        <p:attrNameLst>
                                          <p:attrName>style.visibility</p:attrName>
                                        </p:attrNameLst>
                                      </p:cBhvr>
                                      <p:to>
                                        <p:strVal val="visible"/>
                                      </p:to>
                                    </p:set>
                                    <p:anim calcmode="lin" valueType="num">
                                      <p:cBhvr additive="base">
                                        <p:cTn id="40" dur="500" fill="hold"/>
                                        <p:tgtEl>
                                          <p:spTgt spid="57"/>
                                        </p:tgtEl>
                                        <p:attrNameLst>
                                          <p:attrName>ppt_x</p:attrName>
                                        </p:attrNameLst>
                                      </p:cBhvr>
                                      <p:tavLst>
                                        <p:tav tm="0">
                                          <p:val>
                                            <p:strVal val="#ppt_x"/>
                                          </p:val>
                                        </p:tav>
                                        <p:tav tm="100000">
                                          <p:val>
                                            <p:strVal val="#ppt_x"/>
                                          </p:val>
                                        </p:tav>
                                      </p:tavLst>
                                    </p:anim>
                                    <p:anim calcmode="lin" valueType="num">
                                      <p:cBhvr additive="base">
                                        <p:cTn id="41"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500" fill="hold"/>
                                        <p:tgtEl>
                                          <p:spTgt spid="55"/>
                                        </p:tgtEl>
                                        <p:attrNameLst>
                                          <p:attrName>ppt_x</p:attrName>
                                        </p:attrNameLst>
                                      </p:cBhvr>
                                      <p:tavLst>
                                        <p:tav tm="0">
                                          <p:val>
                                            <p:strVal val="#ppt_x"/>
                                          </p:val>
                                        </p:tav>
                                        <p:tav tm="100000">
                                          <p:val>
                                            <p:strVal val="#ppt_x"/>
                                          </p:val>
                                        </p:tav>
                                      </p:tavLst>
                                    </p:anim>
                                    <p:anim calcmode="lin" valueType="num">
                                      <p:cBhvr additive="base">
                                        <p:cTn id="47" dur="50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fade">
                                      <p:cBhvr>
                                        <p:cTn id="5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5" grpId="0" animBg="1"/>
      <p:bldP spid="47" grpId="0"/>
      <p:bldP spid="55" grpId="0"/>
      <p:bldP spid="57" grpId="0"/>
      <p:bldP spid="59" grpId="0"/>
      <p:bldP spid="63" grpId="0"/>
      <p:bldP spid="13" grpId="0"/>
      <p:bldP spid="12" grpId="0"/>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323AD244-A0CC-F1EE-A588-AABDD17CE4AD}"/>
              </a:ext>
            </a:extLst>
          </p:cNvPr>
          <p:cNvSpPr txBox="1"/>
          <p:nvPr/>
        </p:nvSpPr>
        <p:spPr>
          <a:xfrm>
            <a:off x="192486" y="921113"/>
            <a:ext cx="8763024" cy="2516266"/>
          </a:xfrm>
          <a:prstGeom prst="rect">
            <a:avLst/>
          </a:prstGeom>
          <a:noFill/>
        </p:spPr>
        <p:txBody>
          <a:bodyPr wrap="square" rtlCol="0">
            <a:spAutoFit/>
          </a:bodyPr>
          <a:lstStyle/>
          <a:p>
            <a:pPr marL="0" marR="0" lvl="0" indent="0" algn="l" defTabSz="457200" rtl="0" eaLnBrk="1" fontAlgn="auto" latinLnBrk="0" hangingPunct="1">
              <a:lnSpc>
                <a:spcPct val="13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25044"/>
                </a:solidFill>
                <a:effectLst/>
                <a:uLnTx/>
                <a:uFillTx/>
                <a:latin typeface="HGPｺﾞｼｯｸE" panose="020B0900000000000000" pitchFamily="50" charset="-128"/>
                <a:ea typeface="HGPｺﾞｼｯｸE" panose="020B0900000000000000" pitchFamily="50" charset="-128"/>
                <a:cs typeface="+mn-cs"/>
              </a:rPr>
              <a:t>税金の使いみち</a:t>
            </a:r>
          </a:p>
          <a:p>
            <a:pPr marL="0" marR="0" lvl="0" indent="0" algn="l" defTabSz="457200" rtl="0" eaLnBrk="1" fontAlgn="auto" latinLnBrk="0" hangingPunct="1">
              <a:lnSpc>
                <a:spcPct val="13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税金は、みんなの安全を守る警察・消防や、道路・水道の整備といった「みんなのために役立つ活動」や、年金・医療・福祉・教育など「社会での助け合いのための活動」に使われています。</a:t>
            </a:r>
          </a:p>
          <a:p>
            <a:pPr marL="0" marR="0" lvl="0" indent="0" algn="l" defTabSz="457200" rtl="0" eaLnBrk="1" fontAlgn="auto" latinLnBrk="0" hangingPunct="1">
              <a:lnSpc>
                <a:spcPct val="13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そのために必要なたくさんのお金を、</a:t>
            </a:r>
            <a:r>
              <a:rPr kumimoji="1" lang="ja-JP" altLang="en-US" sz="2000" b="0" i="0" u="none" strike="noStrike" kern="1200" cap="none" spc="0" normalizeH="0" baseline="0" noProof="0" dirty="0">
                <a:ln>
                  <a:noFill/>
                </a:ln>
                <a:solidFill>
                  <a:srgbClr val="F25044"/>
                </a:solidFill>
                <a:effectLst/>
                <a:uLnTx/>
                <a:uFillTx/>
                <a:latin typeface="HGPｺﾞｼｯｸE" panose="020B0900000000000000" pitchFamily="50" charset="-128"/>
                <a:ea typeface="HGPｺﾞｼｯｸE" panose="020B0900000000000000" pitchFamily="50" charset="-128"/>
                <a:cs typeface="+mn-cs"/>
              </a:rPr>
              <a:t>みんなで出し合って</a:t>
            </a:r>
            <a:r>
              <a:rPr kumimoji="1" lang="ja-JP" altLang="en-US" sz="20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負担するのが「</a:t>
            </a:r>
            <a:r>
              <a:rPr kumimoji="1" lang="ja-JP" altLang="en-US" sz="2000" b="0" i="0" u="none" strike="noStrike" kern="1200" cap="none" spc="0" normalizeH="0" baseline="0" noProof="0" dirty="0">
                <a:ln>
                  <a:noFill/>
                </a:ln>
                <a:solidFill>
                  <a:srgbClr val="FF0000"/>
                </a:solidFill>
                <a:effectLst/>
                <a:uLnTx/>
                <a:uFillTx/>
                <a:latin typeface="HGPｺﾞｼｯｸE" panose="020B0900000000000000" pitchFamily="50" charset="-128"/>
                <a:ea typeface="HGPｺﾞｼｯｸE" panose="020B0900000000000000" pitchFamily="50" charset="-128"/>
                <a:cs typeface="+mn-cs"/>
              </a:rPr>
              <a:t>税金</a:t>
            </a:r>
            <a:r>
              <a:rPr kumimoji="1" lang="ja-JP" altLang="en-US" sz="20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」です。</a:t>
            </a:r>
          </a:p>
        </p:txBody>
      </p:sp>
      <p:sp>
        <p:nvSpPr>
          <p:cNvPr id="4" name="スライド番号プレースホルダー 3">
            <a:extLst>
              <a:ext uri="{FF2B5EF4-FFF2-40B4-BE49-F238E27FC236}">
                <a16:creationId xmlns:a16="http://schemas.microsoft.com/office/drawing/2014/main" id="{5F4A01E6-1ED5-F38F-0A09-0B89C7289AFF}"/>
              </a:ext>
            </a:extLst>
          </p:cNvPr>
          <p:cNvSpPr>
            <a:spLocks noGrp="1"/>
          </p:cNvSpPr>
          <p:nvPr>
            <p:ph type="sldNum" sz="quarter" idx="4"/>
          </p:nvPr>
        </p:nvSpPr>
        <p:spPr>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4FF24B8-A4B8-4B7E-AA3A-FE4BA14E6524}" type="slidenum">
              <a:rPr kumimoji="0" lang="en-US" altLang="ja-JP" sz="1200" b="0" i="0" u="none" strike="noStrike" kern="1200" cap="none" spc="0" normalizeH="0" baseline="0" noProof="0" smtClean="0">
                <a:ln>
                  <a:noFill/>
                </a:ln>
                <a:solidFill>
                  <a:prstClr val="white"/>
                </a:solidFill>
                <a:effectLst/>
                <a:uLnTx/>
                <a:uFillTx/>
                <a:latin typeface="Arial"/>
                <a:ea typeface="HGPｺﾞｼｯｸE"/>
                <a:cs typeface="+mn-cs"/>
              </a:rPr>
              <a:pPr marL="0" marR="0" lvl="0" indent="0" algn="ctr" defTabSz="457200" rtl="0" eaLnBrk="1" fontAlgn="auto" latinLnBrk="0" hangingPunct="1">
                <a:lnSpc>
                  <a:spcPct val="100000"/>
                </a:lnSpc>
                <a:spcBef>
                  <a:spcPts val="0"/>
                </a:spcBef>
                <a:spcAft>
                  <a:spcPts val="0"/>
                </a:spcAft>
                <a:buClrTx/>
                <a:buSzTx/>
                <a:buFontTx/>
                <a:buNone/>
                <a:tabLst/>
                <a:defRPr/>
              </a:pPr>
              <a:t>9</a:t>
            </a:fld>
            <a:endParaRPr kumimoji="0" lang="en-US" altLang="ja-JP" sz="1200" b="0" i="0" u="none" strike="noStrike" kern="1200" cap="none" spc="0" normalizeH="0" baseline="0" noProof="0">
              <a:ln>
                <a:noFill/>
              </a:ln>
              <a:solidFill>
                <a:prstClr val="white"/>
              </a:solidFill>
              <a:effectLst/>
              <a:uLnTx/>
              <a:uFillTx/>
              <a:latin typeface="Arial"/>
              <a:ea typeface="HGPｺﾞｼｯｸE"/>
              <a:cs typeface="+mn-cs"/>
            </a:endParaRPr>
          </a:p>
        </p:txBody>
      </p:sp>
      <p:grpSp>
        <p:nvGrpSpPr>
          <p:cNvPr id="8" name="グループ化 7">
            <a:extLst>
              <a:ext uri="{FF2B5EF4-FFF2-40B4-BE49-F238E27FC236}">
                <a16:creationId xmlns:a16="http://schemas.microsoft.com/office/drawing/2014/main" id="{58C1EA3A-15B0-0B0A-9222-DE88E9D7E06F}"/>
              </a:ext>
            </a:extLst>
          </p:cNvPr>
          <p:cNvGrpSpPr/>
          <p:nvPr/>
        </p:nvGrpSpPr>
        <p:grpSpPr>
          <a:xfrm>
            <a:off x="1215025" y="3437379"/>
            <a:ext cx="6808947" cy="2111811"/>
            <a:chOff x="886026" y="2683312"/>
            <a:chExt cx="6808947" cy="2111811"/>
          </a:xfrm>
        </p:grpSpPr>
        <p:sp>
          <p:nvSpPr>
            <p:cNvPr id="12" name="四角形: 角を丸くする 11">
              <a:extLst>
                <a:ext uri="{FF2B5EF4-FFF2-40B4-BE49-F238E27FC236}">
                  <a16:creationId xmlns:a16="http://schemas.microsoft.com/office/drawing/2014/main" id="{683223E1-0917-E552-3D73-4D72F5CE1E0D}"/>
                </a:ext>
              </a:extLst>
            </p:cNvPr>
            <p:cNvSpPr/>
            <p:nvPr/>
          </p:nvSpPr>
          <p:spPr bwMode="auto">
            <a:xfrm>
              <a:off x="886026" y="2683312"/>
              <a:ext cx="6713950" cy="2111811"/>
            </a:xfrm>
            <a:prstGeom prst="roundRect">
              <a:avLst>
                <a:gd name="adj" fmla="val 0"/>
              </a:avLst>
            </a:prstGeom>
            <a:solidFill>
              <a:srgbClr val="FCDAD8"/>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800" b="0" i="0" u="none" strike="noStrike" kern="1200" cap="none" spc="0" normalizeH="0" baseline="0" noProof="0" dirty="0">
                <a:ln>
                  <a:noFill/>
                </a:ln>
                <a:solidFill>
                  <a:srgbClr val="000000"/>
                </a:solidFill>
                <a:effectLst/>
                <a:uLnTx/>
                <a:uFillTx/>
                <a:latin typeface="HGPｺﾞｼｯｸE"/>
                <a:ea typeface="HGPｺﾞｼｯｸE"/>
                <a:cs typeface="+mn-cs"/>
              </a:endParaRPr>
            </a:p>
          </p:txBody>
        </p:sp>
        <p:sp>
          <p:nvSpPr>
            <p:cNvPr id="18" name="テキスト ボックス 17">
              <a:extLst>
                <a:ext uri="{FF2B5EF4-FFF2-40B4-BE49-F238E27FC236}">
                  <a16:creationId xmlns:a16="http://schemas.microsoft.com/office/drawing/2014/main" id="{F60D6ED6-EFB0-4A6D-05A2-33692A0BD905}"/>
                </a:ext>
              </a:extLst>
            </p:cNvPr>
            <p:cNvSpPr txBox="1"/>
            <p:nvPr/>
          </p:nvSpPr>
          <p:spPr>
            <a:xfrm>
              <a:off x="933186" y="2840689"/>
              <a:ext cx="6761787" cy="1514645"/>
            </a:xfrm>
            <a:prstGeom prst="rect">
              <a:avLst/>
            </a:prstGeom>
            <a:noFill/>
          </p:spPr>
          <p:txBody>
            <a:bodyPr wrap="none" rtlCol="0">
              <a:spAutoFit/>
            </a:bodyPr>
            <a:lstStyle/>
            <a:p>
              <a:pPr marL="0" marR="0" lvl="0" indent="0" algn="ctr" defTabSz="457200" rtl="0" eaLnBrk="1" fontAlgn="auto" latinLnBrk="0" hangingPunct="1">
                <a:lnSpc>
                  <a:spcPct val="14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税金は、みんなで社会を支えるための</a:t>
              </a:r>
              <a:endParaRPr kumimoji="1" lang="en-US" altLang="ja-JP" sz="3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ctr" defTabSz="457200" rtl="0" eaLnBrk="1" fontAlgn="auto" latinLnBrk="0" hangingPunct="1">
                <a:lnSpc>
                  <a:spcPct val="14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a:t>
              </a:r>
              <a:r>
                <a:rPr kumimoji="1" lang="ja-JP" altLang="en-US" sz="4000" b="0" i="0" u="none" strike="noStrike" kern="1200" cap="none" spc="0" normalizeH="0" baseline="0" noProof="0" dirty="0">
                  <a:ln>
                    <a:noFill/>
                  </a:ln>
                  <a:solidFill>
                    <a:srgbClr val="FF0000"/>
                  </a:solidFill>
                  <a:effectLst/>
                  <a:uLnTx/>
                  <a:uFillTx/>
                  <a:latin typeface="HGPｺﾞｼｯｸE" panose="020B0900000000000000" pitchFamily="50" charset="-128"/>
                  <a:ea typeface="HGPｺﾞｼｯｸE" panose="020B0900000000000000" pitchFamily="50" charset="-128"/>
                  <a:cs typeface="+mn-cs"/>
                </a:rPr>
                <a:t>会費</a:t>
              </a:r>
              <a:r>
                <a:rPr kumimoji="1" lang="ja-JP" altLang="en-US" sz="32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」のようなもの</a:t>
              </a:r>
            </a:p>
          </p:txBody>
        </p:sp>
      </p:grpSp>
      <p:grpSp>
        <p:nvGrpSpPr>
          <p:cNvPr id="38" name="グループ化 37">
            <a:extLst>
              <a:ext uri="{FF2B5EF4-FFF2-40B4-BE49-F238E27FC236}">
                <a16:creationId xmlns:a16="http://schemas.microsoft.com/office/drawing/2014/main" id="{59D365E0-5F81-0AD9-18CE-979FAEED100B}"/>
              </a:ext>
            </a:extLst>
          </p:cNvPr>
          <p:cNvGrpSpPr/>
          <p:nvPr/>
        </p:nvGrpSpPr>
        <p:grpSpPr>
          <a:xfrm>
            <a:off x="2782996" y="1742274"/>
            <a:ext cx="1867498" cy="227937"/>
            <a:chOff x="2782996" y="1686853"/>
            <a:chExt cx="1867498" cy="227937"/>
          </a:xfrm>
        </p:grpSpPr>
        <p:sp>
          <p:nvSpPr>
            <p:cNvPr id="3" name="テキスト ボックス 2"/>
            <p:cNvSpPr txBox="1"/>
            <p:nvPr/>
          </p:nvSpPr>
          <p:spPr>
            <a:xfrm>
              <a:off x="2782996" y="1699346"/>
              <a:ext cx="616779"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Arial"/>
                  <a:ea typeface="HGPｺﾞｼｯｸE"/>
                  <a:cs typeface="+mn-cs"/>
                </a:rPr>
                <a:t>ねんきん</a:t>
              </a:r>
            </a:p>
          </p:txBody>
        </p:sp>
        <p:sp>
          <p:nvSpPr>
            <p:cNvPr id="36" name="テキスト ボックス 35">
              <a:extLst>
                <a:ext uri="{FF2B5EF4-FFF2-40B4-BE49-F238E27FC236}">
                  <a16:creationId xmlns:a16="http://schemas.microsoft.com/office/drawing/2014/main" id="{4D8E8540-0C01-EC0D-9DD4-FACA6CFEBF53}"/>
                </a:ext>
              </a:extLst>
            </p:cNvPr>
            <p:cNvSpPr txBox="1"/>
            <p:nvPr/>
          </p:nvSpPr>
          <p:spPr>
            <a:xfrm>
              <a:off x="3481826" y="1699346"/>
              <a:ext cx="603880"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Arial"/>
                  <a:ea typeface="HGPｺﾞｼｯｸE"/>
                  <a:cs typeface="+mn-cs"/>
                </a:rPr>
                <a:t>いりょう</a:t>
              </a:r>
            </a:p>
          </p:txBody>
        </p:sp>
        <p:sp>
          <p:nvSpPr>
            <p:cNvPr id="37" name="テキスト ボックス 36">
              <a:extLst>
                <a:ext uri="{FF2B5EF4-FFF2-40B4-BE49-F238E27FC236}">
                  <a16:creationId xmlns:a16="http://schemas.microsoft.com/office/drawing/2014/main" id="{A43EB7EB-F458-F57F-7EEC-B7B09575E12C}"/>
                </a:ext>
              </a:extLst>
            </p:cNvPr>
            <p:cNvSpPr txBox="1"/>
            <p:nvPr/>
          </p:nvSpPr>
          <p:spPr>
            <a:xfrm>
              <a:off x="4124800" y="1686853"/>
              <a:ext cx="525694"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black"/>
                  </a:solidFill>
                  <a:effectLst/>
                  <a:uLnTx/>
                  <a:uFillTx/>
                  <a:latin typeface="Arial"/>
                  <a:ea typeface="HGPｺﾞｼｯｸE"/>
                  <a:cs typeface="+mn-cs"/>
                </a:rPr>
                <a:t>ふくし</a:t>
              </a:r>
            </a:p>
          </p:txBody>
        </p:sp>
      </p:grpSp>
      <p:pic>
        <p:nvPicPr>
          <p:cNvPr id="41" name="図 40">
            <a:extLst>
              <a:ext uri="{FF2B5EF4-FFF2-40B4-BE49-F238E27FC236}">
                <a16:creationId xmlns:a16="http://schemas.microsoft.com/office/drawing/2014/main" id="{C849861B-C955-CE35-F855-2607A1DAD64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68727" y="4414899"/>
            <a:ext cx="1692595" cy="2016121"/>
          </a:xfrm>
          <a:prstGeom prst="rect">
            <a:avLst/>
          </a:prstGeom>
        </p:spPr>
      </p:pic>
      <p:sp>
        <p:nvSpPr>
          <p:cNvPr id="48" name="Text Box 12">
            <a:extLst>
              <a:ext uri="{FF2B5EF4-FFF2-40B4-BE49-F238E27FC236}">
                <a16:creationId xmlns:a16="http://schemas.microsoft.com/office/drawing/2014/main" id="{6C790DE7-8DCE-222D-7976-92758B6EADB2}"/>
              </a:ext>
            </a:extLst>
          </p:cNvPr>
          <p:cNvSpPr txBox="1">
            <a:spLocks noChangeArrowheads="1"/>
          </p:cNvSpPr>
          <p:nvPr/>
        </p:nvSpPr>
        <p:spPr bwMode="auto">
          <a:xfrm>
            <a:off x="843129" y="75788"/>
            <a:ext cx="59250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3200" b="0" i="0" u="none" strike="noStrike" kern="1200" cap="none" spc="0" normalizeH="0" baseline="0" noProof="0" dirty="0">
                <a:ln>
                  <a:noFill/>
                </a:ln>
                <a:solidFill>
                  <a:srgbClr val="FFFFFF"/>
                </a:solidFill>
                <a:effectLst/>
                <a:uLnTx/>
                <a:uFillTx/>
                <a:latin typeface="HGPｺﾞｼｯｸE" panose="020B0900000000000000" pitchFamily="50" charset="-128"/>
                <a:ea typeface="HGPｺﾞｼｯｸE" panose="020B0900000000000000" pitchFamily="50" charset="-128"/>
                <a:cs typeface="+mn-cs"/>
              </a:rPr>
              <a:t>税金は何のためにあるのだろうか</a:t>
            </a:r>
          </a:p>
        </p:txBody>
      </p:sp>
      <p:sp>
        <p:nvSpPr>
          <p:cNvPr id="6" name="テキスト ボックス 5">
            <a:extLst>
              <a:ext uri="{FF2B5EF4-FFF2-40B4-BE49-F238E27FC236}">
                <a16:creationId xmlns:a16="http://schemas.microsoft.com/office/drawing/2014/main" id="{BE780041-6B60-8AC3-4BB8-5F160FE17282}"/>
              </a:ext>
            </a:extLst>
          </p:cNvPr>
          <p:cNvSpPr txBox="1"/>
          <p:nvPr/>
        </p:nvSpPr>
        <p:spPr>
          <a:xfrm>
            <a:off x="878182" y="6493840"/>
            <a:ext cx="785322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F25044"/>
                </a:solidFill>
                <a:effectLst/>
                <a:uLnTx/>
                <a:uFillTx/>
                <a:latin typeface="HGPｺﾞｼｯｸE"/>
                <a:ea typeface="HGPｺﾞｼｯｸE"/>
                <a:cs typeface="+mn-cs"/>
              </a:rPr>
              <a:t>ゲームで学ぼう：うんこ税金ドリル</a:t>
            </a:r>
            <a:r>
              <a:rPr kumimoji="0" lang="en-US" altLang="ja-JP" sz="1100" b="0" i="0" u="none" strike="noStrike" kern="1200" cap="none" spc="0" normalizeH="0" baseline="0" noProof="0" dirty="0">
                <a:ln>
                  <a:noFill/>
                </a:ln>
                <a:solidFill>
                  <a:srgbClr val="F25044"/>
                </a:solidFill>
                <a:effectLst/>
                <a:uLnTx/>
                <a:uFillTx/>
                <a:latin typeface="HGPｺﾞｼｯｸE"/>
                <a:ea typeface="HGPｺﾞｼｯｸE"/>
                <a:cs typeface="+mn-cs"/>
              </a:rPr>
              <a:t>  </a:t>
            </a:r>
            <a:r>
              <a:rPr kumimoji="1" lang="en-US" altLang="ja-JP" sz="1100" b="0" i="0" u="none" strike="noStrike" kern="1200" cap="none" spc="0" normalizeH="0" baseline="0" noProof="0" dirty="0">
                <a:ln>
                  <a:noFill/>
                </a:ln>
                <a:solidFill>
                  <a:prstClr val="black"/>
                </a:solidFill>
                <a:effectLst/>
                <a:uLnTx/>
                <a:uFillTx/>
                <a:latin typeface="Arial"/>
                <a:ea typeface="HGPｺﾞｼｯｸE"/>
                <a:cs typeface="+mn-cs"/>
                <a:hlinkClick r:id="rId4">
                  <a:extLst>
                    <a:ext uri="{A12FA001-AC4F-418D-AE19-62706E023703}">
                      <ahyp:hlinkClr xmlns:ahyp="http://schemas.microsoft.com/office/drawing/2018/hyperlinkcolor" val="tx"/>
                    </a:ext>
                  </a:extLst>
                </a:hlinkClick>
              </a:rPr>
              <a:t>https://www.mof.go.jp/tax_policy/publication/brochure/zeikin_drill/index.html</a:t>
            </a:r>
            <a:r>
              <a:rPr kumimoji="0" lang="en-US" altLang="ja-JP" sz="1100" b="0" i="0" u="none" strike="noStrike" kern="1200" cap="none" spc="0" normalizeH="0" baseline="0" noProof="0" dirty="0">
                <a:ln>
                  <a:noFill/>
                </a:ln>
                <a:solidFill>
                  <a:prstClr val="black"/>
                </a:solidFill>
                <a:effectLst/>
                <a:uLnTx/>
                <a:uFillTx/>
                <a:latin typeface="Arial"/>
                <a:ea typeface="HGPｺﾞｼｯｸE"/>
                <a:cs typeface="+mn-cs"/>
              </a:rPr>
              <a:t> </a:t>
            </a:r>
            <a:r>
              <a:rPr kumimoji="1" lang="ja-JP" altLang="en-US" sz="1100" b="0" i="0" u="none" strike="noStrike" kern="1200" cap="none" spc="0" normalizeH="0" baseline="0" noProof="0" dirty="0">
                <a:ln>
                  <a:noFill/>
                </a:ln>
                <a:solidFill>
                  <a:prstClr val="black"/>
                </a:solidFill>
                <a:effectLst/>
                <a:uLnTx/>
                <a:uFillTx/>
                <a:latin typeface="HGPｺﾞｼｯｸE"/>
                <a:ea typeface="HGPｺﾞｼｯｸE"/>
                <a:cs typeface="+mn-cs"/>
              </a:rPr>
              <a:t>（財務省</a:t>
            </a:r>
            <a:r>
              <a:rPr kumimoji="1" lang="en-US" altLang="ja-JP" sz="1100" b="0" i="0" u="none" strike="noStrike" kern="1200" cap="none" spc="0" normalizeH="0" baseline="0" noProof="0" dirty="0">
                <a:ln>
                  <a:noFill/>
                </a:ln>
                <a:solidFill>
                  <a:prstClr val="black"/>
                </a:solidFill>
                <a:effectLst/>
                <a:uLnTx/>
                <a:uFillTx/>
                <a:latin typeface="HGPｺﾞｼｯｸE"/>
                <a:ea typeface="HGPｺﾞｼｯｸE"/>
                <a:cs typeface="+mn-cs"/>
              </a:rPr>
              <a:t>HP</a:t>
            </a:r>
            <a:r>
              <a:rPr kumimoji="1" lang="ja-JP" altLang="en-US" sz="1100" b="0" i="0" u="none" strike="noStrike" kern="1200" cap="none" spc="0" normalizeH="0" baseline="0" noProof="0" dirty="0">
                <a:ln>
                  <a:noFill/>
                </a:ln>
                <a:solidFill>
                  <a:prstClr val="black"/>
                </a:solidFill>
                <a:effectLst/>
                <a:uLnTx/>
                <a:uFillTx/>
                <a:latin typeface="HGPｺﾞｼｯｸE"/>
                <a:ea typeface="HGPｺﾞｼｯｸE"/>
                <a:cs typeface="+mn-cs"/>
              </a:rPr>
              <a:t>）</a:t>
            </a:r>
          </a:p>
        </p:txBody>
      </p:sp>
      <p:pic>
        <p:nvPicPr>
          <p:cNvPr id="9" name="図 8">
            <a:extLst>
              <a:ext uri="{FF2B5EF4-FFF2-40B4-BE49-F238E27FC236}">
                <a16:creationId xmlns:a16="http://schemas.microsoft.com/office/drawing/2014/main" id="{216C9CF8-D569-C8F2-65EB-155B3B7E192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8023972" y="4384556"/>
            <a:ext cx="777299" cy="1552331"/>
          </a:xfrm>
          <a:prstGeom prst="rect">
            <a:avLst/>
          </a:prstGeom>
        </p:spPr>
      </p:pic>
      <p:pic>
        <p:nvPicPr>
          <p:cNvPr id="43" name="図 42">
            <a:extLst>
              <a:ext uri="{FF2B5EF4-FFF2-40B4-BE49-F238E27FC236}">
                <a16:creationId xmlns:a16="http://schemas.microsoft.com/office/drawing/2014/main" id="{9B92F78D-2AE1-9DC4-AE32-C4D371E0320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7300213" y="4414900"/>
            <a:ext cx="777299" cy="2016120"/>
          </a:xfrm>
          <a:prstGeom prst="rect">
            <a:avLst/>
          </a:prstGeom>
        </p:spPr>
      </p:pic>
      <p:sp>
        <p:nvSpPr>
          <p:cNvPr id="2" name="テキスト ボックス 1">
            <a:extLst>
              <a:ext uri="{FF2B5EF4-FFF2-40B4-BE49-F238E27FC236}">
                <a16:creationId xmlns:a16="http://schemas.microsoft.com/office/drawing/2014/main" id="{8C4453EE-B620-80FF-0087-7B8D54FE9BE1}"/>
              </a:ext>
            </a:extLst>
          </p:cNvPr>
          <p:cNvSpPr txBox="1"/>
          <p:nvPr/>
        </p:nvSpPr>
        <p:spPr>
          <a:xfrm>
            <a:off x="6336099" y="2511201"/>
            <a:ext cx="504056" cy="229678"/>
          </a:xfrm>
          <a:prstGeom prst="rect">
            <a:avLst/>
          </a:prstGeom>
          <a:noFill/>
        </p:spPr>
        <p:txBody>
          <a:bodyPr wrap="square" rtlCol="0">
            <a:spAutoFit/>
          </a:bodyPr>
          <a:lstStyle/>
          <a:p>
            <a:pPr marL="0" marR="0" lvl="0" indent="0" algn="ctr" defTabSz="457200" rtl="0" eaLnBrk="1" fontAlgn="auto" latinLnBrk="0" hangingPunct="1">
              <a:lnSpc>
                <a:spcPct val="13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ふたん</a:t>
            </a:r>
          </a:p>
        </p:txBody>
      </p:sp>
    </p:spTree>
    <p:extLst>
      <p:ext uri="{BB962C8B-B14F-4D97-AF65-F5344CB8AC3E}">
        <p14:creationId xmlns:p14="http://schemas.microsoft.com/office/powerpoint/2010/main" val="3127128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4|0.8|0.7|0.6|0.6|0.6"/>
</p:tagLst>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ユーザー定義 13">
      <a:majorFont>
        <a:latin typeface="Arial"/>
        <a:ea typeface="HGPｺﾞｼｯｸE"/>
        <a:cs typeface=""/>
      </a:majorFont>
      <a:minorFont>
        <a:latin typeface="Arial"/>
        <a:ea typeface="HGPｺﾞｼｯｸE"/>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ユーザー定義 15">
      <a:majorFont>
        <a:latin typeface="Arial"/>
        <a:ea typeface="HGPｺﾞｼｯｸE"/>
        <a:cs typeface=""/>
      </a:majorFont>
      <a:minorFont>
        <a:latin typeface="Arial"/>
        <a:ea typeface="HGPｺﾞｼｯｸ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ユーザー定義 14">
      <a:majorFont>
        <a:latin typeface="Arial"/>
        <a:ea typeface="HGPｺﾞｼｯｸE"/>
        <a:cs typeface=""/>
      </a:majorFont>
      <a:minorFont>
        <a:latin typeface="Arial"/>
        <a:ea typeface="HGPｺﾞｼｯｸ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x8aac__x660e_ xmlns="8fe4d1f7-9dac-473b-bde5-951e1cbc35f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7A217E08946B6C4B85EDC662FC36E188" ma:contentTypeVersion="1" ma:contentTypeDescription="新しいドキュメントを作成します。" ma:contentTypeScope="" ma:versionID="8a241f6a7f9aeaef788d7d62d57b1c4b">
  <xsd:schema xmlns:xsd="http://www.w3.org/2001/XMLSchema" xmlns:xs="http://www.w3.org/2001/XMLSchema" xmlns:p="http://schemas.microsoft.com/office/2006/metadata/properties" xmlns:ns2="8fe4d1f7-9dac-473b-bde5-951e1cbc35f9" targetNamespace="http://schemas.microsoft.com/office/2006/metadata/properties" ma:root="true" ma:fieldsID="807f183524838323c146851159054393" ns2:_="">
    <xsd:import namespace="8fe4d1f7-9dac-473b-bde5-951e1cbc35f9"/>
    <xsd:element name="properties">
      <xsd:complexType>
        <xsd:sequence>
          <xsd:element name="documentManagement">
            <xsd:complexType>
              <xsd:all>
                <xsd:element ref="ns2:_x8aac__x660e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e4d1f7-9dac-473b-bde5-951e1cbc35f9" elementFormDefault="qualified">
    <xsd:import namespace="http://schemas.microsoft.com/office/2006/documentManagement/types"/>
    <xsd:import namespace="http://schemas.microsoft.com/office/infopath/2007/PartnerControls"/>
    <xsd:element name="_x8aac__x660e_" ma:index="8" nillable="true" ma:displayName="説明" ma:internalName="_x8aac__x660e_">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7217FA-0208-4749-87E3-82E57DC6E338}">
  <ds:schemaRefs>
    <ds:schemaRef ds:uri="http://schemas.microsoft.com/office/infopath/2007/PartnerControls"/>
    <ds:schemaRef ds:uri="http://www.w3.org/XML/1998/namespace"/>
    <ds:schemaRef ds:uri="http://purl.org/dc/dcmitype/"/>
    <ds:schemaRef ds:uri="http://purl.org/dc/terms/"/>
    <ds:schemaRef ds:uri="8fe4d1f7-9dac-473b-bde5-951e1cbc35f9"/>
    <ds:schemaRef ds:uri="http://purl.org/dc/elements/1.1/"/>
    <ds:schemaRef ds:uri="http://schemas.microsoft.com/office/2006/documentManagement/type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41A63147-2748-42BE-84DC-EC425E74A9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e4d1f7-9dac-473b-bde5-951e1cbc35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1B50B90-19ED-4848-B69C-8DC88C7982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455</TotalTime>
  <Words>1868</Words>
  <Application>Microsoft Office PowerPoint</Application>
  <PresentationFormat>画面に合わせる (4:3)</PresentationFormat>
  <Paragraphs>404</Paragraphs>
  <Slides>15</Slides>
  <Notes>8</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15</vt:i4>
      </vt:variant>
    </vt:vector>
  </HeadingPairs>
  <TitlesOfParts>
    <vt:vector size="20" baseType="lpstr">
      <vt:lpstr>HGPｺﾞｼｯｸM</vt:lpstr>
      <vt:lpstr>HGP創英角ｺﾞｼｯｸUB</vt:lpstr>
      <vt:lpstr>Arial</vt:lpstr>
      <vt:lpstr>HGPｺﾞｼｯｸE</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Yoshimura</dc:creator>
  <cp:lastModifiedBy>axc user10</cp:lastModifiedBy>
  <cp:revision>41</cp:revision>
  <dcterms:created xsi:type="dcterms:W3CDTF">2024-03-27T07:25:40Z</dcterms:created>
  <dcterms:modified xsi:type="dcterms:W3CDTF">2026-03-20T05:31:03Z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0x0101007A217E08946B6C4B85EDC662FC36E188</vt:lpwstr>
  </property>
</Properties>
</file>