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handoutMasterIdLst>
    <p:handoutMasterId r:id="rId21"/>
  </p:handoutMasterIdLst>
  <p:sldIdLst>
    <p:sldId id="356" r:id="rId5"/>
    <p:sldId id="258" r:id="rId6"/>
    <p:sldId id="354" r:id="rId7"/>
    <p:sldId id="350" r:id="rId8"/>
    <p:sldId id="353" r:id="rId9"/>
    <p:sldId id="363" r:id="rId10"/>
    <p:sldId id="361" r:id="rId11"/>
    <p:sldId id="358" r:id="rId12"/>
    <p:sldId id="341" r:id="rId13"/>
    <p:sldId id="352" r:id="rId14"/>
    <p:sldId id="359" r:id="rId15"/>
    <p:sldId id="360" r:id="rId16"/>
    <p:sldId id="364" r:id="rId17"/>
    <p:sldId id="365" r:id="rId18"/>
    <p:sldId id="336" r:id="rId19"/>
  </p:sldIdLst>
  <p:sldSz cx="9144000" cy="6858000" type="screen4x3"/>
  <p:notesSz cx="6735763" cy="9866313"/>
  <p:embeddedFontLst>
    <p:embeddedFont>
      <p:font typeface="HGPｺﾞｼｯｸE" panose="020B0900000000000000" pitchFamily="50" charset="-128"/>
      <p:regular r:id="rId22"/>
    </p:embeddedFont>
    <p:embeddedFont>
      <p:font typeface="HGPｺﾞｼｯｸM" panose="020B0600000000000000" pitchFamily="50" charset="-128"/>
      <p:regular r:id="rId23"/>
    </p:embeddedFont>
    <p:embeddedFont>
      <p:font typeface="HGP創英角ｺﾞｼｯｸUB" panose="020B0900000000000000" pitchFamily="50" charset="-128"/>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99FF"/>
    <a:srgbClr val="FFFFCC"/>
    <a:srgbClr val="FFCC99"/>
    <a:srgbClr val="E9D09F"/>
    <a:srgbClr val="FFFF99"/>
    <a:srgbClr val="D6FEDB"/>
    <a:srgbClr val="F25044"/>
    <a:srgbClr val="D3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4DAFA-5F3F-4D19-90F4-232ECF1213DE}" v="11" dt="2026-03-16T05:08:43.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3681" autoAdjust="0"/>
  </p:normalViewPr>
  <p:slideViewPr>
    <p:cSldViewPr snapToGrid="0">
      <p:cViewPr varScale="1">
        <p:scale>
          <a:sx n="103" d="100"/>
          <a:sy n="103" d="100"/>
        </p:scale>
        <p:origin x="2046"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岩坪 卓也(IWATSUBO Takuya)" userId="b6e77f82-d2cf-4ee0-9fc3-9aefdf4a8b8e" providerId="ADAL" clId="{CB858687-A1EE-486D-AA35-28D64D43B7A0}"/>
    <pc:docChg chg="undo custSel addSld delSld modSld">
      <pc:chgData name="岩坪 卓也(IWATSUBO Takuya)" userId="b6e77f82-d2cf-4ee0-9fc3-9aefdf4a8b8e" providerId="ADAL" clId="{CB858687-A1EE-486D-AA35-28D64D43B7A0}" dt="2026-03-16T05:08:43.670" v="403" actId="1076"/>
      <pc:docMkLst>
        <pc:docMk/>
      </pc:docMkLst>
      <pc:sldChg chg="add del">
        <pc:chgData name="岩坪 卓也(IWATSUBO Takuya)" userId="b6e77f82-d2cf-4ee0-9fc3-9aefdf4a8b8e" providerId="ADAL" clId="{CB858687-A1EE-486D-AA35-28D64D43B7A0}" dt="2026-03-16T05:05:55.130" v="382"/>
        <pc:sldMkLst>
          <pc:docMk/>
          <pc:sldMk cId="395150581" sldId="258"/>
        </pc:sldMkLst>
      </pc:sldChg>
      <pc:sldChg chg="del">
        <pc:chgData name="岩坪 卓也(IWATSUBO Takuya)" userId="b6e77f82-d2cf-4ee0-9fc3-9aefdf4a8b8e" providerId="ADAL" clId="{CB858687-A1EE-486D-AA35-28D64D43B7A0}" dt="2026-03-16T05:08:04.943" v="394" actId="47"/>
        <pc:sldMkLst>
          <pc:docMk/>
          <pc:sldMk cId="0" sldId="284"/>
        </pc:sldMkLst>
      </pc:sldChg>
      <pc:sldChg chg="modSp mod">
        <pc:chgData name="岩坪 卓也(IWATSUBO Takuya)" userId="b6e77f82-d2cf-4ee0-9fc3-9aefdf4a8b8e" providerId="ADAL" clId="{CB858687-A1EE-486D-AA35-28D64D43B7A0}" dt="2026-03-16T05:08:43.670" v="403" actId="1076"/>
        <pc:sldMkLst>
          <pc:docMk/>
          <pc:sldMk cId="2038456147" sldId="336"/>
        </pc:sldMkLst>
        <pc:spChg chg="mod">
          <ac:chgData name="岩坪 卓也(IWATSUBO Takuya)" userId="b6e77f82-d2cf-4ee0-9fc3-9aefdf4a8b8e" providerId="ADAL" clId="{CB858687-A1EE-486D-AA35-28D64D43B7A0}" dt="2026-03-16T05:08:34.520" v="401" actId="14100"/>
          <ac:spMkLst>
            <pc:docMk/>
            <pc:sldMk cId="2038456147" sldId="336"/>
            <ac:spMk id="8" creationId="{F2755E1D-94EC-109C-AFD3-AF974C492594}"/>
          </ac:spMkLst>
        </pc:spChg>
        <pc:spChg chg="mod">
          <ac:chgData name="岩坪 卓也(IWATSUBO Takuya)" userId="b6e77f82-d2cf-4ee0-9fc3-9aefdf4a8b8e" providerId="ADAL" clId="{CB858687-A1EE-486D-AA35-28D64D43B7A0}" dt="2026-03-16T05:08:43.670" v="403" actId="1076"/>
          <ac:spMkLst>
            <pc:docMk/>
            <pc:sldMk cId="2038456147" sldId="336"/>
            <ac:spMk id="10" creationId="{7EBB6DE6-F90E-631C-8419-00B46FEA265D}"/>
          </ac:spMkLst>
        </pc:spChg>
        <pc:spChg chg="mod">
          <ac:chgData name="岩坪 卓也(IWATSUBO Takuya)" userId="b6e77f82-d2cf-4ee0-9fc3-9aefdf4a8b8e" providerId="ADAL" clId="{CB858687-A1EE-486D-AA35-28D64D43B7A0}" dt="2026-03-16T05:08:43.670" v="403" actId="1076"/>
          <ac:spMkLst>
            <pc:docMk/>
            <pc:sldMk cId="2038456147" sldId="336"/>
            <ac:spMk id="11" creationId="{618AB0FE-3E8F-5C93-D1A6-4DCE0FAF5CA0}"/>
          </ac:spMkLst>
        </pc:spChg>
        <pc:spChg chg="mod">
          <ac:chgData name="岩坪 卓也(IWATSUBO Takuya)" userId="b6e77f82-d2cf-4ee0-9fc3-9aefdf4a8b8e" providerId="ADAL" clId="{CB858687-A1EE-486D-AA35-28D64D43B7A0}" dt="2026-03-16T05:08:43.670" v="403" actId="1076"/>
          <ac:spMkLst>
            <pc:docMk/>
            <pc:sldMk cId="2038456147" sldId="336"/>
            <ac:spMk id="12" creationId="{DD008D04-0D6B-7786-DE4D-4A1D69A821C4}"/>
          </ac:spMkLst>
        </pc:spChg>
        <pc:grpChg chg="mod">
          <ac:chgData name="岩坪 卓也(IWATSUBO Takuya)" userId="b6e77f82-d2cf-4ee0-9fc3-9aefdf4a8b8e" providerId="ADAL" clId="{CB858687-A1EE-486D-AA35-28D64D43B7A0}" dt="2026-03-16T05:08:43.670" v="403" actId="1076"/>
          <ac:grpSpMkLst>
            <pc:docMk/>
            <pc:sldMk cId="2038456147" sldId="336"/>
            <ac:grpSpMk id="14" creationId="{AC239A0C-0531-3E59-027F-A72EC75FDA79}"/>
          </ac:grpSpMkLst>
        </pc:grpChg>
        <pc:grpChg chg="mod">
          <ac:chgData name="岩坪 卓也(IWATSUBO Takuya)" userId="b6e77f82-d2cf-4ee0-9fc3-9aefdf4a8b8e" providerId="ADAL" clId="{CB858687-A1EE-486D-AA35-28D64D43B7A0}" dt="2026-03-16T05:08:36.607" v="402" actId="1076"/>
          <ac:grpSpMkLst>
            <pc:docMk/>
            <pc:sldMk cId="2038456147" sldId="336"/>
            <ac:grpSpMk id="15" creationId="{884E93C4-6468-A499-D81E-2ECD41FF4EEF}"/>
          </ac:grpSpMkLst>
        </pc:grpChg>
      </pc:sldChg>
      <pc:sldChg chg="add del">
        <pc:chgData name="岩坪 卓也(IWATSUBO Takuya)" userId="b6e77f82-d2cf-4ee0-9fc3-9aefdf4a8b8e" providerId="ADAL" clId="{CB858687-A1EE-486D-AA35-28D64D43B7A0}" dt="2026-03-16T05:05:55.130" v="382"/>
        <pc:sldMkLst>
          <pc:docMk/>
          <pc:sldMk cId="3127128119" sldId="341"/>
        </pc:sldMkLst>
      </pc:sldChg>
      <pc:sldChg chg="add del">
        <pc:chgData name="岩坪 卓也(IWATSUBO Takuya)" userId="b6e77f82-d2cf-4ee0-9fc3-9aefdf4a8b8e" providerId="ADAL" clId="{CB858687-A1EE-486D-AA35-28D64D43B7A0}" dt="2026-03-16T05:05:55.130" v="382"/>
        <pc:sldMkLst>
          <pc:docMk/>
          <pc:sldMk cId="1754390564" sldId="350"/>
        </pc:sldMkLst>
      </pc:sldChg>
      <pc:sldChg chg="add del">
        <pc:chgData name="岩坪 卓也(IWATSUBO Takuya)" userId="b6e77f82-d2cf-4ee0-9fc3-9aefdf4a8b8e" providerId="ADAL" clId="{CB858687-A1EE-486D-AA35-28D64D43B7A0}" dt="2026-03-16T05:05:55.130" v="382"/>
        <pc:sldMkLst>
          <pc:docMk/>
          <pc:sldMk cId="460728401" sldId="352"/>
        </pc:sldMkLst>
      </pc:sldChg>
      <pc:sldChg chg="add del">
        <pc:chgData name="岩坪 卓也(IWATSUBO Takuya)" userId="b6e77f82-d2cf-4ee0-9fc3-9aefdf4a8b8e" providerId="ADAL" clId="{CB858687-A1EE-486D-AA35-28D64D43B7A0}" dt="2026-03-16T05:05:55.130" v="382"/>
        <pc:sldMkLst>
          <pc:docMk/>
          <pc:sldMk cId="3616116976" sldId="353"/>
        </pc:sldMkLst>
      </pc:sldChg>
      <pc:sldChg chg="add del">
        <pc:chgData name="岩坪 卓也(IWATSUBO Takuya)" userId="b6e77f82-d2cf-4ee0-9fc3-9aefdf4a8b8e" providerId="ADAL" clId="{CB858687-A1EE-486D-AA35-28D64D43B7A0}" dt="2026-03-16T05:05:55.130" v="382"/>
        <pc:sldMkLst>
          <pc:docMk/>
          <pc:sldMk cId="2980522521" sldId="354"/>
        </pc:sldMkLst>
      </pc:sldChg>
      <pc:sldChg chg="modSp add del mod">
        <pc:chgData name="岩坪 卓也(IWATSUBO Takuya)" userId="b6e77f82-d2cf-4ee0-9fc3-9aefdf4a8b8e" providerId="ADAL" clId="{CB858687-A1EE-486D-AA35-28D64D43B7A0}" dt="2026-03-16T05:05:55.130" v="382"/>
        <pc:sldMkLst>
          <pc:docMk/>
          <pc:sldMk cId="3250686628" sldId="356"/>
        </pc:sldMkLst>
      </pc:sldChg>
      <pc:sldChg chg="add del">
        <pc:chgData name="岩坪 卓也(IWATSUBO Takuya)" userId="b6e77f82-d2cf-4ee0-9fc3-9aefdf4a8b8e" providerId="ADAL" clId="{CB858687-A1EE-486D-AA35-28D64D43B7A0}" dt="2026-03-16T05:05:55.130" v="382"/>
        <pc:sldMkLst>
          <pc:docMk/>
          <pc:sldMk cId="2548833411" sldId="358"/>
        </pc:sldMkLst>
      </pc:sldChg>
      <pc:sldChg chg="add del">
        <pc:chgData name="岩坪 卓也(IWATSUBO Takuya)" userId="b6e77f82-d2cf-4ee0-9fc3-9aefdf4a8b8e" providerId="ADAL" clId="{CB858687-A1EE-486D-AA35-28D64D43B7A0}" dt="2026-03-16T05:05:55.130" v="382"/>
        <pc:sldMkLst>
          <pc:docMk/>
          <pc:sldMk cId="2369726331" sldId="359"/>
        </pc:sldMkLst>
      </pc:sldChg>
      <pc:sldChg chg="add del">
        <pc:chgData name="岩坪 卓也(IWATSUBO Takuya)" userId="b6e77f82-d2cf-4ee0-9fc3-9aefdf4a8b8e" providerId="ADAL" clId="{CB858687-A1EE-486D-AA35-28D64D43B7A0}" dt="2026-03-16T05:05:55.130" v="382"/>
        <pc:sldMkLst>
          <pc:docMk/>
          <pc:sldMk cId="1017297858" sldId="361"/>
        </pc:sldMkLst>
      </pc:sldChg>
      <pc:sldChg chg="add del">
        <pc:chgData name="岩坪 卓也(IWATSUBO Takuya)" userId="b6e77f82-d2cf-4ee0-9fc3-9aefdf4a8b8e" providerId="ADAL" clId="{CB858687-A1EE-486D-AA35-28D64D43B7A0}" dt="2026-03-16T05:05:55.130" v="382"/>
        <pc:sldMkLst>
          <pc:docMk/>
          <pc:sldMk cId="1089971577" sldId="363"/>
        </pc:sldMkLst>
      </pc:sldChg>
      <pc:sldChg chg="modSp mod modAnim">
        <pc:chgData name="岩坪 卓也(IWATSUBO Takuya)" userId="b6e77f82-d2cf-4ee0-9fc3-9aefdf4a8b8e" providerId="ADAL" clId="{CB858687-A1EE-486D-AA35-28D64D43B7A0}" dt="2026-03-16T05:07:45.097" v="392" actId="1076"/>
        <pc:sldMkLst>
          <pc:docMk/>
          <pc:sldMk cId="2191866983" sldId="364"/>
        </pc:sldMkLst>
        <pc:spChg chg="mod">
          <ac:chgData name="岩坪 卓也(IWATSUBO Takuya)" userId="b6e77f82-d2cf-4ee0-9fc3-9aefdf4a8b8e" providerId="ADAL" clId="{CB858687-A1EE-486D-AA35-28D64D43B7A0}" dt="2026-03-16T05:07:08.283" v="387" actId="14100"/>
          <ac:spMkLst>
            <pc:docMk/>
            <pc:sldMk cId="2191866983" sldId="364"/>
            <ac:spMk id="14" creationId="{F8B0EBAB-92E4-2FAC-2CBB-B85E742F2123}"/>
          </ac:spMkLst>
        </pc:spChg>
        <pc:spChg chg="mod">
          <ac:chgData name="岩坪 卓也(IWATSUBO Takuya)" userId="b6e77f82-d2cf-4ee0-9fc3-9aefdf4a8b8e" providerId="ADAL" clId="{CB858687-A1EE-486D-AA35-28D64D43B7A0}" dt="2026-03-16T05:07:08.283" v="387" actId="14100"/>
          <ac:spMkLst>
            <pc:docMk/>
            <pc:sldMk cId="2191866983" sldId="364"/>
            <ac:spMk id="15" creationId="{FBC0720E-F5B5-6CF7-97F3-6B89A3CC123C}"/>
          </ac:spMkLst>
        </pc:spChg>
        <pc:spChg chg="mod">
          <ac:chgData name="岩坪 卓也(IWATSUBO Takuya)" userId="b6e77f82-d2cf-4ee0-9fc3-9aefdf4a8b8e" providerId="ADAL" clId="{CB858687-A1EE-486D-AA35-28D64D43B7A0}" dt="2026-03-16T05:07:45.097" v="392" actId="1076"/>
          <ac:spMkLst>
            <pc:docMk/>
            <pc:sldMk cId="2191866983" sldId="364"/>
            <ac:spMk id="43" creationId="{66EF0BD0-DC37-4329-575D-1996DBA7BFA0}"/>
          </ac:spMkLst>
        </pc:spChg>
        <pc:grpChg chg="mod">
          <ac:chgData name="岩坪 卓也(IWATSUBO Takuya)" userId="b6e77f82-d2cf-4ee0-9fc3-9aefdf4a8b8e" providerId="ADAL" clId="{CB858687-A1EE-486D-AA35-28D64D43B7A0}" dt="2026-03-16T05:07:08.283" v="387" actId="14100"/>
          <ac:grpSpMkLst>
            <pc:docMk/>
            <pc:sldMk cId="2191866983" sldId="364"/>
            <ac:grpSpMk id="11" creationId="{7B4342DC-3A4A-AAFD-38C7-797BFA934BA9}"/>
          </ac:grpSpMkLst>
        </pc:grpChg>
        <pc:picChg chg="mod">
          <ac:chgData name="岩坪 卓也(IWATSUBO Takuya)" userId="b6e77f82-d2cf-4ee0-9fc3-9aefdf4a8b8e" providerId="ADAL" clId="{CB858687-A1EE-486D-AA35-28D64D43B7A0}" dt="2026-03-16T05:07:08.283" v="387" actId="14100"/>
          <ac:picMkLst>
            <pc:docMk/>
            <pc:sldMk cId="2191866983" sldId="364"/>
            <ac:picMk id="12" creationId="{FCBA7CCF-600B-CC71-1EC2-92954C63B617}"/>
          </ac:picMkLst>
        </pc:picChg>
        <pc:picChg chg="mod">
          <ac:chgData name="岩坪 卓也(IWATSUBO Takuya)" userId="b6e77f82-d2cf-4ee0-9fc3-9aefdf4a8b8e" providerId="ADAL" clId="{CB858687-A1EE-486D-AA35-28D64D43B7A0}" dt="2026-03-16T05:07:08.283" v="387" actId="14100"/>
          <ac:picMkLst>
            <pc:docMk/>
            <pc:sldMk cId="2191866983" sldId="364"/>
            <ac:picMk id="13" creationId="{B224943C-923F-F536-6E14-BE4086C2C0C2}"/>
          </ac:picMkLst>
        </pc:picChg>
      </pc:sldChg>
      <pc:sldChg chg="add">
        <pc:chgData name="岩坪 卓也(IWATSUBO Takuya)" userId="b6e77f82-d2cf-4ee0-9fc3-9aefdf4a8b8e" providerId="ADAL" clId="{CB858687-A1EE-486D-AA35-28D64D43B7A0}" dt="2026-03-16T05:08:03.145" v="393"/>
        <pc:sldMkLst>
          <pc:docMk/>
          <pc:sldMk cId="0" sldId="3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守るために（社会保障）</c:v>
                      </c:pt>
                      <c:pt idx="1">
                        <c:v>道路や住宅などの 整備のために（公共事業）</c:v>
                      </c:pt>
                      <c:pt idx="2">
                        <c:v>教育や科学技術をさかんにするために（文教及び科学振興）</c:v>
                      </c:pt>
                      <c:pt idx="3">
                        <c:v>そのほか（防衛関係費・その他）</c:v>
                      </c:pt>
                      <c:pt idx="4">
                        <c:v>都道府県や市区町村の財政をおぎなうために（地方交付税交付金等）</c:v>
                      </c:pt>
                      <c:pt idx="5">
                        <c:v>国の借金を返したり利子を払ったりするために（国債費）</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7443876812417E-2"/>
          <c:y val="3.304860053129996E-2"/>
          <c:w val="0.9106306835820952"/>
          <c:h val="0.95491868296624538"/>
        </c:manualLayout>
      </c:layout>
      <c:doughnutChart>
        <c:varyColors val="1"/>
        <c:ser>
          <c:idx val="0"/>
          <c:order val="0"/>
          <c:tx>
            <c:strRef>
              <c:f>Sheet1!$B$1</c:f>
              <c:strCache>
                <c:ptCount val="1"/>
                <c:pt idx="0">
                  <c:v>列2</c:v>
                </c:pt>
              </c:strCache>
            </c:strRef>
          </c:tx>
          <c:spPr>
            <a:ln>
              <a:noFill/>
            </a:ln>
          </c:spPr>
          <c:dPt>
            <c:idx val="0"/>
            <c:bubble3D val="0"/>
            <c:spPr>
              <a:solidFill>
                <a:srgbClr val="E9D09F"/>
              </a:solidFill>
              <a:ln w="19050">
                <a:noFill/>
              </a:ln>
              <a:effectLst/>
            </c:spPr>
            <c:extLst>
              <c:ext xmlns:c16="http://schemas.microsoft.com/office/drawing/2014/chart" uri="{C3380CC4-5D6E-409C-BE32-E72D297353CC}">
                <c16:uniqueId val="{00000010-E784-43FF-8F11-0DE90DFCA6C4}"/>
              </c:ext>
            </c:extLst>
          </c:dPt>
          <c:dPt>
            <c:idx val="1"/>
            <c:bubble3D val="0"/>
            <c:spPr>
              <a:solidFill>
                <a:schemeClr val="accent2"/>
              </a:solidFill>
              <a:ln w="19050">
                <a:noFill/>
              </a:ln>
              <a:effectLst/>
            </c:spPr>
            <c:extLst>
              <c:ext xmlns:c16="http://schemas.microsoft.com/office/drawing/2014/chart" uri="{C3380CC4-5D6E-409C-BE32-E72D297353CC}">
                <c16:uniqueId val="{00000003-9AA6-4756-8E16-340134962ECA}"/>
              </c:ext>
            </c:extLst>
          </c:dPt>
          <c:dPt>
            <c:idx val="2"/>
            <c:bubble3D val="0"/>
            <c:spPr>
              <a:solidFill>
                <a:schemeClr val="accent3"/>
              </a:solidFill>
              <a:ln w="19050">
                <a:noFill/>
              </a:ln>
              <a:effectLst/>
            </c:spPr>
            <c:extLst>
              <c:ext xmlns:c16="http://schemas.microsoft.com/office/drawing/2014/chart" uri="{C3380CC4-5D6E-409C-BE32-E72D297353CC}">
                <c16:uniqueId val="{00000005-9AA6-4756-8E16-340134962ECA}"/>
              </c:ext>
            </c:extLst>
          </c:dPt>
          <c:dPt>
            <c:idx val="3"/>
            <c:bubble3D val="0"/>
            <c:spPr>
              <a:solidFill>
                <a:schemeClr val="bg2">
                  <a:lumMod val="50000"/>
                </a:schemeClr>
              </a:solidFill>
              <a:ln w="19050">
                <a:noFill/>
              </a:ln>
              <a:effectLst/>
            </c:spPr>
            <c:extLst>
              <c:ext xmlns:c16="http://schemas.microsoft.com/office/drawing/2014/chart" uri="{C3380CC4-5D6E-409C-BE32-E72D297353CC}">
                <c16:uniqueId val="{00000011-E784-43FF-8F11-0DE90DFCA6C4}"/>
              </c:ext>
            </c:extLst>
          </c:dPt>
          <c:dPt>
            <c:idx val="4"/>
            <c:bubble3D val="0"/>
            <c:spPr>
              <a:solidFill>
                <a:schemeClr val="accent5"/>
              </a:solidFill>
              <a:ln w="19050">
                <a:noFill/>
              </a:ln>
              <a:effectLst/>
            </c:spPr>
            <c:extLst>
              <c:ext xmlns:c16="http://schemas.microsoft.com/office/drawing/2014/chart" uri="{C3380CC4-5D6E-409C-BE32-E72D297353CC}">
                <c16:uniqueId val="{00000009-9AA6-4756-8E16-340134962ECA}"/>
              </c:ext>
            </c:extLst>
          </c:dPt>
          <c:dPt>
            <c:idx val="5"/>
            <c:bubble3D val="0"/>
            <c:spPr>
              <a:solidFill>
                <a:schemeClr val="accent6"/>
              </a:solidFill>
              <a:ln w="19050">
                <a:noFill/>
              </a:ln>
              <a:effectLst/>
            </c:spPr>
            <c:extLst>
              <c:ext xmlns:c16="http://schemas.microsoft.com/office/drawing/2014/chart" uri="{C3380CC4-5D6E-409C-BE32-E72D297353CC}">
                <c16:uniqueId val="{0000000B-9AA6-4756-8E16-340134962ECA}"/>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9AA6-4756-8E16-340134962ECA}"/>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Sheet1!$B$2:$B$8</c:f>
              <c:numCache>
                <c:formatCode>General</c:formatCode>
                <c:ptCount val="7"/>
                <c:pt idx="0">
                  <c:v>42.6</c:v>
                </c:pt>
                <c:pt idx="3">
                  <c:v>57.4</c:v>
                </c:pt>
              </c:numCache>
            </c:numRef>
          </c:val>
          <c:extLst>
            <c:ext xmlns:c16="http://schemas.microsoft.com/office/drawing/2014/chart" uri="{C3380CC4-5D6E-409C-BE32-E72D297353CC}">
              <c16:uniqueId val="{00000000-E784-43FF-8F11-0DE90DFCA6C4}"/>
            </c:ext>
          </c:extLst>
        </c:ser>
        <c:ser>
          <c:idx val="1"/>
          <c:order val="1"/>
          <c:tx>
            <c:strRef>
              <c:f>Sheet1!$C$1</c:f>
              <c:strCache>
                <c:ptCount val="1"/>
                <c:pt idx="0">
                  <c:v>列3</c:v>
                </c:pt>
              </c:strCache>
            </c:strRef>
          </c:tx>
          <c:spPr>
            <a:ln>
              <a:noFill/>
            </a:ln>
          </c:spPr>
          <c:dPt>
            <c:idx val="0"/>
            <c:bubble3D val="0"/>
            <c:spPr>
              <a:solidFill>
                <a:srgbClr val="FFFF99"/>
              </a:solidFill>
              <a:ln w="19050">
                <a:noFill/>
              </a:ln>
              <a:effectLst/>
            </c:spPr>
            <c:extLst>
              <c:ext xmlns:c16="http://schemas.microsoft.com/office/drawing/2014/chart" uri="{C3380CC4-5D6E-409C-BE32-E72D297353CC}">
                <c16:uniqueId val="{00000009-E784-43FF-8F11-0DE90DFCA6C4}"/>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A-E784-43FF-8F11-0DE90DFCA6C4}"/>
              </c:ext>
            </c:extLst>
          </c:dPt>
          <c:dPt>
            <c:idx val="2"/>
            <c:bubble3D val="0"/>
            <c:spPr>
              <a:solidFill>
                <a:schemeClr val="accent2">
                  <a:lumMod val="40000"/>
                  <a:lumOff val="60000"/>
                </a:schemeClr>
              </a:solidFill>
              <a:ln w="19050">
                <a:noFill/>
              </a:ln>
              <a:effectLst/>
            </c:spPr>
            <c:extLst>
              <c:ext xmlns:c16="http://schemas.microsoft.com/office/drawing/2014/chart" uri="{C3380CC4-5D6E-409C-BE32-E72D297353CC}">
                <c16:uniqueId val="{0000000B-E784-43FF-8F11-0DE90DFCA6C4}"/>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C-E784-43FF-8F11-0DE90DFCA6C4}"/>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0D-E784-43FF-8F11-0DE90DFCA6C4}"/>
              </c:ext>
            </c:extLst>
          </c:dPt>
          <c:dPt>
            <c:idx val="5"/>
            <c:bubble3D val="0"/>
            <c:spPr>
              <a:solidFill>
                <a:srgbClr val="9999FF"/>
              </a:solidFill>
              <a:ln w="19050">
                <a:noFill/>
              </a:ln>
              <a:effectLst/>
            </c:spPr>
            <c:extLst>
              <c:ext xmlns:c16="http://schemas.microsoft.com/office/drawing/2014/chart" uri="{C3380CC4-5D6E-409C-BE32-E72D297353CC}">
                <c16:uniqueId val="{0000000E-E784-43FF-8F11-0DE90DFCA6C4}"/>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F-E784-43FF-8F11-0DE90DFCA6C4}"/>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Sheet1!$C$2:$C$8</c:f>
              <c:numCache>
                <c:formatCode>General</c:formatCode>
                <c:ptCount val="7"/>
                <c:pt idx="0">
                  <c:v>16.8</c:v>
                </c:pt>
                <c:pt idx="1">
                  <c:v>7.3</c:v>
                </c:pt>
                <c:pt idx="2">
                  <c:v>18.5</c:v>
                </c:pt>
                <c:pt idx="3">
                  <c:v>9.3000000000000007</c:v>
                </c:pt>
                <c:pt idx="4">
                  <c:v>15.6</c:v>
                </c:pt>
                <c:pt idx="5">
                  <c:v>29</c:v>
                </c:pt>
                <c:pt idx="6">
                  <c:v>3.6</c:v>
                </c:pt>
              </c:numCache>
            </c:numRef>
          </c:val>
          <c:extLst>
            <c:ext xmlns:c16="http://schemas.microsoft.com/office/drawing/2014/chart" uri="{C3380CC4-5D6E-409C-BE32-E72D297353CC}">
              <c16:uniqueId val="{00000002-E784-43FF-8F11-0DE90DFCA6C4}"/>
            </c:ext>
          </c:extLst>
        </c:ser>
        <c:dLbls>
          <c:showLegendKey val="0"/>
          <c:showVal val="0"/>
          <c:showCatName val="0"/>
          <c:showSerName val="0"/>
          <c:showPercent val="0"/>
          <c:showBubbleSize val="0"/>
          <c:showLeaderLines val="1"/>
        </c:dLbls>
        <c:firstSliceAng val="0"/>
        <c:holeSize val="2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6350">
              <a:noFill/>
            </a:ln>
          </c:spPr>
          <c:dPt>
            <c:idx val="0"/>
            <c:bubble3D val="0"/>
            <c:spPr>
              <a:solidFill>
                <a:srgbClr val="FFFFCC"/>
              </a:solidFill>
              <a:ln w="6350">
                <a:noFill/>
              </a:ln>
              <a:effectLst/>
            </c:spPr>
            <c:extLst>
              <c:ext xmlns:c16="http://schemas.microsoft.com/office/drawing/2014/chart" uri="{C3380CC4-5D6E-409C-BE32-E72D297353CC}">
                <c16:uniqueId val="{00000001-CF95-420F-9036-C810778B30EA}"/>
              </c:ext>
            </c:extLst>
          </c:dPt>
          <c:dPt>
            <c:idx val="1"/>
            <c:bubble3D val="0"/>
            <c:spPr>
              <a:solidFill>
                <a:schemeClr val="accent4">
                  <a:lumMod val="20000"/>
                  <a:lumOff val="80000"/>
                </a:schemeClr>
              </a:solidFill>
              <a:ln w="6350">
                <a:noFill/>
              </a:ln>
              <a:effectLst/>
            </c:spPr>
            <c:extLst>
              <c:ext xmlns:c16="http://schemas.microsoft.com/office/drawing/2014/chart" uri="{C3380CC4-5D6E-409C-BE32-E72D297353CC}">
                <c16:uniqueId val="{00000003-CF95-420F-9036-C810778B30EA}"/>
              </c:ext>
            </c:extLst>
          </c:dPt>
          <c:dPt>
            <c:idx val="2"/>
            <c:bubble3D val="0"/>
            <c:spPr>
              <a:solidFill>
                <a:schemeClr val="accent6">
                  <a:lumMod val="60000"/>
                  <a:lumOff val="40000"/>
                </a:schemeClr>
              </a:solidFill>
              <a:ln w="6350">
                <a:noFill/>
              </a:ln>
              <a:effectLst/>
            </c:spPr>
            <c:extLst>
              <c:ext xmlns:c16="http://schemas.microsoft.com/office/drawing/2014/chart" uri="{C3380CC4-5D6E-409C-BE32-E72D297353CC}">
                <c16:uniqueId val="{00000005-CF95-420F-9036-C810778B30EA}"/>
              </c:ext>
            </c:extLst>
          </c:dPt>
          <c:dPt>
            <c:idx val="3"/>
            <c:bubble3D val="0"/>
            <c:spPr>
              <a:solidFill>
                <a:srgbClr val="FFCC99"/>
              </a:solidFill>
              <a:ln w="6350">
                <a:noFill/>
              </a:ln>
              <a:effectLst/>
            </c:spPr>
            <c:extLst>
              <c:ext xmlns:c16="http://schemas.microsoft.com/office/drawing/2014/chart" uri="{C3380CC4-5D6E-409C-BE32-E72D297353CC}">
                <c16:uniqueId val="{00000007-CF95-420F-9036-C810778B30EA}"/>
              </c:ext>
            </c:extLst>
          </c:dPt>
          <c:dPt>
            <c:idx val="4"/>
            <c:bubble3D val="0"/>
            <c:spPr>
              <a:solidFill>
                <a:schemeClr val="tx2">
                  <a:lumMod val="25000"/>
                  <a:lumOff val="75000"/>
                </a:schemeClr>
              </a:solidFill>
              <a:ln w="6350">
                <a:noFill/>
              </a:ln>
              <a:effectLst/>
            </c:spPr>
            <c:extLst>
              <c:ext xmlns:c16="http://schemas.microsoft.com/office/drawing/2014/chart" uri="{C3380CC4-5D6E-409C-BE32-E72D297353CC}">
                <c16:uniqueId val="{00000009-CF95-420F-9036-C810778B30EA}"/>
              </c:ext>
            </c:extLst>
          </c:dPt>
          <c:dPt>
            <c:idx val="5"/>
            <c:bubble3D val="0"/>
            <c:spPr>
              <a:solidFill>
                <a:schemeClr val="accent3">
                  <a:lumMod val="20000"/>
                  <a:lumOff val="80000"/>
                </a:schemeClr>
              </a:solidFill>
              <a:ln w="6350">
                <a:noFill/>
              </a:ln>
              <a:effectLst/>
            </c:spPr>
            <c:extLst>
              <c:ext xmlns:c16="http://schemas.microsoft.com/office/drawing/2014/chart" uri="{C3380CC4-5D6E-409C-BE32-E72D297353CC}">
                <c16:uniqueId val="{0000000B-CF95-420F-9036-C810778B30EA}"/>
              </c:ext>
            </c:extLst>
          </c:dPt>
          <c:dPt>
            <c:idx val="6"/>
            <c:bubble3D val="0"/>
            <c:spPr>
              <a:solidFill>
                <a:srgbClr val="9999FF"/>
              </a:solidFill>
              <a:ln w="6350">
                <a:noFill/>
              </a:ln>
              <a:effectLst/>
            </c:spPr>
            <c:extLst>
              <c:ext xmlns:c16="http://schemas.microsoft.com/office/drawing/2014/chart" uri="{C3380CC4-5D6E-409C-BE32-E72D297353CC}">
                <c16:uniqueId val="{0000000D-CF95-420F-9036-C810778B30EA}"/>
              </c:ext>
            </c:extLst>
          </c:dPt>
          <c:dPt>
            <c:idx val="7"/>
            <c:bubble3D val="0"/>
            <c:spPr>
              <a:solidFill>
                <a:srgbClr val="FFCCFF"/>
              </a:solidFill>
              <a:ln w="6350">
                <a:noFill/>
              </a:ln>
              <a:effectLst/>
            </c:spPr>
            <c:extLst>
              <c:ext xmlns:c16="http://schemas.microsoft.com/office/drawing/2014/chart" uri="{C3380CC4-5D6E-409C-BE32-E72D297353CC}">
                <c16:uniqueId val="{0000000F-CF95-420F-9036-C810778B30EA}"/>
              </c:ext>
            </c:extLst>
          </c:dPt>
          <c:dPt>
            <c:idx val="8"/>
            <c:bubble3D val="0"/>
            <c:spPr>
              <a:solidFill>
                <a:schemeClr val="accent6">
                  <a:lumMod val="40000"/>
                  <a:lumOff val="60000"/>
                </a:schemeClr>
              </a:solidFill>
              <a:ln w="6350">
                <a:noFill/>
              </a:ln>
              <a:effectLst/>
            </c:spPr>
            <c:extLst>
              <c:ext xmlns:c16="http://schemas.microsoft.com/office/drawing/2014/chart" uri="{C3380CC4-5D6E-409C-BE32-E72D297353CC}">
                <c16:uniqueId val="{00000012-030F-4922-B31F-2DD70206BD29}"/>
              </c:ext>
            </c:extLst>
          </c:dPt>
          <c:dPt>
            <c:idx val="9"/>
            <c:bubble3D val="0"/>
            <c:spPr>
              <a:solidFill>
                <a:srgbClr val="FFFF00"/>
              </a:solidFill>
              <a:ln w="6350">
                <a:noFill/>
              </a:ln>
              <a:effectLst/>
            </c:spPr>
            <c:extLst>
              <c:ext xmlns:c16="http://schemas.microsoft.com/office/drawing/2014/chart" uri="{C3380CC4-5D6E-409C-BE32-E72D297353CC}">
                <c16:uniqueId val="{00000011-030F-4922-B31F-2DD70206BD29}"/>
              </c:ext>
            </c:extLst>
          </c:dPt>
          <c:dPt>
            <c:idx val="10"/>
            <c:bubble3D val="0"/>
            <c:spPr>
              <a:solidFill>
                <a:schemeClr val="accent5">
                  <a:lumMod val="60000"/>
                  <a:lumOff val="40000"/>
                </a:schemeClr>
              </a:solidFill>
              <a:ln w="6350">
                <a:noFill/>
              </a:ln>
              <a:effectLst/>
            </c:spPr>
            <c:extLst>
              <c:ext xmlns:c16="http://schemas.microsoft.com/office/drawing/2014/chart" uri="{C3380CC4-5D6E-409C-BE32-E72D297353CC}">
                <c16:uniqueId val="{00000010-030F-4922-B31F-2DD70206BD29}"/>
              </c:ext>
            </c:extLst>
          </c:dPt>
          <c:val>
            <c:numRef>
              <c:f>Sheet1!$B$2:$B$12</c:f>
              <c:numCache>
                <c:formatCode>General</c:formatCode>
                <c:ptCount val="11"/>
                <c:pt idx="0">
                  <c:v>19.399999999999999</c:v>
                </c:pt>
                <c:pt idx="1">
                  <c:v>15.9</c:v>
                </c:pt>
                <c:pt idx="2">
                  <c:v>11.1</c:v>
                </c:pt>
                <c:pt idx="3">
                  <c:v>11.4</c:v>
                </c:pt>
                <c:pt idx="4">
                  <c:v>8.1999999999999993</c:v>
                </c:pt>
                <c:pt idx="5">
                  <c:v>6.9</c:v>
                </c:pt>
                <c:pt idx="6">
                  <c:v>7.2</c:v>
                </c:pt>
                <c:pt idx="7">
                  <c:v>4.5</c:v>
                </c:pt>
                <c:pt idx="8">
                  <c:v>4.0999999999999996</c:v>
                </c:pt>
                <c:pt idx="9">
                  <c:v>2.8</c:v>
                </c:pt>
                <c:pt idx="10">
                  <c:v>8.6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教育費</c:v>
                      </c:pt>
                      <c:pt idx="1">
                        <c:v>民生費</c:v>
                      </c:pt>
                      <c:pt idx="2">
                        <c:v>公債費</c:v>
                      </c:pt>
                      <c:pt idx="3">
                        <c:v>土木費</c:v>
                      </c:pt>
                      <c:pt idx="4">
                        <c:v>農林水産業費</c:v>
                      </c:pt>
                      <c:pt idx="5">
                        <c:v>商工費</c:v>
                      </c:pt>
                      <c:pt idx="6">
                        <c:v>総務費</c:v>
                      </c:pt>
                      <c:pt idx="7">
                        <c:v>警察費</c:v>
                      </c:pt>
                      <c:pt idx="8">
                        <c:v>衛生費</c:v>
                      </c:pt>
                      <c:pt idx="9">
                        <c:v>災害復旧費</c:v>
                      </c:pt>
                      <c:pt idx="10">
                        <c:v>その他</c:v>
                      </c:pt>
                    </c:strCache>
                  </c:strRef>
                </c15:cat>
              </c15:filteredCategoryTitle>
            </c:ext>
            <c:ext xmlns:c16="http://schemas.microsoft.com/office/drawing/2014/chart" uri="{C3380CC4-5D6E-409C-BE32-E72D297353CC}">
              <c16:uniqueId val="{00000010-CF95-420F-9036-C810778B30EA}"/>
            </c:ext>
          </c:extLst>
        </c:ser>
        <c:dLbls>
          <c:showLegendKey val="0"/>
          <c:showVal val="0"/>
          <c:showCatName val="0"/>
          <c:showSerName val="0"/>
          <c:showPercent val="0"/>
          <c:showBubbleSize val="0"/>
          <c:showLeaderLines val="1"/>
        </c:dLbls>
        <c:firstSliceAng val="0"/>
        <c:holeSize val="3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485A8FA-5CC2-40B4-90FF-50E52AF9D939}" type="datetimeFigureOut">
              <a:rPr kumimoji="1" lang="ja-JP" altLang="en-US" smtClean="0"/>
              <a:t>2026/3/20</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1590E8-BF0F-4D58-AE9F-87B6FEB1C323}" type="datetimeFigureOut">
              <a:rPr kumimoji="1" lang="ja-JP" altLang="en-US" smtClean="0"/>
              <a:t>2026/3/20</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270087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527CF-52AD-E10E-C657-D03A726EBA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9EAE92-E437-927D-7F30-5C938CDD0A80}"/>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FCF80540-D2EC-FB26-9098-792BBD12771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ノート プレースホルダー 4">
            <a:extLst>
              <a:ext uri="{FF2B5EF4-FFF2-40B4-BE49-F238E27FC236}">
                <a16:creationId xmlns:a16="http://schemas.microsoft.com/office/drawing/2014/main" id="{17275C36-74FF-CD0F-97DE-35F9E5F9AC45}"/>
              </a:ext>
            </a:extLst>
          </p:cNvPr>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04165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C61421-7068-4014-B7E3-2EFBDFFF2B57}" type="slidenum">
              <a:rPr kumimoji="1"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37515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63683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126260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15</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12576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D6FEDB"/>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chemeClr val="accent6">
                      <a:lumMod val="50000"/>
                    </a:schemeClr>
                  </a:solidFill>
                </a:rPr>
                <a:t>もっと</a:t>
              </a:r>
              <a:endParaRPr kumimoji="1" lang="en-US" altLang="ja-JP" sz="1600" b="1" i="0" spc="50" baseline="0" dirty="0">
                <a:solidFill>
                  <a:schemeClr val="accent6">
                    <a:lumMod val="50000"/>
                  </a:schemeClr>
                </a:solidFill>
              </a:endParaRPr>
            </a:p>
            <a:p>
              <a:pPr algn="ctr"/>
              <a:r>
                <a:rPr kumimoji="1" lang="ja-JP" altLang="en-US" sz="1600" b="1" i="0" spc="50" baseline="0" dirty="0">
                  <a:solidFill>
                    <a:schemeClr val="accent6">
                      <a:lumMod val="50000"/>
                    </a:schemeClr>
                  </a:solidFill>
                </a:rPr>
                <a:t>くわしく</a:t>
              </a:r>
            </a:p>
          </p:txBody>
        </p:sp>
      </p:grpSp>
    </p:spTree>
    <p:extLst>
      <p:ext uri="{BB962C8B-B14F-4D97-AF65-F5344CB8AC3E}">
        <p14:creationId xmlns:p14="http://schemas.microsoft.com/office/powerpoint/2010/main" val="148758443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www.pref.miyazaki.lg.jp/kense/zaise/yosan/index.html" TargetMode="Externa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nta.go.jp/taxes/kids/index.htm" TargetMode="External"/><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of.go.jp/kids/2018"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3939455" y="5373216"/>
            <a:ext cx="148790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E37F2D"/>
                </a:solidFill>
                <a:effectLst/>
                <a:uLnTx/>
                <a:uFillTx/>
                <a:latin typeface="HGPｺﾞｼｯｸE" panose="020B0900000000000000" pitchFamily="50" charset="-128"/>
                <a:ea typeface="HGPｺﾞｼｯｸE" panose="020B0900000000000000" pitchFamily="50" charset="-128"/>
                <a:cs typeface="+mn-cs"/>
              </a:rPr>
              <a:t>令和８年度版</a:t>
            </a:r>
          </a:p>
        </p:txBody>
      </p:sp>
    </p:spTree>
    <p:extLst>
      <p:ext uri="{BB962C8B-B14F-4D97-AF65-F5344CB8AC3E}">
        <p14:creationId xmlns:p14="http://schemas.microsoft.com/office/powerpoint/2010/main" val="325068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都道府県・市区町村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国　民</a:t>
              </a:r>
              <a:endPar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rPr>
              <a:t>都道府県・市区</a:t>
            </a: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町村の議会</a:t>
            </a:r>
            <a:endPar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都道府県知事・市区町村長</a:t>
            </a:r>
            <a:endPar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rPr>
                <a:t>予算案の提出</a:t>
              </a:r>
              <a:endParaRPr kumimoji="0" lang="en-US" altLang="ja-JP"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国会の話し合いで予算が決まります。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議会の話し合いで予算が決まります。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rPr>
                <a:t>選挙</a:t>
              </a:r>
              <a:endParaRPr kumimoji="0" lang="en-US" altLang="ja-JP"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国民の代表である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国会議員を選びます</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3" y="3442573"/>
            <a:ext cx="1170513" cy="1289101"/>
            <a:chOff x="5189573" y="3405502"/>
            <a:chExt cx="1170513" cy="1289101"/>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rPr>
                <a:t>選挙</a:t>
              </a:r>
              <a:endParaRPr kumimoji="0" lang="en-US" altLang="ja-JP"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3" y="3945872"/>
              <a:ext cx="1170513" cy="748731"/>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住民の代表である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都道府県・市区町村議会議員を選びます</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1001174"/>
            <a:chOff x="5189574" y="2180717"/>
            <a:chExt cx="1170513" cy="1001174"/>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rPr>
                <a:t>選挙</a:t>
              </a:r>
              <a:endParaRPr kumimoji="0" lang="en-US" altLang="ja-JP"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748731"/>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住民の代表である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都道府県知事・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市区町村長を選びます</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rPr>
              <a:t>税金</a:t>
            </a:r>
            <a:endParaRPr kumimoji="0" lang="en-US" altLang="ja-JP" sz="14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rPr>
              <a:t>（国税）</a:t>
            </a:r>
            <a:endParaRPr kumimoji="0" lang="en-US" altLang="ja-JP"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rPr>
              <a:t>税金</a:t>
            </a:r>
            <a:endParaRPr kumimoji="0" lang="en-US" altLang="ja-JP" sz="14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rPr>
              <a:t>（地方税）</a:t>
            </a:r>
            <a:endParaRPr kumimoji="0" lang="en-US" altLang="ja-JP" sz="12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29A8B9"/>
                  </a:solidFill>
                  <a:effectLst/>
                  <a:uLnTx/>
                  <a:uFillTx/>
                  <a:latin typeface="HGPｺﾞｼｯｸE" panose="020B0900000000000000" pitchFamily="50" charset="-128"/>
                  <a:ea typeface="HGPｺﾞｼｯｸE" panose="020B0900000000000000" pitchFamily="50" charset="-128"/>
                  <a:cs typeface="+mn-cs"/>
                </a:rPr>
                <a:t>予算案の提出</a:t>
              </a:r>
            </a:p>
          </p:txBody>
        </p:sp>
      </p:grpSp>
      <p:grpSp>
        <p:nvGrpSpPr>
          <p:cNvPr id="23" name="グループ化 22">
            <a:extLst>
              <a:ext uri="{FF2B5EF4-FFF2-40B4-BE49-F238E27FC236}">
                <a16:creationId xmlns:a16="http://schemas.microsoft.com/office/drawing/2014/main" id="{1A09FFB4-F77C-6945-F38F-AA452EE53822}"/>
              </a:ext>
            </a:extLst>
          </p:cNvPr>
          <p:cNvGrpSpPr/>
          <p:nvPr/>
        </p:nvGrpSpPr>
        <p:grpSpPr>
          <a:xfrm>
            <a:off x="107504" y="926511"/>
            <a:ext cx="8726573" cy="351483"/>
            <a:chOff x="107504" y="926511"/>
            <a:chExt cx="8726573" cy="351483"/>
          </a:xfrm>
        </p:grpSpPr>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726573"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19207" rtl="0" eaLnBrk="1" fontAlgn="auto" latinLnBrk="0" hangingPunct="1">
                <a:lnSpc>
                  <a:spcPct val="130000"/>
                </a:lnSpc>
                <a:spcBef>
                  <a:spcPct val="0"/>
                </a:spcBef>
                <a:spcAft>
                  <a:spcPts val="0"/>
                </a:spcAft>
                <a:buClrTx/>
                <a:buSzTx/>
                <a:buFont typeface="Arial" panose="020B0604020202020204" pitchFamily="34" charset="0"/>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国の税金に関する法律</a:t>
              </a:r>
              <a:r>
                <a:rPr kumimoji="1" lang="ja-JP" altLang="en-US" sz="12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（税負担の方法）</a:t>
              </a:r>
              <a:r>
                <a:rPr kumimoji="1" lang="ja-JP" altLang="en-US" sz="15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と税金の使い道</a:t>
              </a:r>
              <a:r>
                <a:rPr kumimoji="1" lang="ja-JP" altLang="en-US" sz="12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（予算）</a:t>
              </a:r>
              <a:r>
                <a:rPr kumimoji="1" lang="ja-JP" altLang="en-US" sz="15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207401" y="926511"/>
              <a:ext cx="409086"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ふたん</a:t>
              </a:r>
            </a:p>
          </p:txBody>
        </p:sp>
      </p:gr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par>
                                <p:cTn id="88" presetID="10" presetClass="entr" presetSubtype="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783682"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国の予算</a:t>
            </a:r>
            <a:r>
              <a:rPr kumimoji="0" lang="zh-CN"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（令和</a:t>
            </a:r>
            <a:r>
              <a:rPr kumimoji="0"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７</a:t>
            </a:r>
            <a:r>
              <a:rPr kumimoji="0" lang="zh-CN"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年度当初予算）</a:t>
            </a:r>
            <a:endParaRPr kumimoji="0" lang="zh-CN" altLang="en-US" sz="4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5" y="3131843"/>
            <a:ext cx="1383712" cy="1300682"/>
            <a:chOff x="1882493" y="3951980"/>
            <a:chExt cx="1651281"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3" y="4348234"/>
              <a:ext cx="1651281" cy="654636"/>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歳出</a:t>
              </a:r>
              <a:r>
                <a:rPr kumimoji="0" lang="zh-TW"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総額</a:t>
              </a:r>
            </a:p>
            <a:p>
              <a:pPr marL="0" marR="0" lvl="0" indent="0" algn="ctr" defTabSz="457200" rtl="0" eaLnBrk="1" fontAlgn="auto" latinLnBrk="0" hangingPunct="1">
                <a:lnSpc>
                  <a:spcPct val="110000"/>
                </a:lnSpc>
                <a:spcBef>
                  <a:spcPts val="0"/>
                </a:spcBef>
                <a:spcAft>
                  <a:spcPts val="500"/>
                </a:spcAft>
                <a:buClrTx/>
                <a:buSzTx/>
                <a:buFontTx/>
                <a:buNone/>
                <a:tabLst/>
                <a:defRPr/>
              </a:pPr>
              <a:r>
                <a:rPr kumimoji="0" lang="en-US" altLang="zh-TW"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兆</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1,978</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税金など </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39688" y="3360891"/>
            <a:ext cx="1651728" cy="5847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国の借金など</a:t>
            </a:r>
            <a:r>
              <a:rPr kumimoji="1" lang="ja-JP" altLang="en-US"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en-US" altLang="ja-JP"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24.9%</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そのほか </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7.6%</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わたしたちの健康や</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生活を守るために</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18422" y="4671635"/>
            <a:ext cx="1497233"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道路や</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住宅などの</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整備のために</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674847" y="5416616"/>
            <a:ext cx="19156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教育や科学技術を</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さかんにするために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都道府県や</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市区町村の</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財政をおぎなう</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ために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666114" y="1911948"/>
            <a:ext cx="2494170" cy="1008609"/>
          </a:xfrm>
          <a:prstGeom prst="rect">
            <a:avLst/>
          </a:prstGeom>
          <a:noFill/>
        </p:spPr>
        <p:txBody>
          <a:bodyPr wrap="square" rtlCol="0">
            <a:spAutoFit/>
          </a:bodyPr>
          <a:lstStyle/>
          <a:p>
            <a:pPr marL="0" marR="0" lvl="0" indent="0" algn="ctr" defTabSz="4572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国の借金を返したり</a:t>
            </a:r>
          </a:p>
          <a:p>
            <a:pPr marL="0" marR="0" lvl="0" indent="0" algn="ctr" defTabSz="4572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利子を払ったりするために </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892535" y="4602120"/>
            <a:ext cx="13249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そのほか</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689048" y="3131843"/>
            <a:ext cx="1383712" cy="1300682"/>
            <a:chOff x="1882493" y="3951980"/>
            <a:chExt cx="1651281"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882493" y="4348234"/>
              <a:ext cx="1651281" cy="654636"/>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歳入</a:t>
              </a:r>
              <a:r>
                <a:rPr kumimoji="0" lang="zh-TW"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総額</a:t>
              </a:r>
            </a:p>
            <a:p>
              <a:pPr marL="0" marR="0" lvl="0" indent="0" algn="ctr" defTabSz="457200" rtl="0" eaLnBrk="1" fontAlgn="auto" latinLnBrk="0" hangingPunct="1">
                <a:lnSpc>
                  <a:spcPct val="110000"/>
                </a:lnSpc>
                <a:spcBef>
                  <a:spcPts val="0"/>
                </a:spcBef>
                <a:spcAft>
                  <a:spcPts val="500"/>
                </a:spcAft>
                <a:buClrTx/>
                <a:buSzTx/>
                <a:buFontTx/>
                <a:buNone/>
                <a:tabLst/>
                <a:defRPr/>
              </a:pPr>
              <a:r>
                <a:rPr kumimoji="0" lang="en-US" altLang="zh-TW"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兆</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1,978</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062097" y="4946465"/>
            <a:ext cx="490009" cy="515913"/>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923021" y="4517917"/>
            <a:ext cx="321386" cy="214639"/>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295118" y="2187577"/>
            <a:ext cx="616779"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Arial"/>
                <a:ea typeface="HGPｺﾞｼｯｸE"/>
                <a:cs typeface="+mn-cs"/>
              </a:rPr>
              <a:t>はら</a:t>
            </a:r>
            <a:endParaRPr kumimoji="1" lang="ja-JP" altLang="en-US" sz="700" b="1" i="0" u="none" strike="noStrike" kern="1200" cap="none" spc="0" normalizeH="0" baseline="0" noProof="0" dirty="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236972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2FCF05-4EAF-D1F9-F409-59BEA16D23CA}"/>
              </a:ext>
            </a:extLst>
          </p:cNvPr>
          <p:cNvSpPr txBox="1"/>
          <p:nvPr/>
        </p:nvSpPr>
        <p:spPr>
          <a:xfrm>
            <a:off x="139768" y="942237"/>
            <a:ext cx="4721481"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宮崎県の予算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 </a:t>
            </a:r>
            <a:endParaRPr lang="zh-CN" altLang="en-US" sz="2400" dirty="0">
              <a:latin typeface="HGPｺﾞｼｯｸE" panose="020B0900000000000000" pitchFamily="50" charset="-128"/>
              <a:ea typeface="HGPｺﾞｼｯｸE" panose="020B0900000000000000" pitchFamily="50" charset="-128"/>
            </a:endParaRPr>
          </a:p>
        </p:txBody>
      </p:sp>
      <p:grpSp>
        <p:nvGrpSpPr>
          <p:cNvPr id="5" name="グループ化 4">
            <a:extLst>
              <a:ext uri="{FF2B5EF4-FFF2-40B4-BE49-F238E27FC236}">
                <a16:creationId xmlns:a16="http://schemas.microsoft.com/office/drawing/2014/main" id="{95048E3C-2714-82F5-E691-24B1F3CA00F9}"/>
              </a:ext>
            </a:extLst>
          </p:cNvPr>
          <p:cNvGrpSpPr/>
          <p:nvPr/>
        </p:nvGrpSpPr>
        <p:grpSpPr>
          <a:xfrm>
            <a:off x="289249" y="1742227"/>
            <a:ext cx="8494005" cy="4117735"/>
            <a:chOff x="525615" y="2190174"/>
            <a:chExt cx="8416855" cy="4117735"/>
          </a:xfrm>
        </p:grpSpPr>
        <p:graphicFrame>
          <p:nvGraphicFramePr>
            <p:cNvPr id="6" name="グラフ 5">
              <a:extLst>
                <a:ext uri="{FF2B5EF4-FFF2-40B4-BE49-F238E27FC236}">
                  <a16:creationId xmlns:a16="http://schemas.microsoft.com/office/drawing/2014/main" id="{1D75A731-813E-E2DA-12A3-2181E7F4814D}"/>
                </a:ext>
              </a:extLst>
            </p:cNvPr>
            <p:cNvGraphicFramePr/>
            <p:nvPr>
              <p:extLst>
                <p:ext uri="{D42A27DB-BD31-4B8C-83A1-F6EECF244321}">
                  <p14:modId xmlns:p14="http://schemas.microsoft.com/office/powerpoint/2010/main" val="2937130035"/>
                </p:ext>
              </p:extLst>
            </p:nvPr>
          </p:nvGraphicFramePr>
          <p:xfrm>
            <a:off x="525615" y="2190174"/>
            <a:ext cx="4118635" cy="4036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8179A08-650E-C082-52EE-B0910B671F5E}"/>
                </a:ext>
              </a:extLst>
            </p:cNvPr>
            <p:cNvGraphicFramePr/>
            <p:nvPr>
              <p:extLst>
                <p:ext uri="{D42A27DB-BD31-4B8C-83A1-F6EECF244321}">
                  <p14:modId xmlns:p14="http://schemas.microsoft.com/office/powerpoint/2010/main" val="2578532576"/>
                </p:ext>
              </p:extLst>
            </p:nvPr>
          </p:nvGraphicFramePr>
          <p:xfrm>
            <a:off x="4644250" y="2190175"/>
            <a:ext cx="4298220" cy="4117734"/>
          </p:xfrm>
          <a:graphic>
            <a:graphicData uri="http://schemas.openxmlformats.org/drawingml/2006/chart">
              <c:chart xmlns:c="http://schemas.openxmlformats.org/drawingml/2006/chart" xmlns:r="http://schemas.openxmlformats.org/officeDocument/2006/relationships" r:id="rId4"/>
            </a:graphicData>
          </a:graphic>
        </p:graphicFrame>
        <p:sp>
          <p:nvSpPr>
            <p:cNvPr id="16394" name="テキスト ボックス 16393">
              <a:extLst>
                <a:ext uri="{FF2B5EF4-FFF2-40B4-BE49-F238E27FC236}">
                  <a16:creationId xmlns:a16="http://schemas.microsoft.com/office/drawing/2014/main" id="{B2F2DD10-D5E7-AF91-53D8-12005F190419}"/>
                </a:ext>
              </a:extLst>
            </p:cNvPr>
            <p:cNvSpPr txBox="1"/>
            <p:nvPr/>
          </p:nvSpPr>
          <p:spPr>
            <a:xfrm>
              <a:off x="6142735" y="3954581"/>
              <a:ext cx="1301253"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6,680</a:t>
              </a:r>
              <a:r>
                <a:rPr lang="zh-TW" altLang="en-US" sz="1600" dirty="0">
                  <a:solidFill>
                    <a:srgbClr val="000000"/>
                  </a:solidFill>
                  <a:latin typeface="HGPｺﾞｼｯｸE" panose="020B0900000000000000" pitchFamily="50" charset="-128"/>
                  <a:ea typeface="HGPｺﾞｼｯｸE" panose="020B0900000000000000" pitchFamily="50" charset="-128"/>
                </a:rPr>
                <a:t>億円</a:t>
              </a:r>
            </a:p>
          </p:txBody>
        </p:sp>
        <p:sp>
          <p:nvSpPr>
            <p:cNvPr id="20" name="テキスト ボックス 19">
              <a:extLst>
                <a:ext uri="{FF2B5EF4-FFF2-40B4-BE49-F238E27FC236}">
                  <a16:creationId xmlns:a16="http://schemas.microsoft.com/office/drawing/2014/main" id="{3B7D4988-4A83-7993-993A-12E8EE3D8803}"/>
                </a:ext>
              </a:extLst>
            </p:cNvPr>
            <p:cNvSpPr txBox="1"/>
            <p:nvPr/>
          </p:nvSpPr>
          <p:spPr>
            <a:xfrm>
              <a:off x="1913610" y="2380053"/>
              <a:ext cx="768857"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237</a:t>
              </a:r>
            </a:p>
            <a:p>
              <a:pPr algn="ctr"/>
              <a:r>
                <a:rPr kumimoji="1" lang="en-US" altLang="ja-JP" sz="1400" dirty="0">
                  <a:latin typeface="HGPｺﾞｼｯｸE" panose="020B0900000000000000" pitchFamily="50" charset="-128"/>
                  <a:ea typeface="HGPｺﾞｼｯｸE" panose="020B0900000000000000" pitchFamily="50" charset="-128"/>
                </a:rPr>
                <a:t>(3.6</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50" dirty="0">
                <a:latin typeface="HGPｺﾞｼｯｸE" panose="020B0900000000000000" pitchFamily="50" charset="-128"/>
                <a:ea typeface="HGPｺﾞｼｯｸE" panose="020B0900000000000000" pitchFamily="50" charset="-128"/>
              </a:endParaRPr>
            </a:p>
          </p:txBody>
        </p:sp>
        <p:cxnSp>
          <p:nvCxnSpPr>
            <p:cNvPr id="3" name="直線コネクタ 2">
              <a:extLst>
                <a:ext uri="{FF2B5EF4-FFF2-40B4-BE49-F238E27FC236}">
                  <a16:creationId xmlns:a16="http://schemas.microsoft.com/office/drawing/2014/main" id="{AD8EC463-CA4B-71E8-ADB6-CA946C2CE7E7}"/>
                </a:ext>
              </a:extLst>
            </p:cNvPr>
            <p:cNvCxnSpPr>
              <a:cxnSpLocks/>
            </p:cNvCxnSpPr>
            <p:nvPr/>
          </p:nvCxnSpPr>
          <p:spPr bwMode="auto">
            <a:xfrm flipH="1" flipV="1">
              <a:off x="5590485" y="2550519"/>
              <a:ext cx="230437" cy="364950"/>
            </a:xfrm>
            <a:prstGeom prst="line">
              <a:avLst/>
            </a:prstGeom>
            <a:noFill/>
            <a:ln w="12700" cap="flat" cmpd="sng" algn="ctr">
              <a:solidFill>
                <a:schemeClr val="tx1"/>
              </a:solidFill>
              <a:prstDash val="solid"/>
              <a:round/>
              <a:headEnd type="oval" w="med" len="med"/>
              <a:tailEnd type="none" w="med" len="med"/>
            </a:ln>
            <a:effectLst/>
          </p:spPr>
        </p:cxnSp>
      </p:grpSp>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
        <p:nvSpPr>
          <p:cNvPr id="47" name="テキスト ボックス 46">
            <a:extLst>
              <a:ext uri="{FF2B5EF4-FFF2-40B4-BE49-F238E27FC236}">
                <a16:creationId xmlns:a16="http://schemas.microsoft.com/office/drawing/2014/main" id="{9EDBC3BF-3008-4CDB-A540-FE5B07237FA0}"/>
              </a:ext>
            </a:extLst>
          </p:cNvPr>
          <p:cNvSpPr txBox="1"/>
          <p:nvPr/>
        </p:nvSpPr>
        <p:spPr>
          <a:xfrm>
            <a:off x="6869474" y="2296930"/>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教育費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1,294</a:t>
            </a:r>
          </a:p>
          <a:p>
            <a:pPr algn="ctr"/>
            <a:r>
              <a:rPr kumimoji="1" lang="en-US" altLang="ja-JP" sz="1200" dirty="0">
                <a:latin typeface="HGPｺﾞｼｯｸE" panose="020B0900000000000000" pitchFamily="50" charset="-128"/>
                <a:ea typeface="HGPｺﾞｼｯｸE" panose="020B0900000000000000" pitchFamily="50" charset="-128"/>
              </a:rPr>
              <a:t>(19.4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1" name="テキスト ボックス 10">
            <a:extLst>
              <a:ext uri="{FF2B5EF4-FFF2-40B4-BE49-F238E27FC236}">
                <a16:creationId xmlns:a16="http://schemas.microsoft.com/office/drawing/2014/main" id="{330F6B59-411A-3154-F444-A591DFACD43A}"/>
              </a:ext>
            </a:extLst>
          </p:cNvPr>
          <p:cNvSpPr txBox="1"/>
          <p:nvPr/>
        </p:nvSpPr>
        <p:spPr>
          <a:xfrm>
            <a:off x="878183" y="6493840"/>
            <a:ext cx="7750301" cy="261610"/>
          </a:xfrm>
          <a:prstGeom prst="rect">
            <a:avLst/>
          </a:prstGeom>
          <a:noFill/>
        </p:spPr>
        <p:txBody>
          <a:bodyPr wrap="square" rtlCol="0">
            <a:spAutoFit/>
          </a:bodyPr>
          <a:lstStyle/>
          <a:p>
            <a:r>
              <a:rPr kumimoji="1" lang="ja-JP" altLang="en-US" sz="1100" dirty="0">
                <a:solidFill>
                  <a:schemeClr val="accent6">
                    <a:lumMod val="75000"/>
                  </a:schemeClr>
                </a:solidFill>
                <a:latin typeface="+mn-ea"/>
                <a:ea typeface="+mn-ea"/>
              </a:rPr>
              <a:t>宮崎県財政課</a:t>
            </a:r>
            <a:r>
              <a:rPr kumimoji="1" lang="ja-JP" altLang="en-US" sz="1100" b="1" dirty="0">
                <a:solidFill>
                  <a:srgbClr val="F25044"/>
                </a:solidFill>
                <a:latin typeface="+mn-ea"/>
                <a:ea typeface="+mn-ea"/>
              </a:rPr>
              <a:t>  </a:t>
            </a:r>
            <a:r>
              <a:rPr lang="en-US" altLang="ja-JP" sz="1100" u="sng" dirty="0">
                <a:hlinkClick r:id="rId5"/>
              </a:rPr>
              <a:t>https://www.pref.miyazaki.lg.jp/kense/zaise/yosan/index.html</a:t>
            </a:r>
            <a:endParaRPr lang="ja-JP" altLang="en-US" sz="1100" dirty="0">
              <a:latin typeface="+mn-lt"/>
              <a:ea typeface="+mn-ea"/>
            </a:endParaRPr>
          </a:p>
        </p:txBody>
      </p:sp>
      <p:sp>
        <p:nvSpPr>
          <p:cNvPr id="12" name="テキスト ボックス 11">
            <a:extLst>
              <a:ext uri="{FF2B5EF4-FFF2-40B4-BE49-F238E27FC236}">
                <a16:creationId xmlns:a16="http://schemas.microsoft.com/office/drawing/2014/main" id="{B1847BB9-F08B-A378-D323-4E193D5D6E95}"/>
              </a:ext>
            </a:extLst>
          </p:cNvPr>
          <p:cNvSpPr txBox="1"/>
          <p:nvPr/>
        </p:nvSpPr>
        <p:spPr>
          <a:xfrm>
            <a:off x="7435482" y="1170197"/>
            <a:ext cx="1059037" cy="307777"/>
          </a:xfrm>
          <a:prstGeom prst="rect">
            <a:avLst/>
          </a:prstGeom>
          <a:noFill/>
        </p:spPr>
        <p:txBody>
          <a:bodyPr wrap="square" rtlCol="0">
            <a:spAutoFit/>
          </a:bodyPr>
          <a:lstStyle/>
          <a:p>
            <a:pPr algn="r"/>
            <a:r>
              <a:rPr lang="ja-JP" altLang="en-US" sz="1400" dirty="0">
                <a:latin typeface="HGPｺﾞｼｯｸE" panose="020B0900000000000000" pitchFamily="50" charset="-128"/>
                <a:ea typeface="HGPｺﾞｼｯｸE" panose="020B0900000000000000" pitchFamily="50" charset="-128"/>
              </a:rPr>
              <a:t>単位：億円</a:t>
            </a:r>
            <a:endParaRPr lang="zh-CN" altLang="en-US" sz="1600" dirty="0">
              <a:latin typeface="HGPｺﾞｼｯｸE" panose="020B0900000000000000" pitchFamily="50" charset="-128"/>
              <a:ea typeface="HGPｺﾞｼｯｸE" panose="020B0900000000000000" pitchFamily="50" charset="-128"/>
            </a:endParaRPr>
          </a:p>
        </p:txBody>
      </p:sp>
      <p:sp>
        <p:nvSpPr>
          <p:cNvPr id="14" name="楕円 13">
            <a:extLst>
              <a:ext uri="{FF2B5EF4-FFF2-40B4-BE49-F238E27FC236}">
                <a16:creationId xmlns:a16="http://schemas.microsoft.com/office/drawing/2014/main" id="{38677674-A42A-5DD1-CD98-6A0740ADDDE4}"/>
              </a:ext>
            </a:extLst>
          </p:cNvPr>
          <p:cNvSpPr/>
          <p:nvPr/>
        </p:nvSpPr>
        <p:spPr>
          <a:xfrm>
            <a:off x="5862278" y="3051110"/>
            <a:ext cx="1501568" cy="1501568"/>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E99B3BF5-D0FE-880B-2CE6-EB81B32AC868}"/>
              </a:ext>
            </a:extLst>
          </p:cNvPr>
          <p:cNvGrpSpPr/>
          <p:nvPr/>
        </p:nvGrpSpPr>
        <p:grpSpPr>
          <a:xfrm>
            <a:off x="1595773" y="3051110"/>
            <a:ext cx="1501568" cy="1501568"/>
            <a:chOff x="1595773" y="3051110"/>
            <a:chExt cx="1501568" cy="1501568"/>
          </a:xfrm>
        </p:grpSpPr>
        <p:sp>
          <p:nvSpPr>
            <p:cNvPr id="21" name="楕円 20">
              <a:extLst>
                <a:ext uri="{FF2B5EF4-FFF2-40B4-BE49-F238E27FC236}">
                  <a16:creationId xmlns:a16="http://schemas.microsoft.com/office/drawing/2014/main" id="{E09C8544-0902-3442-4B40-7AE7AD96313F}"/>
                </a:ext>
              </a:extLst>
            </p:cNvPr>
            <p:cNvSpPr/>
            <p:nvPr/>
          </p:nvSpPr>
          <p:spPr>
            <a:xfrm>
              <a:off x="1595773" y="3051110"/>
              <a:ext cx="1501568" cy="1501568"/>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77986BF-F95C-CA30-6AE6-56A4D09633CA}"/>
                </a:ext>
              </a:extLst>
            </p:cNvPr>
            <p:cNvSpPr txBox="1"/>
            <p:nvPr/>
          </p:nvSpPr>
          <p:spPr>
            <a:xfrm>
              <a:off x="1689967" y="3505892"/>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6,680</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24" name="テキスト ボックス 23">
            <a:extLst>
              <a:ext uri="{FF2B5EF4-FFF2-40B4-BE49-F238E27FC236}">
                <a16:creationId xmlns:a16="http://schemas.microsoft.com/office/drawing/2014/main" id="{78FB352F-A3DC-7005-EF1C-8432D4C2B9F6}"/>
              </a:ext>
            </a:extLst>
          </p:cNvPr>
          <p:cNvSpPr txBox="1"/>
          <p:nvPr/>
        </p:nvSpPr>
        <p:spPr>
          <a:xfrm>
            <a:off x="468950" y="2567680"/>
            <a:ext cx="109285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地方交付税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1,938</a:t>
            </a:r>
          </a:p>
          <a:p>
            <a:pPr algn="ctr"/>
            <a:r>
              <a:rPr kumimoji="1" lang="en-US" altLang="ja-JP" sz="1400" dirty="0">
                <a:latin typeface="HGPｺﾞｼｯｸE" panose="020B0900000000000000" pitchFamily="50" charset="-128"/>
                <a:ea typeface="HGPｺﾞｼｯｸE" panose="020B0900000000000000" pitchFamily="50" charset="-128"/>
              </a:rPr>
              <a:t>(29.0</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4CBD459B-DF3A-6A69-CD7E-72D75CD08673}"/>
              </a:ext>
            </a:extLst>
          </p:cNvPr>
          <p:cNvSpPr txBox="1"/>
          <p:nvPr/>
        </p:nvSpPr>
        <p:spPr>
          <a:xfrm>
            <a:off x="2545142" y="2026408"/>
            <a:ext cx="824499"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1,123</a:t>
            </a:r>
          </a:p>
          <a:p>
            <a:pPr algn="ctr"/>
            <a:r>
              <a:rPr kumimoji="1" lang="en-US" altLang="ja-JP" sz="1400" dirty="0">
                <a:latin typeface="HGPｺﾞｼｯｸE" panose="020B0900000000000000" pitchFamily="50" charset="-128"/>
                <a:ea typeface="HGPｺﾞｼｯｸE" panose="020B0900000000000000" pitchFamily="50" charset="-128"/>
              </a:rPr>
              <a:t>(16.8</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31" name="テキスト ボックス 30">
            <a:extLst>
              <a:ext uri="{FF2B5EF4-FFF2-40B4-BE49-F238E27FC236}">
                <a16:creationId xmlns:a16="http://schemas.microsoft.com/office/drawing/2014/main" id="{B3C62987-C1C8-F281-46FC-E6D2F29DC827}"/>
              </a:ext>
            </a:extLst>
          </p:cNvPr>
          <p:cNvSpPr txBox="1"/>
          <p:nvPr/>
        </p:nvSpPr>
        <p:spPr>
          <a:xfrm>
            <a:off x="3215226" y="4275555"/>
            <a:ext cx="852942"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1,234</a:t>
            </a:r>
          </a:p>
          <a:p>
            <a:pPr algn="ctr"/>
            <a:r>
              <a:rPr kumimoji="1" lang="en-US" altLang="ja-JP" sz="1400" dirty="0">
                <a:latin typeface="HGPｺﾞｼｯｸE" panose="020B0900000000000000" pitchFamily="50" charset="-128"/>
                <a:ea typeface="HGPｺﾞｼｯｸE" panose="020B0900000000000000" pitchFamily="50" charset="-128"/>
              </a:rPr>
              <a:t>(18.5</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33" name="テキスト ボックス 32">
            <a:extLst>
              <a:ext uri="{FF2B5EF4-FFF2-40B4-BE49-F238E27FC236}">
                <a16:creationId xmlns:a16="http://schemas.microsoft.com/office/drawing/2014/main" id="{2357762C-E66F-A46E-E2C1-D9CA93105474}"/>
              </a:ext>
            </a:extLst>
          </p:cNvPr>
          <p:cNvSpPr txBox="1"/>
          <p:nvPr/>
        </p:nvSpPr>
        <p:spPr>
          <a:xfrm>
            <a:off x="728277" y="4710720"/>
            <a:ext cx="109285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国庫支出金</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1,040</a:t>
            </a:r>
          </a:p>
          <a:p>
            <a:pPr algn="ctr"/>
            <a:r>
              <a:rPr kumimoji="1" lang="en-US" altLang="ja-JP" sz="1400" dirty="0">
                <a:latin typeface="HGPｺﾞｼｯｸE" panose="020B0900000000000000" pitchFamily="50" charset="-128"/>
                <a:ea typeface="HGPｺﾞｼｯｸE" panose="020B0900000000000000" pitchFamily="50" charset="-128"/>
              </a:rPr>
              <a:t>(15.6</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35" name="テキスト ボックス 34">
            <a:extLst>
              <a:ext uri="{FF2B5EF4-FFF2-40B4-BE49-F238E27FC236}">
                <a16:creationId xmlns:a16="http://schemas.microsoft.com/office/drawing/2014/main" id="{A2E117C1-43AB-227A-24D4-8833E77F48B3}"/>
              </a:ext>
            </a:extLst>
          </p:cNvPr>
          <p:cNvSpPr txBox="1"/>
          <p:nvPr/>
        </p:nvSpPr>
        <p:spPr>
          <a:xfrm>
            <a:off x="7544240" y="362294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民生費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1,061</a:t>
            </a:r>
          </a:p>
          <a:p>
            <a:pPr algn="ctr"/>
            <a:r>
              <a:rPr kumimoji="1" lang="en-US" altLang="ja-JP" sz="1200" dirty="0">
                <a:latin typeface="HGPｺﾞｼｯｸE" panose="020B0900000000000000" pitchFamily="50" charset="-128"/>
                <a:ea typeface="HGPｺﾞｼｯｸE" panose="020B0900000000000000" pitchFamily="50" charset="-128"/>
              </a:rPr>
              <a:t>(15.9</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7" name="テキスト ボックス 36">
            <a:extLst>
              <a:ext uri="{FF2B5EF4-FFF2-40B4-BE49-F238E27FC236}">
                <a16:creationId xmlns:a16="http://schemas.microsoft.com/office/drawing/2014/main" id="{8DAB1DBB-A847-4190-827E-3BF46FF6D0A0}"/>
              </a:ext>
            </a:extLst>
          </p:cNvPr>
          <p:cNvSpPr txBox="1"/>
          <p:nvPr/>
        </p:nvSpPr>
        <p:spPr>
          <a:xfrm>
            <a:off x="4832383" y="4019714"/>
            <a:ext cx="941736"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商工費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460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(6.9</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8" name="テキスト ボックス 37">
            <a:extLst>
              <a:ext uri="{FF2B5EF4-FFF2-40B4-BE49-F238E27FC236}">
                <a16:creationId xmlns:a16="http://schemas.microsoft.com/office/drawing/2014/main" id="{5D3B6550-C287-F592-170B-E3AE2BEB96F2}"/>
              </a:ext>
            </a:extLst>
          </p:cNvPr>
          <p:cNvSpPr txBox="1"/>
          <p:nvPr/>
        </p:nvSpPr>
        <p:spPr>
          <a:xfrm>
            <a:off x="4752783" y="2339694"/>
            <a:ext cx="965410"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衛生費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276</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9" name="テキスト ボックス 38">
            <a:extLst>
              <a:ext uri="{FF2B5EF4-FFF2-40B4-BE49-F238E27FC236}">
                <a16:creationId xmlns:a16="http://schemas.microsoft.com/office/drawing/2014/main" id="{8824DB18-5E12-CC10-F90B-C685A5CF9445}"/>
              </a:ext>
            </a:extLst>
          </p:cNvPr>
          <p:cNvSpPr txBox="1"/>
          <p:nvPr/>
        </p:nvSpPr>
        <p:spPr>
          <a:xfrm>
            <a:off x="4659036" y="3440465"/>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総務費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479</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(7.2</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1" name="テキスト ボックス 40">
            <a:extLst>
              <a:ext uri="{FF2B5EF4-FFF2-40B4-BE49-F238E27FC236}">
                <a16:creationId xmlns:a16="http://schemas.microsoft.com/office/drawing/2014/main" id="{F9783ABE-505A-A497-F93E-3F593E650E6C}"/>
              </a:ext>
            </a:extLst>
          </p:cNvPr>
          <p:cNvSpPr txBox="1"/>
          <p:nvPr/>
        </p:nvSpPr>
        <p:spPr>
          <a:xfrm>
            <a:off x="4468694" y="1777963"/>
            <a:ext cx="1012563"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災害復旧費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187</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(2.8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2" name="テキスト ボックス 41">
            <a:extLst>
              <a:ext uri="{FF2B5EF4-FFF2-40B4-BE49-F238E27FC236}">
                <a16:creationId xmlns:a16="http://schemas.microsoft.com/office/drawing/2014/main" id="{91074651-2486-88A9-6D88-E4C525CE9531}"/>
              </a:ext>
            </a:extLst>
          </p:cNvPr>
          <p:cNvSpPr txBox="1"/>
          <p:nvPr/>
        </p:nvSpPr>
        <p:spPr>
          <a:xfrm>
            <a:off x="5817874" y="2073504"/>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その他</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574</a:t>
            </a:r>
          </a:p>
          <a:p>
            <a:pPr algn="ctr"/>
            <a:r>
              <a:rPr kumimoji="1" lang="en-US" altLang="ja-JP" sz="1200" dirty="0">
                <a:latin typeface="HGPｺﾞｼｯｸE" panose="020B0900000000000000" pitchFamily="50" charset="-128"/>
                <a:ea typeface="HGPｺﾞｼｯｸE" panose="020B0900000000000000" pitchFamily="50" charset="-128"/>
              </a:rPr>
              <a:t>(8.6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5" name="テキスト ボックス 44">
            <a:extLst>
              <a:ext uri="{FF2B5EF4-FFF2-40B4-BE49-F238E27FC236}">
                <a16:creationId xmlns:a16="http://schemas.microsoft.com/office/drawing/2014/main" id="{29316A1B-7931-31D4-201B-594191A93853}"/>
              </a:ext>
            </a:extLst>
          </p:cNvPr>
          <p:cNvSpPr txBox="1"/>
          <p:nvPr/>
        </p:nvSpPr>
        <p:spPr>
          <a:xfrm>
            <a:off x="4974445" y="4644887"/>
            <a:ext cx="1210820"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農林水産業費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549</a:t>
            </a:r>
          </a:p>
          <a:p>
            <a:pPr algn="ctr"/>
            <a:r>
              <a:rPr kumimoji="1" lang="en-US" altLang="ja-JP" sz="1200" dirty="0">
                <a:latin typeface="HGPｺﾞｼｯｸE" panose="020B0900000000000000" pitchFamily="50" charset="-128"/>
                <a:ea typeface="HGPｺﾞｼｯｸE" panose="020B0900000000000000" pitchFamily="50" charset="-128"/>
              </a:rPr>
              <a:t>(8.2</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1" name="テキスト ボックス 50">
            <a:extLst>
              <a:ext uri="{FF2B5EF4-FFF2-40B4-BE49-F238E27FC236}">
                <a16:creationId xmlns:a16="http://schemas.microsoft.com/office/drawing/2014/main" id="{F9EF77D2-6F97-F401-60E4-E83080924C6C}"/>
              </a:ext>
            </a:extLst>
          </p:cNvPr>
          <p:cNvSpPr txBox="1"/>
          <p:nvPr/>
        </p:nvSpPr>
        <p:spPr>
          <a:xfrm>
            <a:off x="6093291" y="4846293"/>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土木費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760</a:t>
            </a:r>
          </a:p>
          <a:p>
            <a:pPr algn="ctr"/>
            <a:r>
              <a:rPr kumimoji="1" lang="en-US" altLang="ja-JP" sz="1200" dirty="0">
                <a:latin typeface="HGPｺﾞｼｯｸE" panose="020B0900000000000000" pitchFamily="50" charset="-128"/>
                <a:ea typeface="HGPｺﾞｼｯｸE" panose="020B0900000000000000" pitchFamily="50" charset="-128"/>
              </a:rPr>
              <a:t>(11.4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grpSp>
        <p:nvGrpSpPr>
          <p:cNvPr id="53" name="グループ化 52">
            <a:extLst>
              <a:ext uri="{FF2B5EF4-FFF2-40B4-BE49-F238E27FC236}">
                <a16:creationId xmlns:a16="http://schemas.microsoft.com/office/drawing/2014/main" id="{F1B7A6B6-FEC2-2B91-BA7D-D9A229891406}"/>
              </a:ext>
            </a:extLst>
          </p:cNvPr>
          <p:cNvGrpSpPr/>
          <p:nvPr/>
        </p:nvGrpSpPr>
        <p:grpSpPr>
          <a:xfrm>
            <a:off x="811884" y="3328597"/>
            <a:ext cx="941375" cy="795511"/>
            <a:chOff x="811884" y="3328597"/>
            <a:chExt cx="941375" cy="795511"/>
          </a:xfrm>
        </p:grpSpPr>
        <p:sp>
          <p:nvSpPr>
            <p:cNvPr id="25" name="テキスト ボックス 24">
              <a:extLst>
                <a:ext uri="{FF2B5EF4-FFF2-40B4-BE49-F238E27FC236}">
                  <a16:creationId xmlns:a16="http://schemas.microsoft.com/office/drawing/2014/main" id="{BF358E8C-A46C-AAF7-A5B8-2E8394D35B9D}"/>
                </a:ext>
              </a:extLst>
            </p:cNvPr>
            <p:cNvSpPr txBox="1"/>
            <p:nvPr/>
          </p:nvSpPr>
          <p:spPr>
            <a:xfrm>
              <a:off x="811884" y="3385444"/>
              <a:ext cx="94137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依存財源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3,835</a:t>
              </a:r>
            </a:p>
            <a:p>
              <a:pPr algn="ctr"/>
              <a:r>
                <a:rPr kumimoji="1" lang="en-US" altLang="ja-JP" sz="1400" dirty="0">
                  <a:latin typeface="HGPｺﾞｼｯｸE" panose="020B0900000000000000" pitchFamily="50" charset="-128"/>
                  <a:ea typeface="HGPｺﾞｼｯｸE" panose="020B0900000000000000" pitchFamily="50" charset="-128"/>
                </a:rPr>
                <a:t>(57.4</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50E39F56-FA46-EAE7-3333-3909800A378F}"/>
                </a:ext>
              </a:extLst>
            </p:cNvPr>
            <p:cNvSpPr txBox="1"/>
            <p:nvPr/>
          </p:nvSpPr>
          <p:spPr>
            <a:xfrm>
              <a:off x="903683" y="3328597"/>
              <a:ext cx="785793" cy="200055"/>
            </a:xfrm>
            <a:prstGeom prst="rect">
              <a:avLst/>
            </a:prstGeom>
            <a:noFill/>
          </p:spPr>
          <p:txBody>
            <a:bodyPr wrap="none" rtlCol="0">
              <a:spAutoFit/>
            </a:bodyPr>
            <a:lstStyle/>
            <a:p>
              <a:r>
                <a:rPr kumimoji="1" lang="ja-JP" altLang="en-US" sz="700" dirty="0"/>
                <a:t>いぞんざいげん</a:t>
              </a:r>
            </a:p>
          </p:txBody>
        </p:sp>
      </p:grpSp>
      <p:grpSp>
        <p:nvGrpSpPr>
          <p:cNvPr id="63" name="グループ化 62">
            <a:extLst>
              <a:ext uri="{FF2B5EF4-FFF2-40B4-BE49-F238E27FC236}">
                <a16:creationId xmlns:a16="http://schemas.microsoft.com/office/drawing/2014/main" id="{D81E4BAC-FC80-DD57-4A53-9F44D0CF6E9C}"/>
              </a:ext>
            </a:extLst>
          </p:cNvPr>
          <p:cNvGrpSpPr/>
          <p:nvPr/>
        </p:nvGrpSpPr>
        <p:grpSpPr>
          <a:xfrm>
            <a:off x="2586957" y="2747753"/>
            <a:ext cx="903771" cy="798153"/>
            <a:chOff x="2586957" y="2747753"/>
            <a:chExt cx="903771" cy="798153"/>
          </a:xfrm>
        </p:grpSpPr>
        <p:sp>
          <p:nvSpPr>
            <p:cNvPr id="34" name="テキスト ボックス 33">
              <a:extLst>
                <a:ext uri="{FF2B5EF4-FFF2-40B4-BE49-F238E27FC236}">
                  <a16:creationId xmlns:a16="http://schemas.microsoft.com/office/drawing/2014/main" id="{F3C72EAA-E2F8-EF88-EA39-FD4466E29A81}"/>
                </a:ext>
              </a:extLst>
            </p:cNvPr>
            <p:cNvSpPr txBox="1"/>
            <p:nvPr/>
          </p:nvSpPr>
          <p:spPr>
            <a:xfrm>
              <a:off x="2586957" y="2807242"/>
              <a:ext cx="90377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自主財源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2,844</a:t>
              </a:r>
            </a:p>
            <a:p>
              <a:pPr algn="ctr"/>
              <a:r>
                <a:rPr kumimoji="1" lang="en-US" altLang="ja-JP" sz="1400" dirty="0">
                  <a:latin typeface="HGPｺﾞｼｯｸE" panose="020B0900000000000000" pitchFamily="50" charset="-128"/>
                  <a:ea typeface="HGPｺﾞｼｯｸE" panose="020B0900000000000000" pitchFamily="50" charset="-128"/>
                </a:rPr>
                <a:t>(42.6</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4C98C9A8-C0BE-A59A-62DE-581C1127A995}"/>
                </a:ext>
              </a:extLst>
            </p:cNvPr>
            <p:cNvSpPr txBox="1"/>
            <p:nvPr/>
          </p:nvSpPr>
          <p:spPr>
            <a:xfrm>
              <a:off x="2950768" y="2747753"/>
              <a:ext cx="526106" cy="200055"/>
            </a:xfrm>
            <a:prstGeom prst="rect">
              <a:avLst/>
            </a:prstGeom>
            <a:noFill/>
          </p:spPr>
          <p:txBody>
            <a:bodyPr wrap="none" rtlCol="0">
              <a:spAutoFit/>
            </a:bodyPr>
            <a:lstStyle/>
            <a:p>
              <a:r>
                <a:rPr kumimoji="1" lang="ja-JP" altLang="en-US" sz="700" dirty="0"/>
                <a:t>ざいげん</a:t>
              </a:r>
            </a:p>
          </p:txBody>
        </p:sp>
      </p:grpSp>
      <p:grpSp>
        <p:nvGrpSpPr>
          <p:cNvPr id="62" name="グループ化 61">
            <a:extLst>
              <a:ext uri="{FF2B5EF4-FFF2-40B4-BE49-F238E27FC236}">
                <a16:creationId xmlns:a16="http://schemas.microsoft.com/office/drawing/2014/main" id="{BBF01D87-DCD5-ED94-68F9-B0ECC60FE74F}"/>
              </a:ext>
            </a:extLst>
          </p:cNvPr>
          <p:cNvGrpSpPr/>
          <p:nvPr/>
        </p:nvGrpSpPr>
        <p:grpSpPr>
          <a:xfrm>
            <a:off x="2208281" y="4879023"/>
            <a:ext cx="757351" cy="804361"/>
            <a:chOff x="1860278" y="4879023"/>
            <a:chExt cx="757351" cy="804361"/>
          </a:xfrm>
        </p:grpSpPr>
        <p:sp>
          <p:nvSpPr>
            <p:cNvPr id="32" name="テキスト ボックス 31">
              <a:extLst>
                <a:ext uri="{FF2B5EF4-FFF2-40B4-BE49-F238E27FC236}">
                  <a16:creationId xmlns:a16="http://schemas.microsoft.com/office/drawing/2014/main" id="{226B5828-9E28-1BC3-4675-B8B7D1100D8C}"/>
                </a:ext>
              </a:extLst>
            </p:cNvPr>
            <p:cNvSpPr txBox="1"/>
            <p:nvPr/>
          </p:nvSpPr>
          <p:spPr>
            <a:xfrm>
              <a:off x="1860278" y="4944720"/>
              <a:ext cx="75735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県債</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621</a:t>
              </a:r>
            </a:p>
            <a:p>
              <a:pPr algn="ctr"/>
              <a:r>
                <a:rPr kumimoji="1" lang="en-US" altLang="ja-JP" sz="1400" dirty="0">
                  <a:latin typeface="HGPｺﾞｼｯｸE" panose="020B0900000000000000" pitchFamily="50" charset="-128"/>
                  <a:ea typeface="HGPｺﾞｼｯｸE" panose="020B0900000000000000" pitchFamily="50" charset="-128"/>
                </a:rPr>
                <a:t>(9.3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0027FC78-27A2-FF0A-41E0-B8F4A2ED26A0}"/>
                </a:ext>
              </a:extLst>
            </p:cNvPr>
            <p:cNvSpPr txBox="1"/>
            <p:nvPr/>
          </p:nvSpPr>
          <p:spPr>
            <a:xfrm>
              <a:off x="2163823" y="4879023"/>
              <a:ext cx="340158" cy="200055"/>
            </a:xfrm>
            <a:prstGeom prst="rect">
              <a:avLst/>
            </a:prstGeom>
            <a:noFill/>
          </p:spPr>
          <p:txBody>
            <a:bodyPr wrap="none" rtlCol="0">
              <a:spAutoFit/>
            </a:bodyPr>
            <a:lstStyle/>
            <a:p>
              <a:r>
                <a:rPr kumimoji="1" lang="ja-JP" altLang="en-US" sz="700" dirty="0"/>
                <a:t>さい</a:t>
              </a:r>
            </a:p>
          </p:txBody>
        </p:sp>
      </p:grpSp>
      <p:grpSp>
        <p:nvGrpSpPr>
          <p:cNvPr id="61" name="グループ化 60">
            <a:extLst>
              <a:ext uri="{FF2B5EF4-FFF2-40B4-BE49-F238E27FC236}">
                <a16:creationId xmlns:a16="http://schemas.microsoft.com/office/drawing/2014/main" id="{24D63652-183D-49BB-F9BB-ECEBE710FC26}"/>
              </a:ext>
            </a:extLst>
          </p:cNvPr>
          <p:cNvGrpSpPr/>
          <p:nvPr/>
        </p:nvGrpSpPr>
        <p:grpSpPr>
          <a:xfrm>
            <a:off x="3476874" y="3017572"/>
            <a:ext cx="755335" cy="805104"/>
            <a:chOff x="3476874" y="3205916"/>
            <a:chExt cx="755335" cy="805104"/>
          </a:xfrm>
        </p:grpSpPr>
        <p:sp>
          <p:nvSpPr>
            <p:cNvPr id="29" name="テキスト ボックス 28">
              <a:extLst>
                <a:ext uri="{FF2B5EF4-FFF2-40B4-BE49-F238E27FC236}">
                  <a16:creationId xmlns:a16="http://schemas.microsoft.com/office/drawing/2014/main" id="{96DF4C23-A1A9-0139-E6C7-14D5A83301FB}"/>
                </a:ext>
              </a:extLst>
            </p:cNvPr>
            <p:cNvSpPr txBox="1"/>
            <p:nvPr/>
          </p:nvSpPr>
          <p:spPr>
            <a:xfrm>
              <a:off x="3483242" y="3272356"/>
              <a:ext cx="73963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諸収入</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487</a:t>
              </a:r>
            </a:p>
            <a:p>
              <a:pPr algn="ctr"/>
              <a:r>
                <a:rPr kumimoji="1" lang="en-US" altLang="ja-JP" sz="1400" dirty="0">
                  <a:latin typeface="HGPｺﾞｼｯｸE" panose="020B0900000000000000" pitchFamily="50" charset="-128"/>
                  <a:ea typeface="HGPｺﾞｼｯｸE" panose="020B0900000000000000" pitchFamily="50" charset="-128"/>
                </a:rPr>
                <a:t>(7.3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56" name="テキスト ボックス 55">
              <a:extLst>
                <a:ext uri="{FF2B5EF4-FFF2-40B4-BE49-F238E27FC236}">
                  <a16:creationId xmlns:a16="http://schemas.microsoft.com/office/drawing/2014/main" id="{AE9EA2A9-38B6-6A4B-7495-19DF42E38755}"/>
                </a:ext>
              </a:extLst>
            </p:cNvPr>
            <p:cNvSpPr txBox="1"/>
            <p:nvPr/>
          </p:nvSpPr>
          <p:spPr>
            <a:xfrm>
              <a:off x="3476874" y="3205916"/>
              <a:ext cx="755335" cy="200055"/>
            </a:xfrm>
            <a:prstGeom prst="rect">
              <a:avLst/>
            </a:prstGeom>
            <a:noFill/>
          </p:spPr>
          <p:txBody>
            <a:bodyPr wrap="none" rtlCol="0">
              <a:spAutoFit/>
            </a:bodyPr>
            <a:lstStyle/>
            <a:p>
              <a:r>
                <a:rPr kumimoji="1" lang="ja-JP" altLang="en-US" sz="700" dirty="0"/>
                <a:t>しょしゅうにゅう</a:t>
              </a:r>
            </a:p>
          </p:txBody>
        </p:sp>
      </p:grpSp>
      <p:grpSp>
        <p:nvGrpSpPr>
          <p:cNvPr id="59" name="グループ化 58">
            <a:extLst>
              <a:ext uri="{FF2B5EF4-FFF2-40B4-BE49-F238E27FC236}">
                <a16:creationId xmlns:a16="http://schemas.microsoft.com/office/drawing/2014/main" id="{8B4586A5-2281-DFD2-CE26-06F61C462D43}"/>
              </a:ext>
            </a:extLst>
          </p:cNvPr>
          <p:cNvGrpSpPr/>
          <p:nvPr/>
        </p:nvGrpSpPr>
        <p:grpSpPr>
          <a:xfrm>
            <a:off x="6970051" y="4627212"/>
            <a:ext cx="803124" cy="711569"/>
            <a:chOff x="7231605" y="4319390"/>
            <a:chExt cx="803124" cy="711569"/>
          </a:xfrm>
        </p:grpSpPr>
        <p:sp>
          <p:nvSpPr>
            <p:cNvPr id="36" name="テキスト ボックス 35">
              <a:extLst>
                <a:ext uri="{FF2B5EF4-FFF2-40B4-BE49-F238E27FC236}">
                  <a16:creationId xmlns:a16="http://schemas.microsoft.com/office/drawing/2014/main" id="{501B1574-0912-36F6-E8A9-5ACC5364C9E9}"/>
                </a:ext>
              </a:extLst>
            </p:cNvPr>
            <p:cNvSpPr txBox="1"/>
            <p:nvPr/>
          </p:nvSpPr>
          <p:spPr>
            <a:xfrm>
              <a:off x="7231605" y="43846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公債費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738</a:t>
              </a:r>
            </a:p>
            <a:p>
              <a:pPr algn="ctr"/>
              <a:r>
                <a:rPr kumimoji="1" lang="en-US" altLang="ja-JP" sz="1200" dirty="0">
                  <a:latin typeface="HGPｺﾞｼｯｸE" panose="020B0900000000000000" pitchFamily="50" charset="-128"/>
                  <a:ea typeface="HGPｺﾞｼｯｸE" panose="020B0900000000000000" pitchFamily="50" charset="-128"/>
                </a:rPr>
                <a:t>(11.1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7" name="テキスト ボックス 56">
              <a:extLst>
                <a:ext uri="{FF2B5EF4-FFF2-40B4-BE49-F238E27FC236}">
                  <a16:creationId xmlns:a16="http://schemas.microsoft.com/office/drawing/2014/main" id="{B91FB9D2-7794-0650-0D41-9CE4DD5DF037}"/>
                </a:ext>
              </a:extLst>
            </p:cNvPr>
            <p:cNvSpPr txBox="1"/>
            <p:nvPr/>
          </p:nvSpPr>
          <p:spPr>
            <a:xfrm>
              <a:off x="7321413" y="4319390"/>
              <a:ext cx="474810" cy="200055"/>
            </a:xfrm>
            <a:prstGeom prst="rect">
              <a:avLst/>
            </a:prstGeom>
            <a:noFill/>
          </p:spPr>
          <p:txBody>
            <a:bodyPr wrap="none" rtlCol="0">
              <a:spAutoFit/>
            </a:bodyPr>
            <a:lstStyle/>
            <a:p>
              <a:r>
                <a:rPr kumimoji="1" lang="ja-JP" altLang="en-US" sz="700" dirty="0"/>
                <a:t>こうさい</a:t>
              </a:r>
            </a:p>
          </p:txBody>
        </p:sp>
      </p:grpSp>
      <p:grpSp>
        <p:nvGrpSpPr>
          <p:cNvPr id="60" name="グループ化 59">
            <a:extLst>
              <a:ext uri="{FF2B5EF4-FFF2-40B4-BE49-F238E27FC236}">
                <a16:creationId xmlns:a16="http://schemas.microsoft.com/office/drawing/2014/main" id="{E3BA2430-B22A-0370-E05F-4822D88081AE}"/>
              </a:ext>
            </a:extLst>
          </p:cNvPr>
          <p:cNvGrpSpPr/>
          <p:nvPr/>
        </p:nvGrpSpPr>
        <p:grpSpPr>
          <a:xfrm>
            <a:off x="4653102" y="2771550"/>
            <a:ext cx="989841" cy="530529"/>
            <a:chOff x="4758837" y="2631822"/>
            <a:chExt cx="989841" cy="530529"/>
          </a:xfrm>
        </p:grpSpPr>
        <p:sp>
          <p:nvSpPr>
            <p:cNvPr id="40" name="テキスト ボックス 39">
              <a:extLst>
                <a:ext uri="{FF2B5EF4-FFF2-40B4-BE49-F238E27FC236}">
                  <a16:creationId xmlns:a16="http://schemas.microsoft.com/office/drawing/2014/main" id="{411BC15C-88D4-AFBA-5163-9B0C8B4E43D2}"/>
                </a:ext>
              </a:extLst>
            </p:cNvPr>
            <p:cNvSpPr txBox="1"/>
            <p:nvPr/>
          </p:nvSpPr>
          <p:spPr>
            <a:xfrm>
              <a:off x="4758837" y="2700686"/>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警察費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301</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(4.5</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8" name="テキスト ボックス 57">
              <a:extLst>
                <a:ext uri="{FF2B5EF4-FFF2-40B4-BE49-F238E27FC236}">
                  <a16:creationId xmlns:a16="http://schemas.microsoft.com/office/drawing/2014/main" id="{0B0DDFA9-C902-91A0-3953-85521EC354F9}"/>
                </a:ext>
              </a:extLst>
            </p:cNvPr>
            <p:cNvSpPr txBox="1"/>
            <p:nvPr/>
          </p:nvSpPr>
          <p:spPr>
            <a:xfrm>
              <a:off x="4758837" y="2631822"/>
              <a:ext cx="510076" cy="200055"/>
            </a:xfrm>
            <a:prstGeom prst="rect">
              <a:avLst/>
            </a:prstGeom>
            <a:noFill/>
          </p:spPr>
          <p:txBody>
            <a:bodyPr wrap="none" rtlCol="0">
              <a:spAutoFit/>
            </a:bodyPr>
            <a:lstStyle/>
            <a:p>
              <a:r>
                <a:rPr kumimoji="1" lang="ja-JP" altLang="en-US" sz="700" dirty="0"/>
                <a:t>けいさつ</a:t>
              </a:r>
            </a:p>
          </p:txBody>
        </p:sp>
      </p:grpSp>
    </p:spTree>
    <p:extLst>
      <p:ext uri="{BB962C8B-B14F-4D97-AF65-F5344CB8AC3E}">
        <p14:creationId xmlns:p14="http://schemas.microsoft.com/office/powerpoint/2010/main" val="40411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24E0D-73A0-0FC5-3987-9CBF91FA4F17}"/>
            </a:ext>
          </a:extLst>
        </p:cNvPr>
        <p:cNvGrpSpPr/>
        <p:nvPr/>
      </p:nvGrpSpPr>
      <p:grpSpPr>
        <a:xfrm>
          <a:off x="0" y="0"/>
          <a:ext cx="0" cy="0"/>
          <a:chOff x="0" y="0"/>
          <a:chExt cx="0" cy="0"/>
        </a:xfrm>
      </p:grpSpPr>
      <p:pic>
        <p:nvPicPr>
          <p:cNvPr id="40" name="図 39" descr="上椎葉ダム">
            <a:extLst>
              <a:ext uri="{FF2B5EF4-FFF2-40B4-BE49-F238E27FC236}">
                <a16:creationId xmlns:a16="http://schemas.microsoft.com/office/drawing/2014/main" id="{5CA02E1A-27FD-3709-FD6E-EF331DF7EF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35" y="1164378"/>
            <a:ext cx="2890879" cy="1926463"/>
          </a:xfrm>
          <a:prstGeom prst="ellipse">
            <a:avLst/>
          </a:prstGeom>
          <a:noFill/>
          <a:ln>
            <a:noFill/>
          </a:ln>
        </p:spPr>
      </p:pic>
      <p:pic>
        <p:nvPicPr>
          <p:cNvPr id="10" name="図 9" descr="本館画像">
            <a:extLst>
              <a:ext uri="{FF2B5EF4-FFF2-40B4-BE49-F238E27FC236}">
                <a16:creationId xmlns:a16="http://schemas.microsoft.com/office/drawing/2014/main" id="{BBD3E7DA-C7F0-4217-B39B-A0A85D9FC1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363" y="3508154"/>
            <a:ext cx="3015796" cy="2010530"/>
          </a:xfrm>
          <a:prstGeom prst="ellipse">
            <a:avLst/>
          </a:prstGeom>
          <a:noFill/>
          <a:ln>
            <a:noFill/>
          </a:ln>
        </p:spPr>
      </p:pic>
      <p:pic>
        <p:nvPicPr>
          <p:cNvPr id="9" name="図 8" descr="宮崎県庁">
            <a:extLst>
              <a:ext uri="{FF2B5EF4-FFF2-40B4-BE49-F238E27FC236}">
                <a16:creationId xmlns:a16="http://schemas.microsoft.com/office/drawing/2014/main" id="{78C7BF82-C704-612B-4BC5-5D7BDA7ADD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5444" y="2069845"/>
            <a:ext cx="2887562" cy="1926463"/>
          </a:xfrm>
          <a:prstGeom prst="ellipse">
            <a:avLst/>
          </a:prstGeom>
          <a:noFill/>
          <a:ln>
            <a:noFill/>
          </a:ln>
        </p:spPr>
      </p:pic>
      <p:pic>
        <p:nvPicPr>
          <p:cNvPr id="8" name="図 7" descr="シルエットの絵&#10;&#10;AI 生成コンテンツは誤りを含む可能性があります。">
            <a:extLst>
              <a:ext uri="{FF2B5EF4-FFF2-40B4-BE49-F238E27FC236}">
                <a16:creationId xmlns:a16="http://schemas.microsoft.com/office/drawing/2014/main" id="{74F48738-B109-E13A-D92D-ADA912E057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4797" y="1650327"/>
            <a:ext cx="4257151" cy="4257151"/>
          </a:xfrm>
          <a:prstGeom prst="rect">
            <a:avLst/>
          </a:prstGeom>
          <a:noFill/>
          <a:ln>
            <a:noFill/>
          </a:ln>
        </p:spPr>
      </p:pic>
      <p:sp>
        <p:nvSpPr>
          <p:cNvPr id="2" name="Text Box 12">
            <a:extLst>
              <a:ext uri="{FF2B5EF4-FFF2-40B4-BE49-F238E27FC236}">
                <a16:creationId xmlns:a16="http://schemas.microsoft.com/office/drawing/2014/main" id="{5C9D0A83-5117-B74F-2F8F-58D9A1BA4F15}"/>
              </a:ext>
            </a:extLst>
          </p:cNvPr>
          <p:cNvSpPr txBox="1">
            <a:spLocks noChangeArrowheads="1"/>
          </p:cNvSpPr>
          <p:nvPr/>
        </p:nvSpPr>
        <p:spPr bwMode="auto">
          <a:xfrm>
            <a:off x="839740" y="75788"/>
            <a:ext cx="67024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税金の使い道（宮崎県内の公共施設）</a:t>
            </a:r>
          </a:p>
        </p:txBody>
      </p:sp>
      <p:sp>
        <p:nvSpPr>
          <p:cNvPr id="3" name="スライド番号プレースホルダー 16400">
            <a:extLst>
              <a:ext uri="{FF2B5EF4-FFF2-40B4-BE49-F238E27FC236}">
                <a16:creationId xmlns:a16="http://schemas.microsoft.com/office/drawing/2014/main" id="{7F40A0D1-938F-1251-E2B0-33317FE15F2A}"/>
              </a:ext>
            </a:extLst>
          </p:cNvPr>
          <p:cNvSpPr>
            <a:spLocks noGrp="1"/>
          </p:cNvSpPr>
          <p:nvPr>
            <p:ph type="sldNum" sz="quarter" idx="4"/>
          </p:nvPr>
        </p:nvSpPr>
        <p:spPr>
          <a:xfrm>
            <a:off x="8628484" y="6574636"/>
            <a:ext cx="419472" cy="189374"/>
          </a:xfrm>
        </p:spPr>
        <p:txBody>
          <a:bodyPr/>
          <a:lstStyle/>
          <a:p>
            <a:pPr>
              <a:defRPr/>
            </a:pPr>
            <a:fld id="{12C3962C-59A4-486A-8D44-A9781E017F69}" type="slidenum">
              <a:rPr lang="en-US" altLang="ja-JP" smtClean="0"/>
              <a:pPr>
                <a:defRPr/>
              </a:pPr>
              <a:t>13</a:t>
            </a:fld>
            <a:endParaRPr lang="en-US" altLang="ja-JP" dirty="0"/>
          </a:p>
        </p:txBody>
      </p:sp>
      <p:grpSp>
        <p:nvGrpSpPr>
          <p:cNvPr id="11" name="グループ化 10">
            <a:extLst>
              <a:ext uri="{FF2B5EF4-FFF2-40B4-BE49-F238E27FC236}">
                <a16:creationId xmlns:a16="http://schemas.microsoft.com/office/drawing/2014/main" id="{7B4342DC-3A4A-AAFD-38C7-797BFA934BA9}"/>
              </a:ext>
            </a:extLst>
          </p:cNvPr>
          <p:cNvGrpSpPr/>
          <p:nvPr/>
        </p:nvGrpSpPr>
        <p:grpSpPr>
          <a:xfrm>
            <a:off x="1502549" y="4718767"/>
            <a:ext cx="6502136" cy="1950556"/>
            <a:chOff x="1110184" y="4430101"/>
            <a:chExt cx="6502136" cy="1950556"/>
          </a:xfrm>
        </p:grpSpPr>
        <p:pic>
          <p:nvPicPr>
            <p:cNvPr id="12" name="図 11" descr="挿絵 が含まれている画像&#10;&#10;AI によって生成されたコンテンツは間違っている可能性があります。">
              <a:extLst>
                <a:ext uri="{FF2B5EF4-FFF2-40B4-BE49-F238E27FC236}">
                  <a16:creationId xmlns:a16="http://schemas.microsoft.com/office/drawing/2014/main" id="{FCBA7CCF-600B-CC71-1EC2-92954C63B617}"/>
                </a:ext>
              </a:extLst>
            </p:cNvPr>
            <p:cNvPicPr>
              <a:picLocks noChangeAspect="1"/>
            </p:cNvPicPr>
            <p:nvPr/>
          </p:nvPicPr>
          <p:blipFill>
            <a:blip r:embed="rId6">
              <a:extLst>
                <a:ext uri="{28A0092B-C50C-407E-A947-70E740481C1C}">
                  <a14:useLocalDpi xmlns:a14="http://schemas.microsoft.com/office/drawing/2010/main" val="0"/>
                </a:ext>
              </a:extLst>
            </a:blip>
            <a:srcRect l="-1" r="-5370" b="16102"/>
            <a:stretch/>
          </p:blipFill>
          <p:spPr>
            <a:xfrm rot="249840">
              <a:off x="5718240" y="4651717"/>
              <a:ext cx="799370" cy="1272952"/>
            </a:xfrm>
            <a:prstGeom prst="rect">
              <a:avLst/>
            </a:prstGeom>
          </p:spPr>
        </p:pic>
        <p:pic>
          <p:nvPicPr>
            <p:cNvPr id="13" name="図 12" descr="人形, 挿絵 が含まれている画像&#10;&#10;AI によって生成されたコンテンツは間違っている可能性があります。">
              <a:extLst>
                <a:ext uri="{FF2B5EF4-FFF2-40B4-BE49-F238E27FC236}">
                  <a16:creationId xmlns:a16="http://schemas.microsoft.com/office/drawing/2014/main" id="{B224943C-923F-F536-6E14-BE4086C2C0C2}"/>
                </a:ext>
              </a:extLst>
            </p:cNvPr>
            <p:cNvPicPr>
              <a:picLocks noChangeAspect="1"/>
            </p:cNvPicPr>
            <p:nvPr/>
          </p:nvPicPr>
          <p:blipFill>
            <a:blip r:embed="rId7">
              <a:extLst>
                <a:ext uri="{28A0092B-C50C-407E-A947-70E740481C1C}">
                  <a14:useLocalDpi xmlns:a14="http://schemas.microsoft.com/office/drawing/2010/main" val="0"/>
                </a:ext>
              </a:extLst>
            </a:blip>
            <a:srcRect b="20688"/>
            <a:stretch/>
          </p:blipFill>
          <p:spPr>
            <a:xfrm rot="212761">
              <a:off x="5072513" y="4430101"/>
              <a:ext cx="793387" cy="1603106"/>
            </a:xfrm>
            <a:prstGeom prst="rect">
              <a:avLst/>
            </a:prstGeom>
          </p:spPr>
        </p:pic>
        <p:sp>
          <p:nvSpPr>
            <p:cNvPr id="14" name="角丸四角形 43">
              <a:extLst>
                <a:ext uri="{FF2B5EF4-FFF2-40B4-BE49-F238E27FC236}">
                  <a16:creationId xmlns:a16="http://schemas.microsoft.com/office/drawing/2014/main" id="{F8B0EBAB-92E4-2FAC-2CBB-B85E742F2123}"/>
                </a:ext>
              </a:extLst>
            </p:cNvPr>
            <p:cNvSpPr/>
            <p:nvPr/>
          </p:nvSpPr>
          <p:spPr>
            <a:xfrm>
              <a:off x="1110184" y="5731761"/>
              <a:ext cx="6387921" cy="648896"/>
            </a:xfrm>
            <a:prstGeom prst="roundRect">
              <a:avLst>
                <a:gd name="adj" fmla="val 6743"/>
              </a:avLst>
            </a:prstGeom>
            <a:solidFill>
              <a:schemeClr val="bg1"/>
            </a:solidFill>
            <a:ln w="22225" cap="rnd">
              <a:solidFill>
                <a:srgbClr val="FF80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18">
              <a:extLst>
                <a:ext uri="{FF2B5EF4-FFF2-40B4-BE49-F238E27FC236}">
                  <a16:creationId xmlns:a16="http://schemas.microsoft.com/office/drawing/2014/main" id="{FBC0720E-F5B5-6CF7-97F3-6B89A3CC123C}"/>
                </a:ext>
              </a:extLst>
            </p:cNvPr>
            <p:cNvSpPr txBox="1">
              <a:spLocks noChangeArrowheads="1"/>
            </p:cNvSpPr>
            <p:nvPr/>
          </p:nvSpPr>
          <p:spPr bwMode="auto">
            <a:xfrm>
              <a:off x="1224399" y="5917709"/>
              <a:ext cx="63879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spc="110" dirty="0">
                  <a:ea typeface="HGPｺﾞｼｯｸE" panose="020B0900000000000000" pitchFamily="50" charset="-128"/>
                </a:rPr>
                <a:t>みんなの住んでいる街には、ほかにはどんなものがあるかな？</a:t>
              </a:r>
              <a:endParaRPr lang="en-US" altLang="ja-JP" sz="1600" spc="110" dirty="0">
                <a:ea typeface="HGPｺﾞｼｯｸE" panose="020B0900000000000000" pitchFamily="50" charset="-128"/>
              </a:endParaRPr>
            </a:p>
          </p:txBody>
        </p:sp>
      </p:grpSp>
      <p:grpSp>
        <p:nvGrpSpPr>
          <p:cNvPr id="27" name="グループ化 26">
            <a:extLst>
              <a:ext uri="{FF2B5EF4-FFF2-40B4-BE49-F238E27FC236}">
                <a16:creationId xmlns:a16="http://schemas.microsoft.com/office/drawing/2014/main" id="{CFC7614C-D113-58F4-4482-97EB7BF71C14}"/>
              </a:ext>
            </a:extLst>
          </p:cNvPr>
          <p:cNvGrpSpPr/>
          <p:nvPr/>
        </p:nvGrpSpPr>
        <p:grpSpPr>
          <a:xfrm>
            <a:off x="213908" y="910447"/>
            <a:ext cx="752978" cy="642173"/>
            <a:chOff x="415356" y="1428021"/>
            <a:chExt cx="752978" cy="642173"/>
          </a:xfrm>
        </p:grpSpPr>
        <p:sp>
          <p:nvSpPr>
            <p:cNvPr id="25" name="円/楕円 74">
              <a:extLst>
                <a:ext uri="{FF2B5EF4-FFF2-40B4-BE49-F238E27FC236}">
                  <a16:creationId xmlns:a16="http://schemas.microsoft.com/office/drawing/2014/main" id="{30E94E51-3E2E-82FE-179B-5706CA3FD597}"/>
                </a:ext>
              </a:extLst>
            </p:cNvPr>
            <p:cNvSpPr/>
            <p:nvPr/>
          </p:nvSpPr>
          <p:spPr>
            <a:xfrm>
              <a:off x="464801" y="1428021"/>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3" name="テキスト ボックス 22">
              <a:extLst>
                <a:ext uri="{FF2B5EF4-FFF2-40B4-BE49-F238E27FC236}">
                  <a16:creationId xmlns:a16="http://schemas.microsoft.com/office/drawing/2014/main" id="{B4DE5DE6-9B2D-DE56-4090-5D56DD767978}"/>
                </a:ext>
              </a:extLst>
            </p:cNvPr>
            <p:cNvSpPr txBox="1"/>
            <p:nvPr/>
          </p:nvSpPr>
          <p:spPr>
            <a:xfrm>
              <a:off x="415356" y="1601593"/>
              <a:ext cx="752978" cy="246221"/>
            </a:xfrm>
            <a:prstGeom prst="rect">
              <a:avLst/>
            </a:prstGeom>
            <a:noFill/>
          </p:spPr>
          <p:txBody>
            <a:bodyPr wrap="square">
              <a:spAutoFit/>
            </a:bodyPr>
            <a:lstStyle/>
            <a:p>
              <a:pPr algn="ctr"/>
              <a:r>
                <a:rPr kumimoji="1" lang="ja-JP" altLang="en-US" sz="1000" dirty="0">
                  <a:solidFill>
                    <a:schemeClr val="bg1"/>
                  </a:solidFill>
                </a:rPr>
                <a:t>椎葉村</a:t>
              </a:r>
            </a:p>
          </p:txBody>
        </p:sp>
      </p:grpSp>
      <p:sp>
        <p:nvSpPr>
          <p:cNvPr id="28" name="角丸四角形 73">
            <a:extLst>
              <a:ext uri="{FF2B5EF4-FFF2-40B4-BE49-F238E27FC236}">
                <a16:creationId xmlns:a16="http://schemas.microsoft.com/office/drawing/2014/main" id="{B3A12FDA-7428-D857-D741-39639C3EE482}"/>
              </a:ext>
            </a:extLst>
          </p:cNvPr>
          <p:cNvSpPr/>
          <p:nvPr/>
        </p:nvSpPr>
        <p:spPr>
          <a:xfrm>
            <a:off x="498734" y="2971425"/>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上椎葉ダム</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33" name="角丸四角形 73">
            <a:extLst>
              <a:ext uri="{FF2B5EF4-FFF2-40B4-BE49-F238E27FC236}">
                <a16:creationId xmlns:a16="http://schemas.microsoft.com/office/drawing/2014/main" id="{5A67806A-5F8E-B8A8-936C-D441AE8E5112}"/>
              </a:ext>
            </a:extLst>
          </p:cNvPr>
          <p:cNvSpPr/>
          <p:nvPr/>
        </p:nvSpPr>
        <p:spPr>
          <a:xfrm>
            <a:off x="6510290" y="3950197"/>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宮崎県庁</a:t>
            </a:r>
            <a:endParaRPr kumimoji="1" lang="en-US" altLang="ja-JP" sz="1400" dirty="0">
              <a:latin typeface="HGPｺﾞｼｯｸE" panose="020B0900000000000000" pitchFamily="50" charset="-128"/>
              <a:ea typeface="HGPｺﾞｼｯｸE" panose="020B0900000000000000" pitchFamily="50" charset="-128"/>
            </a:endParaRPr>
          </a:p>
        </p:txBody>
      </p:sp>
      <p:cxnSp>
        <p:nvCxnSpPr>
          <p:cNvPr id="39" name="直線コネクタ 38">
            <a:extLst>
              <a:ext uri="{FF2B5EF4-FFF2-40B4-BE49-F238E27FC236}">
                <a16:creationId xmlns:a16="http://schemas.microsoft.com/office/drawing/2014/main" id="{C6031480-6270-D60E-E134-79D3CB0E0AEB}"/>
              </a:ext>
            </a:extLst>
          </p:cNvPr>
          <p:cNvCxnSpPr>
            <a:cxnSpLocks/>
          </p:cNvCxnSpPr>
          <p:nvPr/>
        </p:nvCxnSpPr>
        <p:spPr>
          <a:xfrm flipH="1">
            <a:off x="3260436" y="4461164"/>
            <a:ext cx="822037" cy="9236"/>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13BACC1E-41EB-FDA6-512A-0E7351486A83}"/>
              </a:ext>
            </a:extLst>
          </p:cNvPr>
          <p:cNvCxnSpPr>
            <a:cxnSpLocks/>
          </p:cNvCxnSpPr>
          <p:nvPr/>
        </p:nvCxnSpPr>
        <p:spPr>
          <a:xfrm flipV="1">
            <a:off x="2920563" y="1967345"/>
            <a:ext cx="1374346" cy="26995"/>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66EF0BD0-DC37-4329-575D-1996DBA7BFA0}"/>
              </a:ext>
            </a:extLst>
          </p:cNvPr>
          <p:cNvSpPr txBox="1"/>
          <p:nvPr/>
        </p:nvSpPr>
        <p:spPr>
          <a:xfrm>
            <a:off x="3160735" y="822510"/>
            <a:ext cx="3484046" cy="802784"/>
          </a:xfrm>
          <a:prstGeom prst="rect">
            <a:avLst/>
          </a:prstGeom>
          <a:noFill/>
        </p:spPr>
        <p:txBody>
          <a:bodyPr wrap="square" lIns="0" tIns="0" rIns="0" bIns="0" rtlCol="0">
            <a:spAutoFit/>
          </a:bodyPr>
          <a:lstStyle/>
          <a:p>
            <a:pPr algn="ctr">
              <a:spcBef>
                <a:spcPts val="0"/>
              </a:spcBef>
              <a:spcAft>
                <a:spcPts val="500"/>
              </a:spcAft>
            </a:pPr>
            <a:r>
              <a:rPr lang="ja-JP" altLang="en-US" sz="2400" dirty="0">
                <a:solidFill>
                  <a:srgbClr val="5C4900"/>
                </a:solidFill>
                <a:latin typeface="HGPｺﾞｼｯｸE" panose="020B0900000000000000" pitchFamily="50" charset="-128"/>
                <a:ea typeface="HGPｺﾞｼｯｸE" panose="020B0900000000000000" pitchFamily="50" charset="-128"/>
              </a:rPr>
              <a:t>身近なまちの施設に</a:t>
            </a:r>
          </a:p>
          <a:p>
            <a:pPr algn="ctr">
              <a:spcBef>
                <a:spcPts val="0"/>
              </a:spcBef>
              <a:spcAft>
                <a:spcPts val="500"/>
              </a:spcAft>
            </a:pPr>
            <a:r>
              <a:rPr lang="ja-JP" altLang="en-US" sz="2400" dirty="0">
                <a:solidFill>
                  <a:srgbClr val="5C4900"/>
                </a:solidFill>
                <a:latin typeface="HGPｺﾞｼｯｸE" panose="020B0900000000000000" pitchFamily="50" charset="-128"/>
                <a:ea typeface="HGPｺﾞｼｯｸE" panose="020B0900000000000000" pitchFamily="50" charset="-128"/>
              </a:rPr>
              <a:t>税金が使われています。</a:t>
            </a:r>
          </a:p>
        </p:txBody>
      </p:sp>
      <p:pic>
        <p:nvPicPr>
          <p:cNvPr id="17" name="グラフィックス 16">
            <a:extLst>
              <a:ext uri="{FF2B5EF4-FFF2-40B4-BE49-F238E27FC236}">
                <a16:creationId xmlns:a16="http://schemas.microsoft.com/office/drawing/2014/main" id="{5E23CA2E-F0EF-3E24-2466-662080C944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0816" y="4218438"/>
            <a:ext cx="311872" cy="404278"/>
          </a:xfrm>
          <a:prstGeom prst="rect">
            <a:avLst/>
          </a:prstGeom>
        </p:spPr>
      </p:pic>
      <p:cxnSp>
        <p:nvCxnSpPr>
          <p:cNvPr id="34" name="直線コネクタ 33">
            <a:extLst>
              <a:ext uri="{FF2B5EF4-FFF2-40B4-BE49-F238E27FC236}">
                <a16:creationId xmlns:a16="http://schemas.microsoft.com/office/drawing/2014/main" id="{B70A8A3A-E024-7CAD-864A-6DDFBEC998D3}"/>
              </a:ext>
            </a:extLst>
          </p:cNvPr>
          <p:cNvCxnSpPr>
            <a:cxnSpLocks/>
          </p:cNvCxnSpPr>
          <p:nvPr/>
        </p:nvCxnSpPr>
        <p:spPr>
          <a:xfrm flipV="1">
            <a:off x="4886036" y="3288145"/>
            <a:ext cx="1330037" cy="36946"/>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pic>
        <p:nvPicPr>
          <p:cNvPr id="16" name="グラフィックス 15">
            <a:extLst>
              <a:ext uri="{FF2B5EF4-FFF2-40B4-BE49-F238E27FC236}">
                <a16:creationId xmlns:a16="http://schemas.microsoft.com/office/drawing/2014/main" id="{E8B5BBBB-0227-35DE-588F-2A2666D9B1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94627" y="2266342"/>
            <a:ext cx="311872" cy="404278"/>
          </a:xfrm>
          <a:prstGeom prst="rect">
            <a:avLst/>
          </a:prstGeom>
        </p:spPr>
      </p:pic>
      <p:pic>
        <p:nvPicPr>
          <p:cNvPr id="18" name="グラフィックス 17">
            <a:extLst>
              <a:ext uri="{FF2B5EF4-FFF2-40B4-BE49-F238E27FC236}">
                <a16:creationId xmlns:a16="http://schemas.microsoft.com/office/drawing/2014/main" id="{B606B70D-436B-17E7-698E-7F6484E958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46822" y="3670936"/>
            <a:ext cx="311872" cy="404278"/>
          </a:xfrm>
          <a:prstGeom prst="rect">
            <a:avLst/>
          </a:prstGeom>
        </p:spPr>
      </p:pic>
      <p:sp>
        <p:nvSpPr>
          <p:cNvPr id="47" name="角丸四角形 31">
            <a:extLst>
              <a:ext uri="{FF2B5EF4-FFF2-40B4-BE49-F238E27FC236}">
                <a16:creationId xmlns:a16="http://schemas.microsoft.com/office/drawing/2014/main" id="{35576D2B-1FBE-C570-1B30-0C65D99F8F0D}"/>
              </a:ext>
            </a:extLst>
          </p:cNvPr>
          <p:cNvSpPr/>
          <p:nvPr/>
        </p:nvSpPr>
        <p:spPr>
          <a:xfrm>
            <a:off x="7453745" y="865823"/>
            <a:ext cx="1690255" cy="1362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altLang="ja-JP" sz="800" spc="300" dirty="0">
                <a:solidFill>
                  <a:schemeClr val="tx1"/>
                </a:solidFill>
              </a:rPr>
              <a:t>※</a:t>
            </a:r>
            <a:r>
              <a:rPr lang="ja-JP" altLang="en-US" sz="800" dirty="0">
                <a:solidFill>
                  <a:schemeClr val="tx1"/>
                </a:solidFill>
              </a:rPr>
              <a:t>〇〇市（村）は所在地を表します。</a:t>
            </a:r>
            <a:endParaRPr lang="en-US" altLang="ja-JP" sz="800" dirty="0">
              <a:solidFill>
                <a:schemeClr val="tx1"/>
              </a:solidFill>
            </a:endParaRPr>
          </a:p>
        </p:txBody>
      </p:sp>
      <p:grpSp>
        <p:nvGrpSpPr>
          <p:cNvPr id="29" name="グループ化 28">
            <a:extLst>
              <a:ext uri="{FF2B5EF4-FFF2-40B4-BE49-F238E27FC236}">
                <a16:creationId xmlns:a16="http://schemas.microsoft.com/office/drawing/2014/main" id="{031C7901-035B-11DC-6315-707AB7C77D23}"/>
              </a:ext>
            </a:extLst>
          </p:cNvPr>
          <p:cNvGrpSpPr/>
          <p:nvPr/>
        </p:nvGrpSpPr>
        <p:grpSpPr>
          <a:xfrm>
            <a:off x="6405459" y="1618188"/>
            <a:ext cx="752978" cy="642173"/>
            <a:chOff x="415356" y="1428021"/>
            <a:chExt cx="752978" cy="642173"/>
          </a:xfrm>
        </p:grpSpPr>
        <p:sp>
          <p:nvSpPr>
            <p:cNvPr id="30" name="円/楕円 74">
              <a:extLst>
                <a:ext uri="{FF2B5EF4-FFF2-40B4-BE49-F238E27FC236}">
                  <a16:creationId xmlns:a16="http://schemas.microsoft.com/office/drawing/2014/main" id="{B60C6076-D348-C4A8-3E84-E0E5155101BC}"/>
                </a:ext>
              </a:extLst>
            </p:cNvPr>
            <p:cNvSpPr/>
            <p:nvPr/>
          </p:nvSpPr>
          <p:spPr>
            <a:xfrm>
              <a:off x="464801" y="1428021"/>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31" name="テキスト ボックス 30">
              <a:extLst>
                <a:ext uri="{FF2B5EF4-FFF2-40B4-BE49-F238E27FC236}">
                  <a16:creationId xmlns:a16="http://schemas.microsoft.com/office/drawing/2014/main" id="{1A55B417-E05D-AB0F-7E9E-02EAF1307A5E}"/>
                </a:ext>
              </a:extLst>
            </p:cNvPr>
            <p:cNvSpPr txBox="1"/>
            <p:nvPr/>
          </p:nvSpPr>
          <p:spPr>
            <a:xfrm>
              <a:off x="415356" y="1601593"/>
              <a:ext cx="752978" cy="246221"/>
            </a:xfrm>
            <a:prstGeom prst="rect">
              <a:avLst/>
            </a:prstGeom>
            <a:noFill/>
          </p:spPr>
          <p:txBody>
            <a:bodyPr wrap="square">
              <a:spAutoFit/>
            </a:bodyPr>
            <a:lstStyle/>
            <a:p>
              <a:pPr algn="ctr"/>
              <a:r>
                <a:rPr kumimoji="1" lang="ja-JP" altLang="en-US" sz="1000" dirty="0">
                  <a:solidFill>
                    <a:schemeClr val="bg1"/>
                  </a:solidFill>
                </a:rPr>
                <a:t>宮崎市</a:t>
              </a:r>
            </a:p>
          </p:txBody>
        </p:sp>
      </p:grpSp>
      <p:grpSp>
        <p:nvGrpSpPr>
          <p:cNvPr id="32" name="グループ化 31">
            <a:extLst>
              <a:ext uri="{FF2B5EF4-FFF2-40B4-BE49-F238E27FC236}">
                <a16:creationId xmlns:a16="http://schemas.microsoft.com/office/drawing/2014/main" id="{9F32F98F-8665-519B-806F-4444CD720000}"/>
              </a:ext>
            </a:extLst>
          </p:cNvPr>
          <p:cNvGrpSpPr/>
          <p:nvPr/>
        </p:nvGrpSpPr>
        <p:grpSpPr>
          <a:xfrm>
            <a:off x="70191" y="3296851"/>
            <a:ext cx="752978" cy="642173"/>
            <a:chOff x="228399" y="3797474"/>
            <a:chExt cx="752978" cy="642173"/>
          </a:xfrm>
        </p:grpSpPr>
        <p:sp>
          <p:nvSpPr>
            <p:cNvPr id="22" name="円/楕円 74">
              <a:extLst>
                <a:ext uri="{FF2B5EF4-FFF2-40B4-BE49-F238E27FC236}">
                  <a16:creationId xmlns:a16="http://schemas.microsoft.com/office/drawing/2014/main" id="{76F004B8-85A3-94DF-64CC-536698A42118}"/>
                </a:ext>
              </a:extLst>
            </p:cNvPr>
            <p:cNvSpPr/>
            <p:nvPr/>
          </p:nvSpPr>
          <p:spPr>
            <a:xfrm>
              <a:off x="277844" y="3797474"/>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6" name="テキスト ボックス 25">
              <a:extLst>
                <a:ext uri="{FF2B5EF4-FFF2-40B4-BE49-F238E27FC236}">
                  <a16:creationId xmlns:a16="http://schemas.microsoft.com/office/drawing/2014/main" id="{4FD1DDA9-B56A-3442-32C4-CA9AE3790C35}"/>
                </a:ext>
              </a:extLst>
            </p:cNvPr>
            <p:cNvSpPr txBox="1"/>
            <p:nvPr/>
          </p:nvSpPr>
          <p:spPr>
            <a:xfrm>
              <a:off x="228399" y="3970222"/>
              <a:ext cx="752978" cy="246221"/>
            </a:xfrm>
            <a:prstGeom prst="rect">
              <a:avLst/>
            </a:prstGeom>
            <a:noFill/>
          </p:spPr>
          <p:txBody>
            <a:bodyPr wrap="square">
              <a:spAutoFit/>
            </a:bodyPr>
            <a:lstStyle/>
            <a:p>
              <a:pPr algn="ctr"/>
              <a:r>
                <a:rPr kumimoji="1" lang="ja-JP" altLang="en-US" sz="1000" dirty="0">
                  <a:solidFill>
                    <a:schemeClr val="bg1"/>
                  </a:solidFill>
                </a:rPr>
                <a:t>都城市</a:t>
              </a:r>
            </a:p>
          </p:txBody>
        </p:sp>
      </p:grpSp>
      <p:sp>
        <p:nvSpPr>
          <p:cNvPr id="24" name="角丸四角形 73">
            <a:extLst>
              <a:ext uri="{FF2B5EF4-FFF2-40B4-BE49-F238E27FC236}">
                <a16:creationId xmlns:a16="http://schemas.microsoft.com/office/drawing/2014/main" id="{77EFA665-46CF-B0BE-E2C8-E85B3F654589}"/>
              </a:ext>
            </a:extLst>
          </p:cNvPr>
          <p:cNvSpPr/>
          <p:nvPr/>
        </p:nvSpPr>
        <p:spPr>
          <a:xfrm>
            <a:off x="590397" y="5470003"/>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都城市立図書館</a:t>
            </a:r>
            <a:endParaRPr kumimoji="1" lang="en-US" altLang="ja-JP" sz="1400" dirty="0">
              <a:latin typeface="HGPｺﾞｼｯｸE" panose="020B0900000000000000" pitchFamily="50" charset="-128"/>
              <a:ea typeface="HGPｺﾞｼｯｸE" panose="020B0900000000000000" pitchFamily="50" charset="-128"/>
            </a:endParaRPr>
          </a:p>
        </p:txBody>
      </p:sp>
      <p:cxnSp>
        <p:nvCxnSpPr>
          <p:cNvPr id="35" name="直線コネクタ 34">
            <a:extLst>
              <a:ext uri="{FF2B5EF4-FFF2-40B4-BE49-F238E27FC236}">
                <a16:creationId xmlns:a16="http://schemas.microsoft.com/office/drawing/2014/main" id="{1C1E8DD0-AA40-D2CF-B842-3417DF4BF334}"/>
              </a:ext>
            </a:extLst>
          </p:cNvPr>
          <p:cNvCxnSpPr>
            <a:cxnSpLocks/>
          </p:cNvCxnSpPr>
          <p:nvPr/>
        </p:nvCxnSpPr>
        <p:spPr>
          <a:xfrm flipH="1">
            <a:off x="4895273" y="3306618"/>
            <a:ext cx="7485" cy="406400"/>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3F99F148-66B0-9867-80C1-A9A365BD1332}"/>
              </a:ext>
            </a:extLst>
          </p:cNvPr>
          <p:cNvCxnSpPr>
            <a:cxnSpLocks/>
          </p:cNvCxnSpPr>
          <p:nvPr/>
        </p:nvCxnSpPr>
        <p:spPr>
          <a:xfrm>
            <a:off x="4351839" y="1975100"/>
            <a:ext cx="0" cy="266209"/>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8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79986" y="549780"/>
            <a:ext cx="1588163" cy="1645611"/>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21AC8FD-592B-4297-9EAB-520742DB55C5}"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204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納税は国民の義務</a:t>
            </a:r>
          </a:p>
          <a:p>
            <a:pPr marL="0" marR="0" lvl="0" indent="0" algn="l" defTabSz="914400" rtl="0" eaLnBrk="1" fontAlgn="auto" latinLnBrk="0" hangingPunct="1">
              <a:lnSpc>
                <a:spcPct val="14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税金がないと、わたしたちの生活は成り立たなくなります。</a:t>
            </a:r>
            <a:endParaRPr kumimoji="1"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税金は、社会の一員として暮らしていくために支払わなければならない</a:t>
            </a:r>
            <a:endParaRPr kumimoji="1"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会費</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のようなものです。税金を納めることは、</a:t>
            </a:r>
            <a:r>
              <a:rPr kumimoji="1" lang="ja-JP" altLang="en-US" sz="1800" b="0" i="0" u="sng" strike="noStrike" kern="1200" cap="none" spc="-9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国民の義務として憲法に定められています</a:t>
            </a:r>
            <a:r>
              <a:rPr kumimoji="1" lang="ja-JP" altLang="en-US" sz="1800" b="0" i="0" u="none" strike="noStrike" kern="1200" cap="none" spc="-9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a:p>
            <a:pPr marL="0" marR="0" lvl="0" indent="0" algn="l" defTabSz="914400" rtl="0" eaLnBrk="1" fontAlgn="auto" latinLnBrk="0" hangingPunct="1">
              <a:lnSpc>
                <a:spcPct val="123000"/>
              </a:lnSpc>
              <a:spcBef>
                <a:spcPct val="0"/>
              </a:spcBef>
              <a:spcAft>
                <a:spcPts val="0"/>
              </a:spcAft>
              <a:buClrTx/>
              <a:buSzTx/>
              <a:buFontTx/>
              <a:buNone/>
              <a:tabLst/>
              <a:defRPr/>
            </a:pP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356040" y="4214906"/>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11" y="4503009"/>
            <a:ext cx="947917" cy="2115012"/>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1779670" y="4000298"/>
            <a:ext cx="2086779" cy="1325425"/>
            <a:chOff x="2393317" y="4144482"/>
            <a:chExt cx="2020824"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20497" name="Text Box 18"/>
            <p:cNvSpPr txBox="1">
              <a:spLocks noChangeArrowheads="1"/>
            </p:cNvSpPr>
            <p:nvPr/>
          </p:nvSpPr>
          <p:spPr bwMode="auto">
            <a:xfrm>
              <a:off x="2411773" y="4399906"/>
              <a:ext cx="2002368" cy="4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税金がなぜ必要か</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もう一度考えてみよう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313382" y="3937483"/>
            <a:ext cx="3018886" cy="1304340"/>
            <a:chOff x="4617976" y="3948279"/>
            <a:chExt cx="232868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813956" y="4174612"/>
              <a:ext cx="2132708" cy="1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誰がどのように</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税金の使いみちを</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決めているか調べてみよう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HGPｺﾞｼｯｸE"/>
                  <a:ea typeface="HGPｺﾞｼｯｸE"/>
                  <a:cs typeface="+mn-cs"/>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120" normalizeH="0" baseline="0" noProof="0" dirty="0">
                    <a:ln>
                      <a:noFill/>
                    </a:ln>
                    <a:solidFill>
                      <a:srgbClr val="FFFFFF"/>
                    </a:solidFill>
                    <a:effectLst/>
                    <a:uLnTx/>
                    <a:uFillTx/>
                    <a:latin typeface="HGPｺﾞｼｯｸE"/>
                    <a:ea typeface="HGPｺﾞｼｯｸE"/>
                    <a:cs typeface="+mn-cs"/>
                  </a:rPr>
                  <a:t>日本国憲法</a:t>
                </a:r>
                <a:endParaRPr kumimoji="0" lang="en-US" altLang="ja-JP" sz="2000" b="0" i="0" u="none" strike="noStrike" kern="1200" cap="none" spc="120" normalizeH="0" baseline="0" noProof="0" dirty="0">
                  <a:ln>
                    <a:noFill/>
                  </a:ln>
                  <a:solidFill>
                    <a:srgbClr val="FFFFFF"/>
                  </a:solidFill>
                  <a:effectLst/>
                  <a:uLnTx/>
                  <a:uFillTx/>
                  <a:latin typeface="HGPｺﾞｼｯｸE"/>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120" normalizeH="0" baseline="0" noProof="0" dirty="0">
                    <a:ln>
                      <a:noFill/>
                    </a:ln>
                    <a:solidFill>
                      <a:srgbClr val="FFFFFF"/>
                    </a:solidFill>
                    <a:effectLst/>
                    <a:uLnTx/>
                    <a:uFillTx/>
                    <a:latin typeface="HGPｺﾞｼｯｸE"/>
                    <a:ea typeface="HGPｺﾞｼｯｸE"/>
                    <a:cs typeface="+mn-cs"/>
                  </a:rPr>
                  <a:t>第</a:t>
                </a:r>
                <a:r>
                  <a:rPr kumimoji="0" lang="ja-JP" altLang="en-US" sz="2000" b="0" i="0" u="none" strike="noStrike" kern="1200" cap="none" spc="120" normalizeH="0" baseline="0" noProof="0" dirty="0">
                    <a:ln>
                      <a:noFill/>
                    </a:ln>
                    <a:solidFill>
                      <a:srgbClr val="FFFFFF"/>
                    </a:solidFill>
                    <a:effectLst/>
                    <a:uLnTx/>
                    <a:uFillTx/>
                    <a:latin typeface="HGPｺﾞｼｯｸE"/>
                    <a:ea typeface="HGPｺﾞｼｯｸE"/>
                    <a:cs typeface="+mn-cs"/>
                  </a:rPr>
                  <a:t>３０</a:t>
                </a:r>
                <a:r>
                  <a:rPr kumimoji="0" lang="ja-JP" altLang="en-US" sz="1800" b="0" i="0" u="none" strike="noStrike" kern="1200" cap="none" spc="120" normalizeH="0" baseline="0" noProof="0" dirty="0">
                    <a:ln>
                      <a:noFill/>
                    </a:ln>
                    <a:solidFill>
                      <a:srgbClr val="FFFFFF"/>
                    </a:solidFill>
                    <a:effectLst/>
                    <a:uLnTx/>
                    <a:uFillTx/>
                    <a:latin typeface="HGPｺﾞｼｯｸE"/>
                    <a:ea typeface="HGPｺﾞｼｯｸE"/>
                    <a:cs typeface="+mn-cs"/>
                  </a:rPr>
                  <a:t>条</a:t>
                </a:r>
                <a:endParaRPr kumimoji="0" lang="ja-JP" altLang="en-US" sz="2000" b="0" i="0" u="none" strike="noStrike" kern="1200" cap="none" spc="120" normalizeH="0" baseline="0" noProof="0" dirty="0">
                  <a:ln>
                    <a:noFill/>
                  </a:ln>
                  <a:solidFill>
                    <a:srgbClr val="FFFFFF"/>
                  </a:solidFill>
                  <a:effectLst/>
                  <a:uLnTx/>
                  <a:uFillTx/>
                  <a:latin typeface="HGPｺﾞｼｯｸE"/>
                  <a:ea typeface="HGPｺﾞｼｯｸE"/>
                  <a:cs typeface="+mn-cs"/>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2100" b="0" i="0" u="none" strike="noStrike" kern="1200" cap="none" spc="130" normalizeH="0" baseline="0" noProof="0" dirty="0">
                    <a:ln>
                      <a:noFill/>
                    </a:ln>
                    <a:solidFill>
                      <a:srgbClr val="EE7612"/>
                    </a:solidFill>
                    <a:effectLst/>
                    <a:uLnTx/>
                    <a:uFillTx/>
                    <a:latin typeface="HGPｺﾞｼｯｸE"/>
                    <a:ea typeface="HGPｺﾞｼｯｸE"/>
                    <a:cs typeface="+mn-cs"/>
                  </a:rPr>
                  <a:t>国民は、法律の定めるところにより、納税の義務を負ふ。</a:t>
                </a:r>
                <a:endParaRPr kumimoji="0" lang="en-US" altLang="ja-JP" sz="2100" b="0" i="0" u="none" strike="noStrike" kern="1200" cap="none" spc="130" normalizeH="0" baseline="0" noProof="0" dirty="0">
                  <a:ln>
                    <a:noFill/>
                  </a:ln>
                  <a:solidFill>
                    <a:srgbClr val="EE7612"/>
                  </a:solidFill>
                  <a:effectLst/>
                  <a:uLnTx/>
                  <a:uFillTx/>
                  <a:latin typeface="HGPｺﾞｼｯｸE"/>
                  <a:ea typeface="HGPｺﾞｼｯｸE"/>
                  <a:cs typeface="+mn-cs"/>
                </a:endParaRPr>
              </a:p>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900" b="0" i="0" u="none" strike="noStrike" kern="1200" cap="none" spc="180" normalizeH="0" baseline="0" noProof="0" dirty="0">
                    <a:ln>
                      <a:noFill/>
                    </a:ln>
                    <a:solidFill>
                      <a:srgbClr val="EE7612"/>
                    </a:solidFill>
                    <a:effectLst/>
                    <a:uLnTx/>
                    <a:uFillTx/>
                    <a:latin typeface="HGPｺﾞｼｯｸE"/>
                    <a:ea typeface="HGPｺﾞｼｯｸE"/>
                    <a:cs typeface="+mn-cs"/>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3104571" y="2184775"/>
            <a:ext cx="504056" cy="229678"/>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93934DD-0F5F-46BF-AB5E-73AE85053EE2}"/>
              </a:ext>
            </a:extLst>
          </p:cNvPr>
          <p:cNvSpPr/>
          <p:nvPr/>
        </p:nvSpPr>
        <p:spPr>
          <a:xfrm>
            <a:off x="8283375" y="52018"/>
            <a:ext cx="690217" cy="690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F2755E1D-94EC-109C-AFD3-AF974C492594}"/>
              </a:ext>
            </a:extLst>
          </p:cNvPr>
          <p:cNvSpPr/>
          <p:nvPr/>
        </p:nvSpPr>
        <p:spPr>
          <a:xfrm flipV="1">
            <a:off x="2244436" y="1552950"/>
            <a:ext cx="539029" cy="4587788"/>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A74ACCB8-77D1-54B0-B4C2-59BCEAC9CFBF}"/>
              </a:ext>
            </a:extLst>
          </p:cNvPr>
          <p:cNvSpPr>
            <a:spLocks noGrp="1"/>
          </p:cNvSpPr>
          <p:nvPr>
            <p:ph type="sldNum" sz="quarter" idx="4"/>
          </p:nvPr>
        </p:nvSpPr>
        <p:spPr/>
        <p:txBody>
          <a:bodyPr/>
          <a:lstStyle/>
          <a:p>
            <a:pPr>
              <a:defRPr/>
            </a:pPr>
            <a:fld id="{A21AC8FD-592B-4297-9EAB-520742DB55C5}" type="slidenum">
              <a:rPr lang="en-US" altLang="ja-JP" smtClean="0"/>
              <a:pPr>
                <a:defRPr/>
              </a:pPr>
              <a:t>15</a:t>
            </a:fld>
            <a:endParaRPr lang="en-US" altLang="ja-JP"/>
          </a:p>
        </p:txBody>
      </p:sp>
      <p:sp>
        <p:nvSpPr>
          <p:cNvPr id="4" name="Text Box 12">
            <a:extLst>
              <a:ext uri="{FF2B5EF4-FFF2-40B4-BE49-F238E27FC236}">
                <a16:creationId xmlns:a16="http://schemas.microsoft.com/office/drawing/2014/main" id="{A3FC479A-1D41-38F0-5DD9-B9ED55D8EC12}"/>
              </a:ext>
            </a:extLst>
          </p:cNvPr>
          <p:cNvSpPr txBox="1">
            <a:spLocks noChangeArrowheads="1"/>
          </p:cNvSpPr>
          <p:nvPr/>
        </p:nvSpPr>
        <p:spPr bwMode="auto">
          <a:xfrm>
            <a:off x="2783465" y="879528"/>
            <a:ext cx="5649303" cy="69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300" dirty="0">
                <a:solidFill>
                  <a:srgbClr val="6560CC"/>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300" dirty="0">
              <a:solidFill>
                <a:srgbClr val="6560CC"/>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2000" u="sng" dirty="0">
                <a:latin typeface="HGPｺﾞｼｯｸE" panose="020B0900000000000000" pitchFamily="50" charset="-128"/>
                <a:ea typeface="HGPｺﾞｼｯｸE" panose="020B0900000000000000" pitchFamily="50" charset="-128"/>
              </a:rPr>
              <a:t>国税庁ホームページの「</a:t>
            </a:r>
            <a:r>
              <a:rPr lang="ja-JP" altLang="en-US" sz="2000" u="sng" dirty="0">
                <a:solidFill>
                  <a:srgbClr val="FF0000"/>
                </a:solidFill>
                <a:latin typeface="HGPｺﾞｼｯｸE" panose="020B0900000000000000" pitchFamily="50" charset="-128"/>
                <a:ea typeface="HGPｺﾞｼｯｸE" panose="020B0900000000000000" pitchFamily="50" charset="-128"/>
                <a:hlinkClick r:id="rId3"/>
              </a:rPr>
              <a:t>税の学習コーナー</a:t>
            </a:r>
            <a:r>
              <a:rPr lang="ja-JP" altLang="en-US" sz="2000" u="sng" dirty="0">
                <a:latin typeface="HGPｺﾞｼｯｸE" panose="020B0900000000000000" pitchFamily="50" charset="-128"/>
                <a:ea typeface="HGPｺﾞｼｯｸE" panose="020B0900000000000000" pitchFamily="50" charset="-128"/>
              </a:rPr>
              <a:t>」</a:t>
            </a:r>
            <a:r>
              <a:rPr lang="ja-JP" altLang="en-US" sz="1300" dirty="0">
                <a:solidFill>
                  <a:srgbClr val="6560CC"/>
                </a:solidFill>
                <a:latin typeface="HGPｺﾞｼｯｸE" panose="020B0900000000000000" pitchFamily="50" charset="-128"/>
                <a:ea typeface="HGPｺﾞｼｯｸE" panose="020B0900000000000000" pitchFamily="50" charset="-128"/>
              </a:rPr>
              <a:t>を見てね。</a:t>
            </a:r>
          </a:p>
        </p:txBody>
      </p:sp>
      <p:sp>
        <p:nvSpPr>
          <p:cNvPr id="20" name="Text Box 12">
            <a:extLst>
              <a:ext uri="{FF2B5EF4-FFF2-40B4-BE49-F238E27FC236}">
                <a16:creationId xmlns:a16="http://schemas.microsoft.com/office/drawing/2014/main" id="{FECA7809-FBB5-F8E2-4949-3FB14C801EF3}"/>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0F191879-E6E9-EBD3-B266-2ED8CEA0B844}"/>
              </a:ext>
            </a:extLst>
          </p:cNvPr>
          <p:cNvSpPr txBox="1"/>
          <p:nvPr/>
        </p:nvSpPr>
        <p:spPr>
          <a:xfrm>
            <a:off x="878183" y="6493840"/>
            <a:ext cx="7853221" cy="261610"/>
          </a:xfrm>
          <a:prstGeom prst="rect">
            <a:avLst/>
          </a:prstGeom>
          <a:noFill/>
        </p:spPr>
        <p:txBody>
          <a:bodyPr wrap="square" rtlCol="0">
            <a:spAutoFit/>
          </a:bodyPr>
          <a:lstStyle/>
          <a:p>
            <a:r>
              <a:rPr lang="ja-JP" altLang="en-US" sz="1100" dirty="0">
                <a:solidFill>
                  <a:srgbClr val="5F5ACA"/>
                </a:solidFill>
                <a:latin typeface="+mn-ea"/>
                <a:ea typeface="+mn-ea"/>
              </a:rPr>
              <a:t>税の学習コーナー</a:t>
            </a:r>
            <a:r>
              <a:rPr kumimoji="1" lang="ja-JP" altLang="en-US" sz="1100" dirty="0">
                <a:solidFill>
                  <a:srgbClr val="5F5ACA"/>
                </a:solidFill>
                <a:latin typeface="+mn-ea"/>
                <a:ea typeface="+mn-ea"/>
              </a:rPr>
              <a:t>  </a:t>
            </a:r>
            <a:r>
              <a:rPr kumimoji="1" lang="en-US" altLang="ja-JP" sz="1100" dirty="0">
                <a:latin typeface="+mn-lt"/>
                <a:ea typeface="+mn-ea"/>
                <a:hlinkClick r:id="rId3">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grpSp>
        <p:nvGrpSpPr>
          <p:cNvPr id="15" name="グループ化 14">
            <a:extLst>
              <a:ext uri="{FF2B5EF4-FFF2-40B4-BE49-F238E27FC236}">
                <a16:creationId xmlns:a16="http://schemas.microsoft.com/office/drawing/2014/main" id="{884E93C4-6468-A499-D81E-2ECD41FF4EEF}"/>
              </a:ext>
            </a:extLst>
          </p:cNvPr>
          <p:cNvGrpSpPr/>
          <p:nvPr/>
        </p:nvGrpSpPr>
        <p:grpSpPr>
          <a:xfrm>
            <a:off x="258493" y="1970372"/>
            <a:ext cx="1985942" cy="1110808"/>
            <a:chOff x="127427" y="4832762"/>
            <a:chExt cx="1985942" cy="1110808"/>
          </a:xfrm>
        </p:grpSpPr>
        <p:pic>
          <p:nvPicPr>
            <p:cNvPr id="5" name="図 4">
              <a:extLst>
                <a:ext uri="{FF2B5EF4-FFF2-40B4-BE49-F238E27FC236}">
                  <a16:creationId xmlns:a16="http://schemas.microsoft.com/office/drawing/2014/main" id="{92B19E5D-3A24-E0F4-987A-963335A856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13" name="図 12" descr="パソコンの画面&#10;&#10;自動的に生成された説明">
              <a:extLst>
                <a:ext uri="{FF2B5EF4-FFF2-40B4-BE49-F238E27FC236}">
                  <a16:creationId xmlns:a16="http://schemas.microsoft.com/office/drawing/2014/main" id="{9757840E-9EC9-DF28-F828-59FFF2F48B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9" name="図 8">
              <a:extLst>
                <a:ext uri="{FF2B5EF4-FFF2-40B4-BE49-F238E27FC236}">
                  <a16:creationId xmlns:a16="http://schemas.microsoft.com/office/drawing/2014/main" id="{FA853EB1-B456-21EE-4CE4-B1A838E97181}"/>
                </a:ext>
              </a:extLst>
            </p:cNvPr>
            <p:cNvPicPr>
              <a:picLocks noChangeAspect="1"/>
            </p:cNvPicPr>
            <p:nvPr/>
          </p:nvPicPr>
          <p:blipFill rotWithShape="1">
            <a:blip r:embed="rId6"/>
            <a:srcRect l="1501" t="1897" r="1674" b="18851"/>
            <a:stretch/>
          </p:blipFill>
          <p:spPr>
            <a:xfrm>
              <a:off x="978769" y="4869160"/>
              <a:ext cx="1085083" cy="669551"/>
            </a:xfrm>
            <a:prstGeom prst="rect">
              <a:avLst/>
            </a:prstGeom>
            <a:ln w="12700">
              <a:solidFill>
                <a:schemeClr val="tx1"/>
              </a:solidFill>
            </a:ln>
          </p:spPr>
        </p:pic>
      </p:grpSp>
      <p:pic>
        <p:nvPicPr>
          <p:cNvPr id="2" name="図 1">
            <a:extLst>
              <a:ext uri="{FF2B5EF4-FFF2-40B4-BE49-F238E27FC236}">
                <a16:creationId xmlns:a16="http://schemas.microsoft.com/office/drawing/2014/main" id="{04C613A9-DF41-4C33-9BCD-6B726843A1C1}"/>
              </a:ext>
            </a:extLst>
          </p:cNvPr>
          <p:cNvPicPr>
            <a:picLocks noChangeAspect="1"/>
          </p:cNvPicPr>
          <p:nvPr/>
        </p:nvPicPr>
        <p:blipFill rotWithShape="1">
          <a:blip r:embed="rId7"/>
          <a:srcRect l="1063" t="1924" r="1901" b="5417"/>
          <a:stretch/>
        </p:blipFill>
        <p:spPr>
          <a:xfrm>
            <a:off x="2783465" y="1630917"/>
            <a:ext cx="5955821" cy="4587788"/>
          </a:xfrm>
          <a:prstGeom prst="rect">
            <a:avLst/>
          </a:prstGeom>
          <a:ln w="25400">
            <a:solidFill>
              <a:schemeClr val="tx1"/>
            </a:solidFill>
          </a:ln>
        </p:spPr>
      </p:pic>
      <p:pic>
        <p:nvPicPr>
          <p:cNvPr id="17" name="図 16">
            <a:extLst>
              <a:ext uri="{FF2B5EF4-FFF2-40B4-BE49-F238E27FC236}">
                <a16:creationId xmlns:a16="http://schemas.microsoft.com/office/drawing/2014/main" id="{5B10DDAC-9FA5-4A63-95C8-429DDBEBD31A}"/>
              </a:ext>
            </a:extLst>
          </p:cNvPr>
          <p:cNvPicPr/>
          <p:nvPr/>
        </p:nvPicPr>
        <p:blipFill rotWithShape="1">
          <a:blip r:embed="rId8">
            <a:extLst>
              <a:ext uri="{28A0092B-C50C-407E-A947-70E740481C1C}">
                <a14:useLocalDpi xmlns:a14="http://schemas.microsoft.com/office/drawing/2010/main" val="0"/>
              </a:ext>
            </a:extLst>
          </a:blip>
          <a:srcRect l="6221" t="8358" r="9018" b="8738"/>
          <a:stretch/>
        </p:blipFill>
        <p:spPr bwMode="auto">
          <a:xfrm>
            <a:off x="8320909" y="95462"/>
            <a:ext cx="615148" cy="602070"/>
          </a:xfrm>
          <a:prstGeom prst="rect">
            <a:avLst/>
          </a:prstGeom>
          <a:noFill/>
          <a:ln>
            <a:noFill/>
          </a:ln>
          <a:extLst>
            <a:ext uri="{53640926-AAD7-44D8-BBD7-CCE9431645EC}">
              <a14:shadowObscured xmlns:a14="http://schemas.microsoft.com/office/drawing/2010/main"/>
            </a:ext>
          </a:extLst>
        </p:spPr>
      </p:pic>
      <p:grpSp>
        <p:nvGrpSpPr>
          <p:cNvPr id="14" name="グループ化 13">
            <a:extLst>
              <a:ext uri="{FF2B5EF4-FFF2-40B4-BE49-F238E27FC236}">
                <a16:creationId xmlns:a16="http://schemas.microsoft.com/office/drawing/2014/main" id="{AC239A0C-0531-3E59-027F-A72EC75FDA79}"/>
              </a:ext>
            </a:extLst>
          </p:cNvPr>
          <p:cNvGrpSpPr/>
          <p:nvPr/>
        </p:nvGrpSpPr>
        <p:grpSpPr>
          <a:xfrm>
            <a:off x="107125" y="3754602"/>
            <a:ext cx="2406825" cy="2128942"/>
            <a:chOff x="149763" y="1043465"/>
            <a:chExt cx="2406825" cy="2128942"/>
          </a:xfrm>
        </p:grpSpPr>
        <p:sp>
          <p:nvSpPr>
            <p:cNvPr id="12" name="四角形: 角を丸くする 11">
              <a:extLst>
                <a:ext uri="{FF2B5EF4-FFF2-40B4-BE49-F238E27FC236}">
                  <a16:creationId xmlns:a16="http://schemas.microsoft.com/office/drawing/2014/main" id="{DD008D04-0D6B-7786-DE4D-4A1D69A821C4}"/>
                </a:ext>
              </a:extLst>
            </p:cNvPr>
            <p:cNvSpPr/>
            <p:nvPr/>
          </p:nvSpPr>
          <p:spPr>
            <a:xfrm>
              <a:off x="149763" y="1043465"/>
              <a:ext cx="2406824" cy="2128942"/>
            </a:xfrm>
            <a:prstGeom prst="roundRect">
              <a:avLst>
                <a:gd name="adj" fmla="val 7858"/>
              </a:avLst>
            </a:prstGeom>
            <a:solidFill>
              <a:srgbClr val="FFFFCC"/>
            </a:solidFill>
            <a:ln w="31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12">
              <a:extLst>
                <a:ext uri="{FF2B5EF4-FFF2-40B4-BE49-F238E27FC236}">
                  <a16:creationId xmlns:a16="http://schemas.microsoft.com/office/drawing/2014/main" id="{7EBB6DE6-F90E-631C-8419-00B46FEA265D}"/>
                </a:ext>
              </a:extLst>
            </p:cNvPr>
            <p:cNvSpPr txBox="1">
              <a:spLocks noChangeArrowheads="1"/>
            </p:cNvSpPr>
            <p:nvPr/>
          </p:nvSpPr>
          <p:spPr bwMode="auto">
            <a:xfrm>
              <a:off x="149764" y="1080789"/>
              <a:ext cx="240682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編集・発行</a:t>
              </a:r>
              <a:r>
                <a:rPr lang="en-US" altLang="ja-JP" sz="1000" dirty="0">
                  <a:latin typeface="HGPｺﾞｼｯｸE" panose="020B0900000000000000" pitchFamily="50" charset="-128"/>
                  <a:ea typeface="HGPｺﾞｼｯｸE" panose="020B0900000000000000" pitchFamily="50" charset="-128"/>
                </a:rPr>
                <a:t>】</a:t>
              </a:r>
            </a:p>
            <a:p>
              <a:pPr eaLnBrk="1" hangingPunct="1">
                <a:lnSpc>
                  <a:spcPct val="150000"/>
                </a:lnSpc>
                <a:spcBef>
                  <a:spcPct val="0"/>
                </a:spcBef>
                <a:buNone/>
              </a:pPr>
              <a:r>
                <a:rPr lang="ja-JP" altLang="en-US" sz="1000" dirty="0">
                  <a:latin typeface="HGPｺﾞｼｯｸE" panose="020B0900000000000000" pitchFamily="50" charset="-128"/>
                  <a:ea typeface="HGPｺﾞｼｯｸE" panose="020B0900000000000000" pitchFamily="50" charset="-128"/>
                </a:rPr>
                <a:t>宮崎県租税教育推進中央協議会</a:t>
              </a:r>
              <a:endParaRPr lang="en-US" altLang="ja-JP" sz="1000" dirty="0">
                <a:latin typeface="HGPｺﾞｼｯｸE" panose="020B0900000000000000" pitchFamily="50" charset="-128"/>
                <a:ea typeface="HGPｺﾞｼｯｸE" panose="020B0900000000000000" pitchFamily="50" charset="-128"/>
              </a:endParaRPr>
            </a:p>
            <a:p>
              <a:pPr eaLnBrk="1" hangingPunct="1">
                <a:lnSpc>
                  <a:spcPct val="200000"/>
                </a:lnSpc>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監修協力</a:t>
              </a:r>
              <a:r>
                <a:rPr lang="en-US" altLang="ja-JP" sz="1000" dirty="0">
                  <a:latin typeface="HGPｺﾞｼｯｸE" panose="020B0900000000000000" pitchFamily="50" charset="-128"/>
                  <a:ea typeface="HGPｺﾞｼｯｸE" panose="020B0900000000000000" pitchFamily="50" charset="-128"/>
                </a:rPr>
                <a:t>】</a:t>
              </a: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宮崎県教育庁義務教育課</a:t>
              </a:r>
            </a:p>
          </p:txBody>
        </p:sp>
        <p:sp>
          <p:nvSpPr>
            <p:cNvPr id="11" name="Text Box 12">
              <a:extLst>
                <a:ext uri="{FF2B5EF4-FFF2-40B4-BE49-F238E27FC236}">
                  <a16:creationId xmlns:a16="http://schemas.microsoft.com/office/drawing/2014/main" id="{618AB0FE-3E8F-5C93-D1A6-4DCE0FAF5CA0}"/>
                </a:ext>
              </a:extLst>
            </p:cNvPr>
            <p:cNvSpPr txBox="1">
              <a:spLocks noChangeArrowheads="1"/>
            </p:cNvSpPr>
            <p:nvPr/>
          </p:nvSpPr>
          <p:spPr bwMode="auto">
            <a:xfrm>
              <a:off x="195940" y="2115974"/>
              <a:ext cx="2313991" cy="99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租税教育推進協議会とは、教育関係機関等が相互に協力し、次代の担い手である児童・生徒の皆さんに、税に関する理解を深めていただくことを目的に設立されたものです。</a:t>
              </a:r>
              <a:endParaRPr lang="en-US" altLang="ja-JP" sz="900" dirty="0">
                <a:latin typeface="HGPｺﾞｼｯｸE" panose="020B0900000000000000" pitchFamily="50" charset="-128"/>
                <a:ea typeface="HGPｺﾞｼｯｸE" panose="020B0900000000000000" pitchFamily="50" charset="-128"/>
              </a:endParaRPr>
            </a:p>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この資料も、その事業の一環として作成されたものです。</a:t>
              </a:r>
            </a:p>
          </p:txBody>
        </p:sp>
      </p:grpSp>
    </p:spTree>
    <p:extLst>
      <p:ext uri="{BB962C8B-B14F-4D97-AF65-F5344CB8AC3E}">
        <p14:creationId xmlns:p14="http://schemas.microsoft.com/office/powerpoint/2010/main" val="2038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4FF24B8-A4B8-4B7E-AA3A-FE4BA14E6524}"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次のようなときには、どんな税金がかかるでしょうか？？</a:t>
            </a:r>
            <a:endPar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130" normalizeH="0" baseline="0" noProof="0" dirty="0">
                <a:ln>
                  <a:noFill/>
                </a:ln>
                <a:solidFill>
                  <a:srgbClr val="0DABDD"/>
                </a:solidFill>
                <a:effectLst/>
                <a:uLnTx/>
                <a:uFillTx/>
                <a:latin typeface="HGPｺﾞｼｯｸE" panose="020B0900000000000000" pitchFamily="50" charset="-128"/>
                <a:ea typeface="HGPｺﾞｼｯｸE" panose="020B0900000000000000" pitchFamily="50" charset="-128"/>
                <a:cs typeface="+mn-cs"/>
              </a:rPr>
              <a:t>税金の種類は約</a:t>
            </a:r>
            <a:r>
              <a:rPr kumimoji="0" lang="en-US" altLang="ja-JP" sz="1800" b="1" i="0" u="none" strike="noStrike" kern="0" cap="none" spc="130" normalizeH="0" baseline="0" noProof="0" dirty="0">
                <a:ln>
                  <a:noFill/>
                </a:ln>
                <a:solidFill>
                  <a:srgbClr val="0DABDD"/>
                </a:solidFill>
                <a:effectLst/>
                <a:uLnTx/>
                <a:uFillTx/>
                <a:latin typeface="Arial"/>
                <a:ea typeface="HGPｺﾞｼｯｸE" panose="020B0900000000000000" pitchFamily="50" charset="-128"/>
                <a:cs typeface="+mn-cs"/>
              </a:rPr>
              <a:t>50</a:t>
            </a:r>
            <a:r>
              <a:rPr kumimoji="0" lang="ja-JP" altLang="en-US" sz="1800" b="0" i="0" u="none" strike="noStrike" kern="0" cap="none" spc="130" normalizeH="0" baseline="0" noProof="0" dirty="0">
                <a:ln>
                  <a:noFill/>
                </a:ln>
                <a:solidFill>
                  <a:srgbClr val="0DABDD"/>
                </a:solidFill>
                <a:effectLst/>
                <a:uLnTx/>
                <a:uFillTx/>
                <a:latin typeface="HGPｺﾞｼｯｸE" panose="020B0900000000000000" pitchFamily="50" charset="-128"/>
                <a:ea typeface="HGPｺﾞｼｯｸE" panose="020B0900000000000000" pitchFamily="50" charset="-128"/>
                <a:cs typeface="+mn-cs"/>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493840"/>
            <a:ext cx="638939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D85AF"/>
                </a:solidFill>
                <a:effectLst/>
                <a:uLnTx/>
                <a:uFillTx/>
                <a:latin typeface="HGPｺﾞｼｯｸE"/>
                <a:ea typeface="HGPｺﾞｼｯｸE"/>
                <a:cs typeface="+mn-cs"/>
              </a:rPr>
              <a:t>詳しく学ぼう：財務省キッズコーナーファイナンスらんど  </a:t>
            </a:r>
            <a:r>
              <a:rPr kumimoji="1" lang="en-US" altLang="ja-JP" sz="1100" b="0" i="0" u="none" strike="noStrike" kern="1200" cap="none" spc="0" normalizeH="0" baseline="0" noProof="0" dirty="0">
                <a:ln>
                  <a:noFill/>
                </a:ln>
                <a:solidFill>
                  <a:prstClr val="black"/>
                </a:solidFill>
                <a:effectLst/>
                <a:uLnTx/>
                <a:uFillTx/>
                <a:latin typeface="Arial"/>
                <a:ea typeface="HGPｺﾞｼｯｸE"/>
                <a:cs typeface="+mn-cs"/>
                <a:hlinkClick r:id="rId4">
                  <a:extLst>
                    <a:ext uri="{A12FA001-AC4F-418D-AE19-62706E023703}">
                      <ahyp:hlinkClr xmlns:ahyp="http://schemas.microsoft.com/office/drawing/2018/hyperlinkcolor" val="tx"/>
                    </a:ext>
                  </a:extLst>
                </a:hlinkClick>
              </a:rPr>
              <a:t>https://www.mof.go.jp/kids/2018</a:t>
            </a:r>
            <a:r>
              <a:rPr kumimoji="0" lang="ja-JP" altLang="en-US" sz="1100" b="0" i="0" u="none" strike="noStrike" kern="1200" cap="none" spc="0" normalizeH="0" baseline="0" noProof="0" dirty="0">
                <a:ln>
                  <a:noFill/>
                </a:ln>
                <a:solidFill>
                  <a:prstClr val="black"/>
                </a:solidFill>
                <a:effectLst/>
                <a:uLnTx/>
                <a:uFillTx/>
                <a:latin typeface="Arial"/>
                <a:ea typeface="HGPｺﾞｼｯｸE"/>
                <a:cs typeface="+mn-cs"/>
              </a:rPr>
              <a:t> </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（財務省</a:t>
            </a:r>
            <a:r>
              <a:rPr kumimoji="1" lang="en-US" altLang="ja-JP" sz="1100" b="0" i="0" u="none" strike="noStrike" kern="1200" cap="none" spc="0" normalizeH="0" baseline="0" noProof="0" dirty="0">
                <a:ln>
                  <a:noFill/>
                </a:ln>
                <a:solidFill>
                  <a:prstClr val="black"/>
                </a:solidFill>
                <a:effectLst/>
                <a:uLnTx/>
                <a:uFillTx/>
                <a:latin typeface="HGPｺﾞｼｯｸE"/>
                <a:ea typeface="HGPｺﾞｼｯｸE"/>
                <a:cs typeface="+mn-cs"/>
              </a:rPr>
              <a:t>HP</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車を持っていると</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自動車税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温泉に入ったときは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入湯税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60" normalizeH="0" baseline="0" noProof="0" dirty="0">
                  <a:ln>
                    <a:noFill/>
                  </a:ln>
                  <a:solidFill>
                    <a:srgbClr val="C00000"/>
                  </a:solidFill>
                  <a:effectLst/>
                  <a:uLnTx/>
                  <a:uFillTx/>
                  <a:latin typeface="HGPｺﾞｼｯｸM" panose="020B0600000000000000" pitchFamily="50" charset="-128"/>
                  <a:ea typeface="HGPｺﾞｼｯｸM" panose="020B0600000000000000" pitchFamily="50" charset="-128"/>
                  <a:cs typeface="+mn-cs"/>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住民税とは、都道府県税と市（区）町村民税を</a:t>
            </a:r>
            <a:endParaRPr kumimoji="0" lang="en-US" altLang="ja-JP"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0" lang="ja-JP" altLang="en-US" sz="900" b="0" i="0" u="none" strike="noStrike" kern="1200" cap="none" spc="-31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所得税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（国税）</a:t>
            </a:r>
            <a:r>
              <a:rPr kumimoji="0" lang="ja-JP" altLang="en-US" sz="12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住民税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2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固定資産税</a:t>
            </a:r>
            <a:r>
              <a:rPr kumimoji="1"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60" normalizeH="0" baseline="0" noProof="0" dirty="0">
                <a:ln>
                  <a:noFill/>
                </a:ln>
                <a:solidFill>
                  <a:srgbClr val="C00000"/>
                </a:solidFill>
                <a:effectLst/>
                <a:uLnTx/>
                <a:uFillTx/>
                <a:latin typeface="HGPｺﾞｼｯｸM" panose="020B0600000000000000" pitchFamily="50" charset="-128"/>
                <a:ea typeface="HGPｺﾞｼｯｸM" panose="020B0600000000000000" pitchFamily="50" charset="-128"/>
                <a:cs typeface="+mn-cs"/>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消費税</a:t>
            </a:r>
            <a:r>
              <a:rPr kumimoji="1"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（国税）</a:t>
            </a:r>
            <a:r>
              <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・地方消費税</a:t>
            </a:r>
            <a:r>
              <a:rPr kumimoji="1"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給料をもらったら</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家を持っていると</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お店でお買い物をしたときは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国税は、「国に納める税金」、</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地方税は「都道府県や市区町村に</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車を持っていると</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温泉に入ったときは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給料をもらったら</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家を持っていると</a:t>
              </a:r>
              <a:r>
                <a:rPr kumimoji="0"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お店でお買い物をしたときは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40564" y="6007184"/>
            <a:ext cx="950844" cy="850816"/>
            <a:chOff x="-40566" y="5996309"/>
            <a:chExt cx="950844"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40566" y="6190839"/>
              <a:ext cx="825671"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134CBD"/>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134CBD"/>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134CBD"/>
                  </a:solidFill>
                  <a:effectLst/>
                  <a:uLnTx/>
                  <a:uFillTx/>
                  <a:latin typeface="Arial"/>
                  <a:ea typeface="HGPｺﾞｼｯｸE"/>
                  <a:cs typeface="+mn-cs"/>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398447" cy="2733681"/>
            <a:chOff x="250825" y="1066179"/>
            <a:chExt cx="2398447"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286847"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ゲーム</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1,100</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297346" y="2955085"/>
              <a:ext cx="2351926" cy="821443"/>
              <a:chOff x="297346" y="2955085"/>
              <a:chExt cx="2351926"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297346" y="2955085"/>
                <a:ext cx="2351926" cy="821443"/>
              </a:xfrm>
              <a:prstGeom prst="rect">
                <a:avLst/>
              </a:prstGeom>
              <a:noFill/>
            </p:spPr>
            <p:txBody>
              <a:bodyPr wrap="non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品物の金額</a:t>
                </a:r>
                <a:r>
                  <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1,000</a:t>
                </a: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円と一緒に</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a:t>
                </a:r>
                <a:r>
                  <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a:t>
                </a: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円を支払う。</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消費税を負担する</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48773"/>
                <a:ext cx="37061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ふたん</a:t>
                </a:r>
              </a:p>
            </p:txBody>
          </p:sp>
        </p:grpSp>
      </p:gr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1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a:t>
                </a:r>
              </a:p>
            </p:txBody>
          </p:sp>
        </p:gr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国　（国税）</a:t>
              </a:r>
              <a:endParaRPr kumimoji="0" lang="en-US" altLang="ja-JP"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9220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７．８％</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9220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２．２％</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763171" y="4289553"/>
            <a:ext cx="2421410" cy="976722"/>
            <a:chOff x="763171" y="4289553"/>
            <a:chExt cx="2421410" cy="976722"/>
          </a:xfrm>
        </p:grpSpPr>
        <p:sp>
          <p:nvSpPr>
            <p:cNvPr id="94" name="吹き出し: 円形 93">
              <a:extLst>
                <a:ext uri="{FF2B5EF4-FFF2-40B4-BE49-F238E27FC236}">
                  <a16:creationId xmlns:a16="http://schemas.microsoft.com/office/drawing/2014/main" id="{287E4CF6-5F4B-F5A3-F8D0-0030583846F1}"/>
                </a:ext>
              </a:extLst>
            </p:cNvPr>
            <p:cNvSpPr/>
            <p:nvPr/>
          </p:nvSpPr>
          <p:spPr>
            <a:xfrm>
              <a:off x="763171" y="4289553"/>
              <a:ext cx="2421410" cy="976722"/>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836972" y="4473933"/>
              <a:ext cx="2311851" cy="587340"/>
              <a:chOff x="836972" y="4473933"/>
              <a:chExt cx="2311851" cy="587340"/>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836972" y="4473933"/>
                <a:ext cx="2311851" cy="58734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お店は、 消費税を預かって</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まとめて納めているんだね。</a:t>
                </a:r>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338554" cy="2000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48823" y="6396927"/>
            <a:ext cx="5281871" cy="2587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消費税は国税（消費税）と地方税（地方消費税）に分かれていて</a:t>
            </a: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10%</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のうち</a:t>
            </a: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7.8%</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が国税、</a:t>
            </a: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2.2</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％が地方税です。</a:t>
            </a:r>
          </a:p>
        </p:txBody>
      </p:sp>
      <p:grpSp>
        <p:nvGrpSpPr>
          <p:cNvPr id="15" name="グループ化 14">
            <a:extLst>
              <a:ext uri="{FF2B5EF4-FFF2-40B4-BE49-F238E27FC236}">
                <a16:creationId xmlns:a16="http://schemas.microsoft.com/office/drawing/2014/main" id="{6B6FA6FD-2476-551E-AC74-0DFD814EA1AB}"/>
              </a:ext>
            </a:extLst>
          </p:cNvPr>
          <p:cNvGrpSpPr/>
          <p:nvPr/>
        </p:nvGrpSpPr>
        <p:grpSpPr>
          <a:xfrm>
            <a:off x="3165967" y="1029349"/>
            <a:ext cx="5727207" cy="1497325"/>
            <a:chOff x="3165967" y="1029349"/>
            <a:chExt cx="5727207" cy="1497325"/>
          </a:xfrm>
        </p:grpSpPr>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11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a:t>
                </a:r>
              </a:p>
            </p:txBody>
          </p:sp>
        </p:grpSp>
        <p:grpSp>
          <p:nvGrpSpPr>
            <p:cNvPr id="14" name="グループ化 13">
              <a:extLst>
                <a:ext uri="{FF2B5EF4-FFF2-40B4-BE49-F238E27FC236}">
                  <a16:creationId xmlns:a16="http://schemas.microsoft.com/office/drawing/2014/main" id="{25910C1D-ACD5-3AE8-0907-B163BC314A50}"/>
                </a:ext>
              </a:extLst>
            </p:cNvPr>
            <p:cNvGrpSpPr/>
            <p:nvPr/>
          </p:nvGrpSpPr>
          <p:grpSpPr>
            <a:xfrm>
              <a:off x="3165967" y="1029349"/>
              <a:ext cx="5727207" cy="1069432"/>
              <a:chOff x="3165967" y="1029349"/>
              <a:chExt cx="5727207" cy="1069432"/>
            </a:xfrm>
          </p:grpSpPr>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お店の売上</a:t>
                  </a:r>
                  <a:endParaRPr kumimoji="0" lang="ja-JP" altLang="en-US" sz="11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消費者から預かった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消費税の額を計算して納める。</a:t>
                    </a:r>
                    <a:endPar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gr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grpSp>
      </p:grpSp>
      <p:grpSp>
        <p:nvGrpSpPr>
          <p:cNvPr id="19" name="グループ化 18">
            <a:extLst>
              <a:ext uri="{FF2B5EF4-FFF2-40B4-BE49-F238E27FC236}">
                <a16:creationId xmlns:a16="http://schemas.microsoft.com/office/drawing/2014/main" id="{0A4A5BBC-0CC7-6B50-9ED8-12694685A716}"/>
              </a:ext>
            </a:extLst>
          </p:cNvPr>
          <p:cNvGrpSpPr/>
          <p:nvPr/>
        </p:nvGrpSpPr>
        <p:grpSpPr>
          <a:xfrm>
            <a:off x="3188676" y="3990638"/>
            <a:ext cx="5822593" cy="1487365"/>
            <a:chOff x="3188676" y="3990638"/>
            <a:chExt cx="5822593" cy="1487365"/>
          </a:xfrm>
        </p:grpSpPr>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預けられた消費税を国のお金 </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国庫金</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として保管する。</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rPr>
                  <a:t>７８円</a:t>
                </a:r>
                <a:endParaRPr kumimoji="1"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rPr>
                  <a:t>２２円</a:t>
                </a:r>
                <a:endParaRPr kumimoji="1"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endParaRPr>
              </a:p>
            </p:txBody>
          </p:sp>
        </p:grpSp>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grpSp>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消費税についての説明</a:t>
            </a:r>
          </a:p>
        </p:txBody>
      </p:sp>
      <p:grpSp>
        <p:nvGrpSpPr>
          <p:cNvPr id="17" name="グループ化 16">
            <a:extLst>
              <a:ext uri="{FF2B5EF4-FFF2-40B4-BE49-F238E27FC236}">
                <a16:creationId xmlns:a16="http://schemas.microsoft.com/office/drawing/2014/main" id="{22CAABBF-EBA3-EEB5-93A0-9854B9133AFF}"/>
              </a:ext>
            </a:extLst>
          </p:cNvPr>
          <p:cNvGrpSpPr/>
          <p:nvPr/>
        </p:nvGrpSpPr>
        <p:grpSpPr>
          <a:xfrm>
            <a:off x="3184581" y="2317838"/>
            <a:ext cx="5780032" cy="1671711"/>
            <a:chOff x="3184581" y="2317838"/>
            <a:chExt cx="5780032" cy="1671711"/>
          </a:xfrm>
        </p:grpSpPr>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11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a:t>
                </a:r>
              </a:p>
            </p:txBody>
          </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3233578" cy="366819"/>
                <a:chOff x="3204878" y="2936793"/>
                <a:chExt cx="3233578" cy="366819"/>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323357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ぜいむしょ</a:t>
                </a:r>
              </a:p>
            </p:txBody>
          </p:sp>
        </p:grpSp>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sp>
          <p:nvSpPr>
            <p:cNvPr id="97" name="テキスト ボックス 96">
              <a:extLst>
                <a:ext uri="{FF2B5EF4-FFF2-40B4-BE49-F238E27FC236}">
                  <a16:creationId xmlns:a16="http://schemas.microsoft.com/office/drawing/2014/main" id="{464EBC58-3504-47B8-8BE8-FCB2557C53F9}"/>
                </a:ext>
              </a:extLst>
            </p:cNvPr>
            <p:cNvSpPr txBox="1"/>
            <p:nvPr/>
          </p:nvSpPr>
          <p:spPr>
            <a:xfrm>
              <a:off x="4784177" y="2983202"/>
              <a:ext cx="420308"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にっぽん</a:t>
              </a:r>
            </a:p>
          </p:txBody>
        </p:sp>
      </p:gr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512289" y="3456993"/>
            <a:ext cx="34657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しはら</a:t>
            </a: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par>
                                <p:cTn id="23" presetID="10"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8B7FD3"/>
                  </a:solidFill>
                  <a:effectLst/>
                  <a:uLnTx/>
                  <a:uFillTx/>
                  <a:latin typeface="HGPｺﾞｼｯｸE" panose="020B0900000000000000" pitchFamily="50" charset="-128"/>
                  <a:ea typeface="HGPｺﾞｼｯｸE" panose="020B0900000000000000" pitchFamily="50" charset="-128"/>
                  <a:cs typeface="+mn-cs"/>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8B7FD3"/>
                  </a:solidFill>
                  <a:effectLst/>
                  <a:uLnTx/>
                  <a:uFillTx/>
                  <a:latin typeface="HGPｺﾞｼｯｸE" panose="020B0900000000000000" pitchFamily="50" charset="-128"/>
                  <a:ea typeface="HGPｺﾞｼｯｸE" panose="020B0900000000000000" pitchFamily="50" charset="-128"/>
                  <a:cs typeface="+mn-cs"/>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お店で商品を買いました。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代金 </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1,000</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円と、</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800"/>
                </a:lnSpc>
                <a:spcBef>
                  <a:spcPts val="0"/>
                </a:spcBef>
                <a:spcAft>
                  <a:spcPts val="4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支払いました。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ＹｏｕＴｕｂｅｒや大工さん</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など自分で商売を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している方は</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4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確定申告で税金を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納めています。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会社員は、毎月会社から</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はらわれる給料の中から、</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所得税・住民税</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が</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差し引かれています。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自分で税金を計算して</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4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税務署に申告</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申し出ること）</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4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納めます </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確定申告</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ぜいむしょ</a:t>
                </a: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82804"/>
                <a:ext cx="612668"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37028"/>
                <a:ext cx="2824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もう</a:t>
                </a: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会社は、社員から預かった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税金をまとめて</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げんせんちょうしゅう</a:t>
                </a: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都道府県</a:t>
              </a:r>
              <a:endParaRPr kumimoji="0" lang="en-US" altLang="ja-JP"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市区町村</a:t>
              </a:r>
              <a:endParaRPr kumimoji="0" lang="en-US" altLang="ja-JP"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39B10F"/>
                  </a:solidFill>
                  <a:effectLst/>
                  <a:uLnTx/>
                  <a:uFillTx/>
                  <a:latin typeface="HGPｺﾞｼｯｸE" panose="020B0900000000000000" pitchFamily="50" charset="-128"/>
                  <a:ea typeface="HGPｺﾞｼｯｸE" panose="020B0900000000000000" pitchFamily="50" charset="-128"/>
                  <a:cs typeface="+mn-cs"/>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税務署</a:t>
              </a:r>
              <a:endParaRPr kumimoji="0" lang="en-US" altLang="ja-JP" sz="20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ぜいむしょ</a:t>
              </a:r>
            </a:p>
          </p:txBody>
        </p:sp>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62058"/>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nvGrpSpPr>
          <p:cNvPr id="23" name="グループ化 22">
            <a:extLst>
              <a:ext uri="{FF2B5EF4-FFF2-40B4-BE49-F238E27FC236}">
                <a16:creationId xmlns:a16="http://schemas.microsoft.com/office/drawing/2014/main" id="{4B83C28A-2DB6-E15A-106A-DC06BFFB5CA3}"/>
              </a:ext>
            </a:extLst>
          </p:cNvPr>
          <p:cNvGrpSpPr/>
          <p:nvPr/>
        </p:nvGrpSpPr>
        <p:grpSpPr>
          <a:xfrm>
            <a:off x="259302" y="3250425"/>
            <a:ext cx="2842098" cy="1447658"/>
            <a:chOff x="259302" y="3250425"/>
            <a:chExt cx="2842098" cy="1447658"/>
          </a:xfrm>
        </p:grpSpPr>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お店は、預かった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まとめて納めます。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22057" y="827593"/>
            <a:ext cx="286649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909399" y="740397"/>
            <a:ext cx="3818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39550"/>
            <a:ext cx="34657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しはら</a:t>
            </a: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up)">
                                      <p:cBhvr>
                                        <p:cTn id="23" dur="500"/>
                                        <p:tgtEl>
                                          <p:spTgt spid="100"/>
                                        </p:tgtEl>
                                      </p:cBhvr>
                                    </p:animEffect>
                                  </p:childTnLst>
                                </p:cTn>
                              </p:par>
                              <p:par>
                                <p:cTn id="24" presetID="22" presetClass="entr" presetSubtype="1"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par>
                                <p:cTn id="32" presetID="10" presetClass="entr" presetSubtype="0" fill="hold"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AAD2-5C1F-1BA8-213A-5C2D9898EBEE}"/>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F9A4CBB-685F-A9A1-8B81-2F96B809957A}"/>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4FF24B8-A4B8-4B7E-AA3A-FE4BA14E6524}"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3" name="図 12">
            <a:extLst>
              <a:ext uri="{FF2B5EF4-FFF2-40B4-BE49-F238E27FC236}">
                <a16:creationId xmlns:a16="http://schemas.microsoft.com/office/drawing/2014/main" id="{315BC0B8-EDFD-2EC2-7AE4-7B8977540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BC2BF063-1AB4-E768-3856-146E28A5B241}"/>
              </a:ext>
            </a:extLst>
          </p:cNvPr>
          <p:cNvSpPr txBox="1"/>
          <p:nvPr/>
        </p:nvSpPr>
        <p:spPr>
          <a:xfrm>
            <a:off x="107504" y="845918"/>
            <a:ext cx="8935094" cy="727571"/>
          </a:xfrm>
          <a:prstGeom prst="rect">
            <a:avLst/>
          </a:prstGeom>
          <a:noFill/>
        </p:spPr>
        <p:txBody>
          <a:bodyPr wrap="square" rtlCol="0">
            <a:spAutoFit/>
          </a:bodyPr>
          <a:lstStyle/>
          <a:p>
            <a:pPr marL="0" marR="0" lvl="0" indent="0" algn="l" defTabSz="457200" rtl="0" eaLnBrk="1" fontAlgn="auto" latinLnBrk="0" hangingPunct="1">
              <a:lnSpc>
                <a:spcPct val="123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次の街の絵の中で、税金を使ってつくられたり、運営されたりしている施設はどれでしょう？</a:t>
            </a:r>
            <a:r>
              <a:rPr kumimoji="1" lang="ja-JP" altLang="en-US" sz="1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四角の中の文字</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を選んでみよう！  </a:t>
            </a:r>
          </a:p>
        </p:txBody>
      </p:sp>
      <p:sp>
        <p:nvSpPr>
          <p:cNvPr id="17" name="Text Box 12">
            <a:extLst>
              <a:ext uri="{FF2B5EF4-FFF2-40B4-BE49-F238E27FC236}">
                <a16:creationId xmlns:a16="http://schemas.microsoft.com/office/drawing/2014/main" id="{378EAFB9-3141-6D43-46BA-F817BB757BC7}"/>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19" name="正方形/長方形 18">
            <a:extLst>
              <a:ext uri="{FF2B5EF4-FFF2-40B4-BE49-F238E27FC236}">
                <a16:creationId xmlns:a16="http://schemas.microsoft.com/office/drawing/2014/main" id="{D7679277-6092-A3C7-949F-852EC7148B64}"/>
              </a:ext>
            </a:extLst>
          </p:cNvPr>
          <p:cNvSpPr/>
          <p:nvPr/>
        </p:nvSpPr>
        <p:spPr>
          <a:xfrm>
            <a:off x="2482746" y="1959686"/>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会社</a:t>
            </a:r>
            <a:endParaRPr kumimoji="1"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2" name="正方形/長方形 21">
            <a:extLst>
              <a:ext uri="{FF2B5EF4-FFF2-40B4-BE49-F238E27FC236}">
                <a16:creationId xmlns:a16="http://schemas.microsoft.com/office/drawing/2014/main" id="{4DE1C01A-E248-F75F-CD5A-8F7C35FBB53A}"/>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銀行</a:t>
            </a:r>
          </a:p>
        </p:txBody>
      </p:sp>
      <p:sp>
        <p:nvSpPr>
          <p:cNvPr id="20" name="正方形/長方形 19">
            <a:extLst>
              <a:ext uri="{FF2B5EF4-FFF2-40B4-BE49-F238E27FC236}">
                <a16:creationId xmlns:a16="http://schemas.microsoft.com/office/drawing/2014/main" id="{3762CB1D-0FD4-6F48-6894-D04E3E0F8281}"/>
              </a:ext>
            </a:extLst>
          </p:cNvPr>
          <p:cNvSpPr/>
          <p:nvPr/>
        </p:nvSpPr>
        <p:spPr>
          <a:xfrm>
            <a:off x="6964217" y="2265958"/>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ごみ処理場</a:t>
            </a:r>
          </a:p>
        </p:txBody>
      </p:sp>
      <p:sp>
        <p:nvSpPr>
          <p:cNvPr id="23" name="正方形/長方形 22">
            <a:extLst>
              <a:ext uri="{FF2B5EF4-FFF2-40B4-BE49-F238E27FC236}">
                <a16:creationId xmlns:a16="http://schemas.microsoft.com/office/drawing/2014/main" id="{9B7741CE-5799-43AC-CA42-B412E86150FA}"/>
              </a:ext>
            </a:extLst>
          </p:cNvPr>
          <p:cNvSpPr/>
          <p:nvPr/>
        </p:nvSpPr>
        <p:spPr>
          <a:xfrm>
            <a:off x="408710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公園</a:t>
            </a:r>
          </a:p>
        </p:txBody>
      </p:sp>
      <p:sp>
        <p:nvSpPr>
          <p:cNvPr id="24" name="正方形/長方形 23">
            <a:extLst>
              <a:ext uri="{FF2B5EF4-FFF2-40B4-BE49-F238E27FC236}">
                <a16:creationId xmlns:a16="http://schemas.microsoft.com/office/drawing/2014/main" id="{E246F415-E9C0-EA88-2388-89113FF62A27}"/>
              </a:ext>
            </a:extLst>
          </p:cNvPr>
          <p:cNvSpPr/>
          <p:nvPr/>
        </p:nvSpPr>
        <p:spPr>
          <a:xfrm>
            <a:off x="871265" y="2419567"/>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市民病院</a:t>
            </a:r>
          </a:p>
        </p:txBody>
      </p:sp>
      <p:sp>
        <p:nvSpPr>
          <p:cNvPr id="25" name="正方形/長方形 24">
            <a:extLst>
              <a:ext uri="{FF2B5EF4-FFF2-40B4-BE49-F238E27FC236}">
                <a16:creationId xmlns:a16="http://schemas.microsoft.com/office/drawing/2014/main" id="{13DCF08E-C4C7-3D3B-CEE7-B47015EF65CA}"/>
              </a:ext>
            </a:extLst>
          </p:cNvPr>
          <p:cNvSpPr/>
          <p:nvPr/>
        </p:nvSpPr>
        <p:spPr>
          <a:xfrm>
            <a:off x="4055896" y="2844678"/>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小学校</a:t>
            </a:r>
          </a:p>
        </p:txBody>
      </p:sp>
      <p:sp>
        <p:nvSpPr>
          <p:cNvPr id="26" name="正方形/長方形 25">
            <a:extLst>
              <a:ext uri="{FF2B5EF4-FFF2-40B4-BE49-F238E27FC236}">
                <a16:creationId xmlns:a16="http://schemas.microsoft.com/office/drawing/2014/main" id="{50818B6B-A93E-42B2-E63C-7488E08A67F3}"/>
              </a:ext>
            </a:extLst>
          </p:cNvPr>
          <p:cNvSpPr/>
          <p:nvPr/>
        </p:nvSpPr>
        <p:spPr>
          <a:xfrm>
            <a:off x="2595494" y="396793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信号機</a:t>
            </a:r>
          </a:p>
        </p:txBody>
      </p:sp>
      <p:sp>
        <p:nvSpPr>
          <p:cNvPr id="27" name="正方形/長方形 26">
            <a:extLst>
              <a:ext uri="{FF2B5EF4-FFF2-40B4-BE49-F238E27FC236}">
                <a16:creationId xmlns:a16="http://schemas.microsoft.com/office/drawing/2014/main" id="{99010B5A-9F9F-1833-52C3-903CF139F049}"/>
              </a:ext>
            </a:extLst>
          </p:cNvPr>
          <p:cNvSpPr/>
          <p:nvPr/>
        </p:nvSpPr>
        <p:spPr>
          <a:xfrm>
            <a:off x="648562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市役所</a:t>
            </a:r>
          </a:p>
        </p:txBody>
      </p:sp>
      <p:sp>
        <p:nvSpPr>
          <p:cNvPr id="28" name="正方形/長方形 27">
            <a:extLst>
              <a:ext uri="{FF2B5EF4-FFF2-40B4-BE49-F238E27FC236}">
                <a16:creationId xmlns:a16="http://schemas.microsoft.com/office/drawing/2014/main" id="{98D94A43-DEB8-96AB-2410-CAABF8847F43}"/>
              </a:ext>
            </a:extLst>
          </p:cNvPr>
          <p:cNvSpPr/>
          <p:nvPr/>
        </p:nvSpPr>
        <p:spPr>
          <a:xfrm>
            <a:off x="7581918" y="5732661"/>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交番</a:t>
            </a:r>
          </a:p>
        </p:txBody>
      </p:sp>
      <p:sp>
        <p:nvSpPr>
          <p:cNvPr id="30" name="正方形/長方形 29">
            <a:extLst>
              <a:ext uri="{FF2B5EF4-FFF2-40B4-BE49-F238E27FC236}">
                <a16:creationId xmlns:a16="http://schemas.microsoft.com/office/drawing/2014/main" id="{FDB14D34-A401-FB48-FA69-C92984545A9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コンビニ</a:t>
            </a:r>
          </a:p>
        </p:txBody>
      </p:sp>
      <p:sp>
        <p:nvSpPr>
          <p:cNvPr id="31" name="正方形/長方形 30">
            <a:extLst>
              <a:ext uri="{FF2B5EF4-FFF2-40B4-BE49-F238E27FC236}">
                <a16:creationId xmlns:a16="http://schemas.microsoft.com/office/drawing/2014/main" id="{1E7B8363-5B03-96A9-D6FC-FA949C036A39}"/>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レストラン</a:t>
            </a:r>
          </a:p>
        </p:txBody>
      </p:sp>
      <p:sp>
        <p:nvSpPr>
          <p:cNvPr id="2" name="テキスト ボックス 1">
            <a:extLst>
              <a:ext uri="{FF2B5EF4-FFF2-40B4-BE49-F238E27FC236}">
                <a16:creationId xmlns:a16="http://schemas.microsoft.com/office/drawing/2014/main" id="{818B188A-9AAF-0695-5A82-6976FA5F9E94}"/>
              </a:ext>
            </a:extLst>
          </p:cNvPr>
          <p:cNvSpPr txBox="1"/>
          <p:nvPr/>
        </p:nvSpPr>
        <p:spPr>
          <a:xfrm>
            <a:off x="6745652" y="770803"/>
            <a:ext cx="4635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しせつ</a:t>
            </a:r>
          </a:p>
        </p:txBody>
      </p:sp>
      <p:sp>
        <p:nvSpPr>
          <p:cNvPr id="3" name="テキスト ボックス 2">
            <a:extLst>
              <a:ext uri="{FF2B5EF4-FFF2-40B4-BE49-F238E27FC236}">
                <a16:creationId xmlns:a16="http://schemas.microsoft.com/office/drawing/2014/main" id="{FBE6D370-6EE9-CDD8-097A-D993B85A6BE8}"/>
              </a:ext>
            </a:extLst>
          </p:cNvPr>
          <p:cNvSpPr txBox="1"/>
          <p:nvPr/>
        </p:nvSpPr>
        <p:spPr>
          <a:xfrm>
            <a:off x="7093207" y="6393693"/>
            <a:ext cx="1274822" cy="288669"/>
          </a:xfrm>
          <a:prstGeom prst="rect">
            <a:avLst/>
          </a:prstGeom>
          <a:solidFill>
            <a:srgbClr val="F25044"/>
          </a:solidFill>
          <a:effectLst/>
          <a:scene3d>
            <a:camera prst="orthographicFront"/>
            <a:lightRig rig="threePt" dir="t"/>
          </a:scene3d>
          <a:sp3d prstMaterial="metal"/>
        </p:spPr>
        <p:txBody>
          <a:bodyPr wrap="square" rtlCol="0">
            <a:spAutoFit/>
          </a:bodyPr>
          <a:lstStyle/>
          <a:p>
            <a:pPr marL="0" marR="0" lvl="0" indent="0" algn="ctr" defTabSz="457200" rtl="0" eaLnBrk="1" fontAlgn="auto" latinLnBrk="0" hangingPunct="1">
              <a:lnSpc>
                <a:spcPct val="123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全ての答えは </a:t>
            </a:r>
            <a:r>
              <a:rPr kumimoji="1" lang="ja-JP" altLang="en-US" sz="9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 </a:t>
            </a:r>
          </a:p>
        </p:txBody>
      </p:sp>
      <p:sp>
        <p:nvSpPr>
          <p:cNvPr id="4" name="円: 塗りつぶしなし 3">
            <a:extLst>
              <a:ext uri="{FF2B5EF4-FFF2-40B4-BE49-F238E27FC236}">
                <a16:creationId xmlns:a16="http://schemas.microsoft.com/office/drawing/2014/main" id="{239EF921-6AAD-7C9A-B418-69EE3545C12A}"/>
              </a:ext>
            </a:extLst>
          </p:cNvPr>
          <p:cNvSpPr/>
          <p:nvPr/>
        </p:nvSpPr>
        <p:spPr>
          <a:xfrm>
            <a:off x="2749901" y="3234338"/>
            <a:ext cx="674823" cy="674823"/>
          </a:xfrm>
          <a:prstGeom prst="donut">
            <a:avLst>
              <a:gd name="adj" fmla="val 84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円: 塗りつぶしなし 4">
            <a:extLst>
              <a:ext uri="{FF2B5EF4-FFF2-40B4-BE49-F238E27FC236}">
                <a16:creationId xmlns:a16="http://schemas.microsoft.com/office/drawing/2014/main" id="{9AEA9AE0-2D6B-36B4-EFAC-9774FEBD1A1F}"/>
              </a:ext>
            </a:extLst>
          </p:cNvPr>
          <p:cNvSpPr/>
          <p:nvPr/>
        </p:nvSpPr>
        <p:spPr>
          <a:xfrm>
            <a:off x="4055896" y="3570828"/>
            <a:ext cx="975961" cy="975961"/>
          </a:xfrm>
          <a:prstGeom prst="donut">
            <a:avLst>
              <a:gd name="adj" fmla="val 1011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6" name="円: 塗りつぶしなし 5">
            <a:extLst>
              <a:ext uri="{FF2B5EF4-FFF2-40B4-BE49-F238E27FC236}">
                <a16:creationId xmlns:a16="http://schemas.microsoft.com/office/drawing/2014/main" id="{11E86B51-6293-62B9-FB0B-26C0233576AC}"/>
              </a:ext>
            </a:extLst>
          </p:cNvPr>
          <p:cNvSpPr/>
          <p:nvPr/>
        </p:nvSpPr>
        <p:spPr>
          <a:xfrm>
            <a:off x="6204812" y="2396883"/>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8" name="円: 塗りつぶしなし 7">
            <a:extLst>
              <a:ext uri="{FF2B5EF4-FFF2-40B4-BE49-F238E27FC236}">
                <a16:creationId xmlns:a16="http://schemas.microsoft.com/office/drawing/2014/main" id="{63D2A3B2-1229-DE70-B2DB-193CE9A7EF4F}"/>
              </a:ext>
            </a:extLst>
          </p:cNvPr>
          <p:cNvSpPr/>
          <p:nvPr/>
        </p:nvSpPr>
        <p:spPr>
          <a:xfrm>
            <a:off x="4028865" y="4843459"/>
            <a:ext cx="822726" cy="822726"/>
          </a:xfrm>
          <a:prstGeom prst="donut">
            <a:avLst>
              <a:gd name="adj" fmla="val 85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9" name="円: 塗りつぶしなし 8">
            <a:extLst>
              <a:ext uri="{FF2B5EF4-FFF2-40B4-BE49-F238E27FC236}">
                <a16:creationId xmlns:a16="http://schemas.microsoft.com/office/drawing/2014/main" id="{5C8949AC-FD5E-EC28-B33B-8B7BEF5FC5F4}"/>
              </a:ext>
            </a:extLst>
          </p:cNvPr>
          <p:cNvSpPr/>
          <p:nvPr/>
        </p:nvSpPr>
        <p:spPr>
          <a:xfrm>
            <a:off x="7087746" y="3545365"/>
            <a:ext cx="973828" cy="973828"/>
          </a:xfrm>
          <a:prstGeom prst="donut">
            <a:avLst>
              <a:gd name="adj" fmla="val 914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10" name="円: 塗りつぶしなし 9">
            <a:extLst>
              <a:ext uri="{FF2B5EF4-FFF2-40B4-BE49-F238E27FC236}">
                <a16:creationId xmlns:a16="http://schemas.microsoft.com/office/drawing/2014/main" id="{FE3E4BBE-6BE4-CA97-30BE-1953A968873A}"/>
              </a:ext>
            </a:extLst>
          </p:cNvPr>
          <p:cNvSpPr/>
          <p:nvPr/>
        </p:nvSpPr>
        <p:spPr>
          <a:xfrm>
            <a:off x="1482647" y="2943795"/>
            <a:ext cx="674823" cy="674823"/>
          </a:xfrm>
          <a:prstGeom prst="donut">
            <a:avLst>
              <a:gd name="adj" fmla="val 967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12" name="十字形 11">
            <a:extLst>
              <a:ext uri="{FF2B5EF4-FFF2-40B4-BE49-F238E27FC236}">
                <a16:creationId xmlns:a16="http://schemas.microsoft.com/office/drawing/2014/main" id="{9E8A168B-9BFA-45C0-F89B-450D8069D04C}"/>
              </a:ext>
            </a:extLst>
          </p:cNvPr>
          <p:cNvSpPr/>
          <p:nvPr/>
        </p:nvSpPr>
        <p:spPr>
          <a:xfrm rot="18900000">
            <a:off x="2476091" y="2393117"/>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4" name="十字形 13">
            <a:extLst>
              <a:ext uri="{FF2B5EF4-FFF2-40B4-BE49-F238E27FC236}">
                <a16:creationId xmlns:a16="http://schemas.microsoft.com/office/drawing/2014/main" id="{44C9F17A-795B-8DE5-0524-84CD5246F9B6}"/>
              </a:ext>
            </a:extLst>
          </p:cNvPr>
          <p:cNvSpPr/>
          <p:nvPr/>
        </p:nvSpPr>
        <p:spPr>
          <a:xfrm rot="18900000">
            <a:off x="1190786" y="4009326"/>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6" name="十字形 15">
            <a:extLst>
              <a:ext uri="{FF2B5EF4-FFF2-40B4-BE49-F238E27FC236}">
                <a16:creationId xmlns:a16="http://schemas.microsoft.com/office/drawing/2014/main" id="{F4928144-9E69-98B8-E83F-50E41EA54BFF}"/>
              </a:ext>
            </a:extLst>
          </p:cNvPr>
          <p:cNvSpPr/>
          <p:nvPr/>
        </p:nvSpPr>
        <p:spPr>
          <a:xfrm rot="18900000">
            <a:off x="984907" y="4828589"/>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8" name="十字形 17">
            <a:extLst>
              <a:ext uri="{FF2B5EF4-FFF2-40B4-BE49-F238E27FC236}">
                <a16:creationId xmlns:a16="http://schemas.microsoft.com/office/drawing/2014/main" id="{1B0E4614-A927-519D-07C2-F3CADFAC656B}"/>
              </a:ext>
            </a:extLst>
          </p:cNvPr>
          <p:cNvSpPr/>
          <p:nvPr/>
        </p:nvSpPr>
        <p:spPr>
          <a:xfrm rot="18900000">
            <a:off x="6149508" y="3230988"/>
            <a:ext cx="648373" cy="648373"/>
          </a:xfrm>
          <a:prstGeom prst="plus">
            <a:avLst>
              <a:gd name="adj" fmla="val 4286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49" name="動作設定ボタン: 最後に移動 48">
            <a:hlinkClick r:id="" action="ppaction://noaction" highlightClick="1"/>
            <a:extLst>
              <a:ext uri="{FF2B5EF4-FFF2-40B4-BE49-F238E27FC236}">
                <a16:creationId xmlns:a16="http://schemas.microsoft.com/office/drawing/2014/main" id="{E5239D36-95EB-8A4B-39B7-F63FEC42B4CA}"/>
              </a:ext>
            </a:extLst>
          </p:cNvPr>
          <p:cNvSpPr/>
          <p:nvPr/>
        </p:nvSpPr>
        <p:spPr>
          <a:xfrm>
            <a:off x="204180" y="6441036"/>
            <a:ext cx="361841" cy="193982"/>
          </a:xfrm>
          <a:prstGeom prst="actionButtonEnd">
            <a:avLst/>
          </a:prstGeom>
          <a:solidFill>
            <a:schemeClr val="bg1"/>
          </a:solidFill>
          <a:ln w="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0" name="円: 塗りつぶしなし 49">
            <a:extLst>
              <a:ext uri="{FF2B5EF4-FFF2-40B4-BE49-F238E27FC236}">
                <a16:creationId xmlns:a16="http://schemas.microsoft.com/office/drawing/2014/main" id="{EB5EF2E4-246C-CC54-182A-E7BA81FC2305}"/>
              </a:ext>
            </a:extLst>
          </p:cNvPr>
          <p:cNvSpPr/>
          <p:nvPr/>
        </p:nvSpPr>
        <p:spPr>
          <a:xfrm>
            <a:off x="7613549" y="4962152"/>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grpSp>
        <p:nvGrpSpPr>
          <p:cNvPr id="62" name="グループ化 61">
            <a:extLst>
              <a:ext uri="{FF2B5EF4-FFF2-40B4-BE49-F238E27FC236}">
                <a16:creationId xmlns:a16="http://schemas.microsoft.com/office/drawing/2014/main" id="{E3CB4AEB-C86E-A3C5-5C23-58D32095B209}"/>
              </a:ext>
            </a:extLst>
          </p:cNvPr>
          <p:cNvGrpSpPr/>
          <p:nvPr/>
        </p:nvGrpSpPr>
        <p:grpSpPr>
          <a:xfrm>
            <a:off x="988011" y="2396221"/>
            <a:ext cx="7303465" cy="3273068"/>
            <a:chOff x="1137307" y="2545517"/>
            <a:chExt cx="7303465" cy="3273068"/>
          </a:xfrm>
        </p:grpSpPr>
        <p:sp>
          <p:nvSpPr>
            <p:cNvPr id="51" name="円: 塗りつぶしなし 50">
              <a:extLst>
                <a:ext uri="{FF2B5EF4-FFF2-40B4-BE49-F238E27FC236}">
                  <a16:creationId xmlns:a16="http://schemas.microsoft.com/office/drawing/2014/main" id="{9187322E-1AC9-1375-5E8B-E2D8CEE608C0}"/>
                </a:ext>
              </a:extLst>
            </p:cNvPr>
            <p:cNvSpPr/>
            <p:nvPr/>
          </p:nvSpPr>
          <p:spPr>
            <a:xfrm>
              <a:off x="2902301" y="3386738"/>
              <a:ext cx="674823" cy="674823"/>
            </a:xfrm>
            <a:prstGeom prst="donut">
              <a:avLst>
                <a:gd name="adj" fmla="val 84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2" name="円: 塗りつぶしなし 51">
              <a:extLst>
                <a:ext uri="{FF2B5EF4-FFF2-40B4-BE49-F238E27FC236}">
                  <a16:creationId xmlns:a16="http://schemas.microsoft.com/office/drawing/2014/main" id="{22E940B2-CCE7-C0E0-B646-780318A1D05E}"/>
                </a:ext>
              </a:extLst>
            </p:cNvPr>
            <p:cNvSpPr/>
            <p:nvPr/>
          </p:nvSpPr>
          <p:spPr>
            <a:xfrm>
              <a:off x="4208296" y="3723228"/>
              <a:ext cx="975961" cy="975961"/>
            </a:xfrm>
            <a:prstGeom prst="donut">
              <a:avLst>
                <a:gd name="adj" fmla="val 1011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3" name="円: 塗りつぶしなし 52">
              <a:extLst>
                <a:ext uri="{FF2B5EF4-FFF2-40B4-BE49-F238E27FC236}">
                  <a16:creationId xmlns:a16="http://schemas.microsoft.com/office/drawing/2014/main" id="{31AF0FE4-D56C-AD96-0993-E15A7B80C8CD}"/>
                </a:ext>
              </a:extLst>
            </p:cNvPr>
            <p:cNvSpPr/>
            <p:nvPr/>
          </p:nvSpPr>
          <p:spPr>
            <a:xfrm>
              <a:off x="6357212" y="2549283"/>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4" name="円: 塗りつぶしなし 53">
              <a:extLst>
                <a:ext uri="{FF2B5EF4-FFF2-40B4-BE49-F238E27FC236}">
                  <a16:creationId xmlns:a16="http://schemas.microsoft.com/office/drawing/2014/main" id="{A2E8BB21-6EC4-A928-54BA-52038F2E6A8F}"/>
                </a:ext>
              </a:extLst>
            </p:cNvPr>
            <p:cNvSpPr/>
            <p:nvPr/>
          </p:nvSpPr>
          <p:spPr>
            <a:xfrm>
              <a:off x="4181265" y="4995859"/>
              <a:ext cx="822726" cy="822726"/>
            </a:xfrm>
            <a:prstGeom prst="donut">
              <a:avLst>
                <a:gd name="adj" fmla="val 85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5" name="円: 塗りつぶしなし 54">
              <a:extLst>
                <a:ext uri="{FF2B5EF4-FFF2-40B4-BE49-F238E27FC236}">
                  <a16:creationId xmlns:a16="http://schemas.microsoft.com/office/drawing/2014/main" id="{F3E08385-703F-B094-B358-626D1C9459A7}"/>
                </a:ext>
              </a:extLst>
            </p:cNvPr>
            <p:cNvSpPr/>
            <p:nvPr/>
          </p:nvSpPr>
          <p:spPr>
            <a:xfrm>
              <a:off x="7240146" y="3697765"/>
              <a:ext cx="973828" cy="973828"/>
            </a:xfrm>
            <a:prstGeom prst="donut">
              <a:avLst>
                <a:gd name="adj" fmla="val 914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6" name="円: 塗りつぶしなし 55">
              <a:extLst>
                <a:ext uri="{FF2B5EF4-FFF2-40B4-BE49-F238E27FC236}">
                  <a16:creationId xmlns:a16="http://schemas.microsoft.com/office/drawing/2014/main" id="{69B66F32-A5FE-C761-D06E-C918A625DFD7}"/>
                </a:ext>
              </a:extLst>
            </p:cNvPr>
            <p:cNvSpPr/>
            <p:nvPr/>
          </p:nvSpPr>
          <p:spPr>
            <a:xfrm>
              <a:off x="1635047" y="3096195"/>
              <a:ext cx="674823" cy="674823"/>
            </a:xfrm>
            <a:prstGeom prst="donut">
              <a:avLst>
                <a:gd name="adj" fmla="val 967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7" name="十字形 56">
              <a:extLst>
                <a:ext uri="{FF2B5EF4-FFF2-40B4-BE49-F238E27FC236}">
                  <a16:creationId xmlns:a16="http://schemas.microsoft.com/office/drawing/2014/main" id="{FD7BAB05-7A25-8DE9-423F-59C8EFD02D38}"/>
                </a:ext>
              </a:extLst>
            </p:cNvPr>
            <p:cNvSpPr/>
            <p:nvPr/>
          </p:nvSpPr>
          <p:spPr>
            <a:xfrm rot="18900000">
              <a:off x="2628491" y="2545517"/>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8" name="十字形 57">
              <a:extLst>
                <a:ext uri="{FF2B5EF4-FFF2-40B4-BE49-F238E27FC236}">
                  <a16:creationId xmlns:a16="http://schemas.microsoft.com/office/drawing/2014/main" id="{40DDDEF2-B6C4-9167-0B2F-FEE35B548EAA}"/>
                </a:ext>
              </a:extLst>
            </p:cNvPr>
            <p:cNvSpPr/>
            <p:nvPr/>
          </p:nvSpPr>
          <p:spPr>
            <a:xfrm rot="18900000">
              <a:off x="1343186" y="4161726"/>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9" name="十字形 58">
              <a:extLst>
                <a:ext uri="{FF2B5EF4-FFF2-40B4-BE49-F238E27FC236}">
                  <a16:creationId xmlns:a16="http://schemas.microsoft.com/office/drawing/2014/main" id="{83CE9AC0-7864-F206-53F4-B7DDDFB44980}"/>
                </a:ext>
              </a:extLst>
            </p:cNvPr>
            <p:cNvSpPr/>
            <p:nvPr/>
          </p:nvSpPr>
          <p:spPr>
            <a:xfrm rot="18900000">
              <a:off x="1137307" y="4980989"/>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0" name="十字形 59">
              <a:extLst>
                <a:ext uri="{FF2B5EF4-FFF2-40B4-BE49-F238E27FC236}">
                  <a16:creationId xmlns:a16="http://schemas.microsoft.com/office/drawing/2014/main" id="{D3E43681-035A-43CB-69F0-6E3FF9E5CFC2}"/>
                </a:ext>
              </a:extLst>
            </p:cNvPr>
            <p:cNvSpPr/>
            <p:nvPr/>
          </p:nvSpPr>
          <p:spPr>
            <a:xfrm rot="18900000">
              <a:off x="6301908" y="3383388"/>
              <a:ext cx="648373" cy="648373"/>
            </a:xfrm>
            <a:prstGeom prst="plus">
              <a:avLst>
                <a:gd name="adj" fmla="val 4286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1" name="円: 塗りつぶしなし 60">
              <a:extLst>
                <a:ext uri="{FF2B5EF4-FFF2-40B4-BE49-F238E27FC236}">
                  <a16:creationId xmlns:a16="http://schemas.microsoft.com/office/drawing/2014/main" id="{D0006353-171D-864B-52F1-1309D39DCE0D}"/>
                </a:ext>
              </a:extLst>
            </p:cNvPr>
            <p:cNvSpPr/>
            <p:nvPr/>
          </p:nvSpPr>
          <p:spPr>
            <a:xfrm>
              <a:off x="7765949" y="5114552"/>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grpSp>
    </p:spTree>
    <p:extLst>
      <p:ext uri="{BB962C8B-B14F-4D97-AF65-F5344CB8AC3E}">
        <p14:creationId xmlns:p14="http://schemas.microsoft.com/office/powerpoint/2010/main" val="10899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3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3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3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0"/>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3"/>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84" restart="whenNotActive" fill="hold" evtFilter="cancelBubble" nodeType="interactiveSeq">
                <p:stCondLst>
                  <p:cond evt="onClick" delay="0">
                    <p:tgtEl>
                      <p:spTgt spid="27"/>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89" restart="whenNotActive" fill="hold" evtFilter="cancelBubble" nodeType="interactiveSeq">
                <p:stCondLst>
                  <p:cond evt="onClick" delay="0">
                    <p:tgtEl>
                      <p:spTgt spid="20"/>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94" restart="whenNotActive" fill="hold" evtFilter="cancelBubble" nodeType="interactiveSeq">
                <p:stCondLst>
                  <p:cond evt="onClick" delay="0">
                    <p:tgtEl>
                      <p:spTgt spid="25"/>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99" restart="whenNotActive" fill="hold" evtFilter="cancelBubble" nodeType="interactiveSeq">
                <p:stCondLst>
                  <p:cond evt="onClick" delay="0">
                    <p:tgtEl>
                      <p:spTgt spid="49"/>
                    </p:tgtEl>
                  </p:cond>
                </p:stCondLst>
                <p:endSync evt="end" delay="0">
                  <p:rtn val="all"/>
                </p:endSync>
                <p:childTnLst>
                  <p:par>
                    <p:cTn id="100" fill="hold">
                      <p:stCondLst>
                        <p:cond delay="0"/>
                      </p:stCondLst>
                      <p:childTnLst>
                        <p:par>
                          <p:cTn id="101" fill="hold">
                            <p:stCondLst>
                              <p:cond delay="0"/>
                            </p:stCondLst>
                            <p:childTnLst>
                              <p:par>
                                <p:cTn id="102" presetID="45" presetClass="entr" presetSubtype="0" fill="hold" grpId="0"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anim calcmode="lin" valueType="num">
                                      <p:cBhvr>
                                        <p:cTn id="105" dur="500" fill="hold"/>
                                        <p:tgtEl>
                                          <p:spTgt spid="3"/>
                                        </p:tgtEl>
                                        <p:attrNameLst>
                                          <p:attrName>ppt_w</p:attrName>
                                        </p:attrNameLst>
                                      </p:cBhvr>
                                      <p:tavLst>
                                        <p:tav tm="0" fmla="#ppt_w*sin(2.5*pi*$)">
                                          <p:val>
                                            <p:fltVal val="0"/>
                                          </p:val>
                                        </p:tav>
                                        <p:tav tm="100000">
                                          <p:val>
                                            <p:fltVal val="1"/>
                                          </p:val>
                                        </p:tav>
                                      </p:tavLst>
                                    </p:anim>
                                    <p:anim calcmode="lin" valueType="num">
                                      <p:cBhvr>
                                        <p:cTn id="10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9"/>
                  </p:tgtEl>
                </p:cond>
              </p:nextCondLst>
            </p:seq>
            <p:seq concurrent="1" nextAc="seek">
              <p:cTn id="107" restart="whenNotActive" fill="hold" evtFilter="cancelBubble" nodeType="interactiveSeq">
                <p:stCondLst>
                  <p:cond evt="onClick" delay="0">
                    <p:tgtEl>
                      <p:spTgt spid="28"/>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499"/>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12" restart="whenNotActive" fill="hold" evtFilter="cancelBubble" nodeType="interactiveSeq">
                <p:stCondLst>
                  <p:cond evt="onClick" delay="0">
                    <p:tgtEl>
                      <p:spTgt spid="3"/>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5" grpId="0"/>
      <p:bldP spid="19" grpId="0" animBg="1"/>
      <p:bldP spid="22" grpId="0" animBg="1"/>
      <p:bldP spid="20" grpId="0" animBg="1"/>
      <p:bldP spid="23" grpId="0" animBg="1"/>
      <p:bldP spid="24" grpId="0" animBg="1"/>
      <p:bldP spid="25" grpId="0" animBg="1"/>
      <p:bldP spid="26" grpId="0" animBg="1"/>
      <p:bldP spid="27" grpId="0" animBg="1"/>
      <p:bldP spid="28" grpId="0" animBg="1"/>
      <p:bldP spid="30" grpId="0" animBg="1"/>
      <p:bldP spid="31" grpId="0" animBg="1"/>
      <p:bldP spid="2" grpId="0"/>
      <p:bldP spid="3" grpId="0" animBg="1"/>
      <p:bldP spid="4" grpId="0" animBg="1"/>
      <p:bldP spid="5" grpId="0" animBg="1"/>
      <p:bldP spid="6" grpId="0" animBg="1"/>
      <p:bldP spid="8" grpId="0" animBg="1"/>
      <p:bldP spid="9" grpId="0" animBg="1"/>
      <p:bldP spid="10" grpId="0" animBg="1"/>
      <p:bldP spid="12" grpId="0" animBg="1"/>
      <p:bldP spid="14" grpId="0" animBg="1"/>
      <p:bldP spid="16" grpId="0" animBg="1"/>
      <p:bldP spid="1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8710" y="685224"/>
            <a:ext cx="8776123" cy="135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皆さんは「</a:t>
            </a:r>
            <a:r>
              <a:rPr kumimoji="1" lang="ja-JP" altLang="en-US" sz="24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税金</a:t>
            </a:r>
            <a:r>
              <a:rPr kumimoji="1"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」にどのようなイメージを持っていますか？</a:t>
            </a:r>
            <a:endParaRPr kumimoji="1" lang="en-US" altLang="ja-JP"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わたしたちの身の回りには、国や地方公共団体による「</a:t>
            </a:r>
            <a:r>
              <a:rPr kumimoji="1" lang="ja-JP" altLang="en-US" sz="1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公共サービス</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」や</a:t>
            </a:r>
            <a:endParaRPr kumimoji="1"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公共施設</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」があります。</a:t>
            </a: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grpSp>
        <p:nvGrpSpPr>
          <p:cNvPr id="12" name="グループ化 11">
            <a:extLst>
              <a:ext uri="{FF2B5EF4-FFF2-40B4-BE49-F238E27FC236}">
                <a16:creationId xmlns:a16="http://schemas.microsoft.com/office/drawing/2014/main" id="{25B791AE-AD20-5401-5B98-2B038EE0F404}"/>
              </a:ext>
            </a:extLst>
          </p:cNvPr>
          <p:cNvGrpSpPr/>
          <p:nvPr/>
        </p:nvGrpSpPr>
        <p:grpSpPr>
          <a:xfrm>
            <a:off x="511266" y="2791507"/>
            <a:ext cx="4736596" cy="472822"/>
            <a:chOff x="704970" y="2775753"/>
            <a:chExt cx="4736596" cy="472822"/>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535399" y="2887330"/>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704970" y="2786910"/>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317365" y="2775753"/>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154" y="3394577"/>
            <a:ext cx="1564737" cy="2451890"/>
            <a:chOff x="322217" y="3394577"/>
            <a:chExt cx="1564737" cy="2451890"/>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17" y="4358039"/>
              <a:ext cx="1564737"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ごみ処理費用</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（令和５年度）</a:t>
              </a:r>
              <a:endParaRPr kumimoji="0" lang="en-US" altLang="ja-JP" sz="14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rPr>
                <a:t>2</a:t>
              </a:r>
              <a:r>
                <a:rPr kumimoji="1"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兆</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6,002</a:t>
              </a:r>
              <a:r>
                <a:rPr kumimoji="1" lang="zh-TW"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ja-JP" sz="1400" b="0" i="0" u="none" strike="noStrike" kern="1200" cap="none" spc="0" normalizeH="0" baseline="30000" noProof="0" dirty="0">
                  <a:ln>
                    <a:noFill/>
                  </a:ln>
                  <a:solidFill>
                    <a:prstClr val="black"/>
                  </a:solidFill>
                  <a:effectLst/>
                  <a:uLnTx/>
                  <a:uFillTx/>
                  <a:latin typeface="HGPｺﾞｼｯｸE"/>
                  <a:ea typeface="HGPｺﾞｼｯｸE"/>
                  <a:cs typeface="+mn-cs"/>
                </a:rPr>
                <a:t>※</a:t>
              </a:r>
              <a:r>
                <a:rPr kumimoji="1" lang="ja-JP" altLang="en-US" sz="1400" b="0" i="0" u="none" strike="noStrike" kern="1200" cap="none" spc="0" normalizeH="0" baseline="30000" noProof="0" dirty="0">
                  <a:ln>
                    <a:noFill/>
                  </a:ln>
                  <a:solidFill>
                    <a:prstClr val="black"/>
                  </a:solidFill>
                  <a:effectLst/>
                  <a:uLnTx/>
                  <a:uFillTx/>
                  <a:latin typeface="HGPｺﾞｼｯｸE"/>
                  <a:ea typeface="HGPｺﾞｼｯｸE"/>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国民１人当たり</a:t>
              </a:r>
              <a:endPar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約</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20,910</a:t>
              </a: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89" y="3363719"/>
            <a:ext cx="1600789" cy="2596739"/>
            <a:chOff x="3680089" y="3363719"/>
            <a:chExt cx="1600789" cy="2596739"/>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89" y="4386752"/>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国民医療費の</a:t>
              </a:r>
              <a:endParaRPr kumimoji="1" lang="en-US" altLang="ja-JP" sz="14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zh-TW" sz="1400" b="0" i="0" u="none" strike="noStrike" kern="1200" cap="none" spc="0" normalizeH="0" baseline="0" noProof="0" dirty="0">
                  <a:ln>
                    <a:noFill/>
                  </a:ln>
                  <a:solidFill>
                    <a:prstClr val="black"/>
                  </a:solidFill>
                  <a:effectLst/>
                  <a:uLnTx/>
                  <a:uFillTx/>
                  <a:latin typeface="HGPｺﾞｼｯｸE"/>
                  <a:ea typeface="HGPｺﾞｼｯｸE"/>
                  <a:cs typeface="+mn-cs"/>
                </a:rPr>
                <a:t>1</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7</a:t>
              </a:r>
              <a:r>
                <a:rPr kumimoji="1" lang="zh-TW"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兆</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6,837</a:t>
              </a:r>
              <a:r>
                <a:rPr kumimoji="1" lang="zh-TW"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ja-JP" sz="1400" b="0" i="0" u="none" strike="noStrike" kern="1200" cap="none" spc="0" normalizeH="0" baseline="30000" noProof="0" dirty="0">
                  <a:ln>
                    <a:noFill/>
                  </a:ln>
                  <a:solidFill>
                    <a:prstClr val="black"/>
                  </a:solidFill>
                  <a:effectLst/>
                  <a:uLnTx/>
                  <a:uFillTx/>
                  <a:latin typeface="HGPｺﾞｼｯｸE"/>
                  <a:ea typeface="HGPｺﾞｼｯｸE"/>
                  <a:cs typeface="+mn-cs"/>
                </a:rPr>
                <a:t>※</a:t>
              </a:r>
              <a:r>
                <a:rPr kumimoji="0" lang="ja-JP" altLang="en-US" sz="1400" b="0" i="0" u="none" strike="noStrike" kern="1200" cap="none" spc="0" normalizeH="0" baseline="30000" noProof="0" dirty="0">
                  <a:ln>
                    <a:noFill/>
                  </a:ln>
                  <a:solidFill>
                    <a:prstClr val="black"/>
                  </a:solidFill>
                  <a:effectLst/>
                  <a:uLnTx/>
                  <a:uFillTx/>
                  <a:latin typeface="HGPｺﾞｼｯｸE"/>
                  <a:ea typeface="HGPｺﾞｼｯｸE"/>
                  <a:cs typeface="+mn-cs"/>
                </a:rPr>
                <a:t>３</a:t>
              </a:r>
              <a:endParaRPr kumimoji="1" lang="ja-JP" altLang="en-US" sz="1400" b="0" i="0" u="none" strike="noStrike" kern="1200" cap="none" spc="0" normalizeH="0" baseline="3000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国民１人当たり</a:t>
              </a:r>
              <a:endPar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約</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141,530</a:t>
              </a: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3973289" y="3363719"/>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3" y="4298102"/>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7622" y="4594285"/>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271133" y="3498585"/>
            <a:ext cx="1647459" cy="2347882"/>
            <a:chOff x="1940332" y="3498585"/>
            <a:chExt cx="1647459" cy="2347882"/>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40332" y="4358039"/>
              <a:ext cx="164745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警察費・消防費</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（令和５年度）</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zh-TW" sz="1600" b="0" i="0" u="none" strike="noStrike" kern="1200" cap="none" spc="0" normalizeH="0" baseline="0" noProof="0" dirty="0">
                  <a:ln>
                    <a:noFill/>
                  </a:ln>
                  <a:solidFill>
                    <a:srgbClr val="000000"/>
                  </a:solidFill>
                  <a:effectLst/>
                  <a:uLnTx/>
                  <a:uFillTx/>
                  <a:latin typeface="HGPｺﾞｼｯｸE"/>
                  <a:ea typeface="HGPｺﾞｼｯｸE"/>
                  <a:cs typeface="+mn-cs"/>
                </a:rPr>
                <a:t>5</a:t>
              </a: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兆</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4,456</a:t>
              </a:r>
              <a:r>
                <a:rPr kumimoji="1" lang="zh-TW"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ja-JP" sz="1600" b="0" i="0" u="none" strike="noStrike" kern="1200" cap="none" spc="0" normalizeH="0" baseline="30000" noProof="0" dirty="0">
                  <a:ln>
                    <a:noFill/>
                  </a:ln>
                  <a:solidFill>
                    <a:prstClr val="black"/>
                  </a:solidFill>
                  <a:effectLst/>
                  <a:uLnTx/>
                  <a:uFillTx/>
                  <a:latin typeface="HGPｺﾞｼｯｸE"/>
                  <a:ea typeface="HGPｺﾞｼｯｸE"/>
                  <a:cs typeface="+mn-cs"/>
                </a:rPr>
                <a:t>※</a:t>
              </a:r>
              <a:r>
                <a:rPr kumimoji="1" lang="ja-JP" altLang="en-US" sz="1600" b="0" i="0" u="none" strike="noStrike" kern="1200" cap="none" spc="0" normalizeH="0" baseline="30000" noProof="0" dirty="0">
                  <a:ln>
                    <a:noFill/>
                  </a:ln>
                  <a:solidFill>
                    <a:prstClr val="black"/>
                  </a:solidFill>
                  <a:effectLst/>
                  <a:uLnTx/>
                  <a:uFillTx/>
                  <a:latin typeface="HGPｺﾞｼｯｸE"/>
                  <a:ea typeface="HGPｺﾞｼｯｸE"/>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国民１人当たり</a:t>
              </a:r>
              <a:endPar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約</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43,792</a:t>
              </a: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48" name="グループ化 47">
            <a:extLst>
              <a:ext uri="{FF2B5EF4-FFF2-40B4-BE49-F238E27FC236}">
                <a16:creationId xmlns:a16="http://schemas.microsoft.com/office/drawing/2014/main" id="{E9957EDC-BC4D-72A4-3AC6-A21C10035DEF}"/>
              </a:ext>
            </a:extLst>
          </p:cNvPr>
          <p:cNvGrpSpPr/>
          <p:nvPr/>
        </p:nvGrpSpPr>
        <p:grpSpPr>
          <a:xfrm>
            <a:off x="5457554" y="2613228"/>
            <a:ext cx="3507057" cy="3713140"/>
            <a:chOff x="5457554" y="2613228"/>
            <a:chExt cx="3507057" cy="3713140"/>
          </a:xfrm>
        </p:grpSpPr>
        <p:grpSp>
          <p:nvGrpSpPr>
            <p:cNvPr id="47" name="グループ化 46">
              <a:extLst>
                <a:ext uri="{FF2B5EF4-FFF2-40B4-BE49-F238E27FC236}">
                  <a16:creationId xmlns:a16="http://schemas.microsoft.com/office/drawing/2014/main" id="{980EEB22-51FA-D2B4-6A8B-3B5CD58F8256}"/>
                </a:ext>
              </a:extLst>
            </p:cNvPr>
            <p:cNvGrpSpPr/>
            <p:nvPr/>
          </p:nvGrpSpPr>
          <p:grpSpPr>
            <a:xfrm>
              <a:off x="5457554" y="2613228"/>
              <a:ext cx="3507057" cy="3713140"/>
              <a:chOff x="5457554" y="2613228"/>
              <a:chExt cx="3507057" cy="3713140"/>
            </a:xfrm>
          </p:grpSpPr>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5897699" y="2699863"/>
                <a:ext cx="2753272" cy="593836"/>
                <a:chOff x="6197078" y="2684109"/>
                <a:chExt cx="2753272" cy="593836"/>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688791" y="2730936"/>
                  <a:ext cx="1261559"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197078" y="278691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18070" y="2684109"/>
                  <a:ext cx="9428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こうきょうしせつ</a:t>
                  </a:r>
                </a:p>
              </p:txBody>
            </p:sp>
          </p:grpSp>
          <p:grpSp>
            <p:nvGrpSpPr>
              <p:cNvPr id="46" name="グループ化 45">
                <a:extLst>
                  <a:ext uri="{FF2B5EF4-FFF2-40B4-BE49-F238E27FC236}">
                    <a16:creationId xmlns:a16="http://schemas.microsoft.com/office/drawing/2014/main" id="{73D4C4B7-A5AA-CBFA-013D-C906030084CF}"/>
                  </a:ext>
                </a:extLst>
              </p:cNvPr>
              <p:cNvGrpSpPr/>
              <p:nvPr/>
            </p:nvGrpSpPr>
            <p:grpSpPr>
              <a:xfrm>
                <a:off x="5490275" y="3385141"/>
                <a:ext cx="3430185" cy="2526669"/>
                <a:chOff x="5490275" y="3385141"/>
                <a:chExt cx="3430185" cy="2526669"/>
              </a:xfrm>
            </p:grpSpPr>
            <p:grpSp>
              <p:nvGrpSpPr>
                <p:cNvPr id="27" name="グループ化 26">
                  <a:extLst>
                    <a:ext uri="{FF2B5EF4-FFF2-40B4-BE49-F238E27FC236}">
                      <a16:creationId xmlns:a16="http://schemas.microsoft.com/office/drawing/2014/main" id="{6843FAA4-4670-3824-3B5B-04DDED409FC0}"/>
                    </a:ext>
                  </a:extLst>
                </p:cNvPr>
                <p:cNvGrpSpPr/>
                <p:nvPr/>
              </p:nvGrpSpPr>
              <p:grpSpPr>
                <a:xfrm>
                  <a:off x="5490275" y="3385141"/>
                  <a:ext cx="1671436" cy="2062009"/>
                  <a:chOff x="5490275" y="3385141"/>
                  <a:chExt cx="1671436" cy="2062009"/>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90275" y="4407424"/>
                    <a:ext cx="16714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道路整備事業費</a:t>
                    </a:r>
                    <a:endParaRPr kumimoji="1" lang="en-US" altLang="zh-TW"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（令和</a:t>
                    </a: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７</a:t>
                    </a:r>
                    <a:r>
                      <a:rPr kumimoji="1" lang="zh-TW"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1</a:t>
                    </a:r>
                    <a:r>
                      <a:rPr kumimoji="1" lang="zh-TW"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兆</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6,721</a:t>
                    </a: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億円</a:t>
                    </a:r>
                    <a:r>
                      <a:rPr kumimoji="1" lang="en-US" altLang="ja-JP" sz="1600" b="0" i="0" u="none" strike="noStrike" kern="1200" cap="none" spc="0" normalizeH="0" baseline="30000" noProof="0" dirty="0">
                        <a:ln>
                          <a:noFill/>
                        </a:ln>
                        <a:solidFill>
                          <a:srgbClr val="000000"/>
                        </a:solidFill>
                        <a:effectLst/>
                        <a:uLnTx/>
                        <a:uFillTx/>
                        <a:latin typeface="HGPｺﾞｼｯｸE"/>
                        <a:ea typeface="HGPｺﾞｼｯｸE"/>
                        <a:cs typeface="+mn-cs"/>
                      </a:rPr>
                      <a:t>※</a:t>
                    </a:r>
                    <a:r>
                      <a:rPr kumimoji="0" lang="ja-JP" altLang="en-US" sz="1600" b="0" i="0" u="none" strike="noStrike" kern="1200" cap="none" spc="0" normalizeH="0" baseline="30000" noProof="0" dirty="0">
                        <a:ln>
                          <a:noFill/>
                        </a:ln>
                        <a:solidFill>
                          <a:srgbClr val="000000"/>
                        </a:solidFill>
                        <a:effectLst/>
                        <a:uLnTx/>
                        <a:uFillTx/>
                        <a:latin typeface="HGPｺﾞｼｯｸE"/>
                        <a:ea typeface="HGPｺﾞｼｯｸE"/>
                        <a:cs typeface="+mn-cs"/>
                      </a:rPr>
                      <a:t>４</a:t>
                    </a:r>
                    <a:endParaRPr kumimoji="1" lang="zh-TW" altLang="en-US" sz="1600" b="0" i="0" u="none" strike="noStrike" kern="1200" cap="none" spc="0" normalizeH="0" baseline="30000" noProof="0" dirty="0">
                      <a:ln>
                        <a:noFill/>
                      </a:ln>
                      <a:solidFill>
                        <a:srgbClr val="000000"/>
                      </a:solidFill>
                      <a:effectLst/>
                      <a:uLnTx/>
                      <a:uFillTx/>
                      <a:latin typeface="HGPｺﾞｼｯｸE"/>
                      <a:ea typeface="HGPｺﾞｼｯｸE"/>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10504" y="3502941"/>
                  <a:ext cx="1709956" cy="2408869"/>
                  <a:chOff x="7210504" y="3502941"/>
                  <a:chExt cx="1709956" cy="2408869"/>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10504" y="4423382"/>
                    <a:ext cx="1709956"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校舎・体育館</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などの建設費用</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zh-TW" sz="1600" b="0" i="0" u="none" strike="noStrike" kern="1200" cap="none" spc="0" normalizeH="0" baseline="0" noProof="0" dirty="0">
                        <a:ln>
                          <a:noFill/>
                        </a:ln>
                        <a:solidFill>
                          <a:prstClr val="black"/>
                        </a:solidFill>
                        <a:effectLst/>
                        <a:uLnTx/>
                        <a:uFillTx/>
                        <a:latin typeface="HGPｺﾞｼｯｸE"/>
                        <a:ea typeface="HGPｺﾞｼｯｸE"/>
                        <a:cs typeface="+mn-cs"/>
                      </a:rPr>
                      <a:t>7</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36</a:t>
                    </a:r>
                    <a:r>
                      <a:rPr kumimoji="1" lang="zh-TW"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zh-TW" sz="1600" b="0" i="0" u="none" strike="noStrike" kern="1200" cap="none" spc="0" normalizeH="0" baseline="30000" noProof="0" dirty="0">
                        <a:ln>
                          <a:noFill/>
                        </a:ln>
                        <a:solidFill>
                          <a:srgbClr val="000000"/>
                        </a:solidFill>
                        <a:effectLst/>
                        <a:uLnTx/>
                        <a:uFillTx/>
                        <a:latin typeface="HGPｺﾞｼｯｸE"/>
                        <a:ea typeface="HGPｺﾞｼｯｸE"/>
                        <a:cs typeface="+mn-cs"/>
                      </a:rPr>
                      <a:t>※</a:t>
                    </a:r>
                    <a:r>
                      <a:rPr kumimoji="1" lang="ja-JP" altLang="en-US" sz="1600" b="0" i="0" u="none" strike="noStrike" kern="1200" cap="none" spc="0" normalizeH="0" baseline="30000" noProof="0" dirty="0">
                        <a:ln>
                          <a:noFill/>
                        </a:ln>
                        <a:solidFill>
                          <a:srgbClr val="000000"/>
                        </a:solidFill>
                        <a:effectLst/>
                        <a:uLnTx/>
                        <a:uFillTx/>
                        <a:latin typeface="HGPｺﾞｼｯｸE"/>
                        <a:ea typeface="HGPｺﾞｼｯｸE"/>
                        <a:cs typeface="+mn-cs"/>
                      </a:rPr>
                      <a:t>５</a:t>
                    </a: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grpSp>
        <p:nvGrpSpPr>
          <p:cNvPr id="36" name="グループ化 35">
            <a:extLst>
              <a:ext uri="{FF2B5EF4-FFF2-40B4-BE49-F238E27FC236}">
                <a16:creationId xmlns:a16="http://schemas.microsoft.com/office/drawing/2014/main" id="{3984CE52-6B77-147E-CD0D-FF1C6B48BFFE}"/>
              </a:ext>
            </a:extLst>
          </p:cNvPr>
          <p:cNvGrpSpPr/>
          <p:nvPr/>
        </p:nvGrpSpPr>
        <p:grpSpPr>
          <a:xfrm>
            <a:off x="252000" y="6371985"/>
            <a:ext cx="6587998" cy="288008"/>
            <a:chOff x="109010" y="6284226"/>
            <a:chExt cx="5087144" cy="178403"/>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284226"/>
              <a:ext cx="2223891" cy="1784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１・２　出所：総務省「令和７年版地方財政白書」　　　</a:t>
              </a:r>
              <a:endPar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３　出所：厚生労働省「令和４（</a:t>
              </a: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2022</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2277300" y="6284230"/>
              <a:ext cx="2918854" cy="178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４・５　出所：財務省</a:t>
              </a: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令和７年度予算及び財政投融資計画の説明（予算修正後）」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52"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「税金」</a:t>
            </a:r>
            <a:r>
              <a:rPr kumimoji="0" lang="ja-JP" altLang="en-US" sz="2800" b="0" i="0" u="none" strike="noStrike" kern="0" cap="none" spc="-100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　</a:t>
            </a:r>
            <a:r>
              <a:rPr kumimoji="0" lang="ja-JP" altLang="en-US" sz="1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により賄われています。</a:t>
            </a:r>
            <a:endParaRPr kumimoji="0"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22297" y="156142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00372" y="2708711"/>
            <a:ext cx="6399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280881" y="122397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こうきょう</a:t>
            </a:r>
          </a:p>
        </p:txBody>
      </p:sp>
    </p:spTree>
    <p:extLst>
      <p:ext uri="{BB962C8B-B14F-4D97-AF65-F5344CB8AC3E}">
        <p14:creationId xmlns:p14="http://schemas.microsoft.com/office/powerpoint/2010/main" val="10172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493840"/>
            <a:ext cx="723380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動画で学ぼう</a:t>
            </a:r>
            <a:r>
              <a:rPr kumimoji="0"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a:t>
            </a:r>
            <a:r>
              <a:rPr kumimoji="1"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「税の学習コーナー」　</a:t>
            </a:r>
            <a:r>
              <a:rPr kumimoji="0" lang="en-US" altLang="ja-JP" sz="1100" b="0" i="0" u="none" strike="noStrike" kern="1200" cap="none" spc="0" normalizeH="0" baseline="0" noProof="0" dirty="0">
                <a:ln>
                  <a:noFill/>
                </a:ln>
                <a:solidFill>
                  <a:prstClr val="black"/>
                </a:solidFill>
                <a:effectLst/>
                <a:uLnTx/>
                <a:uFillTx/>
                <a:latin typeface="Arial"/>
                <a:ea typeface="HGPｺﾞｼｯｸE"/>
                <a:cs typeface="+mn-cs"/>
                <a:hlinkClick r:id="rId2">
                  <a:extLst>
                    <a:ext uri="{A12FA001-AC4F-418D-AE19-62706E023703}">
                      <ahyp:hlinkClr xmlns:ahyp="http://schemas.microsoft.com/office/drawing/2018/hyperlinkcolor" val="tx"/>
                    </a:ext>
                  </a:extLst>
                </a:hlinkClick>
              </a:rPr>
              <a:t>https://www.nta.go.jp/taxes/kids/video/index.htm#anime</a:t>
            </a:r>
            <a:r>
              <a:rPr kumimoji="0" lang="en-US" altLang="ja-JP" sz="1100" b="0" i="0" u="none" strike="noStrike" kern="1200" cap="none" spc="0" normalizeH="0" baseline="0" noProof="0" dirty="0">
                <a:ln>
                  <a:noFill/>
                </a:ln>
                <a:solidFill>
                  <a:prstClr val="black"/>
                </a:solidFill>
                <a:effectLst/>
                <a:uLnTx/>
                <a:uFillTx/>
                <a:latin typeface="Arial"/>
                <a:ea typeface="HGPｺﾞｼｯｸE"/>
                <a:cs typeface="+mn-cs"/>
              </a:rPr>
              <a:t> </a:t>
            </a:r>
            <a:endParaRPr kumimoji="0"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55" b="0" i="0" u="none" strike="noStrike" kern="1200" cap="none" spc="0" normalizeH="0" baseline="0" noProof="0" dirty="0">
                <a:ln>
                  <a:noFill/>
                </a:ln>
                <a:solidFill>
                  <a:prstClr val="black"/>
                </a:solidFill>
                <a:effectLst/>
                <a:uLnTx/>
                <a:uFillTx/>
                <a:latin typeface="Arial"/>
                <a:ea typeface="HGPｺﾞｼｯｸE"/>
                <a:cs typeface="+mn-cs"/>
              </a:rPr>
              <a:t>※</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出所：</a:t>
            </a:r>
            <a:r>
              <a:rPr kumimoji="0" lang="zh-TW" altLang="en-US" sz="855" b="0" i="0" u="none" strike="noStrike" kern="1200" cap="none" spc="0" normalizeH="0" baseline="0" noProof="0" dirty="0">
                <a:ln>
                  <a:noFill/>
                </a:ln>
                <a:solidFill>
                  <a:prstClr val="black"/>
                </a:solidFill>
                <a:effectLst/>
                <a:uLnTx/>
                <a:uFillTx/>
                <a:latin typeface="Arial"/>
                <a:ea typeface="HGPｺﾞｼｯｸE"/>
                <a:cs typeface="+mn-cs"/>
              </a:rPr>
              <a:t>文部科学省「令和</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５</a:t>
            </a:r>
            <a:r>
              <a:rPr kumimoji="0" lang="zh-TW" altLang="en-US" sz="855" b="0" i="0" u="none" strike="noStrike" kern="1200" cap="none" spc="0" normalizeH="0" baseline="0" noProof="0" dirty="0">
                <a:ln>
                  <a:noFill/>
                </a:ln>
                <a:solidFill>
                  <a:prstClr val="black"/>
                </a:solidFill>
                <a:effectLst/>
                <a:uLnTx/>
                <a:uFillTx/>
                <a:latin typeface="Arial"/>
                <a:ea typeface="HGPｺﾞｼｯｸE"/>
                <a:cs typeface="+mn-cs"/>
              </a:rPr>
              <a:t>年度地方教育費調査（令和</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４</a:t>
            </a:r>
            <a:r>
              <a:rPr kumimoji="0" lang="zh-TW" altLang="en-US" sz="855" b="0" i="0" u="none" strike="noStrike" kern="1200" cap="none" spc="0" normalizeH="0" baseline="0" noProof="0" dirty="0">
                <a:ln>
                  <a:noFill/>
                </a:ln>
                <a:solidFill>
                  <a:prstClr val="black"/>
                </a:solidFill>
                <a:effectLst/>
                <a:uLnTx/>
                <a:uFillTx/>
                <a:latin typeface="Arial"/>
                <a:ea typeface="HGPｺﾞｼｯｸE"/>
                <a:cs typeface="+mn-cs"/>
              </a:rPr>
              <a:t>会計年度）」</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　　　</a:t>
            </a:r>
            <a:endParaRPr kumimoji="0" lang="en-US" altLang="ja-JP" sz="855" b="0" i="0" u="none" strike="noStrike" kern="1200" cap="none" spc="0" normalizeH="0" baseline="0" noProof="0" dirty="0">
              <a:ln>
                <a:noFill/>
              </a:ln>
              <a:solidFill>
                <a:prstClr val="black"/>
              </a:solidFill>
              <a:effectLst/>
              <a:uLnTx/>
              <a:uFillTx/>
              <a:latin typeface="Arial"/>
              <a:ea typeface="HGPｺﾞｼｯｸE"/>
              <a:cs typeface="+mn-cs"/>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94849" y="2190893"/>
            <a:ext cx="1297005"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（全国平均）</a:t>
            </a: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700"/>
              </a:spcAft>
              <a:buClrTx/>
              <a:buSzTx/>
              <a:buFontTx/>
              <a:buNone/>
              <a:tabLst/>
              <a:defRPr/>
            </a:pP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約</a:t>
            </a:r>
            <a:r>
              <a:rPr kumimoji="1" lang="en-US" altLang="ja-JP" sz="26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1,127,000</a:t>
            </a: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zh-TW" altLang="en-US" sz="22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700"/>
              </a:spcAft>
              <a:buClrTx/>
              <a:buSzTx/>
              <a:buFontTx/>
              <a:buNone/>
              <a:tabLst/>
              <a:defRPr/>
            </a:pP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約</a:t>
            </a:r>
            <a:r>
              <a:rPr kumimoji="1" lang="en-US" altLang="ja-JP" sz="26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1,086,000</a:t>
            </a: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zh-TW" altLang="en-US" sz="22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18" name="グループ化 17">
            <a:extLst>
              <a:ext uri="{FF2B5EF4-FFF2-40B4-BE49-F238E27FC236}">
                <a16:creationId xmlns:a16="http://schemas.microsoft.com/office/drawing/2014/main" id="{52EA6CC7-E180-399F-8206-C6204CE6FD6B}"/>
              </a:ext>
            </a:extLst>
          </p:cNvPr>
          <p:cNvGrpSpPr/>
          <p:nvPr/>
        </p:nvGrpSpPr>
        <p:grpSpPr>
          <a:xfrm>
            <a:off x="532986" y="1981173"/>
            <a:ext cx="8099067" cy="3270198"/>
            <a:chOff x="532986" y="1981173"/>
            <a:chExt cx="8099067" cy="3270198"/>
          </a:xfrm>
        </p:grpSpPr>
        <p:grpSp>
          <p:nvGrpSpPr>
            <p:cNvPr id="17" name="グループ化 16">
              <a:extLst>
                <a:ext uri="{FF2B5EF4-FFF2-40B4-BE49-F238E27FC236}">
                  <a16:creationId xmlns:a16="http://schemas.microsoft.com/office/drawing/2014/main" id="{FAF63DB6-1232-CD61-B270-2550B16A2ADE}"/>
                </a:ext>
              </a:extLst>
            </p:cNvPr>
            <p:cNvGrpSpPr/>
            <p:nvPr/>
          </p:nvGrpSpPr>
          <p:grpSpPr>
            <a:xfrm>
              <a:off x="6384206" y="1981173"/>
              <a:ext cx="2247847" cy="3269614"/>
              <a:chOff x="6384206" y="1981173"/>
              <a:chExt cx="2247847" cy="3269614"/>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高校生</a:t>
                </a:r>
                <a:r>
                  <a:rPr kumimoji="0"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（全日制）</a:t>
                </a:r>
                <a:endPar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6" name="グループ化 15">
              <a:extLst>
                <a:ext uri="{FF2B5EF4-FFF2-40B4-BE49-F238E27FC236}">
                  <a16:creationId xmlns:a16="http://schemas.microsoft.com/office/drawing/2014/main" id="{86187E32-7369-18D1-411E-677B75080AEF}"/>
                </a:ext>
              </a:extLst>
            </p:cNvPr>
            <p:cNvGrpSpPr/>
            <p:nvPr/>
          </p:nvGrpSpPr>
          <p:grpSpPr>
            <a:xfrm>
              <a:off x="3458596" y="2343882"/>
              <a:ext cx="2247847" cy="2907489"/>
              <a:chOff x="3458596" y="2343882"/>
              <a:chExt cx="2247847" cy="2907489"/>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中学生</a:t>
                </a:r>
              </a:p>
            </p:txBody>
          </p:sp>
        </p:grpSp>
        <p:grpSp>
          <p:nvGrpSpPr>
            <p:cNvPr id="14" name="グループ化 13">
              <a:extLst>
                <a:ext uri="{FF2B5EF4-FFF2-40B4-BE49-F238E27FC236}">
                  <a16:creationId xmlns:a16="http://schemas.microsoft.com/office/drawing/2014/main" id="{BE3129DB-471D-1BFC-F14D-CDF44DE80B5E}"/>
                </a:ext>
              </a:extLst>
            </p:cNvPr>
            <p:cNvGrpSpPr/>
            <p:nvPr/>
          </p:nvGrpSpPr>
          <p:grpSpPr>
            <a:xfrm>
              <a:off x="532986" y="2841735"/>
              <a:ext cx="2247847" cy="2409636"/>
              <a:chOff x="532986" y="2841735"/>
              <a:chExt cx="2247847" cy="2409636"/>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小学生</a:t>
                </a:r>
              </a:p>
            </p:txBody>
          </p:sp>
        </p:grpSp>
      </p:gr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700"/>
              </a:spcAft>
              <a:buClrTx/>
              <a:buSzTx/>
              <a:buFontTx/>
              <a:buNone/>
              <a:tabLst/>
              <a:defRPr/>
            </a:pP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約</a:t>
            </a:r>
            <a:r>
              <a:rPr kumimoji="1" lang="en-US" altLang="ja-JP" sz="26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941,000</a:t>
            </a: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zh-TW" altLang="en-US" sz="22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black">
          <a:xfrm>
            <a:off x="193201" y="910996"/>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公立学校の児童・生徒一人当たりの公費負担額 </a:t>
            </a:r>
            <a:r>
              <a:rPr kumimoji="1" lang="ja-JP" altLang="en-US" sz="16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（令和４年度）</a:t>
            </a: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普段通っている学校で使う用品や施設のほか、教科書の無償配付などにも、</a:t>
            </a:r>
            <a:endParaRPr kumimoji="1" lang="en-US" altLang="ja-JP" sz="1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25671"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AB1515"/>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AB1515"/>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AB1515"/>
                  </a:solidFill>
                  <a:effectLst/>
                  <a:uLnTx/>
                  <a:uFillTx/>
                  <a:latin typeface="Arial"/>
                  <a:ea typeface="HGPｺﾞｼｯｸE"/>
                  <a:cs typeface="+mn-cs"/>
                </a:rPr>
                <a:t>くわしく</a:t>
              </a:r>
            </a:p>
          </p:txBody>
        </p:sp>
      </p:gr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30955"/>
            <a:ext cx="4635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しせつ</a:t>
            </a:r>
          </a:p>
        </p:txBody>
      </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2234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ふたん</a:t>
            </a:r>
          </a:p>
        </p:txBody>
      </p:sp>
      <p:sp>
        <p:nvSpPr>
          <p:cNvPr id="32" name="テキスト ボックス 31">
            <a:extLst>
              <a:ext uri="{FF2B5EF4-FFF2-40B4-BE49-F238E27FC236}">
                <a16:creationId xmlns:a16="http://schemas.microsoft.com/office/drawing/2014/main" id="{F5426AE3-61ED-4FA4-8F61-D7FD498E452B}"/>
              </a:ext>
            </a:extLst>
          </p:cNvPr>
          <p:cNvSpPr txBox="1"/>
          <p:nvPr/>
        </p:nvSpPr>
        <p:spPr>
          <a:xfrm>
            <a:off x="5338363" y="1219777"/>
            <a:ext cx="5164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むしょう</a:t>
            </a:r>
          </a:p>
        </p:txBody>
      </p:sp>
    </p:spTree>
    <p:extLst>
      <p:ext uri="{BB962C8B-B14F-4D97-AF65-F5344CB8AC3E}">
        <p14:creationId xmlns:p14="http://schemas.microsoft.com/office/powerpoint/2010/main" val="25488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ppt_x"/>
                                          </p:val>
                                        </p:tav>
                                        <p:tav tm="100000">
                                          <p:val>
                                            <p:strVal val="#ppt_x"/>
                                          </p:val>
                                        </p:tav>
                                      </p:tavLst>
                                    </p:anim>
                                    <p:anim calcmode="lin" valueType="num">
                                      <p:cBhvr additive="base">
                                        <p:cTn id="47" dur="50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55" grpId="0"/>
      <p:bldP spid="57" grpId="0"/>
      <p:bldP spid="59" grpId="0"/>
      <p:bldP spid="63" grpId="0"/>
      <p:bldP spid="13" grpId="0"/>
      <p:bldP spid="12"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2516266"/>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税金の使いみち</a:t>
            </a: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税金は、みんなの安全を守る警察・消防や、道路・水道の整備といった「みんなのために役立つ活動」や、年金・医療・福祉・教育など「社会での助け合いのための活動」に使われています。</a:t>
            </a: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そのために必要なたくさんのお金を、</a:t>
            </a:r>
            <a:r>
              <a:rPr kumimoji="1" lang="ja-JP" altLang="en-US" sz="20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みんなで出し合って</a:t>
            </a: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負担するのが「</a:t>
            </a: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税金</a:t>
            </a: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4FF24B8-A4B8-4B7E-AA3A-FE4BA14E6524}"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215025" y="3437379"/>
            <a:ext cx="6808947" cy="2111811"/>
            <a:chOff x="886026" y="2683312"/>
            <a:chExt cx="6808947"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886026" y="2683312"/>
              <a:ext cx="6713950"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933186" y="2840689"/>
              <a:ext cx="6761787" cy="1514645"/>
            </a:xfrm>
            <a:prstGeom prst="rect">
              <a:avLst/>
            </a:prstGeom>
            <a:noFill/>
          </p:spPr>
          <p:txBody>
            <a:bodyPr wrap="none" rtlCol="0">
              <a:spAutoFit/>
            </a:bodyPr>
            <a:lstStyle/>
            <a:p>
              <a:pPr marL="0" marR="0" lvl="0" indent="0" algn="ctr" defTabSz="457200" rtl="0" eaLnBrk="1" fontAlgn="auto" latinLnBrk="0" hangingPunct="1">
                <a:lnSpc>
                  <a:spcPct val="14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税金は、みんなで社会を支えるための</a:t>
              </a:r>
              <a:endParaRPr kumimoji="1" lang="en-US" altLang="ja-JP"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4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4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会費</a:t>
              </a:r>
              <a:r>
                <a:rPr kumimoji="1"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2782996" y="1742274"/>
            <a:ext cx="1867498" cy="227937"/>
            <a:chOff x="2782996" y="1686853"/>
            <a:chExt cx="1867498" cy="227937"/>
          </a:xfrm>
        </p:grpSpPr>
        <p:sp>
          <p:nvSpPr>
            <p:cNvPr id="3" name="テキスト ボックス 2"/>
            <p:cNvSpPr txBox="1"/>
            <p:nvPr/>
          </p:nvSpPr>
          <p:spPr>
            <a:xfrm>
              <a:off x="2782996" y="1699346"/>
              <a:ext cx="61677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Arial"/>
                  <a:ea typeface="HGPｺﾞｼｯｸE"/>
                  <a:cs typeface="+mn-cs"/>
                </a:rPr>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3481826" y="1699346"/>
              <a:ext cx="60388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Arial"/>
                  <a:ea typeface="HGPｺﾞｼｯｸE"/>
                  <a:cs typeface="+mn-cs"/>
                </a:rPr>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4124800" y="1686853"/>
              <a:ext cx="52569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Arial"/>
                  <a:ea typeface="HGPｺﾞｼｯｸE"/>
                  <a:cs typeface="+mn-cs"/>
                </a:rPr>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8727" y="4414899"/>
            <a:ext cx="1692595" cy="2016121"/>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493840"/>
            <a:ext cx="785322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ゲームで学ぼう：うんこ税金ドリル</a:t>
            </a:r>
            <a:r>
              <a:rPr kumimoji="0" lang="en-US" altLang="ja-JP" sz="1100" b="0" i="0" u="none" strike="noStrike" kern="1200" cap="none" spc="0" normalizeH="0" baseline="0" noProof="0" dirty="0">
                <a:ln>
                  <a:noFill/>
                </a:ln>
                <a:solidFill>
                  <a:srgbClr val="F25044"/>
                </a:solidFill>
                <a:effectLst/>
                <a:uLnTx/>
                <a:uFillTx/>
                <a:latin typeface="HGPｺﾞｼｯｸE"/>
                <a:ea typeface="HGPｺﾞｼｯｸE"/>
                <a:cs typeface="+mn-cs"/>
              </a:rPr>
              <a:t>  </a:t>
            </a:r>
            <a:r>
              <a:rPr kumimoji="1" lang="en-US" altLang="ja-JP" sz="1100" b="0" i="0" u="none" strike="noStrike" kern="1200" cap="none" spc="0" normalizeH="0" baseline="0" noProof="0" dirty="0">
                <a:ln>
                  <a:noFill/>
                </a:ln>
                <a:solidFill>
                  <a:prstClr val="black"/>
                </a:solidFill>
                <a:effectLst/>
                <a:uLnTx/>
                <a:uFillTx/>
                <a:latin typeface="Arial"/>
                <a:ea typeface="HGPｺﾞｼｯｸE"/>
                <a:cs typeface="+mn-cs"/>
                <a:hlinkClick r:id="rId4">
                  <a:extLst>
                    <a:ext uri="{A12FA001-AC4F-418D-AE19-62706E023703}">
                      <ahyp:hlinkClr xmlns:ahyp="http://schemas.microsoft.com/office/drawing/2018/hyperlinkcolor" val="tx"/>
                    </a:ext>
                  </a:extLst>
                </a:hlinkClick>
              </a:rPr>
              <a:t>https://www.mof.go.jp/tax_policy/publication/brochure/zeikin_drill/index.html</a:t>
            </a:r>
            <a:r>
              <a:rPr kumimoji="0" lang="en-US" altLang="ja-JP" sz="1100" b="0" i="0" u="none" strike="noStrike" kern="1200" cap="none" spc="0" normalizeH="0" baseline="0" noProof="0" dirty="0">
                <a:ln>
                  <a:noFill/>
                </a:ln>
                <a:solidFill>
                  <a:prstClr val="black"/>
                </a:solidFill>
                <a:effectLst/>
                <a:uLnTx/>
                <a:uFillTx/>
                <a:latin typeface="Arial"/>
                <a:ea typeface="HGPｺﾞｼｯｸE"/>
                <a:cs typeface="+mn-cs"/>
              </a:rPr>
              <a:t> </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（財務省</a:t>
            </a:r>
            <a:r>
              <a:rPr kumimoji="1" lang="en-US" altLang="ja-JP" sz="1100" b="0" i="0" u="none" strike="noStrike" kern="1200" cap="none" spc="0" normalizeH="0" baseline="0" noProof="0" dirty="0">
                <a:ln>
                  <a:noFill/>
                </a:ln>
                <a:solidFill>
                  <a:prstClr val="black"/>
                </a:solidFill>
                <a:effectLst/>
                <a:uLnTx/>
                <a:uFillTx/>
                <a:latin typeface="HGPｺﾞｼｯｸE"/>
                <a:ea typeface="HGPｺﾞｼｯｸE"/>
                <a:cs typeface="+mn-cs"/>
              </a:rPr>
              <a:t>HP</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a:t>
            </a: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23972" y="4384556"/>
            <a:ext cx="777299" cy="1552331"/>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00213" y="4414900"/>
            <a:ext cx="777299" cy="2016120"/>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6336099" y="2511201"/>
            <a:ext cx="504056" cy="229678"/>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B50B90-19ED-4848-B69C-8DC88C79827C}">
  <ds:schemaRefs>
    <ds:schemaRef ds:uri="http://schemas.microsoft.com/sharepoint/v3/contenttype/forms"/>
  </ds:schemaRefs>
</ds:datastoreItem>
</file>

<file path=customXml/itemProps2.xml><?xml version="1.0" encoding="utf-8"?>
<ds:datastoreItem xmlns:ds="http://schemas.openxmlformats.org/officeDocument/2006/customXml" ds:itemID="{AD7217FA-0208-4749-87E3-82E57DC6E338}">
  <ds:schemaRefs>
    <ds:schemaRef ds:uri="http://schemas.microsoft.com/office/infopath/2007/PartnerControls"/>
    <ds:schemaRef ds:uri="http://www.w3.org/XML/1998/namespace"/>
    <ds:schemaRef ds:uri="http://purl.org/dc/dcmitype/"/>
    <ds:schemaRef ds:uri="http://purl.org/dc/terms/"/>
    <ds:schemaRef ds:uri="8fe4d1f7-9dac-473b-bde5-951e1cbc35f9"/>
    <ds:schemaRef ds:uri="http://purl.org/dc/elements/1.1/"/>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356</TotalTime>
  <Words>1871</Words>
  <Application>Microsoft Office PowerPoint</Application>
  <PresentationFormat>画面に合わせる (4:3)</PresentationFormat>
  <Paragraphs>403</Paragraphs>
  <Slides>15</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HGPｺﾞｼｯｸM</vt:lpstr>
      <vt:lpstr>HGP創英角ｺﾞｼｯｸUB</vt:lpstr>
      <vt:lpstr>Arial</vt:lpstr>
      <vt:lpstr>HGPｺﾞｼｯｸE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Yoshimura</dc:creator>
  <cp:lastModifiedBy>axc user10</cp:lastModifiedBy>
  <cp:revision>39</cp:revision>
  <dcterms:created xsi:type="dcterms:W3CDTF">2024-03-27T07:25:40Z</dcterms:created>
  <dcterms:modified xsi:type="dcterms:W3CDTF">2026-03-20T05:31:31Z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