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Noto Sans JP"/>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717981-EF4D-4B25-B152-461FB9E323E9}">
  <a:tblStyle styleId="{41717981-EF4D-4B25-B152-461FB9E323E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NotoSansJP-bold.fntdata"/><Relationship Id="rId12" Type="http://schemas.openxmlformats.org/officeDocument/2006/relationships/slide" Target="slides/slide7.xml"/><Relationship Id="rId23" Type="http://schemas.openxmlformats.org/officeDocument/2006/relationships/font" Target="fonts/NotoSansJP-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3887391" y="987426"/>
            <a:ext cx="4629150" cy="4873625"/>
          </a:xfrm>
          <a:prstGeom prst="rect">
            <a:avLst/>
          </a:prstGeom>
          <a:noFill/>
          <a:ln>
            <a:noFill/>
          </a:ln>
        </p:spPr>
      </p:sp>
      <p:sp>
        <p:nvSpPr>
          <p:cNvPr id="71" name="Google Shape;71;p1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5" name="Shape 75"/>
        <p:cNvGrpSpPr/>
        <p:nvPr/>
      </p:nvGrpSpPr>
      <p:grpSpPr>
        <a:xfrm>
          <a:off x="0" y="0"/>
          <a:ext cx="0" cy="0"/>
          <a:chOff x="0" y="0"/>
          <a:chExt cx="0" cy="0"/>
        </a:xfrm>
      </p:grpSpPr>
      <p:sp>
        <p:nvSpPr>
          <p:cNvPr id="76" name="Google Shape;76;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81" name="Shape 81"/>
        <p:cNvGrpSpPr/>
        <p:nvPr/>
      </p:nvGrpSpPr>
      <p:grpSpPr>
        <a:xfrm>
          <a:off x="0" y="0"/>
          <a:ext cx="0" cy="0"/>
          <a:chOff x="0" y="0"/>
          <a:chExt cx="0" cy="0"/>
        </a:xfrm>
      </p:grpSpPr>
      <p:sp>
        <p:nvSpPr>
          <p:cNvPr id="82" name="Google Shape;82;p1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87" name="Shape 87"/>
        <p:cNvGrpSpPr/>
        <p:nvPr/>
      </p:nvGrpSpPr>
      <p:grpSpPr>
        <a:xfrm>
          <a:off x="0" y="0"/>
          <a:ext cx="0" cy="0"/>
          <a:chOff x="0" y="0"/>
          <a:chExt cx="0" cy="0"/>
        </a:xfrm>
      </p:grpSpPr>
      <p:sp>
        <p:nvSpPr>
          <p:cNvPr id="88" name="Google Shape;88;p14"/>
          <p:cNvSpPr/>
          <p:nvPr/>
        </p:nvSpPr>
        <p:spPr>
          <a:xfrm>
            <a:off x="0" y="0"/>
            <a:ext cx="9144000" cy="533400"/>
          </a:xfrm>
          <a:prstGeom prst="rect">
            <a:avLst/>
          </a:prstGeom>
          <a:solidFill>
            <a:srgbClr val="3D7DE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0" y="0"/>
            <a:ext cx="9144000" cy="533400"/>
          </a:xfrm>
          <a:prstGeom prst="rect">
            <a:avLst/>
          </a:prstGeom>
          <a:noFill/>
          <a:ln>
            <a:noFill/>
          </a:ln>
        </p:spPr>
      </p:pic>
      <p:sp>
        <p:nvSpPr>
          <p:cNvPr id="21" name="Google Shape;21;p3"/>
          <p:cNvSpPr txBox="1"/>
          <p:nvPr>
            <p:ph idx="12" type="sldNum"/>
          </p:nvPr>
        </p:nvSpPr>
        <p:spPr>
          <a:xfrm>
            <a:off x="708660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4" name="Shape 34"/>
        <p:cNvGrpSpPr/>
        <p:nvPr/>
      </p:nvGrpSpPr>
      <p:grpSpPr>
        <a:xfrm>
          <a:off x="0" y="0"/>
          <a:ext cx="0" cy="0"/>
          <a:chOff x="0" y="0"/>
          <a:chExt cx="0" cy="0"/>
        </a:xfrm>
      </p:grpSpPr>
      <p:sp>
        <p:nvSpPr>
          <p:cNvPr id="35" name="Google Shape;35;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40" name="Shape 40"/>
        <p:cNvGrpSpPr/>
        <p:nvPr/>
      </p:nvGrpSpPr>
      <p:grpSpPr>
        <a:xfrm>
          <a:off x="0" y="0"/>
          <a:ext cx="0" cy="0"/>
          <a:chOff x="0" y="0"/>
          <a:chExt cx="0" cy="0"/>
        </a:xfrm>
      </p:grpSpPr>
      <p:sp>
        <p:nvSpPr>
          <p:cNvPr id="41" name="Google Shape;41;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7" name="Shape 47"/>
        <p:cNvGrpSpPr/>
        <p:nvPr/>
      </p:nvGrpSpPr>
      <p:grpSpPr>
        <a:xfrm>
          <a:off x="0" y="0"/>
          <a:ext cx="0" cy="0"/>
          <a:chOff x="0" y="0"/>
          <a:chExt cx="0" cy="0"/>
        </a:xfrm>
      </p:grpSpPr>
      <p:sp>
        <p:nvSpPr>
          <p:cNvPr id="48" name="Google Shape;48;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1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hyperlink" Target="https://www.nta.go.jp/taxes/kids/oyo/page08.htm" TargetMode="Externa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1" Type="http://schemas.openxmlformats.org/officeDocument/2006/relationships/image" Target="../media/image39.jpg"/><Relationship Id="rId10" Type="http://schemas.openxmlformats.org/officeDocument/2006/relationships/hyperlink" Target="https://www.nta.go.jp/" TargetMode="External"/><Relationship Id="rId13" Type="http://schemas.openxmlformats.org/officeDocument/2006/relationships/image" Target="../media/image37.jpg"/><Relationship Id="rId12" Type="http://schemas.openxmlformats.org/officeDocument/2006/relationships/hyperlink" Target="https://www.mof.go.jp/"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nta.go.jp/taxes/kids/index.htm" TargetMode="External"/><Relationship Id="rId4" Type="http://schemas.openxmlformats.org/officeDocument/2006/relationships/image" Target="../media/image33.png"/><Relationship Id="rId9" Type="http://schemas.openxmlformats.org/officeDocument/2006/relationships/hyperlink" Target="https://www.mof.go.jp/" TargetMode="External"/><Relationship Id="rId15" Type="http://schemas.openxmlformats.org/officeDocument/2006/relationships/image" Target="../media/image40.jpg"/><Relationship Id="rId14" Type="http://schemas.openxmlformats.org/officeDocument/2006/relationships/hyperlink" Target="https://www.mext.go.jp/" TargetMode="External"/><Relationship Id="rId16" Type="http://schemas.openxmlformats.org/officeDocument/2006/relationships/image" Target="../media/image34.png"/><Relationship Id="rId5" Type="http://schemas.openxmlformats.org/officeDocument/2006/relationships/hyperlink" Target="https://www.nta.go.jp/taxes/kids/index.htm" TargetMode="External"/><Relationship Id="rId6" Type="http://schemas.openxmlformats.org/officeDocument/2006/relationships/image" Target="../media/image38.jpg"/><Relationship Id="rId7" Type="http://schemas.openxmlformats.org/officeDocument/2006/relationships/hyperlink" Target="https://www.nta.go.jp/" TargetMode="External"/><Relationship Id="rId8" Type="http://schemas.openxmlformats.org/officeDocument/2006/relationships/hyperlink" Target="https://www.mext.go.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nta.go.jp/taxes/kids/video/index.htm#anime" TargetMode="External"/><Relationship Id="rId4" Type="http://schemas.openxmlformats.org/officeDocument/2006/relationships/hyperlink" Target="https://www.nta.go.jp/taxes/kids/video/index.htm#anime" TargetMode="External"/><Relationship Id="rId5" Type="http://schemas.openxmlformats.org/officeDocument/2006/relationships/image" Target="../media/image1.pn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hyperlink" Target="https://www.mof.go.jp/tax_information/index.html" TargetMode="External"/><Relationship Id="rId5" Type="http://schemas.openxmlformats.org/officeDocument/2006/relationships/image" Target="../media/image4.png"/><Relationship Id="rId6" Type="http://schemas.openxmlformats.org/officeDocument/2006/relationships/hyperlink" Target="https://www.nta.go.jp/taxes/kids/hatten/page02.htm" TargetMode="External"/><Relationship Id="rId7" Type="http://schemas.openxmlformats.org/officeDocument/2006/relationships/image" Target="../media/image3.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nta.go.jp/taxes/kids/hatten/page14.htm" TargetMode="External"/><Relationship Id="rId4" Type="http://schemas.openxmlformats.org/officeDocument/2006/relationships/image" Target="../media/image18.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hyperlink" Target="https://www.nichizeiren.or.jp/taxaccount/education/sozei_nichizei/" TargetMode="External"/><Relationship Id="rId5" Type="http://schemas.openxmlformats.org/officeDocument/2006/relationships/image" Target="../media/image14.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p:nvPr/>
        </p:nvSpPr>
        <p:spPr>
          <a:xfrm>
            <a:off x="0" y="0"/>
            <a:ext cx="9144000" cy="77406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5"/>
          <p:cNvSpPr/>
          <p:nvPr/>
        </p:nvSpPr>
        <p:spPr>
          <a:xfrm>
            <a:off x="1244600" y="35402"/>
            <a:ext cx="6680200" cy="7386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0" lang="ja-JP" sz="3500" u="none" cap="none" strike="noStrike">
                <a:solidFill>
                  <a:schemeClr val="lt1"/>
                </a:solidFill>
                <a:latin typeface="Noto Sans JP"/>
                <a:ea typeface="Noto Sans JP"/>
                <a:cs typeface="Noto Sans JP"/>
                <a:sym typeface="Noto Sans JP"/>
              </a:rPr>
              <a:t>講師用マニュアル</a:t>
            </a:r>
            <a:endParaRPr>
              <a:latin typeface="Noto Sans JP"/>
              <a:ea typeface="Noto Sans JP"/>
              <a:cs typeface="Noto Sans JP"/>
              <a:sym typeface="Noto Sans JP"/>
            </a:endParaRPr>
          </a:p>
        </p:txBody>
      </p:sp>
      <p:sp>
        <p:nvSpPr>
          <p:cNvPr id="95" name="Google Shape;95;p15"/>
          <p:cNvSpPr/>
          <p:nvPr/>
        </p:nvSpPr>
        <p:spPr>
          <a:xfrm>
            <a:off x="4371583" y="929830"/>
            <a:ext cx="4574990" cy="5252761"/>
          </a:xfrm>
          <a:prstGeom prst="roundRect">
            <a:avLst>
              <a:gd fmla="val 2225" name="adj"/>
            </a:avLst>
          </a:prstGeom>
          <a:noFill/>
          <a:ln cap="flat" cmpd="sng" w="25400">
            <a:solidFill>
              <a:schemeClr val="accen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5"/>
          <p:cNvSpPr txBox="1"/>
          <p:nvPr/>
        </p:nvSpPr>
        <p:spPr>
          <a:xfrm>
            <a:off x="4413145" y="1254587"/>
            <a:ext cx="4575000" cy="4917900"/>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lang="ja-JP" sz="1100">
                <a:solidFill>
                  <a:schemeClr val="dk1"/>
                </a:solidFill>
                <a:latin typeface="Noto Sans JP"/>
                <a:ea typeface="Noto Sans JP"/>
                <a:cs typeface="Noto Sans JP"/>
                <a:sym typeface="Noto Sans JP"/>
              </a:rPr>
              <a:t>　租税教育の目的は、租税に関する意義、役割、機能、仕組み等の租税制度を知るとともに、申告納税制度の理念や納税者の権利及び義務を理解し、健全な納税者意識を醸成することにあり、租税教育推進連絡協議会では、教育関係者並びに税務関係者が協力して租税教育を推進し、その効果を高めることを目的に活動を行っております。</a:t>
            </a: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　平成23年11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25年５月には「租税に関する指導内容を明記した学習指導要領の着実な実施」が合意されております。</a:t>
            </a: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　また、平成29年３月に改訂された文部科学省「中学校学習指導要領」では、社会科公民的分野の「２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おります。</a:t>
            </a: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　この資料は、このような趣旨を踏まえ、中学生用租税教育教材「わたしたちの生活と税金」の講師用に作成したものです。</a:t>
            </a: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　各ページに対応した参考資料を掲載しておりますので、是非、ご活用ください。</a:t>
            </a:r>
            <a:endParaRPr>
              <a:latin typeface="Noto Sans JP"/>
              <a:ea typeface="Noto Sans JP"/>
              <a:cs typeface="Noto Sans JP"/>
              <a:sym typeface="Noto Sans JP"/>
            </a:endParaRPr>
          </a:p>
        </p:txBody>
      </p:sp>
      <p:sp>
        <p:nvSpPr>
          <p:cNvPr id="97" name="Google Shape;97;p15"/>
          <p:cNvSpPr/>
          <p:nvPr/>
        </p:nvSpPr>
        <p:spPr>
          <a:xfrm>
            <a:off x="4465100" y="1009499"/>
            <a:ext cx="165667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Noto Sans JP"/>
                <a:ea typeface="Noto Sans JP"/>
                <a:cs typeface="Noto Sans JP"/>
                <a:sym typeface="Noto Sans JP"/>
              </a:rPr>
              <a:t>はじめに</a:t>
            </a:r>
            <a:endParaRPr b="1" sz="1200">
              <a:solidFill>
                <a:schemeClr val="dk1"/>
              </a:solidFill>
              <a:latin typeface="Noto Sans JP"/>
              <a:ea typeface="Noto Sans JP"/>
              <a:cs typeface="Noto Sans JP"/>
              <a:sym typeface="Noto Sans JP"/>
            </a:endParaRPr>
          </a:p>
        </p:txBody>
      </p:sp>
      <p:sp>
        <p:nvSpPr>
          <p:cNvPr id="98" name="Google Shape;98;p15"/>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99" name="Google Shape;99;p15"/>
          <p:cNvPicPr preferRelativeResize="0"/>
          <p:nvPr/>
        </p:nvPicPr>
        <p:blipFill rotWithShape="1">
          <a:blip r:embed="rId3">
            <a:alphaModFix/>
          </a:blip>
          <a:srcRect b="0" l="0" r="0" t="0"/>
          <a:stretch/>
        </p:blipFill>
        <p:spPr>
          <a:xfrm>
            <a:off x="298011" y="929830"/>
            <a:ext cx="3835077" cy="283852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4"/>
          <p:cNvPicPr preferRelativeResize="0"/>
          <p:nvPr/>
        </p:nvPicPr>
        <p:blipFill rotWithShape="1">
          <a:blip r:embed="rId3">
            <a:alphaModFix/>
          </a:blip>
          <a:srcRect b="0" l="0" r="0" t="0"/>
          <a:stretch/>
        </p:blipFill>
        <p:spPr>
          <a:xfrm>
            <a:off x="213661" y="724862"/>
            <a:ext cx="3658110" cy="2743583"/>
          </a:xfrm>
          <a:prstGeom prst="rect">
            <a:avLst/>
          </a:prstGeom>
          <a:noFill/>
          <a:ln cap="flat" cmpd="sng" w="9525">
            <a:solidFill>
              <a:schemeClr val="dk1"/>
            </a:solidFill>
            <a:prstDash val="solid"/>
            <a:round/>
            <a:headEnd len="sm" w="sm" type="none"/>
            <a:tailEnd len="sm" w="sm" type="none"/>
          </a:ln>
        </p:spPr>
      </p:pic>
      <p:sp>
        <p:nvSpPr>
          <p:cNvPr id="268" name="Google Shape;268;p24"/>
          <p:cNvSpPr/>
          <p:nvPr/>
        </p:nvSpPr>
        <p:spPr>
          <a:xfrm>
            <a:off x="152400" y="5179444"/>
            <a:ext cx="2979440" cy="9164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「あらたに租税を課し、又は現行の租税を変更するには、法律又は法律の定める条件によることを必要とする。」（憲法第84条）</a:t>
            </a:r>
            <a:endParaRPr sz="9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⇒法律によらなければ、国家は租税を賦課徴収できず、一方国民は租税を負担することはないという原則</a:t>
            </a:r>
            <a:endParaRPr>
              <a:latin typeface="Noto Sans JP"/>
              <a:ea typeface="Noto Sans JP"/>
              <a:cs typeface="Noto Sans JP"/>
              <a:sym typeface="Noto Sans JP"/>
            </a:endParaRPr>
          </a:p>
        </p:txBody>
      </p:sp>
      <p:sp>
        <p:nvSpPr>
          <p:cNvPr id="269" name="Google Shape;269;p24"/>
          <p:cNvSpPr/>
          <p:nvPr/>
        </p:nvSpPr>
        <p:spPr>
          <a:xfrm>
            <a:off x="152400" y="3846011"/>
            <a:ext cx="2979440" cy="1082604"/>
          </a:xfrm>
          <a:prstGeom prst="rect">
            <a:avLst/>
          </a:prstGeom>
          <a:noFill/>
          <a:ln>
            <a:noFill/>
          </a:ln>
        </p:spPr>
        <p:txBody>
          <a:bodyPr anchorCtr="0" anchor="t" bIns="45700" lIns="91425" spcFirstLastPara="1" rIns="91425" wrap="square" tIns="45700">
            <a:noAutofit/>
          </a:bodyPr>
          <a:lstStyle/>
          <a:p>
            <a:pPr indent="-88900" lvl="0" marL="88900" marR="0" rtl="0" algn="l">
              <a:lnSpc>
                <a:spcPct val="120000"/>
              </a:lnSpc>
              <a:spcBef>
                <a:spcPts val="0"/>
              </a:spcBef>
              <a:spcAft>
                <a:spcPts val="0"/>
              </a:spcAft>
              <a:buClr>
                <a:schemeClr val="dk1"/>
              </a:buClr>
              <a:buSzPts val="900"/>
              <a:buFont typeface="Noto Sans JP"/>
              <a:buChar char="•"/>
            </a:pPr>
            <a:r>
              <a:rPr lang="ja-JP" sz="900">
                <a:solidFill>
                  <a:schemeClr val="dk1"/>
                </a:solidFill>
                <a:latin typeface="Noto Sans JP"/>
                <a:ea typeface="Noto Sans JP"/>
                <a:cs typeface="Noto Sans JP"/>
                <a:sym typeface="Noto Sans JP"/>
              </a:rPr>
              <a:t>税は公共サービスの対価</a:t>
            </a:r>
            <a:endParaRPr>
              <a:latin typeface="Noto Sans JP"/>
              <a:ea typeface="Noto Sans JP"/>
              <a:cs typeface="Noto Sans JP"/>
              <a:sym typeface="Noto Sans JP"/>
            </a:endParaRPr>
          </a:p>
          <a:p>
            <a:pPr indent="-88900" lvl="0" marL="88900" marR="0" rtl="0" algn="l">
              <a:lnSpc>
                <a:spcPct val="120000"/>
              </a:lnSpc>
              <a:spcBef>
                <a:spcPts val="0"/>
              </a:spcBef>
              <a:spcAft>
                <a:spcPts val="0"/>
              </a:spcAft>
              <a:buClr>
                <a:schemeClr val="dk1"/>
              </a:buClr>
              <a:buSzPts val="900"/>
              <a:buFont typeface="Noto Sans JP"/>
              <a:buChar char="•"/>
            </a:pPr>
            <a:r>
              <a:rPr lang="ja-JP" sz="900">
                <a:solidFill>
                  <a:schemeClr val="dk1"/>
                </a:solidFill>
                <a:latin typeface="Noto Sans JP"/>
                <a:ea typeface="Noto Sans JP"/>
                <a:cs typeface="Noto Sans JP"/>
                <a:sym typeface="Noto Sans JP"/>
              </a:rPr>
              <a:t>自らの代表が、国の支出の在り方を決めることと、自らが国を支える税金を負担しなければならないことは表裏一体</a:t>
            </a:r>
            <a:endParaRPr>
              <a:latin typeface="Noto Sans JP"/>
              <a:ea typeface="Noto Sans JP"/>
              <a:cs typeface="Noto Sans JP"/>
              <a:sym typeface="Noto Sans JP"/>
            </a:endParaRPr>
          </a:p>
          <a:p>
            <a:pPr indent="-88900" lvl="0" marL="88900" marR="0" rtl="0" algn="l">
              <a:lnSpc>
                <a:spcPct val="120000"/>
              </a:lnSpc>
              <a:spcBef>
                <a:spcPts val="0"/>
              </a:spcBef>
              <a:spcAft>
                <a:spcPts val="0"/>
              </a:spcAft>
              <a:buClr>
                <a:schemeClr val="dk1"/>
              </a:buClr>
              <a:buSzPts val="900"/>
              <a:buFont typeface="Noto Sans JP"/>
              <a:buChar char="•"/>
            </a:pPr>
            <a:r>
              <a:rPr lang="ja-JP" sz="900">
                <a:solidFill>
                  <a:schemeClr val="dk1"/>
                </a:solidFill>
                <a:latin typeface="Noto Sans JP"/>
                <a:ea typeface="Noto Sans JP"/>
                <a:cs typeface="Noto Sans JP"/>
                <a:sym typeface="Noto Sans JP"/>
              </a:rPr>
              <a:t>税の使いみちを監視する（関心をもつ）ことも納税者として重要</a:t>
            </a:r>
            <a:endParaRPr>
              <a:latin typeface="Noto Sans JP"/>
              <a:ea typeface="Noto Sans JP"/>
              <a:cs typeface="Noto Sans JP"/>
              <a:sym typeface="Noto Sans JP"/>
            </a:endParaRPr>
          </a:p>
        </p:txBody>
      </p:sp>
      <p:sp>
        <p:nvSpPr>
          <p:cNvPr id="270" name="Google Shape;270;p24"/>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２．納税の義務と公平な税金（生徒用P13）</a:t>
            </a:r>
            <a:endParaRPr>
              <a:latin typeface="Noto Sans JP"/>
              <a:ea typeface="Noto Sans JP"/>
              <a:cs typeface="Noto Sans JP"/>
              <a:sym typeface="Noto Sans JP"/>
            </a:endParaRPr>
          </a:p>
        </p:txBody>
      </p:sp>
      <p:sp>
        <p:nvSpPr>
          <p:cNvPr id="271" name="Google Shape;271;p24"/>
          <p:cNvSpPr/>
          <p:nvPr/>
        </p:nvSpPr>
        <p:spPr>
          <a:xfrm>
            <a:off x="4183475" y="1015922"/>
            <a:ext cx="478745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endParaRPr>
              <a:latin typeface="Noto Sans JP"/>
              <a:ea typeface="Noto Sans JP"/>
              <a:cs typeface="Noto Sans JP"/>
              <a:sym typeface="Noto Sans JP"/>
            </a:endParaRPr>
          </a:p>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また、その使いみちをしっかりと監視していくことの重要性を理解させる。</a:t>
            </a:r>
            <a:endParaRPr sz="1200">
              <a:solidFill>
                <a:schemeClr val="dk1"/>
              </a:solidFill>
              <a:latin typeface="Noto Sans JP"/>
              <a:ea typeface="Noto Sans JP"/>
              <a:cs typeface="Noto Sans JP"/>
              <a:sym typeface="Noto Sans JP"/>
            </a:endParaRPr>
          </a:p>
        </p:txBody>
      </p:sp>
      <p:sp>
        <p:nvSpPr>
          <p:cNvPr id="272" name="Google Shape;272;p24"/>
          <p:cNvSpPr/>
          <p:nvPr/>
        </p:nvSpPr>
        <p:spPr>
          <a:xfrm>
            <a:off x="3090275" y="3840450"/>
            <a:ext cx="5937600" cy="2738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endParaRPr>
              <a:latin typeface="Noto Sans JP"/>
              <a:ea typeface="Noto Sans JP"/>
              <a:cs typeface="Noto Sans JP"/>
              <a:sym typeface="Noto Sans JP"/>
            </a:endParaRPr>
          </a:p>
          <a:p>
            <a:pPr indent="0" lvl="0" marL="0" marR="0" rtl="0" algn="just">
              <a:lnSpc>
                <a:spcPct val="115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endParaRPr>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このようなことから、日本国憲法では、納税を国民の義務とし、また、租税法律主義を明記しています。</a:t>
            </a:r>
            <a:endParaRPr>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endParaRPr>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endParaRPr>
              <a:latin typeface="Noto Sans JP"/>
              <a:ea typeface="Noto Sans JP"/>
              <a:cs typeface="Noto Sans JP"/>
              <a:sym typeface="Noto Sans JP"/>
            </a:endParaRPr>
          </a:p>
        </p:txBody>
      </p:sp>
      <p:sp>
        <p:nvSpPr>
          <p:cNvPr id="273" name="Google Shape;273;p24"/>
          <p:cNvSpPr/>
          <p:nvPr/>
        </p:nvSpPr>
        <p:spPr>
          <a:xfrm>
            <a:off x="3119295" y="6544356"/>
            <a:ext cx="5908452" cy="20005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ja-JP" sz="700">
                <a:solidFill>
                  <a:schemeClr val="dk1"/>
                </a:solidFill>
                <a:latin typeface="Noto Sans JP"/>
                <a:ea typeface="Noto Sans JP"/>
                <a:cs typeface="Noto Sans JP"/>
                <a:sym typeface="Noto Sans JP"/>
              </a:rPr>
              <a:t>出所：「政府税制調査会答申（平成12年７月14日）『我が国税制の現状と課題－21世紀に向けた国民の参加と選択－』」（内閣府）</a:t>
            </a:r>
            <a:endParaRPr>
              <a:latin typeface="Noto Sans JP"/>
              <a:ea typeface="Noto Sans JP"/>
              <a:cs typeface="Noto Sans JP"/>
              <a:sym typeface="Noto Sans JP"/>
            </a:endParaRPr>
          </a:p>
        </p:txBody>
      </p:sp>
      <p:sp>
        <p:nvSpPr>
          <p:cNvPr id="274" name="Google Shape;274;p24"/>
          <p:cNvSpPr txBox="1"/>
          <p:nvPr/>
        </p:nvSpPr>
        <p:spPr>
          <a:xfrm>
            <a:off x="266423" y="6210951"/>
            <a:ext cx="2065027" cy="533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000">
                <a:solidFill>
                  <a:srgbClr val="33729A"/>
                </a:solidFill>
                <a:latin typeface="Noto Sans JP"/>
                <a:ea typeface="Noto Sans JP"/>
                <a:cs typeface="Noto Sans JP"/>
                <a:sym typeface="Noto Sans JP"/>
              </a:rPr>
              <a:t>■Ｐ13「もっと詳しく」</a:t>
            </a:r>
            <a:endParaRPr b="1" sz="10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i="0" lang="ja-JP" sz="1000">
                <a:solidFill>
                  <a:schemeClr val="dk1"/>
                </a:solidFill>
                <a:latin typeface="Noto Sans JP"/>
                <a:ea typeface="Noto Sans JP"/>
                <a:cs typeface="Noto Sans JP"/>
                <a:sym typeface="Noto Sans JP"/>
              </a:rPr>
              <a:t>　</a:t>
            </a:r>
            <a:r>
              <a:rPr i="0" lang="ja-JP" sz="900">
                <a:solidFill>
                  <a:schemeClr val="dk1"/>
                </a:solidFill>
                <a:latin typeface="Noto Sans JP"/>
                <a:ea typeface="Noto Sans JP"/>
                <a:cs typeface="Noto Sans JP"/>
                <a:sym typeface="Noto Sans JP"/>
              </a:rPr>
              <a:t>調べてみよう：税の決定者</a:t>
            </a:r>
            <a:r>
              <a:rPr i="0" lang="ja-JP" sz="1000">
                <a:solidFill>
                  <a:schemeClr val="dk1"/>
                </a:solidFill>
                <a:latin typeface="Noto Sans JP"/>
                <a:ea typeface="Noto Sans JP"/>
                <a:cs typeface="Noto Sans JP"/>
                <a:sym typeface="Noto Sans JP"/>
              </a:rPr>
              <a:t>　</a:t>
            </a:r>
            <a:endParaRPr>
              <a:latin typeface="Noto Sans JP"/>
              <a:ea typeface="Noto Sans JP"/>
              <a:cs typeface="Noto Sans JP"/>
              <a:sym typeface="Noto Sans JP"/>
            </a:endParaRPr>
          </a:p>
        </p:txBody>
      </p:sp>
      <p:pic>
        <p:nvPicPr>
          <p:cNvPr id="275" name="Google Shape;275;p24">
            <a:hlinkClick r:id="rId4"/>
          </p:cNvPr>
          <p:cNvPicPr preferRelativeResize="0"/>
          <p:nvPr/>
        </p:nvPicPr>
        <p:blipFill rotWithShape="1">
          <a:blip r:embed="rId5">
            <a:alphaModFix/>
          </a:blip>
          <a:srcRect b="0" l="0" r="0" t="0"/>
          <a:stretch/>
        </p:blipFill>
        <p:spPr>
          <a:xfrm>
            <a:off x="2262852" y="6181699"/>
            <a:ext cx="586414" cy="586414"/>
          </a:xfrm>
          <a:prstGeom prst="rect">
            <a:avLst/>
          </a:prstGeom>
          <a:noFill/>
          <a:ln>
            <a:noFill/>
          </a:ln>
        </p:spPr>
      </p:pic>
      <p:sp>
        <p:nvSpPr>
          <p:cNvPr id="276" name="Google Shape;276;p24"/>
          <p:cNvSpPr/>
          <p:nvPr/>
        </p:nvSpPr>
        <p:spPr>
          <a:xfrm>
            <a:off x="212278" y="6188240"/>
            <a:ext cx="2790900" cy="579900"/>
          </a:xfrm>
          <a:prstGeom prst="roundRect">
            <a:avLst>
              <a:gd fmla="val 6001"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Meiryo"/>
              <a:ea typeface="Meiryo"/>
              <a:cs typeface="Meiryo"/>
              <a:sym typeface="Meiryo"/>
            </a:endParaRPr>
          </a:p>
        </p:txBody>
      </p:sp>
      <p:sp>
        <p:nvSpPr>
          <p:cNvPr id="277" name="Google Shape;277;p24"/>
          <p:cNvSpPr/>
          <p:nvPr/>
        </p:nvSpPr>
        <p:spPr>
          <a:xfrm>
            <a:off x="4200956"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278" name="Google Shape;278;p24"/>
          <p:cNvSpPr/>
          <p:nvPr/>
        </p:nvSpPr>
        <p:spPr>
          <a:xfrm>
            <a:off x="4211537" y="2267498"/>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279" name="Google Shape;279;p24"/>
          <p:cNvSpPr/>
          <p:nvPr/>
        </p:nvSpPr>
        <p:spPr>
          <a:xfrm>
            <a:off x="4182581" y="2598003"/>
            <a:ext cx="478745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endParaRPr>
              <a:latin typeface="Noto Sans JP"/>
              <a:ea typeface="Noto Sans JP"/>
              <a:cs typeface="Noto Sans JP"/>
              <a:sym typeface="Noto Sans JP"/>
            </a:endParaRPr>
          </a:p>
        </p:txBody>
      </p:sp>
      <p:sp>
        <p:nvSpPr>
          <p:cNvPr id="280" name="Google Shape;280;p24"/>
          <p:cNvSpPr/>
          <p:nvPr/>
        </p:nvSpPr>
        <p:spPr>
          <a:xfrm>
            <a:off x="148533" y="3600706"/>
            <a:ext cx="2486339" cy="30469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■「税の本質」とは</a:t>
            </a:r>
            <a:endParaRPr b="1" sz="1200">
              <a:solidFill>
                <a:srgbClr val="33729A"/>
              </a:solidFill>
              <a:latin typeface="Noto Sans JP"/>
              <a:ea typeface="Noto Sans JP"/>
              <a:cs typeface="Noto Sans JP"/>
              <a:sym typeface="Noto Sans JP"/>
            </a:endParaRPr>
          </a:p>
        </p:txBody>
      </p:sp>
      <p:sp>
        <p:nvSpPr>
          <p:cNvPr id="281" name="Google Shape;281;p24"/>
          <p:cNvSpPr/>
          <p:nvPr/>
        </p:nvSpPr>
        <p:spPr>
          <a:xfrm>
            <a:off x="152400" y="4913518"/>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租税法律主義</a:t>
            </a:r>
            <a:endParaRPr b="1" sz="1200">
              <a:solidFill>
                <a:srgbClr val="33729A"/>
              </a:solidFill>
              <a:latin typeface="Noto Sans JP"/>
              <a:ea typeface="Noto Sans JP"/>
              <a:cs typeface="Noto Sans JP"/>
              <a:sym typeface="Noto Sans JP"/>
            </a:endParaRPr>
          </a:p>
        </p:txBody>
      </p:sp>
      <p:sp>
        <p:nvSpPr>
          <p:cNvPr id="282" name="Google Shape;282;p24"/>
          <p:cNvSpPr/>
          <p:nvPr/>
        </p:nvSpPr>
        <p:spPr>
          <a:xfrm>
            <a:off x="3063660" y="3600706"/>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租税と民主主義</a:t>
            </a:r>
            <a:endParaRPr b="1" sz="1200">
              <a:solidFill>
                <a:srgbClr val="33729A"/>
              </a:solidFill>
              <a:latin typeface="Noto Sans JP"/>
              <a:ea typeface="Noto Sans JP"/>
              <a:cs typeface="Noto Sans JP"/>
              <a:sym typeface="Noto Sans JP"/>
            </a:endParaRPr>
          </a:p>
        </p:txBody>
      </p:sp>
      <p:cxnSp>
        <p:nvCxnSpPr>
          <p:cNvPr id="283" name="Google Shape;283;p24"/>
          <p:cNvCxnSpPr/>
          <p:nvPr/>
        </p:nvCxnSpPr>
        <p:spPr>
          <a:xfrm>
            <a:off x="4218146" y="3458787"/>
            <a:ext cx="4644445" cy="0"/>
          </a:xfrm>
          <a:prstGeom prst="straightConnector1">
            <a:avLst/>
          </a:prstGeom>
          <a:noFill/>
          <a:ln cap="flat" cmpd="sng" w="19050">
            <a:solidFill>
              <a:srgbClr val="B7D4E7"/>
            </a:solidFill>
            <a:prstDash val="dot"/>
            <a:miter lim="800000"/>
            <a:headEnd len="sm" w="sm" type="none"/>
            <a:tailEnd len="sm" w="sm" type="none"/>
          </a:ln>
        </p:spPr>
      </p:cxnSp>
      <p:sp>
        <p:nvSpPr>
          <p:cNvPr id="284" name="Google Shape;284;p24"/>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5"/>
          <p:cNvSpPr/>
          <p:nvPr/>
        </p:nvSpPr>
        <p:spPr>
          <a:xfrm>
            <a:off x="5247461" y="757796"/>
            <a:ext cx="381430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国の歳入・歳出の内訳がどうなっているのかを学び、税がどのように使われているかを理解させる。</a:t>
            </a:r>
            <a:endParaRPr>
              <a:latin typeface="Noto Sans JP"/>
              <a:ea typeface="Noto Sans JP"/>
              <a:cs typeface="Noto Sans JP"/>
              <a:sym typeface="Noto Sans JP"/>
            </a:endParaRPr>
          </a:p>
        </p:txBody>
      </p:sp>
      <p:sp>
        <p:nvSpPr>
          <p:cNvPr id="290" name="Google Shape;290;p25"/>
          <p:cNvSpPr/>
          <p:nvPr/>
        </p:nvSpPr>
        <p:spPr>
          <a:xfrm>
            <a:off x="6564234" y="3052648"/>
            <a:ext cx="2567000" cy="116224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sz="900">
              <a:solidFill>
                <a:schemeClr val="dk1"/>
              </a:solidFill>
              <a:latin typeface="Noto Sans JP"/>
              <a:ea typeface="Noto Sans JP"/>
              <a:cs typeface="Noto Sans JP"/>
              <a:sym typeface="Noto Sans JP"/>
            </a:endParaRPr>
          </a:p>
        </p:txBody>
      </p:sp>
      <p:sp>
        <p:nvSpPr>
          <p:cNvPr id="291" name="Google Shape;291;p25"/>
          <p:cNvSpPr/>
          <p:nvPr/>
        </p:nvSpPr>
        <p:spPr>
          <a:xfrm>
            <a:off x="6595049" y="1528256"/>
            <a:ext cx="2529639" cy="58400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国の支出の約３／４を、社会保障関係費・国債費（借金の返済と利子の支払い）・地方交付税交付金等で占めています。</a:t>
            </a:r>
            <a:endParaRPr sz="900">
              <a:solidFill>
                <a:schemeClr val="dk1"/>
              </a:solidFill>
              <a:latin typeface="Noto Sans JP"/>
              <a:ea typeface="Noto Sans JP"/>
              <a:cs typeface="Noto Sans JP"/>
              <a:sym typeface="Noto Sans JP"/>
            </a:endParaRPr>
          </a:p>
        </p:txBody>
      </p:sp>
      <p:sp>
        <p:nvSpPr>
          <p:cNvPr id="292" name="Google Shape;292;p25"/>
          <p:cNvSpPr/>
          <p:nvPr/>
        </p:nvSpPr>
        <p:spPr>
          <a:xfrm>
            <a:off x="4109300" y="1528256"/>
            <a:ext cx="2529639" cy="9164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国の収入の約３／４が「税収等」で、残りの約１／４は「公債金」に依存しています。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「公債金」とは国の借金のことで、元本の返済や利子の支払いなどの負担を、将来の世代に残すことになります。</a:t>
            </a:r>
            <a:endParaRPr sz="900">
              <a:solidFill>
                <a:schemeClr val="dk1"/>
              </a:solidFill>
              <a:latin typeface="Noto Sans JP"/>
              <a:ea typeface="Noto Sans JP"/>
              <a:cs typeface="Noto Sans JP"/>
              <a:sym typeface="Noto Sans JP"/>
            </a:endParaRPr>
          </a:p>
        </p:txBody>
      </p:sp>
      <p:sp>
        <p:nvSpPr>
          <p:cNvPr id="293" name="Google Shape;293;p25"/>
          <p:cNvSpPr/>
          <p:nvPr/>
        </p:nvSpPr>
        <p:spPr>
          <a:xfrm>
            <a:off x="4084000" y="4752575"/>
            <a:ext cx="2486400" cy="19137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地方公共団体（都道府県や市区町村）は、私たちの日常生活と密接に結びついている教育・警察・消防・環境衛生・生活保護などの公共サービスを行うため、地方税を集めています。</a:t>
            </a:r>
            <a:endParaRPr sz="900">
              <a:solidFill>
                <a:schemeClr val="dk1"/>
              </a:solidFill>
              <a:latin typeface="Noto Sans JP"/>
              <a:ea typeface="Noto Sans JP"/>
              <a:cs typeface="Noto Sans JP"/>
              <a:sym typeface="Noto Sans JP"/>
            </a:endParaRPr>
          </a:p>
          <a:p>
            <a:pPr indent="0" lvl="0" marL="0" marR="0" rtl="0" algn="just">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しかし、その地域の経済状況などによって、それぞれの地方公共団体の財政力に違いがあります。</a:t>
            </a:r>
            <a:endParaRPr sz="9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そこで公共サービスに格差が生じないよう、国が地方公共団体の財政力を調整するために支出しているのが、地方交付税交付金等です。</a:t>
            </a:r>
            <a:endParaRPr sz="900">
              <a:solidFill>
                <a:schemeClr val="dk1"/>
              </a:solidFill>
              <a:latin typeface="Noto Sans JP"/>
              <a:ea typeface="Noto Sans JP"/>
              <a:cs typeface="Noto Sans JP"/>
              <a:sym typeface="Noto Sans JP"/>
            </a:endParaRPr>
          </a:p>
        </p:txBody>
      </p:sp>
      <p:sp>
        <p:nvSpPr>
          <p:cNvPr id="294" name="Google Shape;294;p25"/>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３．国の財政をみてみよう（生徒用P1４‐1５）</a:t>
            </a:r>
            <a:endParaRPr>
              <a:latin typeface="Noto Sans JP"/>
              <a:ea typeface="Noto Sans JP"/>
              <a:cs typeface="Noto Sans JP"/>
              <a:sym typeface="Noto Sans JP"/>
            </a:endParaRPr>
          </a:p>
        </p:txBody>
      </p:sp>
      <p:sp>
        <p:nvSpPr>
          <p:cNvPr id="295" name="Google Shape;295;p25"/>
          <p:cNvSpPr/>
          <p:nvPr/>
        </p:nvSpPr>
        <p:spPr>
          <a:xfrm>
            <a:off x="4160190" y="824773"/>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296" name="Google Shape;296;p25"/>
          <p:cNvSpPr/>
          <p:nvPr/>
        </p:nvSpPr>
        <p:spPr>
          <a:xfrm>
            <a:off x="4067944" y="1297827"/>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国の歳入</a:t>
            </a:r>
            <a:endParaRPr b="1" sz="1200">
              <a:solidFill>
                <a:srgbClr val="33729A"/>
              </a:solidFill>
              <a:latin typeface="Noto Sans JP"/>
              <a:ea typeface="Noto Sans JP"/>
              <a:cs typeface="Noto Sans JP"/>
              <a:sym typeface="Noto Sans JP"/>
            </a:endParaRPr>
          </a:p>
        </p:txBody>
      </p:sp>
      <p:sp>
        <p:nvSpPr>
          <p:cNvPr id="297" name="Google Shape;297;p25"/>
          <p:cNvSpPr/>
          <p:nvPr/>
        </p:nvSpPr>
        <p:spPr>
          <a:xfrm>
            <a:off x="6570129" y="1297827"/>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国の歳出</a:t>
            </a:r>
            <a:endParaRPr b="1" sz="1100">
              <a:solidFill>
                <a:srgbClr val="33729A"/>
              </a:solidFill>
              <a:latin typeface="Noto Sans JP"/>
              <a:ea typeface="Noto Sans JP"/>
              <a:cs typeface="Noto Sans JP"/>
              <a:sym typeface="Noto Sans JP"/>
            </a:endParaRPr>
          </a:p>
        </p:txBody>
      </p:sp>
      <p:sp>
        <p:nvSpPr>
          <p:cNvPr id="298" name="Google Shape;298;p25"/>
          <p:cNvSpPr/>
          <p:nvPr/>
        </p:nvSpPr>
        <p:spPr>
          <a:xfrm>
            <a:off x="4080553" y="2543497"/>
            <a:ext cx="2529639" cy="530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Symbols"/>
              <a:buChar char="■"/>
            </a:pPr>
            <a:r>
              <a:rPr b="1" lang="ja-JP" sz="1200">
                <a:solidFill>
                  <a:srgbClr val="33729A"/>
                </a:solidFill>
                <a:latin typeface="Noto Sans JP"/>
                <a:ea typeface="Noto Sans JP"/>
                <a:cs typeface="Noto Sans JP"/>
                <a:sym typeface="Noto Sans JP"/>
              </a:rPr>
              <a:t>社会保障関係費</a:t>
            </a:r>
            <a:r>
              <a:rPr lang="ja-JP" sz="1200">
                <a:solidFill>
                  <a:srgbClr val="33729A"/>
                </a:solidFill>
                <a:latin typeface="Noto Sans JP"/>
                <a:ea typeface="Noto Sans JP"/>
                <a:cs typeface="Noto Sans JP"/>
                <a:sym typeface="Noto Sans JP"/>
              </a:rPr>
              <a:t>　</a:t>
            </a:r>
            <a:br>
              <a:rPr lang="ja-JP" sz="1200">
                <a:solidFill>
                  <a:srgbClr val="33729A"/>
                </a:solidFill>
                <a:latin typeface="Noto Sans JP"/>
                <a:ea typeface="Noto Sans JP"/>
                <a:cs typeface="Noto Sans JP"/>
                <a:sym typeface="Noto Sans JP"/>
              </a:rPr>
            </a:br>
            <a:r>
              <a:rPr lang="ja-JP" sz="1050">
                <a:solidFill>
                  <a:srgbClr val="33729A"/>
                </a:solidFill>
                <a:latin typeface="Noto Sans JP"/>
                <a:ea typeface="Noto Sans JP"/>
                <a:cs typeface="Noto Sans JP"/>
                <a:sym typeface="Noto Sans JP"/>
              </a:rPr>
              <a:t>38兆2,938億円</a:t>
            </a:r>
            <a:endParaRPr sz="1200">
              <a:solidFill>
                <a:srgbClr val="33729A"/>
              </a:solidFill>
              <a:latin typeface="Noto Sans JP"/>
              <a:ea typeface="Noto Sans JP"/>
              <a:cs typeface="Noto Sans JP"/>
              <a:sym typeface="Noto Sans JP"/>
            </a:endParaRPr>
          </a:p>
        </p:txBody>
      </p:sp>
      <p:sp>
        <p:nvSpPr>
          <p:cNvPr id="299" name="Google Shape;299;p25"/>
          <p:cNvSpPr/>
          <p:nvPr/>
        </p:nvSpPr>
        <p:spPr>
          <a:xfrm>
            <a:off x="6604565" y="2546973"/>
            <a:ext cx="2486339" cy="530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Symbols"/>
              <a:buChar char="■"/>
            </a:pPr>
            <a:r>
              <a:rPr b="1" lang="ja-JP" sz="1200">
                <a:solidFill>
                  <a:srgbClr val="33729A"/>
                </a:solidFill>
                <a:latin typeface="Noto Sans JP"/>
                <a:ea typeface="Noto Sans JP"/>
                <a:cs typeface="Noto Sans JP"/>
                <a:sym typeface="Noto Sans JP"/>
              </a:rPr>
              <a:t>公共事業関係費</a:t>
            </a:r>
            <a:r>
              <a:rPr lang="ja-JP" sz="1200">
                <a:solidFill>
                  <a:srgbClr val="33729A"/>
                </a:solidFill>
                <a:latin typeface="Noto Sans JP"/>
                <a:ea typeface="Noto Sans JP"/>
                <a:cs typeface="Noto Sans JP"/>
                <a:sym typeface="Noto Sans JP"/>
              </a:rPr>
              <a:t>　</a:t>
            </a:r>
            <a:br>
              <a:rPr lang="ja-JP" sz="1200">
                <a:solidFill>
                  <a:srgbClr val="33729A"/>
                </a:solidFill>
                <a:latin typeface="Noto Sans JP"/>
                <a:ea typeface="Noto Sans JP"/>
                <a:cs typeface="Noto Sans JP"/>
                <a:sym typeface="Noto Sans JP"/>
              </a:rPr>
            </a:br>
            <a:r>
              <a:rPr lang="ja-JP" sz="1050">
                <a:solidFill>
                  <a:srgbClr val="33729A"/>
                </a:solidFill>
                <a:latin typeface="Noto Sans JP"/>
                <a:ea typeface="Noto Sans JP"/>
                <a:cs typeface="Noto Sans JP"/>
                <a:sym typeface="Noto Sans JP"/>
              </a:rPr>
              <a:t>6兆858億円</a:t>
            </a:r>
            <a:endParaRPr sz="1050">
              <a:solidFill>
                <a:srgbClr val="33729A"/>
              </a:solidFill>
              <a:latin typeface="Noto Sans JP"/>
              <a:ea typeface="Noto Sans JP"/>
              <a:cs typeface="Noto Sans JP"/>
              <a:sym typeface="Noto Sans JP"/>
            </a:endParaRPr>
          </a:p>
        </p:txBody>
      </p:sp>
      <p:sp>
        <p:nvSpPr>
          <p:cNvPr id="300" name="Google Shape;300;p25"/>
          <p:cNvSpPr/>
          <p:nvPr/>
        </p:nvSpPr>
        <p:spPr>
          <a:xfrm>
            <a:off x="6564234" y="4752563"/>
            <a:ext cx="2567000" cy="44204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文教及び科学振興費は、教育や科学技術の発展のために使われています。</a:t>
            </a:r>
            <a:endParaRPr sz="900">
              <a:solidFill>
                <a:schemeClr val="dk1"/>
              </a:solidFill>
              <a:latin typeface="Noto Sans JP"/>
              <a:ea typeface="Noto Sans JP"/>
              <a:cs typeface="Noto Sans JP"/>
              <a:sym typeface="Noto Sans JP"/>
            </a:endParaRPr>
          </a:p>
        </p:txBody>
      </p:sp>
      <p:sp>
        <p:nvSpPr>
          <p:cNvPr id="301" name="Google Shape;301;p25"/>
          <p:cNvSpPr/>
          <p:nvPr/>
        </p:nvSpPr>
        <p:spPr>
          <a:xfrm>
            <a:off x="4091788" y="3045171"/>
            <a:ext cx="2478550" cy="80214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私たちが安心して生活していくために必要な年金、医療、介護、少子化対策、生活扶助等社会福祉、保健衛生対策、雇用労災対策に使われています。</a:t>
            </a:r>
            <a:endParaRPr sz="900">
              <a:solidFill>
                <a:schemeClr val="dk1"/>
              </a:solidFill>
              <a:latin typeface="Noto Sans JP"/>
              <a:ea typeface="Noto Sans JP"/>
              <a:cs typeface="Noto Sans JP"/>
              <a:sym typeface="Noto Sans JP"/>
            </a:endParaRPr>
          </a:p>
        </p:txBody>
      </p:sp>
      <p:sp>
        <p:nvSpPr>
          <p:cNvPr id="302" name="Google Shape;302;p25"/>
          <p:cNvSpPr/>
          <p:nvPr/>
        </p:nvSpPr>
        <p:spPr>
          <a:xfrm>
            <a:off x="4116793" y="4295149"/>
            <a:ext cx="2486339" cy="499752"/>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Symbols"/>
              <a:buChar char="■"/>
            </a:pPr>
            <a:r>
              <a:rPr b="1" lang="ja-JP" sz="1200">
                <a:solidFill>
                  <a:srgbClr val="33729A"/>
                </a:solidFill>
                <a:latin typeface="Noto Sans JP"/>
                <a:ea typeface="Noto Sans JP"/>
                <a:cs typeface="Noto Sans JP"/>
                <a:sym typeface="Noto Sans JP"/>
              </a:rPr>
              <a:t>地方交付税交付金等</a:t>
            </a:r>
            <a:r>
              <a:rPr lang="ja-JP" sz="1200">
                <a:solidFill>
                  <a:srgbClr val="33729A"/>
                </a:solidFill>
                <a:latin typeface="Noto Sans JP"/>
                <a:ea typeface="Noto Sans JP"/>
                <a:cs typeface="Noto Sans JP"/>
                <a:sym typeface="Noto Sans JP"/>
              </a:rPr>
              <a:t>　</a:t>
            </a:r>
            <a:br>
              <a:rPr lang="ja-JP" sz="1200">
                <a:solidFill>
                  <a:srgbClr val="33729A"/>
                </a:solidFill>
                <a:latin typeface="Noto Sans JP"/>
                <a:ea typeface="Noto Sans JP"/>
                <a:cs typeface="Noto Sans JP"/>
                <a:sym typeface="Noto Sans JP"/>
              </a:rPr>
            </a:br>
            <a:r>
              <a:rPr lang="ja-JP" sz="1050">
                <a:solidFill>
                  <a:srgbClr val="33729A"/>
                </a:solidFill>
                <a:latin typeface="Noto Sans JP"/>
                <a:ea typeface="Noto Sans JP"/>
                <a:cs typeface="Noto Sans JP"/>
                <a:sym typeface="Noto Sans JP"/>
              </a:rPr>
              <a:t>18兆8,728億円</a:t>
            </a:r>
            <a:endParaRPr sz="1200">
              <a:solidFill>
                <a:srgbClr val="33729A"/>
              </a:solidFill>
              <a:latin typeface="Noto Sans JP"/>
              <a:ea typeface="Noto Sans JP"/>
              <a:cs typeface="Noto Sans JP"/>
              <a:sym typeface="Noto Sans JP"/>
            </a:endParaRPr>
          </a:p>
        </p:txBody>
      </p:sp>
      <p:sp>
        <p:nvSpPr>
          <p:cNvPr id="303" name="Google Shape;303;p25"/>
          <p:cNvSpPr/>
          <p:nvPr/>
        </p:nvSpPr>
        <p:spPr>
          <a:xfrm>
            <a:off x="6638349" y="4264563"/>
            <a:ext cx="2486339" cy="530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Symbols"/>
              <a:buChar char="■"/>
            </a:pPr>
            <a:r>
              <a:rPr b="1" lang="ja-JP" sz="1200">
                <a:solidFill>
                  <a:srgbClr val="33729A"/>
                </a:solidFill>
                <a:latin typeface="Noto Sans JP"/>
                <a:ea typeface="Noto Sans JP"/>
                <a:cs typeface="Noto Sans JP"/>
                <a:sym typeface="Noto Sans JP"/>
              </a:rPr>
              <a:t>文教及び科学振興費</a:t>
            </a:r>
            <a:r>
              <a:rPr lang="ja-JP" sz="1200">
                <a:solidFill>
                  <a:srgbClr val="33729A"/>
                </a:solidFill>
                <a:latin typeface="Noto Sans JP"/>
                <a:ea typeface="Noto Sans JP"/>
                <a:cs typeface="Noto Sans JP"/>
                <a:sym typeface="Noto Sans JP"/>
              </a:rPr>
              <a:t>　</a:t>
            </a:r>
            <a:br>
              <a:rPr lang="ja-JP" sz="1200">
                <a:solidFill>
                  <a:srgbClr val="33729A"/>
                </a:solidFill>
                <a:latin typeface="Noto Sans JP"/>
                <a:ea typeface="Noto Sans JP"/>
                <a:cs typeface="Noto Sans JP"/>
                <a:sym typeface="Noto Sans JP"/>
              </a:rPr>
            </a:br>
            <a:r>
              <a:rPr lang="ja-JP" sz="1050">
                <a:solidFill>
                  <a:srgbClr val="33729A"/>
                </a:solidFill>
                <a:latin typeface="Noto Sans JP"/>
                <a:ea typeface="Noto Sans JP"/>
                <a:cs typeface="Noto Sans JP"/>
                <a:sym typeface="Noto Sans JP"/>
              </a:rPr>
              <a:t>5兆6,560億円</a:t>
            </a:r>
            <a:endParaRPr>
              <a:latin typeface="Noto Sans JP"/>
              <a:ea typeface="Noto Sans JP"/>
              <a:cs typeface="Noto Sans JP"/>
              <a:sym typeface="Noto Sans JP"/>
            </a:endParaRPr>
          </a:p>
        </p:txBody>
      </p:sp>
      <p:cxnSp>
        <p:nvCxnSpPr>
          <p:cNvPr id="304" name="Google Shape;304;p25"/>
          <p:cNvCxnSpPr/>
          <p:nvPr/>
        </p:nvCxnSpPr>
        <p:spPr>
          <a:xfrm>
            <a:off x="4176027" y="2492896"/>
            <a:ext cx="4644445" cy="0"/>
          </a:xfrm>
          <a:prstGeom prst="straightConnector1">
            <a:avLst/>
          </a:prstGeom>
          <a:noFill/>
          <a:ln cap="flat" cmpd="sng" w="19050">
            <a:solidFill>
              <a:srgbClr val="B7D4E7"/>
            </a:solidFill>
            <a:prstDash val="dot"/>
            <a:miter lim="800000"/>
            <a:headEnd len="sm" w="sm" type="none"/>
            <a:tailEnd len="sm" w="sm" type="none"/>
          </a:ln>
        </p:spPr>
      </p:cxnSp>
      <p:cxnSp>
        <p:nvCxnSpPr>
          <p:cNvPr id="305" name="Google Shape;305;p25"/>
          <p:cNvCxnSpPr/>
          <p:nvPr/>
        </p:nvCxnSpPr>
        <p:spPr>
          <a:xfrm>
            <a:off x="4176027" y="4252423"/>
            <a:ext cx="4644445" cy="0"/>
          </a:xfrm>
          <a:prstGeom prst="straightConnector1">
            <a:avLst/>
          </a:prstGeom>
          <a:noFill/>
          <a:ln cap="flat" cmpd="sng" w="19050">
            <a:solidFill>
              <a:srgbClr val="B7D4E7"/>
            </a:solidFill>
            <a:prstDash val="dot"/>
            <a:miter lim="800000"/>
            <a:headEnd len="sm" w="sm" type="none"/>
            <a:tailEnd len="sm" w="sm" type="none"/>
          </a:ln>
        </p:spPr>
      </p:cxnSp>
      <p:sp>
        <p:nvSpPr>
          <p:cNvPr id="306" name="Google Shape;306;p25"/>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07" name="Google Shape;307;p25"/>
          <p:cNvPicPr preferRelativeResize="0"/>
          <p:nvPr/>
        </p:nvPicPr>
        <p:blipFill rotWithShape="1">
          <a:blip r:embed="rId3">
            <a:alphaModFix/>
          </a:blip>
          <a:srcRect b="0" l="0" r="0" t="0"/>
          <a:stretch/>
        </p:blipFill>
        <p:spPr>
          <a:xfrm>
            <a:off x="323677" y="824774"/>
            <a:ext cx="3695331" cy="2780912"/>
          </a:xfrm>
          <a:prstGeom prst="rect">
            <a:avLst/>
          </a:prstGeom>
          <a:noFill/>
          <a:ln cap="flat" cmpd="sng" w="9525">
            <a:solidFill>
              <a:schemeClr val="dk1"/>
            </a:solidFill>
            <a:prstDash val="solid"/>
            <a:round/>
            <a:headEnd len="sm" w="sm" type="none"/>
            <a:tailEnd len="sm" w="sm" type="none"/>
          </a:ln>
        </p:spPr>
      </p:pic>
      <p:pic>
        <p:nvPicPr>
          <p:cNvPr id="308" name="Google Shape;308;p25"/>
          <p:cNvPicPr preferRelativeResize="0"/>
          <p:nvPr/>
        </p:nvPicPr>
        <p:blipFill rotWithShape="1">
          <a:blip r:embed="rId4">
            <a:alphaModFix/>
          </a:blip>
          <a:srcRect b="0" l="0" r="0" t="0"/>
          <a:stretch/>
        </p:blipFill>
        <p:spPr>
          <a:xfrm>
            <a:off x="302485" y="3753547"/>
            <a:ext cx="3695332" cy="278363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p:nvPr/>
        </p:nvSpPr>
        <p:spPr>
          <a:xfrm>
            <a:off x="5185916" y="802026"/>
            <a:ext cx="334652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Meiryo"/>
              <a:buNone/>
            </a:pPr>
            <a:r>
              <a:rPr i="0" lang="ja-JP" sz="1200" u="none" cap="none" strike="noStrike">
                <a:solidFill>
                  <a:schemeClr val="dk1"/>
                </a:solidFill>
                <a:latin typeface="Noto Sans JP"/>
                <a:ea typeface="Noto Sans JP"/>
                <a:cs typeface="Noto Sans JP"/>
                <a:sym typeface="Noto Sans JP"/>
              </a:rPr>
              <a:t>国の</a:t>
            </a:r>
            <a:r>
              <a:rPr lang="ja-JP" sz="1200">
                <a:solidFill>
                  <a:schemeClr val="dk1"/>
                </a:solidFill>
                <a:latin typeface="Noto Sans JP"/>
                <a:ea typeface="Noto Sans JP"/>
                <a:cs typeface="Noto Sans JP"/>
                <a:sym typeface="Noto Sans JP"/>
              </a:rPr>
              <a:t>財政状況を理解</a:t>
            </a:r>
            <a:r>
              <a:rPr i="0" lang="ja-JP" sz="1200" u="none" cap="none" strike="noStrike">
                <a:solidFill>
                  <a:schemeClr val="dk1"/>
                </a:solidFill>
                <a:latin typeface="Noto Sans JP"/>
                <a:ea typeface="Noto Sans JP"/>
                <a:cs typeface="Noto Sans JP"/>
                <a:sym typeface="Noto Sans JP"/>
              </a:rPr>
              <a:t>させる。</a:t>
            </a:r>
            <a:endParaRPr>
              <a:latin typeface="Noto Sans JP"/>
              <a:ea typeface="Noto Sans JP"/>
              <a:cs typeface="Noto Sans JP"/>
              <a:sym typeface="Noto Sans JP"/>
            </a:endParaRPr>
          </a:p>
        </p:txBody>
      </p:sp>
      <p:sp>
        <p:nvSpPr>
          <p:cNvPr id="314" name="Google Shape;314;p26"/>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３．国の財政をみてみよう（生徒用P16‐17）</a:t>
            </a:r>
            <a:endParaRPr>
              <a:latin typeface="Noto Sans JP"/>
              <a:ea typeface="Noto Sans JP"/>
              <a:cs typeface="Noto Sans JP"/>
              <a:sym typeface="Noto Sans JP"/>
            </a:endParaRPr>
          </a:p>
        </p:txBody>
      </p:sp>
      <p:sp>
        <p:nvSpPr>
          <p:cNvPr id="315" name="Google Shape;315;p26"/>
          <p:cNvSpPr/>
          <p:nvPr/>
        </p:nvSpPr>
        <p:spPr>
          <a:xfrm>
            <a:off x="4087150" y="4638350"/>
            <a:ext cx="4761600" cy="11814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1990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sz="1000">
              <a:solidFill>
                <a:schemeClr val="dk1"/>
              </a:solidFill>
              <a:latin typeface="Noto Sans JP"/>
              <a:ea typeface="Noto Sans JP"/>
              <a:cs typeface="Noto Sans JP"/>
              <a:sym typeface="Noto Sans JP"/>
            </a:endParaRPr>
          </a:p>
          <a:p>
            <a:pPr indent="0" lvl="0" marL="0" marR="0" rtl="0" algn="just">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歳出の増加に対し歳入は、経済成長の停滞などが影響して税収の伸びが見合っておらず、不足分を借金に頼っているため、公債金は約５倍と大幅に増加しています。</a:t>
            </a:r>
            <a:endParaRPr>
              <a:latin typeface="Noto Sans JP"/>
              <a:ea typeface="Noto Sans JP"/>
              <a:cs typeface="Noto Sans JP"/>
              <a:sym typeface="Noto Sans JP"/>
            </a:endParaRPr>
          </a:p>
        </p:txBody>
      </p:sp>
      <p:sp>
        <p:nvSpPr>
          <p:cNvPr id="316" name="Google Shape;316;p26"/>
          <p:cNvSpPr/>
          <p:nvPr/>
        </p:nvSpPr>
        <p:spPr>
          <a:xfrm>
            <a:off x="4087150" y="1479125"/>
            <a:ext cx="4837800" cy="2670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①資源配分機能</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防衛や警察、外交などの「公共財」など、市場メカニズムに任せていては十分に供給されず、政府による供給が必要となるものを配分する。</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②所得再分配機能</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所得税の累進税率適用や、生活保護や失業保険などを通じ、過度の所得格差が生じた場合にそれを是正する。</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③景気調整機能</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税金の仕組みや、財政支出の規模の拡大・抑制を通じて、経済を安定化させる（景気変動を小さくする）。</a:t>
            </a:r>
            <a:endParaRPr sz="1000">
              <a:solidFill>
                <a:schemeClr val="dk1"/>
              </a:solidFill>
              <a:latin typeface="Noto Sans JP"/>
              <a:ea typeface="Noto Sans JP"/>
              <a:cs typeface="Noto Sans JP"/>
              <a:sym typeface="Noto Sans JP"/>
            </a:endParaRPr>
          </a:p>
        </p:txBody>
      </p:sp>
      <p:sp>
        <p:nvSpPr>
          <p:cNvPr id="317" name="Google Shape;317;p26"/>
          <p:cNvSpPr/>
          <p:nvPr/>
        </p:nvSpPr>
        <p:spPr>
          <a:xfrm>
            <a:off x="4160190" y="762446"/>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318" name="Google Shape;318;p26"/>
          <p:cNvSpPr/>
          <p:nvPr/>
        </p:nvSpPr>
        <p:spPr>
          <a:xfrm>
            <a:off x="4087162" y="1214330"/>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「財政」とは</a:t>
            </a:r>
            <a:endParaRPr b="1" sz="1100">
              <a:solidFill>
                <a:srgbClr val="33729A"/>
              </a:solidFill>
              <a:latin typeface="Noto Sans JP"/>
              <a:ea typeface="Noto Sans JP"/>
              <a:cs typeface="Noto Sans JP"/>
              <a:sym typeface="Noto Sans JP"/>
            </a:endParaRPr>
          </a:p>
        </p:txBody>
      </p:sp>
      <p:sp>
        <p:nvSpPr>
          <p:cNvPr id="319" name="Google Shape;319;p26"/>
          <p:cNvSpPr/>
          <p:nvPr/>
        </p:nvSpPr>
        <p:spPr>
          <a:xfrm>
            <a:off x="4087162" y="4399294"/>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財政構造の変化</a:t>
            </a:r>
            <a:endParaRPr b="1" sz="1100">
              <a:solidFill>
                <a:srgbClr val="33729A"/>
              </a:solidFill>
              <a:latin typeface="Noto Sans JP"/>
              <a:ea typeface="Noto Sans JP"/>
              <a:cs typeface="Noto Sans JP"/>
              <a:sym typeface="Noto Sans JP"/>
            </a:endParaRPr>
          </a:p>
        </p:txBody>
      </p:sp>
      <p:sp>
        <p:nvSpPr>
          <p:cNvPr id="320" name="Google Shape;320;p26"/>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21" name="Google Shape;321;p26"/>
          <p:cNvPicPr preferRelativeResize="0"/>
          <p:nvPr/>
        </p:nvPicPr>
        <p:blipFill rotWithShape="1">
          <a:blip r:embed="rId3">
            <a:alphaModFix/>
          </a:blip>
          <a:srcRect b="0" l="0" r="0" t="0"/>
          <a:stretch/>
        </p:blipFill>
        <p:spPr>
          <a:xfrm>
            <a:off x="313654" y="762446"/>
            <a:ext cx="3697855" cy="2782811"/>
          </a:xfrm>
          <a:prstGeom prst="rect">
            <a:avLst/>
          </a:prstGeom>
          <a:noFill/>
          <a:ln cap="flat" cmpd="sng" w="9525">
            <a:solidFill>
              <a:schemeClr val="dk1"/>
            </a:solidFill>
            <a:prstDash val="solid"/>
            <a:round/>
            <a:headEnd len="sm" w="sm" type="none"/>
            <a:tailEnd len="sm" w="sm" type="none"/>
          </a:ln>
        </p:spPr>
      </p:pic>
      <p:pic>
        <p:nvPicPr>
          <p:cNvPr id="322" name="Google Shape;322;p26"/>
          <p:cNvPicPr preferRelativeResize="0"/>
          <p:nvPr/>
        </p:nvPicPr>
        <p:blipFill rotWithShape="1">
          <a:blip r:embed="rId4">
            <a:alphaModFix/>
          </a:blip>
          <a:srcRect b="0" l="0" r="0" t="0"/>
          <a:stretch/>
        </p:blipFill>
        <p:spPr>
          <a:xfrm>
            <a:off x="288602" y="3773698"/>
            <a:ext cx="3722907" cy="280036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7"/>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３．国の財政をみてみよう（生徒用P18）</a:t>
            </a:r>
            <a:endParaRPr>
              <a:latin typeface="Noto Sans JP"/>
              <a:ea typeface="Noto Sans JP"/>
              <a:cs typeface="Noto Sans JP"/>
              <a:sym typeface="Noto Sans JP"/>
            </a:endParaRPr>
          </a:p>
        </p:txBody>
      </p:sp>
      <p:sp>
        <p:nvSpPr>
          <p:cNvPr id="328" name="Google Shape;328;p27"/>
          <p:cNvSpPr/>
          <p:nvPr/>
        </p:nvSpPr>
        <p:spPr>
          <a:xfrm>
            <a:off x="4160190" y="1081425"/>
            <a:ext cx="477814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日本が抱える問題の一つである「少子高齢化」を理解させる。また「少子高齢化」が進むと財政にどのような影響が出るのか理解させる。</a:t>
            </a:r>
            <a:endParaRPr>
              <a:latin typeface="Noto Sans JP"/>
              <a:ea typeface="Noto Sans JP"/>
              <a:cs typeface="Noto Sans JP"/>
              <a:sym typeface="Noto Sans JP"/>
            </a:endParaRPr>
          </a:p>
        </p:txBody>
      </p:sp>
      <p:sp>
        <p:nvSpPr>
          <p:cNvPr id="329" name="Google Shape;329;p27"/>
          <p:cNvSpPr/>
          <p:nvPr/>
        </p:nvSpPr>
        <p:spPr>
          <a:xfrm>
            <a:off x="4160189" y="2009294"/>
            <a:ext cx="4660283" cy="14811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少子高齢化の原因は、平均寿命が延びたことと、平均出生率が減少したことです。</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少子高齢化の問題の一つは、社会保障の費用が増えていくことであり、もう一つは、その費用を負担する働き手が減っていくことです。</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endParaRPr>
              <a:latin typeface="Noto Sans JP"/>
              <a:ea typeface="Noto Sans JP"/>
              <a:cs typeface="Noto Sans JP"/>
              <a:sym typeface="Noto Sans JP"/>
            </a:endParaRPr>
          </a:p>
        </p:txBody>
      </p:sp>
      <p:sp>
        <p:nvSpPr>
          <p:cNvPr id="330" name="Google Shape;330;p27"/>
          <p:cNvSpPr/>
          <p:nvPr/>
        </p:nvSpPr>
        <p:spPr>
          <a:xfrm>
            <a:off x="4160190" y="3859307"/>
            <a:ext cx="4778146" cy="88101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FF0000"/>
              </a:buClr>
              <a:buSzPts val="1000"/>
              <a:buFont typeface="Meiryo"/>
              <a:buNone/>
            </a:pPr>
            <a:r>
              <a:rPr lang="ja-JP" sz="1000">
                <a:solidFill>
                  <a:srgbClr val="FF0000"/>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endParaRPr sz="1000">
              <a:solidFill>
                <a:schemeClr val="dk1"/>
              </a:solidFill>
              <a:latin typeface="Noto Sans JP"/>
              <a:ea typeface="Noto Sans JP"/>
              <a:cs typeface="Noto Sans JP"/>
              <a:sym typeface="Noto Sans JP"/>
            </a:endParaRPr>
          </a:p>
        </p:txBody>
      </p:sp>
      <p:sp>
        <p:nvSpPr>
          <p:cNvPr id="331" name="Google Shape;331;p27"/>
          <p:cNvSpPr/>
          <p:nvPr/>
        </p:nvSpPr>
        <p:spPr>
          <a:xfrm>
            <a:off x="4241647" y="719580"/>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332" name="Google Shape;332;p27"/>
          <p:cNvSpPr/>
          <p:nvPr/>
        </p:nvSpPr>
        <p:spPr>
          <a:xfrm>
            <a:off x="4160190" y="1790613"/>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少子高齢化</a:t>
            </a:r>
            <a:endParaRPr>
              <a:latin typeface="Noto Sans JP"/>
              <a:ea typeface="Noto Sans JP"/>
              <a:cs typeface="Noto Sans JP"/>
              <a:sym typeface="Noto Sans JP"/>
            </a:endParaRPr>
          </a:p>
        </p:txBody>
      </p:sp>
      <p:sp>
        <p:nvSpPr>
          <p:cNvPr id="333" name="Google Shape;333;p27"/>
          <p:cNvSpPr/>
          <p:nvPr/>
        </p:nvSpPr>
        <p:spPr>
          <a:xfrm>
            <a:off x="4160190" y="3604338"/>
            <a:ext cx="4084218"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社会保障給付費と社会保険料収入の推移</a:t>
            </a:r>
            <a:endParaRPr>
              <a:latin typeface="Noto Sans JP"/>
              <a:ea typeface="Noto Sans JP"/>
              <a:cs typeface="Noto Sans JP"/>
              <a:sym typeface="Noto Sans JP"/>
            </a:endParaRPr>
          </a:p>
        </p:txBody>
      </p:sp>
      <p:sp>
        <p:nvSpPr>
          <p:cNvPr id="334" name="Google Shape;334;p27"/>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35" name="Google Shape;335;p27"/>
          <p:cNvPicPr preferRelativeResize="0"/>
          <p:nvPr/>
        </p:nvPicPr>
        <p:blipFill rotWithShape="1">
          <a:blip r:embed="rId3">
            <a:alphaModFix/>
          </a:blip>
          <a:srcRect b="0" l="0" r="0" t="0"/>
          <a:stretch/>
        </p:blipFill>
        <p:spPr>
          <a:xfrm>
            <a:off x="330962" y="711148"/>
            <a:ext cx="3655778" cy="271785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8"/>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３．国の財政をみてみよう（生徒用P19‐21）</a:t>
            </a:r>
            <a:endParaRPr>
              <a:latin typeface="Noto Sans JP"/>
              <a:ea typeface="Noto Sans JP"/>
              <a:cs typeface="Noto Sans JP"/>
              <a:sym typeface="Noto Sans JP"/>
            </a:endParaRPr>
          </a:p>
        </p:txBody>
      </p:sp>
      <p:sp>
        <p:nvSpPr>
          <p:cNvPr id="341" name="Google Shape;341;p28"/>
          <p:cNvSpPr/>
          <p:nvPr/>
        </p:nvSpPr>
        <p:spPr>
          <a:xfrm>
            <a:off x="5209821" y="650256"/>
            <a:ext cx="3767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公債残高の課題について理解させる。</a:t>
            </a:r>
            <a:endParaRPr>
              <a:latin typeface="Noto Sans JP"/>
              <a:ea typeface="Noto Sans JP"/>
              <a:cs typeface="Noto Sans JP"/>
              <a:sym typeface="Noto Sans JP"/>
            </a:endParaRPr>
          </a:p>
        </p:txBody>
      </p:sp>
      <p:sp>
        <p:nvSpPr>
          <p:cNvPr id="342" name="Google Shape;342;p28"/>
          <p:cNvSpPr/>
          <p:nvPr/>
        </p:nvSpPr>
        <p:spPr>
          <a:xfrm>
            <a:off x="4139109" y="1239621"/>
            <a:ext cx="4706138" cy="2481449"/>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2020年度には新型コロナウイルスによる経済危機への緊急対策のため新規国債発行額は過去最高となっています。過去には、阪神・淡路大震災（1995年）や東日本大震災（2011年）という大規模な自然災害時や世界金融危機（リーマンショック）（2008年）という金融危機の際にも国の経済や国民の生活を立て直すために国債が発行されました。</a:t>
            </a:r>
            <a:endParaRPr sz="1000">
              <a:solidFill>
                <a:schemeClr val="dk1"/>
              </a:solidFill>
              <a:latin typeface="Noto Sans JP"/>
              <a:ea typeface="Noto Sans JP"/>
              <a:cs typeface="Noto Sans JP"/>
              <a:sym typeface="Noto Sans JP"/>
            </a:endParaRPr>
          </a:p>
          <a:p>
            <a:pPr indent="0" lvl="0" marL="0" marR="0" rtl="0" algn="just">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2025年度当初予算では約29兆円の国債が発行され、2025年度末の公債残高は約1,129兆円になると見込まれています。これは、一般会計税収※の約15年分に相当し、将来世代に大きな負担を強いることになります。</a:t>
            </a:r>
            <a:endParaRPr sz="1000">
              <a:solidFill>
                <a:schemeClr val="dk1"/>
              </a:solidFill>
              <a:latin typeface="Noto Sans JP"/>
              <a:ea typeface="Noto Sans JP"/>
              <a:cs typeface="Noto Sans JP"/>
              <a:sym typeface="Noto Sans JP"/>
            </a:endParaRPr>
          </a:p>
          <a:p>
            <a:pPr indent="0" lvl="0" marL="0" marR="0" rtl="0" algn="just">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　2025年度一般会計税収　77.8兆円</a:t>
            </a:r>
            <a:endParaRPr>
              <a:latin typeface="Noto Sans JP"/>
              <a:ea typeface="Noto Sans JP"/>
              <a:cs typeface="Noto Sans JP"/>
              <a:sym typeface="Noto Sans JP"/>
            </a:endParaRPr>
          </a:p>
        </p:txBody>
      </p:sp>
      <p:sp>
        <p:nvSpPr>
          <p:cNvPr id="343" name="Google Shape;343;p28"/>
          <p:cNvSpPr/>
          <p:nvPr/>
        </p:nvSpPr>
        <p:spPr>
          <a:xfrm>
            <a:off x="4160190" y="629674"/>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344" name="Google Shape;344;p28"/>
          <p:cNvSpPr/>
          <p:nvPr/>
        </p:nvSpPr>
        <p:spPr>
          <a:xfrm>
            <a:off x="4068661" y="994452"/>
            <a:ext cx="4084200" cy="318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公債残高</a:t>
            </a:r>
            <a:endParaRPr b="1" sz="1100">
              <a:solidFill>
                <a:srgbClr val="33729A"/>
              </a:solidFill>
              <a:latin typeface="Noto Sans JP"/>
              <a:ea typeface="Noto Sans JP"/>
              <a:cs typeface="Noto Sans JP"/>
              <a:sym typeface="Noto Sans JP"/>
            </a:endParaRPr>
          </a:p>
        </p:txBody>
      </p:sp>
      <p:sp>
        <p:nvSpPr>
          <p:cNvPr id="345" name="Google Shape;345;p28"/>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46" name="Google Shape;346;p28"/>
          <p:cNvPicPr preferRelativeResize="0"/>
          <p:nvPr/>
        </p:nvPicPr>
        <p:blipFill rotWithShape="1">
          <a:blip r:embed="rId3">
            <a:alphaModFix/>
          </a:blip>
          <a:srcRect b="0" l="0" r="0" t="0"/>
          <a:stretch/>
        </p:blipFill>
        <p:spPr>
          <a:xfrm>
            <a:off x="298753" y="984405"/>
            <a:ext cx="3649282" cy="2743582"/>
          </a:xfrm>
          <a:prstGeom prst="rect">
            <a:avLst/>
          </a:prstGeom>
          <a:noFill/>
          <a:ln cap="flat" cmpd="sng" w="9525">
            <a:solidFill>
              <a:schemeClr val="dk1"/>
            </a:solidFill>
            <a:prstDash val="solid"/>
            <a:round/>
            <a:headEnd len="sm" w="sm" type="none"/>
            <a:tailEnd len="sm" w="sm" type="none"/>
          </a:ln>
        </p:spPr>
      </p:pic>
      <p:pic>
        <p:nvPicPr>
          <p:cNvPr id="347" name="Google Shape;347;p28"/>
          <p:cNvPicPr preferRelativeResize="0"/>
          <p:nvPr/>
        </p:nvPicPr>
        <p:blipFill rotWithShape="1">
          <a:blip r:embed="rId4">
            <a:alphaModFix/>
          </a:blip>
          <a:srcRect b="0" l="0" r="0" t="0"/>
          <a:stretch/>
        </p:blipFill>
        <p:spPr>
          <a:xfrm>
            <a:off x="248520" y="3962018"/>
            <a:ext cx="3699515" cy="2743582"/>
          </a:xfrm>
          <a:prstGeom prst="rect">
            <a:avLst/>
          </a:prstGeom>
          <a:noFill/>
          <a:ln cap="flat" cmpd="sng" w="9525">
            <a:solidFill>
              <a:schemeClr val="dk1"/>
            </a:solidFill>
            <a:prstDash val="solid"/>
            <a:round/>
            <a:headEnd len="sm" w="sm" type="none"/>
            <a:tailEnd len="sm" w="sm" type="none"/>
          </a:ln>
        </p:spPr>
      </p:pic>
      <p:pic>
        <p:nvPicPr>
          <p:cNvPr id="348" name="Google Shape;348;p28"/>
          <p:cNvPicPr preferRelativeResize="0"/>
          <p:nvPr/>
        </p:nvPicPr>
        <p:blipFill rotWithShape="1">
          <a:blip r:embed="rId5">
            <a:alphaModFix/>
          </a:blip>
          <a:srcRect b="0" l="0" r="0" t="0"/>
          <a:stretch/>
        </p:blipFill>
        <p:spPr>
          <a:xfrm>
            <a:off x="4572000" y="3962018"/>
            <a:ext cx="3695229" cy="274594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9"/>
          <p:cNvSpPr txBox="1"/>
          <p:nvPr/>
        </p:nvSpPr>
        <p:spPr>
          <a:xfrm>
            <a:off x="152399" y="104775"/>
            <a:ext cx="83694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もっと税について調べてみよう - 県の財政（生徒用P22‐P23）</a:t>
            </a:r>
            <a:endParaRPr>
              <a:latin typeface="Noto Sans JP"/>
              <a:ea typeface="Noto Sans JP"/>
              <a:cs typeface="Noto Sans JP"/>
              <a:sym typeface="Noto Sans JP"/>
            </a:endParaRPr>
          </a:p>
        </p:txBody>
      </p:sp>
      <p:grpSp>
        <p:nvGrpSpPr>
          <p:cNvPr id="354" name="Google Shape;354;p29"/>
          <p:cNvGrpSpPr/>
          <p:nvPr/>
        </p:nvGrpSpPr>
        <p:grpSpPr>
          <a:xfrm>
            <a:off x="4572000" y="894273"/>
            <a:ext cx="3966600" cy="2130648"/>
            <a:chOff x="288013" y="3913045"/>
            <a:chExt cx="3966600" cy="2130648"/>
          </a:xfrm>
        </p:grpSpPr>
        <p:sp>
          <p:nvSpPr>
            <p:cNvPr id="355" name="Google Shape;355;p29"/>
            <p:cNvSpPr/>
            <p:nvPr/>
          </p:nvSpPr>
          <p:spPr>
            <a:xfrm>
              <a:off x="288013" y="4269141"/>
              <a:ext cx="39665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Noto Sans JP"/>
                  <a:ea typeface="Noto Sans JP"/>
                  <a:cs typeface="Noto Sans JP"/>
                  <a:sym typeface="Noto Sans JP"/>
                </a:rPr>
                <a:t>　私たちの県の歳入・歳出の内訳がどうなっているのかを学び、地方では、主としてその地域に住む人々の豊かな暮らしと安全のために税金がどのように使われているのかを理解させる。</a:t>
              </a:r>
              <a:endParaRPr>
                <a:latin typeface="Noto Sans JP"/>
                <a:ea typeface="Noto Sans JP"/>
                <a:cs typeface="Noto Sans JP"/>
                <a:sym typeface="Noto Sans JP"/>
              </a:endParaRPr>
            </a:p>
          </p:txBody>
        </p:sp>
        <p:sp>
          <p:nvSpPr>
            <p:cNvPr id="356" name="Google Shape;356;p29"/>
            <p:cNvSpPr/>
            <p:nvPr/>
          </p:nvSpPr>
          <p:spPr>
            <a:xfrm>
              <a:off x="288013" y="3913045"/>
              <a:ext cx="1025726" cy="298988"/>
            </a:xfrm>
            <a:prstGeom prst="roundRect">
              <a:avLst>
                <a:gd fmla="val 16757"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357" name="Google Shape;357;p29"/>
            <p:cNvSpPr/>
            <p:nvPr/>
          </p:nvSpPr>
          <p:spPr>
            <a:xfrm>
              <a:off x="288013" y="5211688"/>
              <a:ext cx="1025700" cy="299100"/>
            </a:xfrm>
            <a:prstGeom prst="roundRect">
              <a:avLst>
                <a:gd fmla="val 13343" name="adj"/>
              </a:avLst>
            </a:prstGeom>
            <a:solidFill>
              <a:schemeClr val="accent5"/>
            </a:solidFill>
            <a:ln>
              <a:noFill/>
            </a:ln>
          </p:spPr>
          <p:txBody>
            <a:bodyPr anchorCtr="0" anchor="ctr" bIns="36000" lIns="91425" spcFirstLastPara="1" rIns="91425" wrap="square" tIns="468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学習活動</a:t>
              </a:r>
              <a:endParaRPr>
                <a:latin typeface="Noto Sans JP"/>
                <a:ea typeface="Noto Sans JP"/>
                <a:cs typeface="Noto Sans JP"/>
                <a:sym typeface="Noto Sans JP"/>
              </a:endParaRPr>
            </a:p>
          </p:txBody>
        </p:sp>
        <p:sp>
          <p:nvSpPr>
            <p:cNvPr id="358" name="Google Shape;358;p29"/>
            <p:cNvSpPr/>
            <p:nvPr/>
          </p:nvSpPr>
          <p:spPr>
            <a:xfrm>
              <a:off x="288013" y="5581993"/>
              <a:ext cx="39666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Noto Sans JP"/>
                  <a:ea typeface="Noto Sans JP"/>
                  <a:cs typeface="Noto Sans JP"/>
                  <a:sym typeface="Noto Sans JP"/>
                </a:rPr>
                <a:t>　私たちのまちの財政を調べ、財政の役割や租税の意義などについて考えさせる。</a:t>
              </a:r>
              <a:endParaRPr>
                <a:latin typeface="Noto Sans JP"/>
                <a:ea typeface="Noto Sans JP"/>
                <a:cs typeface="Noto Sans JP"/>
                <a:sym typeface="Noto Sans JP"/>
              </a:endParaRPr>
            </a:p>
          </p:txBody>
        </p:sp>
      </p:grpSp>
      <p:sp>
        <p:nvSpPr>
          <p:cNvPr id="359" name="Google Shape;359;p29"/>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60" name="Google Shape;360;p29"/>
          <p:cNvPicPr preferRelativeResize="0"/>
          <p:nvPr/>
        </p:nvPicPr>
        <p:blipFill rotWithShape="1">
          <a:blip r:embed="rId3">
            <a:alphaModFix/>
          </a:blip>
          <a:srcRect b="0" l="0" r="0" t="0"/>
          <a:stretch/>
        </p:blipFill>
        <p:spPr>
          <a:xfrm>
            <a:off x="289970" y="661681"/>
            <a:ext cx="3780990" cy="2891020"/>
          </a:xfrm>
          <a:prstGeom prst="rect">
            <a:avLst/>
          </a:prstGeom>
          <a:noFill/>
          <a:ln cap="flat" cmpd="sng" w="9525">
            <a:solidFill>
              <a:schemeClr val="dk1"/>
            </a:solidFill>
            <a:prstDash val="solid"/>
            <a:round/>
            <a:headEnd len="sm" w="sm" type="none"/>
            <a:tailEnd len="sm" w="sm" type="none"/>
          </a:ln>
        </p:spPr>
      </p:pic>
      <p:pic>
        <p:nvPicPr>
          <p:cNvPr id="361" name="Google Shape;361;p29"/>
          <p:cNvPicPr preferRelativeResize="0"/>
          <p:nvPr/>
        </p:nvPicPr>
        <p:blipFill rotWithShape="1">
          <a:blip r:embed="rId4">
            <a:alphaModFix/>
          </a:blip>
          <a:srcRect b="0" l="0" r="0" t="0"/>
          <a:stretch/>
        </p:blipFill>
        <p:spPr>
          <a:xfrm>
            <a:off x="289970" y="3719146"/>
            <a:ext cx="3780990" cy="286738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0"/>
          <p:cNvSpPr/>
          <p:nvPr/>
        </p:nvSpPr>
        <p:spPr>
          <a:xfrm>
            <a:off x="259855" y="3800071"/>
            <a:ext cx="3966000" cy="1044900"/>
          </a:xfrm>
          <a:prstGeom prst="rect">
            <a:avLst/>
          </a:prstGeom>
          <a:noFill/>
          <a:ln>
            <a:noFill/>
          </a:ln>
        </p:spPr>
        <p:txBody>
          <a:bodyPr anchorCtr="0" anchor="t" bIns="45700" lIns="91425" spcFirstLastPara="1" rIns="91425" wrap="square" tIns="45700">
            <a:noAutofit/>
          </a:bodyPr>
          <a:lstStyle/>
          <a:p>
            <a:pPr indent="-88900" lvl="0" marL="88900" marR="0" rtl="0" algn="l">
              <a:lnSpc>
                <a:spcPct val="120000"/>
              </a:lnSpc>
              <a:spcBef>
                <a:spcPts val="0"/>
              </a:spcBef>
              <a:spcAft>
                <a:spcPts val="0"/>
              </a:spcAft>
              <a:buClr>
                <a:srgbClr val="224C66"/>
              </a:buClr>
              <a:buSzPts val="1200"/>
              <a:buFont typeface="Meiryo"/>
              <a:buNone/>
            </a:pPr>
            <a:r>
              <a:rPr b="1" lang="ja-JP" sz="1200">
                <a:solidFill>
                  <a:srgbClr val="224C66"/>
                </a:solidFill>
                <a:latin typeface="Noto Sans JP"/>
                <a:ea typeface="Noto Sans JP"/>
                <a:cs typeface="Noto Sans JP"/>
                <a:sym typeface="Noto Sans JP"/>
              </a:rPr>
              <a:t>■「税の本質」</a:t>
            </a:r>
            <a:endParaRPr b="1" sz="1200">
              <a:solidFill>
                <a:srgbClr val="224C66"/>
              </a:solidFill>
              <a:latin typeface="Noto Sans JP"/>
              <a:ea typeface="Noto Sans JP"/>
              <a:cs typeface="Noto Sans JP"/>
              <a:sym typeface="Noto Sans JP"/>
            </a:endParaRPr>
          </a:p>
          <a:p>
            <a:pPr indent="-88900" lvl="0" marL="88900" marR="0" rtl="0" algn="l">
              <a:lnSpc>
                <a:spcPct val="120000"/>
              </a:lnSpc>
              <a:spcBef>
                <a:spcPts val="0"/>
              </a:spcBef>
              <a:spcAft>
                <a:spcPts val="0"/>
              </a:spcAft>
              <a:buClr>
                <a:schemeClr val="dk1"/>
              </a:buClr>
              <a:buSzPts val="1000"/>
              <a:buFont typeface="Noto Sans JP"/>
              <a:buChar char="●"/>
            </a:pPr>
            <a:r>
              <a:rPr lang="ja-JP" sz="1000">
                <a:solidFill>
                  <a:schemeClr val="dk1"/>
                </a:solidFill>
                <a:latin typeface="Noto Sans JP"/>
                <a:ea typeface="Noto Sans JP"/>
                <a:cs typeface="Noto Sans JP"/>
                <a:sym typeface="Noto Sans JP"/>
              </a:rPr>
              <a:t>税は公共サービスの対価</a:t>
            </a:r>
            <a:endParaRPr>
              <a:latin typeface="Noto Sans JP"/>
              <a:ea typeface="Noto Sans JP"/>
              <a:cs typeface="Noto Sans JP"/>
              <a:sym typeface="Noto Sans JP"/>
            </a:endParaRPr>
          </a:p>
          <a:p>
            <a:pPr indent="-88900" lvl="0" marL="88900" marR="0" rtl="0" algn="l">
              <a:lnSpc>
                <a:spcPct val="120000"/>
              </a:lnSpc>
              <a:spcBef>
                <a:spcPts val="0"/>
              </a:spcBef>
              <a:spcAft>
                <a:spcPts val="0"/>
              </a:spcAft>
              <a:buClr>
                <a:schemeClr val="dk1"/>
              </a:buClr>
              <a:buSzPts val="1000"/>
              <a:buFont typeface="Noto Sans JP"/>
              <a:buChar char="●"/>
            </a:pPr>
            <a:r>
              <a:rPr lang="ja-JP" sz="1000">
                <a:solidFill>
                  <a:schemeClr val="dk1"/>
                </a:solidFill>
                <a:latin typeface="Noto Sans JP"/>
                <a:ea typeface="Noto Sans JP"/>
                <a:cs typeface="Noto Sans JP"/>
                <a:sym typeface="Noto Sans JP"/>
              </a:rPr>
              <a:t>自らの代表が、国の支出の在り方を決めることと、自らが国を支える税金を負担しなければならないことは表裏一体</a:t>
            </a:r>
            <a:endParaRPr>
              <a:latin typeface="Noto Sans JP"/>
              <a:ea typeface="Noto Sans JP"/>
              <a:cs typeface="Noto Sans JP"/>
              <a:sym typeface="Noto Sans JP"/>
            </a:endParaRPr>
          </a:p>
          <a:p>
            <a:pPr indent="-88900" lvl="0" marL="88900" marR="0" rtl="0" algn="l">
              <a:lnSpc>
                <a:spcPct val="120000"/>
              </a:lnSpc>
              <a:spcBef>
                <a:spcPts val="0"/>
              </a:spcBef>
              <a:spcAft>
                <a:spcPts val="0"/>
              </a:spcAft>
              <a:buClr>
                <a:schemeClr val="dk1"/>
              </a:buClr>
              <a:buSzPts val="1000"/>
              <a:buFont typeface="Noto Sans JP"/>
              <a:buChar char="●"/>
            </a:pPr>
            <a:r>
              <a:rPr lang="ja-JP" sz="1000">
                <a:solidFill>
                  <a:schemeClr val="dk1"/>
                </a:solidFill>
                <a:latin typeface="Noto Sans JP"/>
                <a:ea typeface="Noto Sans JP"/>
                <a:cs typeface="Noto Sans JP"/>
                <a:sym typeface="Noto Sans JP"/>
              </a:rPr>
              <a:t>税の使いみちを監視する（関心をもつ）ことも納税者として重要</a:t>
            </a:r>
            <a:endParaRPr>
              <a:latin typeface="Noto Sans JP"/>
              <a:ea typeface="Noto Sans JP"/>
              <a:cs typeface="Noto Sans JP"/>
              <a:sym typeface="Noto Sans JP"/>
            </a:endParaRPr>
          </a:p>
        </p:txBody>
      </p:sp>
      <p:sp>
        <p:nvSpPr>
          <p:cNvPr id="367" name="Google Shape;367;p30"/>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おわりに（生徒用P24）</a:t>
            </a:r>
            <a:endParaRPr>
              <a:latin typeface="Noto Sans JP"/>
              <a:ea typeface="Noto Sans JP"/>
              <a:cs typeface="Noto Sans JP"/>
              <a:sym typeface="Noto Sans JP"/>
            </a:endParaRPr>
          </a:p>
        </p:txBody>
      </p:sp>
      <p:sp>
        <p:nvSpPr>
          <p:cNvPr id="368" name="Google Shape;368;p30"/>
          <p:cNvSpPr/>
          <p:nvPr/>
        </p:nvSpPr>
        <p:spPr>
          <a:xfrm>
            <a:off x="4351282" y="3800071"/>
            <a:ext cx="4532863" cy="252222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224C66"/>
              </a:buClr>
              <a:buSzPts val="1200"/>
              <a:buFont typeface="Noto Sans JP"/>
              <a:buChar char="■"/>
            </a:pPr>
            <a:r>
              <a:rPr b="1" lang="ja-JP" sz="1200">
                <a:solidFill>
                  <a:srgbClr val="224C66"/>
                </a:solidFill>
                <a:latin typeface="Noto Sans JP"/>
                <a:ea typeface="Noto Sans JP"/>
                <a:cs typeface="Noto Sans JP"/>
                <a:sym typeface="Noto Sans JP"/>
              </a:rPr>
              <a:t>主権者として</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税はすべての国民が安心して暮らせる社会を支えるために、皆で広く公平に分かち合う社会の会費のようなものであると言えます。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18歳になれば選挙権が与えられ政治に参加することになり、さらに令和４年度からは成年年齢が18歳に引き下げられました。</a:t>
            </a:r>
            <a:endParaRPr>
              <a:latin typeface="Noto Sans JP"/>
              <a:ea typeface="Noto Sans JP"/>
              <a:cs typeface="Noto Sans JP"/>
              <a:sym typeface="Noto Sans JP"/>
            </a:endParaRPr>
          </a:p>
        </p:txBody>
      </p:sp>
      <p:sp>
        <p:nvSpPr>
          <p:cNvPr id="369" name="Google Shape;369;p30"/>
          <p:cNvSpPr/>
          <p:nvPr/>
        </p:nvSpPr>
        <p:spPr>
          <a:xfrm>
            <a:off x="4346074" y="1139462"/>
            <a:ext cx="46687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私たちがこれからも健康で文化的な生活を送るためには、税金の在り方を一人ひとりが真剣に考えていく必要があることを理解させる。</a:t>
            </a:r>
            <a:endParaRPr sz="1200">
              <a:solidFill>
                <a:schemeClr val="dk1"/>
              </a:solidFill>
              <a:latin typeface="Noto Sans JP"/>
              <a:ea typeface="Noto Sans JP"/>
              <a:cs typeface="Noto Sans JP"/>
              <a:sym typeface="Noto Sans JP"/>
            </a:endParaRPr>
          </a:p>
        </p:txBody>
      </p:sp>
      <p:sp>
        <p:nvSpPr>
          <p:cNvPr id="370" name="Google Shape;370;p30"/>
          <p:cNvSpPr/>
          <p:nvPr/>
        </p:nvSpPr>
        <p:spPr>
          <a:xfrm>
            <a:off x="4401970" y="747466"/>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371" name="Google Shape;371;p30"/>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72" name="Google Shape;372;p30"/>
          <p:cNvPicPr preferRelativeResize="0"/>
          <p:nvPr/>
        </p:nvPicPr>
        <p:blipFill rotWithShape="1">
          <a:blip r:embed="rId3">
            <a:alphaModFix/>
          </a:blip>
          <a:srcRect b="0" l="0" r="0" t="0"/>
          <a:stretch/>
        </p:blipFill>
        <p:spPr>
          <a:xfrm>
            <a:off x="259855" y="747466"/>
            <a:ext cx="3884392" cy="289760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1"/>
          <p:cNvSpPr/>
          <p:nvPr/>
        </p:nvSpPr>
        <p:spPr>
          <a:xfrm>
            <a:off x="4837176" y="1202628"/>
            <a:ext cx="4082548" cy="3472563"/>
          </a:xfrm>
          <a:prstGeom prst="rect">
            <a:avLst/>
          </a:prstGeom>
          <a:solidFill>
            <a:srgbClr val="DAE9F3">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31"/>
          <p:cNvSpPr txBox="1"/>
          <p:nvPr/>
        </p:nvSpPr>
        <p:spPr>
          <a:xfrm>
            <a:off x="611560" y="114300"/>
            <a:ext cx="4572000"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参考情報</a:t>
            </a:r>
            <a:endParaRPr b="1" sz="1500">
              <a:solidFill>
                <a:schemeClr val="lt1"/>
              </a:solidFill>
              <a:latin typeface="Noto Sans JP"/>
              <a:ea typeface="Noto Sans JP"/>
              <a:cs typeface="Noto Sans JP"/>
              <a:sym typeface="Noto Sans JP"/>
            </a:endParaRPr>
          </a:p>
        </p:txBody>
      </p:sp>
      <p:sp>
        <p:nvSpPr>
          <p:cNvPr id="379" name="Google Shape;379;p31"/>
          <p:cNvSpPr/>
          <p:nvPr/>
        </p:nvSpPr>
        <p:spPr>
          <a:xfrm>
            <a:off x="4940428" y="1322179"/>
            <a:ext cx="3728239" cy="559127"/>
          </a:xfrm>
          <a:prstGeom prst="rect">
            <a:avLst/>
          </a:prstGeom>
          <a:noFill/>
          <a:ln>
            <a:noFill/>
          </a:ln>
        </p:spPr>
        <p:txBody>
          <a:bodyPr anchorCtr="0" anchor="t" bIns="45700" lIns="91425" spcFirstLastPara="1" rIns="91425" wrap="square" tIns="45700">
            <a:noAutofit/>
          </a:bodyPr>
          <a:lstStyle/>
          <a:p>
            <a:pPr indent="0" lvl="0" marL="0" marR="0" rtl="0" algn="l">
              <a:lnSpc>
                <a:spcPct val="134285"/>
              </a:lnSpc>
              <a:spcBef>
                <a:spcPts val="0"/>
              </a:spcBef>
              <a:spcAft>
                <a:spcPts val="0"/>
              </a:spcAft>
              <a:buNone/>
            </a:pPr>
            <a:r>
              <a:rPr b="1" lang="ja-JP" sz="1400">
                <a:solidFill>
                  <a:schemeClr val="dk1"/>
                </a:solidFill>
                <a:latin typeface="Meiryo"/>
                <a:ea typeface="Meiryo"/>
                <a:cs typeface="Meiryo"/>
                <a:sym typeface="Meiryo"/>
              </a:rPr>
              <a:t>税の学習コーナー（国税庁HP内）　　</a:t>
            </a:r>
            <a:br>
              <a:rPr b="1" lang="ja-JP" sz="1400">
                <a:solidFill>
                  <a:schemeClr val="dk1"/>
                </a:solidFill>
                <a:latin typeface="Meiryo"/>
                <a:ea typeface="Meiryo"/>
                <a:cs typeface="Meiryo"/>
                <a:sym typeface="Meiryo"/>
              </a:rPr>
            </a:br>
            <a:r>
              <a:rPr lang="ja-JP" sz="1050" u="sng">
                <a:solidFill>
                  <a:schemeClr val="dk1"/>
                </a:solidFill>
                <a:latin typeface="Meiryo"/>
                <a:ea typeface="Meiryo"/>
                <a:cs typeface="Meiryo"/>
                <a:sym typeface="Meiryo"/>
                <a:hlinkClick r:id="rId3">
                  <a:extLst>
                    <a:ext uri="{A12FA001-AC4F-418D-AE19-62706E023703}">
                      <ahyp:hlinkClr val="tx"/>
                    </a:ext>
                  </a:extLst>
                </a:hlinkClick>
              </a:rPr>
              <a:t>https://www.nta.go.jp/taxes/kids/index.htm</a:t>
            </a:r>
            <a:endParaRPr b="1" sz="1100">
              <a:solidFill>
                <a:schemeClr val="dk1"/>
              </a:solidFill>
              <a:latin typeface="Meiryo"/>
              <a:ea typeface="Meiryo"/>
              <a:cs typeface="Meiryo"/>
              <a:sym typeface="Meiryo"/>
            </a:endParaRPr>
          </a:p>
        </p:txBody>
      </p:sp>
      <p:sp>
        <p:nvSpPr>
          <p:cNvPr id="380" name="Google Shape;380;p31"/>
          <p:cNvSpPr/>
          <p:nvPr/>
        </p:nvSpPr>
        <p:spPr>
          <a:xfrm>
            <a:off x="299046" y="707843"/>
            <a:ext cx="831730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400">
                <a:solidFill>
                  <a:schemeClr val="dk1"/>
                </a:solidFill>
                <a:latin typeface="Noto Sans JP"/>
                <a:ea typeface="Noto Sans JP"/>
                <a:cs typeface="Noto Sans JP"/>
                <a:sym typeface="Noto Sans JP"/>
              </a:rPr>
              <a:t>国税庁ホームページでは、「税の学習コーナー」を設けています。授業の参考にご活用ください。</a:t>
            </a:r>
            <a:endParaRPr sz="1400">
              <a:solidFill>
                <a:schemeClr val="dk1"/>
              </a:solidFill>
              <a:latin typeface="Noto Sans JP"/>
              <a:ea typeface="Noto Sans JP"/>
              <a:cs typeface="Noto Sans JP"/>
              <a:sym typeface="Noto Sans JP"/>
            </a:endParaRPr>
          </a:p>
        </p:txBody>
      </p:sp>
      <p:sp>
        <p:nvSpPr>
          <p:cNvPr id="381" name="Google Shape;381;p31"/>
          <p:cNvSpPr txBox="1"/>
          <p:nvPr/>
        </p:nvSpPr>
        <p:spPr>
          <a:xfrm>
            <a:off x="557975" y="5300650"/>
            <a:ext cx="8220300" cy="908100"/>
          </a:xfrm>
          <a:prstGeom prst="rect">
            <a:avLst/>
          </a:prstGeom>
          <a:noFill/>
          <a:ln>
            <a:noFill/>
          </a:ln>
        </p:spPr>
        <p:txBody>
          <a:bodyPr anchorCtr="0" anchor="t" bIns="45700" lIns="91425" spcFirstLastPara="1" rIns="91425" wrap="square" tIns="45700">
            <a:spAutoFit/>
          </a:bodyPr>
          <a:lstStyle/>
          <a:p>
            <a:pPr indent="0" lvl="0" marL="0" marR="0" rtl="0" algn="l">
              <a:lnSpc>
                <a:spcPct val="127272"/>
              </a:lnSpc>
              <a:spcBef>
                <a:spcPts val="0"/>
              </a:spcBef>
              <a:spcAft>
                <a:spcPts val="0"/>
              </a:spcAft>
              <a:buNone/>
            </a:pPr>
            <a:r>
              <a:rPr lang="ja-JP" sz="1100">
                <a:solidFill>
                  <a:schemeClr val="dk1"/>
                </a:solidFill>
                <a:latin typeface="Noto Sans JP"/>
                <a:ea typeface="Noto Sans JP"/>
                <a:cs typeface="Noto Sans JP"/>
                <a:sym typeface="Noto Sans JP"/>
              </a:rPr>
              <a:t>　租税教育は、次代を担う生徒に対し、健全な納税者意識を養うことを目的としており、我が国における中長期的な納税環境の整備及び納税道義の一層の高揚の観点からも特に重要であると考えております。</a:t>
            </a:r>
            <a:br>
              <a:rPr lang="ja-JP" sz="1100">
                <a:solidFill>
                  <a:schemeClr val="dk1"/>
                </a:solidFill>
                <a:latin typeface="Noto Sans JP"/>
                <a:ea typeface="Noto Sans JP"/>
                <a:cs typeface="Noto Sans JP"/>
                <a:sym typeface="Noto Sans JP"/>
              </a:rPr>
            </a:br>
            <a:r>
              <a:rPr lang="ja-JP" sz="1100">
                <a:solidFill>
                  <a:schemeClr val="dk1"/>
                </a:solidFill>
                <a:latin typeface="Noto Sans JP"/>
                <a:ea typeface="Noto Sans JP"/>
                <a:cs typeface="Noto Sans JP"/>
                <a:sym typeface="Noto Sans JP"/>
              </a:rPr>
              <a:t>　租税教育の充実に向けた我々の取組をご理解いただき、より一層、租税に関する学習を充実していただきますよう、よろしくお願いいたします。</a:t>
            </a:r>
            <a:endParaRPr>
              <a:latin typeface="Noto Sans JP"/>
              <a:ea typeface="Noto Sans JP"/>
              <a:cs typeface="Noto Sans JP"/>
              <a:sym typeface="Noto Sans JP"/>
            </a:endParaRPr>
          </a:p>
        </p:txBody>
      </p:sp>
      <p:sp>
        <p:nvSpPr>
          <p:cNvPr id="382" name="Google Shape;382;p31"/>
          <p:cNvSpPr/>
          <p:nvPr/>
        </p:nvSpPr>
        <p:spPr>
          <a:xfrm>
            <a:off x="334484" y="4884185"/>
            <a:ext cx="165667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Noto Sans JP"/>
                <a:ea typeface="Noto Sans JP"/>
                <a:cs typeface="Noto Sans JP"/>
                <a:sym typeface="Noto Sans JP"/>
              </a:rPr>
              <a:t>おわりに</a:t>
            </a:r>
            <a:endParaRPr b="1" sz="1200">
              <a:solidFill>
                <a:schemeClr val="dk1"/>
              </a:solidFill>
              <a:latin typeface="Noto Sans JP"/>
              <a:ea typeface="Noto Sans JP"/>
              <a:cs typeface="Noto Sans JP"/>
              <a:sym typeface="Noto Sans JP"/>
            </a:endParaRPr>
          </a:p>
        </p:txBody>
      </p:sp>
      <p:pic>
        <p:nvPicPr>
          <p:cNvPr id="383" name="Google Shape;383;p31"/>
          <p:cNvPicPr preferRelativeResize="0"/>
          <p:nvPr/>
        </p:nvPicPr>
        <p:blipFill rotWithShape="1">
          <a:blip r:embed="rId4">
            <a:alphaModFix/>
          </a:blip>
          <a:srcRect b="0" l="0" r="0" t="0"/>
          <a:stretch/>
        </p:blipFill>
        <p:spPr>
          <a:xfrm flipH="1">
            <a:off x="179511" y="-3490"/>
            <a:ext cx="504057" cy="504057"/>
          </a:xfrm>
          <a:prstGeom prst="rect">
            <a:avLst/>
          </a:prstGeom>
          <a:noFill/>
          <a:ln>
            <a:noFill/>
          </a:ln>
        </p:spPr>
      </p:pic>
      <p:pic>
        <p:nvPicPr>
          <p:cNvPr id="384" name="Google Shape;384;p31" title="1.jpg">
            <a:hlinkClick r:id="rId5"/>
          </p:cNvPr>
          <p:cNvPicPr preferRelativeResize="0"/>
          <p:nvPr/>
        </p:nvPicPr>
        <p:blipFill rotWithShape="1">
          <a:blip r:embed="rId6">
            <a:alphaModFix/>
          </a:blip>
          <a:srcRect b="0" l="739" r="729" t="0"/>
          <a:stretch/>
        </p:blipFill>
        <p:spPr>
          <a:xfrm>
            <a:off x="8115300" y="1312805"/>
            <a:ext cx="642944" cy="642944"/>
          </a:xfrm>
          <a:prstGeom prst="rect">
            <a:avLst/>
          </a:prstGeom>
          <a:noFill/>
          <a:ln>
            <a:noFill/>
          </a:ln>
        </p:spPr>
      </p:pic>
      <p:sp>
        <p:nvSpPr>
          <p:cNvPr id="385" name="Google Shape;385;p31"/>
          <p:cNvSpPr/>
          <p:nvPr/>
        </p:nvSpPr>
        <p:spPr>
          <a:xfrm>
            <a:off x="460975" y="5202900"/>
            <a:ext cx="8317200" cy="1076400"/>
          </a:xfrm>
          <a:prstGeom prst="roundRect">
            <a:avLst>
              <a:gd fmla="val 5156" name="adj"/>
            </a:avLst>
          </a:prstGeom>
          <a:noFill/>
          <a:ln cap="flat" cmpd="sng" w="25400">
            <a:solidFill>
              <a:schemeClr val="accen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highlight>
                <a:srgbClr val="3D7DE3"/>
              </a:highlight>
              <a:latin typeface="Noto Sans JP"/>
              <a:ea typeface="Noto Sans JP"/>
              <a:cs typeface="Noto Sans JP"/>
              <a:sym typeface="Noto Sans JP"/>
            </a:endParaRPr>
          </a:p>
        </p:txBody>
      </p:sp>
      <p:sp>
        <p:nvSpPr>
          <p:cNvPr id="386" name="Google Shape;386;p31"/>
          <p:cNvSpPr/>
          <p:nvPr/>
        </p:nvSpPr>
        <p:spPr>
          <a:xfrm>
            <a:off x="5036978" y="2233598"/>
            <a:ext cx="1791363"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Meiryo"/>
                <a:ea typeface="Meiryo"/>
                <a:cs typeface="Meiryo"/>
                <a:sym typeface="Meiryo"/>
              </a:rPr>
              <a:t>国税庁</a:t>
            </a:r>
            <a:br>
              <a:rPr lang="ja-JP" sz="1400">
                <a:solidFill>
                  <a:schemeClr val="dk1"/>
                </a:solidFill>
                <a:latin typeface="Meiryo"/>
                <a:ea typeface="Meiryo"/>
                <a:cs typeface="Meiryo"/>
                <a:sym typeface="Meiryo"/>
              </a:rPr>
            </a:br>
            <a:r>
              <a:rPr lang="ja-JP" sz="900" u="sng">
                <a:solidFill>
                  <a:schemeClr val="dk1"/>
                </a:solidFill>
                <a:latin typeface="Meiryo"/>
                <a:ea typeface="Meiryo"/>
                <a:cs typeface="Meiryo"/>
                <a:sym typeface="Meiryo"/>
                <a:hlinkClick r:id="rId7">
                  <a:extLst>
                    <a:ext uri="{A12FA001-AC4F-418D-AE19-62706E023703}">
                      <ahyp:hlinkClr val="tx"/>
                    </a:ext>
                  </a:extLst>
                </a:hlinkClick>
              </a:rPr>
              <a:t>https://www.nta.go.jp/</a:t>
            </a:r>
            <a:endParaRPr sz="900">
              <a:solidFill>
                <a:schemeClr val="dk1"/>
              </a:solidFill>
              <a:latin typeface="Meiryo"/>
              <a:ea typeface="Meiryo"/>
              <a:cs typeface="Meiryo"/>
              <a:sym typeface="Meiryo"/>
            </a:endParaRPr>
          </a:p>
        </p:txBody>
      </p:sp>
      <p:sp>
        <p:nvSpPr>
          <p:cNvPr id="387" name="Google Shape;387;p31"/>
          <p:cNvSpPr/>
          <p:nvPr/>
        </p:nvSpPr>
        <p:spPr>
          <a:xfrm>
            <a:off x="4940428" y="1928257"/>
            <a:ext cx="3728239" cy="335989"/>
          </a:xfrm>
          <a:prstGeom prst="rect">
            <a:avLst/>
          </a:prstGeom>
          <a:noFill/>
          <a:ln>
            <a:noFill/>
          </a:ln>
        </p:spPr>
        <p:txBody>
          <a:bodyPr anchorCtr="0" anchor="t" bIns="45700" lIns="91425" spcFirstLastPara="1" rIns="91425" wrap="square" tIns="45700">
            <a:noAutofit/>
          </a:bodyPr>
          <a:lstStyle/>
          <a:p>
            <a:pPr indent="0" lvl="0" marL="0" marR="0" rtl="0" algn="l">
              <a:lnSpc>
                <a:spcPct val="134285"/>
              </a:lnSpc>
              <a:spcBef>
                <a:spcPts val="0"/>
              </a:spcBef>
              <a:spcAft>
                <a:spcPts val="0"/>
              </a:spcAft>
              <a:buNone/>
            </a:pPr>
            <a:r>
              <a:rPr b="1" lang="ja-JP" sz="1400">
                <a:solidFill>
                  <a:schemeClr val="dk1"/>
                </a:solidFill>
                <a:latin typeface="Meiryo"/>
                <a:ea typeface="Meiryo"/>
                <a:cs typeface="Meiryo"/>
                <a:sym typeface="Meiryo"/>
              </a:rPr>
              <a:t>主な関係省庁ホームページ</a:t>
            </a:r>
            <a:endParaRPr sz="1200">
              <a:solidFill>
                <a:schemeClr val="dk1"/>
              </a:solidFill>
              <a:highlight>
                <a:srgbClr val="FFFF00"/>
              </a:highlight>
              <a:latin typeface="Meiryo"/>
              <a:ea typeface="Meiryo"/>
              <a:cs typeface="Meiryo"/>
              <a:sym typeface="Meiryo"/>
            </a:endParaRPr>
          </a:p>
        </p:txBody>
      </p:sp>
      <p:sp>
        <p:nvSpPr>
          <p:cNvPr id="388" name="Google Shape;388;p31"/>
          <p:cNvSpPr/>
          <p:nvPr/>
        </p:nvSpPr>
        <p:spPr>
          <a:xfrm>
            <a:off x="6964568" y="2224025"/>
            <a:ext cx="1758699"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Meiryo"/>
                <a:ea typeface="Meiryo"/>
                <a:cs typeface="Meiryo"/>
                <a:sym typeface="Meiryo"/>
              </a:rPr>
              <a:t>文部科学省</a:t>
            </a:r>
            <a:br>
              <a:rPr lang="ja-JP" sz="1400">
                <a:solidFill>
                  <a:schemeClr val="dk1"/>
                </a:solidFill>
                <a:latin typeface="Meiryo"/>
                <a:ea typeface="Meiryo"/>
                <a:cs typeface="Meiryo"/>
                <a:sym typeface="Meiryo"/>
              </a:rPr>
            </a:br>
            <a:r>
              <a:rPr lang="ja-JP" sz="900" u="sng">
                <a:solidFill>
                  <a:schemeClr val="dk1"/>
                </a:solidFill>
                <a:latin typeface="Meiryo"/>
                <a:ea typeface="Meiryo"/>
                <a:cs typeface="Meiryo"/>
                <a:sym typeface="Meiryo"/>
                <a:hlinkClick r:id="rId8">
                  <a:extLst>
                    <a:ext uri="{A12FA001-AC4F-418D-AE19-62706E023703}">
                      <ahyp:hlinkClr val="tx"/>
                    </a:ext>
                  </a:extLst>
                </a:hlinkClick>
              </a:rPr>
              <a:t>https://www.mext.go.jp/</a:t>
            </a:r>
            <a:endParaRPr sz="1200">
              <a:solidFill>
                <a:schemeClr val="dk1"/>
              </a:solidFill>
              <a:highlight>
                <a:srgbClr val="FFFF00"/>
              </a:highlight>
              <a:latin typeface="Meiryo"/>
              <a:ea typeface="Meiryo"/>
              <a:cs typeface="Meiryo"/>
              <a:sym typeface="Meiryo"/>
            </a:endParaRPr>
          </a:p>
        </p:txBody>
      </p:sp>
      <p:sp>
        <p:nvSpPr>
          <p:cNvPr id="389" name="Google Shape;389;p31"/>
          <p:cNvSpPr/>
          <p:nvPr/>
        </p:nvSpPr>
        <p:spPr>
          <a:xfrm>
            <a:off x="5036978" y="3473037"/>
            <a:ext cx="1791363"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Meiryo"/>
                <a:ea typeface="Meiryo"/>
                <a:cs typeface="Meiryo"/>
                <a:sym typeface="Meiryo"/>
              </a:rPr>
              <a:t>財務省</a:t>
            </a:r>
            <a:br>
              <a:rPr lang="ja-JP" sz="1400">
                <a:solidFill>
                  <a:schemeClr val="dk1"/>
                </a:solidFill>
                <a:latin typeface="Meiryo"/>
                <a:ea typeface="Meiryo"/>
                <a:cs typeface="Meiryo"/>
                <a:sym typeface="Meiryo"/>
              </a:rPr>
            </a:br>
            <a:r>
              <a:rPr lang="ja-JP" sz="900" u="sng">
                <a:solidFill>
                  <a:schemeClr val="dk1"/>
                </a:solidFill>
                <a:latin typeface="Meiryo"/>
                <a:ea typeface="Meiryo"/>
                <a:cs typeface="Meiryo"/>
                <a:sym typeface="Meiryo"/>
                <a:hlinkClick r:id="rId9">
                  <a:extLst>
                    <a:ext uri="{A12FA001-AC4F-418D-AE19-62706E023703}">
                      <ahyp:hlinkClr val="tx"/>
                    </a:ext>
                  </a:extLst>
                </a:hlinkClick>
              </a:rPr>
              <a:t>https://www.mof.go.jp/</a:t>
            </a:r>
            <a:endParaRPr sz="1050">
              <a:solidFill>
                <a:schemeClr val="dk1"/>
              </a:solidFill>
              <a:highlight>
                <a:srgbClr val="FFFF00"/>
              </a:highlight>
              <a:latin typeface="Meiryo"/>
              <a:ea typeface="Meiryo"/>
              <a:cs typeface="Meiryo"/>
              <a:sym typeface="Meiryo"/>
            </a:endParaRPr>
          </a:p>
        </p:txBody>
      </p:sp>
      <p:pic>
        <p:nvPicPr>
          <p:cNvPr id="390" name="Google Shape;390;p31" title="2.jpg">
            <a:hlinkClick r:id="rId10"/>
          </p:cNvPr>
          <p:cNvPicPr preferRelativeResize="0"/>
          <p:nvPr/>
        </p:nvPicPr>
        <p:blipFill rotWithShape="1">
          <a:blip r:embed="rId11">
            <a:alphaModFix/>
          </a:blip>
          <a:srcRect b="0" l="0" r="0" t="0"/>
          <a:stretch/>
        </p:blipFill>
        <p:spPr>
          <a:xfrm>
            <a:off x="5581671" y="2726220"/>
            <a:ext cx="701975" cy="701975"/>
          </a:xfrm>
          <a:prstGeom prst="rect">
            <a:avLst/>
          </a:prstGeom>
          <a:noFill/>
          <a:ln>
            <a:noFill/>
          </a:ln>
        </p:spPr>
      </p:pic>
      <p:pic>
        <p:nvPicPr>
          <p:cNvPr id="391" name="Google Shape;391;p31" title="4.jpg">
            <a:hlinkClick r:id="rId12"/>
          </p:cNvPr>
          <p:cNvPicPr preferRelativeResize="0"/>
          <p:nvPr/>
        </p:nvPicPr>
        <p:blipFill rotWithShape="1">
          <a:blip r:embed="rId13">
            <a:alphaModFix/>
          </a:blip>
          <a:srcRect b="0" l="0" r="0" t="0"/>
          <a:stretch/>
        </p:blipFill>
        <p:spPr>
          <a:xfrm>
            <a:off x="5581671" y="3927342"/>
            <a:ext cx="701976" cy="701976"/>
          </a:xfrm>
          <a:prstGeom prst="rect">
            <a:avLst/>
          </a:prstGeom>
          <a:noFill/>
          <a:ln>
            <a:noFill/>
          </a:ln>
        </p:spPr>
      </p:pic>
      <p:pic>
        <p:nvPicPr>
          <p:cNvPr id="392" name="Google Shape;392;p31" title="3.jpg">
            <a:hlinkClick r:id="rId14"/>
          </p:cNvPr>
          <p:cNvPicPr preferRelativeResize="0"/>
          <p:nvPr/>
        </p:nvPicPr>
        <p:blipFill rotWithShape="1">
          <a:blip r:embed="rId15">
            <a:alphaModFix/>
          </a:blip>
          <a:srcRect b="700" l="0" r="0" t="690"/>
          <a:stretch/>
        </p:blipFill>
        <p:spPr>
          <a:xfrm>
            <a:off x="7501791" y="2702678"/>
            <a:ext cx="684251" cy="684251"/>
          </a:xfrm>
          <a:prstGeom prst="rect">
            <a:avLst/>
          </a:prstGeom>
          <a:noFill/>
          <a:ln>
            <a:noFill/>
          </a:ln>
        </p:spPr>
      </p:pic>
      <p:sp>
        <p:nvSpPr>
          <p:cNvPr id="393" name="Google Shape;393;p31"/>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94" name="Google Shape;394;p31"/>
          <p:cNvPicPr preferRelativeResize="0"/>
          <p:nvPr/>
        </p:nvPicPr>
        <p:blipFill rotWithShape="1">
          <a:blip r:embed="rId16">
            <a:alphaModFix/>
          </a:blip>
          <a:srcRect b="0" l="0" r="0" t="0"/>
          <a:stretch/>
        </p:blipFill>
        <p:spPr>
          <a:xfrm>
            <a:off x="438932" y="1118487"/>
            <a:ext cx="4190737" cy="3467890"/>
          </a:xfrm>
          <a:prstGeom prst="rect">
            <a:avLst/>
          </a:prstGeom>
          <a:noFill/>
          <a:ln cap="flat" cmpd="sng" w="12700">
            <a:solidFill>
              <a:schemeClr val="accent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p:nvPr/>
        </p:nvSpPr>
        <p:spPr>
          <a:xfrm>
            <a:off x="6304009" y="5937282"/>
            <a:ext cx="2418425"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050">
                <a:solidFill>
                  <a:schemeClr val="dk1"/>
                </a:solidFill>
                <a:latin typeface="Noto Sans JP"/>
                <a:ea typeface="Noto Sans JP"/>
                <a:cs typeface="Noto Sans JP"/>
                <a:sym typeface="Noto Sans JP"/>
              </a:rPr>
              <a:t>※ 動画教材は国税庁ホームページで提供されています。　　</a:t>
            </a:r>
            <a:endParaRPr sz="105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05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https://www.nta.go.jp/taxes/kids/video/index.htm#anime</a:t>
            </a:r>
            <a:endParaRPr sz="1050">
              <a:solidFill>
                <a:schemeClr val="dk1"/>
              </a:solidFill>
              <a:latin typeface="Noto Sans JP"/>
              <a:ea typeface="Noto Sans JP"/>
              <a:cs typeface="Noto Sans JP"/>
              <a:sym typeface="Noto Sans JP"/>
            </a:endParaRPr>
          </a:p>
        </p:txBody>
      </p:sp>
      <p:sp>
        <p:nvSpPr>
          <p:cNvPr id="105" name="Google Shape;105;p16"/>
          <p:cNvSpPr txBox="1"/>
          <p:nvPr/>
        </p:nvSpPr>
        <p:spPr>
          <a:xfrm>
            <a:off x="285461" y="2746161"/>
            <a:ext cx="1127232" cy="276999"/>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3729A"/>
              </a:buClr>
              <a:buSzPts val="1200"/>
              <a:buFont typeface="Noto Sans Symbols"/>
              <a:buChar char="■"/>
            </a:pPr>
            <a:r>
              <a:rPr b="1" lang="ja-JP" sz="1200">
                <a:solidFill>
                  <a:srgbClr val="33729A"/>
                </a:solidFill>
                <a:latin typeface="Meiryo"/>
                <a:ea typeface="Meiryo"/>
                <a:cs typeface="Meiryo"/>
                <a:sym typeface="Meiryo"/>
              </a:rPr>
              <a:t>授業構成案</a:t>
            </a:r>
            <a:endParaRPr b="1" sz="1200">
              <a:solidFill>
                <a:srgbClr val="33729A"/>
              </a:solidFill>
              <a:latin typeface="Meiryo"/>
              <a:ea typeface="Meiryo"/>
              <a:cs typeface="Meiryo"/>
              <a:sym typeface="Meiryo"/>
            </a:endParaRPr>
          </a:p>
        </p:txBody>
      </p:sp>
      <p:pic>
        <p:nvPicPr>
          <p:cNvPr id="106" name="Google Shape;106;p16">
            <a:hlinkClick r:id="rId4"/>
          </p:cNvPr>
          <p:cNvPicPr preferRelativeResize="0"/>
          <p:nvPr/>
        </p:nvPicPr>
        <p:blipFill rotWithShape="1">
          <a:blip r:embed="rId5">
            <a:alphaModFix/>
          </a:blip>
          <a:srcRect b="0" l="0" r="0" t="0"/>
          <a:stretch/>
        </p:blipFill>
        <p:spPr>
          <a:xfrm>
            <a:off x="8009996" y="4936652"/>
            <a:ext cx="848543" cy="853106"/>
          </a:xfrm>
          <a:prstGeom prst="rect">
            <a:avLst/>
          </a:prstGeom>
          <a:noFill/>
          <a:ln>
            <a:noFill/>
          </a:ln>
        </p:spPr>
      </p:pic>
      <p:sp>
        <p:nvSpPr>
          <p:cNvPr id="107" name="Google Shape;107;p16"/>
          <p:cNvSpPr/>
          <p:nvPr/>
        </p:nvSpPr>
        <p:spPr>
          <a:xfrm>
            <a:off x="285461" y="660249"/>
            <a:ext cx="8573078" cy="1945941"/>
          </a:xfrm>
          <a:prstGeom prst="roundRect">
            <a:avLst>
              <a:gd fmla="val 5156" name="adj"/>
            </a:avLst>
          </a:prstGeom>
          <a:noFill/>
          <a:ln cap="flat" cmpd="sng" w="25400">
            <a:solidFill>
              <a:schemeClr val="accen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highlight>
                <a:srgbClr val="3D7DE3"/>
              </a:highlight>
              <a:latin typeface="Meiryo"/>
              <a:ea typeface="Meiryo"/>
              <a:cs typeface="Meiryo"/>
              <a:sym typeface="Meiryo"/>
            </a:endParaRPr>
          </a:p>
        </p:txBody>
      </p:sp>
      <p:sp>
        <p:nvSpPr>
          <p:cNvPr id="108" name="Google Shape;108;p16"/>
          <p:cNvSpPr/>
          <p:nvPr/>
        </p:nvSpPr>
        <p:spPr>
          <a:xfrm>
            <a:off x="343243" y="708600"/>
            <a:ext cx="48939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729A"/>
              </a:buClr>
              <a:buSzPts val="1200"/>
              <a:buFont typeface="Meiryo"/>
              <a:buNone/>
            </a:pPr>
            <a:r>
              <a:rPr b="1" lang="ja-JP" sz="1200">
                <a:solidFill>
                  <a:srgbClr val="33729A"/>
                </a:solidFill>
                <a:latin typeface="Noto Sans JP"/>
                <a:ea typeface="Noto Sans JP"/>
                <a:cs typeface="Noto Sans JP"/>
                <a:sym typeface="Noto Sans JP"/>
              </a:rPr>
              <a:t>パワーポイント教材を活用されるに当たってのお願い</a:t>
            </a:r>
            <a:endParaRPr b="1" sz="1200">
              <a:solidFill>
                <a:srgbClr val="33729A"/>
              </a:solidFill>
              <a:latin typeface="Noto Sans JP"/>
              <a:ea typeface="Noto Sans JP"/>
              <a:cs typeface="Noto Sans JP"/>
              <a:sym typeface="Noto Sans JP"/>
            </a:endParaRPr>
          </a:p>
        </p:txBody>
      </p:sp>
      <p:sp>
        <p:nvSpPr>
          <p:cNvPr id="109" name="Google Shape;109;p16"/>
          <p:cNvSpPr txBox="1"/>
          <p:nvPr/>
        </p:nvSpPr>
        <p:spPr>
          <a:xfrm>
            <a:off x="152400" y="95100"/>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授業構成案</a:t>
            </a:r>
            <a:endParaRPr>
              <a:latin typeface="Noto Sans JP"/>
              <a:ea typeface="Noto Sans JP"/>
              <a:cs typeface="Noto Sans JP"/>
              <a:sym typeface="Noto Sans JP"/>
            </a:endParaRPr>
          </a:p>
        </p:txBody>
      </p:sp>
      <p:graphicFrame>
        <p:nvGraphicFramePr>
          <p:cNvPr id="110" name="Google Shape;110;p16"/>
          <p:cNvGraphicFramePr/>
          <p:nvPr/>
        </p:nvGraphicFramePr>
        <p:xfrm>
          <a:off x="343243" y="3023160"/>
          <a:ext cx="3000000" cy="3000000"/>
        </p:xfrm>
        <a:graphic>
          <a:graphicData uri="http://schemas.openxmlformats.org/drawingml/2006/table">
            <a:tbl>
              <a:tblPr bandRow="1" firstRow="1">
                <a:noFill/>
                <a:tableStyleId>{41717981-EF4D-4B25-B152-461FB9E323E9}</a:tableStyleId>
              </a:tblPr>
              <a:tblGrid>
                <a:gridCol w="548900"/>
                <a:gridCol w="3744575"/>
                <a:gridCol w="792925"/>
                <a:gridCol w="792925"/>
              </a:tblGrid>
              <a:tr h="379400">
                <a:tc>
                  <a:txBody>
                    <a:bodyPr/>
                    <a:lstStyle/>
                    <a:p>
                      <a:pPr indent="0" lvl="0" marL="0" marR="0" rtl="0" algn="ctr">
                        <a:spcBef>
                          <a:spcPts val="0"/>
                        </a:spcBef>
                        <a:spcAft>
                          <a:spcPts val="0"/>
                        </a:spcAft>
                        <a:buNone/>
                      </a:pPr>
                      <a:r>
                        <a:rPr lang="ja-JP" sz="1050" u="none" cap="none" strike="noStrike">
                          <a:latin typeface="Noto Sans JP"/>
                          <a:ea typeface="Noto Sans JP"/>
                          <a:cs typeface="Noto Sans JP"/>
                          <a:sym typeface="Noto Sans JP"/>
                        </a:rPr>
                        <a:t>所要時間</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rgbClr val="71BEC4"/>
                    </a:solidFill>
                  </a:tcPr>
                </a:tc>
                <a:tc>
                  <a:txBody>
                    <a:bodyPr/>
                    <a:lstStyle/>
                    <a:p>
                      <a:pPr indent="0" lvl="0" marL="0" marR="0" rtl="0" algn="ctr">
                        <a:spcBef>
                          <a:spcPts val="0"/>
                        </a:spcBef>
                        <a:spcAft>
                          <a:spcPts val="0"/>
                        </a:spcAft>
                        <a:buNone/>
                      </a:pPr>
                      <a:r>
                        <a:rPr lang="ja-JP" sz="1050" u="none" cap="none" strike="noStrike">
                          <a:latin typeface="Noto Sans JP"/>
                          <a:ea typeface="Noto Sans JP"/>
                          <a:cs typeface="Noto Sans JP"/>
                          <a:sym typeface="Noto Sans JP"/>
                        </a:rPr>
                        <a:t>項　目</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rgbClr val="71BEC4"/>
                    </a:solidFill>
                  </a:tcPr>
                </a:tc>
                <a:tc>
                  <a:txBody>
                    <a:bodyPr/>
                    <a:lstStyle/>
                    <a:p>
                      <a:pPr indent="0" lvl="0" marL="0" marR="0" rtl="0" algn="ctr">
                        <a:spcBef>
                          <a:spcPts val="0"/>
                        </a:spcBef>
                        <a:spcAft>
                          <a:spcPts val="0"/>
                        </a:spcAft>
                        <a:buNone/>
                      </a:pPr>
                      <a:r>
                        <a:rPr lang="ja-JP" sz="1050" u="none" cap="none" strike="noStrike">
                          <a:latin typeface="Noto Sans JP"/>
                          <a:ea typeface="Noto Sans JP"/>
                          <a:cs typeface="Noto Sans JP"/>
                          <a:sym typeface="Noto Sans JP"/>
                        </a:rPr>
                        <a:t>講師用</a:t>
                      </a:r>
                      <a:endParaRPr sz="1050" u="none" cap="none" strike="noStrike">
                        <a:latin typeface="Noto Sans JP"/>
                        <a:ea typeface="Noto Sans JP"/>
                        <a:cs typeface="Noto Sans JP"/>
                        <a:sym typeface="Noto Sans JP"/>
                      </a:endParaRPr>
                    </a:p>
                    <a:p>
                      <a:pPr indent="0" lvl="0" marL="0" marR="0" rtl="0" algn="ctr">
                        <a:spcBef>
                          <a:spcPts val="0"/>
                        </a:spcBef>
                        <a:spcAft>
                          <a:spcPts val="0"/>
                        </a:spcAft>
                        <a:buNone/>
                      </a:pPr>
                      <a:r>
                        <a:rPr lang="ja-JP" sz="1050" u="none" cap="none" strike="noStrike">
                          <a:latin typeface="Noto Sans JP"/>
                          <a:ea typeface="Noto Sans JP"/>
                          <a:cs typeface="Noto Sans JP"/>
                          <a:sym typeface="Noto Sans JP"/>
                        </a:rPr>
                        <a:t>スライド</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rgbClr val="71BEC4"/>
                    </a:solidFill>
                  </a:tcPr>
                </a:tc>
                <a:tc>
                  <a:txBody>
                    <a:bodyPr/>
                    <a:lstStyle/>
                    <a:p>
                      <a:pPr indent="0" lvl="0" marL="0" marR="0" rtl="0" algn="ctr">
                        <a:lnSpc>
                          <a:spcPct val="114285"/>
                        </a:lnSpc>
                        <a:spcBef>
                          <a:spcPts val="0"/>
                        </a:spcBef>
                        <a:spcAft>
                          <a:spcPts val="0"/>
                        </a:spcAft>
                        <a:buNone/>
                      </a:pPr>
                      <a:r>
                        <a:rPr lang="ja-JP" sz="1050" u="none" cap="none" strike="noStrike">
                          <a:latin typeface="Noto Sans JP"/>
                          <a:ea typeface="Noto Sans JP"/>
                          <a:cs typeface="Noto Sans JP"/>
                          <a:sym typeface="Noto Sans JP"/>
                        </a:rPr>
                        <a:t>生徒用</a:t>
                      </a:r>
                      <a:endParaRPr sz="1050" u="none" cap="none" strike="noStrike">
                        <a:latin typeface="Noto Sans JP"/>
                        <a:ea typeface="Noto Sans JP"/>
                        <a:cs typeface="Noto Sans JP"/>
                        <a:sym typeface="Noto Sans JP"/>
                      </a:endParaRPr>
                    </a:p>
                    <a:p>
                      <a:pPr indent="0" lvl="0" marL="0" marR="0" rtl="0" algn="ctr">
                        <a:lnSpc>
                          <a:spcPct val="114285"/>
                        </a:lnSpc>
                        <a:spcBef>
                          <a:spcPts val="0"/>
                        </a:spcBef>
                        <a:spcAft>
                          <a:spcPts val="0"/>
                        </a:spcAft>
                        <a:buNone/>
                      </a:pPr>
                      <a:r>
                        <a:rPr lang="ja-JP" sz="1050" u="none" cap="none" strike="noStrike">
                          <a:latin typeface="Noto Sans JP"/>
                          <a:ea typeface="Noto Sans JP"/>
                          <a:cs typeface="Noto Sans JP"/>
                          <a:sym typeface="Noto Sans JP"/>
                        </a:rPr>
                        <a:t>スライド</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rgbClr val="71BEC4"/>
                    </a:solidFill>
                  </a:tcPr>
                </a:tc>
              </a:tr>
              <a:tr h="656100">
                <a:tc>
                  <a:txBody>
                    <a:bodyPr/>
                    <a:lstStyle/>
                    <a:p>
                      <a:pPr indent="0" lvl="0" marL="0" marR="0" rtl="0" algn="ctr">
                        <a:spcBef>
                          <a:spcPts val="0"/>
                        </a:spcBef>
                        <a:spcAft>
                          <a:spcPts val="0"/>
                        </a:spcAft>
                        <a:buNone/>
                      </a:pPr>
                      <a:r>
                        <a:rPr lang="ja-JP" sz="1050" u="none" cap="none" strike="noStrike">
                          <a:latin typeface="Noto Sans JP"/>
                          <a:ea typeface="Noto Sans JP"/>
                          <a:cs typeface="Noto Sans JP"/>
                          <a:sym typeface="Noto Sans JP"/>
                        </a:rPr>
                        <a:t>10分</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b="1" lang="ja-JP" sz="1050" u="none" cap="none" strike="noStrike">
                          <a:latin typeface="Noto Sans JP"/>
                          <a:ea typeface="Noto Sans JP"/>
                          <a:cs typeface="Noto Sans JP"/>
                          <a:sym typeface="Noto Sans JP"/>
                        </a:rPr>
                        <a:t>生活と税金の関わりについて考えてみよう</a:t>
                      </a:r>
                      <a:endParaRPr b="1" sz="1050" u="none">
                        <a:latin typeface="Noto Sans JP"/>
                        <a:ea typeface="Noto Sans JP"/>
                        <a:cs typeface="Noto Sans JP"/>
                        <a:sym typeface="Noto Sans JP"/>
                      </a:endParaRPr>
                    </a:p>
                    <a:p>
                      <a:pPr indent="0" lvl="0" marL="0" marR="0" rtl="0" algn="l">
                        <a:spcBef>
                          <a:spcPts val="0"/>
                        </a:spcBef>
                        <a:spcAft>
                          <a:spcPts val="0"/>
                        </a:spcAft>
                        <a:buNone/>
                      </a:pPr>
                      <a:r>
                        <a:rPr lang="ja-JP" sz="1050">
                          <a:latin typeface="Noto Sans JP"/>
                          <a:ea typeface="Noto Sans JP"/>
                          <a:cs typeface="Noto Sans JP"/>
                          <a:sym typeface="Noto Sans JP"/>
                        </a:rPr>
                        <a:t>・生活に関わる税金について理解させる</a:t>
                      </a:r>
                      <a:endParaRPr sz="1050">
                        <a:latin typeface="Noto Sans JP"/>
                        <a:ea typeface="Noto Sans JP"/>
                        <a:cs typeface="Noto Sans JP"/>
                        <a:sym typeface="Noto Sans JP"/>
                      </a:endParaRPr>
                    </a:p>
                    <a:p>
                      <a:pPr indent="0" lvl="0" marL="0" marR="0" rtl="0" algn="l">
                        <a:spcBef>
                          <a:spcPts val="0"/>
                        </a:spcBef>
                        <a:spcAft>
                          <a:spcPts val="0"/>
                        </a:spcAft>
                        <a:buNone/>
                      </a:pPr>
                      <a:r>
                        <a:rPr lang="ja-JP" sz="1050">
                          <a:latin typeface="Noto Sans JP"/>
                          <a:ea typeface="Noto Sans JP"/>
                          <a:cs typeface="Noto Sans JP"/>
                          <a:sym typeface="Noto Sans JP"/>
                        </a:rPr>
                        <a:t>・なぜ無料で公的サービスを利用できるのか理解させる</a:t>
                      </a:r>
                      <a:endParaRPr>
                        <a:latin typeface="Noto Sans JP"/>
                        <a:ea typeface="Noto Sans JP"/>
                        <a:cs typeface="Noto Sans JP"/>
                        <a:sym typeface="Noto Sans JP"/>
                      </a:endParaRPr>
                    </a:p>
                  </a:txBody>
                  <a:tcPr marT="48250" marB="48250" marR="36000" marL="7200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P3～6</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P2～8</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r>
              <a:tr h="945925">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20分</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b="1" lang="ja-JP" sz="1050" u="none">
                          <a:latin typeface="Noto Sans JP"/>
                          <a:ea typeface="Noto Sans JP"/>
                          <a:cs typeface="Noto Sans JP"/>
                          <a:sym typeface="Noto Sans JP"/>
                        </a:rPr>
                        <a:t>納税の義務と公平な税金</a:t>
                      </a:r>
                      <a:endParaRPr b="1" sz="1050" u="none">
                        <a:latin typeface="Noto Sans JP"/>
                        <a:ea typeface="Noto Sans JP"/>
                        <a:cs typeface="Noto Sans JP"/>
                        <a:sym typeface="Noto Sans JP"/>
                      </a:endParaRPr>
                    </a:p>
                    <a:p>
                      <a:pPr indent="0" lvl="0" marL="0" marR="0" rtl="0" algn="l">
                        <a:spcBef>
                          <a:spcPts val="0"/>
                        </a:spcBef>
                        <a:spcAft>
                          <a:spcPts val="0"/>
                        </a:spcAft>
                        <a:buNone/>
                      </a:pPr>
                      <a:r>
                        <a:rPr lang="ja-JP" sz="1050">
                          <a:latin typeface="Noto Sans JP"/>
                          <a:ea typeface="Noto Sans JP"/>
                          <a:cs typeface="Noto Sans JP"/>
                          <a:sym typeface="Noto Sans JP"/>
                        </a:rPr>
                        <a:t>・ワークを通じて税負担の公平性について理解させる</a:t>
                      </a:r>
                      <a:endParaRPr sz="1050">
                        <a:latin typeface="Noto Sans JP"/>
                        <a:ea typeface="Noto Sans JP"/>
                        <a:cs typeface="Noto Sans JP"/>
                        <a:sym typeface="Noto Sans JP"/>
                      </a:endParaRPr>
                    </a:p>
                    <a:p>
                      <a:pPr indent="0" lvl="0" marL="0" marR="0" rtl="0" algn="l">
                        <a:spcBef>
                          <a:spcPts val="0"/>
                        </a:spcBef>
                        <a:spcAft>
                          <a:spcPts val="0"/>
                        </a:spcAft>
                        <a:buNone/>
                      </a:pPr>
                      <a:r>
                        <a:rPr lang="ja-JP" sz="1050">
                          <a:latin typeface="Noto Sans JP"/>
                          <a:ea typeface="Noto Sans JP"/>
                          <a:cs typeface="Noto Sans JP"/>
                          <a:sym typeface="Noto Sans JP"/>
                        </a:rPr>
                        <a:t>・民主主権の下、国民（住民）の代表が税の使いみちを決めることを理解させる</a:t>
                      </a:r>
                      <a:endParaRPr sz="1050">
                        <a:latin typeface="Noto Sans JP"/>
                        <a:ea typeface="Noto Sans JP"/>
                        <a:cs typeface="Noto Sans JP"/>
                        <a:sym typeface="Noto Sans JP"/>
                      </a:endParaRPr>
                    </a:p>
                    <a:p>
                      <a:pPr indent="0" lvl="0" marL="0" marR="0" rtl="0" algn="l">
                        <a:spcBef>
                          <a:spcPts val="0"/>
                        </a:spcBef>
                        <a:spcAft>
                          <a:spcPts val="0"/>
                        </a:spcAft>
                        <a:buNone/>
                      </a:pPr>
                      <a:r>
                        <a:rPr lang="ja-JP" sz="1050">
                          <a:latin typeface="Noto Sans JP"/>
                          <a:ea typeface="Noto Sans JP"/>
                          <a:cs typeface="Noto Sans JP"/>
                          <a:sym typeface="Noto Sans JP"/>
                        </a:rPr>
                        <a:t>→「税の本質」の理解へ</a:t>
                      </a:r>
                      <a:endParaRPr>
                        <a:latin typeface="Noto Sans JP"/>
                        <a:ea typeface="Noto Sans JP"/>
                        <a:cs typeface="Noto Sans JP"/>
                        <a:sym typeface="Noto Sans JP"/>
                      </a:endParaRPr>
                    </a:p>
                  </a:txBody>
                  <a:tcPr marT="48250" marB="48250" marR="36000" marL="7200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P7～10</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P9～13</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r>
              <a:tr h="526475">
                <a:tc>
                  <a:txBody>
                    <a:bodyPr/>
                    <a:lstStyle/>
                    <a:p>
                      <a:pPr indent="0" lvl="0" marL="0" marR="0" rtl="0" algn="ctr">
                        <a:spcBef>
                          <a:spcPts val="0"/>
                        </a:spcBef>
                        <a:spcAft>
                          <a:spcPts val="0"/>
                        </a:spcAft>
                        <a:buNone/>
                      </a:pPr>
                      <a:r>
                        <a:rPr lang="ja-JP" sz="1050" u="none">
                          <a:latin typeface="Noto Sans JP"/>
                          <a:ea typeface="Noto Sans JP"/>
                          <a:cs typeface="Noto Sans JP"/>
                          <a:sym typeface="Noto Sans JP"/>
                        </a:rPr>
                        <a:t>15分</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b="1" lang="ja-JP" sz="1050" u="none">
                          <a:latin typeface="Noto Sans JP"/>
                          <a:ea typeface="Noto Sans JP"/>
                          <a:cs typeface="Noto Sans JP"/>
                          <a:sym typeface="Noto Sans JP"/>
                        </a:rPr>
                        <a:t>国・地方の財政</a:t>
                      </a:r>
                      <a:endParaRPr b="1" sz="1050" u="none">
                        <a:latin typeface="Noto Sans JP"/>
                        <a:ea typeface="Noto Sans JP"/>
                        <a:cs typeface="Noto Sans JP"/>
                        <a:sym typeface="Noto Sans JP"/>
                      </a:endParaRPr>
                    </a:p>
                    <a:p>
                      <a:pPr indent="0" lvl="0" marL="0" marR="0" rtl="0" algn="l">
                        <a:spcBef>
                          <a:spcPts val="0"/>
                        </a:spcBef>
                        <a:spcAft>
                          <a:spcPts val="0"/>
                        </a:spcAft>
                        <a:buNone/>
                      </a:pPr>
                      <a:r>
                        <a:rPr lang="ja-JP" sz="1050" u="none">
                          <a:latin typeface="Noto Sans JP"/>
                          <a:ea typeface="Noto Sans JP"/>
                          <a:cs typeface="Noto Sans JP"/>
                          <a:sym typeface="Noto Sans JP"/>
                        </a:rPr>
                        <a:t>・国と地方の財政を知り、現状と課題について理解させる</a:t>
                      </a:r>
                      <a:endParaRPr>
                        <a:latin typeface="Noto Sans JP"/>
                        <a:ea typeface="Noto Sans JP"/>
                        <a:cs typeface="Noto Sans JP"/>
                        <a:sym typeface="Noto Sans JP"/>
                      </a:endParaRPr>
                    </a:p>
                  </a:txBody>
                  <a:tcPr marT="48250" marB="48250" marR="36000" marL="7200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P11～15</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P14～23</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r>
              <a:tr h="526475">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5分</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b="1" lang="ja-JP" sz="1050" u="none">
                          <a:latin typeface="Noto Sans JP"/>
                          <a:ea typeface="Noto Sans JP"/>
                          <a:cs typeface="Noto Sans JP"/>
                          <a:sym typeface="Noto Sans JP"/>
                        </a:rPr>
                        <a:t>まとめ・感想等</a:t>
                      </a:r>
                      <a:endParaRPr b="1" sz="1050" u="none">
                        <a:latin typeface="Noto Sans JP"/>
                        <a:ea typeface="Noto Sans JP"/>
                        <a:cs typeface="Noto Sans JP"/>
                        <a:sym typeface="Noto Sans JP"/>
                      </a:endParaRPr>
                    </a:p>
                    <a:p>
                      <a:pPr indent="0" lvl="0" marL="0" marR="0" rtl="0" algn="l">
                        <a:spcBef>
                          <a:spcPts val="0"/>
                        </a:spcBef>
                        <a:spcAft>
                          <a:spcPts val="0"/>
                        </a:spcAft>
                        <a:buNone/>
                      </a:pPr>
                      <a:r>
                        <a:rPr lang="ja-JP" sz="1050">
                          <a:latin typeface="Noto Sans JP"/>
                          <a:ea typeface="Noto Sans JP"/>
                          <a:cs typeface="Noto Sans JP"/>
                          <a:sym typeface="Noto Sans JP"/>
                        </a:rPr>
                        <a:t>・持続可能な社会のために、負担と受益のバランスと改善策について考えさせる。</a:t>
                      </a:r>
                      <a:endParaRPr>
                        <a:latin typeface="Noto Sans JP"/>
                        <a:ea typeface="Noto Sans JP"/>
                        <a:cs typeface="Noto Sans JP"/>
                        <a:sym typeface="Noto Sans JP"/>
                      </a:endParaRPr>
                    </a:p>
                  </a:txBody>
                  <a:tcPr marT="48250" marB="48250" marR="36000" marL="72000"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P16～P17</a:t>
                      </a:r>
                      <a:endParaRPr sz="1050">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None/>
                      </a:pPr>
                      <a:r>
                        <a:rPr lang="ja-JP" sz="1050">
                          <a:latin typeface="Noto Sans JP"/>
                          <a:ea typeface="Noto Sans JP"/>
                          <a:cs typeface="Noto Sans JP"/>
                          <a:sym typeface="Noto Sans JP"/>
                        </a:rPr>
                        <a:t>P24～P25</a:t>
                      </a:r>
                      <a:endParaRPr>
                        <a:latin typeface="Noto Sans JP"/>
                        <a:ea typeface="Noto Sans JP"/>
                        <a:cs typeface="Noto Sans JP"/>
                        <a:sym typeface="Noto Sans JP"/>
                      </a:endParaRPr>
                    </a:p>
                  </a:txBody>
                  <a:tcPr marT="48250" marB="48250" marR="96475" marL="96475" anchor="ctr">
                    <a:lnL cap="flat" cmpd="sng" w="12700">
                      <a:solidFill>
                        <a:srgbClr val="3C8C92"/>
                      </a:solidFill>
                      <a:prstDash val="solid"/>
                      <a:round/>
                      <a:headEnd len="sm" w="sm" type="none"/>
                      <a:tailEnd len="sm" w="sm" type="none"/>
                    </a:lnL>
                    <a:lnR cap="flat" cmpd="sng" w="12700">
                      <a:solidFill>
                        <a:srgbClr val="3C8C92"/>
                      </a:solidFill>
                      <a:prstDash val="solid"/>
                      <a:round/>
                      <a:headEnd len="sm" w="sm" type="none"/>
                      <a:tailEnd len="sm" w="sm" type="none"/>
                    </a:lnR>
                    <a:lnT cap="flat" cmpd="sng" w="12700">
                      <a:solidFill>
                        <a:srgbClr val="3C8C92"/>
                      </a:solidFill>
                      <a:prstDash val="solid"/>
                      <a:round/>
                      <a:headEnd len="sm" w="sm" type="none"/>
                      <a:tailEnd len="sm" w="sm" type="none"/>
                    </a:lnT>
                    <a:lnB cap="flat" cmpd="sng" w="12700">
                      <a:solidFill>
                        <a:srgbClr val="3C8C92"/>
                      </a:solidFill>
                      <a:prstDash val="solid"/>
                      <a:round/>
                      <a:headEnd len="sm" w="sm" type="none"/>
                      <a:tailEnd len="sm" w="sm" type="none"/>
                    </a:lnB>
                    <a:solidFill>
                      <a:schemeClr val="accent3"/>
                    </a:solidFill>
                  </a:tcPr>
                </a:tc>
              </a:tr>
            </a:tbl>
          </a:graphicData>
        </a:graphic>
      </p:graphicFrame>
      <p:pic>
        <p:nvPicPr>
          <p:cNvPr id="111" name="Google Shape;111;p16"/>
          <p:cNvPicPr preferRelativeResize="0"/>
          <p:nvPr/>
        </p:nvPicPr>
        <p:blipFill rotWithShape="1">
          <a:blip r:embed="rId6">
            <a:alphaModFix/>
          </a:blip>
          <a:srcRect b="0" l="0" r="0" t="0"/>
          <a:stretch/>
        </p:blipFill>
        <p:spPr>
          <a:xfrm>
            <a:off x="6396150" y="3793516"/>
            <a:ext cx="1440298" cy="1996242"/>
          </a:xfrm>
          <a:prstGeom prst="rect">
            <a:avLst/>
          </a:prstGeom>
          <a:noFill/>
          <a:ln>
            <a:noFill/>
          </a:ln>
        </p:spPr>
      </p:pic>
      <p:sp>
        <p:nvSpPr>
          <p:cNvPr id="112" name="Google Shape;112;p16"/>
          <p:cNvSpPr/>
          <p:nvPr/>
        </p:nvSpPr>
        <p:spPr>
          <a:xfrm>
            <a:off x="6304009" y="3074331"/>
            <a:ext cx="283999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租税教育用アニメ</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b="1" lang="ja-JP" sz="1200">
                <a:solidFill>
                  <a:srgbClr val="33729A"/>
                </a:solidFill>
                <a:latin typeface="Noto Sans JP"/>
                <a:ea typeface="Noto Sans JP"/>
                <a:cs typeface="Noto Sans JP"/>
                <a:sym typeface="Noto Sans JP"/>
              </a:rPr>
              <a:t>「ご案内します アナザーワールドへ」</a:t>
            </a:r>
            <a:r>
              <a:rPr lang="ja-JP" sz="1200">
                <a:solidFill>
                  <a:schemeClr val="dk1"/>
                </a:solidFill>
                <a:latin typeface="Noto Sans JP"/>
                <a:ea typeface="Noto Sans JP"/>
                <a:cs typeface="Noto Sans JP"/>
                <a:sym typeface="Noto Sans JP"/>
              </a:rPr>
              <a:t>なども併用ください。</a:t>
            </a:r>
            <a:endParaRPr sz="1200">
              <a:solidFill>
                <a:schemeClr val="dk1"/>
              </a:solidFill>
              <a:latin typeface="Noto Sans JP"/>
              <a:ea typeface="Noto Sans JP"/>
              <a:cs typeface="Noto Sans JP"/>
              <a:sym typeface="Noto Sans JP"/>
            </a:endParaRPr>
          </a:p>
        </p:txBody>
      </p:sp>
      <p:sp>
        <p:nvSpPr>
          <p:cNvPr id="113" name="Google Shape;113;p16"/>
          <p:cNvSpPr/>
          <p:nvPr/>
        </p:nvSpPr>
        <p:spPr>
          <a:xfrm>
            <a:off x="377645" y="920718"/>
            <a:ext cx="8480894" cy="1654299"/>
          </a:xfrm>
          <a:prstGeom prst="rect">
            <a:avLst/>
          </a:prstGeom>
          <a:noFill/>
          <a:ln>
            <a:noFill/>
          </a:ln>
        </p:spPr>
        <p:txBody>
          <a:bodyPr anchorCtr="0" anchor="ctr" bIns="45700" lIns="36000" spcFirstLastPara="1" rIns="36000" wrap="square" tIns="45700">
            <a:noAutofit/>
          </a:bodyPr>
          <a:lstStyle/>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この副教材は、生徒に「税の本質」を学ばせることを念頭において作成しています。</a:t>
            </a: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基本的には、パワーポイント教材の差し替えは、授業をされる方の自由としていますが、「税の本質」を考えさせる「わたしたちの生活と税金」（生徒用）のＰ９～13については、ぜひ授業に取り入れていただきますようお願いします。</a:t>
            </a: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なお、学習を進めるに当たっては、生徒に自由に意見を発表させ、主体的に考えさせることに重点を置いたものになるよう配意願います。</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500"/>
              <a:buFont typeface="Times"/>
              <a:buNone/>
            </a:pPr>
            <a:r>
              <a:t/>
            </a:r>
            <a:endParaRPr sz="5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〈税の本質〉</a:t>
            </a:r>
            <a:endParaRPr>
              <a:latin typeface="Noto Sans JP"/>
              <a:ea typeface="Noto Sans JP"/>
              <a:cs typeface="Noto Sans JP"/>
              <a:sym typeface="Noto Sans JP"/>
            </a:endParaRPr>
          </a:p>
          <a:p>
            <a:pPr indent="-171450" lvl="0" marL="171450" marR="0" rtl="0" algn="l">
              <a:lnSpc>
                <a:spcPct val="120000"/>
              </a:lnSpc>
              <a:spcBef>
                <a:spcPts val="0"/>
              </a:spcBef>
              <a:spcAft>
                <a:spcPts val="0"/>
              </a:spcAft>
              <a:buClr>
                <a:schemeClr val="dk1"/>
              </a:buClr>
              <a:buSzPts val="1000"/>
              <a:buFont typeface="Noto Sans JP"/>
              <a:buChar char="•"/>
            </a:pPr>
            <a:r>
              <a:rPr lang="ja-JP" sz="1000">
                <a:solidFill>
                  <a:schemeClr val="dk1"/>
                </a:solidFill>
                <a:latin typeface="Noto Sans JP"/>
                <a:ea typeface="Noto Sans JP"/>
                <a:cs typeface="Noto Sans JP"/>
                <a:sym typeface="Noto Sans JP"/>
              </a:rPr>
              <a:t>税は公共サービスの対価</a:t>
            </a:r>
            <a:endParaRPr sz="1000">
              <a:solidFill>
                <a:schemeClr val="dk1"/>
              </a:solidFill>
              <a:latin typeface="Noto Sans JP"/>
              <a:ea typeface="Noto Sans JP"/>
              <a:cs typeface="Noto Sans JP"/>
              <a:sym typeface="Noto Sans JP"/>
            </a:endParaRPr>
          </a:p>
          <a:p>
            <a:pPr indent="-171450" lvl="0" marL="171450" marR="0" rtl="0" algn="l">
              <a:lnSpc>
                <a:spcPct val="120000"/>
              </a:lnSpc>
              <a:spcBef>
                <a:spcPts val="0"/>
              </a:spcBef>
              <a:spcAft>
                <a:spcPts val="0"/>
              </a:spcAft>
              <a:buClr>
                <a:schemeClr val="dk1"/>
              </a:buClr>
              <a:buSzPts val="1000"/>
              <a:buFont typeface="Noto Sans JP"/>
              <a:buChar char="•"/>
            </a:pPr>
            <a:r>
              <a:rPr lang="ja-JP" sz="1000">
                <a:solidFill>
                  <a:schemeClr val="dk1"/>
                </a:solidFill>
                <a:latin typeface="Noto Sans JP"/>
                <a:ea typeface="Noto Sans JP"/>
                <a:cs typeface="Noto Sans JP"/>
                <a:sym typeface="Noto Sans JP"/>
              </a:rPr>
              <a:t>自らの代表が、国の支出の在り方を決めることと、自らが国を支える税金を負担しなければならないことは表裏一体</a:t>
            </a:r>
            <a:endParaRPr>
              <a:latin typeface="Noto Sans JP"/>
              <a:ea typeface="Noto Sans JP"/>
              <a:cs typeface="Noto Sans JP"/>
              <a:sym typeface="Noto Sans JP"/>
            </a:endParaRPr>
          </a:p>
          <a:p>
            <a:pPr indent="-171450" lvl="0" marL="171450" marR="0" rtl="0" algn="l">
              <a:lnSpc>
                <a:spcPct val="120000"/>
              </a:lnSpc>
              <a:spcBef>
                <a:spcPts val="0"/>
              </a:spcBef>
              <a:spcAft>
                <a:spcPts val="0"/>
              </a:spcAft>
              <a:buClr>
                <a:schemeClr val="dk1"/>
              </a:buClr>
              <a:buSzPts val="1000"/>
              <a:buFont typeface="Noto Sans JP"/>
              <a:buChar char="•"/>
            </a:pPr>
            <a:r>
              <a:rPr lang="ja-JP" sz="1000">
                <a:solidFill>
                  <a:schemeClr val="dk1"/>
                </a:solidFill>
                <a:latin typeface="Noto Sans JP"/>
                <a:ea typeface="Noto Sans JP"/>
                <a:cs typeface="Noto Sans JP"/>
                <a:sym typeface="Noto Sans JP"/>
              </a:rPr>
              <a:t>税の使いみちを監視する（関心を持つ）ことも納税者として重要</a:t>
            </a:r>
            <a:endParaRPr sz="1000">
              <a:solidFill>
                <a:schemeClr val="dk1"/>
              </a:solidFill>
              <a:latin typeface="Noto Sans JP"/>
              <a:ea typeface="Noto Sans JP"/>
              <a:cs typeface="Noto Sans JP"/>
              <a:sym typeface="Noto Sans JP"/>
            </a:endParaRPr>
          </a:p>
        </p:txBody>
      </p:sp>
      <p:sp>
        <p:nvSpPr>
          <p:cNvPr id="114" name="Google Shape;114;p16"/>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0" l="0" r="0" t="0"/>
          <a:stretch/>
        </p:blipFill>
        <p:spPr>
          <a:xfrm>
            <a:off x="152400" y="753378"/>
            <a:ext cx="3658110" cy="2743583"/>
          </a:xfrm>
          <a:prstGeom prst="rect">
            <a:avLst/>
          </a:prstGeom>
          <a:noFill/>
          <a:ln cap="flat" cmpd="sng" w="9525">
            <a:solidFill>
              <a:schemeClr val="dk1"/>
            </a:solidFill>
            <a:prstDash val="solid"/>
            <a:round/>
            <a:headEnd len="sm" w="sm" type="none"/>
            <a:tailEnd len="sm" w="sm" type="none"/>
          </a:ln>
        </p:spPr>
      </p:pic>
      <p:sp>
        <p:nvSpPr>
          <p:cNvPr id="120" name="Google Shape;120;p17"/>
          <p:cNvSpPr/>
          <p:nvPr/>
        </p:nvSpPr>
        <p:spPr>
          <a:xfrm>
            <a:off x="4179389" y="1009416"/>
            <a:ext cx="46791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学習を始めるに当たって、まず税金に興味を持たせる。また、税金の種類や分類を理解させる。</a:t>
            </a:r>
            <a:endParaRPr sz="1200" strike="sngStrike">
              <a:solidFill>
                <a:srgbClr val="FF0000"/>
              </a:solidFill>
              <a:latin typeface="Noto Sans JP"/>
              <a:ea typeface="Noto Sans JP"/>
              <a:cs typeface="Noto Sans JP"/>
              <a:sym typeface="Noto Sans JP"/>
            </a:endParaRPr>
          </a:p>
        </p:txBody>
      </p:sp>
      <p:sp>
        <p:nvSpPr>
          <p:cNvPr id="121" name="Google Shape;121;p17"/>
          <p:cNvSpPr txBox="1"/>
          <p:nvPr/>
        </p:nvSpPr>
        <p:spPr>
          <a:xfrm>
            <a:off x="152400" y="95091"/>
            <a:ext cx="59319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１．生活と税金の関わりについて考えてみよう（生徒用P２‐３）</a:t>
            </a:r>
            <a:endParaRPr>
              <a:latin typeface="Noto Sans JP"/>
              <a:ea typeface="Noto Sans JP"/>
              <a:cs typeface="Noto Sans JP"/>
              <a:sym typeface="Noto Sans JP"/>
            </a:endParaRPr>
          </a:p>
        </p:txBody>
      </p:sp>
      <p:sp>
        <p:nvSpPr>
          <p:cNvPr id="122" name="Google Shape;122;p17"/>
          <p:cNvSpPr/>
          <p:nvPr/>
        </p:nvSpPr>
        <p:spPr>
          <a:xfrm>
            <a:off x="4145281" y="4981962"/>
            <a:ext cx="4846319" cy="82330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・「どこに納めるか」による分類　　　　→　国税・地方税</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・「納め方」による分類　　　　　　　　→　直接税・間接税</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※その他</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「何に対して課税するか」による分類　→　所得課税・消費課税・資産課税</a:t>
            </a:r>
            <a:endParaRPr>
              <a:latin typeface="Noto Sans JP"/>
              <a:ea typeface="Noto Sans JP"/>
              <a:cs typeface="Noto Sans JP"/>
              <a:sym typeface="Noto Sans JP"/>
            </a:endParaRPr>
          </a:p>
        </p:txBody>
      </p:sp>
      <p:sp>
        <p:nvSpPr>
          <p:cNvPr id="123" name="Google Shape;123;p17"/>
          <p:cNvSpPr/>
          <p:nvPr/>
        </p:nvSpPr>
        <p:spPr>
          <a:xfrm>
            <a:off x="4145281" y="2560655"/>
            <a:ext cx="4846319" cy="219136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［家］</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・住民税 　　… 住んでいる（会社がある）都道府県、市区町村に納める税金</a:t>
            </a:r>
            <a:endParaRPr sz="10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・固定資産税 … 土地や家屋、事業に使う機械設備などを所有しているときに</a:t>
            </a:r>
            <a:endParaRPr sz="10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かかる税金</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700"/>
              <a:buFont typeface="Times"/>
              <a:buNone/>
            </a:pPr>
            <a:r>
              <a:t/>
            </a:r>
            <a:endParaRPr sz="700">
              <a:solidFill>
                <a:schemeClr val="dk1"/>
              </a:solidFill>
              <a:highlight>
                <a:srgbClr val="FFFF00"/>
              </a:highlight>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［会社］</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・法人税 　　　  … 会社がもうけたお金にかかる税金</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・所得税　　　　… 個人の給料やもうけたお金にかかる税金</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700"/>
              <a:buFont typeface="Times"/>
              <a:buNone/>
            </a:pPr>
            <a:r>
              <a:t/>
            </a:r>
            <a:endParaRPr sz="700">
              <a:solidFill>
                <a:schemeClr val="dk1"/>
              </a:solidFill>
              <a:highlight>
                <a:srgbClr val="FFFF00"/>
              </a:highlight>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［外出先］</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・揮発油税 … 揮発油（ガソリン）にかかる税金</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・消費税 　… 商品を買ったときにかかる税金</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・入湯税　 … 温泉（鉱泉浴場）に入浴したときの料金に含まれている税金</a:t>
            </a:r>
            <a:endParaRPr>
              <a:latin typeface="Noto Sans JP"/>
              <a:ea typeface="Noto Sans JP"/>
              <a:cs typeface="Noto Sans JP"/>
              <a:sym typeface="Noto Sans JP"/>
            </a:endParaRPr>
          </a:p>
        </p:txBody>
      </p:sp>
      <p:sp>
        <p:nvSpPr>
          <p:cNvPr id="124" name="Google Shape;124;p17"/>
          <p:cNvSpPr txBox="1"/>
          <p:nvPr/>
        </p:nvSpPr>
        <p:spPr>
          <a:xfrm>
            <a:off x="4146704" y="6034831"/>
            <a:ext cx="2159954" cy="533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000">
                <a:solidFill>
                  <a:srgbClr val="33729A"/>
                </a:solidFill>
                <a:latin typeface="Noto Sans JP"/>
                <a:ea typeface="Noto Sans JP"/>
                <a:cs typeface="Noto Sans JP"/>
                <a:sym typeface="Noto Sans JP"/>
              </a:rPr>
              <a:t>■Ｐ２「もっと詳しく」</a:t>
            </a:r>
            <a:endParaRPr b="1" sz="10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i="0" lang="ja-JP" sz="1000">
                <a:solidFill>
                  <a:schemeClr val="dk1"/>
                </a:solidFill>
                <a:latin typeface="Noto Sans JP"/>
                <a:ea typeface="Noto Sans JP"/>
                <a:cs typeface="Noto Sans JP"/>
                <a:sym typeface="Noto Sans JP"/>
              </a:rPr>
              <a:t>　</a:t>
            </a:r>
            <a:r>
              <a:rPr i="0" lang="ja-JP" sz="900">
                <a:solidFill>
                  <a:schemeClr val="dk1"/>
                </a:solidFill>
                <a:latin typeface="Noto Sans JP"/>
                <a:ea typeface="Noto Sans JP"/>
                <a:cs typeface="Noto Sans JP"/>
                <a:sym typeface="Noto Sans JP"/>
              </a:rPr>
              <a:t>身近な税金を</a:t>
            </a:r>
            <a:endParaRPr i="0" sz="9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900">
                <a:solidFill>
                  <a:schemeClr val="dk1"/>
                </a:solidFill>
                <a:latin typeface="Noto Sans JP"/>
                <a:ea typeface="Noto Sans JP"/>
                <a:cs typeface="Noto Sans JP"/>
                <a:sym typeface="Noto Sans JP"/>
              </a:rPr>
              <a:t>　</a:t>
            </a:r>
            <a:r>
              <a:rPr i="0" lang="ja-JP" sz="900">
                <a:solidFill>
                  <a:schemeClr val="dk1"/>
                </a:solidFill>
                <a:latin typeface="Noto Sans JP"/>
                <a:ea typeface="Noto Sans JP"/>
                <a:cs typeface="Noto Sans JP"/>
                <a:sym typeface="Noto Sans JP"/>
              </a:rPr>
              <a:t>もっと調べよう</a:t>
            </a:r>
            <a:endParaRPr i="0" sz="900">
              <a:solidFill>
                <a:schemeClr val="dk1"/>
              </a:solidFill>
              <a:latin typeface="Noto Sans JP"/>
              <a:ea typeface="Noto Sans JP"/>
              <a:cs typeface="Noto Sans JP"/>
              <a:sym typeface="Noto Sans JP"/>
            </a:endParaRPr>
          </a:p>
        </p:txBody>
      </p:sp>
      <p:sp>
        <p:nvSpPr>
          <p:cNvPr id="125" name="Google Shape;125;p17"/>
          <p:cNvSpPr txBox="1"/>
          <p:nvPr/>
        </p:nvSpPr>
        <p:spPr>
          <a:xfrm>
            <a:off x="6700912" y="6034831"/>
            <a:ext cx="1736185" cy="533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000">
                <a:solidFill>
                  <a:srgbClr val="33729A"/>
                </a:solidFill>
                <a:latin typeface="Noto Sans JP"/>
                <a:ea typeface="Noto Sans JP"/>
                <a:cs typeface="Noto Sans JP"/>
                <a:sym typeface="Noto Sans JP"/>
              </a:rPr>
              <a:t>■Ｐ３「もっと詳しく」</a:t>
            </a:r>
            <a:endParaRPr b="1" sz="10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i="0" lang="ja-JP" sz="1000">
                <a:solidFill>
                  <a:schemeClr val="dk1"/>
                </a:solidFill>
                <a:latin typeface="Noto Sans JP"/>
                <a:ea typeface="Noto Sans JP"/>
                <a:cs typeface="Noto Sans JP"/>
                <a:sym typeface="Noto Sans JP"/>
              </a:rPr>
              <a:t>　</a:t>
            </a:r>
            <a:r>
              <a:rPr lang="ja-JP" sz="900">
                <a:solidFill>
                  <a:schemeClr val="dk1"/>
                </a:solidFill>
                <a:latin typeface="Noto Sans JP"/>
                <a:ea typeface="Noto Sans JP"/>
                <a:cs typeface="Noto Sans JP"/>
                <a:sym typeface="Noto Sans JP"/>
              </a:rPr>
              <a:t>税金の種類をもっと</a:t>
            </a:r>
            <a:endParaRPr sz="9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900">
                <a:solidFill>
                  <a:schemeClr val="dk1"/>
                </a:solidFill>
                <a:latin typeface="Noto Sans JP"/>
                <a:ea typeface="Noto Sans JP"/>
                <a:cs typeface="Noto Sans JP"/>
                <a:sym typeface="Noto Sans JP"/>
              </a:rPr>
              <a:t>　詳しく見てみよう</a:t>
            </a:r>
            <a:endParaRPr i="0" sz="1000">
              <a:solidFill>
                <a:schemeClr val="dk1"/>
              </a:solidFill>
              <a:latin typeface="Noto Sans JP"/>
              <a:ea typeface="Noto Sans JP"/>
              <a:cs typeface="Noto Sans JP"/>
              <a:sym typeface="Noto Sans JP"/>
            </a:endParaRPr>
          </a:p>
        </p:txBody>
      </p:sp>
      <p:pic>
        <p:nvPicPr>
          <p:cNvPr id="126" name="Google Shape;126;p17">
            <a:hlinkClick r:id="rId4"/>
          </p:cNvPr>
          <p:cNvPicPr preferRelativeResize="0"/>
          <p:nvPr/>
        </p:nvPicPr>
        <p:blipFill rotWithShape="1">
          <a:blip r:embed="rId5">
            <a:alphaModFix/>
          </a:blip>
          <a:srcRect b="0" l="0" r="0" t="0"/>
          <a:stretch/>
        </p:blipFill>
        <p:spPr>
          <a:xfrm>
            <a:off x="5796136" y="6043685"/>
            <a:ext cx="478083" cy="478083"/>
          </a:xfrm>
          <a:prstGeom prst="rect">
            <a:avLst/>
          </a:prstGeom>
          <a:noFill/>
          <a:ln>
            <a:noFill/>
          </a:ln>
        </p:spPr>
      </p:pic>
      <p:pic>
        <p:nvPicPr>
          <p:cNvPr id="127" name="Google Shape;127;p17">
            <a:hlinkClick r:id="rId6"/>
          </p:cNvPr>
          <p:cNvPicPr preferRelativeResize="0"/>
          <p:nvPr/>
        </p:nvPicPr>
        <p:blipFill rotWithShape="1">
          <a:blip r:embed="rId7">
            <a:alphaModFix/>
          </a:blip>
          <a:srcRect b="0" l="0" r="0" t="0"/>
          <a:stretch/>
        </p:blipFill>
        <p:spPr>
          <a:xfrm>
            <a:off x="8332939" y="6043684"/>
            <a:ext cx="478083" cy="478083"/>
          </a:xfrm>
          <a:prstGeom prst="rect">
            <a:avLst/>
          </a:prstGeom>
          <a:noFill/>
          <a:ln>
            <a:noFill/>
          </a:ln>
        </p:spPr>
      </p:pic>
      <p:sp>
        <p:nvSpPr>
          <p:cNvPr id="128" name="Google Shape;128;p17"/>
          <p:cNvSpPr/>
          <p:nvPr/>
        </p:nvSpPr>
        <p:spPr>
          <a:xfrm>
            <a:off x="4200956" y="632366"/>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129" name="Google Shape;129;p17"/>
          <p:cNvSpPr/>
          <p:nvPr/>
        </p:nvSpPr>
        <p:spPr>
          <a:xfrm>
            <a:off x="4200956" y="1479263"/>
            <a:ext cx="1025700" cy="299100"/>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130" name="Google Shape;130;p17"/>
          <p:cNvSpPr/>
          <p:nvPr/>
        </p:nvSpPr>
        <p:spPr>
          <a:xfrm>
            <a:off x="4179389" y="1792398"/>
            <a:ext cx="46791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私たちの生活にどのような税金が関わっているのか、どのような種類や分類があるのかを知る。</a:t>
            </a:r>
            <a:endParaRPr sz="1200" strike="sngStrike">
              <a:solidFill>
                <a:srgbClr val="FF0000"/>
              </a:solidFill>
              <a:latin typeface="Noto Sans JP"/>
              <a:ea typeface="Noto Sans JP"/>
              <a:cs typeface="Noto Sans JP"/>
              <a:sym typeface="Noto Sans JP"/>
            </a:endParaRPr>
          </a:p>
        </p:txBody>
      </p:sp>
      <p:sp>
        <p:nvSpPr>
          <p:cNvPr id="131" name="Google Shape;131;p17"/>
          <p:cNvSpPr/>
          <p:nvPr/>
        </p:nvSpPr>
        <p:spPr>
          <a:xfrm>
            <a:off x="4126877" y="2328919"/>
            <a:ext cx="3654012"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税金の種類</a:t>
            </a:r>
            <a:endParaRPr b="1" sz="1200">
              <a:solidFill>
                <a:srgbClr val="33729A"/>
              </a:solidFill>
              <a:latin typeface="Noto Sans JP"/>
              <a:ea typeface="Noto Sans JP"/>
              <a:cs typeface="Noto Sans JP"/>
              <a:sym typeface="Noto Sans JP"/>
            </a:endParaRPr>
          </a:p>
        </p:txBody>
      </p:sp>
      <p:sp>
        <p:nvSpPr>
          <p:cNvPr id="132" name="Google Shape;132;p17"/>
          <p:cNvSpPr/>
          <p:nvPr/>
        </p:nvSpPr>
        <p:spPr>
          <a:xfrm>
            <a:off x="4167032" y="5983351"/>
            <a:ext cx="2160000" cy="588000"/>
          </a:xfrm>
          <a:prstGeom prst="roundRect">
            <a:avLst>
              <a:gd fmla="val 6001"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Noto Sans JP"/>
              <a:ea typeface="Noto Sans JP"/>
              <a:cs typeface="Noto Sans JP"/>
              <a:sym typeface="Noto Sans JP"/>
            </a:endParaRPr>
          </a:p>
        </p:txBody>
      </p:sp>
      <p:sp>
        <p:nvSpPr>
          <p:cNvPr id="133" name="Google Shape;133;p17"/>
          <p:cNvSpPr/>
          <p:nvPr/>
        </p:nvSpPr>
        <p:spPr>
          <a:xfrm>
            <a:off x="6700912" y="5983351"/>
            <a:ext cx="2160000" cy="588000"/>
          </a:xfrm>
          <a:prstGeom prst="roundRect">
            <a:avLst>
              <a:gd fmla="val 6001"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Noto Sans JP"/>
              <a:ea typeface="Noto Sans JP"/>
              <a:cs typeface="Noto Sans JP"/>
              <a:sym typeface="Noto Sans JP"/>
            </a:endParaRPr>
          </a:p>
        </p:txBody>
      </p:sp>
      <p:sp>
        <p:nvSpPr>
          <p:cNvPr id="134" name="Google Shape;134;p17"/>
          <p:cNvSpPr/>
          <p:nvPr/>
        </p:nvSpPr>
        <p:spPr>
          <a:xfrm>
            <a:off x="4179389" y="4772283"/>
            <a:ext cx="3654012"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税金の分類</a:t>
            </a:r>
            <a:endParaRPr b="1" sz="1200">
              <a:solidFill>
                <a:srgbClr val="33729A"/>
              </a:solidFill>
              <a:latin typeface="Noto Sans JP"/>
              <a:ea typeface="Noto Sans JP"/>
              <a:cs typeface="Noto Sans JP"/>
              <a:sym typeface="Noto Sans JP"/>
            </a:endParaRPr>
          </a:p>
        </p:txBody>
      </p:sp>
      <p:sp>
        <p:nvSpPr>
          <p:cNvPr id="135" name="Google Shape;135;p17"/>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136" name="Google Shape;136;p17"/>
          <p:cNvPicPr preferRelativeResize="0"/>
          <p:nvPr/>
        </p:nvPicPr>
        <p:blipFill rotWithShape="1">
          <a:blip r:embed="rId8">
            <a:alphaModFix/>
          </a:blip>
          <a:srcRect b="0" l="0" r="0" t="0"/>
          <a:stretch/>
        </p:blipFill>
        <p:spPr>
          <a:xfrm>
            <a:off x="152399" y="3815060"/>
            <a:ext cx="3628211" cy="275323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p:nvPr/>
        </p:nvSpPr>
        <p:spPr>
          <a:xfrm>
            <a:off x="4139953" y="986039"/>
            <a:ext cx="4770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生活の中で関りのある代表的な税金（消費税・所得税・住民税）を例に納税の仕組みを理解させる。</a:t>
            </a:r>
            <a:endParaRPr sz="1200">
              <a:solidFill>
                <a:schemeClr val="dk1"/>
              </a:solidFill>
              <a:latin typeface="Noto Sans JP"/>
              <a:ea typeface="Noto Sans JP"/>
              <a:cs typeface="Noto Sans JP"/>
              <a:sym typeface="Noto Sans JP"/>
            </a:endParaRPr>
          </a:p>
        </p:txBody>
      </p:sp>
      <p:pic>
        <p:nvPicPr>
          <p:cNvPr id="142" name="Google Shape;142;p18"/>
          <p:cNvPicPr preferRelativeResize="0"/>
          <p:nvPr/>
        </p:nvPicPr>
        <p:blipFill rotWithShape="1">
          <a:blip r:embed="rId3">
            <a:alphaModFix/>
          </a:blip>
          <a:srcRect b="0" l="0" r="0" t="0"/>
          <a:stretch/>
        </p:blipFill>
        <p:spPr>
          <a:xfrm>
            <a:off x="233975" y="685417"/>
            <a:ext cx="3658110" cy="2743583"/>
          </a:xfrm>
          <a:prstGeom prst="rect">
            <a:avLst/>
          </a:prstGeom>
          <a:solidFill>
            <a:schemeClr val="lt1"/>
          </a:solidFill>
          <a:ln cap="flat" cmpd="sng" w="9525">
            <a:solidFill>
              <a:srgbClr val="3D88B8"/>
            </a:solidFill>
            <a:prstDash val="solid"/>
            <a:round/>
            <a:headEnd len="sm" w="sm" type="none"/>
            <a:tailEnd len="sm" w="sm" type="none"/>
          </a:ln>
        </p:spPr>
      </p:pic>
      <p:sp>
        <p:nvSpPr>
          <p:cNvPr id="143" name="Google Shape;143;p18"/>
          <p:cNvSpPr/>
          <p:nvPr/>
        </p:nvSpPr>
        <p:spPr>
          <a:xfrm>
            <a:off x="4123347" y="2598021"/>
            <a:ext cx="2093887" cy="156196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1988年　消費税法成立</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1989年　消費税法施行 税率3%</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1997年　税率5%に引き上げ</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2004年　「税別」表示から</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「総額表示」義務付け</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2014年　税率8%に引き上げ</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2019年　税率10%に引き上げ</a:t>
            </a:r>
            <a:endParaRPr sz="1000">
              <a:solidFill>
                <a:schemeClr val="dk1"/>
              </a:solidFill>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（軽減税率8%導入）</a:t>
            </a:r>
            <a:endParaRPr>
              <a:latin typeface="Noto Sans JP"/>
              <a:ea typeface="Noto Sans JP"/>
              <a:cs typeface="Noto Sans JP"/>
              <a:sym typeface="Noto Sans JP"/>
            </a:endParaRPr>
          </a:p>
        </p:txBody>
      </p:sp>
      <p:pic>
        <p:nvPicPr>
          <p:cNvPr id="144" name="Google Shape;144;p18"/>
          <p:cNvPicPr preferRelativeResize="0"/>
          <p:nvPr/>
        </p:nvPicPr>
        <p:blipFill rotWithShape="1">
          <a:blip r:embed="rId4">
            <a:alphaModFix/>
          </a:blip>
          <a:srcRect b="0" l="0" r="0" t="0"/>
          <a:stretch/>
        </p:blipFill>
        <p:spPr>
          <a:xfrm>
            <a:off x="6134616" y="4612749"/>
            <a:ext cx="2901880" cy="1936029"/>
          </a:xfrm>
          <a:prstGeom prst="rect">
            <a:avLst/>
          </a:prstGeom>
          <a:noFill/>
          <a:ln>
            <a:noFill/>
          </a:ln>
        </p:spPr>
      </p:pic>
      <p:sp>
        <p:nvSpPr>
          <p:cNvPr id="145" name="Google Shape;145;p18"/>
          <p:cNvSpPr/>
          <p:nvPr/>
        </p:nvSpPr>
        <p:spPr>
          <a:xfrm>
            <a:off x="6134625" y="2605300"/>
            <a:ext cx="2836500" cy="2123700"/>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消費税は、商品・製品の販売やサービスの提供などの取引に対して広く公平に課税される税で、消費者が負担し事業者が納付します。</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商品などの価格に上乗せされた消費税と地方消費税分は、最終的に消費者が負担し、納税義務者である事業者が納めます。</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000"/>
              <a:buFont typeface="Times"/>
              <a:buNone/>
            </a:pPr>
            <a:r>
              <a:t/>
            </a:r>
            <a:endParaRPr sz="1000">
              <a:solidFill>
                <a:schemeClr val="dk1"/>
              </a:solidFill>
              <a:latin typeface="Noto Sans JP"/>
              <a:ea typeface="Noto Sans JP"/>
              <a:cs typeface="Noto Sans JP"/>
              <a:sym typeface="Noto Sans JP"/>
            </a:endParaRPr>
          </a:p>
        </p:txBody>
      </p:sp>
      <p:sp>
        <p:nvSpPr>
          <p:cNvPr id="146" name="Google Shape;146;p18"/>
          <p:cNvSpPr txBox="1"/>
          <p:nvPr/>
        </p:nvSpPr>
        <p:spPr>
          <a:xfrm>
            <a:off x="152400" y="104775"/>
            <a:ext cx="61479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１．生活と税金の関わりについて考えてみよう（生徒用P４‐５）</a:t>
            </a:r>
            <a:endParaRPr>
              <a:latin typeface="Noto Sans JP"/>
              <a:ea typeface="Noto Sans JP"/>
              <a:cs typeface="Noto Sans JP"/>
              <a:sym typeface="Noto Sans JP"/>
            </a:endParaRPr>
          </a:p>
        </p:txBody>
      </p:sp>
      <p:pic>
        <p:nvPicPr>
          <p:cNvPr id="147" name="Google Shape;147;p18"/>
          <p:cNvPicPr preferRelativeResize="0"/>
          <p:nvPr/>
        </p:nvPicPr>
        <p:blipFill rotWithShape="1">
          <a:blip r:embed="rId5">
            <a:alphaModFix/>
          </a:blip>
          <a:srcRect b="0" l="0" r="0" t="0"/>
          <a:stretch/>
        </p:blipFill>
        <p:spPr>
          <a:xfrm>
            <a:off x="233975" y="3662274"/>
            <a:ext cx="3658110" cy="2743583"/>
          </a:xfrm>
          <a:prstGeom prst="rect">
            <a:avLst/>
          </a:prstGeom>
          <a:noFill/>
          <a:ln cap="flat" cmpd="sng" w="9525">
            <a:solidFill>
              <a:srgbClr val="3D88B8"/>
            </a:solidFill>
            <a:prstDash val="solid"/>
            <a:round/>
            <a:headEnd len="sm" w="sm" type="none"/>
            <a:tailEnd len="sm" w="sm" type="none"/>
          </a:ln>
        </p:spPr>
      </p:pic>
      <p:sp>
        <p:nvSpPr>
          <p:cNvPr id="148" name="Google Shape;148;p18"/>
          <p:cNvSpPr/>
          <p:nvPr/>
        </p:nvSpPr>
        <p:spPr>
          <a:xfrm>
            <a:off x="4123350" y="4804400"/>
            <a:ext cx="2011200" cy="17466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所得税の確定申告は、毎年１月１日から12月31日までの１年間に生じた全ての所得の金額とそれに対する所得税の額を計算し、翌年２月16日から３月15日までの間に確定申告書を税務署に提出して、源泉徴収された税金などの過不足を精算する手続です。</a:t>
            </a:r>
            <a:endParaRPr sz="1100">
              <a:solidFill>
                <a:schemeClr val="dk1"/>
              </a:solidFill>
              <a:highlight>
                <a:srgbClr val="FFFF00"/>
              </a:highlight>
              <a:latin typeface="Noto Sans JP"/>
              <a:ea typeface="Noto Sans JP"/>
              <a:cs typeface="Noto Sans JP"/>
              <a:sym typeface="Noto Sans JP"/>
            </a:endParaRPr>
          </a:p>
        </p:txBody>
      </p:sp>
      <p:sp>
        <p:nvSpPr>
          <p:cNvPr id="149" name="Google Shape;149;p18"/>
          <p:cNvSpPr/>
          <p:nvPr/>
        </p:nvSpPr>
        <p:spPr>
          <a:xfrm>
            <a:off x="4200956"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150" name="Google Shape;150;p18"/>
          <p:cNvSpPr/>
          <p:nvPr/>
        </p:nvSpPr>
        <p:spPr>
          <a:xfrm>
            <a:off x="4200956" y="1479263"/>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151" name="Google Shape;151;p18"/>
          <p:cNvSpPr/>
          <p:nvPr/>
        </p:nvSpPr>
        <p:spPr>
          <a:xfrm>
            <a:off x="4200950" y="1780575"/>
            <a:ext cx="47091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どのような場合に税金が関係するのか、どのような流れで国や地方公共団体に税金が納められているかを知る。</a:t>
            </a:r>
            <a:endParaRPr>
              <a:latin typeface="Noto Sans JP"/>
              <a:ea typeface="Noto Sans JP"/>
              <a:cs typeface="Noto Sans JP"/>
              <a:sym typeface="Noto Sans JP"/>
            </a:endParaRPr>
          </a:p>
        </p:txBody>
      </p:sp>
      <p:sp>
        <p:nvSpPr>
          <p:cNvPr id="152" name="Google Shape;152;p18"/>
          <p:cNvSpPr/>
          <p:nvPr/>
        </p:nvSpPr>
        <p:spPr>
          <a:xfrm>
            <a:off x="4118780" y="2383068"/>
            <a:ext cx="1513723"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消費税の歴史</a:t>
            </a:r>
            <a:endParaRPr b="1" sz="1200">
              <a:solidFill>
                <a:srgbClr val="33729A"/>
              </a:solidFill>
              <a:latin typeface="Noto Sans JP"/>
              <a:ea typeface="Noto Sans JP"/>
              <a:cs typeface="Noto Sans JP"/>
              <a:sym typeface="Noto Sans JP"/>
            </a:endParaRPr>
          </a:p>
        </p:txBody>
      </p:sp>
      <p:sp>
        <p:nvSpPr>
          <p:cNvPr id="153" name="Google Shape;153;p18"/>
          <p:cNvSpPr/>
          <p:nvPr/>
        </p:nvSpPr>
        <p:spPr>
          <a:xfrm>
            <a:off x="4118780" y="4605904"/>
            <a:ext cx="1623155" cy="29546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所得税の確定申告</a:t>
            </a:r>
            <a:endParaRPr b="1" sz="1200">
              <a:solidFill>
                <a:srgbClr val="33729A"/>
              </a:solidFill>
              <a:latin typeface="Noto Sans JP"/>
              <a:ea typeface="Noto Sans JP"/>
              <a:cs typeface="Noto Sans JP"/>
              <a:sym typeface="Noto Sans JP"/>
            </a:endParaRPr>
          </a:p>
        </p:txBody>
      </p:sp>
      <p:sp>
        <p:nvSpPr>
          <p:cNvPr id="154" name="Google Shape;154;p18"/>
          <p:cNvSpPr/>
          <p:nvPr/>
        </p:nvSpPr>
        <p:spPr>
          <a:xfrm>
            <a:off x="6134616" y="2383068"/>
            <a:ext cx="1623155" cy="29546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消費税の仕組み</a:t>
            </a:r>
            <a:endParaRPr b="1" sz="1200">
              <a:solidFill>
                <a:srgbClr val="33729A"/>
              </a:solidFill>
              <a:latin typeface="Noto Sans JP"/>
              <a:ea typeface="Noto Sans JP"/>
              <a:cs typeface="Noto Sans JP"/>
              <a:sym typeface="Noto Sans JP"/>
            </a:endParaRPr>
          </a:p>
        </p:txBody>
      </p:sp>
      <p:cxnSp>
        <p:nvCxnSpPr>
          <p:cNvPr id="155" name="Google Shape;155;p18"/>
          <p:cNvCxnSpPr/>
          <p:nvPr/>
        </p:nvCxnSpPr>
        <p:spPr>
          <a:xfrm>
            <a:off x="4200956" y="4351634"/>
            <a:ext cx="1800297" cy="0"/>
          </a:xfrm>
          <a:prstGeom prst="straightConnector1">
            <a:avLst/>
          </a:prstGeom>
          <a:noFill/>
          <a:ln cap="flat" cmpd="sng" w="19050">
            <a:solidFill>
              <a:srgbClr val="B7D4E7"/>
            </a:solidFill>
            <a:prstDash val="dot"/>
            <a:miter lim="800000"/>
            <a:headEnd len="sm" w="sm" type="none"/>
            <a:tailEnd len="sm" w="sm" type="none"/>
          </a:ln>
        </p:spPr>
      </p:cxnSp>
      <p:sp>
        <p:nvSpPr>
          <p:cNvPr id="156" name="Google Shape;156;p18"/>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4122650" y="1012125"/>
            <a:ext cx="4697400" cy="831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ja-JP" sz="1200">
                <a:solidFill>
                  <a:schemeClr val="dk1"/>
                </a:solidFill>
                <a:latin typeface="Noto Sans JP"/>
                <a:ea typeface="Noto Sans JP"/>
                <a:cs typeface="Noto Sans JP"/>
                <a:sym typeface="Noto Sans JP"/>
              </a:rPr>
              <a:t>「公共サービス」や「公共施設」（いわゆる「公的サービス」）の具体例を通じて、自分たちの生活と税金の関わりに気づき、税金は自分たちの暮らしを支え、生活に欠かせないものであることを理解させる。</a:t>
            </a:r>
            <a:endParaRPr sz="1200">
              <a:solidFill>
                <a:schemeClr val="dk1"/>
              </a:solidFill>
              <a:latin typeface="Noto Sans JP"/>
              <a:ea typeface="Noto Sans JP"/>
              <a:cs typeface="Noto Sans JP"/>
              <a:sym typeface="Noto Sans JP"/>
            </a:endParaRPr>
          </a:p>
        </p:txBody>
      </p:sp>
      <p:sp>
        <p:nvSpPr>
          <p:cNvPr id="162" name="Google Shape;162;p19"/>
          <p:cNvSpPr/>
          <p:nvPr/>
        </p:nvSpPr>
        <p:spPr>
          <a:xfrm>
            <a:off x="174900" y="4465617"/>
            <a:ext cx="8741855" cy="2277060"/>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rgbClr val="C00000"/>
              </a:buClr>
              <a:buSzPts val="1000"/>
              <a:buFont typeface="Meiryo"/>
              <a:buNone/>
            </a:pPr>
            <a:r>
              <a:rPr b="1" lang="ja-JP" sz="1000">
                <a:solidFill>
                  <a:srgbClr val="C00000"/>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日々の生活に必要な様々な財やサービスが消費されています。この中には市場メカニズムに委ねておいては十分に提供されないものがあり、それらは政府が公共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あります。</a:t>
            </a: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です。</a:t>
            </a: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endParaRPr sz="1000">
              <a:solidFill>
                <a:schemeClr val="dk1"/>
              </a:solidFill>
              <a:latin typeface="Noto Sans JP"/>
              <a:ea typeface="Noto Sans JP"/>
              <a:cs typeface="Noto Sans JP"/>
              <a:sym typeface="Noto Sans JP"/>
            </a:endParaRPr>
          </a:p>
        </p:txBody>
      </p:sp>
      <p:sp>
        <p:nvSpPr>
          <p:cNvPr id="163" name="Google Shape;163;p19"/>
          <p:cNvSpPr/>
          <p:nvPr/>
        </p:nvSpPr>
        <p:spPr>
          <a:xfrm>
            <a:off x="4581231" y="3734533"/>
            <a:ext cx="4281360" cy="26930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公立学校や公園、道路など、誰もが利用できる施設。</a:t>
            </a:r>
            <a:endParaRPr>
              <a:latin typeface="Noto Sans JP"/>
              <a:ea typeface="Noto Sans JP"/>
              <a:cs typeface="Noto Sans JP"/>
              <a:sym typeface="Noto Sans JP"/>
            </a:endParaRPr>
          </a:p>
        </p:txBody>
      </p:sp>
      <p:sp>
        <p:nvSpPr>
          <p:cNvPr id="164" name="Google Shape;164;p19"/>
          <p:cNvSpPr/>
          <p:nvPr/>
        </p:nvSpPr>
        <p:spPr>
          <a:xfrm>
            <a:off x="225836" y="3723901"/>
            <a:ext cx="4181076" cy="45397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ごみの収集や処理、警察や消防など、生活に欠くことができないもので、民間の経済活動では十分には供給されないサービス。</a:t>
            </a:r>
            <a:endParaRPr>
              <a:latin typeface="Noto Sans JP"/>
              <a:ea typeface="Noto Sans JP"/>
              <a:cs typeface="Noto Sans JP"/>
              <a:sym typeface="Noto Sans JP"/>
            </a:endParaRPr>
          </a:p>
        </p:txBody>
      </p:sp>
      <p:sp>
        <p:nvSpPr>
          <p:cNvPr id="165" name="Google Shape;165;p19"/>
          <p:cNvSpPr txBox="1"/>
          <p:nvPr/>
        </p:nvSpPr>
        <p:spPr>
          <a:xfrm>
            <a:off x="152400" y="104775"/>
            <a:ext cx="59319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１．生活と税金の関わりについて考えてみよう（生徒用P６）</a:t>
            </a:r>
            <a:endParaRPr>
              <a:latin typeface="Noto Sans JP"/>
              <a:ea typeface="Noto Sans JP"/>
              <a:cs typeface="Noto Sans JP"/>
              <a:sym typeface="Noto Sans JP"/>
            </a:endParaRPr>
          </a:p>
        </p:txBody>
      </p:sp>
      <p:sp>
        <p:nvSpPr>
          <p:cNvPr id="166" name="Google Shape;166;p19"/>
          <p:cNvSpPr/>
          <p:nvPr/>
        </p:nvSpPr>
        <p:spPr>
          <a:xfrm>
            <a:off x="4200956"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167" name="Google Shape;167;p19"/>
          <p:cNvSpPr/>
          <p:nvPr/>
        </p:nvSpPr>
        <p:spPr>
          <a:xfrm>
            <a:off x="4216939" y="1881484"/>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168" name="Google Shape;168;p19"/>
          <p:cNvSpPr/>
          <p:nvPr/>
        </p:nvSpPr>
        <p:spPr>
          <a:xfrm>
            <a:off x="4176806" y="2218465"/>
            <a:ext cx="473995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ja-JP" sz="1200">
                <a:solidFill>
                  <a:schemeClr val="dk1"/>
                </a:solidFill>
                <a:latin typeface="Noto Sans JP"/>
                <a:ea typeface="Noto Sans JP"/>
                <a:cs typeface="Noto Sans JP"/>
                <a:sym typeface="Noto Sans JP"/>
              </a:rPr>
              <a:t>警察やごみ処理、道路など、公的サービスの提供には多くのコストがかかっていることを確認する。</a:t>
            </a:r>
            <a:endParaRPr>
              <a:latin typeface="Noto Sans JP"/>
              <a:ea typeface="Noto Sans JP"/>
              <a:cs typeface="Noto Sans JP"/>
              <a:sym typeface="Noto Sans JP"/>
            </a:endParaRPr>
          </a:p>
        </p:txBody>
      </p:sp>
      <p:sp>
        <p:nvSpPr>
          <p:cNvPr id="169" name="Google Shape;169;p19"/>
          <p:cNvSpPr/>
          <p:nvPr/>
        </p:nvSpPr>
        <p:spPr>
          <a:xfrm>
            <a:off x="200643" y="3527061"/>
            <a:ext cx="1513723"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公共サービス</a:t>
            </a:r>
            <a:endParaRPr b="1" sz="1200">
              <a:solidFill>
                <a:srgbClr val="33729A"/>
              </a:solidFill>
              <a:latin typeface="Noto Sans JP"/>
              <a:ea typeface="Noto Sans JP"/>
              <a:cs typeface="Noto Sans JP"/>
              <a:sym typeface="Noto Sans JP"/>
            </a:endParaRPr>
          </a:p>
        </p:txBody>
      </p:sp>
      <p:sp>
        <p:nvSpPr>
          <p:cNvPr id="170" name="Google Shape;170;p19"/>
          <p:cNvSpPr/>
          <p:nvPr/>
        </p:nvSpPr>
        <p:spPr>
          <a:xfrm>
            <a:off x="4679404" y="3527061"/>
            <a:ext cx="1513723"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公共施設</a:t>
            </a:r>
            <a:endParaRPr>
              <a:latin typeface="Noto Sans JP"/>
              <a:ea typeface="Noto Sans JP"/>
              <a:cs typeface="Noto Sans JP"/>
              <a:sym typeface="Noto Sans JP"/>
            </a:endParaRPr>
          </a:p>
        </p:txBody>
      </p:sp>
      <p:sp>
        <p:nvSpPr>
          <p:cNvPr id="171" name="Google Shape;171;p19"/>
          <p:cNvSpPr/>
          <p:nvPr/>
        </p:nvSpPr>
        <p:spPr>
          <a:xfrm>
            <a:off x="174900" y="4248624"/>
            <a:ext cx="2412876" cy="29546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公的サービスと政府の役割</a:t>
            </a:r>
            <a:endParaRPr>
              <a:latin typeface="Noto Sans JP"/>
              <a:ea typeface="Noto Sans JP"/>
              <a:cs typeface="Noto Sans JP"/>
              <a:sym typeface="Noto Sans JP"/>
            </a:endParaRPr>
          </a:p>
        </p:txBody>
      </p:sp>
      <p:cxnSp>
        <p:nvCxnSpPr>
          <p:cNvPr id="172" name="Google Shape;172;p19"/>
          <p:cNvCxnSpPr/>
          <p:nvPr/>
        </p:nvCxnSpPr>
        <p:spPr>
          <a:xfrm>
            <a:off x="225836" y="4200013"/>
            <a:ext cx="8636755" cy="0"/>
          </a:xfrm>
          <a:prstGeom prst="straightConnector1">
            <a:avLst/>
          </a:prstGeom>
          <a:noFill/>
          <a:ln cap="flat" cmpd="sng" w="19050">
            <a:solidFill>
              <a:srgbClr val="B7D4E7"/>
            </a:solidFill>
            <a:prstDash val="dot"/>
            <a:miter lim="800000"/>
            <a:headEnd len="sm" w="sm" type="none"/>
            <a:tailEnd len="sm" w="sm" type="none"/>
          </a:ln>
        </p:spPr>
      </p:cxnSp>
      <p:sp>
        <p:nvSpPr>
          <p:cNvPr id="173" name="Google Shape;173;p19"/>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174" name="Google Shape;174;p19"/>
          <p:cNvPicPr preferRelativeResize="0"/>
          <p:nvPr/>
        </p:nvPicPr>
        <p:blipFill rotWithShape="1">
          <a:blip r:embed="rId3">
            <a:alphaModFix/>
          </a:blip>
          <a:srcRect b="0" l="0" r="0" t="0"/>
          <a:stretch/>
        </p:blipFill>
        <p:spPr>
          <a:xfrm>
            <a:off x="281409" y="716539"/>
            <a:ext cx="3645121" cy="274802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p:nvPr/>
        </p:nvSpPr>
        <p:spPr>
          <a:xfrm>
            <a:off x="4218146" y="1016172"/>
            <a:ext cx="2170428" cy="6507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教育を受けるためにどれだけの税金が使われているか理解させる。</a:t>
            </a:r>
            <a:endParaRPr sz="1200">
              <a:solidFill>
                <a:schemeClr val="dk1"/>
              </a:solidFill>
              <a:latin typeface="Noto Sans JP"/>
              <a:ea typeface="Noto Sans JP"/>
              <a:cs typeface="Noto Sans JP"/>
              <a:sym typeface="Noto Sans JP"/>
            </a:endParaRPr>
          </a:p>
        </p:txBody>
      </p:sp>
      <p:sp>
        <p:nvSpPr>
          <p:cNvPr id="180" name="Google Shape;180;p20"/>
          <p:cNvSpPr/>
          <p:nvPr/>
        </p:nvSpPr>
        <p:spPr>
          <a:xfrm>
            <a:off x="4242030" y="2128539"/>
            <a:ext cx="2274186" cy="367645"/>
          </a:xfrm>
          <a:prstGeom prst="rect">
            <a:avLst/>
          </a:prstGeom>
          <a:solidFill>
            <a:srgbClr val="1AB7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Meiryo"/>
              <a:ea typeface="Meiryo"/>
              <a:cs typeface="Meiryo"/>
              <a:sym typeface="Meiryo"/>
            </a:endParaRPr>
          </a:p>
        </p:txBody>
      </p:sp>
      <p:sp>
        <p:nvSpPr>
          <p:cNvPr id="181" name="Google Shape;181;p20"/>
          <p:cNvSpPr/>
          <p:nvPr/>
        </p:nvSpPr>
        <p:spPr>
          <a:xfrm>
            <a:off x="4242030" y="2588095"/>
            <a:ext cx="2274186" cy="367645"/>
          </a:xfrm>
          <a:prstGeom prst="rect">
            <a:avLst/>
          </a:prstGeom>
          <a:solidFill>
            <a:srgbClr val="0984E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Meiryo"/>
              <a:ea typeface="Meiryo"/>
              <a:cs typeface="Meiryo"/>
              <a:sym typeface="Meiryo"/>
            </a:endParaRPr>
          </a:p>
        </p:txBody>
      </p:sp>
      <p:sp>
        <p:nvSpPr>
          <p:cNvPr id="182" name="Google Shape;182;p20"/>
          <p:cNvSpPr/>
          <p:nvPr/>
        </p:nvSpPr>
        <p:spPr>
          <a:xfrm>
            <a:off x="4242030" y="3055311"/>
            <a:ext cx="2274186" cy="367645"/>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Meiryo"/>
              <a:ea typeface="Meiryo"/>
              <a:cs typeface="Meiryo"/>
              <a:sym typeface="Meiryo"/>
            </a:endParaRPr>
          </a:p>
        </p:txBody>
      </p:sp>
      <p:sp>
        <p:nvSpPr>
          <p:cNvPr id="183" name="Google Shape;183;p20"/>
          <p:cNvSpPr/>
          <p:nvPr/>
        </p:nvSpPr>
        <p:spPr>
          <a:xfrm>
            <a:off x="4242030" y="2199387"/>
            <a:ext cx="668770" cy="26998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000"/>
              <a:buFont typeface="Meiryo"/>
              <a:buNone/>
            </a:pPr>
            <a:r>
              <a:rPr lang="ja-JP" sz="1000">
                <a:solidFill>
                  <a:schemeClr val="lt1"/>
                </a:solidFill>
                <a:latin typeface="Noto Sans JP"/>
                <a:ea typeface="Noto Sans JP"/>
                <a:cs typeface="Noto Sans JP"/>
                <a:sym typeface="Noto Sans JP"/>
              </a:rPr>
              <a:t>小学生</a:t>
            </a:r>
            <a:endParaRPr>
              <a:latin typeface="Noto Sans JP"/>
              <a:ea typeface="Noto Sans JP"/>
              <a:cs typeface="Noto Sans JP"/>
              <a:sym typeface="Noto Sans JP"/>
            </a:endParaRPr>
          </a:p>
        </p:txBody>
      </p:sp>
      <p:sp>
        <p:nvSpPr>
          <p:cNvPr id="184" name="Google Shape;184;p20"/>
          <p:cNvSpPr/>
          <p:nvPr/>
        </p:nvSpPr>
        <p:spPr>
          <a:xfrm>
            <a:off x="4242030" y="2653199"/>
            <a:ext cx="668770" cy="26998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000"/>
              <a:buFont typeface="Meiryo"/>
              <a:buNone/>
            </a:pPr>
            <a:r>
              <a:rPr lang="ja-JP" sz="1000">
                <a:solidFill>
                  <a:schemeClr val="lt1"/>
                </a:solidFill>
                <a:latin typeface="Noto Sans JP"/>
                <a:ea typeface="Noto Sans JP"/>
                <a:cs typeface="Noto Sans JP"/>
                <a:sym typeface="Noto Sans JP"/>
              </a:rPr>
              <a:t>中学生</a:t>
            </a:r>
            <a:endParaRPr>
              <a:latin typeface="Noto Sans JP"/>
              <a:ea typeface="Noto Sans JP"/>
              <a:cs typeface="Noto Sans JP"/>
              <a:sym typeface="Noto Sans JP"/>
            </a:endParaRPr>
          </a:p>
        </p:txBody>
      </p:sp>
      <p:sp>
        <p:nvSpPr>
          <p:cNvPr id="185" name="Google Shape;185;p20"/>
          <p:cNvSpPr/>
          <p:nvPr/>
        </p:nvSpPr>
        <p:spPr>
          <a:xfrm>
            <a:off x="4228097" y="3120415"/>
            <a:ext cx="1560463" cy="26998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000"/>
              <a:buFont typeface="Meiryo"/>
              <a:buNone/>
            </a:pPr>
            <a:r>
              <a:rPr lang="ja-JP" sz="1000">
                <a:solidFill>
                  <a:schemeClr val="lt1"/>
                </a:solidFill>
                <a:latin typeface="Noto Sans JP"/>
                <a:ea typeface="Noto Sans JP"/>
                <a:cs typeface="Noto Sans JP"/>
                <a:sym typeface="Noto Sans JP"/>
              </a:rPr>
              <a:t>高校生（全日制）</a:t>
            </a:r>
            <a:endParaRPr>
              <a:latin typeface="Noto Sans JP"/>
              <a:ea typeface="Noto Sans JP"/>
              <a:cs typeface="Noto Sans JP"/>
              <a:sym typeface="Noto Sans JP"/>
            </a:endParaRPr>
          </a:p>
        </p:txBody>
      </p:sp>
      <p:sp>
        <p:nvSpPr>
          <p:cNvPr id="186" name="Google Shape;186;p20"/>
          <p:cNvSpPr/>
          <p:nvPr/>
        </p:nvSpPr>
        <p:spPr>
          <a:xfrm>
            <a:off x="5382688" y="2189813"/>
            <a:ext cx="958200" cy="270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chemeClr val="lt1"/>
              </a:buClr>
              <a:buSzPts val="1000"/>
              <a:buFont typeface="Meiryo"/>
              <a:buNone/>
            </a:pPr>
            <a:r>
              <a:rPr lang="ja-JP" sz="1000">
                <a:solidFill>
                  <a:schemeClr val="lt1"/>
                </a:solidFill>
                <a:latin typeface="Noto Sans JP"/>
                <a:ea typeface="Noto Sans JP"/>
                <a:cs typeface="Noto Sans JP"/>
                <a:sym typeface="Noto Sans JP"/>
              </a:rPr>
              <a:t>約941,000円</a:t>
            </a:r>
            <a:endParaRPr>
              <a:latin typeface="Noto Sans JP"/>
              <a:ea typeface="Noto Sans JP"/>
              <a:cs typeface="Noto Sans JP"/>
              <a:sym typeface="Noto Sans JP"/>
            </a:endParaRPr>
          </a:p>
        </p:txBody>
      </p:sp>
      <p:sp>
        <p:nvSpPr>
          <p:cNvPr id="187" name="Google Shape;187;p20"/>
          <p:cNvSpPr/>
          <p:nvPr/>
        </p:nvSpPr>
        <p:spPr>
          <a:xfrm>
            <a:off x="5363638" y="2651284"/>
            <a:ext cx="1085100" cy="270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chemeClr val="lt1"/>
              </a:buClr>
              <a:buSzPts val="1000"/>
              <a:buFont typeface="Meiryo"/>
              <a:buNone/>
            </a:pPr>
            <a:r>
              <a:rPr lang="ja-JP" sz="1000">
                <a:solidFill>
                  <a:schemeClr val="lt1"/>
                </a:solidFill>
                <a:latin typeface="Noto Sans JP"/>
                <a:ea typeface="Noto Sans JP"/>
                <a:cs typeface="Noto Sans JP"/>
                <a:sym typeface="Noto Sans JP"/>
              </a:rPr>
              <a:t>約1,086,000円</a:t>
            </a:r>
            <a:endParaRPr>
              <a:latin typeface="Noto Sans JP"/>
              <a:ea typeface="Noto Sans JP"/>
              <a:cs typeface="Noto Sans JP"/>
              <a:sym typeface="Noto Sans JP"/>
            </a:endParaRPr>
          </a:p>
        </p:txBody>
      </p:sp>
      <p:sp>
        <p:nvSpPr>
          <p:cNvPr id="188" name="Google Shape;188;p20"/>
          <p:cNvSpPr/>
          <p:nvPr/>
        </p:nvSpPr>
        <p:spPr>
          <a:xfrm>
            <a:off x="5430313" y="3118500"/>
            <a:ext cx="1264780" cy="26998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1000"/>
              <a:buFont typeface="Meiryo"/>
              <a:buNone/>
            </a:pPr>
            <a:r>
              <a:rPr lang="ja-JP" sz="1000">
                <a:solidFill>
                  <a:schemeClr val="lt1"/>
                </a:solidFill>
                <a:latin typeface="Noto Sans JP"/>
                <a:ea typeface="Noto Sans JP"/>
                <a:cs typeface="Noto Sans JP"/>
                <a:sym typeface="Noto Sans JP"/>
              </a:rPr>
              <a:t>約1,127,000円</a:t>
            </a:r>
            <a:endParaRPr>
              <a:latin typeface="Noto Sans JP"/>
              <a:ea typeface="Noto Sans JP"/>
              <a:cs typeface="Noto Sans JP"/>
              <a:sym typeface="Noto Sans JP"/>
            </a:endParaRPr>
          </a:p>
        </p:txBody>
      </p:sp>
      <p:sp>
        <p:nvSpPr>
          <p:cNvPr id="189" name="Google Shape;189;p20"/>
          <p:cNvSpPr/>
          <p:nvPr/>
        </p:nvSpPr>
        <p:spPr>
          <a:xfrm>
            <a:off x="6598205" y="2220450"/>
            <a:ext cx="148616" cy="643379"/>
          </a:xfrm>
          <a:prstGeom prst="rightBrace">
            <a:avLst>
              <a:gd fmla="val 29167" name="adj1"/>
              <a:gd fmla="val 50000" name="adj2"/>
            </a:avLst>
          </a:prstGeom>
          <a:no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chemeClr val="dk1"/>
              </a:solidFill>
              <a:latin typeface="Meiryo"/>
              <a:ea typeface="Meiryo"/>
              <a:cs typeface="Meiryo"/>
              <a:sym typeface="Meiryo"/>
            </a:endParaRPr>
          </a:p>
        </p:txBody>
      </p:sp>
      <p:sp>
        <p:nvSpPr>
          <p:cNvPr id="190" name="Google Shape;190;p20"/>
          <p:cNvSpPr/>
          <p:nvPr/>
        </p:nvSpPr>
        <p:spPr>
          <a:xfrm>
            <a:off x="6789656" y="2294031"/>
            <a:ext cx="1659540" cy="701731"/>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FF9900"/>
              </a:buClr>
              <a:buSzPts val="1200"/>
              <a:buFont typeface="Meiryo"/>
              <a:buNone/>
            </a:pPr>
            <a:r>
              <a:rPr lang="ja-JP" sz="1200">
                <a:solidFill>
                  <a:srgbClr val="FF9900"/>
                </a:solidFill>
                <a:latin typeface="Noto Sans JP"/>
                <a:ea typeface="Noto Sans JP"/>
                <a:cs typeface="Noto Sans JP"/>
                <a:sym typeface="Noto Sans JP"/>
              </a:rPr>
              <a:t>　</a:t>
            </a:r>
            <a:r>
              <a:rPr lang="ja-JP" sz="1200">
                <a:solidFill>
                  <a:srgbClr val="1AB7FE"/>
                </a:solidFill>
                <a:latin typeface="Noto Sans JP"/>
                <a:ea typeface="Noto Sans JP"/>
                <a:cs typeface="Noto Sans JP"/>
                <a:sym typeface="Noto Sans JP"/>
              </a:rPr>
              <a:t>941,000円×6年 </a:t>
            </a:r>
            <a:br>
              <a:rPr lang="ja-JP" sz="1200">
                <a:solidFill>
                  <a:srgbClr val="FF9900"/>
                </a:solidFill>
                <a:latin typeface="Noto Sans JP"/>
                <a:ea typeface="Noto Sans JP"/>
                <a:cs typeface="Noto Sans JP"/>
                <a:sym typeface="Noto Sans JP"/>
              </a:rPr>
            </a:br>
            <a:r>
              <a:rPr lang="ja-JP" sz="1200">
                <a:solidFill>
                  <a:schemeClr val="dk1"/>
                </a:solidFill>
                <a:latin typeface="Noto Sans JP"/>
                <a:ea typeface="Noto Sans JP"/>
                <a:cs typeface="Noto Sans JP"/>
                <a:sym typeface="Noto Sans JP"/>
              </a:rPr>
              <a:t>+ </a:t>
            </a:r>
            <a:r>
              <a:rPr lang="ja-JP" sz="1200">
                <a:solidFill>
                  <a:srgbClr val="0984E9"/>
                </a:solidFill>
                <a:latin typeface="Noto Sans JP"/>
                <a:ea typeface="Noto Sans JP"/>
                <a:cs typeface="Noto Sans JP"/>
                <a:sym typeface="Noto Sans JP"/>
              </a:rPr>
              <a:t>1,086,000円×3年</a:t>
            </a:r>
            <a:endParaRPr>
              <a:latin typeface="Noto Sans JP"/>
              <a:ea typeface="Noto Sans JP"/>
              <a:cs typeface="Noto Sans JP"/>
              <a:sym typeface="Noto Sans JP"/>
            </a:endParaRPr>
          </a:p>
          <a:p>
            <a:pPr indent="0" lvl="0" marL="0" marR="0" rtl="0" algn="l">
              <a:lnSpc>
                <a:spcPct val="110000"/>
              </a:lnSpc>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＝8,904,000円</a:t>
            </a:r>
            <a:endParaRPr>
              <a:latin typeface="Noto Sans JP"/>
              <a:ea typeface="Noto Sans JP"/>
              <a:cs typeface="Noto Sans JP"/>
              <a:sym typeface="Noto Sans JP"/>
            </a:endParaRPr>
          </a:p>
        </p:txBody>
      </p:sp>
      <p:sp>
        <p:nvSpPr>
          <p:cNvPr id="191" name="Google Shape;191;p20"/>
          <p:cNvSpPr/>
          <p:nvPr/>
        </p:nvSpPr>
        <p:spPr>
          <a:xfrm>
            <a:off x="6789656" y="2117020"/>
            <a:ext cx="1362309" cy="28700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100"/>
              <a:buFont typeface="Meiryo"/>
              <a:buNone/>
            </a:pPr>
            <a:r>
              <a:rPr lang="ja-JP" sz="1100">
                <a:solidFill>
                  <a:schemeClr val="dk1"/>
                </a:solidFill>
                <a:latin typeface="Noto Sans JP"/>
                <a:ea typeface="Noto Sans JP"/>
                <a:cs typeface="Noto Sans JP"/>
                <a:sym typeface="Noto Sans JP"/>
              </a:rPr>
              <a:t>義務教育9年間で</a:t>
            </a:r>
            <a:endParaRPr>
              <a:latin typeface="Noto Sans JP"/>
              <a:ea typeface="Noto Sans JP"/>
              <a:cs typeface="Noto Sans JP"/>
              <a:sym typeface="Noto Sans JP"/>
            </a:endParaRPr>
          </a:p>
        </p:txBody>
      </p:sp>
      <p:sp>
        <p:nvSpPr>
          <p:cNvPr id="192" name="Google Shape;192;p20"/>
          <p:cNvSpPr txBox="1"/>
          <p:nvPr/>
        </p:nvSpPr>
        <p:spPr>
          <a:xfrm>
            <a:off x="152400" y="104775"/>
            <a:ext cx="59913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１．生活と税金の関わりについて考えてみよう（生徒用P７‐８）</a:t>
            </a:r>
            <a:endParaRPr>
              <a:latin typeface="Noto Sans JP"/>
              <a:ea typeface="Noto Sans JP"/>
              <a:cs typeface="Noto Sans JP"/>
              <a:sym typeface="Noto Sans JP"/>
            </a:endParaRPr>
          </a:p>
        </p:txBody>
      </p:sp>
      <p:pic>
        <p:nvPicPr>
          <p:cNvPr id="193" name="Google Shape;193;p20"/>
          <p:cNvPicPr preferRelativeResize="0"/>
          <p:nvPr/>
        </p:nvPicPr>
        <p:blipFill rotWithShape="1">
          <a:blip r:embed="rId3">
            <a:alphaModFix/>
          </a:blip>
          <a:srcRect b="0" l="0" r="0" t="0"/>
          <a:stretch/>
        </p:blipFill>
        <p:spPr>
          <a:xfrm>
            <a:off x="254571" y="3841560"/>
            <a:ext cx="3658110" cy="2743583"/>
          </a:xfrm>
          <a:prstGeom prst="rect">
            <a:avLst/>
          </a:prstGeom>
          <a:noFill/>
          <a:ln cap="flat" cmpd="sng" w="9525">
            <a:solidFill>
              <a:srgbClr val="3D88B8"/>
            </a:solidFill>
            <a:prstDash val="solid"/>
            <a:round/>
            <a:headEnd len="sm" w="sm" type="none"/>
            <a:tailEnd len="sm" w="sm" type="none"/>
          </a:ln>
        </p:spPr>
      </p:pic>
      <p:sp>
        <p:nvSpPr>
          <p:cNvPr id="194" name="Google Shape;194;p20"/>
          <p:cNvSpPr/>
          <p:nvPr/>
        </p:nvSpPr>
        <p:spPr>
          <a:xfrm>
            <a:off x="4108619" y="4203903"/>
            <a:ext cx="455990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　私たちの暮らしを豊かで安全、便利にするため、様々な場面で税金が使われていることを理解させる。</a:t>
            </a:r>
            <a:endParaRPr sz="1200">
              <a:solidFill>
                <a:schemeClr val="dk1"/>
              </a:solidFill>
              <a:latin typeface="Noto Sans JP"/>
              <a:ea typeface="Noto Sans JP"/>
              <a:cs typeface="Noto Sans JP"/>
              <a:sym typeface="Noto Sans JP"/>
            </a:endParaRPr>
          </a:p>
        </p:txBody>
      </p:sp>
      <p:sp>
        <p:nvSpPr>
          <p:cNvPr id="195" name="Google Shape;195;p20"/>
          <p:cNvSpPr/>
          <p:nvPr/>
        </p:nvSpPr>
        <p:spPr>
          <a:xfrm>
            <a:off x="5067156" y="3414947"/>
            <a:ext cx="3924513" cy="27699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lnSpc>
                <a:spcPct val="110000"/>
              </a:lnSpc>
              <a:spcBef>
                <a:spcPts val="0"/>
              </a:spcBef>
              <a:spcAft>
                <a:spcPts val="0"/>
              </a:spcAft>
              <a:buNone/>
            </a:pPr>
            <a:r>
              <a:rPr lang="ja-JP" sz="800">
                <a:solidFill>
                  <a:schemeClr val="dk1"/>
                </a:solidFill>
                <a:latin typeface="Noto Sans JP"/>
                <a:ea typeface="Noto Sans JP"/>
                <a:cs typeface="Noto Sans JP"/>
                <a:sym typeface="Noto Sans JP"/>
              </a:rPr>
              <a:t>※出所：文部科学省｢令和５年度地方教育費調査（令和４会計年度）」　　　</a:t>
            </a:r>
            <a:endParaRPr>
              <a:latin typeface="Noto Sans JP"/>
              <a:ea typeface="Noto Sans JP"/>
              <a:cs typeface="Noto Sans JP"/>
              <a:sym typeface="Noto Sans JP"/>
            </a:endParaRPr>
          </a:p>
        </p:txBody>
      </p:sp>
      <p:sp>
        <p:nvSpPr>
          <p:cNvPr id="196" name="Google Shape;196;p20"/>
          <p:cNvSpPr/>
          <p:nvPr/>
        </p:nvSpPr>
        <p:spPr>
          <a:xfrm>
            <a:off x="4200956"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197" name="Google Shape;197;p20"/>
          <p:cNvSpPr/>
          <p:nvPr/>
        </p:nvSpPr>
        <p:spPr>
          <a:xfrm>
            <a:off x="6733937" y="682207"/>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198" name="Google Shape;198;p20"/>
          <p:cNvSpPr/>
          <p:nvPr/>
        </p:nvSpPr>
        <p:spPr>
          <a:xfrm>
            <a:off x="6666865" y="1026098"/>
            <a:ext cx="213159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中学生１人当たりの年間教育費を知る。</a:t>
            </a:r>
            <a:endParaRPr sz="1200">
              <a:solidFill>
                <a:schemeClr val="dk1"/>
              </a:solidFill>
              <a:latin typeface="Noto Sans JP"/>
              <a:ea typeface="Noto Sans JP"/>
              <a:cs typeface="Noto Sans JP"/>
              <a:sym typeface="Noto Sans JP"/>
            </a:endParaRPr>
          </a:p>
        </p:txBody>
      </p:sp>
      <p:sp>
        <p:nvSpPr>
          <p:cNvPr id="199" name="Google Shape;199;p20"/>
          <p:cNvSpPr/>
          <p:nvPr/>
        </p:nvSpPr>
        <p:spPr>
          <a:xfrm>
            <a:off x="4174356" y="1638757"/>
            <a:ext cx="4342370" cy="498598"/>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年間教育費の公費負担額</a:t>
            </a:r>
            <a:br>
              <a:rPr b="1" lang="ja-JP" sz="1200">
                <a:solidFill>
                  <a:srgbClr val="33729A"/>
                </a:solidFill>
                <a:latin typeface="Noto Sans JP"/>
                <a:ea typeface="Noto Sans JP"/>
                <a:cs typeface="Noto Sans JP"/>
                <a:sym typeface="Noto Sans JP"/>
              </a:rPr>
            </a:br>
            <a:r>
              <a:rPr b="1" lang="ja-JP" sz="1200">
                <a:solidFill>
                  <a:srgbClr val="33729A"/>
                </a:solidFill>
                <a:latin typeface="Noto Sans JP"/>
                <a:ea typeface="Noto Sans JP"/>
                <a:cs typeface="Noto Sans JP"/>
                <a:sym typeface="Noto Sans JP"/>
              </a:rPr>
              <a:t>（公立学校の児童・生徒１人当たり）：令和４年度</a:t>
            </a:r>
            <a:endParaRPr>
              <a:latin typeface="Noto Sans JP"/>
              <a:ea typeface="Noto Sans JP"/>
              <a:cs typeface="Noto Sans JP"/>
              <a:sym typeface="Noto Sans JP"/>
            </a:endParaRPr>
          </a:p>
        </p:txBody>
      </p:sp>
      <p:sp>
        <p:nvSpPr>
          <p:cNvPr id="200" name="Google Shape;200;p20"/>
          <p:cNvSpPr/>
          <p:nvPr/>
        </p:nvSpPr>
        <p:spPr>
          <a:xfrm>
            <a:off x="4200956" y="3833761"/>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cxnSp>
        <p:nvCxnSpPr>
          <p:cNvPr id="201" name="Google Shape;201;p20"/>
          <p:cNvCxnSpPr/>
          <p:nvPr/>
        </p:nvCxnSpPr>
        <p:spPr>
          <a:xfrm>
            <a:off x="4218146" y="3712020"/>
            <a:ext cx="4644445" cy="0"/>
          </a:xfrm>
          <a:prstGeom prst="straightConnector1">
            <a:avLst/>
          </a:prstGeom>
          <a:noFill/>
          <a:ln cap="flat" cmpd="sng" w="19050">
            <a:solidFill>
              <a:srgbClr val="B7D4E7"/>
            </a:solidFill>
            <a:prstDash val="dot"/>
            <a:miter lim="800000"/>
            <a:headEnd len="sm" w="sm" type="none"/>
            <a:tailEnd len="sm" w="sm" type="none"/>
          </a:ln>
        </p:spPr>
      </p:cxnSp>
      <p:sp>
        <p:nvSpPr>
          <p:cNvPr id="202" name="Google Shape;202;p20"/>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descr="グラフィカル ユーザー インターフェイス, ダイアグラム&#10;&#10;AI 生成コンテンツは誤りを含む可能性があります。" id="203" name="Google Shape;203;p20"/>
          <p:cNvPicPr preferRelativeResize="0"/>
          <p:nvPr/>
        </p:nvPicPr>
        <p:blipFill rotWithShape="1">
          <a:blip r:embed="rId4">
            <a:alphaModFix/>
          </a:blip>
          <a:srcRect b="0" l="0" r="0" t="0"/>
          <a:stretch/>
        </p:blipFill>
        <p:spPr>
          <a:xfrm>
            <a:off x="241684" y="701710"/>
            <a:ext cx="3682579" cy="2764376"/>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p:nvPr/>
        </p:nvSpPr>
        <p:spPr>
          <a:xfrm>
            <a:off x="4481990" y="3831943"/>
            <a:ext cx="4292310" cy="228139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FF0000"/>
              </a:buClr>
              <a:buSzPts val="1000"/>
              <a:buFont typeface="Meiryo"/>
              <a:buNone/>
            </a:pPr>
            <a:r>
              <a:rPr lang="ja-JP" sz="1000">
                <a:solidFill>
                  <a:srgbClr val="FF0000"/>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国を支える税は国民が負担しているが、税を納めない者がいると不公平になるため、ある種の強制力が必要となります。そのため、憲法で納税の義務が定められています。</a:t>
            </a: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参考）大島訴訟（サラリーマン税金訴訟）判決として有名な最高裁昭和60年３月27日大法廷判決（民集39巻２号247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30条）、新たに租税を課し又は現行の租税を変更するには、法律又は法律の定める条件によることを必要としている（84条）」と述べている。</a:t>
            </a:r>
            <a:endParaRPr sz="1000">
              <a:solidFill>
                <a:schemeClr val="dk1"/>
              </a:solidFill>
              <a:latin typeface="Noto Sans JP"/>
              <a:ea typeface="Noto Sans JP"/>
              <a:cs typeface="Noto Sans JP"/>
              <a:sym typeface="Noto Sans JP"/>
            </a:endParaRPr>
          </a:p>
        </p:txBody>
      </p:sp>
      <p:sp>
        <p:nvSpPr>
          <p:cNvPr id="209" name="Google Shape;209;p21"/>
          <p:cNvSpPr/>
          <p:nvPr/>
        </p:nvSpPr>
        <p:spPr>
          <a:xfrm>
            <a:off x="301871" y="3831943"/>
            <a:ext cx="4197368" cy="228139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●納税の義務（憲法第30条）</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●勤労の義務（憲法第27条）</a:t>
            </a:r>
            <a:endParaRPr sz="1000">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1.すべて国民は、勤労の権利を有し、義務を負ふ。</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2.賃金、就業時間、休息その他の勤労条件に関する基準は、法律でこれを定める。</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3.児童は、これを酷使してはならない。</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●普通教育を受けさせる義務（憲法第26条）</a:t>
            </a:r>
            <a:endParaRPr sz="1000">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1.すべて国民は、法律の定めるところにより、その能力に応じて、等しく教育を受ける権利を有する。</a:t>
            </a:r>
            <a:endParaRPr>
              <a:latin typeface="Noto Sans JP"/>
              <a:ea typeface="Noto Sans JP"/>
              <a:cs typeface="Noto Sans JP"/>
              <a:sym typeface="Noto Sans JP"/>
            </a:endParaRPr>
          </a:p>
          <a:p>
            <a:pPr indent="0" lvl="0" marL="0" marR="0" rtl="0" algn="l">
              <a:lnSpc>
                <a:spcPct val="130000"/>
              </a:lnSpc>
              <a:spcBef>
                <a:spcPts val="0"/>
              </a:spcBef>
              <a:spcAft>
                <a:spcPts val="0"/>
              </a:spcAft>
              <a:buClr>
                <a:schemeClr val="dk1"/>
              </a:buClr>
              <a:buSzPts val="1000"/>
              <a:buFont typeface="Meiryo"/>
              <a:buNone/>
            </a:pPr>
            <a:r>
              <a:rPr lang="ja-JP" sz="1000">
                <a:solidFill>
                  <a:schemeClr val="dk1"/>
                </a:solidFill>
                <a:latin typeface="Noto Sans JP"/>
                <a:ea typeface="Noto Sans JP"/>
                <a:cs typeface="Noto Sans JP"/>
                <a:sym typeface="Noto Sans JP"/>
              </a:rPr>
              <a:t>　2.すべて国民は、法律の定めるところにより、その保護する子女に普通教育を受けさせる義務を負ふ。義務教育は、これを無償とする。</a:t>
            </a:r>
            <a:endParaRPr>
              <a:latin typeface="Noto Sans JP"/>
              <a:ea typeface="Noto Sans JP"/>
              <a:cs typeface="Noto Sans JP"/>
              <a:sym typeface="Noto Sans JP"/>
            </a:endParaRPr>
          </a:p>
        </p:txBody>
      </p:sp>
      <p:sp>
        <p:nvSpPr>
          <p:cNvPr id="210" name="Google Shape;210;p21"/>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２．納税の義務と公平な税金（生徒用P９）</a:t>
            </a:r>
            <a:endParaRPr>
              <a:latin typeface="Noto Sans JP"/>
              <a:ea typeface="Noto Sans JP"/>
              <a:cs typeface="Noto Sans JP"/>
              <a:sym typeface="Noto Sans JP"/>
            </a:endParaRPr>
          </a:p>
        </p:txBody>
      </p:sp>
      <p:sp>
        <p:nvSpPr>
          <p:cNvPr id="211" name="Google Shape;211;p21"/>
          <p:cNvSpPr/>
          <p:nvPr/>
        </p:nvSpPr>
        <p:spPr>
          <a:xfrm>
            <a:off x="4241013" y="1021267"/>
            <a:ext cx="4867491"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税金は国を維持、発展させていくために欠かせないものであるため、憲法第30条で納税の義務が定められていることを理解させる。また、その義務を果たすには、税負担に公平性が必要であるという次の議論へ導いていく。</a:t>
            </a:r>
            <a:endParaRPr sz="1200">
              <a:solidFill>
                <a:schemeClr val="dk1"/>
              </a:solidFill>
              <a:latin typeface="Noto Sans JP"/>
              <a:ea typeface="Noto Sans JP"/>
              <a:cs typeface="Noto Sans JP"/>
              <a:sym typeface="Noto Sans JP"/>
            </a:endParaRPr>
          </a:p>
        </p:txBody>
      </p:sp>
      <p:sp>
        <p:nvSpPr>
          <p:cNvPr id="212" name="Google Shape;212;p21"/>
          <p:cNvSpPr txBox="1"/>
          <p:nvPr/>
        </p:nvSpPr>
        <p:spPr>
          <a:xfrm>
            <a:off x="420014" y="6199252"/>
            <a:ext cx="1854863" cy="533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000">
                <a:solidFill>
                  <a:srgbClr val="33729A"/>
                </a:solidFill>
                <a:latin typeface="Noto Sans JP"/>
                <a:ea typeface="Noto Sans JP"/>
                <a:cs typeface="Noto Sans JP"/>
                <a:sym typeface="Noto Sans JP"/>
              </a:rPr>
              <a:t>■Ｐ９「もっと詳しく」</a:t>
            </a:r>
            <a:endParaRPr b="1" sz="10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i="0" lang="ja-JP" sz="1000">
                <a:solidFill>
                  <a:schemeClr val="dk1"/>
                </a:solidFill>
                <a:latin typeface="Noto Sans JP"/>
                <a:ea typeface="Noto Sans JP"/>
                <a:cs typeface="Noto Sans JP"/>
                <a:sym typeface="Noto Sans JP"/>
              </a:rPr>
              <a:t>　</a:t>
            </a:r>
            <a:r>
              <a:rPr i="0" lang="ja-JP" sz="900">
                <a:solidFill>
                  <a:schemeClr val="dk1"/>
                </a:solidFill>
                <a:latin typeface="Noto Sans JP"/>
                <a:ea typeface="Noto Sans JP"/>
                <a:cs typeface="Noto Sans JP"/>
                <a:sym typeface="Noto Sans JP"/>
              </a:rPr>
              <a:t>調べてみよう：納税の義務</a:t>
            </a:r>
            <a:r>
              <a:rPr i="0" lang="ja-JP" sz="1000">
                <a:solidFill>
                  <a:schemeClr val="dk1"/>
                </a:solidFill>
                <a:latin typeface="Noto Sans JP"/>
                <a:ea typeface="Noto Sans JP"/>
                <a:cs typeface="Noto Sans JP"/>
                <a:sym typeface="Noto Sans JP"/>
              </a:rPr>
              <a:t>　</a:t>
            </a:r>
            <a:endParaRPr>
              <a:latin typeface="Noto Sans JP"/>
              <a:ea typeface="Noto Sans JP"/>
              <a:cs typeface="Noto Sans JP"/>
              <a:sym typeface="Noto Sans JP"/>
            </a:endParaRPr>
          </a:p>
        </p:txBody>
      </p:sp>
      <p:pic>
        <p:nvPicPr>
          <p:cNvPr id="213" name="Google Shape;213;p21">
            <a:hlinkClick r:id="rId3"/>
          </p:cNvPr>
          <p:cNvPicPr preferRelativeResize="0"/>
          <p:nvPr/>
        </p:nvPicPr>
        <p:blipFill rotWithShape="1">
          <a:blip r:embed="rId4">
            <a:alphaModFix/>
          </a:blip>
          <a:srcRect b="0" l="0" r="0" t="0"/>
          <a:stretch/>
        </p:blipFill>
        <p:spPr>
          <a:xfrm>
            <a:off x="2455587" y="6199252"/>
            <a:ext cx="551913" cy="551913"/>
          </a:xfrm>
          <a:prstGeom prst="rect">
            <a:avLst/>
          </a:prstGeom>
          <a:noFill/>
          <a:ln>
            <a:noFill/>
          </a:ln>
        </p:spPr>
      </p:pic>
      <p:sp>
        <p:nvSpPr>
          <p:cNvPr id="214" name="Google Shape;214;p21"/>
          <p:cNvSpPr/>
          <p:nvPr/>
        </p:nvSpPr>
        <p:spPr>
          <a:xfrm>
            <a:off x="4200956"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215" name="Google Shape;215;p21"/>
          <p:cNvSpPr/>
          <p:nvPr/>
        </p:nvSpPr>
        <p:spPr>
          <a:xfrm>
            <a:off x="4211537" y="1955119"/>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216" name="Google Shape;216;p21"/>
          <p:cNvSpPr/>
          <p:nvPr/>
        </p:nvSpPr>
        <p:spPr>
          <a:xfrm>
            <a:off x="4161237" y="2320291"/>
            <a:ext cx="486749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なぜ納税の義務が憲法で定められているのか、国民生活に大きな影響力をもつ財政を支える租税の意義と役割について考える。</a:t>
            </a:r>
            <a:endParaRPr>
              <a:latin typeface="Noto Sans JP"/>
              <a:ea typeface="Noto Sans JP"/>
              <a:cs typeface="Noto Sans JP"/>
              <a:sym typeface="Noto Sans JP"/>
            </a:endParaRPr>
          </a:p>
        </p:txBody>
      </p:sp>
      <p:sp>
        <p:nvSpPr>
          <p:cNvPr id="217" name="Google Shape;217;p21"/>
          <p:cNvSpPr/>
          <p:nvPr/>
        </p:nvSpPr>
        <p:spPr>
          <a:xfrm>
            <a:off x="301871" y="6185552"/>
            <a:ext cx="2835600" cy="579900"/>
          </a:xfrm>
          <a:prstGeom prst="roundRect">
            <a:avLst>
              <a:gd fmla="val 6001"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Meiryo"/>
              <a:ea typeface="Meiryo"/>
              <a:cs typeface="Meiryo"/>
              <a:sym typeface="Meiryo"/>
            </a:endParaRPr>
          </a:p>
        </p:txBody>
      </p:sp>
      <p:sp>
        <p:nvSpPr>
          <p:cNvPr id="218" name="Google Shape;218;p21"/>
          <p:cNvSpPr/>
          <p:nvPr/>
        </p:nvSpPr>
        <p:spPr>
          <a:xfrm>
            <a:off x="307675" y="3567622"/>
            <a:ext cx="1513723" cy="295466"/>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国民の三大義務</a:t>
            </a:r>
            <a:endParaRPr>
              <a:latin typeface="Noto Sans JP"/>
              <a:ea typeface="Noto Sans JP"/>
              <a:cs typeface="Noto Sans JP"/>
              <a:sym typeface="Noto Sans JP"/>
            </a:endParaRPr>
          </a:p>
        </p:txBody>
      </p:sp>
      <p:sp>
        <p:nvSpPr>
          <p:cNvPr id="219" name="Google Shape;219;p21"/>
          <p:cNvSpPr/>
          <p:nvPr/>
        </p:nvSpPr>
        <p:spPr>
          <a:xfrm>
            <a:off x="4491111" y="3544539"/>
            <a:ext cx="1513723" cy="31854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家の課税権</a:t>
            </a:r>
            <a:endParaRPr b="1" sz="1200">
              <a:solidFill>
                <a:srgbClr val="33729A"/>
              </a:solidFill>
              <a:latin typeface="Noto Sans JP"/>
              <a:ea typeface="Noto Sans JP"/>
              <a:cs typeface="Noto Sans JP"/>
              <a:sym typeface="Noto Sans JP"/>
            </a:endParaRPr>
          </a:p>
        </p:txBody>
      </p:sp>
      <p:cxnSp>
        <p:nvCxnSpPr>
          <p:cNvPr id="220" name="Google Shape;220;p21"/>
          <p:cNvCxnSpPr/>
          <p:nvPr/>
        </p:nvCxnSpPr>
        <p:spPr>
          <a:xfrm>
            <a:off x="4218146" y="3368732"/>
            <a:ext cx="4644445" cy="0"/>
          </a:xfrm>
          <a:prstGeom prst="straightConnector1">
            <a:avLst/>
          </a:prstGeom>
          <a:noFill/>
          <a:ln cap="flat" cmpd="sng" w="19050">
            <a:solidFill>
              <a:srgbClr val="B7D4E7"/>
            </a:solidFill>
            <a:prstDash val="dot"/>
            <a:miter lim="800000"/>
            <a:headEnd len="sm" w="sm" type="none"/>
            <a:tailEnd len="sm" w="sm" type="none"/>
          </a:ln>
        </p:spPr>
      </p:cxnSp>
      <p:sp>
        <p:nvSpPr>
          <p:cNvPr id="221" name="Google Shape;221;p21"/>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222" name="Google Shape;222;p21"/>
          <p:cNvPicPr preferRelativeResize="0"/>
          <p:nvPr/>
        </p:nvPicPr>
        <p:blipFill rotWithShape="1">
          <a:blip r:embed="rId5">
            <a:alphaModFix/>
          </a:blip>
          <a:srcRect b="0" l="0" r="0" t="0"/>
          <a:stretch/>
        </p:blipFill>
        <p:spPr>
          <a:xfrm>
            <a:off x="303124" y="685417"/>
            <a:ext cx="3580356" cy="275149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2"/>
          <p:cNvPicPr preferRelativeResize="0"/>
          <p:nvPr/>
        </p:nvPicPr>
        <p:blipFill rotWithShape="1">
          <a:blip r:embed="rId3">
            <a:alphaModFix/>
          </a:blip>
          <a:srcRect b="0" l="0" r="0" t="0"/>
          <a:stretch/>
        </p:blipFill>
        <p:spPr>
          <a:xfrm>
            <a:off x="193810" y="692698"/>
            <a:ext cx="3658110" cy="2743583"/>
          </a:xfrm>
          <a:prstGeom prst="rect">
            <a:avLst/>
          </a:prstGeom>
          <a:noFill/>
          <a:ln cap="flat" cmpd="sng" w="9525">
            <a:solidFill>
              <a:srgbClr val="3D88B8"/>
            </a:solidFill>
            <a:prstDash val="solid"/>
            <a:round/>
            <a:headEnd len="sm" w="sm" type="none"/>
            <a:tailEnd len="sm" w="sm" type="none"/>
          </a:ln>
        </p:spPr>
      </p:pic>
      <p:sp>
        <p:nvSpPr>
          <p:cNvPr id="228" name="Google Shape;228;p22"/>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２．納税の義務と公平な税金（生徒用P10‐11）</a:t>
            </a:r>
            <a:endParaRPr>
              <a:latin typeface="Noto Sans JP"/>
              <a:ea typeface="Noto Sans JP"/>
              <a:cs typeface="Noto Sans JP"/>
              <a:sym typeface="Noto Sans JP"/>
            </a:endParaRPr>
          </a:p>
        </p:txBody>
      </p:sp>
      <p:pic>
        <p:nvPicPr>
          <p:cNvPr id="229" name="Google Shape;229;p22"/>
          <p:cNvPicPr preferRelativeResize="0"/>
          <p:nvPr/>
        </p:nvPicPr>
        <p:blipFill rotWithShape="1">
          <a:blip r:embed="rId4">
            <a:alphaModFix/>
          </a:blip>
          <a:srcRect b="0" l="0" r="0" t="0"/>
          <a:stretch/>
        </p:blipFill>
        <p:spPr>
          <a:xfrm>
            <a:off x="179512" y="3671779"/>
            <a:ext cx="3658110" cy="2743583"/>
          </a:xfrm>
          <a:prstGeom prst="rect">
            <a:avLst/>
          </a:prstGeom>
          <a:noFill/>
          <a:ln cap="flat" cmpd="sng" w="9525">
            <a:solidFill>
              <a:srgbClr val="3D88B8"/>
            </a:solidFill>
            <a:prstDash val="solid"/>
            <a:round/>
            <a:headEnd len="sm" w="sm" type="none"/>
            <a:tailEnd len="sm" w="sm" type="none"/>
          </a:ln>
        </p:spPr>
      </p:pic>
      <p:sp>
        <p:nvSpPr>
          <p:cNvPr id="230" name="Google Shape;230;p22"/>
          <p:cNvSpPr/>
          <p:nvPr/>
        </p:nvSpPr>
        <p:spPr>
          <a:xfrm>
            <a:off x="4055435" y="2277900"/>
            <a:ext cx="1107600" cy="4342800"/>
          </a:xfrm>
          <a:prstGeom prst="snip1Rect">
            <a:avLst>
              <a:gd fmla="val 1565" name="adj"/>
            </a:avLst>
          </a:prstGeom>
          <a:noFill/>
          <a:ln>
            <a:noFill/>
          </a:ln>
        </p:spPr>
        <p:txBody>
          <a:bodyPr anchorCtr="0" anchor="t" bIns="45700" lIns="36000" spcFirstLastPara="1" rIns="0" wrap="square" tIns="45700">
            <a:noAutofit/>
          </a:bodyPr>
          <a:lstStyle/>
          <a:p>
            <a:pPr indent="0" lvl="0" marL="0" marR="0" rtl="0" algn="l">
              <a:lnSpc>
                <a:spcPct val="100000"/>
              </a:lnSpc>
              <a:spcBef>
                <a:spcPts val="0"/>
              </a:spcBef>
              <a:spcAft>
                <a:spcPts val="0"/>
              </a:spcAft>
              <a:buNone/>
            </a:pPr>
            <a:r>
              <a:rPr lang="ja-JP" sz="1000">
                <a:solidFill>
                  <a:schemeClr val="dk1"/>
                </a:solidFill>
                <a:latin typeface="Noto Sans JP"/>
                <a:ea typeface="Noto Sans JP"/>
                <a:cs typeface="Noto Sans JP"/>
                <a:sym typeface="Noto Sans JP"/>
              </a:rPr>
              <a:t>【スタート時】</a:t>
            </a: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【５分経過時】</a:t>
            </a:r>
            <a:endParaRPr>
              <a:latin typeface="Noto Sans JP"/>
              <a:ea typeface="Noto Sans JP"/>
              <a:cs typeface="Noto Sans JP"/>
              <a:sym typeface="Noto Sans JP"/>
            </a:endParaRPr>
          </a:p>
          <a:p>
            <a:pPr indent="0" lvl="0" marL="0" marR="0" rtl="0" algn="l">
              <a:lnSpc>
                <a:spcPct val="100000"/>
              </a:lnSpc>
              <a:spcBef>
                <a:spcPts val="0"/>
              </a:spcBef>
              <a:spcAft>
                <a:spcPts val="0"/>
              </a:spcAft>
              <a:buNone/>
            </a:pP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【13分経過時】</a:t>
            </a: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endParaRPr sz="1000">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None/>
            </a:pPr>
            <a:r>
              <a:rPr lang="ja-JP" sz="1000">
                <a:solidFill>
                  <a:schemeClr val="dk1"/>
                </a:solidFill>
                <a:latin typeface="Noto Sans JP"/>
                <a:ea typeface="Noto Sans JP"/>
                <a:cs typeface="Noto Sans JP"/>
                <a:sym typeface="Noto Sans JP"/>
              </a:rPr>
              <a:t>【15分経過時】</a:t>
            </a:r>
            <a:br>
              <a:rPr lang="ja-JP" sz="1000">
                <a:solidFill>
                  <a:schemeClr val="dk1"/>
                </a:solidFill>
                <a:latin typeface="Noto Sans JP"/>
                <a:ea typeface="Noto Sans JP"/>
                <a:cs typeface="Noto Sans JP"/>
                <a:sym typeface="Noto Sans JP"/>
              </a:rPr>
            </a:br>
            <a:endParaRPr sz="1000">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None/>
            </a:pPr>
            <a:r>
              <a:rPr lang="ja-JP" sz="1000">
                <a:solidFill>
                  <a:schemeClr val="dk1"/>
                </a:solidFill>
                <a:latin typeface="Noto Sans JP"/>
                <a:ea typeface="Noto Sans JP"/>
                <a:cs typeface="Noto Sans JP"/>
                <a:sym typeface="Noto Sans JP"/>
              </a:rPr>
              <a:t>【各グループの</a:t>
            </a:r>
            <a:endParaRPr sz="1000">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発表に対する</a:t>
            </a:r>
            <a:endParaRPr sz="1000">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コメント例】</a:t>
            </a:r>
            <a:endParaRPr>
              <a:latin typeface="Noto Sans JP"/>
              <a:ea typeface="Noto Sans JP"/>
              <a:cs typeface="Noto Sans JP"/>
              <a:sym typeface="Noto Sans JP"/>
            </a:endParaRPr>
          </a:p>
          <a:p>
            <a:pPr indent="0" lvl="0" marL="0" marR="0" rtl="0" algn="l">
              <a:lnSpc>
                <a:spcPct val="100000"/>
              </a:lnSpc>
              <a:spcBef>
                <a:spcPts val="0"/>
              </a:spcBef>
              <a:spcAft>
                <a:spcPts val="0"/>
              </a:spcAft>
              <a:buNone/>
            </a:pP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【最終講評】</a:t>
            </a:r>
            <a:endParaRPr>
              <a:latin typeface="Noto Sans JP"/>
              <a:ea typeface="Noto Sans JP"/>
              <a:cs typeface="Noto Sans JP"/>
              <a:sym typeface="Noto Sans JP"/>
            </a:endParaRPr>
          </a:p>
        </p:txBody>
      </p:sp>
      <p:sp>
        <p:nvSpPr>
          <p:cNvPr id="231" name="Google Shape;231;p22"/>
          <p:cNvSpPr/>
          <p:nvPr/>
        </p:nvSpPr>
        <p:spPr>
          <a:xfrm>
            <a:off x="4052900"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232" name="Google Shape;232;p22"/>
          <p:cNvSpPr/>
          <p:nvPr/>
        </p:nvSpPr>
        <p:spPr>
          <a:xfrm>
            <a:off x="6704227" y="685417"/>
            <a:ext cx="1025726" cy="298988"/>
          </a:xfrm>
          <a:prstGeom prst="roundRect">
            <a:avLst>
              <a:gd fmla="val 13343"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学習内容</a:t>
            </a:r>
            <a:endParaRPr>
              <a:latin typeface="Noto Sans JP"/>
              <a:ea typeface="Noto Sans JP"/>
              <a:cs typeface="Noto Sans JP"/>
              <a:sym typeface="Noto Sans JP"/>
            </a:endParaRPr>
          </a:p>
        </p:txBody>
      </p:sp>
      <p:sp>
        <p:nvSpPr>
          <p:cNvPr id="233" name="Google Shape;233;p22"/>
          <p:cNvSpPr/>
          <p:nvPr/>
        </p:nvSpPr>
        <p:spPr>
          <a:xfrm>
            <a:off x="3961155" y="998975"/>
            <a:ext cx="25506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それぞれの置かれている立場（所得金額や受け取る公共サービスの程度等）によって、「公平」に対する考え方が様々であることを理解させる。</a:t>
            </a:r>
            <a:endParaRPr sz="1200">
              <a:solidFill>
                <a:schemeClr val="dk1"/>
              </a:solidFill>
              <a:latin typeface="Noto Sans JP"/>
              <a:ea typeface="Noto Sans JP"/>
              <a:cs typeface="Noto Sans JP"/>
              <a:sym typeface="Noto Sans JP"/>
            </a:endParaRPr>
          </a:p>
        </p:txBody>
      </p:sp>
      <p:sp>
        <p:nvSpPr>
          <p:cNvPr id="234" name="Google Shape;234;p22"/>
          <p:cNvSpPr/>
          <p:nvPr/>
        </p:nvSpPr>
        <p:spPr>
          <a:xfrm>
            <a:off x="6621001" y="998975"/>
            <a:ext cx="2329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　Ａ家からＤ家の４グループに分かれて自由に発言し、グループの意見をまとめた上で、各グループ同士の意見を発表する。</a:t>
            </a:r>
            <a:endParaRPr>
              <a:latin typeface="Noto Sans JP"/>
              <a:ea typeface="Noto Sans JP"/>
              <a:cs typeface="Noto Sans JP"/>
              <a:sym typeface="Noto Sans JP"/>
            </a:endParaRPr>
          </a:p>
        </p:txBody>
      </p:sp>
      <p:sp>
        <p:nvSpPr>
          <p:cNvPr id="235" name="Google Shape;235;p22"/>
          <p:cNvSpPr/>
          <p:nvPr/>
        </p:nvSpPr>
        <p:spPr>
          <a:xfrm>
            <a:off x="4055425" y="2014650"/>
            <a:ext cx="4964700" cy="4606200"/>
          </a:xfrm>
          <a:prstGeom prst="roundRect">
            <a:avLst>
              <a:gd fmla="val 986"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Meiryo"/>
              <a:ea typeface="Meiryo"/>
              <a:cs typeface="Meiryo"/>
              <a:sym typeface="Meiryo"/>
            </a:endParaRPr>
          </a:p>
        </p:txBody>
      </p:sp>
      <p:sp>
        <p:nvSpPr>
          <p:cNvPr id="236" name="Google Shape;236;p22"/>
          <p:cNvSpPr/>
          <p:nvPr/>
        </p:nvSpPr>
        <p:spPr>
          <a:xfrm>
            <a:off x="5044825" y="2249325"/>
            <a:ext cx="3899100" cy="4342800"/>
          </a:xfrm>
          <a:prstGeom prst="snip1Rect">
            <a:avLst>
              <a:gd fmla="val 1565" name="adj"/>
            </a:avLst>
          </a:prstGeom>
          <a:noFill/>
          <a:ln>
            <a:noFill/>
          </a:ln>
        </p:spPr>
        <p:txBody>
          <a:bodyPr anchorCtr="0" anchor="t" bIns="45700" lIns="36000" spcFirstLastPara="1" rIns="0" wrap="square" tIns="45700">
            <a:noAutofit/>
          </a:bodyPr>
          <a:lstStyle/>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まず「パターン２」について、５分程度で簡単にまとめて、その後「パターン３」の討議を始めてください。正解はありませんから自由に考えてみてください。</a:t>
            </a:r>
            <a:endParaRPr sz="10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None/>
            </a:pP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５分経ちました。そろそろ「パターン３」の討議を始めてください。</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ポイントとしては、「橋の建設は４軒全ての住人の希望である」ということです。</a:t>
            </a:r>
            <a:br>
              <a:rPr lang="ja-JP" sz="1000">
                <a:solidFill>
                  <a:schemeClr val="dk1"/>
                </a:solidFill>
                <a:latin typeface="Noto Sans JP"/>
                <a:ea typeface="Noto Sans JP"/>
                <a:cs typeface="Noto Sans JP"/>
                <a:sym typeface="Noto Sans JP"/>
              </a:rPr>
            </a:br>
            <a:endParaRPr sz="10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あと２分です。そろそろ、発表用紙に記載（入力）してください。「円グラフ」も忘れずに記載（入力）してください。</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発表者も選びましたか。</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t/>
            </a:r>
            <a:endParaRPr sz="10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それでは終了です。発表者の方は準備してください。</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br>
              <a:rPr lang="ja-JP" sz="1000">
                <a:solidFill>
                  <a:schemeClr val="dk1"/>
                </a:solidFill>
                <a:latin typeface="Noto Sans JP"/>
                <a:ea typeface="Noto Sans JP"/>
                <a:cs typeface="Noto Sans JP"/>
                <a:sym typeface="Noto Sans JP"/>
              </a:rPr>
            </a:br>
            <a:r>
              <a:rPr lang="ja-JP" sz="1000">
                <a:solidFill>
                  <a:schemeClr val="dk1"/>
                </a:solidFill>
                <a:latin typeface="Noto Sans JP"/>
                <a:ea typeface="Noto Sans JP"/>
                <a:cs typeface="Noto Sans JP"/>
                <a:sym typeface="Noto Sans JP"/>
              </a:rPr>
              <a:t>　考慮した「その他の要素」はどのような要素（内容）ですか。</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「●グループ」は、「所得金額」と「使用回数」と「●●」という要素を組み合わせてバランスを取って負担金額を決めてもらいました。特に「〇〇」の要素を最も考慮しているようですね・・・。など</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Ａさんは、自分では橋を使わないかもしれませんが、消防車や郵便局、友達が橋を渡って訪ねてきたりする場合もあるかもしれませんよね。ありがとうございました。</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t/>
            </a:r>
            <a:endParaRPr sz="10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各グループで考えた税金の集め方は、どれも公平だと思います。</a:t>
            </a:r>
            <a:endParaRPr>
              <a:latin typeface="Noto Sans JP"/>
              <a:ea typeface="Noto Sans JP"/>
              <a:cs typeface="Noto Sans JP"/>
              <a:sym typeface="Noto Sans JP"/>
            </a:endParaRPr>
          </a:p>
          <a:p>
            <a:pPr indent="0" lvl="0" marL="0" marR="0" rtl="0" algn="just">
              <a:lnSpc>
                <a:spcPct val="100000"/>
              </a:lnSpc>
              <a:spcBef>
                <a:spcPts val="0"/>
              </a:spcBef>
              <a:spcAft>
                <a:spcPts val="0"/>
              </a:spcAft>
              <a:buNone/>
            </a:pPr>
            <a:r>
              <a:rPr lang="ja-JP" sz="1000">
                <a:solidFill>
                  <a:schemeClr val="dk1"/>
                </a:solidFill>
                <a:latin typeface="Noto Sans JP"/>
                <a:ea typeface="Noto Sans JP"/>
                <a:cs typeface="Noto Sans JP"/>
                <a:sym typeface="Noto Sans JP"/>
              </a:rPr>
              <a:t>　発表者の方もとても分かりやすく説明してくれてありがとうございました。公平な税金の集め方の考え方には、いろいろな考え方があると感じたと思います。</a:t>
            </a:r>
            <a:endParaRPr sz="1000">
              <a:solidFill>
                <a:schemeClr val="dk1"/>
              </a:solidFill>
              <a:latin typeface="Noto Sans JP"/>
              <a:ea typeface="Noto Sans JP"/>
              <a:cs typeface="Noto Sans JP"/>
              <a:sym typeface="Noto Sans JP"/>
            </a:endParaRPr>
          </a:p>
        </p:txBody>
      </p:sp>
      <p:sp>
        <p:nvSpPr>
          <p:cNvPr id="237" name="Google Shape;237;p22"/>
          <p:cNvSpPr/>
          <p:nvPr/>
        </p:nvSpPr>
        <p:spPr>
          <a:xfrm>
            <a:off x="5637141" y="2007111"/>
            <a:ext cx="1614600" cy="360600"/>
          </a:xfrm>
          <a:prstGeom prst="snip1Rect">
            <a:avLst>
              <a:gd fmla="val 1565" name="adj"/>
            </a:avLst>
          </a:prstGeom>
          <a:noFill/>
          <a:ln>
            <a:noFill/>
          </a:ln>
        </p:spPr>
        <p:txBody>
          <a:bodyPr anchorCtr="0" anchor="ctr" bIns="45700" lIns="36000" spcFirstLastPara="1" rIns="0" wrap="square" tIns="45700">
            <a:noAutofit/>
          </a:bodyPr>
          <a:lstStyle/>
          <a:p>
            <a:pPr indent="0" lvl="0" marL="0" marR="0" rtl="0" algn="ctr">
              <a:spcBef>
                <a:spcPts val="0"/>
              </a:spcBef>
              <a:spcAft>
                <a:spcPts val="0"/>
              </a:spcAft>
              <a:buNone/>
            </a:pPr>
            <a:r>
              <a:rPr b="1" lang="ja-JP" sz="1400">
                <a:solidFill>
                  <a:srgbClr val="33729A"/>
                </a:solidFill>
                <a:latin typeface="Noto Sans JP"/>
                <a:ea typeface="Noto Sans JP"/>
                <a:cs typeface="Noto Sans JP"/>
                <a:sym typeface="Noto Sans JP"/>
              </a:rPr>
              <a:t>進行例</a:t>
            </a:r>
            <a:endParaRPr sz="1050">
              <a:solidFill>
                <a:srgbClr val="33729A"/>
              </a:solidFill>
              <a:latin typeface="Noto Sans JP"/>
              <a:ea typeface="Noto Sans JP"/>
              <a:cs typeface="Noto Sans JP"/>
              <a:sym typeface="Noto Sans JP"/>
            </a:endParaRPr>
          </a:p>
        </p:txBody>
      </p:sp>
      <p:sp>
        <p:nvSpPr>
          <p:cNvPr id="238" name="Google Shape;238;p22"/>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p:nvPr/>
        </p:nvSpPr>
        <p:spPr>
          <a:xfrm>
            <a:off x="127315" y="3794067"/>
            <a:ext cx="4228660" cy="701731"/>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C00000"/>
              </a:buClr>
              <a:buSzPts val="900"/>
              <a:buFont typeface="Meiryo"/>
              <a:buNone/>
            </a:pPr>
            <a:r>
              <a:rPr b="1" lang="ja-JP" sz="900">
                <a:solidFill>
                  <a:srgbClr val="C00000"/>
                </a:solidFill>
                <a:latin typeface="Noto Sans JP"/>
                <a:ea typeface="Noto Sans JP"/>
                <a:cs typeface="Noto Sans JP"/>
                <a:sym typeface="Noto Sans JP"/>
              </a:rPr>
              <a:t>　</a:t>
            </a:r>
            <a:r>
              <a:rPr lang="ja-JP" sz="900">
                <a:solidFill>
                  <a:schemeClr val="dk1"/>
                </a:solidFill>
                <a:latin typeface="Noto Sans JP"/>
                <a:ea typeface="Noto Sans JP"/>
                <a:cs typeface="Noto Sans JP"/>
                <a:sym typeface="Noto Sans JP"/>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います。</a:t>
            </a:r>
            <a:endParaRPr sz="900">
              <a:solidFill>
                <a:schemeClr val="dk1"/>
              </a:solidFill>
              <a:latin typeface="Noto Sans JP"/>
              <a:ea typeface="Noto Sans JP"/>
              <a:cs typeface="Noto Sans JP"/>
              <a:sym typeface="Noto Sans JP"/>
            </a:endParaRPr>
          </a:p>
        </p:txBody>
      </p:sp>
      <p:sp>
        <p:nvSpPr>
          <p:cNvPr id="244" name="Google Shape;244;p23"/>
          <p:cNvSpPr txBox="1"/>
          <p:nvPr/>
        </p:nvSpPr>
        <p:spPr>
          <a:xfrm>
            <a:off x="152400" y="104775"/>
            <a:ext cx="45720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500">
                <a:solidFill>
                  <a:schemeClr val="lt1"/>
                </a:solidFill>
                <a:latin typeface="Noto Sans JP"/>
                <a:ea typeface="Noto Sans JP"/>
                <a:cs typeface="Noto Sans JP"/>
                <a:sym typeface="Noto Sans JP"/>
              </a:rPr>
              <a:t>２．納税の義務と公平な税金（生徒用P12）</a:t>
            </a:r>
            <a:endParaRPr>
              <a:latin typeface="Noto Sans JP"/>
              <a:ea typeface="Noto Sans JP"/>
              <a:cs typeface="Noto Sans JP"/>
              <a:sym typeface="Noto Sans JP"/>
            </a:endParaRPr>
          </a:p>
        </p:txBody>
      </p:sp>
      <p:sp>
        <p:nvSpPr>
          <p:cNvPr id="245" name="Google Shape;245;p23"/>
          <p:cNvSpPr/>
          <p:nvPr/>
        </p:nvSpPr>
        <p:spPr>
          <a:xfrm>
            <a:off x="5287830" y="721118"/>
            <a:ext cx="383013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Meiryo"/>
              <a:buNone/>
            </a:pPr>
            <a:r>
              <a:rPr lang="ja-JP" sz="1200">
                <a:solidFill>
                  <a:schemeClr val="dk1"/>
                </a:solidFill>
                <a:latin typeface="Noto Sans JP"/>
                <a:ea typeface="Noto Sans JP"/>
                <a:cs typeface="Noto Sans JP"/>
                <a:sym typeface="Noto Sans JP"/>
              </a:rPr>
              <a:t>税負担や公平の考え方を整理して理解させる。</a:t>
            </a:r>
            <a:endParaRPr>
              <a:latin typeface="Noto Sans JP"/>
              <a:ea typeface="Noto Sans JP"/>
              <a:cs typeface="Noto Sans JP"/>
              <a:sym typeface="Noto Sans JP"/>
            </a:endParaRPr>
          </a:p>
        </p:txBody>
      </p:sp>
      <p:sp>
        <p:nvSpPr>
          <p:cNvPr id="246" name="Google Shape;246;p23"/>
          <p:cNvSpPr/>
          <p:nvPr/>
        </p:nvSpPr>
        <p:spPr>
          <a:xfrm>
            <a:off x="4129912" y="1324567"/>
            <a:ext cx="4958915" cy="20798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endParaRPr>
              <a:latin typeface="Noto Sans JP"/>
              <a:ea typeface="Noto Sans JP"/>
              <a:cs typeface="Noto Sans JP"/>
              <a:sym typeface="Noto Sans JP"/>
            </a:endParaRPr>
          </a:p>
        </p:txBody>
      </p:sp>
      <p:grpSp>
        <p:nvGrpSpPr>
          <p:cNvPr id="247" name="Google Shape;247;p23"/>
          <p:cNvGrpSpPr/>
          <p:nvPr/>
        </p:nvGrpSpPr>
        <p:grpSpPr>
          <a:xfrm>
            <a:off x="4381060" y="3859528"/>
            <a:ext cx="2707022" cy="2013963"/>
            <a:chOff x="6647586" y="5037294"/>
            <a:chExt cx="2064227" cy="1535738"/>
          </a:xfrm>
        </p:grpSpPr>
        <p:pic>
          <p:nvPicPr>
            <p:cNvPr id="248" name="Google Shape;248;p23"/>
            <p:cNvPicPr preferRelativeResize="0"/>
            <p:nvPr/>
          </p:nvPicPr>
          <p:blipFill rotWithShape="1">
            <a:blip r:embed="rId3">
              <a:alphaModFix/>
            </a:blip>
            <a:srcRect b="75250" l="48515" r="8915" t="3847"/>
            <a:stretch/>
          </p:blipFill>
          <p:spPr>
            <a:xfrm>
              <a:off x="6647586" y="5037294"/>
              <a:ext cx="2064227" cy="1433469"/>
            </a:xfrm>
            <a:prstGeom prst="rect">
              <a:avLst/>
            </a:prstGeom>
            <a:noFill/>
            <a:ln>
              <a:noFill/>
            </a:ln>
          </p:spPr>
        </p:pic>
        <p:sp>
          <p:nvSpPr>
            <p:cNvPr id="249" name="Google Shape;249;p23"/>
            <p:cNvSpPr/>
            <p:nvPr/>
          </p:nvSpPr>
          <p:spPr>
            <a:xfrm>
              <a:off x="6938203" y="6491364"/>
              <a:ext cx="1700391" cy="81668"/>
            </a:xfrm>
            <a:prstGeom prst="roundRect">
              <a:avLst>
                <a:gd fmla="val 5000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400">
                  <a:solidFill>
                    <a:schemeClr val="dk1"/>
                  </a:solidFill>
                  <a:latin typeface="MS Mincho"/>
                  <a:ea typeface="MS Mincho"/>
                  <a:cs typeface="MS Mincho"/>
                  <a:sym typeface="MS Mincho"/>
                </a:rPr>
                <a:t>「税率・税負担等に関する資料」（財務省）を基に作成</a:t>
              </a:r>
              <a:endParaRPr sz="400">
                <a:solidFill>
                  <a:schemeClr val="dk1"/>
                </a:solidFill>
                <a:latin typeface="MS Mincho"/>
                <a:ea typeface="MS Mincho"/>
                <a:cs typeface="MS Mincho"/>
                <a:sym typeface="MS Mincho"/>
              </a:endParaRPr>
            </a:p>
          </p:txBody>
        </p:sp>
      </p:grpSp>
      <p:sp>
        <p:nvSpPr>
          <p:cNvPr id="250" name="Google Shape;250;p23"/>
          <p:cNvSpPr/>
          <p:nvPr/>
        </p:nvSpPr>
        <p:spPr>
          <a:xfrm>
            <a:off x="7124941" y="3811866"/>
            <a:ext cx="1993022" cy="158120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C00000"/>
              </a:buClr>
              <a:buSzPts val="900"/>
              <a:buFont typeface="Meiryo"/>
              <a:buNone/>
            </a:pPr>
            <a:r>
              <a:rPr lang="ja-JP" sz="900">
                <a:solidFill>
                  <a:srgbClr val="C00000"/>
                </a:solidFill>
                <a:latin typeface="Noto Sans JP"/>
                <a:ea typeface="Noto Sans JP"/>
                <a:cs typeface="Noto Sans JP"/>
                <a:sym typeface="Noto Sans JP"/>
              </a:rPr>
              <a:t>　</a:t>
            </a:r>
            <a:r>
              <a:rPr lang="ja-JP" sz="900">
                <a:solidFill>
                  <a:schemeClr val="dk1"/>
                </a:solidFill>
                <a:latin typeface="Noto Sans JP"/>
                <a:ea typeface="Noto Sans JP"/>
                <a:cs typeface="Noto Sans JP"/>
                <a:sym typeface="Noto Sans JP"/>
              </a:rPr>
              <a:t>所得が多くなるにしたがって税率が段階的に高くなる累進税率を適用して、納税者がその支払能力に応じて税を負担するしくみとなっています。</a:t>
            </a:r>
            <a:endParaRPr>
              <a:latin typeface="Noto Sans JP"/>
              <a:ea typeface="Noto Sans JP"/>
              <a:cs typeface="Noto Sans JP"/>
              <a:sym typeface="Noto Sans JP"/>
            </a:endParaRPr>
          </a:p>
          <a:p>
            <a:pPr indent="0" lvl="0" marL="0" marR="0" rtl="0" algn="l">
              <a:lnSpc>
                <a:spcPct val="120000"/>
              </a:lnSpc>
              <a:spcBef>
                <a:spcPts val="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　所得税の最高税率はかつて70％の時もありましたが、平成27年分以後現在の最高税率は45％で７段階となっています。</a:t>
            </a:r>
            <a:endParaRPr>
              <a:latin typeface="Noto Sans JP"/>
              <a:ea typeface="Noto Sans JP"/>
              <a:cs typeface="Noto Sans JP"/>
              <a:sym typeface="Noto Sans JP"/>
            </a:endParaRPr>
          </a:p>
        </p:txBody>
      </p:sp>
      <p:sp>
        <p:nvSpPr>
          <p:cNvPr id="251" name="Google Shape;251;p23"/>
          <p:cNvSpPr txBox="1"/>
          <p:nvPr/>
        </p:nvSpPr>
        <p:spPr>
          <a:xfrm>
            <a:off x="4641957" y="6128086"/>
            <a:ext cx="2664669" cy="53346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1000">
                <a:solidFill>
                  <a:srgbClr val="33729A"/>
                </a:solidFill>
                <a:latin typeface="Noto Sans JP"/>
                <a:ea typeface="Noto Sans JP"/>
                <a:cs typeface="Noto Sans JP"/>
                <a:sym typeface="Noto Sans JP"/>
              </a:rPr>
              <a:t>■Ｐ12「もっと詳しく」</a:t>
            </a:r>
            <a:endParaRPr b="1" sz="1000">
              <a:solidFill>
                <a:srgbClr val="33729A"/>
              </a:solidFill>
              <a:latin typeface="Noto Sans JP"/>
              <a:ea typeface="Noto Sans JP"/>
              <a:cs typeface="Noto Sans JP"/>
              <a:sym typeface="Noto Sans JP"/>
            </a:endParaRPr>
          </a:p>
          <a:p>
            <a:pPr indent="0" lvl="0" marL="0" marR="0" rtl="0" algn="l">
              <a:spcBef>
                <a:spcPts val="0"/>
              </a:spcBef>
              <a:spcAft>
                <a:spcPts val="0"/>
              </a:spcAft>
              <a:buNone/>
            </a:pPr>
            <a:r>
              <a:rPr i="0" lang="ja-JP" sz="1000">
                <a:solidFill>
                  <a:schemeClr val="dk1"/>
                </a:solidFill>
                <a:latin typeface="Noto Sans JP"/>
                <a:ea typeface="Noto Sans JP"/>
                <a:cs typeface="Noto Sans JP"/>
                <a:sym typeface="Noto Sans JP"/>
              </a:rPr>
              <a:t>　</a:t>
            </a:r>
            <a:r>
              <a:rPr i="0" lang="ja-JP" sz="900">
                <a:solidFill>
                  <a:schemeClr val="dk1"/>
                </a:solidFill>
                <a:latin typeface="Noto Sans JP"/>
                <a:ea typeface="Noto Sans JP"/>
                <a:cs typeface="Noto Sans JP"/>
                <a:sym typeface="Noto Sans JP"/>
              </a:rPr>
              <a:t>調べてみよう（日本税理士連合会ＨＰ）</a:t>
            </a:r>
            <a:r>
              <a:rPr i="0" lang="ja-JP" sz="1000">
                <a:solidFill>
                  <a:schemeClr val="dk1"/>
                </a:solidFill>
                <a:latin typeface="Noto Sans JP"/>
                <a:ea typeface="Noto Sans JP"/>
                <a:cs typeface="Noto Sans JP"/>
                <a:sym typeface="Noto Sans JP"/>
              </a:rPr>
              <a:t>　</a:t>
            </a:r>
            <a:endParaRPr>
              <a:latin typeface="Noto Sans JP"/>
              <a:ea typeface="Noto Sans JP"/>
              <a:cs typeface="Noto Sans JP"/>
              <a:sym typeface="Noto Sans JP"/>
            </a:endParaRPr>
          </a:p>
        </p:txBody>
      </p:sp>
      <p:pic>
        <p:nvPicPr>
          <p:cNvPr id="252" name="Google Shape;252;p23">
            <a:hlinkClick r:id="rId4"/>
          </p:cNvPr>
          <p:cNvPicPr preferRelativeResize="0"/>
          <p:nvPr/>
        </p:nvPicPr>
        <p:blipFill rotWithShape="1">
          <a:blip r:embed="rId5">
            <a:alphaModFix/>
          </a:blip>
          <a:srcRect b="0" l="0" r="0" t="0"/>
          <a:stretch/>
        </p:blipFill>
        <p:spPr>
          <a:xfrm>
            <a:off x="7124940" y="6128086"/>
            <a:ext cx="533460" cy="533460"/>
          </a:xfrm>
          <a:prstGeom prst="rect">
            <a:avLst/>
          </a:prstGeom>
          <a:noFill/>
          <a:ln>
            <a:noFill/>
          </a:ln>
        </p:spPr>
      </p:pic>
      <p:sp>
        <p:nvSpPr>
          <p:cNvPr id="253" name="Google Shape;253;p23"/>
          <p:cNvSpPr/>
          <p:nvPr/>
        </p:nvSpPr>
        <p:spPr>
          <a:xfrm>
            <a:off x="4202077" y="685417"/>
            <a:ext cx="1025726" cy="298988"/>
          </a:xfrm>
          <a:prstGeom prst="roundRect">
            <a:avLst>
              <a:gd fmla="val 16757" name="adj"/>
            </a:avLst>
          </a:prstGeom>
          <a:solidFill>
            <a:schemeClr val="accent5"/>
          </a:solidFill>
          <a:ln>
            <a:noFill/>
          </a:ln>
        </p:spPr>
        <p:txBody>
          <a:bodyPr anchorCtr="0" anchor="ctr" bIns="36000" lIns="91425" spcFirstLastPara="1" rIns="91425" wrap="square" tIns="4570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ねらい</a:t>
            </a:r>
            <a:endParaRPr>
              <a:latin typeface="Noto Sans JP"/>
              <a:ea typeface="Noto Sans JP"/>
              <a:cs typeface="Noto Sans JP"/>
              <a:sym typeface="Noto Sans JP"/>
            </a:endParaRPr>
          </a:p>
        </p:txBody>
      </p:sp>
      <p:sp>
        <p:nvSpPr>
          <p:cNvPr id="254" name="Google Shape;254;p23"/>
          <p:cNvSpPr/>
          <p:nvPr/>
        </p:nvSpPr>
        <p:spPr>
          <a:xfrm>
            <a:off x="152400" y="3547905"/>
            <a:ext cx="2486339" cy="31854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税負担の公平について</a:t>
            </a:r>
            <a:endParaRPr b="1" sz="1200">
              <a:solidFill>
                <a:srgbClr val="33729A"/>
              </a:solidFill>
              <a:latin typeface="Noto Sans JP"/>
              <a:ea typeface="Noto Sans JP"/>
              <a:cs typeface="Noto Sans JP"/>
              <a:sym typeface="Noto Sans JP"/>
            </a:endParaRPr>
          </a:p>
        </p:txBody>
      </p:sp>
      <p:sp>
        <p:nvSpPr>
          <p:cNvPr id="255" name="Google Shape;255;p23"/>
          <p:cNvSpPr/>
          <p:nvPr/>
        </p:nvSpPr>
        <p:spPr>
          <a:xfrm>
            <a:off x="4355975" y="3554830"/>
            <a:ext cx="2486339" cy="30469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2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所得税の累進課税制度</a:t>
            </a:r>
            <a:endParaRPr b="1" sz="1200">
              <a:solidFill>
                <a:srgbClr val="33729A"/>
              </a:solidFill>
              <a:latin typeface="Noto Sans JP"/>
              <a:ea typeface="Noto Sans JP"/>
              <a:cs typeface="Noto Sans JP"/>
              <a:sym typeface="Noto Sans JP"/>
            </a:endParaRPr>
          </a:p>
        </p:txBody>
      </p:sp>
      <p:sp>
        <p:nvSpPr>
          <p:cNvPr id="256" name="Google Shape;256;p23"/>
          <p:cNvSpPr/>
          <p:nvPr/>
        </p:nvSpPr>
        <p:spPr>
          <a:xfrm>
            <a:off x="4180394" y="1044113"/>
            <a:ext cx="2486339" cy="318549"/>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rgbClr val="33729A"/>
              </a:buClr>
              <a:buSzPts val="1200"/>
              <a:buFont typeface="Noto Sans JP"/>
              <a:buChar char="■"/>
            </a:pPr>
            <a:r>
              <a:rPr b="1" lang="ja-JP" sz="1200">
                <a:solidFill>
                  <a:srgbClr val="33729A"/>
                </a:solidFill>
                <a:latin typeface="Noto Sans JP"/>
                <a:ea typeface="Noto Sans JP"/>
                <a:cs typeface="Noto Sans JP"/>
                <a:sym typeface="Noto Sans JP"/>
              </a:rPr>
              <a:t>租税の基本的な機能</a:t>
            </a:r>
            <a:endParaRPr b="1" sz="1200">
              <a:solidFill>
                <a:srgbClr val="33729A"/>
              </a:solidFill>
              <a:latin typeface="Noto Sans JP"/>
              <a:ea typeface="Noto Sans JP"/>
              <a:cs typeface="Noto Sans JP"/>
              <a:sym typeface="Noto Sans JP"/>
            </a:endParaRPr>
          </a:p>
        </p:txBody>
      </p:sp>
      <p:sp>
        <p:nvSpPr>
          <p:cNvPr id="257" name="Google Shape;257;p23"/>
          <p:cNvSpPr/>
          <p:nvPr/>
        </p:nvSpPr>
        <p:spPr>
          <a:xfrm>
            <a:off x="4556542" y="6108848"/>
            <a:ext cx="3227700" cy="579900"/>
          </a:xfrm>
          <a:prstGeom prst="roundRect">
            <a:avLst>
              <a:gd fmla="val 6001" name="adj"/>
            </a:avLst>
          </a:prstGeom>
          <a:noFill/>
          <a:ln cap="flat" cmpd="sng" w="25400">
            <a:solidFill>
              <a:schemeClr val="accent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1050">
              <a:solidFill>
                <a:schemeClr val="dk1"/>
              </a:solidFill>
              <a:latin typeface="Meiryo"/>
              <a:ea typeface="Meiryo"/>
              <a:cs typeface="Meiryo"/>
              <a:sym typeface="Meiryo"/>
            </a:endParaRPr>
          </a:p>
        </p:txBody>
      </p:sp>
      <p:sp>
        <p:nvSpPr>
          <p:cNvPr id="258" name="Google Shape;258;p23"/>
          <p:cNvSpPr/>
          <p:nvPr/>
        </p:nvSpPr>
        <p:spPr>
          <a:xfrm>
            <a:off x="93361" y="4493018"/>
            <a:ext cx="4262614" cy="62632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900"/>
              <a:buFont typeface="Meiryo"/>
              <a:buNone/>
            </a:pPr>
            <a:r>
              <a:rPr b="1" lang="ja-JP" sz="900">
                <a:solidFill>
                  <a:schemeClr val="dk1"/>
                </a:solidFill>
                <a:latin typeface="Noto Sans JP"/>
                <a:ea typeface="Noto Sans JP"/>
                <a:cs typeface="Noto Sans JP"/>
                <a:sym typeface="Noto Sans JP"/>
              </a:rPr>
              <a:t>《負担の考え方》</a:t>
            </a:r>
            <a:br>
              <a:rPr lang="ja-JP" sz="900">
                <a:solidFill>
                  <a:schemeClr val="dk1"/>
                </a:solidFill>
                <a:latin typeface="Noto Sans JP"/>
                <a:ea typeface="Noto Sans JP"/>
                <a:cs typeface="Noto Sans JP"/>
                <a:sym typeface="Noto Sans JP"/>
              </a:rPr>
            </a:br>
            <a:r>
              <a:rPr lang="ja-JP" sz="900">
                <a:solidFill>
                  <a:schemeClr val="dk1"/>
                </a:solidFill>
                <a:latin typeface="Noto Sans JP"/>
                <a:ea typeface="Noto Sans JP"/>
                <a:cs typeface="Noto Sans JP"/>
                <a:sym typeface="Noto Sans JP"/>
              </a:rPr>
              <a:t>・応能負担：税金を負担する能力（担税力）に着目する考え方</a:t>
            </a:r>
            <a:endParaRPr sz="900">
              <a:solidFill>
                <a:schemeClr val="dk1"/>
              </a:solidFill>
              <a:latin typeface="Noto Sans JP"/>
              <a:ea typeface="Noto Sans JP"/>
              <a:cs typeface="Noto Sans JP"/>
              <a:sym typeface="Noto Sans JP"/>
            </a:endParaRPr>
          </a:p>
          <a:p>
            <a:pPr indent="0" lvl="0" marL="0" marR="0" rtl="0" algn="l">
              <a:lnSpc>
                <a:spcPct val="110000"/>
              </a:lnSpc>
              <a:spcBef>
                <a:spcPts val="60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・応益負担：国や自治体から受け取る公的サービス（受益）に着目する考え方</a:t>
            </a:r>
            <a:endParaRPr sz="900">
              <a:solidFill>
                <a:schemeClr val="dk1"/>
              </a:solidFill>
              <a:latin typeface="Noto Sans JP"/>
              <a:ea typeface="Noto Sans JP"/>
              <a:cs typeface="Noto Sans JP"/>
              <a:sym typeface="Noto Sans JP"/>
            </a:endParaRPr>
          </a:p>
        </p:txBody>
      </p:sp>
      <p:sp>
        <p:nvSpPr>
          <p:cNvPr id="259" name="Google Shape;259;p23"/>
          <p:cNvSpPr/>
          <p:nvPr/>
        </p:nvSpPr>
        <p:spPr>
          <a:xfrm>
            <a:off x="93361" y="5118908"/>
            <a:ext cx="4262614" cy="1617366"/>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900"/>
              <a:buFont typeface="Meiryo"/>
              <a:buNone/>
            </a:pPr>
            <a:r>
              <a:rPr b="1" lang="ja-JP" sz="900">
                <a:solidFill>
                  <a:schemeClr val="dk1"/>
                </a:solidFill>
                <a:latin typeface="Noto Sans JP"/>
                <a:ea typeface="Noto Sans JP"/>
                <a:cs typeface="Noto Sans JP"/>
                <a:sym typeface="Noto Sans JP"/>
              </a:rPr>
              <a:t>《公平の考え方》</a:t>
            </a:r>
            <a:br>
              <a:rPr lang="ja-JP" sz="900">
                <a:solidFill>
                  <a:schemeClr val="dk1"/>
                </a:solidFill>
                <a:latin typeface="Noto Sans JP"/>
                <a:ea typeface="Noto Sans JP"/>
                <a:cs typeface="Noto Sans JP"/>
                <a:sym typeface="Noto Sans JP"/>
              </a:rPr>
            </a:br>
            <a:r>
              <a:rPr lang="ja-JP" sz="900">
                <a:solidFill>
                  <a:schemeClr val="dk1"/>
                </a:solidFill>
                <a:latin typeface="Noto Sans JP"/>
                <a:ea typeface="Noto Sans JP"/>
                <a:cs typeface="Noto Sans JP"/>
                <a:sym typeface="Noto Sans JP"/>
              </a:rPr>
              <a:t>・水平的公平　：等しい負担能力のある人（経済力が同じ人）は等しい負担をする。消費税や個人住民税は、税率は一定だが、課税対象額が多くなるほど税額が多くなる（比例税率）</a:t>
            </a:r>
            <a:endParaRPr sz="900">
              <a:solidFill>
                <a:schemeClr val="dk1"/>
              </a:solidFill>
              <a:latin typeface="Noto Sans JP"/>
              <a:ea typeface="Noto Sans JP"/>
              <a:cs typeface="Noto Sans JP"/>
              <a:sym typeface="Noto Sans JP"/>
            </a:endParaRPr>
          </a:p>
          <a:p>
            <a:pPr indent="0" lvl="0" marL="0" marR="0" rtl="0" algn="l">
              <a:lnSpc>
                <a:spcPct val="110000"/>
              </a:lnSpc>
              <a:spcBef>
                <a:spcPts val="60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・垂直的公平　：負担能力の大きい人はより大きな負担をする。所得税や相続税などは、所得など課税対象額が多くなるほど税率が高くなる（累進税率）</a:t>
            </a:r>
            <a:endParaRPr sz="900">
              <a:solidFill>
                <a:schemeClr val="dk1"/>
              </a:solidFill>
              <a:latin typeface="Noto Sans JP"/>
              <a:ea typeface="Noto Sans JP"/>
              <a:cs typeface="Noto Sans JP"/>
              <a:sym typeface="Noto Sans JP"/>
            </a:endParaRPr>
          </a:p>
          <a:p>
            <a:pPr indent="0" lvl="0" marL="0" marR="0" rtl="0" algn="l">
              <a:lnSpc>
                <a:spcPct val="110000"/>
              </a:lnSpc>
              <a:spcBef>
                <a:spcPts val="600"/>
              </a:spcBef>
              <a:spcAft>
                <a:spcPts val="0"/>
              </a:spcAft>
              <a:buClr>
                <a:schemeClr val="dk1"/>
              </a:buClr>
              <a:buSzPts val="900"/>
              <a:buFont typeface="Meiryo"/>
              <a:buNone/>
            </a:pPr>
            <a:r>
              <a:rPr lang="ja-JP" sz="900">
                <a:solidFill>
                  <a:schemeClr val="dk1"/>
                </a:solidFill>
                <a:latin typeface="Noto Sans JP"/>
                <a:ea typeface="Noto Sans JP"/>
                <a:cs typeface="Noto Sans JP"/>
                <a:sym typeface="Noto Sans JP"/>
              </a:rPr>
              <a:t>・世代間の公平：高齢者の世代と若年者の世代など、異なる世代を比較して負担の公平が保たれているかどうかという観点と、それぞれの世代の受益と負担のバランスが保たれているかを考慮する</a:t>
            </a:r>
            <a:endParaRPr>
              <a:latin typeface="Noto Sans JP"/>
              <a:ea typeface="Noto Sans JP"/>
              <a:cs typeface="Noto Sans JP"/>
              <a:sym typeface="Noto Sans JP"/>
            </a:endParaRPr>
          </a:p>
        </p:txBody>
      </p:sp>
      <p:cxnSp>
        <p:nvCxnSpPr>
          <p:cNvPr id="260" name="Google Shape;260;p23"/>
          <p:cNvCxnSpPr/>
          <p:nvPr/>
        </p:nvCxnSpPr>
        <p:spPr>
          <a:xfrm>
            <a:off x="4218146" y="3458787"/>
            <a:ext cx="4644445" cy="0"/>
          </a:xfrm>
          <a:prstGeom prst="straightConnector1">
            <a:avLst/>
          </a:prstGeom>
          <a:noFill/>
          <a:ln cap="flat" cmpd="sng" w="19050">
            <a:solidFill>
              <a:srgbClr val="B7D4E7"/>
            </a:solidFill>
            <a:prstDash val="dot"/>
            <a:miter lim="800000"/>
            <a:headEnd len="sm" w="sm" type="none"/>
            <a:tailEnd len="sm" w="sm" type="none"/>
          </a:ln>
        </p:spPr>
      </p:cxnSp>
      <p:sp>
        <p:nvSpPr>
          <p:cNvPr id="261" name="Google Shape;261;p23"/>
          <p:cNvSpPr txBox="1"/>
          <p:nvPr>
            <p:ph idx="12" type="sldNum"/>
          </p:nvPr>
        </p:nvSpPr>
        <p:spPr>
          <a:xfrm>
            <a:off x="7086600" y="6473934"/>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262" name="Google Shape;262;p23"/>
          <p:cNvPicPr preferRelativeResize="0"/>
          <p:nvPr/>
        </p:nvPicPr>
        <p:blipFill rotWithShape="1">
          <a:blip r:embed="rId6">
            <a:alphaModFix/>
          </a:blip>
          <a:srcRect b="0" l="0" r="0" t="0"/>
          <a:stretch/>
        </p:blipFill>
        <p:spPr>
          <a:xfrm>
            <a:off x="156209" y="661397"/>
            <a:ext cx="3675703" cy="274297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テーマ1">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